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2"/>
  </p:notesMasterIdLst>
  <p:handoutMasterIdLst>
    <p:handoutMasterId r:id="rId143"/>
  </p:handoutMasterIdLst>
  <p:sldIdLst>
    <p:sldId id="458" r:id="rId5"/>
    <p:sldId id="262" r:id="rId6"/>
    <p:sldId id="625" r:id="rId7"/>
    <p:sldId id="278" r:id="rId8"/>
    <p:sldId id="477" r:id="rId9"/>
    <p:sldId id="339" r:id="rId10"/>
    <p:sldId id="702" r:id="rId11"/>
    <p:sldId id="626" r:id="rId12"/>
    <p:sldId id="746" r:id="rId13"/>
    <p:sldId id="648" r:id="rId14"/>
    <p:sldId id="683" r:id="rId15"/>
    <p:sldId id="694" r:id="rId16"/>
    <p:sldId id="622" r:id="rId17"/>
    <p:sldId id="627" r:id="rId18"/>
    <p:sldId id="645" r:id="rId19"/>
    <p:sldId id="693" r:id="rId20"/>
    <p:sldId id="660" r:id="rId21"/>
    <p:sldId id="726" r:id="rId22"/>
    <p:sldId id="459" r:id="rId23"/>
    <p:sldId id="688" r:id="rId24"/>
    <p:sldId id="461" r:id="rId25"/>
    <p:sldId id="462" r:id="rId26"/>
    <p:sldId id="465" r:id="rId27"/>
    <p:sldId id="701" r:id="rId28"/>
    <p:sldId id="468" r:id="rId29"/>
    <p:sldId id="696" r:id="rId30"/>
    <p:sldId id="472" r:id="rId31"/>
    <p:sldId id="475" r:id="rId32"/>
    <p:sldId id="744" r:id="rId33"/>
    <p:sldId id="745" r:id="rId34"/>
    <p:sldId id="491" r:id="rId35"/>
    <p:sldId id="649" r:id="rId36"/>
    <p:sldId id="494" r:id="rId37"/>
    <p:sldId id="650" r:id="rId38"/>
    <p:sldId id="651" r:id="rId39"/>
    <p:sldId id="703" r:id="rId40"/>
    <p:sldId id="495" r:id="rId41"/>
    <p:sldId id="496" r:id="rId42"/>
    <p:sldId id="364" r:id="rId43"/>
    <p:sldId id="306" r:id="rId44"/>
    <p:sldId id="291" r:id="rId45"/>
    <p:sldId id="284" r:id="rId46"/>
    <p:sldId id="482" r:id="rId47"/>
    <p:sldId id="754" r:id="rId48"/>
    <p:sldId id="755" r:id="rId49"/>
    <p:sldId id="692" r:id="rId50"/>
    <p:sldId id="547" r:id="rId51"/>
    <p:sldId id="680" r:id="rId52"/>
    <p:sldId id="727" r:id="rId53"/>
    <p:sldId id="658" r:id="rId54"/>
    <p:sldId id="728" r:id="rId55"/>
    <p:sldId id="704" r:id="rId56"/>
    <p:sldId id="497" r:id="rId57"/>
    <p:sldId id="757" r:id="rId58"/>
    <p:sldId id="367" r:id="rId59"/>
    <p:sldId id="758" r:id="rId60"/>
    <p:sldId id="368" r:id="rId61"/>
    <p:sldId id="369" r:id="rId62"/>
    <p:sldId id="756" r:id="rId63"/>
    <p:sldId id="759" r:id="rId64"/>
    <p:sldId id="760" r:id="rId65"/>
    <p:sldId id="713" r:id="rId66"/>
    <p:sldId id="761" r:id="rId67"/>
    <p:sldId id="762" r:id="rId68"/>
    <p:sldId id="763" r:id="rId69"/>
    <p:sldId id="764" r:id="rId70"/>
    <p:sldId id="513" r:id="rId71"/>
    <p:sldId id="679" r:id="rId72"/>
    <p:sldId id="729" r:id="rId73"/>
    <p:sldId id="714" r:id="rId74"/>
    <p:sldId id="730" r:id="rId75"/>
    <p:sldId id="705" r:id="rId76"/>
    <p:sldId id="499" r:id="rId77"/>
    <p:sldId id="766" r:id="rId78"/>
    <p:sldId id="485" r:id="rId79"/>
    <p:sldId id="699" r:id="rId80"/>
    <p:sldId id="767" r:id="rId81"/>
    <p:sldId id="488" r:id="rId82"/>
    <p:sldId id="675" r:id="rId83"/>
    <p:sldId id="731" r:id="rId84"/>
    <p:sldId id="715" r:id="rId85"/>
    <p:sldId id="732" r:id="rId86"/>
    <p:sldId id="707" r:id="rId87"/>
    <p:sldId id="501" r:id="rId88"/>
    <p:sldId id="381" r:id="rId89"/>
    <p:sldId id="281" r:id="rId90"/>
    <p:sldId id="709" r:id="rId91"/>
    <p:sldId id="716" r:id="rId92"/>
    <p:sldId id="733" r:id="rId93"/>
    <p:sldId id="708" r:id="rId94"/>
    <p:sldId id="503" r:id="rId95"/>
    <p:sldId id="769" r:id="rId96"/>
    <p:sldId id="517" r:id="rId97"/>
    <p:sldId id="770" r:id="rId98"/>
    <p:sldId id="523" r:id="rId99"/>
    <p:sldId id="773" r:id="rId100"/>
    <p:sldId id="772" r:id="rId101"/>
    <p:sldId id="803" r:id="rId102"/>
    <p:sldId id="793" r:id="rId103"/>
    <p:sldId id="775" r:id="rId104"/>
    <p:sldId id="796" r:id="rId105"/>
    <p:sldId id="794" r:id="rId106"/>
    <p:sldId id="797" r:id="rId107"/>
    <p:sldId id="798" r:id="rId108"/>
    <p:sldId id="799" r:id="rId109"/>
    <p:sldId id="800" r:id="rId110"/>
    <p:sldId id="777" r:id="rId111"/>
    <p:sldId id="801" r:id="rId112"/>
    <p:sldId id="802" r:id="rId113"/>
    <p:sldId id="804" r:id="rId114"/>
    <p:sldId id="806" r:id="rId115"/>
    <p:sldId id="776" r:id="rId116"/>
    <p:sldId id="779" r:id="rId117"/>
    <p:sldId id="662" r:id="rId118"/>
    <p:sldId id="723" r:id="rId119"/>
    <p:sldId id="293" r:id="rId120"/>
    <p:sldId id="718" r:id="rId121"/>
    <p:sldId id="720" r:id="rId122"/>
    <p:sldId id="710" r:id="rId123"/>
    <p:sldId id="676" r:id="rId124"/>
    <p:sldId id="734" r:id="rId125"/>
    <p:sldId id="677" r:id="rId126"/>
    <p:sldId id="735" r:id="rId127"/>
    <p:sldId id="807" r:id="rId128"/>
    <p:sldId id="808" r:id="rId129"/>
    <p:sldId id="721" r:id="rId130"/>
    <p:sldId id="724" r:id="rId131"/>
    <p:sldId id="738" r:id="rId132"/>
    <p:sldId id="739" r:id="rId133"/>
    <p:sldId id="740" r:id="rId134"/>
    <p:sldId id="741" r:id="rId135"/>
    <p:sldId id="674" r:id="rId136"/>
    <p:sldId id="736" r:id="rId137"/>
    <p:sldId id="725" r:id="rId138"/>
    <p:sldId id="737" r:id="rId139"/>
    <p:sldId id="671" r:id="rId140"/>
    <p:sldId id="700" r:id="rId141"/>
  </p:sldIdLst>
  <p:sldSz cx="12192000" cy="6858000"/>
  <p:notesSz cx="7102475" cy="9388475"/>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uSina" initials="A" lastIdx="0" clrIdx="0">
    <p:extLst>
      <p:ext uri="{19B8F6BF-5375-455C-9EA6-DF929625EA0E}">
        <p15:presenceInfo xmlns:p15="http://schemas.microsoft.com/office/powerpoint/2012/main" userId="AbuSina" providerId="None"/>
      </p:ext>
    </p:extLst>
  </p:cmAuthor>
  <p:cmAuthor id="2" name="Tracy Dutting-Kane" initials="TD" lastIdx="1" clrIdx="1">
    <p:extLst>
      <p:ext uri="{19B8F6BF-5375-455C-9EA6-DF929625EA0E}">
        <p15:presenceInfo xmlns:p15="http://schemas.microsoft.com/office/powerpoint/2012/main" userId="S::Tracy@stepupscaffold.com::5d7d52f8-b43b-484a-96ee-03614b9305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7FF"/>
    <a:srgbClr val="003F5F"/>
    <a:srgbClr val="244489"/>
    <a:srgbClr val="93D500"/>
    <a:srgbClr val="93F300"/>
    <a:srgbClr val="97BABD"/>
    <a:srgbClr val="2A767D"/>
    <a:srgbClr val="7CA9AD"/>
    <a:srgbClr val="518C92"/>
    <a:srgbClr val="006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183" autoAdjust="0"/>
  </p:normalViewPr>
  <p:slideViewPr>
    <p:cSldViewPr snapToGrid="0">
      <p:cViewPr varScale="1">
        <p:scale>
          <a:sx n="71" d="100"/>
          <a:sy n="71" d="100"/>
        </p:scale>
        <p:origin x="2076" y="6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handoutMaster" Target="handoutMasters/handout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sz="3600">
                <a:solidFill>
                  <a:schemeClr val="tx1"/>
                </a:solidFill>
                <a:latin typeface="Calibri" panose="020F0502020204030204" pitchFamily="34" charset="0"/>
                <a:cs typeface="Calibri" panose="020F0502020204030204" pitchFamily="34" charset="0"/>
              </a:rPr>
              <a:t>2019 Scaffold Fatalities</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0645186308386747E-3"/>
          <c:y val="0.10072265809979945"/>
          <c:w val="0.96562499999999996"/>
          <c:h val="0.80290835365967317"/>
        </c:manualLayout>
      </c:layout>
      <c:pie3DChart>
        <c:varyColors val="1"/>
        <c:ser>
          <c:idx val="0"/>
          <c:order val="0"/>
          <c:tx>
            <c:strRef>
              <c:f>Sheet1!$B$1</c:f>
              <c:strCache>
                <c:ptCount val="1"/>
                <c:pt idx="0">
                  <c:v>2019 Scaffold Fatalities</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0CC0-184E-B9B1-F89BA3CF1F61}"/>
              </c:ext>
            </c:extLst>
          </c:dPt>
          <c:dPt>
            <c:idx val="1"/>
            <c:bubble3D val="0"/>
            <c:spPr>
              <a:solidFill>
                <a:srgbClr val="93F3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0CC0-184E-B9B1-F89BA3CF1F61}"/>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2-0CC0-184E-B9B1-F89BA3CF1F61}"/>
              </c:ext>
            </c:extLst>
          </c:dPt>
          <c:dLbls>
            <c:dLbl>
              <c:idx val="0"/>
              <c:layout>
                <c:manualLayout>
                  <c:x val="0.20471798923851378"/>
                  <c:y val="-0.32967945033189078"/>
                </c:manualLayout>
              </c:layout>
              <c:tx>
                <c:rich>
                  <a:bodyPr/>
                  <a:lstStyle/>
                  <a:p>
                    <a:fld id="{19B813A8-3F9C-7B44-A97D-AEA838C92682}" type="PERCENTAGE">
                      <a:rPr lang="en-US" sz="2000" smtClean="0">
                        <a:solidFill>
                          <a:schemeClr val="tx1"/>
                        </a:solidFill>
                        <a:latin typeface="Calibri" panose="020F0502020204030204" pitchFamily="34" charset="0"/>
                        <a:cs typeface="Calibri" panose="020F0502020204030204" pitchFamily="34" charset="0"/>
                      </a:rPr>
                      <a:pPr/>
                      <a:t>[PERCENTAGE]</a:t>
                    </a:fld>
                    <a:r>
                      <a:rPr lang="en-US" sz="2000">
                        <a:solidFill>
                          <a:schemeClr val="tx1"/>
                        </a:solidFill>
                        <a:latin typeface="Calibri" panose="020F0502020204030204" pitchFamily="34" charset="0"/>
                        <a:cs typeface="Calibri" panose="020F0502020204030204" pitchFamily="34" charset="0"/>
                      </a:rPr>
                      <a:t> </a:t>
                    </a:r>
                  </a:p>
                  <a:p>
                    <a:r>
                      <a:rPr lang="en-US" sz="2000">
                        <a:solidFill>
                          <a:schemeClr val="tx1"/>
                        </a:solidFill>
                        <a:latin typeface="Calibri" panose="020F0502020204030204" pitchFamily="34" charset="0"/>
                        <a:cs typeface="Calibri" panose="020F0502020204030204" pitchFamily="34" charset="0"/>
                      </a:rPr>
                      <a:t>Falls</a:t>
                    </a:r>
                  </a:p>
                </c:rich>
              </c:tx>
              <c:dLblPos val="bestFit"/>
              <c:showLegendKey val="0"/>
              <c:showVal val="0"/>
              <c:showCatName val="0"/>
              <c:showSerName val="0"/>
              <c:showPercent val="1"/>
              <c:showBubbleSize val="0"/>
              <c:extLst>
                <c:ext xmlns:c15="http://schemas.microsoft.com/office/drawing/2012/chart" uri="{CE6537A1-D6FC-4f65-9D91-7224C49458BB}">
                  <c15:layout>
                    <c:manualLayout>
                      <c:w val="7.5035567042505205E-2"/>
                      <c:h val="0.1111550352357414"/>
                    </c:manualLayout>
                  </c15:layout>
                  <c15:dlblFieldTable/>
                  <c15:showDataLabelsRange val="0"/>
                </c:ext>
                <c:ext xmlns:c16="http://schemas.microsoft.com/office/drawing/2014/chart" uri="{C3380CC4-5D6E-409C-BE32-E72D297353CC}">
                  <c16:uniqueId val="{00000003-0CC0-184E-B9B1-F89BA3CF1F61}"/>
                </c:ext>
              </c:extLst>
            </c:dLbl>
            <c:dLbl>
              <c:idx val="1"/>
              <c:layout>
                <c:manualLayout>
                  <c:x val="-0.17899798550694807"/>
                  <c:y val="0.17189979175349229"/>
                </c:manualLayout>
              </c:layout>
              <c:tx>
                <c:rich>
                  <a:bodyPr/>
                  <a:lstStyle/>
                  <a:p>
                    <a:fld id="{17E337F1-908D-4941-90D1-90DC9B0D027F}" type="PERCENTAGE">
                      <a:rPr lang="en-US" sz="2000" baseline="0" smtClean="0">
                        <a:solidFill>
                          <a:schemeClr val="tx1"/>
                        </a:solidFill>
                      </a:rPr>
                      <a:pPr/>
                      <a:t>[PERCENTAGE]</a:t>
                    </a:fld>
                    <a:endParaRPr lang="en-US" sz="2000" baseline="0">
                      <a:solidFill>
                        <a:schemeClr val="tx1"/>
                      </a:solidFill>
                    </a:endParaRPr>
                  </a:p>
                  <a:p>
                    <a:r>
                      <a:rPr lang="en-US" sz="2000">
                        <a:solidFill>
                          <a:schemeClr val="tx1"/>
                        </a:solidFill>
                        <a:latin typeface="Calibri" panose="020F0502020204030204" pitchFamily="34" charset="0"/>
                        <a:cs typeface="Calibri" panose="020F0502020204030204" pitchFamily="34" charset="0"/>
                      </a:rPr>
                      <a:t>Collapse</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CC0-184E-B9B1-F89BA3CF1F61}"/>
                </c:ext>
              </c:extLst>
            </c:dLbl>
            <c:dLbl>
              <c:idx val="2"/>
              <c:layout>
                <c:manualLayout>
                  <c:x val="0.371093962659929"/>
                  <c:y val="0.15175938916158996"/>
                </c:manualLayout>
              </c:layout>
              <c:tx>
                <c:rich>
                  <a:bodyPr/>
                  <a:lstStyle/>
                  <a:p>
                    <a:fld id="{B140178E-53F7-A641-9527-10383C22C57E}" type="PERCENTAGE">
                      <a:rPr lang="en-US" sz="2000" smtClean="0">
                        <a:solidFill>
                          <a:schemeClr val="tx1"/>
                        </a:solidFill>
                        <a:latin typeface="Calibri" panose="020F0502020204030204" pitchFamily="34" charset="0"/>
                        <a:cs typeface="Calibri" panose="020F0502020204030204" pitchFamily="34" charset="0"/>
                      </a:rPr>
                      <a:pPr/>
                      <a:t>[PERCENTAGE]</a:t>
                    </a:fld>
                    <a:endParaRPr lang="en-US" sz="2000">
                      <a:solidFill>
                        <a:schemeClr val="tx1"/>
                      </a:solidFill>
                      <a:latin typeface="Calibri" panose="020F0502020204030204" pitchFamily="34" charset="0"/>
                      <a:cs typeface="Calibri" panose="020F0502020204030204" pitchFamily="34" charset="0"/>
                    </a:endParaRPr>
                  </a:p>
                  <a:p>
                    <a:r>
                      <a:rPr lang="en-US" sz="2000">
                        <a:solidFill>
                          <a:schemeClr val="tx1"/>
                        </a:solidFill>
                        <a:latin typeface="Calibri" panose="020F0502020204030204" pitchFamily="34" charset="0"/>
                        <a:cs typeface="Calibri" panose="020F0502020204030204" pitchFamily="34" charset="0"/>
                      </a:rPr>
                      <a:t>Electrocution</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CC0-184E-B9B1-F89BA3CF1F6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Calibri" panose="020F0502020204030204" pitchFamily="34" charset="0"/>
                    <a:ea typeface="+mn-ea"/>
                    <a:cs typeface="+mn-cs"/>
                  </a:defRPr>
                </a:pPr>
                <a:endParaRPr lang="en-US"/>
              </a:p>
            </c:txPr>
            <c:dLblPos val="in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Falls</c:v>
                </c:pt>
                <c:pt idx="1">
                  <c:v>Scaffold Collapse</c:v>
                </c:pt>
                <c:pt idx="2">
                  <c:v>Electrocution</c:v>
                </c:pt>
              </c:strCache>
            </c:strRef>
          </c:cat>
          <c:val>
            <c:numRef>
              <c:f>Sheet1!$B$2:$B$4</c:f>
              <c:numCache>
                <c:formatCode>General</c:formatCode>
                <c:ptCount val="3"/>
                <c:pt idx="0">
                  <c:v>90</c:v>
                </c:pt>
                <c:pt idx="1">
                  <c:v>6</c:v>
                </c:pt>
                <c:pt idx="2">
                  <c:v>4</c:v>
                </c:pt>
              </c:numCache>
            </c:numRef>
          </c:val>
          <c:extLst>
            <c:ext xmlns:c16="http://schemas.microsoft.com/office/drawing/2014/chart" uri="{C3380CC4-5D6E-409C-BE32-E72D297353CC}">
              <c16:uniqueId val="{00000000-0CC0-184E-B9B1-F89BA3CF1F61}"/>
            </c:ext>
          </c:extLst>
        </c:ser>
        <c:dLbls>
          <c:dLblPos val="inEnd"/>
          <c:showLegendKey val="0"/>
          <c:showVal val="0"/>
          <c:showCatName val="0"/>
          <c:showSerName val="0"/>
          <c:showPercent val="1"/>
          <c:showBubbleSize val="0"/>
          <c:showLeaderLines val="0"/>
        </c:dLbls>
      </c:pie3DChart>
      <c:spPr>
        <a:solidFill>
          <a:schemeClr val="bg1"/>
        </a:solidFill>
        <a:ln>
          <a:noFill/>
        </a:ln>
        <a:effectLst>
          <a:softEdge rad="635000"/>
        </a:effectLst>
      </c:spPr>
    </c:plotArea>
    <c:legend>
      <c:legendPos val="b"/>
      <c:legendEntry>
        <c:idx val="0"/>
        <c:txPr>
          <a:bodyPr rot="0" spcFirstLastPara="1" vertOverflow="ellipsis" vert="horz" wrap="square" anchor="ctr" anchorCtr="1"/>
          <a:lstStyle/>
          <a:p>
            <a:pPr>
              <a:defRPr sz="1600" b="0" i="0" u="none" strike="noStrike" kern="1200" baseline="0">
                <a:solidFill>
                  <a:schemeClr val="dk1">
                    <a:lumMod val="65000"/>
                    <a:lumOff val="35000"/>
                  </a:schemeClr>
                </a:solidFill>
                <a:latin typeface="Calibri" panose="020F0502020204030204" pitchFamily="34" charset="0"/>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dk1">
                    <a:lumMod val="65000"/>
                    <a:lumOff val="35000"/>
                  </a:schemeClr>
                </a:solidFill>
                <a:latin typeface="Calibri" panose="020F0502020204030204" pitchFamily="34" charset="0"/>
                <a:ea typeface="+mn-ea"/>
                <a:cs typeface="+mn-cs"/>
              </a:defRPr>
            </a:pPr>
            <a:endParaRPr lang="en-US"/>
          </a:p>
        </c:txPr>
      </c:legendEntry>
      <c:legendEntry>
        <c:idx val="2"/>
        <c:txPr>
          <a:bodyPr rot="0" spcFirstLastPara="1" vertOverflow="ellipsis" vert="horz" wrap="square" anchor="ctr" anchorCtr="1"/>
          <a:lstStyle/>
          <a:p>
            <a:pPr>
              <a:defRPr sz="1600" b="0" i="0" u="none" strike="noStrike" kern="1200" baseline="0">
                <a:solidFill>
                  <a:schemeClr val="dk1">
                    <a:lumMod val="65000"/>
                    <a:lumOff val="35000"/>
                  </a:schemeClr>
                </a:solidFill>
                <a:latin typeface="Calibri" panose="020F0502020204030204" pitchFamily="34" charset="0"/>
                <a:ea typeface="+mn-ea"/>
                <a:cs typeface="+mn-cs"/>
              </a:defRPr>
            </a:pPr>
            <a:endParaRPr lang="en-US"/>
          </a:p>
        </c:txPr>
      </c:legendEntry>
      <c:layout>
        <c:manualLayout>
          <c:xMode val="edge"/>
          <c:yMode val="edge"/>
          <c:x val="0.20544038274908949"/>
          <c:y val="0.89660122089454841"/>
          <c:w val="0.64833244367580867"/>
          <c:h val="9.0009388387743389E-2"/>
        </c:manualLayout>
      </c:layout>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sz="3600">
                <a:solidFill>
                  <a:schemeClr val="tx1"/>
                </a:solidFill>
                <a:latin typeface="Calibri" panose="020F0502020204030204" pitchFamily="34" charset="0"/>
                <a:cs typeface="Calibri" panose="020F0502020204030204" pitchFamily="34" charset="0"/>
              </a:rPr>
              <a:t>Scaffold Fall</a:t>
            </a:r>
            <a:r>
              <a:rPr lang="en-US" sz="3600" baseline="0">
                <a:solidFill>
                  <a:schemeClr val="tx1"/>
                </a:solidFill>
                <a:latin typeface="Calibri" panose="020F0502020204030204" pitchFamily="34" charset="0"/>
                <a:cs typeface="Calibri" panose="020F0502020204030204" pitchFamily="34" charset="0"/>
              </a:rPr>
              <a:t> </a:t>
            </a:r>
            <a:r>
              <a:rPr lang="en-US" sz="3600">
                <a:solidFill>
                  <a:schemeClr val="tx1"/>
                </a:solidFill>
                <a:latin typeface="Calibri" panose="020F0502020204030204" pitchFamily="34" charset="0"/>
                <a:cs typeface="Calibri" panose="020F0502020204030204" pitchFamily="34" charset="0"/>
              </a:rPr>
              <a:t>Fatalities</a:t>
            </a:r>
            <a:r>
              <a:rPr lang="en-US" sz="3600" baseline="0">
                <a:solidFill>
                  <a:schemeClr val="tx1"/>
                </a:solidFill>
                <a:latin typeface="Calibri" panose="020F0502020204030204" pitchFamily="34" charset="0"/>
                <a:cs typeface="Calibri" panose="020F0502020204030204" pitchFamily="34" charset="0"/>
              </a:rPr>
              <a:t> </a:t>
            </a:r>
            <a:r>
              <a:rPr lang="en-US" sz="3600">
                <a:solidFill>
                  <a:schemeClr val="tx1"/>
                </a:solidFill>
                <a:latin typeface="Calibri" panose="020F0502020204030204" pitchFamily="34" charset="0"/>
                <a:cs typeface="Calibri" panose="020F0502020204030204" pitchFamily="34" charset="0"/>
              </a:rPr>
              <a:t>By Contractor Type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9.6271283711758027E-2"/>
          <c:w val="0.97486559073283352"/>
          <c:h val="0.82370685499898977"/>
        </c:manualLayout>
      </c:layout>
      <c:pie3DChart>
        <c:varyColors val="1"/>
        <c:ser>
          <c:idx val="0"/>
          <c:order val="0"/>
          <c:tx>
            <c:strRef>
              <c:f>Sheet1!$B$1</c:f>
              <c:strCache>
                <c:ptCount val="1"/>
                <c:pt idx="0">
                  <c:v>Scaffold Fatalities Fall By Contractor Type</c:v>
                </c:pt>
              </c:strCache>
            </c:strRef>
          </c:tx>
          <c:dPt>
            <c:idx val="0"/>
            <c:bubble3D val="0"/>
            <c:spPr>
              <a:solidFill>
                <a:srgbClr val="93F3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5-A42F-DC4B-A835-5C076D4BE4E0}"/>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4-A42F-DC4B-A835-5C076D4BE4E0}"/>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A42F-DC4B-A835-5C076D4BE4E0}"/>
              </c:ext>
            </c:extLst>
          </c:dPt>
          <c:dPt>
            <c:idx val="3"/>
            <c:bubble3D val="0"/>
            <c:spPr>
              <a:solidFill>
                <a:schemeClr val="accent4">
                  <a:lumMod val="60000"/>
                  <a:lumOff val="40000"/>
                </a:schemeClr>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2-A42F-DC4B-A835-5C076D4BE4E0}"/>
              </c:ext>
            </c:extLst>
          </c:dPt>
          <c:dPt>
            <c:idx val="4"/>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A42F-DC4B-A835-5C076D4BE4E0}"/>
              </c:ext>
            </c:extLst>
          </c:dPt>
          <c:dLbls>
            <c:dLbl>
              <c:idx val="0"/>
              <c:tx>
                <c:rich>
                  <a:bodyPr/>
                  <a:lstStyle/>
                  <a:p>
                    <a:fld id="{4ECACDA4-2C06-4E93-A483-09D5928772B8}" type="CATEGORYNAME">
                      <a:rPr lang="en-US" sz="2000">
                        <a:solidFill>
                          <a:schemeClr val="tx1"/>
                        </a:solidFill>
                      </a:rPr>
                      <a:pPr/>
                      <a:t>[CATEGORY NAME]</a:t>
                    </a:fld>
                    <a:r>
                      <a:rPr lang="en-US" sz="2000" baseline="0">
                        <a:solidFill>
                          <a:schemeClr val="tx1"/>
                        </a:solidFill>
                      </a:rPr>
                      <a:t>
</a:t>
                    </a:r>
                    <a:fld id="{8D4FCAF8-4564-42CE-8337-B19C380757EF}" type="PERCENTAGE">
                      <a:rPr lang="en-US" sz="2000" baseline="0">
                        <a:solidFill>
                          <a:schemeClr val="tx1"/>
                        </a:solidFill>
                      </a:rPr>
                      <a:pPr/>
                      <a:t>[PERCENTAGE]</a:t>
                    </a:fld>
                    <a:endParaRPr lang="en-US" sz="2000" baseline="0">
                      <a:solidFill>
                        <a:schemeClr val="tx1"/>
                      </a:solidFill>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42F-DC4B-A835-5C076D4BE4E0}"/>
                </c:ext>
              </c:extLst>
            </c:dLbl>
            <c:dLbl>
              <c:idx val="1"/>
              <c:tx>
                <c:rich>
                  <a:bodyPr/>
                  <a:lstStyle/>
                  <a:p>
                    <a:fld id="{6F23CDB5-449A-4CEB-868F-D984207A06F6}" type="CATEGORYNAME">
                      <a:rPr lang="en-US" sz="2000">
                        <a:solidFill>
                          <a:schemeClr val="tx1"/>
                        </a:solidFill>
                      </a:rPr>
                      <a:pPr/>
                      <a:t>[CATEGORY NAME]</a:t>
                    </a:fld>
                    <a:r>
                      <a:rPr lang="en-US" sz="2000" baseline="0">
                        <a:solidFill>
                          <a:schemeClr val="tx1"/>
                        </a:solidFill>
                      </a:rPr>
                      <a:t>
</a:t>
                    </a:r>
                    <a:fld id="{28CCACB0-A598-4EED-A6A5-A81D1602B557}" type="PERCENTAGE">
                      <a:rPr lang="en-US" sz="2000" baseline="0">
                        <a:solidFill>
                          <a:schemeClr val="tx1"/>
                        </a:solidFill>
                      </a:rPr>
                      <a:pPr/>
                      <a:t>[PERCENTAGE]</a:t>
                    </a:fld>
                    <a:endParaRPr lang="en-US" sz="2000" baseline="0">
                      <a:solidFill>
                        <a:schemeClr val="tx1"/>
                      </a:solidFill>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A42F-DC4B-A835-5C076D4BE4E0}"/>
                </c:ext>
              </c:extLst>
            </c:dLbl>
            <c:dLbl>
              <c:idx val="2"/>
              <c:tx>
                <c:rich>
                  <a:bodyPr/>
                  <a:lstStyle/>
                  <a:p>
                    <a:fld id="{8D341423-3FD7-4D11-97CF-CF419193EF06}" type="CATEGORYNAME">
                      <a:rPr lang="en-US" sz="2000">
                        <a:solidFill>
                          <a:schemeClr val="tx1"/>
                        </a:solidFill>
                      </a:rPr>
                      <a:pPr/>
                      <a:t>[CATEGORY NAME]</a:t>
                    </a:fld>
                    <a:r>
                      <a:rPr lang="en-US" sz="2000" baseline="0">
                        <a:solidFill>
                          <a:schemeClr val="tx1"/>
                        </a:solidFill>
                      </a:rPr>
                      <a:t>
</a:t>
                    </a:r>
                    <a:fld id="{940B992E-8D80-43E1-93E4-27A5371828CA}" type="PERCENTAGE">
                      <a:rPr lang="en-US" sz="2000" baseline="0">
                        <a:solidFill>
                          <a:schemeClr val="tx1"/>
                        </a:solidFill>
                      </a:rPr>
                      <a:pPr/>
                      <a:t>[PERCENTAGE]</a:t>
                    </a:fld>
                    <a:endParaRPr lang="en-US" sz="2000" baseline="0">
                      <a:solidFill>
                        <a:schemeClr val="tx1"/>
                      </a:solidFill>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42F-DC4B-A835-5C076D4BE4E0}"/>
                </c:ext>
              </c:extLst>
            </c:dLbl>
            <c:dLbl>
              <c:idx val="3"/>
              <c:tx>
                <c:rich>
                  <a:bodyPr/>
                  <a:lstStyle/>
                  <a:p>
                    <a:fld id="{3EC86CC6-F1D8-4CBA-83B4-BF9B6CBDF851}" type="CATEGORYNAME">
                      <a:rPr lang="en-US" sz="2000">
                        <a:solidFill>
                          <a:schemeClr val="tx1"/>
                        </a:solidFill>
                      </a:rPr>
                      <a:pPr/>
                      <a:t>[CATEGORY NAME]</a:t>
                    </a:fld>
                    <a:r>
                      <a:rPr lang="en-US" sz="2000" baseline="0">
                        <a:solidFill>
                          <a:schemeClr val="tx1"/>
                        </a:solidFill>
                      </a:rPr>
                      <a:t>
</a:t>
                    </a:r>
                    <a:fld id="{7FAF1842-1EDA-4408-B415-B28B34760316}" type="PERCENTAGE">
                      <a:rPr lang="en-US" sz="2000" baseline="0">
                        <a:solidFill>
                          <a:schemeClr val="tx1"/>
                        </a:solidFill>
                      </a:rPr>
                      <a:pPr/>
                      <a:t>[PERCENTAGE]</a:t>
                    </a:fld>
                    <a:endParaRPr lang="en-US" sz="2000" baseline="0">
                      <a:solidFill>
                        <a:schemeClr val="tx1"/>
                      </a:solidFill>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42F-DC4B-A835-5C076D4BE4E0}"/>
                </c:ext>
              </c:extLst>
            </c:dLbl>
            <c:dLbl>
              <c:idx val="4"/>
              <c:layout>
                <c:manualLayout>
                  <c:x val="0.14344362097418778"/>
                  <c:y val="0.13065669309303035"/>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Calibri" panose="020F0502020204030204" pitchFamily="34" charset="0"/>
                        <a:ea typeface="+mn-ea"/>
                        <a:cs typeface="+mn-cs"/>
                      </a:defRPr>
                    </a:pPr>
                    <a:fld id="{4CD6271C-7707-4EFD-AAE9-D4DDEE336AF0}" type="CATEGORYNAME">
                      <a:rPr lang="en-US" sz="2000">
                        <a:solidFill>
                          <a:schemeClr val="bg1"/>
                        </a:solidFill>
                      </a:rPr>
                      <a:pPr>
                        <a:defRPr sz="1600">
                          <a:latin typeface="Calibri" panose="020F0502020204030204" pitchFamily="34" charset="0"/>
                        </a:defRPr>
                      </a:pPr>
                      <a:t>[CATEGORY NAME]</a:t>
                    </a:fld>
                    <a:r>
                      <a:rPr lang="en-US" sz="2000" baseline="0">
                        <a:solidFill>
                          <a:schemeClr val="bg1"/>
                        </a:solidFill>
                      </a:rPr>
                      <a:t>
</a:t>
                    </a:r>
                    <a:fld id="{5D7333F7-555D-43E1-9449-547968628B09}" type="PERCENTAGE">
                      <a:rPr lang="en-US" sz="2000" baseline="0">
                        <a:solidFill>
                          <a:schemeClr val="bg1"/>
                        </a:solidFill>
                      </a:rPr>
                      <a:pPr>
                        <a:defRPr sz="1600">
                          <a:latin typeface="Calibri" panose="020F0502020204030204" pitchFamily="34" charset="0"/>
                        </a:defRPr>
                      </a:pPr>
                      <a:t>[PERCENTAGE]</a:t>
                    </a:fld>
                    <a:endParaRPr lang="en-US" sz="2000"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Calibri" panose="020F0502020204030204" pitchFamily="34" charset="0"/>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180712714331785"/>
                      <c:h val="0.23433793164045338"/>
                    </c:manualLayout>
                  </c15:layout>
                  <c15:dlblFieldTable/>
                  <c15:showDataLabelsRange val="0"/>
                </c:ext>
                <c:ext xmlns:c16="http://schemas.microsoft.com/office/drawing/2014/chart" uri="{C3380CC4-5D6E-409C-BE32-E72D297353CC}">
                  <c16:uniqueId val="{00000001-A42F-DC4B-A835-5C076D4BE4E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Calibri" panose="020F050202020403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Masons</c:v>
                </c:pt>
                <c:pt idx="1">
                  <c:v>Painters</c:v>
                </c:pt>
                <c:pt idx="2">
                  <c:v>Laborers</c:v>
                </c:pt>
                <c:pt idx="3">
                  <c:v>Scaffold Erectors</c:v>
                </c:pt>
                <c:pt idx="4">
                  <c:v>Other</c:v>
                </c:pt>
              </c:strCache>
            </c:strRef>
          </c:cat>
          <c:val>
            <c:numRef>
              <c:f>Sheet1!$B$2:$B$6</c:f>
              <c:numCache>
                <c:formatCode>General</c:formatCode>
                <c:ptCount val="5"/>
                <c:pt idx="0">
                  <c:v>15</c:v>
                </c:pt>
                <c:pt idx="1">
                  <c:v>15</c:v>
                </c:pt>
                <c:pt idx="2">
                  <c:v>20</c:v>
                </c:pt>
                <c:pt idx="3">
                  <c:v>10</c:v>
                </c:pt>
                <c:pt idx="4">
                  <c:v>40</c:v>
                </c:pt>
              </c:numCache>
            </c:numRef>
          </c:val>
          <c:extLst>
            <c:ext xmlns:c16="http://schemas.microsoft.com/office/drawing/2014/chart" uri="{C3380CC4-5D6E-409C-BE32-E72D297353CC}">
              <c16:uniqueId val="{00000000-A42F-DC4B-A835-5C076D4BE4E0}"/>
            </c:ext>
          </c:extLst>
        </c:ser>
        <c:dLbls>
          <c:dLblPos val="inEnd"/>
          <c:showLegendKey val="0"/>
          <c:showVal val="0"/>
          <c:showCatName val="1"/>
          <c:showSerName val="0"/>
          <c:showPercent val="0"/>
          <c:showBubbleSize val="0"/>
          <c:showLeaderLines val="1"/>
        </c:dLbls>
      </c:pie3DChart>
      <c:spPr>
        <a:solidFill>
          <a:schemeClr val="bg1"/>
        </a:solid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sz="3600">
                <a:solidFill>
                  <a:schemeClr val="tx1"/>
                </a:solidFill>
                <a:latin typeface="Calibri" panose="020F0502020204030204" pitchFamily="34" charset="0"/>
                <a:cs typeface="Calibri" panose="020F0502020204030204" pitchFamily="34" charset="0"/>
              </a:rPr>
              <a:t>Fatalities by Scaffold Type</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endParaRPr lang="en-U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Fatalities by Scaffold Type</c:v>
                </c:pt>
              </c:strCache>
            </c:strRef>
          </c:tx>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1-52A9-294C-BCF6-FAED939C695B}"/>
              </c:ext>
            </c:extLst>
          </c:dPt>
          <c:dPt>
            <c:idx val="1"/>
            <c:bubble3D val="0"/>
            <c:spPr>
              <a:solidFill>
                <a:srgbClr val="93F300"/>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6ECA-EB4D-92D6-B0A1DCA88DFB}"/>
              </c:ext>
            </c:extLst>
          </c:dPt>
          <c:dPt>
            <c:idx val="2"/>
            <c:bubble3D val="0"/>
            <c:spPr>
              <a:solidFill>
                <a:schemeClr val="accent3"/>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3-52A9-294C-BCF6-FAED939C695B}"/>
              </c:ext>
            </c:extLst>
          </c:dPt>
          <c:dPt>
            <c:idx val="3"/>
            <c:bubble3D val="0"/>
            <c:spPr>
              <a:solidFill>
                <a:schemeClr val="accent4"/>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c:ext xmlns:c16="http://schemas.microsoft.com/office/drawing/2014/chart" uri="{C3380CC4-5D6E-409C-BE32-E72D297353CC}">
                <c16:uniqueId val="{00000002-52A9-294C-BCF6-FAED939C695B}"/>
              </c:ext>
            </c:extLst>
          </c:dPt>
          <c:dLbls>
            <c:dLbl>
              <c:idx val="0"/>
              <c:tx>
                <c:rich>
                  <a:bodyPr/>
                  <a:lstStyle/>
                  <a:p>
                    <a:r>
                      <a:rPr lang="en-US" sz="2000" baseline="0">
                        <a:solidFill>
                          <a:schemeClr val="bg1"/>
                        </a:solidFill>
                      </a:rPr>
                      <a:t>Frame
</a:t>
                    </a:r>
                    <a:fld id="{22D93B21-78B8-4BF4-98D9-5E4A64C683FB}" type="PERCENTAGE">
                      <a:rPr lang="en-US" sz="2000" baseline="0">
                        <a:solidFill>
                          <a:schemeClr val="bg1"/>
                        </a:solidFill>
                      </a:rPr>
                      <a:pPr/>
                      <a:t>[PERCENTAGE]</a:t>
                    </a:fld>
                    <a:endParaRPr lang="en-US" sz="2000" baseline="0">
                      <a:solidFill>
                        <a:schemeClr val="bg1"/>
                      </a:solidFill>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2A9-294C-BCF6-FAED939C695B}"/>
                </c:ext>
              </c:extLst>
            </c:dLbl>
            <c:dLbl>
              <c:idx val="1"/>
              <c:layout>
                <c:manualLayout>
                  <c:x val="-0.18036384503172787"/>
                  <c:y val="-0.25235059369880447"/>
                </c:manualLayout>
              </c:layout>
              <c:tx>
                <c:rich>
                  <a:bodyPr/>
                  <a:lstStyle/>
                  <a:p>
                    <a:fld id="{4943CEF9-D3B2-4444-8F6C-177FF43082F0}" type="CATEGORYNAME">
                      <a:rPr lang="en-US" sz="2000">
                        <a:solidFill>
                          <a:schemeClr val="tx1"/>
                        </a:solidFill>
                      </a:rPr>
                      <a:pPr/>
                      <a:t>[CATEGORY NAME]</a:t>
                    </a:fld>
                    <a:r>
                      <a:rPr lang="en-US" sz="2000" baseline="0">
                        <a:solidFill>
                          <a:schemeClr val="tx1"/>
                        </a:solidFill>
                      </a:rPr>
                      <a:t>
</a:t>
                    </a:r>
                    <a:fld id="{4E8AAB48-B6DA-448A-80B8-8E43C0639B9A}" type="PERCENTAGE">
                      <a:rPr lang="en-US" sz="2000" baseline="0">
                        <a:solidFill>
                          <a:schemeClr val="tx1"/>
                        </a:solidFill>
                      </a:rPr>
                      <a:pPr/>
                      <a:t>[PERCENTAGE]</a:t>
                    </a:fld>
                    <a:endParaRPr lang="en-US" sz="2000" baseline="0">
                      <a:solidFill>
                        <a:schemeClr val="tx1"/>
                      </a:solidFill>
                    </a:endParaRPr>
                  </a:p>
                </c:rich>
              </c:tx>
              <c:dLblPos val="bestFit"/>
              <c:showLegendKey val="0"/>
              <c:showVal val="0"/>
              <c:showCatName val="1"/>
              <c:showSerName val="0"/>
              <c:showPercent val="1"/>
              <c:showBubbleSize val="0"/>
              <c:extLst>
                <c:ext xmlns:c15="http://schemas.microsoft.com/office/drawing/2012/chart" uri="{CE6537A1-D6FC-4f65-9D91-7224C49458BB}">
                  <c15:layout>
                    <c:manualLayout>
                      <c:w val="0.2295400336886009"/>
                      <c:h val="0.16387847114095777"/>
                    </c:manualLayout>
                  </c15:layout>
                  <c15:dlblFieldTable/>
                  <c15:showDataLabelsRange val="0"/>
                </c:ext>
                <c:ext xmlns:c16="http://schemas.microsoft.com/office/drawing/2014/chart" uri="{C3380CC4-5D6E-409C-BE32-E72D297353CC}">
                  <c16:uniqueId val="{00000003-6ECA-EB4D-92D6-B0A1DCA88DFB}"/>
                </c:ext>
              </c:extLst>
            </c:dLbl>
            <c:dLbl>
              <c:idx val="2"/>
              <c:tx>
                <c:rich>
                  <a:bodyPr/>
                  <a:lstStyle/>
                  <a:p>
                    <a:fld id="{E965E666-5359-4166-9BFB-3A83F357601C}" type="CATEGORYNAME">
                      <a:rPr lang="en-US" sz="2000">
                        <a:solidFill>
                          <a:schemeClr val="tx1"/>
                        </a:solidFill>
                      </a:rPr>
                      <a:pPr/>
                      <a:t>[CATEGORY NAME]</a:t>
                    </a:fld>
                    <a:r>
                      <a:rPr lang="en-US" sz="2000" baseline="0">
                        <a:solidFill>
                          <a:schemeClr val="tx1"/>
                        </a:solidFill>
                      </a:rPr>
                      <a:t>
</a:t>
                    </a:r>
                    <a:fld id="{D637B5A2-0982-4E92-9A2B-F8C68EFF0CAD}" type="PERCENTAGE">
                      <a:rPr lang="en-US" sz="2000" baseline="0">
                        <a:solidFill>
                          <a:schemeClr val="tx1"/>
                        </a:solidFill>
                      </a:rPr>
                      <a:pPr/>
                      <a:t>[PERCENTAGE]</a:t>
                    </a:fld>
                    <a:endParaRPr lang="en-US" sz="2000" baseline="0">
                      <a:solidFill>
                        <a:schemeClr val="tx1"/>
                      </a:solidFill>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2A9-294C-BCF6-FAED939C695B}"/>
                </c:ext>
              </c:extLst>
            </c:dLbl>
            <c:dLbl>
              <c:idx val="3"/>
              <c:tx>
                <c:rich>
                  <a:bodyPr/>
                  <a:lstStyle/>
                  <a:p>
                    <a:fld id="{125CCD9C-A922-424E-9DA8-DEF9D1DA6AF4}" type="CATEGORYNAME">
                      <a:rPr lang="en-US" sz="2000">
                        <a:solidFill>
                          <a:schemeClr val="tx1"/>
                        </a:solidFill>
                      </a:rPr>
                      <a:pPr/>
                      <a:t>[CATEGORY NAME]</a:t>
                    </a:fld>
                    <a:r>
                      <a:rPr lang="en-US" sz="2000" baseline="0">
                        <a:solidFill>
                          <a:schemeClr val="tx1"/>
                        </a:solidFill>
                      </a:rPr>
                      <a:t>
</a:t>
                    </a:r>
                    <a:fld id="{66E34FF7-29CD-41C3-86A7-FBC6E6763B38}" type="PERCENTAGE">
                      <a:rPr lang="en-US" sz="2000" baseline="0">
                        <a:solidFill>
                          <a:schemeClr val="tx1"/>
                        </a:solidFill>
                      </a:rPr>
                      <a:pPr/>
                      <a:t>[PERCENTAGE]</a:t>
                    </a:fld>
                    <a:endParaRPr lang="en-US" sz="2000" baseline="0">
                      <a:solidFill>
                        <a:schemeClr val="tx1"/>
                      </a:solidFill>
                    </a:endParaRP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2A9-294C-BCF6-FAED939C695B}"/>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Calibri" panose="020F0502020204030204" pitchFamily="34" charset="0"/>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Frame</c:v>
                </c:pt>
                <c:pt idx="1">
                  <c:v>Two-Point Suspended</c:v>
                </c:pt>
                <c:pt idx="2">
                  <c:v>Mobile</c:v>
                </c:pt>
                <c:pt idx="3">
                  <c:v>Other</c:v>
                </c:pt>
              </c:strCache>
            </c:strRef>
          </c:cat>
          <c:val>
            <c:numRef>
              <c:f>Sheet1!$B$2:$B$5</c:f>
              <c:numCache>
                <c:formatCode>General</c:formatCode>
                <c:ptCount val="4"/>
                <c:pt idx="0">
                  <c:v>25</c:v>
                </c:pt>
                <c:pt idx="1">
                  <c:v>25</c:v>
                </c:pt>
                <c:pt idx="2">
                  <c:v>19</c:v>
                </c:pt>
                <c:pt idx="3">
                  <c:v>30</c:v>
                </c:pt>
              </c:numCache>
            </c:numRef>
          </c:val>
          <c:extLst>
            <c:ext xmlns:c16="http://schemas.microsoft.com/office/drawing/2014/chart" uri="{C3380CC4-5D6E-409C-BE32-E72D297353CC}">
              <c16:uniqueId val="{00000000-52A9-294C-BCF6-FAED939C695B}"/>
            </c:ext>
          </c:extLst>
        </c:ser>
        <c:dLbls>
          <c:dLblPos val="inEnd"/>
          <c:showLegendKey val="0"/>
          <c:showVal val="0"/>
          <c:showCatName val="0"/>
          <c:showSerName val="0"/>
          <c:showPercent val="1"/>
          <c:showBubbleSize val="0"/>
          <c:showLeaderLines val="1"/>
        </c:dLbls>
      </c:pie3DChart>
      <c:spPr>
        <a:solidFill>
          <a:schemeClr val="bg1"/>
        </a:solid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dk1">
                    <a:lumMod val="65000"/>
                    <a:lumOff val="35000"/>
                  </a:schemeClr>
                </a:solidFill>
                <a:latin typeface="Calibri" panose="020F0502020204030204" pitchFamily="34" charset="0"/>
                <a:ea typeface="+mn-ea"/>
                <a:cs typeface="+mn-cs"/>
              </a:defRPr>
            </a:pPr>
            <a:endParaRPr lang="en-US"/>
          </a:p>
        </c:txPr>
      </c:legendEntry>
      <c:overlay val="0"/>
      <c:spPr>
        <a:solidFill>
          <a:schemeClr val="lt1">
            <a:alpha val="78000"/>
          </a:schemeClr>
        </a:solidFill>
        <a:ln>
          <a:noFill/>
        </a:ln>
        <a:effectLst/>
      </c:spPr>
      <c:txPr>
        <a:bodyPr rot="0" spcFirstLastPara="1" vertOverflow="ellipsis" vert="horz" wrap="square" anchor="ctr" anchorCtr="1"/>
        <a:lstStyle/>
        <a:p>
          <a:pPr>
            <a:defRPr sz="1600" b="0" i="0" u="none" strike="noStrike" kern="1200" baseline="0">
              <a:solidFill>
                <a:schemeClr val="dk1">
                  <a:lumMod val="65000"/>
                  <a:lumOff val="35000"/>
                </a:schemeClr>
              </a:solidFill>
              <a:latin typeface="Calibri" panose="020F050202020403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0.22228</cdr:x>
      <cdr:y>0.19859</cdr:y>
    </cdr:from>
    <cdr:to>
      <cdr:x>0.41192</cdr:x>
      <cdr:y>0.26249</cdr:y>
    </cdr:to>
    <cdr:cxnSp macro="">
      <cdr:nvCxnSpPr>
        <cdr:cNvPr id="3" name="Straight Arrow Connector 2">
          <a:extLst xmlns:a="http://schemas.openxmlformats.org/drawingml/2006/main">
            <a:ext uri="{FF2B5EF4-FFF2-40B4-BE49-F238E27FC236}">
              <a16:creationId xmlns:a16="http://schemas.microsoft.com/office/drawing/2014/main" id="{1B44C3A6-B147-42E7-B587-BDDAFF0FD44A}"/>
            </a:ext>
          </a:extLst>
        </cdr:cNvPr>
        <cdr:cNvCxnSpPr/>
      </cdr:nvCxnSpPr>
      <cdr:spPr>
        <a:xfrm xmlns:a="http://schemas.openxmlformats.org/drawingml/2006/main" flipV="1">
          <a:off x="2494705" y="1176033"/>
          <a:ext cx="2128345" cy="378372"/>
        </a:xfrm>
        <a:prstGeom xmlns:a="http://schemas.openxmlformats.org/drawingml/2006/main" prst="straightConnector1">
          <a:avLst/>
        </a:prstGeom>
        <a:ln xmlns:a="http://schemas.openxmlformats.org/drawingml/2006/main" w="57150">
          <a:solidFill>
            <a:schemeClr val="accent1">
              <a:lumMod val="25000"/>
              <a:lumOff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0.46249</cdr:x>
      <cdr:y>0.17463</cdr:y>
    </cdr:from>
    <cdr:to>
      <cdr:x>0.75186</cdr:x>
      <cdr:y>0.19859</cdr:y>
    </cdr:to>
    <cdr:cxnSp macro="">
      <cdr:nvCxnSpPr>
        <cdr:cNvPr id="4" name="Straight Arrow Connector 3">
          <a:extLst xmlns:a="http://schemas.openxmlformats.org/drawingml/2006/main">
            <a:ext uri="{FF2B5EF4-FFF2-40B4-BE49-F238E27FC236}">
              <a16:creationId xmlns:a16="http://schemas.microsoft.com/office/drawing/2014/main" id="{DC1FE6F9-7B77-41D0-AEAF-7405AA47776A}"/>
            </a:ext>
          </a:extLst>
        </cdr:cNvPr>
        <cdr:cNvCxnSpPr/>
      </cdr:nvCxnSpPr>
      <cdr:spPr>
        <a:xfrm xmlns:a="http://schemas.openxmlformats.org/drawingml/2006/main" flipH="1" flipV="1">
          <a:off x="5190610" y="1034144"/>
          <a:ext cx="3247695" cy="141889"/>
        </a:xfrm>
        <a:prstGeom xmlns:a="http://schemas.openxmlformats.org/drawingml/2006/main" prst="straightConnector1">
          <a:avLst/>
        </a:prstGeom>
        <a:ln xmlns:a="http://schemas.openxmlformats.org/drawingml/2006/main" w="57150">
          <a:solidFill>
            <a:schemeClr val="accent1">
              <a:lumMod val="25000"/>
              <a:lumOff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0.60149</cdr:x>
      <cdr:y>0.5</cdr:y>
    </cdr:from>
    <cdr:to>
      <cdr:x>0.78792</cdr:x>
      <cdr:y>0.57524</cdr:y>
    </cdr:to>
    <cdr:cxnSp macro="">
      <cdr:nvCxnSpPr>
        <cdr:cNvPr id="5" name="Straight Arrow Connector 4">
          <a:extLst xmlns:a="http://schemas.openxmlformats.org/drawingml/2006/main">
            <a:ext uri="{FF2B5EF4-FFF2-40B4-BE49-F238E27FC236}">
              <a16:creationId xmlns:a16="http://schemas.microsoft.com/office/drawing/2014/main" id="{A0D4E674-77BB-4920-A3F9-14B3CC65DFCC}"/>
            </a:ext>
          </a:extLst>
        </cdr:cNvPr>
        <cdr:cNvCxnSpPr/>
      </cdr:nvCxnSpPr>
      <cdr:spPr>
        <a:xfrm xmlns:a="http://schemas.openxmlformats.org/drawingml/2006/main" flipH="1" flipV="1">
          <a:off x="6750662" y="2960914"/>
          <a:ext cx="2092245" cy="445578"/>
        </a:xfrm>
        <a:prstGeom xmlns:a="http://schemas.openxmlformats.org/drawingml/2006/main" prst="straightConnector1">
          <a:avLst/>
        </a:prstGeom>
        <a:ln xmlns:a="http://schemas.openxmlformats.org/drawingml/2006/main" w="57150">
          <a:solidFill>
            <a:schemeClr val="accent1">
              <a:lumMod val="25000"/>
              <a:lumOff val="75000"/>
            </a:schemeClr>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0" tIns="47110" rIns="94220" bIns="47110" rtlCol="0"/>
          <a:lstStyle>
            <a:lvl1pPr algn="l">
              <a:defRPr sz="1200"/>
            </a:lvl1pPr>
          </a:lstStyle>
          <a:p>
            <a:endParaRPr lang="id-ID"/>
          </a:p>
        </p:txBody>
      </p:sp>
      <p:sp>
        <p:nvSpPr>
          <p:cNvPr id="3" name="Date Placeholder 2"/>
          <p:cNvSpPr>
            <a:spLocks noGrp="1"/>
          </p:cNvSpPr>
          <p:nvPr>
            <p:ph type="dt" sz="quarter" idx="1"/>
          </p:nvPr>
        </p:nvSpPr>
        <p:spPr>
          <a:xfrm>
            <a:off x="4023093" y="1"/>
            <a:ext cx="3077739" cy="471054"/>
          </a:xfrm>
          <a:prstGeom prst="rect">
            <a:avLst/>
          </a:prstGeom>
        </p:spPr>
        <p:txBody>
          <a:bodyPr vert="horz" lIns="94220" tIns="47110" rIns="94220" bIns="47110" rtlCol="0"/>
          <a:lstStyle>
            <a:lvl1pPr algn="r">
              <a:defRPr sz="1200"/>
            </a:lvl1pPr>
          </a:lstStyle>
          <a:p>
            <a:fld id="{6ADC24EA-8346-4C8B-943C-AD383301A03D}" type="datetimeFigureOut">
              <a:rPr lang="id-ID" smtClean="0"/>
              <a:pPr/>
              <a:t>06/12/2024</a:t>
            </a:fld>
            <a:endParaRPr lang="id-ID"/>
          </a:p>
        </p:txBody>
      </p:sp>
      <p:sp>
        <p:nvSpPr>
          <p:cNvPr id="4" name="Footer Placeholder 3"/>
          <p:cNvSpPr>
            <a:spLocks noGrp="1"/>
          </p:cNvSpPr>
          <p:nvPr>
            <p:ph type="ftr" sz="quarter" idx="2"/>
          </p:nvPr>
        </p:nvSpPr>
        <p:spPr>
          <a:xfrm>
            <a:off x="0" y="8917423"/>
            <a:ext cx="3077739" cy="471053"/>
          </a:xfrm>
          <a:prstGeom prst="rect">
            <a:avLst/>
          </a:prstGeom>
        </p:spPr>
        <p:txBody>
          <a:bodyPr vert="horz" lIns="94220" tIns="47110" rIns="94220" bIns="47110" rtlCol="0" anchor="b"/>
          <a:lstStyle>
            <a:lvl1pPr algn="l">
              <a:defRPr sz="1200"/>
            </a:lvl1pPr>
          </a:lstStyle>
          <a:p>
            <a:endParaRPr lang="id-ID"/>
          </a:p>
        </p:txBody>
      </p:sp>
      <p:sp>
        <p:nvSpPr>
          <p:cNvPr id="5" name="Slide Number Placeholder 4"/>
          <p:cNvSpPr>
            <a:spLocks noGrp="1"/>
          </p:cNvSpPr>
          <p:nvPr>
            <p:ph type="sldNum" sz="quarter" idx="3"/>
          </p:nvPr>
        </p:nvSpPr>
        <p:spPr>
          <a:xfrm>
            <a:off x="4023093" y="8917423"/>
            <a:ext cx="3077739" cy="471053"/>
          </a:xfrm>
          <a:prstGeom prst="rect">
            <a:avLst/>
          </a:prstGeom>
        </p:spPr>
        <p:txBody>
          <a:bodyPr vert="horz" lIns="94220" tIns="47110" rIns="94220" bIns="47110" rtlCol="0" anchor="b"/>
          <a:lstStyle>
            <a:lvl1pPr algn="r">
              <a:defRPr sz="1200"/>
            </a:lvl1pPr>
          </a:lstStyle>
          <a:p>
            <a:fld id="{4ECE71F5-2935-4BFA-B369-9FA3FAF55664}" type="slidenum">
              <a:rPr lang="id-ID" smtClean="0"/>
              <a:pPr/>
              <a:t>‹#›</a:t>
            </a:fld>
            <a:endParaRPr lang="id-ID"/>
          </a:p>
        </p:txBody>
      </p:sp>
    </p:spTree>
    <p:extLst>
      <p:ext uri="{BB962C8B-B14F-4D97-AF65-F5344CB8AC3E}">
        <p14:creationId xmlns:p14="http://schemas.microsoft.com/office/powerpoint/2010/main" val="26950297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7739" cy="471054"/>
          </a:xfrm>
          <a:prstGeom prst="rect">
            <a:avLst/>
          </a:prstGeom>
        </p:spPr>
        <p:txBody>
          <a:bodyPr vert="horz" lIns="94220" tIns="47110" rIns="94220" bIns="47110" rtlCol="0"/>
          <a:lstStyle>
            <a:lvl1pPr algn="l">
              <a:defRPr sz="1200"/>
            </a:lvl1pPr>
          </a:lstStyle>
          <a:p>
            <a:endParaRPr lang="id-ID"/>
          </a:p>
        </p:txBody>
      </p:sp>
      <p:sp>
        <p:nvSpPr>
          <p:cNvPr id="3" name="Date Placeholder 2"/>
          <p:cNvSpPr>
            <a:spLocks noGrp="1"/>
          </p:cNvSpPr>
          <p:nvPr>
            <p:ph type="dt" idx="1"/>
          </p:nvPr>
        </p:nvSpPr>
        <p:spPr>
          <a:xfrm>
            <a:off x="4023093" y="1"/>
            <a:ext cx="3077739" cy="471054"/>
          </a:xfrm>
          <a:prstGeom prst="rect">
            <a:avLst/>
          </a:prstGeom>
        </p:spPr>
        <p:txBody>
          <a:bodyPr vert="horz" lIns="94220" tIns="47110" rIns="94220" bIns="47110" rtlCol="0"/>
          <a:lstStyle>
            <a:lvl1pPr algn="r">
              <a:defRPr sz="1200"/>
            </a:lvl1pPr>
          </a:lstStyle>
          <a:p>
            <a:fld id="{928D06E5-932C-4F36-8614-8789767FBCD2}" type="datetimeFigureOut">
              <a:rPr lang="id-ID" smtClean="0"/>
              <a:pPr/>
              <a:t>06/12/2024</a:t>
            </a:fld>
            <a:endParaRPr lang="id-ID"/>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0" tIns="47110" rIns="94220" bIns="47110" rtlCol="0" anchor="ctr"/>
          <a:lstStyle/>
          <a:p>
            <a:endParaRPr lang="id-ID"/>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4220" tIns="47110" rIns="94220" bIns="4711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917423"/>
            <a:ext cx="3077739" cy="471053"/>
          </a:xfrm>
          <a:prstGeom prst="rect">
            <a:avLst/>
          </a:prstGeom>
        </p:spPr>
        <p:txBody>
          <a:bodyPr vert="horz" lIns="94220" tIns="47110" rIns="94220" bIns="47110" rtlCol="0" anchor="b"/>
          <a:lstStyle>
            <a:lvl1pPr algn="l">
              <a:defRPr sz="1200"/>
            </a:lvl1pPr>
          </a:lstStyle>
          <a:p>
            <a:endParaRPr lang="id-ID"/>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0" tIns="47110" rIns="94220" bIns="47110" rtlCol="0" anchor="b"/>
          <a:lstStyle>
            <a:lvl1pPr algn="r">
              <a:defRPr sz="1200"/>
            </a:lvl1pPr>
          </a:lstStyle>
          <a:p>
            <a:fld id="{55C38DD1-33AA-4996-977A-42B26A155BBE}" type="slidenum">
              <a:rPr lang="id-ID" smtClean="0"/>
              <a:pPr/>
              <a:t>‹#›</a:t>
            </a:fld>
            <a:endParaRPr lang="id-ID"/>
          </a:p>
        </p:txBody>
      </p:sp>
    </p:spTree>
    <p:extLst>
      <p:ext uri="{BB962C8B-B14F-4D97-AF65-F5344CB8AC3E}">
        <p14:creationId xmlns:p14="http://schemas.microsoft.com/office/powerpoint/2010/main" val="1305931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Leave this slide on the screen until all trainees arrive or until the official start time.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a:t>
            </a:fld>
            <a:endParaRPr lang="id-ID"/>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Users are NOT allowed to alter scaffolds in any manner without the supervision and direction of the Competent Person. An example would be removing guardrails without permission. </a:t>
            </a:r>
          </a:p>
        </p:txBody>
      </p:sp>
      <p:sp>
        <p:nvSpPr>
          <p:cNvPr id="4" name="Slide Number Placeholder 3"/>
          <p:cNvSpPr>
            <a:spLocks noGrp="1"/>
          </p:cNvSpPr>
          <p:nvPr>
            <p:ph type="sldNum" sz="quarter" idx="5"/>
          </p:nvPr>
        </p:nvSpPr>
        <p:spPr/>
        <p:txBody>
          <a:bodyPr/>
          <a:lstStyle/>
          <a:p>
            <a:fld id="{55C38DD1-33AA-4996-977A-42B26A155BBE}" type="slidenum">
              <a:rPr lang="id-ID" smtClean="0"/>
              <a:pPr/>
              <a:t>10</a:t>
            </a:fld>
            <a:endParaRPr lang="id-ID"/>
          </a:p>
        </p:txBody>
      </p:sp>
    </p:spTree>
    <p:extLst>
      <p:ext uri="{BB962C8B-B14F-4D97-AF65-F5344CB8AC3E}">
        <p14:creationId xmlns:p14="http://schemas.microsoft.com/office/powerpoint/2010/main" val="274615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There are different types of loads on scaffolds that must be taken into consideration to prevent scaffold collapse. </a:t>
            </a:r>
          </a:p>
          <a:p>
            <a:pPr marL="228600" indent="-228600">
              <a:buFont typeface="+mj-lt"/>
              <a:buAutoNum type="arabicPeriod"/>
            </a:pPr>
            <a:r>
              <a:rPr lang="en-US" b="1"/>
              <a:t>Live Loads </a:t>
            </a:r>
            <a:r>
              <a:rPr lang="en-US"/>
              <a:t>– the weight of the workers and materials (these are called live loads because they are designed to move on, off, and around the scaffold) </a:t>
            </a:r>
            <a:r>
              <a:rPr lang="en-US" b="1"/>
              <a:t>Note: </a:t>
            </a:r>
            <a:r>
              <a:rPr lang="en-US"/>
              <a:t>OSHA states that each worker accounts for 250 lbs. of live load.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a:t>Dead Loads </a:t>
            </a:r>
            <a:r>
              <a:rPr lang="en-US"/>
              <a:t>– the weight of the scaffold components and the planking materials (These are called dead loads because they should not move).</a:t>
            </a:r>
          </a:p>
          <a:p>
            <a:pPr marL="228600" indent="-228600">
              <a:buFont typeface="+mj-lt"/>
              <a:buAutoNum type="arabicPeriod"/>
            </a:pPr>
            <a:r>
              <a:rPr lang="en-US" b="1"/>
              <a:t>Environmental Loads </a:t>
            </a:r>
            <a:r>
              <a:rPr lang="en-US"/>
              <a:t>– These loads are caused by wind, snow, ice, etc. that may put additional loads on scaffolds.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100</a:t>
            </a:fld>
            <a:endParaRPr lang="id-ID"/>
          </a:p>
        </p:txBody>
      </p:sp>
    </p:spTree>
    <p:extLst>
      <p:ext uri="{BB962C8B-B14F-4D97-AF65-F5344CB8AC3E}">
        <p14:creationId xmlns:p14="http://schemas.microsoft.com/office/powerpoint/2010/main" val="164084028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101</a:t>
            </a:fld>
            <a:endParaRPr lang="id-ID"/>
          </a:p>
        </p:txBody>
      </p:sp>
    </p:spTree>
    <p:extLst>
      <p:ext uri="{BB962C8B-B14F-4D97-AF65-F5344CB8AC3E}">
        <p14:creationId xmlns:p14="http://schemas.microsoft.com/office/powerpoint/2010/main" val="34797957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102</a:t>
            </a:fld>
            <a:endParaRPr lang="id-ID"/>
          </a:p>
        </p:txBody>
      </p:sp>
    </p:spTree>
    <p:extLst>
      <p:ext uri="{BB962C8B-B14F-4D97-AF65-F5344CB8AC3E}">
        <p14:creationId xmlns:p14="http://schemas.microsoft.com/office/powerpoint/2010/main" val="107698324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103</a:t>
            </a:fld>
            <a:endParaRPr lang="id-ID"/>
          </a:p>
        </p:txBody>
      </p:sp>
    </p:spTree>
    <p:extLst>
      <p:ext uri="{BB962C8B-B14F-4D97-AF65-F5344CB8AC3E}">
        <p14:creationId xmlns:p14="http://schemas.microsoft.com/office/powerpoint/2010/main" val="25911105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104</a:t>
            </a:fld>
            <a:endParaRPr lang="id-ID"/>
          </a:p>
        </p:txBody>
      </p:sp>
    </p:spTree>
    <p:extLst>
      <p:ext uri="{BB962C8B-B14F-4D97-AF65-F5344CB8AC3E}">
        <p14:creationId xmlns:p14="http://schemas.microsoft.com/office/powerpoint/2010/main" val="14502433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105</a:t>
            </a:fld>
            <a:endParaRPr lang="id-ID"/>
          </a:p>
        </p:txBody>
      </p:sp>
    </p:spTree>
    <p:extLst>
      <p:ext uri="{BB962C8B-B14F-4D97-AF65-F5344CB8AC3E}">
        <p14:creationId xmlns:p14="http://schemas.microsoft.com/office/powerpoint/2010/main" val="6207892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106</a:t>
            </a:fld>
            <a:endParaRPr lang="id-ID"/>
          </a:p>
        </p:txBody>
      </p:sp>
    </p:spTree>
    <p:extLst>
      <p:ext uri="{BB962C8B-B14F-4D97-AF65-F5344CB8AC3E}">
        <p14:creationId xmlns:p14="http://schemas.microsoft.com/office/powerpoint/2010/main" val="24580915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107</a:t>
            </a:fld>
            <a:endParaRPr lang="id-ID"/>
          </a:p>
        </p:txBody>
      </p:sp>
    </p:spTree>
    <p:extLst>
      <p:ext uri="{BB962C8B-B14F-4D97-AF65-F5344CB8AC3E}">
        <p14:creationId xmlns:p14="http://schemas.microsoft.com/office/powerpoint/2010/main" val="1076446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108</a:t>
            </a:fld>
            <a:endParaRPr lang="id-ID"/>
          </a:p>
        </p:txBody>
      </p:sp>
    </p:spTree>
    <p:extLst>
      <p:ext uri="{BB962C8B-B14F-4D97-AF65-F5344CB8AC3E}">
        <p14:creationId xmlns:p14="http://schemas.microsoft.com/office/powerpoint/2010/main" val="304300358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109</a:t>
            </a:fld>
            <a:endParaRPr lang="id-ID"/>
          </a:p>
        </p:txBody>
      </p:sp>
    </p:spTree>
    <p:extLst>
      <p:ext uri="{BB962C8B-B14F-4D97-AF65-F5344CB8AC3E}">
        <p14:creationId xmlns:p14="http://schemas.microsoft.com/office/powerpoint/2010/main" val="3920370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the employer is responsible for designating the Competent Person and that the Competent Person must be able to recognize scaffold hazards.</a:t>
            </a:r>
          </a:p>
        </p:txBody>
      </p:sp>
      <p:sp>
        <p:nvSpPr>
          <p:cNvPr id="4" name="Slide Number Placeholder 3"/>
          <p:cNvSpPr>
            <a:spLocks noGrp="1"/>
          </p:cNvSpPr>
          <p:nvPr>
            <p:ph type="sldNum" sz="quarter" idx="5"/>
          </p:nvPr>
        </p:nvSpPr>
        <p:spPr/>
        <p:txBody>
          <a:bodyPr/>
          <a:lstStyle/>
          <a:p>
            <a:fld id="{55C38DD1-33AA-4996-977A-42B26A155BBE}" type="slidenum">
              <a:rPr lang="id-ID" smtClean="0"/>
              <a:pPr/>
              <a:t>11</a:t>
            </a:fld>
            <a:endParaRPr lang="id-ID"/>
          </a:p>
        </p:txBody>
      </p:sp>
    </p:spTree>
    <p:extLst>
      <p:ext uri="{BB962C8B-B14F-4D97-AF65-F5344CB8AC3E}">
        <p14:creationId xmlns:p14="http://schemas.microsoft.com/office/powerpoint/2010/main" val="57309245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110</a:t>
            </a:fld>
            <a:endParaRPr lang="id-ID"/>
          </a:p>
        </p:txBody>
      </p:sp>
    </p:spTree>
    <p:extLst>
      <p:ext uri="{BB962C8B-B14F-4D97-AF65-F5344CB8AC3E}">
        <p14:creationId xmlns:p14="http://schemas.microsoft.com/office/powerpoint/2010/main" val="120019350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111</a:t>
            </a:fld>
            <a:endParaRPr lang="id-ID"/>
          </a:p>
        </p:txBody>
      </p:sp>
    </p:spTree>
    <p:extLst>
      <p:ext uri="{BB962C8B-B14F-4D97-AF65-F5344CB8AC3E}">
        <p14:creationId xmlns:p14="http://schemas.microsoft.com/office/powerpoint/2010/main" val="191445451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Point out the plank deflection and explain that users should only walk or stand on unoccupied planks whenever practical.</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112</a:t>
            </a:fld>
            <a:endParaRPr lang="id-ID"/>
          </a:p>
        </p:txBody>
      </p:sp>
    </p:spTree>
    <p:extLst>
      <p:ext uri="{BB962C8B-B14F-4D97-AF65-F5344CB8AC3E}">
        <p14:creationId xmlns:p14="http://schemas.microsoft.com/office/powerpoint/2010/main" val="5784581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Workers must have an 18” walking working surface which means that it will require at least two unoccupied scaffold planks. Scaffold decks are over 18” wide, and only one unoccupied plank would be required.</a:t>
            </a:r>
          </a:p>
          <a:p>
            <a:endParaRPr lang="en-US"/>
          </a:p>
          <a:p>
            <a:r>
              <a:rPr lang="en-US"/>
              <a:t>The materials should be stored in a manner to allow for the worker to pass and be evenly distributed throughout the platform.</a:t>
            </a:r>
          </a:p>
        </p:txBody>
      </p:sp>
      <p:sp>
        <p:nvSpPr>
          <p:cNvPr id="4" name="Slide Number Placeholder 3"/>
          <p:cNvSpPr>
            <a:spLocks noGrp="1"/>
          </p:cNvSpPr>
          <p:nvPr>
            <p:ph type="sldNum" sz="quarter" idx="5"/>
          </p:nvPr>
        </p:nvSpPr>
        <p:spPr/>
        <p:txBody>
          <a:bodyPr/>
          <a:lstStyle/>
          <a:p>
            <a:fld id="{55C38DD1-33AA-4996-977A-42B26A155BBE}" type="slidenum">
              <a:rPr lang="id-ID" smtClean="0"/>
              <a:pPr/>
              <a:t>113</a:t>
            </a:fld>
            <a:endParaRPr lang="id-ID"/>
          </a:p>
        </p:txBody>
      </p:sp>
    </p:spTree>
    <p:extLst>
      <p:ext uri="{BB962C8B-B14F-4D97-AF65-F5344CB8AC3E}">
        <p14:creationId xmlns:p14="http://schemas.microsoft.com/office/powerpoint/2010/main" val="62631911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a:t>Here is an easy way for users to calculate the allowable load on a scaffold platform. These numbers are based on using scaffold grade wood plank. Figure the square foot area of the platform (width of the frame multiplied by the distance to the next frame (or span)) and then multiply by the duty rating of the platform material. </a:t>
            </a:r>
          </a:p>
          <a:p>
            <a:pPr marL="171450" indent="-171450">
              <a:buFont typeface="Arial" panose="020B0604020202020204" pitchFamily="34" charset="0"/>
              <a:buChar char="•"/>
            </a:pPr>
            <a:r>
              <a:rPr lang="en-US"/>
              <a:t>When using other planking materials, such as metal or aluminum, the manufacturer of the plank lists the rating on the plank since this type of plank is designed for a specific span and made from other materials.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114</a:t>
            </a:fld>
            <a:endParaRPr lang="id-ID"/>
          </a:p>
        </p:txBody>
      </p:sp>
    </p:spTree>
    <p:extLst>
      <p:ext uri="{BB962C8B-B14F-4D97-AF65-F5344CB8AC3E}">
        <p14:creationId xmlns:p14="http://schemas.microsoft.com/office/powerpoint/2010/main" val="41956455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115</a:t>
            </a:fld>
            <a:endParaRPr lang="id-ID"/>
          </a:p>
        </p:txBody>
      </p:sp>
    </p:spTree>
    <p:extLst>
      <p:ext uri="{BB962C8B-B14F-4D97-AF65-F5344CB8AC3E}">
        <p14:creationId xmlns:p14="http://schemas.microsoft.com/office/powerpoint/2010/main" val="37865835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46CFB575-21CB-3B41-9146-52252E30517B}"/>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Rectangle 3">
            <a:extLst>
              <a:ext uri="{FF2B5EF4-FFF2-40B4-BE49-F238E27FC236}">
                <a16:creationId xmlns:a16="http://schemas.microsoft.com/office/drawing/2014/main" id="{7CED1874-117A-6841-AE81-4A9DF26960FF}"/>
              </a:ext>
            </a:extLst>
          </p:cNvPr>
          <p:cNvSpPr>
            <a:spLocks noGrp="1" noChangeArrowheads="1"/>
          </p:cNvSpPr>
          <p:nvPr>
            <p:ph type="body" idx="1"/>
          </p:nvPr>
        </p:nvSpPr>
        <p:spPr bwMode="auto">
          <a:xfrm>
            <a:off x="914689" y="4455766"/>
            <a:ext cx="5409500"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r>
              <a:rPr lang="en-US" altLang="en-US" sz="1900"/>
              <a:t>Decking material can be lumber, LVL or fabricated. </a:t>
            </a:r>
          </a:p>
          <a:p>
            <a:r>
              <a:rPr lang="en-US" altLang="en-US" sz="1900"/>
              <a:t>Decking materials must be able to support the loads.</a:t>
            </a:r>
          </a:p>
          <a:p>
            <a:r>
              <a:rPr lang="en-US" altLang="en-US" sz="1900"/>
              <a:t>Damage to decking materials is not acceptable.</a:t>
            </a:r>
          </a:p>
          <a:p>
            <a:r>
              <a:rPr lang="en-US" altLang="en-US" sz="1900"/>
              <a:t>Decking materials must overhang the horizontal member of the frame by at least 6“ (unless restrained by hooks or other means) and if the platform is continuous must overlap by at least 12".</a:t>
            </a:r>
          </a:p>
          <a:p>
            <a:r>
              <a:rPr lang="en-US" altLang="en-US" sz="1900"/>
              <a:t>If there is any danger of the decking lifting or teetering up or sliding along the deck, the decking must be restrained or tied down to the scaffold members.</a:t>
            </a:r>
            <a:endParaRPr lang="en-US" altLang="en-US" b="0"/>
          </a:p>
        </p:txBody>
      </p:sp>
    </p:spTree>
    <p:extLst>
      <p:ext uri="{BB962C8B-B14F-4D97-AF65-F5344CB8AC3E}">
        <p14:creationId xmlns:p14="http://schemas.microsoft.com/office/powerpoint/2010/main" val="18471104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r>
              <a:rPr lang="en-US" b="1"/>
              <a:t>Removal of ties and/or guys can lead to catastrophic collapse of the scaffold system.</a:t>
            </a:r>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117</a:t>
            </a:fld>
            <a:endParaRPr lang="id-ID"/>
          </a:p>
        </p:txBody>
      </p:sp>
    </p:spTree>
    <p:extLst>
      <p:ext uri="{BB962C8B-B14F-4D97-AF65-F5344CB8AC3E}">
        <p14:creationId xmlns:p14="http://schemas.microsoft.com/office/powerpoint/2010/main" val="154152355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118</a:t>
            </a:fld>
            <a:endParaRPr lang="id-ID"/>
          </a:p>
        </p:txBody>
      </p:sp>
    </p:spTree>
    <p:extLst>
      <p:ext uri="{BB962C8B-B14F-4D97-AF65-F5344CB8AC3E}">
        <p14:creationId xmlns:p14="http://schemas.microsoft.com/office/powerpoint/2010/main" val="383167181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119</a:t>
            </a:fld>
            <a:endParaRPr lang="id-ID"/>
          </a:p>
        </p:txBody>
      </p:sp>
    </p:spTree>
    <p:extLst>
      <p:ext uri="{BB962C8B-B14F-4D97-AF65-F5344CB8AC3E}">
        <p14:creationId xmlns:p14="http://schemas.microsoft.com/office/powerpoint/2010/main" val="2947867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that the Qualified Person is the one that is responsible for designing scaffolds.  Scaffold erection etc. is under the direction of the Competent Person qualified in scaffold erection, NOT the Qualified Person.</a:t>
            </a:r>
          </a:p>
        </p:txBody>
      </p:sp>
      <p:sp>
        <p:nvSpPr>
          <p:cNvPr id="4" name="Slide Number Placeholder 3"/>
          <p:cNvSpPr>
            <a:spLocks noGrp="1"/>
          </p:cNvSpPr>
          <p:nvPr>
            <p:ph type="sldNum" sz="quarter" idx="5"/>
          </p:nvPr>
        </p:nvSpPr>
        <p:spPr/>
        <p:txBody>
          <a:bodyPr/>
          <a:lstStyle/>
          <a:p>
            <a:fld id="{55C38DD1-33AA-4996-977A-42B26A155BBE}" type="slidenum">
              <a:rPr lang="id-ID" smtClean="0"/>
              <a:pPr/>
              <a:t>12</a:t>
            </a:fld>
            <a:endParaRPr lang="id-ID"/>
          </a:p>
        </p:txBody>
      </p:sp>
    </p:spTree>
    <p:extLst>
      <p:ext uri="{BB962C8B-B14F-4D97-AF65-F5344CB8AC3E}">
        <p14:creationId xmlns:p14="http://schemas.microsoft.com/office/powerpoint/2010/main" val="313390223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120</a:t>
            </a:fld>
            <a:endParaRPr lang="id-ID"/>
          </a:p>
        </p:txBody>
      </p:sp>
    </p:spTree>
    <p:extLst>
      <p:ext uri="{BB962C8B-B14F-4D97-AF65-F5344CB8AC3E}">
        <p14:creationId xmlns:p14="http://schemas.microsoft.com/office/powerpoint/2010/main" val="30117107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CROSSBRACE</a:t>
            </a:r>
          </a:p>
        </p:txBody>
      </p:sp>
      <p:sp>
        <p:nvSpPr>
          <p:cNvPr id="4" name="Slide Number Placeholder 3"/>
          <p:cNvSpPr>
            <a:spLocks noGrp="1"/>
          </p:cNvSpPr>
          <p:nvPr>
            <p:ph type="sldNum" sz="quarter" idx="5"/>
          </p:nvPr>
        </p:nvSpPr>
        <p:spPr/>
        <p:txBody>
          <a:bodyPr/>
          <a:lstStyle/>
          <a:p>
            <a:fld id="{55C38DD1-33AA-4996-977A-42B26A155BBE}" type="slidenum">
              <a:rPr lang="id-ID" smtClean="0"/>
              <a:pPr/>
              <a:t>121</a:t>
            </a:fld>
            <a:endParaRPr lang="id-ID"/>
          </a:p>
        </p:txBody>
      </p:sp>
    </p:spTree>
    <p:extLst>
      <p:ext uri="{BB962C8B-B14F-4D97-AF65-F5344CB8AC3E}">
        <p14:creationId xmlns:p14="http://schemas.microsoft.com/office/powerpoint/2010/main" val="39155214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122</a:t>
            </a:fld>
            <a:endParaRPr lang="id-ID"/>
          </a:p>
        </p:txBody>
      </p:sp>
    </p:spTree>
    <p:extLst>
      <p:ext uri="{BB962C8B-B14F-4D97-AF65-F5344CB8AC3E}">
        <p14:creationId xmlns:p14="http://schemas.microsoft.com/office/powerpoint/2010/main" val="253932369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False</a:t>
            </a:r>
          </a:p>
        </p:txBody>
      </p:sp>
      <p:sp>
        <p:nvSpPr>
          <p:cNvPr id="4" name="Slide Number Placeholder 3"/>
          <p:cNvSpPr>
            <a:spLocks noGrp="1"/>
          </p:cNvSpPr>
          <p:nvPr>
            <p:ph type="sldNum" sz="quarter" idx="5"/>
          </p:nvPr>
        </p:nvSpPr>
        <p:spPr/>
        <p:txBody>
          <a:bodyPr/>
          <a:lstStyle/>
          <a:p>
            <a:fld id="{55C38DD1-33AA-4996-977A-42B26A155BBE}" type="slidenum">
              <a:rPr lang="id-ID" smtClean="0"/>
              <a:pPr/>
              <a:t>123</a:t>
            </a:fld>
            <a:endParaRPr lang="id-ID"/>
          </a:p>
        </p:txBody>
      </p:sp>
    </p:spTree>
    <p:extLst>
      <p:ext uri="{BB962C8B-B14F-4D97-AF65-F5344CB8AC3E}">
        <p14:creationId xmlns:p14="http://schemas.microsoft.com/office/powerpoint/2010/main" val="16394944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124</a:t>
            </a:fld>
            <a:endParaRPr lang="id-ID"/>
          </a:p>
        </p:txBody>
      </p:sp>
    </p:spTree>
    <p:extLst>
      <p:ext uri="{BB962C8B-B14F-4D97-AF65-F5344CB8AC3E}">
        <p14:creationId xmlns:p14="http://schemas.microsoft.com/office/powerpoint/2010/main" val="114201611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000000"/>
                </a:solidFill>
              </a:rPr>
              <a:t>C. Maximum Intended/Actual Load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125</a:t>
            </a:fld>
            <a:endParaRPr lang="id-ID"/>
          </a:p>
        </p:txBody>
      </p:sp>
    </p:spTree>
    <p:extLst>
      <p:ext uri="{BB962C8B-B14F-4D97-AF65-F5344CB8AC3E}">
        <p14:creationId xmlns:p14="http://schemas.microsoft.com/office/powerpoint/2010/main" val="19050674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126</a:t>
            </a:fld>
            <a:endParaRPr lang="id-ID"/>
          </a:p>
        </p:txBody>
      </p:sp>
    </p:spTree>
    <p:extLst>
      <p:ext uri="{BB962C8B-B14F-4D97-AF65-F5344CB8AC3E}">
        <p14:creationId xmlns:p14="http://schemas.microsoft.com/office/powerpoint/2010/main" val="1234142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127</a:t>
            </a:fld>
            <a:endParaRPr lang="id-ID"/>
          </a:p>
        </p:txBody>
      </p:sp>
    </p:spTree>
    <p:extLst>
      <p:ext uri="{BB962C8B-B14F-4D97-AF65-F5344CB8AC3E}">
        <p14:creationId xmlns:p14="http://schemas.microsoft.com/office/powerpoint/2010/main" val="36129898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128</a:t>
            </a:fld>
            <a:endParaRPr lang="id-ID"/>
          </a:p>
        </p:txBody>
      </p:sp>
    </p:spTree>
    <p:extLst>
      <p:ext uri="{BB962C8B-B14F-4D97-AF65-F5344CB8AC3E}">
        <p14:creationId xmlns:p14="http://schemas.microsoft.com/office/powerpoint/2010/main" val="146439995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129</a:t>
            </a:fld>
            <a:endParaRPr lang="id-ID"/>
          </a:p>
        </p:txBody>
      </p:sp>
    </p:spTree>
    <p:extLst>
      <p:ext uri="{BB962C8B-B14F-4D97-AF65-F5344CB8AC3E}">
        <p14:creationId xmlns:p14="http://schemas.microsoft.com/office/powerpoint/2010/main" val="476620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atin typeface="Zapf Dingbats"/>
                <a:ea typeface="Zapf Dingbats"/>
                <a:cs typeface="Zapf Dingbats"/>
              </a:rPr>
              <a:t>Review</a:t>
            </a:r>
            <a:r>
              <a:rPr lang="en-US" baseline="0">
                <a:latin typeface="Zapf Dingbats"/>
                <a:ea typeface="Zapf Dingbats"/>
                <a:cs typeface="Zapf Dingbats"/>
              </a:rPr>
              <a:t> this list of responsibilities of the Competent Person and discuss the importance of continuously training and staying up-to date on local regulations, codes &amp; standards to be able to carry out these responsibilities effectively.</a:t>
            </a:r>
          </a:p>
          <a:p>
            <a:r>
              <a:rPr lang="en-US" baseline="0">
                <a:latin typeface="Zapf Dingbats"/>
              </a:rPr>
              <a:t>Users must verify that the scaffold has been inspected by the Competent Person prior to accessing the scaffold. Users are NOT authorized to inspect scaffolds. If you see a hazard, report to your supervisor/Competent Person.</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13</a:t>
            </a:fld>
            <a:endParaRPr lang="id-ID"/>
          </a:p>
        </p:txBody>
      </p:sp>
    </p:spTree>
    <p:extLst>
      <p:ext uri="{BB962C8B-B14F-4D97-AF65-F5344CB8AC3E}">
        <p14:creationId xmlns:p14="http://schemas.microsoft.com/office/powerpoint/2010/main" val="42051693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130</a:t>
            </a:fld>
            <a:endParaRPr lang="id-ID"/>
          </a:p>
        </p:txBody>
      </p:sp>
    </p:spTree>
    <p:extLst>
      <p:ext uri="{BB962C8B-B14F-4D97-AF65-F5344CB8AC3E}">
        <p14:creationId xmlns:p14="http://schemas.microsoft.com/office/powerpoint/2010/main" val="383664948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131</a:t>
            </a:fld>
            <a:endParaRPr lang="id-ID"/>
          </a:p>
        </p:txBody>
      </p:sp>
    </p:spTree>
    <p:extLst>
      <p:ext uri="{BB962C8B-B14F-4D97-AF65-F5344CB8AC3E}">
        <p14:creationId xmlns:p14="http://schemas.microsoft.com/office/powerpoint/2010/main" val="22221169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132</a:t>
            </a:fld>
            <a:endParaRPr lang="id-ID"/>
          </a:p>
        </p:txBody>
      </p:sp>
    </p:spTree>
    <p:extLst>
      <p:ext uri="{BB962C8B-B14F-4D97-AF65-F5344CB8AC3E}">
        <p14:creationId xmlns:p14="http://schemas.microsoft.com/office/powerpoint/2010/main" val="23557021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D. FUSES</a:t>
            </a:r>
          </a:p>
        </p:txBody>
      </p:sp>
      <p:sp>
        <p:nvSpPr>
          <p:cNvPr id="4" name="Slide Number Placeholder 3"/>
          <p:cNvSpPr>
            <a:spLocks noGrp="1"/>
          </p:cNvSpPr>
          <p:nvPr>
            <p:ph type="sldNum" sz="quarter" idx="5"/>
          </p:nvPr>
        </p:nvSpPr>
        <p:spPr/>
        <p:txBody>
          <a:bodyPr/>
          <a:lstStyle/>
          <a:p>
            <a:fld id="{55C38DD1-33AA-4996-977A-42B26A155BBE}" type="slidenum">
              <a:rPr lang="id-ID" smtClean="0"/>
              <a:pPr/>
              <a:t>133</a:t>
            </a:fld>
            <a:endParaRPr lang="id-ID"/>
          </a:p>
        </p:txBody>
      </p:sp>
    </p:spTree>
    <p:extLst>
      <p:ext uri="{BB962C8B-B14F-4D97-AF65-F5344CB8AC3E}">
        <p14:creationId xmlns:p14="http://schemas.microsoft.com/office/powerpoint/2010/main" val="60624633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134</a:t>
            </a:fld>
            <a:endParaRPr lang="id-ID"/>
          </a:p>
        </p:txBody>
      </p:sp>
    </p:spTree>
    <p:extLst>
      <p:ext uri="{BB962C8B-B14F-4D97-AF65-F5344CB8AC3E}">
        <p14:creationId xmlns:p14="http://schemas.microsoft.com/office/powerpoint/2010/main" val="421023680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A. Falls</a:t>
            </a:r>
          </a:p>
        </p:txBody>
      </p:sp>
      <p:sp>
        <p:nvSpPr>
          <p:cNvPr id="4" name="Slide Number Placeholder 3"/>
          <p:cNvSpPr>
            <a:spLocks noGrp="1"/>
          </p:cNvSpPr>
          <p:nvPr>
            <p:ph type="sldNum" sz="quarter" idx="5"/>
          </p:nvPr>
        </p:nvSpPr>
        <p:spPr/>
        <p:txBody>
          <a:bodyPr/>
          <a:lstStyle/>
          <a:p>
            <a:fld id="{55C38DD1-33AA-4996-977A-42B26A155BBE}" type="slidenum">
              <a:rPr lang="id-ID" smtClean="0"/>
              <a:pPr/>
              <a:t>135</a:t>
            </a:fld>
            <a:endParaRPr lang="id-ID"/>
          </a:p>
        </p:txBody>
      </p:sp>
    </p:spTree>
    <p:extLst>
      <p:ext uri="{BB962C8B-B14F-4D97-AF65-F5344CB8AC3E}">
        <p14:creationId xmlns:p14="http://schemas.microsoft.com/office/powerpoint/2010/main" val="97534149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ask the class if they have any questions regarding scaffold safety. </a:t>
            </a:r>
          </a:p>
          <a:p>
            <a:r>
              <a:rPr lang="en-US"/>
              <a:t>If you have any concerns regarding the safety of a scaffold, report your concerns to your Supervisor/Boss and do NOT get on to the scaffold!</a:t>
            </a:r>
          </a:p>
        </p:txBody>
      </p:sp>
      <p:sp>
        <p:nvSpPr>
          <p:cNvPr id="4" name="Slide Number Placeholder 3"/>
          <p:cNvSpPr>
            <a:spLocks noGrp="1"/>
          </p:cNvSpPr>
          <p:nvPr>
            <p:ph type="sldNum" sz="quarter" idx="5"/>
          </p:nvPr>
        </p:nvSpPr>
        <p:spPr/>
        <p:txBody>
          <a:bodyPr/>
          <a:lstStyle/>
          <a:p>
            <a:fld id="{55C38DD1-33AA-4996-977A-42B26A155BBE}" type="slidenum">
              <a:rPr lang="id-ID" smtClean="0"/>
              <a:pPr/>
              <a:t>136</a:t>
            </a:fld>
            <a:endParaRPr lang="id-ID"/>
          </a:p>
        </p:txBody>
      </p:sp>
    </p:spTree>
    <p:extLst>
      <p:ext uri="{BB962C8B-B14F-4D97-AF65-F5344CB8AC3E}">
        <p14:creationId xmlns:p14="http://schemas.microsoft.com/office/powerpoint/2010/main" val="66251346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137</a:t>
            </a:fld>
            <a:endParaRPr lang="id-ID"/>
          </a:p>
        </p:txBody>
      </p:sp>
    </p:spTree>
    <p:extLst>
      <p:ext uri="{BB962C8B-B14F-4D97-AF65-F5344CB8AC3E}">
        <p14:creationId xmlns:p14="http://schemas.microsoft.com/office/powerpoint/2010/main" val="1725903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users must verify that the scaffold has been inspected by a Competent Person. It is important that the user pay special attention to anything that has been noted by the Competent Person regarding the scaffold, such as fall hazards and capacity ratings.</a:t>
            </a:r>
          </a:p>
        </p:txBody>
      </p:sp>
      <p:sp>
        <p:nvSpPr>
          <p:cNvPr id="4" name="Slide Number Placeholder 3"/>
          <p:cNvSpPr>
            <a:spLocks noGrp="1"/>
          </p:cNvSpPr>
          <p:nvPr>
            <p:ph type="sldNum" sz="quarter" idx="5"/>
          </p:nvPr>
        </p:nvSpPr>
        <p:spPr/>
        <p:txBody>
          <a:bodyPr/>
          <a:lstStyle/>
          <a:p>
            <a:fld id="{55C38DD1-33AA-4996-977A-42B26A155BBE}" type="slidenum">
              <a:rPr lang="id-ID" smtClean="0"/>
              <a:pPr/>
              <a:t>14</a:t>
            </a:fld>
            <a:endParaRPr lang="id-ID"/>
          </a:p>
        </p:txBody>
      </p:sp>
    </p:spTree>
    <p:extLst>
      <p:ext uri="{BB962C8B-B14F-4D97-AF65-F5344CB8AC3E}">
        <p14:creationId xmlns:p14="http://schemas.microsoft.com/office/powerpoint/2010/main" val="3382878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explains who is required to provide Hazard Awareness training and outlines the content of that training</a:t>
            </a:r>
          </a:p>
        </p:txBody>
      </p:sp>
      <p:sp>
        <p:nvSpPr>
          <p:cNvPr id="4" name="Slide Number Placeholder 3"/>
          <p:cNvSpPr>
            <a:spLocks noGrp="1"/>
          </p:cNvSpPr>
          <p:nvPr>
            <p:ph type="sldNum" sz="quarter" idx="5"/>
          </p:nvPr>
        </p:nvSpPr>
        <p:spPr/>
        <p:txBody>
          <a:bodyPr/>
          <a:lstStyle/>
          <a:p>
            <a:fld id="{55C38DD1-33AA-4996-977A-42B26A155BBE}" type="slidenum">
              <a:rPr lang="id-ID" smtClean="0"/>
              <a:pPr/>
              <a:t>15</a:t>
            </a:fld>
            <a:endParaRPr lang="id-ID"/>
          </a:p>
        </p:txBody>
      </p:sp>
    </p:spTree>
    <p:extLst>
      <p:ext uri="{BB962C8B-B14F-4D97-AF65-F5344CB8AC3E}">
        <p14:creationId xmlns:p14="http://schemas.microsoft.com/office/powerpoint/2010/main" val="268103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OSHA outlines the most common hazards associated with scaffolds that workers must be aware of, and the control measures used to minimize or eliminate those hazards.</a:t>
            </a:r>
          </a:p>
        </p:txBody>
      </p:sp>
      <p:sp>
        <p:nvSpPr>
          <p:cNvPr id="4" name="Slide Number Placeholder 3"/>
          <p:cNvSpPr>
            <a:spLocks noGrp="1"/>
          </p:cNvSpPr>
          <p:nvPr>
            <p:ph type="sldNum" sz="quarter" idx="5"/>
          </p:nvPr>
        </p:nvSpPr>
        <p:spPr/>
        <p:txBody>
          <a:bodyPr/>
          <a:lstStyle/>
          <a:p>
            <a:fld id="{55C38DD1-33AA-4996-977A-42B26A155BBE}" type="slidenum">
              <a:rPr lang="id-ID" smtClean="0"/>
              <a:pPr/>
              <a:t>16</a:t>
            </a:fld>
            <a:endParaRPr lang="id-ID"/>
          </a:p>
        </p:txBody>
      </p:sp>
    </p:spTree>
    <p:extLst>
      <p:ext uri="{BB962C8B-B14F-4D97-AF65-F5344CB8AC3E}">
        <p14:creationId xmlns:p14="http://schemas.microsoft.com/office/powerpoint/2010/main" val="111423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Instructor: the answer choices will come in automatically.</a:t>
            </a:r>
          </a:p>
        </p:txBody>
      </p:sp>
      <p:sp>
        <p:nvSpPr>
          <p:cNvPr id="4" name="Slide Number Placeholder 3"/>
          <p:cNvSpPr>
            <a:spLocks noGrp="1"/>
          </p:cNvSpPr>
          <p:nvPr>
            <p:ph type="sldNum" sz="quarter" idx="5"/>
          </p:nvPr>
        </p:nvSpPr>
        <p:spPr/>
        <p:txBody>
          <a:bodyPr/>
          <a:lstStyle/>
          <a:p>
            <a:fld id="{55C38DD1-33AA-4996-977A-42B26A155BBE}" type="slidenum">
              <a:rPr lang="id-ID" smtClean="0"/>
              <a:pPr/>
              <a:t>17</a:t>
            </a:fld>
            <a:endParaRPr lang="id-ID"/>
          </a:p>
        </p:txBody>
      </p:sp>
    </p:spTree>
    <p:extLst>
      <p:ext uri="{BB962C8B-B14F-4D97-AF65-F5344CB8AC3E}">
        <p14:creationId xmlns:p14="http://schemas.microsoft.com/office/powerpoint/2010/main" val="528981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Qualified Person</a:t>
            </a:r>
          </a:p>
        </p:txBody>
      </p:sp>
      <p:sp>
        <p:nvSpPr>
          <p:cNvPr id="4" name="Slide Number Placeholder 3"/>
          <p:cNvSpPr>
            <a:spLocks noGrp="1"/>
          </p:cNvSpPr>
          <p:nvPr>
            <p:ph type="sldNum" sz="quarter" idx="5"/>
          </p:nvPr>
        </p:nvSpPr>
        <p:spPr/>
        <p:txBody>
          <a:bodyPr/>
          <a:lstStyle/>
          <a:p>
            <a:fld id="{55C38DD1-33AA-4996-977A-42B26A155BBE}" type="slidenum">
              <a:rPr lang="id-ID" smtClean="0"/>
              <a:pPr/>
              <a:t>18</a:t>
            </a:fld>
            <a:endParaRPr lang="id-ID"/>
          </a:p>
        </p:txBody>
      </p:sp>
    </p:spTree>
    <p:extLst>
      <p:ext uri="{BB962C8B-B14F-4D97-AF65-F5344CB8AC3E}">
        <p14:creationId xmlns:p14="http://schemas.microsoft.com/office/powerpoint/2010/main" val="1818087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Tell the trainees</a:t>
            </a:r>
            <a:r>
              <a:rPr lang="en-US" baseline="0"/>
              <a:t> you will begin with a brief introduction to the different types of scaffolds.</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19</a:t>
            </a:fld>
            <a:endParaRPr lang="id-ID"/>
          </a:p>
        </p:txBody>
      </p:sp>
    </p:spTree>
    <p:extLst>
      <p:ext uri="{BB962C8B-B14F-4D97-AF65-F5344CB8AC3E}">
        <p14:creationId xmlns:p14="http://schemas.microsoft.com/office/powerpoint/2010/main" val="3407437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Explain that this course is not Competent Person training, but this training is required for all persons that perform work while on a scaffold.</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a:t>
            </a:fld>
            <a:endParaRPr lang="id-ID"/>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2822" rtl="0" eaLnBrk="1" fontAlgn="auto" latinLnBrk="0" hangingPunct="1">
              <a:lnSpc>
                <a:spcPct val="100000"/>
              </a:lnSpc>
              <a:spcBef>
                <a:spcPts val="0"/>
              </a:spcBef>
              <a:spcAft>
                <a:spcPts val="0"/>
              </a:spcAft>
              <a:buClrTx/>
              <a:buSzTx/>
              <a:buFontTx/>
              <a:buNone/>
              <a:tabLst/>
              <a:defRPr/>
            </a:pPr>
            <a:r>
              <a:rPr lang="en-US"/>
              <a:t>There are 26 different types of scaffolds – The three most common are pictured in the slide.  Supported Scaffolds (rigid support), Suspended Scaffolds (non-rigid support hanging from overhead structure), and Mobile Elevated Work Platforms (MEWP, formally known as Aerial Work Platforms AWP) (mechanical devices used to provide temporary access or work platforms for personnel)</a:t>
            </a:r>
            <a:r>
              <a:rPr lang="en-US" baseline="0"/>
              <a:t>. This course covers only the most commonly used Supported Scaffolds.</a:t>
            </a:r>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20</a:t>
            </a:fld>
            <a:endParaRPr lang="id-ID"/>
          </a:p>
        </p:txBody>
      </p:sp>
    </p:spTree>
    <p:extLst>
      <p:ext uri="{BB962C8B-B14F-4D97-AF65-F5344CB8AC3E}">
        <p14:creationId xmlns:p14="http://schemas.microsoft.com/office/powerpoint/2010/main" val="3489594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Provide</a:t>
            </a:r>
            <a:r>
              <a:rPr lang="en-US" baseline="0"/>
              <a:t> the definition of Supported Scaffolds and b</a:t>
            </a:r>
            <a:r>
              <a:rPr lang="en-US"/>
              <a:t>riefly introduce</a:t>
            </a:r>
            <a:r>
              <a:rPr lang="en-US" baseline="0"/>
              <a:t> the three most commonly used types of supported scaffolds. Tube and clamp scaffolds are also called tube and coupler scaffolds. There are also other types of supported scaffolds such as pump jack, ladder jack, etc. , but these are the most common types.</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21</a:t>
            </a:fld>
            <a:endParaRPr lang="id-ID"/>
          </a:p>
        </p:txBody>
      </p:sp>
    </p:spTree>
    <p:extLst>
      <p:ext uri="{BB962C8B-B14F-4D97-AF65-F5344CB8AC3E}">
        <p14:creationId xmlns:p14="http://schemas.microsoft.com/office/powerpoint/2010/main" val="3115601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Instructor: The items will automatically appear. Point out the different components of the</a:t>
            </a:r>
            <a:r>
              <a:rPr lang="en-US" baseline="0"/>
              <a:t> frame scaffold. Explain the purpose of each component as the label appears.  Note that there are other types of frames and frame configurations.</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22</a:t>
            </a:fld>
            <a:endParaRPr lang="id-ID"/>
          </a:p>
        </p:txBody>
      </p:sp>
    </p:spTree>
    <p:extLst>
      <p:ext uri="{BB962C8B-B14F-4D97-AF65-F5344CB8AC3E}">
        <p14:creationId xmlns:p14="http://schemas.microsoft.com/office/powerpoint/2010/main" val="1735536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Instructor: The items will automatically appear. Describe the different components of Systems Scaffolds as the labels appear.  Connection configurations vary as can be seen on the next slide.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23</a:t>
            </a:fld>
            <a:endParaRPr lang="id-ID"/>
          </a:p>
        </p:txBody>
      </p:sp>
    </p:spTree>
    <p:extLst>
      <p:ext uri="{BB962C8B-B14F-4D97-AF65-F5344CB8AC3E}">
        <p14:creationId xmlns:p14="http://schemas.microsoft.com/office/powerpoint/2010/main" val="1881599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System Scaffolds are unique due to the type of connection the manufacturer may use to attach horizontal and diagonal members to the post, upright, leg, standard, etc.  These are but a few of the connection types.</a:t>
            </a:r>
          </a:p>
        </p:txBody>
      </p:sp>
      <p:sp>
        <p:nvSpPr>
          <p:cNvPr id="4" name="Slide Number Placeholder 3"/>
          <p:cNvSpPr>
            <a:spLocks noGrp="1"/>
          </p:cNvSpPr>
          <p:nvPr>
            <p:ph type="sldNum" sz="quarter" idx="5"/>
          </p:nvPr>
        </p:nvSpPr>
        <p:spPr/>
        <p:txBody>
          <a:bodyPr/>
          <a:lstStyle/>
          <a:p>
            <a:fld id="{55C38DD1-33AA-4996-977A-42B26A155BBE}" type="slidenum">
              <a:rPr lang="id-ID" smtClean="0"/>
              <a:pPr/>
              <a:t>24</a:t>
            </a:fld>
            <a:endParaRPr lang="id-ID"/>
          </a:p>
        </p:txBody>
      </p:sp>
    </p:spTree>
    <p:extLst>
      <p:ext uri="{BB962C8B-B14F-4D97-AF65-F5344CB8AC3E}">
        <p14:creationId xmlns:p14="http://schemas.microsoft.com/office/powerpoint/2010/main" val="1473753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Instructor: The items will automatically appear. Identify</a:t>
            </a:r>
            <a:r>
              <a:rPr lang="en-US" baseline="0"/>
              <a:t> the different components of Tube &amp; Clamp (Tube &amp; Coupler) Scaffolds as the labels appear and explain their function. The terms Clamp and Coupler are interchangeable.  In the United States, Tube &amp; Clamp is usually used to complement frame and system scaffold and is not normally used as a stand-alone configuration.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25</a:t>
            </a:fld>
            <a:endParaRPr lang="id-ID"/>
          </a:p>
        </p:txBody>
      </p:sp>
    </p:spTree>
    <p:extLst>
      <p:ext uri="{BB962C8B-B14F-4D97-AF65-F5344CB8AC3E}">
        <p14:creationId xmlns:p14="http://schemas.microsoft.com/office/powerpoint/2010/main" val="28975146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Describe</a:t>
            </a:r>
            <a:r>
              <a:rPr lang="en-US" baseline="0"/>
              <a:t> Scaffold Towers and explain their typical uses.</a:t>
            </a:r>
          </a:p>
          <a:p>
            <a:r>
              <a:rPr lang="en-US" baseline="0"/>
              <a:t>Describe Scaffold Runs and explain their typical uses.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Describe Rolling Towers and explain their typical uses.</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26</a:t>
            </a:fld>
            <a:endParaRPr lang="id-ID"/>
          </a:p>
        </p:txBody>
      </p:sp>
    </p:spTree>
    <p:extLst>
      <p:ext uri="{BB962C8B-B14F-4D97-AF65-F5344CB8AC3E}">
        <p14:creationId xmlns:p14="http://schemas.microsoft.com/office/powerpoint/2010/main" val="176161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a:t>Describe Area Scaffolds and explain their typical uses. Explain that we will look at these in more detail later in the course. </a:t>
            </a:r>
            <a:br>
              <a:rPr lang="en-US" baseline="0"/>
            </a:br>
            <a:r>
              <a:rPr lang="en-US"/>
              <a:t>Describe Bridging Scaffolds</a:t>
            </a:r>
            <a:r>
              <a:rPr lang="en-US" baseline="0"/>
              <a:t> and explain their typical uses.</a:t>
            </a:r>
          </a:p>
          <a:p>
            <a:r>
              <a:rPr lang="en-US" baseline="0"/>
              <a:t>Describe Circular Scaffolds and explain their typical uses.</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27</a:t>
            </a:fld>
            <a:endParaRPr lang="id-ID"/>
          </a:p>
        </p:txBody>
      </p:sp>
    </p:spTree>
    <p:extLst>
      <p:ext uri="{BB962C8B-B14F-4D97-AF65-F5344CB8AC3E}">
        <p14:creationId xmlns:p14="http://schemas.microsoft.com/office/powerpoint/2010/main" val="2222131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Review</a:t>
            </a:r>
            <a:r>
              <a:rPr lang="en-US" baseline="0"/>
              <a:t> the </a:t>
            </a:r>
            <a:r>
              <a:rPr lang="en-US" cap="all" baseline="0"/>
              <a:t>Key Points </a:t>
            </a:r>
            <a:r>
              <a:rPr lang="en-US" baseline="0"/>
              <a:t>from this session</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28</a:t>
            </a:fld>
            <a:endParaRPr lang="id-ID"/>
          </a:p>
        </p:txBody>
      </p:sp>
    </p:spTree>
    <p:extLst>
      <p:ext uri="{BB962C8B-B14F-4D97-AF65-F5344CB8AC3E}">
        <p14:creationId xmlns:p14="http://schemas.microsoft.com/office/powerpoint/2010/main" val="630510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 The next slide has the answer.</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29</a:t>
            </a:fld>
            <a:endParaRPr lang="id-ID"/>
          </a:p>
        </p:txBody>
      </p:sp>
    </p:spTree>
    <p:extLst>
      <p:ext uri="{BB962C8B-B14F-4D97-AF65-F5344CB8AC3E}">
        <p14:creationId xmlns:p14="http://schemas.microsoft.com/office/powerpoint/2010/main" val="2204206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Explain who SAIA is - To ensure those who make, install, depend on, or govern the use of scaffold and access equipment pursue the highest standards of safety, craftsmanship, and ethics.  To lead the advancement and promotion of safety in the scaffold and access industry utilizing resources, education, and communication.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a:t>
            </a:fld>
            <a:endParaRPr lang="id-ID"/>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B. System</a:t>
            </a:r>
          </a:p>
        </p:txBody>
      </p:sp>
      <p:sp>
        <p:nvSpPr>
          <p:cNvPr id="4" name="Slide Number Placeholder 3"/>
          <p:cNvSpPr>
            <a:spLocks noGrp="1"/>
          </p:cNvSpPr>
          <p:nvPr>
            <p:ph type="sldNum" sz="quarter" idx="5"/>
          </p:nvPr>
        </p:nvSpPr>
        <p:spPr/>
        <p:txBody>
          <a:bodyPr/>
          <a:lstStyle/>
          <a:p>
            <a:fld id="{55C38DD1-33AA-4996-977A-42B26A155BBE}" type="slidenum">
              <a:rPr lang="id-ID" smtClean="0"/>
              <a:pPr/>
              <a:t>30</a:t>
            </a:fld>
            <a:endParaRPr lang="id-ID"/>
          </a:p>
        </p:txBody>
      </p:sp>
    </p:spTree>
    <p:extLst>
      <p:ext uri="{BB962C8B-B14F-4D97-AF65-F5344CB8AC3E}">
        <p14:creationId xmlns:p14="http://schemas.microsoft.com/office/powerpoint/2010/main" val="12800969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Introduce the section of identifying the five most common hazards associated with supported scaffold use.</a:t>
            </a:r>
          </a:p>
        </p:txBody>
      </p:sp>
      <p:sp>
        <p:nvSpPr>
          <p:cNvPr id="4" name="Slide Number Placeholder 3"/>
          <p:cNvSpPr>
            <a:spLocks noGrp="1"/>
          </p:cNvSpPr>
          <p:nvPr>
            <p:ph type="sldNum" sz="quarter" idx="5"/>
          </p:nvPr>
        </p:nvSpPr>
        <p:spPr/>
        <p:txBody>
          <a:bodyPr/>
          <a:lstStyle/>
          <a:p>
            <a:fld id="{55C38DD1-33AA-4996-977A-42B26A155BBE}" type="slidenum">
              <a:rPr lang="id-ID" smtClean="0"/>
              <a:pPr/>
              <a:t>31</a:t>
            </a:fld>
            <a:endParaRPr lang="id-ID"/>
          </a:p>
        </p:txBody>
      </p:sp>
    </p:spTree>
    <p:extLst>
      <p:ext uri="{BB962C8B-B14F-4D97-AF65-F5344CB8AC3E}">
        <p14:creationId xmlns:p14="http://schemas.microsoft.com/office/powerpoint/2010/main" val="362789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900"/>
              <a:t>OSHA statistics identify fatalities in different categories: Shown in this slide are the percentages of fatalities for Falls, Scaffold Collapses and Contact with Overhead Wires.</a:t>
            </a:r>
          </a:p>
          <a:p>
            <a:pPr marL="531625" lvl="1" indent="-364776">
              <a:buFontTx/>
              <a:buChar char="•"/>
            </a:pPr>
            <a:r>
              <a:rPr lang="en-US" altLang="en-US" sz="1900"/>
              <a:t>90% of Fatalities result from Falls</a:t>
            </a:r>
          </a:p>
          <a:p>
            <a:pPr marL="531625" lvl="1" indent="-364776">
              <a:buFontTx/>
              <a:buChar char="•"/>
            </a:pPr>
            <a:r>
              <a:rPr lang="en-US" altLang="en-US" sz="1900"/>
              <a:t>6% of Fatalities result from Scaffold Collapse</a:t>
            </a:r>
          </a:p>
          <a:p>
            <a:pPr marL="531625" lvl="1" indent="-364776">
              <a:buFontTx/>
              <a:buChar char="•"/>
            </a:pPr>
            <a:r>
              <a:rPr lang="en-US" altLang="en-US" sz="1900"/>
              <a:t>4% of Fatalities result from Contact with  Overhead Wires</a:t>
            </a:r>
          </a:p>
          <a:p>
            <a:r>
              <a:rPr lang="en-US" altLang="en-US" sz="1900"/>
              <a:t>These issues will be looked at in more depth later in this presentation.</a:t>
            </a:r>
          </a:p>
          <a:p>
            <a:endParaRPr lang="en-US" altLang="en-US" sz="1900" b="1"/>
          </a:p>
          <a:p>
            <a:r>
              <a:rPr lang="en-US" altLang="en-US" sz="1900" b="1"/>
              <a:t>Fatalities from falls for 2019 were at a 28 year high with 17% of construction fatalities being falls from scaffold.</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32</a:t>
            </a:fld>
            <a:endParaRPr lang="id-ID"/>
          </a:p>
        </p:txBody>
      </p:sp>
    </p:spTree>
    <p:extLst>
      <p:ext uri="{BB962C8B-B14F-4D97-AF65-F5344CB8AC3E}">
        <p14:creationId xmlns:p14="http://schemas.microsoft.com/office/powerpoint/2010/main" val="22792191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Tell trainees you are going to list the 5 Most Common Scaffold Hazards based on accident statistics.</a:t>
            </a:r>
          </a:p>
          <a:p>
            <a:r>
              <a:rPr lang="en-US"/>
              <a:t>CLICK </a:t>
            </a:r>
            <a:r>
              <a:rPr lang="en-US" baseline="0"/>
              <a:t>– Describe FALLS and how common these are in scaffold/construction industry</a:t>
            </a:r>
          </a:p>
          <a:p>
            <a:r>
              <a:rPr lang="en-US" baseline="0"/>
              <a:t>CLICK – Describe UNSAFE ACCESS and provide examples</a:t>
            </a:r>
          </a:p>
          <a:p>
            <a:r>
              <a:rPr lang="en-US" baseline="0"/>
              <a:t>CLICK – Describe how scaffold builders can be STRUCK BY FALLING OBJECTS </a:t>
            </a:r>
          </a:p>
          <a:p>
            <a:r>
              <a:rPr lang="en-US" baseline="0"/>
              <a:t>CLICK – Describe ELECTROCUTION hazards</a:t>
            </a:r>
          </a:p>
          <a:p>
            <a:r>
              <a:rPr lang="en-US" baseline="0"/>
              <a:t>CLICK – Describe SCAFFOLD COLLAPSE and give an indication of how common this is</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33</a:t>
            </a:fld>
            <a:endParaRPr lang="id-ID"/>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900"/>
              <a:t>Scaffold Fall Fatalities By Contractor Type</a:t>
            </a:r>
          </a:p>
          <a:p>
            <a:r>
              <a:rPr lang="en-US" altLang="en-US" sz="1900"/>
              <a:t>Here we see the main trades (jobs) that experience these fall fatalities.</a:t>
            </a:r>
          </a:p>
          <a:p>
            <a:pPr marL="531625" lvl="1" indent="-359868">
              <a:buFontTx/>
              <a:buChar char="•"/>
            </a:pPr>
            <a:r>
              <a:rPr lang="en-US" altLang="en-US" sz="1900"/>
              <a:t>Masons 15%</a:t>
            </a:r>
          </a:p>
          <a:p>
            <a:pPr marL="531625" lvl="1" indent="-359868">
              <a:buFontTx/>
              <a:buChar char="•"/>
            </a:pPr>
            <a:r>
              <a:rPr lang="en-US" altLang="en-US" sz="1900"/>
              <a:t>Painters 15%</a:t>
            </a:r>
          </a:p>
          <a:p>
            <a:pPr marL="531625" lvl="1" indent="-359868">
              <a:buFontTx/>
              <a:buChar char="•"/>
            </a:pPr>
            <a:r>
              <a:rPr lang="en-US" altLang="en-US" sz="1900"/>
              <a:t>Laborers 20%</a:t>
            </a:r>
          </a:p>
          <a:p>
            <a:pPr marL="531625" lvl="1" indent="-359868">
              <a:buFontTx/>
              <a:buChar char="•"/>
            </a:pPr>
            <a:r>
              <a:rPr lang="en-US" altLang="en-US" sz="1900"/>
              <a:t>Scaffold Erectors 10%</a:t>
            </a:r>
          </a:p>
          <a:p>
            <a:pPr marL="531625" lvl="1" indent="-359868">
              <a:buFontTx/>
              <a:buChar char="•"/>
            </a:pPr>
            <a:r>
              <a:rPr lang="en-US" altLang="en-US" sz="1900"/>
              <a:t>Others 40%</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34</a:t>
            </a:fld>
            <a:endParaRPr lang="id-ID"/>
          </a:p>
        </p:txBody>
      </p:sp>
    </p:spTree>
    <p:extLst>
      <p:ext uri="{BB962C8B-B14F-4D97-AF65-F5344CB8AC3E}">
        <p14:creationId xmlns:p14="http://schemas.microsoft.com/office/powerpoint/2010/main" val="42488382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see the OSHA Fatalities by Scaffold Type:</a:t>
            </a:r>
          </a:p>
          <a:p>
            <a:pPr marL="176662" indent="-176662">
              <a:buFont typeface="Arial" panose="020B0604020202020204" pitchFamily="34" charset="0"/>
              <a:buChar char="•"/>
            </a:pPr>
            <a:r>
              <a:rPr lang="en-US"/>
              <a:t>25% Two-Point Suspended</a:t>
            </a:r>
          </a:p>
          <a:p>
            <a:pPr marL="176662" indent="-176662">
              <a:buFont typeface="Arial" panose="020B0604020202020204" pitchFamily="34" charset="0"/>
              <a:buChar char="•"/>
            </a:pPr>
            <a:r>
              <a:rPr lang="en-US"/>
              <a:t>25% Frame</a:t>
            </a:r>
          </a:p>
          <a:p>
            <a:pPr marL="176662" indent="-176662">
              <a:buFont typeface="Arial" panose="020B0604020202020204" pitchFamily="34" charset="0"/>
              <a:buChar char="•"/>
            </a:pPr>
            <a:r>
              <a:rPr lang="en-US"/>
              <a:t>19% Mobile</a:t>
            </a:r>
          </a:p>
          <a:p>
            <a:pPr marL="176662" indent="-176662">
              <a:buFont typeface="Arial" panose="020B0604020202020204" pitchFamily="34" charset="0"/>
              <a:buChar char="•"/>
            </a:pPr>
            <a:r>
              <a:rPr lang="en-US"/>
              <a:t>31% Other</a:t>
            </a:r>
          </a:p>
        </p:txBody>
      </p:sp>
      <p:sp>
        <p:nvSpPr>
          <p:cNvPr id="4" name="Slide Number Placeholder 3"/>
          <p:cNvSpPr>
            <a:spLocks noGrp="1"/>
          </p:cNvSpPr>
          <p:nvPr>
            <p:ph type="sldNum" sz="quarter" idx="5"/>
          </p:nvPr>
        </p:nvSpPr>
        <p:spPr/>
        <p:txBody>
          <a:bodyPr/>
          <a:lstStyle/>
          <a:p>
            <a:fld id="{55C38DD1-33AA-4996-977A-42B26A155BBE}" type="slidenum">
              <a:rPr lang="id-ID" smtClean="0"/>
              <a:pPr/>
              <a:t>35</a:t>
            </a:fld>
            <a:endParaRPr lang="id-ID"/>
          </a:p>
        </p:txBody>
      </p:sp>
    </p:spTree>
    <p:extLst>
      <p:ext uri="{BB962C8B-B14F-4D97-AF65-F5344CB8AC3E}">
        <p14:creationId xmlns:p14="http://schemas.microsoft.com/office/powerpoint/2010/main" val="350896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F = Falls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36</a:t>
            </a:fld>
            <a:endParaRPr lang="id-ID"/>
          </a:p>
        </p:txBody>
      </p:sp>
    </p:spTree>
    <p:extLst>
      <p:ext uri="{BB962C8B-B14F-4D97-AF65-F5344CB8AC3E}">
        <p14:creationId xmlns:p14="http://schemas.microsoft.com/office/powerpoint/2010/main" val="2714153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a:t>
            </a:r>
            <a:r>
              <a:rPr lang="en-US" baseline="0"/>
              <a:t> Falls in more detail and share a personal story or ask trainees to share a fall-related story.</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37</a:t>
            </a:fld>
            <a:endParaRPr lang="id-ID"/>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Zapf Dingbats" pitchFamily="-103" charset="2"/>
              <a:buNone/>
            </a:pPr>
            <a:r>
              <a:rPr lang="en-US"/>
              <a:t>Discuss Personal Fall Protection and the Competent Person’s responsibilities in relation to fall protection on scaffolds. Point out the different components of the personal fall protection system and briefly explain how they work.</a:t>
            </a:r>
          </a:p>
        </p:txBody>
      </p:sp>
      <p:sp>
        <p:nvSpPr>
          <p:cNvPr id="4" name="Slide Number Placeholder 3"/>
          <p:cNvSpPr>
            <a:spLocks noGrp="1"/>
          </p:cNvSpPr>
          <p:nvPr>
            <p:ph type="sldNum" sz="quarter" idx="10"/>
          </p:nvPr>
        </p:nvSpPr>
        <p:spPr/>
        <p:txBody>
          <a:bodyPr/>
          <a:lstStyle/>
          <a:p>
            <a:fld id="{55C38DD1-33AA-4996-977A-42B26A155BBE}" type="slidenum">
              <a:rPr lang="id-ID" smtClean="0"/>
              <a:pPr/>
              <a:t>38</a:t>
            </a:fld>
            <a:endParaRPr lang="id-ID"/>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007F6EB2-2424-8843-A08C-DDE65BE1DAF3}"/>
              </a:ext>
            </a:extLst>
          </p:cNvPr>
          <p:cNvSpPr>
            <a:spLocks noGrp="1" noRot="1" noChangeAspect="1" noChangeArrowheads="1" noTextEdit="1"/>
          </p:cNvSpPr>
          <p:nvPr>
            <p:ph type="sldImg"/>
          </p:nvPr>
        </p:nvSpPr>
        <p:spPr bwMode="auto">
          <a:xfrm>
            <a:off x="423863" y="704850"/>
            <a:ext cx="6254750" cy="3519488"/>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Rectangle 3">
            <a:extLst>
              <a:ext uri="{FF2B5EF4-FFF2-40B4-BE49-F238E27FC236}">
                <a16:creationId xmlns:a16="http://schemas.microsoft.com/office/drawing/2014/main" id="{CF58D39E-CC07-E247-8741-A76194B13A07}"/>
              </a:ext>
            </a:extLst>
          </p:cNvPr>
          <p:cNvSpPr>
            <a:spLocks noGrp="1" noChangeArrowheads="1"/>
          </p:cNvSpPr>
          <p:nvPr>
            <p:ph type="body" idx="1"/>
          </p:nvPr>
        </p:nvSpPr>
        <p:spPr bwMode="auto">
          <a:xfrm>
            <a:off x="710890" y="4460566"/>
            <a:ext cx="5680696" cy="422369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58" tIns="46229" rIns="92458" bIns="46229"/>
          <a:lstStyle/>
          <a:p>
            <a:r>
              <a:rPr lang="en-US" altLang="en-US"/>
              <a:t>This picture illustrates two major fall hazards; Lack of proper fall protection on platforms and poorly constructed platforms (the lack of guardrails around the work platform and the work deck not being fully planked. )</a:t>
            </a:r>
          </a:p>
        </p:txBody>
      </p:sp>
    </p:spTree>
    <p:extLst>
      <p:ext uri="{BB962C8B-B14F-4D97-AF65-F5344CB8AC3E}">
        <p14:creationId xmlns:p14="http://schemas.microsoft.com/office/powerpoint/2010/main" val="1526184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a:t>Explain that there</a:t>
            </a:r>
            <a:r>
              <a:rPr lang="id-ID" baseline="0"/>
              <a:t> are a few ground rules and expectations you want to agree on so everyone benefits from this training. </a:t>
            </a:r>
            <a:r>
              <a:rPr lang="id-ID"/>
              <a:t>Review</a:t>
            </a:r>
            <a:r>
              <a:rPr lang="id-ID" baseline="0"/>
              <a:t> each of these ground rules – clarify your expectations around each of these rules</a:t>
            </a:r>
            <a:r>
              <a:rPr lang="en-US" baseline="0"/>
              <a:t> </a:t>
            </a:r>
            <a:r>
              <a:rPr lang="id-ID" baseline="0"/>
              <a:t>FEEDBACK – explain that at the end there will be a course evaluation and you welcome honest feedback</a:t>
            </a:r>
          </a:p>
          <a:p>
            <a:r>
              <a:rPr lang="id-ID" baseline="0"/>
              <a:t>HOUSEKEEPING – go over any housekeeping details (location of bathrooms, emergency exits etc.)</a:t>
            </a:r>
            <a:endParaRPr lang="id-ID"/>
          </a:p>
        </p:txBody>
      </p:sp>
      <p:sp>
        <p:nvSpPr>
          <p:cNvPr id="4" name="Slide Number Placeholder 3"/>
          <p:cNvSpPr>
            <a:spLocks noGrp="1"/>
          </p:cNvSpPr>
          <p:nvPr>
            <p:ph type="sldNum" sz="quarter" idx="10"/>
          </p:nvPr>
        </p:nvSpPr>
        <p:spPr/>
        <p:txBody>
          <a:bodyPr/>
          <a:lstStyle/>
          <a:p>
            <a:fld id="{55C38DD1-33AA-4996-977A-42B26A155BBE}" type="slidenum">
              <a:rPr lang="id-ID" smtClean="0"/>
              <a:pPr/>
              <a:t>4</a:t>
            </a:fld>
            <a:endParaRPr lang="id-ID"/>
          </a:p>
        </p:txBody>
      </p:sp>
    </p:spTree>
    <p:extLst>
      <p:ext uri="{BB962C8B-B14F-4D97-AF65-F5344CB8AC3E}">
        <p14:creationId xmlns:p14="http://schemas.microsoft.com/office/powerpoint/2010/main" val="972357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C882303-B8AE-4F68-8A51-C85571A25E3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A464E3-7328-42EB-A3EB-781A6E6FF59B}" type="slidenum">
              <a:rPr lang="en-US" altLang="en-US"/>
              <a:pPr/>
              <a:t>40</a:t>
            </a:fld>
            <a:endParaRPr lang="en-US" altLang="en-US"/>
          </a:p>
        </p:txBody>
      </p:sp>
      <p:sp>
        <p:nvSpPr>
          <p:cNvPr id="34819" name="Rectangle 7">
            <a:extLst>
              <a:ext uri="{FF2B5EF4-FFF2-40B4-BE49-F238E27FC236}">
                <a16:creationId xmlns:a16="http://schemas.microsoft.com/office/drawing/2014/main" id="{46172658-475F-4BE8-90A1-EFF3F64578B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D7F84874-C8B0-476C-BBDD-416A7870A57A}" type="slidenum">
              <a:rPr lang="en-US" altLang="en-US" sz="1200">
                <a:latin typeface="Times New Roman" panose="02020603050405020304" pitchFamily="18" charset="0"/>
              </a:rPr>
              <a:pPr algn="r"/>
              <a:t>40</a:t>
            </a:fld>
            <a:endParaRPr lang="en-US" altLang="en-US" sz="1200">
              <a:latin typeface="Times New Roman" panose="02020603050405020304" pitchFamily="18" charset="0"/>
            </a:endParaRPr>
          </a:p>
        </p:txBody>
      </p:sp>
      <p:sp>
        <p:nvSpPr>
          <p:cNvPr id="34820" name="Rectangle 2">
            <a:extLst>
              <a:ext uri="{FF2B5EF4-FFF2-40B4-BE49-F238E27FC236}">
                <a16:creationId xmlns:a16="http://schemas.microsoft.com/office/drawing/2014/main" id="{ADB3527A-0CE9-45A4-8D30-4E250A0CA298}"/>
              </a:ext>
            </a:extLst>
          </p:cNvPr>
          <p:cNvSpPr>
            <a:spLocks noGrp="1" noRot="1" noChangeAspect="1" noChangeArrowheads="1" noTextEdit="1"/>
          </p:cNvSpPr>
          <p:nvPr>
            <p:ph type="sldImg"/>
          </p:nvPr>
        </p:nvSpPr>
        <p:spPr>
          <a:ln/>
        </p:spPr>
      </p:sp>
      <p:sp>
        <p:nvSpPr>
          <p:cNvPr id="34821" name="Rectangle 3">
            <a:extLst>
              <a:ext uri="{FF2B5EF4-FFF2-40B4-BE49-F238E27FC236}">
                <a16:creationId xmlns:a16="http://schemas.microsoft.com/office/drawing/2014/main" id="{F0C2FF7E-BA36-45C3-902E-04098BD32AF7}"/>
              </a:ext>
            </a:extLst>
          </p:cNvPr>
          <p:cNvSpPr>
            <a:spLocks noGrp="1" noChangeArrowheads="1"/>
          </p:cNvSpPr>
          <p:nvPr>
            <p:ph type="body" idx="1"/>
          </p:nvPr>
        </p:nvSpPr>
        <p:spPr>
          <a:xfrm>
            <a:off x="914400" y="4343400"/>
            <a:ext cx="5029200" cy="4114800"/>
          </a:xfrm>
          <a:noFill/>
        </p:spPr>
        <p:txBody>
          <a:bodyPr/>
          <a:lstStyle/>
          <a:p>
            <a:pPr eaLnBrk="1" hangingPunct="1"/>
            <a:r>
              <a:rPr lang="en-US" altLang="en-US"/>
              <a:t>Explain that OSHA requires platforms to be fully planked. Review the slide contents to further explain when openings in platforms are allowed. </a:t>
            </a:r>
          </a:p>
          <a:p>
            <a:pPr eaLnBrk="1" hangingPunct="1"/>
            <a:endParaRPr lang="en-US" altLang="en-US"/>
          </a:p>
          <a:p>
            <a:pPr eaLnBrk="1" hangingPunct="1"/>
            <a:r>
              <a:rPr lang="en-US" altLang="en-US"/>
              <a:t>Based on the type of scaffold or certain trades, the platforms must be within 14” inches from the face of the work, unless guardrails or PFAS systems are in place.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ED91564B-7D8F-724E-8ED0-ED2ADD4CA7F3}"/>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861C1C54-F462-8C4F-81F1-F81805E8313E}"/>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pPr marL="342854" indent="-342854">
              <a:buFontTx/>
              <a:buChar char="•"/>
            </a:pPr>
            <a:r>
              <a:rPr lang="en-US" altLang="en-US" sz="1900" dirty="0"/>
              <a:t>Guardrails must have a </a:t>
            </a:r>
            <a:r>
              <a:rPr lang="en-US" altLang="en-US" sz="1900" dirty="0" err="1"/>
              <a:t>midrail</a:t>
            </a:r>
            <a:r>
              <a:rPr lang="en-US" altLang="en-US" sz="1900" dirty="0"/>
              <a:t> halfway between the </a:t>
            </a:r>
            <a:r>
              <a:rPr lang="en-US" altLang="en-US" sz="1900" dirty="0" err="1"/>
              <a:t>toprail</a:t>
            </a:r>
            <a:r>
              <a:rPr lang="en-US" altLang="en-US" sz="1900" dirty="0"/>
              <a:t> and the scaffold platform.</a:t>
            </a:r>
          </a:p>
          <a:p>
            <a:pPr marL="342854" indent="-342854">
              <a:buFontTx/>
              <a:buChar char="•"/>
            </a:pPr>
            <a:r>
              <a:rPr lang="en-US" altLang="en-US" sz="1900" dirty="0"/>
              <a:t>If scaffold guardrails are removed for any reason, personal fall arrest systems must be utilized. The height at which fall protection is required varies depending on the jurisdiction, but it is never more than 10 feet above a lower level. Be certain to use the correct height for your physical location.</a:t>
            </a:r>
          </a:p>
          <a:p>
            <a:pPr marL="342854" indent="-342854">
              <a:buFontTx/>
              <a:buChar char="•"/>
            </a:pPr>
            <a:r>
              <a:rPr lang="en-US" altLang="en-US" sz="1900" dirty="0"/>
              <a:t>The front edge of all platforms shall not be more than 14 inches from the face of the work, or 18 inches for stucco and EFIS (</a:t>
            </a:r>
            <a:r>
              <a:rPr lang="en-US" altLang="en-US" sz="3200" b="0" i="0" dirty="0">
                <a:solidFill>
                  <a:srgbClr val="BDC1C6"/>
                </a:solidFill>
                <a:effectLst/>
                <a:latin typeface="Roboto" panose="02000000000000000000" pitchFamily="2" charset="0"/>
              </a:rPr>
              <a:t>e</a:t>
            </a:r>
            <a:r>
              <a:rPr lang="en-US" sz="3200" b="0" i="0" dirty="0">
                <a:solidFill>
                  <a:srgbClr val="BDC1C6"/>
                </a:solidFill>
                <a:effectLst/>
                <a:latin typeface="Roboto" panose="02000000000000000000" pitchFamily="2" charset="0"/>
              </a:rPr>
              <a:t>xterior insulation finishing system) </a:t>
            </a:r>
            <a:r>
              <a:rPr lang="en-US" altLang="en-US" sz="1900" dirty="0"/>
              <a:t>work, unless guardrail systems are erected along the front edge and/or personal fall arrest systems are utilized. </a:t>
            </a:r>
            <a:endParaRPr lang="en-US" altLang="en-US" b="0" dirty="0">
              <a:latin typeface="Arial" panose="020B0604020202020204" pitchFamily="34" charset="0"/>
            </a:endParaRPr>
          </a:p>
        </p:txBody>
      </p:sp>
    </p:spTree>
    <p:extLst>
      <p:ext uri="{BB962C8B-B14F-4D97-AF65-F5344CB8AC3E}">
        <p14:creationId xmlns:p14="http://schemas.microsoft.com/office/powerpoint/2010/main" val="29612870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50A944F9-8EFC-4F85-9321-E8CAC38E783F}"/>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11BDB8A-CEAC-47D5-8E45-B21AF79A7868}" type="slidenum">
              <a:rPr lang="en-US" altLang="en-US"/>
              <a:pPr/>
              <a:t>42</a:t>
            </a:fld>
            <a:endParaRPr lang="en-US" altLang="en-US"/>
          </a:p>
        </p:txBody>
      </p:sp>
      <p:sp>
        <p:nvSpPr>
          <p:cNvPr id="113667" name="Rectangle 2">
            <a:extLst>
              <a:ext uri="{FF2B5EF4-FFF2-40B4-BE49-F238E27FC236}">
                <a16:creationId xmlns:a16="http://schemas.microsoft.com/office/drawing/2014/main" id="{DA025DD3-3ED3-47B6-9EA1-426AE6D788BC}"/>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9C286646-46E5-450A-BD45-936AFCA98DD7}"/>
              </a:ext>
            </a:extLst>
          </p:cNvPr>
          <p:cNvSpPr>
            <a:spLocks noGrp="1" noChangeArrowheads="1"/>
          </p:cNvSpPr>
          <p:nvPr>
            <p:ph type="body" idx="1"/>
          </p:nvPr>
        </p:nvSpPr>
        <p:spPr>
          <a:xfrm>
            <a:off x="914400" y="4343400"/>
            <a:ext cx="5029200" cy="4114800"/>
          </a:xfrm>
          <a:noFill/>
        </p:spPr>
        <p:txBody>
          <a:bodyPr/>
          <a:lstStyle/>
          <a:p>
            <a:pPr eaLnBrk="1" hangingPunct="1"/>
            <a:r>
              <a:rPr lang="en-US" altLang="en-US"/>
              <a:t>The instructor should explain that when scaffolds are used in different industries or jurisdictions, there may be different regulations in effect.</a:t>
            </a:r>
          </a:p>
          <a:p>
            <a:pPr eaLnBrk="1" hangingPunct="1"/>
            <a:endParaRPr lang="en-US" altLang="en-US"/>
          </a:p>
          <a:p>
            <a:pPr eaLnBrk="1" hangingPunct="1"/>
            <a:r>
              <a:rPr lang="en-US" altLang="en-US"/>
              <a:t>Review this slide complete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Explain that there are also special</a:t>
            </a:r>
            <a:r>
              <a:rPr lang="en-US" baseline="0"/>
              <a:t> </a:t>
            </a:r>
            <a:r>
              <a:rPr lang="en-US"/>
              <a:t>guardrail panels available for Frame Scaffolds. Guardrail panels are made to fit common bay sizes and scaffold frames. </a:t>
            </a:r>
          </a:p>
          <a:p>
            <a:r>
              <a:rPr lang="en-US" err="1"/>
              <a:t>Crossbrace</a:t>
            </a:r>
            <a:r>
              <a:rPr lang="en-US"/>
              <a:t> may be used as a mid rail or a top rail, but not both.</a:t>
            </a:r>
          </a:p>
        </p:txBody>
      </p:sp>
      <p:sp>
        <p:nvSpPr>
          <p:cNvPr id="4" name="Slide Number Placeholder 3"/>
          <p:cNvSpPr>
            <a:spLocks noGrp="1"/>
          </p:cNvSpPr>
          <p:nvPr>
            <p:ph type="sldNum" sz="quarter" idx="10"/>
          </p:nvPr>
        </p:nvSpPr>
        <p:spPr/>
        <p:txBody>
          <a:bodyPr/>
          <a:lstStyle/>
          <a:p>
            <a:fld id="{55C38DD1-33AA-4996-977A-42B26A155BBE}" type="slidenum">
              <a:rPr lang="id-ID" smtClean="0"/>
              <a:pPr/>
              <a:t>43</a:t>
            </a:fld>
            <a:endParaRPr lang="id-ID"/>
          </a:p>
        </p:txBody>
      </p:sp>
    </p:spTree>
    <p:extLst>
      <p:ext uri="{BB962C8B-B14F-4D97-AF65-F5344CB8AC3E}">
        <p14:creationId xmlns:p14="http://schemas.microsoft.com/office/powerpoint/2010/main" val="17756024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Federal OSHA allows for the crossbrace to count as either a midrail or a toprail, but never both. This is determined by the location of cross section of the brace above the platform. </a:t>
            </a:r>
          </a:p>
        </p:txBody>
      </p:sp>
      <p:sp>
        <p:nvSpPr>
          <p:cNvPr id="4" name="Slide Number Placeholder 3"/>
          <p:cNvSpPr>
            <a:spLocks noGrp="1"/>
          </p:cNvSpPr>
          <p:nvPr>
            <p:ph type="sldNum" sz="quarter" idx="5"/>
          </p:nvPr>
        </p:nvSpPr>
        <p:spPr/>
        <p:txBody>
          <a:bodyPr/>
          <a:lstStyle/>
          <a:p>
            <a:fld id="{55C38DD1-33AA-4996-977A-42B26A155BBE}" type="slidenum">
              <a:rPr lang="id-ID" smtClean="0"/>
              <a:pPr/>
              <a:t>44</a:t>
            </a:fld>
            <a:endParaRPr lang="id-ID"/>
          </a:p>
        </p:txBody>
      </p:sp>
    </p:spTree>
    <p:extLst>
      <p:ext uri="{BB962C8B-B14F-4D97-AF65-F5344CB8AC3E}">
        <p14:creationId xmlns:p14="http://schemas.microsoft.com/office/powerpoint/2010/main" val="13672425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California, the crossbrace may be used as either a midrail or a toprail, but never both. This is determined by the location of cross section of the brace above the platform. In addition, California also specifies the range for the height of both rails, which is different than what Federal OSHA allows.</a:t>
            </a:r>
          </a:p>
        </p:txBody>
      </p:sp>
      <p:sp>
        <p:nvSpPr>
          <p:cNvPr id="4" name="Slide Number Placeholder 3"/>
          <p:cNvSpPr>
            <a:spLocks noGrp="1"/>
          </p:cNvSpPr>
          <p:nvPr>
            <p:ph type="sldNum" sz="quarter" idx="5"/>
          </p:nvPr>
        </p:nvSpPr>
        <p:spPr/>
        <p:txBody>
          <a:bodyPr/>
          <a:lstStyle/>
          <a:p>
            <a:fld id="{55C38DD1-33AA-4996-977A-42B26A155BBE}" type="slidenum">
              <a:rPr lang="id-ID" smtClean="0"/>
              <a:pPr/>
              <a:t>45</a:t>
            </a:fld>
            <a:endParaRPr lang="id-ID"/>
          </a:p>
        </p:txBody>
      </p:sp>
    </p:spTree>
    <p:extLst>
      <p:ext uri="{BB962C8B-B14F-4D97-AF65-F5344CB8AC3E}">
        <p14:creationId xmlns:p14="http://schemas.microsoft.com/office/powerpoint/2010/main" val="118895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Fall hazard prevention is obtained by following OSHA Regulations, best practices and manufacturer’s guidelines</a:t>
            </a:r>
          </a:p>
        </p:txBody>
      </p:sp>
      <p:sp>
        <p:nvSpPr>
          <p:cNvPr id="4" name="Slide Number Placeholder 3"/>
          <p:cNvSpPr>
            <a:spLocks noGrp="1"/>
          </p:cNvSpPr>
          <p:nvPr>
            <p:ph type="sldNum" sz="quarter" idx="5"/>
          </p:nvPr>
        </p:nvSpPr>
        <p:spPr/>
        <p:txBody>
          <a:bodyPr/>
          <a:lstStyle/>
          <a:p>
            <a:fld id="{55C38DD1-33AA-4996-977A-42B26A155BBE}" type="slidenum">
              <a:rPr lang="id-ID" smtClean="0"/>
              <a:pPr/>
              <a:t>46</a:t>
            </a:fld>
            <a:endParaRPr lang="id-ID"/>
          </a:p>
        </p:txBody>
      </p:sp>
    </p:spTree>
    <p:extLst>
      <p:ext uri="{BB962C8B-B14F-4D97-AF65-F5344CB8AC3E}">
        <p14:creationId xmlns:p14="http://schemas.microsoft.com/office/powerpoint/2010/main" val="12686712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p>
          <a:p>
            <a:pPr defTabSz="942201">
              <a:defRPr/>
            </a:pP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47</a:t>
            </a:fld>
            <a:endParaRPr lang="id-ID"/>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48</a:t>
            </a:fld>
            <a:endParaRPr lang="id-ID"/>
          </a:p>
        </p:txBody>
      </p:sp>
    </p:spTree>
    <p:extLst>
      <p:ext uri="{BB962C8B-B14F-4D97-AF65-F5344CB8AC3E}">
        <p14:creationId xmlns:p14="http://schemas.microsoft.com/office/powerpoint/2010/main" val="32973651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Stop Work. If you see that the scaffold does not have a guard rail, do not get on it. If you discover that the scaffold does not have a guardrail while you are on it, get off. At any time if you see anything wrong with the scaffold, get off and find your supervisor or Competent Person.</a:t>
            </a:r>
          </a:p>
        </p:txBody>
      </p:sp>
      <p:sp>
        <p:nvSpPr>
          <p:cNvPr id="4" name="Slide Number Placeholder 3"/>
          <p:cNvSpPr>
            <a:spLocks noGrp="1"/>
          </p:cNvSpPr>
          <p:nvPr>
            <p:ph type="sldNum" sz="quarter" idx="5"/>
          </p:nvPr>
        </p:nvSpPr>
        <p:spPr/>
        <p:txBody>
          <a:bodyPr/>
          <a:lstStyle/>
          <a:p>
            <a:fld id="{55C38DD1-33AA-4996-977A-42B26A155BBE}" type="slidenum">
              <a:rPr lang="id-ID" smtClean="0"/>
              <a:pPr/>
              <a:t>49</a:t>
            </a:fld>
            <a:endParaRPr lang="id-ID"/>
          </a:p>
        </p:txBody>
      </p:sp>
    </p:spTree>
    <p:extLst>
      <p:ext uri="{BB962C8B-B14F-4D97-AF65-F5344CB8AC3E}">
        <p14:creationId xmlns:p14="http://schemas.microsoft.com/office/powerpoint/2010/main" val="1457844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Explain briefly about the SAIA and the training provided through SAIA University.</a:t>
            </a:r>
          </a:p>
          <a:p>
            <a:r>
              <a:rPr lang="en-US"/>
              <a:t>The vision of the SAIA is to lead the advancement and promotion of safety in the scaffold and access industry utilizing resources, education, and communication.  We are committed to excellence in developing and promoting best practices in the scaffold and access industry.</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a:t>
            </a:fld>
            <a:endParaRPr lang="id-ID"/>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50</a:t>
            </a:fld>
            <a:endParaRPr lang="id-ID"/>
          </a:p>
        </p:txBody>
      </p:sp>
    </p:spTree>
    <p:extLst>
      <p:ext uri="{BB962C8B-B14F-4D97-AF65-F5344CB8AC3E}">
        <p14:creationId xmlns:p14="http://schemas.microsoft.com/office/powerpoint/2010/main" val="26899233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10 Feet. </a:t>
            </a:r>
            <a:br>
              <a:rPr lang="en-US"/>
            </a:br>
            <a:r>
              <a:rPr lang="en-US"/>
              <a:t>Employers must provide fall protection for each employee on a scaffold more than 10 feet (3.1 meters) above a lower level. 1926.451(g)(1)</a:t>
            </a:r>
          </a:p>
        </p:txBody>
      </p:sp>
      <p:sp>
        <p:nvSpPr>
          <p:cNvPr id="4" name="Slide Number Placeholder 3"/>
          <p:cNvSpPr>
            <a:spLocks noGrp="1"/>
          </p:cNvSpPr>
          <p:nvPr>
            <p:ph type="sldNum" sz="quarter" idx="5"/>
          </p:nvPr>
        </p:nvSpPr>
        <p:spPr/>
        <p:txBody>
          <a:bodyPr/>
          <a:lstStyle/>
          <a:p>
            <a:fld id="{55C38DD1-33AA-4996-977A-42B26A155BBE}" type="slidenum">
              <a:rPr lang="id-ID" smtClean="0"/>
              <a:pPr/>
              <a:t>51</a:t>
            </a:fld>
            <a:endParaRPr lang="id-ID"/>
          </a:p>
        </p:txBody>
      </p:sp>
    </p:spTree>
    <p:extLst>
      <p:ext uri="{BB962C8B-B14F-4D97-AF65-F5344CB8AC3E}">
        <p14:creationId xmlns:p14="http://schemas.microsoft.com/office/powerpoint/2010/main" val="3259363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U = Unsafe Access</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52</a:t>
            </a:fld>
            <a:endParaRPr lang="id-ID"/>
          </a:p>
        </p:txBody>
      </p:sp>
    </p:spTree>
    <p:extLst>
      <p:ext uri="{BB962C8B-B14F-4D97-AF65-F5344CB8AC3E}">
        <p14:creationId xmlns:p14="http://schemas.microsoft.com/office/powerpoint/2010/main" val="14683285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The worker shown here is carrying tools while climbing.  Workers cannot maintain 3-points of contact when they are carrying tools or equipment while climbing up or down a ladder. </a:t>
            </a:r>
          </a:p>
        </p:txBody>
      </p:sp>
      <p:sp>
        <p:nvSpPr>
          <p:cNvPr id="4" name="Slide Number Placeholder 3"/>
          <p:cNvSpPr>
            <a:spLocks noGrp="1"/>
          </p:cNvSpPr>
          <p:nvPr>
            <p:ph type="sldNum" sz="quarter" idx="10"/>
          </p:nvPr>
        </p:nvSpPr>
        <p:spPr/>
        <p:txBody>
          <a:bodyPr/>
          <a:lstStyle/>
          <a:p>
            <a:fld id="{55C38DD1-33AA-4996-977A-42B26A155BBE}" type="slidenum">
              <a:rPr lang="id-ID" smtClean="0"/>
              <a:pPr/>
              <a:t>53</a:t>
            </a:fld>
            <a:endParaRPr lang="id-ID"/>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A77DE51D-88AA-504C-9C4D-9A0A286A2D71}"/>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a:extLst>
              <a:ext uri="{FF2B5EF4-FFF2-40B4-BE49-F238E27FC236}">
                <a16:creationId xmlns:a16="http://schemas.microsoft.com/office/drawing/2014/main" id="{DC5DCDFB-519D-CD40-98ED-DD1A6A8B0D9A}"/>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r>
              <a:rPr lang="en-US" altLang="en-US" sz="1900" b="0"/>
              <a:t>Access is required when scaffold platforms are more than two feet above or below a point of access. Explain the list of acceptable access methods.</a:t>
            </a:r>
            <a:endParaRPr lang="en-US" altLang="en-US" b="0"/>
          </a:p>
        </p:txBody>
      </p:sp>
    </p:spTree>
    <p:extLst>
      <p:ext uri="{BB962C8B-B14F-4D97-AF65-F5344CB8AC3E}">
        <p14:creationId xmlns:p14="http://schemas.microsoft.com/office/powerpoint/2010/main" val="120132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EFB02167-7790-6D49-BEB8-646B4587D9AF}"/>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a:extLst>
              <a:ext uri="{FF2B5EF4-FFF2-40B4-BE49-F238E27FC236}">
                <a16:creationId xmlns:a16="http://schemas.microsoft.com/office/drawing/2014/main" id="{6528A742-0225-F241-A567-42411A9BE8CB}"/>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r>
              <a:rPr lang="en-US" altLang="en-US" sz="1900"/>
              <a:t>There is a variety of ladder types that may be used such as portable, hook-on, or attachable ladders. Portable ladders are Step Ladders and Extension-type Ladders.  Hook-on and Attachable(or clamp-on) ladders are specifically designed for use with scaffolds.  Hook-on ladders cannot extend above the platform because of how they are attached. Clamp-on ladders can extend above the platform. </a:t>
            </a:r>
          </a:p>
        </p:txBody>
      </p:sp>
    </p:spTree>
    <p:extLst>
      <p:ext uri="{BB962C8B-B14F-4D97-AF65-F5344CB8AC3E}">
        <p14:creationId xmlns:p14="http://schemas.microsoft.com/office/powerpoint/2010/main" val="10034823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EFB02167-7790-6D49-BEB8-646B4587D9AF}"/>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Rectangle 3">
            <a:extLst>
              <a:ext uri="{FF2B5EF4-FFF2-40B4-BE49-F238E27FC236}">
                <a16:creationId xmlns:a16="http://schemas.microsoft.com/office/drawing/2014/main" id="{6528A742-0225-F241-A567-42411A9BE8CB}"/>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endParaRPr lang="en-US" altLang="en-US" sz="1900"/>
          </a:p>
        </p:txBody>
      </p:sp>
    </p:spTree>
    <p:extLst>
      <p:ext uri="{BB962C8B-B14F-4D97-AF65-F5344CB8AC3E}">
        <p14:creationId xmlns:p14="http://schemas.microsoft.com/office/powerpoint/2010/main" val="39608730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55D60C06-69A6-0847-BFEE-C733815C6A16}"/>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a:extLst>
              <a:ext uri="{FF2B5EF4-FFF2-40B4-BE49-F238E27FC236}">
                <a16:creationId xmlns:a16="http://schemas.microsoft.com/office/drawing/2014/main" id="{69D2F18F-E0CD-6E4A-A3E6-4AB00BB85674}"/>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endParaRPr lang="en-US" altLang="en-US" sz="1900" b="1"/>
          </a:p>
        </p:txBody>
      </p:sp>
    </p:spTree>
    <p:extLst>
      <p:ext uri="{BB962C8B-B14F-4D97-AF65-F5344CB8AC3E}">
        <p14:creationId xmlns:p14="http://schemas.microsoft.com/office/powerpoint/2010/main" val="7055675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2501F33C-01A3-9F4B-AF13-695C3755266B}"/>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a:extLst>
              <a:ext uri="{FF2B5EF4-FFF2-40B4-BE49-F238E27FC236}">
                <a16:creationId xmlns:a16="http://schemas.microsoft.com/office/drawing/2014/main" id="{A7024FFA-FD4F-1B40-B44F-25C11527D432}"/>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r>
              <a:rPr lang="en-US" altLang="en-US" sz="1900"/>
              <a:t>3-point contact is a must when climbing a ladder. It is critical that the worker firmly grasp the ladder with at least one hand when climbing up or down the ladder.</a:t>
            </a:r>
          </a:p>
          <a:p>
            <a:endParaRPr lang="en-US" altLang="en-US" b="1"/>
          </a:p>
        </p:txBody>
      </p:sp>
    </p:spTree>
    <p:extLst>
      <p:ext uri="{BB962C8B-B14F-4D97-AF65-F5344CB8AC3E}">
        <p14:creationId xmlns:p14="http://schemas.microsoft.com/office/powerpoint/2010/main" val="2784850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59</a:t>
            </a:fld>
            <a:endParaRPr lang="id-ID"/>
          </a:p>
        </p:txBody>
      </p:sp>
    </p:spTree>
    <p:extLst>
      <p:ext uri="{BB962C8B-B14F-4D97-AF65-F5344CB8AC3E}">
        <p14:creationId xmlns:p14="http://schemas.microsoft.com/office/powerpoint/2010/main" val="237667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3F193815-0856-4B92-B9F3-8897B2816412}"/>
              </a:ext>
            </a:extLst>
          </p:cNvPr>
          <p:cNvSpPr>
            <a:spLocks noGrp="1" noRot="1" noChangeAspect="1" noChangeArrowheads="1" noTextEdit="1"/>
          </p:cNvSpPr>
          <p:nvPr>
            <p:ph type="sldImg"/>
          </p:nvPr>
        </p:nvSpPr>
        <p:spPr bwMode="auto">
          <a:xfrm>
            <a:off x="452438" y="717550"/>
            <a:ext cx="6370637" cy="3584575"/>
          </a:xfrm>
          <a:prstGeom prst="rect">
            <a:avLst/>
          </a:prstGeom>
          <a:solidFill>
            <a:srgbClr val="FFFFFF"/>
          </a:solidFill>
          <a:ln>
            <a:solidFill>
              <a:srgbClr val="000000"/>
            </a:solidFill>
            <a:miter lim="800000"/>
            <a:headEnd/>
            <a:tailEnd/>
          </a:ln>
        </p:spPr>
      </p:sp>
      <p:sp>
        <p:nvSpPr>
          <p:cNvPr id="153603" name="Rectangle 3">
            <a:extLst>
              <a:ext uri="{FF2B5EF4-FFF2-40B4-BE49-F238E27FC236}">
                <a16:creationId xmlns:a16="http://schemas.microsoft.com/office/drawing/2014/main" id="{F6C1440B-9BAB-4105-B7DC-56EA36D84AD7}"/>
              </a:ext>
            </a:extLst>
          </p:cNvPr>
          <p:cNvSpPr>
            <a:spLocks noGrp="1" noChangeArrowheads="1"/>
          </p:cNvSpPr>
          <p:nvPr>
            <p:ph type="body" idx="1"/>
          </p:nvPr>
        </p:nvSpPr>
        <p:spPr bwMode="auto">
          <a:xfrm>
            <a:off x="728333" y="4542654"/>
            <a:ext cx="5820084" cy="4301421"/>
          </a:xfrm>
          <a:prstGeom prst="rect">
            <a:avLst/>
          </a:prstGeom>
          <a:solidFill>
            <a:srgbClr val="FFFFFF"/>
          </a:solidFill>
          <a:ln>
            <a:solidFill>
              <a:srgbClr val="000000"/>
            </a:solidFill>
            <a:miter lim="800000"/>
            <a:headEnd/>
            <a:tailEnd/>
          </a:ln>
        </p:spPr>
        <p:txBody>
          <a:bodyPr lIns="94400" tIns="47200" rIns="94400" bIns="47200"/>
          <a:lstStyle/>
          <a:p>
            <a:r>
              <a:rPr lang="en-US" altLang="en-US" b="1"/>
              <a:t>Review these bullet points with the class so that they know what the expected take away is.</a:t>
            </a:r>
            <a:endParaRPr lang="en-US" altLang="en-US" b="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60</a:t>
            </a:fld>
            <a:endParaRPr lang="id-ID"/>
          </a:p>
        </p:txBody>
      </p:sp>
    </p:spTree>
    <p:extLst>
      <p:ext uri="{BB962C8B-B14F-4D97-AF65-F5344CB8AC3E}">
        <p14:creationId xmlns:p14="http://schemas.microsoft.com/office/powerpoint/2010/main" val="31038124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61</a:t>
            </a:fld>
            <a:endParaRPr lang="id-ID"/>
          </a:p>
        </p:txBody>
      </p:sp>
    </p:spTree>
    <p:extLst>
      <p:ext uri="{BB962C8B-B14F-4D97-AF65-F5344CB8AC3E}">
        <p14:creationId xmlns:p14="http://schemas.microsoft.com/office/powerpoint/2010/main" val="38897810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Using an access gate will sometimes provide easier access to the work platform. </a:t>
            </a:r>
          </a:p>
          <a:p>
            <a:r>
              <a:rPr lang="en-US" altLang="en-US" sz="1200" dirty="0"/>
              <a:t>The access gate must always swing in toward the platform. The access gate must have a top rail and a mid rail. </a:t>
            </a:r>
            <a:br>
              <a:rPr lang="en-US" altLang="en-US" sz="1200" dirty="0"/>
            </a:br>
            <a:endParaRPr lang="en-US" altLang="en-US" sz="1200" dirty="0"/>
          </a:p>
          <a:p>
            <a:r>
              <a:rPr lang="en-US" altLang="en-US" sz="1200" dirty="0"/>
              <a:t>The access gate must always swing in toward the platform.  The access gate must have a top rail and a mid rail.</a:t>
            </a:r>
            <a:br>
              <a:rPr lang="en-US" altLang="en-US" sz="1200" dirty="0"/>
            </a:br>
            <a:br>
              <a:rPr lang="en-US" altLang="en-US" sz="1200" dirty="0"/>
            </a:br>
            <a:r>
              <a:rPr lang="en-US" altLang="en-US" sz="1200" dirty="0"/>
              <a:t>The gate must be installed so the top of the gate is within 38 to 45 inches above the platform. Ideally, the top of the gate should be installed at the same height as the adjacent </a:t>
            </a:r>
            <a:r>
              <a:rPr lang="en-US" altLang="en-US" sz="1200" dirty="0" err="1"/>
              <a:t>toprails</a:t>
            </a:r>
            <a:r>
              <a:rPr lang="en-US" altLang="en-US" sz="1200" dirty="0"/>
              <a:t>.</a:t>
            </a:r>
          </a:p>
          <a:p>
            <a:endParaRPr lang="en-US" dirty="0"/>
          </a:p>
        </p:txBody>
      </p:sp>
      <p:sp>
        <p:nvSpPr>
          <p:cNvPr id="4" name="Slide Number Placeholder 3"/>
          <p:cNvSpPr>
            <a:spLocks noGrp="1"/>
          </p:cNvSpPr>
          <p:nvPr>
            <p:ph type="sldNum" sz="quarter" idx="5"/>
          </p:nvPr>
        </p:nvSpPr>
        <p:spPr/>
        <p:txBody>
          <a:bodyPr/>
          <a:lstStyle/>
          <a:p>
            <a:fld id="{55C38DD1-33AA-4996-977A-42B26A155BBE}" type="slidenum">
              <a:rPr lang="id-ID" smtClean="0"/>
              <a:pPr/>
              <a:t>62</a:t>
            </a:fld>
            <a:endParaRPr lang="id-ID"/>
          </a:p>
        </p:txBody>
      </p:sp>
    </p:spTree>
    <p:extLst>
      <p:ext uri="{BB962C8B-B14F-4D97-AF65-F5344CB8AC3E}">
        <p14:creationId xmlns:p14="http://schemas.microsoft.com/office/powerpoint/2010/main" val="670350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63</a:t>
            </a:fld>
            <a:endParaRPr lang="id-ID"/>
          </a:p>
        </p:txBody>
      </p:sp>
    </p:spTree>
    <p:extLst>
      <p:ext uri="{BB962C8B-B14F-4D97-AF65-F5344CB8AC3E}">
        <p14:creationId xmlns:p14="http://schemas.microsoft.com/office/powerpoint/2010/main" val="1356500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64</a:t>
            </a:fld>
            <a:endParaRPr lang="id-ID"/>
          </a:p>
        </p:txBody>
      </p:sp>
    </p:spTree>
    <p:extLst>
      <p:ext uri="{BB962C8B-B14F-4D97-AF65-F5344CB8AC3E}">
        <p14:creationId xmlns:p14="http://schemas.microsoft.com/office/powerpoint/2010/main" val="3518720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65</a:t>
            </a:fld>
            <a:endParaRPr lang="id-ID"/>
          </a:p>
        </p:txBody>
      </p:sp>
    </p:spTree>
    <p:extLst>
      <p:ext uri="{BB962C8B-B14F-4D97-AF65-F5344CB8AC3E}">
        <p14:creationId xmlns:p14="http://schemas.microsoft.com/office/powerpoint/2010/main" val="31767429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66</a:t>
            </a:fld>
            <a:endParaRPr lang="id-ID"/>
          </a:p>
        </p:txBody>
      </p:sp>
    </p:spTree>
    <p:extLst>
      <p:ext uri="{BB962C8B-B14F-4D97-AF65-F5344CB8AC3E}">
        <p14:creationId xmlns:p14="http://schemas.microsoft.com/office/powerpoint/2010/main" val="4195446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solidFill>
                  <a:schemeClr val="tx1"/>
                </a:solidFill>
              </a:rPr>
              <a:t>Review</a:t>
            </a:r>
            <a:r>
              <a:rPr lang="en-US" baseline="0">
                <a:solidFill>
                  <a:schemeClr val="tx1"/>
                </a:solidFill>
              </a:rPr>
              <a:t> the key points from this session.</a:t>
            </a:r>
            <a:endParaRPr lang="en-US">
              <a:solidFill>
                <a:schemeClr val="tx1"/>
              </a:solidFill>
            </a:endParaRPr>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67</a:t>
            </a:fld>
            <a:endParaRPr lang="id-ID"/>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68</a:t>
            </a:fld>
            <a:endParaRPr lang="id-ID"/>
          </a:p>
        </p:txBody>
      </p:sp>
    </p:spTree>
    <p:extLst>
      <p:ext uri="{BB962C8B-B14F-4D97-AF65-F5344CB8AC3E}">
        <p14:creationId xmlns:p14="http://schemas.microsoft.com/office/powerpoint/2010/main" val="206384787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True</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69</a:t>
            </a:fld>
            <a:endParaRPr lang="id-ID"/>
          </a:p>
        </p:txBody>
      </p:sp>
    </p:spTree>
    <p:extLst>
      <p:ext uri="{BB962C8B-B14F-4D97-AF65-F5344CB8AC3E}">
        <p14:creationId xmlns:p14="http://schemas.microsoft.com/office/powerpoint/2010/main" val="1569914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Tell the trainees</a:t>
            </a:r>
            <a:r>
              <a:rPr lang="en-US" baseline="0"/>
              <a:t> you will begin with a brief introduction of some background OSHA requirements.</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7</a:t>
            </a:fld>
            <a:endParaRPr lang="id-ID"/>
          </a:p>
        </p:txBody>
      </p:sp>
    </p:spTree>
    <p:extLst>
      <p:ext uri="{BB962C8B-B14F-4D97-AF65-F5344CB8AC3E}">
        <p14:creationId xmlns:p14="http://schemas.microsoft.com/office/powerpoint/2010/main" val="41970951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70</a:t>
            </a:fld>
            <a:endParaRPr lang="id-ID"/>
          </a:p>
        </p:txBody>
      </p:sp>
    </p:spTree>
    <p:extLst>
      <p:ext uri="{BB962C8B-B14F-4D97-AF65-F5344CB8AC3E}">
        <p14:creationId xmlns:p14="http://schemas.microsoft.com/office/powerpoint/2010/main" val="30342249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C</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71</a:t>
            </a:fld>
            <a:endParaRPr lang="id-ID"/>
          </a:p>
        </p:txBody>
      </p:sp>
    </p:spTree>
    <p:extLst>
      <p:ext uri="{BB962C8B-B14F-4D97-AF65-F5344CB8AC3E}">
        <p14:creationId xmlns:p14="http://schemas.microsoft.com/office/powerpoint/2010/main" val="35828631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 = Struck By</a:t>
            </a:r>
          </a:p>
        </p:txBody>
      </p:sp>
      <p:sp>
        <p:nvSpPr>
          <p:cNvPr id="4" name="Slide Number Placeholder 3"/>
          <p:cNvSpPr>
            <a:spLocks noGrp="1"/>
          </p:cNvSpPr>
          <p:nvPr>
            <p:ph type="sldNum" sz="quarter" idx="10"/>
          </p:nvPr>
        </p:nvSpPr>
        <p:spPr/>
        <p:txBody>
          <a:bodyPr/>
          <a:lstStyle/>
          <a:p>
            <a:fld id="{55C38DD1-33AA-4996-977A-42B26A155BBE}" type="slidenum">
              <a:rPr lang="id-ID" smtClean="0"/>
              <a:pPr/>
              <a:t>72</a:t>
            </a:fld>
            <a:endParaRPr lang="id-ID"/>
          </a:p>
        </p:txBody>
      </p:sp>
    </p:spTree>
    <p:extLst>
      <p:ext uri="{BB962C8B-B14F-4D97-AF65-F5344CB8AC3E}">
        <p14:creationId xmlns:p14="http://schemas.microsoft.com/office/powerpoint/2010/main" val="1221248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a:t>
            </a:r>
            <a:r>
              <a:rPr lang="en-US" baseline="0"/>
              <a:t> falling object protection briefly. </a:t>
            </a:r>
          </a:p>
          <a:p>
            <a:r>
              <a:rPr lang="en-US" baseline="0"/>
              <a:t>If possible, share a personal experience. </a:t>
            </a:r>
            <a:br>
              <a:rPr lang="en-US" baseline="0"/>
            </a:b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73</a:t>
            </a:fld>
            <a:endParaRPr lang="id-ID"/>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A77DE51D-88AA-504C-9C4D-9A0A286A2D71}"/>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a:extLst>
              <a:ext uri="{FF2B5EF4-FFF2-40B4-BE49-F238E27FC236}">
                <a16:creationId xmlns:a16="http://schemas.microsoft.com/office/drawing/2014/main" id="{DC5DCDFB-519D-CD40-98ED-DD1A6A8B0D9A}"/>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Falling object protection is required when there is a danger of tools, materials, or equipment falling from a scaffold and striking employees below.  These are the common methods that can provide falling object protection. Hard hats are not considered falling object protection.</a:t>
            </a:r>
          </a:p>
          <a:p>
            <a:endParaRPr lang="en-US" altLang="en-US" b="0"/>
          </a:p>
        </p:txBody>
      </p:sp>
    </p:spTree>
    <p:extLst>
      <p:ext uri="{BB962C8B-B14F-4D97-AF65-F5344CB8AC3E}">
        <p14:creationId xmlns:p14="http://schemas.microsoft.com/office/powerpoint/2010/main" val="11795315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fld id="{55C38DD1-33AA-4996-977A-42B26A155BBE}" type="slidenum">
              <a:rPr lang="id-ID" smtClean="0"/>
              <a:pPr/>
              <a:t>75</a:t>
            </a:fld>
            <a:endParaRPr lang="id-ID"/>
          </a:p>
        </p:txBody>
      </p:sp>
    </p:spTree>
    <p:extLst>
      <p:ext uri="{BB962C8B-B14F-4D97-AF65-F5344CB8AC3E}">
        <p14:creationId xmlns:p14="http://schemas.microsoft.com/office/powerpoint/2010/main" val="40493912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Install screening from the work deck to a height sufficient to prevent stacked materials from falling off the scaffold,</a:t>
            </a:r>
          </a:p>
          <a:p>
            <a:endParaRPr lang="en-US" baseline="0"/>
          </a:p>
        </p:txBody>
      </p:sp>
      <p:sp>
        <p:nvSpPr>
          <p:cNvPr id="4" name="Slide Number Placeholder 3"/>
          <p:cNvSpPr>
            <a:spLocks noGrp="1"/>
          </p:cNvSpPr>
          <p:nvPr>
            <p:ph type="sldNum" sz="quarter" idx="10"/>
          </p:nvPr>
        </p:nvSpPr>
        <p:spPr/>
        <p:txBody>
          <a:bodyPr/>
          <a:lstStyle/>
          <a:p>
            <a:fld id="{55C38DD1-33AA-4996-977A-42B26A155BBE}" type="slidenum">
              <a:rPr lang="id-ID" smtClean="0"/>
              <a:pPr/>
              <a:t>76</a:t>
            </a:fld>
            <a:endParaRPr lang="id-ID"/>
          </a:p>
        </p:txBody>
      </p:sp>
    </p:spTree>
    <p:extLst>
      <p:ext uri="{BB962C8B-B14F-4D97-AF65-F5344CB8AC3E}">
        <p14:creationId xmlns:p14="http://schemas.microsoft.com/office/powerpoint/2010/main" val="180472690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Barricade the area around the scaffold to prevent workers and pedestrians from entering the area where there is a possibility of being struck by objects that might fall from the scaffold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p:txBody>
      </p:sp>
      <p:sp>
        <p:nvSpPr>
          <p:cNvPr id="4" name="Slide Number Placeholder 3"/>
          <p:cNvSpPr>
            <a:spLocks noGrp="1"/>
          </p:cNvSpPr>
          <p:nvPr>
            <p:ph type="sldNum" sz="quarter" idx="10"/>
          </p:nvPr>
        </p:nvSpPr>
        <p:spPr/>
        <p:txBody>
          <a:bodyPr/>
          <a:lstStyle/>
          <a:p>
            <a:fld id="{55C38DD1-33AA-4996-977A-42B26A155BBE}" type="slidenum">
              <a:rPr lang="id-ID" smtClean="0"/>
              <a:pPr/>
              <a:t>77</a:t>
            </a:fld>
            <a:endParaRPr lang="id-ID"/>
          </a:p>
        </p:txBody>
      </p:sp>
    </p:spTree>
    <p:extLst>
      <p:ext uri="{BB962C8B-B14F-4D97-AF65-F5344CB8AC3E}">
        <p14:creationId xmlns:p14="http://schemas.microsoft.com/office/powerpoint/2010/main" val="5792943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Review</a:t>
            </a:r>
            <a:r>
              <a:rPr lang="en-US" baseline="0"/>
              <a:t> the </a:t>
            </a:r>
            <a:r>
              <a:rPr lang="en-US" cap="all" baseline="0"/>
              <a:t>key points </a:t>
            </a:r>
            <a:r>
              <a:rPr lang="en-US" baseline="0"/>
              <a:t>from this session.</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78</a:t>
            </a:fld>
            <a:endParaRPr lang="id-ID"/>
          </a:p>
        </p:txBody>
      </p:sp>
    </p:spTree>
    <p:extLst>
      <p:ext uri="{BB962C8B-B14F-4D97-AF65-F5344CB8AC3E}">
        <p14:creationId xmlns:p14="http://schemas.microsoft.com/office/powerpoint/2010/main" val="12500321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79</a:t>
            </a:fld>
            <a:endParaRPr lang="id-ID"/>
          </a:p>
        </p:txBody>
      </p:sp>
    </p:spTree>
    <p:extLst>
      <p:ext uri="{BB962C8B-B14F-4D97-AF65-F5344CB8AC3E}">
        <p14:creationId xmlns:p14="http://schemas.microsoft.com/office/powerpoint/2010/main" val="517782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the definition of a scaffold by using the illustrations.  Talk about the temporary elevated platform(s) and the supporting structure.</a:t>
            </a:r>
          </a:p>
        </p:txBody>
      </p:sp>
      <p:sp>
        <p:nvSpPr>
          <p:cNvPr id="4" name="Slide Number Placeholder 3"/>
          <p:cNvSpPr>
            <a:spLocks noGrp="1"/>
          </p:cNvSpPr>
          <p:nvPr>
            <p:ph type="sldNum" sz="quarter" idx="5"/>
          </p:nvPr>
        </p:nvSpPr>
        <p:spPr/>
        <p:txBody>
          <a:bodyPr/>
          <a:lstStyle/>
          <a:p>
            <a:fld id="{55C38DD1-33AA-4996-977A-42B26A155BBE}" type="slidenum">
              <a:rPr lang="id-ID" smtClean="0"/>
              <a:pPr/>
              <a:t>8</a:t>
            </a:fld>
            <a:endParaRPr lang="id-ID"/>
          </a:p>
        </p:txBody>
      </p:sp>
    </p:spTree>
    <p:extLst>
      <p:ext uri="{BB962C8B-B14F-4D97-AF65-F5344CB8AC3E}">
        <p14:creationId xmlns:p14="http://schemas.microsoft.com/office/powerpoint/2010/main" val="35120615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TOEBOARD</a:t>
            </a:r>
          </a:p>
          <a:p>
            <a:r>
              <a:rPr lang="en-US"/>
              <a:t>Ask them what else can prevent material from being kicked off – Screening.</a:t>
            </a:r>
          </a:p>
          <a:p>
            <a:r>
              <a:rPr lang="en-US"/>
              <a:t>Note that the USER cannot add a </a:t>
            </a:r>
            <a:r>
              <a:rPr lang="en-US" err="1"/>
              <a:t>Toeboard</a:t>
            </a:r>
            <a:r>
              <a:rPr lang="en-US"/>
              <a:t>, but simply must be aware that a </a:t>
            </a:r>
            <a:r>
              <a:rPr lang="en-US" err="1"/>
              <a:t>Toeboard</a:t>
            </a:r>
            <a:r>
              <a:rPr lang="en-US"/>
              <a:t>/Screening can prevent material from being kicked off.</a:t>
            </a:r>
          </a:p>
        </p:txBody>
      </p:sp>
      <p:sp>
        <p:nvSpPr>
          <p:cNvPr id="4" name="Slide Number Placeholder 3"/>
          <p:cNvSpPr>
            <a:spLocks noGrp="1"/>
          </p:cNvSpPr>
          <p:nvPr>
            <p:ph type="sldNum" sz="quarter" idx="5"/>
          </p:nvPr>
        </p:nvSpPr>
        <p:spPr/>
        <p:txBody>
          <a:bodyPr/>
          <a:lstStyle/>
          <a:p>
            <a:fld id="{55C38DD1-33AA-4996-977A-42B26A155BBE}" type="slidenum">
              <a:rPr lang="id-ID" smtClean="0"/>
              <a:pPr/>
              <a:t>80</a:t>
            </a:fld>
            <a:endParaRPr lang="id-ID"/>
          </a:p>
        </p:txBody>
      </p:sp>
    </p:spTree>
    <p:extLst>
      <p:ext uri="{BB962C8B-B14F-4D97-AF65-F5344CB8AC3E}">
        <p14:creationId xmlns:p14="http://schemas.microsoft.com/office/powerpoint/2010/main" val="183752155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81</a:t>
            </a:fld>
            <a:endParaRPr lang="id-ID"/>
          </a:p>
        </p:txBody>
      </p:sp>
    </p:spTree>
    <p:extLst>
      <p:ext uri="{BB962C8B-B14F-4D97-AF65-F5344CB8AC3E}">
        <p14:creationId xmlns:p14="http://schemas.microsoft.com/office/powerpoint/2010/main" val="41799309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BARRICADE</a:t>
            </a:r>
          </a:p>
        </p:txBody>
      </p:sp>
      <p:sp>
        <p:nvSpPr>
          <p:cNvPr id="4" name="Slide Number Placeholder 3"/>
          <p:cNvSpPr>
            <a:spLocks noGrp="1"/>
          </p:cNvSpPr>
          <p:nvPr>
            <p:ph type="sldNum" sz="quarter" idx="5"/>
          </p:nvPr>
        </p:nvSpPr>
        <p:spPr/>
        <p:txBody>
          <a:bodyPr/>
          <a:lstStyle/>
          <a:p>
            <a:fld id="{55C38DD1-33AA-4996-977A-42B26A155BBE}" type="slidenum">
              <a:rPr lang="id-ID" smtClean="0"/>
              <a:pPr/>
              <a:t>82</a:t>
            </a:fld>
            <a:endParaRPr lang="id-ID"/>
          </a:p>
        </p:txBody>
      </p:sp>
    </p:spTree>
    <p:extLst>
      <p:ext uri="{BB962C8B-B14F-4D97-AF65-F5344CB8AC3E}">
        <p14:creationId xmlns:p14="http://schemas.microsoft.com/office/powerpoint/2010/main" val="4423815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E = Electrocution</a:t>
            </a:r>
          </a:p>
        </p:txBody>
      </p:sp>
      <p:sp>
        <p:nvSpPr>
          <p:cNvPr id="4" name="Slide Number Placeholder 3"/>
          <p:cNvSpPr>
            <a:spLocks noGrp="1"/>
          </p:cNvSpPr>
          <p:nvPr>
            <p:ph type="sldNum" sz="quarter" idx="10"/>
          </p:nvPr>
        </p:nvSpPr>
        <p:spPr/>
        <p:txBody>
          <a:bodyPr/>
          <a:lstStyle/>
          <a:p>
            <a:fld id="{55C38DD1-33AA-4996-977A-42B26A155BBE}" type="slidenum">
              <a:rPr lang="id-ID" smtClean="0"/>
              <a:pPr/>
              <a:t>83</a:t>
            </a:fld>
            <a:endParaRPr lang="id-ID"/>
          </a:p>
        </p:txBody>
      </p:sp>
    </p:spTree>
    <p:extLst>
      <p:ext uri="{BB962C8B-B14F-4D97-AF65-F5344CB8AC3E}">
        <p14:creationId xmlns:p14="http://schemas.microsoft.com/office/powerpoint/2010/main" val="3716822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 Electrocution and Electrical Hazards</a:t>
            </a:r>
            <a:r>
              <a:rPr lang="en-US" baseline="0"/>
              <a:t> and share a related story (or ask trainees to share one). Make sure to discuss minimum safe distances according to locally applicable regulations.  Minimum Safe Approach Distances (MSAD) will be outlined later in this section.</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84</a:t>
            </a:fld>
            <a:endParaRPr lang="id-ID"/>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a:extLst>
              <a:ext uri="{FF2B5EF4-FFF2-40B4-BE49-F238E27FC236}">
                <a16:creationId xmlns:a16="http://schemas.microsoft.com/office/drawing/2014/main" id="{4FC9D497-6829-1442-BA3C-5627DB14B7E1}"/>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Rectangle 3">
            <a:extLst>
              <a:ext uri="{FF2B5EF4-FFF2-40B4-BE49-F238E27FC236}">
                <a16:creationId xmlns:a16="http://schemas.microsoft.com/office/drawing/2014/main" id="{19269607-239D-F540-8DD4-62E335B3D89F}"/>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r>
              <a:rPr lang="en-US" altLang="en-US" sz="1700"/>
              <a:t>Scaffolds can become Energized during electrical storms (can become part of an electrical circuit)</a:t>
            </a:r>
          </a:p>
          <a:p>
            <a:pPr marL="227502" indent="-227502">
              <a:buFontTx/>
              <a:buChar char="•"/>
            </a:pPr>
            <a:r>
              <a:rPr lang="en-US" altLang="en-US" sz="1700"/>
              <a:t>Most Scaffold is a conductive material</a:t>
            </a:r>
          </a:p>
          <a:p>
            <a:pPr marL="227502" indent="-227502">
              <a:buFontTx/>
              <a:buChar char="•"/>
            </a:pPr>
            <a:r>
              <a:rPr lang="en-US" altLang="en-US" sz="1700"/>
              <a:t>Faulty electrical tools, welding electrodes, faulty power cords </a:t>
            </a:r>
          </a:p>
          <a:p>
            <a:pPr lvl="1"/>
            <a:r>
              <a:rPr lang="en-US" altLang="en-US" sz="1700"/>
              <a:t>– Regular electrical tool inspections </a:t>
            </a:r>
          </a:p>
          <a:p>
            <a:pPr lvl="1"/>
            <a:r>
              <a:rPr lang="en-US" altLang="en-US" sz="1700"/>
              <a:t>– Do not ground welding electrodes to scaffold</a:t>
            </a:r>
          </a:p>
          <a:p>
            <a:pPr marL="227502" indent="-227502">
              <a:buFontTx/>
              <a:buChar char="•"/>
            </a:pPr>
            <a:r>
              <a:rPr lang="en-US" altLang="en-US" sz="1700"/>
              <a:t>GFI Protection Requirements – For power tools, some jurisdictions require GFCI Protection by law (Ground Fault Circuit Interrupter).</a:t>
            </a:r>
          </a:p>
          <a:p>
            <a:pPr marL="227502" indent="-227502">
              <a:buFontTx/>
              <a:buChar char="•"/>
            </a:pPr>
            <a:r>
              <a:rPr lang="en-US" altLang="en-US" sz="1700"/>
              <a:t>Proximity of Electrical Lines </a:t>
            </a:r>
          </a:p>
          <a:p>
            <a:pPr marL="227502" indent="-227502"/>
            <a:r>
              <a:rPr lang="en-US" altLang="en-US" sz="1700"/>
              <a:t>	Minimum Safe Approach Distances (MSAD) apply to scaffold and conductive equipment that could come closer to exposed power lines or power sources (refer to next slide)</a:t>
            </a:r>
          </a:p>
        </p:txBody>
      </p:sp>
    </p:spTree>
    <p:extLst>
      <p:ext uri="{BB962C8B-B14F-4D97-AF65-F5344CB8AC3E}">
        <p14:creationId xmlns:p14="http://schemas.microsoft.com/office/powerpoint/2010/main" val="18828743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A77DE51D-88AA-504C-9C4D-9A0A286A2D71}"/>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a:extLst>
              <a:ext uri="{FF2B5EF4-FFF2-40B4-BE49-F238E27FC236}">
                <a16:creationId xmlns:a16="http://schemas.microsoft.com/office/drawing/2014/main" id="{DC5DCDFB-519D-CD40-98ED-DD1A6A8B0D9A}"/>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r>
              <a:rPr lang="en-US" altLang="en-US" sz="1900"/>
              <a:t>The instructor should explain MSAD</a:t>
            </a:r>
          </a:p>
          <a:p>
            <a:r>
              <a:rPr lang="en-US" altLang="en-US" sz="1900"/>
              <a:t>There may be jurisdictional variations on MSAD</a:t>
            </a:r>
          </a:p>
          <a:p>
            <a:r>
              <a:rPr lang="en-US" altLang="en-US" sz="1900"/>
              <a:t>Electricity can and does jump (arc) to any metallic or </a:t>
            </a:r>
            <a:r>
              <a:rPr lang="en-US" altLang="en-US" sz="1900" err="1"/>
              <a:t>semimetallic</a:t>
            </a:r>
            <a:r>
              <a:rPr lang="en-US" altLang="en-US" sz="1900"/>
              <a:t> object (including you) within MSAD.</a:t>
            </a:r>
          </a:p>
          <a:p>
            <a:r>
              <a:rPr lang="en-US" altLang="en-US" sz="1900"/>
              <a:t>Stress the importance of maintaining the required MSAD</a:t>
            </a:r>
          </a:p>
          <a:p>
            <a:r>
              <a:rPr lang="en-US" altLang="en-US" sz="1900"/>
              <a:t>If the worker has any question or does not understand the MSAD, a Competent Person should always be consulted.</a:t>
            </a:r>
          </a:p>
          <a:p>
            <a:r>
              <a:rPr lang="en-US" altLang="en-US" sz="1900"/>
              <a:t>.4 inches is equal to 13/32 of an inch </a:t>
            </a:r>
          </a:p>
          <a:p>
            <a:r>
              <a:rPr lang="en-US" altLang="en-US" sz="1900" b="0"/>
              <a:t>Insulated means that the line is separated from other conducting surfaces by a dielectric (including air space) offering a high resistance to the passage of current.  </a:t>
            </a:r>
            <a:r>
              <a:rPr lang="en-US" altLang="en-US" sz="1900" b="1"/>
              <a:t>RUBBER COATING ON POWER LINES IS NOT INSULATION!</a:t>
            </a:r>
            <a:endParaRPr lang="en-US" altLang="en-US" b="1"/>
          </a:p>
        </p:txBody>
      </p:sp>
    </p:spTree>
    <p:extLst>
      <p:ext uri="{BB962C8B-B14F-4D97-AF65-F5344CB8AC3E}">
        <p14:creationId xmlns:p14="http://schemas.microsoft.com/office/powerpoint/2010/main" val="303750403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42201">
              <a:defRPr/>
            </a:pPr>
            <a:r>
              <a:rPr lang="en-US"/>
              <a:t>Review</a:t>
            </a:r>
            <a:r>
              <a:rPr lang="en-US" baseline="0"/>
              <a:t> the </a:t>
            </a:r>
            <a:r>
              <a:rPr lang="en-US" cap="all" baseline="0"/>
              <a:t>key points </a:t>
            </a:r>
            <a:r>
              <a:rPr lang="en-US" baseline="0"/>
              <a:t>from this session.</a:t>
            </a:r>
            <a:endParaRPr lang="en-US"/>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87</a:t>
            </a:fld>
            <a:endParaRPr lang="id-ID"/>
          </a:p>
        </p:txBody>
      </p:sp>
    </p:spTree>
    <p:extLst>
      <p:ext uri="{BB962C8B-B14F-4D97-AF65-F5344CB8AC3E}">
        <p14:creationId xmlns:p14="http://schemas.microsoft.com/office/powerpoint/2010/main" val="46620979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Instructor: the answer choices will come in automatically.</a:t>
            </a:r>
          </a:p>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88</a:t>
            </a:fld>
            <a:endParaRPr lang="id-ID"/>
          </a:p>
        </p:txBody>
      </p:sp>
    </p:spTree>
    <p:extLst>
      <p:ext uri="{BB962C8B-B14F-4D97-AF65-F5344CB8AC3E}">
        <p14:creationId xmlns:p14="http://schemas.microsoft.com/office/powerpoint/2010/main" val="11918681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Answer: </a:t>
            </a:r>
            <a:r>
              <a:rPr lang="en-US" b="1"/>
              <a:t>B. 10 feet</a:t>
            </a:r>
          </a:p>
        </p:txBody>
      </p:sp>
      <p:sp>
        <p:nvSpPr>
          <p:cNvPr id="4" name="Slide Number Placeholder 3"/>
          <p:cNvSpPr>
            <a:spLocks noGrp="1"/>
          </p:cNvSpPr>
          <p:nvPr>
            <p:ph type="sldNum" sz="quarter" idx="5"/>
          </p:nvPr>
        </p:nvSpPr>
        <p:spPr/>
        <p:txBody>
          <a:bodyPr/>
          <a:lstStyle/>
          <a:p>
            <a:fld id="{55C38DD1-33AA-4996-977A-42B26A155BBE}" type="slidenum">
              <a:rPr lang="id-ID" smtClean="0"/>
              <a:pPr/>
              <a:t>89</a:t>
            </a:fld>
            <a:endParaRPr lang="id-ID"/>
          </a:p>
        </p:txBody>
      </p:sp>
    </p:spTree>
    <p:extLst>
      <p:ext uri="{BB962C8B-B14F-4D97-AF65-F5344CB8AC3E}">
        <p14:creationId xmlns:p14="http://schemas.microsoft.com/office/powerpoint/2010/main" val="1056761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38DD1-33AA-4996-977A-42B26A155BBE}" type="slidenum">
              <a:rPr lang="id-ID" smtClean="0"/>
              <a:pPr/>
              <a:t>9</a:t>
            </a:fld>
            <a:endParaRPr lang="id-ID"/>
          </a:p>
        </p:txBody>
      </p:sp>
    </p:spTree>
    <p:extLst>
      <p:ext uri="{BB962C8B-B14F-4D97-AF65-F5344CB8AC3E}">
        <p14:creationId xmlns:p14="http://schemas.microsoft.com/office/powerpoint/2010/main" val="283219906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 = Scaffold Collapse</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90</a:t>
            </a:fld>
            <a:endParaRPr lang="id-ID"/>
          </a:p>
        </p:txBody>
      </p:sp>
    </p:spTree>
    <p:extLst>
      <p:ext uri="{BB962C8B-B14F-4D97-AF65-F5344CB8AC3E}">
        <p14:creationId xmlns:p14="http://schemas.microsoft.com/office/powerpoint/2010/main" val="19136629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List and</a:t>
            </a:r>
            <a:r>
              <a:rPr lang="en-US" baseline="0"/>
              <a:t> explain some of the reasons scaffolds collapse</a:t>
            </a:r>
          </a:p>
          <a:p>
            <a:r>
              <a:rPr lang="en-US" baseline="0"/>
              <a:t>(</a:t>
            </a:r>
            <a:r>
              <a:rPr lang="en-US" i="1" baseline="0"/>
              <a:t>If anyone asks about the collapse in this image</a:t>
            </a:r>
            <a:r>
              <a:rPr lang="en-US" baseline="0"/>
              <a:t>: This collapse was in Houston. One of the companies was fined $14,700 for the following violations: support scaffold poles were missing base plates, the footing of scaffolds was not rigid or sound and the scaffolding wasn't inspected by a Competent Person before each work shift or after an occurrence that could affect the scaffolding's structural integrity. The second company involved was fined $6300 for not initiating and maintaining a safety program that regularly inspects job sites, materials and equipment and because the scaffold and scaffold components weren't inspected).</a:t>
            </a:r>
          </a:p>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91</a:t>
            </a:fld>
            <a:endParaRPr lang="id-ID"/>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A77DE51D-88AA-504C-9C4D-9A0A286A2D71}"/>
              </a:ext>
            </a:extLst>
          </p:cNvPr>
          <p:cNvSpPr>
            <a:spLocks noGrp="1" noRot="1" noChangeAspect="1" noChangeArrowheads="1" noTextEdit="1"/>
          </p:cNvSpPr>
          <p:nvPr>
            <p:ph type="sldImg"/>
          </p:nvPr>
        </p:nvSpPr>
        <p:spPr bwMode="auto">
          <a:xfrm>
            <a:off x="473075" y="717550"/>
            <a:ext cx="6219825" cy="34988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Rectangle 3">
            <a:extLst>
              <a:ext uri="{FF2B5EF4-FFF2-40B4-BE49-F238E27FC236}">
                <a16:creationId xmlns:a16="http://schemas.microsoft.com/office/drawing/2014/main" id="{DC5DCDFB-519D-CD40-98ED-DD1A6A8B0D9A}"/>
              </a:ext>
            </a:extLst>
          </p:cNvPr>
          <p:cNvSpPr>
            <a:spLocks noGrp="1" noChangeArrowheads="1"/>
          </p:cNvSpPr>
          <p:nvPr>
            <p:ph type="body" idx="1"/>
          </p:nvPr>
        </p:nvSpPr>
        <p:spPr bwMode="auto">
          <a:xfrm>
            <a:off x="914689" y="4455766"/>
            <a:ext cx="5258656" cy="421569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92458" tIns="46229" rIns="92458" bIns="46229"/>
          <a:lstStyle/>
          <a:p>
            <a:r>
              <a:rPr lang="en-US"/>
              <a:t>When any scaffold component is overloaded or not correctly installed, the risk of failure is greatly increased. Once the failure begins, the dynamic force created can cause other components or the entire system to collapse.</a:t>
            </a:r>
          </a:p>
          <a:p>
            <a:endParaRPr lang="en-US"/>
          </a:p>
          <a:p>
            <a:r>
              <a:rPr lang="en-US"/>
              <a:t>Users must be aware of the allowable loads that can be placed on scaffolds to prevent overloading components. For example, the legs will support more load than planks when properly braced.</a:t>
            </a:r>
          </a:p>
          <a:p>
            <a:endParaRPr lang="en-US" altLang="en-US" b="0"/>
          </a:p>
        </p:txBody>
      </p:sp>
    </p:spTree>
    <p:extLst>
      <p:ext uri="{BB962C8B-B14F-4D97-AF65-F5344CB8AC3E}">
        <p14:creationId xmlns:p14="http://schemas.microsoft.com/office/powerpoint/2010/main" val="365627162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Discuss briefly how these basic components</a:t>
            </a:r>
            <a:r>
              <a:rPr lang="en-US" baseline="0"/>
              <a:t> are put together. </a:t>
            </a:r>
          </a:p>
          <a:p>
            <a:r>
              <a:rPr lang="en-US" baseline="0"/>
              <a:t>FOUNDATION </a:t>
            </a:r>
          </a:p>
          <a:p>
            <a:r>
              <a:rPr lang="en-US" baseline="0"/>
              <a:t>BASEPLATES – Help distribute the load of the scaffold leg to the foundation.</a:t>
            </a:r>
          </a:p>
          <a:p>
            <a:r>
              <a:rPr lang="en-US" baseline="0"/>
              <a:t>SILL</a:t>
            </a:r>
          </a:p>
          <a:p>
            <a:r>
              <a:rPr lang="en-US" baseline="0"/>
              <a:t>While OHSA does not require baseplates to be nailed to sills, it is a Best Practice.</a:t>
            </a:r>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93</a:t>
            </a:fld>
            <a:endParaRPr lang="id-ID"/>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94</a:t>
            </a:fld>
            <a:endParaRPr lang="id-ID"/>
          </a:p>
        </p:txBody>
      </p:sp>
    </p:spTree>
    <p:extLst>
      <p:ext uri="{BB962C8B-B14F-4D97-AF65-F5344CB8AC3E}">
        <p14:creationId xmlns:p14="http://schemas.microsoft.com/office/powerpoint/2010/main" val="132200952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Show each of the photos and discuss the problems with each of the</a:t>
            </a:r>
            <a:r>
              <a:rPr lang="en-US" baseline="0"/>
              <a:t> foundations – (Don’t forget to point out the cluttered and messy work areas as also being hazards).</a:t>
            </a:r>
          </a:p>
          <a:p>
            <a:r>
              <a:rPr lang="en-US"/>
              <a:t>The USER has no control over the foundation or how it is used. If the USER finds such a situation, the supervisor should be made aware and the worker should refuse to go on the scaffold.</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95</a:t>
            </a:fld>
            <a:endParaRPr lang="id-ID"/>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3C882303-B8AE-4F68-8A51-C85571A25E3C}"/>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A464E3-7328-42EB-A3EB-781A6E6FF59B}" type="slidenum">
              <a:rPr lang="en-US" altLang="en-US"/>
              <a:pPr/>
              <a:t>96</a:t>
            </a:fld>
            <a:endParaRPr lang="en-US" altLang="en-US"/>
          </a:p>
        </p:txBody>
      </p:sp>
      <p:sp>
        <p:nvSpPr>
          <p:cNvPr id="34819" name="Rectangle 7">
            <a:extLst>
              <a:ext uri="{FF2B5EF4-FFF2-40B4-BE49-F238E27FC236}">
                <a16:creationId xmlns:a16="http://schemas.microsoft.com/office/drawing/2014/main" id="{46172658-475F-4BE8-90A1-EFF3F64578B5}"/>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D7F84874-C8B0-476C-BBDD-416A7870A57A}" type="slidenum">
              <a:rPr lang="en-US" altLang="en-US" sz="1200">
                <a:latin typeface="Times New Roman" panose="02020603050405020304" pitchFamily="18" charset="0"/>
              </a:rPr>
              <a:pPr algn="r"/>
              <a:t>96</a:t>
            </a:fld>
            <a:endParaRPr lang="en-US" altLang="en-US" sz="1200">
              <a:latin typeface="Times New Roman" panose="02020603050405020304" pitchFamily="18" charset="0"/>
            </a:endParaRPr>
          </a:p>
        </p:txBody>
      </p:sp>
      <p:sp>
        <p:nvSpPr>
          <p:cNvPr id="34820" name="Rectangle 2">
            <a:extLst>
              <a:ext uri="{FF2B5EF4-FFF2-40B4-BE49-F238E27FC236}">
                <a16:creationId xmlns:a16="http://schemas.microsoft.com/office/drawing/2014/main" id="{ADB3527A-0CE9-45A4-8D30-4E250A0CA298}"/>
              </a:ext>
            </a:extLst>
          </p:cNvPr>
          <p:cNvSpPr>
            <a:spLocks noGrp="1" noRot="1" noChangeAspect="1" noChangeArrowheads="1" noTextEdit="1"/>
          </p:cNvSpPr>
          <p:nvPr>
            <p:ph type="sldImg"/>
          </p:nvPr>
        </p:nvSpPr>
        <p:spPr>
          <a:ln/>
        </p:spPr>
      </p:sp>
      <p:sp>
        <p:nvSpPr>
          <p:cNvPr id="34821" name="Rectangle 3">
            <a:extLst>
              <a:ext uri="{FF2B5EF4-FFF2-40B4-BE49-F238E27FC236}">
                <a16:creationId xmlns:a16="http://schemas.microsoft.com/office/drawing/2014/main" id="{F0C2FF7E-BA36-45C3-902E-04098BD32AF7}"/>
              </a:ext>
            </a:extLst>
          </p:cNvPr>
          <p:cNvSpPr>
            <a:spLocks noGrp="1" noChangeArrowheads="1"/>
          </p:cNvSpPr>
          <p:nvPr>
            <p:ph type="body" idx="1"/>
          </p:nvPr>
        </p:nvSpPr>
        <p:spPr>
          <a:xfrm>
            <a:off x="914400" y="4343400"/>
            <a:ext cx="5029200" cy="4114800"/>
          </a:xfrm>
          <a:noFill/>
        </p:spPr>
        <p:txBody>
          <a:bodyPr/>
          <a:lstStyle/>
          <a:p>
            <a:pPr eaLnBrk="1" hangingPunct="1"/>
            <a:r>
              <a:rPr lang="en-US" altLang="en-US"/>
              <a:t>Explain that OSHA requires platforms to be fully planked. Review the slide contents to further explain when openings in platforms are allowed. </a:t>
            </a:r>
          </a:p>
          <a:p>
            <a:pPr eaLnBrk="1" hangingPunct="1"/>
            <a:endParaRPr lang="en-US" altLang="en-US"/>
          </a:p>
          <a:p>
            <a:pPr eaLnBrk="1" hangingPunct="1"/>
            <a:r>
              <a:rPr lang="en-US" altLang="en-US"/>
              <a:t>Based on the type of scaffold or certain trades, the platforms must be within 14” inches from the face of the work, unless guardrails or PFAS systems are in place.</a:t>
            </a:r>
          </a:p>
        </p:txBody>
      </p:sp>
    </p:spTree>
    <p:extLst>
      <p:ext uri="{BB962C8B-B14F-4D97-AF65-F5344CB8AC3E}">
        <p14:creationId xmlns:p14="http://schemas.microsoft.com/office/powerpoint/2010/main" val="79765741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t>Point out the plank deflection and explain that users should only walk or stand on unoccupied planks whenever practical.</a:t>
            </a:r>
          </a:p>
        </p:txBody>
      </p:sp>
      <p:sp>
        <p:nvSpPr>
          <p:cNvPr id="4" name="Slide Number Placeholder 3"/>
          <p:cNvSpPr>
            <a:spLocks noGrp="1"/>
          </p:cNvSpPr>
          <p:nvPr>
            <p:ph type="sldNum" sz="quarter" idx="10"/>
          </p:nvPr>
        </p:nvSpPr>
        <p:spPr/>
        <p:txBody>
          <a:bodyPr/>
          <a:lstStyle/>
          <a:p>
            <a:fld id="{55C38DD1-33AA-4996-977A-42B26A155BBE}" type="slidenum">
              <a:rPr lang="id-ID" smtClean="0"/>
              <a:pPr/>
              <a:t>97</a:t>
            </a:fld>
            <a:endParaRPr lang="id-ID"/>
          </a:p>
        </p:txBody>
      </p:sp>
    </p:spTree>
    <p:extLst>
      <p:ext uri="{BB962C8B-B14F-4D97-AF65-F5344CB8AC3E}">
        <p14:creationId xmlns:p14="http://schemas.microsoft.com/office/powerpoint/2010/main" val="13618217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98</a:t>
            </a:fld>
            <a:endParaRPr lang="id-ID"/>
          </a:p>
        </p:txBody>
      </p:sp>
    </p:spTree>
    <p:extLst>
      <p:ext uri="{BB962C8B-B14F-4D97-AF65-F5344CB8AC3E}">
        <p14:creationId xmlns:p14="http://schemas.microsoft.com/office/powerpoint/2010/main" val="42755406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38DD1-33AA-4996-977A-42B26A155BBE}" type="slidenum">
              <a:rPr lang="id-ID" smtClean="0"/>
              <a:pPr/>
              <a:t>99</a:t>
            </a:fld>
            <a:endParaRPr lang="id-ID"/>
          </a:p>
        </p:txBody>
      </p:sp>
    </p:spTree>
    <p:extLst>
      <p:ext uri="{BB962C8B-B14F-4D97-AF65-F5344CB8AC3E}">
        <p14:creationId xmlns:p14="http://schemas.microsoft.com/office/powerpoint/2010/main" val="875681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E75FAE5-3727-41EC-A523-F399E5AC2334}"/>
              </a:ext>
            </a:extLst>
          </p:cNvPr>
          <p:cNvSpPr>
            <a:spLocks noGrp="1"/>
          </p:cNvSpPr>
          <p:nvPr>
            <p:ph type="body" sz="quarter" idx="10"/>
          </p:nvPr>
        </p:nvSpPr>
        <p:spPr>
          <a:xfrm>
            <a:off x="399392" y="1344666"/>
            <a:ext cx="5696608" cy="46882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D8D549E2-B6B2-4732-8544-16A568FD46E0}"/>
              </a:ext>
            </a:extLst>
          </p:cNvPr>
          <p:cNvSpPr>
            <a:spLocks noGrp="1"/>
          </p:cNvSpPr>
          <p:nvPr>
            <p:ph type="pic" sz="quarter" idx="11"/>
          </p:nvPr>
        </p:nvSpPr>
        <p:spPr>
          <a:xfrm>
            <a:off x="6694322" y="1344666"/>
            <a:ext cx="5098285" cy="4688272"/>
          </a:xfrm>
        </p:spPr>
        <p:txBody>
          <a:bodyPr/>
          <a:lstStyle/>
          <a:p>
            <a:endParaRPr lang="en-US"/>
          </a:p>
        </p:txBody>
      </p:sp>
      <p:sp>
        <p:nvSpPr>
          <p:cNvPr id="6" name="Title 5">
            <a:extLst>
              <a:ext uri="{FF2B5EF4-FFF2-40B4-BE49-F238E27FC236}">
                <a16:creationId xmlns:a16="http://schemas.microsoft.com/office/drawing/2014/main" id="{1E1B29D5-F8F8-4D20-A406-38A76B560C09}"/>
              </a:ext>
            </a:extLst>
          </p:cNvPr>
          <p:cNvSpPr>
            <a:spLocks noGrp="1"/>
          </p:cNvSpPr>
          <p:nvPr>
            <p:ph type="title"/>
          </p:nvPr>
        </p:nvSpPr>
        <p:spPr>
          <a:xfrm>
            <a:off x="0" y="0"/>
            <a:ext cx="10229193" cy="717441"/>
          </a:xfrm>
        </p:spPr>
        <p:txBody>
          <a:bodyPr/>
          <a:lstStyle/>
          <a:p>
            <a:r>
              <a:rPr lang="en-US"/>
              <a:t>Click to edit Master title style</a:t>
            </a:r>
          </a:p>
        </p:txBody>
      </p:sp>
    </p:spTree>
    <p:extLst>
      <p:ext uri="{BB962C8B-B14F-4D97-AF65-F5344CB8AC3E}">
        <p14:creationId xmlns:p14="http://schemas.microsoft.com/office/powerpoint/2010/main" val="997948947"/>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1450174" y="2284944"/>
            <a:ext cx="1697846" cy="1697847"/>
          </a:xfrm>
          <a:prstGeom prst="rect">
            <a:avLst/>
          </a:prstGeom>
        </p:spPr>
        <p:txBody>
          <a:bodyPr>
            <a:normAutofit/>
          </a:bodyPr>
          <a:lstStyle>
            <a:lvl1pPr>
              <a:defRPr sz="1600">
                <a:solidFill>
                  <a:schemeClr val="accent2"/>
                </a:solidFill>
              </a:defRPr>
            </a:lvl1pPr>
          </a:lstStyle>
          <a:p>
            <a:endParaRPr lang="id-ID"/>
          </a:p>
        </p:txBody>
      </p:sp>
      <p:sp>
        <p:nvSpPr>
          <p:cNvPr id="8" name="Picture Placeholder 3"/>
          <p:cNvSpPr>
            <a:spLocks noGrp="1"/>
          </p:cNvSpPr>
          <p:nvPr>
            <p:ph type="pic" sz="quarter" idx="11"/>
          </p:nvPr>
        </p:nvSpPr>
        <p:spPr>
          <a:xfrm>
            <a:off x="3971864" y="2284944"/>
            <a:ext cx="1697846" cy="1697847"/>
          </a:xfrm>
          <a:prstGeom prst="rect">
            <a:avLst/>
          </a:prstGeom>
        </p:spPr>
        <p:txBody>
          <a:bodyPr>
            <a:normAutofit/>
          </a:bodyPr>
          <a:lstStyle>
            <a:lvl1pPr>
              <a:defRPr sz="1600">
                <a:solidFill>
                  <a:schemeClr val="accent2"/>
                </a:solidFill>
              </a:defRPr>
            </a:lvl1pPr>
          </a:lstStyle>
          <a:p>
            <a:endParaRPr lang="id-ID"/>
          </a:p>
        </p:txBody>
      </p:sp>
      <p:sp>
        <p:nvSpPr>
          <p:cNvPr id="9" name="Picture Placeholder 3"/>
          <p:cNvSpPr>
            <a:spLocks noGrp="1"/>
          </p:cNvSpPr>
          <p:nvPr>
            <p:ph type="pic" sz="quarter" idx="12"/>
          </p:nvPr>
        </p:nvSpPr>
        <p:spPr>
          <a:xfrm>
            <a:off x="6508785" y="2284944"/>
            <a:ext cx="1697846" cy="1697847"/>
          </a:xfrm>
          <a:prstGeom prst="rect">
            <a:avLst/>
          </a:prstGeom>
        </p:spPr>
        <p:txBody>
          <a:bodyPr>
            <a:normAutofit/>
          </a:bodyPr>
          <a:lstStyle>
            <a:lvl1pPr>
              <a:defRPr sz="1600">
                <a:solidFill>
                  <a:schemeClr val="accent2"/>
                </a:solidFill>
              </a:defRPr>
            </a:lvl1pPr>
          </a:lstStyle>
          <a:p>
            <a:endParaRPr lang="id-ID"/>
          </a:p>
        </p:txBody>
      </p:sp>
      <p:sp>
        <p:nvSpPr>
          <p:cNvPr id="10" name="Picture Placeholder 3"/>
          <p:cNvSpPr>
            <a:spLocks noGrp="1"/>
          </p:cNvSpPr>
          <p:nvPr>
            <p:ph type="pic" sz="quarter" idx="13"/>
          </p:nvPr>
        </p:nvSpPr>
        <p:spPr>
          <a:xfrm>
            <a:off x="9030475" y="2284944"/>
            <a:ext cx="1697846" cy="1697847"/>
          </a:xfrm>
          <a:prstGeom prst="rect">
            <a:avLst/>
          </a:prstGeom>
        </p:spPr>
        <p:txBody>
          <a:bodyPr>
            <a:normAutofit/>
          </a:bodyPr>
          <a:lstStyle>
            <a:lvl1pPr>
              <a:defRPr sz="1600">
                <a:solidFill>
                  <a:schemeClr val="accent2"/>
                </a:solidFill>
              </a:defRPr>
            </a:lvl1pPr>
          </a:lstStyle>
          <a:p>
            <a:endParaRPr lang="id-ID"/>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1" name="Straight Connector 10"/>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177204"/>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4943475" y="1228725"/>
            <a:ext cx="2362200" cy="3260725"/>
          </a:xfrm>
        </p:spPr>
        <p:txBody>
          <a:bodyPr>
            <a:normAutofit/>
          </a:bodyPr>
          <a:lstStyle>
            <a:lvl1pPr>
              <a:defRPr sz="1600">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5" name="Straight Connector 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401932"/>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1222375" y="1945431"/>
            <a:ext cx="3106738" cy="2016211"/>
          </a:xfrm>
        </p:spPr>
        <p:txBody>
          <a:bodyPr>
            <a:normAutofit/>
          </a:bodyPr>
          <a:lstStyle>
            <a:lvl1pPr>
              <a:defRPr sz="2000">
                <a:solidFill>
                  <a:schemeClr val="accent2"/>
                </a:solidFill>
              </a:defRPr>
            </a:lvl1pPr>
          </a:lstStyle>
          <a:p>
            <a:endParaRPr lang="id-ID"/>
          </a:p>
        </p:txBody>
      </p:sp>
      <p:sp>
        <p:nvSpPr>
          <p:cNvPr id="9" name="Picture Placeholder 2"/>
          <p:cNvSpPr>
            <a:spLocks noGrp="1"/>
          </p:cNvSpPr>
          <p:nvPr>
            <p:ph type="pic" sz="quarter" idx="11"/>
          </p:nvPr>
        </p:nvSpPr>
        <p:spPr>
          <a:xfrm>
            <a:off x="4533786" y="1945431"/>
            <a:ext cx="3106738" cy="2016211"/>
          </a:xfrm>
        </p:spPr>
        <p:txBody>
          <a:bodyPr>
            <a:normAutofit/>
          </a:bodyPr>
          <a:lstStyle>
            <a:lvl1pPr>
              <a:defRPr sz="2000">
                <a:solidFill>
                  <a:schemeClr val="accent2"/>
                </a:solidFill>
              </a:defRPr>
            </a:lvl1pPr>
          </a:lstStyle>
          <a:p>
            <a:endParaRPr lang="id-ID"/>
          </a:p>
        </p:txBody>
      </p:sp>
      <p:sp>
        <p:nvSpPr>
          <p:cNvPr id="10" name="Picture Placeholder 2"/>
          <p:cNvSpPr>
            <a:spLocks noGrp="1"/>
          </p:cNvSpPr>
          <p:nvPr>
            <p:ph type="pic" sz="quarter" idx="12"/>
          </p:nvPr>
        </p:nvSpPr>
        <p:spPr>
          <a:xfrm>
            <a:off x="7858048" y="1945431"/>
            <a:ext cx="3106738" cy="2016211"/>
          </a:xfrm>
        </p:spPr>
        <p:txBody>
          <a:bodyPr>
            <a:normAutofit/>
          </a:bodyPr>
          <a:lstStyle>
            <a:lvl1pPr>
              <a:defRPr sz="2000">
                <a:solidFill>
                  <a:schemeClr val="accent2"/>
                </a:solidFill>
              </a:defRPr>
            </a:lvl1pPr>
          </a:lstStyle>
          <a:p>
            <a:endParaRPr lang="id-ID"/>
          </a:p>
        </p:txBody>
      </p:sp>
      <p:sp>
        <p:nvSpPr>
          <p:cNvPr id="11" name="Picture Placeholder 2"/>
          <p:cNvSpPr>
            <a:spLocks noGrp="1"/>
          </p:cNvSpPr>
          <p:nvPr>
            <p:ph type="pic" sz="quarter" idx="13"/>
          </p:nvPr>
        </p:nvSpPr>
        <p:spPr>
          <a:xfrm>
            <a:off x="1222375" y="4177345"/>
            <a:ext cx="3106738" cy="2016211"/>
          </a:xfrm>
        </p:spPr>
        <p:txBody>
          <a:bodyPr>
            <a:normAutofit/>
          </a:bodyPr>
          <a:lstStyle>
            <a:lvl1pPr>
              <a:defRPr sz="2000">
                <a:solidFill>
                  <a:schemeClr val="accent2"/>
                </a:solidFill>
              </a:defRPr>
            </a:lvl1pPr>
          </a:lstStyle>
          <a:p>
            <a:endParaRPr lang="id-ID"/>
          </a:p>
        </p:txBody>
      </p:sp>
      <p:sp>
        <p:nvSpPr>
          <p:cNvPr id="12" name="Picture Placeholder 2"/>
          <p:cNvSpPr>
            <a:spLocks noGrp="1"/>
          </p:cNvSpPr>
          <p:nvPr>
            <p:ph type="pic" sz="quarter" idx="14"/>
          </p:nvPr>
        </p:nvSpPr>
        <p:spPr>
          <a:xfrm>
            <a:off x="4533786" y="4177345"/>
            <a:ext cx="3106738" cy="2016211"/>
          </a:xfrm>
        </p:spPr>
        <p:txBody>
          <a:bodyPr>
            <a:normAutofit/>
          </a:bodyPr>
          <a:lstStyle>
            <a:lvl1pPr>
              <a:defRPr sz="2000">
                <a:solidFill>
                  <a:schemeClr val="accent2"/>
                </a:solidFill>
              </a:defRPr>
            </a:lvl1pPr>
          </a:lstStyle>
          <a:p>
            <a:endParaRPr lang="id-ID"/>
          </a:p>
        </p:txBody>
      </p:sp>
      <p:sp>
        <p:nvSpPr>
          <p:cNvPr id="13" name="Picture Placeholder 2"/>
          <p:cNvSpPr>
            <a:spLocks noGrp="1"/>
          </p:cNvSpPr>
          <p:nvPr>
            <p:ph type="pic" sz="quarter" idx="15"/>
          </p:nvPr>
        </p:nvSpPr>
        <p:spPr>
          <a:xfrm>
            <a:off x="7858048" y="4177345"/>
            <a:ext cx="3106738" cy="2016211"/>
          </a:xfrm>
        </p:spPr>
        <p:txBody>
          <a:bodyPr>
            <a:normAutofit/>
          </a:bodyPr>
          <a:lstStyle>
            <a:lvl1pPr>
              <a:defRPr sz="2000">
                <a:solidFill>
                  <a:schemeClr val="accent2"/>
                </a:solidFill>
              </a:defRPr>
            </a:lvl1pPr>
          </a:lstStyle>
          <a:p>
            <a:endParaRPr lang="id-ID"/>
          </a:p>
        </p:txBody>
      </p:sp>
      <p:sp>
        <p:nvSpPr>
          <p:cNvPr id="14" name="Freeform 5"/>
          <p:cNvSpPr>
            <a:spLocks/>
          </p:cNvSpPr>
          <p:nvPr userDrawn="1"/>
        </p:nvSpPr>
        <p:spPr bwMode="auto">
          <a:xfrm flipH="1">
            <a:off x="9305255" y="2655843"/>
            <a:ext cx="1337469" cy="1337469"/>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8" name="Freeform 5"/>
          <p:cNvSpPr>
            <a:spLocks/>
          </p:cNvSpPr>
          <p:nvPr userDrawn="1"/>
        </p:nvSpPr>
        <p:spPr bwMode="auto">
          <a:xfrm flipH="1">
            <a:off x="10870156" y="3855256"/>
            <a:ext cx="521440" cy="521440"/>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sp>
        <p:nvSpPr>
          <p:cNvPr id="19" name="Freeform 5"/>
          <p:cNvSpPr>
            <a:spLocks/>
          </p:cNvSpPr>
          <p:nvPr userDrawn="1"/>
        </p:nvSpPr>
        <p:spPr bwMode="auto">
          <a:xfrm flipH="1">
            <a:off x="8352858" y="2453988"/>
            <a:ext cx="521761" cy="521761"/>
          </a:xfrm>
          <a:custGeom>
            <a:avLst/>
            <a:gdLst>
              <a:gd name="T0" fmla="*/ 731 w 1169"/>
              <a:gd name="T1" fmla="*/ 0 h 1169"/>
              <a:gd name="T2" fmla="*/ 0 w 1169"/>
              <a:gd name="T3" fmla="*/ 0 h 1169"/>
              <a:gd name="T4" fmla="*/ 0 w 1169"/>
              <a:gd name="T5" fmla="*/ 731 h 1169"/>
              <a:gd name="T6" fmla="*/ 439 w 1169"/>
              <a:gd name="T7" fmla="*/ 1169 h 1169"/>
              <a:gd name="T8" fmla="*/ 1169 w 1169"/>
              <a:gd name="T9" fmla="*/ 1169 h 1169"/>
              <a:gd name="T10" fmla="*/ 1169 w 1169"/>
              <a:gd name="T11" fmla="*/ 439 h 1169"/>
              <a:gd name="T12" fmla="*/ 731 w 1169"/>
              <a:gd name="T13" fmla="*/ 0 h 1169"/>
            </a:gdLst>
            <a:ahLst/>
            <a:cxnLst>
              <a:cxn ang="0">
                <a:pos x="T0" y="T1"/>
              </a:cxn>
              <a:cxn ang="0">
                <a:pos x="T2" y="T3"/>
              </a:cxn>
              <a:cxn ang="0">
                <a:pos x="T4" y="T5"/>
              </a:cxn>
              <a:cxn ang="0">
                <a:pos x="T6" y="T7"/>
              </a:cxn>
              <a:cxn ang="0">
                <a:pos x="T8" y="T9"/>
              </a:cxn>
              <a:cxn ang="0">
                <a:pos x="T10" y="T11"/>
              </a:cxn>
              <a:cxn ang="0">
                <a:pos x="T12" y="T13"/>
              </a:cxn>
            </a:cxnLst>
            <a:rect l="0" t="0" r="r" b="b"/>
            <a:pathLst>
              <a:path w="1169" h="1169">
                <a:moveTo>
                  <a:pt x="731" y="0"/>
                </a:moveTo>
                <a:cubicBezTo>
                  <a:pt x="0" y="0"/>
                  <a:pt x="0" y="0"/>
                  <a:pt x="0" y="0"/>
                </a:cubicBezTo>
                <a:cubicBezTo>
                  <a:pt x="0" y="731"/>
                  <a:pt x="0" y="731"/>
                  <a:pt x="0" y="731"/>
                </a:cubicBezTo>
                <a:cubicBezTo>
                  <a:pt x="0" y="973"/>
                  <a:pt x="196" y="1169"/>
                  <a:pt x="439" y="1169"/>
                </a:cubicBezTo>
                <a:cubicBezTo>
                  <a:pt x="1169" y="1169"/>
                  <a:pt x="1169" y="1169"/>
                  <a:pt x="1169" y="1169"/>
                </a:cubicBezTo>
                <a:cubicBezTo>
                  <a:pt x="1169" y="439"/>
                  <a:pt x="1169" y="439"/>
                  <a:pt x="1169" y="439"/>
                </a:cubicBezTo>
                <a:cubicBezTo>
                  <a:pt x="1169" y="196"/>
                  <a:pt x="973" y="0"/>
                  <a:pt x="731" y="0"/>
                </a:cubicBezTo>
                <a:close/>
              </a:path>
            </a:pathLst>
          </a:custGeom>
          <a:solidFill>
            <a:schemeClr val="bg1">
              <a:lumMod val="85000"/>
              <a:alpha val="15000"/>
            </a:schemeClr>
          </a:solidFill>
          <a:ln>
            <a:noFill/>
          </a:ln>
        </p:spPr>
        <p:txBody>
          <a:bodyPr vert="horz" wrap="square" lIns="91440" tIns="45720" rIns="91440" bIns="45720" numCol="1" anchor="t" anchorCtr="0" compatLnSpc="1">
            <a:prstTxWarp prst="textNoShape">
              <a:avLst/>
            </a:prstTxWarp>
          </a:bodyPr>
          <a:lstStyle/>
          <a:p>
            <a:endParaRPr lang="id-ID" sz="1400">
              <a:solidFill>
                <a:schemeClr val="accent2"/>
              </a:solidFill>
            </a:endParaRPr>
          </a:p>
        </p:txBody>
      </p:sp>
      <p:pic>
        <p:nvPicPr>
          <p:cNvPr id="15" name="Picture 1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6" name="Straight Connector 1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51508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5" name="Picture Placeholder 14"/>
          <p:cNvSpPr>
            <a:spLocks noGrp="1"/>
          </p:cNvSpPr>
          <p:nvPr>
            <p:ph type="pic" sz="quarter" idx="10"/>
          </p:nvPr>
        </p:nvSpPr>
        <p:spPr>
          <a:xfrm>
            <a:off x="1192213" y="2152650"/>
            <a:ext cx="3206750" cy="3138488"/>
          </a:xfrm>
        </p:spPr>
        <p:txBody>
          <a:bodyPr>
            <a:normAutofit/>
          </a:bodyPr>
          <a:lstStyle>
            <a:lvl1pPr>
              <a:defRPr sz="1600">
                <a:solidFill>
                  <a:schemeClr val="accent2"/>
                </a:solidFill>
              </a:defRPr>
            </a:lvl1pPr>
          </a:lstStyle>
          <a:p>
            <a:endParaRPr lang="id-ID"/>
          </a:p>
        </p:txBody>
      </p:sp>
      <p:sp>
        <p:nvSpPr>
          <p:cNvPr id="16" name="Picture Placeholder 14"/>
          <p:cNvSpPr>
            <a:spLocks noGrp="1"/>
          </p:cNvSpPr>
          <p:nvPr>
            <p:ph type="pic" sz="quarter" idx="11"/>
          </p:nvPr>
        </p:nvSpPr>
        <p:spPr>
          <a:xfrm>
            <a:off x="4487822" y="2152650"/>
            <a:ext cx="3206750" cy="3138488"/>
          </a:xfrm>
        </p:spPr>
        <p:txBody>
          <a:bodyPr>
            <a:normAutofit/>
          </a:bodyPr>
          <a:lstStyle>
            <a:lvl1pPr>
              <a:defRPr sz="1600">
                <a:solidFill>
                  <a:schemeClr val="accent2"/>
                </a:solidFill>
              </a:defRPr>
            </a:lvl1pPr>
          </a:lstStyle>
          <a:p>
            <a:endParaRPr lang="id-ID"/>
          </a:p>
        </p:txBody>
      </p:sp>
      <p:sp>
        <p:nvSpPr>
          <p:cNvPr id="17" name="Picture Placeholder 14"/>
          <p:cNvSpPr>
            <a:spLocks noGrp="1"/>
          </p:cNvSpPr>
          <p:nvPr>
            <p:ph type="pic" sz="quarter" idx="12"/>
          </p:nvPr>
        </p:nvSpPr>
        <p:spPr>
          <a:xfrm>
            <a:off x="7809924" y="2152650"/>
            <a:ext cx="3206750" cy="3138488"/>
          </a:xfrm>
        </p:spPr>
        <p:txBody>
          <a:bodyPr>
            <a:normAutofit/>
          </a:bodyPr>
          <a:lstStyle>
            <a:lvl1pPr>
              <a:defRPr sz="1600">
                <a:solidFill>
                  <a:schemeClr val="accent2"/>
                </a:solidFill>
              </a:defRPr>
            </a:lvl1pPr>
          </a:lstStyle>
          <a:p>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734137"/>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1045466" y="1950125"/>
            <a:ext cx="4969744" cy="3753338"/>
          </a:xfrm>
        </p:spPr>
        <p:txBody>
          <a:bodyPr>
            <a:normAutofit/>
          </a:bodyPr>
          <a:lstStyle>
            <a:lvl1pPr>
              <a:defRPr sz="1800">
                <a:solidFill>
                  <a:schemeClr val="accent2"/>
                </a:solidFill>
              </a:defRPr>
            </a:lvl1pPr>
          </a:lstStyle>
          <a:p>
            <a:endParaRPr lang="id-ID"/>
          </a:p>
        </p:txBody>
      </p:sp>
      <p:sp>
        <p:nvSpPr>
          <p:cNvPr id="9" name="Picture Placeholder 3"/>
          <p:cNvSpPr>
            <a:spLocks noGrp="1"/>
          </p:cNvSpPr>
          <p:nvPr>
            <p:ph type="pic" sz="quarter" idx="11"/>
          </p:nvPr>
        </p:nvSpPr>
        <p:spPr>
          <a:xfrm>
            <a:off x="6516763" y="1937796"/>
            <a:ext cx="4969744" cy="3753338"/>
          </a:xfrm>
        </p:spPr>
        <p:txBody>
          <a:bodyPr>
            <a:normAutofit/>
          </a:bodyPr>
          <a:lstStyle>
            <a:lvl1pPr>
              <a:defRPr sz="1800">
                <a:solidFill>
                  <a:schemeClr val="accent2"/>
                </a:solidFill>
              </a:defRPr>
            </a:lvl1pPr>
          </a:lstStyle>
          <a:p>
            <a:endParaRPr lang="id-ID"/>
          </a:p>
        </p:txBody>
      </p:sp>
      <p:pic>
        <p:nvPicPr>
          <p:cNvPr id="11" name="Picture 10"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15" name="Straight Connector 14"/>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3994634"/>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0" name="Picture Placeholder 3"/>
          <p:cNvSpPr>
            <a:spLocks noGrp="1"/>
          </p:cNvSpPr>
          <p:nvPr>
            <p:ph type="pic" sz="quarter" idx="11"/>
          </p:nvPr>
        </p:nvSpPr>
        <p:spPr>
          <a:xfrm>
            <a:off x="5266299" y="3164617"/>
            <a:ext cx="6819990" cy="4020519"/>
          </a:xfrm>
        </p:spPr>
        <p:txBody>
          <a:bodyPr>
            <a:normAutofit/>
          </a:bodyPr>
          <a:lstStyle>
            <a:lvl1pPr>
              <a:defRPr sz="1800">
                <a:solidFill>
                  <a:schemeClr val="accent2"/>
                </a:solidFill>
              </a:defRPr>
            </a:lvl1pPr>
          </a:lstStyle>
          <a:p>
            <a:endParaRPr lang="id-ID"/>
          </a:p>
        </p:txBody>
      </p:sp>
      <p:pic>
        <p:nvPicPr>
          <p:cNvPr id="5" name="Picture 4"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6" name="Straight Connector 5"/>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78244"/>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0" y="-23813"/>
            <a:ext cx="12192000" cy="4117976"/>
          </a:xfrm>
        </p:spPr>
        <p:txBody>
          <a:bodyPr/>
          <a:lstStyle>
            <a:lvl1pPr>
              <a:defRPr>
                <a:solidFill>
                  <a:schemeClr val="accent2"/>
                </a:solidFill>
              </a:defRPr>
            </a:lvl1pPr>
          </a:lstStyle>
          <a:p>
            <a:endParaRPr lang="id-ID"/>
          </a:p>
        </p:txBody>
      </p:sp>
      <p:sp>
        <p:nvSpPr>
          <p:cNvPr id="8" name="Picture Placeholder 3"/>
          <p:cNvSpPr>
            <a:spLocks noGrp="1"/>
          </p:cNvSpPr>
          <p:nvPr>
            <p:ph type="pic" sz="quarter" idx="10"/>
          </p:nvPr>
        </p:nvSpPr>
        <p:spPr>
          <a:xfrm>
            <a:off x="6502324" y="662473"/>
            <a:ext cx="2734983" cy="2969860"/>
          </a:xfrm>
          <a:custGeom>
            <a:avLst/>
            <a:gdLst>
              <a:gd name="connsiteX0" fmla="*/ 0 w 2091170"/>
              <a:gd name="connsiteY0" fmla="*/ 0 h 3109819"/>
              <a:gd name="connsiteX1" fmla="*/ 2091170 w 2091170"/>
              <a:gd name="connsiteY1" fmla="*/ 0 h 3109819"/>
              <a:gd name="connsiteX2" fmla="*/ 2091170 w 2091170"/>
              <a:gd name="connsiteY2" fmla="*/ 3109819 h 3109819"/>
              <a:gd name="connsiteX3" fmla="*/ 0 w 2091170"/>
              <a:gd name="connsiteY3" fmla="*/ 3109819 h 3109819"/>
              <a:gd name="connsiteX4" fmla="*/ 0 w 2091170"/>
              <a:gd name="connsiteY4" fmla="*/ 0 h 3109819"/>
              <a:gd name="connsiteX0" fmla="*/ 0 w 2091170"/>
              <a:gd name="connsiteY0" fmla="*/ 317241 h 3427060"/>
              <a:gd name="connsiteX1" fmla="*/ 1363383 w 2091170"/>
              <a:gd name="connsiteY1" fmla="*/ 0 h 3427060"/>
              <a:gd name="connsiteX2" fmla="*/ 2091170 w 2091170"/>
              <a:gd name="connsiteY2" fmla="*/ 3427060 h 3427060"/>
              <a:gd name="connsiteX3" fmla="*/ 0 w 2091170"/>
              <a:gd name="connsiteY3" fmla="*/ 3427060 h 3427060"/>
              <a:gd name="connsiteX4" fmla="*/ 0 w 2091170"/>
              <a:gd name="connsiteY4" fmla="*/ 317241 h 3427060"/>
              <a:gd name="connsiteX0" fmla="*/ 0 w 2734983"/>
              <a:gd name="connsiteY0" fmla="*/ 317241 h 3427060"/>
              <a:gd name="connsiteX1" fmla="*/ 1363383 w 2734983"/>
              <a:gd name="connsiteY1" fmla="*/ 0 h 3427060"/>
              <a:gd name="connsiteX2" fmla="*/ 2734983 w 2734983"/>
              <a:gd name="connsiteY2" fmla="*/ 2521990 h 3427060"/>
              <a:gd name="connsiteX3" fmla="*/ 0 w 2734983"/>
              <a:gd name="connsiteY3" fmla="*/ 3427060 h 3427060"/>
              <a:gd name="connsiteX4" fmla="*/ 0 w 2734983"/>
              <a:gd name="connsiteY4" fmla="*/ 317241 h 3427060"/>
              <a:gd name="connsiteX0" fmla="*/ 0 w 2734983"/>
              <a:gd name="connsiteY0" fmla="*/ 317241 h 2969860"/>
              <a:gd name="connsiteX1" fmla="*/ 1363383 w 2734983"/>
              <a:gd name="connsiteY1" fmla="*/ 0 h 2969860"/>
              <a:gd name="connsiteX2" fmla="*/ 2734983 w 2734983"/>
              <a:gd name="connsiteY2" fmla="*/ 2521990 h 2969860"/>
              <a:gd name="connsiteX3" fmla="*/ 1408923 w 2734983"/>
              <a:gd name="connsiteY3" fmla="*/ 2969860 h 2969860"/>
              <a:gd name="connsiteX4" fmla="*/ 0 w 2734983"/>
              <a:gd name="connsiteY4" fmla="*/ 317241 h 2969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983" h="2969860">
                <a:moveTo>
                  <a:pt x="0" y="317241"/>
                </a:moveTo>
                <a:lnTo>
                  <a:pt x="1363383" y="0"/>
                </a:lnTo>
                <a:lnTo>
                  <a:pt x="2734983" y="2521990"/>
                </a:lnTo>
                <a:lnTo>
                  <a:pt x="1408923" y="2969860"/>
                </a:lnTo>
                <a:lnTo>
                  <a:pt x="0" y="317241"/>
                </a:lnTo>
                <a:close/>
              </a:path>
            </a:pathLst>
          </a:custGeom>
        </p:spPr>
        <p:txBody>
          <a:bodyPr>
            <a:normAutofit/>
          </a:bodyPr>
          <a:lstStyle>
            <a:lvl1pPr>
              <a:defRPr sz="1600">
                <a:solidFill>
                  <a:schemeClr val="bg1"/>
                </a:solidFill>
              </a:defRPr>
            </a:lvl1pPr>
          </a:lstStyle>
          <a:p>
            <a:endParaRPr lang="id-ID"/>
          </a:p>
        </p:txBody>
      </p:sp>
      <p:sp>
        <p:nvSpPr>
          <p:cNvPr id="14" name="Rectangle 13"/>
          <p:cNvSpPr/>
          <p:nvPr userDrawn="1"/>
        </p:nvSpPr>
        <p:spPr>
          <a:xfrm>
            <a:off x="11528983" y="273543"/>
            <a:ext cx="461914" cy="3676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15" name="Rectangle 14"/>
          <p:cNvSpPr/>
          <p:nvPr userDrawn="1"/>
        </p:nvSpPr>
        <p:spPr>
          <a:xfrm>
            <a:off x="11528983" y="641189"/>
            <a:ext cx="461914"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a:p>
        </p:txBody>
      </p:sp>
      <p:sp>
        <p:nvSpPr>
          <p:cNvPr id="23" name="TextBox 22"/>
          <p:cNvSpPr txBox="1"/>
          <p:nvPr userDrawn="1"/>
        </p:nvSpPr>
        <p:spPr>
          <a:xfrm>
            <a:off x="11560205" y="305131"/>
            <a:ext cx="399469" cy="307777"/>
          </a:xfrm>
          <a:prstGeom prst="rect">
            <a:avLst/>
          </a:prstGeom>
          <a:noFill/>
        </p:spPr>
        <p:txBody>
          <a:bodyPr wrap="none" rtlCol="0">
            <a:spAutoFit/>
          </a:bodyPr>
          <a:lstStyle/>
          <a:p>
            <a:pPr algn="ctr"/>
            <a:fld id="{260E2A6B-A809-4840-BF14-8648BC0BDF87}" type="slidenum">
              <a:rPr lang="id-ID" sz="1400" b="1" smtClean="0">
                <a:solidFill>
                  <a:schemeClr val="bg1"/>
                </a:solidFill>
              </a:rPr>
              <a:pPr algn="ctr"/>
              <a:t>‹#›</a:t>
            </a:fld>
            <a:endParaRPr lang="id-ID" sz="1100">
              <a:solidFill>
                <a:schemeClr val="bg1"/>
              </a:solidFill>
            </a:endParaRPr>
          </a:p>
        </p:txBody>
      </p:sp>
      <p:pic>
        <p:nvPicPr>
          <p:cNvPr id="7" name="Picture 6"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9" name="Straight Connector 8"/>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102171"/>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9" name="Rectangle 8"/>
          <p:cNvSpPr/>
          <p:nvPr userDrawn="1"/>
        </p:nvSpPr>
        <p:spPr>
          <a:xfrm>
            <a:off x="-2" y="0"/>
            <a:ext cx="12187314" cy="4000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p:cNvSpPr>
            <a:spLocks noGrp="1"/>
          </p:cNvSpPr>
          <p:nvPr>
            <p:ph type="pic" sz="quarter" idx="10"/>
          </p:nvPr>
        </p:nvSpPr>
        <p:spPr>
          <a:xfrm>
            <a:off x="4265098" y="1704098"/>
            <a:ext cx="3633145" cy="2288465"/>
          </a:xfrm>
        </p:spPr>
        <p:txBody>
          <a:bodyPr>
            <a:normAutofit/>
          </a:bodyPr>
          <a:lstStyle>
            <a:lvl1pPr>
              <a:defRPr sz="2000">
                <a:solidFill>
                  <a:schemeClr val="accent2"/>
                </a:solidFill>
              </a:defRPr>
            </a:lvl1pPr>
          </a:lstStyle>
          <a:p>
            <a:endParaRPr lang="id-ID"/>
          </a:p>
        </p:txBody>
      </p:sp>
    </p:spTree>
    <p:extLst>
      <p:ext uri="{BB962C8B-B14F-4D97-AF65-F5344CB8AC3E}">
        <p14:creationId xmlns:p14="http://schemas.microsoft.com/office/powerpoint/2010/main" val="242016174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Picture Placeholder 2"/>
          <p:cNvSpPr>
            <a:spLocks noGrp="1"/>
          </p:cNvSpPr>
          <p:nvPr>
            <p:ph type="pic" sz="quarter" idx="10"/>
          </p:nvPr>
        </p:nvSpPr>
        <p:spPr>
          <a:xfrm>
            <a:off x="0" y="2140431"/>
            <a:ext cx="12192000" cy="3241193"/>
          </a:xfrm>
        </p:spPr>
        <p:txBody>
          <a:bodyPr/>
          <a:lstStyle>
            <a:lvl1pPr>
              <a:defRPr>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7196662"/>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399088"/>
          </a:xfrm>
        </p:spPr>
        <p:txBody>
          <a:bodyPr>
            <a:normAutofit/>
          </a:bodyPr>
          <a:lstStyle>
            <a:lvl1pPr>
              <a:defRPr sz="3600">
                <a:solidFill>
                  <a:schemeClr val="accent2"/>
                </a:solidFill>
              </a:defRPr>
            </a:lvl1pPr>
          </a:lstStyle>
          <a:p>
            <a:endParaRPr lang="id-ID"/>
          </a:p>
        </p:txBody>
      </p:sp>
    </p:spTree>
    <p:extLst>
      <p:ext uri="{BB962C8B-B14F-4D97-AF65-F5344CB8AC3E}">
        <p14:creationId xmlns:p14="http://schemas.microsoft.com/office/powerpoint/2010/main" val="425519380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734482"/>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303573"/>
      </p:ext>
    </p:extLst>
  </p:cSld>
  <p:clrMapOvr>
    <a:masterClrMapping/>
  </p:clrMapOvr>
  <p:transition spd="med">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06E796DA-FBD9-E74D-A1CD-505225DD45A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29F9D0-53DB-B148-821D-8EFB929267BA}"/>
              </a:ext>
            </a:extLst>
          </p:cNvPr>
          <p:cNvSpPr>
            <a:spLocks noGrp="1" noChangeArrowheads="1"/>
          </p:cNvSpPr>
          <p:nvPr>
            <p:ph type="ftr" sz="quarter" idx="11"/>
          </p:nvPr>
        </p:nvSpPr>
        <p:spPr/>
        <p:txBody>
          <a:bodyPr/>
          <a:lstStyle>
            <a:lvl1pPr>
              <a:defRPr/>
            </a:lvl1pPr>
          </a:lstStyle>
          <a:p>
            <a:pPr>
              <a:defRPr/>
            </a:pPr>
            <a:r>
              <a:rPr lang="en-US"/>
              <a:t>2009 SIA Training Program  </a:t>
            </a:r>
          </a:p>
        </p:txBody>
      </p:sp>
      <p:sp>
        <p:nvSpPr>
          <p:cNvPr id="6" name="Rectangle 9">
            <a:extLst>
              <a:ext uri="{FF2B5EF4-FFF2-40B4-BE49-F238E27FC236}">
                <a16:creationId xmlns:a16="http://schemas.microsoft.com/office/drawing/2014/main" id="{5F2B8248-6436-C841-95F3-76C423E5F4E1}"/>
              </a:ext>
            </a:extLst>
          </p:cNvPr>
          <p:cNvSpPr>
            <a:spLocks noGrp="1" noChangeArrowheads="1"/>
          </p:cNvSpPr>
          <p:nvPr>
            <p:ph type="sldNum" sz="quarter" idx="12"/>
          </p:nvPr>
        </p:nvSpPr>
        <p:spPr/>
        <p:txBody>
          <a:bodyPr/>
          <a:lstStyle>
            <a:lvl1pPr>
              <a:defRPr smtClean="0"/>
            </a:lvl1pPr>
          </a:lstStyle>
          <a:p>
            <a:pPr>
              <a:defRPr/>
            </a:pPr>
            <a:fld id="{249146BB-C964-334A-951A-96FF0C87E603}" type="slidenum">
              <a:rPr lang="en-US" altLang="en-US"/>
              <a:pPr>
                <a:defRPr/>
              </a:pPr>
              <a:t>‹#›</a:t>
            </a:fld>
            <a:endParaRPr lang="en-US" altLang="en-US"/>
          </a:p>
        </p:txBody>
      </p:sp>
    </p:spTree>
    <p:extLst>
      <p:ext uri="{BB962C8B-B14F-4D97-AF65-F5344CB8AC3E}">
        <p14:creationId xmlns:p14="http://schemas.microsoft.com/office/powerpoint/2010/main" val="653950773"/>
      </p:ext>
    </p:extLst>
  </p:cSld>
  <p:clrMapOvr>
    <a:masterClrMapping/>
  </p:clrMapOvr>
  <p:transition spd="med">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6DD9489F-DEE8-0E44-8B34-84CFDA944B42}"/>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2BFBA6F6-0162-2D4B-AE86-02EFFBAE1B4C}"/>
              </a:ext>
            </a:extLst>
          </p:cNvPr>
          <p:cNvSpPr>
            <a:spLocks noGrp="1" noChangeArrowheads="1"/>
          </p:cNvSpPr>
          <p:nvPr>
            <p:ph type="ftr" sz="quarter" idx="11"/>
          </p:nvPr>
        </p:nvSpPr>
        <p:spPr/>
        <p:txBody>
          <a:bodyPr/>
          <a:lstStyle>
            <a:lvl1pPr>
              <a:defRPr/>
            </a:lvl1pPr>
          </a:lstStyle>
          <a:p>
            <a:pPr>
              <a:defRPr/>
            </a:pPr>
            <a:r>
              <a:rPr lang="en-US"/>
              <a:t>2009 SIA Training Program  </a:t>
            </a:r>
          </a:p>
        </p:txBody>
      </p:sp>
      <p:sp>
        <p:nvSpPr>
          <p:cNvPr id="5" name="Rectangle 9">
            <a:extLst>
              <a:ext uri="{FF2B5EF4-FFF2-40B4-BE49-F238E27FC236}">
                <a16:creationId xmlns:a16="http://schemas.microsoft.com/office/drawing/2014/main" id="{ED336BBD-4039-4640-8BAF-8D09B148A486}"/>
              </a:ext>
            </a:extLst>
          </p:cNvPr>
          <p:cNvSpPr>
            <a:spLocks noGrp="1" noChangeArrowheads="1"/>
          </p:cNvSpPr>
          <p:nvPr>
            <p:ph type="sldNum" sz="quarter" idx="12"/>
          </p:nvPr>
        </p:nvSpPr>
        <p:spPr/>
        <p:txBody>
          <a:bodyPr/>
          <a:lstStyle>
            <a:lvl1pPr>
              <a:defRPr smtClean="0"/>
            </a:lvl1pPr>
          </a:lstStyle>
          <a:p>
            <a:pPr>
              <a:defRPr/>
            </a:pPr>
            <a:fld id="{790D67CB-3A6C-AC4D-A606-1C035D3112F9}" type="slidenum">
              <a:rPr lang="en-US" altLang="en-US"/>
              <a:pPr>
                <a:defRPr/>
              </a:pPr>
              <a:t>‹#›</a:t>
            </a:fld>
            <a:endParaRPr lang="en-US" altLang="en-US"/>
          </a:p>
        </p:txBody>
      </p:sp>
    </p:spTree>
    <p:extLst>
      <p:ext uri="{BB962C8B-B14F-4D97-AF65-F5344CB8AC3E}">
        <p14:creationId xmlns:p14="http://schemas.microsoft.com/office/powerpoint/2010/main" val="428441338"/>
      </p:ext>
    </p:extLst>
  </p:cSld>
  <p:clrMapOvr>
    <a:masterClrMapping/>
  </p:clrMapOvr>
  <p:transition spd="med">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10435904" cy="813731"/>
          </a:xfrm>
        </p:spPr>
        <p:txBody>
          <a:bodyPr/>
          <a:lstStyle/>
          <a:p>
            <a:r>
              <a:rPr lang="en-US"/>
              <a:t>Click to edit Master title style</a:t>
            </a:r>
          </a:p>
        </p:txBody>
      </p:sp>
      <p:sp>
        <p:nvSpPr>
          <p:cNvPr id="3" name="Content Placeholder 2"/>
          <p:cNvSpPr>
            <a:spLocks noGrp="1"/>
          </p:cNvSpPr>
          <p:nvPr>
            <p:ph sz="half" idx="1"/>
          </p:nvPr>
        </p:nvSpPr>
        <p:spPr>
          <a:xfrm>
            <a:off x="317269" y="127698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26629" y="127698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698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79684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0" y="-1"/>
            <a:ext cx="12192000" cy="4152123"/>
          </a:xfrm>
          <a:prstGeom prst="rect">
            <a:avLst/>
          </a:prstGeom>
          <a:solidFill>
            <a:srgbClr val="222A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Picture Placeholder 3"/>
          <p:cNvSpPr>
            <a:spLocks noGrp="1"/>
          </p:cNvSpPr>
          <p:nvPr>
            <p:ph type="pic" sz="quarter" idx="10"/>
          </p:nvPr>
        </p:nvSpPr>
        <p:spPr>
          <a:xfrm>
            <a:off x="5265737" y="921256"/>
            <a:ext cx="1660525" cy="1658937"/>
          </a:xfrm>
          <a:prstGeom prst="ellipse">
            <a:avLst/>
          </a:prstGeo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13223237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8" name="Picture Placeholder 3"/>
          <p:cNvSpPr>
            <a:spLocks noGrp="1"/>
          </p:cNvSpPr>
          <p:nvPr>
            <p:ph type="pic" sz="quarter" idx="11"/>
          </p:nvPr>
        </p:nvSpPr>
        <p:spPr>
          <a:xfrm>
            <a:off x="8116673" y="1993246"/>
            <a:ext cx="4059266" cy="2635316"/>
          </a:xfrm>
        </p:spPr>
        <p:txBody>
          <a:bodyPr>
            <a:normAutofit/>
          </a:bodyPr>
          <a:lstStyle>
            <a:lvl1pPr>
              <a:defRPr sz="1600">
                <a:solidFill>
                  <a:schemeClr val="accent2"/>
                </a:solidFill>
              </a:defRPr>
            </a:lvl1pPr>
          </a:lstStyle>
          <a:p>
            <a:endParaRPr lang="id-ID"/>
          </a:p>
        </p:txBody>
      </p:sp>
      <p:sp>
        <p:nvSpPr>
          <p:cNvPr id="11" name="Picture Placeholder 3"/>
          <p:cNvSpPr>
            <a:spLocks noGrp="1"/>
          </p:cNvSpPr>
          <p:nvPr>
            <p:ph type="pic" sz="quarter" idx="12"/>
          </p:nvPr>
        </p:nvSpPr>
        <p:spPr>
          <a:xfrm>
            <a:off x="0" y="1993246"/>
            <a:ext cx="4058337"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415729492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Picture Placeholder 3"/>
          <p:cNvSpPr>
            <a:spLocks noGrp="1"/>
          </p:cNvSpPr>
          <p:nvPr>
            <p:ph type="pic" sz="quarter" idx="12"/>
          </p:nvPr>
        </p:nvSpPr>
        <p:spPr>
          <a:xfrm>
            <a:off x="0" y="1993246"/>
            <a:ext cx="12192000" cy="2635316"/>
          </a:xfrm>
        </p:spPr>
        <p:txBody>
          <a:bodyPr>
            <a:normAutofit/>
          </a:bodyPr>
          <a:lstStyle>
            <a:lvl1pPr>
              <a:defRPr sz="1600">
                <a:solidFill>
                  <a:schemeClr val="accent2"/>
                </a:solidFill>
              </a:defRPr>
            </a:lvl1pPr>
          </a:lstStyle>
          <a:p>
            <a:endParaRPr lang="id-ID"/>
          </a:p>
        </p:txBody>
      </p:sp>
    </p:spTree>
    <p:extLst>
      <p:ext uri="{BB962C8B-B14F-4D97-AF65-F5344CB8AC3E}">
        <p14:creationId xmlns:p14="http://schemas.microsoft.com/office/powerpoint/2010/main" val="3336908678"/>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6" name="Picture Placeholder 3"/>
          <p:cNvSpPr>
            <a:spLocks noGrp="1"/>
          </p:cNvSpPr>
          <p:nvPr>
            <p:ph type="pic" sz="quarter" idx="10"/>
          </p:nvPr>
        </p:nvSpPr>
        <p:spPr>
          <a:xfrm>
            <a:off x="0" y="0"/>
            <a:ext cx="2034000" cy="2286000"/>
          </a:xfrm>
        </p:spPr>
        <p:txBody>
          <a:bodyPr/>
          <a:lstStyle>
            <a:lvl1pPr>
              <a:defRPr sz="1800">
                <a:solidFill>
                  <a:schemeClr val="accent2"/>
                </a:solidFill>
              </a:defRPr>
            </a:lvl1pPr>
          </a:lstStyle>
          <a:p>
            <a:endParaRPr lang="id-ID"/>
          </a:p>
        </p:txBody>
      </p:sp>
      <p:sp>
        <p:nvSpPr>
          <p:cNvPr id="8" name="Picture Placeholder 3"/>
          <p:cNvSpPr>
            <a:spLocks noGrp="1"/>
          </p:cNvSpPr>
          <p:nvPr>
            <p:ph type="pic" sz="quarter" idx="11"/>
          </p:nvPr>
        </p:nvSpPr>
        <p:spPr>
          <a:xfrm>
            <a:off x="0" y="2286000"/>
            <a:ext cx="2034000" cy="2286000"/>
          </a:xfrm>
        </p:spPr>
        <p:txBody>
          <a:bodyPr/>
          <a:lstStyle>
            <a:lvl1pPr>
              <a:defRPr sz="1800">
                <a:solidFill>
                  <a:schemeClr val="accent2"/>
                </a:solidFill>
              </a:defRPr>
            </a:lvl1pPr>
          </a:lstStyle>
          <a:p>
            <a:endParaRPr lang="id-ID"/>
          </a:p>
        </p:txBody>
      </p:sp>
      <p:sp>
        <p:nvSpPr>
          <p:cNvPr id="9" name="Picture Placeholder 3"/>
          <p:cNvSpPr>
            <a:spLocks noGrp="1"/>
          </p:cNvSpPr>
          <p:nvPr>
            <p:ph type="pic" sz="quarter" idx="12"/>
          </p:nvPr>
        </p:nvSpPr>
        <p:spPr>
          <a:xfrm>
            <a:off x="0" y="4572000"/>
            <a:ext cx="2034000" cy="2286000"/>
          </a:xfrm>
        </p:spPr>
        <p:txBody>
          <a:bodyPr/>
          <a:lstStyle>
            <a:lvl1pPr>
              <a:defRPr sz="1800">
                <a:solidFill>
                  <a:schemeClr val="accent2"/>
                </a:solidFill>
              </a:defRPr>
            </a:lvl1pPr>
          </a:lstStyle>
          <a:p>
            <a:endParaRPr lang="id-ID"/>
          </a:p>
        </p:txBody>
      </p:sp>
      <p:sp>
        <p:nvSpPr>
          <p:cNvPr id="10" name="Picture Placeholder 3"/>
          <p:cNvSpPr>
            <a:spLocks noGrp="1"/>
          </p:cNvSpPr>
          <p:nvPr>
            <p:ph type="pic" sz="quarter" idx="13"/>
          </p:nvPr>
        </p:nvSpPr>
        <p:spPr>
          <a:xfrm>
            <a:off x="2037319" y="0"/>
            <a:ext cx="2034000" cy="2286000"/>
          </a:xfrm>
        </p:spPr>
        <p:txBody>
          <a:bodyPr/>
          <a:lstStyle>
            <a:lvl1pPr>
              <a:defRPr sz="1800">
                <a:solidFill>
                  <a:schemeClr val="accent2"/>
                </a:solidFill>
              </a:defRPr>
            </a:lvl1pPr>
          </a:lstStyle>
          <a:p>
            <a:endParaRPr lang="id-ID"/>
          </a:p>
        </p:txBody>
      </p:sp>
      <p:sp>
        <p:nvSpPr>
          <p:cNvPr id="12" name="Picture Placeholder 3"/>
          <p:cNvSpPr>
            <a:spLocks noGrp="1"/>
          </p:cNvSpPr>
          <p:nvPr>
            <p:ph type="pic" sz="quarter" idx="14"/>
          </p:nvPr>
        </p:nvSpPr>
        <p:spPr>
          <a:xfrm>
            <a:off x="2037319" y="2286000"/>
            <a:ext cx="2034000" cy="2286000"/>
          </a:xfrm>
        </p:spPr>
        <p:txBody>
          <a:bodyPr/>
          <a:lstStyle>
            <a:lvl1pPr>
              <a:defRPr sz="1800">
                <a:solidFill>
                  <a:schemeClr val="accent2"/>
                </a:solidFill>
              </a:defRPr>
            </a:lvl1pPr>
          </a:lstStyle>
          <a:p>
            <a:endParaRPr lang="id-ID"/>
          </a:p>
        </p:txBody>
      </p:sp>
      <p:sp>
        <p:nvSpPr>
          <p:cNvPr id="13" name="Picture Placeholder 3"/>
          <p:cNvSpPr>
            <a:spLocks noGrp="1"/>
          </p:cNvSpPr>
          <p:nvPr>
            <p:ph type="pic" sz="quarter" idx="15"/>
          </p:nvPr>
        </p:nvSpPr>
        <p:spPr>
          <a:xfrm>
            <a:off x="2037319" y="4572000"/>
            <a:ext cx="2034000" cy="2286000"/>
          </a:xfrm>
        </p:spPr>
        <p:txBody>
          <a:bodyPr/>
          <a:lstStyle>
            <a:lvl1pPr>
              <a:defRPr sz="1800">
                <a:solidFill>
                  <a:schemeClr val="accent2"/>
                </a:solidFill>
              </a:defRPr>
            </a:lvl1pPr>
          </a:lstStyle>
          <a:p>
            <a:endParaRPr lang="id-ID"/>
          </a:p>
        </p:txBody>
      </p:sp>
      <p:sp>
        <p:nvSpPr>
          <p:cNvPr id="14" name="Picture Placeholder 3"/>
          <p:cNvSpPr>
            <a:spLocks noGrp="1"/>
          </p:cNvSpPr>
          <p:nvPr>
            <p:ph type="pic" sz="quarter" idx="16"/>
          </p:nvPr>
        </p:nvSpPr>
        <p:spPr>
          <a:xfrm>
            <a:off x="4071319" y="0"/>
            <a:ext cx="2034000" cy="2286000"/>
          </a:xfrm>
        </p:spPr>
        <p:txBody>
          <a:bodyPr/>
          <a:lstStyle>
            <a:lvl1pPr>
              <a:defRPr sz="1800">
                <a:solidFill>
                  <a:schemeClr val="accent2"/>
                </a:solidFill>
              </a:defRPr>
            </a:lvl1pPr>
          </a:lstStyle>
          <a:p>
            <a:endParaRPr lang="id-ID"/>
          </a:p>
        </p:txBody>
      </p:sp>
      <p:sp>
        <p:nvSpPr>
          <p:cNvPr id="15" name="Picture Placeholder 3"/>
          <p:cNvSpPr>
            <a:spLocks noGrp="1"/>
          </p:cNvSpPr>
          <p:nvPr>
            <p:ph type="pic" sz="quarter" idx="17"/>
          </p:nvPr>
        </p:nvSpPr>
        <p:spPr>
          <a:xfrm>
            <a:off x="4071319" y="2286000"/>
            <a:ext cx="2034000" cy="2286000"/>
          </a:xfrm>
        </p:spPr>
        <p:txBody>
          <a:bodyPr/>
          <a:lstStyle>
            <a:lvl1pPr>
              <a:defRPr sz="1800">
                <a:solidFill>
                  <a:schemeClr val="accent2"/>
                </a:solidFill>
              </a:defRPr>
            </a:lvl1pPr>
          </a:lstStyle>
          <a:p>
            <a:endParaRPr lang="id-ID"/>
          </a:p>
        </p:txBody>
      </p:sp>
      <p:sp>
        <p:nvSpPr>
          <p:cNvPr id="16" name="Picture Placeholder 3"/>
          <p:cNvSpPr>
            <a:spLocks noGrp="1"/>
          </p:cNvSpPr>
          <p:nvPr>
            <p:ph type="pic" sz="quarter" idx="18"/>
          </p:nvPr>
        </p:nvSpPr>
        <p:spPr>
          <a:xfrm>
            <a:off x="4071319" y="4572000"/>
            <a:ext cx="2034000" cy="2286000"/>
          </a:xfrm>
        </p:spPr>
        <p:txBody>
          <a:bodyPr/>
          <a:lstStyle>
            <a:lvl1pPr>
              <a:defRPr sz="1800">
                <a:solidFill>
                  <a:schemeClr val="accent2"/>
                </a:solidFill>
              </a:defRPr>
            </a:lvl1pPr>
          </a:lstStyle>
          <a:p>
            <a:endParaRPr lang="id-ID"/>
          </a:p>
        </p:txBody>
      </p:sp>
      <p:sp>
        <p:nvSpPr>
          <p:cNvPr id="17" name="Picture Placeholder 3"/>
          <p:cNvSpPr>
            <a:spLocks noGrp="1"/>
          </p:cNvSpPr>
          <p:nvPr>
            <p:ph type="pic" sz="quarter" idx="19"/>
          </p:nvPr>
        </p:nvSpPr>
        <p:spPr>
          <a:xfrm>
            <a:off x="6108638" y="0"/>
            <a:ext cx="2034000" cy="2286000"/>
          </a:xfrm>
        </p:spPr>
        <p:txBody>
          <a:bodyPr/>
          <a:lstStyle>
            <a:lvl1pPr>
              <a:defRPr sz="1800">
                <a:solidFill>
                  <a:schemeClr val="accent2"/>
                </a:solidFill>
              </a:defRPr>
            </a:lvl1pPr>
          </a:lstStyle>
          <a:p>
            <a:endParaRPr lang="id-ID"/>
          </a:p>
        </p:txBody>
      </p:sp>
      <p:sp>
        <p:nvSpPr>
          <p:cNvPr id="18" name="Picture Placeholder 3"/>
          <p:cNvSpPr>
            <a:spLocks noGrp="1"/>
          </p:cNvSpPr>
          <p:nvPr>
            <p:ph type="pic" sz="quarter" idx="20"/>
          </p:nvPr>
        </p:nvSpPr>
        <p:spPr>
          <a:xfrm>
            <a:off x="6108638" y="2286000"/>
            <a:ext cx="2034000" cy="2286000"/>
          </a:xfrm>
        </p:spPr>
        <p:txBody>
          <a:bodyPr/>
          <a:lstStyle>
            <a:lvl1pPr>
              <a:defRPr sz="1800">
                <a:solidFill>
                  <a:schemeClr val="accent2"/>
                </a:solidFill>
              </a:defRPr>
            </a:lvl1pPr>
          </a:lstStyle>
          <a:p>
            <a:endParaRPr lang="id-ID"/>
          </a:p>
        </p:txBody>
      </p:sp>
      <p:sp>
        <p:nvSpPr>
          <p:cNvPr id="19" name="Picture Placeholder 3"/>
          <p:cNvSpPr>
            <a:spLocks noGrp="1"/>
          </p:cNvSpPr>
          <p:nvPr>
            <p:ph type="pic" sz="quarter" idx="21"/>
          </p:nvPr>
        </p:nvSpPr>
        <p:spPr>
          <a:xfrm>
            <a:off x="6108638" y="4572000"/>
            <a:ext cx="2034000" cy="2286000"/>
          </a:xfrm>
        </p:spPr>
        <p:txBody>
          <a:bodyPr/>
          <a:lstStyle>
            <a:lvl1pPr>
              <a:defRPr sz="1800">
                <a:solidFill>
                  <a:schemeClr val="accent2"/>
                </a:solidFill>
              </a:defRPr>
            </a:lvl1pPr>
          </a:lstStyle>
          <a:p>
            <a:endParaRPr lang="id-ID"/>
          </a:p>
        </p:txBody>
      </p:sp>
      <p:sp>
        <p:nvSpPr>
          <p:cNvPr id="20" name="Picture Placeholder 3"/>
          <p:cNvSpPr>
            <a:spLocks noGrp="1"/>
          </p:cNvSpPr>
          <p:nvPr>
            <p:ph type="pic" sz="quarter" idx="22"/>
          </p:nvPr>
        </p:nvSpPr>
        <p:spPr>
          <a:xfrm>
            <a:off x="8139319" y="0"/>
            <a:ext cx="2034000" cy="2286000"/>
          </a:xfrm>
        </p:spPr>
        <p:txBody>
          <a:bodyPr/>
          <a:lstStyle>
            <a:lvl1pPr>
              <a:defRPr sz="1800">
                <a:solidFill>
                  <a:schemeClr val="accent2"/>
                </a:solidFill>
              </a:defRPr>
            </a:lvl1pPr>
          </a:lstStyle>
          <a:p>
            <a:endParaRPr lang="id-ID"/>
          </a:p>
        </p:txBody>
      </p:sp>
      <p:sp>
        <p:nvSpPr>
          <p:cNvPr id="21" name="Picture Placeholder 3"/>
          <p:cNvSpPr>
            <a:spLocks noGrp="1"/>
          </p:cNvSpPr>
          <p:nvPr>
            <p:ph type="pic" sz="quarter" idx="23"/>
          </p:nvPr>
        </p:nvSpPr>
        <p:spPr>
          <a:xfrm>
            <a:off x="8139319" y="2286000"/>
            <a:ext cx="2034000" cy="2286000"/>
          </a:xfrm>
        </p:spPr>
        <p:txBody>
          <a:bodyPr/>
          <a:lstStyle>
            <a:lvl1pPr>
              <a:defRPr sz="1800">
                <a:solidFill>
                  <a:schemeClr val="accent2"/>
                </a:solidFill>
              </a:defRPr>
            </a:lvl1pPr>
          </a:lstStyle>
          <a:p>
            <a:endParaRPr lang="id-ID"/>
          </a:p>
        </p:txBody>
      </p:sp>
      <p:sp>
        <p:nvSpPr>
          <p:cNvPr id="22" name="Picture Placeholder 3"/>
          <p:cNvSpPr>
            <a:spLocks noGrp="1"/>
          </p:cNvSpPr>
          <p:nvPr>
            <p:ph type="pic" sz="quarter" idx="24"/>
          </p:nvPr>
        </p:nvSpPr>
        <p:spPr>
          <a:xfrm>
            <a:off x="8139319" y="4572000"/>
            <a:ext cx="2034000" cy="2286000"/>
          </a:xfrm>
        </p:spPr>
        <p:txBody>
          <a:bodyPr/>
          <a:lstStyle>
            <a:lvl1pPr>
              <a:defRPr sz="1800">
                <a:solidFill>
                  <a:schemeClr val="accent2"/>
                </a:solidFill>
              </a:defRPr>
            </a:lvl1pPr>
          </a:lstStyle>
          <a:p>
            <a:endParaRPr lang="id-ID"/>
          </a:p>
        </p:txBody>
      </p:sp>
      <p:sp>
        <p:nvSpPr>
          <p:cNvPr id="23" name="Picture Placeholder 3"/>
          <p:cNvSpPr>
            <a:spLocks noGrp="1"/>
          </p:cNvSpPr>
          <p:nvPr>
            <p:ph type="pic" sz="quarter" idx="25"/>
          </p:nvPr>
        </p:nvSpPr>
        <p:spPr>
          <a:xfrm>
            <a:off x="10176638" y="0"/>
            <a:ext cx="2034000" cy="2286000"/>
          </a:xfrm>
        </p:spPr>
        <p:txBody>
          <a:bodyPr/>
          <a:lstStyle>
            <a:lvl1pPr>
              <a:defRPr sz="1800">
                <a:solidFill>
                  <a:schemeClr val="accent2"/>
                </a:solidFill>
              </a:defRPr>
            </a:lvl1pPr>
          </a:lstStyle>
          <a:p>
            <a:endParaRPr lang="id-ID"/>
          </a:p>
        </p:txBody>
      </p:sp>
      <p:sp>
        <p:nvSpPr>
          <p:cNvPr id="24" name="Picture Placeholder 3"/>
          <p:cNvSpPr>
            <a:spLocks noGrp="1"/>
          </p:cNvSpPr>
          <p:nvPr>
            <p:ph type="pic" sz="quarter" idx="26"/>
          </p:nvPr>
        </p:nvSpPr>
        <p:spPr>
          <a:xfrm>
            <a:off x="10176638" y="2286000"/>
            <a:ext cx="2034000" cy="2286000"/>
          </a:xfrm>
        </p:spPr>
        <p:txBody>
          <a:bodyPr/>
          <a:lstStyle>
            <a:lvl1pPr>
              <a:defRPr sz="1800">
                <a:solidFill>
                  <a:schemeClr val="accent2"/>
                </a:solidFill>
              </a:defRPr>
            </a:lvl1pPr>
          </a:lstStyle>
          <a:p>
            <a:endParaRPr lang="id-ID"/>
          </a:p>
        </p:txBody>
      </p:sp>
      <p:sp>
        <p:nvSpPr>
          <p:cNvPr id="25" name="Picture Placeholder 3"/>
          <p:cNvSpPr>
            <a:spLocks noGrp="1"/>
          </p:cNvSpPr>
          <p:nvPr>
            <p:ph type="pic" sz="quarter" idx="27"/>
          </p:nvPr>
        </p:nvSpPr>
        <p:spPr>
          <a:xfrm>
            <a:off x="10176638" y="4572000"/>
            <a:ext cx="2034000" cy="2286000"/>
          </a:xfrm>
        </p:spPr>
        <p:txBody>
          <a:bodyPr/>
          <a:lstStyle>
            <a:lvl1pPr>
              <a:defRPr sz="1800">
                <a:solidFill>
                  <a:schemeClr val="accent2"/>
                </a:solidFill>
              </a:defRPr>
            </a:lvl1pPr>
          </a:lstStyle>
          <a:p>
            <a:endParaRPr lang="id-ID"/>
          </a:p>
        </p:txBody>
      </p:sp>
      <p:sp>
        <p:nvSpPr>
          <p:cNvPr id="7" name="TextBox 6"/>
          <p:cNvSpPr txBox="1"/>
          <p:nvPr userDrawn="1"/>
        </p:nvSpPr>
        <p:spPr>
          <a:xfrm>
            <a:off x="11584250" y="305131"/>
            <a:ext cx="351378" cy="261610"/>
          </a:xfrm>
          <a:prstGeom prst="rect">
            <a:avLst/>
          </a:prstGeom>
          <a:noFill/>
        </p:spPr>
        <p:txBody>
          <a:bodyPr wrap="none" rtlCol="0">
            <a:spAutoFit/>
          </a:bodyPr>
          <a:lstStyle/>
          <a:p>
            <a:pPr algn="ctr"/>
            <a:fld id="{260E2A6B-A809-4840-BF14-8648BC0BDF87}" type="slidenum">
              <a:rPr lang="id-ID" sz="1100" b="1" smtClean="0">
                <a:solidFill>
                  <a:schemeClr val="bg1"/>
                </a:solidFill>
              </a:rPr>
              <a:pPr algn="ctr"/>
              <a:t>‹#›</a:t>
            </a:fld>
            <a:endParaRPr lang="id-ID" sz="1100">
              <a:solidFill>
                <a:schemeClr val="bg1"/>
              </a:solidFill>
            </a:endParaRPr>
          </a:p>
        </p:txBody>
      </p:sp>
    </p:spTree>
    <p:extLst>
      <p:ext uri="{BB962C8B-B14F-4D97-AF65-F5344CB8AC3E}">
        <p14:creationId xmlns:p14="http://schemas.microsoft.com/office/powerpoint/2010/main" val="2023245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6" name="Picture Placeholder 3"/>
          <p:cNvSpPr>
            <a:spLocks noGrp="1"/>
          </p:cNvSpPr>
          <p:nvPr>
            <p:ph type="pic" sz="quarter" idx="10"/>
          </p:nvPr>
        </p:nvSpPr>
        <p:spPr>
          <a:xfrm>
            <a:off x="1450174" y="2284944"/>
            <a:ext cx="1697846" cy="1697847"/>
          </a:xfrm>
          <a:prstGeom prst="ellipse">
            <a:avLst/>
          </a:prstGeom>
        </p:spPr>
        <p:txBody>
          <a:bodyPr>
            <a:normAutofit/>
          </a:bodyPr>
          <a:lstStyle>
            <a:lvl1pPr>
              <a:defRPr sz="1600">
                <a:solidFill>
                  <a:schemeClr val="accent2"/>
                </a:solidFill>
              </a:defRPr>
            </a:lvl1pPr>
          </a:lstStyle>
          <a:p>
            <a:endParaRPr lang="id-ID"/>
          </a:p>
        </p:txBody>
      </p:sp>
      <p:sp>
        <p:nvSpPr>
          <p:cNvPr id="27" name="Picture Placeholder 3"/>
          <p:cNvSpPr>
            <a:spLocks noGrp="1"/>
          </p:cNvSpPr>
          <p:nvPr>
            <p:ph type="pic" sz="quarter" idx="11"/>
          </p:nvPr>
        </p:nvSpPr>
        <p:spPr>
          <a:xfrm>
            <a:off x="3971864" y="2284944"/>
            <a:ext cx="1697846" cy="1697847"/>
          </a:xfrm>
          <a:prstGeom prst="ellipse">
            <a:avLst/>
          </a:prstGeom>
        </p:spPr>
        <p:txBody>
          <a:bodyPr>
            <a:normAutofit/>
          </a:bodyPr>
          <a:lstStyle>
            <a:lvl1pPr>
              <a:defRPr sz="1600">
                <a:solidFill>
                  <a:schemeClr val="accent2"/>
                </a:solidFill>
              </a:defRPr>
            </a:lvl1pPr>
          </a:lstStyle>
          <a:p>
            <a:endParaRPr lang="id-ID"/>
          </a:p>
        </p:txBody>
      </p:sp>
      <p:sp>
        <p:nvSpPr>
          <p:cNvPr id="28" name="Picture Placeholder 3"/>
          <p:cNvSpPr>
            <a:spLocks noGrp="1"/>
          </p:cNvSpPr>
          <p:nvPr>
            <p:ph type="pic" sz="quarter" idx="12"/>
          </p:nvPr>
        </p:nvSpPr>
        <p:spPr>
          <a:xfrm>
            <a:off x="6508785" y="2284944"/>
            <a:ext cx="1697846" cy="1697847"/>
          </a:xfrm>
          <a:prstGeom prst="ellipse">
            <a:avLst/>
          </a:prstGeom>
        </p:spPr>
        <p:txBody>
          <a:bodyPr>
            <a:normAutofit/>
          </a:bodyPr>
          <a:lstStyle>
            <a:lvl1pPr>
              <a:defRPr sz="1600">
                <a:solidFill>
                  <a:schemeClr val="accent2"/>
                </a:solidFill>
              </a:defRPr>
            </a:lvl1pPr>
          </a:lstStyle>
          <a:p>
            <a:endParaRPr lang="id-ID"/>
          </a:p>
        </p:txBody>
      </p:sp>
      <p:sp>
        <p:nvSpPr>
          <p:cNvPr id="29" name="Picture Placeholder 3"/>
          <p:cNvSpPr>
            <a:spLocks noGrp="1"/>
          </p:cNvSpPr>
          <p:nvPr>
            <p:ph type="pic" sz="quarter" idx="13"/>
          </p:nvPr>
        </p:nvSpPr>
        <p:spPr>
          <a:xfrm>
            <a:off x="9030475" y="2284944"/>
            <a:ext cx="1697846" cy="1697847"/>
          </a:xfrm>
          <a:prstGeom prst="ellipse">
            <a:avLst/>
          </a:prstGeom>
        </p:spPr>
        <p:txBody>
          <a:bodyPr>
            <a:normAutofit/>
          </a:bodyPr>
          <a:lstStyle>
            <a:lvl1pPr>
              <a:defRPr sz="1600">
                <a:solidFill>
                  <a:schemeClr val="accent2"/>
                </a:solidFill>
              </a:defRPr>
            </a:lvl1pPr>
          </a:lstStyle>
          <a:p>
            <a:endParaRPr lang="id-ID"/>
          </a:p>
        </p:txBody>
      </p:sp>
      <p:pic>
        <p:nvPicPr>
          <p:cNvPr id="6" name="Picture 5"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7" name="Straight Connector 6"/>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165510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2" name="Picture Placeholder 3"/>
          <p:cNvSpPr>
            <a:spLocks noGrp="1"/>
          </p:cNvSpPr>
          <p:nvPr>
            <p:ph type="pic" sz="quarter" idx="10"/>
          </p:nvPr>
        </p:nvSpPr>
        <p:spPr>
          <a:xfrm>
            <a:off x="1244493" y="2113494"/>
            <a:ext cx="1697846" cy="1697847"/>
          </a:xfrm>
          <a:prstGeom prst="ellipse">
            <a:avLst/>
          </a:prstGeom>
        </p:spPr>
        <p:txBody>
          <a:bodyPr>
            <a:normAutofit/>
          </a:bodyPr>
          <a:lstStyle>
            <a:lvl1pPr>
              <a:defRPr sz="1600">
                <a:solidFill>
                  <a:schemeClr val="accent2"/>
                </a:solidFill>
              </a:defRPr>
            </a:lvl1pPr>
          </a:lstStyle>
          <a:p>
            <a:endParaRPr lang="id-ID"/>
          </a:p>
        </p:txBody>
      </p:sp>
      <p:pic>
        <p:nvPicPr>
          <p:cNvPr id="3" name="Picture 2" descr="17_SAIA_Logo_Pantone302_Horz_Stack_375 Lime Green (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alphaModFix amt="50000"/>
              </a:blip>
              <a:stretch>
                <a:fillRect/>
              </a:stretch>
            </p:blipFill>
          </mc:Choice>
          <mc:Fallback>
            <p:blipFill>
              <a:blip r:embed="rId3">
                <a:alphaModFix amt="50000"/>
              </a:blip>
              <a:stretch>
                <a:fillRect/>
              </a:stretch>
            </p:blipFill>
          </mc:Fallback>
        </mc:AlternateContent>
        <p:spPr>
          <a:xfrm>
            <a:off x="261411" y="6386468"/>
            <a:ext cx="2557731" cy="263197"/>
          </a:xfrm>
          <a:prstGeom prst="rect">
            <a:avLst/>
          </a:prstGeom>
          <a:noFill/>
          <a:ln w="12700" cmpd="sng">
            <a:noFill/>
          </a:ln>
        </p:spPr>
      </p:pic>
      <p:cxnSp>
        <p:nvCxnSpPr>
          <p:cNvPr id="4" name="Straight Connector 3"/>
          <p:cNvCxnSpPr/>
          <p:nvPr userDrawn="1"/>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282718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FBC63-C649-42C3-9C85-0F873F8F0B35}" type="datetimeFigureOut">
              <a:rPr lang="id-ID" smtClean="0"/>
              <a:pPr/>
              <a:t>06/12/2024</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76DFD3-2AF0-4B06-81C8-CF1C6F54D29C}" type="slidenum">
              <a:rPr lang="id-ID" smtClean="0"/>
              <a:pPr/>
              <a:t>‹#›</a:t>
            </a:fld>
            <a:endParaRPr lang="id-ID"/>
          </a:p>
        </p:txBody>
      </p:sp>
    </p:spTree>
    <p:extLst>
      <p:ext uri="{BB962C8B-B14F-4D97-AF65-F5344CB8AC3E}">
        <p14:creationId xmlns:p14="http://schemas.microsoft.com/office/powerpoint/2010/main" val="1373060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59" r:id="rId13"/>
    <p:sldLayoutId id="2147483661" r:id="rId14"/>
    <p:sldLayoutId id="2147483664" r:id="rId15"/>
    <p:sldLayoutId id="2147483665" r:id="rId16"/>
    <p:sldLayoutId id="2147483666" r:id="rId17"/>
    <p:sldLayoutId id="2147483670" r:id="rId18"/>
    <p:sldLayoutId id="2147483678" r:id="rId19"/>
    <p:sldLayoutId id="2147483679" r:id="rId20"/>
    <p:sldLayoutId id="2147483680" r:id="rId21"/>
    <p:sldLayoutId id="2147483681" r:id="rId22"/>
    <p:sldLayoutId id="2147483682" r:id="rId23"/>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00.xml.rels><?xml version="1.0" encoding="UTF-8" standalone="yes"?>
<Relationships xmlns="http://schemas.openxmlformats.org/package/2006/relationships"><Relationship Id="rId3" Type="http://schemas.openxmlformats.org/officeDocument/2006/relationships/image" Target="../media/image1022.pdf"/><Relationship Id="rId7"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1.png"/></Relationships>
</file>

<file path=ppt/slides/_rels/slide101.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2.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6.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7.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8.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10.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1.xml.rels><?xml version="1.0" encoding="UTF-8" standalone="yes"?>
<Relationships xmlns="http://schemas.openxmlformats.org/package/2006/relationships"><Relationship Id="rId3" Type="http://schemas.openxmlformats.org/officeDocument/2006/relationships/image" Target="../media/image1024.pdf"/><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13" Type="http://schemas.openxmlformats.org/officeDocument/2006/relationships/image" Target="../media/image2410.pdf"/><Relationship Id="rId3" Type="http://schemas.openxmlformats.org/officeDocument/2006/relationships/image" Target="../media/image1023.pdf"/><Relationship Id="rId2" Type="http://schemas.openxmlformats.org/officeDocument/2006/relationships/notesSlide" Target="../notesSlides/notesSlide112.xml"/><Relationship Id="rId1" Type="http://schemas.openxmlformats.org/officeDocument/2006/relationships/slideLayout" Target="../slideLayouts/slideLayout2.xml"/><Relationship Id="rId15" Type="http://schemas.openxmlformats.org/officeDocument/2006/relationships/image" Target="../media/image1.png"/><Relationship Id="rId14" Type="http://schemas.openxmlformats.org/officeDocument/2006/relationships/image" Target="../media/image96.png"/></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png"/><Relationship Id="rId2" Type="http://schemas.openxmlformats.org/officeDocument/2006/relationships/notesSlide" Target="../notesSlides/notesSlide113.xml"/><Relationship Id="rId1" Type="http://schemas.openxmlformats.org/officeDocument/2006/relationships/slideLayout" Target="../slideLayouts/slideLayout23.xml"/><Relationship Id="rId6" Type="http://schemas.openxmlformats.org/officeDocument/2006/relationships/image" Target="../media/image1070.pdf"/><Relationship Id="rId4" Type="http://schemas.openxmlformats.org/officeDocument/2006/relationships/image" Target="../media/image98.jpeg"/></Relationships>
</file>

<file path=ppt/slides/_rels/slide114.xml.rels><?xml version="1.0" encoding="UTF-8" standalone="yes"?>
<Relationships xmlns="http://schemas.openxmlformats.org/package/2006/relationships"><Relationship Id="rId3" Type="http://schemas.openxmlformats.org/officeDocument/2006/relationships/image" Target="../media/image117.pdf"/><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6.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image" Target="../media/image10.pdf"/></Relationships>
</file>

<file path=ppt/slides/_rels/slide11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18.xml.rels><?xml version="1.0" encoding="UTF-8" standalone="yes"?>
<Relationships xmlns="http://schemas.openxmlformats.org/package/2006/relationships"><Relationship Id="rId8" Type="http://schemas.openxmlformats.org/officeDocument/2006/relationships/image" Target="../media/image102.emf"/><Relationship Id="rId7" Type="http://schemas.openxmlformats.org/officeDocument/2006/relationships/image" Target="../media/image101.emf"/><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9" Type="http://schemas.openxmlformats.org/officeDocument/2006/relationships/image" Target="../media/image103.emf"/></Relationships>
</file>

<file path=ppt/slides/_rels/slide119.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9.pd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10.pdf"/></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25.pdf"/></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26.pdf"/></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image" Target="../media/image10.pdf"/></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image" Target="../media/image10.pdf"/></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image" Target="../media/image111.pdf"/></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image" Target="../media/image112.pd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image" Target="../media/image113.pd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png"/><Relationship Id="rId4" Type="http://schemas.openxmlformats.org/officeDocument/2006/relationships/image" Target="../media/image114.pdf"/></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15.pdf"/></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16.pdf"/></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9.xml"/><Relationship Id="rId5" Type="http://schemas.openxmlformats.org/officeDocument/2006/relationships/image" Target="../media/image106.png"/><Relationship Id="rId4" Type="http://schemas.openxmlformats.org/officeDocument/2006/relationships/image" Target="../media/image392.pdf"/></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1.pd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pdf"/></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0.jpeg"/><Relationship Id="rId7" Type="http://schemas.openxmlformats.org/officeDocument/2006/relationships/image" Target="../media/image10.pd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pdf"/><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image" Target="../media/image10.pdf"/></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26.xml.rels><?xml version="1.0" encoding="UTF-8" standalone="yes"?>
<Relationships xmlns="http://schemas.openxmlformats.org/package/2006/relationships"><Relationship Id="rId13" Type="http://schemas.openxmlformats.org/officeDocument/2006/relationships/image" Target="../media/image103.pdf"/><Relationship Id="rId3" Type="http://schemas.openxmlformats.org/officeDocument/2006/relationships/image" Target="../media/image10.pdf"/><Relationship Id="rId12"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97.pdf"/><Relationship Id="rId5" Type="http://schemas.openxmlformats.org/officeDocument/2006/relationships/image" Target="../media/image99.pdf"/><Relationship Id="rId4" Type="http://schemas.openxmlformats.org/officeDocument/2006/relationships/image" Target="../media/image1.png"/><Relationship Id="rId1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10.pdf"/><Relationship Id="rId7"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34.png"/><Relationship Id="rId11" Type="http://schemas.openxmlformats.org/officeDocument/2006/relationships/image" Target="../media/image36.png"/><Relationship Id="rId5" Type="http://schemas.openxmlformats.org/officeDocument/2006/relationships/image" Target="../media/image105.pdf"/><Relationship Id="rId10" Type="http://schemas.openxmlformats.org/officeDocument/2006/relationships/image" Target="../media/image101.pdf"/><Relationship Id="rId9"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0.pd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2.pd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33.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36.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42.tiff"/></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image" Target="../media/image106.pd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107.pdf"/></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2.xml"/><Relationship Id="rId6" Type="http://schemas.openxmlformats.org/officeDocument/2006/relationships/image" Target="../media/image10.pdf"/><Relationship Id="rId5" Type="http://schemas.openxmlformats.org/officeDocument/2006/relationships/image" Target="../media/image47.png"/><Relationship Id="rId4" Type="http://schemas.openxmlformats.org/officeDocument/2006/relationships/image" Target="../media/image256.pdf"/></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107.pdf"/></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107.pd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image" Target="../media/image107.pdf"/></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10.pdf"/></Relationships>
</file>

<file path=ppt/slides/_rels/slide4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2.pd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3.pdf"/></Relationships>
</file>

<file path=ppt/slides/_rels/slide52.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52.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image" Target="../media/image108.pdf"/></Relationships>
</file>

<file path=ppt/slides/_rels/slide5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3.png"/><Relationship Id="rId7"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0.xml"/><Relationship Id="rId6" Type="http://schemas.openxmlformats.org/officeDocument/2006/relationships/image" Target="../media/image10.pdf"/><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109.pdf"/></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10.pdf"/></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10.pdf"/></Relationships>
</file>

<file path=ppt/slides/_rels/slide59.xml.rels><?xml version="1.0" encoding="UTF-8" standalone="yes"?>
<Relationships xmlns="http://schemas.openxmlformats.org/package/2006/relationships"><Relationship Id="rId7"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10.pd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png"/><Relationship Id="rId4" Type="http://schemas.openxmlformats.org/officeDocument/2006/relationships/image" Target="../media/image10.pdf"/></Relationships>
</file>

<file path=ppt/slides/_rels/slide60.xml.rels><?xml version="1.0" encoding="UTF-8" standalone="yes"?>
<Relationships xmlns="http://schemas.openxmlformats.org/package/2006/relationships"><Relationship Id="rId7"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11.pdf"/></Relationships>
</file>

<file path=ppt/slides/_rels/slide61.xml.rels><?xml version="1.0" encoding="UTF-8" standalone="yes"?>
<Relationships xmlns="http://schemas.openxmlformats.org/package/2006/relationships"><Relationship Id="rId7"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12.pdf"/></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20.xml"/><Relationship Id="rId5" Type="http://schemas.openxmlformats.org/officeDocument/2006/relationships/image" Target="../media/image1.png"/><Relationship Id="rId4" Type="http://schemas.openxmlformats.org/officeDocument/2006/relationships/image" Target="../media/image10.pdf"/></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13.pdf"/></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14.pdf"/></Relationships>
</file>

<file path=ppt/slides/_rels/slide65.xml.rels><?xml version="1.0" encoding="UTF-8" standalone="yes"?>
<Relationships xmlns="http://schemas.openxmlformats.org/package/2006/relationships"><Relationship Id="rId7"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20.xml"/><Relationship Id="rId6" Type="http://schemas.openxmlformats.org/officeDocument/2006/relationships/image" Target="../media/image66.png"/><Relationship Id="rId5" Type="http://schemas.openxmlformats.org/officeDocument/2006/relationships/image" Target="../media/image1.png"/><Relationship Id="rId4" Type="http://schemas.openxmlformats.org/officeDocument/2006/relationships/image" Target="../media/image1015.pd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1.png"/><Relationship Id="rId4" Type="http://schemas.openxmlformats.org/officeDocument/2006/relationships/image" Target="../media/image1016.pdf"/></Relationships>
</file>

<file path=ppt/slides/_rels/slide6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4.pd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5.pdf"/></Relationships>
</file>

<file path=ppt/slides/_rels/slide72.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png"/></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image" Target="../media/image1017.pdf"/></Relationships>
</file>

<file path=ppt/slides/_rels/slide75.xml.rels><?xml version="1.0" encoding="UTF-8" standalone="yes"?>
<Relationships xmlns="http://schemas.openxmlformats.org/package/2006/relationships"><Relationship Id="rId7" Type="http://schemas.openxmlformats.org/officeDocument/2006/relationships/image" Target="../media/image70.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s>
</file>

<file path=ppt/slides/_rels/slide76.xml.rels><?xml version="1.0" encoding="UTF-8" standalone="yes"?>
<Relationships xmlns="http://schemas.openxmlformats.org/package/2006/relationships"><Relationship Id="rId3" Type="http://schemas.openxmlformats.org/officeDocument/2006/relationships/image" Target="../media/image268.pdf"/><Relationship Id="rId7"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pdf"/><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7"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18.pdf"/></Relationships>
</file>

<file path=ppt/slides/_rels/slide78.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6.pd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7.pdf"/></Relationships>
</file>

<file path=ppt/slides/_rels/slide83.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png"/></Relationships>
</file>

<file path=ppt/slides/_rels/slide8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74.tiff"/><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2.xml"/><Relationship Id="rId5" Type="http://schemas.openxmlformats.org/officeDocument/2006/relationships/image" Target="../media/image1.png"/><Relationship Id="rId4" Type="http://schemas.openxmlformats.org/officeDocument/2006/relationships/image" Target="../media/image10.pdf"/></Relationships>
</file>

<file path=ppt/slides/_rels/slide87.xml.rels><?xml version="1.0" encoding="UTF-8" standalone="yes"?>
<Relationships xmlns="http://schemas.openxmlformats.org/package/2006/relationships"><Relationship Id="rId3" Type="http://schemas.openxmlformats.org/officeDocument/2006/relationships/image" Target="../media/image10.pd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0.pd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18.pd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4.pdf"/></Relationships>
</file>

<file path=ppt/slides/_rels/slide90.xml.rels><?xml version="1.0" encoding="UTF-8" standalone="yes"?>
<Relationships xmlns="http://schemas.openxmlformats.org/package/2006/relationships"><Relationship Id="rId8" Type="http://schemas.openxmlformats.org/officeDocument/2006/relationships/image" Target="../media/image10.pdf"/><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1.png"/></Relationships>
</file>

<file path=ppt/slides/_rels/slide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pdf"/><Relationship Id="rId4" Type="http://schemas.openxmlformats.org/officeDocument/2006/relationships/image" Target="../media/image75.png"/></Relationships>
</file>

<file path=ppt/slides/_rels/slide92.xml.rels><?xml version="1.0" encoding="UTF-8" standalone="yes"?>
<Relationships xmlns="http://schemas.openxmlformats.org/package/2006/relationships"><Relationship Id="rId7" Type="http://schemas.openxmlformats.org/officeDocument/2006/relationships/image" Target="../media/image77.png"/><Relationship Id="rId2" Type="http://schemas.openxmlformats.org/officeDocument/2006/relationships/notesSlide" Target="../notesSlides/notesSlide92.xml"/><Relationship Id="rId1" Type="http://schemas.openxmlformats.org/officeDocument/2006/relationships/slideLayout" Target="../slideLayouts/slideLayout22.xml"/><Relationship Id="rId6" Type="http://schemas.openxmlformats.org/officeDocument/2006/relationships/image" Target="../media/image76.png"/><Relationship Id="rId5" Type="http://schemas.openxmlformats.org/officeDocument/2006/relationships/image" Target="../media/image1.png"/><Relationship Id="rId4" Type="http://schemas.openxmlformats.org/officeDocument/2006/relationships/image" Target="../media/image1019.pdf"/></Relationships>
</file>

<file path=ppt/slides/_rels/slide9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pdf"/></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020.pdf"/></Relationships>
</file>

<file path=ppt/slides/_rels/slide95.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10.pdf"/><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7.png"/><Relationship Id="rId2" Type="http://schemas.openxmlformats.org/officeDocument/2006/relationships/notesSlide" Target="../notesSlides/notesSlide95.xml"/><Relationship Id="rId16" Type="http://schemas.openxmlformats.org/officeDocument/2006/relationships/image" Target="../media/image89.sv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175.pdf"/><Relationship Id="rId5" Type="http://schemas.openxmlformats.org/officeDocument/2006/relationships/image" Target="../media/image81.tiff"/><Relationship Id="rId15" Type="http://schemas.openxmlformats.org/officeDocument/2006/relationships/image" Target="../media/image88.png"/><Relationship Id="rId10" Type="http://schemas.openxmlformats.org/officeDocument/2006/relationships/image" Target="../media/image86.png"/><Relationship Id="rId4" Type="http://schemas.openxmlformats.org/officeDocument/2006/relationships/image" Target="../media/image80.jpeg"/><Relationship Id="rId9" Type="http://schemas.openxmlformats.org/officeDocument/2006/relationships/image" Target="../media/image85.tiff"/><Relationship Id="rId14" Type="http://schemas.openxmlformats.org/officeDocument/2006/relationships/image" Target="../media/image1.png"/></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6.xml"/><Relationship Id="rId1" Type="http://schemas.openxmlformats.org/officeDocument/2006/relationships/slideLayout" Target="../slideLayouts/slideLayout20.xml"/><Relationship Id="rId6" Type="http://schemas.openxmlformats.org/officeDocument/2006/relationships/image" Target="../media/image1.png"/><Relationship Id="rId5" Type="http://schemas.openxmlformats.org/officeDocument/2006/relationships/image" Target="../media/image107.pdf"/></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1.png"/><Relationship Id="rId4" Type="http://schemas.openxmlformats.org/officeDocument/2006/relationships/image" Target="../media/image1021.pdf"/></Relationships>
</file>

<file path=ppt/slides/_rels/slide98.xml.rels><?xml version="1.0" encoding="UTF-8" standalone="yes"?>
<Relationships xmlns="http://schemas.openxmlformats.org/package/2006/relationships"><Relationship Id="rId3" Type="http://schemas.openxmlformats.org/officeDocument/2006/relationships/image" Target="../media/image1023.pdf"/><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1.png"/></Relationships>
</file>

<file path=ppt/slides/_rels/slide99.xml.rels><?xml version="1.0" encoding="UTF-8" standalone="yes"?>
<Relationships xmlns="http://schemas.openxmlformats.org/package/2006/relationships"><Relationship Id="rId3" Type="http://schemas.openxmlformats.org/officeDocument/2006/relationships/image" Target="../media/image1070.pdf"/><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002.jpg">
            <a:extLst>
              <a:ext uri="{FF2B5EF4-FFF2-40B4-BE49-F238E27FC236}">
                <a16:creationId xmlns:a16="http://schemas.microsoft.com/office/drawing/2014/main" id="{6D3B253B-3063-4996-9FEA-8D58642145F0}"/>
              </a:ext>
            </a:extLst>
          </p:cNvPr>
          <p:cNvPicPr>
            <a:picLocks noChangeAspect="1"/>
          </p:cNvPicPr>
          <p:nvPr/>
        </p:nvPicPr>
        <p:blipFill>
          <a:blip r:embed="rId3"/>
          <a:stretch>
            <a:fillRect/>
          </a:stretch>
        </p:blipFill>
        <p:spPr>
          <a:xfrm>
            <a:off x="0" y="0"/>
            <a:ext cx="12192000" cy="6858000"/>
          </a:xfrm>
          <a:prstGeom prst="rect">
            <a:avLst/>
          </a:prstGeom>
          <a:solidFill>
            <a:srgbClr val="244489"/>
          </a:solidFill>
        </p:spPr>
      </p:pic>
      <p:sp>
        <p:nvSpPr>
          <p:cNvPr id="6" name="Rectangle 5">
            <a:extLst>
              <a:ext uri="{FF2B5EF4-FFF2-40B4-BE49-F238E27FC236}">
                <a16:creationId xmlns:a16="http://schemas.microsoft.com/office/drawing/2014/main" id="{04A29B7D-E90C-41B5-A0EF-CC9EDD60DB0E}"/>
              </a:ext>
            </a:extLst>
          </p:cNvPr>
          <p:cNvSpPr/>
          <p:nvPr/>
        </p:nvSpPr>
        <p:spPr>
          <a:xfrm>
            <a:off x="1303283" y="1566041"/>
            <a:ext cx="10710041" cy="748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effectLst>
                  <a:outerShdw blurRad="38100" dist="38100" dir="2700000" algn="tl">
                    <a:srgbClr val="000000">
                      <a:alpha val="43137"/>
                    </a:srgbClr>
                  </a:outerShdw>
                </a:effectLst>
              </a:rPr>
              <a:t>SUPPORTED SCAFFOLD</a:t>
            </a:r>
          </a:p>
        </p:txBody>
      </p:sp>
      <p:sp>
        <p:nvSpPr>
          <p:cNvPr id="7" name="Rectangle 6">
            <a:extLst>
              <a:ext uri="{FF2B5EF4-FFF2-40B4-BE49-F238E27FC236}">
                <a16:creationId xmlns:a16="http://schemas.microsoft.com/office/drawing/2014/main" id="{EE551C63-0A4E-4CF5-954D-E5D85D1CB3A6}"/>
              </a:ext>
            </a:extLst>
          </p:cNvPr>
          <p:cNvSpPr/>
          <p:nvPr/>
        </p:nvSpPr>
        <p:spPr>
          <a:xfrm>
            <a:off x="3568262" y="2314904"/>
            <a:ext cx="8623738" cy="29928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200">
                <a:effectLst>
                  <a:outerShdw blurRad="38100" dist="38100" dir="2700000" algn="tl">
                    <a:srgbClr val="000000">
                      <a:alpha val="43137"/>
                    </a:srgbClr>
                  </a:outerShdw>
                </a:effectLst>
              </a:rPr>
              <a:t>USER HAZARD AWARENESS TRAINING</a:t>
            </a:r>
          </a:p>
        </p:txBody>
      </p:sp>
    </p:spTree>
    <p:extLst>
      <p:ext uri="{BB962C8B-B14F-4D97-AF65-F5344CB8AC3E}">
        <p14:creationId xmlns:p14="http://schemas.microsoft.com/office/powerpoint/2010/main" val="24073833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66A237-6408-774C-8BFF-92C1D266E55B}"/>
              </a:ext>
            </a:extLst>
          </p:cNvPr>
          <p:cNvSpPr txBox="1"/>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cap="all" err="1">
                <a:solidFill>
                  <a:schemeClr val="tx1">
                    <a:lumMod val="95000"/>
                    <a:lumOff val="5000"/>
                  </a:schemeClr>
                </a:solidFill>
                <a:latin typeface="+mj-lt"/>
                <a:ea typeface="+mj-ea"/>
                <a:cs typeface="+mj-cs"/>
              </a:rPr>
              <a:t>oSHA</a:t>
            </a:r>
            <a:r>
              <a:rPr lang="en-US" sz="4000" b="1" kern="1200" cap="all">
                <a:solidFill>
                  <a:schemeClr val="tx1">
                    <a:lumMod val="95000"/>
                    <a:lumOff val="5000"/>
                  </a:schemeClr>
                </a:solidFill>
                <a:latin typeface="+mj-lt"/>
                <a:ea typeface="+mj-ea"/>
                <a:cs typeface="+mj-cs"/>
              </a:rPr>
              <a:t> requires that…</a:t>
            </a:r>
            <a:endParaRPr lang="en-US" sz="4000" b="1" kern="1200">
              <a:solidFill>
                <a:schemeClr val="tx1">
                  <a:lumMod val="95000"/>
                  <a:lumOff val="5000"/>
                </a:schemeClr>
              </a:solidFill>
              <a:latin typeface="+mj-lt"/>
              <a:ea typeface="+mj-ea"/>
              <a:cs typeface="+mj-cs"/>
            </a:endParaRPr>
          </a:p>
        </p:txBody>
      </p:sp>
      <p:sp>
        <p:nvSpPr>
          <p:cNvPr id="5" name="TextBox 4">
            <a:extLst>
              <a:ext uri="{FF2B5EF4-FFF2-40B4-BE49-F238E27FC236}">
                <a16:creationId xmlns:a16="http://schemas.microsoft.com/office/drawing/2014/main" id="{C5B625A5-6986-5D4A-B8EA-4010527EF051}"/>
              </a:ext>
            </a:extLst>
          </p:cNvPr>
          <p:cNvSpPr txBox="1"/>
          <p:nvPr/>
        </p:nvSpPr>
        <p:spPr>
          <a:xfrm>
            <a:off x="1079018" y="2807333"/>
            <a:ext cx="10497662" cy="2938938"/>
          </a:xfrm>
          <a:prstGeom prst="rect">
            <a:avLst/>
          </a:prstGeom>
        </p:spPr>
        <p:txBody>
          <a:bodyPr vert="horz" lIns="91440" tIns="45720" rIns="91440" bIns="45720" rtlCol="0">
            <a:normAutofit/>
          </a:bodyPr>
          <a:lstStyle/>
          <a:p>
            <a:pPr>
              <a:lnSpc>
                <a:spcPct val="150000"/>
              </a:lnSpc>
              <a:spcBef>
                <a:spcPct val="50000"/>
              </a:spcBef>
            </a:pPr>
            <a:r>
              <a:rPr lang="en-US" altLang="en-US" sz="2400" i="1">
                <a:solidFill>
                  <a:srgbClr val="000000"/>
                </a:solidFill>
              </a:rPr>
              <a:t>Scaffolds shall be erected, moved, dismantled or altered only under the supervision and direction of a Competent Person qualified in scaffold erection, moving, dismantling or alteration. Such activities shall be performed only by experienced and trained employees </a:t>
            </a:r>
            <a:r>
              <a:rPr lang="en-US" sz="2400" i="1">
                <a:solidFill>
                  <a:srgbClr val="000000"/>
                </a:solidFill>
              </a:rPr>
              <a:t>selected for such work by the Competent Person.</a:t>
            </a:r>
            <a:endParaRPr lang="en-US" altLang="en-US" sz="2400" i="1">
              <a:solidFill>
                <a:srgbClr val="000000"/>
              </a:solidFill>
            </a:endParaRPr>
          </a:p>
        </p:txBody>
      </p:sp>
      <p:cxnSp>
        <p:nvCxnSpPr>
          <p:cNvPr id="6" name="Straight Connector 5">
            <a:extLst>
              <a:ext uri="{FF2B5EF4-FFF2-40B4-BE49-F238E27FC236}">
                <a16:creationId xmlns:a16="http://schemas.microsoft.com/office/drawing/2014/main" id="{81A07446-DB50-42E2-87D3-D1DC9006CE5E}"/>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D6F65075-65FD-41A5-8C56-C32366D345CF}"/>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6529129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3" name="TextBox 12">
            <a:extLst>
              <a:ext uri="{FF2B5EF4-FFF2-40B4-BE49-F238E27FC236}">
                <a16:creationId xmlns:a16="http://schemas.microsoft.com/office/drawing/2014/main" id="{8FA9A7B5-22AB-4DBE-AC5A-FB214C05A59A}"/>
              </a:ext>
            </a:extLst>
          </p:cNvPr>
          <p:cNvSpPr txBox="1"/>
          <p:nvPr/>
        </p:nvSpPr>
        <p:spPr>
          <a:xfrm>
            <a:off x="2697583" y="1105544"/>
            <a:ext cx="6733334" cy="461665"/>
          </a:xfrm>
          <a:prstGeom prst="rect">
            <a:avLst/>
          </a:prstGeom>
          <a:noFill/>
        </p:spPr>
        <p:txBody>
          <a:bodyPr wrap="none" rtlCol="0">
            <a:spAutoFit/>
          </a:bodyPr>
          <a:lstStyle/>
          <a:p>
            <a:pPr algn="ctr"/>
            <a:r>
              <a:rPr lang="id-ID" sz="2400">
                <a:solidFill>
                  <a:schemeClr val="tx1">
                    <a:lumMod val="75000"/>
                    <a:lumOff val="25000"/>
                  </a:schemeClr>
                </a:solidFill>
                <a:latin typeface="+mj-lt"/>
              </a:rPr>
              <a:t>Loads can be divided into </a:t>
            </a:r>
            <a:r>
              <a:rPr lang="id-ID" sz="2400" b="1">
                <a:solidFill>
                  <a:schemeClr val="tx1">
                    <a:lumMod val="75000"/>
                    <a:lumOff val="25000"/>
                  </a:schemeClr>
                </a:solidFill>
                <a:latin typeface="+mj-lt"/>
              </a:rPr>
              <a:t>three </a:t>
            </a:r>
            <a:r>
              <a:rPr lang="id-ID" sz="2400">
                <a:solidFill>
                  <a:schemeClr val="tx1">
                    <a:lumMod val="75000"/>
                    <a:lumOff val="25000"/>
                  </a:schemeClr>
                </a:solidFill>
                <a:latin typeface="+mj-lt"/>
              </a:rPr>
              <a:t>categories:</a:t>
            </a:r>
            <a:endParaRPr lang="en-US" sz="2400">
              <a:solidFill>
                <a:schemeClr val="tx1">
                  <a:lumMod val="75000"/>
                  <a:lumOff val="25000"/>
                </a:schemeClr>
              </a:solidFill>
              <a:latin typeface="+mj-lt"/>
            </a:endParaRPr>
          </a:p>
        </p:txBody>
      </p:sp>
      <p:sp>
        <p:nvSpPr>
          <p:cNvPr id="14" name="Rectangle 13">
            <a:extLst>
              <a:ext uri="{FF2B5EF4-FFF2-40B4-BE49-F238E27FC236}">
                <a16:creationId xmlns:a16="http://schemas.microsoft.com/office/drawing/2014/main" id="{310F4773-7050-47DF-A97E-7DB6B781424F}"/>
              </a:ext>
            </a:extLst>
          </p:cNvPr>
          <p:cNvSpPr/>
          <p:nvPr/>
        </p:nvSpPr>
        <p:spPr>
          <a:xfrm>
            <a:off x="734939" y="2499474"/>
            <a:ext cx="3325872" cy="621963"/>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5" name="Rectangle 14">
            <a:extLst>
              <a:ext uri="{FF2B5EF4-FFF2-40B4-BE49-F238E27FC236}">
                <a16:creationId xmlns:a16="http://schemas.microsoft.com/office/drawing/2014/main" id="{A41C1289-8564-4B17-BB65-26CC33DBDE37}"/>
              </a:ext>
            </a:extLst>
          </p:cNvPr>
          <p:cNvSpPr/>
          <p:nvPr/>
        </p:nvSpPr>
        <p:spPr>
          <a:xfrm>
            <a:off x="747639" y="1947931"/>
            <a:ext cx="3321672" cy="551206"/>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17" name="Rectangle 16">
            <a:extLst>
              <a:ext uri="{FF2B5EF4-FFF2-40B4-BE49-F238E27FC236}">
                <a16:creationId xmlns:a16="http://schemas.microsoft.com/office/drawing/2014/main" id="{9B5FE796-BA7D-4BCA-88EA-3DBC79CE0B60}"/>
              </a:ext>
            </a:extLst>
          </p:cNvPr>
          <p:cNvSpPr/>
          <p:nvPr/>
        </p:nvSpPr>
        <p:spPr>
          <a:xfrm>
            <a:off x="4419255" y="2486437"/>
            <a:ext cx="3346885" cy="482599"/>
          </a:xfrm>
          <a:prstGeom prst="rect">
            <a:avLst/>
          </a:prstGeom>
          <a:solidFill>
            <a:schemeClr val="accent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8" name="Rectangle 17">
            <a:extLst>
              <a:ext uri="{FF2B5EF4-FFF2-40B4-BE49-F238E27FC236}">
                <a16:creationId xmlns:a16="http://schemas.microsoft.com/office/drawing/2014/main" id="{C5F747C9-A812-47C2-89A4-6DE3B1ACBBF4}"/>
              </a:ext>
            </a:extLst>
          </p:cNvPr>
          <p:cNvSpPr/>
          <p:nvPr/>
        </p:nvSpPr>
        <p:spPr>
          <a:xfrm>
            <a:off x="4431955" y="1953037"/>
            <a:ext cx="3346885" cy="5334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9" name="TextBox 18">
            <a:extLst>
              <a:ext uri="{FF2B5EF4-FFF2-40B4-BE49-F238E27FC236}">
                <a16:creationId xmlns:a16="http://schemas.microsoft.com/office/drawing/2014/main" id="{588FE316-0A47-4553-8954-B8A45C853FCE}"/>
              </a:ext>
            </a:extLst>
          </p:cNvPr>
          <p:cNvSpPr txBox="1"/>
          <p:nvPr/>
        </p:nvSpPr>
        <p:spPr>
          <a:xfrm>
            <a:off x="4909611" y="1953037"/>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sp>
        <p:nvSpPr>
          <p:cNvPr id="21" name="Rectangle 20">
            <a:extLst>
              <a:ext uri="{FF2B5EF4-FFF2-40B4-BE49-F238E27FC236}">
                <a16:creationId xmlns:a16="http://schemas.microsoft.com/office/drawing/2014/main" id="{B1ECC39F-91D4-45F1-BCD8-267FE81184C5}"/>
              </a:ext>
            </a:extLst>
          </p:cNvPr>
          <p:cNvSpPr/>
          <p:nvPr/>
        </p:nvSpPr>
        <p:spPr>
          <a:xfrm>
            <a:off x="8116783" y="2486437"/>
            <a:ext cx="3346885" cy="431800"/>
          </a:xfrm>
          <a:prstGeom prst="rect">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2" name="Rectangle 21">
            <a:extLst>
              <a:ext uri="{FF2B5EF4-FFF2-40B4-BE49-F238E27FC236}">
                <a16:creationId xmlns:a16="http://schemas.microsoft.com/office/drawing/2014/main" id="{B9F3C1E1-5F08-4B09-937E-F59CCC8A86D0}"/>
              </a:ext>
            </a:extLst>
          </p:cNvPr>
          <p:cNvSpPr/>
          <p:nvPr/>
        </p:nvSpPr>
        <p:spPr>
          <a:xfrm>
            <a:off x="8116783" y="1947931"/>
            <a:ext cx="3346885" cy="551206"/>
          </a:xfrm>
          <a:prstGeom prst="rect">
            <a:avLst/>
          </a:prstGeom>
          <a:solidFill>
            <a:schemeClr val="accent3">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3" name="TextBox 22">
            <a:extLst>
              <a:ext uri="{FF2B5EF4-FFF2-40B4-BE49-F238E27FC236}">
                <a16:creationId xmlns:a16="http://schemas.microsoft.com/office/drawing/2014/main" id="{FEF829DF-EA39-4A97-89B8-6CCF4422AA05}"/>
              </a:ext>
            </a:extLst>
          </p:cNvPr>
          <p:cNvSpPr txBox="1"/>
          <p:nvPr/>
        </p:nvSpPr>
        <p:spPr>
          <a:xfrm>
            <a:off x="8124011" y="2018450"/>
            <a:ext cx="3349257" cy="415498"/>
          </a:xfrm>
          <a:prstGeom prst="rect">
            <a:avLst/>
          </a:prstGeom>
          <a:noFill/>
        </p:spPr>
        <p:txBody>
          <a:bodyPr wrap="none" rtlCol="0">
            <a:spAutoFit/>
          </a:bodyPr>
          <a:lstStyle/>
          <a:p>
            <a:pPr algn="ctr"/>
            <a:r>
              <a:rPr lang="id-ID" sz="2100" cap="all">
                <a:solidFill>
                  <a:schemeClr val="bg1"/>
                </a:solidFill>
              </a:rPr>
              <a:t>Environmental Loads</a:t>
            </a:r>
          </a:p>
        </p:txBody>
      </p:sp>
      <p:pic>
        <p:nvPicPr>
          <p:cNvPr id="24" name="Picture 23" descr="Scaffold-builder-course-2-5-m.jpg">
            <a:extLst>
              <a:ext uri="{FF2B5EF4-FFF2-40B4-BE49-F238E27FC236}">
                <a16:creationId xmlns:a16="http://schemas.microsoft.com/office/drawing/2014/main" id="{3A8AE2C9-FB0C-44F9-9167-56E6A0FE7BAB}"/>
              </a:ext>
            </a:extLst>
          </p:cNvPr>
          <p:cNvPicPr>
            <a:picLocks noChangeAspect="1"/>
          </p:cNvPicPr>
          <p:nvPr/>
        </p:nvPicPr>
        <p:blipFill>
          <a:blip r:embed="rId5"/>
          <a:srcRect l="26319"/>
          <a:stretch>
            <a:fillRect/>
          </a:stretch>
        </p:blipFill>
        <p:spPr>
          <a:xfrm>
            <a:off x="731311" y="2644733"/>
            <a:ext cx="3345644" cy="2995127"/>
          </a:xfrm>
          <a:prstGeom prst="rect">
            <a:avLst/>
          </a:prstGeom>
        </p:spPr>
      </p:pic>
      <p:pic>
        <p:nvPicPr>
          <p:cNvPr id="25" name="Picture 24" descr="Palm-Trees_Hurricane-Wilma.jpg">
            <a:extLst>
              <a:ext uri="{FF2B5EF4-FFF2-40B4-BE49-F238E27FC236}">
                <a16:creationId xmlns:a16="http://schemas.microsoft.com/office/drawing/2014/main" id="{0368A302-0010-4FD4-8187-7605975E792E}"/>
              </a:ext>
            </a:extLst>
          </p:cNvPr>
          <p:cNvPicPr>
            <a:picLocks noChangeAspect="1"/>
          </p:cNvPicPr>
          <p:nvPr/>
        </p:nvPicPr>
        <p:blipFill>
          <a:blip r:embed="rId6"/>
          <a:srcRect l="14627" r="13433"/>
          <a:stretch>
            <a:fillRect/>
          </a:stretch>
        </p:blipFill>
        <p:spPr>
          <a:xfrm>
            <a:off x="8122711" y="2651532"/>
            <a:ext cx="3350800" cy="2990314"/>
          </a:xfrm>
          <a:prstGeom prst="rect">
            <a:avLst/>
          </a:prstGeom>
        </p:spPr>
      </p:pic>
      <p:pic>
        <p:nvPicPr>
          <p:cNvPr id="26" name="Picture 25" descr="CSS-Scaffold-Tower2.jpg">
            <a:extLst>
              <a:ext uri="{FF2B5EF4-FFF2-40B4-BE49-F238E27FC236}">
                <a16:creationId xmlns:a16="http://schemas.microsoft.com/office/drawing/2014/main" id="{A647DEA5-ABBE-4328-B925-742E57E40A48}"/>
              </a:ext>
            </a:extLst>
          </p:cNvPr>
          <p:cNvPicPr>
            <a:picLocks noChangeAspect="1"/>
          </p:cNvPicPr>
          <p:nvPr/>
        </p:nvPicPr>
        <p:blipFill>
          <a:blip r:embed="rId7"/>
          <a:srcRect l="21283" t="-1878" r="16889" b="1160"/>
          <a:stretch>
            <a:fillRect/>
          </a:stretch>
        </p:blipFill>
        <p:spPr>
          <a:xfrm>
            <a:off x="4414311" y="2613437"/>
            <a:ext cx="3338100" cy="3008408"/>
          </a:xfrm>
          <a:prstGeom prst="rect">
            <a:avLst/>
          </a:prstGeom>
        </p:spPr>
      </p:pic>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513F92B-FB9D-423E-A4F5-6BF74738B853}"/>
              </a:ext>
            </a:extLst>
          </p:cNvPr>
          <p:cNvSpPr txBox="1"/>
          <p:nvPr/>
        </p:nvSpPr>
        <p:spPr>
          <a:xfrm>
            <a:off x="973418" y="5672007"/>
            <a:ext cx="3263900" cy="400110"/>
          </a:xfrm>
          <a:prstGeom prst="rect">
            <a:avLst/>
          </a:prstGeom>
          <a:noFill/>
        </p:spPr>
        <p:txBody>
          <a:bodyPr wrap="square" rtlCol="0">
            <a:spAutoFit/>
          </a:bodyPr>
          <a:lstStyle/>
          <a:p>
            <a:r>
              <a:rPr lang="en-US" sz="2000"/>
              <a:t>workers, tools, materials</a:t>
            </a:r>
          </a:p>
        </p:txBody>
      </p:sp>
      <p:sp>
        <p:nvSpPr>
          <p:cNvPr id="29" name="TextBox 28">
            <a:extLst>
              <a:ext uri="{FF2B5EF4-FFF2-40B4-BE49-F238E27FC236}">
                <a16:creationId xmlns:a16="http://schemas.microsoft.com/office/drawing/2014/main" id="{F5A1055D-B471-48D0-8152-C49FAA4E7D69}"/>
              </a:ext>
            </a:extLst>
          </p:cNvPr>
          <p:cNvSpPr txBox="1"/>
          <p:nvPr/>
        </p:nvSpPr>
        <p:spPr>
          <a:xfrm>
            <a:off x="8656918" y="5672006"/>
            <a:ext cx="2908300" cy="400110"/>
          </a:xfrm>
          <a:prstGeom prst="rect">
            <a:avLst/>
          </a:prstGeom>
          <a:noFill/>
        </p:spPr>
        <p:txBody>
          <a:bodyPr wrap="square" rtlCol="0">
            <a:spAutoFit/>
          </a:bodyPr>
          <a:lstStyle/>
          <a:p>
            <a:r>
              <a:rPr lang="en-US" sz="2000"/>
              <a:t>wind, rain, snow, ice</a:t>
            </a:r>
          </a:p>
        </p:txBody>
      </p:sp>
      <p:sp>
        <p:nvSpPr>
          <p:cNvPr id="30" name="TextBox 29">
            <a:extLst>
              <a:ext uri="{FF2B5EF4-FFF2-40B4-BE49-F238E27FC236}">
                <a16:creationId xmlns:a16="http://schemas.microsoft.com/office/drawing/2014/main" id="{B8EFAF60-2785-47A6-AB7D-CADB6F780961}"/>
              </a:ext>
            </a:extLst>
          </p:cNvPr>
          <p:cNvSpPr txBox="1"/>
          <p:nvPr/>
        </p:nvSpPr>
        <p:spPr>
          <a:xfrm>
            <a:off x="4268260" y="5672006"/>
            <a:ext cx="3708400" cy="400110"/>
          </a:xfrm>
          <a:prstGeom prst="rect">
            <a:avLst/>
          </a:prstGeom>
          <a:noFill/>
        </p:spPr>
        <p:txBody>
          <a:bodyPr wrap="square" rtlCol="0">
            <a:spAutoFit/>
          </a:bodyPr>
          <a:lstStyle/>
          <a:p>
            <a:r>
              <a:rPr lang="en-US" sz="2000"/>
              <a:t>scaffold components &amp; platforms </a:t>
            </a:r>
          </a:p>
        </p:txBody>
      </p:sp>
    </p:spTree>
    <p:extLst>
      <p:ext uri="{BB962C8B-B14F-4D97-AF65-F5344CB8AC3E}">
        <p14:creationId xmlns:p14="http://schemas.microsoft.com/office/powerpoint/2010/main" val="4037794775"/>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D0BC9099-9D3B-485C-A23B-DEDBD1798F4C}"/>
              </a:ext>
            </a:extLst>
          </p:cNvPr>
          <p:cNvSpPr txBox="1"/>
          <p:nvPr/>
        </p:nvSpPr>
        <p:spPr>
          <a:xfrm>
            <a:off x="698919" y="932125"/>
            <a:ext cx="9412644" cy="4524315"/>
          </a:xfrm>
          <a:prstGeom prst="rect">
            <a:avLst/>
          </a:prstGeom>
          <a:noFill/>
        </p:spPr>
        <p:txBody>
          <a:bodyPr wrap="square" rtlCol="0">
            <a:spAutoFit/>
          </a:bodyPr>
          <a:lstStyle/>
          <a:p>
            <a:r>
              <a:rPr lang="en-US" sz="2800">
                <a:solidFill>
                  <a:srgbClr val="FF0000"/>
                </a:solidFill>
              </a:rPr>
              <a:t>Why should I care about loads??</a:t>
            </a:r>
          </a:p>
          <a:p>
            <a:endParaRPr lang="en-US" sz="2800">
              <a:solidFill>
                <a:srgbClr val="FF0000"/>
              </a:solidFill>
            </a:endParaRPr>
          </a:p>
          <a:p>
            <a:r>
              <a:rPr lang="en-US" sz="2400"/>
              <a:t>Here is why you should care:</a:t>
            </a:r>
          </a:p>
          <a:p>
            <a:endParaRPr lang="en-US" sz="2400"/>
          </a:p>
          <a:p>
            <a:pPr marL="342900" indent="-342900">
              <a:lnSpc>
                <a:spcPts val="3200"/>
              </a:lnSpc>
              <a:buAutoNum type="arabicPeriod"/>
            </a:pPr>
            <a:r>
              <a:rPr lang="en-US" sz="2400"/>
              <a:t>If you overload the scaffold you could die</a:t>
            </a:r>
          </a:p>
          <a:p>
            <a:pPr marL="342900" indent="-342900">
              <a:lnSpc>
                <a:spcPts val="3200"/>
              </a:lnSpc>
              <a:buFontTx/>
              <a:buAutoNum type="arabicPeriod"/>
            </a:pPr>
            <a:r>
              <a:rPr lang="en-US" sz="2400"/>
              <a:t>If you overload the scaffold you could kill others</a:t>
            </a:r>
          </a:p>
          <a:p>
            <a:pPr marL="342900" indent="-342900">
              <a:lnSpc>
                <a:spcPts val="3200"/>
              </a:lnSpc>
              <a:buFontTx/>
              <a:buAutoNum type="arabicPeriod"/>
            </a:pPr>
            <a:r>
              <a:rPr lang="en-US" sz="2400"/>
              <a:t>Regulations and Standards require you to know this stuff</a:t>
            </a:r>
          </a:p>
          <a:p>
            <a:pPr marL="342900" indent="-342900">
              <a:lnSpc>
                <a:spcPts val="3200"/>
              </a:lnSpc>
              <a:buFontTx/>
              <a:buAutoNum type="arabicPeriod"/>
            </a:pPr>
            <a:r>
              <a:rPr lang="en-US" sz="2400"/>
              <a:t>If you overload the scaffold you’d be in trouble</a:t>
            </a:r>
          </a:p>
          <a:p>
            <a:pPr marL="342900" indent="-342900">
              <a:lnSpc>
                <a:spcPts val="3200"/>
              </a:lnSpc>
              <a:buAutoNum type="arabicPeriod"/>
            </a:pPr>
            <a:r>
              <a:rPr lang="en-US" sz="2400"/>
              <a:t>You will be cited and fined by OSHA</a:t>
            </a:r>
          </a:p>
          <a:p>
            <a:pPr marL="342900" indent="-342900">
              <a:lnSpc>
                <a:spcPts val="3200"/>
              </a:lnSpc>
              <a:buAutoNum type="arabicPeriod"/>
            </a:pPr>
            <a:r>
              <a:rPr lang="en-US" sz="2400"/>
              <a:t>All the above</a:t>
            </a:r>
          </a:p>
          <a:p>
            <a:endParaRPr lang="en-US" sz="2400"/>
          </a:p>
        </p:txBody>
      </p:sp>
    </p:spTree>
    <p:extLst>
      <p:ext uri="{BB962C8B-B14F-4D97-AF65-F5344CB8AC3E}">
        <p14:creationId xmlns:p14="http://schemas.microsoft.com/office/powerpoint/2010/main" val="1756382696"/>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8920BCA-CF87-4A29-ABEC-6B7220BED575}"/>
              </a:ext>
            </a:extLst>
          </p:cNvPr>
          <p:cNvSpPr txBox="1"/>
          <p:nvPr/>
        </p:nvSpPr>
        <p:spPr>
          <a:xfrm>
            <a:off x="709552" y="1013584"/>
            <a:ext cx="11139548" cy="3897670"/>
          </a:xfrm>
          <a:prstGeom prst="rect">
            <a:avLst/>
          </a:prstGeom>
          <a:noFill/>
        </p:spPr>
        <p:txBody>
          <a:bodyPr wrap="square" rtlCol="0">
            <a:spAutoFit/>
          </a:bodyPr>
          <a:lstStyle/>
          <a:p>
            <a:r>
              <a:rPr lang="en-US" sz="2800">
                <a:solidFill>
                  <a:srgbClr val="FF0000"/>
                </a:solidFill>
              </a:rPr>
              <a:t>Here is what you need to know about loads before using your scaffold:</a:t>
            </a:r>
          </a:p>
          <a:p>
            <a:endParaRPr lang="en-US"/>
          </a:p>
          <a:p>
            <a:r>
              <a:rPr lang="en-US" sz="2400"/>
              <a:t>There are two types of loads:</a:t>
            </a:r>
          </a:p>
          <a:p>
            <a:r>
              <a:rPr lang="en-US" sz="2400"/>
              <a:t>	1.  </a:t>
            </a:r>
            <a:r>
              <a:rPr lang="en-US" sz="2400">
                <a:solidFill>
                  <a:srgbClr val="FF0000"/>
                </a:solidFill>
              </a:rPr>
              <a:t>ALLOWABLE LOADS</a:t>
            </a:r>
          </a:p>
          <a:p>
            <a:r>
              <a:rPr lang="en-US" sz="2400"/>
              <a:t>	2.  </a:t>
            </a:r>
            <a:r>
              <a:rPr lang="en-US" sz="2400">
                <a:solidFill>
                  <a:srgbClr val="FF0000"/>
                </a:solidFill>
              </a:rPr>
              <a:t>MAXIMUM INTENDED LOAD</a:t>
            </a:r>
            <a:r>
              <a:rPr lang="en-US" sz="2400"/>
              <a:t>—also known as the </a:t>
            </a:r>
            <a:r>
              <a:rPr lang="en-US" sz="2400">
                <a:solidFill>
                  <a:srgbClr val="FF0000"/>
                </a:solidFill>
              </a:rPr>
              <a:t>ACTUAL LOAD</a:t>
            </a:r>
          </a:p>
          <a:p>
            <a:endParaRPr lang="en-US" sz="2400"/>
          </a:p>
          <a:p>
            <a:pPr marL="342900" indent="-342900">
              <a:lnSpc>
                <a:spcPts val="3200"/>
              </a:lnSpc>
              <a:buFont typeface="Wingdings" panose="05000000000000000000" pitchFamily="2" charset="2"/>
              <a:buChar char="ü"/>
            </a:pPr>
            <a:r>
              <a:rPr lang="en-US" sz="2400"/>
              <a:t>You need to know the </a:t>
            </a:r>
            <a:r>
              <a:rPr lang="en-US" sz="2400">
                <a:solidFill>
                  <a:srgbClr val="FF0000"/>
                </a:solidFill>
              </a:rPr>
              <a:t>SCAFFOLD ALLOWABLE LOAD</a:t>
            </a:r>
          </a:p>
          <a:p>
            <a:pPr marL="342900" indent="-342900">
              <a:lnSpc>
                <a:spcPts val="3200"/>
              </a:lnSpc>
              <a:buFont typeface="Wingdings" panose="05000000000000000000" pitchFamily="2" charset="2"/>
              <a:buChar char="ü"/>
            </a:pPr>
            <a:r>
              <a:rPr lang="en-US" sz="2400"/>
              <a:t>You need to know the </a:t>
            </a:r>
            <a:r>
              <a:rPr lang="en-US" sz="2400">
                <a:solidFill>
                  <a:srgbClr val="FF0000"/>
                </a:solidFill>
              </a:rPr>
              <a:t>PLATFORM ALLOWABLE LOAD</a:t>
            </a:r>
          </a:p>
          <a:p>
            <a:pPr marL="342900" indent="-342900">
              <a:lnSpc>
                <a:spcPts val="3200"/>
              </a:lnSpc>
              <a:buFont typeface="Wingdings" panose="05000000000000000000" pitchFamily="2" charset="2"/>
              <a:buChar char="ü"/>
            </a:pPr>
            <a:r>
              <a:rPr lang="en-US" sz="2400"/>
              <a:t>You need to know the </a:t>
            </a:r>
            <a:r>
              <a:rPr lang="en-US" sz="2400">
                <a:solidFill>
                  <a:srgbClr val="FF0000"/>
                </a:solidFill>
              </a:rPr>
              <a:t>MAXIMUM INTENDED/ACTUAL LOAD</a:t>
            </a:r>
          </a:p>
          <a:p>
            <a:pPr marL="342900" indent="-342900">
              <a:lnSpc>
                <a:spcPts val="3200"/>
              </a:lnSpc>
              <a:buFont typeface="Wingdings" panose="05000000000000000000" pitchFamily="2" charset="2"/>
              <a:buChar char="ü"/>
            </a:pPr>
            <a:r>
              <a:rPr lang="en-US" sz="2400"/>
              <a:t>You need to know the </a:t>
            </a:r>
            <a:r>
              <a:rPr lang="en-US" sz="2400">
                <a:solidFill>
                  <a:srgbClr val="FF0000"/>
                </a:solidFill>
              </a:rPr>
              <a:t>PROPER MATERIAL HANDLING OF LOADS ON YOUR SCAFFOLD</a:t>
            </a:r>
          </a:p>
        </p:txBody>
      </p:sp>
      <p:sp>
        <p:nvSpPr>
          <p:cNvPr id="2" name="TextBox 1">
            <a:extLst>
              <a:ext uri="{FF2B5EF4-FFF2-40B4-BE49-F238E27FC236}">
                <a16:creationId xmlns:a16="http://schemas.microsoft.com/office/drawing/2014/main" id="{5BC3F121-2740-4B1C-90F5-0D79700981F6}"/>
              </a:ext>
            </a:extLst>
          </p:cNvPr>
          <p:cNvSpPr txBox="1"/>
          <p:nvPr/>
        </p:nvSpPr>
        <p:spPr>
          <a:xfrm>
            <a:off x="1748423" y="5366039"/>
            <a:ext cx="8495994" cy="523220"/>
          </a:xfrm>
          <a:prstGeom prst="rect">
            <a:avLst/>
          </a:prstGeom>
          <a:solidFill>
            <a:srgbClr val="FFFF00"/>
          </a:solidFill>
        </p:spPr>
        <p:txBody>
          <a:bodyPr wrap="square" rtlCol="0">
            <a:spAutoFit/>
          </a:bodyPr>
          <a:lstStyle/>
          <a:p>
            <a:r>
              <a:rPr lang="en-US" sz="2800" dirty="0"/>
              <a:t>I don’t know these terms ---  What does all this mean??</a:t>
            </a:r>
          </a:p>
        </p:txBody>
      </p:sp>
    </p:spTree>
    <p:extLst>
      <p:ext uri="{BB962C8B-B14F-4D97-AF65-F5344CB8AC3E}">
        <p14:creationId xmlns:p14="http://schemas.microsoft.com/office/powerpoint/2010/main" val="168979485"/>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8920BCA-CF87-4A29-ABEC-6B7220BED575}"/>
              </a:ext>
            </a:extLst>
          </p:cNvPr>
          <p:cNvSpPr txBox="1"/>
          <p:nvPr/>
        </p:nvSpPr>
        <p:spPr>
          <a:xfrm>
            <a:off x="709552" y="1980937"/>
            <a:ext cx="10482369" cy="2215991"/>
          </a:xfrm>
          <a:prstGeom prst="rect">
            <a:avLst/>
          </a:prstGeom>
          <a:noFill/>
        </p:spPr>
        <p:txBody>
          <a:bodyPr wrap="square" rtlCol="0">
            <a:spAutoFit/>
          </a:bodyPr>
          <a:lstStyle/>
          <a:p>
            <a:endParaRPr lang="en-US"/>
          </a:p>
          <a:p>
            <a:r>
              <a:rPr lang="en-US" sz="2400" u="sng">
                <a:solidFill>
                  <a:srgbClr val="FF0000"/>
                </a:solidFill>
              </a:rPr>
              <a:t>Allowable Loads</a:t>
            </a:r>
            <a:r>
              <a:rPr lang="en-US" sz="2400"/>
              <a:t>:  The maximum safe amount of weight the scaffold or platform  </a:t>
            </a:r>
          </a:p>
          <a:p>
            <a:r>
              <a:rPr lang="en-US" sz="2400"/>
              <a:t>                                 can support</a:t>
            </a:r>
          </a:p>
          <a:p>
            <a:endParaRPr lang="en-US" sz="2400"/>
          </a:p>
          <a:p>
            <a:r>
              <a:rPr lang="en-US" sz="2400" u="sng">
                <a:solidFill>
                  <a:srgbClr val="FF0000"/>
                </a:solidFill>
              </a:rPr>
              <a:t>Maximum Intended Load/Actual Load</a:t>
            </a:r>
            <a:r>
              <a:rPr lang="en-US" sz="2400"/>
              <a:t>:  The load you are placing on the scaffold</a:t>
            </a:r>
            <a:endParaRPr lang="en-US" sz="2400">
              <a:solidFill>
                <a:srgbClr val="FF0000"/>
              </a:solidFill>
            </a:endParaRPr>
          </a:p>
          <a:p>
            <a:endParaRPr lang="en-US" sz="2400"/>
          </a:p>
        </p:txBody>
      </p:sp>
      <p:sp>
        <p:nvSpPr>
          <p:cNvPr id="4" name="TextBox 3">
            <a:extLst>
              <a:ext uri="{FF2B5EF4-FFF2-40B4-BE49-F238E27FC236}">
                <a16:creationId xmlns:a16="http://schemas.microsoft.com/office/drawing/2014/main" id="{AD5FDC7F-15B7-4AAD-8A41-25BC88E3F27F}"/>
              </a:ext>
            </a:extLst>
          </p:cNvPr>
          <p:cNvSpPr txBox="1"/>
          <p:nvPr/>
        </p:nvSpPr>
        <p:spPr>
          <a:xfrm>
            <a:off x="709552" y="1290850"/>
            <a:ext cx="5172502" cy="461665"/>
          </a:xfrm>
          <a:prstGeom prst="rect">
            <a:avLst/>
          </a:prstGeom>
          <a:noFill/>
        </p:spPr>
        <p:txBody>
          <a:bodyPr wrap="square" rtlCol="0">
            <a:spAutoFit/>
          </a:bodyPr>
          <a:lstStyle/>
          <a:p>
            <a:r>
              <a:rPr lang="en-US" sz="2400"/>
              <a:t>Here’s what these terms mean: </a:t>
            </a:r>
          </a:p>
        </p:txBody>
      </p:sp>
      <p:sp>
        <p:nvSpPr>
          <p:cNvPr id="5" name="TextBox 4">
            <a:extLst>
              <a:ext uri="{FF2B5EF4-FFF2-40B4-BE49-F238E27FC236}">
                <a16:creationId xmlns:a16="http://schemas.microsoft.com/office/drawing/2014/main" id="{93E3352D-FD8C-4345-958E-C16A71227D5F}"/>
              </a:ext>
            </a:extLst>
          </p:cNvPr>
          <p:cNvSpPr txBox="1"/>
          <p:nvPr/>
        </p:nvSpPr>
        <p:spPr>
          <a:xfrm>
            <a:off x="522654" y="4841072"/>
            <a:ext cx="11326446" cy="1015663"/>
          </a:xfrm>
          <a:prstGeom prst="rect">
            <a:avLst/>
          </a:prstGeom>
          <a:solidFill>
            <a:srgbClr val="FFFF00"/>
          </a:solidFill>
        </p:spPr>
        <p:txBody>
          <a:bodyPr wrap="square" rtlCol="0">
            <a:spAutoFit/>
          </a:bodyPr>
          <a:lstStyle/>
          <a:p>
            <a:r>
              <a:rPr lang="en-US" sz="2400">
                <a:solidFill>
                  <a:srgbClr val="0070C0"/>
                </a:solidFill>
              </a:rPr>
              <a:t>The First Rule of Loads:</a:t>
            </a:r>
          </a:p>
          <a:p>
            <a:endParaRPr lang="en-US" sz="1200">
              <a:solidFill>
                <a:srgbClr val="0070C0"/>
              </a:solidFill>
            </a:endParaRPr>
          </a:p>
          <a:p>
            <a:r>
              <a:rPr lang="en-US" sz="2400"/>
              <a:t>The Maximum Intended/Actual Load can NEVER be more than the Allowable Load</a:t>
            </a:r>
          </a:p>
        </p:txBody>
      </p:sp>
    </p:spTree>
    <p:extLst>
      <p:ext uri="{BB962C8B-B14F-4D97-AF65-F5344CB8AC3E}">
        <p14:creationId xmlns:p14="http://schemas.microsoft.com/office/powerpoint/2010/main" val="3365489294"/>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 </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8920BCA-CF87-4A29-ABEC-6B7220BED575}"/>
              </a:ext>
            </a:extLst>
          </p:cNvPr>
          <p:cNvSpPr txBox="1"/>
          <p:nvPr/>
        </p:nvSpPr>
        <p:spPr>
          <a:xfrm>
            <a:off x="709551" y="1943187"/>
            <a:ext cx="10482369" cy="2790508"/>
          </a:xfrm>
          <a:prstGeom prst="rect">
            <a:avLst/>
          </a:prstGeom>
          <a:noFill/>
        </p:spPr>
        <p:txBody>
          <a:bodyPr wrap="square" rtlCol="0">
            <a:spAutoFit/>
          </a:bodyPr>
          <a:lstStyle/>
          <a:p>
            <a:endParaRPr lang="en-US"/>
          </a:p>
          <a:p>
            <a:pPr marL="342900" indent="-342900">
              <a:lnSpc>
                <a:spcPts val="3200"/>
              </a:lnSpc>
              <a:buFont typeface="Wingdings" panose="05000000000000000000" pitchFamily="2" charset="2"/>
              <a:buChar char="ü"/>
            </a:pPr>
            <a:r>
              <a:rPr lang="en-US" sz="2400"/>
              <a:t>Ask your boss</a:t>
            </a:r>
          </a:p>
          <a:p>
            <a:pPr marL="342900" indent="-342900">
              <a:lnSpc>
                <a:spcPts val="3200"/>
              </a:lnSpc>
              <a:buFont typeface="Wingdings" panose="05000000000000000000" pitchFamily="2" charset="2"/>
              <a:buChar char="ü"/>
            </a:pPr>
            <a:r>
              <a:rPr lang="en-US" sz="2400"/>
              <a:t>Ask the scaffold erector</a:t>
            </a:r>
          </a:p>
          <a:p>
            <a:pPr marL="342900" indent="-342900">
              <a:lnSpc>
                <a:spcPts val="3200"/>
              </a:lnSpc>
              <a:buFont typeface="Wingdings" panose="05000000000000000000" pitchFamily="2" charset="2"/>
              <a:buChar char="ü"/>
            </a:pPr>
            <a:r>
              <a:rPr lang="en-US" sz="2400"/>
              <a:t>Ask the company that erected the scaffold</a:t>
            </a:r>
          </a:p>
          <a:p>
            <a:pPr marL="342900" indent="-342900">
              <a:lnSpc>
                <a:spcPts val="3200"/>
              </a:lnSpc>
              <a:buFont typeface="Wingdings" panose="05000000000000000000" pitchFamily="2" charset="2"/>
              <a:buChar char="ü"/>
            </a:pPr>
            <a:r>
              <a:rPr lang="en-US" sz="2400"/>
              <a:t>Ask the scaffold supplier</a:t>
            </a:r>
          </a:p>
          <a:p>
            <a:pPr marL="342900" indent="-342900">
              <a:lnSpc>
                <a:spcPts val="3200"/>
              </a:lnSpc>
              <a:buFont typeface="Wingdings" panose="05000000000000000000" pitchFamily="2" charset="2"/>
              <a:buChar char="ü"/>
            </a:pPr>
            <a:r>
              <a:rPr lang="en-US" sz="2400"/>
              <a:t>Ask the manufacturer</a:t>
            </a:r>
          </a:p>
          <a:p>
            <a:endParaRPr lang="en-US" sz="2400"/>
          </a:p>
        </p:txBody>
      </p:sp>
      <p:sp>
        <p:nvSpPr>
          <p:cNvPr id="4" name="TextBox 3">
            <a:extLst>
              <a:ext uri="{FF2B5EF4-FFF2-40B4-BE49-F238E27FC236}">
                <a16:creationId xmlns:a16="http://schemas.microsoft.com/office/drawing/2014/main" id="{AD5FDC7F-15B7-4AAD-8A41-25BC88E3F27F}"/>
              </a:ext>
            </a:extLst>
          </p:cNvPr>
          <p:cNvSpPr txBox="1"/>
          <p:nvPr/>
        </p:nvSpPr>
        <p:spPr>
          <a:xfrm>
            <a:off x="709551" y="1385467"/>
            <a:ext cx="5612117" cy="461665"/>
          </a:xfrm>
          <a:prstGeom prst="rect">
            <a:avLst/>
          </a:prstGeom>
          <a:noFill/>
        </p:spPr>
        <p:txBody>
          <a:bodyPr wrap="square" rtlCol="0">
            <a:spAutoFit/>
          </a:bodyPr>
          <a:lstStyle/>
          <a:p>
            <a:r>
              <a:rPr lang="en-US" sz="2400"/>
              <a:t>Here is how you find the </a:t>
            </a:r>
            <a:r>
              <a:rPr lang="en-US" sz="2400" u="sng"/>
              <a:t>Allowable Load</a:t>
            </a:r>
            <a:r>
              <a:rPr lang="en-US" sz="2400"/>
              <a:t>: </a:t>
            </a:r>
          </a:p>
        </p:txBody>
      </p:sp>
      <p:sp>
        <p:nvSpPr>
          <p:cNvPr id="5" name="TextBox 4">
            <a:extLst>
              <a:ext uri="{FF2B5EF4-FFF2-40B4-BE49-F238E27FC236}">
                <a16:creationId xmlns:a16="http://schemas.microsoft.com/office/drawing/2014/main" id="{93E3352D-FD8C-4345-958E-C16A71227D5F}"/>
              </a:ext>
            </a:extLst>
          </p:cNvPr>
          <p:cNvSpPr txBox="1"/>
          <p:nvPr/>
        </p:nvSpPr>
        <p:spPr>
          <a:xfrm>
            <a:off x="261411" y="5019235"/>
            <a:ext cx="11326446" cy="1015663"/>
          </a:xfrm>
          <a:prstGeom prst="rect">
            <a:avLst/>
          </a:prstGeom>
          <a:solidFill>
            <a:srgbClr val="FFFF00"/>
          </a:solidFill>
        </p:spPr>
        <p:txBody>
          <a:bodyPr wrap="square" rtlCol="0">
            <a:spAutoFit/>
          </a:bodyPr>
          <a:lstStyle/>
          <a:p>
            <a:r>
              <a:rPr lang="en-US" sz="2400">
                <a:solidFill>
                  <a:srgbClr val="0070C0"/>
                </a:solidFill>
              </a:rPr>
              <a:t>The Second Rule of Loads:</a:t>
            </a:r>
          </a:p>
          <a:p>
            <a:endParaRPr lang="en-US" sz="1200">
              <a:solidFill>
                <a:srgbClr val="0070C0"/>
              </a:solidFill>
            </a:endParaRPr>
          </a:p>
          <a:p>
            <a:r>
              <a:rPr lang="en-US" sz="2400"/>
              <a:t>Do not guess at what the Allowable Load might be.</a:t>
            </a:r>
          </a:p>
        </p:txBody>
      </p:sp>
      <p:sp>
        <p:nvSpPr>
          <p:cNvPr id="2" name="TextBox 1">
            <a:extLst>
              <a:ext uri="{FF2B5EF4-FFF2-40B4-BE49-F238E27FC236}">
                <a16:creationId xmlns:a16="http://schemas.microsoft.com/office/drawing/2014/main" id="{1A51617F-2E2E-4B0E-ABF6-433D9458F38B}"/>
              </a:ext>
            </a:extLst>
          </p:cNvPr>
          <p:cNvSpPr txBox="1"/>
          <p:nvPr/>
        </p:nvSpPr>
        <p:spPr>
          <a:xfrm>
            <a:off x="4607110" y="294358"/>
            <a:ext cx="3211608" cy="523220"/>
          </a:xfrm>
          <a:prstGeom prst="rect">
            <a:avLst/>
          </a:prstGeom>
          <a:noFill/>
        </p:spPr>
        <p:txBody>
          <a:bodyPr wrap="square" rtlCol="0">
            <a:spAutoFit/>
          </a:bodyPr>
          <a:lstStyle/>
          <a:p>
            <a:r>
              <a:rPr lang="en-US" sz="2800">
                <a:solidFill>
                  <a:srgbClr val="FF0000"/>
                </a:solidFill>
              </a:rPr>
              <a:t>- Allowable Loads</a:t>
            </a:r>
          </a:p>
        </p:txBody>
      </p:sp>
    </p:spTree>
    <p:extLst>
      <p:ext uri="{BB962C8B-B14F-4D97-AF65-F5344CB8AC3E}">
        <p14:creationId xmlns:p14="http://schemas.microsoft.com/office/powerpoint/2010/main" val="3049889808"/>
      </p:ext>
    </p:extLst>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8920BCA-CF87-4A29-ABEC-6B7220BED575}"/>
              </a:ext>
            </a:extLst>
          </p:cNvPr>
          <p:cNvSpPr txBox="1"/>
          <p:nvPr/>
        </p:nvSpPr>
        <p:spPr>
          <a:xfrm>
            <a:off x="709551" y="1989141"/>
            <a:ext cx="10482369" cy="2399824"/>
          </a:xfrm>
          <a:prstGeom prst="rect">
            <a:avLst/>
          </a:prstGeom>
          <a:noFill/>
        </p:spPr>
        <p:txBody>
          <a:bodyPr wrap="square" rtlCol="0">
            <a:spAutoFit/>
          </a:bodyPr>
          <a:lstStyle/>
          <a:p>
            <a:endParaRPr lang="en-US"/>
          </a:p>
          <a:p>
            <a:pPr marL="342900" indent="-342900">
              <a:lnSpc>
                <a:spcPts val="3200"/>
              </a:lnSpc>
              <a:buFont typeface="Wingdings" panose="05000000000000000000" pitchFamily="2" charset="2"/>
              <a:buChar char="ü"/>
            </a:pPr>
            <a:r>
              <a:rPr lang="en-US" sz="2400"/>
              <a:t>Foundation</a:t>
            </a:r>
          </a:p>
          <a:p>
            <a:pPr marL="342900" indent="-342900">
              <a:lnSpc>
                <a:spcPts val="3200"/>
              </a:lnSpc>
              <a:buFont typeface="Wingdings" panose="05000000000000000000" pitchFamily="2" charset="2"/>
              <a:buChar char="ü"/>
            </a:pPr>
            <a:r>
              <a:rPr lang="en-US" sz="2400"/>
              <a:t>Bracing</a:t>
            </a:r>
          </a:p>
          <a:p>
            <a:pPr marL="342900" indent="-342900">
              <a:lnSpc>
                <a:spcPts val="3200"/>
              </a:lnSpc>
              <a:buFont typeface="Wingdings" panose="05000000000000000000" pitchFamily="2" charset="2"/>
              <a:buChar char="ü"/>
            </a:pPr>
            <a:r>
              <a:rPr lang="en-US" sz="2400"/>
              <a:t>Stability</a:t>
            </a:r>
          </a:p>
          <a:p>
            <a:pPr marL="342900" indent="-342900">
              <a:lnSpc>
                <a:spcPts val="3200"/>
              </a:lnSpc>
              <a:buFont typeface="Wingdings" panose="05000000000000000000" pitchFamily="2" charset="2"/>
              <a:buChar char="ü"/>
            </a:pPr>
            <a:r>
              <a:rPr lang="en-US" sz="2400"/>
              <a:t>Plumb and Level</a:t>
            </a:r>
          </a:p>
          <a:p>
            <a:pPr marL="342900" indent="-342900">
              <a:lnSpc>
                <a:spcPts val="3200"/>
              </a:lnSpc>
              <a:buFont typeface="Wingdings" panose="05000000000000000000" pitchFamily="2" charset="2"/>
              <a:buChar char="ü"/>
            </a:pPr>
            <a:r>
              <a:rPr lang="en-US" sz="2400"/>
              <a:t>Quality of the Equipment (Is the equipment in good shape?)</a:t>
            </a:r>
          </a:p>
        </p:txBody>
      </p:sp>
      <p:sp>
        <p:nvSpPr>
          <p:cNvPr id="4" name="TextBox 3">
            <a:extLst>
              <a:ext uri="{FF2B5EF4-FFF2-40B4-BE49-F238E27FC236}">
                <a16:creationId xmlns:a16="http://schemas.microsoft.com/office/drawing/2014/main" id="{AD5FDC7F-15B7-4AAD-8A41-25BC88E3F27F}"/>
              </a:ext>
            </a:extLst>
          </p:cNvPr>
          <p:cNvSpPr txBox="1"/>
          <p:nvPr/>
        </p:nvSpPr>
        <p:spPr>
          <a:xfrm>
            <a:off x="709551" y="1404138"/>
            <a:ext cx="5612117" cy="461665"/>
          </a:xfrm>
          <a:prstGeom prst="rect">
            <a:avLst/>
          </a:prstGeom>
          <a:noFill/>
        </p:spPr>
        <p:txBody>
          <a:bodyPr wrap="square" rtlCol="0">
            <a:spAutoFit/>
          </a:bodyPr>
          <a:lstStyle/>
          <a:p>
            <a:r>
              <a:rPr lang="en-US" sz="2400"/>
              <a:t>What affects the </a:t>
            </a:r>
            <a:r>
              <a:rPr lang="en-US" sz="2400" u="sng"/>
              <a:t>Allowable Load</a:t>
            </a:r>
            <a:r>
              <a:rPr lang="en-US" sz="2400"/>
              <a:t>: </a:t>
            </a:r>
          </a:p>
        </p:txBody>
      </p:sp>
      <p:sp>
        <p:nvSpPr>
          <p:cNvPr id="5" name="TextBox 4">
            <a:extLst>
              <a:ext uri="{FF2B5EF4-FFF2-40B4-BE49-F238E27FC236}">
                <a16:creationId xmlns:a16="http://schemas.microsoft.com/office/drawing/2014/main" id="{93E3352D-FD8C-4345-958E-C16A71227D5F}"/>
              </a:ext>
            </a:extLst>
          </p:cNvPr>
          <p:cNvSpPr txBox="1"/>
          <p:nvPr/>
        </p:nvSpPr>
        <p:spPr>
          <a:xfrm>
            <a:off x="432777" y="4841072"/>
            <a:ext cx="11326446" cy="1015663"/>
          </a:xfrm>
          <a:prstGeom prst="rect">
            <a:avLst/>
          </a:prstGeom>
          <a:solidFill>
            <a:srgbClr val="FFFF00"/>
          </a:solidFill>
        </p:spPr>
        <p:txBody>
          <a:bodyPr wrap="square" rtlCol="0">
            <a:spAutoFit/>
          </a:bodyPr>
          <a:lstStyle/>
          <a:p>
            <a:r>
              <a:rPr lang="en-US" sz="2400">
                <a:solidFill>
                  <a:srgbClr val="0070C0"/>
                </a:solidFill>
              </a:rPr>
              <a:t>The Third Rule of Loads:</a:t>
            </a:r>
          </a:p>
          <a:p>
            <a:endParaRPr lang="en-US" sz="1200">
              <a:solidFill>
                <a:srgbClr val="0070C0"/>
              </a:solidFill>
            </a:endParaRPr>
          </a:p>
          <a:p>
            <a:r>
              <a:rPr lang="en-US" sz="2400"/>
              <a:t>Allowable Loads are based on a properly constructed scaffold; do NOT modify scaffolds.</a:t>
            </a:r>
          </a:p>
        </p:txBody>
      </p:sp>
      <p:sp>
        <p:nvSpPr>
          <p:cNvPr id="15" name="TextBox 14">
            <a:extLst>
              <a:ext uri="{FF2B5EF4-FFF2-40B4-BE49-F238E27FC236}">
                <a16:creationId xmlns:a16="http://schemas.microsoft.com/office/drawing/2014/main" id="{1EC8BB26-E258-4705-B53B-0130F6175E74}"/>
              </a:ext>
            </a:extLst>
          </p:cNvPr>
          <p:cNvSpPr txBox="1"/>
          <p:nvPr/>
        </p:nvSpPr>
        <p:spPr>
          <a:xfrm>
            <a:off x="4607110" y="294358"/>
            <a:ext cx="3211608" cy="523220"/>
          </a:xfrm>
          <a:prstGeom prst="rect">
            <a:avLst/>
          </a:prstGeom>
          <a:noFill/>
        </p:spPr>
        <p:txBody>
          <a:bodyPr wrap="square" rtlCol="0">
            <a:spAutoFit/>
          </a:bodyPr>
          <a:lstStyle/>
          <a:p>
            <a:r>
              <a:rPr lang="en-US" sz="2800">
                <a:solidFill>
                  <a:srgbClr val="FF0000"/>
                </a:solidFill>
              </a:rPr>
              <a:t>- Allowable Loads</a:t>
            </a:r>
          </a:p>
        </p:txBody>
      </p:sp>
    </p:spTree>
    <p:extLst>
      <p:ext uri="{BB962C8B-B14F-4D97-AF65-F5344CB8AC3E}">
        <p14:creationId xmlns:p14="http://schemas.microsoft.com/office/powerpoint/2010/main" val="69092265"/>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8920BCA-CF87-4A29-ABEC-6B7220BED575}"/>
              </a:ext>
            </a:extLst>
          </p:cNvPr>
          <p:cNvSpPr txBox="1"/>
          <p:nvPr/>
        </p:nvSpPr>
        <p:spPr>
          <a:xfrm>
            <a:off x="718871" y="1862461"/>
            <a:ext cx="10482369" cy="2790508"/>
          </a:xfrm>
          <a:prstGeom prst="rect">
            <a:avLst/>
          </a:prstGeom>
          <a:noFill/>
        </p:spPr>
        <p:txBody>
          <a:bodyPr wrap="square" rtlCol="0">
            <a:spAutoFit/>
          </a:bodyPr>
          <a:lstStyle/>
          <a:p>
            <a:endParaRPr lang="en-US"/>
          </a:p>
          <a:p>
            <a:pPr marL="342900" indent="-342900">
              <a:lnSpc>
                <a:spcPts val="3200"/>
              </a:lnSpc>
              <a:buFont typeface="Wingdings" panose="05000000000000000000" pitchFamily="2" charset="2"/>
              <a:buChar char="ü"/>
            </a:pPr>
            <a:r>
              <a:rPr lang="en-US" sz="2400"/>
              <a:t>The scaffold is tested according to standardized test procedures</a:t>
            </a:r>
          </a:p>
          <a:p>
            <a:pPr marL="342900" indent="-342900">
              <a:lnSpc>
                <a:spcPts val="3200"/>
              </a:lnSpc>
              <a:buFont typeface="Wingdings" panose="05000000000000000000" pitchFamily="2" charset="2"/>
              <a:buChar char="ü"/>
            </a:pPr>
            <a:r>
              <a:rPr lang="en-US" sz="2400"/>
              <a:t>The scaffold is tested to failure</a:t>
            </a:r>
          </a:p>
          <a:p>
            <a:pPr marL="342900" indent="-342900">
              <a:lnSpc>
                <a:spcPts val="3200"/>
              </a:lnSpc>
              <a:buFont typeface="Wingdings" panose="05000000000000000000" pitchFamily="2" charset="2"/>
              <a:buChar char="ü"/>
            </a:pPr>
            <a:r>
              <a:rPr lang="en-US" sz="2400"/>
              <a:t>The manufacturer applies a safety factor</a:t>
            </a:r>
          </a:p>
          <a:p>
            <a:pPr marL="342900" indent="-342900">
              <a:lnSpc>
                <a:spcPts val="3200"/>
              </a:lnSpc>
              <a:buFont typeface="Wingdings" panose="05000000000000000000" pitchFamily="2" charset="2"/>
              <a:buChar char="ü"/>
            </a:pPr>
            <a:r>
              <a:rPr lang="en-US" sz="2400"/>
              <a:t>The manufacturer publishes a load chart</a:t>
            </a:r>
          </a:p>
          <a:p>
            <a:pPr marL="342900" indent="-342900">
              <a:lnSpc>
                <a:spcPts val="3200"/>
              </a:lnSpc>
              <a:buFont typeface="Wingdings" panose="05000000000000000000" pitchFamily="2" charset="2"/>
              <a:buChar char="ü"/>
            </a:pPr>
            <a:r>
              <a:rPr lang="en-US" sz="2400"/>
              <a:t>For some products, the Allowable Load is indicated on the product</a:t>
            </a:r>
          </a:p>
          <a:p>
            <a:endParaRPr lang="en-US" sz="2400"/>
          </a:p>
        </p:txBody>
      </p:sp>
      <p:sp>
        <p:nvSpPr>
          <p:cNvPr id="4" name="TextBox 3">
            <a:extLst>
              <a:ext uri="{FF2B5EF4-FFF2-40B4-BE49-F238E27FC236}">
                <a16:creationId xmlns:a16="http://schemas.microsoft.com/office/drawing/2014/main" id="{AD5FDC7F-15B7-4AAD-8A41-25BC88E3F27F}"/>
              </a:ext>
            </a:extLst>
          </p:cNvPr>
          <p:cNvSpPr txBox="1"/>
          <p:nvPr/>
        </p:nvSpPr>
        <p:spPr>
          <a:xfrm>
            <a:off x="718871" y="1400796"/>
            <a:ext cx="7722272" cy="461665"/>
          </a:xfrm>
          <a:prstGeom prst="rect">
            <a:avLst/>
          </a:prstGeom>
          <a:noFill/>
        </p:spPr>
        <p:txBody>
          <a:bodyPr wrap="square" rtlCol="0">
            <a:spAutoFit/>
          </a:bodyPr>
          <a:lstStyle/>
          <a:p>
            <a:r>
              <a:rPr lang="en-US" sz="2400"/>
              <a:t>How does the manufacturer determine the </a:t>
            </a:r>
            <a:r>
              <a:rPr lang="en-US" sz="2400" u="sng"/>
              <a:t>Allowable Load</a:t>
            </a:r>
            <a:r>
              <a:rPr lang="en-US" sz="2400"/>
              <a:t>? </a:t>
            </a:r>
          </a:p>
        </p:txBody>
      </p:sp>
      <p:sp>
        <p:nvSpPr>
          <p:cNvPr id="5" name="TextBox 4">
            <a:extLst>
              <a:ext uri="{FF2B5EF4-FFF2-40B4-BE49-F238E27FC236}">
                <a16:creationId xmlns:a16="http://schemas.microsoft.com/office/drawing/2014/main" id="{93E3352D-FD8C-4345-958E-C16A71227D5F}"/>
              </a:ext>
            </a:extLst>
          </p:cNvPr>
          <p:cNvSpPr txBox="1"/>
          <p:nvPr/>
        </p:nvSpPr>
        <p:spPr>
          <a:xfrm>
            <a:off x="432777" y="4930153"/>
            <a:ext cx="11326446" cy="1015663"/>
          </a:xfrm>
          <a:prstGeom prst="rect">
            <a:avLst/>
          </a:prstGeom>
          <a:solidFill>
            <a:srgbClr val="FFFF00"/>
          </a:solidFill>
        </p:spPr>
        <p:txBody>
          <a:bodyPr wrap="square" rtlCol="0">
            <a:spAutoFit/>
          </a:bodyPr>
          <a:lstStyle/>
          <a:p>
            <a:r>
              <a:rPr lang="en-US" sz="2400">
                <a:solidFill>
                  <a:srgbClr val="0070C0"/>
                </a:solidFill>
              </a:rPr>
              <a:t>The Fourth Rule of Loads:</a:t>
            </a:r>
          </a:p>
          <a:p>
            <a:endParaRPr lang="en-US" sz="1200">
              <a:solidFill>
                <a:srgbClr val="0070C0"/>
              </a:solidFill>
            </a:endParaRPr>
          </a:p>
          <a:p>
            <a:r>
              <a:rPr lang="en-US" sz="2400"/>
              <a:t>Make sure you use the Allowable Load for the scaffold brand you are using.</a:t>
            </a:r>
          </a:p>
        </p:txBody>
      </p:sp>
      <p:sp>
        <p:nvSpPr>
          <p:cNvPr id="15" name="TextBox 14">
            <a:extLst>
              <a:ext uri="{FF2B5EF4-FFF2-40B4-BE49-F238E27FC236}">
                <a16:creationId xmlns:a16="http://schemas.microsoft.com/office/drawing/2014/main" id="{AFDBFF26-1A52-420C-AB60-1821604F1AFD}"/>
              </a:ext>
            </a:extLst>
          </p:cNvPr>
          <p:cNvSpPr txBox="1"/>
          <p:nvPr/>
        </p:nvSpPr>
        <p:spPr>
          <a:xfrm>
            <a:off x="4607110" y="294358"/>
            <a:ext cx="3211608" cy="523220"/>
          </a:xfrm>
          <a:prstGeom prst="rect">
            <a:avLst/>
          </a:prstGeom>
          <a:noFill/>
        </p:spPr>
        <p:txBody>
          <a:bodyPr wrap="square" rtlCol="0">
            <a:spAutoFit/>
          </a:bodyPr>
          <a:lstStyle/>
          <a:p>
            <a:r>
              <a:rPr lang="en-US" sz="2800">
                <a:solidFill>
                  <a:srgbClr val="FF0000"/>
                </a:solidFill>
              </a:rPr>
              <a:t>- Allowable Loads</a:t>
            </a:r>
          </a:p>
        </p:txBody>
      </p:sp>
    </p:spTree>
    <p:extLst>
      <p:ext uri="{BB962C8B-B14F-4D97-AF65-F5344CB8AC3E}">
        <p14:creationId xmlns:p14="http://schemas.microsoft.com/office/powerpoint/2010/main" val="186609339"/>
      </p:ext>
    </p:extLst>
  </p:cSld>
  <p:clrMapOvr>
    <a:masterClrMapping/>
  </p:clrMapOvr>
  <p:transitio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E3F7E21-D2D5-4AF2-9043-192E3E8FC410}"/>
              </a:ext>
            </a:extLst>
          </p:cNvPr>
          <p:cNvSpPr txBox="1"/>
          <p:nvPr/>
        </p:nvSpPr>
        <p:spPr>
          <a:xfrm>
            <a:off x="4607110" y="294358"/>
            <a:ext cx="5266652" cy="523220"/>
          </a:xfrm>
          <a:prstGeom prst="rect">
            <a:avLst/>
          </a:prstGeom>
          <a:noFill/>
        </p:spPr>
        <p:txBody>
          <a:bodyPr wrap="square" rtlCol="0">
            <a:spAutoFit/>
          </a:bodyPr>
          <a:lstStyle/>
          <a:p>
            <a:r>
              <a:rPr lang="en-US" sz="2800">
                <a:solidFill>
                  <a:srgbClr val="FF0000"/>
                </a:solidFill>
              </a:rPr>
              <a:t>- Maximum Intended/Actual Loads</a:t>
            </a:r>
          </a:p>
        </p:txBody>
      </p:sp>
      <p:sp>
        <p:nvSpPr>
          <p:cNvPr id="17" name="TextBox 16">
            <a:extLst>
              <a:ext uri="{FF2B5EF4-FFF2-40B4-BE49-F238E27FC236}">
                <a16:creationId xmlns:a16="http://schemas.microsoft.com/office/drawing/2014/main" id="{1F422C97-C20B-48C1-879F-FB9FA20D7166}"/>
              </a:ext>
            </a:extLst>
          </p:cNvPr>
          <p:cNvSpPr txBox="1"/>
          <p:nvPr/>
        </p:nvSpPr>
        <p:spPr>
          <a:xfrm>
            <a:off x="401026" y="1225679"/>
            <a:ext cx="11326447" cy="830997"/>
          </a:xfrm>
          <a:prstGeom prst="rect">
            <a:avLst/>
          </a:prstGeom>
          <a:noFill/>
        </p:spPr>
        <p:txBody>
          <a:bodyPr wrap="square">
            <a:spAutoFit/>
          </a:bodyPr>
          <a:lstStyle/>
          <a:p>
            <a:r>
              <a:rPr lang="en-US" sz="2400" u="sng">
                <a:solidFill>
                  <a:srgbClr val="FF0000"/>
                </a:solidFill>
              </a:rPr>
              <a:t>Maximum Intended Load/Actual Load</a:t>
            </a:r>
            <a:r>
              <a:rPr lang="en-US" sz="2400"/>
              <a:t>:  The load you are placing on the platform and the 					     scaffold.</a:t>
            </a:r>
            <a:endParaRPr lang="en-US" sz="2400">
              <a:solidFill>
                <a:srgbClr val="FF0000"/>
              </a:solidFill>
            </a:endParaRPr>
          </a:p>
        </p:txBody>
      </p:sp>
      <p:sp>
        <p:nvSpPr>
          <p:cNvPr id="4" name="TextBox 3">
            <a:extLst>
              <a:ext uri="{FF2B5EF4-FFF2-40B4-BE49-F238E27FC236}">
                <a16:creationId xmlns:a16="http://schemas.microsoft.com/office/drawing/2014/main" id="{077FFFF4-8599-4AE8-B2D7-696E0744DA8D}"/>
              </a:ext>
            </a:extLst>
          </p:cNvPr>
          <p:cNvSpPr txBox="1"/>
          <p:nvPr/>
        </p:nvSpPr>
        <p:spPr>
          <a:xfrm>
            <a:off x="463146" y="2513183"/>
            <a:ext cx="10934955" cy="2122825"/>
          </a:xfrm>
          <a:prstGeom prst="rect">
            <a:avLst/>
          </a:prstGeom>
          <a:noFill/>
        </p:spPr>
        <p:txBody>
          <a:bodyPr wrap="square" rtlCol="0">
            <a:spAutoFit/>
          </a:bodyPr>
          <a:lstStyle/>
          <a:p>
            <a:pPr marL="285750" indent="-285750">
              <a:lnSpc>
                <a:spcPts val="3200"/>
              </a:lnSpc>
              <a:buFont typeface="Wingdings" panose="05000000000000000000" pitchFamily="2" charset="2"/>
              <a:buChar char="ü"/>
            </a:pPr>
            <a:r>
              <a:rPr lang="en-US" sz="2400"/>
              <a:t>You are responsible for determining the weight of the materials, tools and workers you expect the scaffold to support</a:t>
            </a:r>
          </a:p>
          <a:p>
            <a:pPr marL="285750" indent="-285750">
              <a:lnSpc>
                <a:spcPts val="3200"/>
              </a:lnSpc>
              <a:buFont typeface="Wingdings" panose="05000000000000000000" pitchFamily="2" charset="2"/>
              <a:buChar char="ü"/>
            </a:pPr>
            <a:r>
              <a:rPr lang="en-US" sz="2400"/>
              <a:t>You must not overload the platform or the scaffold</a:t>
            </a:r>
          </a:p>
          <a:p>
            <a:pPr marL="285750" indent="-285750">
              <a:lnSpc>
                <a:spcPts val="3200"/>
              </a:lnSpc>
              <a:buFont typeface="Wingdings" panose="05000000000000000000" pitchFamily="2" charset="2"/>
              <a:buChar char="ü"/>
            </a:pPr>
            <a:r>
              <a:rPr lang="en-US" sz="2400"/>
              <a:t>If you don’t know what your stuff weighs, ask you boss what it weighs, or</a:t>
            </a:r>
          </a:p>
          <a:p>
            <a:pPr marL="285750" indent="-285750">
              <a:lnSpc>
                <a:spcPts val="3200"/>
              </a:lnSpc>
              <a:buFont typeface="Wingdings" panose="05000000000000000000" pitchFamily="2" charset="2"/>
              <a:buChar char="ü"/>
            </a:pPr>
            <a:r>
              <a:rPr lang="en-US" sz="2400"/>
              <a:t>Weigh it</a:t>
            </a:r>
          </a:p>
        </p:txBody>
      </p:sp>
      <p:sp>
        <p:nvSpPr>
          <p:cNvPr id="18" name="TextBox 17">
            <a:extLst>
              <a:ext uri="{FF2B5EF4-FFF2-40B4-BE49-F238E27FC236}">
                <a16:creationId xmlns:a16="http://schemas.microsoft.com/office/drawing/2014/main" id="{DA4F4BAC-3076-4EC8-9BFF-8F2BBADA897C}"/>
              </a:ext>
            </a:extLst>
          </p:cNvPr>
          <p:cNvSpPr txBox="1"/>
          <p:nvPr/>
        </p:nvSpPr>
        <p:spPr>
          <a:xfrm>
            <a:off x="463146" y="5084486"/>
            <a:ext cx="11326446" cy="1015663"/>
          </a:xfrm>
          <a:prstGeom prst="rect">
            <a:avLst/>
          </a:prstGeom>
          <a:solidFill>
            <a:srgbClr val="FFFF00"/>
          </a:solidFill>
        </p:spPr>
        <p:txBody>
          <a:bodyPr wrap="square" rtlCol="0">
            <a:spAutoFit/>
          </a:bodyPr>
          <a:lstStyle/>
          <a:p>
            <a:r>
              <a:rPr lang="en-US" sz="2400">
                <a:solidFill>
                  <a:srgbClr val="0070C0"/>
                </a:solidFill>
              </a:rPr>
              <a:t>Do Not violate the First Rule of Loads:</a:t>
            </a:r>
          </a:p>
          <a:p>
            <a:endParaRPr lang="en-US" sz="1200">
              <a:solidFill>
                <a:srgbClr val="0070C0"/>
              </a:solidFill>
            </a:endParaRPr>
          </a:p>
          <a:p>
            <a:r>
              <a:rPr lang="en-US" sz="2400"/>
              <a:t>The Maximum Intended/Actual Load can NEVER be more than the Allowable Load</a:t>
            </a:r>
          </a:p>
        </p:txBody>
      </p:sp>
    </p:spTree>
    <p:extLst>
      <p:ext uri="{BB962C8B-B14F-4D97-AF65-F5344CB8AC3E}">
        <p14:creationId xmlns:p14="http://schemas.microsoft.com/office/powerpoint/2010/main" val="1326969236"/>
      </p:ext>
    </p:extLst>
  </p:cSld>
  <p:clrMapOvr>
    <a:masterClrMapping/>
  </p:clrMapOvr>
  <p:transitio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FB30E38-B19A-4D06-A5D4-E2C6AED1E945}"/>
              </a:ext>
            </a:extLst>
          </p:cNvPr>
          <p:cNvSpPr txBox="1"/>
          <p:nvPr/>
        </p:nvSpPr>
        <p:spPr>
          <a:xfrm>
            <a:off x="279401" y="1059680"/>
            <a:ext cx="5927968" cy="461665"/>
          </a:xfrm>
          <a:prstGeom prst="rect">
            <a:avLst/>
          </a:prstGeom>
          <a:noFill/>
        </p:spPr>
        <p:txBody>
          <a:bodyPr wrap="square">
            <a:spAutoFit/>
          </a:bodyPr>
          <a:lstStyle/>
          <a:p>
            <a:r>
              <a:rPr lang="en-US" sz="2400" u="sng">
                <a:solidFill>
                  <a:srgbClr val="FF0000"/>
                </a:solidFill>
              </a:rPr>
              <a:t>Before using a scaffold, you should do this:</a:t>
            </a:r>
            <a:endParaRPr lang="en-US" sz="2400">
              <a:solidFill>
                <a:srgbClr val="FF0000"/>
              </a:solidFill>
            </a:endParaRPr>
          </a:p>
        </p:txBody>
      </p:sp>
      <p:sp>
        <p:nvSpPr>
          <p:cNvPr id="2" name="TextBox 1">
            <a:extLst>
              <a:ext uri="{FF2B5EF4-FFF2-40B4-BE49-F238E27FC236}">
                <a16:creationId xmlns:a16="http://schemas.microsoft.com/office/drawing/2014/main" id="{97799277-36E6-49A1-97F0-F6FCC961B83E}"/>
              </a:ext>
            </a:extLst>
          </p:cNvPr>
          <p:cNvSpPr txBox="1"/>
          <p:nvPr/>
        </p:nvSpPr>
        <p:spPr>
          <a:xfrm>
            <a:off x="694387" y="1539452"/>
            <a:ext cx="11025963" cy="4400372"/>
          </a:xfrm>
          <a:prstGeom prst="rect">
            <a:avLst/>
          </a:prstGeom>
          <a:noFill/>
        </p:spPr>
        <p:txBody>
          <a:bodyPr wrap="square" rtlCol="0">
            <a:spAutoFit/>
          </a:bodyPr>
          <a:lstStyle/>
          <a:p>
            <a:r>
              <a:rPr lang="en-US" sz="2400"/>
              <a:t>When you arrive at your job, you are told you will be working on a scaffold.  </a:t>
            </a:r>
          </a:p>
          <a:p>
            <a:r>
              <a:rPr lang="en-US" sz="2400"/>
              <a:t>Here is what you do:</a:t>
            </a:r>
          </a:p>
          <a:p>
            <a:endParaRPr lang="en-US" sz="2000"/>
          </a:p>
          <a:p>
            <a:pPr marL="342900" indent="-342900">
              <a:lnSpc>
                <a:spcPts val="3200"/>
              </a:lnSpc>
              <a:buAutoNum type="arabicPeriod"/>
            </a:pPr>
            <a:r>
              <a:rPr lang="en-US" sz="2400"/>
              <a:t>You ask your boss what you will be doing</a:t>
            </a:r>
          </a:p>
          <a:p>
            <a:pPr marL="342900" indent="-342900">
              <a:lnSpc>
                <a:spcPts val="3200"/>
              </a:lnSpc>
              <a:buAutoNum type="arabicPeriod"/>
            </a:pPr>
            <a:r>
              <a:rPr lang="en-US" sz="2400"/>
              <a:t>You ask how much the platform can support</a:t>
            </a:r>
          </a:p>
          <a:p>
            <a:pPr marL="342900" indent="-342900">
              <a:lnSpc>
                <a:spcPts val="3200"/>
              </a:lnSpc>
              <a:buAutoNum type="arabicPeriod"/>
            </a:pPr>
            <a:r>
              <a:rPr lang="en-US" sz="2400"/>
              <a:t>You ask how much the scaffold can support</a:t>
            </a:r>
          </a:p>
          <a:p>
            <a:pPr marL="342900" indent="-342900">
              <a:lnSpc>
                <a:spcPts val="3200"/>
              </a:lnSpc>
              <a:buAutoNum type="arabicPeriod"/>
            </a:pPr>
            <a:r>
              <a:rPr lang="en-US" sz="2400"/>
              <a:t>You ask how much the materials and tools you are using weigh</a:t>
            </a:r>
          </a:p>
          <a:p>
            <a:pPr marL="342900" indent="-342900">
              <a:lnSpc>
                <a:spcPts val="3200"/>
              </a:lnSpc>
              <a:buAutoNum type="arabicPeriod"/>
            </a:pPr>
            <a:r>
              <a:rPr lang="en-US" sz="2400"/>
              <a:t>You ask how many fellow workers will be on the scaffold</a:t>
            </a:r>
          </a:p>
          <a:p>
            <a:pPr marL="342900" indent="-342900">
              <a:lnSpc>
                <a:spcPts val="3200"/>
              </a:lnSpc>
              <a:buAutoNum type="arabicPeriod"/>
            </a:pPr>
            <a:r>
              <a:rPr lang="en-US" sz="2400"/>
              <a:t>You ask your boss to determine that the actual load is less than the allowable load</a:t>
            </a:r>
          </a:p>
          <a:p>
            <a:pPr marL="342900" indent="-342900">
              <a:lnSpc>
                <a:spcPts val="3200"/>
              </a:lnSpc>
              <a:buAutoNum type="arabicPeriod"/>
            </a:pPr>
            <a:r>
              <a:rPr lang="en-US" sz="2400"/>
              <a:t>Once your boss tells you that the actual load is less than the allowable load, you can use the scaffold</a:t>
            </a:r>
            <a:endParaRPr lang="en-US" sz="2000"/>
          </a:p>
        </p:txBody>
      </p:sp>
    </p:spTree>
    <p:extLst>
      <p:ext uri="{BB962C8B-B14F-4D97-AF65-F5344CB8AC3E}">
        <p14:creationId xmlns:p14="http://schemas.microsoft.com/office/powerpoint/2010/main" val="1033222852"/>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FB30E38-B19A-4D06-A5D4-E2C6AED1E945}"/>
              </a:ext>
            </a:extLst>
          </p:cNvPr>
          <p:cNvSpPr txBox="1"/>
          <p:nvPr/>
        </p:nvSpPr>
        <p:spPr>
          <a:xfrm>
            <a:off x="279401" y="1059680"/>
            <a:ext cx="2425699" cy="461665"/>
          </a:xfrm>
          <a:prstGeom prst="rect">
            <a:avLst/>
          </a:prstGeom>
          <a:noFill/>
        </p:spPr>
        <p:txBody>
          <a:bodyPr wrap="square">
            <a:spAutoFit/>
          </a:bodyPr>
          <a:lstStyle/>
          <a:p>
            <a:r>
              <a:rPr lang="en-US" sz="2400" u="sng">
                <a:solidFill>
                  <a:srgbClr val="FF0000"/>
                </a:solidFill>
              </a:rPr>
              <a:t>Load Example # 1</a:t>
            </a:r>
            <a:endParaRPr lang="en-US" sz="2400">
              <a:solidFill>
                <a:srgbClr val="FF0000"/>
              </a:solidFill>
            </a:endParaRPr>
          </a:p>
        </p:txBody>
      </p:sp>
      <p:sp>
        <p:nvSpPr>
          <p:cNvPr id="2" name="TextBox 1">
            <a:extLst>
              <a:ext uri="{FF2B5EF4-FFF2-40B4-BE49-F238E27FC236}">
                <a16:creationId xmlns:a16="http://schemas.microsoft.com/office/drawing/2014/main" id="{97799277-36E6-49A1-97F0-F6FCC961B83E}"/>
              </a:ext>
            </a:extLst>
          </p:cNvPr>
          <p:cNvSpPr txBox="1"/>
          <p:nvPr/>
        </p:nvSpPr>
        <p:spPr>
          <a:xfrm>
            <a:off x="1083408" y="1578231"/>
            <a:ext cx="10504854" cy="1938992"/>
          </a:xfrm>
          <a:prstGeom prst="rect">
            <a:avLst/>
          </a:prstGeom>
          <a:noFill/>
        </p:spPr>
        <p:txBody>
          <a:bodyPr wrap="square" rtlCol="0">
            <a:spAutoFit/>
          </a:bodyPr>
          <a:lstStyle/>
          <a:p>
            <a:r>
              <a:rPr lang="en-US" sz="2400"/>
              <a:t>- You are told that the 4-leg scaffold you will be using has a capacity of 2,000     </a:t>
            </a:r>
          </a:p>
          <a:p>
            <a:r>
              <a:rPr lang="en-US" sz="2400"/>
              <a:t>   pounds per leg</a:t>
            </a:r>
          </a:p>
          <a:p>
            <a:r>
              <a:rPr lang="en-US" sz="2400"/>
              <a:t>- You are told the platform can support 1,000 pounds</a:t>
            </a:r>
          </a:p>
          <a:p>
            <a:r>
              <a:rPr lang="en-US" sz="2400"/>
              <a:t>- You are told the mortar tub will weigh 800 pounds</a:t>
            </a:r>
          </a:p>
          <a:p>
            <a:r>
              <a:rPr lang="en-US" sz="2400"/>
              <a:t>- Is the scaffold safe?</a:t>
            </a:r>
            <a:endParaRPr lang="en-US" sz="2000"/>
          </a:p>
        </p:txBody>
      </p:sp>
      <p:sp>
        <p:nvSpPr>
          <p:cNvPr id="3" name="TextBox 2">
            <a:extLst>
              <a:ext uri="{FF2B5EF4-FFF2-40B4-BE49-F238E27FC236}">
                <a16:creationId xmlns:a16="http://schemas.microsoft.com/office/drawing/2014/main" id="{FEA83CC9-0A58-432D-A0BE-C8C06E784A58}"/>
              </a:ext>
            </a:extLst>
          </p:cNvPr>
          <p:cNvSpPr txBox="1"/>
          <p:nvPr/>
        </p:nvSpPr>
        <p:spPr>
          <a:xfrm>
            <a:off x="463147" y="3932649"/>
            <a:ext cx="11125115" cy="1569660"/>
          </a:xfrm>
          <a:prstGeom prst="rect">
            <a:avLst/>
          </a:prstGeom>
          <a:noFill/>
        </p:spPr>
        <p:txBody>
          <a:bodyPr wrap="square" rtlCol="0">
            <a:spAutoFit/>
          </a:bodyPr>
          <a:lstStyle/>
          <a:p>
            <a:r>
              <a:rPr lang="en-US" sz="2400"/>
              <a:t>Yes, the scaffold is safe. The platform can hold 1,000 pounds, 200 pounds more than you are placing on it. The scaffold has 4 legs, where each leg can support 2,000 pounds. Assuming the platform is supported by 4 legs, you are only placing 200 pounds on each leg [800 pounds/4 legs = 200 pounds per leg].</a:t>
            </a:r>
          </a:p>
        </p:txBody>
      </p:sp>
    </p:spTree>
    <p:extLst>
      <p:ext uri="{BB962C8B-B14F-4D97-AF65-F5344CB8AC3E}">
        <p14:creationId xmlns:p14="http://schemas.microsoft.com/office/powerpoint/2010/main" val="323558919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66A237-6408-774C-8BFF-92C1D266E55B}"/>
              </a:ext>
            </a:extLst>
          </p:cNvPr>
          <p:cNvSpPr txBox="1"/>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cap="all">
                <a:solidFill>
                  <a:schemeClr val="tx1">
                    <a:lumMod val="95000"/>
                    <a:lumOff val="5000"/>
                  </a:schemeClr>
                </a:solidFill>
                <a:latin typeface="+mj-lt"/>
                <a:ea typeface="+mj-ea"/>
                <a:cs typeface="+mj-cs"/>
              </a:rPr>
              <a:t>Competent Person</a:t>
            </a:r>
            <a:endParaRPr lang="en-US" sz="4000" b="1" kern="1200">
              <a:solidFill>
                <a:schemeClr val="tx1">
                  <a:lumMod val="95000"/>
                  <a:lumOff val="5000"/>
                </a:schemeClr>
              </a:solidFill>
              <a:latin typeface="+mj-lt"/>
              <a:ea typeface="+mj-ea"/>
              <a:cs typeface="+mj-cs"/>
            </a:endParaRPr>
          </a:p>
        </p:txBody>
      </p:sp>
      <p:sp>
        <p:nvSpPr>
          <p:cNvPr id="5" name="TextBox 4">
            <a:extLst>
              <a:ext uri="{FF2B5EF4-FFF2-40B4-BE49-F238E27FC236}">
                <a16:creationId xmlns:a16="http://schemas.microsoft.com/office/drawing/2014/main" id="{C5B625A5-6986-5D4A-B8EA-4010527EF051}"/>
              </a:ext>
            </a:extLst>
          </p:cNvPr>
          <p:cNvSpPr txBox="1"/>
          <p:nvPr/>
        </p:nvSpPr>
        <p:spPr>
          <a:xfrm>
            <a:off x="1179226" y="2541825"/>
            <a:ext cx="9833548" cy="2693976"/>
          </a:xfrm>
          <a:prstGeom prst="rect">
            <a:avLst/>
          </a:prstGeom>
        </p:spPr>
        <p:txBody>
          <a:bodyPr vert="horz" lIns="91440" tIns="45720" rIns="91440" bIns="45720" rtlCol="0">
            <a:normAutofit/>
          </a:bodyPr>
          <a:lstStyle/>
          <a:p>
            <a:pPr>
              <a:lnSpc>
                <a:spcPct val="150000"/>
              </a:lnSpc>
              <a:spcAft>
                <a:spcPts val="600"/>
              </a:spcAft>
            </a:pPr>
            <a:r>
              <a:rPr lang="en-US" sz="2400">
                <a:solidFill>
                  <a:srgbClr val="000000"/>
                </a:solidFill>
              </a:rPr>
              <a:t>A</a:t>
            </a:r>
            <a:r>
              <a:rPr lang="en-US" sz="2400" b="1">
                <a:solidFill>
                  <a:srgbClr val="000000"/>
                </a:solidFill>
              </a:rPr>
              <a:t> Competent Person </a:t>
            </a:r>
            <a:r>
              <a:rPr lang="en-US" sz="2400">
                <a:solidFill>
                  <a:srgbClr val="000000"/>
                </a:solidFill>
              </a:rPr>
              <a:t>is defined as "one who is capable of </a:t>
            </a:r>
            <a:r>
              <a:rPr lang="en-US" sz="2400" u="sng">
                <a:solidFill>
                  <a:srgbClr val="000000"/>
                </a:solidFill>
              </a:rPr>
              <a:t>identifying existing and predictable hazards </a:t>
            </a:r>
            <a:r>
              <a:rPr lang="en-US" sz="2400">
                <a:solidFill>
                  <a:srgbClr val="000000"/>
                </a:solidFill>
              </a:rPr>
              <a:t>in the surroundings or working conditions which are unsanitary, hazardous, or dangerous to employees, and who has </a:t>
            </a:r>
            <a:r>
              <a:rPr lang="en-US" sz="2400" u="sng">
                <a:solidFill>
                  <a:srgbClr val="000000"/>
                </a:solidFill>
              </a:rPr>
              <a:t>authorization to take prompt corrective measures to eliminate them.</a:t>
            </a:r>
            <a:r>
              <a:rPr lang="en-US" sz="2400">
                <a:solidFill>
                  <a:srgbClr val="000000"/>
                </a:solidFill>
              </a:rPr>
              <a:t>”</a:t>
            </a:r>
          </a:p>
        </p:txBody>
      </p:sp>
      <p:cxnSp>
        <p:nvCxnSpPr>
          <p:cNvPr id="6" name="Straight Connector 5">
            <a:extLst>
              <a:ext uri="{FF2B5EF4-FFF2-40B4-BE49-F238E27FC236}">
                <a16:creationId xmlns:a16="http://schemas.microsoft.com/office/drawing/2014/main" id="{71A02EA0-FC6C-456D-A77C-CC4ED5B662F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E78A00A8-E65B-4BDB-BC3F-C95E1A9F679C}"/>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7482363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8FB30E38-B19A-4D06-A5D4-E2C6AED1E945}"/>
              </a:ext>
            </a:extLst>
          </p:cNvPr>
          <p:cNvSpPr txBox="1"/>
          <p:nvPr/>
        </p:nvSpPr>
        <p:spPr>
          <a:xfrm>
            <a:off x="279401" y="1059680"/>
            <a:ext cx="2425699" cy="461665"/>
          </a:xfrm>
          <a:prstGeom prst="rect">
            <a:avLst/>
          </a:prstGeom>
          <a:noFill/>
        </p:spPr>
        <p:txBody>
          <a:bodyPr wrap="square">
            <a:spAutoFit/>
          </a:bodyPr>
          <a:lstStyle/>
          <a:p>
            <a:r>
              <a:rPr lang="en-US" sz="2400" u="sng">
                <a:solidFill>
                  <a:srgbClr val="FF0000"/>
                </a:solidFill>
              </a:rPr>
              <a:t>Load Example # 2</a:t>
            </a:r>
            <a:endParaRPr lang="en-US" sz="2400">
              <a:solidFill>
                <a:srgbClr val="FF0000"/>
              </a:solidFill>
            </a:endParaRPr>
          </a:p>
        </p:txBody>
      </p:sp>
      <p:sp>
        <p:nvSpPr>
          <p:cNvPr id="2" name="TextBox 1">
            <a:extLst>
              <a:ext uri="{FF2B5EF4-FFF2-40B4-BE49-F238E27FC236}">
                <a16:creationId xmlns:a16="http://schemas.microsoft.com/office/drawing/2014/main" id="{97799277-36E6-49A1-97F0-F6FCC961B83E}"/>
              </a:ext>
            </a:extLst>
          </p:cNvPr>
          <p:cNvSpPr txBox="1"/>
          <p:nvPr/>
        </p:nvSpPr>
        <p:spPr>
          <a:xfrm>
            <a:off x="1083408" y="1578231"/>
            <a:ext cx="9961684" cy="1938992"/>
          </a:xfrm>
          <a:prstGeom prst="rect">
            <a:avLst/>
          </a:prstGeom>
          <a:noFill/>
        </p:spPr>
        <p:txBody>
          <a:bodyPr wrap="square" rtlCol="0">
            <a:spAutoFit/>
          </a:bodyPr>
          <a:lstStyle/>
          <a:p>
            <a:r>
              <a:rPr lang="en-US" sz="2400"/>
              <a:t>- You are told that the 4-leg scaffold you will be using has a capacity of 1,000   </a:t>
            </a:r>
          </a:p>
          <a:p>
            <a:r>
              <a:rPr lang="en-US" sz="2400"/>
              <a:t>   pounds per leg</a:t>
            </a:r>
          </a:p>
          <a:p>
            <a:r>
              <a:rPr lang="en-US" sz="2400"/>
              <a:t>- The platform consists of 4 wood planks; each plank can support 250 pounds</a:t>
            </a:r>
          </a:p>
          <a:p>
            <a:r>
              <a:rPr lang="en-US" sz="2400"/>
              <a:t>- There will be 6 workers, each weighing 250 pounds, on the platform</a:t>
            </a:r>
          </a:p>
          <a:p>
            <a:r>
              <a:rPr lang="en-US" sz="2400"/>
              <a:t>- Is the scaffold safe?</a:t>
            </a:r>
            <a:endParaRPr lang="en-US" sz="2000"/>
          </a:p>
        </p:txBody>
      </p:sp>
      <p:sp>
        <p:nvSpPr>
          <p:cNvPr id="3" name="TextBox 2">
            <a:extLst>
              <a:ext uri="{FF2B5EF4-FFF2-40B4-BE49-F238E27FC236}">
                <a16:creationId xmlns:a16="http://schemas.microsoft.com/office/drawing/2014/main" id="{FEA83CC9-0A58-432D-A0BE-C8C06E784A58}"/>
              </a:ext>
            </a:extLst>
          </p:cNvPr>
          <p:cNvSpPr txBox="1"/>
          <p:nvPr/>
        </p:nvSpPr>
        <p:spPr>
          <a:xfrm>
            <a:off x="359248" y="3800854"/>
            <a:ext cx="11649339" cy="1938992"/>
          </a:xfrm>
          <a:prstGeom prst="rect">
            <a:avLst/>
          </a:prstGeom>
          <a:noFill/>
        </p:spPr>
        <p:txBody>
          <a:bodyPr wrap="square" rtlCol="0">
            <a:spAutoFit/>
          </a:bodyPr>
          <a:lstStyle/>
          <a:p>
            <a:r>
              <a:rPr lang="en-US" sz="2400"/>
              <a:t>The scaffold is NOT safe because the platform is overloaded.  The platform can hold 1,000 pounds [4 planks x 250 pounds per plank = 1,000 pounds].  6 workers x 250 pounds = 1,500 pounds, 500 pounds more than the platform can support.  However, the scaffold structure is not overloaded. 4 legs x 1,000 pounds per leg = 4,000 pounds, which is more than the workers’ weight of 1,500 pounds.</a:t>
            </a:r>
          </a:p>
        </p:txBody>
      </p:sp>
    </p:spTree>
    <p:extLst>
      <p:ext uri="{BB962C8B-B14F-4D97-AF65-F5344CB8AC3E}">
        <p14:creationId xmlns:p14="http://schemas.microsoft.com/office/powerpoint/2010/main" val="977295332"/>
      </p:ext>
    </p:extLst>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30400" y="482600"/>
            <a:ext cx="3241785" cy="830997"/>
          </a:xfrm>
          <a:prstGeom prst="rect">
            <a:avLst/>
          </a:prstGeom>
          <a:noFill/>
        </p:spPr>
        <p:txBody>
          <a:bodyPr wrap="none" rtlCol="0">
            <a:spAutoFit/>
          </a:bodyPr>
          <a:lstStyle/>
          <a:p>
            <a:pPr algn="ctr"/>
            <a:r>
              <a:rPr lang="id-ID" sz="4800" cap="all">
                <a:solidFill>
                  <a:srgbClr val="003F5F"/>
                </a:solidFill>
                <a:latin typeface="+mj-lt"/>
              </a:rPr>
              <a:t>Key Points </a:t>
            </a:r>
            <a:endParaRPr lang="en-US" sz="4800" cap="all">
              <a:solidFill>
                <a:srgbClr val="003F5F"/>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8" name="TextBox 17"/>
          <p:cNvSpPr txBox="1"/>
          <p:nvPr/>
        </p:nvSpPr>
        <p:spPr>
          <a:xfrm>
            <a:off x="1651000" y="1917204"/>
            <a:ext cx="9144080" cy="4154984"/>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rgbClr val="0070C0"/>
                </a:solidFill>
              </a:rPr>
              <a:t>The First Rule of Loads:</a:t>
            </a:r>
          </a:p>
          <a:p>
            <a:r>
              <a:rPr lang="en-US" sz="2000"/>
              <a:t>       The Maximum Intended/Actual Load can NEVER be more than the Allowable Load</a:t>
            </a:r>
          </a:p>
          <a:p>
            <a:endParaRPr lang="en-US" sz="2000"/>
          </a:p>
          <a:p>
            <a:pPr marL="342900" indent="-342900">
              <a:buFont typeface="Arial" panose="020B0604020202020204" pitchFamily="34" charset="0"/>
              <a:buChar char="•"/>
            </a:pPr>
            <a:r>
              <a:rPr lang="en-US" sz="2000">
                <a:solidFill>
                  <a:srgbClr val="0070C0"/>
                </a:solidFill>
              </a:rPr>
              <a:t>The Second Rule of Loads:</a:t>
            </a:r>
          </a:p>
          <a:p>
            <a:r>
              <a:rPr lang="en-US" sz="2000"/>
              <a:t>      Do not guess at what the Allowable Load might be.</a:t>
            </a:r>
          </a:p>
          <a:p>
            <a:endParaRPr lang="en-US" sz="2000"/>
          </a:p>
          <a:p>
            <a:pPr marL="342900" indent="-342900">
              <a:buFont typeface="Arial" panose="020B0604020202020204" pitchFamily="34" charset="0"/>
              <a:buChar char="•"/>
            </a:pPr>
            <a:r>
              <a:rPr lang="en-US" sz="2000">
                <a:solidFill>
                  <a:srgbClr val="0070C0"/>
                </a:solidFill>
              </a:rPr>
              <a:t>The Third Rule of Loads:</a:t>
            </a:r>
          </a:p>
          <a:p>
            <a:r>
              <a:rPr lang="en-US" sz="2000"/>
              <a:t>      Allowable Loads are based on a properly constructed scaffold; do NOT modify      </a:t>
            </a:r>
          </a:p>
          <a:p>
            <a:r>
              <a:rPr lang="en-US" sz="2000"/>
              <a:t>      scaffolds.</a:t>
            </a:r>
          </a:p>
          <a:p>
            <a:endParaRPr lang="en-US" sz="2000"/>
          </a:p>
          <a:p>
            <a:pPr marL="342900" indent="-342900">
              <a:buFont typeface="Arial" panose="020B0604020202020204" pitchFamily="34" charset="0"/>
              <a:buChar char="•"/>
            </a:pPr>
            <a:r>
              <a:rPr lang="en-US" sz="2000">
                <a:solidFill>
                  <a:srgbClr val="0070C0"/>
                </a:solidFill>
              </a:rPr>
              <a:t>The Fourth Rule of Loads:</a:t>
            </a:r>
          </a:p>
          <a:p>
            <a:r>
              <a:rPr lang="en-US" sz="2000"/>
              <a:t>      Make sure you use the Allowable Load for the scaffold brand you are using.</a:t>
            </a:r>
            <a:endParaRPr lang="en-US" sz="2400"/>
          </a:p>
          <a:p>
            <a:endParaRPr lang="en-US" sz="2400"/>
          </a:p>
        </p:txBody>
      </p:sp>
      <p:cxnSp>
        <p:nvCxnSpPr>
          <p:cNvPr id="8" name="Straight Connector 7">
            <a:extLst>
              <a:ext uri="{FF2B5EF4-FFF2-40B4-BE49-F238E27FC236}">
                <a16:creationId xmlns:a16="http://schemas.microsoft.com/office/drawing/2014/main" id="{FBF9BEE9-BF9C-4C12-A685-EDE9964A329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F907439-0D47-41A2-A26B-A63370FC5DB1}"/>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9291369" y="6375400"/>
            <a:ext cx="2557731" cy="263197"/>
          </a:xfrm>
          <a:prstGeom prst="rect">
            <a:avLst/>
          </a:prstGeom>
          <a:noFill/>
          <a:ln w="12700" cmpd="sng">
            <a:noFill/>
          </a:ln>
        </p:spPr>
      </p:pic>
    </p:spTree>
    <p:extLst>
      <p:ext uri="{BB962C8B-B14F-4D97-AF65-F5344CB8AC3E}">
        <p14:creationId xmlns:p14="http://schemas.microsoft.com/office/powerpoint/2010/main" val="417241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8">
                                            <p:txEl>
                                              <p:pRg st="3" end="3"/>
                                            </p:txEl>
                                          </p:spTgt>
                                        </p:tgtEl>
                                        <p:attrNameLst>
                                          <p:attrName>style.visibility</p:attrName>
                                        </p:attrNameLst>
                                      </p:cBhvr>
                                      <p:to>
                                        <p:strVal val="visible"/>
                                      </p:to>
                                    </p:set>
                                    <p:animEffect transition="in" filter="fade">
                                      <p:cBhvr>
                                        <p:cTn id="19" dur="500"/>
                                        <p:tgtEl>
                                          <p:spTgt spid="18">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fade">
                                      <p:cBhvr>
                                        <p:cTn id="23" dur="500"/>
                                        <p:tgtEl>
                                          <p:spTgt spid="18">
                                            <p:txEl>
                                              <p:pRg st="4" end="4"/>
                                            </p:txEl>
                                          </p:spTgt>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8">
                                            <p:txEl>
                                              <p:pRg st="6" end="6"/>
                                            </p:txEl>
                                          </p:spTgt>
                                        </p:tgtEl>
                                        <p:attrNameLst>
                                          <p:attrName>style.visibility</p:attrName>
                                        </p:attrNameLst>
                                      </p:cBhvr>
                                      <p:to>
                                        <p:strVal val="visible"/>
                                      </p:to>
                                    </p:set>
                                    <p:animEffect transition="in" filter="fade">
                                      <p:cBhvr>
                                        <p:cTn id="27" dur="500"/>
                                        <p:tgtEl>
                                          <p:spTgt spid="18">
                                            <p:txEl>
                                              <p:pRg st="6" end="6"/>
                                            </p:txEl>
                                          </p:spTgt>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18">
                                            <p:txEl>
                                              <p:pRg st="7" end="7"/>
                                            </p:txEl>
                                          </p:spTgt>
                                        </p:tgtEl>
                                        <p:attrNameLst>
                                          <p:attrName>style.visibility</p:attrName>
                                        </p:attrNameLst>
                                      </p:cBhvr>
                                      <p:to>
                                        <p:strVal val="visible"/>
                                      </p:to>
                                    </p:set>
                                    <p:animEffect transition="in" filter="fade">
                                      <p:cBhvr>
                                        <p:cTn id="31" dur="500"/>
                                        <p:tgtEl>
                                          <p:spTgt spid="18">
                                            <p:txEl>
                                              <p:pRg st="7" end="7"/>
                                            </p:txEl>
                                          </p:spTgt>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18">
                                            <p:txEl>
                                              <p:pRg st="8" end="8"/>
                                            </p:txEl>
                                          </p:spTgt>
                                        </p:tgtEl>
                                        <p:attrNameLst>
                                          <p:attrName>style.visibility</p:attrName>
                                        </p:attrNameLst>
                                      </p:cBhvr>
                                      <p:to>
                                        <p:strVal val="visible"/>
                                      </p:to>
                                    </p:set>
                                    <p:animEffect transition="in" filter="fade">
                                      <p:cBhvr>
                                        <p:cTn id="35" dur="500"/>
                                        <p:tgtEl>
                                          <p:spTgt spid="18">
                                            <p:txEl>
                                              <p:pRg st="8" end="8"/>
                                            </p:txEl>
                                          </p:spTgt>
                                        </p:tgtEl>
                                      </p:cBhvr>
                                    </p:animEffect>
                                  </p:childTnLst>
                                </p:cTn>
                              </p:par>
                            </p:childTnLst>
                          </p:cTn>
                        </p:par>
                        <p:par>
                          <p:cTn id="36" fill="hold">
                            <p:stCondLst>
                              <p:cond delay="7500"/>
                            </p:stCondLst>
                            <p:childTnLst>
                              <p:par>
                                <p:cTn id="37" presetID="10" presetClass="entr" presetSubtype="0" fill="hold" nodeType="afterEffect">
                                  <p:stCondLst>
                                    <p:cond delay="500"/>
                                  </p:stCondLst>
                                  <p:childTnLst>
                                    <p:set>
                                      <p:cBhvr>
                                        <p:cTn id="38" dur="1" fill="hold">
                                          <p:stCondLst>
                                            <p:cond delay="0"/>
                                          </p:stCondLst>
                                        </p:cTn>
                                        <p:tgtEl>
                                          <p:spTgt spid="18">
                                            <p:txEl>
                                              <p:pRg st="10" end="10"/>
                                            </p:txEl>
                                          </p:spTgt>
                                        </p:tgtEl>
                                        <p:attrNameLst>
                                          <p:attrName>style.visibility</p:attrName>
                                        </p:attrNameLst>
                                      </p:cBhvr>
                                      <p:to>
                                        <p:strVal val="visible"/>
                                      </p:to>
                                    </p:set>
                                    <p:animEffect transition="in" filter="fade">
                                      <p:cBhvr>
                                        <p:cTn id="39" dur="500"/>
                                        <p:tgtEl>
                                          <p:spTgt spid="18">
                                            <p:txEl>
                                              <p:pRg st="10" end="10"/>
                                            </p:txEl>
                                          </p:spTgt>
                                        </p:tgtEl>
                                      </p:cBhvr>
                                    </p:animEffect>
                                  </p:childTnLst>
                                </p:cTn>
                              </p:par>
                            </p:childTnLst>
                          </p:cTn>
                        </p:par>
                        <p:par>
                          <p:cTn id="40" fill="hold">
                            <p:stCondLst>
                              <p:cond delay="8500"/>
                            </p:stCondLst>
                            <p:childTnLst>
                              <p:par>
                                <p:cTn id="41" presetID="10" presetClass="entr" presetSubtype="0" fill="hold" nodeType="afterEffect">
                                  <p:stCondLst>
                                    <p:cond delay="500"/>
                                  </p:stCondLst>
                                  <p:childTnLst>
                                    <p:set>
                                      <p:cBhvr>
                                        <p:cTn id="42" dur="1" fill="hold">
                                          <p:stCondLst>
                                            <p:cond delay="0"/>
                                          </p:stCondLst>
                                        </p:cTn>
                                        <p:tgtEl>
                                          <p:spTgt spid="18">
                                            <p:txEl>
                                              <p:pRg st="11" end="11"/>
                                            </p:txEl>
                                          </p:spTgt>
                                        </p:tgtEl>
                                        <p:attrNameLst>
                                          <p:attrName>style.visibility</p:attrName>
                                        </p:attrNameLst>
                                      </p:cBhvr>
                                      <p:to>
                                        <p:strVal val="visible"/>
                                      </p:to>
                                    </p:set>
                                    <p:animEffect transition="in" filter="fade">
                                      <p:cBhvr>
                                        <p:cTn id="43" dur="500"/>
                                        <p:tgtEl>
                                          <p:spTgt spid="1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26FDBA-84A2-1045-B61A-EBF3AE2928BA}"/>
              </a:ext>
            </a:extLst>
          </p:cNvPr>
          <p:cNvSpPr txBox="1"/>
          <p:nvPr/>
        </p:nvSpPr>
        <p:spPr>
          <a:xfrm>
            <a:off x="261411" y="5576669"/>
            <a:ext cx="3657481" cy="646331"/>
          </a:xfrm>
          <a:prstGeom prst="rect">
            <a:avLst/>
          </a:prstGeom>
          <a:noFill/>
        </p:spPr>
        <p:txBody>
          <a:bodyPr wrap="square" rtlCol="0">
            <a:spAutoFit/>
          </a:bodyPr>
          <a:lstStyle/>
          <a:p>
            <a:r>
              <a:rPr lang="en-US" b="1"/>
              <a:t>Excessive deflection is an indication that this plank is overloaded.</a:t>
            </a:r>
          </a:p>
        </p:txBody>
      </p:sp>
      <p:sp>
        <p:nvSpPr>
          <p:cNvPr id="3" name="TextBox 2">
            <a:extLst>
              <a:ext uri="{FF2B5EF4-FFF2-40B4-BE49-F238E27FC236}">
                <a16:creationId xmlns:a16="http://schemas.microsoft.com/office/drawing/2014/main" id="{012BD1F8-94ED-BF4D-8593-B7550F2446AC}"/>
              </a:ext>
            </a:extLst>
          </p:cNvPr>
          <p:cNvSpPr txBox="1"/>
          <p:nvPr/>
        </p:nvSpPr>
        <p:spPr>
          <a:xfrm>
            <a:off x="6177073" y="1681650"/>
            <a:ext cx="5772911" cy="3416320"/>
          </a:xfrm>
          <a:prstGeom prst="rect">
            <a:avLst/>
          </a:prstGeom>
          <a:noFill/>
        </p:spPr>
        <p:txBody>
          <a:bodyPr wrap="square" rtlCol="0">
            <a:spAutoFit/>
          </a:bodyPr>
          <a:lstStyle/>
          <a:p>
            <a:pPr marL="342900" indent="-342900">
              <a:buFont typeface="Arial" panose="020B0604020202020204" pitchFamily="34" charset="0"/>
              <a:buChar char="•"/>
            </a:pPr>
            <a:r>
              <a:rPr lang="en-US" sz="2400"/>
              <a:t>Overloading the scaffold can cause the platform to collapse</a:t>
            </a:r>
          </a:p>
          <a:p>
            <a:endParaRPr lang="en-US" sz="2400"/>
          </a:p>
          <a:p>
            <a:pPr marL="342900" indent="-342900">
              <a:buFont typeface="Arial" panose="020B0604020202020204" pitchFamily="34" charset="0"/>
              <a:buChar char="•"/>
            </a:pPr>
            <a:r>
              <a:rPr lang="en-US" sz="2400"/>
              <a:t>Place materials OVER the frame header or ledger whenever possible</a:t>
            </a:r>
          </a:p>
          <a:p>
            <a:endParaRPr lang="en-US" sz="2400"/>
          </a:p>
          <a:p>
            <a:pPr marL="342900" indent="-342900">
              <a:buFont typeface="Arial" panose="020B0604020202020204" pitchFamily="34" charset="0"/>
              <a:buChar char="•"/>
            </a:pPr>
            <a:r>
              <a:rPr lang="en-US" sz="2400"/>
              <a:t>Separate materials into smaller/lighter loads to distribute loads evenly over the plank</a:t>
            </a:r>
          </a:p>
        </p:txBody>
      </p:sp>
      <p:pic>
        <p:nvPicPr>
          <p:cNvPr id="7" name="Picture 6">
            <a:extLst>
              <a:ext uri="{FF2B5EF4-FFF2-40B4-BE49-F238E27FC236}">
                <a16:creationId xmlns:a16="http://schemas.microsoft.com/office/drawing/2014/main" id="{E9DB1683-F8FF-4709-96D6-90A74A9C1B45}"/>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449905" y="1565620"/>
            <a:ext cx="5482727" cy="3532350"/>
          </a:xfrm>
          <a:prstGeom prst="rect">
            <a:avLst/>
          </a:prstGeom>
          <a:ln w="3175" cmpd="sng">
            <a:solidFill>
              <a:schemeClr val="tx1"/>
            </a:solidFill>
          </a:ln>
        </p:spPr>
      </p:pic>
      <p:sp>
        <p:nvSpPr>
          <p:cNvPr id="13" name="Arrow: Left 13">
            <a:extLst>
              <a:ext uri="{FF2B5EF4-FFF2-40B4-BE49-F238E27FC236}">
                <a16:creationId xmlns:a16="http://schemas.microsoft.com/office/drawing/2014/main" id="{0C805BC3-5DE8-AE49-8510-A98872C6D981}"/>
              </a:ext>
            </a:extLst>
          </p:cNvPr>
          <p:cNvSpPr/>
          <p:nvPr/>
        </p:nvSpPr>
        <p:spPr>
          <a:xfrm rot="6923391">
            <a:off x="2409184" y="4861577"/>
            <a:ext cx="1350115" cy="23973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0000"/>
              </a:highlight>
            </a:endParaRPr>
          </a:p>
        </p:txBody>
      </p:sp>
      <p:cxnSp>
        <p:nvCxnSpPr>
          <p:cNvPr id="8" name="Straight Connector 7">
            <a:extLst>
              <a:ext uri="{FF2B5EF4-FFF2-40B4-BE49-F238E27FC236}">
                <a16:creationId xmlns:a16="http://schemas.microsoft.com/office/drawing/2014/main" id="{7692888A-E189-4E90-9086-1A4E59F14C2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B90D20BC-EDF9-4482-8F44-2A8F137EDCB6}"/>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15">
                <a:alphaModFix amt="50000"/>
              </a:blip>
              <a:stretch>
                <a:fillRect/>
              </a:stretch>
            </p:blipFill>
          </mc:Fallback>
        </mc:AlternateContent>
        <p:spPr>
          <a:xfrm>
            <a:off x="261411" y="6386468"/>
            <a:ext cx="2557731" cy="263197"/>
          </a:xfrm>
          <a:prstGeom prst="rect">
            <a:avLst/>
          </a:prstGeom>
          <a:noFill/>
          <a:ln w="12700" cmpd="sng">
            <a:noFill/>
          </a:ln>
        </p:spPr>
      </p:pic>
      <p:sp>
        <p:nvSpPr>
          <p:cNvPr id="14" name="TextBox 13">
            <a:extLst>
              <a:ext uri="{FF2B5EF4-FFF2-40B4-BE49-F238E27FC236}">
                <a16:creationId xmlns:a16="http://schemas.microsoft.com/office/drawing/2014/main" id="{83670081-A084-4563-B70A-BA302F733D46}"/>
              </a:ext>
            </a:extLst>
          </p:cNvPr>
          <p:cNvSpPr txBox="1"/>
          <p:nvPr/>
        </p:nvSpPr>
        <p:spPr>
          <a:xfrm>
            <a:off x="279400" y="163992"/>
            <a:ext cx="6246333" cy="769441"/>
          </a:xfrm>
          <a:prstGeom prst="rect">
            <a:avLst/>
          </a:prstGeom>
          <a:noFill/>
        </p:spPr>
        <p:txBody>
          <a:bodyPr wrap="square" rtlCol="0">
            <a:spAutoFit/>
          </a:bodyPr>
          <a:lstStyle/>
          <a:p>
            <a:r>
              <a:rPr lang="en-US" sz="4400" u="sng" cap="all">
                <a:solidFill>
                  <a:srgbClr val="003F5F"/>
                </a:solidFill>
              </a:rPr>
              <a:t>SCAFFOLD Overloading</a:t>
            </a:r>
          </a:p>
        </p:txBody>
      </p:sp>
    </p:spTree>
    <p:extLst>
      <p:ext uri="{BB962C8B-B14F-4D97-AF65-F5344CB8AC3E}">
        <p14:creationId xmlns:p14="http://schemas.microsoft.com/office/powerpoint/2010/main" val="3131742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100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childTnLst>
                          </p:cTn>
                        </p:par>
                        <p:par>
                          <p:cTn id="15" fill="hold">
                            <p:stCondLst>
                              <p:cond delay="2000"/>
                            </p:stCondLst>
                            <p:childTnLst>
                              <p:par>
                                <p:cTn id="16" presetID="10" presetClass="entr" presetSubtype="0" fill="hold" nodeType="afterEffect">
                                  <p:stCondLst>
                                    <p:cond delay="100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par>
                          <p:cTn id="19" fill="hold">
                            <p:stCondLst>
                              <p:cond delay="3500"/>
                            </p:stCondLst>
                            <p:childTnLst>
                              <p:par>
                                <p:cTn id="20" presetID="1"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par>
                          <p:cTn id="22" fill="hold">
                            <p:stCondLst>
                              <p:cond delay="35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418304" y="1154035"/>
            <a:ext cx="51474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altLang="en-US" sz="2200">
                <a:latin typeface="+mn-lt"/>
                <a:cs typeface="Tahoma" panose="020B0604030504040204" pitchFamily="34" charset="0"/>
              </a:rPr>
              <a:t>Where point loading is necessary it should be directed over the verticals or frames.</a:t>
            </a:r>
          </a:p>
        </p:txBody>
      </p:sp>
      <p:pic>
        <p:nvPicPr>
          <p:cNvPr id="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6586" y="943744"/>
            <a:ext cx="3995299" cy="2677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5161" y="2883138"/>
            <a:ext cx="6010572" cy="28193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Text Box 19"/>
          <p:cNvSpPr txBox="1">
            <a:spLocks noChangeArrowheads="1"/>
          </p:cNvSpPr>
          <p:nvPr/>
        </p:nvSpPr>
        <p:spPr bwMode="auto">
          <a:xfrm>
            <a:off x="4243910" y="4149046"/>
            <a:ext cx="2017532"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altLang="en-US" sz="2000">
                <a:latin typeface="+mn-lt"/>
                <a:cs typeface="Tahoma" panose="020B0604030504040204" pitchFamily="34" charset="0"/>
              </a:rPr>
              <a:t>Equally distribute the load as a best practice </a:t>
            </a:r>
          </a:p>
          <a:p>
            <a:pPr algn="ctr" eaLnBrk="1" hangingPunct="1"/>
            <a:endParaRPr lang="en-US" altLang="en-US" sz="1800">
              <a:latin typeface="+mn-lt"/>
              <a:cs typeface="Tahoma" panose="020B0604030504040204" pitchFamily="34" charset="0"/>
            </a:endParaRPr>
          </a:p>
        </p:txBody>
      </p:sp>
      <p:sp>
        <p:nvSpPr>
          <p:cNvPr id="16" name="Text Box 18"/>
          <p:cNvSpPr txBox="1">
            <a:spLocks noChangeArrowheads="1"/>
          </p:cNvSpPr>
          <p:nvPr/>
        </p:nvSpPr>
        <p:spPr bwMode="auto">
          <a:xfrm>
            <a:off x="923298" y="4292834"/>
            <a:ext cx="21601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altLang="en-US" sz="2000">
                <a:latin typeface="+mn-lt"/>
                <a:cs typeface="Tahoma" panose="020B0604030504040204" pitchFamily="34" charset="0"/>
              </a:rPr>
              <a:t>Unsafe Practice for  material storage</a:t>
            </a:r>
          </a:p>
        </p:txBody>
      </p:sp>
      <p:sp>
        <p:nvSpPr>
          <p:cNvPr id="6" name="AutoShape 15"/>
          <p:cNvSpPr>
            <a:spLocks noChangeArrowheads="1"/>
          </p:cNvSpPr>
          <p:nvPr/>
        </p:nvSpPr>
        <p:spPr bwMode="auto">
          <a:xfrm rot="1032254">
            <a:off x="5436518" y="1430455"/>
            <a:ext cx="1938252" cy="428363"/>
          </a:xfrm>
          <a:prstGeom prst="rightArrow">
            <a:avLst>
              <a:gd name="adj1" fmla="val 41807"/>
              <a:gd name="adj2" fmla="val 122904"/>
            </a:avLst>
          </a:prstGeom>
          <a:solidFill>
            <a:schemeClr val="accent1">
              <a:lumMod val="60000"/>
              <a:lumOff val="40000"/>
            </a:schemeClr>
          </a:solidFill>
          <a:ln w="9525" algn="ctr">
            <a:solidFill>
              <a:schemeClr val="tx1"/>
            </a:solidFill>
            <a:miter lim="800000"/>
            <a:headEnd/>
            <a:tailEnd/>
          </a:ln>
        </p:spPr>
        <p:txBody>
          <a:bodyPr wrap="none" anchor="ct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defRPr/>
            </a:pPr>
            <a:endParaRPr lang="en-US" altLang="en-US" sz="1350">
              <a:solidFill>
                <a:srgbClr val="40458C"/>
              </a:solidFill>
              <a:latin typeface="Verdana" panose="020B060403050404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7B4E22DD-4032-49A3-95D4-4F6A3227AA7E}"/>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8" name="Picture 17" descr="17_SAIA_Logo_Pantone302_Horz_Stack_375 Lime Green (1).eps">
            <a:extLst>
              <a:ext uri="{FF2B5EF4-FFF2-40B4-BE49-F238E27FC236}">
                <a16:creationId xmlns:a16="http://schemas.microsoft.com/office/drawing/2014/main" id="{2CEB48D2-56DF-4CDC-BB44-A2972181667B}"/>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6">
                <a:alphaModFix amt="50000"/>
              </a:blip>
              <a:stretch>
                <a:fillRect/>
              </a:stretch>
            </p:blipFill>
          </mc:Choice>
          <mc:Fallback>
            <p:blipFill>
              <a:blip r:embed="rId7">
                <a:alphaModFix amt="50000"/>
              </a:blip>
              <a:stretch>
                <a:fillRect/>
              </a:stretch>
            </p:blipFill>
          </mc:Fallback>
        </mc:AlternateContent>
        <p:spPr>
          <a:xfrm>
            <a:off x="261411" y="6386468"/>
            <a:ext cx="2557731" cy="263197"/>
          </a:xfrm>
          <a:prstGeom prst="rect">
            <a:avLst/>
          </a:prstGeom>
          <a:noFill/>
          <a:ln w="12700" cmpd="sng">
            <a:noFill/>
          </a:ln>
        </p:spPr>
      </p:pic>
      <p:sp>
        <p:nvSpPr>
          <p:cNvPr id="19" name="TextBox 18">
            <a:extLst>
              <a:ext uri="{FF2B5EF4-FFF2-40B4-BE49-F238E27FC236}">
                <a16:creationId xmlns:a16="http://schemas.microsoft.com/office/drawing/2014/main" id="{6F22D51C-1D73-4E30-A1A7-E02E0359A34C}"/>
              </a:ext>
            </a:extLst>
          </p:cNvPr>
          <p:cNvSpPr txBox="1"/>
          <p:nvPr/>
        </p:nvSpPr>
        <p:spPr>
          <a:xfrm>
            <a:off x="279400" y="163992"/>
            <a:ext cx="6246333" cy="769441"/>
          </a:xfrm>
          <a:prstGeom prst="rect">
            <a:avLst/>
          </a:prstGeom>
          <a:noFill/>
        </p:spPr>
        <p:txBody>
          <a:bodyPr wrap="square" rtlCol="0">
            <a:spAutoFit/>
          </a:bodyPr>
          <a:lstStyle/>
          <a:p>
            <a:r>
              <a:rPr lang="en-US" sz="4400" u="sng" cap="all">
                <a:solidFill>
                  <a:srgbClr val="003F5F"/>
                </a:solidFill>
              </a:rPr>
              <a:t>SCAFFOLD Overloading</a:t>
            </a:r>
          </a:p>
        </p:txBody>
      </p:sp>
    </p:spTree>
    <p:extLst>
      <p:ext uri="{BB962C8B-B14F-4D97-AF65-F5344CB8AC3E}">
        <p14:creationId xmlns:p14="http://schemas.microsoft.com/office/powerpoint/2010/main" val="289017884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9718" y="-287"/>
            <a:ext cx="4212563" cy="769441"/>
          </a:xfrm>
          <a:prstGeom prst="rect">
            <a:avLst/>
          </a:prstGeom>
          <a:noFill/>
        </p:spPr>
        <p:txBody>
          <a:bodyPr wrap="none" rtlCol="0">
            <a:spAutoFit/>
          </a:bodyPr>
          <a:lstStyle/>
          <a:p>
            <a:pPr algn="ctr"/>
            <a:r>
              <a:rPr lang="id-ID" sz="4400" cap="all">
                <a:solidFill>
                  <a:schemeClr val="tx2"/>
                </a:solidFill>
                <a:latin typeface="+mj-lt"/>
              </a:rPr>
              <a:t>Pla</a:t>
            </a:r>
            <a:r>
              <a:rPr lang="en-US" sz="4400" cap="all" err="1">
                <a:solidFill>
                  <a:schemeClr val="tx2"/>
                </a:solidFill>
                <a:latin typeface="+mj-lt"/>
              </a:rPr>
              <a:t>tform</a:t>
            </a:r>
            <a:r>
              <a:rPr lang="id-ID" sz="4400" cap="all">
                <a:solidFill>
                  <a:schemeClr val="tx2"/>
                </a:solidFill>
                <a:latin typeface="+mj-lt"/>
              </a:rPr>
              <a:t> </a:t>
            </a:r>
            <a:r>
              <a:rPr lang="en-US" sz="4400" cap="all">
                <a:solidFill>
                  <a:schemeClr val="tx2"/>
                </a:solidFill>
                <a:latin typeface="+mj-lt"/>
              </a:rPr>
              <a:t>load</a:t>
            </a:r>
          </a:p>
        </p:txBody>
      </p:sp>
      <p:pic>
        <p:nvPicPr>
          <p:cNvPr id="9" name="Picture 8" descr="17_SAIA_Logo_Pantone302_Horz_Stack_375 Lime Green (1).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cxnSp>
        <p:nvCxnSpPr>
          <p:cNvPr id="10" name="Straight Connector 9"/>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C42952D-255E-4513-AC9E-7FD82B814005}"/>
              </a:ext>
            </a:extLst>
          </p:cNvPr>
          <p:cNvSpPr txBox="1"/>
          <p:nvPr/>
        </p:nvSpPr>
        <p:spPr>
          <a:xfrm>
            <a:off x="995914" y="774084"/>
            <a:ext cx="10136672" cy="1723549"/>
          </a:xfrm>
          <a:prstGeom prst="rect">
            <a:avLst/>
          </a:prstGeom>
          <a:noFill/>
        </p:spPr>
        <p:txBody>
          <a:bodyPr wrap="square">
            <a:spAutoFit/>
          </a:bodyPr>
          <a:lstStyle/>
          <a:p>
            <a:pPr lvl="1" algn="ctr">
              <a:defRPr/>
            </a:pPr>
            <a:r>
              <a:rPr lang="en-US" sz="2400" b="1" dirty="0"/>
              <a:t>EXAMPLE  Nominal 2 x 10 Scaffold Grade Wood Plank Only</a:t>
            </a:r>
          </a:p>
          <a:p>
            <a:pPr lvl="1" algn="ctr">
              <a:defRPr/>
            </a:pPr>
            <a:endParaRPr lang="en-US" sz="2200" dirty="0"/>
          </a:p>
          <a:p>
            <a:pPr lvl="1">
              <a:defRPr/>
            </a:pPr>
            <a:r>
              <a:rPr lang="en-US" sz="2000" dirty="0"/>
              <a:t>  6’   span maximum			75 psf.		Heavy Duty</a:t>
            </a:r>
          </a:p>
          <a:p>
            <a:pPr lvl="1">
              <a:defRPr/>
            </a:pPr>
            <a:r>
              <a:rPr lang="en-US" sz="2000" dirty="0"/>
              <a:t>  8’   span maximum			50 psf.		Medium Duty</a:t>
            </a:r>
          </a:p>
          <a:p>
            <a:pPr lvl="1">
              <a:defRPr/>
            </a:pPr>
            <a:r>
              <a:rPr lang="en-US" sz="2000" dirty="0"/>
              <a:t>10’   span maximum			25 psf.		Light Duty</a:t>
            </a:r>
          </a:p>
        </p:txBody>
      </p:sp>
      <p:grpSp>
        <p:nvGrpSpPr>
          <p:cNvPr id="12" name="Group 11">
            <a:extLst>
              <a:ext uri="{FF2B5EF4-FFF2-40B4-BE49-F238E27FC236}">
                <a16:creationId xmlns:a16="http://schemas.microsoft.com/office/drawing/2014/main" id="{1946DC64-FA47-459F-8A40-2A303EC87AC0}"/>
              </a:ext>
            </a:extLst>
          </p:cNvPr>
          <p:cNvGrpSpPr/>
          <p:nvPr/>
        </p:nvGrpSpPr>
        <p:grpSpPr>
          <a:xfrm>
            <a:off x="2961064" y="2937115"/>
            <a:ext cx="1642291" cy="992866"/>
            <a:chOff x="168041" y="3076247"/>
            <a:chExt cx="1289823" cy="809953"/>
          </a:xfrm>
        </p:grpSpPr>
        <p:cxnSp>
          <p:nvCxnSpPr>
            <p:cNvPr id="13" name="Straight Connector 12">
              <a:extLst>
                <a:ext uri="{FF2B5EF4-FFF2-40B4-BE49-F238E27FC236}">
                  <a16:creationId xmlns:a16="http://schemas.microsoft.com/office/drawing/2014/main" id="{114AC35B-A813-4636-B9D8-4A83A31B3376}"/>
                </a:ext>
              </a:extLst>
            </p:cNvPr>
            <p:cNvCxnSpPr>
              <a:cxnSpLocks/>
            </p:cNvCxnSpPr>
            <p:nvPr/>
          </p:nvCxnSpPr>
          <p:spPr>
            <a:xfrm>
              <a:off x="522626" y="3088780"/>
              <a:ext cx="0" cy="797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A378A8-7549-44AB-8DC2-14FF2F52CC1E}"/>
                </a:ext>
              </a:extLst>
            </p:cNvPr>
            <p:cNvCxnSpPr>
              <a:cxnSpLocks/>
            </p:cNvCxnSpPr>
            <p:nvPr/>
          </p:nvCxnSpPr>
          <p:spPr>
            <a:xfrm>
              <a:off x="1457864" y="3076247"/>
              <a:ext cx="0" cy="797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928456C-450F-4B7A-92BC-DC5907356EA8}"/>
                </a:ext>
              </a:extLst>
            </p:cNvPr>
            <p:cNvCxnSpPr>
              <a:cxnSpLocks/>
            </p:cNvCxnSpPr>
            <p:nvPr/>
          </p:nvCxnSpPr>
          <p:spPr>
            <a:xfrm>
              <a:off x="522626" y="3088780"/>
              <a:ext cx="935238" cy="77235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718B22-BA85-48DF-95A3-6C63C3907D41}"/>
                </a:ext>
              </a:extLst>
            </p:cNvPr>
            <p:cNvSpPr txBox="1"/>
            <p:nvPr/>
          </p:nvSpPr>
          <p:spPr>
            <a:xfrm>
              <a:off x="168041" y="3302824"/>
              <a:ext cx="373820" cy="400110"/>
            </a:xfrm>
            <a:prstGeom prst="rect">
              <a:avLst/>
            </a:prstGeom>
            <a:noFill/>
          </p:spPr>
          <p:txBody>
            <a:bodyPr wrap="none" rtlCol="0">
              <a:spAutoFit/>
            </a:bodyPr>
            <a:lstStyle/>
            <a:p>
              <a:r>
                <a:rPr lang="en-US" sz="2000"/>
                <a:t>5’</a:t>
              </a:r>
            </a:p>
          </p:txBody>
        </p:sp>
        <p:sp>
          <p:nvSpPr>
            <p:cNvPr id="17" name="TextBox 16">
              <a:extLst>
                <a:ext uri="{FF2B5EF4-FFF2-40B4-BE49-F238E27FC236}">
                  <a16:creationId xmlns:a16="http://schemas.microsoft.com/office/drawing/2014/main" id="{6C5A7B1B-382C-4535-85B4-7B97DAAA632A}"/>
                </a:ext>
              </a:extLst>
            </p:cNvPr>
            <p:cNvSpPr txBox="1"/>
            <p:nvPr/>
          </p:nvSpPr>
          <p:spPr>
            <a:xfrm>
              <a:off x="897135" y="3088780"/>
              <a:ext cx="373820" cy="400110"/>
            </a:xfrm>
            <a:prstGeom prst="rect">
              <a:avLst/>
            </a:prstGeom>
            <a:noFill/>
          </p:spPr>
          <p:txBody>
            <a:bodyPr wrap="none" rtlCol="0">
              <a:spAutoFit/>
            </a:bodyPr>
            <a:lstStyle/>
            <a:p>
              <a:r>
                <a:rPr lang="en-US" sz="2000"/>
                <a:t>5’</a:t>
              </a:r>
            </a:p>
          </p:txBody>
        </p:sp>
      </p:grpSp>
      <p:sp>
        <p:nvSpPr>
          <p:cNvPr id="18" name="TextBox 17">
            <a:extLst>
              <a:ext uri="{FF2B5EF4-FFF2-40B4-BE49-F238E27FC236}">
                <a16:creationId xmlns:a16="http://schemas.microsoft.com/office/drawing/2014/main" id="{4F419DA5-296E-43C0-8AC7-3D16E21BEEF7}"/>
              </a:ext>
            </a:extLst>
          </p:cNvPr>
          <p:cNvSpPr txBox="1"/>
          <p:nvPr/>
        </p:nvSpPr>
        <p:spPr>
          <a:xfrm>
            <a:off x="5869354" y="2964646"/>
            <a:ext cx="5758179" cy="830997"/>
          </a:xfrm>
          <a:prstGeom prst="rect">
            <a:avLst/>
          </a:prstGeom>
          <a:noFill/>
        </p:spPr>
        <p:txBody>
          <a:bodyPr wrap="none" rtlCol="0">
            <a:spAutoFit/>
          </a:bodyPr>
          <a:lstStyle/>
          <a:p>
            <a:r>
              <a:rPr lang="en-US" sz="2400"/>
              <a:t>5’ x 5’ = 25 sq. ft. </a:t>
            </a:r>
          </a:p>
          <a:p>
            <a:r>
              <a:rPr lang="en-US" sz="2400"/>
              <a:t>25sq.ft. x 75 psf. = 1875 pounds per platform</a:t>
            </a:r>
          </a:p>
        </p:txBody>
      </p:sp>
      <p:grpSp>
        <p:nvGrpSpPr>
          <p:cNvPr id="19" name="Group 18">
            <a:extLst>
              <a:ext uri="{FF2B5EF4-FFF2-40B4-BE49-F238E27FC236}">
                <a16:creationId xmlns:a16="http://schemas.microsoft.com/office/drawing/2014/main" id="{DE26ABED-8E0B-428F-8D1A-F00B77D6D934}"/>
              </a:ext>
            </a:extLst>
          </p:cNvPr>
          <p:cNvGrpSpPr/>
          <p:nvPr/>
        </p:nvGrpSpPr>
        <p:grpSpPr>
          <a:xfrm>
            <a:off x="2914998" y="3996527"/>
            <a:ext cx="2253641" cy="1039629"/>
            <a:chOff x="148806" y="4276350"/>
            <a:chExt cx="1779033" cy="797420"/>
          </a:xfrm>
        </p:grpSpPr>
        <p:cxnSp>
          <p:nvCxnSpPr>
            <p:cNvPr id="20" name="Straight Connector 19">
              <a:extLst>
                <a:ext uri="{FF2B5EF4-FFF2-40B4-BE49-F238E27FC236}">
                  <a16:creationId xmlns:a16="http://schemas.microsoft.com/office/drawing/2014/main" id="{5F49D5E2-BBBF-4FC8-836C-89078A2D0C94}"/>
                </a:ext>
              </a:extLst>
            </p:cNvPr>
            <p:cNvCxnSpPr>
              <a:cxnSpLocks/>
            </p:cNvCxnSpPr>
            <p:nvPr/>
          </p:nvCxnSpPr>
          <p:spPr>
            <a:xfrm>
              <a:off x="541861" y="4276350"/>
              <a:ext cx="0" cy="797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B135B6A-4FF6-4D07-BDAA-B4658AAC27F1}"/>
                </a:ext>
              </a:extLst>
            </p:cNvPr>
            <p:cNvCxnSpPr>
              <a:cxnSpLocks/>
            </p:cNvCxnSpPr>
            <p:nvPr/>
          </p:nvCxnSpPr>
          <p:spPr>
            <a:xfrm>
              <a:off x="1927839" y="4276350"/>
              <a:ext cx="0" cy="797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2E1571-81B7-4A76-8BE8-739ED6DDC9B6}"/>
                </a:ext>
              </a:extLst>
            </p:cNvPr>
            <p:cNvCxnSpPr>
              <a:cxnSpLocks/>
            </p:cNvCxnSpPr>
            <p:nvPr/>
          </p:nvCxnSpPr>
          <p:spPr>
            <a:xfrm>
              <a:off x="541861" y="4298267"/>
              <a:ext cx="1385978" cy="7755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93CB57-4B62-4E07-A70A-FC444035C1E0}"/>
                </a:ext>
              </a:extLst>
            </p:cNvPr>
            <p:cNvSpPr txBox="1"/>
            <p:nvPr/>
          </p:nvSpPr>
          <p:spPr>
            <a:xfrm>
              <a:off x="148806" y="4475005"/>
              <a:ext cx="373820" cy="400110"/>
            </a:xfrm>
            <a:prstGeom prst="rect">
              <a:avLst/>
            </a:prstGeom>
            <a:noFill/>
          </p:spPr>
          <p:txBody>
            <a:bodyPr wrap="none" rtlCol="0">
              <a:spAutoFit/>
            </a:bodyPr>
            <a:lstStyle/>
            <a:p>
              <a:r>
                <a:rPr lang="en-US" sz="2000"/>
                <a:t>5’</a:t>
              </a:r>
            </a:p>
          </p:txBody>
        </p:sp>
        <p:sp>
          <p:nvSpPr>
            <p:cNvPr id="24" name="TextBox 23">
              <a:extLst>
                <a:ext uri="{FF2B5EF4-FFF2-40B4-BE49-F238E27FC236}">
                  <a16:creationId xmlns:a16="http://schemas.microsoft.com/office/drawing/2014/main" id="{1CB84DC6-343F-4302-A5A7-572D4CC5352A}"/>
                </a:ext>
              </a:extLst>
            </p:cNvPr>
            <p:cNvSpPr txBox="1"/>
            <p:nvPr/>
          </p:nvSpPr>
          <p:spPr>
            <a:xfrm>
              <a:off x="1133561" y="4309724"/>
              <a:ext cx="373820" cy="400110"/>
            </a:xfrm>
            <a:prstGeom prst="rect">
              <a:avLst/>
            </a:prstGeom>
            <a:noFill/>
          </p:spPr>
          <p:txBody>
            <a:bodyPr wrap="none" rtlCol="0">
              <a:spAutoFit/>
            </a:bodyPr>
            <a:lstStyle/>
            <a:p>
              <a:r>
                <a:rPr lang="en-US" sz="2000"/>
                <a:t>7’</a:t>
              </a:r>
            </a:p>
          </p:txBody>
        </p:sp>
      </p:grpSp>
      <p:sp>
        <p:nvSpPr>
          <p:cNvPr id="25" name="TextBox 24">
            <a:extLst>
              <a:ext uri="{FF2B5EF4-FFF2-40B4-BE49-F238E27FC236}">
                <a16:creationId xmlns:a16="http://schemas.microsoft.com/office/drawing/2014/main" id="{B83FFBBB-CE52-4CF6-B419-ECEAEB68C12A}"/>
              </a:ext>
            </a:extLst>
          </p:cNvPr>
          <p:cNvSpPr txBox="1"/>
          <p:nvPr/>
        </p:nvSpPr>
        <p:spPr>
          <a:xfrm>
            <a:off x="5869354" y="4039559"/>
            <a:ext cx="5748177" cy="830997"/>
          </a:xfrm>
          <a:prstGeom prst="rect">
            <a:avLst/>
          </a:prstGeom>
          <a:noFill/>
        </p:spPr>
        <p:txBody>
          <a:bodyPr wrap="none" rtlCol="0">
            <a:spAutoFit/>
          </a:bodyPr>
          <a:lstStyle/>
          <a:p>
            <a:r>
              <a:rPr lang="en-US" sz="2400"/>
              <a:t>5’ x 7’= 35 sq. ft. </a:t>
            </a:r>
          </a:p>
          <a:p>
            <a:r>
              <a:rPr lang="en-US" sz="2400"/>
              <a:t>35 sq ft x 50 psf. = 1750 pounds per platform</a:t>
            </a:r>
          </a:p>
        </p:txBody>
      </p:sp>
      <p:grpSp>
        <p:nvGrpSpPr>
          <p:cNvPr id="26" name="Group 25">
            <a:extLst>
              <a:ext uri="{FF2B5EF4-FFF2-40B4-BE49-F238E27FC236}">
                <a16:creationId xmlns:a16="http://schemas.microsoft.com/office/drawing/2014/main" id="{F3CA309E-CAD5-4528-AF35-AD87683EFFDD}"/>
              </a:ext>
            </a:extLst>
          </p:cNvPr>
          <p:cNvGrpSpPr/>
          <p:nvPr/>
        </p:nvGrpSpPr>
        <p:grpSpPr>
          <a:xfrm>
            <a:off x="2914998" y="5201203"/>
            <a:ext cx="2781224" cy="941812"/>
            <a:chOff x="148806" y="5520233"/>
            <a:chExt cx="2262112" cy="819337"/>
          </a:xfrm>
        </p:grpSpPr>
        <p:cxnSp>
          <p:nvCxnSpPr>
            <p:cNvPr id="27" name="Straight Connector 26">
              <a:extLst>
                <a:ext uri="{FF2B5EF4-FFF2-40B4-BE49-F238E27FC236}">
                  <a16:creationId xmlns:a16="http://schemas.microsoft.com/office/drawing/2014/main" id="{23505851-3B26-4A2E-A118-D9B01F5F9482}"/>
                </a:ext>
              </a:extLst>
            </p:cNvPr>
            <p:cNvCxnSpPr>
              <a:cxnSpLocks/>
            </p:cNvCxnSpPr>
            <p:nvPr/>
          </p:nvCxnSpPr>
          <p:spPr>
            <a:xfrm>
              <a:off x="541861" y="5520233"/>
              <a:ext cx="0" cy="797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C40003-0500-4F09-AD1F-3A60208E6DAB}"/>
                </a:ext>
              </a:extLst>
            </p:cNvPr>
            <p:cNvCxnSpPr>
              <a:cxnSpLocks/>
            </p:cNvCxnSpPr>
            <p:nvPr/>
          </p:nvCxnSpPr>
          <p:spPr>
            <a:xfrm>
              <a:off x="2410918" y="5542150"/>
              <a:ext cx="0" cy="7974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1122A7-F5C6-41DD-B282-074BBFD7A54A}"/>
                </a:ext>
              </a:extLst>
            </p:cNvPr>
            <p:cNvCxnSpPr>
              <a:cxnSpLocks/>
            </p:cNvCxnSpPr>
            <p:nvPr/>
          </p:nvCxnSpPr>
          <p:spPr>
            <a:xfrm>
              <a:off x="541861" y="5542150"/>
              <a:ext cx="1869057" cy="7755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F60CEC1-5DED-431E-8272-BCE2A05F86E5}"/>
                </a:ext>
              </a:extLst>
            </p:cNvPr>
            <p:cNvSpPr txBox="1"/>
            <p:nvPr/>
          </p:nvSpPr>
          <p:spPr>
            <a:xfrm>
              <a:off x="1291152" y="5585341"/>
              <a:ext cx="514885" cy="400110"/>
            </a:xfrm>
            <a:prstGeom prst="rect">
              <a:avLst/>
            </a:prstGeom>
            <a:noFill/>
          </p:spPr>
          <p:txBody>
            <a:bodyPr wrap="none" rtlCol="0">
              <a:spAutoFit/>
            </a:bodyPr>
            <a:lstStyle/>
            <a:p>
              <a:r>
                <a:rPr lang="en-US" sz="2000"/>
                <a:t>10’</a:t>
              </a:r>
            </a:p>
          </p:txBody>
        </p:sp>
        <p:sp>
          <p:nvSpPr>
            <p:cNvPr id="31" name="TextBox 30">
              <a:extLst>
                <a:ext uri="{FF2B5EF4-FFF2-40B4-BE49-F238E27FC236}">
                  <a16:creationId xmlns:a16="http://schemas.microsoft.com/office/drawing/2014/main" id="{CAF18744-16E4-425B-9D67-70C3893D16D1}"/>
                </a:ext>
              </a:extLst>
            </p:cNvPr>
            <p:cNvSpPr txBox="1"/>
            <p:nvPr/>
          </p:nvSpPr>
          <p:spPr>
            <a:xfrm>
              <a:off x="148806" y="5729846"/>
              <a:ext cx="373820" cy="400110"/>
            </a:xfrm>
            <a:prstGeom prst="rect">
              <a:avLst/>
            </a:prstGeom>
            <a:noFill/>
          </p:spPr>
          <p:txBody>
            <a:bodyPr wrap="none" rtlCol="0">
              <a:spAutoFit/>
            </a:bodyPr>
            <a:lstStyle/>
            <a:p>
              <a:r>
                <a:rPr lang="en-US" sz="2000"/>
                <a:t>5’</a:t>
              </a:r>
            </a:p>
          </p:txBody>
        </p:sp>
      </p:grpSp>
      <p:sp>
        <p:nvSpPr>
          <p:cNvPr id="32" name="TextBox 31">
            <a:extLst>
              <a:ext uri="{FF2B5EF4-FFF2-40B4-BE49-F238E27FC236}">
                <a16:creationId xmlns:a16="http://schemas.microsoft.com/office/drawing/2014/main" id="{99BF74F5-E9EC-4D80-BF61-CF5C053E9CA2}"/>
              </a:ext>
            </a:extLst>
          </p:cNvPr>
          <p:cNvSpPr txBox="1"/>
          <p:nvPr/>
        </p:nvSpPr>
        <p:spPr>
          <a:xfrm>
            <a:off x="5869354" y="5188346"/>
            <a:ext cx="5748177" cy="830997"/>
          </a:xfrm>
          <a:prstGeom prst="rect">
            <a:avLst/>
          </a:prstGeom>
          <a:noFill/>
        </p:spPr>
        <p:txBody>
          <a:bodyPr wrap="none" rtlCol="0">
            <a:spAutoFit/>
          </a:bodyPr>
          <a:lstStyle/>
          <a:p>
            <a:r>
              <a:rPr lang="en-US" sz="2400"/>
              <a:t>5’ x 10’= 50 sq. ft. </a:t>
            </a:r>
          </a:p>
          <a:p>
            <a:r>
              <a:rPr lang="en-US" sz="2400"/>
              <a:t>50 sq ft x 25 psf. = 1250 pounds per platform</a:t>
            </a:r>
          </a:p>
        </p:txBody>
      </p:sp>
      <p:sp>
        <p:nvSpPr>
          <p:cNvPr id="2" name="AutoShape 17">
            <a:extLst>
              <a:ext uri="{FF2B5EF4-FFF2-40B4-BE49-F238E27FC236}">
                <a16:creationId xmlns:a16="http://schemas.microsoft.com/office/drawing/2014/main" id="{2714996F-08EC-43E6-97A5-830FFFAC49A8}"/>
              </a:ext>
            </a:extLst>
          </p:cNvPr>
          <p:cNvSpPr>
            <a:spLocks noChangeArrowheads="1"/>
          </p:cNvSpPr>
          <p:nvPr/>
        </p:nvSpPr>
        <p:spPr bwMode="auto">
          <a:xfrm rot="16953934">
            <a:off x="1161673" y="2874100"/>
            <a:ext cx="924950" cy="126029"/>
          </a:xfrm>
          <a:prstGeom prst="rightArrow">
            <a:avLst>
              <a:gd name="adj1" fmla="val 31250"/>
              <a:gd name="adj2" fmla="val 111646"/>
            </a:avLst>
          </a:prstGeom>
          <a:solidFill>
            <a:schemeClr val="accent1">
              <a:lumMod val="60000"/>
              <a:lumOff val="40000"/>
            </a:schemeClr>
          </a:solidFill>
          <a:ln w="9525" algn="ctr">
            <a:solidFill>
              <a:schemeClr val="tx1"/>
            </a:solidFill>
            <a:miter lim="800000"/>
            <a:headEnd/>
            <a:tailEnd/>
          </a:ln>
        </p:spPr>
        <p:txBody>
          <a:bodyPr wrap="none" anchor="ct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defRPr/>
            </a:pPr>
            <a:endParaRPr lang="en-US" altLang="en-US" sz="1350">
              <a:solidFill>
                <a:srgbClr val="40458C"/>
              </a:solidFill>
              <a:latin typeface="Verdana" panose="020B0604030504040204" pitchFamily="34" charset="0"/>
              <a:cs typeface="Arial" panose="020B0604020202020204" pitchFamily="34" charset="0"/>
            </a:endParaRPr>
          </a:p>
        </p:txBody>
      </p:sp>
      <p:sp>
        <p:nvSpPr>
          <p:cNvPr id="4" name="AutoShape 17">
            <a:extLst>
              <a:ext uri="{FF2B5EF4-FFF2-40B4-BE49-F238E27FC236}">
                <a16:creationId xmlns:a16="http://schemas.microsoft.com/office/drawing/2014/main" id="{4E49BC3D-B5AB-4494-BF06-F015A9D2B8C1}"/>
              </a:ext>
            </a:extLst>
          </p:cNvPr>
          <p:cNvSpPr>
            <a:spLocks noChangeArrowheads="1"/>
          </p:cNvSpPr>
          <p:nvPr/>
        </p:nvSpPr>
        <p:spPr bwMode="auto">
          <a:xfrm rot="20483853" flipV="1">
            <a:off x="1453355" y="2667326"/>
            <a:ext cx="4085928" cy="124225"/>
          </a:xfrm>
          <a:prstGeom prst="rightArrow">
            <a:avLst>
              <a:gd name="adj1" fmla="val 31250"/>
              <a:gd name="adj2" fmla="val 111646"/>
            </a:avLst>
          </a:prstGeom>
          <a:solidFill>
            <a:schemeClr val="accent1">
              <a:lumMod val="60000"/>
              <a:lumOff val="40000"/>
            </a:schemeClr>
          </a:solidFill>
          <a:ln w="9525" algn="ctr">
            <a:solidFill>
              <a:schemeClr val="tx1"/>
            </a:solidFill>
            <a:miter lim="800000"/>
            <a:headEnd/>
            <a:tailEnd/>
          </a:ln>
        </p:spPr>
        <p:txBody>
          <a:bodyPr wrap="none" anchor="ct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defRPr/>
            </a:pPr>
            <a:endParaRPr lang="en-US" altLang="en-US" sz="1350">
              <a:solidFill>
                <a:srgbClr val="40458C"/>
              </a:solidFill>
              <a:latin typeface="Verdana" panose="020B0604030504040204" pitchFamily="34" charset="0"/>
              <a:cs typeface="Arial" panose="020B0604020202020204" pitchFamily="34" charset="0"/>
            </a:endParaRPr>
          </a:p>
        </p:txBody>
      </p:sp>
      <p:sp>
        <p:nvSpPr>
          <p:cNvPr id="5" name="TextBox 4">
            <a:extLst>
              <a:ext uri="{FF2B5EF4-FFF2-40B4-BE49-F238E27FC236}">
                <a16:creationId xmlns:a16="http://schemas.microsoft.com/office/drawing/2014/main" id="{73CD284B-31C9-47B4-8371-1D790A86FD23}"/>
              </a:ext>
            </a:extLst>
          </p:cNvPr>
          <p:cNvSpPr txBox="1"/>
          <p:nvPr/>
        </p:nvSpPr>
        <p:spPr>
          <a:xfrm>
            <a:off x="76678" y="3454944"/>
            <a:ext cx="2884383" cy="923330"/>
          </a:xfrm>
          <a:prstGeom prst="rect">
            <a:avLst/>
          </a:prstGeom>
          <a:noFill/>
        </p:spPr>
        <p:txBody>
          <a:bodyPr wrap="square" rtlCol="0">
            <a:spAutoFit/>
          </a:bodyPr>
          <a:lstStyle/>
          <a:p>
            <a:r>
              <a:rPr lang="en-US" dirty="0"/>
              <a:t>The manufacturer provides the ratings for all other materials used for platforms</a:t>
            </a:r>
          </a:p>
        </p:txBody>
      </p:sp>
    </p:spTree>
    <p:extLst>
      <p:ext uri="{BB962C8B-B14F-4D97-AF65-F5344CB8AC3E}">
        <p14:creationId xmlns:p14="http://schemas.microsoft.com/office/powerpoint/2010/main" val="2320991078"/>
      </p:ext>
    </p:extLst>
  </p:cSld>
  <p:clrMapOvr>
    <a:masterClrMapping/>
  </p:clrMapOvr>
  <p:transition spd="slow"/>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8529" y="460990"/>
            <a:ext cx="7405242" cy="769441"/>
          </a:xfrm>
          <a:prstGeom prst="rect">
            <a:avLst/>
          </a:prstGeom>
          <a:noFill/>
        </p:spPr>
        <p:txBody>
          <a:bodyPr wrap="square" rtlCol="0">
            <a:spAutoFit/>
          </a:bodyPr>
          <a:lstStyle/>
          <a:p>
            <a:r>
              <a:rPr lang="en-US" sz="4400" u="sng" cap="all">
                <a:solidFill>
                  <a:srgbClr val="003F5F"/>
                </a:solidFill>
              </a:rPr>
              <a:t>Overload Prevention</a:t>
            </a:r>
          </a:p>
        </p:txBody>
      </p:sp>
      <p:sp>
        <p:nvSpPr>
          <p:cNvPr id="3" name="TextBox 2">
            <a:extLst>
              <a:ext uri="{FF2B5EF4-FFF2-40B4-BE49-F238E27FC236}">
                <a16:creationId xmlns:a16="http://schemas.microsoft.com/office/drawing/2014/main" id="{012BD1F8-94ED-BF4D-8593-B7550F2446AC}"/>
              </a:ext>
            </a:extLst>
          </p:cNvPr>
          <p:cNvSpPr txBox="1"/>
          <p:nvPr/>
        </p:nvSpPr>
        <p:spPr>
          <a:xfrm>
            <a:off x="1435386" y="1977737"/>
            <a:ext cx="8920979" cy="2902526"/>
          </a:xfrm>
          <a:prstGeom prst="rect">
            <a:avLst/>
          </a:prstGeom>
          <a:noFill/>
        </p:spPr>
        <p:txBody>
          <a:bodyPr wrap="square" rtlCol="0">
            <a:spAutoFit/>
          </a:bodyPr>
          <a:lstStyle/>
          <a:p>
            <a:pPr marL="342900" indent="-342900">
              <a:lnSpc>
                <a:spcPts val="3200"/>
              </a:lnSpc>
              <a:buFont typeface="Arial" panose="020B0604020202020204" pitchFamily="34" charset="0"/>
              <a:buChar char="•"/>
            </a:pPr>
            <a:r>
              <a:rPr lang="en-US" sz="2400"/>
              <a:t>Ensure that the weight of the materials plus any anticipated Live Load from workers etc. will not exceed the rated capacity of the scaffold and work platform components</a:t>
            </a:r>
          </a:p>
          <a:p>
            <a:endParaRPr lang="en-US" sz="2400"/>
          </a:p>
          <a:p>
            <a:pPr marL="342900" indent="-342900">
              <a:lnSpc>
                <a:spcPts val="3200"/>
              </a:lnSpc>
              <a:buFont typeface="Arial" panose="020B0604020202020204" pitchFamily="34" charset="0"/>
              <a:buChar char="•"/>
            </a:pPr>
            <a:r>
              <a:rPr lang="en-US" sz="2400"/>
              <a:t>Keep in mind that snow and ice buildup on the scaffold also contributes to the load on the scaffold - Always remove snow and ice buildup</a:t>
            </a:r>
          </a:p>
        </p:txBody>
      </p:sp>
      <p:cxnSp>
        <p:nvCxnSpPr>
          <p:cNvPr id="8" name="Straight Connector 7">
            <a:extLst>
              <a:ext uri="{FF2B5EF4-FFF2-40B4-BE49-F238E27FC236}">
                <a16:creationId xmlns:a16="http://schemas.microsoft.com/office/drawing/2014/main" id="{4C4ADCA6-7F77-4525-8DE8-7DFBDB3F44E4}"/>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100779674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53195838-2ECC-46F3-BAEF-D876707713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8352" y="1314435"/>
            <a:ext cx="4190018" cy="4754902"/>
          </a:xfrm>
          <a:prstGeom prst="rect">
            <a:avLst/>
          </a:prstGeom>
        </p:spPr>
      </p:pic>
      <p:sp>
        <p:nvSpPr>
          <p:cNvPr id="125955" name="Text Box 6">
            <a:extLst>
              <a:ext uri="{FF2B5EF4-FFF2-40B4-BE49-F238E27FC236}">
                <a16:creationId xmlns:a16="http://schemas.microsoft.com/office/drawing/2014/main" id="{DDDC6EAD-CC69-9342-A8BC-25F6B3CED6AC}"/>
              </a:ext>
            </a:extLst>
          </p:cNvPr>
          <p:cNvSpPr txBox="1">
            <a:spLocks noChangeArrowheads="1"/>
          </p:cNvSpPr>
          <p:nvPr/>
        </p:nvSpPr>
        <p:spPr bwMode="auto">
          <a:xfrm>
            <a:off x="1003248" y="1540152"/>
            <a:ext cx="7026275" cy="9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lnSpc>
                <a:spcPct val="125000"/>
              </a:lnSpc>
              <a:spcBef>
                <a:spcPct val="0"/>
              </a:spcBef>
              <a:buClrTx/>
              <a:buSzTx/>
              <a:buFontTx/>
              <a:buNone/>
            </a:pPr>
            <a:r>
              <a:rPr lang="en-US" altLang="en-US" sz="2400">
                <a:latin typeface="Calibri" panose="020F0502020204030204" pitchFamily="34" charset="0"/>
                <a:cs typeface="Calibri" panose="020F0502020204030204" pitchFamily="34" charset="0"/>
              </a:rPr>
              <a:t>Complete Decking - The scaffold platform must completely cover the area on which you are working</a:t>
            </a:r>
          </a:p>
        </p:txBody>
      </p:sp>
      <p:sp>
        <p:nvSpPr>
          <p:cNvPr id="125956" name="Text Box 7">
            <a:extLst>
              <a:ext uri="{FF2B5EF4-FFF2-40B4-BE49-F238E27FC236}">
                <a16:creationId xmlns:a16="http://schemas.microsoft.com/office/drawing/2014/main" id="{E3FBB94C-D1F8-9648-8D8E-A1747F346EF5}"/>
              </a:ext>
            </a:extLst>
          </p:cNvPr>
          <p:cNvSpPr txBox="1">
            <a:spLocks noChangeArrowheads="1"/>
          </p:cNvSpPr>
          <p:nvPr/>
        </p:nvSpPr>
        <p:spPr bwMode="auto">
          <a:xfrm>
            <a:off x="3010905" y="3256934"/>
            <a:ext cx="21959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en-US" altLang="en-US" sz="2000">
                <a:latin typeface="Calibri" panose="020F0502020204030204" pitchFamily="34" charset="0"/>
                <a:cs typeface="Calibri" panose="020F0502020204030204" pitchFamily="34" charset="0"/>
              </a:rPr>
              <a:t>DECK ENTIRE AREA</a:t>
            </a:r>
            <a:endParaRPr lang="en-US" altLang="en-US" sz="2400">
              <a:latin typeface="Calibri" panose="020F0502020204030204" pitchFamily="34" charset="0"/>
              <a:cs typeface="Calibri" panose="020F0502020204030204" pitchFamily="34" charset="0"/>
            </a:endParaRPr>
          </a:p>
        </p:txBody>
      </p:sp>
      <p:sp>
        <p:nvSpPr>
          <p:cNvPr id="125958" name="Line 9">
            <a:extLst>
              <a:ext uri="{FF2B5EF4-FFF2-40B4-BE49-F238E27FC236}">
                <a16:creationId xmlns:a16="http://schemas.microsoft.com/office/drawing/2014/main" id="{09D738BA-9E4B-0C49-910E-D4A0CA6597D0}"/>
              </a:ext>
            </a:extLst>
          </p:cNvPr>
          <p:cNvSpPr>
            <a:spLocks noChangeShapeType="1"/>
          </p:cNvSpPr>
          <p:nvPr/>
        </p:nvSpPr>
        <p:spPr bwMode="auto">
          <a:xfrm>
            <a:off x="5221224" y="3430229"/>
            <a:ext cx="2990088" cy="523313"/>
          </a:xfrm>
          <a:prstGeom prst="line">
            <a:avLst/>
          </a:prstGeom>
          <a:noFill/>
          <a:ln w="28575">
            <a:solidFill>
              <a:schemeClr val="accent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Rectangle 2">
            <a:extLst>
              <a:ext uri="{FF2B5EF4-FFF2-40B4-BE49-F238E27FC236}">
                <a16:creationId xmlns:a16="http://schemas.microsoft.com/office/drawing/2014/main" id="{8976CE27-EE44-4CF5-8473-B8C775378926}"/>
              </a:ext>
            </a:extLst>
          </p:cNvPr>
          <p:cNvSpPr txBox="1">
            <a:spLocks noChangeArrowheads="1"/>
          </p:cNvSpPr>
          <p:nvPr/>
        </p:nvSpPr>
        <p:spPr>
          <a:xfrm>
            <a:off x="869730" y="244586"/>
            <a:ext cx="686638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chemeClr val="accent1"/>
                </a:solidFill>
                <a:latin typeface="Calibri" panose="020F0502020204030204" pitchFamily="34" charset="0"/>
                <a:cs typeface="Calibri" panose="020F0502020204030204" pitchFamily="34" charset="0"/>
              </a:rPr>
              <a:t>FALL HAZARD PREVENTION</a:t>
            </a:r>
          </a:p>
        </p:txBody>
      </p:sp>
      <p:cxnSp>
        <p:nvCxnSpPr>
          <p:cNvPr id="8" name="Straight Connector 7">
            <a:extLst>
              <a:ext uri="{FF2B5EF4-FFF2-40B4-BE49-F238E27FC236}">
                <a16:creationId xmlns:a16="http://schemas.microsoft.com/office/drawing/2014/main" id="{295D9E33-1642-4AB5-8062-C292E616764A}"/>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C267F14E-87A0-403D-8E05-40A2A4E5AEB4}"/>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10" name="Text Box 7">
            <a:extLst>
              <a:ext uri="{FF2B5EF4-FFF2-40B4-BE49-F238E27FC236}">
                <a16:creationId xmlns:a16="http://schemas.microsoft.com/office/drawing/2014/main" id="{65E7BA7D-090A-2ED4-949C-6F5C1445564F}"/>
              </a:ext>
            </a:extLst>
          </p:cNvPr>
          <p:cNvSpPr txBox="1">
            <a:spLocks noChangeArrowheads="1"/>
          </p:cNvSpPr>
          <p:nvPr/>
        </p:nvSpPr>
        <p:spPr bwMode="auto">
          <a:xfrm>
            <a:off x="2946701" y="4258911"/>
            <a:ext cx="9342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en-US" altLang="en-US" sz="2000">
                <a:latin typeface="Calibri" panose="020F0502020204030204" pitchFamily="34" charset="0"/>
                <a:cs typeface="Calibri" panose="020F0502020204030204" pitchFamily="34" charset="0"/>
              </a:rPr>
              <a:t>HOOKS</a:t>
            </a:r>
            <a:endParaRPr lang="en-US" altLang="en-US" sz="2400">
              <a:latin typeface="Calibri" panose="020F0502020204030204" pitchFamily="34" charset="0"/>
              <a:cs typeface="Calibri" panose="020F0502020204030204" pitchFamily="34" charset="0"/>
            </a:endParaRPr>
          </a:p>
        </p:txBody>
      </p:sp>
      <p:sp>
        <p:nvSpPr>
          <p:cNvPr id="11" name="Line 9">
            <a:extLst>
              <a:ext uri="{FF2B5EF4-FFF2-40B4-BE49-F238E27FC236}">
                <a16:creationId xmlns:a16="http://schemas.microsoft.com/office/drawing/2014/main" id="{342F96AC-1F26-78AD-5266-5AC67B9B0DAE}"/>
              </a:ext>
            </a:extLst>
          </p:cNvPr>
          <p:cNvSpPr>
            <a:spLocks noChangeShapeType="1"/>
          </p:cNvSpPr>
          <p:nvPr/>
        </p:nvSpPr>
        <p:spPr bwMode="auto">
          <a:xfrm>
            <a:off x="3859416" y="4565633"/>
            <a:ext cx="4473169" cy="269478"/>
          </a:xfrm>
          <a:prstGeom prst="line">
            <a:avLst/>
          </a:prstGeom>
          <a:noFill/>
          <a:ln w="28575">
            <a:solidFill>
              <a:schemeClr val="accent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Oval 11">
            <a:extLst>
              <a:ext uri="{FF2B5EF4-FFF2-40B4-BE49-F238E27FC236}">
                <a16:creationId xmlns:a16="http://schemas.microsoft.com/office/drawing/2014/main" id="{B0BFFDC8-5CFA-F350-337D-B40D8CBB6E1B}"/>
              </a:ext>
            </a:extLst>
          </p:cNvPr>
          <p:cNvSpPr/>
          <p:nvPr/>
        </p:nvSpPr>
        <p:spPr>
          <a:xfrm>
            <a:off x="7740415" y="4164487"/>
            <a:ext cx="592170" cy="5233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BB9184C-0222-CE54-0A51-FAC102332A63}"/>
              </a:ext>
            </a:extLst>
          </p:cNvPr>
          <p:cNvSpPr/>
          <p:nvPr/>
        </p:nvSpPr>
        <p:spPr>
          <a:xfrm>
            <a:off x="8332585" y="4477710"/>
            <a:ext cx="592170" cy="52331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ine 9">
            <a:extLst>
              <a:ext uri="{FF2B5EF4-FFF2-40B4-BE49-F238E27FC236}">
                <a16:creationId xmlns:a16="http://schemas.microsoft.com/office/drawing/2014/main" id="{F7DF4ABB-8F90-CC19-E069-315E9CE37A6F}"/>
              </a:ext>
            </a:extLst>
          </p:cNvPr>
          <p:cNvSpPr>
            <a:spLocks noChangeShapeType="1"/>
          </p:cNvSpPr>
          <p:nvPr/>
        </p:nvSpPr>
        <p:spPr bwMode="auto">
          <a:xfrm>
            <a:off x="3859416" y="4565633"/>
            <a:ext cx="3876699" cy="0"/>
          </a:xfrm>
          <a:prstGeom prst="line">
            <a:avLst/>
          </a:prstGeom>
          <a:noFill/>
          <a:ln w="28575">
            <a:solidFill>
              <a:schemeClr val="accent1"/>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1760073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grpId="0" nodeType="afterEffect">
                                  <p:stCondLst>
                                    <p:cond delay="0"/>
                                  </p:stCondLst>
                                  <p:childTnLst>
                                    <p:set>
                                      <p:cBhvr>
                                        <p:cTn id="9" dur="1" fill="hold">
                                          <p:stCondLst>
                                            <p:cond delay="0"/>
                                          </p:stCondLst>
                                        </p:cTn>
                                        <p:tgtEl>
                                          <p:spTgt spid="125956"/>
                                        </p:tgtEl>
                                        <p:attrNameLst>
                                          <p:attrName>style.visibility</p:attrName>
                                        </p:attrNameLst>
                                      </p:cBhvr>
                                      <p:to>
                                        <p:strVal val="visible"/>
                                      </p:to>
                                    </p:set>
                                    <p:animEffect transition="in" filter="fade">
                                      <p:cBhvr>
                                        <p:cTn id="10" dur="500"/>
                                        <p:tgtEl>
                                          <p:spTgt spid="12595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fade">
                                      <p:cBhvr>
                                        <p:cTn id="13" dur="500"/>
                                        <p:tgtEl>
                                          <p:spTgt spid="125958"/>
                                        </p:tgtEl>
                                      </p:cBhvr>
                                    </p:animEffect>
                                  </p:childTnLst>
                                </p:cTn>
                              </p:par>
                            </p:childTnLst>
                          </p:cTn>
                        </p:par>
                        <p:par>
                          <p:cTn id="14" fill="hold">
                            <p:stCondLst>
                              <p:cond delay="1500"/>
                            </p:stCondLst>
                            <p:childTnLst>
                              <p:par>
                                <p:cTn id="15" presetID="10" presetClass="entr" presetSubtype="0" fill="hold" grpId="0" nodeType="afterEffect">
                                  <p:stCondLst>
                                    <p:cond delay="1000"/>
                                  </p:stCondLst>
                                  <p:childTnLst>
                                    <p:set>
                                      <p:cBhvr>
                                        <p:cTn id="16" dur="1" fill="hold">
                                          <p:stCondLst>
                                            <p:cond delay="0"/>
                                          </p:stCondLst>
                                        </p:cTn>
                                        <p:tgtEl>
                                          <p:spTgt spid="125955"/>
                                        </p:tgtEl>
                                        <p:attrNameLst>
                                          <p:attrName>style.visibility</p:attrName>
                                        </p:attrNameLst>
                                      </p:cBhvr>
                                      <p:to>
                                        <p:strVal val="visible"/>
                                      </p:to>
                                    </p:set>
                                    <p:animEffect transition="in" filter="fade">
                                      <p:cBhvr>
                                        <p:cTn id="17" dur="500"/>
                                        <p:tgtEl>
                                          <p:spTgt spid="125955"/>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3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3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6" grpId="0"/>
      <p:bldP spid="125958" grpId="0" animBg="1"/>
      <p:bldP spid="10" grpId="0"/>
      <p:bldP spid="11" grpId="0" animBg="1"/>
      <p:bldP spid="12" grpId="0" animBg="1"/>
      <p:bldP spid="13" grpId="0" animBg="1"/>
      <p:bldP spid="1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43295" y="208335"/>
            <a:ext cx="7672214" cy="769441"/>
          </a:xfrm>
          <a:prstGeom prst="rect">
            <a:avLst/>
          </a:prstGeom>
          <a:noFill/>
        </p:spPr>
        <p:txBody>
          <a:bodyPr wrap="square" rtlCol="0">
            <a:spAutoFit/>
          </a:bodyPr>
          <a:lstStyle/>
          <a:p>
            <a:pPr algn="ctr"/>
            <a:r>
              <a:rPr lang="en-US" sz="4400" u="sng" cap="all">
                <a:solidFill>
                  <a:srgbClr val="003F5F"/>
                </a:solidFill>
              </a:rPr>
              <a:t>Improper Scaffold Erection</a:t>
            </a:r>
          </a:p>
        </p:txBody>
      </p:sp>
      <p:sp>
        <p:nvSpPr>
          <p:cNvPr id="2" name="TextBox 1">
            <a:extLst>
              <a:ext uri="{FF2B5EF4-FFF2-40B4-BE49-F238E27FC236}">
                <a16:creationId xmlns:a16="http://schemas.microsoft.com/office/drawing/2014/main" id="{6D26FDBA-84A2-1045-B61A-EBF3AE2928BA}"/>
              </a:ext>
            </a:extLst>
          </p:cNvPr>
          <p:cNvSpPr txBox="1"/>
          <p:nvPr/>
        </p:nvSpPr>
        <p:spPr>
          <a:xfrm>
            <a:off x="506070" y="1000649"/>
            <a:ext cx="7672214" cy="4893647"/>
          </a:xfrm>
          <a:prstGeom prst="rect">
            <a:avLst/>
          </a:prstGeom>
          <a:noFill/>
        </p:spPr>
        <p:txBody>
          <a:bodyPr wrap="square" rtlCol="0">
            <a:spAutoFit/>
          </a:bodyPr>
          <a:lstStyle/>
          <a:p>
            <a:pPr marL="342900" indent="-342900">
              <a:buFont typeface="Arial" panose="020B0604020202020204" pitchFamily="34" charset="0"/>
              <a:buChar char="•"/>
            </a:pPr>
            <a:r>
              <a:rPr lang="en-US" sz="2400"/>
              <a:t>Improper scaffold erection can include utilizing the wrong components, not fully planking the work level or removing components that are needed to support the scaffold load</a:t>
            </a:r>
          </a:p>
          <a:p>
            <a:endParaRPr lang="en-US" sz="2400"/>
          </a:p>
          <a:p>
            <a:pPr marL="342900" indent="-342900">
              <a:buFont typeface="Arial" panose="020B0604020202020204" pitchFamily="34" charset="0"/>
              <a:buChar char="•"/>
            </a:pPr>
            <a:r>
              <a:rPr lang="en-US" sz="2400"/>
              <a:t>NEVER remove scaffold ties, guys, braces or other components.</a:t>
            </a:r>
          </a:p>
          <a:p>
            <a:endParaRPr lang="en-US" sz="2400"/>
          </a:p>
          <a:p>
            <a:pPr marL="342900" indent="-342900">
              <a:buFont typeface="Arial" panose="020B0604020202020204" pitchFamily="34" charset="0"/>
              <a:buChar char="•"/>
            </a:pPr>
            <a:r>
              <a:rPr lang="en-US" sz="2400"/>
              <a:t>Never put enclosure material on a scaffold that has not been engineered for enclosure.  Adding enclosure increases the amount of wind load acting on the scaffold and if the scaffold system is not designed for these additional loads, the results can be catastrophic</a:t>
            </a:r>
          </a:p>
        </p:txBody>
      </p:sp>
      <p:sp>
        <p:nvSpPr>
          <p:cNvPr id="8" name="TextBox 7">
            <a:extLst>
              <a:ext uri="{FF2B5EF4-FFF2-40B4-BE49-F238E27FC236}">
                <a16:creationId xmlns:a16="http://schemas.microsoft.com/office/drawing/2014/main" id="{E0A51BD3-1F3B-4717-9065-71B3C88C8391}"/>
              </a:ext>
            </a:extLst>
          </p:cNvPr>
          <p:cNvSpPr txBox="1"/>
          <p:nvPr/>
        </p:nvSpPr>
        <p:spPr>
          <a:xfrm>
            <a:off x="10845174" y="1359667"/>
            <a:ext cx="1058688" cy="369332"/>
          </a:xfrm>
          <a:prstGeom prst="rect">
            <a:avLst/>
          </a:prstGeom>
          <a:noFill/>
        </p:spPr>
        <p:txBody>
          <a:bodyPr wrap="none" rtlCol="0">
            <a:spAutoFit/>
          </a:bodyPr>
          <a:lstStyle/>
          <a:p>
            <a:r>
              <a:rPr lang="en-US" b="1"/>
              <a:t>WALL TIE</a:t>
            </a:r>
          </a:p>
        </p:txBody>
      </p:sp>
      <p:pic>
        <p:nvPicPr>
          <p:cNvPr id="12" name="Picture 11">
            <a:extLst>
              <a:ext uri="{FF2B5EF4-FFF2-40B4-BE49-F238E27FC236}">
                <a16:creationId xmlns:a16="http://schemas.microsoft.com/office/drawing/2014/main" id="{D9680F0D-24A6-4530-BA54-267DB357B4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6430" y="470432"/>
            <a:ext cx="2073767" cy="5641848"/>
          </a:xfrm>
          <a:prstGeom prst="rect">
            <a:avLst/>
          </a:prstGeom>
        </p:spPr>
      </p:pic>
      <p:sp>
        <p:nvSpPr>
          <p:cNvPr id="10" name="Arrow: Left 13">
            <a:extLst>
              <a:ext uri="{FF2B5EF4-FFF2-40B4-BE49-F238E27FC236}">
                <a16:creationId xmlns:a16="http://schemas.microsoft.com/office/drawing/2014/main" id="{10E35F39-E085-40AF-94A1-7A1E3A0BCCB2}"/>
              </a:ext>
            </a:extLst>
          </p:cNvPr>
          <p:cNvSpPr/>
          <p:nvPr/>
        </p:nvSpPr>
        <p:spPr>
          <a:xfrm rot="19688444">
            <a:off x="10682958" y="1761696"/>
            <a:ext cx="535414" cy="2397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F3643D0-B9F1-442B-9A12-426B19FAD82E}"/>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1" name="Picture 10" descr="17_SAIA_Logo_Pantone302_Horz_Stack_375 Lime Green (1).eps">
            <a:extLst>
              <a:ext uri="{FF2B5EF4-FFF2-40B4-BE49-F238E27FC236}">
                <a16:creationId xmlns:a16="http://schemas.microsoft.com/office/drawing/2014/main" id="{76AB67C7-661B-48B2-A99D-67935783AFBC}"/>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381154" y="6446028"/>
            <a:ext cx="2557731" cy="263197"/>
          </a:xfrm>
          <a:prstGeom prst="rect">
            <a:avLst/>
          </a:prstGeom>
          <a:noFill/>
          <a:ln w="12700" cmpd="sng">
            <a:noFill/>
          </a:ln>
        </p:spPr>
      </p:pic>
    </p:spTree>
    <p:extLst>
      <p:ext uri="{BB962C8B-B14F-4D97-AF65-F5344CB8AC3E}">
        <p14:creationId xmlns:p14="http://schemas.microsoft.com/office/powerpoint/2010/main" val="2158792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additive="base">
                                        <p:cTn id="1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2" fill="hold" grpId="0" nodeType="withEffect">
                                  <p:stCondLst>
                                    <p:cond delay="10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1+#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100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1+#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100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TextBox 8"/>
          <p:cNvSpPr txBox="1"/>
          <p:nvPr/>
        </p:nvSpPr>
        <p:spPr>
          <a:xfrm>
            <a:off x="609600" y="4385066"/>
            <a:ext cx="11464423" cy="13176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u="sng" kern="1200" cap="all">
                <a:solidFill>
                  <a:schemeClr val="tx1"/>
                </a:solidFill>
                <a:latin typeface="+mj-lt"/>
                <a:ea typeface="+mj-ea"/>
                <a:cs typeface="+mj-cs"/>
              </a:rPr>
              <a:t>Damaged or poorly maintained Components</a:t>
            </a:r>
          </a:p>
        </p:txBody>
      </p:sp>
      <p:cxnSp>
        <p:nvCxnSpPr>
          <p:cNvPr id="36" name="Straight Connector 18">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595DD1-931D-418E-93EF-D71B1153ADD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24DA8A66-307D-4028-B53E-E6AED32B6B53}"/>
              </a:ext>
            </a:extLst>
          </p:cNvPr>
          <p:cNvSpPr/>
          <p:nvPr/>
        </p:nvSpPr>
        <p:spPr>
          <a:xfrm>
            <a:off x="9198849" y="6223000"/>
            <a:ext cx="2875175" cy="591354"/>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0" name="Picture 9" descr="17_SAIA_Logo_Pantone302_Horz_Stack_375 Lime Green (1).eps">
            <a:extLst>
              <a:ext uri="{FF2B5EF4-FFF2-40B4-BE49-F238E27FC236}">
                <a16:creationId xmlns:a16="http://schemas.microsoft.com/office/drawing/2014/main" id="{B60A9A11-E518-4B2A-8AAE-0F181CF70205}"/>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9291369" y="6340748"/>
            <a:ext cx="2557731" cy="263197"/>
          </a:xfrm>
          <a:prstGeom prst="rect">
            <a:avLst/>
          </a:prstGeom>
          <a:noFill/>
          <a:ln w="12700" cmpd="sng">
            <a:noFill/>
          </a:ln>
        </p:spPr>
      </p:pic>
      <p:pic>
        <p:nvPicPr>
          <p:cNvPr id="3" name="Picture 2">
            <a:extLst>
              <a:ext uri="{FF2B5EF4-FFF2-40B4-BE49-F238E27FC236}">
                <a16:creationId xmlns:a16="http://schemas.microsoft.com/office/drawing/2014/main" id="{E9C2DFBE-5068-4596-8B63-748C4741788E}"/>
              </a:ext>
            </a:extLst>
          </p:cNvPr>
          <p:cNvPicPr>
            <a:picLocks noChangeAspect="1"/>
          </p:cNvPicPr>
          <p:nvPr/>
        </p:nvPicPr>
        <p:blipFill>
          <a:blip r:embed="rId7"/>
          <a:stretch>
            <a:fillRect/>
          </a:stretch>
        </p:blipFill>
        <p:spPr>
          <a:xfrm>
            <a:off x="0" y="20109"/>
            <a:ext cx="4128243" cy="4260567"/>
          </a:xfrm>
          <a:prstGeom prst="rect">
            <a:avLst/>
          </a:prstGeom>
        </p:spPr>
      </p:pic>
      <p:pic>
        <p:nvPicPr>
          <p:cNvPr id="4" name="Picture 3">
            <a:extLst>
              <a:ext uri="{FF2B5EF4-FFF2-40B4-BE49-F238E27FC236}">
                <a16:creationId xmlns:a16="http://schemas.microsoft.com/office/drawing/2014/main" id="{F1647814-ADDF-4B99-8225-2C92F8960719}"/>
              </a:ext>
            </a:extLst>
          </p:cNvPr>
          <p:cNvPicPr>
            <a:picLocks noChangeAspect="1"/>
          </p:cNvPicPr>
          <p:nvPr/>
        </p:nvPicPr>
        <p:blipFill>
          <a:blip r:embed="rId8"/>
          <a:stretch>
            <a:fillRect/>
          </a:stretch>
        </p:blipFill>
        <p:spPr>
          <a:xfrm>
            <a:off x="4128244" y="3563"/>
            <a:ext cx="4070008" cy="4265331"/>
          </a:xfrm>
          <a:prstGeom prst="rect">
            <a:avLst/>
          </a:prstGeom>
        </p:spPr>
      </p:pic>
      <p:pic>
        <p:nvPicPr>
          <p:cNvPr id="5" name="Picture 4">
            <a:extLst>
              <a:ext uri="{FF2B5EF4-FFF2-40B4-BE49-F238E27FC236}">
                <a16:creationId xmlns:a16="http://schemas.microsoft.com/office/drawing/2014/main" id="{DB7D3815-9290-4EB5-A28C-C97052ED2B6F}"/>
              </a:ext>
            </a:extLst>
          </p:cNvPr>
          <p:cNvPicPr>
            <a:picLocks noChangeAspect="1"/>
          </p:cNvPicPr>
          <p:nvPr/>
        </p:nvPicPr>
        <p:blipFill>
          <a:blip r:embed="rId9"/>
          <a:stretch>
            <a:fillRect/>
          </a:stretch>
        </p:blipFill>
        <p:spPr>
          <a:xfrm>
            <a:off x="8198252" y="20108"/>
            <a:ext cx="3993748" cy="4242816"/>
          </a:xfrm>
          <a:prstGeom prst="rect">
            <a:avLst/>
          </a:prstGeom>
        </p:spPr>
      </p:pic>
    </p:spTree>
    <p:extLst>
      <p:ext uri="{BB962C8B-B14F-4D97-AF65-F5344CB8AC3E}">
        <p14:creationId xmlns:p14="http://schemas.microsoft.com/office/powerpoint/2010/main" val="395747190"/>
      </p:ext>
    </p:extLst>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9">
                                            <p:txEl>
                                              <p:pRg st="0" end="0"/>
                                            </p:txEl>
                                          </p:spTgt>
                                        </p:tgtEl>
                                      </p:cBhvr>
                                    </p:animEffect>
                                    <p:animScale>
                                      <p:cBhvr>
                                        <p:cTn id="7" dur="250" autoRev="1" fill="hold"/>
                                        <p:tgtEl>
                                          <p:spTgt spid="9">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30400" y="482600"/>
            <a:ext cx="3241785" cy="830997"/>
          </a:xfrm>
          <a:prstGeom prst="rect">
            <a:avLst/>
          </a:prstGeom>
          <a:noFill/>
        </p:spPr>
        <p:txBody>
          <a:bodyPr wrap="none" rtlCol="0">
            <a:spAutoFit/>
          </a:bodyPr>
          <a:lstStyle/>
          <a:p>
            <a:pPr algn="ctr"/>
            <a:r>
              <a:rPr lang="id-ID" sz="4800" cap="all">
                <a:solidFill>
                  <a:srgbClr val="003F5F"/>
                </a:solidFill>
                <a:latin typeface="+mj-lt"/>
              </a:rPr>
              <a:t>Key Points </a:t>
            </a:r>
            <a:endParaRPr lang="en-US" sz="4800" cap="all">
              <a:solidFill>
                <a:srgbClr val="003F5F"/>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xmlns:mv="urn:schemas-microsoft-com:mac:vml" xmlns:mc="http://schemas.openxmlformats.org/markup-compatibility/2006"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xmlns:mv="urn:schemas-microsoft-com:mac:vml" xmlns:mc="http://schemas.openxmlformats.org/markup-compatibility/2006"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8" name="TextBox 17"/>
          <p:cNvSpPr txBox="1"/>
          <p:nvPr/>
        </p:nvSpPr>
        <p:spPr>
          <a:xfrm>
            <a:off x="558800" y="1942157"/>
            <a:ext cx="11353800" cy="3652282"/>
          </a:xfrm>
          <a:prstGeom prst="rect">
            <a:avLst/>
          </a:prstGeom>
          <a:noFill/>
        </p:spPr>
        <p:txBody>
          <a:bodyPr wrap="square" rtlCol="0">
            <a:spAutoFit/>
          </a:bodyPr>
          <a:lstStyle/>
          <a:p>
            <a:pPr marL="342900" indent="-342900">
              <a:lnSpc>
                <a:spcPts val="3200"/>
              </a:lnSpc>
              <a:buFont typeface="Arial" panose="020B0604020202020204" pitchFamily="34" charset="0"/>
              <a:buChar char="•"/>
            </a:pPr>
            <a:r>
              <a:rPr lang="en-US" sz="2400"/>
              <a:t>Scaffolds collapse for many reasons</a:t>
            </a:r>
          </a:p>
          <a:p>
            <a:pPr marL="342900" indent="-342900">
              <a:lnSpc>
                <a:spcPts val="3200"/>
              </a:lnSpc>
              <a:buFont typeface="Arial" panose="020B0604020202020204" pitchFamily="34" charset="0"/>
              <a:buChar char="•"/>
            </a:pPr>
            <a:r>
              <a:rPr lang="en-US" sz="2400"/>
              <a:t>Always ensure that there is an adequate foundation </a:t>
            </a:r>
          </a:p>
          <a:p>
            <a:pPr marL="342900" indent="-342900">
              <a:lnSpc>
                <a:spcPts val="3200"/>
              </a:lnSpc>
              <a:buFont typeface="Arial" panose="020B0604020202020204" pitchFamily="34" charset="0"/>
              <a:buChar char="•"/>
            </a:pPr>
            <a:r>
              <a:rPr lang="en-US" sz="2400"/>
              <a:t>Always ensure that the scaffold is not overloaded </a:t>
            </a:r>
          </a:p>
          <a:p>
            <a:pPr marL="342900" indent="-342900">
              <a:lnSpc>
                <a:spcPts val="3200"/>
              </a:lnSpc>
              <a:buFont typeface="Arial" panose="020B0604020202020204" pitchFamily="34" charset="0"/>
              <a:buChar char="•"/>
            </a:pPr>
            <a:r>
              <a:rPr lang="en-US" sz="2400"/>
              <a:t>Always ensure that the scaffold is properly erected</a:t>
            </a:r>
          </a:p>
          <a:p>
            <a:pPr marL="342900" indent="-342900">
              <a:lnSpc>
                <a:spcPts val="3200"/>
              </a:lnSpc>
              <a:buFont typeface="Arial" panose="020B0604020202020204" pitchFamily="34" charset="0"/>
              <a:buChar char="•"/>
            </a:pPr>
            <a:r>
              <a:rPr lang="en-US" sz="2400"/>
              <a:t>Never remove scaffold ties, guys or braces/bracing</a:t>
            </a:r>
          </a:p>
          <a:p>
            <a:pPr marL="342900" indent="-342900">
              <a:lnSpc>
                <a:spcPts val="3200"/>
              </a:lnSpc>
              <a:buFont typeface="Arial" panose="020B0604020202020204" pitchFamily="34" charset="0"/>
              <a:buChar char="•"/>
            </a:pPr>
            <a:r>
              <a:rPr lang="en-US" sz="2400"/>
              <a:t>Never use a scaffold that contains damaged or poorly maintained scaffold components</a:t>
            </a:r>
          </a:p>
          <a:p>
            <a:pPr marL="342900" indent="-342900">
              <a:lnSpc>
                <a:spcPts val="3200"/>
              </a:lnSpc>
              <a:buFont typeface="Arial" panose="020B0604020202020204" pitchFamily="34" charset="0"/>
              <a:buChar char="•"/>
            </a:pPr>
            <a:r>
              <a:rPr lang="en-US" sz="2400"/>
              <a:t>Never work from scaffolds in high winds or extreme weather conditions</a:t>
            </a:r>
          </a:p>
          <a:p>
            <a:pPr>
              <a:lnSpc>
                <a:spcPts val="3200"/>
              </a:lnSpc>
              <a:buFont typeface="Arial"/>
              <a:buChar char="•"/>
            </a:pPr>
            <a:r>
              <a:rPr lang="en-US" sz="2400"/>
              <a:t>   Never enclose a scaffold with netting or tarps unless it has been designed for enclosure</a:t>
            </a:r>
            <a:endParaRPr lang="en-US" sz="2400" cap="all"/>
          </a:p>
          <a:p>
            <a:endParaRPr lang="en-US"/>
          </a:p>
        </p:txBody>
      </p:sp>
      <p:cxnSp>
        <p:nvCxnSpPr>
          <p:cNvPr id="8" name="Straight Connector 7">
            <a:extLst>
              <a:ext uri="{FF2B5EF4-FFF2-40B4-BE49-F238E27FC236}">
                <a16:creationId xmlns:a16="http://schemas.microsoft.com/office/drawing/2014/main" id="{FBF9BEE9-BF9C-4C12-A685-EDE9964A329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F907439-0D47-41A2-A26B-A63370FC5DB1}"/>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9291369" y="6375400"/>
            <a:ext cx="2557731" cy="263197"/>
          </a:xfrm>
          <a:prstGeom prst="rect">
            <a:avLst/>
          </a:prstGeom>
          <a:noFill/>
          <a:ln w="12700" cmpd="sng">
            <a:noFill/>
          </a:ln>
        </p:spPr>
      </p:pic>
    </p:spTree>
    <p:extLst>
      <p:ext uri="{BB962C8B-B14F-4D97-AF65-F5344CB8AC3E}">
        <p14:creationId xmlns:p14="http://schemas.microsoft.com/office/powerpoint/2010/main" val="1959199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18">
                                            <p:txEl>
                                              <p:pRg st="1" end="1"/>
                                            </p:txEl>
                                          </p:spTgt>
                                        </p:tgtEl>
                                        <p:attrNameLst>
                                          <p:attrName>style.visibility</p:attrName>
                                        </p:attrNameLst>
                                      </p:cBhvr>
                                      <p:to>
                                        <p:strVal val="visible"/>
                                      </p:to>
                                    </p:set>
                                    <p:animEffect transition="in" filter="fade">
                                      <p:cBhvr>
                                        <p:cTn id="15" dur="500"/>
                                        <p:tgtEl>
                                          <p:spTgt spid="18">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500"/>
                                        <p:tgtEl>
                                          <p:spTgt spid="18">
                                            <p:txEl>
                                              <p:pRg st="2" end="2"/>
                                            </p:txEl>
                                          </p:spTgt>
                                        </p:tgtEl>
                                      </p:cBhvr>
                                    </p:animEffect>
                                  </p:childTnLst>
                                </p:cTn>
                              </p:par>
                            </p:childTnLst>
                          </p:cTn>
                        </p:par>
                        <p:par>
                          <p:cTn id="20" fill="hold">
                            <p:stCondLst>
                              <p:cond delay="4500"/>
                            </p:stCondLst>
                            <p:childTnLst>
                              <p:par>
                                <p:cTn id="21" presetID="10" presetClass="entr" presetSubtype="0" fill="hold" nodeType="afterEffect">
                                  <p:stCondLst>
                                    <p:cond delay="1000"/>
                                  </p:stCondLst>
                                  <p:childTnLst>
                                    <p:set>
                                      <p:cBhvr>
                                        <p:cTn id="22" dur="1" fill="hold">
                                          <p:stCondLst>
                                            <p:cond delay="0"/>
                                          </p:stCondLst>
                                        </p:cTn>
                                        <p:tgtEl>
                                          <p:spTgt spid="18">
                                            <p:txEl>
                                              <p:pRg st="3" end="3"/>
                                            </p:txEl>
                                          </p:spTgt>
                                        </p:tgtEl>
                                        <p:attrNameLst>
                                          <p:attrName>style.visibility</p:attrName>
                                        </p:attrNameLst>
                                      </p:cBhvr>
                                      <p:to>
                                        <p:strVal val="visible"/>
                                      </p:to>
                                    </p:set>
                                    <p:animEffect transition="in" filter="fade">
                                      <p:cBhvr>
                                        <p:cTn id="23" dur="500"/>
                                        <p:tgtEl>
                                          <p:spTgt spid="18">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100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par>
                          <p:cTn id="28" fill="hold">
                            <p:stCondLst>
                              <p:cond delay="7500"/>
                            </p:stCondLst>
                            <p:childTnLst>
                              <p:par>
                                <p:cTn id="29" presetID="10" presetClass="entr" presetSubtype="0" fill="hold" nodeType="afterEffect">
                                  <p:stCondLst>
                                    <p:cond delay="1000"/>
                                  </p:stCondLst>
                                  <p:childTnLst>
                                    <p:set>
                                      <p:cBhvr>
                                        <p:cTn id="30" dur="1" fill="hold">
                                          <p:stCondLst>
                                            <p:cond delay="0"/>
                                          </p:stCondLst>
                                        </p:cTn>
                                        <p:tgtEl>
                                          <p:spTgt spid="18">
                                            <p:txEl>
                                              <p:pRg st="5" end="5"/>
                                            </p:txEl>
                                          </p:spTgt>
                                        </p:tgtEl>
                                        <p:attrNameLst>
                                          <p:attrName>style.visibility</p:attrName>
                                        </p:attrNameLst>
                                      </p:cBhvr>
                                      <p:to>
                                        <p:strVal val="visible"/>
                                      </p:to>
                                    </p:set>
                                    <p:animEffect transition="in" filter="fade">
                                      <p:cBhvr>
                                        <p:cTn id="31" dur="500"/>
                                        <p:tgtEl>
                                          <p:spTgt spid="18">
                                            <p:txEl>
                                              <p:pRg st="5" end="5"/>
                                            </p:txEl>
                                          </p:spTgt>
                                        </p:tgtEl>
                                      </p:cBhvr>
                                    </p:animEffect>
                                  </p:childTnLst>
                                </p:cTn>
                              </p:par>
                            </p:childTnLst>
                          </p:cTn>
                        </p:par>
                        <p:par>
                          <p:cTn id="32" fill="hold">
                            <p:stCondLst>
                              <p:cond delay="9000"/>
                            </p:stCondLst>
                            <p:childTnLst>
                              <p:par>
                                <p:cTn id="33" presetID="10" presetClass="entr" presetSubtype="0" fill="hold" nodeType="afterEffect">
                                  <p:stCondLst>
                                    <p:cond delay="1000"/>
                                  </p:stCondLst>
                                  <p:childTnLst>
                                    <p:set>
                                      <p:cBhvr>
                                        <p:cTn id="34" dur="1" fill="hold">
                                          <p:stCondLst>
                                            <p:cond delay="0"/>
                                          </p:stCondLst>
                                        </p:cTn>
                                        <p:tgtEl>
                                          <p:spTgt spid="18">
                                            <p:txEl>
                                              <p:pRg st="6" end="6"/>
                                            </p:txEl>
                                          </p:spTgt>
                                        </p:tgtEl>
                                        <p:attrNameLst>
                                          <p:attrName>style.visibility</p:attrName>
                                        </p:attrNameLst>
                                      </p:cBhvr>
                                      <p:to>
                                        <p:strVal val="visible"/>
                                      </p:to>
                                    </p:set>
                                    <p:animEffect transition="in" filter="fade">
                                      <p:cBhvr>
                                        <p:cTn id="35" dur="500"/>
                                        <p:tgtEl>
                                          <p:spTgt spid="18">
                                            <p:txEl>
                                              <p:pRg st="6" end="6"/>
                                            </p:txEl>
                                          </p:spTgt>
                                        </p:tgtEl>
                                      </p:cBhvr>
                                    </p:animEffect>
                                  </p:childTnLst>
                                </p:cTn>
                              </p:par>
                            </p:childTnLst>
                          </p:cTn>
                        </p:par>
                        <p:par>
                          <p:cTn id="36" fill="hold">
                            <p:stCondLst>
                              <p:cond delay="10500"/>
                            </p:stCondLst>
                            <p:childTnLst>
                              <p:par>
                                <p:cTn id="37" presetID="10" presetClass="entr" presetSubtype="0" fill="hold" nodeType="afterEffect">
                                  <p:stCondLst>
                                    <p:cond delay="1000"/>
                                  </p:stCondLst>
                                  <p:childTnLst>
                                    <p:set>
                                      <p:cBhvr>
                                        <p:cTn id="38" dur="1" fill="hold">
                                          <p:stCondLst>
                                            <p:cond delay="0"/>
                                          </p:stCondLst>
                                        </p:cTn>
                                        <p:tgtEl>
                                          <p:spTgt spid="18">
                                            <p:txEl>
                                              <p:pRg st="7" end="7"/>
                                            </p:txEl>
                                          </p:spTgt>
                                        </p:tgtEl>
                                        <p:attrNameLst>
                                          <p:attrName>style.visibility</p:attrName>
                                        </p:attrNameLst>
                                      </p:cBhvr>
                                      <p:to>
                                        <p:strVal val="visible"/>
                                      </p:to>
                                    </p:set>
                                    <p:animEffect transition="in" filter="fade">
                                      <p:cBhvr>
                                        <p:cTn id="39" dur="500"/>
                                        <p:tgtEl>
                                          <p:spTgt spid="1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266A237-6408-774C-8BFF-92C1D266E55B}"/>
              </a:ext>
            </a:extLst>
          </p:cNvPr>
          <p:cNvSpPr txBox="1"/>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cap="all">
                <a:solidFill>
                  <a:schemeClr val="tx1">
                    <a:lumMod val="95000"/>
                    <a:lumOff val="5000"/>
                  </a:schemeClr>
                </a:solidFill>
                <a:latin typeface="+mj-lt"/>
                <a:ea typeface="+mj-ea"/>
                <a:cs typeface="+mj-cs"/>
              </a:rPr>
              <a:t>qualified Person</a:t>
            </a:r>
            <a:endParaRPr lang="en-US" sz="4000" b="1" kern="1200">
              <a:solidFill>
                <a:schemeClr val="tx1">
                  <a:lumMod val="95000"/>
                  <a:lumOff val="5000"/>
                </a:schemeClr>
              </a:solidFill>
              <a:latin typeface="+mj-lt"/>
              <a:ea typeface="+mj-ea"/>
              <a:cs typeface="+mj-cs"/>
            </a:endParaRPr>
          </a:p>
        </p:txBody>
      </p:sp>
      <p:sp>
        <p:nvSpPr>
          <p:cNvPr id="5" name="TextBox 4">
            <a:extLst>
              <a:ext uri="{FF2B5EF4-FFF2-40B4-BE49-F238E27FC236}">
                <a16:creationId xmlns:a16="http://schemas.microsoft.com/office/drawing/2014/main" id="{C5B625A5-6986-5D4A-B8EA-4010527EF051}"/>
              </a:ext>
            </a:extLst>
          </p:cNvPr>
          <p:cNvSpPr txBox="1"/>
          <p:nvPr/>
        </p:nvSpPr>
        <p:spPr>
          <a:xfrm>
            <a:off x="1179226" y="2264564"/>
            <a:ext cx="9833548" cy="2693976"/>
          </a:xfrm>
          <a:prstGeom prst="rect">
            <a:avLst/>
          </a:prstGeom>
        </p:spPr>
        <p:txBody>
          <a:bodyPr vert="horz" lIns="91440" tIns="45720" rIns="91440" bIns="45720" rtlCol="0">
            <a:normAutofit/>
          </a:bodyPr>
          <a:lstStyle/>
          <a:p>
            <a:pPr>
              <a:lnSpc>
                <a:spcPct val="150000"/>
              </a:lnSpc>
              <a:spcAft>
                <a:spcPts val="600"/>
              </a:spcAft>
            </a:pPr>
            <a:r>
              <a:rPr lang="en-US" sz="2400">
                <a:solidFill>
                  <a:srgbClr val="000000"/>
                </a:solidFill>
              </a:rPr>
              <a:t>A </a:t>
            </a:r>
            <a:r>
              <a:rPr lang="en-US" sz="2400" b="1">
                <a:solidFill>
                  <a:srgbClr val="000000"/>
                </a:solidFill>
              </a:rPr>
              <a:t>Qualified Person </a:t>
            </a:r>
            <a:r>
              <a:rPr lang="en-US" sz="2400">
                <a:solidFill>
                  <a:srgbClr val="000000"/>
                </a:solidFill>
              </a:rPr>
              <a:t>is defined as a person who, “by possession of a recognized degree, certificate, or professional standing, or who by extensive knowledge, training and experience, has </a:t>
            </a:r>
            <a:r>
              <a:rPr lang="en-US" sz="2400" u="sng">
                <a:solidFill>
                  <a:srgbClr val="000000"/>
                </a:solidFill>
              </a:rPr>
              <a:t>successfully demonstrated </a:t>
            </a:r>
            <a:r>
              <a:rPr lang="en-US" sz="2400">
                <a:solidFill>
                  <a:srgbClr val="000000"/>
                </a:solidFill>
              </a:rPr>
              <a:t>his/her ability to solve or resolve problems relating to the subject matter, the work, or the project.”</a:t>
            </a:r>
          </a:p>
        </p:txBody>
      </p:sp>
      <p:cxnSp>
        <p:nvCxnSpPr>
          <p:cNvPr id="6" name="Straight Connector 5">
            <a:extLst>
              <a:ext uri="{FF2B5EF4-FFF2-40B4-BE49-F238E27FC236}">
                <a16:creationId xmlns:a16="http://schemas.microsoft.com/office/drawing/2014/main" id="{1F515524-8486-4933-957D-ECC0C9931C0C}"/>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63FD7FE6-8AD5-4363-8002-F14176B0024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21766809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of the following is not a foundation component of a scaffold?</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Sill</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Crossbrace</a:t>
            </a:r>
            <a:endParaRPr lang="en-US" sz="2400">
              <a:solidFill>
                <a:srgbClr val="000000"/>
              </a:solidFill>
            </a:endParaRP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Baseplate</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Screwjack</a:t>
            </a:r>
            <a:endParaRPr lang="en-US" sz="2400">
              <a:solidFill>
                <a:srgbClr val="000000"/>
              </a:solidFill>
            </a:endParaRPr>
          </a:p>
        </p:txBody>
      </p:sp>
      <p:cxnSp>
        <p:nvCxnSpPr>
          <p:cNvPr id="7" name="Straight Connector 6">
            <a:extLst>
              <a:ext uri="{FF2B5EF4-FFF2-40B4-BE49-F238E27FC236}">
                <a16:creationId xmlns:a16="http://schemas.microsoft.com/office/drawing/2014/main" id="{EE822341-1532-4D5E-B37E-DB50CD9998C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009BB4C-A54F-4254-9FD3-404C25D9BB7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2BA7A01E-3717-AFBA-9BC4-A9E2593E963D}"/>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7276583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of the following is not a foundation component of a scaffold?</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Sill</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a:t>
            </a:r>
            <a:r>
              <a:rPr lang="en-US" sz="2400" b="1" u="sng" err="1">
                <a:solidFill>
                  <a:srgbClr val="000000"/>
                </a:solidFill>
              </a:rPr>
              <a:t>Crossbrace</a:t>
            </a:r>
            <a:endParaRPr lang="en-US" sz="2400" b="1" u="sng">
              <a:solidFill>
                <a:srgbClr val="000000"/>
              </a:solidFill>
            </a:endParaRP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Baseplate</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Screwjack</a:t>
            </a:r>
            <a:endParaRPr lang="en-US" sz="2400">
              <a:solidFill>
                <a:srgbClr val="000000"/>
              </a:solidFill>
            </a:endParaRPr>
          </a:p>
        </p:txBody>
      </p:sp>
      <p:cxnSp>
        <p:nvCxnSpPr>
          <p:cNvPr id="7" name="Straight Connector 6">
            <a:extLst>
              <a:ext uri="{FF2B5EF4-FFF2-40B4-BE49-F238E27FC236}">
                <a16:creationId xmlns:a16="http://schemas.microsoft.com/office/drawing/2014/main" id="{EE822341-1532-4D5E-B37E-DB50CD9998C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009BB4C-A54F-4254-9FD3-404C25D9BB7D}"/>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BACCADB2-9F46-A1A7-4173-D2669FC6BB9B}"/>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9390524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4" end="4"/>
                                            </p:txEl>
                                          </p:spTgt>
                                        </p:tgtEl>
                                      </p:cBhvr>
                                    </p:animEffect>
                                    <p:animScale>
                                      <p:cBhvr>
                                        <p:cTn id="7" dur="250" autoRev="1" fill="hold"/>
                                        <p:tgtEl>
                                          <p:spTgt spid="8">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Scaffold Plank must be approved by OSHA.</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True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False</a:t>
            </a:r>
          </a:p>
        </p:txBody>
      </p:sp>
      <p:cxnSp>
        <p:nvCxnSpPr>
          <p:cNvPr id="7" name="Straight Connector 6">
            <a:extLst>
              <a:ext uri="{FF2B5EF4-FFF2-40B4-BE49-F238E27FC236}">
                <a16:creationId xmlns:a16="http://schemas.microsoft.com/office/drawing/2014/main" id="{80DD8C45-864C-4F2E-BAE6-C46B20520F4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84645AB-0F68-4A51-8BE2-DDB6F2F2AEB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DC3BAADD-256B-B94A-3E5E-33522E9BE6CC}"/>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30432373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Scaffold Plank must be approved by OSHA.</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True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False</a:t>
            </a:r>
          </a:p>
        </p:txBody>
      </p:sp>
      <p:cxnSp>
        <p:nvCxnSpPr>
          <p:cNvPr id="7" name="Straight Connector 6">
            <a:extLst>
              <a:ext uri="{FF2B5EF4-FFF2-40B4-BE49-F238E27FC236}">
                <a16:creationId xmlns:a16="http://schemas.microsoft.com/office/drawing/2014/main" id="{80DD8C45-864C-4F2E-BAE6-C46B20520F4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84645AB-0F68-4A51-8BE2-DDB6F2F2AEBD}"/>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FD712F7D-86CF-F76F-84D2-2A7235DF3A49}"/>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09838197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4" end="4"/>
                                            </p:txEl>
                                          </p:spTgt>
                                        </p:tgtEl>
                                      </p:cBhvr>
                                    </p:animEffect>
                                    <p:animScale>
                                      <p:cBhvr>
                                        <p:cTn id="7" dur="250" autoRev="1" fill="hold"/>
                                        <p:tgtEl>
                                          <p:spTgt spid="8">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5399314" y="801866"/>
            <a:ext cx="5997344" cy="4869591"/>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What Load cannot exceed the Allowable Load?</a:t>
            </a:r>
            <a:endParaRPr lang="en-US" sz="2400"/>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Live Load</a:t>
            </a:r>
            <a:br>
              <a:rPr lang="en-US" sz="2400">
                <a:solidFill>
                  <a:srgbClr val="000000"/>
                </a:solidFill>
              </a:rPr>
            </a:b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Dead Load</a:t>
            </a:r>
            <a:br>
              <a:rPr lang="en-US" sz="2400">
                <a:solidFill>
                  <a:srgbClr val="000000"/>
                </a:solidFill>
              </a:rPr>
            </a:b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Maximum Intended/Actual Load</a:t>
            </a:r>
          </a:p>
          <a:p>
            <a:pPr marL="571500" lvl="0" indent="-457200">
              <a:lnSpc>
                <a:spcPct val="90000"/>
              </a:lnSpc>
              <a:spcAft>
                <a:spcPts val="600"/>
              </a:spcAft>
              <a:buFont typeface="+mj-lt"/>
              <a:buAutoNum type="alphaUcPeriod"/>
            </a:pPr>
            <a:endParaRPr lang="en-US" sz="2400">
              <a:solidFill>
                <a:srgbClr val="000000"/>
              </a:solidFill>
            </a:endParaRPr>
          </a:p>
        </p:txBody>
      </p:sp>
      <p:cxnSp>
        <p:nvCxnSpPr>
          <p:cNvPr id="7" name="Straight Connector 6">
            <a:extLst>
              <a:ext uri="{FF2B5EF4-FFF2-40B4-BE49-F238E27FC236}">
                <a16:creationId xmlns:a16="http://schemas.microsoft.com/office/drawing/2014/main" id="{80DD8C45-864C-4F2E-BAE6-C46B20520F4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84645AB-0F68-4A51-8BE2-DDB6F2F2AEBD}"/>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52E3A93D-FE4D-E175-0D99-96EC717D1DCD}"/>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4679393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2" presetClass="entr" presetSubtype="1" fill="hold" nodeType="afterEffect">
                                  <p:stCondLst>
                                    <p:cond delay="200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2000"/>
                                  </p:stCondLst>
                                  <p:childTnLst>
                                    <p:set>
                                      <p:cBhvr>
                                        <p:cTn id="15" dur="1" fill="hold">
                                          <p:stCondLst>
                                            <p:cond delay="0"/>
                                          </p:stCondLst>
                                        </p:cTn>
                                        <p:tgtEl>
                                          <p:spTgt spid="8">
                                            <p:txEl>
                                              <p:pRg st="3" end="3"/>
                                            </p:txEl>
                                          </p:spTgt>
                                        </p:tgtEl>
                                        <p:attrNameLst>
                                          <p:attrName>style.visibility</p:attrName>
                                        </p:attrNameLst>
                                      </p:cBhvr>
                                      <p:to>
                                        <p:strVal val="visible"/>
                                      </p:to>
                                    </p:set>
                                    <p:anim calcmode="lin" valueType="num">
                                      <p:cBhvr additive="base">
                                        <p:cTn id="1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8">
                                            <p:txEl>
                                              <p:pRg st="4" end="4"/>
                                            </p:txEl>
                                          </p:spTgt>
                                        </p:tgtEl>
                                        <p:attrNameLst>
                                          <p:attrName>style.visibility</p:attrName>
                                        </p:attrNameLst>
                                      </p:cBhvr>
                                      <p:to>
                                        <p:strVal val="visible"/>
                                      </p:to>
                                    </p:set>
                                    <p:anim calcmode="lin" valueType="num">
                                      <p:cBhvr additive="base">
                                        <p:cTn id="2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5399314" y="801866"/>
            <a:ext cx="5997344" cy="4869591"/>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What Load cannot exceed the Allowable Load?</a:t>
            </a:r>
            <a:endParaRPr lang="en-US" sz="2400"/>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Live Load</a:t>
            </a:r>
            <a:br>
              <a:rPr lang="en-US" sz="2400">
                <a:solidFill>
                  <a:srgbClr val="000000"/>
                </a:solidFill>
              </a:rPr>
            </a:b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Dead Load</a:t>
            </a:r>
            <a:br>
              <a:rPr lang="en-US" sz="2400">
                <a:solidFill>
                  <a:srgbClr val="000000"/>
                </a:solidFill>
              </a:rPr>
            </a:b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Maximum Intended/Actual Load</a:t>
            </a:r>
          </a:p>
          <a:p>
            <a:pPr marL="571500" lvl="0" indent="-457200">
              <a:lnSpc>
                <a:spcPct val="90000"/>
              </a:lnSpc>
              <a:spcAft>
                <a:spcPts val="600"/>
              </a:spcAft>
              <a:buFont typeface="+mj-lt"/>
              <a:buAutoNum type="alphaUcPeriod"/>
            </a:pPr>
            <a:endParaRPr lang="en-US" sz="2400">
              <a:solidFill>
                <a:srgbClr val="000000"/>
              </a:solidFill>
            </a:endParaRPr>
          </a:p>
        </p:txBody>
      </p:sp>
      <p:cxnSp>
        <p:nvCxnSpPr>
          <p:cNvPr id="7" name="Straight Connector 6">
            <a:extLst>
              <a:ext uri="{FF2B5EF4-FFF2-40B4-BE49-F238E27FC236}">
                <a16:creationId xmlns:a16="http://schemas.microsoft.com/office/drawing/2014/main" id="{80DD8C45-864C-4F2E-BAE6-C46B20520F4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84645AB-0F68-4A51-8BE2-DDB6F2F2AEB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60DD020F-DB03-0877-9E7A-7AD801E3D8F5}"/>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38752554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2" presetClass="entr" presetSubtype="1" fill="hold" nodeType="afterEffect">
                                  <p:stCondLst>
                                    <p:cond delay="200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2000"/>
                                  </p:stCondLst>
                                  <p:childTnLst>
                                    <p:set>
                                      <p:cBhvr>
                                        <p:cTn id="15" dur="1" fill="hold">
                                          <p:stCondLst>
                                            <p:cond delay="0"/>
                                          </p:stCondLst>
                                        </p:cTn>
                                        <p:tgtEl>
                                          <p:spTgt spid="8">
                                            <p:txEl>
                                              <p:pRg st="3" end="3"/>
                                            </p:txEl>
                                          </p:spTgt>
                                        </p:tgtEl>
                                        <p:attrNameLst>
                                          <p:attrName>style.visibility</p:attrName>
                                        </p:attrNameLst>
                                      </p:cBhvr>
                                      <p:to>
                                        <p:strVal val="visible"/>
                                      </p:to>
                                    </p:set>
                                    <p:anim calcmode="lin" valueType="num">
                                      <p:cBhvr additive="base">
                                        <p:cTn id="1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2000"/>
                                  </p:stCondLst>
                                  <p:childTnLst>
                                    <p:set>
                                      <p:cBhvr>
                                        <p:cTn id="19" dur="1" fill="hold">
                                          <p:stCondLst>
                                            <p:cond delay="0"/>
                                          </p:stCondLst>
                                        </p:cTn>
                                        <p:tgtEl>
                                          <p:spTgt spid="8">
                                            <p:txEl>
                                              <p:pRg st="4" end="4"/>
                                            </p:txEl>
                                          </p:spTgt>
                                        </p:tgtEl>
                                        <p:attrNameLst>
                                          <p:attrName>style.visibility</p:attrName>
                                        </p:attrNameLst>
                                      </p:cBhvr>
                                      <p:to>
                                        <p:strVal val="visible"/>
                                      </p:to>
                                    </p:set>
                                    <p:anim calcmode="lin" valueType="num">
                                      <p:cBhvr additive="base">
                                        <p:cTn id="20"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12"/>
          <p:cNvSpPr txBox="1"/>
          <p:nvPr/>
        </p:nvSpPr>
        <p:spPr>
          <a:xfrm>
            <a:off x="488950" y="451021"/>
            <a:ext cx="112141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cap="all">
                <a:solidFill>
                  <a:schemeClr val="tx1">
                    <a:lumMod val="95000"/>
                    <a:lumOff val="5000"/>
                  </a:schemeClr>
                </a:solidFill>
                <a:latin typeface="+mj-lt"/>
                <a:ea typeface="+mj-ea"/>
                <a:cs typeface="+mj-cs"/>
              </a:rPr>
              <a:t>Summary &amp; REVIEW</a:t>
            </a:r>
          </a:p>
        </p:txBody>
      </p:sp>
      <p:sp>
        <p:nvSpPr>
          <p:cNvPr id="18" name="TextBox 17"/>
          <p:cNvSpPr txBox="1"/>
          <p:nvPr/>
        </p:nvSpPr>
        <p:spPr>
          <a:xfrm>
            <a:off x="850900" y="2145438"/>
            <a:ext cx="9613899" cy="3708708"/>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400">
                <a:latin typeface="Calibri" panose="020F0502020204030204" pitchFamily="34" charset="0"/>
                <a:cs typeface="Calibri" panose="020F0502020204030204" pitchFamily="34" charset="0"/>
              </a:rPr>
              <a:t>Scaffold User Hazard Awareness training is required for anyone who performs work while on a scaffold</a:t>
            </a:r>
          </a:p>
          <a:p>
            <a:pPr>
              <a:spcAft>
                <a:spcPts val="600"/>
              </a:spcAft>
            </a:pPr>
            <a:endParaRPr lang="en-US" sz="2400">
              <a:latin typeface="Calibri" panose="020F0502020204030204" pitchFamily="34" charset="0"/>
              <a:cs typeface="Calibri" panose="020F0502020204030204" pitchFamily="34" charset="0"/>
            </a:endParaRPr>
          </a:p>
          <a:p>
            <a:pPr marL="342900" indent="-342900">
              <a:spcAft>
                <a:spcPts val="600"/>
              </a:spcAft>
              <a:buFont typeface="Arial" panose="020B0604020202020204" pitchFamily="34" charset="0"/>
              <a:buChar char="•"/>
            </a:pPr>
            <a:r>
              <a:rPr lang="en-US" sz="2400">
                <a:solidFill>
                  <a:srgbClr val="000000"/>
                </a:solidFill>
              </a:rPr>
              <a:t>Only a Competent Person can d</a:t>
            </a:r>
            <a:r>
              <a:rPr lang="en-US" sz="2400"/>
              <a:t>irect workers who build, dismantle, move, or alter scaffolds</a:t>
            </a:r>
          </a:p>
          <a:p>
            <a:pPr>
              <a:spcAft>
                <a:spcPts val="600"/>
              </a:spcAft>
            </a:pPr>
            <a:endParaRPr lang="en-US" sz="2400"/>
          </a:p>
          <a:p>
            <a:pPr marL="342900" indent="-342900">
              <a:spcAft>
                <a:spcPts val="600"/>
              </a:spcAft>
              <a:buFont typeface="Arial" panose="020B0604020202020204" pitchFamily="34" charset="0"/>
              <a:buChar char="•"/>
            </a:pPr>
            <a:r>
              <a:rPr lang="en-US" sz="2400"/>
              <a:t>A scaffold is any temporary elevated work platform and its supporting structure used to support workers, materials or both</a:t>
            </a:r>
          </a:p>
          <a:p>
            <a:pPr>
              <a:spcAft>
                <a:spcPts val="600"/>
              </a:spcAft>
            </a:pPr>
            <a:endParaRPr lang="en-US"/>
          </a:p>
        </p:txBody>
      </p:sp>
      <p:cxnSp>
        <p:nvCxnSpPr>
          <p:cNvPr id="6" name="Straight Connector 5">
            <a:extLst>
              <a:ext uri="{FF2B5EF4-FFF2-40B4-BE49-F238E27FC236}">
                <a16:creationId xmlns:a16="http://schemas.microsoft.com/office/drawing/2014/main" id="{5112E506-8FC0-4573-A62B-EF703D089EE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73F4249E-8F39-4CA3-8B07-A6C0F6B2B8F4}"/>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pic>
        <p:nvPicPr>
          <p:cNvPr id="8" name="Picture 7" descr="A picture containing drawing&#10;&#10;Description automatically generated">
            <a:extLst>
              <a:ext uri="{FF2B5EF4-FFF2-40B4-BE49-F238E27FC236}">
                <a16:creationId xmlns:a16="http://schemas.microsoft.com/office/drawing/2014/main" id="{1D3CE368-6004-42C3-EF61-0042BE44E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613" y="336922"/>
            <a:ext cx="1977487" cy="1977487"/>
          </a:xfrm>
          <a:prstGeom prst="rect">
            <a:avLst/>
          </a:prstGeom>
        </p:spPr>
      </p:pic>
    </p:spTree>
    <p:extLst>
      <p:ext uri="{BB962C8B-B14F-4D97-AF65-F5344CB8AC3E}">
        <p14:creationId xmlns:p14="http://schemas.microsoft.com/office/powerpoint/2010/main" val="279081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80">
                                          <p:stCondLst>
                                            <p:cond delay="0"/>
                                          </p:stCondLst>
                                        </p:cTn>
                                        <p:tgtEl>
                                          <p:spTgt spid="13">
                                            <p:txEl>
                                              <p:pRg st="0" end="0"/>
                                            </p:txEl>
                                          </p:spTgt>
                                        </p:tgtEl>
                                      </p:cBhvr>
                                    </p:animEffect>
                                    <p:anim calcmode="lin" valueType="num">
                                      <p:cBhvr>
                                        <p:cTn id="8"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xEl>
                                              <p:pRg st="0" end="0"/>
                                            </p:txEl>
                                          </p:spTgt>
                                        </p:tgtEl>
                                      </p:cBhvr>
                                      <p:to x="100000" y="60000"/>
                                    </p:animScale>
                                    <p:animScale>
                                      <p:cBhvr>
                                        <p:cTn id="14" dur="166" decel="50000">
                                          <p:stCondLst>
                                            <p:cond delay="676"/>
                                          </p:stCondLst>
                                        </p:cTn>
                                        <p:tgtEl>
                                          <p:spTgt spid="13">
                                            <p:txEl>
                                              <p:pRg st="0" end="0"/>
                                            </p:txEl>
                                          </p:spTgt>
                                        </p:tgtEl>
                                      </p:cBhvr>
                                      <p:to x="100000" y="100000"/>
                                    </p:animScale>
                                    <p:animScale>
                                      <p:cBhvr>
                                        <p:cTn id="15" dur="26">
                                          <p:stCondLst>
                                            <p:cond delay="1312"/>
                                          </p:stCondLst>
                                        </p:cTn>
                                        <p:tgtEl>
                                          <p:spTgt spid="13">
                                            <p:txEl>
                                              <p:pRg st="0" end="0"/>
                                            </p:txEl>
                                          </p:spTgt>
                                        </p:tgtEl>
                                      </p:cBhvr>
                                      <p:to x="100000" y="80000"/>
                                    </p:animScale>
                                    <p:animScale>
                                      <p:cBhvr>
                                        <p:cTn id="16" dur="166" decel="50000">
                                          <p:stCondLst>
                                            <p:cond delay="1338"/>
                                          </p:stCondLst>
                                        </p:cTn>
                                        <p:tgtEl>
                                          <p:spTgt spid="13">
                                            <p:txEl>
                                              <p:pRg st="0" end="0"/>
                                            </p:txEl>
                                          </p:spTgt>
                                        </p:tgtEl>
                                      </p:cBhvr>
                                      <p:to x="100000" y="100000"/>
                                    </p:animScale>
                                    <p:animScale>
                                      <p:cBhvr>
                                        <p:cTn id="17" dur="26">
                                          <p:stCondLst>
                                            <p:cond delay="1642"/>
                                          </p:stCondLst>
                                        </p:cTn>
                                        <p:tgtEl>
                                          <p:spTgt spid="13">
                                            <p:txEl>
                                              <p:pRg st="0" end="0"/>
                                            </p:txEl>
                                          </p:spTgt>
                                        </p:tgtEl>
                                      </p:cBhvr>
                                      <p:to x="100000" y="90000"/>
                                    </p:animScale>
                                    <p:animScale>
                                      <p:cBhvr>
                                        <p:cTn id="18" dur="166" decel="50000">
                                          <p:stCondLst>
                                            <p:cond delay="1668"/>
                                          </p:stCondLst>
                                        </p:cTn>
                                        <p:tgtEl>
                                          <p:spTgt spid="13">
                                            <p:txEl>
                                              <p:pRg st="0" end="0"/>
                                            </p:txEl>
                                          </p:spTgt>
                                        </p:tgtEl>
                                      </p:cBhvr>
                                      <p:to x="100000" y="100000"/>
                                    </p:animScale>
                                    <p:animScale>
                                      <p:cBhvr>
                                        <p:cTn id="19" dur="26">
                                          <p:stCondLst>
                                            <p:cond delay="1808"/>
                                          </p:stCondLst>
                                        </p:cTn>
                                        <p:tgtEl>
                                          <p:spTgt spid="13">
                                            <p:txEl>
                                              <p:pRg st="0" end="0"/>
                                            </p:txEl>
                                          </p:spTgt>
                                        </p:tgtEl>
                                      </p:cBhvr>
                                      <p:to x="100000" y="95000"/>
                                    </p:animScale>
                                    <p:animScale>
                                      <p:cBhvr>
                                        <p:cTn id="20" dur="166" decel="50000">
                                          <p:stCondLst>
                                            <p:cond delay="1834"/>
                                          </p:stCondLst>
                                        </p:cTn>
                                        <p:tgtEl>
                                          <p:spTgt spid="13">
                                            <p:txEl>
                                              <p:pRg st="0" end="0"/>
                                            </p:txEl>
                                          </p:spTgt>
                                        </p:tgtEl>
                                      </p:cBhvr>
                                      <p:to x="100000" y="100000"/>
                                    </p:animScale>
                                  </p:childTnLst>
                                </p:cTn>
                              </p:par>
                            </p:childTnLst>
                          </p:cTn>
                        </p:par>
                        <p:par>
                          <p:cTn id="21" fill="hold">
                            <p:stCondLst>
                              <p:cond delay="2000"/>
                            </p:stCondLst>
                            <p:childTnLst>
                              <p:par>
                                <p:cTn id="22" presetID="47" presetClass="entr" presetSubtype="0" fill="hold" nodeType="afterEffect">
                                  <p:stCondLst>
                                    <p:cond delay="100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1000"/>
                                        <p:tgtEl>
                                          <p:spTgt spid="18">
                                            <p:txEl>
                                              <p:pRg st="0" end="0"/>
                                            </p:txEl>
                                          </p:spTgt>
                                        </p:tgtEl>
                                      </p:cBhvr>
                                    </p:animEffect>
                                    <p:anim calcmode="lin" valueType="num">
                                      <p:cBhvr>
                                        <p:cTn id="25"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7" presetClass="entr" presetSubtype="0" fill="hold" nodeType="afterEffect">
                                  <p:stCondLst>
                                    <p:cond delay="1000"/>
                                  </p:stCondLst>
                                  <p:childTnLst>
                                    <p:set>
                                      <p:cBhvr>
                                        <p:cTn id="29" dur="1" fill="hold">
                                          <p:stCondLst>
                                            <p:cond delay="0"/>
                                          </p:stCondLst>
                                        </p:cTn>
                                        <p:tgtEl>
                                          <p:spTgt spid="18">
                                            <p:txEl>
                                              <p:pRg st="2" end="2"/>
                                            </p:txEl>
                                          </p:spTgt>
                                        </p:tgtEl>
                                        <p:attrNameLst>
                                          <p:attrName>style.visibility</p:attrName>
                                        </p:attrNameLst>
                                      </p:cBhvr>
                                      <p:to>
                                        <p:strVal val="visible"/>
                                      </p:to>
                                    </p:set>
                                    <p:animEffect transition="in" filter="fade">
                                      <p:cBhvr>
                                        <p:cTn id="30" dur="1000"/>
                                        <p:tgtEl>
                                          <p:spTgt spid="18">
                                            <p:txEl>
                                              <p:pRg st="2" end="2"/>
                                            </p:txEl>
                                          </p:spTgt>
                                        </p:tgtEl>
                                      </p:cBhvr>
                                    </p:animEffect>
                                    <p:anim calcmode="lin" valueType="num">
                                      <p:cBhvr>
                                        <p:cTn id="31"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47" presetClass="entr" presetSubtype="0" fill="hold" nodeType="afterEffect">
                                  <p:stCondLst>
                                    <p:cond delay="1000"/>
                                  </p:stCondLst>
                                  <p:childTnLst>
                                    <p:set>
                                      <p:cBhvr>
                                        <p:cTn id="35" dur="1" fill="hold">
                                          <p:stCondLst>
                                            <p:cond delay="0"/>
                                          </p:stCondLst>
                                        </p:cTn>
                                        <p:tgtEl>
                                          <p:spTgt spid="18">
                                            <p:txEl>
                                              <p:pRg st="4" end="4"/>
                                            </p:txEl>
                                          </p:spTgt>
                                        </p:tgtEl>
                                        <p:attrNameLst>
                                          <p:attrName>style.visibility</p:attrName>
                                        </p:attrNameLst>
                                      </p:cBhvr>
                                      <p:to>
                                        <p:strVal val="visible"/>
                                      </p:to>
                                    </p:set>
                                    <p:animEffect transition="in" filter="fade">
                                      <p:cBhvr>
                                        <p:cTn id="36" dur="1000"/>
                                        <p:tgtEl>
                                          <p:spTgt spid="18">
                                            <p:txEl>
                                              <p:pRg st="4" end="4"/>
                                            </p:txEl>
                                          </p:spTgt>
                                        </p:tgtEl>
                                      </p:cBhvr>
                                    </p:animEffect>
                                    <p:anim calcmode="lin" valueType="num">
                                      <p:cBhvr>
                                        <p:cTn id="37"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1430737" y="2122865"/>
            <a:ext cx="9429619" cy="3477875"/>
          </a:xfrm>
          <a:prstGeom prst="rect">
            <a:avLst/>
          </a:prstGeom>
          <a:noFill/>
        </p:spPr>
        <p:txBody>
          <a:bodyPr wrap="square" rtlCol="0">
            <a:spAutoFit/>
          </a:bodyPr>
          <a:lstStyle/>
          <a:p>
            <a:pPr marL="342900" indent="-342900">
              <a:buFont typeface="Arial" panose="020B0604020202020204" pitchFamily="34" charset="0"/>
              <a:buChar char="•"/>
            </a:pPr>
            <a:r>
              <a:rPr lang="en-US" sz="2400" dirty="0"/>
              <a:t>There are basically 3 types of scaffolds: </a:t>
            </a:r>
          </a:p>
          <a:p>
            <a:r>
              <a:rPr lang="en-US" sz="2400" dirty="0"/>
              <a:t>     Supported, Suspended and Mobile Elevated Work Platforms</a:t>
            </a:r>
          </a:p>
          <a:p>
            <a:pPr>
              <a:spcAft>
                <a:spcPts val="600"/>
              </a:spcAft>
            </a:pPr>
            <a:endParaRPr lang="en-US" sz="2400" dirty="0"/>
          </a:p>
          <a:p>
            <a:pPr marL="342900" indent="-342900">
              <a:buFont typeface="Arial" panose="020B0604020202020204" pitchFamily="34" charset="0"/>
              <a:buChar char="•"/>
            </a:pPr>
            <a:r>
              <a:rPr lang="en-US" sz="2400" dirty="0"/>
              <a:t>Three types of supported scaffolds are: </a:t>
            </a:r>
          </a:p>
          <a:p>
            <a:r>
              <a:rPr lang="en-US" sz="2400" dirty="0"/>
              <a:t>     Frame &amp; Brace, System Scaffold, and Tube &amp; Clamp</a:t>
            </a:r>
          </a:p>
          <a:p>
            <a:pPr>
              <a:spcAft>
                <a:spcPts val="600"/>
              </a:spcAft>
            </a:pPr>
            <a:endParaRPr lang="en-US" sz="2400" dirty="0"/>
          </a:p>
          <a:p>
            <a:pPr marL="342900" indent="-342900">
              <a:buFont typeface="Arial" panose="020B0604020202020204" pitchFamily="34" charset="0"/>
              <a:buChar char="•"/>
            </a:pPr>
            <a:r>
              <a:rPr lang="en-US" sz="2400" dirty="0">
                <a:solidFill>
                  <a:srgbClr val="000000"/>
                </a:solidFill>
              </a:rPr>
              <a:t>The five most common scaffold hazards are </a:t>
            </a:r>
            <a:r>
              <a:rPr lang="en-US" sz="2400" b="1" dirty="0">
                <a:solidFill>
                  <a:srgbClr val="000000"/>
                </a:solidFill>
              </a:rPr>
              <a:t>FUSES</a:t>
            </a:r>
            <a:r>
              <a:rPr lang="en-US" sz="2400" dirty="0">
                <a:solidFill>
                  <a:srgbClr val="000000"/>
                </a:solidFill>
              </a:rPr>
              <a:t>: </a:t>
            </a:r>
          </a:p>
          <a:p>
            <a:r>
              <a:rPr lang="en-US" sz="2400" b="1" dirty="0">
                <a:solidFill>
                  <a:srgbClr val="000000"/>
                </a:solidFill>
              </a:rPr>
              <a:t>     </a:t>
            </a:r>
            <a:r>
              <a:rPr lang="en-US" sz="2400" b="1" u="sng" dirty="0">
                <a:solidFill>
                  <a:srgbClr val="000000"/>
                </a:solidFill>
              </a:rPr>
              <a:t>F</a:t>
            </a:r>
            <a:r>
              <a:rPr lang="en-US" sz="2400" dirty="0">
                <a:solidFill>
                  <a:srgbClr val="000000"/>
                </a:solidFill>
              </a:rPr>
              <a:t>alls, </a:t>
            </a:r>
            <a:r>
              <a:rPr lang="en-US" sz="2400" b="1" u="sng" dirty="0">
                <a:solidFill>
                  <a:srgbClr val="000000"/>
                </a:solidFill>
              </a:rPr>
              <a:t>U</a:t>
            </a:r>
            <a:r>
              <a:rPr lang="en-US" sz="2400" dirty="0">
                <a:solidFill>
                  <a:srgbClr val="000000"/>
                </a:solidFill>
              </a:rPr>
              <a:t>nsafe Access, </a:t>
            </a:r>
            <a:r>
              <a:rPr lang="en-US" sz="2400" b="1" u="sng" dirty="0">
                <a:solidFill>
                  <a:srgbClr val="000000"/>
                </a:solidFill>
              </a:rPr>
              <a:t>S</a:t>
            </a:r>
            <a:r>
              <a:rPr lang="en-US" sz="2400" dirty="0">
                <a:solidFill>
                  <a:srgbClr val="000000"/>
                </a:solidFill>
              </a:rPr>
              <a:t>truck by, </a:t>
            </a:r>
            <a:r>
              <a:rPr lang="en-US" sz="2400" b="1" u="sng" dirty="0">
                <a:solidFill>
                  <a:srgbClr val="000000"/>
                </a:solidFill>
              </a:rPr>
              <a:t>E</a:t>
            </a:r>
            <a:r>
              <a:rPr lang="en-US" sz="2400" dirty="0">
                <a:solidFill>
                  <a:srgbClr val="000000"/>
                </a:solidFill>
              </a:rPr>
              <a:t>lectrocution, and </a:t>
            </a:r>
            <a:r>
              <a:rPr lang="en-US" sz="2400" b="1" u="sng" dirty="0">
                <a:solidFill>
                  <a:srgbClr val="000000"/>
                </a:solidFill>
              </a:rPr>
              <a:t>S</a:t>
            </a:r>
            <a:r>
              <a:rPr lang="en-US" sz="2400" dirty="0">
                <a:solidFill>
                  <a:srgbClr val="000000"/>
                </a:solidFill>
              </a:rPr>
              <a:t>caffold Collapse</a:t>
            </a:r>
          </a:p>
          <a:p>
            <a:pPr>
              <a:spcAft>
                <a:spcPts val="600"/>
              </a:spcAft>
            </a:pPr>
            <a:endParaRPr lang="en-US" dirty="0"/>
          </a:p>
        </p:txBody>
      </p:sp>
      <p:cxnSp>
        <p:nvCxnSpPr>
          <p:cNvPr id="6" name="Straight Connector 5">
            <a:extLst>
              <a:ext uri="{FF2B5EF4-FFF2-40B4-BE49-F238E27FC236}">
                <a16:creationId xmlns:a16="http://schemas.microsoft.com/office/drawing/2014/main" id="{A84FB5FF-5968-4799-9CFF-8CCF909BFED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1D9523D0-6F15-44CC-99EB-BC459F0EE6F6}"/>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pic>
        <p:nvPicPr>
          <p:cNvPr id="9" name="Picture 8" descr="A picture containing drawing&#10;&#10;Description automatically generated">
            <a:extLst>
              <a:ext uri="{FF2B5EF4-FFF2-40B4-BE49-F238E27FC236}">
                <a16:creationId xmlns:a16="http://schemas.microsoft.com/office/drawing/2014/main" id="{7E0CE5EA-E1AF-11A8-DF27-A09E61D5E4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613" y="336922"/>
            <a:ext cx="1977487" cy="1977487"/>
          </a:xfrm>
          <a:prstGeom prst="rect">
            <a:avLst/>
          </a:prstGeom>
        </p:spPr>
      </p:pic>
      <p:sp>
        <p:nvSpPr>
          <p:cNvPr id="10" name="TextBox 9">
            <a:extLst>
              <a:ext uri="{FF2B5EF4-FFF2-40B4-BE49-F238E27FC236}">
                <a16:creationId xmlns:a16="http://schemas.microsoft.com/office/drawing/2014/main" id="{2892F82A-2432-913C-1080-74B9400DF59E}"/>
              </a:ext>
            </a:extLst>
          </p:cNvPr>
          <p:cNvSpPr txBox="1"/>
          <p:nvPr/>
        </p:nvSpPr>
        <p:spPr>
          <a:xfrm>
            <a:off x="488950" y="175042"/>
            <a:ext cx="112141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cap="all" dirty="0">
                <a:solidFill>
                  <a:schemeClr val="tx1">
                    <a:lumMod val="95000"/>
                    <a:lumOff val="5000"/>
                  </a:schemeClr>
                </a:solidFill>
                <a:latin typeface="+mj-lt"/>
                <a:ea typeface="+mj-ea"/>
                <a:cs typeface="+mj-cs"/>
              </a:rPr>
              <a:t>Summary &amp; REVIEW</a:t>
            </a:r>
          </a:p>
        </p:txBody>
      </p:sp>
    </p:spTree>
    <p:extLst>
      <p:ext uri="{BB962C8B-B14F-4D97-AF65-F5344CB8AC3E}">
        <p14:creationId xmlns:p14="http://schemas.microsoft.com/office/powerpoint/2010/main" val="1841779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1000"/>
                                        <p:tgtEl>
                                          <p:spTgt spid="18">
                                            <p:txEl>
                                              <p:pRg st="1" end="1"/>
                                            </p:txEl>
                                          </p:spTgt>
                                        </p:tgtEl>
                                      </p:cBhvr>
                                    </p:animEffect>
                                    <p:anim calcmode="lin" valueType="num">
                                      <p:cBhvr>
                                        <p:cTn id="13"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1000"/>
                                  </p:stCondLst>
                                  <p:childTnLst>
                                    <p:set>
                                      <p:cBhvr>
                                        <p:cTn id="17" dur="1" fill="hold">
                                          <p:stCondLst>
                                            <p:cond delay="0"/>
                                          </p:stCondLst>
                                        </p:cTn>
                                        <p:tgtEl>
                                          <p:spTgt spid="18">
                                            <p:txEl>
                                              <p:pRg st="3" end="3"/>
                                            </p:txEl>
                                          </p:spTgt>
                                        </p:tgtEl>
                                        <p:attrNameLst>
                                          <p:attrName>style.visibility</p:attrName>
                                        </p:attrNameLst>
                                      </p:cBhvr>
                                      <p:to>
                                        <p:strVal val="visible"/>
                                      </p:to>
                                    </p:set>
                                    <p:animEffect transition="in" filter="fade">
                                      <p:cBhvr>
                                        <p:cTn id="18" dur="1000"/>
                                        <p:tgtEl>
                                          <p:spTgt spid="18">
                                            <p:txEl>
                                              <p:pRg st="3" end="3"/>
                                            </p:txEl>
                                          </p:spTgt>
                                        </p:tgtEl>
                                      </p:cBhvr>
                                    </p:animEffect>
                                    <p:anim calcmode="lin" valueType="num">
                                      <p:cBhvr>
                                        <p:cTn id="19"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18">
                                            <p:txEl>
                                              <p:pRg st="3" end="3"/>
                                            </p:txEl>
                                          </p:spTgt>
                                        </p:tgtEl>
                                        <p:attrNameLst>
                                          <p:attrName>ppt_y</p:attrName>
                                        </p:attrNameLst>
                                      </p:cBhvr>
                                      <p:tavLst>
                                        <p:tav tm="0">
                                          <p:val>
                                            <p:strVal val="#ppt_y-.1"/>
                                          </p:val>
                                        </p:tav>
                                        <p:tav tm="100000">
                                          <p:val>
                                            <p:strVal val="#ppt_y"/>
                                          </p:val>
                                        </p:tav>
                                      </p:tavLst>
                                    </p:anim>
                                  </p:childTnLst>
                                </p:cTn>
                              </p:par>
                              <p:par>
                                <p:cTn id="21" presetID="47" presetClass="entr" presetSubtype="0" fill="hold" nodeType="withEffect">
                                  <p:stCondLst>
                                    <p:cond delay="1000"/>
                                  </p:stCondLst>
                                  <p:childTnLst>
                                    <p:set>
                                      <p:cBhvr>
                                        <p:cTn id="22" dur="1" fill="hold">
                                          <p:stCondLst>
                                            <p:cond delay="0"/>
                                          </p:stCondLst>
                                        </p:cTn>
                                        <p:tgtEl>
                                          <p:spTgt spid="18">
                                            <p:txEl>
                                              <p:pRg st="4" end="4"/>
                                            </p:txEl>
                                          </p:spTgt>
                                        </p:tgtEl>
                                        <p:attrNameLst>
                                          <p:attrName>style.visibility</p:attrName>
                                        </p:attrNameLst>
                                      </p:cBhvr>
                                      <p:to>
                                        <p:strVal val="visible"/>
                                      </p:to>
                                    </p:set>
                                    <p:animEffect transition="in" filter="fade">
                                      <p:cBhvr>
                                        <p:cTn id="23" dur="1000"/>
                                        <p:tgtEl>
                                          <p:spTgt spid="18">
                                            <p:txEl>
                                              <p:pRg st="4" end="4"/>
                                            </p:txEl>
                                          </p:spTgt>
                                        </p:tgtEl>
                                      </p:cBhvr>
                                    </p:animEffect>
                                    <p:anim calcmode="lin" valueType="num">
                                      <p:cBhvr>
                                        <p:cTn id="24"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47" presetClass="entr" presetSubtype="0" fill="hold" nodeType="afterEffect">
                                  <p:stCondLst>
                                    <p:cond delay="1000"/>
                                  </p:stCondLst>
                                  <p:childTnLst>
                                    <p:set>
                                      <p:cBhvr>
                                        <p:cTn id="28" dur="1" fill="hold">
                                          <p:stCondLst>
                                            <p:cond delay="0"/>
                                          </p:stCondLst>
                                        </p:cTn>
                                        <p:tgtEl>
                                          <p:spTgt spid="18">
                                            <p:txEl>
                                              <p:pRg st="6" end="6"/>
                                            </p:txEl>
                                          </p:spTgt>
                                        </p:tgtEl>
                                        <p:attrNameLst>
                                          <p:attrName>style.visibility</p:attrName>
                                        </p:attrNameLst>
                                      </p:cBhvr>
                                      <p:to>
                                        <p:strVal val="visible"/>
                                      </p:to>
                                    </p:set>
                                    <p:animEffect transition="in" filter="fade">
                                      <p:cBhvr>
                                        <p:cTn id="29" dur="1000"/>
                                        <p:tgtEl>
                                          <p:spTgt spid="18">
                                            <p:txEl>
                                              <p:pRg st="6" end="6"/>
                                            </p:txEl>
                                          </p:spTgt>
                                        </p:tgtEl>
                                      </p:cBhvr>
                                    </p:animEffect>
                                    <p:anim calcmode="lin" valueType="num">
                                      <p:cBhvr>
                                        <p:cTn id="30"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18">
                                            <p:txEl>
                                              <p:pRg st="6" end="6"/>
                                            </p:txEl>
                                          </p:spTgt>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1000"/>
                                  </p:stCondLst>
                                  <p:childTnLst>
                                    <p:set>
                                      <p:cBhvr>
                                        <p:cTn id="33" dur="1" fill="hold">
                                          <p:stCondLst>
                                            <p:cond delay="0"/>
                                          </p:stCondLst>
                                        </p:cTn>
                                        <p:tgtEl>
                                          <p:spTgt spid="18">
                                            <p:txEl>
                                              <p:pRg st="7" end="7"/>
                                            </p:txEl>
                                          </p:spTgt>
                                        </p:tgtEl>
                                        <p:attrNameLst>
                                          <p:attrName>style.visibility</p:attrName>
                                        </p:attrNameLst>
                                      </p:cBhvr>
                                      <p:to>
                                        <p:strVal val="visible"/>
                                      </p:to>
                                    </p:set>
                                    <p:animEffect transition="in" filter="fade">
                                      <p:cBhvr>
                                        <p:cTn id="34" dur="1000"/>
                                        <p:tgtEl>
                                          <p:spTgt spid="18">
                                            <p:txEl>
                                              <p:pRg st="7" end="7"/>
                                            </p:txEl>
                                          </p:spTgt>
                                        </p:tgtEl>
                                      </p:cBhvr>
                                    </p:animEffect>
                                    <p:anim calcmode="lin" valueType="num">
                                      <p:cBhvr>
                                        <p:cTn id="35"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7" end="7"/>
                                            </p:txEl>
                                          </p:spTgt>
                                        </p:tgtEl>
                                        <p:attrNameLst>
                                          <p:attrName>ppt_y</p:attrName>
                                        </p:attrNameLst>
                                      </p:cBhvr>
                                      <p:tavLst>
                                        <p:tav tm="0">
                                          <p:val>
                                            <p:strVal val="#ppt_y-.1"/>
                                          </p:val>
                                        </p:tav>
                                        <p:tav tm="100000">
                                          <p:val>
                                            <p:strVal val="#ppt_y"/>
                                          </p:val>
                                        </p:tav>
                                      </p:tavLst>
                                    </p:anim>
                                  </p:childTnLst>
                                </p:cTn>
                              </p:par>
                            </p:childTnLst>
                          </p:cTn>
                        </p:par>
                        <p:par>
                          <p:cTn id="37" fill="hold">
                            <p:stCondLst>
                              <p:cond delay="5000"/>
                            </p:stCondLst>
                            <p:childTnLst>
                              <p:par>
                                <p:cTn id="38" presetID="26" presetClass="entr" presetSubtype="0" fill="hold" nodeType="afterEffect">
                                  <p:stCondLst>
                                    <p:cond delay="0"/>
                                  </p:stCondLst>
                                  <p:childTnLst>
                                    <p:set>
                                      <p:cBhvr>
                                        <p:cTn id="39" dur="1" fill="hold">
                                          <p:stCondLst>
                                            <p:cond delay="0"/>
                                          </p:stCondLst>
                                        </p:cTn>
                                        <p:tgtEl>
                                          <p:spTgt spid="10">
                                            <p:txEl>
                                              <p:pRg st="0" end="0"/>
                                            </p:txEl>
                                          </p:spTgt>
                                        </p:tgtEl>
                                        <p:attrNameLst>
                                          <p:attrName>style.visibility</p:attrName>
                                        </p:attrNameLst>
                                      </p:cBhvr>
                                      <p:to>
                                        <p:strVal val="visible"/>
                                      </p:to>
                                    </p:set>
                                    <p:animEffect transition="in" filter="wipe(down)">
                                      <p:cBhvr>
                                        <p:cTn id="40" dur="580">
                                          <p:stCondLst>
                                            <p:cond delay="0"/>
                                          </p:stCondLst>
                                        </p:cTn>
                                        <p:tgtEl>
                                          <p:spTgt spid="10">
                                            <p:txEl>
                                              <p:pRg st="0" end="0"/>
                                            </p:txEl>
                                          </p:spTgt>
                                        </p:tgtEl>
                                      </p:cBhvr>
                                    </p:animEffect>
                                    <p:anim calcmode="lin" valueType="num">
                                      <p:cBhvr>
                                        <p:cTn id="41" dur="1822"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0">
                                            <p:txEl>
                                              <p:pRg st="0" end="0"/>
                                            </p:txEl>
                                          </p:spTgt>
                                        </p:tgtEl>
                                        <p:attrNameLst>
                                          <p:attrName>ppt_y</p:attrName>
                                        </p:attrNameLst>
                                      </p:cBhvr>
                                      <p:tavLst>
                                        <p:tav tm="0" fmla="#ppt_y-sin(pi*$)/81">
                                          <p:val>
                                            <p:fltVal val="0"/>
                                          </p:val>
                                        </p:tav>
                                        <p:tav tm="100000">
                                          <p:val>
                                            <p:fltVal val="1"/>
                                          </p:val>
                                        </p:tav>
                                      </p:tavLst>
                                    </p:anim>
                                    <p:animScale>
                                      <p:cBhvr>
                                        <p:cTn id="46" dur="26">
                                          <p:stCondLst>
                                            <p:cond delay="650"/>
                                          </p:stCondLst>
                                        </p:cTn>
                                        <p:tgtEl>
                                          <p:spTgt spid="10">
                                            <p:txEl>
                                              <p:pRg st="0" end="0"/>
                                            </p:txEl>
                                          </p:spTgt>
                                        </p:tgtEl>
                                      </p:cBhvr>
                                      <p:to x="100000" y="60000"/>
                                    </p:animScale>
                                    <p:animScale>
                                      <p:cBhvr>
                                        <p:cTn id="47" dur="166" decel="50000">
                                          <p:stCondLst>
                                            <p:cond delay="676"/>
                                          </p:stCondLst>
                                        </p:cTn>
                                        <p:tgtEl>
                                          <p:spTgt spid="10">
                                            <p:txEl>
                                              <p:pRg st="0" end="0"/>
                                            </p:txEl>
                                          </p:spTgt>
                                        </p:tgtEl>
                                      </p:cBhvr>
                                      <p:to x="100000" y="100000"/>
                                    </p:animScale>
                                    <p:animScale>
                                      <p:cBhvr>
                                        <p:cTn id="48" dur="26">
                                          <p:stCondLst>
                                            <p:cond delay="1312"/>
                                          </p:stCondLst>
                                        </p:cTn>
                                        <p:tgtEl>
                                          <p:spTgt spid="10">
                                            <p:txEl>
                                              <p:pRg st="0" end="0"/>
                                            </p:txEl>
                                          </p:spTgt>
                                        </p:tgtEl>
                                      </p:cBhvr>
                                      <p:to x="100000" y="80000"/>
                                    </p:animScale>
                                    <p:animScale>
                                      <p:cBhvr>
                                        <p:cTn id="49" dur="166" decel="50000">
                                          <p:stCondLst>
                                            <p:cond delay="1338"/>
                                          </p:stCondLst>
                                        </p:cTn>
                                        <p:tgtEl>
                                          <p:spTgt spid="10">
                                            <p:txEl>
                                              <p:pRg st="0" end="0"/>
                                            </p:txEl>
                                          </p:spTgt>
                                        </p:tgtEl>
                                      </p:cBhvr>
                                      <p:to x="100000" y="100000"/>
                                    </p:animScale>
                                    <p:animScale>
                                      <p:cBhvr>
                                        <p:cTn id="50" dur="26">
                                          <p:stCondLst>
                                            <p:cond delay="1642"/>
                                          </p:stCondLst>
                                        </p:cTn>
                                        <p:tgtEl>
                                          <p:spTgt spid="10">
                                            <p:txEl>
                                              <p:pRg st="0" end="0"/>
                                            </p:txEl>
                                          </p:spTgt>
                                        </p:tgtEl>
                                      </p:cBhvr>
                                      <p:to x="100000" y="90000"/>
                                    </p:animScale>
                                    <p:animScale>
                                      <p:cBhvr>
                                        <p:cTn id="51" dur="166" decel="50000">
                                          <p:stCondLst>
                                            <p:cond delay="1668"/>
                                          </p:stCondLst>
                                        </p:cTn>
                                        <p:tgtEl>
                                          <p:spTgt spid="10">
                                            <p:txEl>
                                              <p:pRg st="0" end="0"/>
                                            </p:txEl>
                                          </p:spTgt>
                                        </p:tgtEl>
                                      </p:cBhvr>
                                      <p:to x="100000" y="100000"/>
                                    </p:animScale>
                                    <p:animScale>
                                      <p:cBhvr>
                                        <p:cTn id="52" dur="26">
                                          <p:stCondLst>
                                            <p:cond delay="1808"/>
                                          </p:stCondLst>
                                        </p:cTn>
                                        <p:tgtEl>
                                          <p:spTgt spid="10">
                                            <p:txEl>
                                              <p:pRg st="0" end="0"/>
                                            </p:txEl>
                                          </p:spTgt>
                                        </p:tgtEl>
                                      </p:cBhvr>
                                      <p:to x="100000" y="95000"/>
                                    </p:animScale>
                                    <p:animScale>
                                      <p:cBhvr>
                                        <p:cTn id="53" dur="166" decel="50000">
                                          <p:stCondLst>
                                            <p:cond delay="1834"/>
                                          </p:stCondLst>
                                        </p:cTn>
                                        <p:tgtEl>
                                          <p:spTgt spid="10">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84FB5FF-5968-4799-9CFF-8CCF909BFED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1D9523D0-6F15-44CC-99EB-BC459F0EE6F6}"/>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8" name="Text Box 3">
            <a:extLst>
              <a:ext uri="{FF2B5EF4-FFF2-40B4-BE49-F238E27FC236}">
                <a16:creationId xmlns:a16="http://schemas.microsoft.com/office/drawing/2014/main" id="{67A68B2D-FFD1-484B-AC82-B48B96DBA90F}"/>
              </a:ext>
            </a:extLst>
          </p:cNvPr>
          <p:cNvSpPr txBox="1">
            <a:spLocks noChangeArrowheads="1"/>
          </p:cNvSpPr>
          <p:nvPr/>
        </p:nvSpPr>
        <p:spPr bwMode="auto">
          <a:xfrm>
            <a:off x="1433143" y="2397360"/>
            <a:ext cx="10269907" cy="262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lnSpc>
                <a:spcPct val="140000"/>
              </a:lnSpc>
              <a:spcBef>
                <a:spcPct val="0"/>
              </a:spcBef>
              <a:buClrTx/>
              <a:buSzTx/>
              <a:buFontTx/>
              <a:buChar char="•"/>
            </a:pPr>
            <a:r>
              <a:rPr lang="en-US" altLang="en-US" sz="2400">
                <a:latin typeface="+mn-lt"/>
              </a:rPr>
              <a:t>Workers positioned above the ground are EXPOSED TO POSSIBLE FALLS</a:t>
            </a:r>
          </a:p>
          <a:p>
            <a:pPr>
              <a:lnSpc>
                <a:spcPct val="140000"/>
              </a:lnSpc>
              <a:spcBef>
                <a:spcPct val="0"/>
              </a:spcBef>
              <a:buClrTx/>
              <a:buSzTx/>
              <a:buFontTx/>
              <a:buChar char="•"/>
            </a:pPr>
            <a:r>
              <a:rPr lang="en-US" altLang="en-US" sz="2400">
                <a:latin typeface="+mn-lt"/>
              </a:rPr>
              <a:t>Utilize Guardrail Systems or Personal Fall Protection systems</a:t>
            </a:r>
            <a:endParaRPr lang="en-US" altLang="en-US" sz="2000">
              <a:latin typeface="+mn-lt"/>
            </a:endParaRPr>
          </a:p>
          <a:p>
            <a:pPr>
              <a:lnSpc>
                <a:spcPct val="140000"/>
              </a:lnSpc>
              <a:spcBef>
                <a:spcPct val="0"/>
              </a:spcBef>
              <a:buClrTx/>
              <a:buSzTx/>
              <a:buFontTx/>
              <a:buChar char="•"/>
            </a:pPr>
            <a:r>
              <a:rPr lang="en-US" altLang="en-US" sz="2400">
                <a:latin typeface="+mn-lt"/>
              </a:rPr>
              <a:t>Completely deck the scaffold</a:t>
            </a:r>
          </a:p>
          <a:p>
            <a:pPr>
              <a:lnSpc>
                <a:spcPct val="140000"/>
              </a:lnSpc>
              <a:spcBef>
                <a:spcPct val="0"/>
              </a:spcBef>
              <a:buClrTx/>
              <a:buSzTx/>
              <a:buFontTx/>
              <a:buChar char="•"/>
            </a:pPr>
            <a:r>
              <a:rPr lang="en-US" altLang="en-US" sz="2400">
                <a:latin typeface="+mn-lt"/>
              </a:rPr>
              <a:t>Keep walking and working surfaces free of ice, snow and debris</a:t>
            </a:r>
          </a:p>
          <a:p>
            <a:pPr>
              <a:lnSpc>
                <a:spcPct val="140000"/>
              </a:lnSpc>
              <a:spcBef>
                <a:spcPct val="0"/>
              </a:spcBef>
              <a:buClrTx/>
              <a:buSzTx/>
              <a:buFontTx/>
              <a:buChar char="•"/>
            </a:pPr>
            <a:r>
              <a:rPr lang="en-US" altLang="en-US" sz="2400">
                <a:latin typeface="+mn-lt"/>
              </a:rPr>
              <a:t>Always utilize proper and safe access</a:t>
            </a:r>
          </a:p>
        </p:txBody>
      </p:sp>
      <p:pic>
        <p:nvPicPr>
          <p:cNvPr id="10" name="Picture 9" descr="A picture containing drawing&#10;&#10;Description automatically generated">
            <a:extLst>
              <a:ext uri="{FF2B5EF4-FFF2-40B4-BE49-F238E27FC236}">
                <a16:creationId xmlns:a16="http://schemas.microsoft.com/office/drawing/2014/main" id="{FD7F99F4-04AE-42F5-F1E4-0B16653264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613" y="336922"/>
            <a:ext cx="1977487" cy="1977487"/>
          </a:xfrm>
          <a:prstGeom prst="rect">
            <a:avLst/>
          </a:prstGeom>
        </p:spPr>
      </p:pic>
      <p:sp>
        <p:nvSpPr>
          <p:cNvPr id="11" name="TextBox 10">
            <a:extLst>
              <a:ext uri="{FF2B5EF4-FFF2-40B4-BE49-F238E27FC236}">
                <a16:creationId xmlns:a16="http://schemas.microsoft.com/office/drawing/2014/main" id="{845B07C0-6634-FC2D-338D-17D6F261E280}"/>
              </a:ext>
            </a:extLst>
          </p:cNvPr>
          <p:cNvSpPr txBox="1"/>
          <p:nvPr/>
        </p:nvSpPr>
        <p:spPr>
          <a:xfrm>
            <a:off x="488950" y="451021"/>
            <a:ext cx="112141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cap="all">
                <a:solidFill>
                  <a:schemeClr val="tx1">
                    <a:lumMod val="95000"/>
                    <a:lumOff val="5000"/>
                  </a:schemeClr>
                </a:solidFill>
                <a:latin typeface="+mj-lt"/>
                <a:ea typeface="+mj-ea"/>
                <a:cs typeface="+mj-cs"/>
              </a:rPr>
              <a:t>Summary &amp; REVIEW</a:t>
            </a:r>
          </a:p>
        </p:txBody>
      </p:sp>
    </p:spTree>
    <p:extLst>
      <p:ext uri="{BB962C8B-B14F-4D97-AF65-F5344CB8AC3E}">
        <p14:creationId xmlns:p14="http://schemas.microsoft.com/office/powerpoint/2010/main" val="3827888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100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1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100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5000"/>
                            </p:stCondLst>
                            <p:childTnLst>
                              <p:par>
                                <p:cTn id="25" presetID="2" presetClass="entr" presetSubtype="4" fill="hold" nodeType="afterEffect">
                                  <p:stCondLst>
                                    <p:cond delay="100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6500"/>
                            </p:stCondLst>
                            <p:childTnLst>
                              <p:par>
                                <p:cTn id="30" presetID="26" presetClass="entr" presetSubtype="0" fill="hold"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80">
                                          <p:stCondLst>
                                            <p:cond delay="0"/>
                                          </p:stCondLst>
                                        </p:cTn>
                                        <p:tgtEl>
                                          <p:spTgt spid="11">
                                            <p:txEl>
                                              <p:pRg st="0" end="0"/>
                                            </p:txEl>
                                          </p:spTgt>
                                        </p:tgtEl>
                                      </p:cBhvr>
                                    </p:animEffect>
                                    <p:anim calcmode="lin" valueType="num">
                                      <p:cBhvr>
                                        <p:cTn id="33"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8" dur="26">
                                          <p:stCondLst>
                                            <p:cond delay="650"/>
                                          </p:stCondLst>
                                        </p:cTn>
                                        <p:tgtEl>
                                          <p:spTgt spid="11">
                                            <p:txEl>
                                              <p:pRg st="0" end="0"/>
                                            </p:txEl>
                                          </p:spTgt>
                                        </p:tgtEl>
                                      </p:cBhvr>
                                      <p:to x="100000" y="60000"/>
                                    </p:animScale>
                                    <p:animScale>
                                      <p:cBhvr>
                                        <p:cTn id="39" dur="166" decel="50000">
                                          <p:stCondLst>
                                            <p:cond delay="676"/>
                                          </p:stCondLst>
                                        </p:cTn>
                                        <p:tgtEl>
                                          <p:spTgt spid="11">
                                            <p:txEl>
                                              <p:pRg st="0" end="0"/>
                                            </p:txEl>
                                          </p:spTgt>
                                        </p:tgtEl>
                                      </p:cBhvr>
                                      <p:to x="100000" y="100000"/>
                                    </p:animScale>
                                    <p:animScale>
                                      <p:cBhvr>
                                        <p:cTn id="40" dur="26">
                                          <p:stCondLst>
                                            <p:cond delay="1312"/>
                                          </p:stCondLst>
                                        </p:cTn>
                                        <p:tgtEl>
                                          <p:spTgt spid="11">
                                            <p:txEl>
                                              <p:pRg st="0" end="0"/>
                                            </p:txEl>
                                          </p:spTgt>
                                        </p:tgtEl>
                                      </p:cBhvr>
                                      <p:to x="100000" y="80000"/>
                                    </p:animScale>
                                    <p:animScale>
                                      <p:cBhvr>
                                        <p:cTn id="41" dur="166" decel="50000">
                                          <p:stCondLst>
                                            <p:cond delay="1338"/>
                                          </p:stCondLst>
                                        </p:cTn>
                                        <p:tgtEl>
                                          <p:spTgt spid="11">
                                            <p:txEl>
                                              <p:pRg st="0" end="0"/>
                                            </p:txEl>
                                          </p:spTgt>
                                        </p:tgtEl>
                                      </p:cBhvr>
                                      <p:to x="100000" y="100000"/>
                                    </p:animScale>
                                    <p:animScale>
                                      <p:cBhvr>
                                        <p:cTn id="42" dur="26">
                                          <p:stCondLst>
                                            <p:cond delay="1642"/>
                                          </p:stCondLst>
                                        </p:cTn>
                                        <p:tgtEl>
                                          <p:spTgt spid="11">
                                            <p:txEl>
                                              <p:pRg st="0" end="0"/>
                                            </p:txEl>
                                          </p:spTgt>
                                        </p:tgtEl>
                                      </p:cBhvr>
                                      <p:to x="100000" y="90000"/>
                                    </p:animScale>
                                    <p:animScale>
                                      <p:cBhvr>
                                        <p:cTn id="43" dur="166" decel="50000">
                                          <p:stCondLst>
                                            <p:cond delay="1668"/>
                                          </p:stCondLst>
                                        </p:cTn>
                                        <p:tgtEl>
                                          <p:spTgt spid="11">
                                            <p:txEl>
                                              <p:pRg st="0" end="0"/>
                                            </p:txEl>
                                          </p:spTgt>
                                        </p:tgtEl>
                                      </p:cBhvr>
                                      <p:to x="100000" y="100000"/>
                                    </p:animScale>
                                    <p:animScale>
                                      <p:cBhvr>
                                        <p:cTn id="44" dur="26">
                                          <p:stCondLst>
                                            <p:cond delay="1808"/>
                                          </p:stCondLst>
                                        </p:cTn>
                                        <p:tgtEl>
                                          <p:spTgt spid="11">
                                            <p:txEl>
                                              <p:pRg st="0" end="0"/>
                                            </p:txEl>
                                          </p:spTgt>
                                        </p:tgtEl>
                                      </p:cBhvr>
                                      <p:to x="100000" y="95000"/>
                                    </p:animScale>
                                    <p:animScale>
                                      <p:cBhvr>
                                        <p:cTn id="45"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84FB5FF-5968-4799-9CFF-8CCF909BFED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1D9523D0-6F15-44CC-99EB-BC459F0EE6F6}"/>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9" name="TextBox 8">
            <a:extLst>
              <a:ext uri="{FF2B5EF4-FFF2-40B4-BE49-F238E27FC236}">
                <a16:creationId xmlns:a16="http://schemas.microsoft.com/office/drawing/2014/main" id="{A6870EEC-A008-44C0-9290-08B4FAB2D2B9}"/>
              </a:ext>
            </a:extLst>
          </p:cNvPr>
          <p:cNvSpPr txBox="1"/>
          <p:nvPr/>
        </p:nvSpPr>
        <p:spPr>
          <a:xfrm>
            <a:off x="890361" y="2314409"/>
            <a:ext cx="10064750" cy="2492990"/>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sz="2400" dirty="0"/>
              <a:t>Never climb crossbraces or work from a ladder on top of a scaffold</a:t>
            </a:r>
          </a:p>
          <a:p>
            <a:pPr marL="800100" lvl="1" indent="-342900">
              <a:lnSpc>
                <a:spcPct val="150000"/>
              </a:lnSpc>
              <a:buFont typeface="Arial" panose="020B0604020202020204" pitchFamily="34" charset="0"/>
              <a:buChar char="•"/>
            </a:pPr>
            <a:r>
              <a:rPr lang="en-US" sz="2400" dirty="0"/>
              <a:t>Never carry anything while climbing</a:t>
            </a:r>
          </a:p>
          <a:p>
            <a:pPr marL="800100" lvl="1" indent="-342900">
              <a:lnSpc>
                <a:spcPct val="150000"/>
              </a:lnSpc>
              <a:buFont typeface="Arial" panose="020B0604020202020204" pitchFamily="34" charset="0"/>
              <a:buChar char="•"/>
            </a:pPr>
            <a:r>
              <a:rPr lang="en-US" sz="2400" dirty="0"/>
              <a:t>Gates must swing INTO the scaffold platform</a:t>
            </a:r>
          </a:p>
          <a:p>
            <a:pPr marL="800100" lvl="1" indent="-342900">
              <a:buFont typeface="Arial" panose="020B0604020202020204" pitchFamily="34" charset="0"/>
              <a:buChar char="•"/>
            </a:pPr>
            <a:r>
              <a:rPr lang="en-US" sz="2400" dirty="0"/>
              <a:t>Falling Object protection can be accomplished with the use of</a:t>
            </a:r>
          </a:p>
          <a:p>
            <a:pPr lvl="1"/>
            <a:r>
              <a:rPr lang="en-US" sz="2400" dirty="0"/>
              <a:t>     Toeboards, Nets, Screens, Canopy Structures or a Barricade Zone</a:t>
            </a:r>
          </a:p>
        </p:txBody>
      </p:sp>
      <p:pic>
        <p:nvPicPr>
          <p:cNvPr id="10" name="Picture 9" descr="A picture containing drawing&#10;&#10;Description automatically generated">
            <a:extLst>
              <a:ext uri="{FF2B5EF4-FFF2-40B4-BE49-F238E27FC236}">
                <a16:creationId xmlns:a16="http://schemas.microsoft.com/office/drawing/2014/main" id="{BC0D0518-4A85-CF6E-0828-AF1179F529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613" y="336922"/>
            <a:ext cx="1977487" cy="1977487"/>
          </a:xfrm>
          <a:prstGeom prst="rect">
            <a:avLst/>
          </a:prstGeom>
        </p:spPr>
      </p:pic>
      <p:sp>
        <p:nvSpPr>
          <p:cNvPr id="11" name="TextBox 10">
            <a:extLst>
              <a:ext uri="{FF2B5EF4-FFF2-40B4-BE49-F238E27FC236}">
                <a16:creationId xmlns:a16="http://schemas.microsoft.com/office/drawing/2014/main" id="{7AEF7DEA-6B60-E800-673F-080E2EFE1417}"/>
              </a:ext>
            </a:extLst>
          </p:cNvPr>
          <p:cNvSpPr txBox="1"/>
          <p:nvPr/>
        </p:nvSpPr>
        <p:spPr>
          <a:xfrm>
            <a:off x="488950" y="451021"/>
            <a:ext cx="112141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cap="all">
                <a:solidFill>
                  <a:schemeClr val="tx1">
                    <a:lumMod val="95000"/>
                    <a:lumOff val="5000"/>
                  </a:schemeClr>
                </a:solidFill>
                <a:latin typeface="+mj-lt"/>
                <a:ea typeface="+mj-ea"/>
                <a:cs typeface="+mj-cs"/>
              </a:rPr>
              <a:t>Summary &amp; REVIEW</a:t>
            </a:r>
          </a:p>
        </p:txBody>
      </p:sp>
    </p:spTree>
    <p:extLst>
      <p:ext uri="{BB962C8B-B14F-4D97-AF65-F5344CB8AC3E}">
        <p14:creationId xmlns:p14="http://schemas.microsoft.com/office/powerpoint/2010/main" val="2637286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fade">
                                      <p:cBhvr>
                                        <p:cTn id="22" dur="500"/>
                                        <p:tgtEl>
                                          <p:spTgt spid="9">
                                            <p:txEl>
                                              <p:pRg st="4" end="4"/>
                                            </p:txEl>
                                          </p:spTgt>
                                        </p:tgtEl>
                                      </p:cBhvr>
                                    </p:animEffect>
                                  </p:childTnLst>
                                </p:cTn>
                              </p:par>
                            </p:childTnLst>
                          </p:cTn>
                        </p:par>
                        <p:par>
                          <p:cTn id="23" fill="hold">
                            <p:stCondLst>
                              <p:cond delay="5000"/>
                            </p:stCondLst>
                            <p:childTnLst>
                              <p:par>
                                <p:cTn id="24" presetID="26" presetClass="entr" presetSubtype="0" fill="hold" nodeType="afterEffect">
                                  <p:stCondLst>
                                    <p:cond delay="0"/>
                                  </p:stCondLst>
                                  <p:childTnLst>
                                    <p:set>
                                      <p:cBhvr>
                                        <p:cTn id="25" dur="1" fill="hold">
                                          <p:stCondLst>
                                            <p:cond delay="0"/>
                                          </p:stCondLst>
                                        </p:cTn>
                                        <p:tgtEl>
                                          <p:spTgt spid="11">
                                            <p:txEl>
                                              <p:pRg st="0" end="0"/>
                                            </p:txEl>
                                          </p:spTgt>
                                        </p:tgtEl>
                                        <p:attrNameLst>
                                          <p:attrName>style.visibility</p:attrName>
                                        </p:attrNameLst>
                                      </p:cBhvr>
                                      <p:to>
                                        <p:strVal val="visible"/>
                                      </p:to>
                                    </p:set>
                                    <p:animEffect transition="in" filter="wipe(down)">
                                      <p:cBhvr>
                                        <p:cTn id="26" dur="580">
                                          <p:stCondLst>
                                            <p:cond delay="0"/>
                                          </p:stCondLst>
                                        </p:cTn>
                                        <p:tgtEl>
                                          <p:spTgt spid="11">
                                            <p:txEl>
                                              <p:pRg st="0" end="0"/>
                                            </p:txEl>
                                          </p:spTgt>
                                        </p:tgtEl>
                                      </p:cBhvr>
                                    </p:animEffect>
                                    <p:anim calcmode="lin" valueType="num">
                                      <p:cBhvr>
                                        <p:cTn id="27"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xEl>
                                              <p:pRg st="0" end="0"/>
                                            </p:txEl>
                                          </p:spTgt>
                                        </p:tgtEl>
                                      </p:cBhvr>
                                      <p:to x="100000" y="60000"/>
                                    </p:animScale>
                                    <p:animScale>
                                      <p:cBhvr>
                                        <p:cTn id="33" dur="166" decel="50000">
                                          <p:stCondLst>
                                            <p:cond delay="676"/>
                                          </p:stCondLst>
                                        </p:cTn>
                                        <p:tgtEl>
                                          <p:spTgt spid="11">
                                            <p:txEl>
                                              <p:pRg st="0" end="0"/>
                                            </p:txEl>
                                          </p:spTgt>
                                        </p:tgtEl>
                                      </p:cBhvr>
                                      <p:to x="100000" y="100000"/>
                                    </p:animScale>
                                    <p:animScale>
                                      <p:cBhvr>
                                        <p:cTn id="34" dur="26">
                                          <p:stCondLst>
                                            <p:cond delay="1312"/>
                                          </p:stCondLst>
                                        </p:cTn>
                                        <p:tgtEl>
                                          <p:spTgt spid="11">
                                            <p:txEl>
                                              <p:pRg st="0" end="0"/>
                                            </p:txEl>
                                          </p:spTgt>
                                        </p:tgtEl>
                                      </p:cBhvr>
                                      <p:to x="100000" y="80000"/>
                                    </p:animScale>
                                    <p:animScale>
                                      <p:cBhvr>
                                        <p:cTn id="35" dur="166" decel="50000">
                                          <p:stCondLst>
                                            <p:cond delay="1338"/>
                                          </p:stCondLst>
                                        </p:cTn>
                                        <p:tgtEl>
                                          <p:spTgt spid="11">
                                            <p:txEl>
                                              <p:pRg st="0" end="0"/>
                                            </p:txEl>
                                          </p:spTgt>
                                        </p:tgtEl>
                                      </p:cBhvr>
                                      <p:to x="100000" y="100000"/>
                                    </p:animScale>
                                    <p:animScale>
                                      <p:cBhvr>
                                        <p:cTn id="36" dur="26">
                                          <p:stCondLst>
                                            <p:cond delay="1642"/>
                                          </p:stCondLst>
                                        </p:cTn>
                                        <p:tgtEl>
                                          <p:spTgt spid="11">
                                            <p:txEl>
                                              <p:pRg st="0" end="0"/>
                                            </p:txEl>
                                          </p:spTgt>
                                        </p:tgtEl>
                                      </p:cBhvr>
                                      <p:to x="100000" y="90000"/>
                                    </p:animScale>
                                    <p:animScale>
                                      <p:cBhvr>
                                        <p:cTn id="37" dur="166" decel="50000">
                                          <p:stCondLst>
                                            <p:cond delay="1668"/>
                                          </p:stCondLst>
                                        </p:cTn>
                                        <p:tgtEl>
                                          <p:spTgt spid="11">
                                            <p:txEl>
                                              <p:pRg st="0" end="0"/>
                                            </p:txEl>
                                          </p:spTgt>
                                        </p:tgtEl>
                                      </p:cBhvr>
                                      <p:to x="100000" y="100000"/>
                                    </p:animScale>
                                    <p:animScale>
                                      <p:cBhvr>
                                        <p:cTn id="38" dur="26">
                                          <p:stCondLst>
                                            <p:cond delay="1808"/>
                                          </p:stCondLst>
                                        </p:cTn>
                                        <p:tgtEl>
                                          <p:spTgt spid="11">
                                            <p:txEl>
                                              <p:pRg st="0" end="0"/>
                                            </p:txEl>
                                          </p:spTgt>
                                        </p:tgtEl>
                                      </p:cBhvr>
                                      <p:to x="100000" y="95000"/>
                                    </p:animScale>
                                    <p:animScale>
                                      <p:cBhvr>
                                        <p:cTn id="39"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9499" y="2323926"/>
            <a:ext cx="4882156" cy="4551069"/>
            <a:chOff x="-19499" y="2323926"/>
            <a:chExt cx="4882156" cy="4551069"/>
          </a:xfrm>
        </p:grpSpPr>
        <p:sp>
          <p:nvSpPr>
            <p:cNvPr id="222" name="Right Triangle 221"/>
            <p:cNvSpPr/>
            <p:nvPr/>
          </p:nvSpPr>
          <p:spPr>
            <a:xfrm>
              <a:off x="-19499" y="2323926"/>
              <a:ext cx="4525511" cy="4525511"/>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20" name="Right Triangle 219"/>
            <p:cNvSpPr/>
            <p:nvPr/>
          </p:nvSpPr>
          <p:spPr>
            <a:xfrm>
              <a:off x="1075053" y="3087391"/>
              <a:ext cx="3787604" cy="3787604"/>
            </a:xfrm>
            <a:prstGeom prst="rtTriangle">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ight Triangle 10"/>
            <p:cNvSpPr/>
            <p:nvPr/>
          </p:nvSpPr>
          <p:spPr>
            <a:xfrm>
              <a:off x="-6998" y="2575276"/>
              <a:ext cx="4274161" cy="4274161"/>
            </a:xfrm>
            <a:prstGeom prst="r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 name="TextBox 3"/>
          <p:cNvSpPr txBox="1"/>
          <p:nvPr/>
        </p:nvSpPr>
        <p:spPr>
          <a:xfrm>
            <a:off x="266192" y="22435"/>
            <a:ext cx="5087098" cy="769441"/>
          </a:xfrm>
          <a:prstGeom prst="rect">
            <a:avLst/>
          </a:prstGeom>
          <a:noFill/>
        </p:spPr>
        <p:txBody>
          <a:bodyPr wrap="none" rtlCol="0">
            <a:spAutoFit/>
          </a:bodyPr>
          <a:lstStyle/>
          <a:p>
            <a:r>
              <a:rPr lang="id-ID" sz="4400" cap="all">
                <a:solidFill>
                  <a:srgbClr val="003F5F"/>
                </a:solidFill>
                <a:latin typeface="+mj-lt"/>
              </a:rPr>
              <a:t>COMPETENT PERSON</a:t>
            </a:r>
            <a:endParaRPr lang="en-US" sz="4400" cap="all">
              <a:solidFill>
                <a:srgbClr val="003F5F"/>
              </a:solidFill>
              <a:latin typeface="+mj-lt"/>
            </a:endParaRPr>
          </a:p>
        </p:txBody>
      </p:sp>
      <p:pic>
        <p:nvPicPr>
          <p:cNvPr id="8" name="Picture 7"/>
          <p:cNvPicPr>
            <a:picLocks noChangeAspect="1"/>
          </p:cNvPicPr>
          <p:nvPr/>
        </p:nvPicPr>
        <p:blipFill>
          <a:blip r:embed="rId3"/>
          <a:srcRect r="15442"/>
          <a:stretch>
            <a:fillRect/>
          </a:stretch>
        </p:blipFill>
        <p:spPr>
          <a:xfrm>
            <a:off x="58539" y="286694"/>
            <a:ext cx="4274161" cy="5935120"/>
          </a:xfrm>
          <a:prstGeom prst="rect">
            <a:avLst/>
          </a:prstGeom>
          <a:effectLst>
            <a:outerShdw blurRad="266700" dist="571500" dir="8100000" algn="tr" rotWithShape="0">
              <a:prstClr val="black">
                <a:alpha val="24000"/>
              </a:prstClr>
            </a:outerShdw>
          </a:effectLst>
        </p:spPr>
      </p:pic>
      <p:sp>
        <p:nvSpPr>
          <p:cNvPr id="37" name="TextBox 36"/>
          <p:cNvSpPr txBox="1"/>
          <p:nvPr/>
        </p:nvSpPr>
        <p:spPr>
          <a:xfrm>
            <a:off x="5740400" y="791877"/>
            <a:ext cx="6108700" cy="1107996"/>
          </a:xfrm>
          <a:prstGeom prst="rect">
            <a:avLst/>
          </a:prstGeom>
          <a:noFill/>
        </p:spPr>
        <p:txBody>
          <a:bodyPr wrap="square" rtlCol="0">
            <a:spAutoFit/>
          </a:bodyPr>
          <a:lstStyle/>
          <a:p>
            <a:r>
              <a:rPr lang="en-US" sz="2200">
                <a:solidFill>
                  <a:srgbClr val="595959"/>
                </a:solidFill>
              </a:rPr>
              <a:t>Directs workers who build, dismantle, move, or alter scaffolds. </a:t>
            </a:r>
          </a:p>
          <a:p>
            <a:endParaRPr lang="en-US" sz="2200">
              <a:solidFill>
                <a:schemeClr val="bg1">
                  <a:lumMod val="50000"/>
                </a:schemeClr>
              </a:solidFill>
            </a:endParaRPr>
          </a:p>
        </p:txBody>
      </p:sp>
      <p:sp>
        <p:nvSpPr>
          <p:cNvPr id="16" name="TextBox 15"/>
          <p:cNvSpPr txBox="1"/>
          <p:nvPr/>
        </p:nvSpPr>
        <p:spPr>
          <a:xfrm>
            <a:off x="5778500" y="1749635"/>
            <a:ext cx="6083300" cy="769441"/>
          </a:xfrm>
          <a:prstGeom prst="rect">
            <a:avLst/>
          </a:prstGeom>
          <a:noFill/>
        </p:spPr>
        <p:txBody>
          <a:bodyPr wrap="square" rtlCol="0">
            <a:spAutoFit/>
          </a:bodyPr>
          <a:lstStyle/>
          <a:p>
            <a:r>
              <a:rPr lang="en-US" sz="2200">
                <a:solidFill>
                  <a:srgbClr val="595959"/>
                </a:solidFill>
              </a:rPr>
              <a:t>Inspects scaffolds and jobsites for potential hazards and takes prompt corrective action to solve them.</a:t>
            </a:r>
          </a:p>
        </p:txBody>
      </p:sp>
      <p:grpSp>
        <p:nvGrpSpPr>
          <p:cNvPr id="36" name="Group 35"/>
          <p:cNvGrpSpPr/>
          <p:nvPr/>
        </p:nvGrpSpPr>
        <p:grpSpPr>
          <a:xfrm>
            <a:off x="4749800" y="791876"/>
            <a:ext cx="774700" cy="774700"/>
            <a:chOff x="4826000" y="1143000"/>
            <a:chExt cx="774700" cy="774700"/>
          </a:xfrm>
        </p:grpSpPr>
        <p:sp>
          <p:nvSpPr>
            <p:cNvPr id="26" name="Rounded Rectangle 25"/>
            <p:cNvSpPr/>
            <p:nvPr/>
          </p:nvSpPr>
          <p:spPr>
            <a:xfrm>
              <a:off x="4826000" y="1155700"/>
              <a:ext cx="774700" cy="76200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940300" y="1143000"/>
              <a:ext cx="660400" cy="692497"/>
            </a:xfrm>
            <a:prstGeom prst="rect">
              <a:avLst/>
            </a:prstGeom>
            <a:noFill/>
          </p:spPr>
          <p:txBody>
            <a:bodyPr wrap="square" rtlCol="0">
              <a:spAutoFit/>
            </a:bodyPr>
            <a:lstStyle/>
            <a:p>
              <a:r>
                <a:rPr lang="en-US" sz="3800">
                  <a:solidFill>
                    <a:srgbClr val="FFFFFF"/>
                  </a:solidFill>
                  <a:latin typeface="Zapf Dingbats"/>
                  <a:ea typeface="Zapf Dingbats"/>
                  <a:cs typeface="Zapf Dingbats"/>
                </a:rPr>
                <a:t>✔</a:t>
              </a:r>
              <a:endParaRPr lang="en-US" sz="3800">
                <a:solidFill>
                  <a:srgbClr val="FFFFFF"/>
                </a:solidFill>
              </a:endParaRPr>
            </a:p>
          </p:txBody>
        </p:sp>
      </p:grpSp>
      <p:sp>
        <p:nvSpPr>
          <p:cNvPr id="38" name="TextBox 37"/>
          <p:cNvSpPr txBox="1"/>
          <p:nvPr/>
        </p:nvSpPr>
        <p:spPr>
          <a:xfrm>
            <a:off x="5791200" y="5113818"/>
            <a:ext cx="6324600" cy="1107996"/>
          </a:xfrm>
          <a:prstGeom prst="rect">
            <a:avLst/>
          </a:prstGeom>
          <a:noFill/>
        </p:spPr>
        <p:txBody>
          <a:bodyPr wrap="square" rtlCol="0">
            <a:spAutoFit/>
          </a:bodyPr>
          <a:lstStyle/>
          <a:p>
            <a:r>
              <a:rPr lang="en-US" sz="2200">
                <a:solidFill>
                  <a:srgbClr val="595959"/>
                </a:solidFill>
              </a:rPr>
              <a:t>Determines if a scaffold will be structurally sound if components from different manufacturers are intermixed.</a:t>
            </a:r>
          </a:p>
        </p:txBody>
      </p:sp>
      <p:grpSp>
        <p:nvGrpSpPr>
          <p:cNvPr id="42" name="Group 41"/>
          <p:cNvGrpSpPr/>
          <p:nvPr/>
        </p:nvGrpSpPr>
        <p:grpSpPr>
          <a:xfrm>
            <a:off x="4830268" y="5351176"/>
            <a:ext cx="774700" cy="762000"/>
            <a:chOff x="4940300" y="5613400"/>
            <a:chExt cx="774700" cy="762000"/>
          </a:xfrm>
        </p:grpSpPr>
        <p:sp>
          <p:nvSpPr>
            <p:cNvPr id="31" name="Rounded Rectangle 30"/>
            <p:cNvSpPr/>
            <p:nvPr/>
          </p:nvSpPr>
          <p:spPr>
            <a:xfrm>
              <a:off x="4940300" y="5613400"/>
              <a:ext cx="774700" cy="762000"/>
            </a:xfrm>
            <a:prstGeom prst="roundRect">
              <a:avLst/>
            </a:prstGeom>
            <a:solidFill>
              <a:srgbClr val="95B3C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5054600" y="5638800"/>
              <a:ext cx="660400" cy="692497"/>
            </a:xfrm>
            <a:prstGeom prst="rect">
              <a:avLst/>
            </a:prstGeom>
            <a:noFill/>
          </p:spPr>
          <p:txBody>
            <a:bodyPr wrap="square" rtlCol="0">
              <a:spAutoFit/>
            </a:bodyPr>
            <a:lstStyle/>
            <a:p>
              <a:r>
                <a:rPr lang="en-US" sz="3800">
                  <a:solidFill>
                    <a:srgbClr val="FFFFFF"/>
                  </a:solidFill>
                  <a:latin typeface="Zapf Dingbats"/>
                  <a:ea typeface="Zapf Dingbats"/>
                  <a:cs typeface="Zapf Dingbats"/>
                </a:rPr>
                <a:t>✔</a:t>
              </a:r>
              <a:endParaRPr lang="en-US" sz="3800">
                <a:solidFill>
                  <a:srgbClr val="FFFFFF"/>
                </a:solidFill>
              </a:endParaRPr>
            </a:p>
          </p:txBody>
        </p:sp>
      </p:grpSp>
      <p:grpSp>
        <p:nvGrpSpPr>
          <p:cNvPr id="39" name="Group 38"/>
          <p:cNvGrpSpPr/>
          <p:nvPr/>
        </p:nvGrpSpPr>
        <p:grpSpPr>
          <a:xfrm>
            <a:off x="4787900" y="1757076"/>
            <a:ext cx="774700" cy="762000"/>
            <a:chOff x="4864100" y="2108200"/>
            <a:chExt cx="774700" cy="762000"/>
          </a:xfrm>
        </p:grpSpPr>
        <p:sp>
          <p:nvSpPr>
            <p:cNvPr id="27" name="Rounded Rectangle 26"/>
            <p:cNvSpPr/>
            <p:nvPr/>
          </p:nvSpPr>
          <p:spPr>
            <a:xfrm>
              <a:off x="4864100" y="2108200"/>
              <a:ext cx="774700" cy="762000"/>
            </a:xfrm>
            <a:prstGeom prst="round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40300" y="2146300"/>
              <a:ext cx="660400" cy="692497"/>
            </a:xfrm>
            <a:prstGeom prst="rect">
              <a:avLst/>
            </a:prstGeom>
            <a:noFill/>
          </p:spPr>
          <p:txBody>
            <a:bodyPr wrap="square" rtlCol="0">
              <a:spAutoFit/>
            </a:bodyPr>
            <a:lstStyle/>
            <a:p>
              <a:r>
                <a:rPr lang="en-US" sz="3800">
                  <a:solidFill>
                    <a:srgbClr val="FFFFFF"/>
                  </a:solidFill>
                  <a:latin typeface="Zapf Dingbats"/>
                  <a:ea typeface="Zapf Dingbats"/>
                  <a:cs typeface="Zapf Dingbats"/>
                </a:rPr>
                <a:t>✔</a:t>
              </a:r>
              <a:endParaRPr lang="en-US" sz="3800">
                <a:solidFill>
                  <a:srgbClr val="FFFFFF"/>
                </a:solidFill>
              </a:endParaRPr>
            </a:p>
          </p:txBody>
        </p:sp>
      </p:grpSp>
      <p:grpSp>
        <p:nvGrpSpPr>
          <p:cNvPr id="41" name="Group 40"/>
          <p:cNvGrpSpPr/>
          <p:nvPr/>
        </p:nvGrpSpPr>
        <p:grpSpPr>
          <a:xfrm>
            <a:off x="4806950" y="4218942"/>
            <a:ext cx="774700" cy="762000"/>
            <a:chOff x="4914900" y="4673600"/>
            <a:chExt cx="774700" cy="762000"/>
          </a:xfrm>
        </p:grpSpPr>
        <p:sp>
          <p:nvSpPr>
            <p:cNvPr id="30" name="Rounded Rectangle 29"/>
            <p:cNvSpPr/>
            <p:nvPr/>
          </p:nvSpPr>
          <p:spPr>
            <a:xfrm>
              <a:off x="4914900" y="4673600"/>
              <a:ext cx="774700" cy="7620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5016500" y="4711700"/>
              <a:ext cx="660400" cy="692497"/>
            </a:xfrm>
            <a:prstGeom prst="rect">
              <a:avLst/>
            </a:prstGeom>
            <a:noFill/>
          </p:spPr>
          <p:txBody>
            <a:bodyPr wrap="square" rtlCol="0">
              <a:spAutoFit/>
            </a:bodyPr>
            <a:lstStyle/>
            <a:p>
              <a:r>
                <a:rPr lang="en-US" sz="3800">
                  <a:solidFill>
                    <a:srgbClr val="FFFFFF"/>
                  </a:solidFill>
                  <a:latin typeface="Zapf Dingbats"/>
                  <a:ea typeface="Zapf Dingbats"/>
                  <a:cs typeface="Zapf Dingbats"/>
                </a:rPr>
                <a:t>✔</a:t>
              </a:r>
              <a:endParaRPr lang="en-US" sz="3800">
                <a:solidFill>
                  <a:srgbClr val="FFFFFF"/>
                </a:solidFill>
              </a:endParaRPr>
            </a:p>
          </p:txBody>
        </p:sp>
      </p:grpSp>
      <p:sp>
        <p:nvSpPr>
          <p:cNvPr id="34" name="TextBox 33"/>
          <p:cNvSpPr txBox="1"/>
          <p:nvPr/>
        </p:nvSpPr>
        <p:spPr>
          <a:xfrm>
            <a:off x="5791200" y="4257042"/>
            <a:ext cx="5664200" cy="769441"/>
          </a:xfrm>
          <a:prstGeom prst="rect">
            <a:avLst/>
          </a:prstGeom>
          <a:noFill/>
        </p:spPr>
        <p:txBody>
          <a:bodyPr wrap="square" lIns="91440" tIns="45720" rIns="91440" bIns="45720" rtlCol="0" anchor="t">
            <a:spAutoFit/>
          </a:bodyPr>
          <a:lstStyle/>
          <a:p>
            <a:r>
              <a:rPr lang="en-US" sz="2200">
                <a:solidFill>
                  <a:srgbClr val="595959"/>
                </a:solidFill>
              </a:rPr>
              <a:t>Determines the feasibility/safety of providing fall protection and access. </a:t>
            </a:r>
            <a:endParaRPr lang="en-US"/>
          </a:p>
        </p:txBody>
      </p:sp>
      <p:grpSp>
        <p:nvGrpSpPr>
          <p:cNvPr id="40" name="Group 39"/>
          <p:cNvGrpSpPr/>
          <p:nvPr/>
        </p:nvGrpSpPr>
        <p:grpSpPr>
          <a:xfrm>
            <a:off x="4787900" y="2961519"/>
            <a:ext cx="774700" cy="762000"/>
            <a:chOff x="4864100" y="3263900"/>
            <a:chExt cx="774700" cy="762000"/>
          </a:xfrm>
        </p:grpSpPr>
        <p:sp>
          <p:nvSpPr>
            <p:cNvPr id="28" name="Rounded Rectangle 27"/>
            <p:cNvSpPr/>
            <p:nvPr/>
          </p:nvSpPr>
          <p:spPr>
            <a:xfrm>
              <a:off x="4864100" y="3263900"/>
              <a:ext cx="774700" cy="762000"/>
            </a:xfrm>
            <a:prstGeom prst="roundRect">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940300" y="3289301"/>
              <a:ext cx="622300" cy="677108"/>
            </a:xfrm>
            <a:prstGeom prst="rect">
              <a:avLst/>
            </a:prstGeom>
            <a:noFill/>
          </p:spPr>
          <p:txBody>
            <a:bodyPr wrap="square" rtlCol="0">
              <a:spAutoFit/>
            </a:bodyPr>
            <a:lstStyle/>
            <a:p>
              <a:r>
                <a:rPr lang="en-US" sz="3800">
                  <a:solidFill>
                    <a:srgbClr val="FFFFFF"/>
                  </a:solidFill>
                  <a:latin typeface="Zapf Dingbats"/>
                  <a:ea typeface="Zapf Dingbats"/>
                  <a:cs typeface="Zapf Dingbats"/>
                </a:rPr>
                <a:t>✔</a:t>
              </a:r>
              <a:endParaRPr lang="en-US" sz="3800">
                <a:solidFill>
                  <a:srgbClr val="FFFFFF"/>
                </a:solidFill>
              </a:endParaRPr>
            </a:p>
          </p:txBody>
        </p:sp>
      </p:grpSp>
      <p:sp>
        <p:nvSpPr>
          <p:cNvPr id="35" name="TextBox 34"/>
          <p:cNvSpPr txBox="1"/>
          <p:nvPr/>
        </p:nvSpPr>
        <p:spPr>
          <a:xfrm>
            <a:off x="5765800" y="2823876"/>
            <a:ext cx="6146800" cy="1446550"/>
          </a:xfrm>
          <a:prstGeom prst="rect">
            <a:avLst/>
          </a:prstGeom>
          <a:noFill/>
        </p:spPr>
        <p:txBody>
          <a:bodyPr wrap="square" rtlCol="0">
            <a:spAutoFit/>
          </a:bodyPr>
          <a:lstStyle/>
          <a:p>
            <a:r>
              <a:rPr lang="en-US" sz="2200">
                <a:solidFill>
                  <a:srgbClr val="595959"/>
                </a:solidFill>
              </a:rPr>
              <a:t>Determines if it is safe to work on or from a scaffold during storms or high winds and ensures workers are properly protected from falls.</a:t>
            </a:r>
          </a:p>
        </p:txBody>
      </p:sp>
      <p:cxnSp>
        <p:nvCxnSpPr>
          <p:cNvPr id="29" name="Straight Connector 28">
            <a:extLst>
              <a:ext uri="{FF2B5EF4-FFF2-40B4-BE49-F238E27FC236}">
                <a16:creationId xmlns:a16="http://schemas.microsoft.com/office/drawing/2014/main" id="{920C3372-26A4-4805-8A28-C5E52EFB0D5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32" name="Picture 31" descr="17_SAIA_Logo_Pantone302_Horz_Stack_375 Lime Green (1).eps">
            <a:extLst>
              <a:ext uri="{FF2B5EF4-FFF2-40B4-BE49-F238E27FC236}">
                <a16:creationId xmlns:a16="http://schemas.microsoft.com/office/drawing/2014/main" id="{0165119F-B2F5-4760-99F1-7C67B25D4C9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62753180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58" presetClass="entr" presetSubtype="0" accel="10000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strVal val="#ppt_w*2.5"/>
                                          </p:val>
                                        </p:tav>
                                        <p:tav tm="100000">
                                          <p:val>
                                            <p:strVal val="#ppt_w"/>
                                          </p:val>
                                        </p:tav>
                                      </p:tavLst>
                                    </p:anim>
                                    <p:anim calcmode="lin" valueType="num">
                                      <p:cBhvr>
                                        <p:cTn id="11" dur="1000" fill="hold"/>
                                        <p:tgtEl>
                                          <p:spTgt spid="8"/>
                                        </p:tgtEl>
                                        <p:attrNameLst>
                                          <p:attrName>ppt_h</p:attrName>
                                        </p:attrNameLst>
                                      </p:cBhvr>
                                      <p:tavLst>
                                        <p:tav tm="0">
                                          <p:val>
                                            <p:strVal val="#ppt_h*0.01"/>
                                          </p:val>
                                        </p:tav>
                                        <p:tav tm="100000">
                                          <p:val>
                                            <p:strVal val="#ppt_h"/>
                                          </p:val>
                                        </p:tav>
                                      </p:tavLst>
                                    </p:anim>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h+1"/>
                                          </p:val>
                                        </p:tav>
                                        <p:tav tm="100000">
                                          <p:val>
                                            <p:strVal val="#ppt_y"/>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84FB5FF-5968-4799-9CFF-8CCF909BFED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1D9523D0-6F15-44CC-99EB-BC459F0EE6F6}"/>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9" name="TextBox 8">
            <a:extLst>
              <a:ext uri="{FF2B5EF4-FFF2-40B4-BE49-F238E27FC236}">
                <a16:creationId xmlns:a16="http://schemas.microsoft.com/office/drawing/2014/main" id="{A6870EEC-A008-44C0-9290-08B4FAB2D2B9}"/>
              </a:ext>
            </a:extLst>
          </p:cNvPr>
          <p:cNvSpPr txBox="1"/>
          <p:nvPr/>
        </p:nvSpPr>
        <p:spPr>
          <a:xfrm>
            <a:off x="967636" y="2349081"/>
            <a:ext cx="10560050" cy="1881734"/>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sz="2400" dirty="0"/>
              <a:t>Electricity can energize a scaffold without making contact</a:t>
            </a:r>
          </a:p>
          <a:p>
            <a:pPr marL="800100" lvl="1" indent="-342900">
              <a:buFont typeface="Arial" panose="020B0604020202020204" pitchFamily="34" charset="0"/>
              <a:buChar char="•"/>
            </a:pPr>
            <a:r>
              <a:rPr lang="en-US" sz="2400" dirty="0"/>
              <a:t>Maintain a Minimum Safe Approach Distance from all power lines and check the path of a rolling tower before moving it</a:t>
            </a:r>
          </a:p>
          <a:p>
            <a:pPr marL="800100" lvl="1" indent="-342900">
              <a:lnSpc>
                <a:spcPct val="150000"/>
              </a:lnSpc>
              <a:buFont typeface="Arial" panose="020B0604020202020204" pitchFamily="34" charset="0"/>
              <a:buChar char="•"/>
            </a:pPr>
            <a:r>
              <a:rPr lang="en-US" sz="2400" dirty="0"/>
              <a:t>Never work from a scaffold during an electrical storm</a:t>
            </a:r>
          </a:p>
        </p:txBody>
      </p:sp>
      <p:pic>
        <p:nvPicPr>
          <p:cNvPr id="10" name="Picture 9" descr="A picture containing drawing&#10;&#10;Description automatically generated">
            <a:extLst>
              <a:ext uri="{FF2B5EF4-FFF2-40B4-BE49-F238E27FC236}">
                <a16:creationId xmlns:a16="http://schemas.microsoft.com/office/drawing/2014/main" id="{D3EA0B82-6EE8-8514-38C0-B73A6E7D77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613" y="336922"/>
            <a:ext cx="1977487" cy="1977487"/>
          </a:xfrm>
          <a:prstGeom prst="rect">
            <a:avLst/>
          </a:prstGeom>
        </p:spPr>
      </p:pic>
      <p:sp>
        <p:nvSpPr>
          <p:cNvPr id="11" name="TextBox 10">
            <a:extLst>
              <a:ext uri="{FF2B5EF4-FFF2-40B4-BE49-F238E27FC236}">
                <a16:creationId xmlns:a16="http://schemas.microsoft.com/office/drawing/2014/main" id="{EFDA71B4-4379-E49D-8BB0-A7D143C4FC16}"/>
              </a:ext>
            </a:extLst>
          </p:cNvPr>
          <p:cNvSpPr txBox="1"/>
          <p:nvPr/>
        </p:nvSpPr>
        <p:spPr>
          <a:xfrm>
            <a:off x="488950" y="451021"/>
            <a:ext cx="112141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cap="all">
                <a:solidFill>
                  <a:schemeClr val="tx1">
                    <a:lumMod val="95000"/>
                    <a:lumOff val="5000"/>
                  </a:schemeClr>
                </a:solidFill>
                <a:latin typeface="+mj-lt"/>
                <a:ea typeface="+mj-ea"/>
                <a:cs typeface="+mj-cs"/>
              </a:rPr>
              <a:t>Summary &amp; REVIEW</a:t>
            </a:r>
          </a:p>
        </p:txBody>
      </p:sp>
    </p:spTree>
    <p:extLst>
      <p:ext uri="{BB962C8B-B14F-4D97-AF65-F5344CB8AC3E}">
        <p14:creationId xmlns:p14="http://schemas.microsoft.com/office/powerpoint/2010/main" val="1919288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3500"/>
                            </p:stCondLst>
                            <p:childTnLst>
                              <p:par>
                                <p:cTn id="17" presetID="26" presetClass="entr" presetSubtype="0"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down)">
                                      <p:cBhvr>
                                        <p:cTn id="19" dur="580">
                                          <p:stCondLst>
                                            <p:cond delay="0"/>
                                          </p:stCondLst>
                                        </p:cTn>
                                        <p:tgtEl>
                                          <p:spTgt spid="11">
                                            <p:txEl>
                                              <p:pRg st="0" end="0"/>
                                            </p:txEl>
                                          </p:spTgt>
                                        </p:tgtEl>
                                      </p:cBhvr>
                                    </p:animEffect>
                                    <p:anim calcmode="lin" valueType="num">
                                      <p:cBhvr>
                                        <p:cTn id="20"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xEl>
                                              <p:pRg st="0" end="0"/>
                                            </p:txEl>
                                          </p:spTgt>
                                        </p:tgtEl>
                                      </p:cBhvr>
                                      <p:to x="100000" y="60000"/>
                                    </p:animScale>
                                    <p:animScale>
                                      <p:cBhvr>
                                        <p:cTn id="26" dur="166" decel="50000">
                                          <p:stCondLst>
                                            <p:cond delay="676"/>
                                          </p:stCondLst>
                                        </p:cTn>
                                        <p:tgtEl>
                                          <p:spTgt spid="11">
                                            <p:txEl>
                                              <p:pRg st="0" end="0"/>
                                            </p:txEl>
                                          </p:spTgt>
                                        </p:tgtEl>
                                      </p:cBhvr>
                                      <p:to x="100000" y="100000"/>
                                    </p:animScale>
                                    <p:animScale>
                                      <p:cBhvr>
                                        <p:cTn id="27" dur="26">
                                          <p:stCondLst>
                                            <p:cond delay="1312"/>
                                          </p:stCondLst>
                                        </p:cTn>
                                        <p:tgtEl>
                                          <p:spTgt spid="11">
                                            <p:txEl>
                                              <p:pRg st="0" end="0"/>
                                            </p:txEl>
                                          </p:spTgt>
                                        </p:tgtEl>
                                      </p:cBhvr>
                                      <p:to x="100000" y="80000"/>
                                    </p:animScale>
                                    <p:animScale>
                                      <p:cBhvr>
                                        <p:cTn id="28" dur="166" decel="50000">
                                          <p:stCondLst>
                                            <p:cond delay="1338"/>
                                          </p:stCondLst>
                                        </p:cTn>
                                        <p:tgtEl>
                                          <p:spTgt spid="11">
                                            <p:txEl>
                                              <p:pRg st="0" end="0"/>
                                            </p:txEl>
                                          </p:spTgt>
                                        </p:tgtEl>
                                      </p:cBhvr>
                                      <p:to x="100000" y="100000"/>
                                    </p:animScale>
                                    <p:animScale>
                                      <p:cBhvr>
                                        <p:cTn id="29" dur="26">
                                          <p:stCondLst>
                                            <p:cond delay="1642"/>
                                          </p:stCondLst>
                                        </p:cTn>
                                        <p:tgtEl>
                                          <p:spTgt spid="11">
                                            <p:txEl>
                                              <p:pRg st="0" end="0"/>
                                            </p:txEl>
                                          </p:spTgt>
                                        </p:tgtEl>
                                      </p:cBhvr>
                                      <p:to x="100000" y="90000"/>
                                    </p:animScale>
                                    <p:animScale>
                                      <p:cBhvr>
                                        <p:cTn id="30" dur="166" decel="50000">
                                          <p:stCondLst>
                                            <p:cond delay="1668"/>
                                          </p:stCondLst>
                                        </p:cTn>
                                        <p:tgtEl>
                                          <p:spTgt spid="11">
                                            <p:txEl>
                                              <p:pRg st="0" end="0"/>
                                            </p:txEl>
                                          </p:spTgt>
                                        </p:tgtEl>
                                      </p:cBhvr>
                                      <p:to x="100000" y="100000"/>
                                    </p:animScale>
                                    <p:animScale>
                                      <p:cBhvr>
                                        <p:cTn id="31" dur="26">
                                          <p:stCondLst>
                                            <p:cond delay="1808"/>
                                          </p:stCondLst>
                                        </p:cTn>
                                        <p:tgtEl>
                                          <p:spTgt spid="11">
                                            <p:txEl>
                                              <p:pRg st="0" end="0"/>
                                            </p:txEl>
                                          </p:spTgt>
                                        </p:tgtEl>
                                      </p:cBhvr>
                                      <p:to x="100000" y="95000"/>
                                    </p:animScale>
                                    <p:animScale>
                                      <p:cBhvr>
                                        <p:cTn id="32"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84FB5FF-5968-4799-9CFF-8CCF909BFED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1D9523D0-6F15-44CC-99EB-BC459F0EE6F6}"/>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9" name="TextBox 8">
            <a:extLst>
              <a:ext uri="{FF2B5EF4-FFF2-40B4-BE49-F238E27FC236}">
                <a16:creationId xmlns:a16="http://schemas.microsoft.com/office/drawing/2014/main" id="{A6870EEC-A008-44C0-9290-08B4FAB2D2B9}"/>
              </a:ext>
            </a:extLst>
          </p:cNvPr>
          <p:cNvSpPr txBox="1"/>
          <p:nvPr/>
        </p:nvSpPr>
        <p:spPr>
          <a:xfrm>
            <a:off x="996168" y="2314409"/>
            <a:ext cx="9334500" cy="2805063"/>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sz="2400" dirty="0"/>
              <a:t>Ensure the scaffold foundation is adequate</a:t>
            </a:r>
          </a:p>
          <a:p>
            <a:pPr marL="800100" lvl="1" indent="-342900">
              <a:lnSpc>
                <a:spcPct val="150000"/>
              </a:lnSpc>
              <a:buFont typeface="Arial" panose="020B0604020202020204" pitchFamily="34" charset="0"/>
              <a:buChar char="•"/>
            </a:pPr>
            <a:r>
              <a:rPr lang="en-US" sz="2400" dirty="0"/>
              <a:t>Never overload a scaffold</a:t>
            </a:r>
          </a:p>
          <a:p>
            <a:pPr marL="800100" lvl="1" indent="-342900">
              <a:lnSpc>
                <a:spcPct val="150000"/>
              </a:lnSpc>
              <a:buFont typeface="Arial" panose="020B0604020202020204" pitchFamily="34" charset="0"/>
              <a:buChar char="•"/>
            </a:pPr>
            <a:r>
              <a:rPr lang="en-US" sz="2400" dirty="0"/>
              <a:t>Never remove braces, ties or guy wires</a:t>
            </a:r>
          </a:p>
          <a:p>
            <a:pPr marL="800100" lvl="1" indent="-342900">
              <a:lnSpc>
                <a:spcPct val="150000"/>
              </a:lnSpc>
              <a:buFont typeface="Arial" panose="020B0604020202020204" pitchFamily="34" charset="0"/>
              <a:buChar char="•"/>
            </a:pPr>
            <a:r>
              <a:rPr lang="en-US" sz="2400" dirty="0"/>
              <a:t>Never use poorly maintained or damaged equipment</a:t>
            </a:r>
          </a:p>
          <a:p>
            <a:pPr marL="800100" lvl="1" indent="-342900">
              <a:lnSpc>
                <a:spcPct val="150000"/>
              </a:lnSpc>
              <a:buFont typeface="Arial" panose="020B0604020202020204" pitchFamily="34" charset="0"/>
              <a:buChar char="•"/>
            </a:pPr>
            <a:r>
              <a:rPr lang="en-US" sz="2400" dirty="0"/>
              <a:t>Never enclose a scaffold that has not been designed for enclosure</a:t>
            </a:r>
          </a:p>
        </p:txBody>
      </p:sp>
      <p:pic>
        <p:nvPicPr>
          <p:cNvPr id="10" name="Picture 9" descr="A picture containing drawing&#10;&#10;Description automatically generated">
            <a:extLst>
              <a:ext uri="{FF2B5EF4-FFF2-40B4-BE49-F238E27FC236}">
                <a16:creationId xmlns:a16="http://schemas.microsoft.com/office/drawing/2014/main" id="{17D79BB9-C13C-D307-9216-F8DEA46BEC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1613" y="336922"/>
            <a:ext cx="1977487" cy="1977487"/>
          </a:xfrm>
          <a:prstGeom prst="rect">
            <a:avLst/>
          </a:prstGeom>
        </p:spPr>
      </p:pic>
      <p:sp>
        <p:nvSpPr>
          <p:cNvPr id="11" name="TextBox 10">
            <a:extLst>
              <a:ext uri="{FF2B5EF4-FFF2-40B4-BE49-F238E27FC236}">
                <a16:creationId xmlns:a16="http://schemas.microsoft.com/office/drawing/2014/main" id="{ED9BBC86-F1B1-F48A-6820-2F2AF930181A}"/>
              </a:ext>
            </a:extLst>
          </p:cNvPr>
          <p:cNvSpPr txBox="1"/>
          <p:nvPr/>
        </p:nvSpPr>
        <p:spPr>
          <a:xfrm>
            <a:off x="488950" y="451021"/>
            <a:ext cx="1121410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kern="1200" cap="all">
                <a:solidFill>
                  <a:schemeClr val="tx1">
                    <a:lumMod val="95000"/>
                    <a:lumOff val="5000"/>
                  </a:schemeClr>
                </a:solidFill>
                <a:latin typeface="+mj-lt"/>
                <a:ea typeface="+mj-ea"/>
                <a:cs typeface="+mj-cs"/>
              </a:rPr>
              <a:t>Summary &amp; REVIEW</a:t>
            </a:r>
          </a:p>
        </p:txBody>
      </p:sp>
    </p:spTree>
    <p:extLst>
      <p:ext uri="{BB962C8B-B14F-4D97-AF65-F5344CB8AC3E}">
        <p14:creationId xmlns:p14="http://schemas.microsoft.com/office/powerpoint/2010/main" val="345896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9">
                                            <p:txEl>
                                              <p:pRg st="4" end="4"/>
                                            </p:txEl>
                                          </p:spTgt>
                                        </p:tgtEl>
                                        <p:attrNameLst>
                                          <p:attrName>style.visibility</p:attrName>
                                        </p:attrNameLst>
                                      </p:cBhvr>
                                      <p:to>
                                        <p:strVal val="visible"/>
                                      </p:to>
                                    </p:set>
                                    <p:animEffect transition="in" filter="fade">
                                      <p:cBhvr>
                                        <p:cTn id="23" dur="500"/>
                                        <p:tgtEl>
                                          <p:spTgt spid="9">
                                            <p:txEl>
                                              <p:pRg st="4" end="4"/>
                                            </p:txEl>
                                          </p:spTgt>
                                        </p:tgtEl>
                                      </p:cBhvr>
                                    </p:animEffect>
                                  </p:childTnLst>
                                </p:cTn>
                              </p:par>
                            </p:childTnLst>
                          </p:cTn>
                        </p:par>
                        <p:par>
                          <p:cTn id="24" fill="hold">
                            <p:stCondLst>
                              <p:cond delay="6500"/>
                            </p:stCondLst>
                            <p:childTnLst>
                              <p:par>
                                <p:cTn id="25" presetID="26" presetClass="entr" presetSubtype="0" fill="hold"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down)">
                                      <p:cBhvr>
                                        <p:cTn id="27" dur="580">
                                          <p:stCondLst>
                                            <p:cond delay="0"/>
                                          </p:stCondLst>
                                        </p:cTn>
                                        <p:tgtEl>
                                          <p:spTgt spid="11">
                                            <p:txEl>
                                              <p:pRg st="0" end="0"/>
                                            </p:txEl>
                                          </p:spTgt>
                                        </p:tgtEl>
                                      </p:cBhvr>
                                    </p:animEffect>
                                    <p:anim calcmode="lin" valueType="num">
                                      <p:cBhvr>
                                        <p:cTn id="28" dur="1822" tmFilter="0,0; 0.14,0.36; 0.43,0.73; 0.71,0.91; 1.0,1.0">
                                          <p:stCondLst>
                                            <p:cond delay="0"/>
                                          </p:stCondLst>
                                        </p:cTn>
                                        <p:tgtEl>
                                          <p:spTgt spid="11">
                                            <p:txEl>
                                              <p:pRg st="0" end="0"/>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xEl>
                                              <p:pRg st="0" end="0"/>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xEl>
                                              <p:pRg st="0" end="0"/>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xEl>
                                              <p:pRg st="0" end="0"/>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xEl>
                                              <p:pRg st="0" end="0"/>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xEl>
                                              <p:pRg st="0" end="0"/>
                                            </p:txEl>
                                          </p:spTgt>
                                        </p:tgtEl>
                                      </p:cBhvr>
                                      <p:to x="100000" y="60000"/>
                                    </p:animScale>
                                    <p:animScale>
                                      <p:cBhvr>
                                        <p:cTn id="34" dur="166" decel="50000">
                                          <p:stCondLst>
                                            <p:cond delay="676"/>
                                          </p:stCondLst>
                                        </p:cTn>
                                        <p:tgtEl>
                                          <p:spTgt spid="11">
                                            <p:txEl>
                                              <p:pRg st="0" end="0"/>
                                            </p:txEl>
                                          </p:spTgt>
                                        </p:tgtEl>
                                      </p:cBhvr>
                                      <p:to x="100000" y="100000"/>
                                    </p:animScale>
                                    <p:animScale>
                                      <p:cBhvr>
                                        <p:cTn id="35" dur="26">
                                          <p:stCondLst>
                                            <p:cond delay="1312"/>
                                          </p:stCondLst>
                                        </p:cTn>
                                        <p:tgtEl>
                                          <p:spTgt spid="11">
                                            <p:txEl>
                                              <p:pRg st="0" end="0"/>
                                            </p:txEl>
                                          </p:spTgt>
                                        </p:tgtEl>
                                      </p:cBhvr>
                                      <p:to x="100000" y="80000"/>
                                    </p:animScale>
                                    <p:animScale>
                                      <p:cBhvr>
                                        <p:cTn id="36" dur="166" decel="50000">
                                          <p:stCondLst>
                                            <p:cond delay="1338"/>
                                          </p:stCondLst>
                                        </p:cTn>
                                        <p:tgtEl>
                                          <p:spTgt spid="11">
                                            <p:txEl>
                                              <p:pRg st="0" end="0"/>
                                            </p:txEl>
                                          </p:spTgt>
                                        </p:tgtEl>
                                      </p:cBhvr>
                                      <p:to x="100000" y="100000"/>
                                    </p:animScale>
                                    <p:animScale>
                                      <p:cBhvr>
                                        <p:cTn id="37" dur="26">
                                          <p:stCondLst>
                                            <p:cond delay="1642"/>
                                          </p:stCondLst>
                                        </p:cTn>
                                        <p:tgtEl>
                                          <p:spTgt spid="11">
                                            <p:txEl>
                                              <p:pRg st="0" end="0"/>
                                            </p:txEl>
                                          </p:spTgt>
                                        </p:tgtEl>
                                      </p:cBhvr>
                                      <p:to x="100000" y="90000"/>
                                    </p:animScale>
                                    <p:animScale>
                                      <p:cBhvr>
                                        <p:cTn id="38" dur="166" decel="50000">
                                          <p:stCondLst>
                                            <p:cond delay="1668"/>
                                          </p:stCondLst>
                                        </p:cTn>
                                        <p:tgtEl>
                                          <p:spTgt spid="11">
                                            <p:txEl>
                                              <p:pRg st="0" end="0"/>
                                            </p:txEl>
                                          </p:spTgt>
                                        </p:tgtEl>
                                      </p:cBhvr>
                                      <p:to x="100000" y="100000"/>
                                    </p:animScale>
                                    <p:animScale>
                                      <p:cBhvr>
                                        <p:cTn id="39" dur="26">
                                          <p:stCondLst>
                                            <p:cond delay="1808"/>
                                          </p:stCondLst>
                                        </p:cTn>
                                        <p:tgtEl>
                                          <p:spTgt spid="11">
                                            <p:txEl>
                                              <p:pRg st="0" end="0"/>
                                            </p:txEl>
                                          </p:spTgt>
                                        </p:tgtEl>
                                      </p:cBhvr>
                                      <p:to x="100000" y="95000"/>
                                    </p:animScale>
                                    <p:animScale>
                                      <p:cBhvr>
                                        <p:cTn id="40" dur="166" decel="50000">
                                          <p:stCondLst>
                                            <p:cond delay="1834"/>
                                          </p:stCondLst>
                                        </p:cTn>
                                        <p:tgtEl>
                                          <p:spTgt spid="11">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term is an acronym for the 5 most common scaffold hazards?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SAIA</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ASAP</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FALLS</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FUSES</a:t>
            </a:r>
          </a:p>
        </p:txBody>
      </p:sp>
      <p:cxnSp>
        <p:nvCxnSpPr>
          <p:cNvPr id="7" name="Straight Connector 6">
            <a:extLst>
              <a:ext uri="{FF2B5EF4-FFF2-40B4-BE49-F238E27FC236}">
                <a16:creationId xmlns:a16="http://schemas.microsoft.com/office/drawing/2014/main" id="{39445591-97D3-4575-BD58-F1DCC128BF8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B2BC97D-2535-4E4B-A1E7-36FB40BCCFB9}"/>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05FB017A-2525-5B95-64ED-89EE88422074}"/>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4150209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term is an acronym for the 5 most common scaffold hazards?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SAIA</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ASAP</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FALLS</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FUSES</a:t>
            </a:r>
          </a:p>
        </p:txBody>
      </p:sp>
      <p:cxnSp>
        <p:nvCxnSpPr>
          <p:cNvPr id="7" name="Straight Connector 6">
            <a:extLst>
              <a:ext uri="{FF2B5EF4-FFF2-40B4-BE49-F238E27FC236}">
                <a16:creationId xmlns:a16="http://schemas.microsoft.com/office/drawing/2014/main" id="{39445591-97D3-4575-BD58-F1DCC128BF8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B2BC97D-2535-4E4B-A1E7-36FB40BCCFB9}"/>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2C16BC0E-0183-FC5C-620F-DBDCEF1C7F5B}"/>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6288027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8" end="8"/>
                                            </p:txEl>
                                          </p:spTgt>
                                        </p:tgtEl>
                                      </p:cBhvr>
                                    </p:animEffect>
                                    <p:animScale>
                                      <p:cBhvr>
                                        <p:cTn id="7" dur="250" autoRev="1" fill="hold"/>
                                        <p:tgtEl>
                                          <p:spTgt spid="8">
                                            <p:txEl>
                                              <p:pRg st="8" end="8"/>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What is the most common scaffold hazard?</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Falls</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Unsafe Access</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Struck by Falling Object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Electrocution</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Scaffold Collapse</a:t>
            </a:r>
          </a:p>
        </p:txBody>
      </p:sp>
      <p:cxnSp>
        <p:nvCxnSpPr>
          <p:cNvPr id="7" name="Straight Connector 6">
            <a:extLst>
              <a:ext uri="{FF2B5EF4-FFF2-40B4-BE49-F238E27FC236}">
                <a16:creationId xmlns:a16="http://schemas.microsoft.com/office/drawing/2014/main" id="{3AA2D437-8019-43B6-AC81-F88C2A5C659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969D653-B427-4812-82FC-79D71305CDC8}"/>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CC36A0F2-4579-5686-312A-95EA87A725C3}"/>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98259856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0-#ppt_h/2"/>
                                          </p:val>
                                        </p:tav>
                                        <p:tav tm="100000">
                                          <p:val>
                                            <p:strVal val="#ppt_y"/>
                                          </p:val>
                                        </p:tav>
                                      </p:tavLst>
                                    </p:anim>
                                  </p:childTnLst>
                                </p:cTn>
                              </p:par>
                              <p:par>
                                <p:cTn id="13" presetID="2" presetClass="entr" presetSubtype="2"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ppt_y"/>
                                          </p:val>
                                        </p:tav>
                                        <p:tav tm="100000">
                                          <p:val>
                                            <p:strVal val="#ppt_y"/>
                                          </p:val>
                                        </p:tav>
                                      </p:tavLst>
                                    </p:anim>
                                  </p:childTnLst>
                                </p:cTn>
                              </p:par>
                              <p:par>
                                <p:cTn id="17" presetID="2" presetClass="entr" presetSubtype="6"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2000"/>
                                  </p:stCondLst>
                                  <p:childTnLst>
                                    <p:set>
                                      <p:cBhvr>
                                        <p:cTn id="22" dur="1" fill="hold">
                                          <p:stCondLst>
                                            <p:cond delay="0"/>
                                          </p:stCondLst>
                                        </p:cTn>
                                        <p:tgtEl>
                                          <p:spTgt spid="8">
                                            <p:txEl>
                                              <p:pRg st="10" end="10"/>
                                            </p:txEl>
                                          </p:spTgt>
                                        </p:tgtEl>
                                        <p:attrNameLst>
                                          <p:attrName>style.visibility</p:attrName>
                                        </p:attrNameLst>
                                      </p:cBhvr>
                                      <p:to>
                                        <p:strVal val="visible"/>
                                      </p:to>
                                    </p:set>
                                    <p:anim calcmode="lin" valueType="num">
                                      <p:cBhvr additive="base">
                                        <p:cTn id="23"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What is the most common scaffold hazard?</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Falls</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Unsafe Access</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Struck by Falling Object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Electrocution</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Scaffold Collapse</a:t>
            </a:r>
          </a:p>
        </p:txBody>
      </p:sp>
      <p:cxnSp>
        <p:nvCxnSpPr>
          <p:cNvPr id="7" name="Straight Connector 6">
            <a:extLst>
              <a:ext uri="{FF2B5EF4-FFF2-40B4-BE49-F238E27FC236}">
                <a16:creationId xmlns:a16="http://schemas.microsoft.com/office/drawing/2014/main" id="{3AA2D437-8019-43B6-AC81-F88C2A5C659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969D653-B427-4812-82FC-79D71305CDC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84333282-5829-3A17-3694-0E912F6400E9}"/>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8268398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2" end="2"/>
                                            </p:txEl>
                                          </p:spTgt>
                                        </p:tgtEl>
                                      </p:cBhvr>
                                    </p:animEffect>
                                    <p:animScale>
                                      <p:cBhvr>
                                        <p:cTn id="7" dur="250" autoRev="1" fill="hold"/>
                                        <p:tgtEl>
                                          <p:spTgt spid="8">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61D04B-2ABF-9E41-A1A1-60623649935D}"/>
              </a:ext>
            </a:extLst>
          </p:cNvPr>
          <p:cNvSpPr/>
          <p:nvPr/>
        </p:nvSpPr>
        <p:spPr>
          <a:xfrm>
            <a:off x="7610918" y="814695"/>
            <a:ext cx="4087306" cy="288911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cap="all">
                <a:latin typeface="+mj-lt"/>
                <a:ea typeface="+mj-ea"/>
                <a:cs typeface="+mj-cs"/>
              </a:rPr>
              <a:t>Questions?</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2548D4B4-31C0-4152-9AB6-806A9F64586B}"/>
              </a:ext>
            </a:extLst>
          </p:cNvPr>
          <p:cNvPicPr>
            <a:picLocks noChangeAspect="1"/>
          </p:cNvPicPr>
          <p:nvPr/>
        </p:nvPicPr>
        <p:blipFill rotWithShape="1">
          <a:blip r:embed="rId3">
            <a:extLst>
              <a:ext uri="{28A0092B-C50C-407E-A947-70E740481C1C}">
                <a14:useLocalDpi xmlns:a14="http://schemas.microsoft.com/office/drawing/2010/main" val="0"/>
              </a:ext>
            </a:extLst>
          </a:blip>
          <a:srcRect l="9086" r="5338"/>
          <a:stretch/>
        </p:blipFill>
        <p:spPr>
          <a:xfrm>
            <a:off x="1" y="10"/>
            <a:ext cx="6419087" cy="6263366"/>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cxnSp>
        <p:nvCxnSpPr>
          <p:cNvPr id="5" name="Straight Connector 4">
            <a:extLst>
              <a:ext uri="{FF2B5EF4-FFF2-40B4-BE49-F238E27FC236}">
                <a16:creationId xmlns:a16="http://schemas.microsoft.com/office/drawing/2014/main" id="{A4623050-C687-4BF5-955B-2BF380291E3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0E9A6308-2E1B-42AC-83B8-B051A5B3DCB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79400" y="6451599"/>
            <a:ext cx="2557731" cy="263197"/>
          </a:xfrm>
          <a:prstGeom prst="rect">
            <a:avLst/>
          </a:prstGeom>
          <a:noFill/>
          <a:ln w="12700" cmpd="sng">
            <a:noFill/>
          </a:ln>
        </p:spPr>
      </p:pic>
    </p:spTree>
    <p:extLst>
      <p:ext uri="{BB962C8B-B14F-4D97-AF65-F5344CB8AC3E}">
        <p14:creationId xmlns:p14="http://schemas.microsoft.com/office/powerpoint/2010/main" val="30223116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13855"/>
            <a:ext cx="12192000" cy="19441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5" name="Straight Connector 24"/>
          <p:cNvCxnSpPr/>
          <p:nvPr/>
        </p:nvCxnSpPr>
        <p:spPr>
          <a:xfrm>
            <a:off x="4994775" y="4931231"/>
            <a:ext cx="0" cy="1562907"/>
          </a:xfrm>
          <a:prstGeom prst="line">
            <a:avLst/>
          </a:prstGeom>
          <a:ln>
            <a:solidFill>
              <a:schemeClr val="tx2"/>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65142" y="5073805"/>
            <a:ext cx="4119525" cy="923330"/>
          </a:xfrm>
          <a:prstGeom prst="rect">
            <a:avLst/>
          </a:prstGeom>
          <a:noFill/>
        </p:spPr>
        <p:txBody>
          <a:bodyPr wrap="none" rtlCol="0">
            <a:spAutoFit/>
          </a:bodyPr>
          <a:lstStyle/>
          <a:p>
            <a:pPr algn="r"/>
            <a:r>
              <a:rPr lang="id-ID" sz="5400">
                <a:solidFill>
                  <a:srgbClr val="44546A"/>
                </a:solidFill>
                <a:latin typeface="+mj-lt"/>
              </a:rPr>
              <a:t>Contact Us:</a:t>
            </a:r>
            <a:endParaRPr lang="en-US" sz="5400">
              <a:solidFill>
                <a:srgbClr val="44546A"/>
              </a:solidFill>
              <a:latin typeface="+mj-lt"/>
            </a:endParaRPr>
          </a:p>
        </p:txBody>
      </p:sp>
      <p:sp>
        <p:nvSpPr>
          <p:cNvPr id="59" name="Oval 58"/>
          <p:cNvSpPr/>
          <p:nvPr/>
        </p:nvSpPr>
        <p:spPr>
          <a:xfrm>
            <a:off x="7869767" y="1298118"/>
            <a:ext cx="977900" cy="1007334"/>
          </a:xfrm>
          <a:prstGeom prst="ellipse">
            <a:avLst/>
          </a:prstGeom>
          <a:noFill/>
          <a:ln w="508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200"/>
          </a:p>
        </p:txBody>
      </p:sp>
      <p:sp>
        <p:nvSpPr>
          <p:cNvPr id="60" name="Oval 59"/>
          <p:cNvSpPr/>
          <p:nvPr/>
        </p:nvSpPr>
        <p:spPr>
          <a:xfrm>
            <a:off x="8145149" y="1562055"/>
            <a:ext cx="465451" cy="479460"/>
          </a:xfrm>
          <a:prstGeom prst="ellipse">
            <a:avLst/>
          </a:prstGeom>
          <a:solidFill>
            <a:srgbClr val="93F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1">
                  <a:lumMod val="50000"/>
                  <a:lumOff val="50000"/>
                </a:schemeClr>
              </a:solidFill>
            </a:endParaRPr>
          </a:p>
        </p:txBody>
      </p:sp>
      <p:sp>
        <p:nvSpPr>
          <p:cNvPr id="40" name="TextBox 39"/>
          <p:cNvSpPr txBox="1"/>
          <p:nvPr/>
        </p:nvSpPr>
        <p:spPr>
          <a:xfrm>
            <a:off x="5105400" y="5041900"/>
            <a:ext cx="7010400" cy="830997"/>
          </a:xfrm>
          <a:prstGeom prst="rect">
            <a:avLst/>
          </a:prstGeom>
          <a:noFill/>
        </p:spPr>
        <p:txBody>
          <a:bodyPr wrap="square" rtlCol="0">
            <a:spAutoFit/>
          </a:bodyPr>
          <a:lstStyle/>
          <a:p>
            <a:r>
              <a:rPr lang="en-US" sz="2400" cap="all" dirty="0">
                <a:solidFill>
                  <a:schemeClr val="tx2"/>
                </a:solidFill>
              </a:rPr>
              <a:t>Scaffold &amp; Access Industry Association </a:t>
            </a:r>
          </a:p>
          <a:p>
            <a:r>
              <a:rPr lang="en-US" sz="2400">
                <a:solidFill>
                  <a:schemeClr val="tx2"/>
                </a:solidFill>
              </a:rPr>
              <a:t>816.595.4860   </a:t>
            </a:r>
            <a:r>
              <a:rPr lang="en-US" sz="2400" dirty="0">
                <a:solidFill>
                  <a:schemeClr val="tx2"/>
                </a:solidFill>
              </a:rPr>
              <a:t>training@saiaonline.org</a:t>
            </a:r>
          </a:p>
        </p:txBody>
      </p:sp>
      <p:pic>
        <p:nvPicPr>
          <p:cNvPr id="39" name="Picture 38" descr="saia-is-reaccredited-by-ansi-large1.jpg"/>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4059767" y="1865807"/>
            <a:ext cx="3810000" cy="2001050"/>
          </a:xfrm>
          <a:prstGeom prst="rect">
            <a:avLst/>
          </a:prstGeom>
        </p:spPr>
      </p:pic>
    </p:spTree>
    <p:extLst>
      <p:ext uri="{BB962C8B-B14F-4D97-AF65-F5344CB8AC3E}">
        <p14:creationId xmlns:p14="http://schemas.microsoft.com/office/powerpoint/2010/main" val="28660644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559F8B-CD03-4009-85DD-6169AC59E83E}"/>
              </a:ext>
            </a:extLst>
          </p:cNvPr>
          <p:cNvSpPr>
            <a:spLocks noGrp="1"/>
          </p:cNvSpPr>
          <p:nvPr>
            <p:ph type="title"/>
          </p:nvPr>
        </p:nvSpPr>
        <p:spPr>
          <a:xfrm>
            <a:off x="805543" y="417665"/>
            <a:ext cx="5277333" cy="1325563"/>
          </a:xfrm>
        </p:spPr>
        <p:txBody>
          <a:bodyPr vert="horz" lIns="91440" tIns="45720" rIns="91440" bIns="45720" rtlCol="0" anchor="ctr">
            <a:normAutofit/>
          </a:bodyPr>
          <a:lstStyle/>
          <a:p>
            <a:r>
              <a:rPr lang="en-US"/>
              <a:t>SCAFFOLD INSPECTION</a:t>
            </a:r>
          </a:p>
        </p:txBody>
      </p:sp>
      <p:sp>
        <p:nvSpPr>
          <p:cNvPr id="5" name="Text Placeholder 4">
            <a:extLst>
              <a:ext uri="{FF2B5EF4-FFF2-40B4-BE49-F238E27FC236}">
                <a16:creationId xmlns:a16="http://schemas.microsoft.com/office/drawing/2014/main" id="{12548520-4FCD-404C-B732-5EA611980525}"/>
              </a:ext>
            </a:extLst>
          </p:cNvPr>
          <p:cNvSpPr>
            <a:spLocks noGrp="1"/>
          </p:cNvSpPr>
          <p:nvPr>
            <p:ph type="body" sz="quarter" idx="10"/>
          </p:nvPr>
        </p:nvSpPr>
        <p:spPr>
          <a:xfrm>
            <a:off x="316418" y="1950358"/>
            <a:ext cx="5553179" cy="4109158"/>
          </a:xfrm>
        </p:spPr>
        <p:txBody>
          <a:bodyPr vert="horz" lIns="91440" tIns="45720" rIns="91440" bIns="45720" rtlCol="0" anchor="t">
            <a:noAutofit/>
          </a:bodyPr>
          <a:lstStyle/>
          <a:p>
            <a:pPr marL="0">
              <a:spcBef>
                <a:spcPts val="0"/>
              </a:spcBef>
            </a:pPr>
            <a:r>
              <a:rPr lang="en-US" sz="2400"/>
              <a:t>Scaffolds must be inspected by the</a:t>
            </a:r>
          </a:p>
          <a:p>
            <a:pPr marL="0" indent="0">
              <a:spcBef>
                <a:spcPts val="0"/>
              </a:spcBef>
              <a:buNone/>
            </a:pPr>
            <a:r>
              <a:rPr lang="en-US" sz="2400"/>
              <a:t>    Competent Person prior to each work</a:t>
            </a:r>
          </a:p>
          <a:p>
            <a:pPr marL="0" indent="0">
              <a:spcBef>
                <a:spcPts val="0"/>
              </a:spcBef>
              <a:buNone/>
            </a:pPr>
            <a:r>
              <a:rPr lang="en-US" sz="2400"/>
              <a:t>    shift and after any event that could</a:t>
            </a:r>
          </a:p>
          <a:p>
            <a:pPr marL="0" indent="0">
              <a:spcBef>
                <a:spcPts val="0"/>
              </a:spcBef>
              <a:buNone/>
            </a:pPr>
            <a:r>
              <a:rPr lang="en-US" sz="2400"/>
              <a:t>    affect the scaffold stability</a:t>
            </a:r>
          </a:p>
          <a:p>
            <a:pPr marL="0" indent="0">
              <a:spcBef>
                <a:spcPts val="0"/>
              </a:spcBef>
              <a:buNone/>
            </a:pPr>
            <a:endParaRPr lang="en-US" sz="2400"/>
          </a:p>
          <a:p>
            <a:pPr marL="0">
              <a:spcBef>
                <a:spcPts val="0"/>
              </a:spcBef>
            </a:pPr>
            <a:r>
              <a:rPr lang="en-US" sz="2400"/>
              <a:t>Take note of any hazards or conditions</a:t>
            </a:r>
          </a:p>
          <a:p>
            <a:pPr marL="0" indent="0">
              <a:spcBef>
                <a:spcPts val="0"/>
              </a:spcBef>
              <a:buNone/>
            </a:pPr>
            <a:r>
              <a:rPr lang="en-US" sz="2400"/>
              <a:t>    that may be listed on the Scaffold</a:t>
            </a:r>
          </a:p>
          <a:p>
            <a:pPr marL="0" indent="0">
              <a:spcBef>
                <a:spcPts val="0"/>
              </a:spcBef>
              <a:buNone/>
            </a:pPr>
            <a:r>
              <a:rPr lang="en-US" sz="2400"/>
              <a:t>    Inspection Tag </a:t>
            </a:r>
          </a:p>
        </p:txBody>
      </p:sp>
      <p:sp>
        <p:nvSpPr>
          <p:cNvPr id="55" name="Oval 4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5005"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45">
            <a:extLst>
              <a:ext uri="{FF2B5EF4-FFF2-40B4-BE49-F238E27FC236}">
                <a16:creationId xmlns:a16="http://schemas.microsoft.com/office/drawing/2014/main" id="{B6114379-CEF2-4927-BEAC-763037C09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9597" y="2815229"/>
            <a:ext cx="2788920" cy="2788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Freeform: Shape 47">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Shape 49">
            <a:extLst>
              <a:ext uri="{FF2B5EF4-FFF2-40B4-BE49-F238E27FC236}">
                <a16:creationId xmlns:a16="http://schemas.microsoft.com/office/drawing/2014/main" id="{C14C23C8-0D86-4D9E-A9C7-76291675C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603" y="1"/>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BAFC17F3-DA08-4256-ACDA-C9B26B1A3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382" y="3041903"/>
            <a:ext cx="935795" cy="2310606"/>
          </a:xfrm>
          <a:prstGeom prst="rect">
            <a:avLst/>
          </a:prstGeom>
        </p:spPr>
      </p:pic>
      <p:sp>
        <p:nvSpPr>
          <p:cNvPr id="59" name="Freeform: Shape 51">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32248578-C6EF-47FB-8B88-AD65C27452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3088" y="4197206"/>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034" descr="inspect deck hook1">
            <a:extLst>
              <a:ext uri="{FF2B5EF4-FFF2-40B4-BE49-F238E27FC236}">
                <a16:creationId xmlns:a16="http://schemas.microsoft.com/office/drawing/2014/main" id="{EEF7D0E5-9B90-4F7E-95E0-03D7EA64DB60}"/>
              </a:ext>
            </a:extLst>
          </p:cNvPr>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8823109" y="186446"/>
            <a:ext cx="3176456" cy="23823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close up of a sign&#10;&#10;Description automatically generated">
            <a:extLst>
              <a:ext uri="{FF2B5EF4-FFF2-40B4-BE49-F238E27FC236}">
                <a16:creationId xmlns:a16="http://schemas.microsoft.com/office/drawing/2014/main" id="{A7FE76AA-B00B-4DFF-AC61-428843646C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95889" y="4507992"/>
            <a:ext cx="1301326" cy="2196332"/>
          </a:xfrm>
          <a:prstGeom prst="rect">
            <a:avLst/>
          </a:prstGeom>
        </p:spPr>
      </p:pic>
      <p:cxnSp>
        <p:nvCxnSpPr>
          <p:cNvPr id="13" name="Straight Connector 12">
            <a:extLst>
              <a:ext uri="{FF2B5EF4-FFF2-40B4-BE49-F238E27FC236}">
                <a16:creationId xmlns:a16="http://schemas.microsoft.com/office/drawing/2014/main" id="{93E0A941-D9E5-4E7D-BA8F-D31638E68C57}"/>
              </a:ext>
            </a:extLst>
          </p:cNvPr>
          <p:cNvCxnSpPr>
            <a:cxnSpLocks/>
          </p:cNvCxnSpPr>
          <p:nvPr/>
        </p:nvCxnSpPr>
        <p:spPr>
          <a:xfrm>
            <a:off x="279400" y="6223000"/>
            <a:ext cx="8379117" cy="0"/>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0BC41CFA-D471-4EF3-8EB9-34E18C850CD9}"/>
              </a:ext>
            </a:extLst>
          </p:cNvPr>
          <p:cNvSpPr/>
          <p:nvPr/>
        </p:nvSpPr>
        <p:spPr>
          <a:xfrm>
            <a:off x="120677" y="6223000"/>
            <a:ext cx="2875175" cy="591354"/>
          </a:xfrm>
          <a:prstGeom prst="rect">
            <a:avLst/>
          </a:prstGeom>
          <a:solidFill>
            <a:schemeClr val="tx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4" name="Picture 13" descr="17_SAIA_Logo_Pantone302_Horz_Stack_375 Lime Green (1).eps">
            <a:extLst>
              <a:ext uri="{FF2B5EF4-FFF2-40B4-BE49-F238E27FC236}">
                <a16:creationId xmlns:a16="http://schemas.microsoft.com/office/drawing/2014/main" id="{D8945C94-5259-416E-A03C-DB0D66D43A3D}"/>
              </a:ext>
            </a:extLst>
          </p:cNvPr>
          <p:cNvPicPr>
            <a:picLocks noChangeAspect="1"/>
          </p:cNvPicPr>
          <p:nvPr/>
        </p:nvPicPr>
        <p:blipFill>
          <a:blip r:embed="rId6">
            <a:alphaModFix amt="50000"/>
          </a:blip>
          <a:stretch>
            <a:fillRect/>
          </a:stretch>
        </p:blipFill>
        <p:spPr>
          <a:xfrm>
            <a:off x="279400" y="6381563"/>
            <a:ext cx="2557731" cy="263197"/>
          </a:xfrm>
          <a:prstGeom prst="rect">
            <a:avLst/>
          </a:prstGeom>
          <a:noFill/>
          <a:ln w="12700" cmpd="sng">
            <a:noFill/>
          </a:ln>
        </p:spPr>
      </p:pic>
    </p:spTree>
    <p:extLst>
      <p:ext uri="{BB962C8B-B14F-4D97-AF65-F5344CB8AC3E}">
        <p14:creationId xmlns:p14="http://schemas.microsoft.com/office/powerpoint/2010/main" val="915627230"/>
      </p:ext>
    </p:extLst>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2" presetClass="entr" presetSubtype="4" fill="hold" nodeType="withEffect">
                                  <p:stCondLst>
                                    <p:cond delay="100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down)">
                                      <p:cBhvr>
                                        <p:cTn id="10" dur="500"/>
                                        <p:tgtEl>
                                          <p:spTgt spid="5">
                                            <p:txEl>
                                              <p:pRg st="0" end="0"/>
                                            </p:txEl>
                                          </p:spTgt>
                                        </p:tgtEl>
                                      </p:cBhvr>
                                    </p:animEffect>
                                  </p:childTnLst>
                                </p:cTn>
                              </p:par>
                              <p:par>
                                <p:cTn id="11" presetID="22" presetClass="entr" presetSubtype="4" fill="hold" nodeType="withEffect">
                                  <p:stCondLst>
                                    <p:cond delay="100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00"/>
                                        <p:tgtEl>
                                          <p:spTgt spid="5">
                                            <p:txEl>
                                              <p:pRg st="1" end="1"/>
                                            </p:txEl>
                                          </p:spTgt>
                                        </p:tgtEl>
                                      </p:cBhvr>
                                    </p:animEffect>
                                  </p:childTnLst>
                                </p:cTn>
                              </p:par>
                              <p:par>
                                <p:cTn id="14" presetID="22" presetClass="entr" presetSubtype="4" fill="hold" nodeType="withEffect">
                                  <p:stCondLst>
                                    <p:cond delay="100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wipe(down)">
                                      <p:cBhvr>
                                        <p:cTn id="16" dur="500"/>
                                        <p:tgtEl>
                                          <p:spTgt spid="5">
                                            <p:txEl>
                                              <p:pRg st="2" end="2"/>
                                            </p:txEl>
                                          </p:spTgt>
                                        </p:tgtEl>
                                      </p:cBhvr>
                                    </p:animEffect>
                                  </p:childTnLst>
                                </p:cTn>
                              </p:par>
                              <p:par>
                                <p:cTn id="17" presetID="22" presetClass="entr" presetSubtype="4" fill="hold" nodeType="with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down)">
                                      <p:cBhvr>
                                        <p:cTn id="19" dur="500"/>
                                        <p:tgtEl>
                                          <p:spTgt spid="5">
                                            <p:txEl>
                                              <p:pRg st="3" end="3"/>
                                            </p:txEl>
                                          </p:spTgt>
                                        </p:tgtEl>
                                      </p:cBhvr>
                                    </p:animEffect>
                                  </p:childTnLst>
                                </p:cTn>
                              </p:par>
                            </p:childTnLst>
                          </p:cTn>
                        </p:par>
                        <p:par>
                          <p:cTn id="20" fill="hold">
                            <p:stCondLst>
                              <p:cond delay="1500"/>
                            </p:stCondLst>
                            <p:childTnLst>
                              <p:par>
                                <p:cTn id="21" presetID="16" presetClass="entr" presetSubtype="21" fill="hold" nodeType="afterEffect">
                                  <p:stCondLst>
                                    <p:cond delay="150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par>
                                <p:cTn id="24" presetID="16" presetClass="entr" presetSubtype="21" fill="hold" nodeType="withEffect">
                                  <p:stCondLst>
                                    <p:cond delay="150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22" presetClass="entr" presetSubtype="4" fill="hold" nodeType="withEffect">
                                  <p:stCondLst>
                                    <p:cond delay="150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wipe(down)">
                                      <p:cBhvr>
                                        <p:cTn id="29" dur="500"/>
                                        <p:tgtEl>
                                          <p:spTgt spid="5">
                                            <p:txEl>
                                              <p:pRg st="5" end="5"/>
                                            </p:txEl>
                                          </p:spTgt>
                                        </p:tgtEl>
                                      </p:cBhvr>
                                    </p:animEffect>
                                  </p:childTnLst>
                                </p:cTn>
                              </p:par>
                              <p:par>
                                <p:cTn id="30" presetID="22" presetClass="entr" presetSubtype="4" fill="hold" nodeType="withEffect">
                                  <p:stCondLst>
                                    <p:cond delay="150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down)">
                                      <p:cBhvr>
                                        <p:cTn id="32" dur="500"/>
                                        <p:tgtEl>
                                          <p:spTgt spid="5">
                                            <p:txEl>
                                              <p:pRg st="6" end="6"/>
                                            </p:txEl>
                                          </p:spTgt>
                                        </p:tgtEl>
                                      </p:cBhvr>
                                    </p:animEffect>
                                  </p:childTnLst>
                                </p:cTn>
                              </p:par>
                              <p:par>
                                <p:cTn id="33" presetID="22" presetClass="entr" presetSubtype="4" fill="hold" nodeType="withEffect">
                                  <p:stCondLst>
                                    <p:cond delay="150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wipe(down)">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6FA8D0-2D93-C440-8ED0-9A9E84FEC061}"/>
              </a:ext>
            </a:extLst>
          </p:cNvPr>
          <p:cNvSpPr/>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cap="all">
                <a:solidFill>
                  <a:schemeClr val="tx1">
                    <a:lumMod val="95000"/>
                    <a:lumOff val="5000"/>
                  </a:schemeClr>
                </a:solidFill>
                <a:latin typeface="+mj-lt"/>
                <a:ea typeface="+mj-ea"/>
                <a:cs typeface="+mj-cs"/>
              </a:rPr>
              <a:t>OSHA Training Requirements </a:t>
            </a:r>
          </a:p>
        </p:txBody>
      </p:sp>
      <p:sp>
        <p:nvSpPr>
          <p:cNvPr id="5" name="Rectangle 4">
            <a:extLst>
              <a:ext uri="{FF2B5EF4-FFF2-40B4-BE49-F238E27FC236}">
                <a16:creationId xmlns:a16="http://schemas.microsoft.com/office/drawing/2014/main" id="{569244C2-D092-5F47-BAA3-62D249830538}"/>
              </a:ext>
            </a:extLst>
          </p:cNvPr>
          <p:cNvSpPr/>
          <p:nvPr/>
        </p:nvSpPr>
        <p:spPr>
          <a:xfrm>
            <a:off x="1147476" y="2479194"/>
            <a:ext cx="9833548" cy="2693976"/>
          </a:xfrm>
          <a:prstGeom prst="rect">
            <a:avLst/>
          </a:prstGeom>
        </p:spPr>
        <p:txBody>
          <a:bodyPr vert="horz" lIns="91440" tIns="45720" rIns="91440" bIns="45720" rtlCol="0">
            <a:normAutofit/>
          </a:bodyPr>
          <a:lstStyle/>
          <a:p>
            <a:pPr indent="-228600">
              <a:lnSpc>
                <a:spcPct val="90000"/>
              </a:lnSpc>
              <a:buFont typeface="Arial" panose="020B0604020202020204" pitchFamily="34" charset="0"/>
              <a:buChar char="•"/>
            </a:pPr>
            <a:r>
              <a:rPr lang="en-US" altLang="en-US" sz="2400">
                <a:solidFill>
                  <a:srgbClr val="000000"/>
                </a:solidFill>
              </a:rPr>
              <a:t>The employer shall have each employee who performs work while on a</a:t>
            </a:r>
          </a:p>
          <a:p>
            <a:pPr>
              <a:lnSpc>
                <a:spcPct val="90000"/>
              </a:lnSpc>
            </a:pPr>
            <a:r>
              <a:rPr lang="en-US" altLang="en-US" sz="2400">
                <a:solidFill>
                  <a:srgbClr val="000000"/>
                </a:solidFill>
              </a:rPr>
              <a:t>    scaffold trained by a person qualified in the subject matter.</a:t>
            </a:r>
          </a:p>
          <a:p>
            <a:pPr>
              <a:lnSpc>
                <a:spcPct val="90000"/>
              </a:lnSpc>
              <a:spcAft>
                <a:spcPts val="600"/>
              </a:spcAft>
            </a:pPr>
            <a:endParaRPr lang="en-US" altLang="en-US" sz="2400">
              <a:solidFill>
                <a:srgbClr val="000000"/>
              </a:solidFill>
            </a:endParaRPr>
          </a:p>
          <a:p>
            <a:pPr indent="-228600">
              <a:lnSpc>
                <a:spcPct val="90000"/>
              </a:lnSpc>
              <a:buFont typeface="Arial" panose="020B0604020202020204" pitchFamily="34" charset="0"/>
              <a:buChar char="•"/>
            </a:pPr>
            <a:r>
              <a:rPr lang="en-US" altLang="en-US" sz="2400">
                <a:latin typeface="Calibri" panose="020F0502020204030204" pitchFamily="34" charset="0"/>
                <a:cs typeface="Calibri" panose="020F0502020204030204" pitchFamily="34" charset="0"/>
              </a:rPr>
              <a:t>The scaffold training shall teach users to recognize the hazards associated</a:t>
            </a:r>
          </a:p>
          <a:p>
            <a:pPr>
              <a:lnSpc>
                <a:spcPct val="90000"/>
              </a:lnSpc>
            </a:pPr>
            <a:r>
              <a:rPr lang="en-US" altLang="en-US" sz="2400">
                <a:latin typeface="Calibri" panose="020F0502020204030204" pitchFamily="34" charset="0"/>
                <a:cs typeface="Calibri" panose="020F0502020204030204" pitchFamily="34" charset="0"/>
              </a:rPr>
              <a:t>    with the type of scaffold being used and understand the procedures to</a:t>
            </a:r>
          </a:p>
          <a:p>
            <a:pPr>
              <a:lnSpc>
                <a:spcPct val="90000"/>
              </a:lnSpc>
            </a:pPr>
            <a:r>
              <a:rPr lang="en-US" altLang="en-US" sz="2400">
                <a:latin typeface="Calibri" panose="020F0502020204030204" pitchFamily="34" charset="0"/>
                <a:cs typeface="Calibri" panose="020F0502020204030204" pitchFamily="34" charset="0"/>
              </a:rPr>
              <a:t>    control or minimize those hazards.</a:t>
            </a:r>
          </a:p>
          <a:p>
            <a:pPr>
              <a:lnSpc>
                <a:spcPct val="90000"/>
              </a:lnSpc>
              <a:spcAft>
                <a:spcPts val="600"/>
              </a:spcAft>
            </a:pPr>
            <a:endParaRPr lang="en-US" altLang="en-US" sz="2000">
              <a:solidFill>
                <a:srgbClr val="000000"/>
              </a:solidFill>
            </a:endParaRPr>
          </a:p>
        </p:txBody>
      </p:sp>
      <p:cxnSp>
        <p:nvCxnSpPr>
          <p:cNvPr id="7" name="Straight Connector 6">
            <a:extLst>
              <a:ext uri="{FF2B5EF4-FFF2-40B4-BE49-F238E27FC236}">
                <a16:creationId xmlns:a16="http://schemas.microsoft.com/office/drawing/2014/main" id="{7C4F8FAC-99EF-45E8-B517-231236D980F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722EE8D8-CF41-4091-AFBF-AFCAC9A602B1}"/>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9516940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5">
                                            <p:txEl>
                                              <p:pRg st="3" end="3"/>
                                            </p:txEl>
                                          </p:spTgt>
                                        </p:tgtEl>
                                        <p:attrNameLst>
                                          <p:attrName>style.visibility</p:attrName>
                                        </p:attrNameLst>
                                      </p:cBhvr>
                                      <p:to>
                                        <p:strVal val="visible"/>
                                      </p:to>
                                    </p:set>
                                  </p:childTnLst>
                                </p:cTn>
                              </p:par>
                              <p:par>
                                <p:cTn id="12" presetID="1" presetClass="entr" presetSubtype="0" fill="hold" nodeType="withEffect">
                                  <p:stCondLst>
                                    <p:cond delay="1000"/>
                                  </p:stCondLst>
                                  <p:childTnLst>
                                    <p:set>
                                      <p:cBhvr>
                                        <p:cTn id="13" dur="1" fill="hold">
                                          <p:stCondLst>
                                            <p:cond delay="0"/>
                                          </p:stCondLst>
                                        </p:cTn>
                                        <p:tgtEl>
                                          <p:spTgt spid="5">
                                            <p:txEl>
                                              <p:pRg st="4" end="4"/>
                                            </p:txEl>
                                          </p:spTgt>
                                        </p:tgtEl>
                                        <p:attrNameLst>
                                          <p:attrName>style.visibility</p:attrName>
                                        </p:attrNameLst>
                                      </p:cBhvr>
                                      <p:to>
                                        <p:strVal val="visible"/>
                                      </p:to>
                                    </p:set>
                                  </p:childTnLst>
                                </p:cTn>
                              </p:par>
                              <p:par>
                                <p:cTn id="14" presetID="1" presetClass="entr" presetSubtype="0" fill="hold" nodeType="withEffect">
                                  <p:stCondLst>
                                    <p:cond delay="1000"/>
                                  </p:stCondLst>
                                  <p:childTnLst>
                                    <p:set>
                                      <p:cBhvr>
                                        <p:cTn id="15"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6FA8D0-2D93-C440-8ED0-9A9E84FEC061}"/>
              </a:ext>
            </a:extLst>
          </p:cNvPr>
          <p:cNvSpPr/>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cap="all">
                <a:solidFill>
                  <a:schemeClr val="tx1">
                    <a:lumMod val="95000"/>
                    <a:lumOff val="5000"/>
                  </a:schemeClr>
                </a:solidFill>
                <a:latin typeface="+mj-lt"/>
                <a:ea typeface="+mj-ea"/>
                <a:cs typeface="+mj-cs"/>
              </a:rPr>
              <a:t>OSHA Training Requirements</a:t>
            </a:r>
          </a:p>
        </p:txBody>
      </p:sp>
      <p:sp>
        <p:nvSpPr>
          <p:cNvPr id="6" name="Rectangle 5">
            <a:extLst>
              <a:ext uri="{FF2B5EF4-FFF2-40B4-BE49-F238E27FC236}">
                <a16:creationId xmlns:a16="http://schemas.microsoft.com/office/drawing/2014/main" id="{0362A662-9EE1-3B46-AEE0-11E5B9E4C1C5}"/>
              </a:ext>
            </a:extLst>
          </p:cNvPr>
          <p:cNvSpPr/>
          <p:nvPr/>
        </p:nvSpPr>
        <p:spPr>
          <a:xfrm>
            <a:off x="1031245" y="2020280"/>
            <a:ext cx="10817855" cy="4011040"/>
          </a:xfrm>
          <a:prstGeom prst="rect">
            <a:avLst/>
          </a:prstGeom>
        </p:spPr>
        <p:txBody>
          <a:bodyPr vert="horz" lIns="91440" tIns="45720" rIns="91440" bIns="45720" rtlCol="0">
            <a:normAutofit fontScale="92500" lnSpcReduction="10000"/>
          </a:bodyPr>
          <a:lstStyle/>
          <a:p>
            <a:pPr marL="228600" lvl="1">
              <a:lnSpc>
                <a:spcPct val="90000"/>
              </a:lnSpc>
            </a:pPr>
            <a:r>
              <a:rPr lang="en-US" altLang="en-US" sz="2400">
                <a:solidFill>
                  <a:srgbClr val="000000"/>
                </a:solidFill>
              </a:rPr>
              <a:t>The training shall Include:</a:t>
            </a:r>
            <a:br>
              <a:rPr lang="en-US" altLang="en-US" sz="2400">
                <a:solidFill>
                  <a:srgbClr val="000000"/>
                </a:solidFill>
              </a:rPr>
            </a:br>
            <a:endParaRPr lang="en-US" altLang="en-US" sz="2400">
              <a:solidFill>
                <a:srgbClr val="000000"/>
              </a:solidFill>
            </a:endParaRPr>
          </a:p>
          <a:p>
            <a:pPr lvl="1" indent="-228600">
              <a:lnSpc>
                <a:spcPct val="90000"/>
              </a:lnSpc>
              <a:buFont typeface="Arial" panose="020B0604020202020204" pitchFamily="34" charset="0"/>
              <a:buChar char="•"/>
            </a:pPr>
            <a:r>
              <a:rPr lang="en-US" altLang="en-US" sz="2400">
                <a:solidFill>
                  <a:srgbClr val="000000"/>
                </a:solidFill>
              </a:rPr>
              <a:t>The nature of any electrical hazards, fall hazards and falling object hazards in the work area</a:t>
            </a:r>
          </a:p>
          <a:p>
            <a:pPr lvl="1" indent="-228600">
              <a:lnSpc>
                <a:spcPct val="90000"/>
              </a:lnSpc>
              <a:buFont typeface="Arial" panose="020B0604020202020204" pitchFamily="34" charset="0"/>
              <a:buChar char="•"/>
            </a:pPr>
            <a:endParaRPr lang="en-US" altLang="en-US" sz="2400">
              <a:solidFill>
                <a:srgbClr val="000000"/>
              </a:solidFill>
            </a:endParaRPr>
          </a:p>
          <a:p>
            <a:pPr lvl="1" indent="-228600">
              <a:lnSpc>
                <a:spcPct val="90000"/>
              </a:lnSpc>
              <a:buFont typeface="Arial" panose="020B0604020202020204" pitchFamily="34" charset="0"/>
              <a:buChar char="•"/>
            </a:pPr>
            <a:r>
              <a:rPr lang="en-US" altLang="en-US" sz="2400">
                <a:solidFill>
                  <a:srgbClr val="000000"/>
                </a:solidFill>
              </a:rPr>
              <a:t>The correct procedures for dealing with electrical hazards and for erecting, maintaining, and disassembling the fall protection systems and falling object protection systems being used</a:t>
            </a:r>
          </a:p>
          <a:p>
            <a:pPr lvl="1" indent="-228600">
              <a:lnSpc>
                <a:spcPct val="90000"/>
              </a:lnSpc>
              <a:buFont typeface="Arial" panose="020B0604020202020204" pitchFamily="34" charset="0"/>
              <a:buChar char="•"/>
            </a:pPr>
            <a:endParaRPr lang="en-US" altLang="en-US" sz="2400">
              <a:solidFill>
                <a:srgbClr val="000000"/>
              </a:solidFill>
            </a:endParaRPr>
          </a:p>
          <a:p>
            <a:pPr lvl="1" indent="-228600">
              <a:lnSpc>
                <a:spcPct val="90000"/>
              </a:lnSpc>
              <a:buFont typeface="Arial" panose="020B0604020202020204" pitchFamily="34" charset="0"/>
              <a:buChar char="•"/>
            </a:pPr>
            <a:r>
              <a:rPr lang="en-US" altLang="en-US" sz="2400">
                <a:solidFill>
                  <a:srgbClr val="000000"/>
                </a:solidFill>
              </a:rPr>
              <a:t>The proper use of the scaffold, and the proper handling of materials on the scaffold</a:t>
            </a:r>
          </a:p>
          <a:p>
            <a:pPr lvl="1" indent="-228600">
              <a:lnSpc>
                <a:spcPct val="90000"/>
              </a:lnSpc>
              <a:buFont typeface="Arial" panose="020B0604020202020204" pitchFamily="34" charset="0"/>
              <a:buChar char="•"/>
            </a:pPr>
            <a:endParaRPr lang="en-US" altLang="en-US" sz="2400">
              <a:solidFill>
                <a:srgbClr val="000000"/>
              </a:solidFill>
            </a:endParaRPr>
          </a:p>
          <a:p>
            <a:pPr lvl="1" indent="-228600">
              <a:lnSpc>
                <a:spcPct val="90000"/>
              </a:lnSpc>
              <a:buFont typeface="Arial" panose="020B0604020202020204" pitchFamily="34" charset="0"/>
              <a:buChar char="•"/>
            </a:pPr>
            <a:r>
              <a:rPr lang="en-US" altLang="en-US" sz="2400">
                <a:solidFill>
                  <a:srgbClr val="000000"/>
                </a:solidFill>
              </a:rPr>
              <a:t>The maximum intended load and the load-carrying capacities of the scaffolds used</a:t>
            </a:r>
          </a:p>
          <a:p>
            <a:pPr lvl="1" indent="-228600">
              <a:lnSpc>
                <a:spcPct val="90000"/>
              </a:lnSpc>
              <a:buFont typeface="Arial" panose="020B0604020202020204" pitchFamily="34" charset="0"/>
              <a:buChar char="•"/>
            </a:pPr>
            <a:endParaRPr lang="en-US" altLang="en-US" sz="2400">
              <a:solidFill>
                <a:srgbClr val="000000"/>
              </a:solidFill>
            </a:endParaRPr>
          </a:p>
          <a:p>
            <a:pPr lvl="1" indent="-228600">
              <a:lnSpc>
                <a:spcPct val="90000"/>
              </a:lnSpc>
              <a:buFont typeface="Arial" panose="020B0604020202020204" pitchFamily="34" charset="0"/>
              <a:buChar char="•"/>
            </a:pPr>
            <a:r>
              <a:rPr lang="en-US" altLang="en-US" sz="2400">
                <a:solidFill>
                  <a:srgbClr val="000000"/>
                </a:solidFill>
              </a:rPr>
              <a:t>Any other pertinent requirements</a:t>
            </a:r>
            <a:endParaRPr lang="en-US" sz="2400">
              <a:solidFill>
                <a:srgbClr val="000000"/>
              </a:solidFill>
            </a:endParaRPr>
          </a:p>
          <a:p>
            <a:pPr lvl="1" indent="-228600">
              <a:lnSpc>
                <a:spcPct val="90000"/>
              </a:lnSpc>
              <a:spcAft>
                <a:spcPts val="600"/>
              </a:spcAft>
              <a:buFont typeface="Arial" panose="020B0604020202020204" pitchFamily="34" charset="0"/>
              <a:buChar char="•"/>
            </a:pPr>
            <a:endParaRPr lang="en-US" altLang="en-US" sz="1300">
              <a:solidFill>
                <a:srgbClr val="000000"/>
              </a:solidFill>
            </a:endParaRPr>
          </a:p>
          <a:p>
            <a:pPr lvl="1" indent="-228600">
              <a:lnSpc>
                <a:spcPct val="90000"/>
              </a:lnSpc>
              <a:spcAft>
                <a:spcPts val="600"/>
              </a:spcAft>
              <a:buFont typeface="Arial" panose="020B0604020202020204" pitchFamily="34" charset="0"/>
              <a:buChar char="•"/>
            </a:pPr>
            <a:endParaRPr lang="en-US" altLang="en-US" sz="1300">
              <a:solidFill>
                <a:srgbClr val="000000"/>
              </a:solidFill>
            </a:endParaRPr>
          </a:p>
          <a:p>
            <a:pPr lvl="1" indent="-228600">
              <a:lnSpc>
                <a:spcPct val="90000"/>
              </a:lnSpc>
              <a:spcAft>
                <a:spcPts val="600"/>
              </a:spcAft>
              <a:buFont typeface="Arial" panose="020B0604020202020204" pitchFamily="34" charset="0"/>
              <a:buChar char="•"/>
            </a:pPr>
            <a:endParaRPr lang="en-US" sz="1300">
              <a:solidFill>
                <a:srgbClr val="000000"/>
              </a:solidFill>
            </a:endParaRPr>
          </a:p>
          <a:p>
            <a:pPr indent="-228600">
              <a:lnSpc>
                <a:spcPct val="90000"/>
              </a:lnSpc>
              <a:spcAft>
                <a:spcPts val="600"/>
              </a:spcAft>
              <a:buFont typeface="Arial" panose="020B0604020202020204" pitchFamily="34" charset="0"/>
              <a:buChar char="•"/>
            </a:pPr>
            <a:endParaRPr lang="en-US" altLang="en-US" sz="1300">
              <a:solidFill>
                <a:srgbClr val="000000"/>
              </a:solidFill>
            </a:endParaRPr>
          </a:p>
        </p:txBody>
      </p:sp>
      <p:cxnSp>
        <p:nvCxnSpPr>
          <p:cNvPr id="7" name="Straight Connector 6">
            <a:extLst>
              <a:ext uri="{FF2B5EF4-FFF2-40B4-BE49-F238E27FC236}">
                <a16:creationId xmlns:a16="http://schemas.microsoft.com/office/drawing/2014/main" id="{EE3F9513-CD93-4051-B60B-1808A0CB1BDD}"/>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801E2AA7-A965-48AC-A050-49A136BEF83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16345700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6">
                                            <p:txEl>
                                              <p:pRg st="3" end="3"/>
                                            </p:txEl>
                                          </p:spTgt>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nodeType="afterEffect">
                                  <p:stCondLst>
                                    <p:cond delay="100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1000"/>
                                  </p:stCondLst>
                                  <p:childTnLst>
                                    <p:set>
                                      <p:cBhvr>
                                        <p:cTn id="17" dur="1" fill="hold">
                                          <p:stCondLst>
                                            <p:cond delay="0"/>
                                          </p:stCondLst>
                                        </p:cTn>
                                        <p:tgtEl>
                                          <p:spTgt spid="6">
                                            <p:txEl>
                                              <p:pRg st="7" end="7"/>
                                            </p:txEl>
                                          </p:spTgt>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nodeType="afterEffect">
                                  <p:stCondLst>
                                    <p:cond delay="100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860126" cy="5230634"/>
          </a:xfrm>
          <a:prstGeom prst="rect">
            <a:avLst/>
          </a:prstGeom>
        </p:spPr>
        <p:txBody>
          <a:bodyPr vert="horz" lIns="91440" tIns="45720" rIns="91440" bIns="45720" rtlCol="0" anchor="ctr">
            <a:normAutofit/>
          </a:bodyPr>
          <a:lstStyle/>
          <a:p>
            <a:pPr lvl="0">
              <a:lnSpc>
                <a:spcPct val="90000"/>
              </a:lnSpc>
              <a:spcAft>
                <a:spcPts val="600"/>
              </a:spcAft>
            </a:pPr>
            <a:r>
              <a:rPr lang="en-US" sz="2400" dirty="0">
                <a:solidFill>
                  <a:srgbClr val="000000"/>
                </a:solidFill>
              </a:rPr>
              <a:t>This person is recognized by a degree, certificate, or extensive knowledge, training and experience can successfully demonstrate an ability to solve scaffold related problems.</a:t>
            </a:r>
          </a:p>
          <a:p>
            <a:pPr lvl="0" indent="-228600">
              <a:lnSpc>
                <a:spcPct val="90000"/>
              </a:lnSpc>
              <a:spcAft>
                <a:spcPts val="600"/>
              </a:spcAft>
              <a:buFont typeface="Arial" panose="020B0604020202020204" pitchFamily="34" charset="0"/>
              <a:buChar char="•"/>
            </a:pPr>
            <a:endParaRPr lang="en-US" sz="2400" dirty="0">
              <a:solidFill>
                <a:srgbClr val="000000"/>
              </a:solidFill>
            </a:endParaRPr>
          </a:p>
          <a:p>
            <a:pPr marL="571500" lvl="0" indent="-457200">
              <a:lnSpc>
                <a:spcPct val="90000"/>
              </a:lnSpc>
              <a:spcAft>
                <a:spcPts val="600"/>
              </a:spcAft>
              <a:buFont typeface="+mj-lt"/>
              <a:buAutoNum type="alphaUcPeriod"/>
            </a:pPr>
            <a:r>
              <a:rPr lang="en-US" sz="2400" dirty="0">
                <a:solidFill>
                  <a:srgbClr val="000000"/>
                </a:solidFill>
              </a:rPr>
              <a:t> Qualified Person </a:t>
            </a:r>
          </a:p>
          <a:p>
            <a:pPr marL="571500" lvl="0" indent="-457200">
              <a:lnSpc>
                <a:spcPct val="90000"/>
              </a:lnSpc>
              <a:spcAft>
                <a:spcPts val="600"/>
              </a:spcAft>
              <a:buFont typeface="+mj-lt"/>
              <a:buAutoNum type="alphaUcPeriod"/>
            </a:pPr>
            <a:endParaRPr lang="en-US" sz="2400" dirty="0">
              <a:solidFill>
                <a:srgbClr val="000000"/>
              </a:solidFill>
            </a:endParaRPr>
          </a:p>
          <a:p>
            <a:pPr marL="571500" lvl="0" indent="-457200">
              <a:lnSpc>
                <a:spcPct val="90000"/>
              </a:lnSpc>
              <a:spcAft>
                <a:spcPts val="600"/>
              </a:spcAft>
              <a:buFont typeface="+mj-lt"/>
              <a:buAutoNum type="alphaUcPeriod"/>
            </a:pPr>
            <a:r>
              <a:rPr lang="en-US" sz="2400" dirty="0">
                <a:solidFill>
                  <a:srgbClr val="000000"/>
                </a:solidFill>
              </a:rPr>
              <a:t> Competent Person</a:t>
            </a:r>
          </a:p>
          <a:p>
            <a:pPr marL="571500" lvl="0" indent="-457200">
              <a:lnSpc>
                <a:spcPct val="90000"/>
              </a:lnSpc>
              <a:spcAft>
                <a:spcPts val="600"/>
              </a:spcAft>
              <a:buFont typeface="+mj-lt"/>
              <a:buAutoNum type="alphaUcPeriod"/>
            </a:pPr>
            <a:endParaRPr lang="en-US" sz="2400" dirty="0">
              <a:solidFill>
                <a:srgbClr val="000000"/>
              </a:solidFill>
            </a:endParaRPr>
          </a:p>
          <a:p>
            <a:pPr marL="571500" lvl="0" indent="-457200">
              <a:lnSpc>
                <a:spcPct val="90000"/>
              </a:lnSpc>
              <a:spcAft>
                <a:spcPts val="600"/>
              </a:spcAft>
              <a:buFont typeface="+mj-lt"/>
              <a:buAutoNum type="alphaUcPeriod"/>
            </a:pPr>
            <a:r>
              <a:rPr lang="en-US" sz="2400" dirty="0">
                <a:solidFill>
                  <a:srgbClr val="000000"/>
                </a:solidFill>
              </a:rPr>
              <a:t> Superintendent</a:t>
            </a:r>
          </a:p>
        </p:txBody>
      </p:sp>
      <p:cxnSp>
        <p:nvCxnSpPr>
          <p:cNvPr id="7" name="Straight Connector 6">
            <a:extLst>
              <a:ext uri="{FF2B5EF4-FFF2-40B4-BE49-F238E27FC236}">
                <a16:creationId xmlns:a16="http://schemas.microsoft.com/office/drawing/2014/main" id="{AFC3819E-331C-476B-AD09-8FEE0E33087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7BE7A5A-AEA6-4AE7-A152-E69C2E9B0C94}"/>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CE82ECE1-99E6-0D08-4F9F-6F9737D03CB2}"/>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8977554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5604387" y="801866"/>
            <a:ext cx="6244713" cy="5230634"/>
          </a:xfrm>
          <a:prstGeom prst="rect">
            <a:avLst/>
          </a:prstGeom>
        </p:spPr>
        <p:txBody>
          <a:bodyPr vert="horz" lIns="91440" tIns="45720" rIns="91440" bIns="45720" rtlCol="0" anchor="ctr">
            <a:normAutofit/>
          </a:bodyPr>
          <a:lstStyle/>
          <a:p>
            <a:pPr lvl="0">
              <a:lnSpc>
                <a:spcPct val="90000"/>
              </a:lnSpc>
              <a:spcAft>
                <a:spcPts val="600"/>
              </a:spcAft>
            </a:pPr>
            <a:r>
              <a:rPr lang="en-US" sz="2400" dirty="0">
                <a:solidFill>
                  <a:srgbClr val="000000"/>
                </a:solidFill>
              </a:rPr>
              <a:t>This person has a recognized degree, certificate or professional standing</a:t>
            </a:r>
            <a:r>
              <a:rPr lang="en-US" sz="2400">
                <a:solidFill>
                  <a:srgbClr val="000000"/>
                </a:solidFill>
              </a:rPr>
              <a:t>, or </a:t>
            </a:r>
            <a:r>
              <a:rPr lang="en-US" sz="2400" dirty="0">
                <a:solidFill>
                  <a:srgbClr val="000000"/>
                </a:solidFill>
              </a:rPr>
              <a:t>who by extensive knowledge, training and experience, has successfully demonstrated his/her ability to solve or resolve problems related to the subject matter, the work, or the project. </a:t>
            </a:r>
            <a:br>
              <a:rPr lang="en-US" sz="2400" dirty="0">
                <a:solidFill>
                  <a:srgbClr val="000000"/>
                </a:solidFill>
              </a:rPr>
            </a:br>
            <a:endParaRPr lang="en-US" sz="2400" dirty="0">
              <a:solidFill>
                <a:srgbClr val="000000"/>
              </a:solidFill>
            </a:endParaRPr>
          </a:p>
          <a:p>
            <a:pPr marL="571500" lvl="0" indent="-457200">
              <a:lnSpc>
                <a:spcPct val="90000"/>
              </a:lnSpc>
              <a:spcAft>
                <a:spcPts val="600"/>
              </a:spcAft>
              <a:buFont typeface="+mj-lt"/>
              <a:buAutoNum type="alphaUcPeriod"/>
            </a:pPr>
            <a:r>
              <a:rPr lang="en-US" sz="2400" b="1" u="sng" dirty="0">
                <a:solidFill>
                  <a:srgbClr val="000000"/>
                </a:solidFill>
              </a:rPr>
              <a:t> Qualified Person </a:t>
            </a:r>
          </a:p>
          <a:p>
            <a:pPr marL="571500" lvl="0" indent="-457200">
              <a:lnSpc>
                <a:spcPct val="90000"/>
              </a:lnSpc>
              <a:spcAft>
                <a:spcPts val="600"/>
              </a:spcAft>
              <a:buFont typeface="+mj-lt"/>
              <a:buAutoNum type="alphaUcPeriod"/>
            </a:pPr>
            <a:endParaRPr lang="en-US" sz="2400" dirty="0">
              <a:solidFill>
                <a:srgbClr val="000000"/>
              </a:solidFill>
            </a:endParaRPr>
          </a:p>
          <a:p>
            <a:pPr marL="571500" lvl="0" indent="-457200">
              <a:lnSpc>
                <a:spcPct val="90000"/>
              </a:lnSpc>
              <a:spcAft>
                <a:spcPts val="600"/>
              </a:spcAft>
              <a:buFont typeface="+mj-lt"/>
              <a:buAutoNum type="alphaUcPeriod"/>
            </a:pPr>
            <a:r>
              <a:rPr lang="en-US" sz="2400" dirty="0">
                <a:solidFill>
                  <a:srgbClr val="000000"/>
                </a:solidFill>
              </a:rPr>
              <a:t> Competent Person</a:t>
            </a:r>
          </a:p>
          <a:p>
            <a:pPr marL="571500" lvl="0" indent="-457200">
              <a:lnSpc>
                <a:spcPct val="90000"/>
              </a:lnSpc>
              <a:spcAft>
                <a:spcPts val="600"/>
              </a:spcAft>
              <a:buFont typeface="+mj-lt"/>
              <a:buAutoNum type="alphaUcPeriod"/>
            </a:pPr>
            <a:endParaRPr lang="en-US" sz="2400" dirty="0">
              <a:solidFill>
                <a:srgbClr val="000000"/>
              </a:solidFill>
            </a:endParaRPr>
          </a:p>
          <a:p>
            <a:pPr marL="571500" lvl="0" indent="-457200">
              <a:lnSpc>
                <a:spcPct val="90000"/>
              </a:lnSpc>
              <a:spcAft>
                <a:spcPts val="600"/>
              </a:spcAft>
              <a:buFont typeface="+mj-lt"/>
              <a:buAutoNum type="alphaUcPeriod"/>
            </a:pPr>
            <a:r>
              <a:rPr lang="en-US" sz="2400" dirty="0">
                <a:solidFill>
                  <a:srgbClr val="000000"/>
                </a:solidFill>
              </a:rPr>
              <a:t> Superintendent</a:t>
            </a:r>
          </a:p>
        </p:txBody>
      </p:sp>
      <p:cxnSp>
        <p:nvCxnSpPr>
          <p:cNvPr id="7" name="Straight Connector 6">
            <a:extLst>
              <a:ext uri="{FF2B5EF4-FFF2-40B4-BE49-F238E27FC236}">
                <a16:creationId xmlns:a16="http://schemas.microsoft.com/office/drawing/2014/main" id="{AFC3819E-331C-476B-AD09-8FEE0E33087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7BE7A5A-AEA6-4AE7-A152-E69C2E9B0C94}"/>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1" name="Picture 10">
            <a:extLst>
              <a:ext uri="{FF2B5EF4-FFF2-40B4-BE49-F238E27FC236}">
                <a16:creationId xmlns:a16="http://schemas.microsoft.com/office/drawing/2014/main" id="{964BE6BA-F4FC-8C35-CF6F-DA8D7C36EC92}"/>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36832084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1" end="1"/>
                                            </p:txEl>
                                          </p:spTgt>
                                        </p:tgtEl>
                                      </p:cBhvr>
                                    </p:animEffect>
                                    <p:animScale>
                                      <p:cBhvr>
                                        <p:cTn id="7" dur="250" autoRev="1" fill="hold"/>
                                        <p:tgtEl>
                                          <p:spTgt spid="8">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90000"/>
            <a:lumOff val="10000"/>
          </a:schemeClr>
        </a:solidFill>
        <a:effectLst/>
      </p:bgPr>
    </p:bg>
    <p:spTree>
      <p:nvGrpSpPr>
        <p:cNvPr id="1" name=""/>
        <p:cNvGrpSpPr/>
        <p:nvPr/>
      </p:nvGrpSpPr>
      <p:grpSpPr>
        <a:xfrm>
          <a:off x="0" y="0"/>
          <a:ext cx="0" cy="0"/>
          <a:chOff x="0" y="0"/>
          <a:chExt cx="0" cy="0"/>
        </a:xfrm>
      </p:grpSpPr>
      <p:sp>
        <p:nvSpPr>
          <p:cNvPr id="19" name="Rectangle 18"/>
          <p:cNvSpPr/>
          <p:nvPr/>
        </p:nvSpPr>
        <p:spPr>
          <a:xfrm>
            <a:off x="-1" y="0"/>
            <a:ext cx="12192000" cy="6858000"/>
          </a:xfrm>
          <a:prstGeom prst="rect">
            <a:avLst/>
          </a:prstGeom>
          <a:solidFill>
            <a:schemeClr val="accent1">
              <a:lumMod val="90000"/>
              <a:lumOff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032002" y="5190731"/>
            <a:ext cx="10159998" cy="1667269"/>
            <a:chOff x="2032002" y="5190731"/>
            <a:chExt cx="10159998" cy="1667269"/>
          </a:xfrm>
        </p:grpSpPr>
        <p:sp>
          <p:nvSpPr>
            <p:cNvPr id="12" name="Rectangle 11"/>
            <p:cNvSpPr/>
            <p:nvPr/>
          </p:nvSpPr>
          <p:spPr>
            <a:xfrm rot="16200000">
              <a:off x="2214367" y="5008366"/>
              <a:ext cx="1667269"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35" name="Straight Connector 34"/>
          <p:cNvCxnSpPr>
            <a:cxnSpLocks/>
          </p:cNvCxnSpPr>
          <p:nvPr/>
        </p:nvCxnSpPr>
        <p:spPr>
          <a:xfrm>
            <a:off x="3189514" y="4752582"/>
            <a:ext cx="2906486"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189514" y="4752582"/>
            <a:ext cx="0" cy="438149"/>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326367" y="2536498"/>
            <a:ext cx="5606728" cy="830997"/>
          </a:xfrm>
          <a:prstGeom prst="rect">
            <a:avLst/>
          </a:prstGeom>
          <a:noFill/>
        </p:spPr>
        <p:txBody>
          <a:bodyPr wrap="none" rtlCol="0">
            <a:spAutoFit/>
          </a:bodyPr>
          <a:lstStyle/>
          <a:p>
            <a:pPr algn="ctr"/>
            <a:r>
              <a:rPr lang="id-ID" sz="4800" b="1" cap="all">
                <a:solidFill>
                  <a:schemeClr val="bg1"/>
                </a:solidFill>
                <a:latin typeface="Calibri" panose="020F0502020204030204" pitchFamily="34" charset="0"/>
                <a:cs typeface="Calibri" panose="020F0502020204030204" pitchFamily="34" charset="0"/>
              </a:rPr>
              <a:t>Types of Scaffolds</a:t>
            </a:r>
          </a:p>
        </p:txBody>
      </p:sp>
      <p:sp>
        <p:nvSpPr>
          <p:cNvPr id="41" name="Rectangle 40"/>
          <p:cNvSpPr/>
          <p:nvPr/>
        </p:nvSpPr>
        <p:spPr>
          <a:xfrm>
            <a:off x="1009487" y="3316229"/>
            <a:ext cx="10275037" cy="646331"/>
          </a:xfrm>
          <a:prstGeom prst="rect">
            <a:avLst/>
          </a:prstGeom>
          <a:noFill/>
        </p:spPr>
        <p:txBody>
          <a:bodyPr wrap="square">
            <a:spAutoFit/>
          </a:bodyPr>
          <a:lstStyle/>
          <a:p>
            <a:pPr algn="ctr"/>
            <a:r>
              <a:rPr lang="id-ID" sz="3600" b="1" cap="all">
                <a:solidFill>
                  <a:srgbClr val="93D500"/>
                </a:solidFill>
                <a:latin typeface="Calibri" panose="020F0502020204030204" pitchFamily="34" charset="0"/>
                <a:cs typeface="Calibri" panose="020F0502020204030204" pitchFamily="34" charset="0"/>
              </a:rPr>
              <a:t>Different types of scaffolds and their uses</a:t>
            </a:r>
          </a:p>
        </p:txBody>
      </p:sp>
      <p:cxnSp>
        <p:nvCxnSpPr>
          <p:cNvPr id="44" name="Straight Connector 43"/>
          <p:cNvCxnSpPr>
            <a:cxnSpLocks/>
          </p:cNvCxnSpPr>
          <p:nvPr/>
        </p:nvCxnSpPr>
        <p:spPr>
          <a:xfrm>
            <a:off x="6096000" y="4516558"/>
            <a:ext cx="0" cy="245549"/>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rot="16200000">
            <a:off x="639764" y="5465762"/>
            <a:ext cx="752474" cy="2032000"/>
          </a:xfrm>
          <a:prstGeom prst="rect">
            <a:avLst/>
          </a:prstGeom>
          <a:solidFill>
            <a:srgbClr val="003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TextBox 2">
            <a:extLst>
              <a:ext uri="{FF2B5EF4-FFF2-40B4-BE49-F238E27FC236}">
                <a16:creationId xmlns:a16="http://schemas.microsoft.com/office/drawing/2014/main" id="{DDD3B026-F3F3-466E-9F97-3BDA63CA24AC}"/>
              </a:ext>
            </a:extLst>
          </p:cNvPr>
          <p:cNvSpPr txBox="1"/>
          <p:nvPr/>
        </p:nvSpPr>
        <p:spPr>
          <a:xfrm>
            <a:off x="2771879" y="5716426"/>
            <a:ext cx="835269" cy="830997"/>
          </a:xfrm>
          <a:prstGeom prst="rect">
            <a:avLst/>
          </a:prstGeom>
          <a:noFill/>
        </p:spPr>
        <p:txBody>
          <a:bodyPr wrap="square" rtlCol="0">
            <a:spAutoFit/>
          </a:bodyPr>
          <a:lstStyle/>
          <a:p>
            <a:r>
              <a:rPr lang="en-US" sz="4800">
                <a:solidFill>
                  <a:schemeClr val="bg1"/>
                </a:solidFill>
              </a:rPr>
              <a:t>2</a:t>
            </a:r>
          </a:p>
        </p:txBody>
      </p:sp>
    </p:spTree>
    <p:extLst>
      <p:ext uri="{BB962C8B-B14F-4D97-AF65-F5344CB8AC3E}">
        <p14:creationId xmlns:p14="http://schemas.microsoft.com/office/powerpoint/2010/main" val="330618291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05937" y="467640"/>
            <a:ext cx="11426740" cy="1323439"/>
          </a:xfrm>
          <a:prstGeom prst="rect">
            <a:avLst/>
          </a:prstGeom>
          <a:noFill/>
        </p:spPr>
        <p:txBody>
          <a:bodyPr wrap="square" rtlCol="0">
            <a:spAutoFit/>
          </a:bodyPr>
          <a:lstStyle/>
          <a:p>
            <a:pPr algn="ctr"/>
            <a:r>
              <a:rPr lang="id-ID" sz="4000" b="1" cap="all">
                <a:latin typeface="Calibri" panose="020F0502020204030204" pitchFamily="34" charset="0"/>
                <a:ea typeface="Open Sans" panose="020B0606030504020204" pitchFamily="34" charset="0"/>
                <a:cs typeface="Calibri" panose="020F0502020204030204" pitchFamily="34" charset="0"/>
              </a:rPr>
              <a:t>Welcome </a:t>
            </a:r>
            <a:r>
              <a:rPr lang="id-ID" sz="4000" b="1">
                <a:latin typeface="Calibri" panose="020F0502020204030204" pitchFamily="34" charset="0"/>
                <a:cs typeface="Calibri" panose="020F0502020204030204" pitchFamily="34" charset="0"/>
              </a:rPr>
              <a:t>to the SAIA </a:t>
            </a:r>
            <a:r>
              <a:rPr lang="en-US" sz="4000" b="1">
                <a:latin typeface="Calibri" panose="020F0502020204030204" pitchFamily="34" charset="0"/>
                <a:cs typeface="Calibri" panose="020F0502020204030204" pitchFamily="34" charset="0"/>
              </a:rPr>
              <a:t>Supported Scaffold </a:t>
            </a:r>
          </a:p>
          <a:p>
            <a:pPr algn="ctr"/>
            <a:r>
              <a:rPr lang="en-US" sz="4000" b="1">
                <a:latin typeface="Calibri" panose="020F0502020204030204" pitchFamily="34" charset="0"/>
                <a:cs typeface="Calibri" panose="020F0502020204030204" pitchFamily="34" charset="0"/>
              </a:rPr>
              <a:t>User Hazard Awareness</a:t>
            </a:r>
            <a:r>
              <a:rPr lang="id-ID" sz="4000" b="1">
                <a:latin typeface="Calibri" panose="020F0502020204030204" pitchFamily="34" charset="0"/>
                <a:cs typeface="Calibri" panose="020F0502020204030204" pitchFamily="34" charset="0"/>
              </a:rPr>
              <a:t> Training</a:t>
            </a:r>
            <a:endParaRPr lang="id-ID" sz="4000" b="1" cap="all">
              <a:latin typeface="Calibri" panose="020F0502020204030204" pitchFamily="34" charset="0"/>
              <a:ea typeface="Open Sans" panose="020B0606030504020204" pitchFamily="34" charset="0"/>
              <a:cs typeface="Calibri" panose="020F0502020204030204" pitchFamily="34" charset="0"/>
            </a:endParaRPr>
          </a:p>
        </p:txBody>
      </p:sp>
      <p:sp>
        <p:nvSpPr>
          <p:cNvPr id="25" name="Rectangle 24"/>
          <p:cNvSpPr/>
          <p:nvPr/>
        </p:nvSpPr>
        <p:spPr>
          <a:xfrm>
            <a:off x="1105238" y="1916105"/>
            <a:ext cx="10268731" cy="3046988"/>
          </a:xfrm>
          <a:prstGeom prst="rect">
            <a:avLst/>
          </a:prstGeom>
        </p:spPr>
        <p:txBody>
          <a:bodyPr wrap="square">
            <a:spAutoFit/>
          </a:bodyPr>
          <a:lstStyle/>
          <a:p>
            <a:r>
              <a:rPr lang="en-US" sz="2400">
                <a:latin typeface="Calibri" panose="020F0502020204030204" pitchFamily="34" charset="0"/>
                <a:cs typeface="Calibri" panose="020F0502020204030204" pitchFamily="34" charset="0"/>
              </a:rPr>
              <a:t>This training is for anyone who uses a scaffold. This class teaches you to recognize scaffold hazards and who to tell when you see hazards. It is assumed that the student has some familiarity with scaffolds.</a:t>
            </a:r>
          </a:p>
          <a:p>
            <a:endParaRPr lang="id-ID"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Scaffold Hazard Awareness training is required for anyone who performs work while on a scaffold.</a:t>
            </a:r>
          </a:p>
          <a:p>
            <a:br>
              <a:rPr lang="en-US" sz="2400">
                <a:latin typeface="Calibri" panose="020F0502020204030204" pitchFamily="34" charset="0"/>
                <a:cs typeface="Calibri" panose="020F0502020204030204" pitchFamily="34" charset="0"/>
              </a:rPr>
            </a:br>
            <a:endParaRPr lang="id-ID" sz="2400">
              <a:latin typeface="Calibri" panose="020F0502020204030204" pitchFamily="34" charset="0"/>
              <a:cs typeface="Calibri" panose="020F0502020204030204" pitchFamily="34" charset="0"/>
            </a:endParaRPr>
          </a:p>
        </p:txBody>
      </p:sp>
      <p:sp>
        <p:nvSpPr>
          <p:cNvPr id="3" name="Rectangle 2"/>
          <p:cNvSpPr/>
          <p:nvPr/>
        </p:nvSpPr>
        <p:spPr>
          <a:xfrm rot="16200000">
            <a:off x="2753416" y="5547413"/>
            <a:ext cx="589172"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Rectangle 45"/>
          <p:cNvSpPr/>
          <p:nvPr/>
        </p:nvSpPr>
        <p:spPr>
          <a:xfrm rot="16200000">
            <a:off x="6832597" y="5562600"/>
            <a:ext cx="558800"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Rectangle 46"/>
          <p:cNvSpPr/>
          <p:nvPr/>
        </p:nvSpPr>
        <p:spPr>
          <a:xfrm rot="16200000">
            <a:off x="8864601" y="5562599"/>
            <a:ext cx="558800"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8" name="Rectangle 47"/>
          <p:cNvSpPr/>
          <p:nvPr/>
        </p:nvSpPr>
        <p:spPr>
          <a:xfrm rot="16200000">
            <a:off x="10896598" y="5562597"/>
            <a:ext cx="558801" cy="20320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9" name="Rectangle 48"/>
          <p:cNvSpPr/>
          <p:nvPr/>
        </p:nvSpPr>
        <p:spPr>
          <a:xfrm rot="16200000">
            <a:off x="723901" y="5549899"/>
            <a:ext cx="584199"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76" name="Straight Connector 75"/>
          <p:cNvCxnSpPr/>
          <p:nvPr/>
        </p:nvCxnSpPr>
        <p:spPr>
          <a:xfrm>
            <a:off x="669303" y="4524947"/>
            <a:ext cx="4402317" cy="0"/>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cxnSpLocks/>
          </p:cNvCxnSpPr>
          <p:nvPr/>
        </p:nvCxnSpPr>
        <p:spPr>
          <a:xfrm>
            <a:off x="5071620" y="4523820"/>
            <a:ext cx="0" cy="538373"/>
          </a:xfrm>
          <a:prstGeom prst="line">
            <a:avLst/>
          </a:prstGeom>
          <a:ln w="15875">
            <a:solidFill>
              <a:srgbClr val="93F3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cxnSpLocks/>
          </p:cNvCxnSpPr>
          <p:nvPr/>
        </p:nvCxnSpPr>
        <p:spPr>
          <a:xfrm>
            <a:off x="669303" y="1892808"/>
            <a:ext cx="0" cy="2631012"/>
          </a:xfrm>
          <a:prstGeom prst="line">
            <a:avLst/>
          </a:prstGeom>
          <a:ln w="15875">
            <a:solidFill>
              <a:srgbClr val="93F300"/>
            </a:solidFill>
            <a:headEnd type="ova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8212667" y="4021667"/>
            <a:ext cx="184666" cy="369332"/>
          </a:xfrm>
          <a:prstGeom prst="rect">
            <a:avLst/>
          </a:prstGeom>
          <a:noFill/>
        </p:spPr>
        <p:txBody>
          <a:bodyPr wrap="none" rtlCol="0">
            <a:spAutoFit/>
          </a:bodyPr>
          <a:lstStyle/>
          <a:p>
            <a:endParaRPr lang="en-US"/>
          </a:p>
        </p:txBody>
      </p:sp>
      <p:grpSp>
        <p:nvGrpSpPr>
          <p:cNvPr id="18" name="Group 17"/>
          <p:cNvGrpSpPr/>
          <p:nvPr/>
        </p:nvGrpSpPr>
        <p:grpSpPr>
          <a:xfrm>
            <a:off x="4064001" y="5062194"/>
            <a:ext cx="2032000" cy="1795806"/>
            <a:chOff x="4064001" y="5062194"/>
            <a:chExt cx="2032000" cy="1795806"/>
          </a:xfrm>
        </p:grpSpPr>
        <p:sp>
          <p:nvSpPr>
            <p:cNvPr id="45" name="Rectangle 44"/>
            <p:cNvSpPr/>
            <p:nvPr/>
          </p:nvSpPr>
          <p:spPr>
            <a:xfrm rot="16200000">
              <a:off x="4182098" y="4944097"/>
              <a:ext cx="1795806"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1"/>
                </a:solidFill>
              </a:endParaRPr>
            </a:p>
          </p:txBody>
        </p:sp>
        <p:pic>
          <p:nvPicPr>
            <p:cNvPr id="29" name="Picture 28" descr="Hand-icon.png"/>
            <p:cNvPicPr>
              <a:picLocks noChangeAspect="1"/>
            </p:cNvPicPr>
            <p:nvPr/>
          </p:nvPicPr>
          <p:blipFill>
            <a:blip r:embed="rId3"/>
            <a:stretch>
              <a:fillRect/>
            </a:stretch>
          </p:blipFill>
          <p:spPr>
            <a:xfrm>
              <a:off x="4546600" y="5511800"/>
              <a:ext cx="977900" cy="977900"/>
            </a:xfrm>
            <a:prstGeom prst="rect">
              <a:avLst/>
            </a:prstGeom>
          </p:spPr>
        </p:pic>
      </p:grpSp>
      <p:pic>
        <p:nvPicPr>
          <p:cNvPr id="16" name="Picture 15" descr="17_SAIA_Logo_Pantone302_Horz_Stack_375 Lime Green (1).eps">
            <a:extLst>
              <a:ext uri="{FF2B5EF4-FFF2-40B4-BE49-F238E27FC236}">
                <a16:creationId xmlns:a16="http://schemas.microsoft.com/office/drawing/2014/main" id="{3CDEF049-1F0A-4EAC-B2E4-BDEC0505E396}"/>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182584" y="5869151"/>
            <a:ext cx="2557731" cy="263197"/>
          </a:xfrm>
          <a:prstGeom prst="rect">
            <a:avLst/>
          </a:prstGeom>
          <a:noFill/>
          <a:ln w="12700" cmpd="sng">
            <a:noFill/>
          </a:ln>
        </p:spPr>
      </p:pic>
    </p:spTree>
    <p:extLst>
      <p:ext uri="{BB962C8B-B14F-4D97-AF65-F5344CB8AC3E}">
        <p14:creationId xmlns:p14="http://schemas.microsoft.com/office/powerpoint/2010/main" val="249727038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490CA6-8B98-481F-B13C-8F058EB2795E}"/>
              </a:ext>
            </a:extLst>
          </p:cNvPr>
          <p:cNvSpPr txBox="1"/>
          <p:nvPr/>
        </p:nvSpPr>
        <p:spPr>
          <a:xfrm>
            <a:off x="682471" y="469927"/>
            <a:ext cx="5345439" cy="769441"/>
          </a:xfrm>
          <a:prstGeom prst="rect">
            <a:avLst/>
          </a:prstGeom>
          <a:noFill/>
        </p:spPr>
        <p:txBody>
          <a:bodyPr wrap="square" rtlCol="0">
            <a:spAutoFit/>
          </a:bodyPr>
          <a:lstStyle/>
          <a:p>
            <a:r>
              <a:rPr lang="id-ID" sz="4400" cap="all">
                <a:solidFill>
                  <a:schemeClr val="accent1"/>
                </a:solidFill>
                <a:latin typeface="Calibri" panose="020F0502020204030204" pitchFamily="34" charset="0"/>
                <a:cs typeface="Calibri" panose="020F0502020204030204" pitchFamily="34" charset="0"/>
              </a:rPr>
              <a:t>Types of Scaffolds</a:t>
            </a:r>
            <a:endParaRPr lang="en-US" sz="4400" cap="all">
              <a:solidFill>
                <a:schemeClr val="accent1"/>
              </a:solidFill>
              <a:latin typeface="Calibri" panose="020F0502020204030204" pitchFamily="34" charset="0"/>
              <a:cs typeface="Calibri" panose="020F0502020204030204" pitchFamily="34" charset="0"/>
            </a:endParaRPr>
          </a:p>
        </p:txBody>
      </p:sp>
      <p:pic>
        <p:nvPicPr>
          <p:cNvPr id="3" name="Picture 2" descr="Rigger-Builder-Scaffold-Scaffolding-Worker-164001.jpg">
            <a:extLst>
              <a:ext uri="{FF2B5EF4-FFF2-40B4-BE49-F238E27FC236}">
                <a16:creationId xmlns:a16="http://schemas.microsoft.com/office/drawing/2014/main" id="{D000EFB8-15ED-4301-A638-3C35A7065357}"/>
              </a:ext>
            </a:extLst>
          </p:cNvPr>
          <p:cNvPicPr>
            <a:picLocks noChangeAspect="1"/>
          </p:cNvPicPr>
          <p:nvPr/>
        </p:nvPicPr>
        <p:blipFill>
          <a:blip r:embed="rId3"/>
          <a:srcRect r="1889"/>
          <a:stretch>
            <a:fillRect/>
          </a:stretch>
        </p:blipFill>
        <p:spPr>
          <a:xfrm>
            <a:off x="328340" y="1433895"/>
            <a:ext cx="3706312" cy="2502706"/>
          </a:xfrm>
          <a:prstGeom prst="rect">
            <a:avLst/>
          </a:prstGeom>
        </p:spPr>
      </p:pic>
      <p:sp>
        <p:nvSpPr>
          <p:cNvPr id="4" name="Rectangle 3">
            <a:extLst>
              <a:ext uri="{FF2B5EF4-FFF2-40B4-BE49-F238E27FC236}">
                <a16:creationId xmlns:a16="http://schemas.microsoft.com/office/drawing/2014/main" id="{44B80AFF-F7BC-4DCA-B1B5-28CF278D1B6B}"/>
              </a:ext>
            </a:extLst>
          </p:cNvPr>
          <p:cNvSpPr/>
          <p:nvPr/>
        </p:nvSpPr>
        <p:spPr>
          <a:xfrm>
            <a:off x="316479" y="4186044"/>
            <a:ext cx="3706312" cy="769441"/>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solidFill>
                <a:schemeClr val="accent1"/>
              </a:solidFill>
            </a:endParaRPr>
          </a:p>
        </p:txBody>
      </p:sp>
      <p:sp>
        <p:nvSpPr>
          <p:cNvPr id="5" name="TextBox 4">
            <a:extLst>
              <a:ext uri="{FF2B5EF4-FFF2-40B4-BE49-F238E27FC236}">
                <a16:creationId xmlns:a16="http://schemas.microsoft.com/office/drawing/2014/main" id="{1883AD57-B750-466C-B1F8-C2D333F6C735}"/>
              </a:ext>
            </a:extLst>
          </p:cNvPr>
          <p:cNvSpPr txBox="1"/>
          <p:nvPr/>
        </p:nvSpPr>
        <p:spPr>
          <a:xfrm>
            <a:off x="831540" y="4348060"/>
            <a:ext cx="3286025" cy="400110"/>
          </a:xfrm>
          <a:prstGeom prst="rect">
            <a:avLst/>
          </a:prstGeom>
          <a:noFill/>
        </p:spPr>
        <p:txBody>
          <a:bodyPr wrap="square" rtlCol="0">
            <a:spAutoFit/>
          </a:bodyPr>
          <a:lstStyle/>
          <a:p>
            <a:r>
              <a:rPr lang="id-ID" sz="2000" cap="all">
                <a:solidFill>
                  <a:schemeClr val="bg1"/>
                </a:solidFill>
                <a:latin typeface="Calibri" panose="020F0502020204030204" pitchFamily="34" charset="0"/>
                <a:cs typeface="Calibri" panose="020F0502020204030204" pitchFamily="34" charset="0"/>
              </a:rPr>
              <a:t>Supported Scaffold</a:t>
            </a:r>
            <a:endParaRPr lang="en-US" sz="2000" cap="all">
              <a:solidFill>
                <a:schemeClr val="bg1"/>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D115A6A-7DD7-4074-8B22-3241F70BBA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168" y="1418856"/>
            <a:ext cx="3625169" cy="2462990"/>
          </a:xfrm>
          <a:prstGeom prst="rect">
            <a:avLst/>
          </a:prstGeom>
        </p:spPr>
      </p:pic>
      <p:sp>
        <p:nvSpPr>
          <p:cNvPr id="7" name="Rectangle 6">
            <a:extLst>
              <a:ext uri="{FF2B5EF4-FFF2-40B4-BE49-F238E27FC236}">
                <a16:creationId xmlns:a16="http://schemas.microsoft.com/office/drawing/2014/main" id="{6C95329C-16F3-4E06-81CB-6F3EAB4E2C84}"/>
              </a:ext>
            </a:extLst>
          </p:cNvPr>
          <p:cNvSpPr/>
          <p:nvPr/>
        </p:nvSpPr>
        <p:spPr>
          <a:xfrm>
            <a:off x="4381168" y="4207649"/>
            <a:ext cx="3625169" cy="7727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4"/>
              </a:solidFill>
            </a:endParaRPr>
          </a:p>
        </p:txBody>
      </p:sp>
      <p:sp>
        <p:nvSpPr>
          <p:cNvPr id="8" name="TextBox 7">
            <a:extLst>
              <a:ext uri="{FF2B5EF4-FFF2-40B4-BE49-F238E27FC236}">
                <a16:creationId xmlns:a16="http://schemas.microsoft.com/office/drawing/2014/main" id="{71AB5684-A742-45A9-851A-BC216EA6664E}"/>
              </a:ext>
            </a:extLst>
          </p:cNvPr>
          <p:cNvSpPr txBox="1"/>
          <p:nvPr/>
        </p:nvSpPr>
        <p:spPr>
          <a:xfrm>
            <a:off x="4034652" y="4361221"/>
            <a:ext cx="4290733" cy="400110"/>
          </a:xfrm>
          <a:prstGeom prst="rect">
            <a:avLst/>
          </a:prstGeom>
          <a:noFill/>
        </p:spPr>
        <p:txBody>
          <a:bodyPr wrap="square" rtlCol="0">
            <a:spAutoFit/>
          </a:bodyPr>
          <a:lstStyle/>
          <a:p>
            <a:pPr algn="ctr"/>
            <a:r>
              <a:rPr lang="id-ID" sz="2000" cap="all">
                <a:solidFill>
                  <a:srgbClr val="FFFFFF"/>
                </a:solidFill>
                <a:latin typeface="Calibri" panose="020F0502020204030204" pitchFamily="34" charset="0"/>
                <a:cs typeface="Calibri" panose="020F0502020204030204" pitchFamily="34" charset="0"/>
              </a:rPr>
              <a:t>Suspended Scaffold</a:t>
            </a:r>
            <a:endParaRPr lang="en-US" sz="2000" cap="all">
              <a:solidFill>
                <a:srgbClr val="FFFFFF"/>
              </a:solidFill>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7CFC40F1-F8CF-4854-B400-AF0B56A1A42F}"/>
              </a:ext>
            </a:extLst>
          </p:cNvPr>
          <p:cNvSpPr/>
          <p:nvPr/>
        </p:nvSpPr>
        <p:spPr>
          <a:xfrm>
            <a:off x="8438485" y="4207649"/>
            <a:ext cx="3410615" cy="772764"/>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cap="all">
                <a:solidFill>
                  <a:srgbClr val="FFFFFF"/>
                </a:solidFill>
                <a:latin typeface="Calibri" panose="020F0502020204030204" pitchFamily="34" charset="0"/>
                <a:cs typeface="Calibri" panose="020F0502020204030204" pitchFamily="34" charset="0"/>
              </a:rPr>
              <a:t>Mobile Elevated </a:t>
            </a:r>
            <a:br>
              <a:rPr lang="en-US" cap="all">
                <a:solidFill>
                  <a:srgbClr val="FFFFFF"/>
                </a:solidFill>
                <a:latin typeface="Calibri" panose="020F0502020204030204" pitchFamily="34" charset="0"/>
                <a:cs typeface="Calibri" panose="020F0502020204030204" pitchFamily="34" charset="0"/>
              </a:rPr>
            </a:br>
            <a:r>
              <a:rPr lang="en-US" cap="all">
                <a:solidFill>
                  <a:srgbClr val="FFFFFF"/>
                </a:solidFill>
                <a:latin typeface="Calibri" panose="020F0502020204030204" pitchFamily="34" charset="0"/>
                <a:cs typeface="Calibri" panose="020F0502020204030204" pitchFamily="34" charset="0"/>
              </a:rPr>
              <a:t>Work Platform (MEWP) </a:t>
            </a:r>
          </a:p>
        </p:txBody>
      </p:sp>
      <p:sp>
        <p:nvSpPr>
          <p:cNvPr id="20" name="TextBox 19">
            <a:extLst>
              <a:ext uri="{FF2B5EF4-FFF2-40B4-BE49-F238E27FC236}">
                <a16:creationId xmlns:a16="http://schemas.microsoft.com/office/drawing/2014/main" id="{A66F233E-3197-45AB-AADD-CA516C589680}"/>
              </a:ext>
            </a:extLst>
          </p:cNvPr>
          <p:cNvSpPr txBox="1"/>
          <p:nvPr/>
        </p:nvSpPr>
        <p:spPr>
          <a:xfrm>
            <a:off x="389010" y="5395495"/>
            <a:ext cx="11652622" cy="461665"/>
          </a:xfrm>
          <a:prstGeom prst="rect">
            <a:avLst/>
          </a:prstGeom>
          <a:noFill/>
        </p:spPr>
        <p:txBody>
          <a:bodyPr wrap="square" rtlCol="0">
            <a:spAutoFit/>
          </a:bodyPr>
          <a:lstStyle/>
          <a:p>
            <a:r>
              <a:rPr lang="en-US" sz="2400" b="1" cap="all">
                <a:solidFill>
                  <a:schemeClr val="accent1"/>
                </a:solidFill>
                <a:latin typeface="Calibri" panose="020F0502020204030204" pitchFamily="34" charset="0"/>
                <a:cs typeface="Calibri" panose="020F0502020204030204" pitchFamily="34" charset="0"/>
              </a:rPr>
              <a:t>This class focuses on the 3 most commonly used supported scaffolds</a:t>
            </a:r>
          </a:p>
        </p:txBody>
      </p:sp>
      <p:pic>
        <p:nvPicPr>
          <p:cNvPr id="11" name="Picture 10" descr="A picture containing outdoor, truck, digger, road&#10;&#10;Description automatically generated">
            <a:extLst>
              <a:ext uri="{FF2B5EF4-FFF2-40B4-BE49-F238E27FC236}">
                <a16:creationId xmlns:a16="http://schemas.microsoft.com/office/drawing/2014/main" id="{D9043531-73BE-46E3-B635-38399615F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954" y="1443752"/>
            <a:ext cx="2865065" cy="2547629"/>
          </a:xfrm>
          <a:prstGeom prst="rect">
            <a:avLst/>
          </a:prstGeom>
        </p:spPr>
      </p:pic>
      <p:pic>
        <p:nvPicPr>
          <p:cNvPr id="10" name="Picture 9">
            <a:extLst>
              <a:ext uri="{FF2B5EF4-FFF2-40B4-BE49-F238E27FC236}">
                <a16:creationId xmlns:a16="http://schemas.microsoft.com/office/drawing/2014/main" id="{F9436273-2D48-46E5-BC11-DDADA3FA1F8E}"/>
              </a:ext>
            </a:extLst>
          </p:cNvPr>
          <p:cNvPicPr>
            <a:picLocks noChangeAspect="1"/>
          </p:cNvPicPr>
          <p:nvPr/>
        </p:nvPicPr>
        <p:blipFill>
          <a:blip r:embed="rId6"/>
          <a:stretch>
            <a:fillRect/>
          </a:stretch>
        </p:blipFill>
        <p:spPr>
          <a:xfrm>
            <a:off x="10939470" y="2234852"/>
            <a:ext cx="909630" cy="1756529"/>
          </a:xfrm>
          <a:prstGeom prst="rect">
            <a:avLst/>
          </a:prstGeom>
        </p:spPr>
      </p:pic>
      <p:cxnSp>
        <p:nvCxnSpPr>
          <p:cNvPr id="13" name="Straight Connector 12">
            <a:extLst>
              <a:ext uri="{FF2B5EF4-FFF2-40B4-BE49-F238E27FC236}">
                <a16:creationId xmlns:a16="http://schemas.microsoft.com/office/drawing/2014/main" id="{677E61F1-9451-43A1-A53C-BDFF822BE57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descr="17_SAIA_Logo_Pantone302_Horz_Stack_375 Lime Green (1).eps">
            <a:extLst>
              <a:ext uri="{FF2B5EF4-FFF2-40B4-BE49-F238E27FC236}">
                <a16:creationId xmlns:a16="http://schemas.microsoft.com/office/drawing/2014/main" id="{FE40BDFB-6CFF-400A-87A5-AB6F7C92871F}"/>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7">
                <a:alphaModFix amt="50000"/>
              </a:blip>
              <a:stretch>
                <a:fillRect/>
              </a:stretch>
            </p:blipFill>
          </mc:Choice>
          <mc:Fallback>
            <p:blipFill>
              <a:blip r:embed="rId8">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5438792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3000"/>
                            </p:stCondLst>
                            <p:childTnLst>
                              <p:par>
                                <p:cTn id="16" presetID="10" presetClass="entr" presetSubtype="0" fill="hold" nodeType="after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6000"/>
                            </p:stCondLst>
                            <p:childTnLst>
                              <p:par>
                                <p:cTn id="27" presetID="10" presetClass="entr" presetSubtype="0" fill="hold" nodeType="afterEffect">
                                  <p:stCondLst>
                                    <p:cond delay="100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100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1000"/>
                                  </p:stCondLst>
                                  <p:childTnLst>
                                    <p:set>
                                      <p:cBhvr>
                                        <p:cTn id="37" dur="1" fill="hold">
                                          <p:stCondLst>
                                            <p:cond delay="0"/>
                                          </p:stCondLst>
                                        </p:cTn>
                                        <p:tgtEl>
                                          <p:spTgt spid="20">
                                            <p:txEl>
                                              <p:pRg st="0" end="0"/>
                                            </p:txEl>
                                          </p:spTgt>
                                        </p:tgtEl>
                                        <p:attrNameLst>
                                          <p:attrName>style.visibility</p:attrName>
                                        </p:attrNameLst>
                                      </p:cBhvr>
                                      <p:to>
                                        <p:strVal val="visible"/>
                                      </p:to>
                                    </p:set>
                                    <p:animEffect transition="in" filter="fade">
                                      <p:cBhvr>
                                        <p:cTn id="38"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50"/>
          <p:cNvSpPr txBox="1"/>
          <p:nvPr/>
        </p:nvSpPr>
        <p:spPr>
          <a:xfrm>
            <a:off x="1252434" y="1243591"/>
            <a:ext cx="8473923" cy="461665"/>
          </a:xfrm>
          <a:prstGeom prst="rect">
            <a:avLst/>
          </a:prstGeom>
          <a:noFill/>
        </p:spPr>
        <p:txBody>
          <a:bodyPr wrap="none" rtlCol="0">
            <a:spAutoFit/>
          </a:bodyPr>
          <a:lstStyle/>
          <a:p>
            <a:pPr algn="ctr"/>
            <a:r>
              <a:rPr lang="id-ID" sz="2400">
                <a:latin typeface="Calibri" panose="020F0502020204030204" pitchFamily="34" charset="0"/>
                <a:cs typeface="Calibri" panose="020F0502020204030204" pitchFamily="34" charset="0"/>
              </a:rPr>
              <a:t>Platforms supported by</a:t>
            </a:r>
            <a:r>
              <a:rPr lang="en-US" sz="2400">
                <a:latin typeface="Calibri" panose="020F0502020204030204" pitchFamily="34" charset="0"/>
                <a:cs typeface="Calibri" panose="020F0502020204030204" pitchFamily="34" charset="0"/>
              </a:rPr>
              <a:t> legs, posts, frames, or similar rigid support.</a:t>
            </a:r>
          </a:p>
        </p:txBody>
      </p:sp>
      <p:sp>
        <p:nvSpPr>
          <p:cNvPr id="52" name="TextBox 51"/>
          <p:cNvSpPr txBox="1"/>
          <p:nvPr/>
        </p:nvSpPr>
        <p:spPr>
          <a:xfrm>
            <a:off x="261411" y="312270"/>
            <a:ext cx="6113308" cy="769441"/>
          </a:xfrm>
          <a:prstGeom prst="rect">
            <a:avLst/>
          </a:prstGeom>
          <a:noFill/>
        </p:spPr>
        <p:txBody>
          <a:bodyPr wrap="square" rtlCol="0">
            <a:spAutoFit/>
          </a:bodyPr>
          <a:lstStyle/>
          <a:p>
            <a:pPr algn="ctr"/>
            <a:r>
              <a:rPr lang="id-ID" sz="4400" cap="all">
                <a:solidFill>
                  <a:srgbClr val="003F5F"/>
                </a:solidFill>
                <a:latin typeface="Calibri" panose="020F0502020204030204" pitchFamily="34" charset="0"/>
                <a:cs typeface="Calibri" panose="020F0502020204030204" pitchFamily="34" charset="0"/>
              </a:rPr>
              <a:t>Supported Scaffolds</a:t>
            </a:r>
            <a:endParaRPr lang="en-US" sz="4400" cap="all">
              <a:solidFill>
                <a:srgbClr val="003F5F"/>
              </a:solidFill>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315FFA55-A72C-476B-8878-9BA232AE04FC}"/>
              </a:ext>
            </a:extLst>
          </p:cNvPr>
          <p:cNvGrpSpPr/>
          <p:nvPr/>
        </p:nvGrpSpPr>
        <p:grpSpPr>
          <a:xfrm>
            <a:off x="4343450" y="2053581"/>
            <a:ext cx="3441700" cy="4013200"/>
            <a:chOff x="8179137" y="2384506"/>
            <a:chExt cx="3441700" cy="4013200"/>
          </a:xfrm>
        </p:grpSpPr>
        <p:sp>
          <p:nvSpPr>
            <p:cNvPr id="30" name="Rounded Rectangle 29"/>
            <p:cNvSpPr/>
            <p:nvPr/>
          </p:nvSpPr>
          <p:spPr>
            <a:xfrm>
              <a:off x="8179137" y="2384506"/>
              <a:ext cx="3441700" cy="4013200"/>
            </a:xfrm>
            <a:prstGeom prst="roundRect">
              <a:avLst>
                <a:gd name="adj" fmla="val 0"/>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8797123" y="2619492"/>
              <a:ext cx="2690160" cy="461665"/>
            </a:xfrm>
            <a:prstGeom prst="rect">
              <a:avLst/>
            </a:prstGeom>
            <a:noFill/>
          </p:spPr>
          <p:txBody>
            <a:bodyPr wrap="none" rtlCol="0">
              <a:spAutoFit/>
            </a:bodyPr>
            <a:lstStyle/>
            <a:p>
              <a:pPr algn="ctr"/>
              <a:r>
                <a:rPr lang="id-ID" sz="2400" b="1" cap="all">
                  <a:latin typeface="Calibri" panose="020F0502020204030204" pitchFamily="34" charset="0"/>
                  <a:cs typeface="Calibri" panose="020F0502020204030204" pitchFamily="34" charset="0"/>
                </a:rPr>
                <a:t>system</a:t>
              </a:r>
              <a:r>
                <a:rPr lang="id-ID" sz="2400" cap="all">
                  <a:latin typeface="Calibri" panose="020F0502020204030204" pitchFamily="34" charset="0"/>
                  <a:cs typeface="Calibri" panose="020F0502020204030204" pitchFamily="34" charset="0"/>
                </a:rPr>
                <a:t> Scaffolds</a:t>
              </a:r>
            </a:p>
          </p:txBody>
        </p:sp>
      </p:grpSp>
      <p:grpSp>
        <p:nvGrpSpPr>
          <p:cNvPr id="5" name="Group 4">
            <a:extLst>
              <a:ext uri="{FF2B5EF4-FFF2-40B4-BE49-F238E27FC236}">
                <a16:creationId xmlns:a16="http://schemas.microsoft.com/office/drawing/2014/main" id="{D8CC187B-1959-42BC-887E-AC0FD9822085}"/>
              </a:ext>
            </a:extLst>
          </p:cNvPr>
          <p:cNvGrpSpPr/>
          <p:nvPr/>
        </p:nvGrpSpPr>
        <p:grpSpPr>
          <a:xfrm>
            <a:off x="355576" y="2035263"/>
            <a:ext cx="3446643" cy="4013200"/>
            <a:chOff x="4374156" y="2369661"/>
            <a:chExt cx="3441700" cy="4013200"/>
          </a:xfrm>
        </p:grpSpPr>
        <p:sp>
          <p:nvSpPr>
            <p:cNvPr id="29" name="Rounded Rectangle 28"/>
            <p:cNvSpPr/>
            <p:nvPr/>
          </p:nvSpPr>
          <p:spPr>
            <a:xfrm>
              <a:off x="4374156" y="2369661"/>
              <a:ext cx="3441700" cy="4013200"/>
            </a:xfrm>
            <a:prstGeom prst="roundRect">
              <a:avLst>
                <a:gd name="adj" fmla="val 1093"/>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841896" y="2650352"/>
              <a:ext cx="2599301" cy="461665"/>
            </a:xfrm>
            <a:prstGeom prst="rect">
              <a:avLst/>
            </a:prstGeom>
            <a:noFill/>
          </p:spPr>
          <p:txBody>
            <a:bodyPr wrap="none" rtlCol="0">
              <a:spAutoFit/>
            </a:bodyPr>
            <a:lstStyle/>
            <a:p>
              <a:pPr algn="ctr"/>
              <a:r>
                <a:rPr lang="id-ID" sz="2400" b="1" cap="all">
                  <a:latin typeface="Calibri" panose="020F0502020204030204" pitchFamily="34" charset="0"/>
                  <a:cs typeface="Calibri" panose="020F0502020204030204" pitchFamily="34" charset="0"/>
                </a:rPr>
                <a:t>Frame</a:t>
              </a:r>
              <a:r>
                <a:rPr lang="id-ID" sz="2400" cap="all">
                  <a:latin typeface="Calibri" panose="020F0502020204030204" pitchFamily="34" charset="0"/>
                  <a:cs typeface="Calibri" panose="020F0502020204030204" pitchFamily="34" charset="0"/>
                </a:rPr>
                <a:t> Scaffolds</a:t>
              </a:r>
            </a:p>
          </p:txBody>
        </p:sp>
      </p:grpSp>
      <p:pic>
        <p:nvPicPr>
          <p:cNvPr id="4" name="Picture 3">
            <a:extLst>
              <a:ext uri="{FF2B5EF4-FFF2-40B4-BE49-F238E27FC236}">
                <a16:creationId xmlns:a16="http://schemas.microsoft.com/office/drawing/2014/main" id="{05CDC9DB-E797-400B-BAA9-5008B5933CD4}"/>
              </a:ext>
            </a:extLst>
          </p:cNvPr>
          <p:cNvPicPr>
            <a:picLocks noChangeAspect="1"/>
          </p:cNvPicPr>
          <p:nvPr/>
        </p:nvPicPr>
        <p:blipFill>
          <a:blip r:embed="rId3"/>
          <a:stretch>
            <a:fillRect/>
          </a:stretch>
        </p:blipFill>
        <p:spPr>
          <a:xfrm>
            <a:off x="5068260" y="2631558"/>
            <a:ext cx="2055480" cy="3405685"/>
          </a:xfrm>
          <a:prstGeom prst="rect">
            <a:avLst/>
          </a:prstGeom>
        </p:spPr>
      </p:pic>
      <p:pic>
        <p:nvPicPr>
          <p:cNvPr id="9" name="Picture 8">
            <a:extLst>
              <a:ext uri="{FF2B5EF4-FFF2-40B4-BE49-F238E27FC236}">
                <a16:creationId xmlns:a16="http://schemas.microsoft.com/office/drawing/2014/main" id="{DCDBCEAF-32DC-4253-BA92-EB47E9A7BA92}"/>
              </a:ext>
            </a:extLst>
          </p:cNvPr>
          <p:cNvPicPr>
            <a:picLocks noChangeAspect="1"/>
          </p:cNvPicPr>
          <p:nvPr/>
        </p:nvPicPr>
        <p:blipFill>
          <a:blip r:embed="rId4"/>
          <a:stretch>
            <a:fillRect/>
          </a:stretch>
        </p:blipFill>
        <p:spPr>
          <a:xfrm>
            <a:off x="1023670" y="2648639"/>
            <a:ext cx="2057858" cy="3266209"/>
          </a:xfrm>
          <a:prstGeom prst="rect">
            <a:avLst/>
          </a:prstGeom>
        </p:spPr>
      </p:pic>
      <p:sp>
        <p:nvSpPr>
          <p:cNvPr id="8" name="Rounded Rectangle 29">
            <a:extLst>
              <a:ext uri="{FF2B5EF4-FFF2-40B4-BE49-F238E27FC236}">
                <a16:creationId xmlns:a16="http://schemas.microsoft.com/office/drawing/2014/main" id="{BEB81D16-583F-418A-83B8-5AB911B65265}"/>
              </a:ext>
            </a:extLst>
          </p:cNvPr>
          <p:cNvSpPr/>
          <p:nvPr/>
        </p:nvSpPr>
        <p:spPr>
          <a:xfrm>
            <a:off x="8224426" y="2053581"/>
            <a:ext cx="3441700" cy="4013200"/>
          </a:xfrm>
          <a:prstGeom prst="roundRect">
            <a:avLst>
              <a:gd name="adj" fmla="val 0"/>
            </a:avLst>
          </a:prstGeom>
          <a:solidFill>
            <a:schemeClr val="bg1"/>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8149345" y="2131287"/>
            <a:ext cx="3259221" cy="830997"/>
          </a:xfrm>
          <a:prstGeom prst="rect">
            <a:avLst/>
          </a:prstGeom>
          <a:noFill/>
        </p:spPr>
        <p:txBody>
          <a:bodyPr wrap="square" rtlCol="0">
            <a:spAutoFit/>
          </a:bodyPr>
          <a:lstStyle/>
          <a:p>
            <a:pPr algn="ctr"/>
            <a:r>
              <a:rPr lang="id-ID" sz="2400" b="1" cap="all">
                <a:latin typeface="Calibri" panose="020F0502020204030204" pitchFamily="34" charset="0"/>
                <a:cs typeface="Calibri" panose="020F0502020204030204" pitchFamily="34" charset="0"/>
              </a:rPr>
              <a:t>Tube &amp; Clamp </a:t>
            </a:r>
            <a:r>
              <a:rPr lang="id-ID" sz="2400" cap="all">
                <a:latin typeface="Calibri" panose="020F0502020204030204" pitchFamily="34" charset="0"/>
                <a:cs typeface="Calibri" panose="020F0502020204030204" pitchFamily="34" charset="0"/>
              </a:rPr>
              <a:t>Scaffolds</a:t>
            </a:r>
          </a:p>
        </p:txBody>
      </p:sp>
      <p:cxnSp>
        <p:nvCxnSpPr>
          <p:cNvPr id="15" name="Straight Connector 14">
            <a:extLst>
              <a:ext uri="{FF2B5EF4-FFF2-40B4-BE49-F238E27FC236}">
                <a16:creationId xmlns:a16="http://schemas.microsoft.com/office/drawing/2014/main" id="{536368EF-C7BE-45AB-8AF8-0E8C9660C41D}"/>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6" name="Picture 15" descr="17_SAIA_Logo_Pantone302_Horz_Stack_375 Lime Green (1).eps">
            <a:extLst>
              <a:ext uri="{FF2B5EF4-FFF2-40B4-BE49-F238E27FC236}">
                <a16:creationId xmlns:a16="http://schemas.microsoft.com/office/drawing/2014/main" id="{A0AA691A-4DDB-4DEE-9C64-8F67D102161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alphaModFix amt="50000"/>
              </a:blip>
              <a:stretch>
                <a:fillRect/>
              </a:stretch>
            </p:blipFill>
          </mc:Choice>
          <mc:Fallback>
            <p:blipFill>
              <a:blip r:embed="rId7">
                <a:alphaModFix amt="50000"/>
              </a:blip>
              <a:stretch>
                <a:fillRect/>
              </a:stretch>
            </p:blipFill>
          </mc:Fallback>
        </mc:AlternateContent>
        <p:spPr>
          <a:xfrm>
            <a:off x="261411" y="6386468"/>
            <a:ext cx="2557731" cy="263197"/>
          </a:xfrm>
          <a:prstGeom prst="rect">
            <a:avLst/>
          </a:prstGeom>
          <a:noFill/>
          <a:ln w="12700" cmpd="sng">
            <a:noFill/>
          </a:ln>
        </p:spPr>
      </p:pic>
      <p:pic>
        <p:nvPicPr>
          <p:cNvPr id="11" name="Picture 10" descr="A picture containing diagram&#10;&#10;Description automatically generated">
            <a:extLst>
              <a:ext uri="{FF2B5EF4-FFF2-40B4-BE49-F238E27FC236}">
                <a16:creationId xmlns:a16="http://schemas.microsoft.com/office/drawing/2014/main" id="{3B554B49-29D1-98DF-1D47-55C1F153A2E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09960" y="2962284"/>
            <a:ext cx="2352207" cy="3044033"/>
          </a:xfrm>
          <a:prstGeom prst="rect">
            <a:avLst/>
          </a:prstGeom>
        </p:spPr>
      </p:pic>
    </p:spTree>
    <p:extLst>
      <p:ext uri="{BB962C8B-B14F-4D97-AF65-F5344CB8AC3E}">
        <p14:creationId xmlns:p14="http://schemas.microsoft.com/office/powerpoint/2010/main" val="458402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1500"/>
                            </p:stCondLst>
                            <p:childTnLst>
                              <p:par>
                                <p:cTn id="18" presetID="1" presetClass="entr" presetSubtype="0" fill="hold" grpId="0" nodeType="afterEffect">
                                  <p:stCondLst>
                                    <p:cond delay="100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7431249" y="1884901"/>
            <a:ext cx="3848939" cy="646331"/>
          </a:xfrm>
          <a:prstGeom prst="rect">
            <a:avLst/>
          </a:prstGeom>
          <a:noFill/>
        </p:spPr>
        <p:txBody>
          <a:bodyPr wrap="none" rtlCol="0">
            <a:spAutoFit/>
          </a:bodyPr>
          <a:lstStyle/>
          <a:p>
            <a:pPr algn="ctr"/>
            <a:r>
              <a:rPr lang="id-ID" sz="3600" b="1" cap="all">
                <a:solidFill>
                  <a:srgbClr val="003F5F"/>
                </a:solidFill>
                <a:latin typeface="Calibri" panose="020F0502020204030204" pitchFamily="34" charset="0"/>
                <a:cs typeface="Calibri" panose="020F0502020204030204" pitchFamily="34" charset="0"/>
              </a:rPr>
              <a:t>Frame Scaffolds</a:t>
            </a:r>
            <a:endParaRPr lang="en-US" sz="3600" b="1" cap="all">
              <a:solidFill>
                <a:srgbClr val="003F5F"/>
              </a:solidFill>
              <a:latin typeface="Calibri" panose="020F0502020204030204" pitchFamily="34" charset="0"/>
              <a:cs typeface="Calibri" panose="020F0502020204030204" pitchFamily="34" charset="0"/>
            </a:endParaRPr>
          </a:p>
        </p:txBody>
      </p:sp>
      <p:sp>
        <p:nvSpPr>
          <p:cNvPr id="183" name="TextBox 182"/>
          <p:cNvSpPr txBox="1"/>
          <p:nvPr/>
        </p:nvSpPr>
        <p:spPr>
          <a:xfrm>
            <a:off x="7431249" y="2745431"/>
            <a:ext cx="4894605" cy="1797352"/>
          </a:xfrm>
          <a:prstGeom prst="rect">
            <a:avLst/>
          </a:prstGeom>
          <a:noFill/>
        </p:spPr>
        <p:txBody>
          <a:bodyPr wrap="square" rtlCol="0">
            <a:spAutoFit/>
          </a:bodyPr>
          <a:lstStyle/>
          <a:p>
            <a:r>
              <a:rPr lang="id-ID" sz="2400">
                <a:latin typeface="Calibri" panose="020F0502020204030204" pitchFamily="34" charset="0"/>
                <a:cs typeface="Calibri" panose="020F0502020204030204" pitchFamily="34" charset="0"/>
              </a:rPr>
              <a:t>Frame scaffolds are </a:t>
            </a:r>
            <a:r>
              <a:rPr lang="en-US" sz="2400">
                <a:latin typeface="Calibri" panose="020F0502020204030204" pitchFamily="34" charset="0"/>
                <a:cs typeface="Calibri" panose="020F0502020204030204" pitchFamily="34" charset="0"/>
              </a:rPr>
              <a:t>one of </a:t>
            </a:r>
            <a:r>
              <a:rPr lang="id-ID" sz="2400">
                <a:latin typeface="Calibri" panose="020F0502020204030204" pitchFamily="34" charset="0"/>
                <a:cs typeface="Calibri" panose="020F0502020204030204" pitchFamily="34" charset="0"/>
              </a:rPr>
              <a:t>the most common type</a:t>
            </a:r>
            <a:r>
              <a:rPr lang="en-US" sz="2400">
                <a:latin typeface="Calibri" panose="020F0502020204030204" pitchFamily="34" charset="0"/>
                <a:cs typeface="Calibri" panose="020F0502020204030204" pitchFamily="34" charset="0"/>
              </a:rPr>
              <a:t>s</a:t>
            </a:r>
            <a:r>
              <a:rPr lang="id-ID" sz="2400">
                <a:latin typeface="Calibri" panose="020F0502020204030204" pitchFamily="34" charset="0"/>
                <a:cs typeface="Calibri" panose="020F0502020204030204" pitchFamily="34" charset="0"/>
              </a:rPr>
              <a:t> of scaffold used in commercial and residential construction</a:t>
            </a:r>
          </a:p>
          <a:p>
            <a:pPr algn="just">
              <a:lnSpc>
                <a:spcPct val="150000"/>
              </a:lnSpc>
            </a:pPr>
            <a:endParaRPr lang="id-ID" sz="1100">
              <a:solidFill>
                <a:schemeClr val="bg1">
                  <a:lumMod val="65000"/>
                </a:schemeClr>
              </a:solidFill>
              <a:latin typeface="+mj-lt"/>
            </a:endParaRPr>
          </a:p>
        </p:txBody>
      </p:sp>
      <p:sp>
        <p:nvSpPr>
          <p:cNvPr id="62" name="TextBox 61"/>
          <p:cNvSpPr txBox="1"/>
          <p:nvPr/>
        </p:nvSpPr>
        <p:spPr>
          <a:xfrm>
            <a:off x="8763000" y="4328583"/>
            <a:ext cx="184666" cy="369332"/>
          </a:xfrm>
          <a:prstGeom prst="rect">
            <a:avLst/>
          </a:prstGeom>
          <a:noFill/>
        </p:spPr>
        <p:txBody>
          <a:bodyPr wrap="none" rtlCol="0">
            <a:spAutoFit/>
          </a:bodyPr>
          <a:lstStyle/>
          <a:p>
            <a:endParaRPr lang="en-US"/>
          </a:p>
        </p:txBody>
      </p:sp>
      <p:pic>
        <p:nvPicPr>
          <p:cNvPr id="21" name="Picture 20" descr="17_SAIA_Logo_Pantone302_Horz_Stack_375 Lime Green (1).eps">
            <a:extLst>
              <a:ext uri="{FF2B5EF4-FFF2-40B4-BE49-F238E27FC236}">
                <a16:creationId xmlns:a16="http://schemas.microsoft.com/office/drawing/2014/main" id="{1482A8F2-9BB3-41EE-B065-C643576F15D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grpSp>
        <p:nvGrpSpPr>
          <p:cNvPr id="36" name="Group 35">
            <a:extLst>
              <a:ext uri="{FF2B5EF4-FFF2-40B4-BE49-F238E27FC236}">
                <a16:creationId xmlns:a16="http://schemas.microsoft.com/office/drawing/2014/main" id="{C5817A63-78D6-42AF-B340-930AAC269FCA}"/>
              </a:ext>
            </a:extLst>
          </p:cNvPr>
          <p:cNvGrpSpPr/>
          <p:nvPr/>
        </p:nvGrpSpPr>
        <p:grpSpPr>
          <a:xfrm>
            <a:off x="2950960" y="4695492"/>
            <a:ext cx="1662694" cy="540575"/>
            <a:chOff x="-4233875" y="5240362"/>
            <a:chExt cx="1701641" cy="541463"/>
          </a:xfrm>
        </p:grpSpPr>
        <p:sp>
          <p:nvSpPr>
            <p:cNvPr id="43" name="Arrow: Left 13">
              <a:extLst>
                <a:ext uri="{FF2B5EF4-FFF2-40B4-BE49-F238E27FC236}">
                  <a16:creationId xmlns:a16="http://schemas.microsoft.com/office/drawing/2014/main" id="{02D2E26F-7509-48A9-8889-72E5884317BE}"/>
                </a:ext>
              </a:extLst>
            </p:cNvPr>
            <p:cNvSpPr/>
            <p:nvPr/>
          </p:nvSpPr>
          <p:spPr>
            <a:xfrm rot="19963687">
              <a:off x="-4233875" y="5571121"/>
              <a:ext cx="520188" cy="210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EACE538C-C057-4DB4-BFFF-11F894BC5046}"/>
                </a:ext>
              </a:extLst>
            </p:cNvPr>
            <p:cNvSpPr txBox="1"/>
            <p:nvPr/>
          </p:nvSpPr>
          <p:spPr>
            <a:xfrm>
              <a:off x="-3823421" y="5240362"/>
              <a:ext cx="1291187"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SCREWJACK</a:t>
              </a:r>
            </a:p>
          </p:txBody>
        </p:sp>
      </p:grpSp>
      <p:grpSp>
        <p:nvGrpSpPr>
          <p:cNvPr id="49" name="Group 48">
            <a:extLst>
              <a:ext uri="{FF2B5EF4-FFF2-40B4-BE49-F238E27FC236}">
                <a16:creationId xmlns:a16="http://schemas.microsoft.com/office/drawing/2014/main" id="{9BE7ED80-BE85-41FB-84DA-833F4016190C}"/>
              </a:ext>
            </a:extLst>
          </p:cNvPr>
          <p:cNvGrpSpPr/>
          <p:nvPr/>
        </p:nvGrpSpPr>
        <p:grpSpPr>
          <a:xfrm>
            <a:off x="5271458" y="4363813"/>
            <a:ext cx="1186577" cy="972732"/>
            <a:chOff x="-2061534" y="5141618"/>
            <a:chExt cx="1214371" cy="974330"/>
          </a:xfrm>
        </p:grpSpPr>
        <p:sp>
          <p:nvSpPr>
            <p:cNvPr id="59" name="Arrow: Left 13">
              <a:extLst>
                <a:ext uri="{FF2B5EF4-FFF2-40B4-BE49-F238E27FC236}">
                  <a16:creationId xmlns:a16="http://schemas.microsoft.com/office/drawing/2014/main" id="{DE65A9B1-EDE1-4ED1-94CF-1ED4780842FC}"/>
                </a:ext>
              </a:extLst>
            </p:cNvPr>
            <p:cNvSpPr/>
            <p:nvPr/>
          </p:nvSpPr>
          <p:spPr>
            <a:xfrm rot="7380775">
              <a:off x="-1577616" y="5296360"/>
              <a:ext cx="520188" cy="21070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5018F88B-2345-422B-9D5A-69A3724B0920}"/>
                </a:ext>
              </a:extLst>
            </p:cNvPr>
            <p:cNvSpPr txBox="1"/>
            <p:nvPr/>
          </p:nvSpPr>
          <p:spPr>
            <a:xfrm>
              <a:off x="-2061534" y="5746616"/>
              <a:ext cx="1214371"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BASEPLATE</a:t>
              </a:r>
            </a:p>
          </p:txBody>
        </p:sp>
      </p:grpSp>
      <p:pic>
        <p:nvPicPr>
          <p:cNvPr id="4" name="Picture 3" descr="Diagram&#10;&#10;Description automatically generated">
            <a:extLst>
              <a:ext uri="{FF2B5EF4-FFF2-40B4-BE49-F238E27FC236}">
                <a16:creationId xmlns:a16="http://schemas.microsoft.com/office/drawing/2014/main" id="{151254E5-38F7-4068-A5DC-AB73F4BED6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785" y="-66417"/>
            <a:ext cx="5755180" cy="6344372"/>
          </a:xfrm>
          <a:prstGeom prst="rect">
            <a:avLst/>
          </a:prstGeom>
        </p:spPr>
      </p:pic>
      <p:grpSp>
        <p:nvGrpSpPr>
          <p:cNvPr id="65" name="Group 64">
            <a:extLst>
              <a:ext uri="{FF2B5EF4-FFF2-40B4-BE49-F238E27FC236}">
                <a16:creationId xmlns:a16="http://schemas.microsoft.com/office/drawing/2014/main" id="{05797E9A-D9E4-436F-A324-E754CE2F8D97}"/>
              </a:ext>
            </a:extLst>
          </p:cNvPr>
          <p:cNvGrpSpPr/>
          <p:nvPr/>
        </p:nvGrpSpPr>
        <p:grpSpPr>
          <a:xfrm>
            <a:off x="5984505" y="809702"/>
            <a:ext cx="2201687" cy="368726"/>
            <a:chOff x="-958189" y="1204224"/>
            <a:chExt cx="2253259" cy="369332"/>
          </a:xfrm>
        </p:grpSpPr>
        <p:sp>
          <p:nvSpPr>
            <p:cNvPr id="67" name="TextBox 66">
              <a:extLst>
                <a:ext uri="{FF2B5EF4-FFF2-40B4-BE49-F238E27FC236}">
                  <a16:creationId xmlns:a16="http://schemas.microsoft.com/office/drawing/2014/main" id="{57567936-7D49-4CEF-B9BD-1FEC6CA2CE48}"/>
                </a:ext>
              </a:extLst>
            </p:cNvPr>
            <p:cNvSpPr txBox="1"/>
            <p:nvPr/>
          </p:nvSpPr>
          <p:spPr>
            <a:xfrm>
              <a:off x="-366433" y="1204224"/>
              <a:ext cx="1661503" cy="369332"/>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COUPLING PIN</a:t>
              </a:r>
            </a:p>
          </p:txBody>
        </p:sp>
        <p:sp>
          <p:nvSpPr>
            <p:cNvPr id="69" name="Arrow: Left 13">
              <a:extLst>
                <a:ext uri="{FF2B5EF4-FFF2-40B4-BE49-F238E27FC236}">
                  <a16:creationId xmlns:a16="http://schemas.microsoft.com/office/drawing/2014/main" id="{08B96C95-D888-47F8-953F-1F3EB9DE3333}"/>
                </a:ext>
              </a:extLst>
            </p:cNvPr>
            <p:cNvSpPr/>
            <p:nvPr/>
          </p:nvSpPr>
          <p:spPr>
            <a:xfrm rot="20286777">
              <a:off x="-958189" y="1445338"/>
              <a:ext cx="531500" cy="821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91AD0AEA-C4AE-4660-9213-AFA8718769DB}"/>
              </a:ext>
            </a:extLst>
          </p:cNvPr>
          <p:cNvGrpSpPr/>
          <p:nvPr/>
        </p:nvGrpSpPr>
        <p:grpSpPr>
          <a:xfrm>
            <a:off x="5469266" y="195068"/>
            <a:ext cx="838291" cy="937344"/>
            <a:chOff x="-1747005" y="1119960"/>
            <a:chExt cx="857927" cy="938884"/>
          </a:xfrm>
        </p:grpSpPr>
        <p:sp>
          <p:nvSpPr>
            <p:cNvPr id="81" name="Arrow: Left 80">
              <a:extLst>
                <a:ext uri="{FF2B5EF4-FFF2-40B4-BE49-F238E27FC236}">
                  <a16:creationId xmlns:a16="http://schemas.microsoft.com/office/drawing/2014/main" id="{ACC5124D-3ACF-4749-A3C1-0B10EBBF2D77}"/>
                </a:ext>
              </a:extLst>
            </p:cNvPr>
            <p:cNvSpPr/>
            <p:nvPr/>
          </p:nvSpPr>
          <p:spPr>
            <a:xfrm rot="17912008">
              <a:off x="-1746503" y="1747971"/>
              <a:ext cx="520188" cy="1015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522E41F3-372B-449D-B4C3-B8F714FFD986}"/>
                </a:ext>
              </a:extLst>
            </p:cNvPr>
            <p:cNvSpPr txBox="1"/>
            <p:nvPr/>
          </p:nvSpPr>
          <p:spPr>
            <a:xfrm>
              <a:off x="-1747005" y="1119960"/>
              <a:ext cx="857927"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FRAME</a:t>
              </a:r>
            </a:p>
          </p:txBody>
        </p:sp>
      </p:grpSp>
      <p:grpSp>
        <p:nvGrpSpPr>
          <p:cNvPr id="91" name="Group 90">
            <a:extLst>
              <a:ext uri="{FF2B5EF4-FFF2-40B4-BE49-F238E27FC236}">
                <a16:creationId xmlns:a16="http://schemas.microsoft.com/office/drawing/2014/main" id="{02FEC108-3D69-479B-A905-BC552D0EE192}"/>
              </a:ext>
            </a:extLst>
          </p:cNvPr>
          <p:cNvGrpSpPr/>
          <p:nvPr/>
        </p:nvGrpSpPr>
        <p:grpSpPr>
          <a:xfrm>
            <a:off x="2029773" y="373714"/>
            <a:ext cx="1261634" cy="1449273"/>
            <a:chOff x="-3973781" y="921156"/>
            <a:chExt cx="1411861" cy="1451653"/>
          </a:xfrm>
        </p:grpSpPr>
        <p:sp>
          <p:nvSpPr>
            <p:cNvPr id="94" name="Arrow: Left 13">
              <a:extLst>
                <a:ext uri="{FF2B5EF4-FFF2-40B4-BE49-F238E27FC236}">
                  <a16:creationId xmlns:a16="http://schemas.microsoft.com/office/drawing/2014/main" id="{E03AEEBF-D350-4EB0-9E49-0D4D58058FB4}"/>
                </a:ext>
              </a:extLst>
            </p:cNvPr>
            <p:cNvSpPr/>
            <p:nvPr/>
          </p:nvSpPr>
          <p:spPr>
            <a:xfrm rot="14631362">
              <a:off x="-3597390" y="1760338"/>
              <a:ext cx="1107801" cy="11714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2166F5BC-103B-448D-BCB2-5EC79089FAC7}"/>
                </a:ext>
              </a:extLst>
            </p:cNvPr>
            <p:cNvSpPr txBox="1"/>
            <p:nvPr/>
          </p:nvSpPr>
          <p:spPr>
            <a:xfrm>
              <a:off x="-3973781" y="921156"/>
              <a:ext cx="1411861"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CROSSBRACE</a:t>
              </a:r>
            </a:p>
          </p:txBody>
        </p:sp>
      </p:grpSp>
      <p:grpSp>
        <p:nvGrpSpPr>
          <p:cNvPr id="7" name="Group 6">
            <a:extLst>
              <a:ext uri="{FF2B5EF4-FFF2-40B4-BE49-F238E27FC236}">
                <a16:creationId xmlns:a16="http://schemas.microsoft.com/office/drawing/2014/main" id="{F15FE0F1-374F-4FB0-BACA-A961696A84EF}"/>
              </a:ext>
            </a:extLst>
          </p:cNvPr>
          <p:cNvGrpSpPr/>
          <p:nvPr/>
        </p:nvGrpSpPr>
        <p:grpSpPr>
          <a:xfrm>
            <a:off x="6038835" y="4664731"/>
            <a:ext cx="976151" cy="445240"/>
            <a:chOff x="-866463" y="5325072"/>
            <a:chExt cx="999016" cy="445972"/>
          </a:xfrm>
        </p:grpSpPr>
        <p:sp>
          <p:nvSpPr>
            <p:cNvPr id="2" name="TextBox 1">
              <a:extLst>
                <a:ext uri="{FF2B5EF4-FFF2-40B4-BE49-F238E27FC236}">
                  <a16:creationId xmlns:a16="http://schemas.microsoft.com/office/drawing/2014/main" id="{7F8FFFF4-B496-1046-8D45-D561336F2979}"/>
                </a:ext>
              </a:extLst>
            </p:cNvPr>
            <p:cNvSpPr txBox="1"/>
            <p:nvPr/>
          </p:nvSpPr>
          <p:spPr>
            <a:xfrm>
              <a:off x="-411186" y="5401712"/>
              <a:ext cx="543739"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SILL</a:t>
              </a:r>
            </a:p>
          </p:txBody>
        </p:sp>
        <p:sp>
          <p:nvSpPr>
            <p:cNvPr id="16" name="Arrow: Left 13">
              <a:extLst>
                <a:ext uri="{FF2B5EF4-FFF2-40B4-BE49-F238E27FC236}">
                  <a16:creationId xmlns:a16="http://schemas.microsoft.com/office/drawing/2014/main" id="{2709D8B9-3366-5645-8D53-4A3BF81D050F}"/>
                </a:ext>
              </a:extLst>
            </p:cNvPr>
            <p:cNvSpPr/>
            <p:nvPr/>
          </p:nvSpPr>
          <p:spPr>
            <a:xfrm rot="2519690">
              <a:off x="-866463" y="5325072"/>
              <a:ext cx="520188" cy="929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6EEC385D-0CA7-41EE-BAC9-F6C856ED8951}"/>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3087EA5F-3849-4093-873B-AFE69E2B023F}"/>
              </a:ext>
            </a:extLst>
          </p:cNvPr>
          <p:cNvGrpSpPr/>
          <p:nvPr/>
        </p:nvGrpSpPr>
        <p:grpSpPr>
          <a:xfrm>
            <a:off x="3439929" y="5771799"/>
            <a:ext cx="1831529" cy="369332"/>
            <a:chOff x="-1578663" y="5537488"/>
            <a:chExt cx="1874427" cy="369939"/>
          </a:xfrm>
        </p:grpSpPr>
        <p:sp>
          <p:nvSpPr>
            <p:cNvPr id="29" name="TextBox 28">
              <a:extLst>
                <a:ext uri="{FF2B5EF4-FFF2-40B4-BE49-F238E27FC236}">
                  <a16:creationId xmlns:a16="http://schemas.microsoft.com/office/drawing/2014/main" id="{3C0457E0-1B86-442D-BA69-294EB116E2C5}"/>
                </a:ext>
              </a:extLst>
            </p:cNvPr>
            <p:cNvSpPr txBox="1"/>
            <p:nvPr/>
          </p:nvSpPr>
          <p:spPr>
            <a:xfrm>
              <a:off x="-1001188" y="5537488"/>
              <a:ext cx="1296952" cy="369939"/>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BASE PLATE</a:t>
              </a:r>
            </a:p>
          </p:txBody>
        </p:sp>
        <p:sp>
          <p:nvSpPr>
            <p:cNvPr id="30" name="Arrow: Left 13">
              <a:extLst>
                <a:ext uri="{FF2B5EF4-FFF2-40B4-BE49-F238E27FC236}">
                  <a16:creationId xmlns:a16="http://schemas.microsoft.com/office/drawing/2014/main" id="{F36C4E2F-A890-4C5B-9120-4E0145EDDF3D}"/>
                </a:ext>
              </a:extLst>
            </p:cNvPr>
            <p:cNvSpPr/>
            <p:nvPr/>
          </p:nvSpPr>
          <p:spPr>
            <a:xfrm rot="265457">
              <a:off x="-1578663" y="5666918"/>
              <a:ext cx="520188" cy="909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AD057F7-50DA-408B-9807-07ABF77EE7B1}"/>
              </a:ext>
            </a:extLst>
          </p:cNvPr>
          <p:cNvGrpSpPr/>
          <p:nvPr/>
        </p:nvGrpSpPr>
        <p:grpSpPr>
          <a:xfrm>
            <a:off x="3344121" y="4920950"/>
            <a:ext cx="1492570" cy="588209"/>
            <a:chOff x="-859509" y="4738094"/>
            <a:chExt cx="1527534" cy="589176"/>
          </a:xfrm>
        </p:grpSpPr>
        <p:sp>
          <p:nvSpPr>
            <p:cNvPr id="32" name="TextBox 31">
              <a:extLst>
                <a:ext uri="{FF2B5EF4-FFF2-40B4-BE49-F238E27FC236}">
                  <a16:creationId xmlns:a16="http://schemas.microsoft.com/office/drawing/2014/main" id="{42CA6E29-99BE-4192-B0DE-EB0BD90B0C56}"/>
                </a:ext>
              </a:extLst>
            </p:cNvPr>
            <p:cNvSpPr txBox="1"/>
            <p:nvPr/>
          </p:nvSpPr>
          <p:spPr>
            <a:xfrm>
              <a:off x="-717719" y="4738094"/>
              <a:ext cx="1385744" cy="369939"/>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SCREW JACK</a:t>
              </a:r>
            </a:p>
          </p:txBody>
        </p:sp>
        <p:sp>
          <p:nvSpPr>
            <p:cNvPr id="33" name="Arrow: Left 13">
              <a:extLst>
                <a:ext uri="{FF2B5EF4-FFF2-40B4-BE49-F238E27FC236}">
                  <a16:creationId xmlns:a16="http://schemas.microsoft.com/office/drawing/2014/main" id="{E7B1983D-35F9-436B-8585-67016E39F86E}"/>
                </a:ext>
              </a:extLst>
            </p:cNvPr>
            <p:cNvSpPr/>
            <p:nvPr/>
          </p:nvSpPr>
          <p:spPr>
            <a:xfrm rot="19545675">
              <a:off x="-859509" y="5232444"/>
              <a:ext cx="520188" cy="948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06137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par>
                          <p:cTn id="8" fill="hold">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500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par>
                                <p:cTn id="15" presetID="10" presetClass="entr" presetSubtype="0" fill="hold" nodeType="withEffect">
                                  <p:stCondLst>
                                    <p:cond delay="500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par>
                                <p:cTn id="18" presetID="10" presetClass="entr" presetSubtype="0" fill="hold" nodeType="withEffect">
                                  <p:stCondLst>
                                    <p:cond delay="5000"/>
                                  </p:stCondLst>
                                  <p:childTnLst>
                                    <p:set>
                                      <p:cBhvr>
                                        <p:cTn id="19" dur="1" fill="hold">
                                          <p:stCondLst>
                                            <p:cond delay="0"/>
                                          </p:stCondLst>
                                        </p:cTn>
                                        <p:tgtEl>
                                          <p:spTgt spid="78"/>
                                        </p:tgtEl>
                                        <p:attrNameLst>
                                          <p:attrName>style.visibility</p:attrName>
                                        </p:attrNameLst>
                                      </p:cBhvr>
                                      <p:to>
                                        <p:strVal val="visible"/>
                                      </p:to>
                                    </p:set>
                                    <p:animEffect transition="in" filter="fade">
                                      <p:cBhvr>
                                        <p:cTn id="20" dur="500"/>
                                        <p:tgtEl>
                                          <p:spTgt spid="78"/>
                                        </p:tgtEl>
                                      </p:cBhvr>
                                    </p:animEffect>
                                  </p:childTnLst>
                                </p:cTn>
                              </p:par>
                              <p:par>
                                <p:cTn id="21" presetID="10" presetClass="entr" presetSubtype="0" fill="hold" nodeType="withEffect">
                                  <p:stCondLst>
                                    <p:cond delay="5000"/>
                                  </p:stCondLst>
                                  <p:childTnLst>
                                    <p:set>
                                      <p:cBhvr>
                                        <p:cTn id="22" dur="1" fill="hold">
                                          <p:stCondLst>
                                            <p:cond delay="0"/>
                                          </p:stCondLst>
                                        </p:cTn>
                                        <p:tgtEl>
                                          <p:spTgt spid="91"/>
                                        </p:tgtEl>
                                        <p:attrNameLst>
                                          <p:attrName>style.visibility</p:attrName>
                                        </p:attrNameLst>
                                      </p:cBhvr>
                                      <p:to>
                                        <p:strVal val="visible"/>
                                      </p:to>
                                    </p:set>
                                    <p:animEffect transition="in" filter="fade">
                                      <p:cBhvr>
                                        <p:cTn id="23" dur="500"/>
                                        <p:tgtEl>
                                          <p:spTgt spid="91"/>
                                        </p:tgtEl>
                                      </p:cBhvr>
                                    </p:animEffect>
                                  </p:childTnLst>
                                </p:cTn>
                              </p:par>
                              <p:par>
                                <p:cTn id="24" presetID="10" presetClass="entr" presetSubtype="0" fill="hold" nodeType="withEffect">
                                  <p:stCondLst>
                                    <p:cond delay="500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500"/>
                                        <p:tgtEl>
                                          <p:spTgt spid="65"/>
                                        </p:tgtEl>
                                      </p:cBhvr>
                                    </p:animEffect>
                                  </p:childTnLst>
                                </p:cTn>
                              </p:par>
                            </p:childTnLst>
                          </p:cTn>
                        </p:par>
                        <p:par>
                          <p:cTn id="27" fill="hold">
                            <p:stCondLst>
                              <p:cond delay="7000"/>
                            </p:stCondLst>
                            <p:childTnLst>
                              <p:par>
                                <p:cTn id="28" presetID="10" presetClass="entr" presetSubtype="0" fill="hold" nodeType="afterEffect">
                                  <p:stCondLst>
                                    <p:cond delay="500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par>
                          <p:cTn id="31" fill="hold">
                            <p:stCondLst>
                              <p:cond delay="12500"/>
                            </p:stCondLst>
                            <p:childTnLst>
                              <p:par>
                                <p:cTn id="32" presetID="10" presetClass="entr" presetSubtype="0" fill="hold" nodeType="afterEffect">
                                  <p:stCondLst>
                                    <p:cond delay="50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radar chart&#10;&#10;Description automatically generated">
            <a:extLst>
              <a:ext uri="{FF2B5EF4-FFF2-40B4-BE49-F238E27FC236}">
                <a16:creationId xmlns:a16="http://schemas.microsoft.com/office/drawing/2014/main" id="{840BEB61-D320-4CA5-99E2-2642D72EA5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344" y="141933"/>
            <a:ext cx="5053595" cy="6230663"/>
          </a:xfrm>
          <a:prstGeom prst="rect">
            <a:avLst/>
          </a:prstGeom>
        </p:spPr>
      </p:pic>
      <p:sp>
        <p:nvSpPr>
          <p:cNvPr id="52" name="TextBox 51"/>
          <p:cNvSpPr txBox="1"/>
          <p:nvPr/>
        </p:nvSpPr>
        <p:spPr>
          <a:xfrm>
            <a:off x="7745378" y="1984457"/>
            <a:ext cx="3982822" cy="646331"/>
          </a:xfrm>
          <a:prstGeom prst="rect">
            <a:avLst/>
          </a:prstGeom>
          <a:noFill/>
        </p:spPr>
        <p:txBody>
          <a:bodyPr wrap="none" rtlCol="0">
            <a:spAutoFit/>
          </a:bodyPr>
          <a:lstStyle/>
          <a:p>
            <a:pPr algn="ctr"/>
            <a:r>
              <a:rPr lang="id-ID" sz="3600" b="1" cap="all">
                <a:solidFill>
                  <a:srgbClr val="003F5F"/>
                </a:solidFill>
              </a:rPr>
              <a:t>System Scaffolds</a:t>
            </a:r>
            <a:endParaRPr lang="en-US" sz="3600" b="1" cap="all">
              <a:solidFill>
                <a:srgbClr val="003F5F"/>
              </a:solidFill>
            </a:endParaRPr>
          </a:p>
        </p:txBody>
      </p:sp>
      <p:sp>
        <p:nvSpPr>
          <p:cNvPr id="9" name="TextBox 8"/>
          <p:cNvSpPr txBox="1"/>
          <p:nvPr/>
        </p:nvSpPr>
        <p:spPr>
          <a:xfrm>
            <a:off x="7745378" y="2759586"/>
            <a:ext cx="4241960" cy="1200329"/>
          </a:xfrm>
          <a:prstGeom prst="rect">
            <a:avLst/>
          </a:prstGeom>
          <a:noFill/>
        </p:spPr>
        <p:txBody>
          <a:bodyPr wrap="square" rtlCol="0">
            <a:spAutoFit/>
          </a:bodyPr>
          <a:lstStyle/>
          <a:p>
            <a:r>
              <a:rPr lang="en-US" sz="2400"/>
              <a:t>System Scaffolds have fixed connection points at equal </a:t>
            </a:r>
          </a:p>
          <a:p>
            <a:r>
              <a:rPr lang="en-US" sz="2400"/>
              <a:t>intervals along the posts</a:t>
            </a:r>
            <a:endParaRPr lang="en-US" sz="2400" i="1"/>
          </a:p>
        </p:txBody>
      </p:sp>
      <p:sp>
        <p:nvSpPr>
          <p:cNvPr id="25" name="Arrow: Left 13">
            <a:extLst>
              <a:ext uri="{FF2B5EF4-FFF2-40B4-BE49-F238E27FC236}">
                <a16:creationId xmlns:a16="http://schemas.microsoft.com/office/drawing/2014/main" id="{0179AC97-4F7C-4B1E-965C-1354174E71B9}"/>
              </a:ext>
            </a:extLst>
          </p:cNvPr>
          <p:cNvSpPr/>
          <p:nvPr/>
        </p:nvSpPr>
        <p:spPr>
          <a:xfrm rot="2189012">
            <a:off x="3944598" y="5089220"/>
            <a:ext cx="520188" cy="10356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C1E2DAE-732F-424C-A7C5-D9B1CA8AFEE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27" name="Picture 26" descr="17_SAIA_Logo_Pantone302_Horz_Stack_375 Lime Green (1).eps">
            <a:extLst>
              <a:ext uri="{FF2B5EF4-FFF2-40B4-BE49-F238E27FC236}">
                <a16:creationId xmlns:a16="http://schemas.microsoft.com/office/drawing/2014/main" id="{B7F3AB51-BD45-4F2E-B8FD-8DD8628217E0}"/>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grpSp>
        <p:nvGrpSpPr>
          <p:cNvPr id="63" name="Group 62">
            <a:extLst>
              <a:ext uri="{FF2B5EF4-FFF2-40B4-BE49-F238E27FC236}">
                <a16:creationId xmlns:a16="http://schemas.microsoft.com/office/drawing/2014/main" id="{B564BE08-1EB8-489B-82ED-7598CEC553AA}"/>
              </a:ext>
            </a:extLst>
          </p:cNvPr>
          <p:cNvGrpSpPr/>
          <p:nvPr/>
        </p:nvGrpSpPr>
        <p:grpSpPr>
          <a:xfrm>
            <a:off x="5165109" y="1262998"/>
            <a:ext cx="2458158" cy="540387"/>
            <a:chOff x="5145118" y="1370188"/>
            <a:chExt cx="2458158" cy="565458"/>
          </a:xfrm>
        </p:grpSpPr>
        <p:sp>
          <p:nvSpPr>
            <p:cNvPr id="67" name="Arrow: Left 13">
              <a:extLst>
                <a:ext uri="{FF2B5EF4-FFF2-40B4-BE49-F238E27FC236}">
                  <a16:creationId xmlns:a16="http://schemas.microsoft.com/office/drawing/2014/main" id="{C236CE0C-BBB2-4139-A11B-24A31021EFFF}"/>
                </a:ext>
              </a:extLst>
            </p:cNvPr>
            <p:cNvSpPr/>
            <p:nvPr/>
          </p:nvSpPr>
          <p:spPr>
            <a:xfrm rot="18988191">
              <a:off x="5145118" y="1834145"/>
              <a:ext cx="520188" cy="10150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73709F36-B33E-479F-9DE9-3B6E7468D42E}"/>
                </a:ext>
              </a:extLst>
            </p:cNvPr>
            <p:cNvSpPr txBox="1"/>
            <p:nvPr/>
          </p:nvSpPr>
          <p:spPr>
            <a:xfrm>
              <a:off x="5498597" y="1370188"/>
              <a:ext cx="2104679" cy="386467"/>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CONNECTION POINT</a:t>
              </a:r>
            </a:p>
          </p:txBody>
        </p:sp>
      </p:grpSp>
      <p:sp>
        <p:nvSpPr>
          <p:cNvPr id="7" name="TextBox 6">
            <a:extLst>
              <a:ext uri="{FF2B5EF4-FFF2-40B4-BE49-F238E27FC236}">
                <a16:creationId xmlns:a16="http://schemas.microsoft.com/office/drawing/2014/main" id="{6AA6FA06-C334-4D9C-A9A2-778ECF41F5C7}"/>
              </a:ext>
            </a:extLst>
          </p:cNvPr>
          <p:cNvSpPr txBox="1"/>
          <p:nvPr/>
        </p:nvSpPr>
        <p:spPr>
          <a:xfrm>
            <a:off x="3816575" y="5287784"/>
            <a:ext cx="1818126" cy="352957"/>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LEDGER/RUNNER</a:t>
            </a:r>
          </a:p>
        </p:txBody>
      </p:sp>
      <p:sp>
        <p:nvSpPr>
          <p:cNvPr id="10" name="Arrow: Left 13">
            <a:extLst>
              <a:ext uri="{FF2B5EF4-FFF2-40B4-BE49-F238E27FC236}">
                <a16:creationId xmlns:a16="http://schemas.microsoft.com/office/drawing/2014/main" id="{A5859C43-B748-4685-BEC1-DC5F5CB1F590}"/>
              </a:ext>
            </a:extLst>
          </p:cNvPr>
          <p:cNvSpPr/>
          <p:nvPr/>
        </p:nvSpPr>
        <p:spPr>
          <a:xfrm rot="530677">
            <a:off x="3060143" y="5784918"/>
            <a:ext cx="520188" cy="752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F83DF23-5D39-4D47-9DCB-6F48F5E8EAC5}"/>
              </a:ext>
            </a:extLst>
          </p:cNvPr>
          <p:cNvSpPr txBox="1"/>
          <p:nvPr/>
        </p:nvSpPr>
        <p:spPr>
          <a:xfrm>
            <a:off x="3540144" y="5733661"/>
            <a:ext cx="1291187" cy="352957"/>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SCREWJACK</a:t>
            </a:r>
          </a:p>
        </p:txBody>
      </p:sp>
      <p:sp>
        <p:nvSpPr>
          <p:cNvPr id="85" name="TextBox 84">
            <a:extLst>
              <a:ext uri="{FF2B5EF4-FFF2-40B4-BE49-F238E27FC236}">
                <a16:creationId xmlns:a16="http://schemas.microsoft.com/office/drawing/2014/main" id="{DEA5E6BA-96C9-46F3-9DFB-31A4D8E44F36}"/>
              </a:ext>
            </a:extLst>
          </p:cNvPr>
          <p:cNvSpPr txBox="1"/>
          <p:nvPr/>
        </p:nvSpPr>
        <p:spPr>
          <a:xfrm>
            <a:off x="5695026" y="4992525"/>
            <a:ext cx="618839" cy="352957"/>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SILL</a:t>
            </a:r>
          </a:p>
        </p:txBody>
      </p:sp>
      <p:sp>
        <p:nvSpPr>
          <p:cNvPr id="87" name="Arrow: Left 13">
            <a:extLst>
              <a:ext uri="{FF2B5EF4-FFF2-40B4-BE49-F238E27FC236}">
                <a16:creationId xmlns:a16="http://schemas.microsoft.com/office/drawing/2014/main" id="{D468F19A-0D88-45BB-9257-0F18480C1741}"/>
              </a:ext>
            </a:extLst>
          </p:cNvPr>
          <p:cNvSpPr/>
          <p:nvPr/>
        </p:nvSpPr>
        <p:spPr>
          <a:xfrm rot="1763612">
            <a:off x="5211181" y="4989904"/>
            <a:ext cx="497125" cy="927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Arrow: Left 13">
            <a:extLst>
              <a:ext uri="{FF2B5EF4-FFF2-40B4-BE49-F238E27FC236}">
                <a16:creationId xmlns:a16="http://schemas.microsoft.com/office/drawing/2014/main" id="{8069012C-ABF7-4A8D-823E-66F635EDEF07}"/>
              </a:ext>
            </a:extLst>
          </p:cNvPr>
          <p:cNvSpPr/>
          <p:nvPr/>
        </p:nvSpPr>
        <p:spPr>
          <a:xfrm rot="8084849">
            <a:off x="1390096" y="4956691"/>
            <a:ext cx="497125" cy="699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CD3F51D9-4B57-4B2C-A62B-1332671475C8}"/>
              </a:ext>
            </a:extLst>
          </p:cNvPr>
          <p:cNvSpPr txBox="1"/>
          <p:nvPr/>
        </p:nvSpPr>
        <p:spPr>
          <a:xfrm>
            <a:off x="333955" y="5228851"/>
            <a:ext cx="1979132" cy="352957"/>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BEARER/TRANSOM</a:t>
            </a:r>
          </a:p>
        </p:txBody>
      </p:sp>
      <p:sp>
        <p:nvSpPr>
          <p:cNvPr id="93" name="Arrow: Left 13">
            <a:extLst>
              <a:ext uri="{FF2B5EF4-FFF2-40B4-BE49-F238E27FC236}">
                <a16:creationId xmlns:a16="http://schemas.microsoft.com/office/drawing/2014/main" id="{1B6A8E44-C8E7-4EAB-8D4C-CE49FFC72AAB}"/>
              </a:ext>
            </a:extLst>
          </p:cNvPr>
          <p:cNvSpPr/>
          <p:nvPr/>
        </p:nvSpPr>
        <p:spPr>
          <a:xfrm rot="18988191">
            <a:off x="5043224" y="4639291"/>
            <a:ext cx="520188" cy="775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7A04AAEF-EFC8-49D4-8DB4-53E7D87F7794}"/>
              </a:ext>
            </a:extLst>
          </p:cNvPr>
          <p:cNvSpPr txBox="1"/>
          <p:nvPr/>
        </p:nvSpPr>
        <p:spPr>
          <a:xfrm>
            <a:off x="5306680" y="4135025"/>
            <a:ext cx="1214371" cy="352957"/>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BASEPLATE</a:t>
            </a:r>
          </a:p>
        </p:txBody>
      </p:sp>
      <p:sp>
        <p:nvSpPr>
          <p:cNvPr id="97" name="Arrow: Left 13">
            <a:extLst>
              <a:ext uri="{FF2B5EF4-FFF2-40B4-BE49-F238E27FC236}">
                <a16:creationId xmlns:a16="http://schemas.microsoft.com/office/drawing/2014/main" id="{1A31B9BA-71C5-467E-949B-3284425F9D53}"/>
              </a:ext>
            </a:extLst>
          </p:cNvPr>
          <p:cNvSpPr/>
          <p:nvPr/>
        </p:nvSpPr>
        <p:spPr>
          <a:xfrm rot="17130626">
            <a:off x="3302411" y="1354407"/>
            <a:ext cx="1156562" cy="8543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a:extLst>
              <a:ext uri="{FF2B5EF4-FFF2-40B4-BE49-F238E27FC236}">
                <a16:creationId xmlns:a16="http://schemas.microsoft.com/office/drawing/2014/main" id="{24E34253-D766-421C-9D81-2B65F5A52BD0}"/>
              </a:ext>
            </a:extLst>
          </p:cNvPr>
          <p:cNvSpPr txBox="1"/>
          <p:nvPr/>
        </p:nvSpPr>
        <p:spPr>
          <a:xfrm>
            <a:off x="3852055" y="485404"/>
            <a:ext cx="801758" cy="352957"/>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BRACE</a:t>
            </a:r>
          </a:p>
        </p:txBody>
      </p:sp>
      <p:sp>
        <p:nvSpPr>
          <p:cNvPr id="101" name="TextBox 100">
            <a:extLst>
              <a:ext uri="{FF2B5EF4-FFF2-40B4-BE49-F238E27FC236}">
                <a16:creationId xmlns:a16="http://schemas.microsoft.com/office/drawing/2014/main" id="{14516EDA-3C85-4912-8360-F0828146BCC4}"/>
              </a:ext>
            </a:extLst>
          </p:cNvPr>
          <p:cNvSpPr txBox="1"/>
          <p:nvPr/>
        </p:nvSpPr>
        <p:spPr>
          <a:xfrm>
            <a:off x="1502479" y="224986"/>
            <a:ext cx="671979" cy="352957"/>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POST</a:t>
            </a:r>
          </a:p>
        </p:txBody>
      </p:sp>
      <p:sp>
        <p:nvSpPr>
          <p:cNvPr id="103" name="Arrow: Left 102">
            <a:extLst>
              <a:ext uri="{FF2B5EF4-FFF2-40B4-BE49-F238E27FC236}">
                <a16:creationId xmlns:a16="http://schemas.microsoft.com/office/drawing/2014/main" id="{838C684F-341A-4B37-B6D7-08EB14556A96}"/>
              </a:ext>
            </a:extLst>
          </p:cNvPr>
          <p:cNvSpPr/>
          <p:nvPr/>
        </p:nvSpPr>
        <p:spPr>
          <a:xfrm rot="11639438">
            <a:off x="2155286" y="412020"/>
            <a:ext cx="520188" cy="7598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6613FF9-138B-3ACE-9DB6-02B792034610}"/>
              </a:ext>
            </a:extLst>
          </p:cNvPr>
          <p:cNvSpPr/>
          <p:nvPr/>
        </p:nvSpPr>
        <p:spPr>
          <a:xfrm>
            <a:off x="4708286" y="1903135"/>
            <a:ext cx="560917" cy="506029"/>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349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0" presetClass="entr" presetSubtype="0" fill="hold" grpId="0" nodeType="afterEffect">
                                  <p:stCondLst>
                                    <p:cond delay="500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grpId="0" nodeType="withEffect">
                                  <p:stCondLst>
                                    <p:cond delay="500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5000"/>
                                  </p:stCondLst>
                                  <p:childTnLst>
                                    <p:set>
                                      <p:cBhvr>
                                        <p:cTn id="15" dur="1" fill="hold">
                                          <p:stCondLst>
                                            <p:cond delay="0"/>
                                          </p:stCondLst>
                                        </p:cTn>
                                        <p:tgtEl>
                                          <p:spTgt spid="95"/>
                                        </p:tgtEl>
                                        <p:attrNameLst>
                                          <p:attrName>style.visibility</p:attrName>
                                        </p:attrNameLst>
                                      </p:cBhvr>
                                      <p:to>
                                        <p:strVal val="visible"/>
                                      </p:to>
                                    </p:set>
                                    <p:animEffect transition="in" filter="fade">
                                      <p:cBhvr>
                                        <p:cTn id="16" dur="500"/>
                                        <p:tgtEl>
                                          <p:spTgt spid="95"/>
                                        </p:tgtEl>
                                      </p:cBhvr>
                                    </p:animEffect>
                                  </p:childTnLst>
                                </p:cTn>
                              </p:par>
                              <p:par>
                                <p:cTn id="17" presetID="10" presetClass="entr" presetSubtype="0" fill="hold" grpId="0" nodeType="withEffect">
                                  <p:stCondLst>
                                    <p:cond delay="5000"/>
                                  </p:stCondLst>
                                  <p:childTnLst>
                                    <p:set>
                                      <p:cBhvr>
                                        <p:cTn id="18" dur="1" fill="hold">
                                          <p:stCondLst>
                                            <p:cond delay="0"/>
                                          </p:stCondLst>
                                        </p:cTn>
                                        <p:tgtEl>
                                          <p:spTgt spid="93"/>
                                        </p:tgtEl>
                                        <p:attrNameLst>
                                          <p:attrName>style.visibility</p:attrName>
                                        </p:attrNameLst>
                                      </p:cBhvr>
                                      <p:to>
                                        <p:strVal val="visible"/>
                                      </p:to>
                                    </p:set>
                                    <p:animEffect transition="in" filter="fade">
                                      <p:cBhvr>
                                        <p:cTn id="19" dur="500"/>
                                        <p:tgtEl>
                                          <p:spTgt spid="93"/>
                                        </p:tgtEl>
                                      </p:cBhvr>
                                    </p:animEffect>
                                  </p:childTnLst>
                                </p:cTn>
                              </p:par>
                              <p:par>
                                <p:cTn id="20" presetID="10" presetClass="entr" presetSubtype="0" fill="hold" grpId="0" nodeType="withEffect">
                                  <p:stCondLst>
                                    <p:cond delay="5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50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5000"/>
                                  </p:stCondLst>
                                  <p:childTnLst>
                                    <p:set>
                                      <p:cBhvr>
                                        <p:cTn id="27" dur="1" fill="hold">
                                          <p:stCondLst>
                                            <p:cond delay="0"/>
                                          </p:stCondLst>
                                        </p:cTn>
                                        <p:tgtEl>
                                          <p:spTgt spid="103"/>
                                        </p:tgtEl>
                                        <p:attrNameLst>
                                          <p:attrName>style.visibility</p:attrName>
                                        </p:attrNameLst>
                                      </p:cBhvr>
                                      <p:to>
                                        <p:strVal val="visible"/>
                                      </p:to>
                                    </p:set>
                                    <p:animEffect transition="in" filter="fade">
                                      <p:cBhvr>
                                        <p:cTn id="28" dur="500"/>
                                        <p:tgtEl>
                                          <p:spTgt spid="103"/>
                                        </p:tgtEl>
                                      </p:cBhvr>
                                    </p:animEffect>
                                  </p:childTnLst>
                                </p:cTn>
                              </p:par>
                              <p:par>
                                <p:cTn id="29" presetID="10" presetClass="entr" presetSubtype="0" fill="hold" grpId="0" nodeType="withEffect">
                                  <p:stCondLst>
                                    <p:cond delay="5000"/>
                                  </p:stCondLst>
                                  <p:childTnLst>
                                    <p:set>
                                      <p:cBhvr>
                                        <p:cTn id="30" dur="1" fill="hold">
                                          <p:stCondLst>
                                            <p:cond delay="0"/>
                                          </p:stCondLst>
                                        </p:cTn>
                                        <p:tgtEl>
                                          <p:spTgt spid="101"/>
                                        </p:tgtEl>
                                        <p:attrNameLst>
                                          <p:attrName>style.visibility</p:attrName>
                                        </p:attrNameLst>
                                      </p:cBhvr>
                                      <p:to>
                                        <p:strVal val="visible"/>
                                      </p:to>
                                    </p:set>
                                    <p:animEffect transition="in" filter="fade">
                                      <p:cBhvr>
                                        <p:cTn id="31" dur="500"/>
                                        <p:tgtEl>
                                          <p:spTgt spid="101"/>
                                        </p:tgtEl>
                                      </p:cBhvr>
                                    </p:animEffect>
                                  </p:childTnLst>
                                </p:cTn>
                              </p:par>
                              <p:par>
                                <p:cTn id="32" presetID="10" presetClass="entr" presetSubtype="0" fill="hold" grpId="0" nodeType="withEffect">
                                  <p:stCondLst>
                                    <p:cond delay="5000"/>
                                  </p:stCondLst>
                                  <p:childTnLst>
                                    <p:set>
                                      <p:cBhvr>
                                        <p:cTn id="33" dur="1" fill="hold">
                                          <p:stCondLst>
                                            <p:cond delay="0"/>
                                          </p:stCondLst>
                                        </p:cTn>
                                        <p:tgtEl>
                                          <p:spTgt spid="91"/>
                                        </p:tgtEl>
                                        <p:attrNameLst>
                                          <p:attrName>style.visibility</p:attrName>
                                        </p:attrNameLst>
                                      </p:cBhvr>
                                      <p:to>
                                        <p:strVal val="visible"/>
                                      </p:to>
                                    </p:set>
                                    <p:animEffect transition="in" filter="fade">
                                      <p:cBhvr>
                                        <p:cTn id="34" dur="500"/>
                                        <p:tgtEl>
                                          <p:spTgt spid="91"/>
                                        </p:tgtEl>
                                      </p:cBhvr>
                                    </p:animEffect>
                                  </p:childTnLst>
                                </p:cTn>
                              </p:par>
                              <p:par>
                                <p:cTn id="35" presetID="10" presetClass="entr" presetSubtype="0" fill="hold" grpId="0" nodeType="withEffect">
                                  <p:stCondLst>
                                    <p:cond delay="5000"/>
                                  </p:stCondLst>
                                  <p:childTnLst>
                                    <p:set>
                                      <p:cBhvr>
                                        <p:cTn id="36" dur="1" fill="hold">
                                          <p:stCondLst>
                                            <p:cond delay="0"/>
                                          </p:stCondLst>
                                        </p:cTn>
                                        <p:tgtEl>
                                          <p:spTgt spid="89"/>
                                        </p:tgtEl>
                                        <p:attrNameLst>
                                          <p:attrName>style.visibility</p:attrName>
                                        </p:attrNameLst>
                                      </p:cBhvr>
                                      <p:to>
                                        <p:strVal val="visible"/>
                                      </p:to>
                                    </p:set>
                                    <p:animEffect transition="in" filter="fade">
                                      <p:cBhvr>
                                        <p:cTn id="37" dur="500"/>
                                        <p:tgtEl>
                                          <p:spTgt spid="89"/>
                                        </p:tgtEl>
                                      </p:cBhvr>
                                    </p:animEffect>
                                  </p:childTnLst>
                                </p:cTn>
                              </p:par>
                              <p:par>
                                <p:cTn id="38" presetID="10" presetClass="entr" presetSubtype="0" fill="hold" grpId="0" nodeType="withEffect">
                                  <p:stCondLst>
                                    <p:cond delay="50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50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500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500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par>
                                <p:cTn id="50" presetID="10" presetClass="entr" presetSubtype="0" fill="hold" nodeType="withEffect">
                                  <p:stCondLst>
                                    <p:cond delay="500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par>
                                <p:cTn id="53" presetID="10" presetClass="entr" presetSubtype="0" fill="hold" grpId="0" nodeType="withEffect">
                                  <p:stCondLst>
                                    <p:cond delay="300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animBg="1"/>
      <p:bldP spid="7" grpId="0"/>
      <p:bldP spid="10" grpId="0" animBg="1"/>
      <p:bldP spid="11" grpId="0"/>
      <p:bldP spid="85" grpId="0"/>
      <p:bldP spid="87" grpId="0" animBg="1"/>
      <p:bldP spid="89" grpId="0" animBg="1"/>
      <p:bldP spid="91" grpId="0"/>
      <p:bldP spid="93" grpId="0" animBg="1"/>
      <p:bldP spid="95" grpId="0"/>
      <p:bldP spid="97" grpId="0" animBg="1"/>
      <p:bldP spid="99" grpId="0"/>
      <p:bldP spid="101" grpId="0"/>
      <p:bldP spid="103"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C52163-E0FF-44DF-9A1D-775FF1C96ADF}"/>
              </a:ext>
            </a:extLst>
          </p:cNvPr>
          <p:cNvSpPr/>
          <p:nvPr/>
        </p:nvSpPr>
        <p:spPr>
          <a:xfrm>
            <a:off x="932688" y="857750"/>
            <a:ext cx="10067544" cy="707886"/>
          </a:xfrm>
          <a:prstGeom prst="rect">
            <a:avLst/>
          </a:prstGeom>
        </p:spPr>
        <p:txBody>
          <a:bodyPr wrap="square">
            <a:spAutoFit/>
          </a:bodyPr>
          <a:lstStyle/>
          <a:p>
            <a:pPr algn="ctr"/>
            <a:r>
              <a:rPr lang="en-US" sz="4000" b="1" cap="all">
                <a:solidFill>
                  <a:srgbClr val="003F5F"/>
                </a:solidFill>
              </a:rPr>
              <a:t>Common System Scaffold connections</a:t>
            </a:r>
          </a:p>
        </p:txBody>
      </p:sp>
      <p:pic>
        <p:nvPicPr>
          <p:cNvPr id="4" name="Picture 3" descr="A close up of ware&#10;&#10;Description automatically generated">
            <a:extLst>
              <a:ext uri="{FF2B5EF4-FFF2-40B4-BE49-F238E27FC236}">
                <a16:creationId xmlns:a16="http://schemas.microsoft.com/office/drawing/2014/main" id="{DDC1009F-F8C2-4470-9858-7C26778136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945" y="2078619"/>
            <a:ext cx="10870110" cy="2700762"/>
          </a:xfrm>
          <a:prstGeom prst="rect">
            <a:avLst/>
          </a:prstGeom>
        </p:spPr>
      </p:pic>
      <p:cxnSp>
        <p:nvCxnSpPr>
          <p:cNvPr id="5" name="Straight Connector 4">
            <a:extLst>
              <a:ext uri="{FF2B5EF4-FFF2-40B4-BE49-F238E27FC236}">
                <a16:creationId xmlns:a16="http://schemas.microsoft.com/office/drawing/2014/main" id="{3F16A742-22D1-4EEC-9186-6A1593C7EEDC}"/>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6" name="Picture 5" descr="17_SAIA_Logo_Pantone302_Horz_Stack_375 Lime Green (1).eps">
            <a:extLst>
              <a:ext uri="{FF2B5EF4-FFF2-40B4-BE49-F238E27FC236}">
                <a16:creationId xmlns:a16="http://schemas.microsoft.com/office/drawing/2014/main" id="{BC295377-8071-4EA4-925E-1DA310B4D41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34273364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diagram&#10;&#10;Description automatically generated">
            <a:extLst>
              <a:ext uri="{FF2B5EF4-FFF2-40B4-BE49-F238E27FC236}">
                <a16:creationId xmlns:a16="http://schemas.microsoft.com/office/drawing/2014/main" id="{11BBEB96-D45E-42A6-A7A2-3056A8ADD4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307" y="87086"/>
            <a:ext cx="5467595" cy="6032265"/>
          </a:xfrm>
          <a:prstGeom prst="rect">
            <a:avLst/>
          </a:prstGeom>
        </p:spPr>
      </p:pic>
      <p:sp>
        <p:nvSpPr>
          <p:cNvPr id="52" name="TextBox 51"/>
          <p:cNvSpPr txBox="1"/>
          <p:nvPr/>
        </p:nvSpPr>
        <p:spPr>
          <a:xfrm>
            <a:off x="6751372" y="2366065"/>
            <a:ext cx="5652095" cy="646331"/>
          </a:xfrm>
          <a:prstGeom prst="rect">
            <a:avLst/>
          </a:prstGeom>
          <a:noFill/>
        </p:spPr>
        <p:txBody>
          <a:bodyPr wrap="square" rtlCol="0">
            <a:spAutoFit/>
          </a:bodyPr>
          <a:lstStyle/>
          <a:p>
            <a:r>
              <a:rPr lang="id-ID" sz="3600" b="1" cap="all">
                <a:solidFill>
                  <a:srgbClr val="003F5F"/>
                </a:solidFill>
              </a:rPr>
              <a:t>Tube &amp; Clamp</a:t>
            </a:r>
            <a:r>
              <a:rPr lang="en-US" sz="3600" b="1" cap="all">
                <a:solidFill>
                  <a:srgbClr val="003F5F"/>
                </a:solidFill>
              </a:rPr>
              <a:t> </a:t>
            </a:r>
            <a:r>
              <a:rPr lang="id-ID" sz="3600" b="1" cap="all">
                <a:solidFill>
                  <a:srgbClr val="003F5F"/>
                </a:solidFill>
              </a:rPr>
              <a:t>Scaffolds</a:t>
            </a:r>
            <a:endParaRPr lang="en-US" sz="3600" b="1" cap="all">
              <a:solidFill>
                <a:srgbClr val="003F5F"/>
              </a:solidFill>
            </a:endParaRPr>
          </a:p>
        </p:txBody>
      </p:sp>
      <p:sp>
        <p:nvSpPr>
          <p:cNvPr id="18" name="TextBox 17"/>
          <p:cNvSpPr txBox="1"/>
          <p:nvPr/>
        </p:nvSpPr>
        <p:spPr>
          <a:xfrm>
            <a:off x="7083288" y="3073454"/>
            <a:ext cx="4724400" cy="1200329"/>
          </a:xfrm>
          <a:prstGeom prst="rect">
            <a:avLst/>
          </a:prstGeom>
          <a:noFill/>
        </p:spPr>
        <p:txBody>
          <a:bodyPr wrap="square" rtlCol="0">
            <a:spAutoFit/>
          </a:bodyPr>
          <a:lstStyle/>
          <a:p>
            <a:r>
              <a:rPr lang="en-US" sz="2400"/>
              <a:t>Tube &amp; Clamp Scaffolds are flexible and suited for access to irregular work areas</a:t>
            </a:r>
          </a:p>
        </p:txBody>
      </p:sp>
      <p:grpSp>
        <p:nvGrpSpPr>
          <p:cNvPr id="2" name="Group 1">
            <a:extLst>
              <a:ext uri="{FF2B5EF4-FFF2-40B4-BE49-F238E27FC236}">
                <a16:creationId xmlns:a16="http://schemas.microsoft.com/office/drawing/2014/main" id="{72E6453E-EED7-4122-BC08-CBC7F16B4FCE}"/>
              </a:ext>
            </a:extLst>
          </p:cNvPr>
          <p:cNvGrpSpPr/>
          <p:nvPr/>
        </p:nvGrpSpPr>
        <p:grpSpPr>
          <a:xfrm>
            <a:off x="5734494" y="4486792"/>
            <a:ext cx="723012" cy="747179"/>
            <a:chOff x="5238109" y="4488356"/>
            <a:chExt cx="723012" cy="747179"/>
          </a:xfrm>
        </p:grpSpPr>
        <p:sp>
          <p:nvSpPr>
            <p:cNvPr id="23" name="Arrow: Left 22">
              <a:extLst>
                <a:ext uri="{FF2B5EF4-FFF2-40B4-BE49-F238E27FC236}">
                  <a16:creationId xmlns:a16="http://schemas.microsoft.com/office/drawing/2014/main" id="{AC0306C2-218C-48FC-AF22-BA312EC0EA97}"/>
                </a:ext>
              </a:extLst>
            </p:cNvPr>
            <p:cNvSpPr/>
            <p:nvPr/>
          </p:nvSpPr>
          <p:spPr>
            <a:xfrm rot="2732542">
              <a:off x="5032645" y="4693820"/>
              <a:ext cx="520188" cy="1092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56AAB7CC-840A-452E-AF5B-DA353B6CD92E}"/>
                </a:ext>
              </a:extLst>
            </p:cNvPr>
            <p:cNvSpPr txBox="1"/>
            <p:nvPr/>
          </p:nvSpPr>
          <p:spPr>
            <a:xfrm>
              <a:off x="5417382" y="4866203"/>
              <a:ext cx="543739"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SILL</a:t>
              </a:r>
            </a:p>
          </p:txBody>
        </p:sp>
      </p:grpSp>
      <p:sp>
        <p:nvSpPr>
          <p:cNvPr id="3" name="Oval 2">
            <a:extLst>
              <a:ext uri="{FF2B5EF4-FFF2-40B4-BE49-F238E27FC236}">
                <a16:creationId xmlns:a16="http://schemas.microsoft.com/office/drawing/2014/main" id="{C9F9E28A-DCCD-4BF1-A805-93E6638F7221}"/>
              </a:ext>
            </a:extLst>
          </p:cNvPr>
          <p:cNvSpPr/>
          <p:nvPr/>
        </p:nvSpPr>
        <p:spPr>
          <a:xfrm>
            <a:off x="692378" y="1475676"/>
            <a:ext cx="699392" cy="69328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4E0C9314-2013-4CE8-8210-B8A84D9B6B4F}"/>
              </a:ext>
            </a:extLst>
          </p:cNvPr>
          <p:cNvSpPr/>
          <p:nvPr/>
        </p:nvSpPr>
        <p:spPr>
          <a:xfrm>
            <a:off x="5364858" y="1467462"/>
            <a:ext cx="699392" cy="63702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53ABB25-15A7-4D6F-98B0-4004ECE8C0D9}"/>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39" name="Picture 38" descr="17_SAIA_Logo_Pantone302_Horz_Stack_375 Lime Green (1).eps">
            <a:extLst>
              <a:ext uri="{FF2B5EF4-FFF2-40B4-BE49-F238E27FC236}">
                <a16:creationId xmlns:a16="http://schemas.microsoft.com/office/drawing/2014/main" id="{C72BC36D-2E6E-4568-8221-2BE73129BFC0}"/>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grpSp>
        <p:nvGrpSpPr>
          <p:cNvPr id="40" name="Group 39">
            <a:extLst>
              <a:ext uri="{FF2B5EF4-FFF2-40B4-BE49-F238E27FC236}">
                <a16:creationId xmlns:a16="http://schemas.microsoft.com/office/drawing/2014/main" id="{82A4117F-10E4-4BF9-9892-E6A14AD92ACC}"/>
              </a:ext>
            </a:extLst>
          </p:cNvPr>
          <p:cNvGrpSpPr/>
          <p:nvPr/>
        </p:nvGrpSpPr>
        <p:grpSpPr>
          <a:xfrm>
            <a:off x="5676247" y="871369"/>
            <a:ext cx="2356959" cy="646331"/>
            <a:chOff x="4577929" y="1275155"/>
            <a:chExt cx="2356959" cy="646331"/>
          </a:xfrm>
        </p:grpSpPr>
        <p:sp>
          <p:nvSpPr>
            <p:cNvPr id="47" name="Arrow: Left 46">
              <a:extLst>
                <a:ext uri="{FF2B5EF4-FFF2-40B4-BE49-F238E27FC236}">
                  <a16:creationId xmlns:a16="http://schemas.microsoft.com/office/drawing/2014/main" id="{5E157902-D4E7-4A48-81D7-33287279498C}"/>
                </a:ext>
              </a:extLst>
            </p:cNvPr>
            <p:cNvSpPr/>
            <p:nvPr/>
          </p:nvSpPr>
          <p:spPr>
            <a:xfrm rot="20080539" flipV="1">
              <a:off x="4577929" y="1780421"/>
              <a:ext cx="1167279" cy="10844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DF919EB-0128-4E63-95B3-36A4C9D1358D}"/>
                </a:ext>
              </a:extLst>
            </p:cNvPr>
            <p:cNvSpPr txBox="1"/>
            <p:nvPr/>
          </p:nvSpPr>
          <p:spPr>
            <a:xfrm>
              <a:off x="5743330" y="1275155"/>
              <a:ext cx="1191558" cy="646331"/>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SWIVEL COUPLER</a:t>
              </a:r>
            </a:p>
          </p:txBody>
        </p:sp>
      </p:grpSp>
      <p:sp>
        <p:nvSpPr>
          <p:cNvPr id="4" name="TextBox 3">
            <a:extLst>
              <a:ext uri="{FF2B5EF4-FFF2-40B4-BE49-F238E27FC236}">
                <a16:creationId xmlns:a16="http://schemas.microsoft.com/office/drawing/2014/main" id="{F907122F-9DBC-4107-BCDB-016215B96C24}"/>
              </a:ext>
            </a:extLst>
          </p:cNvPr>
          <p:cNvSpPr txBox="1"/>
          <p:nvPr/>
        </p:nvSpPr>
        <p:spPr>
          <a:xfrm>
            <a:off x="3602530" y="5820233"/>
            <a:ext cx="1214371"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BASEPLATE</a:t>
            </a:r>
          </a:p>
        </p:txBody>
      </p:sp>
      <p:sp>
        <p:nvSpPr>
          <p:cNvPr id="5" name="Arrow: Left 4">
            <a:extLst>
              <a:ext uri="{FF2B5EF4-FFF2-40B4-BE49-F238E27FC236}">
                <a16:creationId xmlns:a16="http://schemas.microsoft.com/office/drawing/2014/main" id="{D86576D0-8EED-4C1F-AA6F-3BBF4EFACDDE}"/>
              </a:ext>
            </a:extLst>
          </p:cNvPr>
          <p:cNvSpPr/>
          <p:nvPr/>
        </p:nvSpPr>
        <p:spPr>
          <a:xfrm rot="961423">
            <a:off x="3083265" y="5890737"/>
            <a:ext cx="520188" cy="665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34E63D25-6853-49B5-AC6A-14D66EAC9DFD}"/>
              </a:ext>
            </a:extLst>
          </p:cNvPr>
          <p:cNvSpPr/>
          <p:nvPr/>
        </p:nvSpPr>
        <p:spPr>
          <a:xfrm rot="12564247">
            <a:off x="599646" y="1195542"/>
            <a:ext cx="499658" cy="932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19B13455-06F7-41C7-8FEC-1A1BE51194F5}"/>
              </a:ext>
            </a:extLst>
          </p:cNvPr>
          <p:cNvSpPr/>
          <p:nvPr/>
        </p:nvSpPr>
        <p:spPr>
          <a:xfrm rot="10064314">
            <a:off x="1563508" y="5197416"/>
            <a:ext cx="520188" cy="1033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D7FB51-7491-42E0-853E-0638E5895649}"/>
              </a:ext>
            </a:extLst>
          </p:cNvPr>
          <p:cNvSpPr txBox="1"/>
          <p:nvPr/>
        </p:nvSpPr>
        <p:spPr>
          <a:xfrm>
            <a:off x="684426" y="5222015"/>
            <a:ext cx="914738"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BEARER</a:t>
            </a:r>
          </a:p>
        </p:txBody>
      </p:sp>
      <p:sp>
        <p:nvSpPr>
          <p:cNvPr id="11" name="TextBox 10">
            <a:extLst>
              <a:ext uri="{FF2B5EF4-FFF2-40B4-BE49-F238E27FC236}">
                <a16:creationId xmlns:a16="http://schemas.microsoft.com/office/drawing/2014/main" id="{F659EAEC-A273-4FFE-A975-C3ECEC180C59}"/>
              </a:ext>
            </a:extLst>
          </p:cNvPr>
          <p:cNvSpPr txBox="1"/>
          <p:nvPr/>
        </p:nvSpPr>
        <p:spPr>
          <a:xfrm>
            <a:off x="4572766" y="5240259"/>
            <a:ext cx="992579"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RUNNER</a:t>
            </a:r>
          </a:p>
        </p:txBody>
      </p:sp>
      <p:sp>
        <p:nvSpPr>
          <p:cNvPr id="12" name="Arrow: Left 11">
            <a:extLst>
              <a:ext uri="{FF2B5EF4-FFF2-40B4-BE49-F238E27FC236}">
                <a16:creationId xmlns:a16="http://schemas.microsoft.com/office/drawing/2014/main" id="{37119D4D-B4EF-44B7-BC2E-A0769ABF6286}"/>
              </a:ext>
            </a:extLst>
          </p:cNvPr>
          <p:cNvSpPr/>
          <p:nvPr/>
        </p:nvSpPr>
        <p:spPr>
          <a:xfrm rot="3655708">
            <a:off x="4431932" y="4984133"/>
            <a:ext cx="520188" cy="1041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90EF4461-3428-4C1A-A3EA-B6DD6BAC34FA}"/>
              </a:ext>
            </a:extLst>
          </p:cNvPr>
          <p:cNvSpPr/>
          <p:nvPr/>
        </p:nvSpPr>
        <p:spPr>
          <a:xfrm rot="21290606">
            <a:off x="4916362" y="2667813"/>
            <a:ext cx="1078528" cy="9557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2C2473D-D38D-4B1E-B702-D963B2E2B2A6}"/>
              </a:ext>
            </a:extLst>
          </p:cNvPr>
          <p:cNvSpPr txBox="1"/>
          <p:nvPr/>
        </p:nvSpPr>
        <p:spPr>
          <a:xfrm>
            <a:off x="5824221" y="2281523"/>
            <a:ext cx="801758"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BRACE</a:t>
            </a:r>
          </a:p>
        </p:txBody>
      </p:sp>
      <p:sp>
        <p:nvSpPr>
          <p:cNvPr id="15" name="Arrow: Left 14">
            <a:extLst>
              <a:ext uri="{FF2B5EF4-FFF2-40B4-BE49-F238E27FC236}">
                <a16:creationId xmlns:a16="http://schemas.microsoft.com/office/drawing/2014/main" id="{301EB2D2-7CF4-4724-AA32-9B42798CDF6C}"/>
              </a:ext>
            </a:extLst>
          </p:cNvPr>
          <p:cNvSpPr/>
          <p:nvPr/>
        </p:nvSpPr>
        <p:spPr>
          <a:xfrm rot="6433520">
            <a:off x="652213" y="2077538"/>
            <a:ext cx="520188" cy="9350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3600D76-EC8A-4125-ABB8-3C574A58161E}"/>
              </a:ext>
            </a:extLst>
          </p:cNvPr>
          <p:cNvSpPr txBox="1"/>
          <p:nvPr/>
        </p:nvSpPr>
        <p:spPr>
          <a:xfrm>
            <a:off x="88647" y="2199724"/>
            <a:ext cx="1191558" cy="923330"/>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RIGHT ANGLE COUPLER</a:t>
            </a:r>
          </a:p>
        </p:txBody>
      </p:sp>
      <p:sp>
        <p:nvSpPr>
          <p:cNvPr id="27" name="TextBox 26">
            <a:extLst>
              <a:ext uri="{FF2B5EF4-FFF2-40B4-BE49-F238E27FC236}">
                <a16:creationId xmlns:a16="http://schemas.microsoft.com/office/drawing/2014/main" id="{A1DA5633-E66A-4350-9708-97D039A714F4}"/>
              </a:ext>
            </a:extLst>
          </p:cNvPr>
          <p:cNvSpPr txBox="1"/>
          <p:nvPr/>
        </p:nvSpPr>
        <p:spPr>
          <a:xfrm>
            <a:off x="270829" y="756198"/>
            <a:ext cx="671979" cy="369332"/>
          </a:xfrm>
          <a:prstGeom prst="rect">
            <a:avLst/>
          </a:prstGeom>
          <a:noFill/>
        </p:spPr>
        <p:txBody>
          <a:bodyPr wrap="none" rtlCol="0">
            <a:spAutoFit/>
          </a:bodyPr>
          <a:lstStyle/>
          <a:p>
            <a:r>
              <a:rPr lang="en-US">
                <a:latin typeface="Calibri" panose="020F0502020204030204" pitchFamily="34" charset="0"/>
                <a:cs typeface="Calibri" panose="020F0502020204030204" pitchFamily="34" charset="0"/>
              </a:rPr>
              <a:t>POST</a:t>
            </a:r>
          </a:p>
        </p:txBody>
      </p:sp>
    </p:spTree>
    <p:extLst>
      <p:ext uri="{BB962C8B-B14F-4D97-AF65-F5344CB8AC3E}">
        <p14:creationId xmlns:p14="http://schemas.microsoft.com/office/powerpoint/2010/main" val="19925444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1500"/>
                            </p:stCondLst>
                            <p:childTnLst>
                              <p:par>
                                <p:cTn id="9" presetID="10" presetClass="entr" presetSubtype="0" fill="hold" nodeType="afterEffect">
                                  <p:stCondLst>
                                    <p:cond delay="3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3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3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30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3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300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3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30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grpId="0" nodeType="withEffect">
                                  <p:stCondLst>
                                    <p:cond delay="300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300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300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30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300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par>
                                <p:cTn id="48" presetID="10" presetClass="entr" presetSubtype="0" fill="hold" grpId="0" nodeType="withEffect">
                                  <p:stCondLst>
                                    <p:cond delay="300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nodeType="withEffect">
                                  <p:stCondLst>
                                    <p:cond delay="300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cTn>
                              </p:par>
                              <p:par>
                                <p:cTn id="54" presetID="10" presetClass="entr" presetSubtype="0" fill="hold" grpId="0" nodeType="withEffect">
                                  <p:stCondLst>
                                    <p:cond delay="300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animBg="1"/>
      <p:bldP spid="37" grpId="0" animBg="1"/>
      <p:bldP spid="4" grpId="0"/>
      <p:bldP spid="5" grpId="0" animBg="1"/>
      <p:bldP spid="8" grpId="0" animBg="1"/>
      <p:bldP spid="9" grpId="0" animBg="1"/>
      <p:bldP spid="10" grpId="0"/>
      <p:bldP spid="11" grpId="0"/>
      <p:bldP spid="12" grpId="0" animBg="1"/>
      <p:bldP spid="13" grpId="0" animBg="1"/>
      <p:bldP spid="14" grpId="0"/>
      <p:bldP spid="15" grpId="0" animBg="1"/>
      <p:bldP spid="1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BE0F690-276B-4A85-BCB4-D25164B4BF43}"/>
              </a:ext>
            </a:extLst>
          </p:cNvPr>
          <p:cNvGrpSpPr/>
          <p:nvPr/>
        </p:nvGrpSpPr>
        <p:grpSpPr>
          <a:xfrm>
            <a:off x="4846638" y="1584768"/>
            <a:ext cx="6692692" cy="4448943"/>
            <a:chOff x="4857326" y="1771650"/>
            <a:chExt cx="6158951" cy="4193507"/>
          </a:xfrm>
        </p:grpSpPr>
        <p:sp>
          <p:nvSpPr>
            <p:cNvPr id="7" name="Rectangle 6">
              <a:extLst>
                <a:ext uri="{FF2B5EF4-FFF2-40B4-BE49-F238E27FC236}">
                  <a16:creationId xmlns:a16="http://schemas.microsoft.com/office/drawing/2014/main" id="{488DC90E-7803-46CA-8C83-2E0817431394}"/>
                </a:ext>
              </a:extLst>
            </p:cNvPr>
            <p:cNvSpPr/>
            <p:nvPr/>
          </p:nvSpPr>
          <p:spPr>
            <a:xfrm>
              <a:off x="7809924" y="1771650"/>
              <a:ext cx="3206353" cy="4193507"/>
            </a:xfrm>
            <a:prstGeom prst="rect">
              <a:avLst/>
            </a:prstGeom>
            <a:solidFill>
              <a:srgbClr val="FFFFFF"/>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ectangle 8">
              <a:extLst>
                <a:ext uri="{FF2B5EF4-FFF2-40B4-BE49-F238E27FC236}">
                  <a16:creationId xmlns:a16="http://schemas.microsoft.com/office/drawing/2014/main" id="{B9A02C68-6990-4B74-8263-CA7E54F4A482}"/>
                </a:ext>
              </a:extLst>
            </p:cNvPr>
            <p:cNvSpPr/>
            <p:nvPr/>
          </p:nvSpPr>
          <p:spPr>
            <a:xfrm>
              <a:off x="7809924" y="4909703"/>
              <a:ext cx="3206353" cy="10554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a:extLst>
                <a:ext uri="{FF2B5EF4-FFF2-40B4-BE49-F238E27FC236}">
                  <a16:creationId xmlns:a16="http://schemas.microsoft.com/office/drawing/2014/main" id="{94B88B44-C3B7-4202-98EC-FF848CA82FF7}"/>
                </a:ext>
              </a:extLst>
            </p:cNvPr>
            <p:cNvSpPr txBox="1"/>
            <p:nvPr/>
          </p:nvSpPr>
          <p:spPr>
            <a:xfrm>
              <a:off x="4857326" y="5184603"/>
              <a:ext cx="2265088" cy="430887"/>
            </a:xfrm>
            <a:prstGeom prst="rect">
              <a:avLst/>
            </a:prstGeom>
            <a:noFill/>
          </p:spPr>
          <p:txBody>
            <a:bodyPr wrap="none" rtlCol="0">
              <a:spAutoFit/>
            </a:bodyPr>
            <a:lstStyle/>
            <a:p>
              <a:pPr algn="ctr"/>
              <a:r>
                <a:rPr lang="id-ID" sz="2200" cap="all">
                  <a:solidFill>
                    <a:srgbClr val="FFFFFF"/>
                  </a:solidFill>
                  <a:latin typeface="+mj-lt"/>
                </a:rPr>
                <a:t>Scaffold Run</a:t>
              </a:r>
            </a:p>
          </p:txBody>
        </p:sp>
        <p:sp>
          <p:nvSpPr>
            <p:cNvPr id="13" name="TextBox 12">
              <a:extLst>
                <a:ext uri="{FF2B5EF4-FFF2-40B4-BE49-F238E27FC236}">
                  <a16:creationId xmlns:a16="http://schemas.microsoft.com/office/drawing/2014/main" id="{8CFE4064-9FEB-4A59-8277-AB9974972E71}"/>
                </a:ext>
              </a:extLst>
            </p:cNvPr>
            <p:cNvSpPr txBox="1"/>
            <p:nvPr/>
          </p:nvSpPr>
          <p:spPr>
            <a:xfrm>
              <a:off x="8389883" y="5210003"/>
              <a:ext cx="1945151" cy="406148"/>
            </a:xfrm>
            <a:prstGeom prst="rect">
              <a:avLst/>
            </a:prstGeom>
            <a:noFill/>
          </p:spPr>
          <p:txBody>
            <a:bodyPr wrap="none" rtlCol="0">
              <a:spAutoFit/>
            </a:bodyPr>
            <a:lstStyle/>
            <a:p>
              <a:pPr algn="ctr"/>
              <a:r>
                <a:rPr lang="en-US" sz="2200" cap="all">
                  <a:solidFill>
                    <a:srgbClr val="FFFFFF"/>
                  </a:solidFill>
                  <a:latin typeface="+mj-lt"/>
                </a:rPr>
                <a:t>Rolling tower</a:t>
              </a:r>
              <a:endParaRPr lang="id-ID" sz="2200" cap="all">
                <a:solidFill>
                  <a:srgbClr val="FFFFFF"/>
                </a:solidFill>
                <a:latin typeface="+mj-lt"/>
              </a:endParaRPr>
            </a:p>
          </p:txBody>
        </p:sp>
      </p:grpSp>
      <p:sp>
        <p:nvSpPr>
          <p:cNvPr id="17" name="TextBox 16">
            <a:extLst>
              <a:ext uri="{FF2B5EF4-FFF2-40B4-BE49-F238E27FC236}">
                <a16:creationId xmlns:a16="http://schemas.microsoft.com/office/drawing/2014/main" id="{2B71AB30-D232-438F-A489-55A615A7E1F3}"/>
              </a:ext>
            </a:extLst>
          </p:cNvPr>
          <p:cNvSpPr txBox="1"/>
          <p:nvPr/>
        </p:nvSpPr>
        <p:spPr>
          <a:xfrm>
            <a:off x="1221209" y="429239"/>
            <a:ext cx="9739975" cy="769441"/>
          </a:xfrm>
          <a:prstGeom prst="rect">
            <a:avLst/>
          </a:prstGeom>
          <a:noFill/>
        </p:spPr>
        <p:txBody>
          <a:bodyPr wrap="none" rtlCol="0">
            <a:spAutoFit/>
          </a:bodyPr>
          <a:lstStyle/>
          <a:p>
            <a:pPr algn="ctr"/>
            <a:r>
              <a:rPr lang="en-US" sz="4400" cap="all">
                <a:solidFill>
                  <a:srgbClr val="003F5F"/>
                </a:solidFill>
              </a:rPr>
              <a:t>SUPPORTED </a:t>
            </a:r>
            <a:r>
              <a:rPr lang="id-ID" sz="4400" cap="all">
                <a:solidFill>
                  <a:srgbClr val="003F5F"/>
                </a:solidFill>
              </a:rPr>
              <a:t>Scaffold Configurations</a:t>
            </a:r>
            <a:endParaRPr lang="en-US" sz="4400" cap="all">
              <a:solidFill>
                <a:srgbClr val="003F5F"/>
              </a:solidFill>
            </a:endParaRPr>
          </a:p>
        </p:txBody>
      </p:sp>
      <p:cxnSp>
        <p:nvCxnSpPr>
          <p:cNvPr id="18" name="Straight Connector 17">
            <a:extLst>
              <a:ext uri="{FF2B5EF4-FFF2-40B4-BE49-F238E27FC236}">
                <a16:creationId xmlns:a16="http://schemas.microsoft.com/office/drawing/2014/main" id="{022AD21B-6C33-4794-8FA2-A2DD260215F9}"/>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671D2DB8-E780-44E3-8252-08E4E8BB9C4B}"/>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grpSp>
        <p:nvGrpSpPr>
          <p:cNvPr id="20" name="Group 19">
            <a:extLst>
              <a:ext uri="{FF2B5EF4-FFF2-40B4-BE49-F238E27FC236}">
                <a16:creationId xmlns:a16="http://schemas.microsoft.com/office/drawing/2014/main" id="{5A302B46-AC9D-45B7-B2BA-67CDD2DBD100}"/>
              </a:ext>
            </a:extLst>
          </p:cNvPr>
          <p:cNvGrpSpPr/>
          <p:nvPr/>
        </p:nvGrpSpPr>
        <p:grpSpPr>
          <a:xfrm>
            <a:off x="1221210" y="1573240"/>
            <a:ext cx="6656142" cy="4466823"/>
            <a:chOff x="1463566" y="1746250"/>
            <a:chExt cx="6230809" cy="4193507"/>
          </a:xfrm>
        </p:grpSpPr>
        <p:sp>
          <p:nvSpPr>
            <p:cNvPr id="22" name="Rectangle 21">
              <a:extLst>
                <a:ext uri="{FF2B5EF4-FFF2-40B4-BE49-F238E27FC236}">
                  <a16:creationId xmlns:a16="http://schemas.microsoft.com/office/drawing/2014/main" id="{54FAE065-880F-47D4-9B56-527DFFC150A1}"/>
                </a:ext>
              </a:extLst>
            </p:cNvPr>
            <p:cNvSpPr/>
            <p:nvPr/>
          </p:nvSpPr>
          <p:spPr>
            <a:xfrm>
              <a:off x="4488021" y="1746250"/>
              <a:ext cx="3206353" cy="4193507"/>
            </a:xfrm>
            <a:prstGeom prst="rect">
              <a:avLst/>
            </a:prstGeom>
            <a:solidFill>
              <a:srgbClr val="FFFFFF"/>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Rectangle 23">
              <a:extLst>
                <a:ext uri="{FF2B5EF4-FFF2-40B4-BE49-F238E27FC236}">
                  <a16:creationId xmlns:a16="http://schemas.microsoft.com/office/drawing/2014/main" id="{1919321D-0915-4628-B4C6-F63876E2909D}"/>
                </a:ext>
              </a:extLst>
            </p:cNvPr>
            <p:cNvSpPr/>
            <p:nvPr/>
          </p:nvSpPr>
          <p:spPr>
            <a:xfrm>
              <a:off x="4488022" y="4884303"/>
              <a:ext cx="3206353" cy="10554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TextBox 26">
              <a:extLst>
                <a:ext uri="{FF2B5EF4-FFF2-40B4-BE49-F238E27FC236}">
                  <a16:creationId xmlns:a16="http://schemas.microsoft.com/office/drawing/2014/main" id="{8078ECA1-741E-4E36-836A-0646F209EADC}"/>
                </a:ext>
              </a:extLst>
            </p:cNvPr>
            <p:cNvSpPr txBox="1"/>
            <p:nvPr/>
          </p:nvSpPr>
          <p:spPr>
            <a:xfrm>
              <a:off x="1463566" y="5210003"/>
              <a:ext cx="2659076" cy="430887"/>
            </a:xfrm>
            <a:prstGeom prst="rect">
              <a:avLst/>
            </a:prstGeom>
            <a:noFill/>
          </p:spPr>
          <p:txBody>
            <a:bodyPr wrap="none" rtlCol="0">
              <a:spAutoFit/>
            </a:bodyPr>
            <a:lstStyle/>
            <a:p>
              <a:pPr algn="ctr"/>
              <a:r>
                <a:rPr lang="id-ID" sz="2200" cap="all">
                  <a:solidFill>
                    <a:schemeClr val="bg1"/>
                  </a:solidFill>
                  <a:latin typeface="+mj-lt"/>
                </a:rPr>
                <a:t>Scaffold Tower</a:t>
              </a:r>
            </a:p>
          </p:txBody>
        </p:sp>
        <p:sp>
          <p:nvSpPr>
            <p:cNvPr id="28" name="TextBox 27">
              <a:extLst>
                <a:ext uri="{FF2B5EF4-FFF2-40B4-BE49-F238E27FC236}">
                  <a16:creationId xmlns:a16="http://schemas.microsoft.com/office/drawing/2014/main" id="{22FF1043-BE18-4349-A221-40321A94E2FE}"/>
                </a:ext>
              </a:extLst>
            </p:cNvPr>
            <p:cNvSpPr txBox="1"/>
            <p:nvPr/>
          </p:nvSpPr>
          <p:spPr>
            <a:xfrm>
              <a:off x="4857326" y="5184603"/>
              <a:ext cx="2265088" cy="430887"/>
            </a:xfrm>
            <a:prstGeom prst="rect">
              <a:avLst/>
            </a:prstGeom>
            <a:noFill/>
          </p:spPr>
          <p:txBody>
            <a:bodyPr wrap="none" rtlCol="0">
              <a:spAutoFit/>
            </a:bodyPr>
            <a:lstStyle/>
            <a:p>
              <a:pPr algn="ctr"/>
              <a:r>
                <a:rPr lang="id-ID" sz="2200" cap="all">
                  <a:solidFill>
                    <a:srgbClr val="FFFFFF"/>
                  </a:solidFill>
                  <a:latin typeface="+mj-lt"/>
                </a:rPr>
                <a:t>Scaffold Run</a:t>
              </a:r>
            </a:p>
          </p:txBody>
        </p:sp>
        <p:pic>
          <p:nvPicPr>
            <p:cNvPr id="31" name="Picture 30">
              <a:extLst>
                <a:ext uri="{FF2B5EF4-FFF2-40B4-BE49-F238E27FC236}">
                  <a16:creationId xmlns:a16="http://schemas.microsoft.com/office/drawing/2014/main" id="{22ADCA1F-B27A-482D-A257-DE234BD982AE}"/>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4591050" y="2578100"/>
              <a:ext cx="3041650" cy="1672302"/>
            </a:xfrm>
            <a:prstGeom prst="rect">
              <a:avLst/>
            </a:prstGeom>
          </p:spPr>
        </p:pic>
      </p:grpSp>
      <p:grpSp>
        <p:nvGrpSpPr>
          <p:cNvPr id="33" name="Group 32">
            <a:extLst>
              <a:ext uri="{FF2B5EF4-FFF2-40B4-BE49-F238E27FC236}">
                <a16:creationId xmlns:a16="http://schemas.microsoft.com/office/drawing/2014/main" id="{F7E48D44-11D1-42EC-8956-DFC8B7843260}"/>
              </a:ext>
            </a:extLst>
          </p:cNvPr>
          <p:cNvGrpSpPr/>
          <p:nvPr/>
        </p:nvGrpSpPr>
        <p:grpSpPr>
          <a:xfrm>
            <a:off x="712733" y="1584769"/>
            <a:ext cx="3664722" cy="4474763"/>
            <a:chOff x="1116507" y="1733550"/>
            <a:chExt cx="3353198" cy="4193507"/>
          </a:xfrm>
        </p:grpSpPr>
        <p:sp>
          <p:nvSpPr>
            <p:cNvPr id="34" name="Rectangle 33">
              <a:extLst>
                <a:ext uri="{FF2B5EF4-FFF2-40B4-BE49-F238E27FC236}">
                  <a16:creationId xmlns:a16="http://schemas.microsoft.com/office/drawing/2014/main" id="{30B111CB-FC30-4450-902E-452A661427E8}"/>
                </a:ext>
              </a:extLst>
            </p:cNvPr>
            <p:cNvSpPr/>
            <p:nvPr/>
          </p:nvSpPr>
          <p:spPr>
            <a:xfrm>
              <a:off x="1191937" y="1733550"/>
              <a:ext cx="3206353" cy="4193507"/>
            </a:xfrm>
            <a:prstGeom prst="rect">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9" name="Rectangle 38">
              <a:extLst>
                <a:ext uri="{FF2B5EF4-FFF2-40B4-BE49-F238E27FC236}">
                  <a16:creationId xmlns:a16="http://schemas.microsoft.com/office/drawing/2014/main" id="{B59A0574-AD6E-4D25-80D3-58FBB3E23639}"/>
                </a:ext>
              </a:extLst>
            </p:cNvPr>
            <p:cNvSpPr/>
            <p:nvPr/>
          </p:nvSpPr>
          <p:spPr>
            <a:xfrm>
              <a:off x="1191937" y="4871603"/>
              <a:ext cx="3206353" cy="10554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TextBox 39">
              <a:extLst>
                <a:ext uri="{FF2B5EF4-FFF2-40B4-BE49-F238E27FC236}">
                  <a16:creationId xmlns:a16="http://schemas.microsoft.com/office/drawing/2014/main" id="{944AC035-2D06-4B4A-976C-D6819B26EC05}"/>
                </a:ext>
              </a:extLst>
            </p:cNvPr>
            <p:cNvSpPr txBox="1"/>
            <p:nvPr/>
          </p:nvSpPr>
          <p:spPr>
            <a:xfrm>
              <a:off x="1116507" y="5210003"/>
              <a:ext cx="3353198" cy="403804"/>
            </a:xfrm>
            <a:prstGeom prst="rect">
              <a:avLst/>
            </a:prstGeom>
            <a:noFill/>
          </p:spPr>
          <p:txBody>
            <a:bodyPr wrap="none" rtlCol="0">
              <a:spAutoFit/>
            </a:bodyPr>
            <a:lstStyle/>
            <a:p>
              <a:pPr algn="ctr"/>
              <a:r>
                <a:rPr lang="en-US" sz="2200" cap="all">
                  <a:solidFill>
                    <a:schemeClr val="bg1"/>
                  </a:solidFill>
                  <a:latin typeface="+mj-lt"/>
                </a:rPr>
                <a:t>Single bay </a:t>
              </a:r>
              <a:r>
                <a:rPr lang="id-ID" sz="2200" cap="all">
                  <a:solidFill>
                    <a:schemeClr val="bg1"/>
                  </a:solidFill>
                  <a:latin typeface="+mj-lt"/>
                </a:rPr>
                <a:t>Scaffold Tower</a:t>
              </a:r>
            </a:p>
          </p:txBody>
        </p:sp>
        <p:pic>
          <p:nvPicPr>
            <p:cNvPr id="43" name="Picture 42">
              <a:extLst>
                <a:ext uri="{FF2B5EF4-FFF2-40B4-BE49-F238E27FC236}">
                  <a16:creationId xmlns:a16="http://schemas.microsoft.com/office/drawing/2014/main" id="{F82C25E9-6A4B-43A8-970E-24B724CDCF29}"/>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1828800" y="2127250"/>
              <a:ext cx="1898650" cy="2565352"/>
            </a:xfrm>
            <a:prstGeom prst="rect">
              <a:avLst/>
            </a:prstGeom>
          </p:spPr>
        </p:pic>
      </p:grpSp>
      <p:pic>
        <p:nvPicPr>
          <p:cNvPr id="44" name="Picture 43">
            <a:extLst>
              <a:ext uri="{FF2B5EF4-FFF2-40B4-BE49-F238E27FC236}">
                <a16:creationId xmlns:a16="http://schemas.microsoft.com/office/drawing/2014/main" id="{9AA56ACD-534C-4857-861C-8CBDA5C3EEF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8162495" y="2203780"/>
            <a:ext cx="2905590" cy="2292350"/>
          </a:xfrm>
          <a:prstGeom prst="rect">
            <a:avLst/>
          </a:prstGeom>
        </p:spPr>
      </p:pic>
    </p:spTree>
    <p:extLst>
      <p:ext uri="{BB962C8B-B14F-4D97-AF65-F5344CB8AC3E}">
        <p14:creationId xmlns:p14="http://schemas.microsoft.com/office/powerpoint/2010/main" val="20741688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00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par>
                                <p:cTn id="8" presetID="22" presetClass="entr" presetSubtype="4" fill="hold" nodeType="withEffect">
                                  <p:stCondLst>
                                    <p:cond delay="200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nodeType="with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2500"/>
                            </p:stCondLst>
                            <p:childTnLst>
                              <p:par>
                                <p:cTn id="15" presetID="22" presetClass="entr" presetSubtype="4" fill="hold" nodeType="after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925" y="460989"/>
            <a:ext cx="9739975" cy="769441"/>
          </a:xfrm>
          <a:prstGeom prst="rect">
            <a:avLst/>
          </a:prstGeom>
          <a:noFill/>
        </p:spPr>
        <p:txBody>
          <a:bodyPr wrap="none" rtlCol="0">
            <a:spAutoFit/>
          </a:bodyPr>
          <a:lstStyle/>
          <a:p>
            <a:pPr algn="ctr"/>
            <a:r>
              <a:rPr lang="en-US" sz="4400" cap="all">
                <a:solidFill>
                  <a:srgbClr val="003F5F"/>
                </a:solidFill>
                <a:latin typeface="+mj-lt"/>
              </a:rPr>
              <a:t>SUPPORTED </a:t>
            </a:r>
            <a:r>
              <a:rPr lang="id-ID" sz="4400" cap="all">
                <a:solidFill>
                  <a:srgbClr val="003F5F"/>
                </a:solidFill>
                <a:latin typeface="+mj-lt"/>
              </a:rPr>
              <a:t>Scaffold Configurations</a:t>
            </a:r>
            <a:endParaRPr lang="en-US" sz="4400" cap="all">
              <a:solidFill>
                <a:srgbClr val="003F5F"/>
              </a:solidFill>
              <a:latin typeface="+mj-lt"/>
            </a:endParaRPr>
          </a:p>
        </p:txBody>
      </p:sp>
      <p:sp>
        <p:nvSpPr>
          <p:cNvPr id="167" name="Rectangle 166"/>
          <p:cNvSpPr/>
          <p:nvPr/>
        </p:nvSpPr>
        <p:spPr>
          <a:xfrm>
            <a:off x="1191937" y="1746250"/>
            <a:ext cx="3206353" cy="4193507"/>
          </a:xfrm>
          <a:prstGeom prst="rect">
            <a:avLst/>
          </a:prstGeom>
          <a:solidFill>
            <a:schemeClr val="bg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172" name="Rectangle 171"/>
          <p:cNvSpPr/>
          <p:nvPr/>
        </p:nvSpPr>
        <p:spPr>
          <a:xfrm>
            <a:off x="4488021" y="1733550"/>
            <a:ext cx="3206353" cy="4193507"/>
          </a:xfrm>
          <a:prstGeom prst="rect">
            <a:avLst/>
          </a:prstGeom>
          <a:solidFill>
            <a:schemeClr val="bg1"/>
          </a:solidFill>
          <a:ln>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6" name="Rectangle 175"/>
          <p:cNvSpPr/>
          <p:nvPr/>
        </p:nvSpPr>
        <p:spPr>
          <a:xfrm>
            <a:off x="7809924" y="1733550"/>
            <a:ext cx="3206353" cy="4193507"/>
          </a:xfrm>
          <a:prstGeom prst="rect">
            <a:avLst/>
          </a:prstGeom>
          <a:solidFill>
            <a:srgbClr val="FFFFFF"/>
          </a:solidFill>
          <a:ln>
            <a:solidFill>
              <a:schemeClr val="accent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3" name="Rectangle 182"/>
          <p:cNvSpPr/>
          <p:nvPr/>
        </p:nvSpPr>
        <p:spPr>
          <a:xfrm>
            <a:off x="4488022" y="4871603"/>
            <a:ext cx="3206353" cy="10554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7" name="Rectangle 186"/>
          <p:cNvSpPr/>
          <p:nvPr/>
        </p:nvSpPr>
        <p:spPr>
          <a:xfrm>
            <a:off x="7809924" y="4871603"/>
            <a:ext cx="3206353" cy="105545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8" name="Rectangle 187"/>
          <p:cNvSpPr/>
          <p:nvPr/>
        </p:nvSpPr>
        <p:spPr>
          <a:xfrm>
            <a:off x="1191937" y="4884303"/>
            <a:ext cx="3206353" cy="1055454"/>
          </a:xfrm>
          <a:prstGeom prst="rect">
            <a:avLst/>
          </a:prstGeom>
          <a:solidFill>
            <a:schemeClr val="accent4"/>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213" name="TextBox 212"/>
          <p:cNvSpPr txBox="1"/>
          <p:nvPr/>
        </p:nvSpPr>
        <p:spPr>
          <a:xfrm>
            <a:off x="1745183" y="5146503"/>
            <a:ext cx="2045048" cy="430887"/>
          </a:xfrm>
          <a:prstGeom prst="rect">
            <a:avLst/>
          </a:prstGeom>
          <a:noFill/>
        </p:spPr>
        <p:txBody>
          <a:bodyPr wrap="none" rtlCol="0">
            <a:spAutoFit/>
          </a:bodyPr>
          <a:lstStyle/>
          <a:p>
            <a:pPr algn="ctr"/>
            <a:r>
              <a:rPr lang="en-US" sz="2200" cap="all">
                <a:solidFill>
                  <a:schemeClr val="bg1"/>
                </a:solidFill>
                <a:latin typeface="+mj-lt"/>
              </a:rPr>
              <a:t>Area scaffold</a:t>
            </a:r>
            <a:endParaRPr lang="id-ID" sz="2200" cap="all">
              <a:solidFill>
                <a:schemeClr val="bg1"/>
              </a:solidFill>
              <a:latin typeface="+mj-lt"/>
            </a:endParaRPr>
          </a:p>
        </p:txBody>
      </p:sp>
      <p:sp>
        <p:nvSpPr>
          <p:cNvPr id="216" name="TextBox 215"/>
          <p:cNvSpPr txBox="1"/>
          <p:nvPr/>
        </p:nvSpPr>
        <p:spPr>
          <a:xfrm>
            <a:off x="4530103" y="5171903"/>
            <a:ext cx="3071937" cy="430887"/>
          </a:xfrm>
          <a:prstGeom prst="rect">
            <a:avLst/>
          </a:prstGeom>
          <a:noFill/>
        </p:spPr>
        <p:txBody>
          <a:bodyPr wrap="none" rtlCol="0">
            <a:spAutoFit/>
          </a:bodyPr>
          <a:lstStyle/>
          <a:p>
            <a:pPr algn="ctr"/>
            <a:r>
              <a:rPr lang="id-ID" sz="2200" cap="all">
                <a:solidFill>
                  <a:srgbClr val="FFFFFF"/>
                </a:solidFill>
                <a:latin typeface="+mj-lt"/>
              </a:rPr>
              <a:t>Bridging Scaffold</a:t>
            </a:r>
          </a:p>
        </p:txBody>
      </p:sp>
      <p:sp>
        <p:nvSpPr>
          <p:cNvPr id="219" name="TextBox 218"/>
          <p:cNvSpPr txBox="1"/>
          <p:nvPr/>
        </p:nvSpPr>
        <p:spPr>
          <a:xfrm>
            <a:off x="7894079" y="5171903"/>
            <a:ext cx="3089157" cy="430887"/>
          </a:xfrm>
          <a:prstGeom prst="rect">
            <a:avLst/>
          </a:prstGeom>
          <a:noFill/>
        </p:spPr>
        <p:txBody>
          <a:bodyPr wrap="none" rtlCol="0">
            <a:spAutoFit/>
          </a:bodyPr>
          <a:lstStyle/>
          <a:p>
            <a:pPr algn="ctr"/>
            <a:r>
              <a:rPr lang="id-ID" sz="2200" cap="all">
                <a:solidFill>
                  <a:srgbClr val="FFFFFF"/>
                </a:solidFill>
                <a:latin typeface="+mj-lt"/>
              </a:rPr>
              <a:t>Circular Scaffold</a:t>
            </a:r>
          </a:p>
        </p:txBody>
      </p:sp>
      <p:pic>
        <p:nvPicPr>
          <p:cNvPr id="20" name="Picture 19"/>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7943850" y="2266950"/>
            <a:ext cx="2940050" cy="2010174"/>
          </a:xfrm>
          <a:prstGeom prst="rect">
            <a:avLst/>
          </a:prstGeom>
        </p:spPr>
      </p:pic>
      <p:pic>
        <p:nvPicPr>
          <p:cNvPr id="21" name="Picture 20" descr="PuTLOG SCAFFOLD.psd"/>
          <p:cNvPicPr>
            <a:picLocks noChangeAspect="1"/>
          </p:cNvPicPr>
          <p:nvPr/>
        </p:nvPicPr>
        <p:blipFill>
          <a:blip r:embed="rId7"/>
          <a:stretch>
            <a:fillRect/>
          </a:stretch>
        </p:blipFill>
        <p:spPr>
          <a:xfrm>
            <a:off x="4584058" y="2082800"/>
            <a:ext cx="3043193" cy="2679700"/>
          </a:xfrm>
          <a:prstGeom prst="rect">
            <a:avLst/>
          </a:prstGeom>
        </p:spPr>
      </p:pic>
      <p:cxnSp>
        <p:nvCxnSpPr>
          <p:cNvPr id="15" name="Straight Connector 14">
            <a:extLst>
              <a:ext uri="{FF2B5EF4-FFF2-40B4-BE49-F238E27FC236}">
                <a16:creationId xmlns:a16="http://schemas.microsoft.com/office/drawing/2014/main" id="{5AF6D851-AA54-4761-AB6F-24BE8248E06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6" name="Picture 15" descr="17_SAIA_Logo_Pantone302_Horz_Stack_375 Lime Green (1).eps">
            <a:extLst>
              <a:ext uri="{FF2B5EF4-FFF2-40B4-BE49-F238E27FC236}">
                <a16:creationId xmlns:a16="http://schemas.microsoft.com/office/drawing/2014/main" id="{F89A5995-7A66-4C32-BFBD-4CD9016D8CB0}"/>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alphaModFix amt="50000"/>
              </a:blip>
              <a:stretch>
                <a:fillRect/>
              </a:stretch>
            </p:blipFill>
          </mc:Choice>
          <mc:Fallback>
            <p:blipFill>
              <a:blip r:embed="rId9">
                <a:alphaModFix amt="50000"/>
              </a:blip>
              <a:stretch>
                <a:fillRect/>
              </a:stretch>
            </p:blipFill>
          </mc:Fallback>
        </mc:AlternateContent>
        <p:spPr>
          <a:xfrm>
            <a:off x="261411" y="6386468"/>
            <a:ext cx="2557731" cy="263197"/>
          </a:xfrm>
          <a:prstGeom prst="rect">
            <a:avLst/>
          </a:prstGeom>
          <a:noFill/>
          <a:ln w="12700" cmpd="sng">
            <a:noFill/>
          </a:ln>
        </p:spPr>
      </p:pic>
      <p:pic>
        <p:nvPicPr>
          <p:cNvPr id="2" name="Picture 1">
            <a:extLst>
              <a:ext uri="{FF2B5EF4-FFF2-40B4-BE49-F238E27FC236}">
                <a16:creationId xmlns:a16="http://schemas.microsoft.com/office/drawing/2014/main" id="{D67ACBEC-A7F3-4DD4-9656-7107D5BC058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0"/>
              <a:stretch>
                <a:fillRect/>
              </a:stretch>
            </p:blipFill>
          </mc:Choice>
          <mc:Fallback>
            <p:blipFill>
              <a:blip r:embed="rId11"/>
              <a:stretch>
                <a:fillRect/>
              </a:stretch>
            </p:blipFill>
          </mc:Fallback>
        </mc:AlternateContent>
        <p:spPr>
          <a:xfrm>
            <a:off x="1197587" y="2211653"/>
            <a:ext cx="3174884" cy="2445456"/>
          </a:xfrm>
          <a:prstGeom prst="rect">
            <a:avLst/>
          </a:prstGeom>
        </p:spPr>
      </p:pic>
    </p:spTree>
    <p:extLst>
      <p:ext uri="{BB962C8B-B14F-4D97-AF65-F5344CB8AC3E}">
        <p14:creationId xmlns:p14="http://schemas.microsoft.com/office/powerpoint/2010/main" val="2011287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213"/>
                                        </p:tgtEl>
                                        <p:attrNameLst>
                                          <p:attrName>style.visibility</p:attrName>
                                        </p:attrNameLst>
                                      </p:cBhvr>
                                      <p:to>
                                        <p:strVal val="visible"/>
                                      </p:to>
                                    </p:set>
                                    <p:animEffect transition="in" filter="wipe(down)">
                                      <p:cBhvr>
                                        <p:cTn id="7" dur="500"/>
                                        <p:tgtEl>
                                          <p:spTgt spid="213"/>
                                        </p:tgtEl>
                                      </p:cBhvr>
                                    </p:animEffect>
                                  </p:childTnLst>
                                </p:cTn>
                              </p:par>
                              <p:par>
                                <p:cTn id="8" presetID="22" presetClass="entr" presetSubtype="4"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216"/>
                                        </p:tgtEl>
                                        <p:attrNameLst>
                                          <p:attrName>style.visibility</p:attrName>
                                        </p:attrNameLst>
                                      </p:cBhvr>
                                      <p:to>
                                        <p:strVal val="visible"/>
                                      </p:to>
                                    </p:set>
                                    <p:animEffect transition="in" filter="wipe(down)">
                                      <p:cBhvr>
                                        <p:cTn id="13" dur="500"/>
                                        <p:tgtEl>
                                          <p:spTgt spid="216"/>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219"/>
                                        </p:tgtEl>
                                        <p:attrNameLst>
                                          <p:attrName>style.visibility</p:attrName>
                                        </p:attrNameLst>
                                      </p:cBhvr>
                                      <p:to>
                                        <p:strVal val="visible"/>
                                      </p:to>
                                    </p:set>
                                    <p:animEffect transition="in" filter="wipe(down)">
                                      <p:cBhvr>
                                        <p:cTn id="16" dur="500"/>
                                        <p:tgtEl>
                                          <p:spTgt spid="219"/>
                                        </p:tgtEl>
                                      </p:cBhvr>
                                    </p:animEffect>
                                  </p:childTnLst>
                                </p:cTn>
                              </p:par>
                              <p:par>
                                <p:cTn id="17" presetID="22" presetClass="entr" presetSubtype="4" fill="hold" nodeType="with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P spid="216" grpId="0"/>
      <p:bldP spid="2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58955" y="464859"/>
            <a:ext cx="3241785" cy="830997"/>
          </a:xfrm>
          <a:prstGeom prst="rect">
            <a:avLst/>
          </a:prstGeom>
          <a:noFill/>
        </p:spPr>
        <p:txBody>
          <a:bodyPr wrap="none" rtlCol="0">
            <a:spAutoFit/>
          </a:bodyPr>
          <a:lstStyle/>
          <a:p>
            <a:pPr algn="ctr"/>
            <a:r>
              <a:rPr lang="id-ID" sz="4800" cap="all">
                <a:solidFill>
                  <a:srgbClr val="003F5F"/>
                </a:solidFill>
                <a:latin typeface="+mj-lt"/>
              </a:rPr>
              <a:t>Key Points </a:t>
            </a:r>
            <a:endParaRPr lang="en-US" sz="4800" cap="all">
              <a:solidFill>
                <a:srgbClr val="003F5F"/>
              </a:solidFill>
              <a:latin typeface="+mj-lt"/>
            </a:endParaRPr>
          </a:p>
        </p:txBody>
      </p:sp>
      <p:sp>
        <p:nvSpPr>
          <p:cNvPr id="13" name="TextBox 12"/>
          <p:cNvSpPr txBox="1"/>
          <p:nvPr/>
        </p:nvSpPr>
        <p:spPr>
          <a:xfrm>
            <a:off x="727633" y="2029968"/>
            <a:ext cx="11464367" cy="4308872"/>
          </a:xfrm>
          <a:prstGeom prst="rect">
            <a:avLst/>
          </a:prstGeom>
          <a:noFill/>
        </p:spPr>
        <p:txBody>
          <a:bodyPr wrap="square" rtlCol="0">
            <a:spAutoFit/>
          </a:bodyPr>
          <a:lstStyle/>
          <a:p>
            <a:pPr>
              <a:spcAft>
                <a:spcPts val="600"/>
              </a:spcAft>
              <a:buFont typeface="Arial"/>
              <a:buChar char="•"/>
            </a:pPr>
            <a:r>
              <a:rPr lang="en-US" sz="2400">
                <a:solidFill>
                  <a:srgbClr val="595959"/>
                </a:solidFill>
              </a:rPr>
              <a:t> </a:t>
            </a:r>
            <a:r>
              <a:rPr lang="en-US" sz="2400"/>
              <a:t>Three types of scaffolds: </a:t>
            </a:r>
            <a:r>
              <a:rPr lang="en-US" sz="2400" cap="all"/>
              <a:t>supported, suspended, AND MOBILE ELEVATED Work Platforms</a:t>
            </a:r>
            <a:endParaRPr lang="en-US" sz="2400"/>
          </a:p>
          <a:p>
            <a:pPr>
              <a:spcAft>
                <a:spcPts val="600"/>
              </a:spcAft>
              <a:buFont typeface="Arial"/>
              <a:buChar char="•"/>
            </a:pPr>
            <a:r>
              <a:rPr lang="en-US" sz="2400"/>
              <a:t> Frame, System, and Tube &amp; Clamp are the most common supported scaffolds</a:t>
            </a:r>
          </a:p>
          <a:p>
            <a:pPr>
              <a:spcAft>
                <a:spcPts val="600"/>
              </a:spcAft>
              <a:buFont typeface="Arial"/>
              <a:buChar char="•"/>
            </a:pPr>
            <a:r>
              <a:rPr lang="en-US" sz="2400"/>
              <a:t> </a:t>
            </a:r>
            <a:r>
              <a:rPr lang="en-US" sz="2400" cap="all"/>
              <a:t>Frame Scaffolds </a:t>
            </a:r>
            <a:r>
              <a:rPr lang="en-US" sz="2400"/>
              <a:t>are easy to build and require fewer components to complete than</a:t>
            </a:r>
          </a:p>
          <a:p>
            <a:pPr>
              <a:spcAft>
                <a:spcPts val="600"/>
              </a:spcAft>
            </a:pPr>
            <a:r>
              <a:rPr lang="en-US" sz="2400"/>
              <a:t>   other types of scaffolds</a:t>
            </a:r>
          </a:p>
          <a:p>
            <a:pPr>
              <a:spcAft>
                <a:spcPts val="600"/>
              </a:spcAft>
              <a:buFont typeface="Arial"/>
              <a:buChar char="•"/>
            </a:pPr>
            <a:r>
              <a:rPr lang="en-US" sz="2400"/>
              <a:t> </a:t>
            </a:r>
            <a:r>
              <a:rPr lang="en-US" sz="2400" cap="all"/>
              <a:t>System Scaffolds </a:t>
            </a:r>
            <a:r>
              <a:rPr lang="en-US" sz="2400"/>
              <a:t>have fixed connection points along the posts. They are versatile,</a:t>
            </a:r>
          </a:p>
          <a:p>
            <a:pPr>
              <a:spcAft>
                <a:spcPts val="600"/>
              </a:spcAft>
            </a:pPr>
            <a:r>
              <a:rPr lang="en-US" sz="2400"/>
              <a:t>   quick and easy to use</a:t>
            </a:r>
          </a:p>
          <a:p>
            <a:pPr>
              <a:spcAft>
                <a:spcPts val="600"/>
              </a:spcAft>
              <a:buFont typeface="Arial"/>
              <a:buChar char="•"/>
            </a:pPr>
            <a:r>
              <a:rPr lang="en-US" sz="2400"/>
              <a:t> </a:t>
            </a:r>
            <a:r>
              <a:rPr lang="en-US" sz="2400" cap="all"/>
              <a:t>Tube &amp; Clamp Scaffolds </a:t>
            </a:r>
            <a:r>
              <a:rPr lang="en-US" sz="2400"/>
              <a:t>can be adapted to suit many sizes and shapes</a:t>
            </a:r>
          </a:p>
          <a:p>
            <a:pPr>
              <a:spcAft>
                <a:spcPts val="600"/>
              </a:spcAft>
              <a:buFont typeface="Arial"/>
              <a:buChar char="•"/>
            </a:pPr>
            <a:r>
              <a:rPr lang="en-US" sz="2400"/>
              <a:t> Supported scaffolds can be configured in many ways</a:t>
            </a:r>
          </a:p>
          <a:p>
            <a:endParaRPr lang="en-US"/>
          </a:p>
        </p:txBody>
      </p:sp>
      <p:sp>
        <p:nvSpPr>
          <p:cNvPr id="14" name="Rounded Rectangle 13"/>
          <p:cNvSpPr/>
          <p:nvPr/>
        </p:nvSpPr>
        <p:spPr>
          <a:xfrm>
            <a:off x="279400" y="266700"/>
            <a:ext cx="1371600" cy="1333500"/>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8" name="Straight Connector 7">
            <a:extLst>
              <a:ext uri="{FF2B5EF4-FFF2-40B4-BE49-F238E27FC236}">
                <a16:creationId xmlns:a16="http://schemas.microsoft.com/office/drawing/2014/main" id="{8C6B3281-D62E-40B2-BBD5-D985ED4AED0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5ED5A65D-3AD2-49CD-AD2E-BCA04EDFD0A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673790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par>
                                <p:cTn id="20" presetID="10" presetClass="entr" presetSubtype="0" fill="hold" nodeType="withEffect">
                                  <p:stCondLst>
                                    <p:cond delay="100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fade">
                                      <p:cBhvr>
                                        <p:cTn id="22" dur="500"/>
                                        <p:tgtEl>
                                          <p:spTgt spid="13">
                                            <p:txEl>
                                              <p:pRg st="3" end="3"/>
                                            </p:txEl>
                                          </p:spTgt>
                                        </p:tgtEl>
                                      </p:cBhvr>
                                    </p:animEffect>
                                  </p:childTnLst>
                                </p:cTn>
                              </p:par>
                            </p:childTnLst>
                          </p:cTn>
                        </p:par>
                        <p:par>
                          <p:cTn id="23" fill="hold">
                            <p:stCondLst>
                              <p:cond delay="4500"/>
                            </p:stCondLst>
                            <p:childTnLst>
                              <p:par>
                                <p:cTn id="24" presetID="10" presetClass="entr" presetSubtype="0" fill="hold" nodeType="afterEffect">
                                  <p:stCondLst>
                                    <p:cond delay="1000"/>
                                  </p:stCondLst>
                                  <p:childTnLst>
                                    <p:set>
                                      <p:cBhvr>
                                        <p:cTn id="25" dur="1" fill="hold">
                                          <p:stCondLst>
                                            <p:cond delay="0"/>
                                          </p:stCondLst>
                                        </p:cTn>
                                        <p:tgtEl>
                                          <p:spTgt spid="13">
                                            <p:txEl>
                                              <p:pRg st="4" end="4"/>
                                            </p:txEl>
                                          </p:spTgt>
                                        </p:tgtEl>
                                        <p:attrNameLst>
                                          <p:attrName>style.visibility</p:attrName>
                                        </p:attrNameLst>
                                      </p:cBhvr>
                                      <p:to>
                                        <p:strVal val="visible"/>
                                      </p:to>
                                    </p:set>
                                    <p:animEffect transition="in" filter="fade">
                                      <p:cBhvr>
                                        <p:cTn id="26" dur="500"/>
                                        <p:tgtEl>
                                          <p:spTgt spid="13">
                                            <p:txEl>
                                              <p:pRg st="4" end="4"/>
                                            </p:txEl>
                                          </p:spTgt>
                                        </p:tgtEl>
                                      </p:cBhvr>
                                    </p:animEffect>
                                  </p:childTnLst>
                                </p:cTn>
                              </p:par>
                              <p:par>
                                <p:cTn id="27" presetID="10" presetClass="entr" presetSubtype="0" fill="hold" nodeType="withEffect">
                                  <p:stCondLst>
                                    <p:cond delay="1000"/>
                                  </p:stCondLst>
                                  <p:childTnLst>
                                    <p:set>
                                      <p:cBhvr>
                                        <p:cTn id="28" dur="1" fill="hold">
                                          <p:stCondLst>
                                            <p:cond delay="0"/>
                                          </p:stCondLst>
                                        </p:cTn>
                                        <p:tgtEl>
                                          <p:spTgt spid="13">
                                            <p:txEl>
                                              <p:pRg st="5" end="5"/>
                                            </p:txEl>
                                          </p:spTgt>
                                        </p:tgtEl>
                                        <p:attrNameLst>
                                          <p:attrName>style.visibility</p:attrName>
                                        </p:attrNameLst>
                                      </p:cBhvr>
                                      <p:to>
                                        <p:strVal val="visible"/>
                                      </p:to>
                                    </p:set>
                                    <p:animEffect transition="in" filter="fade">
                                      <p:cBhvr>
                                        <p:cTn id="29" dur="500"/>
                                        <p:tgtEl>
                                          <p:spTgt spid="13">
                                            <p:txEl>
                                              <p:pRg st="5" end="5"/>
                                            </p:txEl>
                                          </p:spTgt>
                                        </p:tgtEl>
                                      </p:cBhvr>
                                    </p:animEffect>
                                  </p:childTnLst>
                                </p:cTn>
                              </p:par>
                            </p:childTnLst>
                          </p:cTn>
                        </p:par>
                        <p:par>
                          <p:cTn id="30" fill="hold">
                            <p:stCondLst>
                              <p:cond delay="6000"/>
                            </p:stCondLst>
                            <p:childTnLst>
                              <p:par>
                                <p:cTn id="31" presetID="10" presetClass="entr" presetSubtype="0" fill="hold" nodeType="afterEffect">
                                  <p:stCondLst>
                                    <p:cond delay="1000"/>
                                  </p:stCondLst>
                                  <p:childTnLst>
                                    <p:set>
                                      <p:cBhvr>
                                        <p:cTn id="32" dur="1" fill="hold">
                                          <p:stCondLst>
                                            <p:cond delay="0"/>
                                          </p:stCondLst>
                                        </p:cTn>
                                        <p:tgtEl>
                                          <p:spTgt spid="13">
                                            <p:txEl>
                                              <p:pRg st="6" end="6"/>
                                            </p:txEl>
                                          </p:spTgt>
                                        </p:tgtEl>
                                        <p:attrNameLst>
                                          <p:attrName>style.visibility</p:attrName>
                                        </p:attrNameLst>
                                      </p:cBhvr>
                                      <p:to>
                                        <p:strVal val="visible"/>
                                      </p:to>
                                    </p:set>
                                    <p:animEffect transition="in" filter="fade">
                                      <p:cBhvr>
                                        <p:cTn id="33" dur="500"/>
                                        <p:tgtEl>
                                          <p:spTgt spid="13">
                                            <p:txEl>
                                              <p:pRg st="6" end="6"/>
                                            </p:txEl>
                                          </p:spTgt>
                                        </p:tgtEl>
                                      </p:cBhvr>
                                    </p:animEffect>
                                  </p:childTnLst>
                                </p:cTn>
                              </p:par>
                            </p:childTnLst>
                          </p:cTn>
                        </p:par>
                        <p:par>
                          <p:cTn id="34" fill="hold">
                            <p:stCondLst>
                              <p:cond delay="7500"/>
                            </p:stCondLst>
                            <p:childTnLst>
                              <p:par>
                                <p:cTn id="35" presetID="10" presetClass="entr" presetSubtype="0" fill="hold" nodeType="afterEffect">
                                  <p:stCondLst>
                                    <p:cond delay="1000"/>
                                  </p:stCondLst>
                                  <p:childTnLst>
                                    <p:set>
                                      <p:cBhvr>
                                        <p:cTn id="36" dur="1" fill="hold">
                                          <p:stCondLst>
                                            <p:cond delay="0"/>
                                          </p:stCondLst>
                                        </p:cTn>
                                        <p:tgtEl>
                                          <p:spTgt spid="13">
                                            <p:txEl>
                                              <p:pRg st="7" end="7"/>
                                            </p:txEl>
                                          </p:spTgt>
                                        </p:tgtEl>
                                        <p:attrNameLst>
                                          <p:attrName>style.visibility</p:attrName>
                                        </p:attrNameLst>
                                      </p:cBhvr>
                                      <p:to>
                                        <p:strVal val="visible"/>
                                      </p:to>
                                    </p:set>
                                    <p:animEffect transition="in" filter="fade">
                                      <p:cBhvr>
                                        <p:cTn id="37" dur="500"/>
                                        <p:tgtEl>
                                          <p:spTgt spid="1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Scaffold has fixed connection points at equal intervals along the posts?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Frame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System</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Tube and Clamp</a:t>
            </a:r>
          </a:p>
          <a:p>
            <a:pPr marL="114300" lvl="0">
              <a:lnSpc>
                <a:spcPct val="90000"/>
              </a:lnSpc>
              <a:spcAft>
                <a:spcPts val="600"/>
              </a:spcAft>
            </a:pPr>
            <a:endParaRPr lang="en-US" sz="2400">
              <a:solidFill>
                <a:srgbClr val="000000"/>
              </a:solidFill>
            </a:endParaRPr>
          </a:p>
        </p:txBody>
      </p:sp>
      <p:cxnSp>
        <p:nvCxnSpPr>
          <p:cNvPr id="7" name="Straight Connector 6">
            <a:extLst>
              <a:ext uri="{FF2B5EF4-FFF2-40B4-BE49-F238E27FC236}">
                <a16:creationId xmlns:a16="http://schemas.microsoft.com/office/drawing/2014/main" id="{9A127909-17A8-4CF4-9497-4751A840070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2836F552-08E4-4387-B07C-9365AB5C4FAD}"/>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9CE7DA8A-DA76-1922-3EAE-E669774418C7}"/>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491748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528" y="5548431"/>
            <a:ext cx="11612944" cy="954107"/>
          </a:xfrm>
          <a:prstGeom prst="rect">
            <a:avLst/>
          </a:prstGeom>
          <a:noFill/>
        </p:spPr>
        <p:txBody>
          <a:bodyPr wrap="square" rtlCol="0">
            <a:spAutoFit/>
          </a:bodyPr>
          <a:lstStyle/>
          <a:p>
            <a:r>
              <a:rPr lang="en-US" sz="1400" b="1" dirty="0">
                <a:solidFill>
                  <a:schemeClr val="tx1">
                    <a:lumMod val="85000"/>
                    <a:lumOff val="15000"/>
                  </a:schemeClr>
                </a:solidFill>
                <a:latin typeface="Calibri" panose="020F0502020204030204" pitchFamily="34" charset="0"/>
                <a:cs typeface="Calibri" panose="020F0502020204030204" pitchFamily="34" charset="0"/>
              </a:rPr>
              <a:t>COPYRIGHT NOTICE</a:t>
            </a:r>
          </a:p>
          <a:p>
            <a:r>
              <a:rPr lang="en-US" sz="1400" dirty="0">
                <a:solidFill>
                  <a:schemeClr val="tx1">
                    <a:lumMod val="85000"/>
                    <a:lumOff val="15000"/>
                  </a:schemeClr>
                </a:solidFill>
                <a:latin typeface="Calibri" panose="020F0502020204030204" pitchFamily="34" charset="0"/>
                <a:cs typeface="Calibri" panose="020F0502020204030204" pitchFamily="34" charset="0"/>
              </a:rPr>
              <a:t>© Copyright 2022 by the Scaffold &amp; Access Industry Association</a:t>
            </a:r>
          </a:p>
          <a:p>
            <a:r>
              <a:rPr lang="en-US" sz="1400" dirty="0">
                <a:solidFill>
                  <a:schemeClr val="tx1">
                    <a:lumMod val="85000"/>
                    <a:lumOff val="15000"/>
                  </a:schemeClr>
                </a:solidFill>
                <a:latin typeface="Calibri" panose="020F0502020204030204" pitchFamily="34" charset="0"/>
                <a:cs typeface="Calibri" panose="020F0502020204030204" pitchFamily="34" charset="0"/>
              </a:rPr>
              <a:t>All rights reserved. This work may not be reproduced or transmitted in any form or by any means, electronically or mechanically, including photocopying, recording, or by an information storage and retrieval system without the prior written permission from the Scaffold &amp; Access Industry Association</a:t>
            </a:r>
          </a:p>
        </p:txBody>
      </p:sp>
      <p:sp>
        <p:nvSpPr>
          <p:cNvPr id="5" name="TextBox 4"/>
          <p:cNvSpPr txBox="1"/>
          <p:nvPr/>
        </p:nvSpPr>
        <p:spPr>
          <a:xfrm>
            <a:off x="584200" y="789096"/>
            <a:ext cx="11023600" cy="2246769"/>
          </a:xfrm>
          <a:prstGeom prst="rect">
            <a:avLst/>
          </a:prstGeom>
          <a:noFill/>
        </p:spPr>
        <p:txBody>
          <a:bodyPr wrap="square" rtlCol="0">
            <a:spAutoFit/>
          </a:bodyPr>
          <a:lstStyle/>
          <a:p>
            <a:r>
              <a:rPr lang="en-US" sz="4400" b="1" dirty="0">
                <a:solidFill>
                  <a:schemeClr val="tx1">
                    <a:lumMod val="85000"/>
                    <a:lumOff val="15000"/>
                  </a:schemeClr>
                </a:solidFill>
                <a:latin typeface="Calibri" panose="020F0502020204030204" pitchFamily="34" charset="0"/>
                <a:cs typeface="Calibri" panose="020F0502020204030204" pitchFamily="34" charset="0"/>
              </a:rPr>
              <a:t>ACKNOWLEDGEMENTS</a:t>
            </a:r>
          </a:p>
          <a:p>
            <a:r>
              <a:rPr lang="en-US" sz="2400" dirty="0">
                <a:solidFill>
                  <a:schemeClr val="tx1">
                    <a:lumMod val="85000"/>
                    <a:lumOff val="15000"/>
                  </a:schemeClr>
                </a:solidFill>
                <a:latin typeface="Calibri" panose="020F0502020204030204" pitchFamily="34" charset="0"/>
                <a:cs typeface="Calibri" panose="020F0502020204030204" pitchFamily="34" charset="0"/>
              </a:rPr>
              <a:t>This User Hazard Awareness Training update was made possible thanks to the generous support of the Scaffold &amp; Access Industry Association Education Foundation (SAIAEF) and the many SAIA members who volunteered their time and expertise. SAIA is the governing body for these trainings.</a:t>
            </a:r>
          </a:p>
        </p:txBody>
      </p:sp>
      <p:pic>
        <p:nvPicPr>
          <p:cNvPr id="7" name="Picture 6" descr="A picture containing drawing&#10;&#10;Description automatically generated">
            <a:extLst>
              <a:ext uri="{FF2B5EF4-FFF2-40B4-BE49-F238E27FC236}">
                <a16:creationId xmlns:a16="http://schemas.microsoft.com/office/drawing/2014/main" id="{D76FFB0E-E23E-4B66-BB70-77BFB3442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8703" y="3598607"/>
            <a:ext cx="2631862" cy="152710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00042D9B-DEFD-46F6-93C1-DDA6BC44A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959" y="3598607"/>
            <a:ext cx="2244375" cy="1387082"/>
          </a:xfrm>
          <a:prstGeom prst="rect">
            <a:avLst/>
          </a:prstGeom>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61D04B-2ABF-9E41-A1A1-60623649935D}"/>
              </a:ext>
            </a:extLst>
          </p:cNvPr>
          <p:cNvSpPr/>
          <p:nvPr/>
        </p:nvSpPr>
        <p:spPr>
          <a:xfrm>
            <a:off x="640079" y="2053641"/>
            <a:ext cx="3669161" cy="276009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cap="all">
                <a:solidFill>
                  <a:srgbClr val="FFFFFF"/>
                </a:solidFill>
                <a:latin typeface="+mj-lt"/>
                <a:ea typeface="+mj-ea"/>
                <a:cs typeface="+mj-cs"/>
              </a:rPr>
              <a:t>pop quiz</a:t>
            </a:r>
          </a:p>
        </p:txBody>
      </p:sp>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Scaffold has fixed connection points at equal intervals along the posts?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Frame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System</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Tube and Clamp</a:t>
            </a:r>
          </a:p>
          <a:p>
            <a:pPr marL="114300" lvl="0">
              <a:lnSpc>
                <a:spcPct val="90000"/>
              </a:lnSpc>
              <a:spcAft>
                <a:spcPts val="600"/>
              </a:spcAft>
            </a:pPr>
            <a:endParaRPr lang="en-US" sz="2400">
              <a:solidFill>
                <a:srgbClr val="000000"/>
              </a:solidFill>
            </a:endParaRPr>
          </a:p>
        </p:txBody>
      </p:sp>
      <p:cxnSp>
        <p:nvCxnSpPr>
          <p:cNvPr id="7" name="Straight Connector 6">
            <a:extLst>
              <a:ext uri="{FF2B5EF4-FFF2-40B4-BE49-F238E27FC236}">
                <a16:creationId xmlns:a16="http://schemas.microsoft.com/office/drawing/2014/main" id="{9A127909-17A8-4CF4-9497-4751A840070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2836F552-08E4-4387-B07C-9365AB5C4FA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489C7759-5C9E-C742-AF78-975C6282370B}"/>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3570649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8">
                                            <p:txEl>
                                              <p:pRg st="4" end="4"/>
                                            </p:txEl>
                                          </p:spTgt>
                                        </p:tgtEl>
                                      </p:cBhvr>
                                    </p:animEffect>
                                    <p:animScale>
                                      <p:cBhvr>
                                        <p:cTn id="7" dur="250" autoRev="1" fill="hold"/>
                                        <p:tgtEl>
                                          <p:spTgt spid="8">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2701" y="-49282"/>
            <a:ext cx="12192000" cy="6858000"/>
          </a:xfrm>
          <a:prstGeom prst="rect">
            <a:avLst/>
          </a:prstGeom>
          <a:solidFill>
            <a:schemeClr val="accent1">
              <a:lumMod val="90000"/>
              <a:lumOff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p:cNvGrpSpPr/>
          <p:nvPr/>
        </p:nvGrpSpPr>
        <p:grpSpPr>
          <a:xfrm>
            <a:off x="4025579" y="5270470"/>
            <a:ext cx="8166421" cy="1587530"/>
            <a:chOff x="4025579" y="5270470"/>
            <a:chExt cx="8166421" cy="1587530"/>
          </a:xfrm>
        </p:grpSpPr>
        <p:sp>
          <p:nvSpPr>
            <p:cNvPr id="13" name="Rectangle 12"/>
            <p:cNvSpPr/>
            <p:nvPr/>
          </p:nvSpPr>
          <p:spPr>
            <a:xfrm rot="16200000">
              <a:off x="4273378" y="5022671"/>
              <a:ext cx="1587530" cy="2083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Rectangle 16"/>
          <p:cNvSpPr/>
          <p:nvPr/>
        </p:nvSpPr>
        <p:spPr>
          <a:xfrm rot="16200000">
            <a:off x="652464" y="5465762"/>
            <a:ext cx="752475" cy="203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35" name="Straight Connector 34"/>
          <p:cNvCxnSpPr>
            <a:cxnSpLocks/>
          </p:cNvCxnSpPr>
          <p:nvPr/>
        </p:nvCxnSpPr>
        <p:spPr>
          <a:xfrm>
            <a:off x="5075301" y="4752582"/>
            <a:ext cx="1020699"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a:off x="5075301" y="4762107"/>
            <a:ext cx="0" cy="508362"/>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470994" y="1555360"/>
            <a:ext cx="5390515" cy="830997"/>
          </a:xfrm>
          <a:prstGeom prst="rect">
            <a:avLst/>
          </a:prstGeom>
          <a:noFill/>
        </p:spPr>
        <p:txBody>
          <a:bodyPr wrap="none" rtlCol="0">
            <a:spAutoFit/>
          </a:bodyPr>
          <a:lstStyle/>
          <a:p>
            <a:pPr algn="ctr"/>
            <a:r>
              <a:rPr lang="id-ID" sz="4800" b="1" cap="all">
                <a:solidFill>
                  <a:schemeClr val="bg1"/>
                </a:solidFill>
              </a:rPr>
              <a:t>Scaffold Hazards</a:t>
            </a:r>
          </a:p>
        </p:txBody>
      </p:sp>
      <p:cxnSp>
        <p:nvCxnSpPr>
          <p:cNvPr id="44" name="Straight Connector 43"/>
          <p:cNvCxnSpPr/>
          <p:nvPr/>
        </p:nvCxnSpPr>
        <p:spPr>
          <a:xfrm>
            <a:off x="6096000" y="3952875"/>
            <a:ext cx="0" cy="809232"/>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044704" y="5650765"/>
            <a:ext cx="3607939" cy="1207236"/>
            <a:chOff x="2044704" y="5650765"/>
            <a:chExt cx="3607939" cy="1207236"/>
          </a:xfrm>
        </p:grpSpPr>
        <p:sp>
          <p:nvSpPr>
            <p:cNvPr id="12" name="Rectangle 11"/>
            <p:cNvSpPr/>
            <p:nvPr/>
          </p:nvSpPr>
          <p:spPr>
            <a:xfrm rot="16200000">
              <a:off x="2681879" y="5514303"/>
              <a:ext cx="706523" cy="19808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4817374" y="5650765"/>
              <a:ext cx="835269" cy="830997"/>
            </a:xfrm>
            <a:prstGeom prst="rect">
              <a:avLst/>
            </a:prstGeom>
            <a:noFill/>
          </p:spPr>
          <p:txBody>
            <a:bodyPr wrap="square" rtlCol="0">
              <a:spAutoFit/>
            </a:bodyPr>
            <a:lstStyle/>
            <a:p>
              <a:r>
                <a:rPr lang="en-US" sz="4800">
                  <a:solidFill>
                    <a:schemeClr val="bg1"/>
                  </a:solidFill>
                </a:rPr>
                <a:t>3</a:t>
              </a:r>
            </a:p>
          </p:txBody>
        </p:sp>
      </p:grpSp>
      <p:sp>
        <p:nvSpPr>
          <p:cNvPr id="19" name="TextBox 18"/>
          <p:cNvSpPr txBox="1"/>
          <p:nvPr/>
        </p:nvSpPr>
        <p:spPr>
          <a:xfrm>
            <a:off x="2380276" y="3363527"/>
            <a:ext cx="7104882" cy="553998"/>
          </a:xfrm>
          <a:prstGeom prst="rect">
            <a:avLst/>
          </a:prstGeom>
          <a:noFill/>
        </p:spPr>
        <p:txBody>
          <a:bodyPr wrap="square" rtlCol="0">
            <a:spAutoFit/>
          </a:bodyPr>
          <a:lstStyle/>
          <a:p>
            <a:r>
              <a:rPr lang="en-US" sz="3000" cap="all">
                <a:solidFill>
                  <a:srgbClr val="93F300"/>
                </a:solidFill>
              </a:rPr>
              <a:t>The 5 most common scaffold hazards</a:t>
            </a:r>
          </a:p>
        </p:txBody>
      </p:sp>
    </p:spTree>
    <p:extLst>
      <p:ext uri="{BB962C8B-B14F-4D97-AF65-F5344CB8AC3E}">
        <p14:creationId xmlns:p14="http://schemas.microsoft.com/office/powerpoint/2010/main" val="1964346838"/>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FF9DDE6-5CCA-9046-B38E-CF6E9232F48F}"/>
              </a:ext>
            </a:extLst>
          </p:cNvPr>
          <p:cNvGraphicFramePr/>
          <p:nvPr>
            <p:extLst>
              <p:ext uri="{D42A27DB-BD31-4B8C-83A1-F6EECF244321}">
                <p14:modId xmlns:p14="http://schemas.microsoft.com/office/powerpoint/2010/main" val="1177367799"/>
              </p:ext>
            </p:extLst>
          </p:nvPr>
        </p:nvGraphicFramePr>
        <p:xfrm>
          <a:off x="484414" y="220232"/>
          <a:ext cx="11223171" cy="5921828"/>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F72ABBC8-4C9E-4FC9-9387-D65DEFC42D4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5" name="Picture 4" descr="17_SAIA_Logo_Pantone302_Horz_Stack_375 Lime Green (1).eps">
            <a:extLst>
              <a:ext uri="{FF2B5EF4-FFF2-40B4-BE49-F238E27FC236}">
                <a16:creationId xmlns:a16="http://schemas.microsoft.com/office/drawing/2014/main" id="{066D8C02-DB10-4860-AFA2-89B89D9C67A5}"/>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40245197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0029" y="458619"/>
            <a:ext cx="10189071" cy="769441"/>
          </a:xfrm>
          <a:prstGeom prst="rect">
            <a:avLst/>
          </a:prstGeom>
          <a:noFill/>
        </p:spPr>
        <p:txBody>
          <a:bodyPr wrap="none" rtlCol="0">
            <a:spAutoFit/>
          </a:bodyPr>
          <a:lstStyle/>
          <a:p>
            <a:pPr algn="ctr"/>
            <a:r>
              <a:rPr lang="id-ID" sz="4400" cap="all">
                <a:solidFill>
                  <a:srgbClr val="003F5F"/>
                </a:solidFill>
              </a:rPr>
              <a:t>Five Most Common Scaffold Hazards</a:t>
            </a:r>
            <a:endParaRPr lang="en-US" sz="4400" cap="all">
              <a:solidFill>
                <a:srgbClr val="003F5F"/>
              </a:solidFill>
            </a:endParaRPr>
          </a:p>
        </p:txBody>
      </p:sp>
      <p:grpSp>
        <p:nvGrpSpPr>
          <p:cNvPr id="2" name="Group 1">
            <a:extLst>
              <a:ext uri="{FF2B5EF4-FFF2-40B4-BE49-F238E27FC236}">
                <a16:creationId xmlns:a16="http://schemas.microsoft.com/office/drawing/2014/main" id="{D1FA5424-B6BD-4EA7-A3CA-B503A28768F8}"/>
              </a:ext>
            </a:extLst>
          </p:cNvPr>
          <p:cNvGrpSpPr/>
          <p:nvPr/>
        </p:nvGrpSpPr>
        <p:grpSpPr>
          <a:xfrm>
            <a:off x="986028" y="2194560"/>
            <a:ext cx="1380744" cy="3435380"/>
            <a:chOff x="986028" y="2194560"/>
            <a:chExt cx="1380744" cy="3435380"/>
          </a:xfrm>
        </p:grpSpPr>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sp>
          <p:nvSpPr>
            <p:cNvPr id="13" name="TextBox 12"/>
            <p:cNvSpPr txBox="1"/>
            <p:nvPr/>
          </p:nvSpPr>
          <p:spPr>
            <a:xfrm>
              <a:off x="1249172" y="4445000"/>
              <a:ext cx="1117600" cy="1184940"/>
            </a:xfrm>
            <a:prstGeom prst="rect">
              <a:avLst/>
            </a:prstGeom>
            <a:noFill/>
          </p:spPr>
          <p:txBody>
            <a:bodyPr wrap="square" rtlCol="0">
              <a:spAutoFit/>
            </a:bodyPr>
            <a:lstStyle/>
            <a:p>
              <a:r>
                <a:rPr lang="en-US" sz="7100"/>
                <a:t>F</a:t>
              </a:r>
            </a:p>
          </p:txBody>
        </p:sp>
      </p:grpSp>
      <p:grpSp>
        <p:nvGrpSpPr>
          <p:cNvPr id="4" name="Group 3">
            <a:extLst>
              <a:ext uri="{FF2B5EF4-FFF2-40B4-BE49-F238E27FC236}">
                <a16:creationId xmlns:a16="http://schemas.microsoft.com/office/drawing/2014/main" id="{1384AA69-7AD5-4F8D-A94C-13F69558A8DE}"/>
              </a:ext>
            </a:extLst>
          </p:cNvPr>
          <p:cNvGrpSpPr/>
          <p:nvPr/>
        </p:nvGrpSpPr>
        <p:grpSpPr>
          <a:xfrm>
            <a:off x="3024632" y="2213864"/>
            <a:ext cx="1392936" cy="3441476"/>
            <a:chOff x="3024632" y="2213864"/>
            <a:chExt cx="1392936" cy="3441476"/>
          </a:xfrm>
        </p:grpSpPr>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sp>
          <p:nvSpPr>
            <p:cNvPr id="14" name="TextBox 13"/>
            <p:cNvSpPr txBox="1"/>
            <p:nvPr/>
          </p:nvSpPr>
          <p:spPr>
            <a:xfrm>
              <a:off x="3225800" y="4470400"/>
              <a:ext cx="1117600" cy="1184940"/>
            </a:xfrm>
            <a:prstGeom prst="rect">
              <a:avLst/>
            </a:prstGeom>
            <a:noFill/>
          </p:spPr>
          <p:txBody>
            <a:bodyPr wrap="square" rtlCol="0">
              <a:spAutoFit/>
            </a:bodyPr>
            <a:lstStyle/>
            <a:p>
              <a:r>
                <a:rPr lang="en-US" sz="7100"/>
                <a:t>U</a:t>
              </a:r>
            </a:p>
          </p:txBody>
        </p:sp>
      </p:grpSp>
      <p:grpSp>
        <p:nvGrpSpPr>
          <p:cNvPr id="5" name="Group 4">
            <a:extLst>
              <a:ext uri="{FF2B5EF4-FFF2-40B4-BE49-F238E27FC236}">
                <a16:creationId xmlns:a16="http://schemas.microsoft.com/office/drawing/2014/main" id="{DE4F26DD-5ADE-4693-9EB5-1F46F2CAC488}"/>
              </a:ext>
            </a:extLst>
          </p:cNvPr>
          <p:cNvGrpSpPr/>
          <p:nvPr/>
        </p:nvGrpSpPr>
        <p:grpSpPr>
          <a:xfrm>
            <a:off x="5196332" y="2177288"/>
            <a:ext cx="1555032" cy="3452652"/>
            <a:chOff x="5196332" y="2177288"/>
            <a:chExt cx="1555032" cy="3452652"/>
          </a:xfrm>
        </p:grpSpPr>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sp>
          <p:nvSpPr>
            <p:cNvPr id="15" name="TextBox 14"/>
            <p:cNvSpPr txBox="1"/>
            <p:nvPr/>
          </p:nvSpPr>
          <p:spPr>
            <a:xfrm>
              <a:off x="5633764" y="4445000"/>
              <a:ext cx="1117600" cy="1184940"/>
            </a:xfrm>
            <a:prstGeom prst="rect">
              <a:avLst/>
            </a:prstGeom>
            <a:noFill/>
          </p:spPr>
          <p:txBody>
            <a:bodyPr wrap="square" rtlCol="0">
              <a:spAutoFit/>
            </a:bodyPr>
            <a:lstStyle/>
            <a:p>
              <a:r>
                <a:rPr lang="en-US" sz="7100"/>
                <a:t>S</a:t>
              </a:r>
            </a:p>
          </p:txBody>
        </p:sp>
      </p:grpSp>
      <p:grpSp>
        <p:nvGrpSpPr>
          <p:cNvPr id="6" name="Group 5">
            <a:extLst>
              <a:ext uri="{FF2B5EF4-FFF2-40B4-BE49-F238E27FC236}">
                <a16:creationId xmlns:a16="http://schemas.microsoft.com/office/drawing/2014/main" id="{B881DEC9-8346-43A9-9376-D373194B5243}"/>
              </a:ext>
            </a:extLst>
          </p:cNvPr>
          <p:cNvGrpSpPr/>
          <p:nvPr/>
        </p:nvGrpSpPr>
        <p:grpSpPr>
          <a:xfrm>
            <a:off x="7519924" y="2119884"/>
            <a:ext cx="1520952" cy="3535456"/>
            <a:chOff x="7519924" y="2119884"/>
            <a:chExt cx="1520952" cy="3535456"/>
          </a:xfrm>
        </p:grpSpPr>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sp>
          <p:nvSpPr>
            <p:cNvPr id="16" name="TextBox 15"/>
            <p:cNvSpPr txBox="1"/>
            <p:nvPr/>
          </p:nvSpPr>
          <p:spPr>
            <a:xfrm>
              <a:off x="7848600" y="4470400"/>
              <a:ext cx="1117600" cy="1184940"/>
            </a:xfrm>
            <a:prstGeom prst="rect">
              <a:avLst/>
            </a:prstGeom>
            <a:noFill/>
          </p:spPr>
          <p:txBody>
            <a:bodyPr wrap="square" rtlCol="0">
              <a:spAutoFit/>
            </a:bodyPr>
            <a:lstStyle/>
            <a:p>
              <a:r>
                <a:rPr lang="en-US" sz="7100"/>
                <a:t>E</a:t>
              </a:r>
            </a:p>
          </p:txBody>
        </p:sp>
      </p:grpSp>
      <p:grpSp>
        <p:nvGrpSpPr>
          <p:cNvPr id="7" name="Group 6">
            <a:extLst>
              <a:ext uri="{FF2B5EF4-FFF2-40B4-BE49-F238E27FC236}">
                <a16:creationId xmlns:a16="http://schemas.microsoft.com/office/drawing/2014/main" id="{8F313024-4D5D-420F-A975-7A35DF7BE590}"/>
              </a:ext>
            </a:extLst>
          </p:cNvPr>
          <p:cNvGrpSpPr/>
          <p:nvPr/>
        </p:nvGrpSpPr>
        <p:grpSpPr>
          <a:xfrm>
            <a:off x="9882632" y="2176272"/>
            <a:ext cx="1392936" cy="3466368"/>
            <a:chOff x="9882632" y="2176272"/>
            <a:chExt cx="1392936" cy="3466368"/>
          </a:xfrm>
        </p:grpSpPr>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7" name="TextBox 16"/>
            <p:cNvSpPr txBox="1"/>
            <p:nvPr/>
          </p:nvSpPr>
          <p:spPr>
            <a:xfrm>
              <a:off x="10083800" y="4457700"/>
              <a:ext cx="1117600" cy="1184940"/>
            </a:xfrm>
            <a:prstGeom prst="rect">
              <a:avLst/>
            </a:prstGeom>
            <a:noFill/>
          </p:spPr>
          <p:txBody>
            <a:bodyPr wrap="square" rtlCol="0">
              <a:spAutoFit/>
            </a:bodyPr>
            <a:lstStyle/>
            <a:p>
              <a:r>
                <a:rPr lang="en-US" sz="7100"/>
                <a:t>S</a:t>
              </a:r>
            </a:p>
          </p:txBody>
        </p:sp>
      </p:grpSp>
      <p:cxnSp>
        <p:nvCxnSpPr>
          <p:cNvPr id="18" name="Straight Connector 17">
            <a:extLst>
              <a:ext uri="{FF2B5EF4-FFF2-40B4-BE49-F238E27FC236}">
                <a16:creationId xmlns:a16="http://schemas.microsoft.com/office/drawing/2014/main" id="{15C86CEF-E40C-43D6-9748-ADD73C795CBC}"/>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B73B983C-FEDB-4A22-BF61-50BF99493A26}"/>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alphaModFix amt="50000"/>
              </a:blip>
              <a:stretch>
                <a:fillRect/>
              </a:stretch>
            </p:blipFill>
          </mc:Choice>
          <mc:Fallback>
            <p:blipFill>
              <a:blip r:embed="rId9">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51919617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BFC46465-B654-3549-B09E-5353E2649BD5}"/>
              </a:ext>
            </a:extLst>
          </p:cNvPr>
          <p:cNvGraphicFramePr/>
          <p:nvPr>
            <p:extLst>
              <p:ext uri="{D42A27DB-BD31-4B8C-83A1-F6EECF244321}">
                <p14:modId xmlns:p14="http://schemas.microsoft.com/office/powerpoint/2010/main" val="18201078"/>
              </p:ext>
            </p:extLst>
          </p:nvPr>
        </p:nvGraphicFramePr>
        <p:xfrm>
          <a:off x="537882" y="189797"/>
          <a:ext cx="11116235" cy="5952263"/>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1657A43F-7C32-4DD6-9E1E-B5CFC73769C1}"/>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4" name="Picture 3" descr="17_SAIA_Logo_Pantone302_Horz_Stack_375 Lime Green (1).eps">
            <a:extLst>
              <a:ext uri="{FF2B5EF4-FFF2-40B4-BE49-F238E27FC236}">
                <a16:creationId xmlns:a16="http://schemas.microsoft.com/office/drawing/2014/main" id="{2DFF40A4-331F-413A-BB2D-82585A849C89}"/>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21664035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969E36CF-1F9C-D74A-8F44-57841D0EB6BF}"/>
              </a:ext>
            </a:extLst>
          </p:cNvPr>
          <p:cNvGraphicFramePr/>
          <p:nvPr>
            <p:extLst>
              <p:ext uri="{D42A27DB-BD31-4B8C-83A1-F6EECF244321}">
                <p14:modId xmlns:p14="http://schemas.microsoft.com/office/powerpoint/2010/main" val="2734999789"/>
              </p:ext>
            </p:extLst>
          </p:nvPr>
        </p:nvGraphicFramePr>
        <p:xfrm>
          <a:off x="446314" y="233340"/>
          <a:ext cx="11299371" cy="5908720"/>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ECD09888-8533-48FF-93AC-AF3C13F2A44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4" name="Picture 3" descr="17_SAIA_Logo_Pantone302_Horz_Stack_375 Lime Green (1).eps">
            <a:extLst>
              <a:ext uri="{FF2B5EF4-FFF2-40B4-BE49-F238E27FC236}">
                <a16:creationId xmlns:a16="http://schemas.microsoft.com/office/drawing/2014/main" id="{BF7BBBBC-8056-41E9-AFEF-4B79DF89014E}"/>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163103873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6028" y="376323"/>
            <a:ext cx="2594005" cy="1200329"/>
          </a:xfrm>
          <a:prstGeom prst="rect">
            <a:avLst/>
          </a:prstGeom>
          <a:noFill/>
        </p:spPr>
        <p:txBody>
          <a:bodyPr wrap="square" rtlCol="0">
            <a:spAutoFit/>
          </a:bodyPr>
          <a:lstStyle/>
          <a:p>
            <a:r>
              <a:rPr lang="en-US" sz="7200" cap="all">
                <a:solidFill>
                  <a:srgbClr val="003F5F"/>
                </a:solidFill>
              </a:rPr>
              <a:t>falls</a:t>
            </a:r>
          </a:p>
        </p:txBody>
      </p:sp>
      <p:grpSp>
        <p:nvGrpSpPr>
          <p:cNvPr id="2" name="Group 1">
            <a:extLst>
              <a:ext uri="{FF2B5EF4-FFF2-40B4-BE49-F238E27FC236}">
                <a16:creationId xmlns:a16="http://schemas.microsoft.com/office/drawing/2014/main" id="{D1FA5424-B6BD-4EA7-A3CA-B503A28768F8}"/>
              </a:ext>
            </a:extLst>
          </p:cNvPr>
          <p:cNvGrpSpPr/>
          <p:nvPr/>
        </p:nvGrpSpPr>
        <p:grpSpPr>
          <a:xfrm>
            <a:off x="986028" y="2194560"/>
            <a:ext cx="1380744" cy="3435380"/>
            <a:chOff x="986028" y="2194560"/>
            <a:chExt cx="1380744" cy="3435380"/>
          </a:xfrm>
        </p:grpSpPr>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sp>
          <p:nvSpPr>
            <p:cNvPr id="13" name="TextBox 12"/>
            <p:cNvSpPr txBox="1"/>
            <p:nvPr/>
          </p:nvSpPr>
          <p:spPr>
            <a:xfrm>
              <a:off x="1249172" y="4445000"/>
              <a:ext cx="1117600" cy="1184940"/>
            </a:xfrm>
            <a:prstGeom prst="rect">
              <a:avLst/>
            </a:prstGeom>
            <a:noFill/>
          </p:spPr>
          <p:txBody>
            <a:bodyPr wrap="square" rtlCol="0">
              <a:spAutoFit/>
            </a:bodyPr>
            <a:lstStyle/>
            <a:p>
              <a:r>
                <a:rPr lang="en-US" sz="7100" b="1" u="sng">
                  <a:solidFill>
                    <a:srgbClr val="0017FF"/>
                  </a:solidFill>
                </a:rPr>
                <a:t>F</a:t>
              </a:r>
            </a:p>
          </p:txBody>
        </p:sp>
      </p:grpSp>
      <p:grpSp>
        <p:nvGrpSpPr>
          <p:cNvPr id="4" name="Group 3">
            <a:extLst>
              <a:ext uri="{FF2B5EF4-FFF2-40B4-BE49-F238E27FC236}">
                <a16:creationId xmlns:a16="http://schemas.microsoft.com/office/drawing/2014/main" id="{1384AA69-7AD5-4F8D-A94C-13F69558A8DE}"/>
              </a:ext>
            </a:extLst>
          </p:cNvPr>
          <p:cNvGrpSpPr/>
          <p:nvPr/>
        </p:nvGrpSpPr>
        <p:grpSpPr>
          <a:xfrm>
            <a:off x="3024632" y="2213864"/>
            <a:ext cx="1392936" cy="3441476"/>
            <a:chOff x="3024632" y="2213864"/>
            <a:chExt cx="1392936" cy="3441476"/>
          </a:xfrm>
        </p:grpSpPr>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sp>
          <p:nvSpPr>
            <p:cNvPr id="14" name="TextBox 13"/>
            <p:cNvSpPr txBox="1"/>
            <p:nvPr/>
          </p:nvSpPr>
          <p:spPr>
            <a:xfrm>
              <a:off x="3225800" y="4470400"/>
              <a:ext cx="1117600" cy="1184940"/>
            </a:xfrm>
            <a:prstGeom prst="rect">
              <a:avLst/>
            </a:prstGeom>
            <a:noFill/>
          </p:spPr>
          <p:txBody>
            <a:bodyPr wrap="square" rtlCol="0">
              <a:spAutoFit/>
            </a:bodyPr>
            <a:lstStyle/>
            <a:p>
              <a:r>
                <a:rPr lang="en-US" sz="7100"/>
                <a:t>U</a:t>
              </a:r>
            </a:p>
          </p:txBody>
        </p:sp>
      </p:grpSp>
      <p:grpSp>
        <p:nvGrpSpPr>
          <p:cNvPr id="5" name="Group 4">
            <a:extLst>
              <a:ext uri="{FF2B5EF4-FFF2-40B4-BE49-F238E27FC236}">
                <a16:creationId xmlns:a16="http://schemas.microsoft.com/office/drawing/2014/main" id="{DE4F26DD-5ADE-4693-9EB5-1F46F2CAC488}"/>
              </a:ext>
            </a:extLst>
          </p:cNvPr>
          <p:cNvGrpSpPr/>
          <p:nvPr/>
        </p:nvGrpSpPr>
        <p:grpSpPr>
          <a:xfrm>
            <a:off x="5196332" y="2177288"/>
            <a:ext cx="1555032" cy="3452652"/>
            <a:chOff x="5196332" y="2177288"/>
            <a:chExt cx="1555032" cy="3452652"/>
          </a:xfrm>
        </p:grpSpPr>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sp>
          <p:nvSpPr>
            <p:cNvPr id="15" name="TextBox 14"/>
            <p:cNvSpPr txBox="1"/>
            <p:nvPr/>
          </p:nvSpPr>
          <p:spPr>
            <a:xfrm>
              <a:off x="5633764" y="4445000"/>
              <a:ext cx="1117600" cy="1184940"/>
            </a:xfrm>
            <a:prstGeom prst="rect">
              <a:avLst/>
            </a:prstGeom>
            <a:noFill/>
          </p:spPr>
          <p:txBody>
            <a:bodyPr wrap="square" rtlCol="0">
              <a:spAutoFit/>
            </a:bodyPr>
            <a:lstStyle/>
            <a:p>
              <a:r>
                <a:rPr lang="en-US" sz="7100"/>
                <a:t>S</a:t>
              </a:r>
            </a:p>
          </p:txBody>
        </p:sp>
      </p:grpSp>
      <p:grpSp>
        <p:nvGrpSpPr>
          <p:cNvPr id="6" name="Group 5">
            <a:extLst>
              <a:ext uri="{FF2B5EF4-FFF2-40B4-BE49-F238E27FC236}">
                <a16:creationId xmlns:a16="http://schemas.microsoft.com/office/drawing/2014/main" id="{B881DEC9-8346-43A9-9376-D373194B5243}"/>
              </a:ext>
            </a:extLst>
          </p:cNvPr>
          <p:cNvGrpSpPr/>
          <p:nvPr/>
        </p:nvGrpSpPr>
        <p:grpSpPr>
          <a:xfrm>
            <a:off x="7519924" y="2119884"/>
            <a:ext cx="1520952" cy="3535456"/>
            <a:chOff x="7519924" y="2119884"/>
            <a:chExt cx="1520952" cy="3535456"/>
          </a:xfrm>
        </p:grpSpPr>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sp>
          <p:nvSpPr>
            <p:cNvPr id="16" name="TextBox 15"/>
            <p:cNvSpPr txBox="1"/>
            <p:nvPr/>
          </p:nvSpPr>
          <p:spPr>
            <a:xfrm>
              <a:off x="7848600" y="4470400"/>
              <a:ext cx="1117600" cy="1184940"/>
            </a:xfrm>
            <a:prstGeom prst="rect">
              <a:avLst/>
            </a:prstGeom>
            <a:noFill/>
          </p:spPr>
          <p:txBody>
            <a:bodyPr wrap="square" rtlCol="0">
              <a:spAutoFit/>
            </a:bodyPr>
            <a:lstStyle/>
            <a:p>
              <a:r>
                <a:rPr lang="en-US" sz="7100"/>
                <a:t>E</a:t>
              </a:r>
            </a:p>
          </p:txBody>
        </p:sp>
      </p:grpSp>
      <p:grpSp>
        <p:nvGrpSpPr>
          <p:cNvPr id="7" name="Group 6">
            <a:extLst>
              <a:ext uri="{FF2B5EF4-FFF2-40B4-BE49-F238E27FC236}">
                <a16:creationId xmlns:a16="http://schemas.microsoft.com/office/drawing/2014/main" id="{8F313024-4D5D-420F-A975-7A35DF7BE590}"/>
              </a:ext>
            </a:extLst>
          </p:cNvPr>
          <p:cNvGrpSpPr/>
          <p:nvPr/>
        </p:nvGrpSpPr>
        <p:grpSpPr>
          <a:xfrm>
            <a:off x="9882632" y="2176272"/>
            <a:ext cx="1392936" cy="3466368"/>
            <a:chOff x="9882632" y="2176272"/>
            <a:chExt cx="1392936" cy="3466368"/>
          </a:xfrm>
        </p:grpSpPr>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7" name="TextBox 16"/>
            <p:cNvSpPr txBox="1"/>
            <p:nvPr/>
          </p:nvSpPr>
          <p:spPr>
            <a:xfrm>
              <a:off x="10083800" y="4457700"/>
              <a:ext cx="1117600" cy="1184940"/>
            </a:xfrm>
            <a:prstGeom prst="rect">
              <a:avLst/>
            </a:prstGeom>
            <a:noFill/>
          </p:spPr>
          <p:txBody>
            <a:bodyPr wrap="square" rtlCol="0">
              <a:spAutoFit/>
            </a:bodyPr>
            <a:lstStyle/>
            <a:p>
              <a:r>
                <a:rPr lang="en-US" sz="7100"/>
                <a:t>S</a:t>
              </a:r>
            </a:p>
          </p:txBody>
        </p:sp>
      </p:grpSp>
      <p:cxnSp>
        <p:nvCxnSpPr>
          <p:cNvPr id="18" name="Straight Connector 17">
            <a:extLst>
              <a:ext uri="{FF2B5EF4-FFF2-40B4-BE49-F238E27FC236}">
                <a16:creationId xmlns:a16="http://schemas.microsoft.com/office/drawing/2014/main" id="{B7311CE5-DF76-4288-99BB-79845F2DC3EE}"/>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FF21E642-D85D-4DC8-A9F2-5302C10C7F3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alphaModFix amt="50000"/>
              </a:blip>
              <a:stretch>
                <a:fillRect/>
              </a:stretch>
            </p:blipFill>
          </mc:Choice>
          <mc:Fallback>
            <p:blipFill>
              <a:blip r:embed="rId9">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4863642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 FUSES Fall.psd"/>
          <p:cNvPicPr>
            <a:picLocks noChangeAspect="1"/>
          </p:cNvPicPr>
          <p:nvPr/>
        </p:nvPicPr>
        <p:blipFill>
          <a:blip r:embed="rId3"/>
          <a:stretch>
            <a:fillRect/>
          </a:stretch>
        </p:blipFill>
        <p:spPr>
          <a:xfrm>
            <a:off x="312928" y="302261"/>
            <a:ext cx="1021196" cy="1431477"/>
          </a:xfrm>
          <a:prstGeom prst="rect">
            <a:avLst/>
          </a:prstGeom>
        </p:spPr>
      </p:pic>
      <p:sp>
        <p:nvSpPr>
          <p:cNvPr id="4" name="TextBox 3"/>
          <p:cNvSpPr txBox="1"/>
          <p:nvPr/>
        </p:nvSpPr>
        <p:spPr>
          <a:xfrm>
            <a:off x="1537647" y="633278"/>
            <a:ext cx="1497653" cy="769441"/>
          </a:xfrm>
          <a:prstGeom prst="rect">
            <a:avLst/>
          </a:prstGeom>
          <a:noFill/>
        </p:spPr>
        <p:txBody>
          <a:bodyPr wrap="none" rtlCol="0">
            <a:spAutoFit/>
          </a:bodyPr>
          <a:lstStyle/>
          <a:p>
            <a:pPr algn="ctr"/>
            <a:r>
              <a:rPr lang="id-ID" sz="4400" b="1" cap="all">
                <a:solidFill>
                  <a:srgbClr val="003F5F"/>
                </a:solidFill>
              </a:rPr>
              <a:t>Falls</a:t>
            </a:r>
            <a:endParaRPr lang="en-US" sz="4400" b="1" cap="all">
              <a:solidFill>
                <a:srgbClr val="003F5F"/>
              </a:solidFill>
            </a:endParaRPr>
          </a:p>
        </p:txBody>
      </p:sp>
      <p:sp>
        <p:nvSpPr>
          <p:cNvPr id="5" name="TextBox 4"/>
          <p:cNvSpPr txBox="1"/>
          <p:nvPr/>
        </p:nvSpPr>
        <p:spPr>
          <a:xfrm>
            <a:off x="355600" y="1879600"/>
            <a:ext cx="5359400" cy="3323987"/>
          </a:xfrm>
          <a:prstGeom prst="rect">
            <a:avLst/>
          </a:prstGeom>
          <a:noFill/>
        </p:spPr>
        <p:txBody>
          <a:bodyPr wrap="square" rtlCol="0">
            <a:spAutoFit/>
          </a:bodyPr>
          <a:lstStyle/>
          <a:p>
            <a:pPr>
              <a:buFont typeface="Arial"/>
              <a:buChar char="•"/>
            </a:pPr>
            <a:r>
              <a:rPr lang="en-US" sz="2200">
                <a:solidFill>
                  <a:schemeClr val="tx1">
                    <a:lumMod val="65000"/>
                    <a:lumOff val="35000"/>
                  </a:schemeClr>
                </a:solidFill>
              </a:rPr>
              <a:t> </a:t>
            </a:r>
            <a:r>
              <a:rPr lang="en-US" sz="2400"/>
              <a:t>The most common scaffold hazard</a:t>
            </a:r>
          </a:p>
          <a:p>
            <a:endParaRPr lang="en-US" sz="2400"/>
          </a:p>
          <a:p>
            <a:pPr>
              <a:buFont typeface="Arial"/>
              <a:buChar char="•"/>
            </a:pPr>
            <a:r>
              <a:rPr lang="en-US" sz="2400"/>
              <a:t> Falls from heights are the leading</a:t>
            </a:r>
          </a:p>
          <a:p>
            <a:r>
              <a:rPr lang="en-US" sz="2400"/>
              <a:t>  cause of death in construction</a:t>
            </a:r>
          </a:p>
          <a:p>
            <a:endParaRPr lang="en-US" sz="2400"/>
          </a:p>
          <a:p>
            <a:pPr>
              <a:buFont typeface="Arial"/>
              <a:buChar char="•"/>
            </a:pPr>
            <a:r>
              <a:rPr lang="en-US" sz="2400"/>
              <a:t> Falls on the same level (slips and</a:t>
            </a:r>
          </a:p>
          <a:p>
            <a:r>
              <a:rPr lang="en-US" sz="2400"/>
              <a:t>  trips) are the leading cause of</a:t>
            </a:r>
          </a:p>
          <a:p>
            <a:r>
              <a:rPr lang="en-US" sz="2400"/>
              <a:t>  injuries</a:t>
            </a:r>
          </a:p>
          <a:p>
            <a:endParaRPr lang="en-US"/>
          </a:p>
        </p:txBody>
      </p:sp>
      <p:pic>
        <p:nvPicPr>
          <p:cNvPr id="2" name="Picture 1">
            <a:extLst>
              <a:ext uri="{FF2B5EF4-FFF2-40B4-BE49-F238E27FC236}">
                <a16:creationId xmlns:a16="http://schemas.microsoft.com/office/drawing/2014/main" id="{3BA44784-1AD9-674E-A663-C8A81C6F134D}"/>
              </a:ext>
            </a:extLst>
          </p:cNvPr>
          <p:cNvPicPr>
            <a:picLocks noChangeAspect="1"/>
          </p:cNvPicPr>
          <p:nvPr/>
        </p:nvPicPr>
        <p:blipFill>
          <a:blip r:embed="rId4"/>
          <a:stretch>
            <a:fillRect/>
          </a:stretch>
        </p:blipFill>
        <p:spPr>
          <a:xfrm>
            <a:off x="5918523" y="302261"/>
            <a:ext cx="4845534" cy="5899296"/>
          </a:xfrm>
          <a:prstGeom prst="rect">
            <a:avLst/>
          </a:prstGeom>
        </p:spPr>
      </p:pic>
      <p:cxnSp>
        <p:nvCxnSpPr>
          <p:cNvPr id="6" name="Straight Connector 5">
            <a:extLst>
              <a:ext uri="{FF2B5EF4-FFF2-40B4-BE49-F238E27FC236}">
                <a16:creationId xmlns:a16="http://schemas.microsoft.com/office/drawing/2014/main" id="{FA5D280F-9ACF-4E12-81EC-0E3978CDBA1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DBB417D9-DDBF-40B6-867B-95C1D1D70360}"/>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3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90"/>
                                          </p:val>
                                        </p:tav>
                                        <p:tav tm="100000">
                                          <p:val>
                                            <p:fltVal val="0"/>
                                          </p:val>
                                        </p:tav>
                                      </p:tavLst>
                                    </p:anim>
                                    <p:animEffect transition="in" filter="fade">
                                      <p:cBhvr>
                                        <p:cTn id="13" dur="1000"/>
                                        <p:tgtEl>
                                          <p:spTgt spid="2"/>
                                        </p:tgtEl>
                                      </p:cBhvr>
                                    </p:animEffect>
                                  </p:childTnLst>
                                </p:cTn>
                              </p:par>
                            </p:childTnLst>
                          </p:cTn>
                        </p:par>
                        <p:par>
                          <p:cTn id="14" fill="hold">
                            <p:stCondLst>
                              <p:cond delay="1000"/>
                            </p:stCondLst>
                            <p:childTnLst>
                              <p:par>
                                <p:cTn id="15" presetID="31" presetClass="entr" presetSubtype="0" fill="hold" nodeType="afterEffect">
                                  <p:stCondLst>
                                    <p:cond delay="100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p:cTn id="1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0" end="0"/>
                                            </p:txEl>
                                          </p:spTgt>
                                        </p:tgtEl>
                                      </p:cBhvr>
                                    </p:animEffect>
                                  </p:childTnLst>
                                </p:cTn>
                              </p:par>
                            </p:childTnLst>
                          </p:cTn>
                        </p:par>
                        <p:par>
                          <p:cTn id="21" fill="hold">
                            <p:stCondLst>
                              <p:cond delay="3000"/>
                            </p:stCondLst>
                            <p:childTnLst>
                              <p:par>
                                <p:cTn id="22" presetID="31" presetClass="entr" presetSubtype="0" fill="hold" nodeType="afterEffect">
                                  <p:stCondLst>
                                    <p:cond delay="100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p:cTn id="24"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7" dur="1000"/>
                                        <p:tgtEl>
                                          <p:spTgt spid="5">
                                            <p:txEl>
                                              <p:pRg st="2" end="2"/>
                                            </p:txEl>
                                          </p:spTgt>
                                        </p:tgtEl>
                                      </p:cBhvr>
                                    </p:animEffect>
                                  </p:childTnLst>
                                </p:cTn>
                              </p:par>
                              <p:par>
                                <p:cTn id="28" presetID="31" presetClass="entr" presetSubtype="0" fill="hold" nodeType="withEffect">
                                  <p:stCondLst>
                                    <p:cond delay="100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p:cTn id="3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5">
                                            <p:txEl>
                                              <p:pRg st="3" end="3"/>
                                            </p:txEl>
                                          </p:spTgt>
                                        </p:tgtEl>
                                      </p:cBhvr>
                                    </p:animEffect>
                                  </p:childTnLst>
                                </p:cTn>
                              </p:par>
                            </p:childTnLst>
                          </p:cTn>
                        </p:par>
                        <p:par>
                          <p:cTn id="34" fill="hold">
                            <p:stCondLst>
                              <p:cond delay="5000"/>
                            </p:stCondLst>
                            <p:childTnLst>
                              <p:par>
                                <p:cTn id="35" presetID="31" presetClass="entr" presetSubtype="0" fill="hold" nodeType="afterEffect">
                                  <p:stCondLst>
                                    <p:cond delay="100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p:cTn id="37"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38"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39"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0" dur="1000"/>
                                        <p:tgtEl>
                                          <p:spTgt spid="5">
                                            <p:txEl>
                                              <p:pRg st="5" end="5"/>
                                            </p:txEl>
                                          </p:spTgt>
                                        </p:tgtEl>
                                      </p:cBhvr>
                                    </p:animEffect>
                                  </p:childTnLst>
                                </p:cTn>
                              </p:par>
                              <p:par>
                                <p:cTn id="41" presetID="31" presetClass="entr" presetSubtype="0" fill="hold" nodeType="withEffect">
                                  <p:stCondLst>
                                    <p:cond delay="100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p:cTn id="43"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4"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45"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46" dur="1000"/>
                                        <p:tgtEl>
                                          <p:spTgt spid="5">
                                            <p:txEl>
                                              <p:pRg st="6" end="6"/>
                                            </p:txEl>
                                          </p:spTgt>
                                        </p:tgtEl>
                                      </p:cBhvr>
                                    </p:animEffect>
                                  </p:childTnLst>
                                </p:cTn>
                              </p:par>
                              <p:par>
                                <p:cTn id="47" presetID="31" presetClass="entr" presetSubtype="0" fill="hold" nodeType="withEffect">
                                  <p:stCondLst>
                                    <p:cond delay="100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p:cTn id="49"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0"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1"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52" dur="10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43346" y="491395"/>
            <a:ext cx="6876270" cy="769441"/>
          </a:xfrm>
          <a:prstGeom prst="rect">
            <a:avLst/>
          </a:prstGeom>
          <a:noFill/>
        </p:spPr>
        <p:txBody>
          <a:bodyPr wrap="square" rtlCol="0">
            <a:spAutoFit/>
          </a:bodyPr>
          <a:lstStyle/>
          <a:p>
            <a:r>
              <a:rPr lang="en-US" sz="4400">
                <a:solidFill>
                  <a:schemeClr val="tx2">
                    <a:lumMod val="75000"/>
                  </a:schemeClr>
                </a:solidFill>
              </a:rPr>
              <a:t>PERSONAL FALL PROTECTION</a:t>
            </a:r>
          </a:p>
        </p:txBody>
      </p:sp>
      <p:sp>
        <p:nvSpPr>
          <p:cNvPr id="4" name="Rectangle 3"/>
          <p:cNvSpPr/>
          <p:nvPr/>
        </p:nvSpPr>
        <p:spPr>
          <a:xfrm>
            <a:off x="7734300" y="8128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8394700" y="5930900"/>
            <a:ext cx="9144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8369300" y="4965700"/>
            <a:ext cx="1054100" cy="7112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CF8AA80-02AC-4A76-A6AA-18A115DC7F10}"/>
              </a:ext>
            </a:extLst>
          </p:cNvPr>
          <p:cNvSpPr/>
          <p:nvPr/>
        </p:nvSpPr>
        <p:spPr>
          <a:xfrm>
            <a:off x="443346" y="2251530"/>
            <a:ext cx="7083612" cy="2826351"/>
          </a:xfrm>
          <a:prstGeom prst="rect">
            <a:avLst/>
          </a:prstGeom>
        </p:spPr>
        <p:txBody>
          <a:bodyPr wrap="square">
            <a:spAutoFit/>
          </a:bodyPr>
          <a:lstStyle/>
          <a:p>
            <a:pPr marL="342900" indent="-342900">
              <a:lnSpc>
                <a:spcPct val="125000"/>
              </a:lnSpc>
              <a:buFont typeface="Arial" panose="020B0604020202020204" pitchFamily="34" charset="0"/>
              <a:buChar char="•"/>
            </a:pPr>
            <a:r>
              <a:rPr lang="en-US" sz="2400">
                <a:solidFill>
                  <a:srgbClr val="000000"/>
                </a:solidFill>
                <a:latin typeface="Open Sans"/>
              </a:rPr>
              <a:t>In most cases, the fall protection system will be the guardrails for users. In the event an alternate form of protection is utilized, such as a personal fall arrest system, the users must be trained on the use of the system in place.</a:t>
            </a:r>
          </a:p>
        </p:txBody>
      </p:sp>
      <p:pic>
        <p:nvPicPr>
          <p:cNvPr id="2050" name="Picture 2" descr="Honeywell Miller DuraFlex Python Harnesses - P950/UGNU - 493-P950 ...">
            <a:extLst>
              <a:ext uri="{FF2B5EF4-FFF2-40B4-BE49-F238E27FC236}">
                <a16:creationId xmlns:a16="http://schemas.microsoft.com/office/drawing/2014/main" id="{5D33C24E-8F94-4AEB-B55E-C28EF7795B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34" t="6533" r="21146" b="9570"/>
          <a:stretch/>
        </p:blipFill>
        <p:spPr bwMode="auto">
          <a:xfrm>
            <a:off x="7526958" y="215900"/>
            <a:ext cx="4419599" cy="60917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EB90CBB0-FDE4-4A0B-8C9D-6D0E8FD5C4E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EE1F3E62-1EE1-4884-A610-483AA95C012C}"/>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0" presetClass="entr" presetSubtype="0" fill="hold" nodeType="withEffect">
                                  <p:stCondLst>
                                    <p:cond delay="100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fade">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ign on the side of a building&#10;&#10;Description automatically generated">
            <a:extLst>
              <a:ext uri="{FF2B5EF4-FFF2-40B4-BE49-F238E27FC236}">
                <a16:creationId xmlns:a16="http://schemas.microsoft.com/office/drawing/2014/main" id="{1E8FC1C1-E735-493B-AF27-01549C5B875A}"/>
              </a:ext>
            </a:extLst>
          </p:cNvPr>
          <p:cNvPicPr>
            <a:picLocks noChangeAspect="1"/>
          </p:cNvPicPr>
          <p:nvPr/>
        </p:nvPicPr>
        <p:blipFill rotWithShape="1">
          <a:blip r:embed="rId3">
            <a:extLst>
              <a:ext uri="{28A0092B-C50C-407E-A947-70E740481C1C}">
                <a14:useLocalDpi xmlns:a14="http://schemas.microsoft.com/office/drawing/2010/main" val="0"/>
              </a:ext>
            </a:extLst>
          </a:blip>
          <a:srcRect l="1" t="23031" r="179" b="54628"/>
          <a:stretch/>
        </p:blipFill>
        <p:spPr>
          <a:xfrm>
            <a:off x="935780" y="1776358"/>
            <a:ext cx="10842090" cy="4075802"/>
          </a:xfrm>
          <a:prstGeom prst="rect">
            <a:avLst/>
          </a:prstGeom>
        </p:spPr>
      </p:pic>
      <p:sp>
        <p:nvSpPr>
          <p:cNvPr id="11" name="Text Box 3">
            <a:extLst>
              <a:ext uri="{FF2B5EF4-FFF2-40B4-BE49-F238E27FC236}">
                <a16:creationId xmlns:a16="http://schemas.microsoft.com/office/drawing/2014/main" id="{AC593FE7-28A9-4649-9328-305BE021A0C3}"/>
              </a:ext>
            </a:extLst>
          </p:cNvPr>
          <p:cNvSpPr txBox="1">
            <a:spLocks noChangeArrowheads="1"/>
          </p:cNvSpPr>
          <p:nvPr/>
        </p:nvSpPr>
        <p:spPr bwMode="auto">
          <a:xfrm>
            <a:off x="869731" y="1190496"/>
            <a:ext cx="5044396"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a:spcBef>
                <a:spcPct val="20000"/>
              </a:spcBef>
              <a:buClr>
                <a:schemeClr val="folHlink"/>
              </a:buClr>
              <a:buSzPct val="75000"/>
              <a:buFont typeface="Monotype Sorts" pitchFamily="2" charset="2"/>
              <a:buChar char="n"/>
              <a:tabLst>
                <a:tab pos="457200" algn="l"/>
              </a:tabLst>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tabLst>
                <a:tab pos="457200" algn="l"/>
              </a:tabLst>
              <a:defRPr sz="2800">
                <a:solidFill>
                  <a:schemeClr val="tx1"/>
                </a:solidFill>
                <a:latin typeface="Times New Roman" panose="02020603050405020304" pitchFamily="18" charset="0"/>
              </a:defRPr>
            </a:lvl2pPr>
            <a:lvl3pPr marL="1143000" indent="-228600">
              <a:spcBef>
                <a:spcPct val="20000"/>
              </a:spcBef>
              <a:buClr>
                <a:schemeClr val="tx1"/>
              </a:buClr>
              <a:buChar char="–"/>
              <a:tabLst>
                <a:tab pos="457200" algn="l"/>
              </a:tabLst>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tabLst>
                <a:tab pos="457200" algn="l"/>
              </a:tabLst>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9pPr>
          </a:lstStyle>
          <a:p>
            <a:pPr marL="0" indent="0">
              <a:lnSpc>
                <a:spcPct val="90000"/>
              </a:lnSpc>
              <a:spcBef>
                <a:spcPct val="0"/>
              </a:spcBef>
              <a:spcAft>
                <a:spcPct val="25000"/>
              </a:spcAft>
              <a:buClrTx/>
              <a:buSzTx/>
              <a:buNone/>
            </a:pPr>
            <a:r>
              <a:rPr lang="en-US" altLang="en-US" sz="2400">
                <a:latin typeface="+mn-lt"/>
              </a:rPr>
              <a:t>Inadequate or missing guardrails</a:t>
            </a:r>
          </a:p>
        </p:txBody>
      </p:sp>
      <p:sp>
        <p:nvSpPr>
          <p:cNvPr id="6" name="Rectangle 2">
            <a:extLst>
              <a:ext uri="{FF2B5EF4-FFF2-40B4-BE49-F238E27FC236}">
                <a16:creationId xmlns:a16="http://schemas.microsoft.com/office/drawing/2014/main" id="{02CEAB91-4586-473F-A23D-446FE7AE37E6}"/>
              </a:ext>
            </a:extLst>
          </p:cNvPr>
          <p:cNvSpPr txBox="1">
            <a:spLocks noChangeArrowheads="1"/>
          </p:cNvSpPr>
          <p:nvPr/>
        </p:nvSpPr>
        <p:spPr>
          <a:xfrm>
            <a:off x="869731" y="244586"/>
            <a:ext cx="357164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chemeClr val="accent1"/>
                </a:solidFill>
                <a:latin typeface="Calibri" panose="020F0502020204030204" pitchFamily="34" charset="0"/>
                <a:cs typeface="Calibri" panose="020F0502020204030204" pitchFamily="34" charset="0"/>
              </a:rPr>
              <a:t>FALL HAZARDS</a:t>
            </a:r>
          </a:p>
        </p:txBody>
      </p:sp>
      <p:sp>
        <p:nvSpPr>
          <p:cNvPr id="2" name="Arrow: Right 1">
            <a:extLst>
              <a:ext uri="{FF2B5EF4-FFF2-40B4-BE49-F238E27FC236}">
                <a16:creationId xmlns:a16="http://schemas.microsoft.com/office/drawing/2014/main" id="{51BBC30B-7389-44DE-92E8-A0D29ECE5330}"/>
              </a:ext>
            </a:extLst>
          </p:cNvPr>
          <p:cNvSpPr/>
          <p:nvPr/>
        </p:nvSpPr>
        <p:spPr>
          <a:xfrm rot="6158527" flipV="1">
            <a:off x="6820646" y="3082723"/>
            <a:ext cx="3886854" cy="17714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3">
            <a:extLst>
              <a:ext uri="{FF2B5EF4-FFF2-40B4-BE49-F238E27FC236}">
                <a16:creationId xmlns:a16="http://schemas.microsoft.com/office/drawing/2014/main" id="{5CB01B61-286A-41F7-93AE-F4C87F3BF8F2}"/>
              </a:ext>
            </a:extLst>
          </p:cNvPr>
          <p:cNvSpPr txBox="1">
            <a:spLocks noChangeArrowheads="1"/>
          </p:cNvSpPr>
          <p:nvPr/>
        </p:nvSpPr>
        <p:spPr bwMode="auto">
          <a:xfrm>
            <a:off x="5710120" y="770103"/>
            <a:ext cx="5701592"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457200" indent="-457200">
              <a:spcBef>
                <a:spcPct val="20000"/>
              </a:spcBef>
              <a:buClr>
                <a:schemeClr val="folHlink"/>
              </a:buClr>
              <a:buSzPct val="75000"/>
              <a:buFont typeface="Monotype Sorts" pitchFamily="2" charset="2"/>
              <a:buChar char="n"/>
              <a:tabLst>
                <a:tab pos="457200" algn="l"/>
              </a:tabLst>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tabLst>
                <a:tab pos="457200" algn="l"/>
              </a:tabLst>
              <a:defRPr sz="2800">
                <a:solidFill>
                  <a:schemeClr val="tx1"/>
                </a:solidFill>
                <a:latin typeface="Times New Roman" panose="02020603050405020304" pitchFamily="18" charset="0"/>
              </a:defRPr>
            </a:lvl2pPr>
            <a:lvl3pPr marL="1143000" indent="-228600">
              <a:spcBef>
                <a:spcPct val="20000"/>
              </a:spcBef>
              <a:buClr>
                <a:schemeClr val="tx1"/>
              </a:buClr>
              <a:buChar char="–"/>
              <a:tabLst>
                <a:tab pos="457200" algn="l"/>
              </a:tabLst>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tabLst>
                <a:tab pos="457200" algn="l"/>
              </a:tabLst>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tabLst>
                <a:tab pos="457200" algn="l"/>
              </a:tabLst>
              <a:defRPr sz="2000">
                <a:solidFill>
                  <a:schemeClr val="tx1"/>
                </a:solidFill>
                <a:latin typeface="Times New Roman" panose="02020603050405020304" pitchFamily="18" charset="0"/>
              </a:defRPr>
            </a:lvl9pPr>
          </a:lstStyle>
          <a:p>
            <a:pPr marL="0" indent="0">
              <a:lnSpc>
                <a:spcPct val="90000"/>
              </a:lnSpc>
              <a:spcBef>
                <a:spcPct val="0"/>
              </a:spcBef>
              <a:spcAft>
                <a:spcPct val="25000"/>
              </a:spcAft>
              <a:buClrTx/>
              <a:buSzTx/>
              <a:buNone/>
            </a:pPr>
            <a:r>
              <a:rPr lang="en-US" altLang="en-US" sz="2400">
                <a:latin typeface="+mn-lt"/>
              </a:rPr>
              <a:t>Not fully planked between scaffold uprights</a:t>
            </a:r>
          </a:p>
        </p:txBody>
      </p:sp>
      <p:cxnSp>
        <p:nvCxnSpPr>
          <p:cNvPr id="9" name="Straight Connector 8">
            <a:extLst>
              <a:ext uri="{FF2B5EF4-FFF2-40B4-BE49-F238E27FC236}">
                <a16:creationId xmlns:a16="http://schemas.microsoft.com/office/drawing/2014/main" id="{12C54065-6C2A-4F9C-B7AC-8522579C382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61C1A247-BCC8-4B7E-A2C1-5E8AC3FDA5AE}"/>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3" name="Arrow: Right 2">
            <a:extLst>
              <a:ext uri="{FF2B5EF4-FFF2-40B4-BE49-F238E27FC236}">
                <a16:creationId xmlns:a16="http://schemas.microsoft.com/office/drawing/2014/main" id="{064D7E22-5F23-4B6E-A979-F5857E8A0538}"/>
              </a:ext>
            </a:extLst>
          </p:cNvPr>
          <p:cNvSpPr/>
          <p:nvPr/>
        </p:nvSpPr>
        <p:spPr>
          <a:xfrm rot="2746143" flipV="1">
            <a:off x="4737835" y="2315449"/>
            <a:ext cx="2698021" cy="15454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D9286BFB-B032-4024-994A-941EE328A8D4}"/>
              </a:ext>
            </a:extLst>
          </p:cNvPr>
          <p:cNvSpPr/>
          <p:nvPr/>
        </p:nvSpPr>
        <p:spPr>
          <a:xfrm rot="3346041" flipV="1">
            <a:off x="4638757" y="2116721"/>
            <a:ext cx="2015421" cy="156067"/>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quot;Not Allowed&quot; Symbol 11">
            <a:extLst>
              <a:ext uri="{FF2B5EF4-FFF2-40B4-BE49-F238E27FC236}">
                <a16:creationId xmlns:a16="http://schemas.microsoft.com/office/drawing/2014/main" id="{2BC86D89-E7B6-4248-9AD7-08B16CF86AAE}"/>
              </a:ext>
            </a:extLst>
          </p:cNvPr>
          <p:cNvSpPr/>
          <p:nvPr/>
        </p:nvSpPr>
        <p:spPr>
          <a:xfrm>
            <a:off x="2513029" y="2275914"/>
            <a:ext cx="3464532" cy="3058759"/>
          </a:xfrm>
          <a:prstGeom prst="noSmoking">
            <a:avLst>
              <a:gd name="adj" fmla="val 8716"/>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8868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30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p:cNvGrpSpPr/>
          <p:nvPr/>
        </p:nvGrpSpPr>
        <p:grpSpPr>
          <a:xfrm>
            <a:off x="10077536" y="4572000"/>
            <a:ext cx="2167379" cy="2286000"/>
            <a:chOff x="10077536" y="4572000"/>
            <a:chExt cx="2167379" cy="2286000"/>
          </a:xfrm>
        </p:grpSpPr>
        <p:sp>
          <p:nvSpPr>
            <p:cNvPr id="100" name="Rectangle 99"/>
            <p:cNvSpPr/>
            <p:nvPr/>
          </p:nvSpPr>
          <p:spPr>
            <a:xfrm>
              <a:off x="10158000" y="4572000"/>
              <a:ext cx="2034000" cy="2286000"/>
            </a:xfrm>
            <a:prstGeom prst="rect">
              <a:avLst/>
            </a:prstGeom>
            <a:solidFill>
              <a:schemeClr val="tx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sp>
          <p:nvSpPr>
            <p:cNvPr id="72" name="Freeform 13"/>
            <p:cNvSpPr>
              <a:spLocks noEditPoints="1"/>
            </p:cNvSpPr>
            <p:nvPr/>
          </p:nvSpPr>
          <p:spPr bwMode="auto">
            <a:xfrm>
              <a:off x="10843408" y="4902200"/>
              <a:ext cx="624692" cy="637943"/>
            </a:xfrm>
            <a:custGeom>
              <a:avLst/>
              <a:gdLst>
                <a:gd name="T0" fmla="*/ 161 w 226"/>
                <a:gd name="T1" fmla="*/ 0 h 220"/>
                <a:gd name="T2" fmla="*/ 96 w 226"/>
                <a:gd name="T3" fmla="*/ 47 h 220"/>
                <a:gd name="T4" fmla="*/ 95 w 226"/>
                <a:gd name="T5" fmla="*/ 47 h 220"/>
                <a:gd name="T6" fmla="*/ 24 w 226"/>
                <a:gd name="T7" fmla="*/ 119 h 220"/>
                <a:gd name="T8" fmla="*/ 1 w 226"/>
                <a:gd name="T9" fmla="*/ 189 h 220"/>
                <a:gd name="T10" fmla="*/ 24 w 226"/>
                <a:gd name="T11" fmla="*/ 220 h 220"/>
                <a:gd name="T12" fmla="*/ 90 w 226"/>
                <a:gd name="T13" fmla="*/ 203 h 220"/>
                <a:gd name="T14" fmla="*/ 207 w 226"/>
                <a:gd name="T15" fmla="*/ 91 h 220"/>
                <a:gd name="T16" fmla="*/ 110 w 226"/>
                <a:gd name="T17" fmla="*/ 164 h 220"/>
                <a:gd name="T18" fmla="*/ 170 w 226"/>
                <a:gd name="T19" fmla="*/ 81 h 220"/>
                <a:gd name="T20" fmla="*/ 163 w 226"/>
                <a:gd name="T21" fmla="*/ 115 h 220"/>
                <a:gd name="T22" fmla="*/ 110 w 226"/>
                <a:gd name="T23" fmla="*/ 169 h 220"/>
                <a:gd name="T24" fmla="*/ 102 w 226"/>
                <a:gd name="T25" fmla="*/ 139 h 220"/>
                <a:gd name="T26" fmla="*/ 79 w 226"/>
                <a:gd name="T27" fmla="*/ 117 h 220"/>
                <a:gd name="T28" fmla="*/ 159 w 226"/>
                <a:gd name="T29" fmla="*/ 61 h 220"/>
                <a:gd name="T30" fmla="*/ 102 w 226"/>
                <a:gd name="T31" fmla="*/ 139 h 220"/>
                <a:gd name="T32" fmla="*/ 52 w 226"/>
                <a:gd name="T33" fmla="*/ 110 h 220"/>
                <a:gd name="T34" fmla="*/ 137 w 226"/>
                <a:gd name="T35" fmla="*/ 49 h 220"/>
                <a:gd name="T36" fmla="*/ 29 w 226"/>
                <a:gd name="T37" fmla="*/ 205 h 220"/>
                <a:gd name="T38" fmla="*/ 14 w 226"/>
                <a:gd name="T39" fmla="*/ 196 h 220"/>
                <a:gd name="T40" fmla="*/ 22 w 226"/>
                <a:gd name="T41" fmla="*/ 166 h 220"/>
                <a:gd name="T42" fmla="*/ 54 w 226"/>
                <a:gd name="T43" fmla="*/ 199 h 220"/>
                <a:gd name="T44" fmla="*/ 61 w 226"/>
                <a:gd name="T45" fmla="*/ 197 h 220"/>
                <a:gd name="T46" fmla="*/ 24 w 226"/>
                <a:gd name="T47" fmla="*/ 159 h 220"/>
                <a:gd name="T48" fmla="*/ 33 w 226"/>
                <a:gd name="T49" fmla="*/ 129 h 220"/>
                <a:gd name="T50" fmla="*/ 89 w 226"/>
                <a:gd name="T51" fmla="*/ 189 h 220"/>
                <a:gd name="T52" fmla="*/ 61 w 226"/>
                <a:gd name="T53" fmla="*/ 197 h 220"/>
                <a:gd name="T54" fmla="*/ 186 w 226"/>
                <a:gd name="T55" fmla="*/ 93 h 220"/>
                <a:gd name="T56" fmla="*/ 168 w 226"/>
                <a:gd name="T57" fmla="*/ 52 h 220"/>
                <a:gd name="T58" fmla="*/ 139 w 226"/>
                <a:gd name="T59" fmla="*/ 23 h 220"/>
                <a:gd name="T60" fmla="*/ 192 w 226"/>
                <a:gd name="T61" fmla="*/ 27 h 220"/>
                <a:gd name="T62" fmla="*/ 197 w 226"/>
                <a:gd name="T63" fmla="*/ 81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7" name="Group 6"/>
            <p:cNvGrpSpPr/>
            <p:nvPr/>
          </p:nvGrpSpPr>
          <p:grpSpPr>
            <a:xfrm>
              <a:off x="10077536" y="5613341"/>
              <a:ext cx="2167379" cy="1202327"/>
              <a:chOff x="10077536" y="5613341"/>
              <a:chExt cx="2167379" cy="1202327"/>
            </a:xfrm>
          </p:grpSpPr>
          <p:sp>
            <p:nvSpPr>
              <p:cNvPr id="63" name="TextBox 62"/>
              <p:cNvSpPr txBox="1"/>
              <p:nvPr/>
            </p:nvSpPr>
            <p:spPr>
              <a:xfrm>
                <a:off x="10370188" y="5613341"/>
                <a:ext cx="1479444"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Feedback</a:t>
                </a:r>
              </a:p>
            </p:txBody>
          </p:sp>
          <p:sp>
            <p:nvSpPr>
              <p:cNvPr id="90" name="Rectangle 89"/>
              <p:cNvSpPr/>
              <p:nvPr/>
            </p:nvSpPr>
            <p:spPr>
              <a:xfrm>
                <a:off x="10077536" y="5984671"/>
                <a:ext cx="2167379" cy="830997"/>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Please give honest feedback in your </a:t>
                </a:r>
                <a:br>
                  <a:rPr lang="en-US" sz="1600">
                    <a:solidFill>
                      <a:schemeClr val="bg1"/>
                    </a:solidFill>
                    <a:latin typeface="Calibri" panose="020F0502020204030204" pitchFamily="34" charset="0"/>
                    <a:cs typeface="Calibri" panose="020F0502020204030204" pitchFamily="34" charset="0"/>
                  </a:rPr>
                </a:br>
                <a:r>
                  <a:rPr lang="id-ID" sz="1600">
                    <a:solidFill>
                      <a:schemeClr val="bg1"/>
                    </a:solidFill>
                    <a:latin typeface="Calibri" panose="020F0502020204030204" pitchFamily="34" charset="0"/>
                    <a:cs typeface="Calibri" panose="020F0502020204030204" pitchFamily="34" charset="0"/>
                  </a:rPr>
                  <a:t>course evaluation</a:t>
                </a:r>
                <a:r>
                  <a:rPr lang="id-ID" sz="1600">
                    <a:solidFill>
                      <a:schemeClr val="bg1"/>
                    </a:solidFill>
                  </a:rPr>
                  <a:t>.</a:t>
                </a:r>
              </a:p>
            </p:txBody>
          </p:sp>
        </p:grpSp>
      </p:grpSp>
      <p:grpSp>
        <p:nvGrpSpPr>
          <p:cNvPr id="126" name="Group 125"/>
          <p:cNvGrpSpPr/>
          <p:nvPr/>
        </p:nvGrpSpPr>
        <p:grpSpPr>
          <a:xfrm>
            <a:off x="-151769" y="2286000"/>
            <a:ext cx="2185769" cy="2286000"/>
            <a:chOff x="-151769" y="2286000"/>
            <a:chExt cx="2185769" cy="2286000"/>
          </a:xfrm>
        </p:grpSpPr>
        <p:grpSp>
          <p:nvGrpSpPr>
            <p:cNvPr id="89" name="Group 88"/>
            <p:cNvGrpSpPr/>
            <p:nvPr/>
          </p:nvGrpSpPr>
          <p:grpSpPr>
            <a:xfrm>
              <a:off x="-151769" y="2286000"/>
              <a:ext cx="2185769" cy="2286000"/>
              <a:chOff x="-151769" y="4572000"/>
              <a:chExt cx="2185769" cy="2286000"/>
            </a:xfrm>
          </p:grpSpPr>
          <p:sp>
            <p:nvSpPr>
              <p:cNvPr id="93" name="Rectangle 92"/>
              <p:cNvSpPr/>
              <p:nvPr/>
            </p:nvSpPr>
            <p:spPr>
              <a:xfrm>
                <a:off x="0" y="4572000"/>
                <a:ext cx="2034000" cy="2286000"/>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2" name="Group 1"/>
              <p:cNvGrpSpPr/>
              <p:nvPr/>
            </p:nvGrpSpPr>
            <p:grpSpPr>
              <a:xfrm>
                <a:off x="-151769" y="5486663"/>
                <a:ext cx="2167379" cy="966808"/>
                <a:chOff x="-151769" y="5486663"/>
                <a:chExt cx="2167379" cy="966808"/>
              </a:xfrm>
            </p:grpSpPr>
            <p:sp>
              <p:nvSpPr>
                <p:cNvPr id="142" name="TextBox 141"/>
                <p:cNvSpPr txBox="1"/>
                <p:nvPr/>
              </p:nvSpPr>
              <p:spPr>
                <a:xfrm>
                  <a:off x="326541" y="5486663"/>
                  <a:ext cx="1261563"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Respect</a:t>
                  </a:r>
                </a:p>
              </p:txBody>
            </p:sp>
            <p:sp>
              <p:nvSpPr>
                <p:cNvPr id="143" name="Rectangle 142"/>
                <p:cNvSpPr/>
                <p:nvPr/>
              </p:nvSpPr>
              <p:spPr>
                <a:xfrm>
                  <a:off x="-151769" y="5868695"/>
                  <a:ext cx="2167379" cy="584776"/>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Give everyone </a:t>
                  </a:r>
                </a:p>
                <a:p>
                  <a:pPr algn="ctr"/>
                  <a:r>
                    <a:rPr lang="id-ID" sz="1600">
                      <a:solidFill>
                        <a:schemeClr val="bg1"/>
                      </a:solidFill>
                      <a:latin typeface="Calibri" panose="020F0502020204030204" pitchFamily="34" charset="0"/>
                      <a:cs typeface="Calibri" panose="020F0502020204030204" pitchFamily="34" charset="0"/>
                    </a:rPr>
                    <a:t>your respect.</a:t>
                  </a:r>
                </a:p>
              </p:txBody>
            </p:sp>
          </p:grpSp>
        </p:grpSp>
        <p:grpSp>
          <p:nvGrpSpPr>
            <p:cNvPr id="74" name="Group 73"/>
            <p:cNvGrpSpPr/>
            <p:nvPr/>
          </p:nvGrpSpPr>
          <p:grpSpPr>
            <a:xfrm>
              <a:off x="622300" y="2489200"/>
              <a:ext cx="635000" cy="622299"/>
              <a:chOff x="1822450" y="3713163"/>
              <a:chExt cx="366713" cy="366713"/>
            </a:xfrm>
          </p:grpSpPr>
          <p:sp>
            <p:nvSpPr>
              <p:cNvPr id="75" name="Freeform 118"/>
              <p:cNvSpPr>
                <a:spLocks noEditPoints="1"/>
              </p:cNvSpPr>
              <p:nvPr/>
            </p:nvSpPr>
            <p:spPr bwMode="auto">
              <a:xfrm>
                <a:off x="1822450" y="3713163"/>
                <a:ext cx="366713" cy="366713"/>
              </a:xfrm>
              <a:custGeom>
                <a:avLst/>
                <a:gdLst>
                  <a:gd name="T0" fmla="*/ 32 w 64"/>
                  <a:gd name="T1" fmla="*/ 0 h 64"/>
                  <a:gd name="T2" fmla="*/ 0 w 64"/>
                  <a:gd name="T3" fmla="*/ 32 h 64"/>
                  <a:gd name="T4" fmla="*/ 32 w 64"/>
                  <a:gd name="T5" fmla="*/ 64 h 64"/>
                  <a:gd name="T6" fmla="*/ 64 w 64"/>
                  <a:gd name="T7" fmla="*/ 32 h 64"/>
                  <a:gd name="T8" fmla="*/ 32 w 64"/>
                  <a:gd name="T9" fmla="*/ 0 h 64"/>
                  <a:gd name="T10" fmla="*/ 32 w 64"/>
                  <a:gd name="T11" fmla="*/ 60 h 64"/>
                  <a:gd name="T12" fmla="*/ 4 w 64"/>
                  <a:gd name="T13" fmla="*/ 32 h 64"/>
                  <a:gd name="T14" fmla="*/ 32 w 64"/>
                  <a:gd name="T15" fmla="*/ 4 h 64"/>
                  <a:gd name="T16" fmla="*/ 60 w 64"/>
                  <a:gd name="T17" fmla="*/ 32 h 64"/>
                  <a:gd name="T18" fmla="*/ 32 w 64"/>
                  <a:gd name="T19" fmla="*/ 6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60"/>
                    </a:moveTo>
                    <a:cubicBezTo>
                      <a:pt x="17" y="60"/>
                      <a:pt x="4" y="47"/>
                      <a:pt x="4" y="32"/>
                    </a:cubicBezTo>
                    <a:cubicBezTo>
                      <a:pt x="4" y="17"/>
                      <a:pt x="17" y="4"/>
                      <a:pt x="32" y="4"/>
                    </a:cubicBezTo>
                    <a:cubicBezTo>
                      <a:pt x="47" y="4"/>
                      <a:pt x="60" y="17"/>
                      <a:pt x="60" y="32"/>
                    </a:cubicBezTo>
                    <a:cubicBezTo>
                      <a:pt x="60" y="47"/>
                      <a:pt x="47" y="60"/>
                      <a:pt x="32" y="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6" name="Freeform 119"/>
              <p:cNvSpPr>
                <a:spLocks/>
              </p:cNvSpPr>
              <p:nvPr/>
            </p:nvSpPr>
            <p:spPr bwMode="auto">
              <a:xfrm>
                <a:off x="1890713" y="3919538"/>
                <a:ext cx="230188" cy="69850"/>
              </a:xfrm>
              <a:custGeom>
                <a:avLst/>
                <a:gdLst>
                  <a:gd name="T0" fmla="*/ 40 w 40"/>
                  <a:gd name="T1" fmla="*/ 0 h 12"/>
                  <a:gd name="T2" fmla="*/ 20 w 40"/>
                  <a:gd name="T3" fmla="*/ 8 h 12"/>
                  <a:gd name="T4" fmla="*/ 0 w 40"/>
                  <a:gd name="T5" fmla="*/ 0 h 12"/>
                  <a:gd name="T6" fmla="*/ 0 w 40"/>
                  <a:gd name="T7" fmla="*/ 0 h 12"/>
                  <a:gd name="T8" fmla="*/ 20 w 40"/>
                  <a:gd name="T9" fmla="*/ 12 h 12"/>
                  <a:gd name="T10" fmla="*/ 40 w 40"/>
                  <a:gd name="T11" fmla="*/ 0 h 12"/>
                </a:gdLst>
                <a:ahLst/>
                <a:cxnLst>
                  <a:cxn ang="0">
                    <a:pos x="T0" y="T1"/>
                  </a:cxn>
                  <a:cxn ang="0">
                    <a:pos x="T2" y="T3"/>
                  </a:cxn>
                  <a:cxn ang="0">
                    <a:pos x="T4" y="T5"/>
                  </a:cxn>
                  <a:cxn ang="0">
                    <a:pos x="T6" y="T7"/>
                  </a:cxn>
                  <a:cxn ang="0">
                    <a:pos x="T8" y="T9"/>
                  </a:cxn>
                  <a:cxn ang="0">
                    <a:pos x="T10" y="T11"/>
                  </a:cxn>
                </a:cxnLst>
                <a:rect l="0" t="0" r="r" b="b"/>
                <a:pathLst>
                  <a:path w="40" h="12">
                    <a:moveTo>
                      <a:pt x="40" y="0"/>
                    </a:moveTo>
                    <a:cubicBezTo>
                      <a:pt x="35" y="5"/>
                      <a:pt x="28" y="8"/>
                      <a:pt x="20" y="8"/>
                    </a:cubicBezTo>
                    <a:cubicBezTo>
                      <a:pt x="12" y="8"/>
                      <a:pt x="5" y="5"/>
                      <a:pt x="0" y="0"/>
                    </a:cubicBezTo>
                    <a:cubicBezTo>
                      <a:pt x="0" y="0"/>
                      <a:pt x="0" y="0"/>
                      <a:pt x="0" y="0"/>
                    </a:cubicBezTo>
                    <a:cubicBezTo>
                      <a:pt x="6" y="7"/>
                      <a:pt x="10" y="12"/>
                      <a:pt x="20" y="12"/>
                    </a:cubicBezTo>
                    <a:cubicBezTo>
                      <a:pt x="30" y="12"/>
                      <a:pt x="34" y="7"/>
                      <a:pt x="4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77" name="Oval 120"/>
              <p:cNvSpPr>
                <a:spLocks noChangeArrowheads="1"/>
              </p:cNvSpPr>
              <p:nvPr/>
            </p:nvSpPr>
            <p:spPr bwMode="auto">
              <a:xfrm>
                <a:off x="1936750" y="3805238"/>
                <a:ext cx="46038" cy="68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81" name="Oval 121"/>
              <p:cNvSpPr>
                <a:spLocks noChangeArrowheads="1"/>
              </p:cNvSpPr>
              <p:nvPr/>
            </p:nvSpPr>
            <p:spPr bwMode="auto">
              <a:xfrm>
                <a:off x="2028825" y="3805238"/>
                <a:ext cx="46038" cy="6826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33" name="Group 132"/>
          <p:cNvGrpSpPr/>
          <p:nvPr/>
        </p:nvGrpSpPr>
        <p:grpSpPr>
          <a:xfrm>
            <a:off x="4024270" y="2286537"/>
            <a:ext cx="2167379" cy="2286000"/>
            <a:chOff x="3986170" y="2311937"/>
            <a:chExt cx="2167379" cy="2286000"/>
          </a:xfrm>
        </p:grpSpPr>
        <p:sp>
          <p:nvSpPr>
            <p:cNvPr id="96" name="Rectangle 95"/>
            <p:cNvSpPr/>
            <p:nvPr/>
          </p:nvSpPr>
          <p:spPr>
            <a:xfrm>
              <a:off x="4035350" y="2311937"/>
              <a:ext cx="2078494" cy="2286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4" name="Group 3"/>
            <p:cNvGrpSpPr/>
            <p:nvPr/>
          </p:nvGrpSpPr>
          <p:grpSpPr>
            <a:xfrm>
              <a:off x="3986170" y="3228180"/>
              <a:ext cx="2167379" cy="1200329"/>
              <a:chOff x="4000987" y="3200663"/>
              <a:chExt cx="2167379" cy="1200329"/>
            </a:xfrm>
          </p:grpSpPr>
          <p:sp>
            <p:nvSpPr>
              <p:cNvPr id="138" name="TextBox 137"/>
              <p:cNvSpPr txBox="1"/>
              <p:nvPr/>
            </p:nvSpPr>
            <p:spPr>
              <a:xfrm>
                <a:off x="4668116" y="3200663"/>
                <a:ext cx="833131"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Time</a:t>
                </a:r>
              </a:p>
            </p:txBody>
          </p:sp>
          <p:sp>
            <p:nvSpPr>
              <p:cNvPr id="139" name="Rectangle 138"/>
              <p:cNvSpPr/>
              <p:nvPr/>
            </p:nvSpPr>
            <p:spPr>
              <a:xfrm>
                <a:off x="4000987" y="3569995"/>
                <a:ext cx="2167379" cy="830997"/>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Keep comments brief. Return from breaks on time.</a:t>
                </a:r>
              </a:p>
            </p:txBody>
          </p:sp>
        </p:grpSp>
        <p:grpSp>
          <p:nvGrpSpPr>
            <p:cNvPr id="88" name="Group 87"/>
            <p:cNvGrpSpPr/>
            <p:nvPr/>
          </p:nvGrpSpPr>
          <p:grpSpPr>
            <a:xfrm>
              <a:off x="4823089" y="2460096"/>
              <a:ext cx="536311" cy="753004"/>
              <a:chOff x="8137525" y="1941513"/>
              <a:chExt cx="331787" cy="482600"/>
            </a:xfrm>
            <a:solidFill>
              <a:schemeClr val="bg1"/>
            </a:solidFill>
          </p:grpSpPr>
          <p:sp>
            <p:nvSpPr>
              <p:cNvPr id="95" name="Oval 61"/>
              <p:cNvSpPr>
                <a:spLocks noChangeArrowheads="1"/>
              </p:cNvSpPr>
              <p:nvPr/>
            </p:nvSpPr>
            <p:spPr bwMode="auto">
              <a:xfrm>
                <a:off x="8272463" y="2078038"/>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7" name="Oval 62"/>
              <p:cNvSpPr>
                <a:spLocks noChangeArrowheads="1"/>
              </p:cNvSpPr>
              <p:nvPr/>
            </p:nvSpPr>
            <p:spPr bwMode="auto">
              <a:xfrm>
                <a:off x="8272463" y="2259013"/>
                <a:ext cx="30162" cy="285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1" name="Oval 63"/>
              <p:cNvSpPr>
                <a:spLocks noChangeArrowheads="1"/>
              </p:cNvSpPr>
              <p:nvPr/>
            </p:nvSpPr>
            <p:spPr bwMode="auto">
              <a:xfrm>
                <a:off x="8183563"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2" name="Oval 64"/>
              <p:cNvSpPr>
                <a:spLocks noChangeArrowheads="1"/>
              </p:cNvSpPr>
              <p:nvPr/>
            </p:nvSpPr>
            <p:spPr bwMode="auto">
              <a:xfrm>
                <a:off x="8362950" y="2168526"/>
                <a:ext cx="30162"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3" name="Freeform 65"/>
              <p:cNvSpPr>
                <a:spLocks/>
              </p:cNvSpPr>
              <p:nvPr/>
            </p:nvSpPr>
            <p:spPr bwMode="auto">
              <a:xfrm>
                <a:off x="8208963"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4" name="Freeform 66"/>
              <p:cNvSpPr>
                <a:spLocks/>
              </p:cNvSpPr>
              <p:nvPr/>
            </p:nvSpPr>
            <p:spPr bwMode="auto">
              <a:xfrm>
                <a:off x="8208963" y="2103438"/>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5" name="Freeform 67"/>
              <p:cNvSpPr>
                <a:spLocks/>
              </p:cNvSpPr>
              <p:nvPr/>
            </p:nvSpPr>
            <p:spPr bwMode="auto">
              <a:xfrm>
                <a:off x="8337550" y="2232026"/>
                <a:ext cx="30162" cy="30163"/>
              </a:xfrm>
              <a:custGeom>
                <a:avLst/>
                <a:gdLst>
                  <a:gd name="T0" fmla="*/ 1 w 8"/>
                  <a:gd name="T1" fmla="*/ 1 h 8"/>
                  <a:gd name="T2" fmla="*/ 1 w 8"/>
                  <a:gd name="T3" fmla="*/ 7 h 8"/>
                  <a:gd name="T4" fmla="*/ 7 w 8"/>
                  <a:gd name="T5" fmla="*/ 7 h 8"/>
                  <a:gd name="T6" fmla="*/ 7 w 8"/>
                  <a:gd name="T7" fmla="*/ 1 h 8"/>
                  <a:gd name="T8" fmla="*/ 1 w 8"/>
                  <a:gd name="T9" fmla="*/ 1 h 8"/>
                </a:gdLst>
                <a:ahLst/>
                <a:cxnLst>
                  <a:cxn ang="0">
                    <a:pos x="T0" y="T1"/>
                  </a:cxn>
                  <a:cxn ang="0">
                    <a:pos x="T2" y="T3"/>
                  </a:cxn>
                  <a:cxn ang="0">
                    <a:pos x="T4" y="T5"/>
                  </a:cxn>
                  <a:cxn ang="0">
                    <a:pos x="T6" y="T7"/>
                  </a:cxn>
                  <a:cxn ang="0">
                    <a:pos x="T8" y="T9"/>
                  </a:cxn>
                </a:cxnLst>
                <a:rect l="0" t="0" r="r" b="b"/>
                <a:pathLst>
                  <a:path w="8" h="8">
                    <a:moveTo>
                      <a:pt x="1" y="1"/>
                    </a:moveTo>
                    <a:cubicBezTo>
                      <a:pt x="0" y="3"/>
                      <a:pt x="0" y="5"/>
                      <a:pt x="1" y="7"/>
                    </a:cubicBezTo>
                    <a:cubicBezTo>
                      <a:pt x="3" y="8"/>
                      <a:pt x="5" y="8"/>
                      <a:pt x="7" y="7"/>
                    </a:cubicBezTo>
                    <a:cubicBezTo>
                      <a:pt x="8" y="5"/>
                      <a:pt x="8" y="3"/>
                      <a:pt x="7" y="1"/>
                    </a:cubicBezTo>
                    <a:cubicBezTo>
                      <a:pt x="5" y="0"/>
                      <a:pt x="3" y="0"/>
                      <a:pt x="1"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6" name="Freeform 68"/>
              <p:cNvSpPr>
                <a:spLocks noEditPoints="1"/>
              </p:cNvSpPr>
              <p:nvPr/>
            </p:nvSpPr>
            <p:spPr bwMode="auto">
              <a:xfrm>
                <a:off x="8137525" y="1941513"/>
                <a:ext cx="331787" cy="482600"/>
              </a:xfrm>
              <a:custGeom>
                <a:avLst/>
                <a:gdLst>
                  <a:gd name="T0" fmla="*/ 80 w 88"/>
                  <a:gd name="T1" fmla="*/ 56 h 128"/>
                  <a:gd name="T2" fmla="*/ 79 w 88"/>
                  <a:gd name="T3" fmla="*/ 56 h 128"/>
                  <a:gd name="T4" fmla="*/ 70 w 88"/>
                  <a:gd name="T5" fmla="*/ 38 h 128"/>
                  <a:gd name="T6" fmla="*/ 64 w 88"/>
                  <a:gd name="T7" fmla="*/ 7 h 128"/>
                  <a:gd name="T8" fmla="*/ 56 w 88"/>
                  <a:gd name="T9" fmla="*/ 0 h 128"/>
                  <a:gd name="T10" fmla="*/ 24 w 88"/>
                  <a:gd name="T11" fmla="*/ 0 h 128"/>
                  <a:gd name="T12" fmla="*/ 17 w 88"/>
                  <a:gd name="T13" fmla="*/ 7 h 128"/>
                  <a:gd name="T14" fmla="*/ 11 w 88"/>
                  <a:gd name="T15" fmla="*/ 37 h 128"/>
                  <a:gd name="T16" fmla="*/ 0 w 88"/>
                  <a:gd name="T17" fmla="*/ 64 h 128"/>
                  <a:gd name="T18" fmla="*/ 10 w 88"/>
                  <a:gd name="T19" fmla="*/ 91 h 128"/>
                  <a:gd name="T20" fmla="*/ 16 w 88"/>
                  <a:gd name="T21" fmla="*/ 121 h 128"/>
                  <a:gd name="T22" fmla="*/ 24 w 88"/>
                  <a:gd name="T23" fmla="*/ 128 h 128"/>
                  <a:gd name="T24" fmla="*/ 56 w 88"/>
                  <a:gd name="T25" fmla="*/ 128 h 128"/>
                  <a:gd name="T26" fmla="*/ 64 w 88"/>
                  <a:gd name="T27" fmla="*/ 121 h 128"/>
                  <a:gd name="T28" fmla="*/ 70 w 88"/>
                  <a:gd name="T29" fmla="*/ 91 h 128"/>
                  <a:gd name="T30" fmla="*/ 79 w 88"/>
                  <a:gd name="T31" fmla="*/ 72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30 h 128"/>
                  <a:gd name="T44" fmla="*/ 40 w 88"/>
                  <a:gd name="T45" fmla="*/ 24 h 128"/>
                  <a:gd name="T46" fmla="*/ 20 w 88"/>
                  <a:gd name="T47" fmla="*/ 30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8"/>
                    </a:cubicBezTo>
                    <a:cubicBezTo>
                      <a:pt x="64" y="7"/>
                      <a:pt x="64" y="7"/>
                      <a:pt x="64" y="7"/>
                    </a:cubicBezTo>
                    <a:cubicBezTo>
                      <a:pt x="64" y="3"/>
                      <a:pt x="60" y="0"/>
                      <a:pt x="56" y="0"/>
                    </a:cubicBezTo>
                    <a:cubicBezTo>
                      <a:pt x="24" y="0"/>
                      <a:pt x="24" y="0"/>
                      <a:pt x="24" y="0"/>
                    </a:cubicBezTo>
                    <a:cubicBezTo>
                      <a:pt x="21" y="0"/>
                      <a:pt x="17" y="3"/>
                      <a:pt x="17" y="7"/>
                    </a:cubicBezTo>
                    <a:cubicBezTo>
                      <a:pt x="11" y="37"/>
                      <a:pt x="11" y="37"/>
                      <a:pt x="11" y="37"/>
                    </a:cubicBezTo>
                    <a:cubicBezTo>
                      <a:pt x="4" y="44"/>
                      <a:pt x="0" y="53"/>
                      <a:pt x="0" y="64"/>
                    </a:cubicBezTo>
                    <a:cubicBezTo>
                      <a:pt x="0" y="74"/>
                      <a:pt x="4" y="84"/>
                      <a:pt x="10" y="91"/>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1"/>
                      <a:pt x="70" y="91"/>
                      <a:pt x="70" y="91"/>
                    </a:cubicBezTo>
                    <a:cubicBezTo>
                      <a:pt x="74" y="85"/>
                      <a:pt x="78" y="79"/>
                      <a:pt x="79" y="72"/>
                    </a:cubicBezTo>
                    <a:cubicBezTo>
                      <a:pt x="79" y="72"/>
                      <a:pt x="80" y="72"/>
                      <a:pt x="80" y="72"/>
                    </a:cubicBezTo>
                    <a:cubicBezTo>
                      <a:pt x="84" y="72"/>
                      <a:pt x="88" y="68"/>
                      <a:pt x="88" y="64"/>
                    </a:cubicBezTo>
                    <a:cubicBezTo>
                      <a:pt x="88" y="60"/>
                      <a:pt x="84" y="56"/>
                      <a:pt x="80" y="56"/>
                    </a:cubicBezTo>
                    <a:close/>
                    <a:moveTo>
                      <a:pt x="24" y="8"/>
                    </a:moveTo>
                    <a:cubicBezTo>
                      <a:pt x="56" y="8"/>
                      <a:pt x="56" y="8"/>
                      <a:pt x="56" y="8"/>
                    </a:cubicBezTo>
                    <a:cubicBezTo>
                      <a:pt x="60" y="30"/>
                      <a:pt x="60" y="30"/>
                      <a:pt x="60" y="30"/>
                    </a:cubicBezTo>
                    <a:cubicBezTo>
                      <a:pt x="55" y="26"/>
                      <a:pt x="48" y="24"/>
                      <a:pt x="40" y="24"/>
                    </a:cubicBezTo>
                    <a:cubicBezTo>
                      <a:pt x="33" y="24"/>
                      <a:pt x="26" y="26"/>
                      <a:pt x="20" y="30"/>
                    </a:cubicBezTo>
                    <a:lnTo>
                      <a:pt x="24" y="8"/>
                    </a:lnTo>
                    <a:close/>
                    <a:moveTo>
                      <a:pt x="56" y="120"/>
                    </a:moveTo>
                    <a:cubicBezTo>
                      <a:pt x="24" y="120"/>
                      <a:pt x="24" y="120"/>
                      <a:pt x="24" y="120"/>
                    </a:cubicBezTo>
                    <a:cubicBezTo>
                      <a:pt x="20" y="98"/>
                      <a:pt x="20" y="98"/>
                      <a:pt x="20" y="98"/>
                    </a:cubicBezTo>
                    <a:cubicBezTo>
                      <a:pt x="26" y="102"/>
                      <a:pt x="33" y="104"/>
                      <a:pt x="40" y="104"/>
                    </a:cubicBezTo>
                    <a:cubicBezTo>
                      <a:pt x="47" y="104"/>
                      <a:pt x="54" y="102"/>
                      <a:pt x="60" y="98"/>
                    </a:cubicBezTo>
                    <a:lnTo>
                      <a:pt x="56" y="120"/>
                    </a:lnTo>
                    <a:close/>
                    <a:moveTo>
                      <a:pt x="40" y="96"/>
                    </a:moveTo>
                    <a:cubicBezTo>
                      <a:pt x="22" y="96"/>
                      <a:pt x="8" y="82"/>
                      <a:pt x="8" y="64"/>
                    </a:cubicBezTo>
                    <a:cubicBezTo>
                      <a:pt x="8" y="46"/>
                      <a:pt x="22" y="32"/>
                      <a:pt x="40" y="32"/>
                    </a:cubicBezTo>
                    <a:cubicBezTo>
                      <a:pt x="58" y="32"/>
                      <a:pt x="72" y="46"/>
                      <a:pt x="72" y="64"/>
                    </a:cubicBezTo>
                    <a:cubicBezTo>
                      <a:pt x="72" y="82"/>
                      <a:pt x="58" y="96"/>
                      <a:pt x="4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7" name="Freeform 69"/>
              <p:cNvSpPr>
                <a:spLocks/>
              </p:cNvSpPr>
              <p:nvPr/>
            </p:nvSpPr>
            <p:spPr bwMode="auto">
              <a:xfrm>
                <a:off x="8272463" y="2108201"/>
                <a:ext cx="90487" cy="90488"/>
              </a:xfrm>
              <a:custGeom>
                <a:avLst/>
                <a:gdLst>
                  <a:gd name="T0" fmla="*/ 24 w 24"/>
                  <a:gd name="T1" fmla="*/ 0 h 24"/>
                  <a:gd name="T2" fmla="*/ 22 w 24"/>
                  <a:gd name="T3" fmla="*/ 0 h 24"/>
                  <a:gd name="T4" fmla="*/ 1 w 24"/>
                  <a:gd name="T5" fmla="*/ 17 h 24"/>
                  <a:gd name="T6" fmla="*/ 0 w 24"/>
                  <a:gd name="T7" fmla="*/ 20 h 24"/>
                  <a:gd name="T8" fmla="*/ 1 w 24"/>
                  <a:gd name="T9" fmla="*/ 23 h 24"/>
                  <a:gd name="T10" fmla="*/ 4 w 24"/>
                  <a:gd name="T11" fmla="*/ 24 h 24"/>
                  <a:gd name="T12" fmla="*/ 7 w 24"/>
                  <a:gd name="T13" fmla="*/ 23 h 24"/>
                  <a:gd name="T14" fmla="*/ 14 w 24"/>
                  <a:gd name="T15" fmla="*/ 14 h 24"/>
                  <a:gd name="T16" fmla="*/ 24 w 24"/>
                  <a:gd name="T17" fmla="*/ 2 h 24"/>
                  <a:gd name="T18" fmla="*/ 24 w 24"/>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0"/>
                    </a:moveTo>
                    <a:cubicBezTo>
                      <a:pt x="23" y="0"/>
                      <a:pt x="23" y="0"/>
                      <a:pt x="22" y="0"/>
                    </a:cubicBezTo>
                    <a:cubicBezTo>
                      <a:pt x="1" y="17"/>
                      <a:pt x="1" y="17"/>
                      <a:pt x="1" y="17"/>
                    </a:cubicBezTo>
                    <a:cubicBezTo>
                      <a:pt x="0" y="18"/>
                      <a:pt x="0" y="19"/>
                      <a:pt x="0" y="20"/>
                    </a:cubicBezTo>
                    <a:cubicBezTo>
                      <a:pt x="0" y="21"/>
                      <a:pt x="0" y="22"/>
                      <a:pt x="1" y="23"/>
                    </a:cubicBezTo>
                    <a:cubicBezTo>
                      <a:pt x="2" y="24"/>
                      <a:pt x="3" y="24"/>
                      <a:pt x="4" y="24"/>
                    </a:cubicBezTo>
                    <a:cubicBezTo>
                      <a:pt x="5" y="24"/>
                      <a:pt x="6" y="24"/>
                      <a:pt x="7" y="23"/>
                    </a:cubicBezTo>
                    <a:cubicBezTo>
                      <a:pt x="14" y="14"/>
                      <a:pt x="14" y="14"/>
                      <a:pt x="14" y="14"/>
                    </a:cubicBezTo>
                    <a:cubicBezTo>
                      <a:pt x="24" y="2"/>
                      <a:pt x="24" y="2"/>
                      <a:pt x="24" y="2"/>
                    </a:cubicBezTo>
                    <a:cubicBezTo>
                      <a:pt x="24" y="1"/>
                      <a:pt x="24" y="1"/>
                      <a:pt x="2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sp>
        <p:nvSpPr>
          <p:cNvPr id="122" name="Rectangle 121"/>
          <p:cNvSpPr/>
          <p:nvPr/>
        </p:nvSpPr>
        <p:spPr>
          <a:xfrm>
            <a:off x="2029883" y="-25400"/>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156" name="Group 155"/>
          <p:cNvGrpSpPr/>
          <p:nvPr/>
        </p:nvGrpSpPr>
        <p:grpSpPr>
          <a:xfrm>
            <a:off x="1949359" y="961165"/>
            <a:ext cx="2167379" cy="979507"/>
            <a:chOff x="1758859" y="961165"/>
            <a:chExt cx="2167379" cy="979507"/>
          </a:xfrm>
        </p:grpSpPr>
        <p:sp>
          <p:nvSpPr>
            <p:cNvPr id="136" name="TextBox 135"/>
            <p:cNvSpPr txBox="1"/>
            <p:nvPr/>
          </p:nvSpPr>
          <p:spPr>
            <a:xfrm>
              <a:off x="2327288" y="961165"/>
              <a:ext cx="1030539"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Listen</a:t>
              </a:r>
            </a:p>
          </p:txBody>
        </p:sp>
        <p:sp>
          <p:nvSpPr>
            <p:cNvPr id="137" name="Rectangle 136"/>
            <p:cNvSpPr/>
            <p:nvPr/>
          </p:nvSpPr>
          <p:spPr>
            <a:xfrm>
              <a:off x="1758859" y="1355897"/>
              <a:ext cx="2167379" cy="584775"/>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Practice active listening. </a:t>
              </a:r>
            </a:p>
            <a:p>
              <a:pPr algn="ctr"/>
              <a:r>
                <a:rPr lang="id-ID" sz="1600">
                  <a:solidFill>
                    <a:schemeClr val="bg1"/>
                  </a:solidFill>
                  <a:latin typeface="Calibri" panose="020F0502020204030204" pitchFamily="34" charset="0"/>
                  <a:cs typeface="Calibri" panose="020F0502020204030204" pitchFamily="34" charset="0"/>
                </a:rPr>
                <a:t>Avoid distractions</a:t>
              </a:r>
            </a:p>
          </p:txBody>
        </p:sp>
      </p:grpSp>
      <p:grpSp>
        <p:nvGrpSpPr>
          <p:cNvPr id="132" name="Group 131"/>
          <p:cNvGrpSpPr/>
          <p:nvPr/>
        </p:nvGrpSpPr>
        <p:grpSpPr>
          <a:xfrm>
            <a:off x="1926182" y="4572000"/>
            <a:ext cx="2167379" cy="2286000"/>
            <a:chOff x="1926182" y="4572000"/>
            <a:chExt cx="2167379" cy="2286000"/>
          </a:xfrm>
        </p:grpSpPr>
        <p:sp>
          <p:nvSpPr>
            <p:cNvPr id="94" name="Rectangle 93"/>
            <p:cNvSpPr/>
            <p:nvPr/>
          </p:nvSpPr>
          <p:spPr>
            <a:xfrm>
              <a:off x="2026754" y="4572000"/>
              <a:ext cx="2066210"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3" name="Group 2"/>
            <p:cNvGrpSpPr/>
            <p:nvPr/>
          </p:nvGrpSpPr>
          <p:grpSpPr>
            <a:xfrm>
              <a:off x="1926182" y="5562541"/>
              <a:ext cx="2167379" cy="1030307"/>
              <a:chOff x="1926182" y="5562541"/>
              <a:chExt cx="2167379" cy="1030307"/>
            </a:xfrm>
          </p:grpSpPr>
          <p:sp>
            <p:nvSpPr>
              <p:cNvPr id="91" name="TextBox 90"/>
              <p:cNvSpPr txBox="1"/>
              <p:nvPr/>
            </p:nvSpPr>
            <p:spPr>
              <a:xfrm>
                <a:off x="2396471" y="5562541"/>
                <a:ext cx="1226810"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Phones</a:t>
                </a:r>
              </a:p>
            </p:txBody>
          </p:sp>
          <p:sp>
            <p:nvSpPr>
              <p:cNvPr id="92" name="Rectangle 91"/>
              <p:cNvSpPr/>
              <p:nvPr/>
            </p:nvSpPr>
            <p:spPr>
              <a:xfrm>
                <a:off x="1926182" y="6008073"/>
                <a:ext cx="2167379" cy="584775"/>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Phones on silent. </a:t>
                </a:r>
                <a:br>
                  <a:rPr lang="en-US" sz="1600">
                    <a:solidFill>
                      <a:schemeClr val="bg1"/>
                    </a:solidFill>
                    <a:latin typeface="Calibri" panose="020F0502020204030204" pitchFamily="34" charset="0"/>
                    <a:cs typeface="Calibri" panose="020F0502020204030204" pitchFamily="34" charset="0"/>
                  </a:rPr>
                </a:br>
                <a:r>
                  <a:rPr lang="id-ID" sz="1600">
                    <a:solidFill>
                      <a:schemeClr val="bg1"/>
                    </a:solidFill>
                    <a:latin typeface="Calibri" panose="020F0502020204030204" pitchFamily="34" charset="0"/>
                    <a:cs typeface="Calibri" panose="020F0502020204030204" pitchFamily="34" charset="0"/>
                  </a:rPr>
                  <a:t>Focus on</a:t>
                </a:r>
                <a:r>
                  <a:rPr lang="en-US" sz="1600">
                    <a:solidFill>
                      <a:schemeClr val="bg1"/>
                    </a:solidFill>
                    <a:latin typeface="Calibri" panose="020F0502020204030204" pitchFamily="34" charset="0"/>
                    <a:cs typeface="Calibri" panose="020F0502020204030204" pitchFamily="34" charset="0"/>
                  </a:rPr>
                  <a:t> </a:t>
                </a:r>
                <a:r>
                  <a:rPr lang="id-ID" sz="1600">
                    <a:solidFill>
                      <a:schemeClr val="bg1"/>
                    </a:solidFill>
                    <a:latin typeface="Calibri" panose="020F0502020204030204" pitchFamily="34" charset="0"/>
                    <a:cs typeface="Calibri" panose="020F0502020204030204" pitchFamily="34" charset="0"/>
                  </a:rPr>
                  <a:t>the training.</a:t>
                </a:r>
              </a:p>
            </p:txBody>
          </p:sp>
        </p:grpSp>
        <p:grpSp>
          <p:nvGrpSpPr>
            <p:cNvPr id="108" name="Group 107"/>
            <p:cNvGrpSpPr/>
            <p:nvPr/>
          </p:nvGrpSpPr>
          <p:grpSpPr>
            <a:xfrm>
              <a:off x="2768600" y="4796367"/>
              <a:ext cx="541339" cy="753533"/>
              <a:chOff x="2678113" y="3927476"/>
              <a:chExt cx="250825" cy="365125"/>
            </a:xfrm>
          </p:grpSpPr>
          <p:sp>
            <p:nvSpPr>
              <p:cNvPr id="109" name="Rectangle 36"/>
              <p:cNvSpPr>
                <a:spLocks noChangeArrowheads="1"/>
              </p:cNvSpPr>
              <p:nvPr/>
            </p:nvSpPr>
            <p:spPr bwMode="auto">
              <a:xfrm>
                <a:off x="2722563" y="4017963"/>
                <a:ext cx="160337" cy="13811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0" name="Rectangle 37"/>
              <p:cNvSpPr>
                <a:spLocks noChangeArrowheads="1"/>
              </p:cNvSpPr>
              <p:nvPr/>
            </p:nvSpPr>
            <p:spPr bwMode="auto">
              <a:xfrm>
                <a:off x="2768600" y="3973513"/>
                <a:ext cx="6826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1" name="Freeform 38"/>
              <p:cNvSpPr>
                <a:spLocks noEditPoints="1"/>
              </p:cNvSpPr>
              <p:nvPr/>
            </p:nvSpPr>
            <p:spPr bwMode="auto">
              <a:xfrm>
                <a:off x="2678113" y="3927476"/>
                <a:ext cx="250825" cy="365125"/>
              </a:xfrm>
              <a:custGeom>
                <a:avLst/>
                <a:gdLst>
                  <a:gd name="T0" fmla="*/ 36 w 44"/>
                  <a:gd name="T1" fmla="*/ 0 h 64"/>
                  <a:gd name="T2" fmla="*/ 8 w 44"/>
                  <a:gd name="T3" fmla="*/ 0 h 64"/>
                  <a:gd name="T4" fmla="*/ 0 w 44"/>
                  <a:gd name="T5" fmla="*/ 8 h 64"/>
                  <a:gd name="T6" fmla="*/ 0 w 44"/>
                  <a:gd name="T7" fmla="*/ 56 h 64"/>
                  <a:gd name="T8" fmla="*/ 8 w 44"/>
                  <a:gd name="T9" fmla="*/ 64 h 64"/>
                  <a:gd name="T10" fmla="*/ 36 w 44"/>
                  <a:gd name="T11" fmla="*/ 64 h 64"/>
                  <a:gd name="T12" fmla="*/ 44 w 44"/>
                  <a:gd name="T13" fmla="*/ 56 h 64"/>
                  <a:gd name="T14" fmla="*/ 44 w 44"/>
                  <a:gd name="T15" fmla="*/ 8 h 64"/>
                  <a:gd name="T16" fmla="*/ 36 w 44"/>
                  <a:gd name="T17" fmla="*/ 0 h 64"/>
                  <a:gd name="T18" fmla="*/ 40 w 44"/>
                  <a:gd name="T19" fmla="*/ 56 h 64"/>
                  <a:gd name="T20" fmla="*/ 36 w 44"/>
                  <a:gd name="T21" fmla="*/ 60 h 64"/>
                  <a:gd name="T22" fmla="*/ 8 w 44"/>
                  <a:gd name="T23" fmla="*/ 60 h 64"/>
                  <a:gd name="T24" fmla="*/ 4 w 44"/>
                  <a:gd name="T25" fmla="*/ 56 h 64"/>
                  <a:gd name="T26" fmla="*/ 4 w 44"/>
                  <a:gd name="T27" fmla="*/ 8 h 64"/>
                  <a:gd name="T28" fmla="*/ 8 w 44"/>
                  <a:gd name="T29" fmla="*/ 4 h 64"/>
                  <a:gd name="T30" fmla="*/ 36 w 44"/>
                  <a:gd name="T31" fmla="*/ 4 h 64"/>
                  <a:gd name="T32" fmla="*/ 40 w 44"/>
                  <a:gd name="T33" fmla="*/ 8 h 64"/>
                  <a:gd name="T34" fmla="*/ 40 w 44"/>
                  <a:gd name="T35"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64">
                    <a:moveTo>
                      <a:pt x="36" y="0"/>
                    </a:moveTo>
                    <a:cubicBezTo>
                      <a:pt x="8" y="0"/>
                      <a:pt x="8" y="0"/>
                      <a:pt x="8" y="0"/>
                    </a:cubicBezTo>
                    <a:cubicBezTo>
                      <a:pt x="4" y="0"/>
                      <a:pt x="0" y="4"/>
                      <a:pt x="0" y="8"/>
                    </a:cubicBezTo>
                    <a:cubicBezTo>
                      <a:pt x="0" y="56"/>
                      <a:pt x="0" y="56"/>
                      <a:pt x="0" y="56"/>
                    </a:cubicBezTo>
                    <a:cubicBezTo>
                      <a:pt x="0" y="60"/>
                      <a:pt x="4" y="64"/>
                      <a:pt x="8" y="64"/>
                    </a:cubicBezTo>
                    <a:cubicBezTo>
                      <a:pt x="36" y="64"/>
                      <a:pt x="36" y="64"/>
                      <a:pt x="36" y="64"/>
                    </a:cubicBezTo>
                    <a:cubicBezTo>
                      <a:pt x="40" y="64"/>
                      <a:pt x="44" y="60"/>
                      <a:pt x="44" y="56"/>
                    </a:cubicBezTo>
                    <a:cubicBezTo>
                      <a:pt x="44" y="8"/>
                      <a:pt x="44" y="8"/>
                      <a:pt x="44" y="8"/>
                    </a:cubicBezTo>
                    <a:cubicBezTo>
                      <a:pt x="44" y="4"/>
                      <a:pt x="40" y="0"/>
                      <a:pt x="36" y="0"/>
                    </a:cubicBezTo>
                    <a:close/>
                    <a:moveTo>
                      <a:pt x="40" y="56"/>
                    </a:moveTo>
                    <a:cubicBezTo>
                      <a:pt x="40" y="58"/>
                      <a:pt x="38" y="60"/>
                      <a:pt x="36" y="60"/>
                    </a:cubicBezTo>
                    <a:cubicBezTo>
                      <a:pt x="8" y="60"/>
                      <a:pt x="8" y="60"/>
                      <a:pt x="8" y="60"/>
                    </a:cubicBezTo>
                    <a:cubicBezTo>
                      <a:pt x="6" y="60"/>
                      <a:pt x="4" y="58"/>
                      <a:pt x="4" y="56"/>
                    </a:cubicBezTo>
                    <a:cubicBezTo>
                      <a:pt x="4" y="8"/>
                      <a:pt x="4" y="8"/>
                      <a:pt x="4" y="8"/>
                    </a:cubicBezTo>
                    <a:cubicBezTo>
                      <a:pt x="4" y="6"/>
                      <a:pt x="6" y="4"/>
                      <a:pt x="8" y="4"/>
                    </a:cubicBezTo>
                    <a:cubicBezTo>
                      <a:pt x="36" y="4"/>
                      <a:pt x="36" y="4"/>
                      <a:pt x="36" y="4"/>
                    </a:cubicBezTo>
                    <a:cubicBezTo>
                      <a:pt x="38" y="4"/>
                      <a:pt x="40" y="6"/>
                      <a:pt x="40" y="8"/>
                    </a:cubicBezTo>
                    <a:lnTo>
                      <a:pt x="40"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2" name="Rectangle 39"/>
              <p:cNvSpPr>
                <a:spLocks noChangeArrowheads="1"/>
              </p:cNvSpPr>
              <p:nvPr/>
            </p:nvSpPr>
            <p:spPr bwMode="auto">
              <a:xfrm>
                <a:off x="2722563" y="4224338"/>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3" name="Rectangle 40"/>
              <p:cNvSpPr>
                <a:spLocks noChangeArrowheads="1"/>
              </p:cNvSpPr>
              <p:nvPr/>
            </p:nvSpPr>
            <p:spPr bwMode="auto">
              <a:xfrm>
                <a:off x="2768600" y="4224338"/>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4" name="Rectangle 41"/>
              <p:cNvSpPr>
                <a:spLocks noChangeArrowheads="1"/>
              </p:cNvSpPr>
              <p:nvPr/>
            </p:nvSpPr>
            <p:spPr bwMode="auto">
              <a:xfrm>
                <a:off x="2814638" y="4224338"/>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5" name="Rectangle 42"/>
              <p:cNvSpPr>
                <a:spLocks noChangeArrowheads="1"/>
              </p:cNvSpPr>
              <p:nvPr/>
            </p:nvSpPr>
            <p:spPr bwMode="auto">
              <a:xfrm>
                <a:off x="2860675" y="4224338"/>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6" name="Rectangle 43"/>
              <p:cNvSpPr>
                <a:spLocks noChangeArrowheads="1"/>
              </p:cNvSpPr>
              <p:nvPr/>
            </p:nvSpPr>
            <p:spPr bwMode="auto">
              <a:xfrm>
                <a:off x="2722563" y="4178301"/>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7" name="Rectangle 44"/>
              <p:cNvSpPr>
                <a:spLocks noChangeArrowheads="1"/>
              </p:cNvSpPr>
              <p:nvPr/>
            </p:nvSpPr>
            <p:spPr bwMode="auto">
              <a:xfrm>
                <a:off x="2768600" y="4178301"/>
                <a:ext cx="23812"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8" name="Rectangle 45"/>
              <p:cNvSpPr>
                <a:spLocks noChangeArrowheads="1"/>
              </p:cNvSpPr>
              <p:nvPr/>
            </p:nvSpPr>
            <p:spPr bwMode="auto">
              <a:xfrm>
                <a:off x="2814638" y="4178301"/>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119" name="Rectangle 46"/>
              <p:cNvSpPr>
                <a:spLocks noChangeArrowheads="1"/>
              </p:cNvSpPr>
              <p:nvPr/>
            </p:nvSpPr>
            <p:spPr bwMode="auto">
              <a:xfrm>
                <a:off x="2860675" y="4178301"/>
                <a:ext cx="22225" cy="222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grpSp>
      </p:grpSp>
      <p:pic>
        <p:nvPicPr>
          <p:cNvPr id="147" name="Picture Placeholder 146" descr="Ear-Icon.png"/>
          <p:cNvPicPr>
            <a:picLocks noGrp="1" noChangeAspect="1"/>
          </p:cNvPicPr>
          <p:nvPr>
            <p:ph type="pic" sz="quarter" idx="23"/>
          </p:nvPr>
        </p:nvPicPr>
        <p:blipFill>
          <a:blip r:embed="rId3"/>
          <a:srcRect l="-14813" r="-14813"/>
          <a:stretch>
            <a:fillRect/>
          </a:stretch>
        </p:blipFill>
        <p:spPr>
          <a:xfrm>
            <a:off x="2782037" y="230718"/>
            <a:ext cx="591930" cy="665266"/>
          </a:xfrm>
        </p:spPr>
      </p:pic>
      <p:grpSp>
        <p:nvGrpSpPr>
          <p:cNvPr id="145" name="Group 144"/>
          <p:cNvGrpSpPr/>
          <p:nvPr/>
        </p:nvGrpSpPr>
        <p:grpSpPr>
          <a:xfrm>
            <a:off x="8074194" y="2295004"/>
            <a:ext cx="2167379" cy="2286000"/>
            <a:chOff x="8074194" y="2295004"/>
            <a:chExt cx="2167379" cy="2286000"/>
          </a:xfrm>
        </p:grpSpPr>
        <p:sp>
          <p:nvSpPr>
            <p:cNvPr id="99" name="Rectangle 98"/>
            <p:cNvSpPr/>
            <p:nvPr/>
          </p:nvSpPr>
          <p:spPr>
            <a:xfrm>
              <a:off x="8140461" y="2295004"/>
              <a:ext cx="2053833" cy="2286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6" name="Group 5"/>
            <p:cNvGrpSpPr/>
            <p:nvPr/>
          </p:nvGrpSpPr>
          <p:grpSpPr>
            <a:xfrm>
              <a:off x="8074194" y="3200663"/>
              <a:ext cx="2167379" cy="1004908"/>
              <a:chOff x="8074194" y="3200663"/>
              <a:chExt cx="2167379" cy="1004908"/>
            </a:xfrm>
          </p:grpSpPr>
          <p:sp>
            <p:nvSpPr>
              <p:cNvPr id="140" name="TextBox 139"/>
              <p:cNvSpPr txBox="1"/>
              <p:nvPr/>
            </p:nvSpPr>
            <p:spPr>
              <a:xfrm>
                <a:off x="8610624" y="3200663"/>
                <a:ext cx="1094530"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Safety</a:t>
                </a:r>
              </a:p>
            </p:txBody>
          </p:sp>
          <p:sp>
            <p:nvSpPr>
              <p:cNvPr id="141" name="Rectangle 140"/>
              <p:cNvSpPr/>
              <p:nvPr/>
            </p:nvSpPr>
            <p:spPr>
              <a:xfrm>
                <a:off x="8074194" y="3620795"/>
                <a:ext cx="2167379" cy="584776"/>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Work safely and</a:t>
                </a:r>
              </a:p>
              <a:p>
                <a:pPr algn="ctr"/>
                <a:r>
                  <a:rPr lang="id-ID" sz="1600">
                    <a:solidFill>
                      <a:schemeClr val="bg1"/>
                    </a:solidFill>
                    <a:latin typeface="Calibri" panose="020F0502020204030204" pitchFamily="34" charset="0"/>
                    <a:cs typeface="Calibri" panose="020F0502020204030204" pitchFamily="34" charset="0"/>
                  </a:rPr>
                  <a:t> wear PPE.</a:t>
                </a:r>
              </a:p>
            </p:txBody>
          </p:sp>
        </p:grpSp>
        <p:pic>
          <p:nvPicPr>
            <p:cNvPr id="151" name="Picture 150" descr="Work safely ICON.png"/>
            <p:cNvPicPr>
              <a:picLocks noChangeAspect="1"/>
            </p:cNvPicPr>
            <p:nvPr/>
          </p:nvPicPr>
          <p:blipFill>
            <a:blip r:embed="rId4"/>
            <a:stretch>
              <a:fillRect/>
            </a:stretch>
          </p:blipFill>
          <p:spPr>
            <a:xfrm>
              <a:off x="8792635" y="2493433"/>
              <a:ext cx="732365" cy="732365"/>
            </a:xfrm>
            <a:prstGeom prst="rect">
              <a:avLst/>
            </a:prstGeom>
          </p:spPr>
        </p:pic>
      </p:grpSp>
      <p:grpSp>
        <p:nvGrpSpPr>
          <p:cNvPr id="144" name="Group 143"/>
          <p:cNvGrpSpPr/>
          <p:nvPr/>
        </p:nvGrpSpPr>
        <p:grpSpPr>
          <a:xfrm>
            <a:off x="6057011" y="4419600"/>
            <a:ext cx="2167379" cy="2438400"/>
            <a:chOff x="6057011" y="4419600"/>
            <a:chExt cx="2167379" cy="2438400"/>
          </a:xfrm>
        </p:grpSpPr>
        <p:sp>
          <p:nvSpPr>
            <p:cNvPr id="146" name="Rectangle 145"/>
            <p:cNvSpPr/>
            <p:nvPr/>
          </p:nvSpPr>
          <p:spPr>
            <a:xfrm>
              <a:off x="6153150" y="4550833"/>
              <a:ext cx="2021417" cy="230716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82" name="Group 81"/>
            <p:cNvGrpSpPr/>
            <p:nvPr/>
          </p:nvGrpSpPr>
          <p:grpSpPr>
            <a:xfrm>
              <a:off x="6057011" y="5586146"/>
              <a:ext cx="2167379" cy="1251129"/>
              <a:chOff x="8074194" y="3073663"/>
              <a:chExt cx="2167379" cy="1251129"/>
            </a:xfrm>
          </p:grpSpPr>
          <p:sp>
            <p:nvSpPr>
              <p:cNvPr id="83" name="TextBox 82"/>
              <p:cNvSpPr txBox="1"/>
              <p:nvPr/>
            </p:nvSpPr>
            <p:spPr>
              <a:xfrm>
                <a:off x="8651177" y="3073663"/>
                <a:ext cx="1013418"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Share</a:t>
                </a:r>
              </a:p>
            </p:txBody>
          </p:sp>
          <p:sp>
            <p:nvSpPr>
              <p:cNvPr id="85" name="Rectangle 84"/>
              <p:cNvSpPr/>
              <p:nvPr/>
            </p:nvSpPr>
            <p:spPr>
              <a:xfrm>
                <a:off x="8074194" y="3493795"/>
                <a:ext cx="2167379" cy="830997"/>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Your knowledge &amp; experiences add</a:t>
                </a:r>
              </a:p>
              <a:p>
                <a:pPr algn="ctr"/>
                <a:r>
                  <a:rPr lang="id-ID" sz="1600">
                    <a:solidFill>
                      <a:schemeClr val="bg1"/>
                    </a:solidFill>
                    <a:latin typeface="Calibri" panose="020F0502020204030204" pitchFamily="34" charset="0"/>
                    <a:cs typeface="Calibri" panose="020F0502020204030204" pitchFamily="34" charset="0"/>
                  </a:rPr>
                  <a:t> to our training.</a:t>
                </a:r>
              </a:p>
            </p:txBody>
          </p:sp>
        </p:grpSp>
        <p:pic>
          <p:nvPicPr>
            <p:cNvPr id="86" name="Picture 85" descr="Share ICON.psd"/>
            <p:cNvPicPr>
              <a:picLocks noChangeAspect="1"/>
            </p:cNvPicPr>
            <p:nvPr/>
          </p:nvPicPr>
          <p:blipFill>
            <a:blip r:embed="rId5"/>
            <a:srcRect b="20800"/>
            <a:stretch>
              <a:fillRect/>
            </a:stretch>
          </p:blipFill>
          <p:spPr>
            <a:xfrm>
              <a:off x="6413500" y="4419600"/>
              <a:ext cx="1587500" cy="1257300"/>
            </a:xfrm>
            <a:prstGeom prst="rect">
              <a:avLst/>
            </a:prstGeom>
          </p:spPr>
        </p:pic>
      </p:grpSp>
      <p:grpSp>
        <p:nvGrpSpPr>
          <p:cNvPr id="134" name="Group 133"/>
          <p:cNvGrpSpPr/>
          <p:nvPr/>
        </p:nvGrpSpPr>
        <p:grpSpPr>
          <a:xfrm>
            <a:off x="5975259" y="16434"/>
            <a:ext cx="2220148" cy="2297271"/>
            <a:chOff x="5975259" y="16434"/>
            <a:chExt cx="2220148" cy="2297271"/>
          </a:xfrm>
        </p:grpSpPr>
        <p:sp>
          <p:nvSpPr>
            <p:cNvPr id="98" name="Rectangle 97"/>
            <p:cNvSpPr/>
            <p:nvPr/>
          </p:nvSpPr>
          <p:spPr>
            <a:xfrm>
              <a:off x="6149314" y="16434"/>
              <a:ext cx="2046093" cy="2297271"/>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grpSp>
          <p:nvGrpSpPr>
            <p:cNvPr id="5" name="Group 4"/>
            <p:cNvGrpSpPr/>
            <p:nvPr/>
          </p:nvGrpSpPr>
          <p:grpSpPr>
            <a:xfrm>
              <a:off x="5975259" y="1014082"/>
              <a:ext cx="2167379" cy="646331"/>
              <a:chOff x="5975259" y="1014082"/>
              <a:chExt cx="2167379" cy="646331"/>
            </a:xfrm>
          </p:grpSpPr>
          <p:sp>
            <p:nvSpPr>
              <p:cNvPr id="61" name="TextBox 60"/>
              <p:cNvSpPr txBox="1"/>
              <p:nvPr/>
            </p:nvSpPr>
            <p:spPr>
              <a:xfrm>
                <a:off x="6299314" y="1014082"/>
                <a:ext cx="1646285" cy="461665"/>
              </a:xfrm>
              <a:prstGeom prst="rect">
                <a:avLst/>
              </a:prstGeom>
              <a:noFill/>
            </p:spPr>
            <p:txBody>
              <a:bodyPr wrap="none" rtlCol="0">
                <a:spAutoFit/>
              </a:bodyPr>
              <a:lstStyle/>
              <a:p>
                <a:pPr algn="ctr"/>
                <a:r>
                  <a:rPr lang="id-ID" sz="2400" cap="all">
                    <a:solidFill>
                      <a:schemeClr val="bg1"/>
                    </a:solidFill>
                    <a:latin typeface="Calibri" panose="020F0502020204030204" pitchFamily="34" charset="0"/>
                    <a:cs typeface="Calibri" panose="020F0502020204030204" pitchFamily="34" charset="0"/>
                  </a:rPr>
                  <a:t>Questions</a:t>
                </a:r>
              </a:p>
            </p:txBody>
          </p:sp>
          <p:sp>
            <p:nvSpPr>
              <p:cNvPr id="62" name="Rectangle 61"/>
              <p:cNvSpPr/>
              <p:nvPr/>
            </p:nvSpPr>
            <p:spPr>
              <a:xfrm>
                <a:off x="5975259" y="1383414"/>
                <a:ext cx="2167379" cy="276999"/>
              </a:xfrm>
              <a:prstGeom prst="rect">
                <a:avLst/>
              </a:prstGeom>
            </p:spPr>
            <p:txBody>
              <a:bodyPr wrap="square">
                <a:spAutoFit/>
              </a:bodyPr>
              <a:lstStyle/>
              <a:p>
                <a:pPr algn="ctr"/>
                <a:endParaRPr lang="id-ID" sz="1200">
                  <a:solidFill>
                    <a:schemeClr val="bg1"/>
                  </a:solidFill>
                </a:endParaRPr>
              </a:p>
            </p:txBody>
          </p:sp>
        </p:grpSp>
        <p:pic>
          <p:nvPicPr>
            <p:cNvPr id="68" name="Picture 67" descr="Hand-icon.png"/>
            <p:cNvPicPr>
              <a:picLocks noChangeAspect="1"/>
            </p:cNvPicPr>
            <p:nvPr/>
          </p:nvPicPr>
          <p:blipFill>
            <a:blip r:embed="rId6"/>
            <a:stretch>
              <a:fillRect/>
            </a:stretch>
          </p:blipFill>
          <p:spPr>
            <a:xfrm>
              <a:off x="6769100" y="203200"/>
              <a:ext cx="673100" cy="673100"/>
            </a:xfrm>
            <a:prstGeom prst="rect">
              <a:avLst/>
            </a:prstGeom>
          </p:spPr>
        </p:pic>
        <p:sp>
          <p:nvSpPr>
            <p:cNvPr id="66" name="Rectangle 65"/>
            <p:cNvSpPr/>
            <p:nvPr/>
          </p:nvSpPr>
          <p:spPr>
            <a:xfrm>
              <a:off x="6013359" y="1444797"/>
              <a:ext cx="2167379" cy="584776"/>
            </a:xfrm>
            <a:prstGeom prst="rect">
              <a:avLst/>
            </a:prstGeom>
          </p:spPr>
          <p:txBody>
            <a:bodyPr wrap="square">
              <a:spAutoFit/>
            </a:bodyPr>
            <a:lstStyle/>
            <a:p>
              <a:pPr algn="ctr"/>
              <a:r>
                <a:rPr lang="id-ID" sz="1600">
                  <a:solidFill>
                    <a:schemeClr val="bg1"/>
                  </a:solidFill>
                  <a:latin typeface="Calibri" panose="020F0502020204030204" pitchFamily="34" charset="0"/>
                  <a:cs typeface="Calibri" panose="020F0502020204030204" pitchFamily="34" charset="0"/>
                </a:rPr>
                <a:t>It is ok to ask if you don’t understand. </a:t>
              </a:r>
            </a:p>
          </p:txBody>
        </p:sp>
      </p:grpSp>
      <p:grpSp>
        <p:nvGrpSpPr>
          <p:cNvPr id="78" name="Group 77"/>
          <p:cNvGrpSpPr/>
          <p:nvPr/>
        </p:nvGrpSpPr>
        <p:grpSpPr>
          <a:xfrm>
            <a:off x="9923358" y="1387148"/>
            <a:ext cx="2411057" cy="852670"/>
            <a:chOff x="5975259" y="1383414"/>
            <a:chExt cx="2411057" cy="852670"/>
          </a:xfrm>
        </p:grpSpPr>
        <p:sp>
          <p:nvSpPr>
            <p:cNvPr id="79" name="TextBox 78"/>
            <p:cNvSpPr txBox="1"/>
            <p:nvPr/>
          </p:nvSpPr>
          <p:spPr>
            <a:xfrm>
              <a:off x="6308503" y="1405087"/>
              <a:ext cx="2077813" cy="830997"/>
            </a:xfrm>
            <a:prstGeom prst="rect">
              <a:avLst/>
            </a:prstGeom>
            <a:noFill/>
          </p:spPr>
          <p:txBody>
            <a:bodyPr wrap="none" rtlCol="0">
              <a:spAutoFit/>
            </a:bodyPr>
            <a:lstStyle/>
            <a:p>
              <a:pPr algn="ctr"/>
              <a:r>
                <a:rPr lang="en-US" sz="2400" cap="all">
                  <a:solidFill>
                    <a:schemeClr val="bg1"/>
                  </a:solidFill>
                  <a:latin typeface="+mj-lt"/>
                </a:rPr>
                <a:t>Emergency</a:t>
              </a:r>
              <a:br>
                <a:rPr lang="en-US" sz="2400" cap="all">
                  <a:solidFill>
                    <a:schemeClr val="bg1"/>
                  </a:solidFill>
                  <a:latin typeface="+mj-lt"/>
                </a:rPr>
              </a:br>
              <a:r>
                <a:rPr lang="en-US" sz="2400" cap="all">
                  <a:solidFill>
                    <a:schemeClr val="bg1"/>
                  </a:solidFill>
                  <a:latin typeface="+mj-lt"/>
                </a:rPr>
                <a:t>exit</a:t>
              </a:r>
              <a:endParaRPr lang="id-ID" sz="2400" cap="all">
                <a:solidFill>
                  <a:schemeClr val="bg1"/>
                </a:solidFill>
                <a:latin typeface="+mj-lt"/>
              </a:endParaRPr>
            </a:p>
          </p:txBody>
        </p:sp>
        <p:sp>
          <p:nvSpPr>
            <p:cNvPr id="80" name="Rectangle 79"/>
            <p:cNvSpPr/>
            <p:nvPr/>
          </p:nvSpPr>
          <p:spPr>
            <a:xfrm>
              <a:off x="5975259" y="1383414"/>
              <a:ext cx="2167379" cy="276999"/>
            </a:xfrm>
            <a:prstGeom prst="rect">
              <a:avLst/>
            </a:prstGeom>
          </p:spPr>
          <p:txBody>
            <a:bodyPr wrap="square">
              <a:spAutoFit/>
            </a:bodyPr>
            <a:lstStyle/>
            <a:p>
              <a:pPr algn="ctr"/>
              <a:endParaRPr lang="id-ID" sz="1200">
                <a:solidFill>
                  <a:schemeClr val="bg1"/>
                </a:solidFill>
              </a:endParaRPr>
            </a:p>
          </p:txBody>
        </p:sp>
      </p:grpSp>
      <p:sp>
        <p:nvSpPr>
          <p:cNvPr id="84" name="Rectangle 83">
            <a:extLst>
              <a:ext uri="{FF2B5EF4-FFF2-40B4-BE49-F238E27FC236}">
                <a16:creationId xmlns:a16="http://schemas.microsoft.com/office/drawing/2014/main" id="{20507FF0-2C01-D44E-9E66-691802E25CBA}"/>
              </a:ext>
            </a:extLst>
          </p:cNvPr>
          <p:cNvSpPr/>
          <p:nvPr/>
        </p:nvSpPr>
        <p:spPr>
          <a:xfrm>
            <a:off x="10203833" y="-9675"/>
            <a:ext cx="1993647" cy="2323380"/>
          </a:xfrm>
          <a:prstGeom prst="rect">
            <a:avLst/>
          </a:prstGeom>
          <a:solidFill>
            <a:schemeClr val="accent5">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800">
              <a:solidFill>
                <a:schemeClr val="bg1"/>
              </a:solidFill>
            </a:endParaRPr>
          </a:p>
        </p:txBody>
      </p:sp>
      <p:pic>
        <p:nvPicPr>
          <p:cNvPr id="9" name="Picture 8">
            <a:extLst>
              <a:ext uri="{FF2B5EF4-FFF2-40B4-BE49-F238E27FC236}">
                <a16:creationId xmlns:a16="http://schemas.microsoft.com/office/drawing/2014/main" id="{B7D45A3F-3A31-FE4B-8008-223BAA35D4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44750" y="115709"/>
            <a:ext cx="1460500" cy="1104900"/>
          </a:xfrm>
          <a:prstGeom prst="rect">
            <a:avLst/>
          </a:prstGeom>
        </p:spPr>
      </p:pic>
      <p:sp>
        <p:nvSpPr>
          <p:cNvPr id="87" name="TextBox 86">
            <a:extLst>
              <a:ext uri="{FF2B5EF4-FFF2-40B4-BE49-F238E27FC236}">
                <a16:creationId xmlns:a16="http://schemas.microsoft.com/office/drawing/2014/main" id="{C5F0B5C6-3DD6-BC40-8C24-14BB01D1A558}"/>
              </a:ext>
            </a:extLst>
          </p:cNvPr>
          <p:cNvSpPr txBox="1"/>
          <p:nvPr/>
        </p:nvSpPr>
        <p:spPr>
          <a:xfrm>
            <a:off x="10335093" y="1309730"/>
            <a:ext cx="1770356" cy="830997"/>
          </a:xfrm>
          <a:prstGeom prst="rect">
            <a:avLst/>
          </a:prstGeom>
          <a:noFill/>
        </p:spPr>
        <p:txBody>
          <a:bodyPr wrap="none" lIns="91440" tIns="45720" rIns="91440" bIns="45720" rtlCol="0" anchor="t">
            <a:spAutoFit/>
          </a:bodyPr>
          <a:lstStyle/>
          <a:p>
            <a:pPr algn="ctr"/>
            <a:r>
              <a:rPr lang="id-ID" sz="2400" cap="all" err="1">
                <a:solidFill>
                  <a:schemeClr val="bg1"/>
                </a:solidFill>
                <a:latin typeface="Calibri"/>
                <a:cs typeface="Calibri"/>
              </a:rPr>
              <a:t>Emergency</a:t>
            </a:r>
            <a:endParaRPr lang="id-ID" sz="2400" cap="all">
              <a:solidFill>
                <a:schemeClr val="bg1"/>
              </a:solidFill>
              <a:latin typeface="Calibri"/>
              <a:cs typeface="Calibri"/>
            </a:endParaRPr>
          </a:p>
          <a:p>
            <a:pPr algn="ctr"/>
            <a:r>
              <a:rPr lang="id-ID" sz="2400" cap="all" dirty="0" err="1">
                <a:solidFill>
                  <a:schemeClr val="bg1"/>
                </a:solidFill>
                <a:latin typeface="Calibri"/>
                <a:cs typeface="Calibri"/>
              </a:rPr>
              <a:t>Exits</a:t>
            </a:r>
          </a:p>
        </p:txBody>
      </p:sp>
    </p:spTree>
    <p:extLst>
      <p:ext uri="{BB962C8B-B14F-4D97-AF65-F5344CB8AC3E}">
        <p14:creationId xmlns:p14="http://schemas.microsoft.com/office/powerpoint/2010/main" val="1063972604"/>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8" descr="scaffold_platform-construction3b">
            <a:extLst>
              <a:ext uri="{FF2B5EF4-FFF2-40B4-BE49-F238E27FC236}">
                <a16:creationId xmlns:a16="http://schemas.microsoft.com/office/drawing/2014/main" id="{A88F1E4F-D77E-4065-896E-5435D80A3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248" y="866775"/>
            <a:ext cx="6650038" cy="552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4B06A64E-F823-49C6-9BEB-A897573C8EDC}"/>
              </a:ext>
            </a:extLst>
          </p:cNvPr>
          <p:cNvSpPr>
            <a:spLocks noGrp="1" noChangeArrowheads="1"/>
          </p:cNvSpPr>
          <p:nvPr>
            <p:ph type="title" idx="4294967295"/>
          </p:nvPr>
        </p:nvSpPr>
        <p:spPr>
          <a:xfrm>
            <a:off x="38100" y="113740"/>
            <a:ext cx="7772400" cy="457200"/>
          </a:xfrm>
        </p:spPr>
        <p:txBody>
          <a:bodyPr>
            <a:noAutofit/>
          </a:bodyPr>
          <a:lstStyle/>
          <a:p>
            <a:pPr eaLnBrk="1" hangingPunct="1"/>
            <a:r>
              <a:rPr lang="en-US" altLang="en-US">
                <a:solidFill>
                  <a:srgbClr val="003F5F"/>
                </a:solidFill>
                <a:latin typeface="+mn-lt"/>
              </a:rPr>
              <a:t>Scaffold Platform Construction</a:t>
            </a:r>
          </a:p>
        </p:txBody>
      </p:sp>
      <p:sp>
        <p:nvSpPr>
          <p:cNvPr id="33797" name="Freeform 8">
            <a:extLst>
              <a:ext uri="{FF2B5EF4-FFF2-40B4-BE49-F238E27FC236}">
                <a16:creationId xmlns:a16="http://schemas.microsoft.com/office/drawing/2014/main" id="{23BAB531-363E-4AE4-9A2F-677A0A141F9C}"/>
              </a:ext>
            </a:extLst>
          </p:cNvPr>
          <p:cNvSpPr>
            <a:spLocks/>
          </p:cNvSpPr>
          <p:nvPr/>
        </p:nvSpPr>
        <p:spPr bwMode="auto">
          <a:xfrm rot="4610785">
            <a:off x="6245226" y="739827"/>
            <a:ext cx="457200" cy="3767138"/>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798" name="Freeform 9">
            <a:extLst>
              <a:ext uri="{FF2B5EF4-FFF2-40B4-BE49-F238E27FC236}">
                <a16:creationId xmlns:a16="http://schemas.microsoft.com/office/drawing/2014/main" id="{A1AC3D5D-FDA8-4D03-9DAB-985B96FE554D}"/>
              </a:ext>
            </a:extLst>
          </p:cNvPr>
          <p:cNvSpPr>
            <a:spLocks/>
          </p:cNvSpPr>
          <p:nvPr/>
        </p:nvSpPr>
        <p:spPr bwMode="auto">
          <a:xfrm rot="4625732">
            <a:off x="6961889" y="1763589"/>
            <a:ext cx="457200" cy="2261235"/>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799" name="Freeform 20">
            <a:extLst>
              <a:ext uri="{FF2B5EF4-FFF2-40B4-BE49-F238E27FC236}">
                <a16:creationId xmlns:a16="http://schemas.microsoft.com/office/drawing/2014/main" id="{3EE6EABA-3035-45C9-A7E8-A9BA0A25852B}"/>
              </a:ext>
            </a:extLst>
          </p:cNvPr>
          <p:cNvSpPr>
            <a:spLocks/>
          </p:cNvSpPr>
          <p:nvPr/>
        </p:nvSpPr>
        <p:spPr bwMode="auto">
          <a:xfrm>
            <a:off x="5707927" y="3494546"/>
            <a:ext cx="2286000" cy="609600"/>
          </a:xfrm>
          <a:custGeom>
            <a:avLst/>
            <a:gdLst>
              <a:gd name="T0" fmla="*/ 0 w 1440"/>
              <a:gd name="T1" fmla="*/ 0 h 544"/>
              <a:gd name="T2" fmla="*/ 2147483646 w 1440"/>
              <a:gd name="T3" fmla="*/ 2147483646 h 544"/>
              <a:gd name="T4" fmla="*/ 2147483646 w 1440"/>
              <a:gd name="T5" fmla="*/ 2147483646 h 544"/>
              <a:gd name="T6" fmla="*/ 0 60000 65536"/>
              <a:gd name="T7" fmla="*/ 0 60000 65536"/>
              <a:gd name="T8" fmla="*/ 0 60000 65536"/>
              <a:gd name="T9" fmla="*/ 0 w 1440"/>
              <a:gd name="T10" fmla="*/ 0 h 544"/>
              <a:gd name="T11" fmla="*/ 1440 w 1440"/>
              <a:gd name="T12" fmla="*/ 544 h 544"/>
            </a:gdLst>
            <a:ahLst/>
            <a:cxnLst>
              <a:cxn ang="T6">
                <a:pos x="T0" y="T1"/>
              </a:cxn>
              <a:cxn ang="T7">
                <a:pos x="T2" y="T3"/>
              </a:cxn>
              <a:cxn ang="T8">
                <a:pos x="T4" y="T5"/>
              </a:cxn>
            </a:cxnLst>
            <a:rect l="T9" t="T10" r="T11" b="T12"/>
            <a:pathLst>
              <a:path w="1440" h="544">
                <a:moveTo>
                  <a:pt x="0" y="0"/>
                </a:moveTo>
                <a:cubicBezTo>
                  <a:pt x="144" y="172"/>
                  <a:pt x="288" y="344"/>
                  <a:pt x="528" y="432"/>
                </a:cubicBezTo>
                <a:cubicBezTo>
                  <a:pt x="768" y="520"/>
                  <a:pt x="1232" y="544"/>
                  <a:pt x="1440" y="5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0" name="Freeform 21">
            <a:extLst>
              <a:ext uri="{FF2B5EF4-FFF2-40B4-BE49-F238E27FC236}">
                <a16:creationId xmlns:a16="http://schemas.microsoft.com/office/drawing/2014/main" id="{5F2D80D1-2589-460C-9835-8012C2F34E79}"/>
              </a:ext>
            </a:extLst>
          </p:cNvPr>
          <p:cNvSpPr>
            <a:spLocks/>
          </p:cNvSpPr>
          <p:nvPr/>
        </p:nvSpPr>
        <p:spPr bwMode="auto">
          <a:xfrm rot="4410109">
            <a:off x="7166260" y="2530674"/>
            <a:ext cx="457200" cy="182880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1" name="Line 23">
            <a:extLst>
              <a:ext uri="{FF2B5EF4-FFF2-40B4-BE49-F238E27FC236}">
                <a16:creationId xmlns:a16="http://schemas.microsoft.com/office/drawing/2014/main" id="{BD8BD15C-3056-43FD-B95A-7A8BB26BD8CA}"/>
              </a:ext>
            </a:extLst>
          </p:cNvPr>
          <p:cNvSpPr>
            <a:spLocks noChangeShapeType="1"/>
          </p:cNvSpPr>
          <p:nvPr/>
        </p:nvSpPr>
        <p:spPr bwMode="auto">
          <a:xfrm>
            <a:off x="4459735" y="494075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2" name="Freeform 24">
            <a:extLst>
              <a:ext uri="{FF2B5EF4-FFF2-40B4-BE49-F238E27FC236}">
                <a16:creationId xmlns:a16="http://schemas.microsoft.com/office/drawing/2014/main" id="{43D887FE-10ED-4C9D-B8B9-C5E977C21A74}"/>
              </a:ext>
            </a:extLst>
          </p:cNvPr>
          <p:cNvSpPr>
            <a:spLocks/>
          </p:cNvSpPr>
          <p:nvPr/>
        </p:nvSpPr>
        <p:spPr bwMode="auto">
          <a:xfrm rot="5400000">
            <a:off x="6047805" y="3681301"/>
            <a:ext cx="576262" cy="3330128"/>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3" name="Freeform 25">
            <a:extLst>
              <a:ext uri="{FF2B5EF4-FFF2-40B4-BE49-F238E27FC236}">
                <a16:creationId xmlns:a16="http://schemas.microsoft.com/office/drawing/2014/main" id="{A5FB35AC-BBCB-4E94-9DF9-A4F918D1D164}"/>
              </a:ext>
            </a:extLst>
          </p:cNvPr>
          <p:cNvSpPr>
            <a:spLocks/>
          </p:cNvSpPr>
          <p:nvPr/>
        </p:nvSpPr>
        <p:spPr bwMode="auto">
          <a:xfrm rot="16200000">
            <a:off x="4196209" y="4791533"/>
            <a:ext cx="338138" cy="195263"/>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4" name="Freeform 31">
            <a:extLst>
              <a:ext uri="{FF2B5EF4-FFF2-40B4-BE49-F238E27FC236}">
                <a16:creationId xmlns:a16="http://schemas.microsoft.com/office/drawing/2014/main" id="{742F0EF5-7448-47DF-951E-520514148E4B}"/>
              </a:ext>
            </a:extLst>
          </p:cNvPr>
          <p:cNvSpPr>
            <a:spLocks/>
          </p:cNvSpPr>
          <p:nvPr/>
        </p:nvSpPr>
        <p:spPr bwMode="auto">
          <a:xfrm rot="16200000">
            <a:off x="2606336" y="4800601"/>
            <a:ext cx="338138" cy="195263"/>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5" name="Freeform 33">
            <a:extLst>
              <a:ext uri="{FF2B5EF4-FFF2-40B4-BE49-F238E27FC236}">
                <a16:creationId xmlns:a16="http://schemas.microsoft.com/office/drawing/2014/main" id="{5A0A5620-B02D-4DAF-B96F-9AEC9CADD164}"/>
              </a:ext>
            </a:extLst>
          </p:cNvPr>
          <p:cNvSpPr>
            <a:spLocks/>
          </p:cNvSpPr>
          <p:nvPr/>
        </p:nvSpPr>
        <p:spPr bwMode="auto">
          <a:xfrm>
            <a:off x="3096776" y="5170489"/>
            <a:ext cx="1932423" cy="788988"/>
          </a:xfrm>
          <a:custGeom>
            <a:avLst/>
            <a:gdLst>
              <a:gd name="T0" fmla="*/ 0 w 1246"/>
              <a:gd name="T1" fmla="*/ 0 h 429"/>
              <a:gd name="T2" fmla="*/ 2147483646 w 1246"/>
              <a:gd name="T3" fmla="*/ 2147483646 h 429"/>
              <a:gd name="T4" fmla="*/ 2147483646 w 1246"/>
              <a:gd name="T5" fmla="*/ 2147483646 h 429"/>
              <a:gd name="T6" fmla="*/ 0 60000 65536"/>
              <a:gd name="T7" fmla="*/ 0 60000 65536"/>
              <a:gd name="T8" fmla="*/ 0 60000 65536"/>
              <a:gd name="T9" fmla="*/ 0 w 1246"/>
              <a:gd name="T10" fmla="*/ 0 h 429"/>
              <a:gd name="T11" fmla="*/ 1246 w 1246"/>
              <a:gd name="T12" fmla="*/ 429 h 429"/>
            </a:gdLst>
            <a:ahLst/>
            <a:cxnLst>
              <a:cxn ang="T6">
                <a:pos x="T0" y="T1"/>
              </a:cxn>
              <a:cxn ang="T7">
                <a:pos x="T2" y="T3"/>
              </a:cxn>
              <a:cxn ang="T8">
                <a:pos x="T4" y="T5"/>
              </a:cxn>
            </a:cxnLst>
            <a:rect l="T9" t="T10" r="T11" b="T12"/>
            <a:pathLst>
              <a:path w="1246" h="429">
                <a:moveTo>
                  <a:pt x="0" y="0"/>
                </a:moveTo>
                <a:cubicBezTo>
                  <a:pt x="144" y="139"/>
                  <a:pt x="320" y="277"/>
                  <a:pt x="528" y="349"/>
                </a:cubicBezTo>
                <a:cubicBezTo>
                  <a:pt x="736" y="421"/>
                  <a:pt x="1126" y="416"/>
                  <a:pt x="1246" y="4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6" name="Line 34">
            <a:extLst>
              <a:ext uri="{FF2B5EF4-FFF2-40B4-BE49-F238E27FC236}">
                <a16:creationId xmlns:a16="http://schemas.microsoft.com/office/drawing/2014/main" id="{07783474-881C-487F-A248-1101F8BD045C}"/>
              </a:ext>
            </a:extLst>
          </p:cNvPr>
          <p:cNvSpPr>
            <a:spLocks noChangeShapeType="1"/>
          </p:cNvSpPr>
          <p:nvPr/>
        </p:nvSpPr>
        <p:spPr bwMode="auto">
          <a:xfrm>
            <a:off x="5029200" y="59578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35">
            <a:extLst>
              <a:ext uri="{FF2B5EF4-FFF2-40B4-BE49-F238E27FC236}">
                <a16:creationId xmlns:a16="http://schemas.microsoft.com/office/drawing/2014/main" id="{8C23A336-CA46-4B9E-B537-7404032A1448}"/>
              </a:ext>
            </a:extLst>
          </p:cNvPr>
          <p:cNvSpPr>
            <a:spLocks noChangeShapeType="1"/>
          </p:cNvSpPr>
          <p:nvPr/>
        </p:nvSpPr>
        <p:spPr bwMode="auto">
          <a:xfrm>
            <a:off x="2868273" y="5067301"/>
            <a:ext cx="342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8" name="Text Box 36">
            <a:extLst>
              <a:ext uri="{FF2B5EF4-FFF2-40B4-BE49-F238E27FC236}">
                <a16:creationId xmlns:a16="http://schemas.microsoft.com/office/drawing/2014/main" id="{20262786-DE01-45BB-B7CB-96DB75A81AAE}"/>
              </a:ext>
            </a:extLst>
          </p:cNvPr>
          <p:cNvSpPr txBox="1">
            <a:spLocks noChangeArrowheads="1"/>
          </p:cNvSpPr>
          <p:nvPr/>
        </p:nvSpPr>
        <p:spPr bwMode="auto">
          <a:xfrm>
            <a:off x="522517" y="712475"/>
            <a:ext cx="38861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Distance from front edge of platform and the face of work: </a:t>
            </a:r>
          </a:p>
          <a:p>
            <a:pPr>
              <a:spcBef>
                <a:spcPct val="0"/>
              </a:spcBef>
              <a:buFontTx/>
              <a:buNone/>
            </a:pPr>
            <a:endParaRPr lang="en-US" altLang="en-US" sz="1800">
              <a:latin typeface="+mn-lt"/>
            </a:endParaRPr>
          </a:p>
          <a:p>
            <a:pPr>
              <a:spcBef>
                <a:spcPct val="0"/>
              </a:spcBef>
              <a:buFontTx/>
              <a:buNone/>
            </a:pPr>
            <a:r>
              <a:rPr lang="en-US" altLang="en-US" sz="1800">
                <a:latin typeface="+mn-lt"/>
              </a:rPr>
              <a:t>Outrigger Scaffold = 3”</a:t>
            </a:r>
          </a:p>
          <a:p>
            <a:pPr>
              <a:spcBef>
                <a:spcPct val="0"/>
              </a:spcBef>
              <a:buFontTx/>
              <a:buNone/>
            </a:pPr>
            <a:r>
              <a:rPr lang="en-US" altLang="en-US" sz="1800">
                <a:latin typeface="+mn-lt"/>
              </a:rPr>
              <a:t>Plastering &amp; Lathing = 18”</a:t>
            </a:r>
          </a:p>
          <a:p>
            <a:pPr>
              <a:spcBef>
                <a:spcPct val="0"/>
              </a:spcBef>
              <a:buFontTx/>
              <a:buNone/>
            </a:pPr>
            <a:r>
              <a:rPr lang="en-US" altLang="en-US" sz="1800">
                <a:latin typeface="+mn-lt"/>
              </a:rPr>
              <a:t>All others = 14”</a:t>
            </a:r>
          </a:p>
        </p:txBody>
      </p:sp>
      <p:sp>
        <p:nvSpPr>
          <p:cNvPr id="33809" name="Line 37">
            <a:extLst>
              <a:ext uri="{FF2B5EF4-FFF2-40B4-BE49-F238E27FC236}">
                <a16:creationId xmlns:a16="http://schemas.microsoft.com/office/drawing/2014/main" id="{3A936B82-BCCC-4846-9F73-2D366B33F9E3}"/>
              </a:ext>
            </a:extLst>
          </p:cNvPr>
          <p:cNvSpPr>
            <a:spLocks noChangeShapeType="1"/>
          </p:cNvSpPr>
          <p:nvPr/>
        </p:nvSpPr>
        <p:spPr bwMode="auto">
          <a:xfrm>
            <a:off x="8001000" y="3865056"/>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0" name="Line 38">
            <a:extLst>
              <a:ext uri="{FF2B5EF4-FFF2-40B4-BE49-F238E27FC236}">
                <a16:creationId xmlns:a16="http://schemas.microsoft.com/office/drawing/2014/main" id="{C2354E93-3FCC-47BC-8C02-63ECFBF538A0}"/>
              </a:ext>
            </a:extLst>
          </p:cNvPr>
          <p:cNvSpPr>
            <a:spLocks noChangeShapeType="1"/>
          </p:cNvSpPr>
          <p:nvPr/>
        </p:nvSpPr>
        <p:spPr bwMode="auto">
          <a:xfrm>
            <a:off x="8001000" y="572452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1" name="Text Box 39">
            <a:extLst>
              <a:ext uri="{FF2B5EF4-FFF2-40B4-BE49-F238E27FC236}">
                <a16:creationId xmlns:a16="http://schemas.microsoft.com/office/drawing/2014/main" id="{9B610A42-259F-4923-A1F5-0536CF1DF442}"/>
              </a:ext>
            </a:extLst>
          </p:cNvPr>
          <p:cNvSpPr txBox="1">
            <a:spLocks noChangeArrowheads="1"/>
          </p:cNvSpPr>
          <p:nvPr/>
        </p:nvSpPr>
        <p:spPr bwMode="auto">
          <a:xfrm>
            <a:off x="6324599" y="838200"/>
            <a:ext cx="5534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Platform shall be fully planked or decked between the front uprights and the guardrail supports</a:t>
            </a:r>
          </a:p>
        </p:txBody>
      </p:sp>
      <p:sp>
        <p:nvSpPr>
          <p:cNvPr id="33812" name="Text Box 40">
            <a:extLst>
              <a:ext uri="{FF2B5EF4-FFF2-40B4-BE49-F238E27FC236}">
                <a16:creationId xmlns:a16="http://schemas.microsoft.com/office/drawing/2014/main" id="{291D5872-7078-40D1-ACDA-0F34D681A591}"/>
              </a:ext>
            </a:extLst>
          </p:cNvPr>
          <p:cNvSpPr txBox="1">
            <a:spLocks noChangeArrowheads="1"/>
          </p:cNvSpPr>
          <p:nvPr/>
        </p:nvSpPr>
        <p:spPr bwMode="auto">
          <a:xfrm>
            <a:off x="8289923" y="1743938"/>
            <a:ext cx="3060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Guardrail Supports</a:t>
            </a:r>
          </a:p>
        </p:txBody>
      </p:sp>
      <p:sp>
        <p:nvSpPr>
          <p:cNvPr id="33813" name="Text Box 41">
            <a:extLst>
              <a:ext uri="{FF2B5EF4-FFF2-40B4-BE49-F238E27FC236}">
                <a16:creationId xmlns:a16="http://schemas.microsoft.com/office/drawing/2014/main" id="{C9A906F2-5D58-493B-B7AF-26F21AA8735D}"/>
              </a:ext>
            </a:extLst>
          </p:cNvPr>
          <p:cNvSpPr txBox="1">
            <a:spLocks noChangeArrowheads="1"/>
          </p:cNvSpPr>
          <p:nvPr/>
        </p:nvSpPr>
        <p:spPr bwMode="auto">
          <a:xfrm>
            <a:off x="8289923" y="2180901"/>
            <a:ext cx="2846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Fully Planked Platform</a:t>
            </a:r>
          </a:p>
        </p:txBody>
      </p:sp>
      <p:sp>
        <p:nvSpPr>
          <p:cNvPr id="33814" name="Text Box 42">
            <a:extLst>
              <a:ext uri="{FF2B5EF4-FFF2-40B4-BE49-F238E27FC236}">
                <a16:creationId xmlns:a16="http://schemas.microsoft.com/office/drawing/2014/main" id="{63362D06-48C5-4F9A-80E9-1F26A8065D0F}"/>
              </a:ext>
            </a:extLst>
          </p:cNvPr>
          <p:cNvSpPr txBox="1">
            <a:spLocks noChangeArrowheads="1"/>
          </p:cNvSpPr>
          <p:nvPr/>
        </p:nvSpPr>
        <p:spPr bwMode="auto">
          <a:xfrm>
            <a:off x="8289923" y="2788215"/>
            <a:ext cx="172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Front Uprights</a:t>
            </a:r>
          </a:p>
        </p:txBody>
      </p:sp>
      <p:sp>
        <p:nvSpPr>
          <p:cNvPr id="33815" name="Text Box 43">
            <a:extLst>
              <a:ext uri="{FF2B5EF4-FFF2-40B4-BE49-F238E27FC236}">
                <a16:creationId xmlns:a16="http://schemas.microsoft.com/office/drawing/2014/main" id="{16A4E3BC-751C-40E7-9574-C31107CA9BE7}"/>
              </a:ext>
            </a:extLst>
          </p:cNvPr>
          <p:cNvSpPr txBox="1">
            <a:spLocks noChangeArrowheads="1"/>
          </p:cNvSpPr>
          <p:nvPr/>
        </p:nvSpPr>
        <p:spPr bwMode="auto">
          <a:xfrm>
            <a:off x="7993927" y="3777466"/>
            <a:ext cx="3638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Maximum Space between Platform units = 1”</a:t>
            </a:r>
          </a:p>
        </p:txBody>
      </p:sp>
      <p:sp>
        <p:nvSpPr>
          <p:cNvPr id="33816" name="Text Box 44">
            <a:extLst>
              <a:ext uri="{FF2B5EF4-FFF2-40B4-BE49-F238E27FC236}">
                <a16:creationId xmlns:a16="http://schemas.microsoft.com/office/drawing/2014/main" id="{380C7A87-1362-4605-9C38-84BB4FC2CA18}"/>
              </a:ext>
            </a:extLst>
          </p:cNvPr>
          <p:cNvSpPr txBox="1">
            <a:spLocks noChangeArrowheads="1"/>
          </p:cNvSpPr>
          <p:nvPr/>
        </p:nvSpPr>
        <p:spPr bwMode="auto">
          <a:xfrm>
            <a:off x="7991949" y="5601313"/>
            <a:ext cx="3957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Maximum space between back edge of Platform and Guardrail system is 9 ½”</a:t>
            </a:r>
          </a:p>
        </p:txBody>
      </p:sp>
      <p:sp>
        <p:nvSpPr>
          <p:cNvPr id="33817" name="Text Box 45">
            <a:extLst>
              <a:ext uri="{FF2B5EF4-FFF2-40B4-BE49-F238E27FC236}">
                <a16:creationId xmlns:a16="http://schemas.microsoft.com/office/drawing/2014/main" id="{E84BDF79-123C-498B-8155-EF8F6D5AE312}"/>
              </a:ext>
            </a:extLst>
          </p:cNvPr>
          <p:cNvSpPr txBox="1">
            <a:spLocks noChangeArrowheads="1"/>
          </p:cNvSpPr>
          <p:nvPr/>
        </p:nvSpPr>
        <p:spPr bwMode="auto">
          <a:xfrm>
            <a:off x="7991949" y="4547741"/>
            <a:ext cx="30606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Exception:</a:t>
            </a:r>
          </a:p>
          <a:p>
            <a:pPr>
              <a:spcBef>
                <a:spcPct val="0"/>
              </a:spcBef>
              <a:buFontTx/>
              <a:buNone/>
            </a:pPr>
            <a:r>
              <a:rPr lang="en-US" altLang="en-US" sz="1800">
                <a:latin typeface="+mn-lt"/>
              </a:rPr>
              <a:t>Space can be greater to fit around uprights.</a:t>
            </a:r>
          </a:p>
        </p:txBody>
      </p:sp>
      <p:sp>
        <p:nvSpPr>
          <p:cNvPr id="33818" name="Rectangle 46">
            <a:extLst>
              <a:ext uri="{FF2B5EF4-FFF2-40B4-BE49-F238E27FC236}">
                <a16:creationId xmlns:a16="http://schemas.microsoft.com/office/drawing/2014/main" id="{0F483FBA-6913-4138-AFD4-01754B0D6D5A}"/>
              </a:ext>
            </a:extLst>
          </p:cNvPr>
          <p:cNvSpPr>
            <a:spLocks noChangeArrowheads="1"/>
          </p:cNvSpPr>
          <p:nvPr/>
        </p:nvSpPr>
        <p:spPr bwMode="auto">
          <a:xfrm>
            <a:off x="8001000" y="4563326"/>
            <a:ext cx="3146424" cy="94079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a:latin typeface="+mn-lt"/>
            </a:endParaRPr>
          </a:p>
        </p:txBody>
      </p:sp>
      <p:sp>
        <p:nvSpPr>
          <p:cNvPr id="33819" name="Text Box 49">
            <a:extLst>
              <a:ext uri="{FF2B5EF4-FFF2-40B4-BE49-F238E27FC236}">
                <a16:creationId xmlns:a16="http://schemas.microsoft.com/office/drawing/2014/main" id="{3008C47E-F176-4745-99EF-D857ABFE8A6C}"/>
              </a:ext>
            </a:extLst>
          </p:cNvPr>
          <p:cNvSpPr txBox="1">
            <a:spLocks noChangeArrowheads="1"/>
          </p:cNvSpPr>
          <p:nvPr/>
        </p:nvSpPr>
        <p:spPr bwMode="auto">
          <a:xfrm>
            <a:off x="5234853" y="3266983"/>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1”</a:t>
            </a:r>
            <a:endParaRPr lang="en-US" altLang="en-US" sz="1200">
              <a:latin typeface="Times New Roman" panose="02020603050405020304" pitchFamily="18" charset="0"/>
            </a:endParaRPr>
          </a:p>
        </p:txBody>
      </p:sp>
      <p:sp>
        <p:nvSpPr>
          <p:cNvPr id="33820" name="Line 50">
            <a:extLst>
              <a:ext uri="{FF2B5EF4-FFF2-40B4-BE49-F238E27FC236}">
                <a16:creationId xmlns:a16="http://schemas.microsoft.com/office/drawing/2014/main" id="{092113BC-8F1C-47C2-89E4-6BDEE733D629}"/>
              </a:ext>
            </a:extLst>
          </p:cNvPr>
          <p:cNvSpPr>
            <a:spLocks noChangeShapeType="1"/>
          </p:cNvSpPr>
          <p:nvPr/>
        </p:nvSpPr>
        <p:spPr bwMode="auto">
          <a:xfrm>
            <a:off x="5717598" y="3286826"/>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1" name="Line 51">
            <a:extLst>
              <a:ext uri="{FF2B5EF4-FFF2-40B4-BE49-F238E27FC236}">
                <a16:creationId xmlns:a16="http://schemas.microsoft.com/office/drawing/2014/main" id="{24241998-C116-45AA-A20F-05A4C3672419}"/>
              </a:ext>
            </a:extLst>
          </p:cNvPr>
          <p:cNvSpPr>
            <a:spLocks noChangeShapeType="1"/>
          </p:cNvSpPr>
          <p:nvPr/>
        </p:nvSpPr>
        <p:spPr bwMode="auto">
          <a:xfrm>
            <a:off x="5676323" y="3286826"/>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2" name="Line 52">
            <a:extLst>
              <a:ext uri="{FF2B5EF4-FFF2-40B4-BE49-F238E27FC236}">
                <a16:creationId xmlns:a16="http://schemas.microsoft.com/office/drawing/2014/main" id="{ACD5149E-D93B-49FC-897B-77F09FD6AD2D}"/>
              </a:ext>
            </a:extLst>
          </p:cNvPr>
          <p:cNvSpPr>
            <a:spLocks noChangeShapeType="1"/>
          </p:cNvSpPr>
          <p:nvPr/>
        </p:nvSpPr>
        <p:spPr bwMode="auto">
          <a:xfrm>
            <a:off x="5504873" y="3404300"/>
            <a:ext cx="371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3" name="Freeform 53">
            <a:extLst>
              <a:ext uri="{FF2B5EF4-FFF2-40B4-BE49-F238E27FC236}">
                <a16:creationId xmlns:a16="http://schemas.microsoft.com/office/drawing/2014/main" id="{79127388-1205-4568-BAC3-DAD908E93FE1}"/>
              </a:ext>
            </a:extLst>
          </p:cNvPr>
          <p:cNvSpPr>
            <a:spLocks/>
          </p:cNvSpPr>
          <p:nvPr/>
        </p:nvSpPr>
        <p:spPr bwMode="auto">
          <a:xfrm rot="5400000">
            <a:off x="5596153" y="3525744"/>
            <a:ext cx="338138"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4" name="Freeform 54">
            <a:extLst>
              <a:ext uri="{FF2B5EF4-FFF2-40B4-BE49-F238E27FC236}">
                <a16:creationId xmlns:a16="http://schemas.microsoft.com/office/drawing/2014/main" id="{27FD4361-F306-4497-B322-0A9F4F2A0B4D}"/>
              </a:ext>
            </a:extLst>
          </p:cNvPr>
          <p:cNvSpPr>
            <a:spLocks/>
          </p:cNvSpPr>
          <p:nvPr/>
        </p:nvSpPr>
        <p:spPr bwMode="auto">
          <a:xfrm rot="16200000">
            <a:off x="5462804" y="3187607"/>
            <a:ext cx="338137"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5" name="Line 55">
            <a:extLst>
              <a:ext uri="{FF2B5EF4-FFF2-40B4-BE49-F238E27FC236}">
                <a16:creationId xmlns:a16="http://schemas.microsoft.com/office/drawing/2014/main" id="{A4C71FBB-0E69-438E-BA8F-3279207F8E10}"/>
              </a:ext>
            </a:extLst>
          </p:cNvPr>
          <p:cNvSpPr>
            <a:spLocks noChangeShapeType="1"/>
          </p:cNvSpPr>
          <p:nvPr/>
        </p:nvSpPr>
        <p:spPr bwMode="auto">
          <a:xfrm>
            <a:off x="5695950" y="477678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6" name="Line 56">
            <a:extLst>
              <a:ext uri="{FF2B5EF4-FFF2-40B4-BE49-F238E27FC236}">
                <a16:creationId xmlns:a16="http://schemas.microsoft.com/office/drawing/2014/main" id="{6A3929B4-B000-44F9-82D2-48BF1EF35F58}"/>
              </a:ext>
            </a:extLst>
          </p:cNvPr>
          <p:cNvSpPr>
            <a:spLocks noChangeShapeType="1"/>
          </p:cNvSpPr>
          <p:nvPr/>
        </p:nvSpPr>
        <p:spPr bwMode="auto">
          <a:xfrm>
            <a:off x="5654675" y="477678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7" name="Line 57">
            <a:extLst>
              <a:ext uri="{FF2B5EF4-FFF2-40B4-BE49-F238E27FC236}">
                <a16:creationId xmlns:a16="http://schemas.microsoft.com/office/drawing/2014/main" id="{C02C3DF9-8C5D-4A0F-9E76-01C3236D1FAF}"/>
              </a:ext>
            </a:extLst>
          </p:cNvPr>
          <p:cNvSpPr>
            <a:spLocks noChangeShapeType="1"/>
          </p:cNvSpPr>
          <p:nvPr/>
        </p:nvSpPr>
        <p:spPr bwMode="auto">
          <a:xfrm>
            <a:off x="5491651" y="4981234"/>
            <a:ext cx="371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8" name="Freeform 58">
            <a:extLst>
              <a:ext uri="{FF2B5EF4-FFF2-40B4-BE49-F238E27FC236}">
                <a16:creationId xmlns:a16="http://schemas.microsoft.com/office/drawing/2014/main" id="{EA82B678-E9A6-4818-8D79-D0973E62EA1E}"/>
              </a:ext>
            </a:extLst>
          </p:cNvPr>
          <p:cNvSpPr>
            <a:spLocks/>
          </p:cNvSpPr>
          <p:nvPr/>
        </p:nvSpPr>
        <p:spPr bwMode="auto">
          <a:xfrm rot="5400000">
            <a:off x="5574506" y="5015707"/>
            <a:ext cx="338137"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9" name="Freeform 59">
            <a:extLst>
              <a:ext uri="{FF2B5EF4-FFF2-40B4-BE49-F238E27FC236}">
                <a16:creationId xmlns:a16="http://schemas.microsoft.com/office/drawing/2014/main" id="{DD108AAF-881B-49A2-B524-4D6378826A0C}"/>
              </a:ext>
            </a:extLst>
          </p:cNvPr>
          <p:cNvSpPr>
            <a:spLocks/>
          </p:cNvSpPr>
          <p:nvPr/>
        </p:nvSpPr>
        <p:spPr bwMode="auto">
          <a:xfrm rot="16200000">
            <a:off x="5441155" y="4677569"/>
            <a:ext cx="338138"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0" name="Text Box 60">
            <a:extLst>
              <a:ext uri="{FF2B5EF4-FFF2-40B4-BE49-F238E27FC236}">
                <a16:creationId xmlns:a16="http://schemas.microsoft.com/office/drawing/2014/main" id="{69E7AEAA-FE4D-4328-9B7E-C7E1B13EE6CF}"/>
              </a:ext>
            </a:extLst>
          </p:cNvPr>
          <p:cNvSpPr txBox="1">
            <a:spLocks noChangeArrowheads="1"/>
          </p:cNvSpPr>
          <p:nvPr/>
        </p:nvSpPr>
        <p:spPr bwMode="auto">
          <a:xfrm>
            <a:off x="5216524" y="4729164"/>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1”</a:t>
            </a:r>
            <a:endParaRPr lang="en-US" altLang="en-US" sz="1200">
              <a:latin typeface="Times New Roman" panose="02020603050405020304" pitchFamily="18" charset="0"/>
            </a:endParaRPr>
          </a:p>
        </p:txBody>
      </p:sp>
      <p:sp>
        <p:nvSpPr>
          <p:cNvPr id="33831" name="Freeform 61">
            <a:extLst>
              <a:ext uri="{FF2B5EF4-FFF2-40B4-BE49-F238E27FC236}">
                <a16:creationId xmlns:a16="http://schemas.microsoft.com/office/drawing/2014/main" id="{7BA5B4FE-C730-4AAC-B1AF-1A179468C021}"/>
              </a:ext>
            </a:extLst>
          </p:cNvPr>
          <p:cNvSpPr>
            <a:spLocks/>
          </p:cNvSpPr>
          <p:nvPr/>
        </p:nvSpPr>
        <p:spPr bwMode="auto">
          <a:xfrm>
            <a:off x="3128624" y="4906963"/>
            <a:ext cx="28575" cy="234950"/>
          </a:xfrm>
          <a:custGeom>
            <a:avLst/>
            <a:gdLst>
              <a:gd name="T0" fmla="*/ 0 w 18"/>
              <a:gd name="T1" fmla="*/ 0 h 148"/>
              <a:gd name="T2" fmla="*/ 2147483646 w 18"/>
              <a:gd name="T3" fmla="*/ 2147483646 h 148"/>
              <a:gd name="T4" fmla="*/ 0 60000 65536"/>
              <a:gd name="T5" fmla="*/ 0 60000 65536"/>
              <a:gd name="T6" fmla="*/ 0 w 18"/>
              <a:gd name="T7" fmla="*/ 0 h 148"/>
              <a:gd name="T8" fmla="*/ 18 w 18"/>
              <a:gd name="T9" fmla="*/ 148 h 148"/>
            </a:gdLst>
            <a:ahLst/>
            <a:cxnLst>
              <a:cxn ang="T4">
                <a:pos x="T0" y="T1"/>
              </a:cxn>
              <a:cxn ang="T5">
                <a:pos x="T2" y="T3"/>
              </a:cxn>
            </a:cxnLst>
            <a:rect l="T6" t="T7" r="T8" b="T9"/>
            <a:pathLst>
              <a:path w="18" h="148">
                <a:moveTo>
                  <a:pt x="0" y="0"/>
                </a:moveTo>
                <a:lnTo>
                  <a:pt x="18" y="1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2" name="Freeform 62">
            <a:extLst>
              <a:ext uri="{FF2B5EF4-FFF2-40B4-BE49-F238E27FC236}">
                <a16:creationId xmlns:a16="http://schemas.microsoft.com/office/drawing/2014/main" id="{3EB3A3C4-F917-462D-886D-0817C58EE27F}"/>
              </a:ext>
            </a:extLst>
          </p:cNvPr>
          <p:cNvSpPr>
            <a:spLocks/>
          </p:cNvSpPr>
          <p:nvPr/>
        </p:nvSpPr>
        <p:spPr bwMode="auto">
          <a:xfrm rot="5400000">
            <a:off x="3080999" y="5138739"/>
            <a:ext cx="338137" cy="195262"/>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3" name="Line 64">
            <a:extLst>
              <a:ext uri="{FF2B5EF4-FFF2-40B4-BE49-F238E27FC236}">
                <a16:creationId xmlns:a16="http://schemas.microsoft.com/office/drawing/2014/main" id="{D1CDD35D-ED17-40F8-B3F9-BF514465817A}"/>
              </a:ext>
            </a:extLst>
          </p:cNvPr>
          <p:cNvSpPr>
            <a:spLocks noChangeShapeType="1"/>
          </p:cNvSpPr>
          <p:nvPr/>
        </p:nvSpPr>
        <p:spPr bwMode="auto">
          <a:xfrm>
            <a:off x="4669285" y="494075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46" name="Straight Connector 45">
            <a:extLst>
              <a:ext uri="{FF2B5EF4-FFF2-40B4-BE49-F238E27FC236}">
                <a16:creationId xmlns:a16="http://schemas.microsoft.com/office/drawing/2014/main" id="{30461950-E4DA-4B1A-B5DD-2699AAC85A8A}"/>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47" name="Picture 46" descr="17_SAIA_Logo_Pantone302_Horz_Stack_375 Lime Green (1).eps">
            <a:extLst>
              <a:ext uri="{FF2B5EF4-FFF2-40B4-BE49-F238E27FC236}">
                <a16:creationId xmlns:a16="http://schemas.microsoft.com/office/drawing/2014/main" id="{E6C4333A-F1CA-458E-91F5-E119A1C5BD4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uardrail_labeled.jpg">
            <a:extLst>
              <a:ext uri="{FF2B5EF4-FFF2-40B4-BE49-F238E27FC236}">
                <a16:creationId xmlns:a16="http://schemas.microsoft.com/office/drawing/2014/main" id="{2A0E0384-7DA0-6D4F-B398-1ABAD4FC1A15}"/>
              </a:ext>
            </a:extLst>
          </p:cNvPr>
          <p:cNvPicPr>
            <a:picLocks noChangeAspect="1"/>
          </p:cNvPicPr>
          <p:nvPr/>
        </p:nvPicPr>
        <p:blipFill>
          <a:blip r:embed="rId3"/>
          <a:stretch>
            <a:fillRect/>
          </a:stretch>
        </p:blipFill>
        <p:spPr>
          <a:xfrm>
            <a:off x="503440" y="2115598"/>
            <a:ext cx="5369529" cy="4202240"/>
          </a:xfrm>
          <a:prstGeom prst="rect">
            <a:avLst/>
          </a:prstGeom>
        </p:spPr>
      </p:pic>
      <p:sp>
        <p:nvSpPr>
          <p:cNvPr id="123906" name="Rectangle 2">
            <a:extLst>
              <a:ext uri="{FF2B5EF4-FFF2-40B4-BE49-F238E27FC236}">
                <a16:creationId xmlns:a16="http://schemas.microsoft.com/office/drawing/2014/main" id="{EFCCE9B2-7590-7749-821D-BA0FD8F6DB8B}"/>
              </a:ext>
            </a:extLst>
          </p:cNvPr>
          <p:cNvSpPr>
            <a:spLocks noGrp="1" noChangeArrowheads="1"/>
          </p:cNvSpPr>
          <p:nvPr>
            <p:ph type="title"/>
          </p:nvPr>
        </p:nvSpPr>
        <p:spPr>
          <a:xfrm>
            <a:off x="838200" y="347362"/>
            <a:ext cx="10515600" cy="1325563"/>
          </a:xfrm>
        </p:spPr>
        <p:txBody>
          <a:bodyPr/>
          <a:lstStyle/>
          <a:p>
            <a:r>
              <a:rPr lang="en-US" altLang="en-US">
                <a:solidFill>
                  <a:schemeClr val="accent1"/>
                </a:solidFill>
                <a:latin typeface="Calibri" panose="020F0502020204030204" pitchFamily="34" charset="0"/>
                <a:cs typeface="Calibri" panose="020F0502020204030204" pitchFamily="34" charset="0"/>
              </a:rPr>
              <a:t>FALL HAZARD PREVENTION</a:t>
            </a:r>
            <a:br>
              <a:rPr lang="en-US" altLang="en-US">
                <a:solidFill>
                  <a:schemeClr val="accent1"/>
                </a:solidFill>
                <a:latin typeface="Calibri" panose="020F0502020204030204" pitchFamily="34" charset="0"/>
                <a:cs typeface="Calibri" panose="020F0502020204030204" pitchFamily="34" charset="0"/>
              </a:rPr>
            </a:br>
            <a:r>
              <a:rPr lang="en-US" altLang="en-US" sz="2400">
                <a:solidFill>
                  <a:srgbClr val="003F5F"/>
                </a:solidFill>
              </a:rPr>
              <a:t>GUARDRAILS AND TOEBOARDS</a:t>
            </a:r>
          </a:p>
        </p:txBody>
      </p:sp>
      <p:sp>
        <p:nvSpPr>
          <p:cNvPr id="123907" name="Text Box 4">
            <a:extLst>
              <a:ext uri="{FF2B5EF4-FFF2-40B4-BE49-F238E27FC236}">
                <a16:creationId xmlns:a16="http://schemas.microsoft.com/office/drawing/2014/main" id="{59DF0609-CA03-ED43-B57D-9A77299D205A}"/>
              </a:ext>
            </a:extLst>
          </p:cNvPr>
          <p:cNvSpPr txBox="1">
            <a:spLocks noChangeArrowheads="1"/>
          </p:cNvSpPr>
          <p:nvPr/>
        </p:nvSpPr>
        <p:spPr bwMode="auto">
          <a:xfrm>
            <a:off x="6366739" y="1279637"/>
            <a:ext cx="532467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46075" indent="-34607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marL="0" indent="0">
              <a:spcBef>
                <a:spcPct val="50000"/>
              </a:spcBef>
              <a:buClrTx/>
              <a:buSzTx/>
              <a:buNone/>
            </a:pPr>
            <a:r>
              <a:rPr lang="en-US" altLang="en-US" sz="2400">
                <a:latin typeface="Calibri" panose="020F0502020204030204" pitchFamily="34" charset="0"/>
                <a:cs typeface="Calibri" panose="020F0502020204030204" pitchFamily="34" charset="0"/>
              </a:rPr>
              <a:t>Guardrails are required on all open sides and ends of the scaffold platform.</a:t>
            </a:r>
          </a:p>
          <a:p>
            <a:pPr marL="0" indent="0">
              <a:spcBef>
                <a:spcPct val="50000"/>
              </a:spcBef>
              <a:buClrTx/>
              <a:buSzTx/>
              <a:buNone/>
            </a:pPr>
            <a:endParaRPr lang="en-US" altLang="en-US" sz="2400">
              <a:latin typeface="Calibri" panose="020F0502020204030204" pitchFamily="34" charset="0"/>
              <a:cs typeface="Calibri" panose="020F0502020204030204" pitchFamily="34" charset="0"/>
            </a:endParaRPr>
          </a:p>
        </p:txBody>
      </p:sp>
      <p:sp>
        <p:nvSpPr>
          <p:cNvPr id="123908" name="Text Box 5">
            <a:extLst>
              <a:ext uri="{FF2B5EF4-FFF2-40B4-BE49-F238E27FC236}">
                <a16:creationId xmlns:a16="http://schemas.microsoft.com/office/drawing/2014/main" id="{A25D56D8-028C-5A46-8F8B-1384F0CC526D}"/>
              </a:ext>
            </a:extLst>
          </p:cNvPr>
          <p:cNvSpPr txBox="1">
            <a:spLocks noChangeArrowheads="1"/>
          </p:cNvSpPr>
          <p:nvPr/>
        </p:nvSpPr>
        <p:spPr bwMode="auto">
          <a:xfrm>
            <a:off x="2112461" y="1787469"/>
            <a:ext cx="23612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spcBef>
                <a:spcPct val="0"/>
              </a:spcBef>
              <a:buClrTx/>
              <a:buSzTx/>
              <a:buFontTx/>
              <a:buNone/>
            </a:pPr>
            <a:r>
              <a:rPr lang="en-US" altLang="en-US" sz="1800">
                <a:latin typeface="Calibri" panose="020F0502020204030204" pitchFamily="34" charset="0"/>
                <a:cs typeface="Calibri" panose="020F0502020204030204" pitchFamily="34" charset="0"/>
              </a:rPr>
              <a:t>GUARDRAIL &amp; MIDRAIL</a:t>
            </a:r>
          </a:p>
        </p:txBody>
      </p:sp>
      <p:sp>
        <p:nvSpPr>
          <p:cNvPr id="11" name="Arrow: Left 13">
            <a:extLst>
              <a:ext uri="{FF2B5EF4-FFF2-40B4-BE49-F238E27FC236}">
                <a16:creationId xmlns:a16="http://schemas.microsoft.com/office/drawing/2014/main" id="{AA7F9AAA-2093-7A43-8CFC-6FF61AF7A940}"/>
              </a:ext>
            </a:extLst>
          </p:cNvPr>
          <p:cNvSpPr/>
          <p:nvPr/>
        </p:nvSpPr>
        <p:spPr>
          <a:xfrm rot="17797698">
            <a:off x="2195597" y="2306027"/>
            <a:ext cx="592276" cy="9674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3">
            <a:extLst>
              <a:ext uri="{FF2B5EF4-FFF2-40B4-BE49-F238E27FC236}">
                <a16:creationId xmlns:a16="http://schemas.microsoft.com/office/drawing/2014/main" id="{D6DEBADE-6DDC-6A48-9B75-237D421ACC9A}"/>
              </a:ext>
            </a:extLst>
          </p:cNvPr>
          <p:cNvSpPr/>
          <p:nvPr/>
        </p:nvSpPr>
        <p:spPr>
          <a:xfrm rot="14434808">
            <a:off x="3386269" y="2982939"/>
            <a:ext cx="1971600" cy="12789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5F80275-B6EA-4567-A6B5-CFD39535AEC0}"/>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stretch>
                <a:fillRect/>
              </a:stretch>
            </p:blipFill>
          </mc:Choice>
          <mc:Fallback>
            <p:blipFill>
              <a:blip r:embed="rId5"/>
              <a:stretch>
                <a:fillRect/>
              </a:stretch>
            </p:blipFill>
          </mc:Fallback>
        </mc:AlternateContent>
        <p:spPr>
          <a:xfrm>
            <a:off x="6858000" y="2224419"/>
            <a:ext cx="3918806" cy="3922385"/>
          </a:xfrm>
          <a:prstGeom prst="rect">
            <a:avLst/>
          </a:prstGeom>
        </p:spPr>
      </p:pic>
      <p:cxnSp>
        <p:nvCxnSpPr>
          <p:cNvPr id="9" name="Straight Connector 8">
            <a:extLst>
              <a:ext uri="{FF2B5EF4-FFF2-40B4-BE49-F238E27FC236}">
                <a16:creationId xmlns:a16="http://schemas.microsoft.com/office/drawing/2014/main" id="{82AC585C-5505-4FB8-A90E-469669D31DC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2" name="Picture 11" descr="17_SAIA_Logo_Pantone302_Horz_Stack_375 Lime Green (1).eps">
            <a:extLst>
              <a:ext uri="{FF2B5EF4-FFF2-40B4-BE49-F238E27FC236}">
                <a16:creationId xmlns:a16="http://schemas.microsoft.com/office/drawing/2014/main" id="{BE960FF2-20EE-4C45-9DA7-A676B0885177}"/>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alphaModFix amt="50000"/>
              </a:blip>
              <a:stretch>
                <a:fillRect/>
              </a:stretch>
            </p:blipFill>
          </mc:Choice>
          <mc:Fallback>
            <p:blipFill>
              <a:blip r:embed="rId7">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653991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0" presetClass="entr" presetSubtype="0" fill="hold" nodeType="withEffect">
                                  <p:stCondLst>
                                    <p:cond delay="500"/>
                                  </p:stCondLst>
                                  <p:childTnLst>
                                    <p:set>
                                      <p:cBhvr>
                                        <p:cTn id="11" dur="1" fill="hold">
                                          <p:stCondLst>
                                            <p:cond delay="0"/>
                                          </p:stCondLst>
                                        </p:cTn>
                                        <p:tgtEl>
                                          <p:spTgt spid="123907">
                                            <p:txEl>
                                              <p:pRg st="0" end="0"/>
                                            </p:txEl>
                                          </p:spTgt>
                                        </p:tgtEl>
                                        <p:attrNameLst>
                                          <p:attrName>style.visibility</p:attrName>
                                        </p:attrNameLst>
                                      </p:cBhvr>
                                      <p:to>
                                        <p:strVal val="visible"/>
                                      </p:to>
                                    </p:set>
                                    <p:animEffect transition="in" filter="fade">
                                      <p:cBhvr>
                                        <p:cTn id="12" dur="500"/>
                                        <p:tgtEl>
                                          <p:spTgt spid="123907">
                                            <p:txEl>
                                              <p:pRg st="0" end="0"/>
                                            </p:txEl>
                                          </p:spTgt>
                                        </p:tgtEl>
                                      </p:cBhvr>
                                    </p:animEffect>
                                  </p:childTnLst>
                                </p:cTn>
                              </p:par>
                              <p:par>
                                <p:cTn id="13" presetID="53" presetClass="entr" presetSubtype="16"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grpId="0" nodeType="withEffect">
                                  <p:stCondLst>
                                    <p:cond delay="5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123908"/>
                                        </p:tgtEl>
                                        <p:attrNameLst>
                                          <p:attrName>style.visibility</p:attrName>
                                        </p:attrNameLst>
                                      </p:cBhvr>
                                      <p:to>
                                        <p:strVal val="visible"/>
                                      </p:to>
                                    </p:set>
                                    <p:anim calcmode="lin" valueType="num">
                                      <p:cBhvr>
                                        <p:cTn id="30" dur="500" fill="hold"/>
                                        <p:tgtEl>
                                          <p:spTgt spid="123908"/>
                                        </p:tgtEl>
                                        <p:attrNameLst>
                                          <p:attrName>ppt_w</p:attrName>
                                        </p:attrNameLst>
                                      </p:cBhvr>
                                      <p:tavLst>
                                        <p:tav tm="0">
                                          <p:val>
                                            <p:fltVal val="0"/>
                                          </p:val>
                                        </p:tav>
                                        <p:tav tm="100000">
                                          <p:val>
                                            <p:strVal val="#ppt_w"/>
                                          </p:val>
                                        </p:tav>
                                      </p:tavLst>
                                    </p:anim>
                                    <p:anim calcmode="lin" valueType="num">
                                      <p:cBhvr>
                                        <p:cTn id="31" dur="500" fill="hold"/>
                                        <p:tgtEl>
                                          <p:spTgt spid="123908"/>
                                        </p:tgtEl>
                                        <p:attrNameLst>
                                          <p:attrName>ppt_h</p:attrName>
                                        </p:attrNameLst>
                                      </p:cBhvr>
                                      <p:tavLst>
                                        <p:tav tm="0">
                                          <p:val>
                                            <p:fltVal val="0"/>
                                          </p:val>
                                        </p:tav>
                                        <p:tav tm="100000">
                                          <p:val>
                                            <p:strVal val="#ppt_h"/>
                                          </p:val>
                                        </p:tav>
                                      </p:tavLst>
                                    </p:anim>
                                    <p:animEffect transition="in" filter="fade">
                                      <p:cBhvr>
                                        <p:cTn id="32"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1"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scaffold_guardrail_installation6">
            <a:extLst>
              <a:ext uri="{FF2B5EF4-FFF2-40B4-BE49-F238E27FC236}">
                <a16:creationId xmlns:a16="http://schemas.microsoft.com/office/drawing/2014/main" id="{BB69703E-8EDA-4405-B299-05533C1F9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550" y="742950"/>
            <a:ext cx="51689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Rectangle 3">
            <a:extLst>
              <a:ext uri="{FF2B5EF4-FFF2-40B4-BE49-F238E27FC236}">
                <a16:creationId xmlns:a16="http://schemas.microsoft.com/office/drawing/2014/main" id="{FF5957C7-9FF7-4BDB-9B67-DC9DE2E08510}"/>
              </a:ext>
            </a:extLst>
          </p:cNvPr>
          <p:cNvSpPr>
            <a:spLocks noGrp="1" noChangeArrowheads="1"/>
          </p:cNvSpPr>
          <p:nvPr>
            <p:ph type="title"/>
          </p:nvPr>
        </p:nvSpPr>
        <p:spPr>
          <a:xfrm>
            <a:off x="76200" y="153988"/>
            <a:ext cx="7772400" cy="457200"/>
          </a:xfrm>
        </p:spPr>
        <p:txBody>
          <a:bodyPr>
            <a:noAutofit/>
          </a:bodyPr>
          <a:lstStyle/>
          <a:p>
            <a:pPr eaLnBrk="1" hangingPunct="1"/>
            <a:r>
              <a:rPr lang="en-US" altLang="en-US">
                <a:solidFill>
                  <a:srgbClr val="003F5F"/>
                </a:solidFill>
              </a:rPr>
              <a:t>Scaffold Guardrail Installation</a:t>
            </a:r>
          </a:p>
        </p:txBody>
      </p:sp>
      <p:sp>
        <p:nvSpPr>
          <p:cNvPr id="112644" name="Freeform 7">
            <a:extLst>
              <a:ext uri="{FF2B5EF4-FFF2-40B4-BE49-F238E27FC236}">
                <a16:creationId xmlns:a16="http://schemas.microsoft.com/office/drawing/2014/main" id="{2F0E6D78-35D8-4B5F-973B-C337BA91E98E}"/>
              </a:ext>
            </a:extLst>
          </p:cNvPr>
          <p:cNvSpPr>
            <a:spLocks/>
          </p:cNvSpPr>
          <p:nvPr/>
        </p:nvSpPr>
        <p:spPr bwMode="auto">
          <a:xfrm>
            <a:off x="2697164" y="5664201"/>
            <a:ext cx="1042987" cy="74613"/>
          </a:xfrm>
          <a:custGeom>
            <a:avLst/>
            <a:gdLst>
              <a:gd name="T0" fmla="*/ 0 w 369"/>
              <a:gd name="T1" fmla="*/ 0 h 1"/>
              <a:gd name="T2" fmla="*/ 2147483646 w 369"/>
              <a:gd name="T3" fmla="*/ 0 h 1"/>
              <a:gd name="T4" fmla="*/ 0 60000 65536"/>
              <a:gd name="T5" fmla="*/ 0 60000 65536"/>
            </a:gdLst>
            <a:ahLst/>
            <a:cxnLst>
              <a:cxn ang="T4">
                <a:pos x="T0" y="T1"/>
              </a:cxn>
              <a:cxn ang="T5">
                <a:pos x="T2" y="T3"/>
              </a:cxn>
            </a:cxnLst>
            <a:rect l="0" t="0" r="r" b="b"/>
            <a:pathLst>
              <a:path w="369" h="1">
                <a:moveTo>
                  <a:pt x="0" y="0"/>
                </a:moveTo>
                <a:lnTo>
                  <a:pt x="369" y="0"/>
                </a:lnTo>
              </a:path>
            </a:pathLst>
          </a:custGeom>
          <a:noFill/>
          <a:ln w="12700" cmpd="sng">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45" name="Rectangle 8">
            <a:extLst>
              <a:ext uri="{FF2B5EF4-FFF2-40B4-BE49-F238E27FC236}">
                <a16:creationId xmlns:a16="http://schemas.microsoft.com/office/drawing/2014/main" id="{0688B565-4CAF-480E-99BA-2E8D1F44BAF7}"/>
              </a:ext>
            </a:extLst>
          </p:cNvPr>
          <p:cNvSpPr>
            <a:spLocks noChangeArrowheads="1"/>
          </p:cNvSpPr>
          <p:nvPr/>
        </p:nvSpPr>
        <p:spPr bwMode="auto">
          <a:xfrm>
            <a:off x="5949950" y="3400426"/>
            <a:ext cx="1524000" cy="14192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46" name="Rectangle 9">
            <a:extLst>
              <a:ext uri="{FF2B5EF4-FFF2-40B4-BE49-F238E27FC236}">
                <a16:creationId xmlns:a16="http://schemas.microsoft.com/office/drawing/2014/main" id="{282A6184-E453-44E0-81B9-59C81DB0B3B8}"/>
              </a:ext>
            </a:extLst>
          </p:cNvPr>
          <p:cNvSpPr>
            <a:spLocks noChangeArrowheads="1"/>
          </p:cNvSpPr>
          <p:nvPr/>
        </p:nvSpPr>
        <p:spPr bwMode="auto">
          <a:xfrm>
            <a:off x="5949950" y="4819650"/>
            <a:ext cx="1143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47" name="Rectangle 10">
            <a:extLst>
              <a:ext uri="{FF2B5EF4-FFF2-40B4-BE49-F238E27FC236}">
                <a16:creationId xmlns:a16="http://schemas.microsoft.com/office/drawing/2014/main" id="{6C3B093A-1F53-41DA-87EC-19442A9FC44B}"/>
              </a:ext>
            </a:extLst>
          </p:cNvPr>
          <p:cNvSpPr>
            <a:spLocks noChangeArrowheads="1"/>
          </p:cNvSpPr>
          <p:nvPr/>
        </p:nvSpPr>
        <p:spPr bwMode="auto">
          <a:xfrm>
            <a:off x="6054725" y="5048250"/>
            <a:ext cx="18288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48" name="Rectangle 11">
            <a:extLst>
              <a:ext uri="{FF2B5EF4-FFF2-40B4-BE49-F238E27FC236}">
                <a16:creationId xmlns:a16="http://schemas.microsoft.com/office/drawing/2014/main" id="{AD3B0660-90A7-4428-A3A5-F008125887CD}"/>
              </a:ext>
            </a:extLst>
          </p:cNvPr>
          <p:cNvSpPr>
            <a:spLocks noChangeArrowheads="1"/>
          </p:cNvSpPr>
          <p:nvPr/>
        </p:nvSpPr>
        <p:spPr bwMode="auto">
          <a:xfrm>
            <a:off x="5949950" y="3371850"/>
            <a:ext cx="1981200" cy="25146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49" name="Rectangle 12">
            <a:extLst>
              <a:ext uri="{FF2B5EF4-FFF2-40B4-BE49-F238E27FC236}">
                <a16:creationId xmlns:a16="http://schemas.microsoft.com/office/drawing/2014/main" id="{0071AC85-9352-4725-802C-D345F20EB7A3}"/>
              </a:ext>
            </a:extLst>
          </p:cNvPr>
          <p:cNvSpPr>
            <a:spLocks noChangeArrowheads="1"/>
          </p:cNvSpPr>
          <p:nvPr/>
        </p:nvSpPr>
        <p:spPr bwMode="auto">
          <a:xfrm>
            <a:off x="6026150" y="3638550"/>
            <a:ext cx="1524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Federal OSHA:</a:t>
            </a:r>
          </a:p>
        </p:txBody>
      </p:sp>
      <p:sp>
        <p:nvSpPr>
          <p:cNvPr id="112650" name="Text Box 13">
            <a:extLst>
              <a:ext uri="{FF2B5EF4-FFF2-40B4-BE49-F238E27FC236}">
                <a16:creationId xmlns:a16="http://schemas.microsoft.com/office/drawing/2014/main" id="{37497E11-4BE0-4B84-8016-48B93D23CD07}"/>
              </a:ext>
            </a:extLst>
          </p:cNvPr>
          <p:cNvSpPr txBox="1">
            <a:spLocks noChangeArrowheads="1"/>
          </p:cNvSpPr>
          <p:nvPr/>
        </p:nvSpPr>
        <p:spPr bwMode="auto">
          <a:xfrm>
            <a:off x="6026150" y="3409950"/>
            <a:ext cx="1600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u="sng">
                <a:latin typeface="+mn-lt"/>
              </a:rPr>
              <a:t>Deflection Limits</a:t>
            </a:r>
            <a:endParaRPr lang="en-US" altLang="en-US" sz="1200" u="sng">
              <a:latin typeface="+mn-lt"/>
            </a:endParaRPr>
          </a:p>
        </p:txBody>
      </p:sp>
      <p:sp>
        <p:nvSpPr>
          <p:cNvPr id="112651" name="Rectangle 14">
            <a:extLst>
              <a:ext uri="{FF2B5EF4-FFF2-40B4-BE49-F238E27FC236}">
                <a16:creationId xmlns:a16="http://schemas.microsoft.com/office/drawing/2014/main" id="{FA61EE43-17BF-44D9-8B6F-B182F5C6B7B9}"/>
              </a:ext>
            </a:extLst>
          </p:cNvPr>
          <p:cNvSpPr>
            <a:spLocks noChangeArrowheads="1"/>
          </p:cNvSpPr>
          <p:nvPr/>
        </p:nvSpPr>
        <p:spPr bwMode="auto">
          <a:xfrm>
            <a:off x="6178550" y="3884614"/>
            <a:ext cx="1524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mn-lt"/>
              </a:rPr>
              <a:t>Construction:</a:t>
            </a:r>
            <a:r>
              <a:rPr lang="en-US" altLang="en-US" sz="1200" b="1">
                <a:latin typeface="+mn-lt"/>
              </a:rPr>
              <a:t> </a:t>
            </a:r>
            <a:r>
              <a:rPr lang="en-US" altLang="en-US" sz="1200">
                <a:latin typeface="+mn-lt"/>
              </a:rPr>
              <a:t>38”</a:t>
            </a:r>
          </a:p>
        </p:txBody>
      </p:sp>
      <p:sp>
        <p:nvSpPr>
          <p:cNvPr id="112652" name="Rectangle 15">
            <a:extLst>
              <a:ext uri="{FF2B5EF4-FFF2-40B4-BE49-F238E27FC236}">
                <a16:creationId xmlns:a16="http://schemas.microsoft.com/office/drawing/2014/main" id="{3094230F-8D0C-4E72-8153-9B6C8177B442}"/>
              </a:ext>
            </a:extLst>
          </p:cNvPr>
          <p:cNvSpPr>
            <a:spLocks noChangeArrowheads="1"/>
          </p:cNvSpPr>
          <p:nvPr/>
        </p:nvSpPr>
        <p:spPr bwMode="auto">
          <a:xfrm>
            <a:off x="6178551" y="4171951"/>
            <a:ext cx="1673225"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mn-lt"/>
              </a:rPr>
              <a:t>General Industry: 38”</a:t>
            </a:r>
          </a:p>
        </p:txBody>
      </p:sp>
      <p:sp>
        <p:nvSpPr>
          <p:cNvPr id="112653" name="Rectangle 16">
            <a:extLst>
              <a:ext uri="{FF2B5EF4-FFF2-40B4-BE49-F238E27FC236}">
                <a16:creationId xmlns:a16="http://schemas.microsoft.com/office/drawing/2014/main" id="{0DCC08E9-282B-4AA3-B571-1A8F3B0B6855}"/>
              </a:ext>
            </a:extLst>
          </p:cNvPr>
          <p:cNvSpPr>
            <a:spLocks noChangeArrowheads="1"/>
          </p:cNvSpPr>
          <p:nvPr/>
        </p:nvSpPr>
        <p:spPr bwMode="auto">
          <a:xfrm>
            <a:off x="6035675" y="4638675"/>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California:</a:t>
            </a:r>
            <a:r>
              <a:rPr lang="en-US" altLang="en-US" sz="1200">
                <a:latin typeface="+mn-lt"/>
              </a:rPr>
              <a:t> </a:t>
            </a:r>
          </a:p>
          <a:p>
            <a:pPr>
              <a:spcBef>
                <a:spcPct val="0"/>
              </a:spcBef>
              <a:buFontTx/>
              <a:buNone/>
            </a:pPr>
            <a:r>
              <a:rPr lang="en-US" altLang="en-US" sz="1200">
                <a:latin typeface="+mn-lt"/>
              </a:rPr>
              <a:t>Not Specified</a:t>
            </a:r>
          </a:p>
        </p:txBody>
      </p:sp>
      <p:sp>
        <p:nvSpPr>
          <p:cNvPr id="112654" name="Rectangle 17">
            <a:extLst>
              <a:ext uri="{FF2B5EF4-FFF2-40B4-BE49-F238E27FC236}">
                <a16:creationId xmlns:a16="http://schemas.microsoft.com/office/drawing/2014/main" id="{D631ABC5-6519-47FF-974A-667C640DF73A}"/>
              </a:ext>
            </a:extLst>
          </p:cNvPr>
          <p:cNvSpPr>
            <a:spLocks noChangeArrowheads="1"/>
          </p:cNvSpPr>
          <p:nvPr/>
        </p:nvSpPr>
        <p:spPr bwMode="auto">
          <a:xfrm>
            <a:off x="6035676" y="5124450"/>
            <a:ext cx="19716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Corp of Engineers:</a:t>
            </a:r>
            <a:r>
              <a:rPr lang="en-US" altLang="en-US" sz="1200">
                <a:latin typeface="+mn-lt"/>
              </a:rPr>
              <a:t>  39”</a:t>
            </a:r>
          </a:p>
        </p:txBody>
      </p:sp>
      <p:sp>
        <p:nvSpPr>
          <p:cNvPr id="112655" name="Rectangle 18">
            <a:extLst>
              <a:ext uri="{FF2B5EF4-FFF2-40B4-BE49-F238E27FC236}">
                <a16:creationId xmlns:a16="http://schemas.microsoft.com/office/drawing/2014/main" id="{8354AA6C-F7E9-401B-833E-A791CCD54971}"/>
              </a:ext>
            </a:extLst>
          </p:cNvPr>
          <p:cNvSpPr>
            <a:spLocks noChangeArrowheads="1"/>
          </p:cNvSpPr>
          <p:nvPr/>
        </p:nvSpPr>
        <p:spPr bwMode="auto">
          <a:xfrm>
            <a:off x="6045201" y="5468939"/>
            <a:ext cx="19716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Maritime:</a:t>
            </a:r>
            <a:r>
              <a:rPr lang="en-US" altLang="en-US" sz="1200">
                <a:latin typeface="+mn-lt"/>
              </a:rPr>
              <a:t>  Not Specified</a:t>
            </a:r>
          </a:p>
        </p:txBody>
      </p:sp>
      <p:sp>
        <p:nvSpPr>
          <p:cNvPr id="112656" name="Text Box 19">
            <a:extLst>
              <a:ext uri="{FF2B5EF4-FFF2-40B4-BE49-F238E27FC236}">
                <a16:creationId xmlns:a16="http://schemas.microsoft.com/office/drawing/2014/main" id="{68AA22C0-2F08-4B5F-8BBE-24BB342428D7}"/>
              </a:ext>
            </a:extLst>
          </p:cNvPr>
          <p:cNvSpPr txBox="1">
            <a:spLocks noChangeArrowheads="1"/>
          </p:cNvSpPr>
          <p:nvPr/>
        </p:nvSpPr>
        <p:spPr bwMode="auto">
          <a:xfrm>
            <a:off x="8451850" y="1795464"/>
            <a:ext cx="1371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Midrail Height</a:t>
            </a:r>
            <a:endParaRPr lang="en-US" altLang="en-US" sz="1200">
              <a:latin typeface="+mn-lt"/>
            </a:endParaRPr>
          </a:p>
        </p:txBody>
      </p:sp>
      <p:sp>
        <p:nvSpPr>
          <p:cNvPr id="112657" name="Freeform 20">
            <a:extLst>
              <a:ext uri="{FF2B5EF4-FFF2-40B4-BE49-F238E27FC236}">
                <a16:creationId xmlns:a16="http://schemas.microsoft.com/office/drawing/2014/main" id="{7E2B8EF5-AF80-44A7-AA8F-4168EF8A8B04}"/>
              </a:ext>
            </a:extLst>
          </p:cNvPr>
          <p:cNvSpPr>
            <a:spLocks/>
          </p:cNvSpPr>
          <p:nvPr/>
        </p:nvSpPr>
        <p:spPr bwMode="auto">
          <a:xfrm>
            <a:off x="8259764" y="1695450"/>
            <a:ext cx="1042987" cy="76200"/>
          </a:xfrm>
          <a:custGeom>
            <a:avLst/>
            <a:gdLst>
              <a:gd name="T0" fmla="*/ 0 w 369"/>
              <a:gd name="T1" fmla="*/ 0 h 1"/>
              <a:gd name="T2" fmla="*/ 2147483646 w 369"/>
              <a:gd name="T3" fmla="*/ 0 h 1"/>
              <a:gd name="T4" fmla="*/ 0 60000 65536"/>
              <a:gd name="T5" fmla="*/ 0 60000 65536"/>
            </a:gdLst>
            <a:ahLst/>
            <a:cxnLst>
              <a:cxn ang="T4">
                <a:pos x="T0" y="T1"/>
              </a:cxn>
              <a:cxn ang="T5">
                <a:pos x="T2" y="T3"/>
              </a:cxn>
            </a:cxnLst>
            <a:rect l="0" t="0" r="r" b="b"/>
            <a:pathLst>
              <a:path w="369" h="1">
                <a:moveTo>
                  <a:pt x="0" y="0"/>
                </a:moveTo>
                <a:lnTo>
                  <a:pt x="369" y="0"/>
                </a:lnTo>
              </a:path>
            </a:pathLst>
          </a:custGeom>
          <a:noFill/>
          <a:ln w="9525" cmpd="sng">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58" name="Freeform 21">
            <a:extLst>
              <a:ext uri="{FF2B5EF4-FFF2-40B4-BE49-F238E27FC236}">
                <a16:creationId xmlns:a16="http://schemas.microsoft.com/office/drawing/2014/main" id="{C6E559E0-8591-4564-94A0-553F195C22A3}"/>
              </a:ext>
            </a:extLst>
          </p:cNvPr>
          <p:cNvSpPr>
            <a:spLocks/>
          </p:cNvSpPr>
          <p:nvPr/>
        </p:nvSpPr>
        <p:spPr bwMode="auto">
          <a:xfrm>
            <a:off x="8235950" y="2190750"/>
            <a:ext cx="1066800" cy="114300"/>
          </a:xfrm>
          <a:custGeom>
            <a:avLst/>
            <a:gdLst>
              <a:gd name="T0" fmla="*/ 0 w 369"/>
              <a:gd name="T1" fmla="*/ 0 h 1"/>
              <a:gd name="T2" fmla="*/ 2147483646 w 369"/>
              <a:gd name="T3" fmla="*/ 0 h 1"/>
              <a:gd name="T4" fmla="*/ 0 60000 65536"/>
              <a:gd name="T5" fmla="*/ 0 60000 65536"/>
            </a:gdLst>
            <a:ahLst/>
            <a:cxnLst>
              <a:cxn ang="T4">
                <a:pos x="T0" y="T1"/>
              </a:cxn>
              <a:cxn ang="T5">
                <a:pos x="T2" y="T3"/>
              </a:cxn>
            </a:cxnLst>
            <a:rect l="0" t="0" r="r" b="b"/>
            <a:pathLst>
              <a:path w="369" h="1">
                <a:moveTo>
                  <a:pt x="0" y="0"/>
                </a:moveTo>
                <a:lnTo>
                  <a:pt x="369" y="0"/>
                </a:lnTo>
              </a:path>
            </a:pathLst>
          </a:custGeom>
          <a:noFill/>
          <a:ln w="9525" cmpd="sng">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59" name="Rectangle 22">
            <a:extLst>
              <a:ext uri="{FF2B5EF4-FFF2-40B4-BE49-F238E27FC236}">
                <a16:creationId xmlns:a16="http://schemas.microsoft.com/office/drawing/2014/main" id="{0C4D75A7-E2B4-4516-993A-7C2DE0737DB6}"/>
              </a:ext>
            </a:extLst>
          </p:cNvPr>
          <p:cNvSpPr>
            <a:spLocks noChangeArrowheads="1"/>
          </p:cNvSpPr>
          <p:nvPr/>
        </p:nvSpPr>
        <p:spPr bwMode="auto">
          <a:xfrm>
            <a:off x="8426450" y="2254250"/>
            <a:ext cx="1714500" cy="23368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60" name="Text Box 23">
            <a:extLst>
              <a:ext uri="{FF2B5EF4-FFF2-40B4-BE49-F238E27FC236}">
                <a16:creationId xmlns:a16="http://schemas.microsoft.com/office/drawing/2014/main" id="{38EEBB7F-01F3-4AED-96CA-95E628F1669F}"/>
              </a:ext>
            </a:extLst>
          </p:cNvPr>
          <p:cNvSpPr txBox="1">
            <a:spLocks noChangeArrowheads="1"/>
          </p:cNvSpPr>
          <p:nvPr/>
        </p:nvSpPr>
        <p:spPr bwMode="auto">
          <a:xfrm rot="20182237">
            <a:off x="5556251" y="960439"/>
            <a:ext cx="12541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Toprail = 200#</a:t>
            </a:r>
            <a:endParaRPr lang="en-US" altLang="en-US" sz="1200">
              <a:latin typeface="+mn-lt"/>
            </a:endParaRPr>
          </a:p>
        </p:txBody>
      </p:sp>
      <p:sp>
        <p:nvSpPr>
          <p:cNvPr id="112661" name="Text Box 24">
            <a:extLst>
              <a:ext uri="{FF2B5EF4-FFF2-40B4-BE49-F238E27FC236}">
                <a16:creationId xmlns:a16="http://schemas.microsoft.com/office/drawing/2014/main" id="{33F173B4-98DA-4F7A-9C62-FA59C498C6DA}"/>
              </a:ext>
            </a:extLst>
          </p:cNvPr>
          <p:cNvSpPr txBox="1">
            <a:spLocks noChangeArrowheads="1"/>
          </p:cNvSpPr>
          <p:nvPr/>
        </p:nvSpPr>
        <p:spPr bwMode="auto">
          <a:xfrm rot="20182237">
            <a:off x="5995988" y="1127125"/>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Midrail = 150#</a:t>
            </a:r>
            <a:endParaRPr lang="en-US" altLang="en-US" sz="1200">
              <a:latin typeface="+mn-lt"/>
            </a:endParaRPr>
          </a:p>
        </p:txBody>
      </p:sp>
      <p:sp>
        <p:nvSpPr>
          <p:cNvPr id="112662" name="Freeform 25">
            <a:extLst>
              <a:ext uri="{FF2B5EF4-FFF2-40B4-BE49-F238E27FC236}">
                <a16:creationId xmlns:a16="http://schemas.microsoft.com/office/drawing/2014/main" id="{DE6AF71E-8D94-4B39-B03A-DDDFD9EF4949}"/>
              </a:ext>
            </a:extLst>
          </p:cNvPr>
          <p:cNvSpPr>
            <a:spLocks/>
          </p:cNvSpPr>
          <p:nvPr/>
        </p:nvSpPr>
        <p:spPr bwMode="auto">
          <a:xfrm>
            <a:off x="9072564" y="2000250"/>
            <a:ext cx="134937" cy="190500"/>
          </a:xfrm>
          <a:custGeom>
            <a:avLst/>
            <a:gdLst>
              <a:gd name="T0" fmla="*/ 0 w 1"/>
              <a:gd name="T1" fmla="*/ 0 h 237"/>
              <a:gd name="T2" fmla="*/ 0 w 1"/>
              <a:gd name="T3" fmla="*/ 2147483646 h 237"/>
              <a:gd name="T4" fmla="*/ 0 60000 65536"/>
              <a:gd name="T5" fmla="*/ 0 60000 65536"/>
            </a:gdLst>
            <a:ahLst/>
            <a:cxnLst>
              <a:cxn ang="T4">
                <a:pos x="T0" y="T1"/>
              </a:cxn>
              <a:cxn ang="T5">
                <a:pos x="T2" y="T3"/>
              </a:cxn>
            </a:cxnLst>
            <a:rect l="0" t="0" r="r" b="b"/>
            <a:pathLst>
              <a:path w="1" h="237">
                <a:moveTo>
                  <a:pt x="0" y="0"/>
                </a:moveTo>
                <a:lnTo>
                  <a:pt x="0" y="237"/>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63" name="Freeform 26">
            <a:extLst>
              <a:ext uri="{FF2B5EF4-FFF2-40B4-BE49-F238E27FC236}">
                <a16:creationId xmlns:a16="http://schemas.microsoft.com/office/drawing/2014/main" id="{23DD4F70-342E-4973-8CD5-5E4AFC44B15A}"/>
              </a:ext>
            </a:extLst>
          </p:cNvPr>
          <p:cNvSpPr>
            <a:spLocks/>
          </p:cNvSpPr>
          <p:nvPr/>
        </p:nvSpPr>
        <p:spPr bwMode="auto">
          <a:xfrm>
            <a:off x="9072564" y="1692276"/>
            <a:ext cx="134937" cy="155575"/>
          </a:xfrm>
          <a:custGeom>
            <a:avLst/>
            <a:gdLst>
              <a:gd name="T0" fmla="*/ 0 w 1"/>
              <a:gd name="T1" fmla="*/ 2147483646 h 204"/>
              <a:gd name="T2" fmla="*/ 0 w 1"/>
              <a:gd name="T3" fmla="*/ 0 h 204"/>
              <a:gd name="T4" fmla="*/ 0 60000 65536"/>
              <a:gd name="T5" fmla="*/ 0 60000 65536"/>
            </a:gdLst>
            <a:ahLst/>
            <a:cxnLst>
              <a:cxn ang="T4">
                <a:pos x="T0" y="T1"/>
              </a:cxn>
              <a:cxn ang="T5">
                <a:pos x="T2" y="T3"/>
              </a:cxn>
            </a:cxnLst>
            <a:rect l="0" t="0" r="r" b="b"/>
            <a:pathLst>
              <a:path w="1" h="204">
                <a:moveTo>
                  <a:pt x="0" y="204"/>
                </a:moveTo>
                <a:lnTo>
                  <a:pt x="0" y="0"/>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64" name="Text Box 27">
            <a:extLst>
              <a:ext uri="{FF2B5EF4-FFF2-40B4-BE49-F238E27FC236}">
                <a16:creationId xmlns:a16="http://schemas.microsoft.com/office/drawing/2014/main" id="{8F82C34C-CA76-4E38-B783-F0D0D4362ACF}"/>
              </a:ext>
            </a:extLst>
          </p:cNvPr>
          <p:cNvSpPr txBox="1">
            <a:spLocks noChangeArrowheads="1"/>
          </p:cNvSpPr>
          <p:nvPr/>
        </p:nvSpPr>
        <p:spPr bwMode="auto">
          <a:xfrm>
            <a:off x="2006600" y="5916614"/>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or Personal Fall Protection</a:t>
            </a:r>
            <a:endParaRPr lang="en-US" altLang="en-US" sz="1200">
              <a:latin typeface="+mn-lt"/>
            </a:endParaRPr>
          </a:p>
        </p:txBody>
      </p:sp>
      <p:sp>
        <p:nvSpPr>
          <p:cNvPr id="112665" name="Text Box 28">
            <a:extLst>
              <a:ext uri="{FF2B5EF4-FFF2-40B4-BE49-F238E27FC236}">
                <a16:creationId xmlns:a16="http://schemas.microsoft.com/office/drawing/2014/main" id="{895613F7-0233-4675-8CC0-1231D5E6C0F9}"/>
              </a:ext>
            </a:extLst>
          </p:cNvPr>
          <p:cNvSpPr txBox="1">
            <a:spLocks noChangeArrowheads="1"/>
          </p:cNvSpPr>
          <p:nvPr/>
        </p:nvSpPr>
        <p:spPr bwMode="auto">
          <a:xfrm>
            <a:off x="1879600" y="5870576"/>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mn-lt"/>
              </a:rPr>
              <a:t>*</a:t>
            </a:r>
            <a:endParaRPr lang="en-US" altLang="en-US" sz="2000">
              <a:latin typeface="+mn-lt"/>
            </a:endParaRPr>
          </a:p>
        </p:txBody>
      </p:sp>
      <p:sp>
        <p:nvSpPr>
          <p:cNvPr id="112666" name="Text Box 29">
            <a:extLst>
              <a:ext uri="{FF2B5EF4-FFF2-40B4-BE49-F238E27FC236}">
                <a16:creationId xmlns:a16="http://schemas.microsoft.com/office/drawing/2014/main" id="{9C54B2EC-ED70-4967-A83A-E1EFDD7A1C06}"/>
              </a:ext>
            </a:extLst>
          </p:cNvPr>
          <p:cNvSpPr txBox="1">
            <a:spLocks noChangeArrowheads="1"/>
          </p:cNvSpPr>
          <p:nvPr/>
        </p:nvSpPr>
        <p:spPr bwMode="auto">
          <a:xfrm>
            <a:off x="8464550" y="254635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Federal OSHA:</a:t>
            </a:r>
          </a:p>
          <a:p>
            <a:pPr>
              <a:spcBef>
                <a:spcPct val="0"/>
              </a:spcBef>
              <a:buFontTx/>
              <a:buNone/>
            </a:pPr>
            <a:r>
              <a:rPr lang="en-US" altLang="en-US" sz="1200">
                <a:latin typeface="+mn-lt"/>
              </a:rPr>
              <a:t>Approx. ½ way</a:t>
            </a:r>
          </a:p>
        </p:txBody>
      </p:sp>
      <p:sp>
        <p:nvSpPr>
          <p:cNvPr id="112667" name="Text Box 30">
            <a:extLst>
              <a:ext uri="{FF2B5EF4-FFF2-40B4-BE49-F238E27FC236}">
                <a16:creationId xmlns:a16="http://schemas.microsoft.com/office/drawing/2014/main" id="{7392332B-DBBF-4761-81D7-5DFC9F0BA3E2}"/>
              </a:ext>
            </a:extLst>
          </p:cNvPr>
          <p:cNvSpPr txBox="1">
            <a:spLocks noChangeArrowheads="1"/>
          </p:cNvSpPr>
          <p:nvPr/>
        </p:nvSpPr>
        <p:spPr bwMode="auto">
          <a:xfrm>
            <a:off x="8464550" y="307975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California:</a:t>
            </a:r>
          </a:p>
          <a:p>
            <a:pPr>
              <a:spcBef>
                <a:spcPct val="0"/>
              </a:spcBef>
              <a:buFontTx/>
              <a:buNone/>
            </a:pPr>
            <a:r>
              <a:rPr lang="en-US" altLang="en-US" sz="1200">
                <a:latin typeface="+mn-lt"/>
              </a:rPr>
              <a:t>Approx. ½ way</a:t>
            </a:r>
          </a:p>
        </p:txBody>
      </p:sp>
      <p:sp>
        <p:nvSpPr>
          <p:cNvPr id="112668" name="Text Box 31">
            <a:extLst>
              <a:ext uri="{FF2B5EF4-FFF2-40B4-BE49-F238E27FC236}">
                <a16:creationId xmlns:a16="http://schemas.microsoft.com/office/drawing/2014/main" id="{EBA9C39F-5833-41D1-9BC0-DE580E638547}"/>
              </a:ext>
            </a:extLst>
          </p:cNvPr>
          <p:cNvSpPr txBox="1">
            <a:spLocks noChangeArrowheads="1"/>
          </p:cNvSpPr>
          <p:nvPr/>
        </p:nvSpPr>
        <p:spPr bwMode="auto">
          <a:xfrm>
            <a:off x="8464550" y="360045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Corps of Engineers:</a:t>
            </a:r>
          </a:p>
          <a:p>
            <a:pPr>
              <a:spcBef>
                <a:spcPct val="0"/>
              </a:spcBef>
              <a:buFontTx/>
              <a:buNone/>
            </a:pPr>
            <a:r>
              <a:rPr lang="en-US" altLang="en-US" sz="1200">
                <a:latin typeface="+mn-lt"/>
              </a:rPr>
              <a:t>Halfway</a:t>
            </a:r>
          </a:p>
        </p:txBody>
      </p:sp>
      <p:sp>
        <p:nvSpPr>
          <p:cNvPr id="112669" name="Rectangle 32">
            <a:extLst>
              <a:ext uri="{FF2B5EF4-FFF2-40B4-BE49-F238E27FC236}">
                <a16:creationId xmlns:a16="http://schemas.microsoft.com/office/drawing/2014/main" id="{04009E41-9958-4EE3-B6E2-74F41D2C024E}"/>
              </a:ext>
            </a:extLst>
          </p:cNvPr>
          <p:cNvSpPr>
            <a:spLocks noChangeArrowheads="1"/>
          </p:cNvSpPr>
          <p:nvPr/>
        </p:nvSpPr>
        <p:spPr bwMode="auto">
          <a:xfrm>
            <a:off x="8474076" y="4087813"/>
            <a:ext cx="1971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Maritime:</a:t>
            </a:r>
            <a:r>
              <a:rPr lang="en-US" altLang="en-US" sz="1200">
                <a:latin typeface="+mn-lt"/>
              </a:rPr>
              <a:t> </a:t>
            </a:r>
          </a:p>
          <a:p>
            <a:pPr>
              <a:spcBef>
                <a:spcPct val="0"/>
              </a:spcBef>
              <a:buFontTx/>
              <a:buNone/>
            </a:pPr>
            <a:r>
              <a:rPr lang="en-US" altLang="en-US" sz="1200">
                <a:latin typeface="+mn-lt"/>
              </a:rPr>
              <a:t>Halfway</a:t>
            </a:r>
            <a:endParaRPr lang="en-US" altLang="en-US" sz="1200" b="1">
              <a:latin typeface="+mn-lt"/>
            </a:endParaRPr>
          </a:p>
        </p:txBody>
      </p:sp>
      <p:sp>
        <p:nvSpPr>
          <p:cNvPr id="112670" name="Text Box 33">
            <a:extLst>
              <a:ext uri="{FF2B5EF4-FFF2-40B4-BE49-F238E27FC236}">
                <a16:creationId xmlns:a16="http://schemas.microsoft.com/office/drawing/2014/main" id="{B215D433-6B18-4E6A-9F69-162E1C38B14E}"/>
              </a:ext>
            </a:extLst>
          </p:cNvPr>
          <p:cNvSpPr txBox="1">
            <a:spLocks noChangeArrowheads="1"/>
          </p:cNvSpPr>
          <p:nvPr/>
        </p:nvSpPr>
        <p:spPr bwMode="auto">
          <a:xfrm>
            <a:off x="8464550" y="2259014"/>
            <a:ext cx="1447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u="sng">
                <a:latin typeface="+mn-lt"/>
              </a:rPr>
              <a:t>Midrail</a:t>
            </a:r>
            <a:r>
              <a:rPr lang="en-US" altLang="en-US" sz="1200" b="1">
                <a:latin typeface="+mn-lt"/>
              </a:rPr>
              <a:t>:</a:t>
            </a:r>
          </a:p>
        </p:txBody>
      </p:sp>
      <p:sp>
        <p:nvSpPr>
          <p:cNvPr id="112671" name="Freeform 34">
            <a:extLst>
              <a:ext uri="{FF2B5EF4-FFF2-40B4-BE49-F238E27FC236}">
                <a16:creationId xmlns:a16="http://schemas.microsoft.com/office/drawing/2014/main" id="{1A578E8D-17A6-45BF-A1F4-6A1C91469DBB}"/>
              </a:ext>
            </a:extLst>
          </p:cNvPr>
          <p:cNvSpPr>
            <a:spLocks/>
          </p:cNvSpPr>
          <p:nvPr/>
        </p:nvSpPr>
        <p:spPr bwMode="auto">
          <a:xfrm>
            <a:off x="2930525" y="5435601"/>
            <a:ext cx="128588" cy="220663"/>
          </a:xfrm>
          <a:custGeom>
            <a:avLst/>
            <a:gdLst>
              <a:gd name="T0" fmla="*/ 0 w 1"/>
              <a:gd name="T1" fmla="*/ 0 h 237"/>
              <a:gd name="T2" fmla="*/ 0 w 1"/>
              <a:gd name="T3" fmla="*/ 2147483646 h 237"/>
              <a:gd name="T4" fmla="*/ 0 60000 65536"/>
              <a:gd name="T5" fmla="*/ 0 60000 65536"/>
            </a:gdLst>
            <a:ahLst/>
            <a:cxnLst>
              <a:cxn ang="T4">
                <a:pos x="T0" y="T1"/>
              </a:cxn>
              <a:cxn ang="T5">
                <a:pos x="T2" y="T3"/>
              </a:cxn>
            </a:cxnLst>
            <a:rect l="0" t="0" r="r" b="b"/>
            <a:pathLst>
              <a:path w="1" h="237">
                <a:moveTo>
                  <a:pt x="0" y="0"/>
                </a:moveTo>
                <a:lnTo>
                  <a:pt x="0" y="237"/>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2" name="Freeform 35">
            <a:extLst>
              <a:ext uri="{FF2B5EF4-FFF2-40B4-BE49-F238E27FC236}">
                <a16:creationId xmlns:a16="http://schemas.microsoft.com/office/drawing/2014/main" id="{5F73076F-DAF5-417C-B13B-079DAC7A93F6}"/>
              </a:ext>
            </a:extLst>
          </p:cNvPr>
          <p:cNvSpPr>
            <a:spLocks/>
          </p:cNvSpPr>
          <p:nvPr/>
        </p:nvSpPr>
        <p:spPr bwMode="auto">
          <a:xfrm>
            <a:off x="2935289" y="2820989"/>
            <a:ext cx="128587" cy="236537"/>
          </a:xfrm>
          <a:custGeom>
            <a:avLst/>
            <a:gdLst>
              <a:gd name="T0" fmla="*/ 0 w 1"/>
              <a:gd name="T1" fmla="*/ 2147483646 h 204"/>
              <a:gd name="T2" fmla="*/ 0 w 1"/>
              <a:gd name="T3" fmla="*/ 0 h 204"/>
              <a:gd name="T4" fmla="*/ 0 60000 65536"/>
              <a:gd name="T5" fmla="*/ 0 60000 65536"/>
            </a:gdLst>
            <a:ahLst/>
            <a:cxnLst>
              <a:cxn ang="T4">
                <a:pos x="T0" y="T1"/>
              </a:cxn>
              <a:cxn ang="T5">
                <a:pos x="T2" y="T3"/>
              </a:cxn>
            </a:cxnLst>
            <a:rect l="0" t="0" r="r" b="b"/>
            <a:pathLst>
              <a:path w="1" h="204">
                <a:moveTo>
                  <a:pt x="0" y="204"/>
                </a:moveTo>
                <a:lnTo>
                  <a:pt x="0" y="0"/>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73" name="Text Box 36">
            <a:extLst>
              <a:ext uri="{FF2B5EF4-FFF2-40B4-BE49-F238E27FC236}">
                <a16:creationId xmlns:a16="http://schemas.microsoft.com/office/drawing/2014/main" id="{C197D130-6AEC-4FBB-8333-B7013A11C5AD}"/>
              </a:ext>
            </a:extLst>
          </p:cNvPr>
          <p:cNvSpPr txBox="1">
            <a:spLocks noChangeArrowheads="1"/>
          </p:cNvSpPr>
          <p:nvPr/>
        </p:nvSpPr>
        <p:spPr bwMode="auto">
          <a:xfrm>
            <a:off x="1854200" y="361950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Federal OSHA:</a:t>
            </a:r>
            <a:endParaRPr lang="en-US" altLang="en-US" sz="1200">
              <a:latin typeface="+mn-lt"/>
            </a:endParaRPr>
          </a:p>
        </p:txBody>
      </p:sp>
      <p:sp>
        <p:nvSpPr>
          <p:cNvPr id="112674" name="Text Box 37">
            <a:extLst>
              <a:ext uri="{FF2B5EF4-FFF2-40B4-BE49-F238E27FC236}">
                <a16:creationId xmlns:a16="http://schemas.microsoft.com/office/drawing/2014/main" id="{74A5183C-ED2C-4328-8320-35FBB9E37A21}"/>
              </a:ext>
            </a:extLst>
          </p:cNvPr>
          <p:cNvSpPr txBox="1">
            <a:spLocks noChangeArrowheads="1"/>
          </p:cNvSpPr>
          <p:nvPr/>
        </p:nvSpPr>
        <p:spPr bwMode="auto">
          <a:xfrm>
            <a:off x="1854200" y="314325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u="sng">
                <a:latin typeface="+mn-lt"/>
              </a:rPr>
              <a:t>Height when a Guardrail    is required:</a:t>
            </a:r>
            <a:endParaRPr lang="en-US" altLang="en-US" sz="1200" u="sng">
              <a:latin typeface="+mn-lt"/>
            </a:endParaRPr>
          </a:p>
        </p:txBody>
      </p:sp>
      <p:sp>
        <p:nvSpPr>
          <p:cNvPr id="112675" name="Rectangle 38">
            <a:extLst>
              <a:ext uri="{FF2B5EF4-FFF2-40B4-BE49-F238E27FC236}">
                <a16:creationId xmlns:a16="http://schemas.microsoft.com/office/drawing/2014/main" id="{977AEE67-A5E6-413B-B8C5-89F9FC2BA537}"/>
              </a:ext>
            </a:extLst>
          </p:cNvPr>
          <p:cNvSpPr>
            <a:spLocks noChangeArrowheads="1"/>
          </p:cNvSpPr>
          <p:nvPr/>
        </p:nvSpPr>
        <p:spPr bwMode="auto">
          <a:xfrm>
            <a:off x="1835150" y="3065238"/>
            <a:ext cx="2133600" cy="23749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76" name="Text Box 39">
            <a:extLst>
              <a:ext uri="{FF2B5EF4-FFF2-40B4-BE49-F238E27FC236}">
                <a16:creationId xmlns:a16="http://schemas.microsoft.com/office/drawing/2014/main" id="{F2063402-551C-44F5-A193-CFDA9ACCEDE4}"/>
              </a:ext>
            </a:extLst>
          </p:cNvPr>
          <p:cNvSpPr txBox="1">
            <a:spLocks noChangeArrowheads="1"/>
          </p:cNvSpPr>
          <p:nvPr/>
        </p:nvSpPr>
        <p:spPr bwMode="auto">
          <a:xfrm>
            <a:off x="1854200" y="4352925"/>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California: </a:t>
            </a:r>
            <a:r>
              <a:rPr lang="en-US" altLang="en-US" sz="1200">
                <a:latin typeface="+mn-lt"/>
              </a:rPr>
              <a:t>7’- 6”</a:t>
            </a:r>
          </a:p>
        </p:txBody>
      </p:sp>
      <p:sp>
        <p:nvSpPr>
          <p:cNvPr id="112677" name="Text Box 40">
            <a:extLst>
              <a:ext uri="{FF2B5EF4-FFF2-40B4-BE49-F238E27FC236}">
                <a16:creationId xmlns:a16="http://schemas.microsoft.com/office/drawing/2014/main" id="{8FE3DDDA-2C56-4D3E-9669-C489C4CBBBB3}"/>
              </a:ext>
            </a:extLst>
          </p:cNvPr>
          <p:cNvSpPr txBox="1">
            <a:spLocks noChangeArrowheads="1"/>
          </p:cNvSpPr>
          <p:nvPr/>
        </p:nvSpPr>
        <p:spPr bwMode="auto">
          <a:xfrm>
            <a:off x="1860550" y="4667250"/>
            <a:ext cx="2108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Corp of Engineers: </a:t>
            </a:r>
            <a:r>
              <a:rPr lang="en-US" altLang="en-US" sz="1200">
                <a:latin typeface="+mn-lt"/>
              </a:rPr>
              <a:t>6’- 0”</a:t>
            </a:r>
          </a:p>
        </p:txBody>
      </p:sp>
      <p:sp>
        <p:nvSpPr>
          <p:cNvPr id="112678" name="Text Box 41">
            <a:extLst>
              <a:ext uri="{FF2B5EF4-FFF2-40B4-BE49-F238E27FC236}">
                <a16:creationId xmlns:a16="http://schemas.microsoft.com/office/drawing/2014/main" id="{C0BF6131-FE68-46D4-A179-550976A4FF88}"/>
              </a:ext>
            </a:extLst>
          </p:cNvPr>
          <p:cNvSpPr txBox="1">
            <a:spLocks noChangeArrowheads="1"/>
          </p:cNvSpPr>
          <p:nvPr/>
        </p:nvSpPr>
        <p:spPr bwMode="auto">
          <a:xfrm>
            <a:off x="1854200" y="501015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Maritime </a:t>
            </a:r>
            <a:r>
              <a:rPr lang="en-US" altLang="en-US" sz="1200">
                <a:latin typeface="+mn-lt"/>
              </a:rPr>
              <a:t>5’- 0”</a:t>
            </a:r>
          </a:p>
        </p:txBody>
      </p:sp>
      <p:sp>
        <p:nvSpPr>
          <p:cNvPr id="112679" name="Text Box 42">
            <a:extLst>
              <a:ext uri="{FF2B5EF4-FFF2-40B4-BE49-F238E27FC236}">
                <a16:creationId xmlns:a16="http://schemas.microsoft.com/office/drawing/2014/main" id="{5FFBE5B1-1465-4730-BD10-4D0E7CC42660}"/>
              </a:ext>
            </a:extLst>
          </p:cNvPr>
          <p:cNvSpPr txBox="1">
            <a:spLocks noChangeArrowheads="1"/>
          </p:cNvSpPr>
          <p:nvPr/>
        </p:nvSpPr>
        <p:spPr bwMode="auto">
          <a:xfrm>
            <a:off x="1968500" y="38481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mn-lt"/>
              </a:rPr>
              <a:t>Construction and General Industry:  10’-0”</a:t>
            </a:r>
          </a:p>
        </p:txBody>
      </p:sp>
      <p:sp>
        <p:nvSpPr>
          <p:cNvPr id="112680" name="Text Box 43">
            <a:extLst>
              <a:ext uri="{FF2B5EF4-FFF2-40B4-BE49-F238E27FC236}">
                <a16:creationId xmlns:a16="http://schemas.microsoft.com/office/drawing/2014/main" id="{DE100BEB-1735-415A-BC4E-938BDDE24326}"/>
              </a:ext>
            </a:extLst>
          </p:cNvPr>
          <p:cNvSpPr txBox="1">
            <a:spLocks noChangeArrowheads="1"/>
          </p:cNvSpPr>
          <p:nvPr/>
        </p:nvSpPr>
        <p:spPr bwMode="auto">
          <a:xfrm>
            <a:off x="3386932" y="3067730"/>
            <a:ext cx="30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mn-lt"/>
              </a:rPr>
              <a:t>*</a:t>
            </a:r>
            <a:endParaRPr lang="en-US" altLang="en-US" sz="2000">
              <a:latin typeface="+mn-lt"/>
            </a:endParaRPr>
          </a:p>
        </p:txBody>
      </p:sp>
      <p:sp>
        <p:nvSpPr>
          <p:cNvPr id="112681" name="Freeform 44">
            <a:extLst>
              <a:ext uri="{FF2B5EF4-FFF2-40B4-BE49-F238E27FC236}">
                <a16:creationId xmlns:a16="http://schemas.microsoft.com/office/drawing/2014/main" id="{8812BB90-B93D-4327-9F92-FA744214287C}"/>
              </a:ext>
            </a:extLst>
          </p:cNvPr>
          <p:cNvSpPr>
            <a:spLocks/>
          </p:cNvSpPr>
          <p:nvPr/>
        </p:nvSpPr>
        <p:spPr bwMode="auto">
          <a:xfrm>
            <a:off x="2697164" y="2819400"/>
            <a:ext cx="1119187" cy="95250"/>
          </a:xfrm>
          <a:custGeom>
            <a:avLst/>
            <a:gdLst>
              <a:gd name="T0" fmla="*/ 0 w 369"/>
              <a:gd name="T1" fmla="*/ 0 h 1"/>
              <a:gd name="T2" fmla="*/ 2147483646 w 369"/>
              <a:gd name="T3" fmla="*/ 0 h 1"/>
              <a:gd name="T4" fmla="*/ 0 60000 65536"/>
              <a:gd name="T5" fmla="*/ 0 60000 65536"/>
            </a:gdLst>
            <a:ahLst/>
            <a:cxnLst>
              <a:cxn ang="T4">
                <a:pos x="T0" y="T1"/>
              </a:cxn>
              <a:cxn ang="T5">
                <a:pos x="T2" y="T3"/>
              </a:cxn>
            </a:cxnLst>
            <a:rect l="0" t="0" r="r" b="b"/>
            <a:pathLst>
              <a:path w="369" h="1">
                <a:moveTo>
                  <a:pt x="0" y="0"/>
                </a:moveTo>
                <a:lnTo>
                  <a:pt x="369" y="0"/>
                </a:lnTo>
              </a:path>
            </a:pathLst>
          </a:custGeom>
          <a:noFill/>
          <a:ln w="12700" cmpd="sng">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82" name="Rectangle 45">
            <a:extLst>
              <a:ext uri="{FF2B5EF4-FFF2-40B4-BE49-F238E27FC236}">
                <a16:creationId xmlns:a16="http://schemas.microsoft.com/office/drawing/2014/main" id="{832E0F24-B4ED-44FD-BC3A-C83EDB19C951}"/>
              </a:ext>
            </a:extLst>
          </p:cNvPr>
          <p:cNvSpPr>
            <a:spLocks noChangeArrowheads="1"/>
          </p:cNvSpPr>
          <p:nvPr/>
        </p:nvSpPr>
        <p:spPr bwMode="auto">
          <a:xfrm>
            <a:off x="3968750" y="1403350"/>
            <a:ext cx="2133600" cy="1511300"/>
          </a:xfrm>
          <a:prstGeom prst="rect">
            <a:avLst/>
          </a:prstGeom>
          <a:solidFill>
            <a:schemeClr val="bg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83" name="Text Box 46">
            <a:extLst>
              <a:ext uri="{FF2B5EF4-FFF2-40B4-BE49-F238E27FC236}">
                <a16:creationId xmlns:a16="http://schemas.microsoft.com/office/drawing/2014/main" id="{FF3247B6-EAD0-439D-B387-110BF5ECCEC5}"/>
              </a:ext>
            </a:extLst>
          </p:cNvPr>
          <p:cNvSpPr txBox="1">
            <a:spLocks noChangeArrowheads="1"/>
          </p:cNvSpPr>
          <p:nvPr/>
        </p:nvSpPr>
        <p:spPr bwMode="auto">
          <a:xfrm>
            <a:off x="3987800" y="1624014"/>
            <a:ext cx="1981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Federal OSHA:</a:t>
            </a:r>
            <a:endParaRPr lang="en-US" altLang="en-US" sz="1200">
              <a:latin typeface="+mn-lt"/>
            </a:endParaRPr>
          </a:p>
        </p:txBody>
      </p:sp>
      <p:sp>
        <p:nvSpPr>
          <p:cNvPr id="112684" name="Text Box 47">
            <a:extLst>
              <a:ext uri="{FF2B5EF4-FFF2-40B4-BE49-F238E27FC236}">
                <a16:creationId xmlns:a16="http://schemas.microsoft.com/office/drawing/2014/main" id="{EBB7EFBA-02EA-4DFE-9776-63C9FF66132B}"/>
              </a:ext>
            </a:extLst>
          </p:cNvPr>
          <p:cNvSpPr txBox="1">
            <a:spLocks noChangeArrowheads="1"/>
          </p:cNvSpPr>
          <p:nvPr/>
        </p:nvSpPr>
        <p:spPr bwMode="auto">
          <a:xfrm>
            <a:off x="3968750" y="2414589"/>
            <a:ext cx="22479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Corp of Engineers:</a:t>
            </a:r>
            <a:r>
              <a:rPr lang="en-US" altLang="en-US" sz="1200">
                <a:latin typeface="+mn-lt"/>
              </a:rPr>
              <a:t> 42”+/- 3”</a:t>
            </a:r>
          </a:p>
        </p:txBody>
      </p:sp>
      <p:sp>
        <p:nvSpPr>
          <p:cNvPr id="112685" name="Text Box 48">
            <a:extLst>
              <a:ext uri="{FF2B5EF4-FFF2-40B4-BE49-F238E27FC236}">
                <a16:creationId xmlns:a16="http://schemas.microsoft.com/office/drawing/2014/main" id="{B694C163-73E5-4CA2-8F89-6097423F6FFB}"/>
              </a:ext>
            </a:extLst>
          </p:cNvPr>
          <p:cNvSpPr txBox="1">
            <a:spLocks noChangeArrowheads="1"/>
          </p:cNvSpPr>
          <p:nvPr/>
        </p:nvSpPr>
        <p:spPr bwMode="auto">
          <a:xfrm>
            <a:off x="3975100" y="2627314"/>
            <a:ext cx="21336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Maritime: </a:t>
            </a:r>
            <a:r>
              <a:rPr lang="en-US" altLang="en-US" sz="1200">
                <a:latin typeface="+mn-lt"/>
              </a:rPr>
              <a:t>42”- 45”</a:t>
            </a:r>
          </a:p>
        </p:txBody>
      </p:sp>
      <p:sp>
        <p:nvSpPr>
          <p:cNvPr id="112686" name="Text Box 49">
            <a:extLst>
              <a:ext uri="{FF2B5EF4-FFF2-40B4-BE49-F238E27FC236}">
                <a16:creationId xmlns:a16="http://schemas.microsoft.com/office/drawing/2014/main" id="{D4CEF259-0705-4F34-A843-CD77B2463F7C}"/>
              </a:ext>
            </a:extLst>
          </p:cNvPr>
          <p:cNvSpPr txBox="1">
            <a:spLocks noChangeArrowheads="1"/>
          </p:cNvSpPr>
          <p:nvPr/>
        </p:nvSpPr>
        <p:spPr bwMode="auto">
          <a:xfrm>
            <a:off x="3987800" y="140335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u="sng">
                <a:latin typeface="+mn-lt"/>
              </a:rPr>
              <a:t>Toprail:</a:t>
            </a:r>
            <a:endParaRPr lang="en-US" altLang="en-US" sz="1200" u="sng">
              <a:latin typeface="+mn-lt"/>
            </a:endParaRPr>
          </a:p>
        </p:txBody>
      </p:sp>
      <p:sp>
        <p:nvSpPr>
          <p:cNvPr id="112687" name="Text Box 50">
            <a:extLst>
              <a:ext uri="{FF2B5EF4-FFF2-40B4-BE49-F238E27FC236}">
                <a16:creationId xmlns:a16="http://schemas.microsoft.com/office/drawing/2014/main" id="{0AE78713-68F0-443A-85BE-DE4C1E5FD6CF}"/>
              </a:ext>
            </a:extLst>
          </p:cNvPr>
          <p:cNvSpPr txBox="1">
            <a:spLocks noChangeArrowheads="1"/>
          </p:cNvSpPr>
          <p:nvPr/>
        </p:nvSpPr>
        <p:spPr bwMode="auto">
          <a:xfrm>
            <a:off x="4083050" y="180340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mn-lt"/>
              </a:rPr>
              <a:t>Construction: 38”- 45”</a:t>
            </a:r>
          </a:p>
        </p:txBody>
      </p:sp>
      <p:sp>
        <p:nvSpPr>
          <p:cNvPr id="112688" name="Text Box 51">
            <a:extLst>
              <a:ext uri="{FF2B5EF4-FFF2-40B4-BE49-F238E27FC236}">
                <a16:creationId xmlns:a16="http://schemas.microsoft.com/office/drawing/2014/main" id="{AD1C6BF9-9009-45ED-86C1-84B33A30C710}"/>
              </a:ext>
            </a:extLst>
          </p:cNvPr>
          <p:cNvSpPr txBox="1">
            <a:spLocks noChangeArrowheads="1"/>
          </p:cNvSpPr>
          <p:nvPr/>
        </p:nvSpPr>
        <p:spPr bwMode="auto">
          <a:xfrm>
            <a:off x="4083050" y="1993900"/>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mn-lt"/>
              </a:rPr>
              <a:t>General Industry: 38” - 45”</a:t>
            </a:r>
          </a:p>
        </p:txBody>
      </p:sp>
      <p:sp>
        <p:nvSpPr>
          <p:cNvPr id="112689" name="Text Box 52">
            <a:extLst>
              <a:ext uri="{FF2B5EF4-FFF2-40B4-BE49-F238E27FC236}">
                <a16:creationId xmlns:a16="http://schemas.microsoft.com/office/drawing/2014/main" id="{462B0AC7-B4A4-4455-AD2C-2EDF41C57D18}"/>
              </a:ext>
            </a:extLst>
          </p:cNvPr>
          <p:cNvSpPr txBox="1">
            <a:spLocks noChangeArrowheads="1"/>
          </p:cNvSpPr>
          <p:nvPr/>
        </p:nvSpPr>
        <p:spPr bwMode="auto">
          <a:xfrm>
            <a:off x="3968750" y="2206625"/>
            <a:ext cx="1981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California: </a:t>
            </a:r>
            <a:r>
              <a:rPr lang="en-US" altLang="en-US" sz="1200">
                <a:latin typeface="+mn-lt"/>
              </a:rPr>
              <a:t>42”- 45”</a:t>
            </a:r>
          </a:p>
        </p:txBody>
      </p:sp>
      <p:sp>
        <p:nvSpPr>
          <p:cNvPr id="112690" name="Rectangle 53">
            <a:extLst>
              <a:ext uri="{FF2B5EF4-FFF2-40B4-BE49-F238E27FC236}">
                <a16:creationId xmlns:a16="http://schemas.microsoft.com/office/drawing/2014/main" id="{CF3104A6-2C85-4A04-AE13-673596F0075B}"/>
              </a:ext>
            </a:extLst>
          </p:cNvPr>
          <p:cNvSpPr>
            <a:spLocks noChangeArrowheads="1"/>
          </p:cNvSpPr>
          <p:nvPr/>
        </p:nvSpPr>
        <p:spPr bwMode="auto">
          <a:xfrm>
            <a:off x="8159750" y="476250"/>
            <a:ext cx="2286000" cy="838200"/>
          </a:xfrm>
          <a:prstGeom prst="rect">
            <a:avLst/>
          </a:prstGeom>
          <a:solidFill>
            <a:schemeClr val="bg1"/>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691" name="Text Box 54">
            <a:extLst>
              <a:ext uri="{FF2B5EF4-FFF2-40B4-BE49-F238E27FC236}">
                <a16:creationId xmlns:a16="http://schemas.microsoft.com/office/drawing/2014/main" id="{06870678-BD2C-41D7-AD75-63FF31D454A4}"/>
              </a:ext>
            </a:extLst>
          </p:cNvPr>
          <p:cNvSpPr txBox="1">
            <a:spLocks noChangeArrowheads="1"/>
          </p:cNvSpPr>
          <p:nvPr/>
        </p:nvSpPr>
        <p:spPr bwMode="auto">
          <a:xfrm>
            <a:off x="8248650" y="506413"/>
            <a:ext cx="2120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u="sng">
                <a:latin typeface="+mn-lt"/>
              </a:rPr>
              <a:t>Required Rail Strength</a:t>
            </a:r>
            <a:endParaRPr lang="en-US" altLang="en-US" sz="1400" u="sng">
              <a:latin typeface="+mn-lt"/>
            </a:endParaRPr>
          </a:p>
        </p:txBody>
      </p:sp>
      <p:sp>
        <p:nvSpPr>
          <p:cNvPr id="112692" name="Text Box 55">
            <a:extLst>
              <a:ext uri="{FF2B5EF4-FFF2-40B4-BE49-F238E27FC236}">
                <a16:creationId xmlns:a16="http://schemas.microsoft.com/office/drawing/2014/main" id="{020B6FDB-672D-4187-B123-E86EB193CD17}"/>
              </a:ext>
            </a:extLst>
          </p:cNvPr>
          <p:cNvSpPr txBox="1">
            <a:spLocks noChangeArrowheads="1"/>
          </p:cNvSpPr>
          <p:nvPr/>
        </p:nvSpPr>
        <p:spPr bwMode="auto">
          <a:xfrm>
            <a:off x="8450263" y="795339"/>
            <a:ext cx="1981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mn-lt"/>
              </a:rPr>
              <a:t>Toprail = 200 pounds</a:t>
            </a:r>
          </a:p>
        </p:txBody>
      </p:sp>
      <p:sp>
        <p:nvSpPr>
          <p:cNvPr id="112693" name="Text Box 56">
            <a:extLst>
              <a:ext uri="{FF2B5EF4-FFF2-40B4-BE49-F238E27FC236}">
                <a16:creationId xmlns:a16="http://schemas.microsoft.com/office/drawing/2014/main" id="{8667ADA0-3FC2-4291-BF84-F169F24A8A20}"/>
              </a:ext>
            </a:extLst>
          </p:cNvPr>
          <p:cNvSpPr txBox="1">
            <a:spLocks noChangeArrowheads="1"/>
          </p:cNvSpPr>
          <p:nvPr/>
        </p:nvSpPr>
        <p:spPr bwMode="auto">
          <a:xfrm>
            <a:off x="8450263" y="1011239"/>
            <a:ext cx="1981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mn-lt"/>
              </a:rPr>
              <a:t>Midrail = 150 pounds</a:t>
            </a:r>
          </a:p>
        </p:txBody>
      </p:sp>
      <p:sp>
        <p:nvSpPr>
          <p:cNvPr id="112694" name="Freeform 57">
            <a:extLst>
              <a:ext uri="{FF2B5EF4-FFF2-40B4-BE49-F238E27FC236}">
                <a16:creationId xmlns:a16="http://schemas.microsoft.com/office/drawing/2014/main" id="{0E63747E-E94E-48BC-8706-5135C3D7DC5E}"/>
              </a:ext>
            </a:extLst>
          </p:cNvPr>
          <p:cNvSpPr>
            <a:spLocks/>
          </p:cNvSpPr>
          <p:nvPr/>
        </p:nvSpPr>
        <p:spPr bwMode="auto">
          <a:xfrm>
            <a:off x="2673350" y="1936750"/>
            <a:ext cx="1143000" cy="215900"/>
          </a:xfrm>
          <a:custGeom>
            <a:avLst/>
            <a:gdLst>
              <a:gd name="T0" fmla="*/ 0 w 369"/>
              <a:gd name="T1" fmla="*/ 0 h 1"/>
              <a:gd name="T2" fmla="*/ 2147483646 w 369"/>
              <a:gd name="T3" fmla="*/ 0 h 1"/>
              <a:gd name="T4" fmla="*/ 0 60000 65536"/>
              <a:gd name="T5" fmla="*/ 0 60000 65536"/>
            </a:gdLst>
            <a:ahLst/>
            <a:cxnLst>
              <a:cxn ang="T4">
                <a:pos x="T0" y="T1"/>
              </a:cxn>
              <a:cxn ang="T5">
                <a:pos x="T2" y="T3"/>
              </a:cxn>
            </a:cxnLst>
            <a:rect l="0" t="0" r="r" b="b"/>
            <a:pathLst>
              <a:path w="369" h="1">
                <a:moveTo>
                  <a:pt x="0" y="0"/>
                </a:moveTo>
                <a:lnTo>
                  <a:pt x="369" y="0"/>
                </a:lnTo>
              </a:path>
            </a:pathLst>
          </a:custGeom>
          <a:noFill/>
          <a:ln w="12700" cmpd="sng">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95" name="Freeform 58">
            <a:extLst>
              <a:ext uri="{FF2B5EF4-FFF2-40B4-BE49-F238E27FC236}">
                <a16:creationId xmlns:a16="http://schemas.microsoft.com/office/drawing/2014/main" id="{29741191-B069-4562-8CE1-989E1F1DA8B2}"/>
              </a:ext>
            </a:extLst>
          </p:cNvPr>
          <p:cNvSpPr>
            <a:spLocks/>
          </p:cNvSpPr>
          <p:nvPr/>
        </p:nvSpPr>
        <p:spPr bwMode="auto">
          <a:xfrm>
            <a:off x="2933700" y="1936750"/>
            <a:ext cx="196850" cy="292100"/>
          </a:xfrm>
          <a:custGeom>
            <a:avLst/>
            <a:gdLst>
              <a:gd name="T0" fmla="*/ 0 w 1"/>
              <a:gd name="T1" fmla="*/ 2147483646 h 204"/>
              <a:gd name="T2" fmla="*/ 0 w 1"/>
              <a:gd name="T3" fmla="*/ 0 h 204"/>
              <a:gd name="T4" fmla="*/ 0 60000 65536"/>
              <a:gd name="T5" fmla="*/ 0 60000 65536"/>
            </a:gdLst>
            <a:ahLst/>
            <a:cxnLst>
              <a:cxn ang="T4">
                <a:pos x="T0" y="T1"/>
              </a:cxn>
              <a:cxn ang="T5">
                <a:pos x="T2" y="T3"/>
              </a:cxn>
            </a:cxnLst>
            <a:rect l="0" t="0" r="r" b="b"/>
            <a:pathLst>
              <a:path w="1" h="204">
                <a:moveTo>
                  <a:pt x="0" y="204"/>
                </a:moveTo>
                <a:lnTo>
                  <a:pt x="0" y="0"/>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96" name="Freeform 59">
            <a:extLst>
              <a:ext uri="{FF2B5EF4-FFF2-40B4-BE49-F238E27FC236}">
                <a16:creationId xmlns:a16="http://schemas.microsoft.com/office/drawing/2014/main" id="{CB3A87ED-CEE7-45D7-A57A-6BB1C15B7431}"/>
              </a:ext>
            </a:extLst>
          </p:cNvPr>
          <p:cNvSpPr>
            <a:spLocks/>
          </p:cNvSpPr>
          <p:nvPr/>
        </p:nvSpPr>
        <p:spPr bwMode="auto">
          <a:xfrm>
            <a:off x="2933700" y="2533651"/>
            <a:ext cx="120650" cy="295275"/>
          </a:xfrm>
          <a:custGeom>
            <a:avLst/>
            <a:gdLst>
              <a:gd name="T0" fmla="*/ 0 w 1"/>
              <a:gd name="T1" fmla="*/ 0 h 237"/>
              <a:gd name="T2" fmla="*/ 0 w 1"/>
              <a:gd name="T3" fmla="*/ 2147483646 h 237"/>
              <a:gd name="T4" fmla="*/ 0 60000 65536"/>
              <a:gd name="T5" fmla="*/ 0 60000 65536"/>
            </a:gdLst>
            <a:ahLst/>
            <a:cxnLst>
              <a:cxn ang="T4">
                <a:pos x="T0" y="T1"/>
              </a:cxn>
              <a:cxn ang="T5">
                <a:pos x="T2" y="T3"/>
              </a:cxn>
            </a:cxnLst>
            <a:rect l="0" t="0" r="r" b="b"/>
            <a:pathLst>
              <a:path w="1" h="237">
                <a:moveTo>
                  <a:pt x="0" y="0"/>
                </a:moveTo>
                <a:lnTo>
                  <a:pt x="0" y="237"/>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97" name="Text Box 60">
            <a:extLst>
              <a:ext uri="{FF2B5EF4-FFF2-40B4-BE49-F238E27FC236}">
                <a16:creationId xmlns:a16="http://schemas.microsoft.com/office/drawing/2014/main" id="{4C60BEC5-8867-4566-8F42-23475C73E407}"/>
              </a:ext>
            </a:extLst>
          </p:cNvPr>
          <p:cNvSpPr txBox="1">
            <a:spLocks noChangeArrowheads="1"/>
          </p:cNvSpPr>
          <p:nvPr/>
        </p:nvSpPr>
        <p:spPr bwMode="auto">
          <a:xfrm>
            <a:off x="2292350" y="2233614"/>
            <a:ext cx="19812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latin typeface="+mn-lt"/>
              </a:rPr>
              <a:t>Toprail Height</a:t>
            </a:r>
            <a:endParaRPr lang="en-US" altLang="en-US" sz="1200">
              <a:latin typeface="+mn-lt"/>
            </a:endParaRPr>
          </a:p>
        </p:txBody>
      </p:sp>
      <p:sp>
        <p:nvSpPr>
          <p:cNvPr id="112698" name="Freeform 61">
            <a:extLst>
              <a:ext uri="{FF2B5EF4-FFF2-40B4-BE49-F238E27FC236}">
                <a16:creationId xmlns:a16="http://schemas.microsoft.com/office/drawing/2014/main" id="{15194D88-A82D-4FBC-9E3C-B4D958BA249F}"/>
              </a:ext>
            </a:extLst>
          </p:cNvPr>
          <p:cNvSpPr>
            <a:spLocks/>
          </p:cNvSpPr>
          <p:nvPr/>
        </p:nvSpPr>
        <p:spPr bwMode="auto">
          <a:xfrm rot="2800005">
            <a:off x="7609681" y="1099344"/>
            <a:ext cx="134938" cy="101600"/>
          </a:xfrm>
          <a:custGeom>
            <a:avLst/>
            <a:gdLst>
              <a:gd name="T0" fmla="*/ 0 w 1"/>
              <a:gd name="T1" fmla="*/ 0 h 237"/>
              <a:gd name="T2" fmla="*/ 0 w 1"/>
              <a:gd name="T3" fmla="*/ 2147483646 h 237"/>
              <a:gd name="T4" fmla="*/ 0 60000 65536"/>
              <a:gd name="T5" fmla="*/ 0 60000 65536"/>
            </a:gdLst>
            <a:ahLst/>
            <a:cxnLst>
              <a:cxn ang="T4">
                <a:pos x="T0" y="T1"/>
              </a:cxn>
              <a:cxn ang="T5">
                <a:pos x="T2" y="T3"/>
              </a:cxn>
            </a:cxnLst>
            <a:rect l="0" t="0" r="r" b="b"/>
            <a:pathLst>
              <a:path w="1" h="237">
                <a:moveTo>
                  <a:pt x="0" y="0"/>
                </a:moveTo>
                <a:lnTo>
                  <a:pt x="0" y="237"/>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699" name="Freeform 62">
            <a:extLst>
              <a:ext uri="{FF2B5EF4-FFF2-40B4-BE49-F238E27FC236}">
                <a16:creationId xmlns:a16="http://schemas.microsoft.com/office/drawing/2014/main" id="{E1905165-DBF8-4067-9C40-AAC335167424}"/>
              </a:ext>
            </a:extLst>
          </p:cNvPr>
          <p:cNvSpPr>
            <a:spLocks/>
          </p:cNvSpPr>
          <p:nvPr/>
        </p:nvSpPr>
        <p:spPr bwMode="auto">
          <a:xfrm>
            <a:off x="7664450" y="889001"/>
            <a:ext cx="495300" cy="180975"/>
          </a:xfrm>
          <a:custGeom>
            <a:avLst/>
            <a:gdLst>
              <a:gd name="T0" fmla="*/ 2147483646 w 312"/>
              <a:gd name="T1" fmla="*/ 2147483646 h 114"/>
              <a:gd name="T2" fmla="*/ 2147483646 w 312"/>
              <a:gd name="T3" fmla="*/ 2147483646 h 114"/>
              <a:gd name="T4" fmla="*/ 2147483646 w 312"/>
              <a:gd name="T5" fmla="*/ 2147483646 h 114"/>
              <a:gd name="T6" fmla="*/ 2147483646 w 312"/>
              <a:gd name="T7" fmla="*/ 2147483646 h 114"/>
              <a:gd name="T8" fmla="*/ 0 w 312"/>
              <a:gd name="T9" fmla="*/ 2147483646 h 1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 h="114">
                <a:moveTo>
                  <a:pt x="312" y="2"/>
                </a:moveTo>
                <a:cubicBezTo>
                  <a:pt x="298" y="2"/>
                  <a:pt x="254" y="0"/>
                  <a:pt x="226" y="2"/>
                </a:cubicBezTo>
                <a:cubicBezTo>
                  <a:pt x="198" y="4"/>
                  <a:pt x="173" y="7"/>
                  <a:pt x="146" y="16"/>
                </a:cubicBezTo>
                <a:cubicBezTo>
                  <a:pt x="119" y="25"/>
                  <a:pt x="90" y="42"/>
                  <a:pt x="66" y="58"/>
                </a:cubicBezTo>
                <a:cubicBezTo>
                  <a:pt x="42" y="74"/>
                  <a:pt x="14" y="102"/>
                  <a:pt x="0" y="114"/>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00" name="Freeform 63">
            <a:extLst>
              <a:ext uri="{FF2B5EF4-FFF2-40B4-BE49-F238E27FC236}">
                <a16:creationId xmlns:a16="http://schemas.microsoft.com/office/drawing/2014/main" id="{4E680ADE-54C9-4B10-8949-917B549C5D0B}"/>
              </a:ext>
            </a:extLst>
          </p:cNvPr>
          <p:cNvSpPr>
            <a:spLocks/>
          </p:cNvSpPr>
          <p:nvPr/>
        </p:nvSpPr>
        <p:spPr bwMode="auto">
          <a:xfrm>
            <a:off x="7491414" y="2082800"/>
            <a:ext cx="134937" cy="300038"/>
          </a:xfrm>
          <a:custGeom>
            <a:avLst/>
            <a:gdLst>
              <a:gd name="T0" fmla="*/ 0 w 1"/>
              <a:gd name="T1" fmla="*/ 0 h 237"/>
              <a:gd name="T2" fmla="*/ 0 w 1"/>
              <a:gd name="T3" fmla="*/ 2147483646 h 237"/>
              <a:gd name="T4" fmla="*/ 0 60000 65536"/>
              <a:gd name="T5" fmla="*/ 0 60000 65536"/>
            </a:gdLst>
            <a:ahLst/>
            <a:cxnLst>
              <a:cxn ang="T4">
                <a:pos x="T0" y="T1"/>
              </a:cxn>
              <a:cxn ang="T5">
                <a:pos x="T2" y="T3"/>
              </a:cxn>
            </a:cxnLst>
            <a:rect l="0" t="0" r="r" b="b"/>
            <a:pathLst>
              <a:path w="1" h="237">
                <a:moveTo>
                  <a:pt x="0" y="0"/>
                </a:moveTo>
                <a:lnTo>
                  <a:pt x="0" y="237"/>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01" name="Freeform 64">
            <a:extLst>
              <a:ext uri="{FF2B5EF4-FFF2-40B4-BE49-F238E27FC236}">
                <a16:creationId xmlns:a16="http://schemas.microsoft.com/office/drawing/2014/main" id="{278A50DA-A5D2-426D-8F10-093E88D7FB29}"/>
              </a:ext>
            </a:extLst>
          </p:cNvPr>
          <p:cNvSpPr>
            <a:spLocks/>
          </p:cNvSpPr>
          <p:nvPr/>
        </p:nvSpPr>
        <p:spPr bwMode="auto">
          <a:xfrm>
            <a:off x="7493001" y="1662113"/>
            <a:ext cx="130175" cy="457200"/>
          </a:xfrm>
          <a:custGeom>
            <a:avLst/>
            <a:gdLst>
              <a:gd name="T0" fmla="*/ 0 w 1"/>
              <a:gd name="T1" fmla="*/ 2147483646 h 204"/>
              <a:gd name="T2" fmla="*/ 0 w 1"/>
              <a:gd name="T3" fmla="*/ 0 h 204"/>
              <a:gd name="T4" fmla="*/ 0 60000 65536"/>
              <a:gd name="T5" fmla="*/ 0 60000 65536"/>
            </a:gdLst>
            <a:ahLst/>
            <a:cxnLst>
              <a:cxn ang="T4">
                <a:pos x="T0" y="T1"/>
              </a:cxn>
              <a:cxn ang="T5">
                <a:pos x="T2" y="T3"/>
              </a:cxn>
            </a:cxnLst>
            <a:rect l="0" t="0" r="r" b="b"/>
            <a:pathLst>
              <a:path w="1" h="204">
                <a:moveTo>
                  <a:pt x="0" y="204"/>
                </a:moveTo>
                <a:lnTo>
                  <a:pt x="0" y="0"/>
                </a:lnTo>
              </a:path>
            </a:pathLst>
          </a:custGeom>
          <a:noFill/>
          <a:ln w="9525" cmpd="sng">
            <a:solidFill>
              <a:schemeClr val="tx1"/>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702" name="Oval 65">
            <a:extLst>
              <a:ext uri="{FF2B5EF4-FFF2-40B4-BE49-F238E27FC236}">
                <a16:creationId xmlns:a16="http://schemas.microsoft.com/office/drawing/2014/main" id="{9421C3FA-A0A5-4D2C-A8A6-63DC6CB47215}"/>
              </a:ext>
            </a:extLst>
          </p:cNvPr>
          <p:cNvSpPr>
            <a:spLocks noChangeArrowheads="1"/>
          </p:cNvSpPr>
          <p:nvPr/>
        </p:nvSpPr>
        <p:spPr bwMode="auto">
          <a:xfrm flipH="1" flipV="1">
            <a:off x="7451725" y="1992313"/>
            <a:ext cx="76200" cy="762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mn-lt"/>
            </a:endParaRPr>
          </a:p>
        </p:txBody>
      </p:sp>
      <p:sp>
        <p:nvSpPr>
          <p:cNvPr id="112703" name="Line 66">
            <a:extLst>
              <a:ext uri="{FF2B5EF4-FFF2-40B4-BE49-F238E27FC236}">
                <a16:creationId xmlns:a16="http://schemas.microsoft.com/office/drawing/2014/main" id="{DAA835FF-510B-4969-891C-3995332CA0C5}"/>
              </a:ext>
            </a:extLst>
          </p:cNvPr>
          <p:cNvSpPr>
            <a:spLocks noChangeShapeType="1"/>
          </p:cNvSpPr>
          <p:nvPr/>
        </p:nvSpPr>
        <p:spPr bwMode="auto">
          <a:xfrm flipH="1">
            <a:off x="6483350" y="2063750"/>
            <a:ext cx="990600" cy="1295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64" name="Straight Connector 63">
            <a:extLst>
              <a:ext uri="{FF2B5EF4-FFF2-40B4-BE49-F238E27FC236}">
                <a16:creationId xmlns:a16="http://schemas.microsoft.com/office/drawing/2014/main" id="{AEEAA10D-4F74-4FA1-94C1-FABEE02D21D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65" name="Picture 64" descr="17_SAIA_Logo_Pantone302_Horz_Stack_375 Lime Green (1).eps">
            <a:extLst>
              <a:ext uri="{FF2B5EF4-FFF2-40B4-BE49-F238E27FC236}">
                <a16:creationId xmlns:a16="http://schemas.microsoft.com/office/drawing/2014/main" id="{DD15D68D-7318-4E0D-842D-0F4B379200E6}"/>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grpSp>
        <p:nvGrpSpPr>
          <p:cNvPr id="66" name="Group 4">
            <a:extLst>
              <a:ext uri="{FF2B5EF4-FFF2-40B4-BE49-F238E27FC236}">
                <a16:creationId xmlns:a16="http://schemas.microsoft.com/office/drawing/2014/main" id="{586DECF8-2809-4CFA-A3EC-C1C122909F49}"/>
              </a:ext>
            </a:extLst>
          </p:cNvPr>
          <p:cNvGrpSpPr>
            <a:grpSpLocks/>
          </p:cNvGrpSpPr>
          <p:nvPr/>
        </p:nvGrpSpPr>
        <p:grpSpPr bwMode="auto">
          <a:xfrm>
            <a:off x="9713117" y="6488111"/>
            <a:ext cx="2133600" cy="228600"/>
            <a:chOff x="4608" y="4104"/>
            <a:chExt cx="1104" cy="144"/>
          </a:xfrm>
        </p:grpSpPr>
        <p:sp>
          <p:nvSpPr>
            <p:cNvPr id="67" name="Rectangle 5">
              <a:extLst>
                <a:ext uri="{FF2B5EF4-FFF2-40B4-BE49-F238E27FC236}">
                  <a16:creationId xmlns:a16="http://schemas.microsoft.com/office/drawing/2014/main" id="{9849BCE0-C91D-48DC-9D49-2FB5ACE2E51C}"/>
                </a:ext>
              </a:extLst>
            </p:cNvPr>
            <p:cNvSpPr>
              <a:spLocks noChangeArrowheads="1"/>
            </p:cNvSpPr>
            <p:nvPr/>
          </p:nvSpPr>
          <p:spPr bwMode="auto">
            <a:xfrm>
              <a:off x="4704" y="4104"/>
              <a:ext cx="100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2009, DH Glabe &amp; Associates, Inc.</a:t>
              </a:r>
              <a:endParaRPr lang="en-US" altLang="en-US" sz="1000">
                <a:latin typeface="Times New Roman" panose="02020603050405020304" pitchFamily="18" charset="0"/>
              </a:endParaRPr>
            </a:p>
          </p:txBody>
        </p:sp>
        <p:sp>
          <p:nvSpPr>
            <p:cNvPr id="68" name="Oval 6">
              <a:extLst>
                <a:ext uri="{FF2B5EF4-FFF2-40B4-BE49-F238E27FC236}">
                  <a16:creationId xmlns:a16="http://schemas.microsoft.com/office/drawing/2014/main" id="{E9B47778-2C99-402D-8B05-A485F2082BAE}"/>
                </a:ext>
              </a:extLst>
            </p:cNvPr>
            <p:cNvSpPr>
              <a:spLocks noChangeArrowheads="1"/>
            </p:cNvSpPr>
            <p:nvPr/>
          </p:nvSpPr>
          <p:spPr bwMode="auto">
            <a:xfrm>
              <a:off x="4608" y="4128"/>
              <a:ext cx="96" cy="96"/>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900"/>
                <a:t>C</a:t>
              </a:r>
              <a:endParaRPr lang="en-US" altLang="en-US" sz="2400">
                <a:latin typeface="Times New Roman" panose="02020603050405020304" pitchFamily="18" charset="0"/>
              </a:endParaRPr>
            </a:p>
          </p:txBody>
        </p:sp>
      </p:gr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381000"/>
            <a:ext cx="11125200" cy="769441"/>
          </a:xfrm>
          <a:prstGeom prst="rect">
            <a:avLst/>
          </a:prstGeom>
          <a:noFill/>
        </p:spPr>
        <p:txBody>
          <a:bodyPr wrap="square" rtlCol="0">
            <a:spAutoFit/>
          </a:bodyPr>
          <a:lstStyle/>
          <a:p>
            <a:r>
              <a:rPr lang="en-US" sz="4400">
                <a:solidFill>
                  <a:schemeClr val="tx2"/>
                </a:solidFill>
              </a:rPr>
              <a:t>GUARDRAIL PANELS FOR FRAME SCAFFOLDS</a:t>
            </a:r>
          </a:p>
        </p:txBody>
      </p:sp>
      <p:sp>
        <p:nvSpPr>
          <p:cNvPr id="5" name="TextBox 4"/>
          <p:cNvSpPr txBox="1"/>
          <p:nvPr/>
        </p:nvSpPr>
        <p:spPr>
          <a:xfrm>
            <a:off x="234834" y="5285557"/>
            <a:ext cx="3178604" cy="843746"/>
          </a:xfrm>
          <a:prstGeom prst="rect">
            <a:avLst/>
          </a:prstGeom>
          <a:noFill/>
        </p:spPr>
        <p:txBody>
          <a:bodyPr wrap="square" rtlCol="0">
            <a:spAutoFit/>
          </a:bodyPr>
          <a:lstStyle/>
          <a:p>
            <a:r>
              <a:rPr lang="en-US" sz="2400"/>
              <a:t>Panel attaches to frame to guard platform end</a:t>
            </a:r>
          </a:p>
        </p:txBody>
      </p:sp>
      <p:pic>
        <p:nvPicPr>
          <p:cNvPr id="7" name="Picture 6" descr="A picture containing drawing&#10;&#10;Description automatically generated">
            <a:extLst>
              <a:ext uri="{FF2B5EF4-FFF2-40B4-BE49-F238E27FC236}">
                <a16:creationId xmlns:a16="http://schemas.microsoft.com/office/drawing/2014/main" id="{98A6036A-82AD-4006-A252-CCB469D019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646" y="1798312"/>
            <a:ext cx="7667058" cy="3557016"/>
          </a:xfrm>
          <a:prstGeom prst="rect">
            <a:avLst/>
          </a:prstGeom>
        </p:spPr>
      </p:pic>
      <p:sp>
        <p:nvSpPr>
          <p:cNvPr id="2" name="TextBox 1">
            <a:extLst>
              <a:ext uri="{FF2B5EF4-FFF2-40B4-BE49-F238E27FC236}">
                <a16:creationId xmlns:a16="http://schemas.microsoft.com/office/drawing/2014/main" id="{BA2690C6-CD6C-4465-BF9D-B6D9D8B5ECE9}"/>
              </a:ext>
            </a:extLst>
          </p:cNvPr>
          <p:cNvSpPr txBox="1"/>
          <p:nvPr/>
        </p:nvSpPr>
        <p:spPr>
          <a:xfrm>
            <a:off x="1632132" y="1132422"/>
            <a:ext cx="8576104" cy="461665"/>
          </a:xfrm>
          <a:prstGeom prst="rect">
            <a:avLst/>
          </a:prstGeom>
          <a:noFill/>
        </p:spPr>
        <p:txBody>
          <a:bodyPr wrap="square" rtlCol="0">
            <a:spAutoFit/>
          </a:bodyPr>
          <a:lstStyle/>
          <a:p>
            <a:r>
              <a:rPr lang="en-US" sz="2400"/>
              <a:t>*</a:t>
            </a:r>
            <a:r>
              <a:rPr lang="en-US" sz="2400" err="1"/>
              <a:t>Crossbraces</a:t>
            </a:r>
            <a:r>
              <a:rPr lang="en-US" sz="2400"/>
              <a:t> may be used as a </a:t>
            </a:r>
            <a:r>
              <a:rPr lang="en-US" sz="2400" err="1"/>
              <a:t>midrail</a:t>
            </a:r>
            <a:r>
              <a:rPr lang="en-US" sz="2400"/>
              <a:t> or a top rail, but not both</a:t>
            </a:r>
          </a:p>
        </p:txBody>
      </p:sp>
      <p:pic>
        <p:nvPicPr>
          <p:cNvPr id="9" name="Picture 8" descr="A picture containing building, table&#10;&#10;Description automatically generated">
            <a:extLst>
              <a:ext uri="{FF2B5EF4-FFF2-40B4-BE49-F238E27FC236}">
                <a16:creationId xmlns:a16="http://schemas.microsoft.com/office/drawing/2014/main" id="{55E6AC7F-9512-42CC-BD03-62D51CEF27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6826" y="1816407"/>
            <a:ext cx="3936722" cy="3478340"/>
          </a:xfrm>
          <a:prstGeom prst="rect">
            <a:avLst/>
          </a:prstGeom>
        </p:spPr>
      </p:pic>
      <p:sp>
        <p:nvSpPr>
          <p:cNvPr id="11" name="TextBox 10">
            <a:extLst>
              <a:ext uri="{FF2B5EF4-FFF2-40B4-BE49-F238E27FC236}">
                <a16:creationId xmlns:a16="http://schemas.microsoft.com/office/drawing/2014/main" id="{BCB8ED82-1F7D-46E5-B2E4-A3F4E8EFACB4}"/>
              </a:ext>
            </a:extLst>
          </p:cNvPr>
          <p:cNvSpPr txBox="1"/>
          <p:nvPr/>
        </p:nvSpPr>
        <p:spPr>
          <a:xfrm>
            <a:off x="8096826" y="5236261"/>
            <a:ext cx="4032874" cy="830997"/>
          </a:xfrm>
          <a:prstGeom prst="rect">
            <a:avLst/>
          </a:prstGeom>
          <a:noFill/>
        </p:spPr>
        <p:txBody>
          <a:bodyPr wrap="square" rtlCol="0">
            <a:spAutoFit/>
          </a:bodyPr>
          <a:lstStyle/>
          <a:p>
            <a:r>
              <a:rPr lang="en-US" sz="2400" err="1"/>
              <a:t>Crossbrace</a:t>
            </a:r>
            <a:r>
              <a:rPr lang="en-US" sz="2400"/>
              <a:t> with single straight rail as </a:t>
            </a:r>
            <a:r>
              <a:rPr lang="en-US" sz="2400" err="1"/>
              <a:t>midrail</a:t>
            </a:r>
            <a:endParaRPr lang="en-US" sz="2400"/>
          </a:p>
        </p:txBody>
      </p:sp>
      <p:cxnSp>
        <p:nvCxnSpPr>
          <p:cNvPr id="10" name="Straight Connector 9">
            <a:extLst>
              <a:ext uri="{FF2B5EF4-FFF2-40B4-BE49-F238E27FC236}">
                <a16:creationId xmlns:a16="http://schemas.microsoft.com/office/drawing/2014/main" id="{CB3A4E53-BA45-44F6-BCE2-E72B9C75D4C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2" name="Picture 11" descr="17_SAIA_Logo_Pantone302_Horz_Stack_375 Lime Green (1).eps">
            <a:extLst>
              <a:ext uri="{FF2B5EF4-FFF2-40B4-BE49-F238E27FC236}">
                <a16:creationId xmlns:a16="http://schemas.microsoft.com/office/drawing/2014/main" id="{C254AF8D-C7B3-4FA4-B978-C0160C368CF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
        <p:nvSpPr>
          <p:cNvPr id="4" name="TextBox 3"/>
          <p:cNvSpPr txBox="1"/>
          <p:nvPr/>
        </p:nvSpPr>
        <p:spPr>
          <a:xfrm>
            <a:off x="4291100" y="5046823"/>
            <a:ext cx="3546300" cy="1200329"/>
          </a:xfrm>
          <a:prstGeom prst="rect">
            <a:avLst/>
          </a:prstGeom>
          <a:noFill/>
        </p:spPr>
        <p:txBody>
          <a:bodyPr wrap="square" rtlCol="0">
            <a:spAutoFit/>
          </a:bodyPr>
          <a:lstStyle/>
          <a:p>
            <a:r>
              <a:rPr lang="en-US" sz="2400"/>
              <a:t>Panel attaches to frame directly behind </a:t>
            </a:r>
            <a:r>
              <a:rPr lang="en-US" sz="2400" err="1"/>
              <a:t>crossbraces</a:t>
            </a:r>
            <a:r>
              <a:rPr lang="en-US" sz="2400"/>
              <a:t> to guard scaffold run</a:t>
            </a:r>
          </a:p>
        </p:txBody>
      </p:sp>
    </p:spTree>
    <p:extLst>
      <p:ext uri="{BB962C8B-B14F-4D97-AF65-F5344CB8AC3E}">
        <p14:creationId xmlns:p14="http://schemas.microsoft.com/office/powerpoint/2010/main" val="25899384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BEAB4616-C5DB-4692-94F4-138FE172B4FD}"/>
              </a:ext>
            </a:extLst>
          </p:cNvPr>
          <p:cNvCxnSpPr>
            <a:cxnSpLocks/>
          </p:cNvCxnSpPr>
          <p:nvPr/>
        </p:nvCxnSpPr>
        <p:spPr>
          <a:xfrm>
            <a:off x="4798166" y="1382911"/>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A26CB9-6F47-4A4A-AA6F-42A4518EDF23}"/>
              </a:ext>
            </a:extLst>
          </p:cNvPr>
          <p:cNvCxnSpPr>
            <a:cxnSpLocks/>
          </p:cNvCxnSpPr>
          <p:nvPr/>
        </p:nvCxnSpPr>
        <p:spPr>
          <a:xfrm>
            <a:off x="1485878" y="1382912"/>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469728-A9C8-461E-9D4D-8655F02CA204}"/>
              </a:ext>
            </a:extLst>
          </p:cNvPr>
          <p:cNvCxnSpPr>
            <a:cxnSpLocks/>
          </p:cNvCxnSpPr>
          <p:nvPr/>
        </p:nvCxnSpPr>
        <p:spPr>
          <a:xfrm>
            <a:off x="1328687" y="4743984"/>
            <a:ext cx="3671410"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CCCBC-3FAE-47F2-B03E-E36DDE1CC3A5}"/>
              </a:ext>
            </a:extLst>
          </p:cNvPr>
          <p:cNvCxnSpPr>
            <a:cxnSpLocks/>
          </p:cNvCxnSpPr>
          <p:nvPr/>
        </p:nvCxnSpPr>
        <p:spPr>
          <a:xfrm>
            <a:off x="1631106" y="2856486"/>
            <a:ext cx="1474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94F77CC-041F-4537-B3BE-78AA01EA099F}"/>
              </a:ext>
            </a:extLst>
          </p:cNvPr>
          <p:cNvSpPr txBox="1"/>
          <p:nvPr/>
        </p:nvSpPr>
        <p:spPr>
          <a:xfrm>
            <a:off x="2368341" y="1382912"/>
            <a:ext cx="1656223" cy="1015663"/>
          </a:xfrm>
          <a:prstGeom prst="rect">
            <a:avLst/>
          </a:prstGeom>
          <a:solidFill>
            <a:schemeClr val="bg1"/>
          </a:solidFill>
          <a:ln>
            <a:solidFill>
              <a:schemeClr val="bg1">
                <a:lumMod val="65000"/>
              </a:schemeClr>
            </a:solidFill>
          </a:ln>
        </p:spPr>
        <p:txBody>
          <a:bodyPr wrap="none" rtlCol="0">
            <a:spAutoFit/>
          </a:bodyPr>
          <a:lstStyle/>
          <a:p>
            <a:r>
              <a:rPr lang="en-US" sz="2000"/>
              <a:t>38 in (0.96m)</a:t>
            </a:r>
          </a:p>
          <a:p>
            <a:r>
              <a:rPr lang="en-US" sz="2000"/>
              <a:t>          to</a:t>
            </a:r>
          </a:p>
          <a:p>
            <a:r>
              <a:rPr lang="en-US" sz="2000"/>
              <a:t>48 in (1.22m)</a:t>
            </a:r>
          </a:p>
        </p:txBody>
      </p:sp>
      <p:cxnSp>
        <p:nvCxnSpPr>
          <p:cNvPr id="38" name="Straight Arrow Connector 37">
            <a:extLst>
              <a:ext uri="{FF2B5EF4-FFF2-40B4-BE49-F238E27FC236}">
                <a16:creationId xmlns:a16="http://schemas.microsoft.com/office/drawing/2014/main" id="{D71EEDDA-00D3-4C3A-B372-FD5B39E58308}"/>
              </a:ext>
            </a:extLst>
          </p:cNvPr>
          <p:cNvCxnSpPr>
            <a:cxnSpLocks/>
          </p:cNvCxnSpPr>
          <p:nvPr/>
        </p:nvCxnSpPr>
        <p:spPr>
          <a:xfrm>
            <a:off x="2051818" y="2871201"/>
            <a:ext cx="0" cy="1816709"/>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Minus Sign 45">
            <a:extLst>
              <a:ext uri="{FF2B5EF4-FFF2-40B4-BE49-F238E27FC236}">
                <a16:creationId xmlns:a16="http://schemas.microsoft.com/office/drawing/2014/main" id="{DDC90F6D-A55E-48E6-899B-AA06B20E3F42}"/>
              </a:ext>
            </a:extLst>
          </p:cNvPr>
          <p:cNvSpPr/>
          <p:nvPr/>
        </p:nvSpPr>
        <p:spPr>
          <a:xfrm rot="1567093">
            <a:off x="628213" y="2728504"/>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 name="Minus Sign 49">
            <a:extLst>
              <a:ext uri="{FF2B5EF4-FFF2-40B4-BE49-F238E27FC236}">
                <a16:creationId xmlns:a16="http://schemas.microsoft.com/office/drawing/2014/main" id="{3A9C678B-D708-41C1-B893-5D5B990ED115}"/>
              </a:ext>
            </a:extLst>
          </p:cNvPr>
          <p:cNvSpPr/>
          <p:nvPr/>
        </p:nvSpPr>
        <p:spPr>
          <a:xfrm>
            <a:off x="837179" y="3588183"/>
            <a:ext cx="4613888" cy="291572"/>
          </a:xfrm>
          <a:prstGeom prst="mathMinus">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 name="Minus Sign 52">
            <a:extLst>
              <a:ext uri="{FF2B5EF4-FFF2-40B4-BE49-F238E27FC236}">
                <a16:creationId xmlns:a16="http://schemas.microsoft.com/office/drawing/2014/main" id="{AE00F4B9-CEB8-4219-B8E5-9CA61E099DF9}"/>
              </a:ext>
            </a:extLst>
          </p:cNvPr>
          <p:cNvSpPr/>
          <p:nvPr/>
        </p:nvSpPr>
        <p:spPr>
          <a:xfrm rot="20065816">
            <a:off x="628214" y="2728505"/>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2" name="Minus Sign 51">
            <a:extLst>
              <a:ext uri="{FF2B5EF4-FFF2-40B4-BE49-F238E27FC236}">
                <a16:creationId xmlns:a16="http://schemas.microsoft.com/office/drawing/2014/main" id="{2D0C8B63-3425-43DE-BF18-AD7F240FD088}"/>
              </a:ext>
            </a:extLst>
          </p:cNvPr>
          <p:cNvSpPr/>
          <p:nvPr/>
        </p:nvSpPr>
        <p:spPr>
          <a:xfrm rot="1567093">
            <a:off x="6263858" y="3665497"/>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 name="Minus Sign 55">
            <a:extLst>
              <a:ext uri="{FF2B5EF4-FFF2-40B4-BE49-F238E27FC236}">
                <a16:creationId xmlns:a16="http://schemas.microsoft.com/office/drawing/2014/main" id="{AE94D313-5672-4134-8A63-44494D966920}"/>
              </a:ext>
            </a:extLst>
          </p:cNvPr>
          <p:cNvSpPr/>
          <p:nvPr/>
        </p:nvSpPr>
        <p:spPr>
          <a:xfrm rot="19981685">
            <a:off x="6239517" y="3665497"/>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7" name="Straight Connector 56">
            <a:extLst>
              <a:ext uri="{FF2B5EF4-FFF2-40B4-BE49-F238E27FC236}">
                <a16:creationId xmlns:a16="http://schemas.microsoft.com/office/drawing/2014/main" id="{E36786C8-F671-427A-94CA-7757AF27BDAF}"/>
              </a:ext>
            </a:extLst>
          </p:cNvPr>
          <p:cNvCxnSpPr>
            <a:cxnSpLocks/>
          </p:cNvCxnSpPr>
          <p:nvPr/>
        </p:nvCxnSpPr>
        <p:spPr>
          <a:xfrm>
            <a:off x="7084741" y="1442422"/>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185A74-B7F5-4C1E-8430-F086A6FE89BF}"/>
              </a:ext>
            </a:extLst>
          </p:cNvPr>
          <p:cNvCxnSpPr>
            <a:cxnSpLocks/>
          </p:cNvCxnSpPr>
          <p:nvPr/>
        </p:nvCxnSpPr>
        <p:spPr>
          <a:xfrm>
            <a:off x="10430058" y="1382384"/>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90971AC-BD45-4583-9A9A-4723A4389BAA}"/>
              </a:ext>
            </a:extLst>
          </p:cNvPr>
          <p:cNvCxnSpPr>
            <a:cxnSpLocks/>
          </p:cNvCxnSpPr>
          <p:nvPr/>
        </p:nvCxnSpPr>
        <p:spPr>
          <a:xfrm>
            <a:off x="6934706" y="4782276"/>
            <a:ext cx="3671410"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5DBBCB-0145-4B1A-8503-7F1C29F73E99}"/>
              </a:ext>
            </a:extLst>
          </p:cNvPr>
          <p:cNvCxnSpPr>
            <a:cxnSpLocks/>
          </p:cNvCxnSpPr>
          <p:nvPr/>
        </p:nvCxnSpPr>
        <p:spPr>
          <a:xfrm>
            <a:off x="7187536" y="3793479"/>
            <a:ext cx="1474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5ADD56A-913E-4ADC-AF0A-E2469264A6B4}"/>
              </a:ext>
            </a:extLst>
          </p:cNvPr>
          <p:cNvCxnSpPr>
            <a:cxnSpLocks/>
          </p:cNvCxnSpPr>
          <p:nvPr/>
        </p:nvCxnSpPr>
        <p:spPr>
          <a:xfrm>
            <a:off x="7663255" y="3793479"/>
            <a:ext cx="0" cy="94409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F5DE536-1536-497D-ABD3-28B059B003CE}"/>
              </a:ext>
            </a:extLst>
          </p:cNvPr>
          <p:cNvSpPr txBox="1"/>
          <p:nvPr/>
        </p:nvSpPr>
        <p:spPr>
          <a:xfrm>
            <a:off x="8000232" y="1442422"/>
            <a:ext cx="1656223" cy="1015663"/>
          </a:xfrm>
          <a:prstGeom prst="rect">
            <a:avLst/>
          </a:prstGeom>
          <a:solidFill>
            <a:schemeClr val="bg1"/>
          </a:solidFill>
          <a:ln>
            <a:solidFill>
              <a:schemeClr val="bg1">
                <a:lumMod val="65000"/>
              </a:schemeClr>
            </a:solidFill>
          </a:ln>
        </p:spPr>
        <p:txBody>
          <a:bodyPr wrap="none" rtlCol="0">
            <a:spAutoFit/>
          </a:bodyPr>
          <a:lstStyle/>
          <a:p>
            <a:r>
              <a:rPr lang="en-US" sz="2000"/>
              <a:t>20 in (0.51m)</a:t>
            </a:r>
          </a:p>
          <a:p>
            <a:r>
              <a:rPr lang="en-US" sz="2000"/>
              <a:t>          to</a:t>
            </a:r>
          </a:p>
          <a:p>
            <a:r>
              <a:rPr lang="en-US" sz="2000"/>
              <a:t>30 in (0.76m)</a:t>
            </a:r>
          </a:p>
        </p:txBody>
      </p:sp>
      <p:sp>
        <p:nvSpPr>
          <p:cNvPr id="64" name="Minus Sign 63">
            <a:extLst>
              <a:ext uri="{FF2B5EF4-FFF2-40B4-BE49-F238E27FC236}">
                <a16:creationId xmlns:a16="http://schemas.microsoft.com/office/drawing/2014/main" id="{70DEBCE0-41A1-4526-A820-F286940B79D4}"/>
              </a:ext>
            </a:extLst>
          </p:cNvPr>
          <p:cNvSpPr/>
          <p:nvPr/>
        </p:nvSpPr>
        <p:spPr>
          <a:xfrm>
            <a:off x="6454110" y="2744156"/>
            <a:ext cx="4613888" cy="291572"/>
          </a:xfrm>
          <a:prstGeom prst="mathMinus">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3" name="Group 2">
            <a:extLst>
              <a:ext uri="{FF2B5EF4-FFF2-40B4-BE49-F238E27FC236}">
                <a16:creationId xmlns:a16="http://schemas.microsoft.com/office/drawing/2014/main" id="{43739DD3-8501-4A2B-8836-FCE013603E1B}"/>
              </a:ext>
            </a:extLst>
          </p:cNvPr>
          <p:cNvGrpSpPr/>
          <p:nvPr/>
        </p:nvGrpSpPr>
        <p:grpSpPr>
          <a:xfrm>
            <a:off x="4839156" y="2074127"/>
            <a:ext cx="2188579" cy="2529678"/>
            <a:chOff x="4839156" y="2074127"/>
            <a:chExt cx="2188579" cy="2529678"/>
          </a:xfrm>
        </p:grpSpPr>
        <p:sp>
          <p:nvSpPr>
            <p:cNvPr id="67" name="Right Bracket 66">
              <a:extLst>
                <a:ext uri="{FF2B5EF4-FFF2-40B4-BE49-F238E27FC236}">
                  <a16:creationId xmlns:a16="http://schemas.microsoft.com/office/drawing/2014/main" id="{A3BA0689-2550-491D-BF09-69AF3BE1C34D}"/>
                </a:ext>
              </a:extLst>
            </p:cNvPr>
            <p:cNvSpPr/>
            <p:nvPr/>
          </p:nvSpPr>
          <p:spPr>
            <a:xfrm>
              <a:off x="4839156" y="2074127"/>
              <a:ext cx="160941" cy="1571594"/>
            </a:xfrm>
            <a:prstGeom prst="rightBracket">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ight Bracket 67">
              <a:extLst>
                <a:ext uri="{FF2B5EF4-FFF2-40B4-BE49-F238E27FC236}">
                  <a16:creationId xmlns:a16="http://schemas.microsoft.com/office/drawing/2014/main" id="{20B1B843-C0E3-48C9-9385-016787F7F833}"/>
                </a:ext>
              </a:extLst>
            </p:cNvPr>
            <p:cNvSpPr/>
            <p:nvPr/>
          </p:nvSpPr>
          <p:spPr>
            <a:xfrm rot="10800000">
              <a:off x="6866794" y="3032211"/>
              <a:ext cx="160941" cy="1571594"/>
            </a:xfrm>
            <a:prstGeom prst="rightBracket">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87F71C34-E7B9-42A8-A63E-B71AD72849FB}"/>
                </a:ext>
              </a:extLst>
            </p:cNvPr>
            <p:cNvSpPr txBox="1"/>
            <p:nvPr/>
          </p:nvSpPr>
          <p:spPr>
            <a:xfrm>
              <a:off x="5012836" y="2994633"/>
              <a:ext cx="1734184" cy="707886"/>
            </a:xfrm>
            <a:prstGeom prst="rect">
              <a:avLst/>
            </a:prstGeom>
            <a:noFill/>
          </p:spPr>
          <p:txBody>
            <a:bodyPr wrap="square" rtlCol="0">
              <a:spAutoFit/>
            </a:bodyPr>
            <a:lstStyle/>
            <a:p>
              <a:pPr algn="ctr"/>
              <a:r>
                <a:rPr lang="en-US" sz="2000"/>
                <a:t>48 in. (1.21m)</a:t>
              </a:r>
            </a:p>
            <a:p>
              <a:pPr algn="ctr"/>
              <a:r>
                <a:rPr lang="en-US" sz="2000"/>
                <a:t>Max. Span</a:t>
              </a:r>
            </a:p>
          </p:txBody>
        </p:sp>
        <p:cxnSp>
          <p:nvCxnSpPr>
            <p:cNvPr id="71" name="Connector: Elbow 70">
              <a:extLst>
                <a:ext uri="{FF2B5EF4-FFF2-40B4-BE49-F238E27FC236}">
                  <a16:creationId xmlns:a16="http://schemas.microsoft.com/office/drawing/2014/main" id="{9DD9112F-611A-465C-B3C0-316CC65F1EF6}"/>
                </a:ext>
              </a:extLst>
            </p:cNvPr>
            <p:cNvCxnSpPr>
              <a:cxnSpLocks/>
            </p:cNvCxnSpPr>
            <p:nvPr/>
          </p:nvCxnSpPr>
          <p:spPr>
            <a:xfrm>
              <a:off x="5090056" y="2744156"/>
              <a:ext cx="922441" cy="127045"/>
            </a:xfrm>
            <a:prstGeom prst="bentConnector3">
              <a:avLst>
                <a:gd name="adj1" fmla="val 100773"/>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2E06704C-ECBB-4D93-8F94-7B2CFD5DE0A2}"/>
                </a:ext>
              </a:extLst>
            </p:cNvPr>
            <p:cNvCxnSpPr>
              <a:cxnSpLocks/>
            </p:cNvCxnSpPr>
            <p:nvPr/>
          </p:nvCxnSpPr>
          <p:spPr>
            <a:xfrm>
              <a:off x="5957148" y="3756244"/>
              <a:ext cx="810767" cy="104770"/>
            </a:xfrm>
            <a:prstGeom prst="bentConnector3">
              <a:avLst>
                <a:gd name="adj1" fmla="val -889"/>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85" name="Title 84">
            <a:extLst>
              <a:ext uri="{FF2B5EF4-FFF2-40B4-BE49-F238E27FC236}">
                <a16:creationId xmlns:a16="http://schemas.microsoft.com/office/drawing/2014/main" id="{39E8F50C-176A-41D1-B2EB-AEB90178A941}"/>
              </a:ext>
            </a:extLst>
          </p:cNvPr>
          <p:cNvSpPr>
            <a:spLocks noGrp="1"/>
          </p:cNvSpPr>
          <p:nvPr>
            <p:ph type="title"/>
          </p:nvPr>
        </p:nvSpPr>
        <p:spPr>
          <a:xfrm>
            <a:off x="0" y="-15834"/>
            <a:ext cx="10536044" cy="739671"/>
          </a:xfrm>
        </p:spPr>
        <p:txBody>
          <a:bodyPr>
            <a:normAutofit/>
          </a:bodyPr>
          <a:lstStyle/>
          <a:p>
            <a:r>
              <a:rPr lang="en-US">
                <a:solidFill>
                  <a:srgbClr val="003F5F"/>
                </a:solidFill>
              </a:rPr>
              <a:t>Crossbraces as Guardrails </a:t>
            </a:r>
          </a:p>
        </p:txBody>
      </p:sp>
      <p:sp>
        <p:nvSpPr>
          <p:cNvPr id="86" name="TextBox 85">
            <a:extLst>
              <a:ext uri="{FF2B5EF4-FFF2-40B4-BE49-F238E27FC236}">
                <a16:creationId xmlns:a16="http://schemas.microsoft.com/office/drawing/2014/main" id="{3AC6D5B8-3858-47C3-9982-8FB8FF5034B9}"/>
              </a:ext>
            </a:extLst>
          </p:cNvPr>
          <p:cNvSpPr txBox="1"/>
          <p:nvPr/>
        </p:nvSpPr>
        <p:spPr>
          <a:xfrm>
            <a:off x="1894420" y="5243901"/>
            <a:ext cx="2512546" cy="707886"/>
          </a:xfrm>
          <a:prstGeom prst="rect">
            <a:avLst/>
          </a:prstGeom>
          <a:noFill/>
        </p:spPr>
        <p:txBody>
          <a:bodyPr wrap="none" rtlCol="0">
            <a:spAutoFit/>
          </a:bodyPr>
          <a:lstStyle/>
          <a:p>
            <a:pPr algn="ctr"/>
            <a:r>
              <a:rPr lang="en-US" sz="2000"/>
              <a:t>Crossbrace as top rail</a:t>
            </a:r>
          </a:p>
          <a:p>
            <a:pPr algn="ctr"/>
            <a:r>
              <a:rPr lang="en-US" sz="2000"/>
              <a:t>Add the mid rail</a:t>
            </a:r>
          </a:p>
        </p:txBody>
      </p:sp>
      <p:sp>
        <p:nvSpPr>
          <p:cNvPr id="87" name="TextBox 86">
            <a:extLst>
              <a:ext uri="{FF2B5EF4-FFF2-40B4-BE49-F238E27FC236}">
                <a16:creationId xmlns:a16="http://schemas.microsoft.com/office/drawing/2014/main" id="{B2583857-7DBC-47E6-9601-ED1B714BDAA1}"/>
              </a:ext>
            </a:extLst>
          </p:cNvPr>
          <p:cNvSpPr txBox="1"/>
          <p:nvPr/>
        </p:nvSpPr>
        <p:spPr>
          <a:xfrm>
            <a:off x="7555106" y="5229897"/>
            <a:ext cx="2588208" cy="707886"/>
          </a:xfrm>
          <a:prstGeom prst="rect">
            <a:avLst/>
          </a:prstGeom>
          <a:noFill/>
        </p:spPr>
        <p:txBody>
          <a:bodyPr wrap="none" rtlCol="0">
            <a:spAutoFit/>
          </a:bodyPr>
          <a:lstStyle/>
          <a:p>
            <a:pPr algn="ctr"/>
            <a:r>
              <a:rPr lang="en-US" sz="2000"/>
              <a:t>Crossbrace as mid rail</a:t>
            </a:r>
          </a:p>
          <a:p>
            <a:pPr algn="ctr"/>
            <a:r>
              <a:rPr lang="en-US" sz="2000"/>
              <a:t>Add the top rail</a:t>
            </a:r>
          </a:p>
        </p:txBody>
      </p:sp>
      <p:sp>
        <p:nvSpPr>
          <p:cNvPr id="30" name="Oval 29">
            <a:extLst>
              <a:ext uri="{FF2B5EF4-FFF2-40B4-BE49-F238E27FC236}">
                <a16:creationId xmlns:a16="http://schemas.microsoft.com/office/drawing/2014/main" id="{1B5D725C-C269-45CF-B483-473B3352CB9E}"/>
              </a:ext>
            </a:extLst>
          </p:cNvPr>
          <p:cNvSpPr/>
          <p:nvPr/>
        </p:nvSpPr>
        <p:spPr>
          <a:xfrm>
            <a:off x="2694571" y="2434653"/>
            <a:ext cx="8382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1F0D34-0277-46CB-8F95-4600E131F8DB}"/>
              </a:ext>
            </a:extLst>
          </p:cNvPr>
          <p:cNvSpPr/>
          <p:nvPr/>
        </p:nvSpPr>
        <p:spPr>
          <a:xfrm>
            <a:off x="8351311" y="3427629"/>
            <a:ext cx="8382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93B34CE-EB9E-4E8F-81A2-7B8268984712}"/>
              </a:ext>
            </a:extLst>
          </p:cNvPr>
          <p:cNvSpPr txBox="1"/>
          <p:nvPr/>
        </p:nvSpPr>
        <p:spPr>
          <a:xfrm>
            <a:off x="3736679" y="5820358"/>
            <a:ext cx="4640758" cy="461665"/>
          </a:xfrm>
          <a:prstGeom prst="rect">
            <a:avLst/>
          </a:prstGeom>
          <a:noFill/>
        </p:spPr>
        <p:txBody>
          <a:bodyPr wrap="none" rtlCol="0">
            <a:spAutoFit/>
          </a:bodyPr>
          <a:lstStyle/>
          <a:p>
            <a:r>
              <a:rPr lang="en-US" sz="2400" b="1" i="1">
                <a:effectLst>
                  <a:outerShdw blurRad="38100" dist="38100" dir="2700000" algn="tl">
                    <a:srgbClr val="000000">
                      <a:alpha val="43137"/>
                    </a:srgbClr>
                  </a:outerShdw>
                </a:effectLst>
              </a:rPr>
              <a:t>This is NOT acceptable in California</a:t>
            </a:r>
          </a:p>
        </p:txBody>
      </p:sp>
      <p:cxnSp>
        <p:nvCxnSpPr>
          <p:cNvPr id="32" name="Straight Connector 31">
            <a:extLst>
              <a:ext uri="{FF2B5EF4-FFF2-40B4-BE49-F238E27FC236}">
                <a16:creationId xmlns:a16="http://schemas.microsoft.com/office/drawing/2014/main" id="{C0A3E49E-5E44-4491-BA97-E9B08852614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33" name="Picture 32" descr="17_SAIA_Logo_Pantone302_Horz_Stack_375 Lime Green (1).eps">
            <a:extLst>
              <a:ext uri="{FF2B5EF4-FFF2-40B4-BE49-F238E27FC236}">
                <a16:creationId xmlns:a16="http://schemas.microsoft.com/office/drawing/2014/main" id="{F55F120E-6D1A-4D08-9A6B-29147FFD4E5B}"/>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612395765"/>
      </p:ext>
    </p:extLst>
  </p:cSld>
  <p:clrMapOvr>
    <a:masterClrMapping/>
  </p:clrMapOvr>
  <p:transition spd="med">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itle 84">
            <a:extLst>
              <a:ext uri="{FF2B5EF4-FFF2-40B4-BE49-F238E27FC236}">
                <a16:creationId xmlns:a16="http://schemas.microsoft.com/office/drawing/2014/main" id="{39E8F50C-176A-41D1-B2EB-AEB90178A941}"/>
              </a:ext>
            </a:extLst>
          </p:cNvPr>
          <p:cNvSpPr>
            <a:spLocks noGrp="1"/>
          </p:cNvSpPr>
          <p:nvPr>
            <p:ph type="title"/>
          </p:nvPr>
        </p:nvSpPr>
        <p:spPr>
          <a:xfrm>
            <a:off x="9306" y="8868"/>
            <a:ext cx="10536044" cy="739671"/>
          </a:xfrm>
        </p:spPr>
        <p:txBody>
          <a:bodyPr>
            <a:normAutofit/>
          </a:bodyPr>
          <a:lstStyle/>
          <a:p>
            <a:r>
              <a:rPr lang="en-US">
                <a:solidFill>
                  <a:srgbClr val="003F5F"/>
                </a:solidFill>
              </a:rPr>
              <a:t>Crossbraces as Guardrails (CA Only)</a:t>
            </a:r>
          </a:p>
        </p:txBody>
      </p:sp>
      <p:sp>
        <p:nvSpPr>
          <p:cNvPr id="30" name="Right Bracket 29">
            <a:extLst>
              <a:ext uri="{FF2B5EF4-FFF2-40B4-BE49-F238E27FC236}">
                <a16:creationId xmlns:a16="http://schemas.microsoft.com/office/drawing/2014/main" id="{359B836C-B45E-44A5-9D4D-5CD846BF9978}"/>
              </a:ext>
            </a:extLst>
          </p:cNvPr>
          <p:cNvSpPr/>
          <p:nvPr/>
        </p:nvSpPr>
        <p:spPr>
          <a:xfrm>
            <a:off x="10624458" y="2897835"/>
            <a:ext cx="243856" cy="1908112"/>
          </a:xfrm>
          <a:prstGeom prst="rightBracket">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ight Bracket 32">
            <a:extLst>
              <a:ext uri="{FF2B5EF4-FFF2-40B4-BE49-F238E27FC236}">
                <a16:creationId xmlns:a16="http://schemas.microsoft.com/office/drawing/2014/main" id="{BECD9200-729D-4AE8-83EA-24FA9F61229E}"/>
              </a:ext>
            </a:extLst>
          </p:cNvPr>
          <p:cNvSpPr/>
          <p:nvPr/>
        </p:nvSpPr>
        <p:spPr>
          <a:xfrm rot="10800000">
            <a:off x="1132094" y="3755504"/>
            <a:ext cx="151777" cy="961305"/>
          </a:xfrm>
          <a:prstGeom prst="rightBracket">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BEAB4616-C5DB-4692-94F4-138FE172B4FD}"/>
              </a:ext>
            </a:extLst>
          </p:cNvPr>
          <p:cNvCxnSpPr>
            <a:cxnSpLocks/>
          </p:cNvCxnSpPr>
          <p:nvPr/>
        </p:nvCxnSpPr>
        <p:spPr>
          <a:xfrm>
            <a:off x="4798166" y="1409544"/>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18A26CB9-6F47-4A4A-AA6F-42A4518EDF23}"/>
              </a:ext>
            </a:extLst>
          </p:cNvPr>
          <p:cNvCxnSpPr>
            <a:cxnSpLocks/>
          </p:cNvCxnSpPr>
          <p:nvPr/>
        </p:nvCxnSpPr>
        <p:spPr>
          <a:xfrm>
            <a:off x="1485878" y="1409545"/>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C469728-A9C8-461E-9D4D-8655F02CA204}"/>
              </a:ext>
            </a:extLst>
          </p:cNvPr>
          <p:cNvCxnSpPr>
            <a:cxnSpLocks/>
          </p:cNvCxnSpPr>
          <p:nvPr/>
        </p:nvCxnSpPr>
        <p:spPr>
          <a:xfrm>
            <a:off x="1328687" y="4770617"/>
            <a:ext cx="3671410"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CCCCBC-3FAE-47F2-B03E-E36DDE1CC3A5}"/>
              </a:ext>
            </a:extLst>
          </p:cNvPr>
          <p:cNvCxnSpPr>
            <a:cxnSpLocks/>
          </p:cNvCxnSpPr>
          <p:nvPr/>
        </p:nvCxnSpPr>
        <p:spPr>
          <a:xfrm>
            <a:off x="1631106" y="2883119"/>
            <a:ext cx="1474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Minus Sign 45">
            <a:extLst>
              <a:ext uri="{FF2B5EF4-FFF2-40B4-BE49-F238E27FC236}">
                <a16:creationId xmlns:a16="http://schemas.microsoft.com/office/drawing/2014/main" id="{DDC90F6D-A55E-48E6-899B-AA06B20E3F42}"/>
              </a:ext>
            </a:extLst>
          </p:cNvPr>
          <p:cNvSpPr/>
          <p:nvPr/>
        </p:nvSpPr>
        <p:spPr>
          <a:xfrm rot="1567093">
            <a:off x="628213" y="2755137"/>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0" name="Minus Sign 49">
            <a:extLst>
              <a:ext uri="{FF2B5EF4-FFF2-40B4-BE49-F238E27FC236}">
                <a16:creationId xmlns:a16="http://schemas.microsoft.com/office/drawing/2014/main" id="{3A9C678B-D708-41C1-B893-5D5B990ED115}"/>
              </a:ext>
            </a:extLst>
          </p:cNvPr>
          <p:cNvSpPr/>
          <p:nvPr/>
        </p:nvSpPr>
        <p:spPr>
          <a:xfrm>
            <a:off x="837179" y="3614816"/>
            <a:ext cx="4613888" cy="291572"/>
          </a:xfrm>
          <a:prstGeom prst="mathMinus">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3" name="Minus Sign 52">
            <a:extLst>
              <a:ext uri="{FF2B5EF4-FFF2-40B4-BE49-F238E27FC236}">
                <a16:creationId xmlns:a16="http://schemas.microsoft.com/office/drawing/2014/main" id="{AE00F4B9-CEB8-4219-B8E5-9CA61E099DF9}"/>
              </a:ext>
            </a:extLst>
          </p:cNvPr>
          <p:cNvSpPr/>
          <p:nvPr/>
        </p:nvSpPr>
        <p:spPr>
          <a:xfrm rot="20065816">
            <a:off x="628214" y="2755138"/>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9" name="TextBox 28">
            <a:extLst>
              <a:ext uri="{FF2B5EF4-FFF2-40B4-BE49-F238E27FC236}">
                <a16:creationId xmlns:a16="http://schemas.microsoft.com/office/drawing/2014/main" id="{494F77CC-041F-4537-B3BE-78AA01EA099F}"/>
              </a:ext>
            </a:extLst>
          </p:cNvPr>
          <p:cNvSpPr txBox="1"/>
          <p:nvPr/>
        </p:nvSpPr>
        <p:spPr>
          <a:xfrm>
            <a:off x="2759175" y="1377071"/>
            <a:ext cx="814647" cy="1015663"/>
          </a:xfrm>
          <a:prstGeom prst="rect">
            <a:avLst/>
          </a:prstGeom>
          <a:solidFill>
            <a:schemeClr val="bg1"/>
          </a:solidFill>
          <a:ln>
            <a:solidFill>
              <a:schemeClr val="bg1">
                <a:lumMod val="65000"/>
              </a:schemeClr>
            </a:solidFill>
          </a:ln>
        </p:spPr>
        <p:txBody>
          <a:bodyPr wrap="none" rtlCol="0">
            <a:spAutoFit/>
          </a:bodyPr>
          <a:lstStyle/>
          <a:p>
            <a:pPr algn="ctr"/>
            <a:r>
              <a:rPr lang="en-US" sz="2000"/>
              <a:t>42 in </a:t>
            </a:r>
          </a:p>
          <a:p>
            <a:pPr algn="ctr"/>
            <a:r>
              <a:rPr lang="en-US" sz="2000"/>
              <a:t>to</a:t>
            </a:r>
          </a:p>
          <a:p>
            <a:pPr algn="ctr"/>
            <a:r>
              <a:rPr lang="en-US" sz="2000"/>
              <a:t>48 in</a:t>
            </a:r>
          </a:p>
        </p:txBody>
      </p:sp>
      <p:cxnSp>
        <p:nvCxnSpPr>
          <p:cNvPr id="38" name="Straight Arrow Connector 37">
            <a:extLst>
              <a:ext uri="{FF2B5EF4-FFF2-40B4-BE49-F238E27FC236}">
                <a16:creationId xmlns:a16="http://schemas.microsoft.com/office/drawing/2014/main" id="{D71EEDDA-00D3-4C3A-B372-FD5B39E58308}"/>
              </a:ext>
            </a:extLst>
          </p:cNvPr>
          <p:cNvCxnSpPr>
            <a:cxnSpLocks/>
          </p:cNvCxnSpPr>
          <p:nvPr/>
        </p:nvCxnSpPr>
        <p:spPr>
          <a:xfrm>
            <a:off x="2051818" y="2897834"/>
            <a:ext cx="0" cy="1818975"/>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Minus Sign 51">
            <a:extLst>
              <a:ext uri="{FF2B5EF4-FFF2-40B4-BE49-F238E27FC236}">
                <a16:creationId xmlns:a16="http://schemas.microsoft.com/office/drawing/2014/main" id="{2D0C8B63-3425-43DE-BF18-AD7F240FD088}"/>
              </a:ext>
            </a:extLst>
          </p:cNvPr>
          <p:cNvSpPr/>
          <p:nvPr/>
        </p:nvSpPr>
        <p:spPr>
          <a:xfrm rot="1567093">
            <a:off x="6263858" y="3692130"/>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6" name="Minus Sign 55">
            <a:extLst>
              <a:ext uri="{FF2B5EF4-FFF2-40B4-BE49-F238E27FC236}">
                <a16:creationId xmlns:a16="http://schemas.microsoft.com/office/drawing/2014/main" id="{AE94D313-5672-4134-8A63-44494D966920}"/>
              </a:ext>
            </a:extLst>
          </p:cNvPr>
          <p:cNvSpPr/>
          <p:nvPr/>
        </p:nvSpPr>
        <p:spPr>
          <a:xfrm rot="19981685">
            <a:off x="6239517" y="3692130"/>
            <a:ext cx="5013106" cy="255964"/>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57" name="Straight Connector 56">
            <a:extLst>
              <a:ext uri="{FF2B5EF4-FFF2-40B4-BE49-F238E27FC236}">
                <a16:creationId xmlns:a16="http://schemas.microsoft.com/office/drawing/2014/main" id="{E36786C8-F671-427A-94CA-7757AF27BDAF}"/>
              </a:ext>
            </a:extLst>
          </p:cNvPr>
          <p:cNvCxnSpPr>
            <a:cxnSpLocks/>
          </p:cNvCxnSpPr>
          <p:nvPr/>
        </p:nvCxnSpPr>
        <p:spPr>
          <a:xfrm>
            <a:off x="7084741" y="1469055"/>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D185A74-B7F5-4C1E-8430-F086A6FE89BF}"/>
              </a:ext>
            </a:extLst>
          </p:cNvPr>
          <p:cNvCxnSpPr>
            <a:cxnSpLocks/>
          </p:cNvCxnSpPr>
          <p:nvPr/>
        </p:nvCxnSpPr>
        <p:spPr>
          <a:xfrm>
            <a:off x="10430058" y="1409017"/>
            <a:ext cx="0" cy="3662013"/>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90971AC-BD45-4583-9A9A-4723A4389BAA}"/>
              </a:ext>
            </a:extLst>
          </p:cNvPr>
          <p:cNvCxnSpPr>
            <a:cxnSpLocks/>
          </p:cNvCxnSpPr>
          <p:nvPr/>
        </p:nvCxnSpPr>
        <p:spPr>
          <a:xfrm>
            <a:off x="6934706" y="4808909"/>
            <a:ext cx="3671410"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F5DBBCB-0145-4B1A-8503-7F1C29F73E99}"/>
              </a:ext>
            </a:extLst>
          </p:cNvPr>
          <p:cNvCxnSpPr>
            <a:cxnSpLocks/>
          </p:cNvCxnSpPr>
          <p:nvPr/>
        </p:nvCxnSpPr>
        <p:spPr>
          <a:xfrm>
            <a:off x="7187536" y="3820112"/>
            <a:ext cx="14744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F5ADD56A-913E-4ADC-AF0A-E2469264A6B4}"/>
              </a:ext>
            </a:extLst>
          </p:cNvPr>
          <p:cNvCxnSpPr>
            <a:cxnSpLocks/>
          </p:cNvCxnSpPr>
          <p:nvPr/>
        </p:nvCxnSpPr>
        <p:spPr>
          <a:xfrm>
            <a:off x="7663255" y="3820112"/>
            <a:ext cx="0" cy="94409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6F5DE536-1536-497D-ABD3-28B059B003CE}"/>
              </a:ext>
            </a:extLst>
          </p:cNvPr>
          <p:cNvSpPr txBox="1"/>
          <p:nvPr/>
        </p:nvSpPr>
        <p:spPr>
          <a:xfrm>
            <a:off x="8358037" y="1377071"/>
            <a:ext cx="814647" cy="1015663"/>
          </a:xfrm>
          <a:prstGeom prst="rect">
            <a:avLst/>
          </a:prstGeom>
          <a:solidFill>
            <a:schemeClr val="bg1"/>
          </a:solidFill>
          <a:ln>
            <a:solidFill>
              <a:schemeClr val="bg1">
                <a:lumMod val="65000"/>
              </a:schemeClr>
            </a:solidFill>
          </a:ln>
        </p:spPr>
        <p:txBody>
          <a:bodyPr wrap="none" rtlCol="0">
            <a:spAutoFit/>
          </a:bodyPr>
          <a:lstStyle/>
          <a:p>
            <a:pPr algn="ctr"/>
            <a:r>
              <a:rPr lang="en-US" sz="2000"/>
              <a:t>20 in </a:t>
            </a:r>
          </a:p>
          <a:p>
            <a:pPr algn="ctr"/>
            <a:r>
              <a:rPr lang="en-US" sz="2000"/>
              <a:t>to</a:t>
            </a:r>
          </a:p>
          <a:p>
            <a:pPr algn="ctr"/>
            <a:r>
              <a:rPr lang="en-US" sz="2000"/>
              <a:t>36 in </a:t>
            </a:r>
          </a:p>
        </p:txBody>
      </p:sp>
      <p:sp>
        <p:nvSpPr>
          <p:cNvPr id="64" name="Minus Sign 63">
            <a:extLst>
              <a:ext uri="{FF2B5EF4-FFF2-40B4-BE49-F238E27FC236}">
                <a16:creationId xmlns:a16="http://schemas.microsoft.com/office/drawing/2014/main" id="{70DEBCE0-41A1-4526-A820-F286940B79D4}"/>
              </a:ext>
            </a:extLst>
          </p:cNvPr>
          <p:cNvSpPr/>
          <p:nvPr/>
        </p:nvSpPr>
        <p:spPr>
          <a:xfrm>
            <a:off x="6454110" y="2770789"/>
            <a:ext cx="4613888" cy="291572"/>
          </a:xfrm>
          <a:prstGeom prst="mathMinus">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4" name="Group 3">
            <a:extLst>
              <a:ext uri="{FF2B5EF4-FFF2-40B4-BE49-F238E27FC236}">
                <a16:creationId xmlns:a16="http://schemas.microsoft.com/office/drawing/2014/main" id="{9942EE9D-58E5-4DE3-97EE-BB7774BC42C3}"/>
              </a:ext>
            </a:extLst>
          </p:cNvPr>
          <p:cNvGrpSpPr/>
          <p:nvPr/>
        </p:nvGrpSpPr>
        <p:grpSpPr>
          <a:xfrm>
            <a:off x="4839156" y="2074127"/>
            <a:ext cx="2188579" cy="2529678"/>
            <a:chOff x="4839156" y="2074127"/>
            <a:chExt cx="2188579" cy="2529678"/>
          </a:xfrm>
        </p:grpSpPr>
        <p:sp>
          <p:nvSpPr>
            <p:cNvPr id="67" name="Right Bracket 66">
              <a:extLst>
                <a:ext uri="{FF2B5EF4-FFF2-40B4-BE49-F238E27FC236}">
                  <a16:creationId xmlns:a16="http://schemas.microsoft.com/office/drawing/2014/main" id="{A3BA0689-2550-491D-BF09-69AF3BE1C34D}"/>
                </a:ext>
              </a:extLst>
            </p:cNvPr>
            <p:cNvSpPr/>
            <p:nvPr/>
          </p:nvSpPr>
          <p:spPr>
            <a:xfrm>
              <a:off x="4839156" y="2074127"/>
              <a:ext cx="160941" cy="1571594"/>
            </a:xfrm>
            <a:prstGeom prst="rightBracket">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Right Bracket 67">
              <a:extLst>
                <a:ext uri="{FF2B5EF4-FFF2-40B4-BE49-F238E27FC236}">
                  <a16:creationId xmlns:a16="http://schemas.microsoft.com/office/drawing/2014/main" id="{20B1B843-C0E3-48C9-9385-016787F7F833}"/>
                </a:ext>
              </a:extLst>
            </p:cNvPr>
            <p:cNvSpPr/>
            <p:nvPr/>
          </p:nvSpPr>
          <p:spPr>
            <a:xfrm rot="10800000">
              <a:off x="6866794" y="3032211"/>
              <a:ext cx="160941" cy="1571594"/>
            </a:xfrm>
            <a:prstGeom prst="rightBracket">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a:extLst>
                <a:ext uri="{FF2B5EF4-FFF2-40B4-BE49-F238E27FC236}">
                  <a16:creationId xmlns:a16="http://schemas.microsoft.com/office/drawing/2014/main" id="{87F71C34-E7B9-42A8-A63E-B71AD72849FB}"/>
                </a:ext>
              </a:extLst>
            </p:cNvPr>
            <p:cNvSpPr txBox="1"/>
            <p:nvPr/>
          </p:nvSpPr>
          <p:spPr>
            <a:xfrm>
              <a:off x="5012836" y="3021266"/>
              <a:ext cx="1734184" cy="707886"/>
            </a:xfrm>
            <a:prstGeom prst="rect">
              <a:avLst/>
            </a:prstGeom>
            <a:noFill/>
          </p:spPr>
          <p:txBody>
            <a:bodyPr wrap="square" rtlCol="0">
              <a:spAutoFit/>
            </a:bodyPr>
            <a:lstStyle/>
            <a:p>
              <a:pPr algn="ctr"/>
              <a:r>
                <a:rPr lang="en-US" sz="2000"/>
                <a:t>48 in. (1.21m)</a:t>
              </a:r>
            </a:p>
            <a:p>
              <a:pPr algn="ctr"/>
              <a:r>
                <a:rPr lang="en-US" sz="2000"/>
                <a:t>Max. Span</a:t>
              </a:r>
            </a:p>
          </p:txBody>
        </p:sp>
        <p:cxnSp>
          <p:nvCxnSpPr>
            <p:cNvPr id="71" name="Connector: Elbow 70">
              <a:extLst>
                <a:ext uri="{FF2B5EF4-FFF2-40B4-BE49-F238E27FC236}">
                  <a16:creationId xmlns:a16="http://schemas.microsoft.com/office/drawing/2014/main" id="{9DD9112F-611A-465C-B3C0-316CC65F1EF6}"/>
                </a:ext>
              </a:extLst>
            </p:cNvPr>
            <p:cNvCxnSpPr>
              <a:cxnSpLocks/>
            </p:cNvCxnSpPr>
            <p:nvPr/>
          </p:nvCxnSpPr>
          <p:spPr>
            <a:xfrm>
              <a:off x="5090056" y="2770789"/>
              <a:ext cx="922441" cy="127045"/>
            </a:xfrm>
            <a:prstGeom prst="bentConnector3">
              <a:avLst>
                <a:gd name="adj1" fmla="val 100773"/>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2E06704C-ECBB-4D93-8F94-7B2CFD5DE0A2}"/>
                </a:ext>
              </a:extLst>
            </p:cNvPr>
            <p:cNvCxnSpPr>
              <a:cxnSpLocks/>
            </p:cNvCxnSpPr>
            <p:nvPr/>
          </p:nvCxnSpPr>
          <p:spPr>
            <a:xfrm>
              <a:off x="5957148" y="3782877"/>
              <a:ext cx="810767" cy="104770"/>
            </a:xfrm>
            <a:prstGeom prst="bentConnector3">
              <a:avLst>
                <a:gd name="adj1" fmla="val -889"/>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86" name="TextBox 85">
            <a:extLst>
              <a:ext uri="{FF2B5EF4-FFF2-40B4-BE49-F238E27FC236}">
                <a16:creationId xmlns:a16="http://schemas.microsoft.com/office/drawing/2014/main" id="{3AC6D5B8-3858-47C3-9982-8FB8FF5034B9}"/>
              </a:ext>
            </a:extLst>
          </p:cNvPr>
          <p:cNvSpPr txBox="1"/>
          <p:nvPr/>
        </p:nvSpPr>
        <p:spPr>
          <a:xfrm>
            <a:off x="1894420" y="5270534"/>
            <a:ext cx="2512546" cy="707886"/>
          </a:xfrm>
          <a:prstGeom prst="rect">
            <a:avLst/>
          </a:prstGeom>
          <a:noFill/>
        </p:spPr>
        <p:txBody>
          <a:bodyPr wrap="none" rtlCol="0">
            <a:spAutoFit/>
          </a:bodyPr>
          <a:lstStyle/>
          <a:p>
            <a:pPr algn="ctr"/>
            <a:r>
              <a:rPr lang="en-US" sz="2000"/>
              <a:t>Crossbrace as top rail</a:t>
            </a:r>
          </a:p>
          <a:p>
            <a:pPr algn="ctr"/>
            <a:r>
              <a:rPr lang="en-US" sz="2000"/>
              <a:t>Add the mid rail</a:t>
            </a:r>
          </a:p>
        </p:txBody>
      </p:sp>
      <p:sp>
        <p:nvSpPr>
          <p:cNvPr id="87" name="TextBox 86">
            <a:extLst>
              <a:ext uri="{FF2B5EF4-FFF2-40B4-BE49-F238E27FC236}">
                <a16:creationId xmlns:a16="http://schemas.microsoft.com/office/drawing/2014/main" id="{B2583857-7DBC-47E6-9601-ED1B714BDAA1}"/>
              </a:ext>
            </a:extLst>
          </p:cNvPr>
          <p:cNvSpPr txBox="1"/>
          <p:nvPr/>
        </p:nvSpPr>
        <p:spPr>
          <a:xfrm>
            <a:off x="7555106" y="5256530"/>
            <a:ext cx="2588208" cy="707886"/>
          </a:xfrm>
          <a:prstGeom prst="rect">
            <a:avLst/>
          </a:prstGeom>
          <a:noFill/>
        </p:spPr>
        <p:txBody>
          <a:bodyPr wrap="none" rtlCol="0">
            <a:spAutoFit/>
          </a:bodyPr>
          <a:lstStyle/>
          <a:p>
            <a:pPr algn="ctr"/>
            <a:r>
              <a:rPr lang="en-US" sz="2000"/>
              <a:t>Crossbrace as mid rail</a:t>
            </a:r>
          </a:p>
          <a:p>
            <a:pPr algn="ctr"/>
            <a:r>
              <a:rPr lang="en-US" sz="2000"/>
              <a:t>Add the top rail</a:t>
            </a:r>
          </a:p>
        </p:txBody>
      </p:sp>
      <p:sp>
        <p:nvSpPr>
          <p:cNvPr id="31" name="TextBox 30">
            <a:extLst>
              <a:ext uri="{FF2B5EF4-FFF2-40B4-BE49-F238E27FC236}">
                <a16:creationId xmlns:a16="http://schemas.microsoft.com/office/drawing/2014/main" id="{F4A6CCC2-B1B7-49F5-808C-C652C5CF7D4F}"/>
              </a:ext>
            </a:extLst>
          </p:cNvPr>
          <p:cNvSpPr txBox="1"/>
          <p:nvPr/>
        </p:nvSpPr>
        <p:spPr>
          <a:xfrm>
            <a:off x="10960263" y="3321212"/>
            <a:ext cx="814647" cy="1015663"/>
          </a:xfrm>
          <a:prstGeom prst="rect">
            <a:avLst/>
          </a:prstGeom>
          <a:solidFill>
            <a:schemeClr val="bg1"/>
          </a:solidFill>
          <a:ln>
            <a:solidFill>
              <a:schemeClr val="bg1">
                <a:lumMod val="65000"/>
              </a:schemeClr>
            </a:solidFill>
          </a:ln>
        </p:spPr>
        <p:txBody>
          <a:bodyPr wrap="none" rtlCol="0">
            <a:spAutoFit/>
          </a:bodyPr>
          <a:lstStyle/>
          <a:p>
            <a:r>
              <a:rPr lang="en-US" sz="2000"/>
              <a:t>42 in </a:t>
            </a:r>
          </a:p>
          <a:p>
            <a:r>
              <a:rPr lang="en-US" sz="2000"/>
              <a:t>  to</a:t>
            </a:r>
          </a:p>
          <a:p>
            <a:r>
              <a:rPr lang="en-US" sz="2000"/>
              <a:t>45 in </a:t>
            </a:r>
          </a:p>
        </p:txBody>
      </p:sp>
      <p:sp>
        <p:nvSpPr>
          <p:cNvPr id="32" name="TextBox 31">
            <a:extLst>
              <a:ext uri="{FF2B5EF4-FFF2-40B4-BE49-F238E27FC236}">
                <a16:creationId xmlns:a16="http://schemas.microsoft.com/office/drawing/2014/main" id="{FE0C4D26-C760-477B-B495-A56E433FFF71}"/>
              </a:ext>
            </a:extLst>
          </p:cNvPr>
          <p:cNvSpPr txBox="1"/>
          <p:nvPr/>
        </p:nvSpPr>
        <p:spPr>
          <a:xfrm>
            <a:off x="187976" y="3790284"/>
            <a:ext cx="814647" cy="1015663"/>
          </a:xfrm>
          <a:prstGeom prst="rect">
            <a:avLst/>
          </a:prstGeom>
          <a:solidFill>
            <a:schemeClr val="bg1"/>
          </a:solidFill>
          <a:ln>
            <a:solidFill>
              <a:schemeClr val="bg1">
                <a:lumMod val="65000"/>
              </a:schemeClr>
            </a:solidFill>
          </a:ln>
        </p:spPr>
        <p:txBody>
          <a:bodyPr wrap="none" rtlCol="0">
            <a:spAutoFit/>
          </a:bodyPr>
          <a:lstStyle/>
          <a:p>
            <a:r>
              <a:rPr lang="en-US" sz="2000"/>
              <a:t>19 in </a:t>
            </a:r>
          </a:p>
          <a:p>
            <a:r>
              <a:rPr lang="en-US" sz="2000"/>
              <a:t>  to</a:t>
            </a:r>
          </a:p>
          <a:p>
            <a:r>
              <a:rPr lang="en-US" sz="2000"/>
              <a:t>25 in</a:t>
            </a:r>
          </a:p>
        </p:txBody>
      </p:sp>
      <p:sp>
        <p:nvSpPr>
          <p:cNvPr id="34" name="Oval 33">
            <a:extLst>
              <a:ext uri="{FF2B5EF4-FFF2-40B4-BE49-F238E27FC236}">
                <a16:creationId xmlns:a16="http://schemas.microsoft.com/office/drawing/2014/main" id="{6ACB5E4E-EEF3-4EE6-9CE5-E700AFA687B4}"/>
              </a:ext>
            </a:extLst>
          </p:cNvPr>
          <p:cNvSpPr/>
          <p:nvPr/>
        </p:nvSpPr>
        <p:spPr>
          <a:xfrm>
            <a:off x="2694571" y="2461286"/>
            <a:ext cx="8382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1CCF05F-7C19-436B-99C9-8256B236015B}"/>
              </a:ext>
            </a:extLst>
          </p:cNvPr>
          <p:cNvSpPr/>
          <p:nvPr/>
        </p:nvSpPr>
        <p:spPr>
          <a:xfrm>
            <a:off x="8351311" y="3454262"/>
            <a:ext cx="838200" cy="762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F3D849E-4E7F-4D27-8F8F-9AB2404A590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37" name="Picture 36" descr="17_SAIA_Logo_Pantone302_Horz_Stack_375 Lime Green (1).eps">
            <a:extLst>
              <a:ext uri="{FF2B5EF4-FFF2-40B4-BE49-F238E27FC236}">
                <a16:creationId xmlns:a16="http://schemas.microsoft.com/office/drawing/2014/main" id="{89FE0158-00BC-421D-9FDE-B2CDABA6E68C}"/>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1039608718"/>
      </p:ext>
    </p:extLst>
  </p:cSld>
  <p:clrMapOvr>
    <a:masterClrMapping/>
  </p:clrMapOvr>
  <p:transition spd="med">
    <p:random/>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DE32D67C-3350-45B9-9AF0-9909EBF30619}"/>
              </a:ext>
            </a:extLst>
          </p:cNvPr>
          <p:cNvSpPr txBox="1">
            <a:spLocks noChangeArrowheads="1"/>
          </p:cNvSpPr>
          <p:nvPr/>
        </p:nvSpPr>
        <p:spPr>
          <a:xfrm>
            <a:off x="6746628" y="1783959"/>
            <a:ext cx="4645250" cy="28891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6000"/>
              <a:t>FALL HAZARD PREVENTION</a:t>
            </a:r>
          </a:p>
        </p:txBody>
      </p:sp>
      <p:sp>
        <p:nvSpPr>
          <p:cNvPr id="14" name="Freeform: Shape 13">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logo&#10;&#10;Description automatically generated">
            <a:extLst>
              <a:ext uri="{FF2B5EF4-FFF2-40B4-BE49-F238E27FC236}">
                <a16:creationId xmlns:a16="http://schemas.microsoft.com/office/drawing/2014/main" id="{787EBED3-0FFE-48D0-9E17-6A40735CC9E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4617"/>
          <a:stretch/>
        </p:blipFill>
        <p:spPr>
          <a:xfrm>
            <a:off x="0" y="-45231"/>
            <a:ext cx="5477236" cy="6235391"/>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8" name="TextBox 7">
            <a:extLst>
              <a:ext uri="{FF2B5EF4-FFF2-40B4-BE49-F238E27FC236}">
                <a16:creationId xmlns:a16="http://schemas.microsoft.com/office/drawing/2014/main" id="{E0BF6999-C763-4CBE-8288-D735A30C3E1C}"/>
              </a:ext>
            </a:extLst>
          </p:cNvPr>
          <p:cNvSpPr txBox="1"/>
          <p:nvPr/>
        </p:nvSpPr>
        <p:spPr>
          <a:xfrm>
            <a:off x="4583795" y="5077503"/>
            <a:ext cx="3873500" cy="830997"/>
          </a:xfrm>
          <a:prstGeom prst="rect">
            <a:avLst/>
          </a:prstGeom>
          <a:noFill/>
        </p:spPr>
        <p:txBody>
          <a:bodyPr wrap="square" rtlCol="0">
            <a:spAutoFit/>
          </a:bodyPr>
          <a:lstStyle/>
          <a:p>
            <a:pPr>
              <a:spcAft>
                <a:spcPts val="600"/>
              </a:spcAft>
            </a:pPr>
            <a:r>
              <a:rPr lang="en-US" sz="2400"/>
              <a:t>Guardrail gates must swing INTO the platform.</a:t>
            </a:r>
          </a:p>
        </p:txBody>
      </p:sp>
      <p:sp>
        <p:nvSpPr>
          <p:cNvPr id="12" name="Arrow: Curved Left 11">
            <a:extLst>
              <a:ext uri="{FF2B5EF4-FFF2-40B4-BE49-F238E27FC236}">
                <a16:creationId xmlns:a16="http://schemas.microsoft.com/office/drawing/2014/main" id="{44AD8E87-D9CB-42CA-BDB1-059067878A3B}"/>
              </a:ext>
            </a:extLst>
          </p:cNvPr>
          <p:cNvSpPr/>
          <p:nvPr/>
        </p:nvSpPr>
        <p:spPr>
          <a:xfrm rot="5985598">
            <a:off x="3126466" y="2602966"/>
            <a:ext cx="610369" cy="1612570"/>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cxnSp>
        <p:nvCxnSpPr>
          <p:cNvPr id="7" name="Straight Connector 6">
            <a:extLst>
              <a:ext uri="{FF2B5EF4-FFF2-40B4-BE49-F238E27FC236}">
                <a16:creationId xmlns:a16="http://schemas.microsoft.com/office/drawing/2014/main" id="{27950644-3D6F-4D34-8A36-D5598A36C03D}"/>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E188D36D-9A6C-4E76-B33B-60C96B8E24FE}"/>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530562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13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par>
                          <p:cTn id="8" fill="hold">
                            <p:stCondLst>
                              <p:cond delay="3300"/>
                            </p:stCondLst>
                            <p:childTnLst>
                              <p:par>
                                <p:cTn id="9" presetID="14" presetClass="entr" presetSubtype="10" fill="hold" nodeType="afterEffect">
                                  <p:stCondLst>
                                    <p:cond delay="100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1" dur="500"/>
                                        <p:tgtEl>
                                          <p:spTgt spid="8">
                                            <p:txEl>
                                              <p:pRg st="0" end="0"/>
                                            </p:txEl>
                                          </p:spTgt>
                                        </p:tgtEl>
                                      </p:cBhvr>
                                    </p:animEffect>
                                  </p:childTnLst>
                                </p:cTn>
                              </p:par>
                              <p:par>
                                <p:cTn id="12" presetID="14" presetClass="entr" presetSubtype="10" fill="hold" grpId="0" nodeType="withEffect">
                                  <p:stCondLst>
                                    <p:cond delay="100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30400" y="517951"/>
            <a:ext cx="3241785" cy="830997"/>
          </a:xfrm>
          <a:prstGeom prst="rect">
            <a:avLst/>
          </a:prstGeom>
          <a:noFill/>
        </p:spPr>
        <p:txBody>
          <a:bodyPr wrap="none" rtlCol="0">
            <a:spAutoFit/>
          </a:bodyPr>
          <a:lstStyle/>
          <a:p>
            <a:pPr algn="ctr"/>
            <a:r>
              <a:rPr lang="id-ID" sz="4800" cap="all">
                <a:solidFill>
                  <a:srgbClr val="003F5F"/>
                </a:solidFill>
              </a:rPr>
              <a:t>Key Points </a:t>
            </a:r>
            <a:endParaRPr lang="en-US" sz="4800" cap="all">
              <a:solidFill>
                <a:srgbClr val="003F5F"/>
              </a:solidFill>
            </a:endParaRPr>
          </a:p>
        </p:txBody>
      </p:sp>
      <p:sp>
        <p:nvSpPr>
          <p:cNvPr id="14" name="Rounded Rectangle 13"/>
          <p:cNvSpPr/>
          <p:nvPr/>
        </p:nvSpPr>
        <p:spPr>
          <a:xfrm>
            <a:off x="279400" y="266700"/>
            <a:ext cx="1371600" cy="1333500"/>
          </a:xfrm>
          <a:prstGeom prst="round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8" name="Text Box 3">
            <a:extLst>
              <a:ext uri="{FF2B5EF4-FFF2-40B4-BE49-F238E27FC236}">
                <a16:creationId xmlns:a16="http://schemas.microsoft.com/office/drawing/2014/main" id="{181FEE27-E8EA-4A8D-8353-0AF1446A7448}"/>
              </a:ext>
            </a:extLst>
          </p:cNvPr>
          <p:cNvSpPr txBox="1">
            <a:spLocks noChangeArrowheads="1"/>
          </p:cNvSpPr>
          <p:nvPr/>
        </p:nvSpPr>
        <p:spPr bwMode="auto">
          <a:xfrm>
            <a:off x="1371600" y="1838021"/>
            <a:ext cx="9788449" cy="418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lnSpc>
                <a:spcPct val="140000"/>
              </a:lnSpc>
              <a:spcBef>
                <a:spcPct val="0"/>
              </a:spcBef>
              <a:buClrTx/>
              <a:buSzTx/>
              <a:buFontTx/>
              <a:buChar char="•"/>
            </a:pPr>
            <a:r>
              <a:rPr lang="en-US" altLang="en-US" sz="2400">
                <a:latin typeface="+mn-lt"/>
              </a:rPr>
              <a:t>Workers positioned above the ground are EXPOSED TO POSSIBLE FALLS</a:t>
            </a:r>
          </a:p>
          <a:p>
            <a:pPr>
              <a:lnSpc>
                <a:spcPct val="140000"/>
              </a:lnSpc>
              <a:spcBef>
                <a:spcPct val="0"/>
              </a:spcBef>
              <a:buClrTx/>
              <a:buSzTx/>
              <a:buFontTx/>
              <a:buChar char="•"/>
            </a:pPr>
            <a:r>
              <a:rPr lang="en-US" altLang="en-US" sz="2400">
                <a:latin typeface="+mn-lt"/>
              </a:rPr>
              <a:t>Check to be sure that the Guardrail System is on all open sides and </a:t>
            </a:r>
          </a:p>
          <a:p>
            <a:pPr marL="0" indent="0">
              <a:lnSpc>
                <a:spcPct val="140000"/>
              </a:lnSpc>
              <a:spcBef>
                <a:spcPct val="0"/>
              </a:spcBef>
              <a:buClrTx/>
              <a:buSzTx/>
              <a:buNone/>
            </a:pPr>
            <a:r>
              <a:rPr lang="en-US" altLang="en-US" sz="2400">
                <a:latin typeface="+mn-lt"/>
              </a:rPr>
              <a:t>     ends of planked levels unless an alternate fall prevention system is utilized</a:t>
            </a:r>
          </a:p>
          <a:p>
            <a:pPr>
              <a:lnSpc>
                <a:spcPct val="140000"/>
              </a:lnSpc>
              <a:spcBef>
                <a:spcPct val="0"/>
              </a:spcBef>
              <a:buClrTx/>
              <a:buSzTx/>
              <a:buFontTx/>
              <a:buChar char="•"/>
            </a:pPr>
            <a:r>
              <a:rPr lang="en-US" altLang="en-US" sz="2400">
                <a:latin typeface="+mn-lt"/>
              </a:rPr>
              <a:t>Verify that Platform is fully planked or decked between the front uprights </a:t>
            </a:r>
          </a:p>
          <a:p>
            <a:pPr marL="0" indent="0">
              <a:lnSpc>
                <a:spcPct val="140000"/>
              </a:lnSpc>
              <a:spcBef>
                <a:spcPct val="0"/>
              </a:spcBef>
              <a:buClrTx/>
              <a:buSzTx/>
              <a:buNone/>
            </a:pPr>
            <a:r>
              <a:rPr lang="en-US" altLang="en-US" sz="2400">
                <a:latin typeface="+mn-lt"/>
              </a:rPr>
              <a:t>     and the guardrail supports</a:t>
            </a:r>
          </a:p>
          <a:p>
            <a:pPr>
              <a:lnSpc>
                <a:spcPct val="140000"/>
              </a:lnSpc>
              <a:spcBef>
                <a:spcPct val="0"/>
              </a:spcBef>
              <a:buClrTx/>
              <a:buSzTx/>
              <a:buFontTx/>
              <a:buChar char="•"/>
            </a:pPr>
            <a:r>
              <a:rPr lang="en-US" altLang="en-US" sz="2400">
                <a:latin typeface="+mn-lt"/>
              </a:rPr>
              <a:t>Confirm that guardrails are installed at the proper height for your location </a:t>
            </a:r>
            <a:br>
              <a:rPr lang="en-US" altLang="en-US" sz="2400">
                <a:latin typeface="+mn-lt"/>
              </a:rPr>
            </a:br>
            <a:r>
              <a:rPr lang="en-US" altLang="en-US" sz="2400">
                <a:latin typeface="+mn-lt"/>
              </a:rPr>
              <a:t>and jurisdiction</a:t>
            </a:r>
            <a:endParaRPr lang="en-US" altLang="en-US" sz="2000">
              <a:latin typeface="+mn-lt"/>
            </a:endParaRPr>
          </a:p>
          <a:p>
            <a:pPr>
              <a:lnSpc>
                <a:spcPct val="140000"/>
              </a:lnSpc>
              <a:spcBef>
                <a:spcPct val="0"/>
              </a:spcBef>
              <a:buClrTx/>
              <a:buSzTx/>
              <a:buFontTx/>
              <a:buChar char="•"/>
            </a:pPr>
            <a:endParaRPr lang="en-US" altLang="en-US" sz="2400">
              <a:latin typeface="+mn-lt"/>
            </a:endParaRPr>
          </a:p>
        </p:txBody>
      </p:sp>
      <p:cxnSp>
        <p:nvCxnSpPr>
          <p:cNvPr id="9" name="Straight Connector 8">
            <a:extLst>
              <a:ext uri="{FF2B5EF4-FFF2-40B4-BE49-F238E27FC236}">
                <a16:creationId xmlns:a16="http://schemas.microsoft.com/office/drawing/2014/main" id="{4B8B944C-A4F9-4A19-91B9-59125B50BB7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EDC6331D-5117-4A38-B89C-93056D54F5F6}"/>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95529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2" presetClass="entr" presetSubtype="4" fill="hold" nodeType="afterEffect">
                                  <p:stCondLst>
                                    <p:cond delay="50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1000"/>
                                  </p:stCondLst>
                                  <p:childTnLst>
                                    <p:set>
                                      <p:cBhvr>
                                        <p:cTn id="15" dur="1" fill="hold">
                                          <p:stCondLst>
                                            <p:cond delay="0"/>
                                          </p:stCondLst>
                                        </p:cTn>
                                        <p:tgtEl>
                                          <p:spTgt spid="8">
                                            <p:txEl>
                                              <p:pRg st="1" end="1"/>
                                            </p:txEl>
                                          </p:spTgt>
                                        </p:tgtEl>
                                        <p:attrNameLst>
                                          <p:attrName>style.visibility</p:attrName>
                                        </p:attrNameLst>
                                      </p:cBhvr>
                                      <p:to>
                                        <p:strVal val="visible"/>
                                      </p:to>
                                    </p:set>
                                    <p:anim calcmode="lin" valueType="num">
                                      <p:cBhvr additive="base">
                                        <p:cTn id="16"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8" fill="hold">
                            <p:stCondLst>
                              <p:cond delay="3000"/>
                            </p:stCondLst>
                            <p:childTnLst>
                              <p:par>
                                <p:cTn id="19" presetID="2" presetClass="entr" presetSubtype="4" fill="hold" nodeType="afterEffect">
                                  <p:stCondLst>
                                    <p:cond delay="100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23" fill="hold">
                            <p:stCondLst>
                              <p:cond delay="4500"/>
                            </p:stCondLst>
                            <p:childTnLst>
                              <p:par>
                                <p:cTn id="24" presetID="2" presetClass="entr" presetSubtype="4" fill="hold" nodeType="afterEffect">
                                  <p:stCondLst>
                                    <p:cond delay="100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additive="base">
                                        <p:cTn id="2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28" fill="hold">
                            <p:stCondLst>
                              <p:cond delay="6000"/>
                            </p:stCondLst>
                            <p:childTnLst>
                              <p:par>
                                <p:cTn id="29" presetID="2" presetClass="entr" presetSubtype="4" fill="hold" nodeType="afterEffect">
                                  <p:stCondLst>
                                    <p:cond delay="100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4" fill="hold" nodeType="afterEffect">
                                  <p:stCondLst>
                                    <p:cond delay="1000"/>
                                  </p:stCondLst>
                                  <p:childTnLst>
                                    <p:set>
                                      <p:cBhvr>
                                        <p:cTn id="35" dur="1" fill="hold">
                                          <p:stCondLst>
                                            <p:cond delay="0"/>
                                          </p:stCondLst>
                                        </p:cTn>
                                        <p:tgtEl>
                                          <p:spTgt spid="8">
                                            <p:txEl>
                                              <p:pRg st="5" end="5"/>
                                            </p:txEl>
                                          </p:spTgt>
                                        </p:tgtEl>
                                        <p:attrNameLst>
                                          <p:attrName>style.visibility</p:attrName>
                                        </p:attrNameLst>
                                      </p:cBhvr>
                                      <p:to>
                                        <p:strVal val="visible"/>
                                      </p:to>
                                    </p:set>
                                    <p:anim calcmode="lin" valueType="num">
                                      <p:cBhvr additive="base">
                                        <p:cTn id="36"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What is the first thing you should do if your scaffold does not have guardrails?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Talk with your supervisor</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Go find a guardrail to use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Stop Work</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Continue working</a:t>
            </a:r>
          </a:p>
        </p:txBody>
      </p:sp>
      <p:cxnSp>
        <p:nvCxnSpPr>
          <p:cNvPr id="7" name="Straight Connector 6">
            <a:extLst>
              <a:ext uri="{FF2B5EF4-FFF2-40B4-BE49-F238E27FC236}">
                <a16:creationId xmlns:a16="http://schemas.microsoft.com/office/drawing/2014/main" id="{9A127909-17A8-4CF4-9497-4751A840070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2836F552-08E4-4387-B07C-9365AB5C4FA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CF4797E9-DD79-35D7-9FDA-07D86860842A}"/>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22407420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What is the first thing you should do if your scaffold does not have guardrails?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Talk with your supervisor</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Go find a guardrail to use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Stop Work</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Continue working</a:t>
            </a:r>
          </a:p>
        </p:txBody>
      </p:sp>
      <p:cxnSp>
        <p:nvCxnSpPr>
          <p:cNvPr id="7" name="Straight Connector 6">
            <a:extLst>
              <a:ext uri="{FF2B5EF4-FFF2-40B4-BE49-F238E27FC236}">
                <a16:creationId xmlns:a16="http://schemas.microsoft.com/office/drawing/2014/main" id="{9A127909-17A8-4CF4-9497-4751A840070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2836F552-08E4-4387-B07C-9365AB5C4FAD}"/>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9DD56758-6961-C4A9-E6FE-DB8187A48D54}"/>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91350603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6" end="6"/>
                                            </p:txEl>
                                          </p:spTgt>
                                        </p:tgtEl>
                                      </p:cBhvr>
                                    </p:animEffect>
                                    <p:animScale>
                                      <p:cBhvr>
                                        <p:cTn id="7" dur="250" autoRev="1" fill="hold"/>
                                        <p:tgtEl>
                                          <p:spTgt spid="8">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4800938"/>
            <a:ext cx="12192000" cy="2057062"/>
          </a:xfrm>
          <a:prstGeom prst="rect">
            <a:avLst/>
          </a:prstGeom>
          <a:solidFill>
            <a:srgbClr val="003F5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0" y="4620790"/>
            <a:ext cx="12192000" cy="185201"/>
          </a:xfrm>
          <a:prstGeom prst="rect">
            <a:avLst/>
          </a:prstGeom>
          <a:solidFill>
            <a:srgbClr val="93D5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 name="Group 21"/>
          <p:cNvGrpSpPr/>
          <p:nvPr/>
        </p:nvGrpSpPr>
        <p:grpSpPr>
          <a:xfrm>
            <a:off x="15729" y="1213192"/>
            <a:ext cx="4071131" cy="2639164"/>
            <a:chOff x="0" y="1990633"/>
            <a:chExt cx="4071131" cy="2639164"/>
          </a:xfrm>
          <a:noFill/>
        </p:grpSpPr>
        <p:sp>
          <p:nvSpPr>
            <p:cNvPr id="24" name="Rectangle 23"/>
            <p:cNvSpPr/>
            <p:nvPr/>
          </p:nvSpPr>
          <p:spPr>
            <a:xfrm>
              <a:off x="0" y="1990633"/>
              <a:ext cx="4071131" cy="263916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19"/>
            <p:cNvGrpSpPr/>
            <p:nvPr/>
          </p:nvGrpSpPr>
          <p:grpSpPr>
            <a:xfrm>
              <a:off x="190946" y="2217027"/>
              <a:ext cx="3618984" cy="1907244"/>
              <a:chOff x="190946" y="2217027"/>
              <a:chExt cx="3618984" cy="1907244"/>
            </a:xfrm>
            <a:grpFill/>
          </p:grpSpPr>
          <p:sp>
            <p:nvSpPr>
              <p:cNvPr id="34" name="Rectangle 33"/>
              <p:cNvSpPr/>
              <p:nvPr/>
            </p:nvSpPr>
            <p:spPr>
              <a:xfrm>
                <a:off x="190946" y="2217027"/>
                <a:ext cx="2247962" cy="461665"/>
              </a:xfrm>
              <a:prstGeom prst="rect">
                <a:avLst/>
              </a:prstGeom>
              <a:grpFill/>
            </p:spPr>
            <p:txBody>
              <a:bodyPr wrap="square">
                <a:spAutoFit/>
              </a:bodyPr>
              <a:lstStyle/>
              <a:p>
                <a:r>
                  <a:rPr lang="id-ID" sz="2400" b="1">
                    <a:solidFill>
                      <a:srgbClr val="003F5F"/>
                    </a:solidFill>
                    <a:latin typeface="Calibri" panose="020F0502020204030204" pitchFamily="34" charset="0"/>
                    <a:cs typeface="Calibri" panose="020F0502020204030204" pitchFamily="34" charset="0"/>
                  </a:rPr>
                  <a:t>OUR MISSION:</a:t>
                </a:r>
              </a:p>
            </p:txBody>
          </p:sp>
          <p:sp>
            <p:nvSpPr>
              <p:cNvPr id="35" name="Rectangle 34"/>
              <p:cNvSpPr/>
              <p:nvPr/>
            </p:nvSpPr>
            <p:spPr>
              <a:xfrm>
                <a:off x="207160" y="2646943"/>
                <a:ext cx="3602770" cy="1477328"/>
              </a:xfrm>
              <a:prstGeom prst="rect">
                <a:avLst/>
              </a:prstGeom>
              <a:grpFill/>
            </p:spPr>
            <p:txBody>
              <a:bodyPr wrap="square">
                <a:spAutoFit/>
              </a:bodyPr>
              <a:lstStyle/>
              <a:p>
                <a:r>
                  <a:rPr lang="en-CA" dirty="0">
                    <a:latin typeface="Calibri" panose="020F0502020204030204" pitchFamily="34" charset="0"/>
                    <a:cs typeface="Calibri" panose="020F0502020204030204" pitchFamily="34" charset="0"/>
                  </a:rPr>
                  <a:t>To ensure those who </a:t>
                </a:r>
                <a:r>
                  <a:rPr lang="en-US" sz="1800" dirty="0">
                    <a:effectLst/>
                    <a:latin typeface="Aptos" panose="020B0004020202020204" pitchFamily="34" charset="0"/>
                    <a:ea typeface="Aptos" panose="020B0004020202020204" pitchFamily="34" charset="0"/>
                    <a:cs typeface="Aptos" panose="020B0004020202020204" pitchFamily="34" charset="0"/>
                  </a:rPr>
                  <a:t>manufacture, </a:t>
                </a:r>
                <a:r>
                  <a:rPr lang="en-CA" dirty="0">
                    <a:latin typeface="Calibri" panose="020F0502020204030204" pitchFamily="34" charset="0"/>
                    <a:cs typeface="Calibri" panose="020F0502020204030204" pitchFamily="34" charset="0"/>
                  </a:rPr>
                  <a:t>install, depend on or govern the use of scaffold and access equipment pursue the highest standards of safety, craftsmanship and ethics.</a:t>
                </a:r>
                <a:endParaRPr lang="id-ID" dirty="0">
                  <a:latin typeface="Calibri" panose="020F0502020204030204" pitchFamily="34" charset="0"/>
                  <a:cs typeface="Calibri" panose="020F0502020204030204" pitchFamily="34" charset="0"/>
                </a:endParaRPr>
              </a:p>
            </p:txBody>
          </p:sp>
        </p:grpSp>
      </p:grpSp>
      <p:sp>
        <p:nvSpPr>
          <p:cNvPr id="36" name="TextBox 34"/>
          <p:cNvSpPr txBox="1"/>
          <p:nvPr/>
        </p:nvSpPr>
        <p:spPr>
          <a:xfrm>
            <a:off x="482600" y="5047165"/>
            <a:ext cx="11226800" cy="1569660"/>
          </a:xfrm>
          <a:prstGeom prst="rect">
            <a:avLst/>
          </a:prstGeom>
          <a:noFill/>
        </p:spPr>
        <p:txBody>
          <a:bodyPr wrap="square" rtlCol="0" anchor="t">
            <a:spAutoFit/>
          </a:bodyPr>
          <a:lstStyle>
            <a:defPPr>
              <a:defRPr lang="id-ID"/>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a:lstStyle>
          <a:p>
            <a:r>
              <a:rPr lang="en-US" sz="2400">
                <a:solidFill>
                  <a:srgbClr val="FFFFFF"/>
                </a:solidFill>
                <a:latin typeface="Calibri" panose="020F0502020204030204" pitchFamily="34" charset="0"/>
                <a:cs typeface="Calibri" panose="020F0502020204030204" pitchFamily="34" charset="0"/>
              </a:rPr>
              <a:t>The Scaffold &amp; Access Industry Association (SAIA) is the global leader in advocacy and support on the safe use of scaffold and access equipment.</a:t>
            </a:r>
            <a:br>
              <a:rPr lang="en-US" sz="2400">
                <a:solidFill>
                  <a:srgbClr val="FFFFFF"/>
                </a:solidFill>
                <a:latin typeface="Calibri" panose="020F0502020204030204" pitchFamily="34" charset="0"/>
                <a:cs typeface="Calibri" panose="020F0502020204030204" pitchFamily="34" charset="0"/>
              </a:rPr>
            </a:br>
            <a:r>
              <a:rPr lang="en-US" sz="2400">
                <a:solidFill>
                  <a:srgbClr val="FFFFFF"/>
                </a:solidFill>
                <a:latin typeface="Calibri" panose="020F0502020204030204" pitchFamily="34" charset="0"/>
                <a:cs typeface="Calibri" panose="020F0502020204030204" pitchFamily="34" charset="0"/>
              </a:rPr>
              <a:t>SAIA has provided safety education to many thousands of contractors through its renowned seminars and training courses. </a:t>
            </a:r>
          </a:p>
        </p:txBody>
      </p:sp>
      <p:sp>
        <p:nvSpPr>
          <p:cNvPr id="2" name="Isosceles Triangle 1"/>
          <p:cNvSpPr/>
          <p:nvPr/>
        </p:nvSpPr>
        <p:spPr>
          <a:xfrm rot="16200000">
            <a:off x="3450920" y="1955523"/>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sp>
        <p:nvSpPr>
          <p:cNvPr id="13" name="Isosceles Triangle 12"/>
          <p:cNvSpPr/>
          <p:nvPr/>
        </p:nvSpPr>
        <p:spPr>
          <a:xfrm rot="5400000" flipH="1">
            <a:off x="8119940" y="1955523"/>
            <a:ext cx="695929" cy="458572"/>
          </a:xfrm>
          <a:prstGeom prst="triangle">
            <a:avLst/>
          </a:prstGeom>
          <a:solidFill>
            <a:srgbClr val="849FDD"/>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id-ID"/>
          </a:p>
        </p:txBody>
      </p:sp>
      <p:grpSp>
        <p:nvGrpSpPr>
          <p:cNvPr id="5" name="Group 18"/>
          <p:cNvGrpSpPr/>
          <p:nvPr/>
        </p:nvGrpSpPr>
        <p:grpSpPr>
          <a:xfrm>
            <a:off x="8455171" y="1066499"/>
            <a:ext cx="3721100" cy="2309478"/>
            <a:chOff x="8318500" y="2022830"/>
            <a:chExt cx="3721100" cy="2309478"/>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185630" y="2022830"/>
              <a:ext cx="1830598" cy="1292119"/>
            </a:xfrm>
            <a:prstGeom prst="rect">
              <a:avLst/>
            </a:prstGeom>
          </p:spPr>
        </p:pic>
        <p:sp>
          <p:nvSpPr>
            <p:cNvPr id="17" name="Rectangle 16"/>
            <p:cNvSpPr/>
            <p:nvPr/>
          </p:nvSpPr>
          <p:spPr>
            <a:xfrm>
              <a:off x="8318500" y="3378201"/>
              <a:ext cx="3721100" cy="954107"/>
            </a:xfrm>
            <a:prstGeom prst="rect">
              <a:avLst/>
            </a:prstGeom>
          </p:spPr>
          <p:txBody>
            <a:bodyPr wrap="square">
              <a:spAutoFit/>
            </a:bodyPr>
            <a:lstStyle/>
            <a:p>
              <a:r>
                <a:rPr lang="en-CA">
                  <a:latin typeface="Calibri" panose="020F0502020204030204" pitchFamily="34" charset="0"/>
                  <a:cs typeface="Calibri" panose="020F0502020204030204" pitchFamily="34" charset="0"/>
                </a:rPr>
                <a:t>SAIA provides safety education to thousands of contractors through its training program, SAIA University</a:t>
              </a:r>
              <a:r>
                <a:rPr lang="en-CA" sz="2000">
                  <a:latin typeface="Calibri" panose="020F0502020204030204" pitchFamily="34" charset="0"/>
                  <a:cs typeface="Calibri" panose="020F0502020204030204" pitchFamily="34" charset="0"/>
                </a:rPr>
                <a:t>.</a:t>
              </a:r>
              <a:endParaRPr lang="id-ID" sz="2000">
                <a:latin typeface="Calibri" panose="020F0502020204030204" pitchFamily="34" charset="0"/>
                <a:cs typeface="Calibri" panose="020F0502020204030204" pitchFamily="34" charset="0"/>
              </a:endParaRPr>
            </a:p>
          </p:txBody>
        </p:sp>
      </p:grpSp>
      <p:pic>
        <p:nvPicPr>
          <p:cNvPr id="1027" name="Picture 3" descr="Image result for Fall Protection scaffold builder">
            <a:extLst>
              <a:ext uri="{FF2B5EF4-FFF2-40B4-BE49-F238E27FC236}">
                <a16:creationId xmlns:a16="http://schemas.microsoft.com/office/drawing/2014/main" id="{1CE51DA3-350A-4C17-9667-0FF81CDD4C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2820" y="663888"/>
            <a:ext cx="4121150"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763931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According to OSHA’s 29CFR 1926 Subpart L, what is the height when fall protection is required on scaffolding?</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6 feet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4 feet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10 feet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 all times</a:t>
            </a:r>
          </a:p>
        </p:txBody>
      </p:sp>
      <p:cxnSp>
        <p:nvCxnSpPr>
          <p:cNvPr id="7" name="Straight Connector 6">
            <a:extLst>
              <a:ext uri="{FF2B5EF4-FFF2-40B4-BE49-F238E27FC236}">
                <a16:creationId xmlns:a16="http://schemas.microsoft.com/office/drawing/2014/main" id="{9A72CB5B-F183-48E0-B4E6-A97747CC9A7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D61B1645-E549-4859-B9F2-185D53898A3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EC1BECB1-259C-6102-C217-2DAEA870D7DE}"/>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2211430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According to OSHA’s 29CFR 1926 Subpart L, what is the height when fall protection is required on scaffolding?</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6 feet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4 feet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10 feet</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 all times</a:t>
            </a:r>
          </a:p>
        </p:txBody>
      </p:sp>
      <p:cxnSp>
        <p:nvCxnSpPr>
          <p:cNvPr id="7" name="Straight Connector 6">
            <a:extLst>
              <a:ext uri="{FF2B5EF4-FFF2-40B4-BE49-F238E27FC236}">
                <a16:creationId xmlns:a16="http://schemas.microsoft.com/office/drawing/2014/main" id="{9A72CB5B-F183-48E0-B4E6-A97747CC9A7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D61B1645-E549-4859-B9F2-185D53898A33}"/>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35CC933F-044E-1492-C0F8-B9AB9BBCBBE8}"/>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38222590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6" end="6"/>
                                            </p:txEl>
                                          </p:spTgt>
                                        </p:tgtEl>
                                      </p:cBhvr>
                                    </p:animEffect>
                                    <p:animScale>
                                      <p:cBhvr>
                                        <p:cTn id="7" dur="250" autoRev="1" fill="hold"/>
                                        <p:tgtEl>
                                          <p:spTgt spid="8">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6028" y="385467"/>
            <a:ext cx="6333901" cy="1200329"/>
          </a:xfrm>
          <a:prstGeom prst="rect">
            <a:avLst/>
          </a:prstGeom>
          <a:noFill/>
        </p:spPr>
        <p:txBody>
          <a:bodyPr wrap="square" rtlCol="0">
            <a:spAutoFit/>
          </a:bodyPr>
          <a:lstStyle/>
          <a:p>
            <a:r>
              <a:rPr lang="en-US" sz="7200" cap="all">
                <a:solidFill>
                  <a:srgbClr val="003F5F"/>
                </a:solidFill>
              </a:rPr>
              <a:t>Unsafe access</a:t>
            </a:r>
          </a:p>
        </p:txBody>
      </p:sp>
      <p:grpSp>
        <p:nvGrpSpPr>
          <p:cNvPr id="2" name="Group 1">
            <a:extLst>
              <a:ext uri="{FF2B5EF4-FFF2-40B4-BE49-F238E27FC236}">
                <a16:creationId xmlns:a16="http://schemas.microsoft.com/office/drawing/2014/main" id="{D1FA5424-B6BD-4EA7-A3CA-B503A28768F8}"/>
              </a:ext>
            </a:extLst>
          </p:cNvPr>
          <p:cNvGrpSpPr/>
          <p:nvPr/>
        </p:nvGrpSpPr>
        <p:grpSpPr>
          <a:xfrm>
            <a:off x="986028" y="2194560"/>
            <a:ext cx="1380744" cy="3435380"/>
            <a:chOff x="986028" y="2194560"/>
            <a:chExt cx="1380744" cy="3435380"/>
          </a:xfrm>
        </p:grpSpPr>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sp>
          <p:nvSpPr>
            <p:cNvPr id="13" name="TextBox 12"/>
            <p:cNvSpPr txBox="1"/>
            <p:nvPr/>
          </p:nvSpPr>
          <p:spPr>
            <a:xfrm>
              <a:off x="1249172" y="4445000"/>
              <a:ext cx="1117600" cy="1184940"/>
            </a:xfrm>
            <a:prstGeom prst="rect">
              <a:avLst/>
            </a:prstGeom>
            <a:noFill/>
          </p:spPr>
          <p:txBody>
            <a:bodyPr wrap="square" rtlCol="0">
              <a:spAutoFit/>
            </a:bodyPr>
            <a:lstStyle/>
            <a:p>
              <a:r>
                <a:rPr lang="en-US" sz="7100"/>
                <a:t>F</a:t>
              </a:r>
            </a:p>
          </p:txBody>
        </p:sp>
      </p:grpSp>
      <p:grpSp>
        <p:nvGrpSpPr>
          <p:cNvPr id="4" name="Group 3">
            <a:extLst>
              <a:ext uri="{FF2B5EF4-FFF2-40B4-BE49-F238E27FC236}">
                <a16:creationId xmlns:a16="http://schemas.microsoft.com/office/drawing/2014/main" id="{1384AA69-7AD5-4F8D-A94C-13F69558A8DE}"/>
              </a:ext>
            </a:extLst>
          </p:cNvPr>
          <p:cNvGrpSpPr/>
          <p:nvPr/>
        </p:nvGrpSpPr>
        <p:grpSpPr>
          <a:xfrm>
            <a:off x="3024632" y="2213864"/>
            <a:ext cx="1392936" cy="3441476"/>
            <a:chOff x="3024632" y="2213864"/>
            <a:chExt cx="1392936" cy="3441476"/>
          </a:xfrm>
        </p:grpSpPr>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sp>
          <p:nvSpPr>
            <p:cNvPr id="14" name="TextBox 13"/>
            <p:cNvSpPr txBox="1"/>
            <p:nvPr/>
          </p:nvSpPr>
          <p:spPr>
            <a:xfrm>
              <a:off x="3225800" y="4470400"/>
              <a:ext cx="1117600" cy="1184940"/>
            </a:xfrm>
            <a:prstGeom prst="rect">
              <a:avLst/>
            </a:prstGeom>
            <a:noFill/>
          </p:spPr>
          <p:txBody>
            <a:bodyPr wrap="square" rtlCol="0">
              <a:spAutoFit/>
            </a:bodyPr>
            <a:lstStyle/>
            <a:p>
              <a:r>
                <a:rPr lang="en-US" sz="7100" b="1" u="sng">
                  <a:solidFill>
                    <a:srgbClr val="0017FF"/>
                  </a:solidFill>
                </a:rPr>
                <a:t>U</a:t>
              </a:r>
            </a:p>
          </p:txBody>
        </p:sp>
      </p:grpSp>
      <p:grpSp>
        <p:nvGrpSpPr>
          <p:cNvPr id="5" name="Group 4">
            <a:extLst>
              <a:ext uri="{FF2B5EF4-FFF2-40B4-BE49-F238E27FC236}">
                <a16:creationId xmlns:a16="http://schemas.microsoft.com/office/drawing/2014/main" id="{DE4F26DD-5ADE-4693-9EB5-1F46F2CAC488}"/>
              </a:ext>
            </a:extLst>
          </p:cNvPr>
          <p:cNvGrpSpPr/>
          <p:nvPr/>
        </p:nvGrpSpPr>
        <p:grpSpPr>
          <a:xfrm>
            <a:off x="5196332" y="2177288"/>
            <a:ext cx="1555032" cy="3452652"/>
            <a:chOff x="5196332" y="2177288"/>
            <a:chExt cx="1555032" cy="3452652"/>
          </a:xfrm>
        </p:grpSpPr>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sp>
          <p:nvSpPr>
            <p:cNvPr id="15" name="TextBox 14"/>
            <p:cNvSpPr txBox="1"/>
            <p:nvPr/>
          </p:nvSpPr>
          <p:spPr>
            <a:xfrm>
              <a:off x="5633764" y="4445000"/>
              <a:ext cx="1117600" cy="1184940"/>
            </a:xfrm>
            <a:prstGeom prst="rect">
              <a:avLst/>
            </a:prstGeom>
            <a:noFill/>
          </p:spPr>
          <p:txBody>
            <a:bodyPr wrap="square" rtlCol="0">
              <a:spAutoFit/>
            </a:bodyPr>
            <a:lstStyle/>
            <a:p>
              <a:r>
                <a:rPr lang="en-US" sz="7100"/>
                <a:t>S</a:t>
              </a:r>
            </a:p>
          </p:txBody>
        </p:sp>
      </p:grpSp>
      <p:grpSp>
        <p:nvGrpSpPr>
          <p:cNvPr id="6" name="Group 5">
            <a:extLst>
              <a:ext uri="{FF2B5EF4-FFF2-40B4-BE49-F238E27FC236}">
                <a16:creationId xmlns:a16="http://schemas.microsoft.com/office/drawing/2014/main" id="{B881DEC9-8346-43A9-9376-D373194B5243}"/>
              </a:ext>
            </a:extLst>
          </p:cNvPr>
          <p:cNvGrpSpPr/>
          <p:nvPr/>
        </p:nvGrpSpPr>
        <p:grpSpPr>
          <a:xfrm>
            <a:off x="7519924" y="2119884"/>
            <a:ext cx="1520952" cy="3535456"/>
            <a:chOff x="7519924" y="2119884"/>
            <a:chExt cx="1520952" cy="3535456"/>
          </a:xfrm>
        </p:grpSpPr>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sp>
          <p:nvSpPr>
            <p:cNvPr id="16" name="TextBox 15"/>
            <p:cNvSpPr txBox="1"/>
            <p:nvPr/>
          </p:nvSpPr>
          <p:spPr>
            <a:xfrm>
              <a:off x="7848600" y="4470400"/>
              <a:ext cx="1117600" cy="1184940"/>
            </a:xfrm>
            <a:prstGeom prst="rect">
              <a:avLst/>
            </a:prstGeom>
            <a:noFill/>
          </p:spPr>
          <p:txBody>
            <a:bodyPr wrap="square" rtlCol="0">
              <a:spAutoFit/>
            </a:bodyPr>
            <a:lstStyle/>
            <a:p>
              <a:r>
                <a:rPr lang="en-US" sz="7100"/>
                <a:t>E</a:t>
              </a:r>
            </a:p>
          </p:txBody>
        </p:sp>
      </p:grpSp>
      <p:grpSp>
        <p:nvGrpSpPr>
          <p:cNvPr id="7" name="Group 6">
            <a:extLst>
              <a:ext uri="{FF2B5EF4-FFF2-40B4-BE49-F238E27FC236}">
                <a16:creationId xmlns:a16="http://schemas.microsoft.com/office/drawing/2014/main" id="{8F313024-4D5D-420F-A975-7A35DF7BE590}"/>
              </a:ext>
            </a:extLst>
          </p:cNvPr>
          <p:cNvGrpSpPr/>
          <p:nvPr/>
        </p:nvGrpSpPr>
        <p:grpSpPr>
          <a:xfrm>
            <a:off x="9882632" y="2176272"/>
            <a:ext cx="1392936" cy="3466368"/>
            <a:chOff x="9882632" y="2176272"/>
            <a:chExt cx="1392936" cy="3466368"/>
          </a:xfrm>
        </p:grpSpPr>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7" name="TextBox 16"/>
            <p:cNvSpPr txBox="1"/>
            <p:nvPr/>
          </p:nvSpPr>
          <p:spPr>
            <a:xfrm>
              <a:off x="10083800" y="4457700"/>
              <a:ext cx="1117600" cy="1184940"/>
            </a:xfrm>
            <a:prstGeom prst="rect">
              <a:avLst/>
            </a:prstGeom>
            <a:noFill/>
          </p:spPr>
          <p:txBody>
            <a:bodyPr wrap="square" rtlCol="0">
              <a:spAutoFit/>
            </a:bodyPr>
            <a:lstStyle/>
            <a:p>
              <a:r>
                <a:rPr lang="en-US" sz="7100"/>
                <a:t>S</a:t>
              </a:r>
            </a:p>
          </p:txBody>
        </p:sp>
      </p:grpSp>
      <p:cxnSp>
        <p:nvCxnSpPr>
          <p:cNvPr id="18" name="Straight Connector 17">
            <a:extLst>
              <a:ext uri="{FF2B5EF4-FFF2-40B4-BE49-F238E27FC236}">
                <a16:creationId xmlns:a16="http://schemas.microsoft.com/office/drawing/2014/main" id="{D59E8B87-5FC5-4A1B-B84E-23627F2E1FB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729E9693-4C81-4531-81B0-D5066ED7A851}"/>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alphaModFix amt="50000"/>
              </a:blip>
              <a:stretch>
                <a:fillRect/>
              </a:stretch>
            </p:blipFill>
          </mc:Choice>
          <mc:Fallback>
            <p:blipFill>
              <a:blip r:embed="rId9">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7940301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7867" y="602842"/>
            <a:ext cx="3923125" cy="769441"/>
          </a:xfrm>
          <a:prstGeom prst="rect">
            <a:avLst/>
          </a:prstGeom>
          <a:noFill/>
        </p:spPr>
        <p:txBody>
          <a:bodyPr wrap="none" rtlCol="0">
            <a:spAutoFit/>
          </a:bodyPr>
          <a:lstStyle/>
          <a:p>
            <a:pPr algn="ctr"/>
            <a:r>
              <a:rPr lang="id-ID" sz="4400" b="1" cap="all">
                <a:solidFill>
                  <a:srgbClr val="003F5F"/>
                </a:solidFill>
                <a:latin typeface="+mj-lt"/>
              </a:rPr>
              <a:t>U</a:t>
            </a:r>
            <a:r>
              <a:rPr lang="en-US" sz="4400" b="1" cap="all">
                <a:solidFill>
                  <a:srgbClr val="003F5F"/>
                </a:solidFill>
                <a:latin typeface="+mj-lt"/>
              </a:rPr>
              <a:t>n</a:t>
            </a:r>
            <a:r>
              <a:rPr lang="id-ID" sz="4400" b="1" cap="all">
                <a:solidFill>
                  <a:srgbClr val="003F5F"/>
                </a:solidFill>
                <a:latin typeface="+mj-lt"/>
              </a:rPr>
              <a:t>safe Access</a:t>
            </a:r>
            <a:endParaRPr lang="en-US" sz="4400" b="1" cap="all">
              <a:solidFill>
                <a:srgbClr val="003F5F"/>
              </a:solidFill>
              <a:latin typeface="+mj-lt"/>
            </a:endParaRPr>
          </a:p>
        </p:txBody>
      </p:sp>
      <p:pic>
        <p:nvPicPr>
          <p:cNvPr id="5" name="Picture 4" descr="ICON - FUSES - Unsafe Access.psd"/>
          <p:cNvPicPr>
            <a:picLocks noChangeAspect="1"/>
          </p:cNvPicPr>
          <p:nvPr/>
        </p:nvPicPr>
        <p:blipFill>
          <a:blip r:embed="rId3"/>
          <a:stretch>
            <a:fillRect/>
          </a:stretch>
        </p:blipFill>
        <p:spPr>
          <a:xfrm>
            <a:off x="347866" y="270763"/>
            <a:ext cx="1025282" cy="1433601"/>
          </a:xfrm>
          <a:prstGeom prst="rect">
            <a:avLst/>
          </a:prstGeom>
        </p:spPr>
      </p:pic>
      <p:sp>
        <p:nvSpPr>
          <p:cNvPr id="7" name="TextBox 6"/>
          <p:cNvSpPr txBox="1"/>
          <p:nvPr/>
        </p:nvSpPr>
        <p:spPr>
          <a:xfrm>
            <a:off x="638450" y="2008622"/>
            <a:ext cx="5222854" cy="4370427"/>
          </a:xfrm>
          <a:prstGeom prst="rect">
            <a:avLst/>
          </a:prstGeom>
          <a:noFill/>
        </p:spPr>
        <p:txBody>
          <a:bodyPr wrap="square" rtlCol="0">
            <a:spAutoFit/>
          </a:bodyPr>
          <a:lstStyle/>
          <a:p>
            <a:endParaRPr lang="en-US" sz="2200">
              <a:solidFill>
                <a:srgbClr val="7F7F7F"/>
              </a:solidFill>
            </a:endParaRPr>
          </a:p>
          <a:p>
            <a:pPr marL="342900" indent="-342900">
              <a:spcAft>
                <a:spcPts val="1200"/>
              </a:spcAft>
              <a:buFont typeface="Arial" panose="020B0604020202020204" pitchFamily="34" charset="0"/>
              <a:buChar char="•"/>
            </a:pPr>
            <a:r>
              <a:rPr lang="en-US" sz="2400"/>
              <a:t>UNSAFE ACCESS is a major cause of accidents on the job</a:t>
            </a:r>
          </a:p>
          <a:p>
            <a:pPr marL="342900" indent="-342900">
              <a:spcAft>
                <a:spcPts val="1200"/>
              </a:spcAft>
              <a:buFont typeface="Arial" panose="020B0604020202020204" pitchFamily="34" charset="0"/>
              <a:buChar char="•"/>
            </a:pPr>
            <a:r>
              <a:rPr lang="en-US" sz="2400"/>
              <a:t>Proper access is required for all supported scaffolds</a:t>
            </a:r>
          </a:p>
          <a:p>
            <a:pPr marL="342900" indent="-342900">
              <a:spcAft>
                <a:spcPts val="1200"/>
              </a:spcAft>
              <a:buFont typeface="Arial" panose="020B0604020202020204" pitchFamily="34" charset="0"/>
              <a:buChar char="•"/>
            </a:pPr>
            <a:r>
              <a:rPr lang="en-US" sz="2400"/>
              <a:t>Workers can fall when climbing </a:t>
            </a:r>
            <a:r>
              <a:rPr lang="en-US" sz="2400" err="1"/>
              <a:t>crossbraces</a:t>
            </a:r>
            <a:r>
              <a:rPr lang="en-US" sz="2400"/>
              <a:t> or other parts of scaffold not meant to be climbed</a:t>
            </a:r>
          </a:p>
          <a:p>
            <a:pPr marL="342900" indent="-342900">
              <a:spcAft>
                <a:spcPts val="1200"/>
              </a:spcAft>
              <a:buFont typeface="Arial" panose="020B0604020202020204" pitchFamily="34" charset="0"/>
              <a:buChar char="•"/>
            </a:pPr>
            <a:endParaRPr lang="en-US" sz="2400"/>
          </a:p>
          <a:p>
            <a:pPr marL="342900" indent="-342900">
              <a:spcAft>
                <a:spcPts val="1200"/>
              </a:spcAft>
              <a:buFont typeface="Arial" panose="020B0604020202020204" pitchFamily="34" charset="0"/>
              <a:buChar char="•"/>
            </a:pPr>
            <a:endParaRPr lang="en-US" sz="2400"/>
          </a:p>
        </p:txBody>
      </p:sp>
      <p:pic>
        <p:nvPicPr>
          <p:cNvPr id="2" name="Picture 4" descr="E:\DATA\nov1-07\Dec 1-07\bloopers dec 2007\climb_the_ladder carring skillsaw1.jpg">
            <a:extLst>
              <a:ext uri="{FF2B5EF4-FFF2-40B4-BE49-F238E27FC236}">
                <a16:creationId xmlns:a16="http://schemas.microsoft.com/office/drawing/2014/main" id="{F472656D-7E98-4565-9331-9C8FEF23CF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38" r="16823"/>
          <a:stretch/>
        </p:blipFill>
        <p:spPr bwMode="auto">
          <a:xfrm>
            <a:off x="6673756" y="188980"/>
            <a:ext cx="4680044" cy="592517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quot;Not Allowed&quot; Symbol 7">
            <a:extLst>
              <a:ext uri="{FF2B5EF4-FFF2-40B4-BE49-F238E27FC236}">
                <a16:creationId xmlns:a16="http://schemas.microsoft.com/office/drawing/2014/main" id="{CFF8E491-7B9E-48EC-A677-772F29F33F18}"/>
              </a:ext>
            </a:extLst>
          </p:cNvPr>
          <p:cNvSpPr/>
          <p:nvPr/>
        </p:nvSpPr>
        <p:spPr>
          <a:xfrm>
            <a:off x="7847129" y="3229600"/>
            <a:ext cx="2333297" cy="2285890"/>
          </a:xfrm>
          <a:prstGeom prst="noSmoking">
            <a:avLst>
              <a:gd name="adj" fmla="val 9907"/>
            </a:avLst>
          </a:prstGeom>
          <a:solidFill>
            <a:srgbClr val="FF00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a:extLst>
              <a:ext uri="{FF2B5EF4-FFF2-40B4-BE49-F238E27FC236}">
                <a16:creationId xmlns:a16="http://schemas.microsoft.com/office/drawing/2014/main" id="{74D5541C-2A89-4D37-8DCF-CA58B52F0854}"/>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044FB8C5-BB4D-47D8-B234-D93A2CC5CB85}"/>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6" presetClass="entr" presetSubtype="21" fill="hold" nodeType="afterEffect">
                                  <p:stCondLst>
                                    <p:cond delay="100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barn(inVertical)">
                                      <p:cBhvr>
                                        <p:cTn id="11" dur="500"/>
                                        <p:tgtEl>
                                          <p:spTgt spid="7">
                                            <p:txEl>
                                              <p:pRg st="1" end="1"/>
                                            </p:txEl>
                                          </p:spTgt>
                                        </p:tgtEl>
                                      </p:cBhvr>
                                    </p:animEffect>
                                  </p:childTnLst>
                                </p:cTn>
                              </p:par>
                            </p:childTnLst>
                          </p:cTn>
                        </p:par>
                        <p:par>
                          <p:cTn id="12" fill="hold">
                            <p:stCondLst>
                              <p:cond delay="2000"/>
                            </p:stCondLst>
                            <p:childTnLst>
                              <p:par>
                                <p:cTn id="13" presetID="16" presetClass="entr" presetSubtype="21" fill="hold" nodeType="afterEffect">
                                  <p:stCondLst>
                                    <p:cond delay="10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childTnLst>
                          </p:cTn>
                        </p:par>
                        <p:par>
                          <p:cTn id="16" fill="hold">
                            <p:stCondLst>
                              <p:cond delay="3500"/>
                            </p:stCondLst>
                            <p:childTnLst>
                              <p:par>
                                <p:cTn id="17" presetID="16" presetClass="entr" presetSubtype="21" fill="hold" nodeType="afterEffect">
                                  <p:stCondLst>
                                    <p:cond delay="100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barn(inVertical)">
                                      <p:cBhvr>
                                        <p:cTn id="19" dur="500"/>
                                        <p:tgtEl>
                                          <p:spTgt spid="7">
                                            <p:txEl>
                                              <p:pRg st="3" end="3"/>
                                            </p:txEl>
                                          </p:spTgt>
                                        </p:tgtEl>
                                      </p:cBhvr>
                                    </p:animEffect>
                                  </p:childTnLst>
                                </p:cTn>
                              </p:par>
                              <p:par>
                                <p:cTn id="20" presetID="31" presetClass="entr" presetSubtype="0" fill="hold" grpId="0" nodeType="withEffect">
                                  <p:stCondLst>
                                    <p:cond delay="10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5C38F69-7FE0-6B41-AEA5-F73B50B28F5D}"/>
              </a:ext>
            </a:extLst>
          </p:cNvPr>
          <p:cNvSpPr>
            <a:spLocks noGrp="1" noChangeArrowheads="1"/>
          </p:cNvSpPr>
          <p:nvPr>
            <p:ph type="title"/>
          </p:nvPr>
        </p:nvSpPr>
        <p:spPr>
          <a:xfrm>
            <a:off x="450565" y="365125"/>
            <a:ext cx="11229805" cy="1325563"/>
          </a:xfrm>
        </p:spPr>
        <p:txBody>
          <a:bodyPr/>
          <a:lstStyle/>
          <a:p>
            <a:pPr algn="ctr"/>
            <a:r>
              <a:rPr lang="en-US" altLang="en-US"/>
              <a:t>SCAFFOLD ACCESS OPTIONS</a:t>
            </a:r>
          </a:p>
        </p:txBody>
      </p:sp>
      <p:cxnSp>
        <p:nvCxnSpPr>
          <p:cNvPr id="7" name="Straight Connector 6">
            <a:extLst>
              <a:ext uri="{FF2B5EF4-FFF2-40B4-BE49-F238E27FC236}">
                <a16:creationId xmlns:a16="http://schemas.microsoft.com/office/drawing/2014/main" id="{C8C11EA6-2FF7-47B7-8A26-FBFCA9D1F05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A7B840A5-96C0-4ACC-BCF3-E5FF289E5760}"/>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9" name="TextBox 8">
            <a:extLst>
              <a:ext uri="{FF2B5EF4-FFF2-40B4-BE49-F238E27FC236}">
                <a16:creationId xmlns:a16="http://schemas.microsoft.com/office/drawing/2014/main" id="{576E04D2-6931-4A21-AFB0-1E9419E98B29}"/>
              </a:ext>
            </a:extLst>
          </p:cNvPr>
          <p:cNvSpPr txBox="1"/>
          <p:nvPr/>
        </p:nvSpPr>
        <p:spPr>
          <a:xfrm>
            <a:off x="450565" y="1903718"/>
            <a:ext cx="10898465" cy="4803879"/>
          </a:xfrm>
          <a:prstGeom prst="rect">
            <a:avLst/>
          </a:prstGeom>
          <a:noFill/>
        </p:spPr>
        <p:txBody>
          <a:bodyPr wrap="square" lIns="91440" tIns="45720" rIns="91440" bIns="45720" rtlCol="0" anchor="t">
            <a:spAutoFit/>
          </a:bodyPr>
          <a:lstStyle/>
          <a:p>
            <a:pPr lvl="1"/>
            <a:r>
              <a:rPr lang="en-US" sz="2400" b="1" dirty="0">
                <a:solidFill>
                  <a:srgbClr val="0017FF"/>
                </a:solidFill>
              </a:rPr>
              <a:t>Point of access must be no more than 24” above or below the scaffold platform</a:t>
            </a:r>
          </a:p>
          <a:p>
            <a:pPr lvl="1"/>
            <a:endParaRPr lang="en-US" sz="2400" b="1" dirty="0">
              <a:solidFill>
                <a:srgbClr val="0017FF"/>
              </a:solidFill>
            </a:endParaRPr>
          </a:p>
          <a:p>
            <a:pPr lvl="1">
              <a:lnSpc>
                <a:spcPts val="3200"/>
              </a:lnSpc>
              <a:buFont typeface="Arial"/>
              <a:buChar char="•"/>
            </a:pPr>
            <a:r>
              <a:rPr lang="en-US" sz="2400" dirty="0"/>
              <a:t>Portable ladders</a:t>
            </a:r>
            <a:endParaRPr lang="en-US" sz="2400" dirty="0">
              <a:ea typeface="Calibri" panose="020F0502020204030204"/>
              <a:cs typeface="Calibri" panose="020F0502020204030204"/>
            </a:endParaRPr>
          </a:p>
          <a:p>
            <a:pPr lvl="1">
              <a:lnSpc>
                <a:spcPts val="3200"/>
              </a:lnSpc>
              <a:buFont typeface="Arial"/>
              <a:buChar char="•"/>
            </a:pPr>
            <a:r>
              <a:rPr lang="en-US" sz="2400" dirty="0"/>
              <a:t>Hook-on and Attachable Ladders</a:t>
            </a:r>
          </a:p>
          <a:p>
            <a:pPr lvl="1">
              <a:lnSpc>
                <a:spcPts val="3200"/>
              </a:lnSpc>
              <a:buFont typeface="Arial"/>
              <a:buChar char="•"/>
            </a:pPr>
            <a:r>
              <a:rPr lang="en-US" sz="2400" dirty="0"/>
              <a:t>Scaffold </a:t>
            </a:r>
            <a:r>
              <a:rPr lang="en-US" sz="2400" dirty="0" err="1"/>
              <a:t>Stairtowers</a:t>
            </a:r>
            <a:endParaRPr lang="en-US" sz="2400" dirty="0"/>
          </a:p>
          <a:p>
            <a:pPr lvl="1">
              <a:lnSpc>
                <a:spcPts val="3200"/>
              </a:lnSpc>
              <a:buFont typeface="Arial"/>
              <a:buChar char="•"/>
            </a:pPr>
            <a:r>
              <a:rPr lang="en-US" sz="2400" dirty="0"/>
              <a:t>Stairway type ladders</a:t>
            </a:r>
          </a:p>
          <a:p>
            <a:pPr lvl="1">
              <a:lnSpc>
                <a:spcPts val="3200"/>
              </a:lnSpc>
              <a:buFont typeface="Arial"/>
              <a:buChar char="•"/>
            </a:pPr>
            <a:r>
              <a:rPr lang="en-US" sz="2400" dirty="0"/>
              <a:t>Ramps</a:t>
            </a:r>
          </a:p>
          <a:p>
            <a:pPr lvl="1">
              <a:lnSpc>
                <a:spcPts val="3200"/>
              </a:lnSpc>
              <a:buFont typeface="Arial"/>
              <a:buChar char="•"/>
            </a:pPr>
            <a:r>
              <a:rPr lang="en-US" sz="2400" dirty="0"/>
              <a:t>Walkways</a:t>
            </a:r>
          </a:p>
          <a:p>
            <a:pPr lvl="1">
              <a:lnSpc>
                <a:spcPts val="3200"/>
              </a:lnSpc>
              <a:buFont typeface="Arial"/>
              <a:buChar char="•"/>
            </a:pPr>
            <a:r>
              <a:rPr lang="en-US" sz="2400" dirty="0"/>
              <a:t>Integral prefabricated scaffold access</a:t>
            </a:r>
          </a:p>
          <a:p>
            <a:pPr lvl="1">
              <a:lnSpc>
                <a:spcPts val="3200"/>
              </a:lnSpc>
              <a:buFont typeface="Arial"/>
              <a:buChar char="•"/>
            </a:pPr>
            <a:r>
              <a:rPr lang="en-US" sz="2400" dirty="0"/>
              <a:t>Direct access from another scaffold, structure, personnel hoist or similar surface</a:t>
            </a:r>
          </a:p>
          <a:p>
            <a:pPr lvl="1"/>
            <a:endParaRPr lang="en-US" sz="2400" dirty="0"/>
          </a:p>
          <a:p>
            <a:pPr lvl="1">
              <a:lnSpc>
                <a:spcPct val="125000"/>
              </a:lnSpc>
            </a:pPr>
            <a:endParaRPr lang="en-US" dirty="0"/>
          </a:p>
        </p:txBody>
      </p:sp>
    </p:spTree>
    <p:extLst>
      <p:ext uri="{BB962C8B-B14F-4D97-AF65-F5344CB8AC3E}">
        <p14:creationId xmlns:p14="http://schemas.microsoft.com/office/powerpoint/2010/main" val="2736019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9">
                                            <p:txEl>
                                              <p:pRg st="2" end="2"/>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100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C4C81C-D714-47CE-AAEF-03345526FAA4}"/>
              </a:ext>
            </a:extLst>
          </p:cNvPr>
          <p:cNvPicPr>
            <a:picLocks noChangeAspect="1"/>
          </p:cNvPicPr>
          <p:nvPr/>
        </p:nvPicPr>
        <p:blipFill>
          <a:blip r:embed="rId3"/>
          <a:stretch>
            <a:fillRect/>
          </a:stretch>
        </p:blipFill>
        <p:spPr>
          <a:xfrm>
            <a:off x="656969" y="1734322"/>
            <a:ext cx="2760216" cy="3738351"/>
          </a:xfrm>
          <a:prstGeom prst="rect">
            <a:avLst/>
          </a:prstGeom>
        </p:spPr>
      </p:pic>
      <p:pic>
        <p:nvPicPr>
          <p:cNvPr id="4" name="Picture 3" descr="A picture containing icon&#10;&#10;Description automatically generated">
            <a:extLst>
              <a:ext uri="{FF2B5EF4-FFF2-40B4-BE49-F238E27FC236}">
                <a16:creationId xmlns:a16="http://schemas.microsoft.com/office/drawing/2014/main" id="{FAEB6E4F-C969-45BE-B9C5-57BCB1B057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7817" y="1559906"/>
            <a:ext cx="1605514" cy="4551424"/>
          </a:xfrm>
          <a:prstGeom prst="rect">
            <a:avLst/>
          </a:prstGeom>
        </p:spPr>
      </p:pic>
      <p:sp>
        <p:nvSpPr>
          <p:cNvPr id="6" name="Rectangle 2">
            <a:extLst>
              <a:ext uri="{FF2B5EF4-FFF2-40B4-BE49-F238E27FC236}">
                <a16:creationId xmlns:a16="http://schemas.microsoft.com/office/drawing/2014/main" id="{29B1F960-8F51-4CF3-8CAE-B84181760BFD}"/>
              </a:ext>
            </a:extLst>
          </p:cNvPr>
          <p:cNvSpPr txBox="1">
            <a:spLocks noChangeArrowheads="1"/>
          </p:cNvSpPr>
          <p:nvPr/>
        </p:nvSpPr>
        <p:spPr>
          <a:xfrm>
            <a:off x="369661" y="298883"/>
            <a:ext cx="686638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chemeClr val="accent1"/>
                </a:solidFill>
                <a:latin typeface="Calibri" panose="020F0502020204030204" pitchFamily="34" charset="0"/>
                <a:cs typeface="Calibri" panose="020F0502020204030204" pitchFamily="34" charset="0"/>
              </a:rPr>
              <a:t>LADDERS</a:t>
            </a:r>
          </a:p>
        </p:txBody>
      </p:sp>
      <p:pic>
        <p:nvPicPr>
          <p:cNvPr id="3" name="Picture 2" descr="A close up of a logo&#10;&#10;Description automatically generated">
            <a:extLst>
              <a:ext uri="{FF2B5EF4-FFF2-40B4-BE49-F238E27FC236}">
                <a16:creationId xmlns:a16="http://schemas.microsoft.com/office/drawing/2014/main" id="{EDB8E202-D81E-4213-8B46-3CFF2DF18F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2661" y="1460527"/>
            <a:ext cx="3418332" cy="4557776"/>
          </a:xfrm>
          <a:prstGeom prst="rect">
            <a:avLst/>
          </a:prstGeom>
        </p:spPr>
      </p:pic>
      <p:sp>
        <p:nvSpPr>
          <p:cNvPr id="107524" name="Text Box 3">
            <a:extLst>
              <a:ext uri="{FF2B5EF4-FFF2-40B4-BE49-F238E27FC236}">
                <a16:creationId xmlns:a16="http://schemas.microsoft.com/office/drawing/2014/main" id="{CE032D2C-D5C9-2F4C-A53E-C23C83519755}"/>
              </a:ext>
            </a:extLst>
          </p:cNvPr>
          <p:cNvSpPr txBox="1">
            <a:spLocks noChangeArrowheads="1"/>
          </p:cNvSpPr>
          <p:nvPr/>
        </p:nvSpPr>
        <p:spPr bwMode="auto">
          <a:xfrm>
            <a:off x="369661" y="1133702"/>
            <a:ext cx="5496313"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marL="0" indent="0">
              <a:lnSpc>
                <a:spcPct val="140000"/>
              </a:lnSpc>
              <a:spcBef>
                <a:spcPct val="0"/>
              </a:spcBef>
              <a:buClrTx/>
              <a:buSzTx/>
              <a:buNone/>
            </a:pPr>
            <a:r>
              <a:rPr lang="en-US" altLang="en-US" sz="2400">
                <a:latin typeface="+mn-lt"/>
              </a:rPr>
              <a:t>Portable, Hook-On and Attachable Ladders</a:t>
            </a:r>
          </a:p>
        </p:txBody>
      </p:sp>
      <p:cxnSp>
        <p:nvCxnSpPr>
          <p:cNvPr id="8" name="Straight Connector 7">
            <a:extLst>
              <a:ext uri="{FF2B5EF4-FFF2-40B4-BE49-F238E27FC236}">
                <a16:creationId xmlns:a16="http://schemas.microsoft.com/office/drawing/2014/main" id="{47E8BA6F-4AFE-449D-8BD1-4962C6A70CC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8B182C8-AFD7-4E3C-B2FB-3648C4F1088F}"/>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alphaModFix amt="50000"/>
              </a:blip>
              <a:stretch>
                <a:fillRect/>
              </a:stretch>
            </p:blipFill>
          </mc:Choice>
          <mc:Fallback>
            <p:blipFill>
              <a:blip r:embed="rId7">
                <a:alphaModFix amt="50000"/>
              </a:blip>
              <a:stretch>
                <a:fillRect/>
              </a:stretch>
            </p:blipFill>
          </mc:Fallback>
        </mc:AlternateContent>
        <p:spPr>
          <a:xfrm>
            <a:off x="369661" y="6427518"/>
            <a:ext cx="2557731" cy="263197"/>
          </a:xfrm>
          <a:prstGeom prst="rect">
            <a:avLst/>
          </a:prstGeom>
          <a:noFill/>
          <a:ln w="12700" cmpd="sng">
            <a:noFill/>
          </a:ln>
        </p:spPr>
      </p:pic>
      <p:pic>
        <p:nvPicPr>
          <p:cNvPr id="11" name="Picture 2" descr="Image preview">
            <a:extLst>
              <a:ext uri="{FF2B5EF4-FFF2-40B4-BE49-F238E27FC236}">
                <a16:creationId xmlns:a16="http://schemas.microsoft.com/office/drawing/2014/main" id="{8674406D-4534-4323-9C48-5FCA101CF0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7455" y="633412"/>
            <a:ext cx="3885145" cy="518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552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107524"/>
                                        </p:tgtEl>
                                        <p:attrNameLst>
                                          <p:attrName>style.visibility</p:attrName>
                                        </p:attrNameLst>
                                      </p:cBhvr>
                                      <p:to>
                                        <p:strVal val="visible"/>
                                      </p:to>
                                    </p:set>
                                    <p:animEffect transition="in" filter="barn(inVertical)">
                                      <p:cBhvr>
                                        <p:cTn id="7" dur="500"/>
                                        <p:tgtEl>
                                          <p:spTgt spid="107524"/>
                                        </p:tgtEl>
                                      </p:cBhvr>
                                    </p:animEffect>
                                  </p:childTnLst>
                                </p:cTn>
                              </p:par>
                            </p:childTnLst>
                          </p:cTn>
                        </p:par>
                        <p:par>
                          <p:cTn id="8" fill="hold">
                            <p:stCondLst>
                              <p:cond delay="1000"/>
                            </p:stCondLst>
                            <p:childTnLst>
                              <p:par>
                                <p:cTn id="9" presetID="16" presetClass="entr" presetSubtype="21"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29B1F960-8F51-4CF3-8CAE-B84181760BFD}"/>
              </a:ext>
            </a:extLst>
          </p:cNvPr>
          <p:cNvSpPr txBox="1">
            <a:spLocks noChangeArrowheads="1"/>
          </p:cNvSpPr>
          <p:nvPr/>
        </p:nvSpPr>
        <p:spPr>
          <a:xfrm>
            <a:off x="608473" y="464261"/>
            <a:ext cx="686638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chemeClr val="accent1"/>
                </a:solidFill>
                <a:latin typeface="Calibri" panose="020F0502020204030204" pitchFamily="34" charset="0"/>
                <a:cs typeface="Calibri" panose="020F0502020204030204" pitchFamily="34" charset="0"/>
              </a:rPr>
              <a:t>LADDER REQUIREMENTS</a:t>
            </a:r>
          </a:p>
        </p:txBody>
      </p:sp>
      <p:sp>
        <p:nvSpPr>
          <p:cNvPr id="107524" name="Text Box 3">
            <a:extLst>
              <a:ext uri="{FF2B5EF4-FFF2-40B4-BE49-F238E27FC236}">
                <a16:creationId xmlns:a16="http://schemas.microsoft.com/office/drawing/2014/main" id="{CE032D2C-D5C9-2F4C-A53E-C23C83519755}"/>
              </a:ext>
            </a:extLst>
          </p:cNvPr>
          <p:cNvSpPr txBox="1">
            <a:spLocks noChangeArrowheads="1"/>
          </p:cNvSpPr>
          <p:nvPr/>
        </p:nvSpPr>
        <p:spPr bwMode="auto">
          <a:xfrm>
            <a:off x="1632105" y="1566186"/>
            <a:ext cx="10115575" cy="4697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lnSpc>
                <a:spcPct val="140000"/>
              </a:lnSpc>
              <a:spcBef>
                <a:spcPct val="0"/>
              </a:spcBef>
              <a:buClrTx/>
              <a:buSzTx/>
              <a:buFont typeface="Arial" panose="020B0604020202020204" pitchFamily="34" charset="0"/>
              <a:buChar char="•"/>
            </a:pPr>
            <a:r>
              <a:rPr lang="en-US" altLang="en-US" sz="2400">
                <a:latin typeface="+mn-lt"/>
              </a:rPr>
              <a:t>Positioned so as not to tip the scaffold</a:t>
            </a:r>
          </a:p>
          <a:p>
            <a:pPr>
              <a:lnSpc>
                <a:spcPct val="140000"/>
              </a:lnSpc>
              <a:spcBef>
                <a:spcPct val="0"/>
              </a:spcBef>
              <a:buClrTx/>
              <a:buSzTx/>
              <a:buFont typeface="Arial" panose="020B0604020202020204" pitchFamily="34" charset="0"/>
              <a:buChar char="•"/>
            </a:pPr>
            <a:r>
              <a:rPr lang="en-US" altLang="en-US" sz="2400">
                <a:latin typeface="+mn-lt"/>
              </a:rPr>
              <a:t>The bottom rung must be no more than 24” above the scaffold supporting level</a:t>
            </a:r>
          </a:p>
          <a:p>
            <a:pPr>
              <a:lnSpc>
                <a:spcPct val="140000"/>
              </a:lnSpc>
              <a:spcBef>
                <a:spcPct val="0"/>
              </a:spcBef>
              <a:buClrTx/>
              <a:buSzTx/>
              <a:buFont typeface="Arial" panose="020B0604020202020204" pitchFamily="34" charset="0"/>
              <a:buChar char="•"/>
            </a:pPr>
            <a:r>
              <a:rPr lang="en-US" altLang="en-US" sz="2400">
                <a:latin typeface="+mn-lt"/>
              </a:rPr>
              <a:t>Rest platforms are required at 35-foot vertical intervals</a:t>
            </a:r>
          </a:p>
          <a:p>
            <a:pPr>
              <a:lnSpc>
                <a:spcPct val="140000"/>
              </a:lnSpc>
              <a:spcBef>
                <a:spcPct val="0"/>
              </a:spcBef>
              <a:buClrTx/>
              <a:buSzTx/>
              <a:buFont typeface="Arial" panose="020B0604020202020204" pitchFamily="34" charset="0"/>
              <a:buChar char="•"/>
            </a:pPr>
            <a:r>
              <a:rPr lang="en-US" altLang="en-US" sz="2400">
                <a:latin typeface="+mn-lt"/>
              </a:rPr>
              <a:t>Hook-on and attachable ladders must be specifically designed for use with the type of scaffold used</a:t>
            </a:r>
          </a:p>
          <a:p>
            <a:pPr>
              <a:lnSpc>
                <a:spcPct val="140000"/>
              </a:lnSpc>
              <a:spcBef>
                <a:spcPct val="0"/>
              </a:spcBef>
              <a:buClrTx/>
              <a:buSzTx/>
              <a:buFont typeface="Arial" panose="020B0604020202020204" pitchFamily="34" charset="0"/>
              <a:buChar char="•"/>
            </a:pPr>
            <a:r>
              <a:rPr lang="en-US" altLang="en-US" sz="2400">
                <a:latin typeface="+mn-lt"/>
              </a:rPr>
              <a:t>Minimum required rung length of 11-1/2”</a:t>
            </a:r>
          </a:p>
          <a:p>
            <a:pPr>
              <a:lnSpc>
                <a:spcPct val="140000"/>
              </a:lnSpc>
              <a:spcBef>
                <a:spcPct val="0"/>
              </a:spcBef>
              <a:buClrTx/>
              <a:buSzTx/>
              <a:buFont typeface="Arial" panose="020B0604020202020204" pitchFamily="34" charset="0"/>
              <a:buChar char="•"/>
            </a:pPr>
            <a:r>
              <a:rPr lang="en-US" altLang="en-US" sz="2400">
                <a:latin typeface="+mn-lt"/>
              </a:rPr>
              <a:t>Uniformly spaced rungs no farther than 16-3/4” apart</a:t>
            </a:r>
          </a:p>
          <a:p>
            <a:pPr>
              <a:lnSpc>
                <a:spcPct val="140000"/>
              </a:lnSpc>
              <a:spcBef>
                <a:spcPct val="0"/>
              </a:spcBef>
              <a:buClrTx/>
              <a:buSzTx/>
              <a:buFont typeface="Arial" panose="020B0604020202020204" pitchFamily="34" charset="0"/>
              <a:buChar char="•"/>
            </a:pPr>
            <a:endParaRPr lang="en-US" altLang="en-US" sz="2400">
              <a:latin typeface="+mn-lt"/>
            </a:endParaRPr>
          </a:p>
        </p:txBody>
      </p:sp>
      <p:cxnSp>
        <p:nvCxnSpPr>
          <p:cNvPr id="8" name="Straight Connector 7">
            <a:extLst>
              <a:ext uri="{FF2B5EF4-FFF2-40B4-BE49-F238E27FC236}">
                <a16:creationId xmlns:a16="http://schemas.microsoft.com/office/drawing/2014/main" id="{47E8BA6F-4AFE-449D-8BD1-4962C6A70CC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8B182C8-AFD7-4E3C-B2FB-3648C4F1088F}"/>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454659" y="6393739"/>
            <a:ext cx="2557731" cy="263197"/>
          </a:xfrm>
          <a:prstGeom prst="rect">
            <a:avLst/>
          </a:prstGeom>
          <a:noFill/>
          <a:ln w="12700" cmpd="sng">
            <a:noFill/>
          </a:ln>
        </p:spPr>
      </p:pic>
    </p:spTree>
    <p:extLst>
      <p:ext uri="{BB962C8B-B14F-4D97-AF65-F5344CB8AC3E}">
        <p14:creationId xmlns:p14="http://schemas.microsoft.com/office/powerpoint/2010/main" val="57003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500"/>
                                  </p:stCondLst>
                                  <p:childTnLst>
                                    <p:set>
                                      <p:cBhvr>
                                        <p:cTn id="6" dur="1" fill="hold">
                                          <p:stCondLst>
                                            <p:cond delay="0"/>
                                          </p:stCondLst>
                                        </p:cTn>
                                        <p:tgtEl>
                                          <p:spTgt spid="107524"/>
                                        </p:tgtEl>
                                        <p:attrNameLst>
                                          <p:attrName>style.visibility</p:attrName>
                                        </p:attrNameLst>
                                      </p:cBhvr>
                                      <p:to>
                                        <p:strVal val="visible"/>
                                      </p:to>
                                    </p:set>
                                    <p:animEffect transition="in" filter="barn(inVertical)">
                                      <p:cBhvr>
                                        <p:cTn id="7" dur="500"/>
                                        <p:tgtEl>
                                          <p:spTgt spid="107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Text Box 3">
            <a:extLst>
              <a:ext uri="{FF2B5EF4-FFF2-40B4-BE49-F238E27FC236}">
                <a16:creationId xmlns:a16="http://schemas.microsoft.com/office/drawing/2014/main" id="{22FF4C0C-7D59-B94C-A33B-E0B38C011B91}"/>
              </a:ext>
            </a:extLst>
          </p:cNvPr>
          <p:cNvSpPr txBox="1">
            <a:spLocks noChangeArrowheads="1"/>
          </p:cNvSpPr>
          <p:nvPr/>
        </p:nvSpPr>
        <p:spPr bwMode="auto">
          <a:xfrm>
            <a:off x="738113" y="2185916"/>
            <a:ext cx="4648200" cy="262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lnSpc>
                <a:spcPct val="140000"/>
              </a:lnSpc>
              <a:spcBef>
                <a:spcPct val="0"/>
              </a:spcBef>
              <a:buClrTx/>
              <a:buSzTx/>
              <a:buFontTx/>
              <a:buChar char="•"/>
            </a:pPr>
            <a:r>
              <a:rPr lang="en-US" altLang="en-US" sz="2400" u="sng">
                <a:latin typeface="+mn-lt"/>
              </a:rPr>
              <a:t>Portable</a:t>
            </a:r>
            <a:r>
              <a:rPr lang="en-US" altLang="en-US" sz="2400">
                <a:latin typeface="+mn-lt"/>
              </a:rPr>
              <a:t> Ladders shall extend 3’ above the work deck unless properly secured at the top to a rigid support with a grasping device such as a grabrail</a:t>
            </a:r>
          </a:p>
        </p:txBody>
      </p:sp>
      <p:sp>
        <p:nvSpPr>
          <p:cNvPr id="6" name="Rectangle 2">
            <a:extLst>
              <a:ext uri="{FF2B5EF4-FFF2-40B4-BE49-F238E27FC236}">
                <a16:creationId xmlns:a16="http://schemas.microsoft.com/office/drawing/2014/main" id="{85E5A18F-6206-47A9-8C5F-0431CDD6C5CB}"/>
              </a:ext>
            </a:extLst>
          </p:cNvPr>
          <p:cNvSpPr txBox="1">
            <a:spLocks noChangeArrowheads="1"/>
          </p:cNvSpPr>
          <p:nvPr/>
        </p:nvSpPr>
        <p:spPr>
          <a:xfrm>
            <a:off x="869730" y="244586"/>
            <a:ext cx="686638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chemeClr val="accent1"/>
                </a:solidFill>
                <a:latin typeface="Calibri" panose="020F0502020204030204" pitchFamily="34" charset="0"/>
                <a:cs typeface="Calibri" panose="020F0502020204030204" pitchFamily="34" charset="0"/>
              </a:rPr>
              <a:t>FALL HAZARD PREVENTION</a:t>
            </a:r>
          </a:p>
        </p:txBody>
      </p:sp>
      <p:sp>
        <p:nvSpPr>
          <p:cNvPr id="2" name="Text Box 3">
            <a:extLst>
              <a:ext uri="{FF2B5EF4-FFF2-40B4-BE49-F238E27FC236}">
                <a16:creationId xmlns:a16="http://schemas.microsoft.com/office/drawing/2014/main" id="{53229F0B-D56F-4E97-BA43-0DC82F583C0B}"/>
              </a:ext>
            </a:extLst>
          </p:cNvPr>
          <p:cNvSpPr txBox="1">
            <a:spLocks noChangeArrowheads="1"/>
          </p:cNvSpPr>
          <p:nvPr/>
        </p:nvSpPr>
        <p:spPr bwMode="auto">
          <a:xfrm>
            <a:off x="608473" y="1516351"/>
            <a:ext cx="5064656"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marL="0" indent="0">
              <a:lnSpc>
                <a:spcPct val="140000"/>
              </a:lnSpc>
              <a:spcBef>
                <a:spcPct val="0"/>
              </a:spcBef>
              <a:buClrTx/>
              <a:buSzTx/>
              <a:buNone/>
            </a:pPr>
            <a:r>
              <a:rPr lang="en-US" altLang="en-US" sz="2400">
                <a:latin typeface="+mn-lt"/>
              </a:rPr>
              <a:t>Portable, Job built or Extension Ladders</a:t>
            </a:r>
          </a:p>
        </p:txBody>
      </p:sp>
      <p:pic>
        <p:nvPicPr>
          <p:cNvPr id="4" name="Picture 3" descr="A picture containing building, tower&#10;&#10;Description automatically generated">
            <a:extLst>
              <a:ext uri="{FF2B5EF4-FFF2-40B4-BE49-F238E27FC236}">
                <a16:creationId xmlns:a16="http://schemas.microsoft.com/office/drawing/2014/main" id="{9CA88606-7699-40B2-9EAF-F771B6B43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9696" y="1387586"/>
            <a:ext cx="6071616" cy="4819338"/>
          </a:xfrm>
          <a:prstGeom prst="rect">
            <a:avLst/>
          </a:prstGeom>
        </p:spPr>
      </p:pic>
      <p:cxnSp>
        <p:nvCxnSpPr>
          <p:cNvPr id="7" name="Straight Connector 6">
            <a:extLst>
              <a:ext uri="{FF2B5EF4-FFF2-40B4-BE49-F238E27FC236}">
                <a16:creationId xmlns:a16="http://schemas.microsoft.com/office/drawing/2014/main" id="{0BDAE79E-515F-4F1E-BDB2-75ACFA91670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8484EBA0-97BE-4723-8475-CA3483D774BF}"/>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79400" y="6350217"/>
            <a:ext cx="2557731" cy="263197"/>
          </a:xfrm>
          <a:prstGeom prst="rect">
            <a:avLst/>
          </a:prstGeom>
          <a:noFill/>
          <a:ln w="12700" cmpd="sng">
            <a:noFill/>
          </a:ln>
        </p:spPr>
      </p:pic>
    </p:spTree>
    <p:extLst>
      <p:ext uri="{BB962C8B-B14F-4D97-AF65-F5344CB8AC3E}">
        <p14:creationId xmlns:p14="http://schemas.microsoft.com/office/powerpoint/2010/main" val="1971197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 presetClass="entr" presetSubtype="4" fill="hold" nodeType="withEffect">
                                  <p:stCondLst>
                                    <p:cond delay="1000"/>
                                  </p:stCondLst>
                                  <p:childTnLst>
                                    <p:set>
                                      <p:cBhvr>
                                        <p:cTn id="9" dur="1" fill="hold">
                                          <p:stCondLst>
                                            <p:cond delay="0"/>
                                          </p:stCondLst>
                                        </p:cTn>
                                        <p:tgtEl>
                                          <p:spTgt spid="109572">
                                            <p:txEl>
                                              <p:pRg st="0" end="0"/>
                                            </p:txEl>
                                          </p:spTgt>
                                        </p:tgtEl>
                                        <p:attrNameLst>
                                          <p:attrName>style.visibility</p:attrName>
                                        </p:attrNameLst>
                                      </p:cBhvr>
                                      <p:to>
                                        <p:strVal val="visible"/>
                                      </p:to>
                                    </p:set>
                                    <p:anim calcmode="lin" valueType="num">
                                      <p:cBhvr additive="base">
                                        <p:cTn id="10" dur="500" fill="hold"/>
                                        <p:tgtEl>
                                          <p:spTgt spid="109572">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0957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Text Box 3">
            <a:extLst>
              <a:ext uri="{FF2B5EF4-FFF2-40B4-BE49-F238E27FC236}">
                <a16:creationId xmlns:a16="http://schemas.microsoft.com/office/drawing/2014/main" id="{A661ECD9-37C4-5644-B460-B7A5388A2D6F}"/>
              </a:ext>
            </a:extLst>
          </p:cNvPr>
          <p:cNvSpPr txBox="1">
            <a:spLocks noChangeArrowheads="1"/>
          </p:cNvSpPr>
          <p:nvPr/>
        </p:nvSpPr>
        <p:spPr bwMode="auto">
          <a:xfrm>
            <a:off x="869730" y="2035413"/>
            <a:ext cx="5586186" cy="3289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lnSpc>
                <a:spcPct val="125000"/>
              </a:lnSpc>
              <a:spcBef>
                <a:spcPct val="0"/>
              </a:spcBef>
              <a:buClrTx/>
              <a:buSzTx/>
              <a:buFontTx/>
              <a:buChar char="•"/>
            </a:pPr>
            <a:r>
              <a:rPr lang="en-US" altLang="en-US" sz="2400">
                <a:latin typeface="+mn-lt"/>
              </a:rPr>
              <a:t>Ladder shall have sufficient handholds</a:t>
            </a:r>
            <a:br>
              <a:rPr lang="en-US" altLang="en-US" sz="2400">
                <a:latin typeface="+mn-lt"/>
              </a:rPr>
            </a:br>
            <a:endParaRPr lang="en-US" altLang="en-US" sz="2400">
              <a:latin typeface="+mn-lt"/>
            </a:endParaRPr>
          </a:p>
          <a:p>
            <a:pPr>
              <a:lnSpc>
                <a:spcPct val="125000"/>
              </a:lnSpc>
              <a:spcBef>
                <a:spcPct val="0"/>
              </a:spcBef>
              <a:buClrTx/>
              <a:buSzTx/>
              <a:buFontTx/>
              <a:buChar char="•"/>
            </a:pPr>
            <a:r>
              <a:rPr lang="en-US" altLang="en-US" sz="2400">
                <a:latin typeface="+mn-lt"/>
              </a:rPr>
              <a:t>Three-Point contact climbing technique: 2 hands + 1 foot; 2 feet + 1 hand  </a:t>
            </a:r>
          </a:p>
          <a:p>
            <a:pPr marL="0" indent="0">
              <a:lnSpc>
                <a:spcPct val="125000"/>
              </a:lnSpc>
              <a:spcBef>
                <a:spcPct val="0"/>
              </a:spcBef>
              <a:buClrTx/>
              <a:buSzTx/>
              <a:buNone/>
            </a:pPr>
            <a:endParaRPr lang="en-US" altLang="en-US" sz="2400">
              <a:latin typeface="+mn-lt"/>
            </a:endParaRPr>
          </a:p>
          <a:p>
            <a:pPr>
              <a:lnSpc>
                <a:spcPct val="125000"/>
              </a:lnSpc>
              <a:spcBef>
                <a:spcPct val="0"/>
              </a:spcBef>
              <a:buClrTx/>
              <a:buSzTx/>
              <a:buFontTx/>
              <a:buChar char="•"/>
            </a:pPr>
            <a:r>
              <a:rPr lang="en-US" altLang="en-US" sz="2400">
                <a:latin typeface="+mn-lt"/>
              </a:rPr>
              <a:t>Do not carry tools or anything else while climbing            </a:t>
            </a:r>
          </a:p>
        </p:txBody>
      </p:sp>
      <p:pic>
        <p:nvPicPr>
          <p:cNvPr id="8" name="Picture 7" descr="A picture containing drawing&#10;&#10;Description automatically generated">
            <a:extLst>
              <a:ext uri="{FF2B5EF4-FFF2-40B4-BE49-F238E27FC236}">
                <a16:creationId xmlns:a16="http://schemas.microsoft.com/office/drawing/2014/main" id="{7930E5A5-8D69-4921-812E-B565668C06DE}"/>
              </a:ext>
            </a:extLst>
          </p:cNvPr>
          <p:cNvPicPr>
            <a:picLocks noChangeAspect="1"/>
          </p:cNvPicPr>
          <p:nvPr/>
        </p:nvPicPr>
        <p:blipFill rotWithShape="1">
          <a:blip r:embed="rId3">
            <a:extLst>
              <a:ext uri="{28A0092B-C50C-407E-A947-70E740481C1C}">
                <a14:useLocalDpi xmlns:a14="http://schemas.microsoft.com/office/drawing/2010/main" val="0"/>
              </a:ext>
            </a:extLst>
          </a:blip>
          <a:srcRect b="10949"/>
          <a:stretch/>
        </p:blipFill>
        <p:spPr>
          <a:xfrm>
            <a:off x="6455916" y="634633"/>
            <a:ext cx="4648201" cy="5588734"/>
          </a:xfrm>
          <a:prstGeom prst="rect">
            <a:avLst/>
          </a:prstGeom>
        </p:spPr>
      </p:pic>
      <p:sp>
        <p:nvSpPr>
          <p:cNvPr id="5" name="Rectangle 2">
            <a:extLst>
              <a:ext uri="{FF2B5EF4-FFF2-40B4-BE49-F238E27FC236}">
                <a16:creationId xmlns:a16="http://schemas.microsoft.com/office/drawing/2014/main" id="{D8D72AFE-57EA-4F9C-B92C-2CE1CEACFB5B}"/>
              </a:ext>
            </a:extLst>
          </p:cNvPr>
          <p:cNvSpPr txBox="1">
            <a:spLocks noChangeArrowheads="1"/>
          </p:cNvSpPr>
          <p:nvPr/>
        </p:nvSpPr>
        <p:spPr>
          <a:xfrm>
            <a:off x="869730" y="244586"/>
            <a:ext cx="686638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chemeClr val="accent1"/>
                </a:solidFill>
                <a:latin typeface="Calibri" panose="020F0502020204030204" pitchFamily="34" charset="0"/>
                <a:cs typeface="Calibri" panose="020F0502020204030204" pitchFamily="34" charset="0"/>
              </a:rPr>
              <a:t>FALL HAZARD PREVENTION</a:t>
            </a:r>
          </a:p>
        </p:txBody>
      </p:sp>
      <p:sp>
        <p:nvSpPr>
          <p:cNvPr id="2" name="Text Box 3">
            <a:extLst>
              <a:ext uri="{FF2B5EF4-FFF2-40B4-BE49-F238E27FC236}">
                <a16:creationId xmlns:a16="http://schemas.microsoft.com/office/drawing/2014/main" id="{6BF4339C-C75F-4999-AB65-B13CDB244F28}"/>
              </a:ext>
            </a:extLst>
          </p:cNvPr>
          <p:cNvSpPr txBox="1">
            <a:spLocks noChangeArrowheads="1"/>
          </p:cNvSpPr>
          <p:nvPr/>
        </p:nvSpPr>
        <p:spPr bwMode="auto">
          <a:xfrm>
            <a:off x="869730" y="1251175"/>
            <a:ext cx="2907591" cy="56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marL="339725" indent="-33972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marL="0" indent="0">
              <a:lnSpc>
                <a:spcPct val="140000"/>
              </a:lnSpc>
              <a:spcBef>
                <a:spcPct val="0"/>
              </a:spcBef>
              <a:buClrTx/>
              <a:buSzTx/>
              <a:buNone/>
            </a:pPr>
            <a:r>
              <a:rPr lang="en-US" altLang="en-US" sz="2400">
                <a:latin typeface="+mn-lt"/>
              </a:rPr>
              <a:t>Proper use of Ladders</a:t>
            </a:r>
          </a:p>
        </p:txBody>
      </p:sp>
      <p:cxnSp>
        <p:nvCxnSpPr>
          <p:cNvPr id="6" name="Straight Connector 5">
            <a:extLst>
              <a:ext uri="{FF2B5EF4-FFF2-40B4-BE49-F238E27FC236}">
                <a16:creationId xmlns:a16="http://schemas.microsoft.com/office/drawing/2014/main" id="{2EE6F0A7-E53B-48A4-8F46-C100F6B7F7BC}"/>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D0658540-58B4-40C2-9CDA-555FBDE85B25}"/>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1512788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1000"/>
                                  </p:stCondLst>
                                  <p:childTnLst>
                                    <p:set>
                                      <p:cBhvr>
                                        <p:cTn id="10" dur="1" fill="hold">
                                          <p:stCondLst>
                                            <p:cond delay="0"/>
                                          </p:stCondLst>
                                        </p:cTn>
                                        <p:tgtEl>
                                          <p:spTgt spid="111620">
                                            <p:txEl>
                                              <p:pRg st="0" end="0"/>
                                            </p:txEl>
                                          </p:spTgt>
                                        </p:tgtEl>
                                        <p:attrNameLst>
                                          <p:attrName>style.visibility</p:attrName>
                                        </p:attrNameLst>
                                      </p:cBhvr>
                                      <p:to>
                                        <p:strVal val="visible"/>
                                      </p:to>
                                    </p:set>
                                    <p:animEffect transition="in" filter="wipe(down)">
                                      <p:cBhvr>
                                        <p:cTn id="11" dur="500"/>
                                        <p:tgtEl>
                                          <p:spTgt spid="111620">
                                            <p:txEl>
                                              <p:pRg st="0" end="0"/>
                                            </p:txEl>
                                          </p:spTgt>
                                        </p:tgtEl>
                                      </p:cBhvr>
                                    </p:animEffect>
                                  </p:childTnLst>
                                </p:cTn>
                              </p:par>
                              <p:par>
                                <p:cTn id="12" presetID="22" presetClass="entr" presetSubtype="4" fill="hold" nodeType="withEffect">
                                  <p:stCondLst>
                                    <p:cond delay="1000"/>
                                  </p:stCondLst>
                                  <p:childTnLst>
                                    <p:set>
                                      <p:cBhvr>
                                        <p:cTn id="13" dur="1" fill="hold">
                                          <p:stCondLst>
                                            <p:cond delay="0"/>
                                          </p:stCondLst>
                                        </p:cTn>
                                        <p:tgtEl>
                                          <p:spTgt spid="111620">
                                            <p:txEl>
                                              <p:pRg st="1" end="1"/>
                                            </p:txEl>
                                          </p:spTgt>
                                        </p:tgtEl>
                                        <p:attrNameLst>
                                          <p:attrName>style.visibility</p:attrName>
                                        </p:attrNameLst>
                                      </p:cBhvr>
                                      <p:to>
                                        <p:strVal val="visible"/>
                                      </p:to>
                                    </p:set>
                                    <p:animEffect transition="in" filter="wipe(down)">
                                      <p:cBhvr>
                                        <p:cTn id="14" dur="500"/>
                                        <p:tgtEl>
                                          <p:spTgt spid="111620">
                                            <p:txEl>
                                              <p:pRg st="1" end="1"/>
                                            </p:txEl>
                                          </p:spTgt>
                                        </p:tgtEl>
                                      </p:cBhvr>
                                    </p:animEffect>
                                  </p:childTnLst>
                                </p:cTn>
                              </p:par>
                              <p:par>
                                <p:cTn id="15" presetID="22" presetClass="entr" presetSubtype="4" fill="hold" nodeType="withEffect">
                                  <p:stCondLst>
                                    <p:cond delay="1000"/>
                                  </p:stCondLst>
                                  <p:childTnLst>
                                    <p:set>
                                      <p:cBhvr>
                                        <p:cTn id="16" dur="1" fill="hold">
                                          <p:stCondLst>
                                            <p:cond delay="0"/>
                                          </p:stCondLst>
                                        </p:cTn>
                                        <p:tgtEl>
                                          <p:spTgt spid="111620">
                                            <p:txEl>
                                              <p:pRg st="3" end="3"/>
                                            </p:txEl>
                                          </p:spTgt>
                                        </p:tgtEl>
                                        <p:attrNameLst>
                                          <p:attrName>style.visibility</p:attrName>
                                        </p:attrNameLst>
                                      </p:cBhvr>
                                      <p:to>
                                        <p:strVal val="visible"/>
                                      </p:to>
                                    </p:set>
                                    <p:animEffect transition="in" filter="wipe(down)">
                                      <p:cBhvr>
                                        <p:cTn id="17" dur="500"/>
                                        <p:tgtEl>
                                          <p:spTgt spid="1116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127" y="38152"/>
            <a:ext cx="6976013" cy="769441"/>
          </a:xfrm>
          <a:prstGeom prst="rect">
            <a:avLst/>
          </a:prstGeom>
          <a:noFill/>
        </p:spPr>
        <p:txBody>
          <a:bodyPr wrap="none" rtlCol="0">
            <a:spAutoFit/>
          </a:bodyPr>
          <a:lstStyle/>
          <a:p>
            <a:pPr algn="ctr"/>
            <a:r>
              <a:rPr lang="en-US" sz="4400" cap="all" err="1">
                <a:solidFill>
                  <a:srgbClr val="003F5F"/>
                </a:solidFill>
                <a:latin typeface="+mj-lt"/>
              </a:rPr>
              <a:t>Stairtower</a:t>
            </a:r>
            <a:r>
              <a:rPr lang="en-US" sz="4400" cap="all">
                <a:solidFill>
                  <a:srgbClr val="003F5F"/>
                </a:solidFill>
                <a:latin typeface="+mj-lt"/>
              </a:rPr>
              <a:t> REQUIREMENTS</a:t>
            </a:r>
          </a:p>
        </p:txBody>
      </p:sp>
      <p:sp>
        <p:nvSpPr>
          <p:cNvPr id="7" name="TextBox 6"/>
          <p:cNvSpPr txBox="1"/>
          <p:nvPr/>
        </p:nvSpPr>
        <p:spPr>
          <a:xfrm>
            <a:off x="477106" y="1375874"/>
            <a:ext cx="5886323" cy="1520929"/>
          </a:xfrm>
          <a:prstGeom prst="rect">
            <a:avLst/>
          </a:prstGeom>
          <a:noFill/>
        </p:spPr>
        <p:txBody>
          <a:bodyPr wrap="square" rtlCol="0">
            <a:spAutoFit/>
          </a:bodyPr>
          <a:lstStyle/>
          <a:p>
            <a:pPr lvl="1">
              <a:buFont typeface="Arial"/>
              <a:buChar char="•"/>
            </a:pPr>
            <a:endParaRPr lang="en-US" sz="2400"/>
          </a:p>
          <a:p>
            <a:pPr lvl="1">
              <a:buFont typeface="Arial"/>
              <a:buChar char="•"/>
            </a:pPr>
            <a:endParaRPr lang="en-US" sz="2400"/>
          </a:p>
          <a:p>
            <a:pPr lvl="1"/>
            <a:endParaRPr lang="en-US" sz="2400"/>
          </a:p>
          <a:p>
            <a:pPr lvl="1">
              <a:lnSpc>
                <a:spcPct val="125000"/>
              </a:lnSpc>
            </a:pPr>
            <a:endParaRPr lang="en-US"/>
          </a:p>
        </p:txBody>
      </p:sp>
      <p:cxnSp>
        <p:nvCxnSpPr>
          <p:cNvPr id="9" name="Straight Connector 8">
            <a:extLst>
              <a:ext uri="{FF2B5EF4-FFF2-40B4-BE49-F238E27FC236}">
                <a16:creationId xmlns:a16="http://schemas.microsoft.com/office/drawing/2014/main" id="{AE7E5F4E-122D-422E-B03B-DBAE614D7B4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6D5E5C9F-A805-4777-89DF-2E982C9456A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pic>
        <p:nvPicPr>
          <p:cNvPr id="3" name="Picture 2" descr="Diagram, engineering drawing&#10;&#10;Description automatically generated">
            <a:extLst>
              <a:ext uri="{FF2B5EF4-FFF2-40B4-BE49-F238E27FC236}">
                <a16:creationId xmlns:a16="http://schemas.microsoft.com/office/drawing/2014/main" id="{242454DC-3477-4E05-8037-F10D33930F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3977" y="299669"/>
            <a:ext cx="2365896" cy="5923331"/>
          </a:xfrm>
          <a:prstGeom prst="rect">
            <a:avLst/>
          </a:prstGeom>
        </p:spPr>
      </p:pic>
      <p:sp>
        <p:nvSpPr>
          <p:cNvPr id="11" name="TextBox 10">
            <a:extLst>
              <a:ext uri="{FF2B5EF4-FFF2-40B4-BE49-F238E27FC236}">
                <a16:creationId xmlns:a16="http://schemas.microsoft.com/office/drawing/2014/main" id="{C7F81BBD-C609-47DE-B022-4F4484C7D7B9}"/>
              </a:ext>
            </a:extLst>
          </p:cNvPr>
          <p:cNvSpPr txBox="1"/>
          <p:nvPr/>
        </p:nvSpPr>
        <p:spPr>
          <a:xfrm>
            <a:off x="0" y="1039742"/>
            <a:ext cx="9333977" cy="5029582"/>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Positioned so that bottom step is not more than 24” above the scaffold supporting level</a:t>
            </a:r>
          </a:p>
          <a:p>
            <a:pPr marL="800100" lvl="1" indent="-342900">
              <a:buFont typeface="Arial" panose="020B0604020202020204" pitchFamily="34" charset="0"/>
              <a:buChar char="•"/>
            </a:pPr>
            <a:r>
              <a:rPr lang="en-US" sz="2400" dirty="0"/>
              <a:t>Stairrail consisting of a toprail and midrail required on each side of stairway.  </a:t>
            </a:r>
          </a:p>
          <a:p>
            <a:pPr marL="1257300" lvl="2" indent="-342900">
              <a:buFont typeface="Arial" panose="020B0604020202020204" pitchFamily="34" charset="0"/>
              <a:buChar char="•"/>
            </a:pPr>
            <a:r>
              <a:rPr lang="en-US" sz="2400" dirty="0"/>
              <a:t>Handrails, and toprails that are used as handrails, shall be at least 3 inches from other objects.</a:t>
            </a:r>
          </a:p>
          <a:p>
            <a:pPr marL="1257300" lvl="2" indent="-342900">
              <a:buFont typeface="Arial" panose="020B0604020202020204" pitchFamily="34" charset="0"/>
              <a:buChar char="•"/>
            </a:pPr>
            <a:r>
              <a:rPr lang="en-US" sz="2400" dirty="0"/>
              <a:t>Top of the stairrail must be between 28” and 37” from the surface of the tread at the forward edge of the tread</a:t>
            </a:r>
          </a:p>
          <a:p>
            <a:pPr marL="800100" lvl="1" indent="-342900">
              <a:lnSpc>
                <a:spcPct val="150000"/>
              </a:lnSpc>
              <a:buFont typeface="Arial" panose="020B0604020202020204" pitchFamily="34" charset="0"/>
              <a:buChar char="•"/>
            </a:pPr>
            <a:r>
              <a:rPr lang="en-US" sz="2400" dirty="0"/>
              <a:t>A minimum 18”x18” landing platform required at each level</a:t>
            </a:r>
          </a:p>
          <a:p>
            <a:pPr marL="800100" lvl="1" indent="-342900">
              <a:lnSpc>
                <a:spcPct val="150000"/>
              </a:lnSpc>
              <a:buFont typeface="Arial" panose="020B0604020202020204" pitchFamily="34" charset="0"/>
              <a:buChar char="•"/>
            </a:pPr>
            <a:r>
              <a:rPr lang="en-US" sz="2400" dirty="0"/>
              <a:t>Each Scaffold stairway shall be at least 18” wide</a:t>
            </a:r>
          </a:p>
          <a:p>
            <a:pPr marL="800100" lvl="1" indent="-342900">
              <a:lnSpc>
                <a:spcPct val="150000"/>
              </a:lnSpc>
              <a:buFont typeface="Arial" panose="020B0604020202020204" pitchFamily="34" charset="0"/>
              <a:buChar char="•"/>
            </a:pPr>
            <a:r>
              <a:rPr lang="en-US" sz="2400" dirty="0"/>
              <a:t>Slip-resistant surfaces required on treads and landings</a:t>
            </a:r>
          </a:p>
          <a:p>
            <a:pPr lvl="1">
              <a:lnSpc>
                <a:spcPct val="125000"/>
              </a:lnSpc>
            </a:pPr>
            <a:endParaRPr lang="en-US" dirty="0"/>
          </a:p>
        </p:txBody>
      </p:sp>
    </p:spTree>
    <p:extLst>
      <p:ext uri="{BB962C8B-B14F-4D97-AF65-F5344CB8AC3E}">
        <p14:creationId xmlns:p14="http://schemas.microsoft.com/office/powerpoint/2010/main" val="2410497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nodePh="1">
                                  <p:stCondLst>
                                    <p:cond delay="100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11">
                                            <p:txEl>
                                              <p:pRg st="5" end="5"/>
                                            </p:txEl>
                                          </p:spTgt>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49D46B4B-2266-4756-8948-54B50C7BDC6A}"/>
              </a:ext>
            </a:extLst>
          </p:cNvPr>
          <p:cNvSpPr>
            <a:spLocks noGrp="1" noChangeArrowheads="1"/>
          </p:cNvSpPr>
          <p:nvPr>
            <p:ph type="title" idx="4294967295"/>
          </p:nvPr>
        </p:nvSpPr>
        <p:spPr>
          <a:xfrm>
            <a:off x="1146968" y="363121"/>
            <a:ext cx="9834563" cy="1325563"/>
          </a:xfrm>
        </p:spPr>
        <p:txBody>
          <a:bodyPr vert="horz" lIns="91440" tIns="45720" rIns="91440" bIns="45720" rtlCol="0" anchor="ctr">
            <a:normAutofit/>
          </a:bodyPr>
          <a:lstStyle/>
          <a:p>
            <a:pPr algn="ctr"/>
            <a:r>
              <a:rPr lang="en-US" altLang="en-US" sz="4000" b="1" kern="1200" dirty="0">
                <a:latin typeface="+mj-lt"/>
                <a:ea typeface="+mj-ea"/>
                <a:cs typeface="+mj-cs"/>
              </a:rPr>
              <a:t>LEARNING OBJECTIVES</a:t>
            </a:r>
          </a:p>
        </p:txBody>
      </p:sp>
      <p:sp>
        <p:nvSpPr>
          <p:cNvPr id="25603" name="Rectangle 3">
            <a:extLst>
              <a:ext uri="{FF2B5EF4-FFF2-40B4-BE49-F238E27FC236}">
                <a16:creationId xmlns:a16="http://schemas.microsoft.com/office/drawing/2014/main" id="{B154E36A-7DA1-48F8-BEB1-FF1513CBE1DA}"/>
              </a:ext>
            </a:extLst>
          </p:cNvPr>
          <p:cNvSpPr>
            <a:spLocks noGrp="1" noChangeArrowheads="1"/>
          </p:cNvSpPr>
          <p:nvPr>
            <p:ph type="body" idx="4294967295"/>
          </p:nvPr>
        </p:nvSpPr>
        <p:spPr>
          <a:xfrm>
            <a:off x="2359025" y="3692525"/>
            <a:ext cx="9832975" cy="2693988"/>
          </a:xfrm>
        </p:spPr>
        <p:txBody>
          <a:bodyPr vert="horz" lIns="91440" tIns="45720" rIns="91440" bIns="45720" rtlCol="0">
            <a:normAutofit/>
          </a:bodyPr>
          <a:lstStyle/>
          <a:p>
            <a:pPr marL="3175" indent="0">
              <a:buNone/>
            </a:pPr>
            <a:r>
              <a:rPr lang="en-US" altLang="en-US" sz="2000">
                <a:solidFill>
                  <a:srgbClr val="000000"/>
                </a:solidFill>
              </a:rPr>
              <a:t>  </a:t>
            </a:r>
          </a:p>
        </p:txBody>
      </p:sp>
      <p:sp>
        <p:nvSpPr>
          <p:cNvPr id="25604" name="Text Box 4">
            <a:extLst>
              <a:ext uri="{FF2B5EF4-FFF2-40B4-BE49-F238E27FC236}">
                <a16:creationId xmlns:a16="http://schemas.microsoft.com/office/drawing/2014/main" id="{6FFAD2AC-3BC9-4E31-8752-1850F4AAC191}"/>
              </a:ext>
            </a:extLst>
          </p:cNvPr>
          <p:cNvSpPr txBox="1">
            <a:spLocks noChangeArrowheads="1"/>
          </p:cNvSpPr>
          <p:nvPr/>
        </p:nvSpPr>
        <p:spPr bwMode="auto">
          <a:xfrm>
            <a:off x="8197850" y="56403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endParaRPr lang="en-US" altLang="en-US" sz="2400">
              <a:latin typeface="Times" panose="02020603050405020304" pitchFamily="18" charset="0"/>
            </a:endParaRPr>
          </a:p>
        </p:txBody>
      </p:sp>
      <p:sp>
        <p:nvSpPr>
          <p:cNvPr id="25605" name="Text Box 6">
            <a:extLst>
              <a:ext uri="{FF2B5EF4-FFF2-40B4-BE49-F238E27FC236}">
                <a16:creationId xmlns:a16="http://schemas.microsoft.com/office/drawing/2014/main" id="{D97EA180-BFF0-4151-A4EE-BAE2D3158B3E}"/>
              </a:ext>
            </a:extLst>
          </p:cNvPr>
          <p:cNvSpPr txBox="1">
            <a:spLocks noChangeArrowheads="1"/>
          </p:cNvSpPr>
          <p:nvPr/>
        </p:nvSpPr>
        <p:spPr bwMode="auto">
          <a:xfrm>
            <a:off x="1755968" y="1608515"/>
            <a:ext cx="10258079"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spcAft>
                <a:spcPts val="600"/>
              </a:spcAft>
            </a:pPr>
            <a:r>
              <a:rPr lang="en-US" altLang="en-US" sz="2400" dirty="0">
                <a:solidFill>
                  <a:schemeClr val="accent1">
                    <a:lumMod val="50000"/>
                    <a:lumOff val="50000"/>
                  </a:schemeClr>
                </a:solidFill>
                <a:latin typeface="Calibri" panose="020F0502020204030204" pitchFamily="34" charset="0"/>
                <a:cs typeface="Calibri" panose="020F0502020204030204" pitchFamily="34" charset="0"/>
              </a:rPr>
              <a:t>Upon completing this program, the participant will be able to:</a:t>
            </a:r>
          </a:p>
          <a:p>
            <a:pPr>
              <a:spcAft>
                <a:spcPts val="600"/>
              </a:spcAft>
            </a:pPr>
            <a:endParaRPr lang="en-US" altLang="en-US" sz="2400" dirty="0">
              <a:latin typeface="Calibri" panose="020F0502020204030204" pitchFamily="34" charset="0"/>
              <a:cs typeface="Calibri" panose="020F0502020204030204" pitchFamily="34" charset="0"/>
            </a:endParaRPr>
          </a:p>
          <a:p>
            <a:pPr>
              <a:spcAft>
                <a:spcPts val="600"/>
              </a:spcAft>
            </a:pPr>
            <a:endParaRPr lang="en-US" altLang="en-US" sz="2400" dirty="0">
              <a:latin typeface="Calibri" panose="020F0502020204030204" pitchFamily="34" charset="0"/>
              <a:cs typeface="Calibri" panose="020F0502020204030204" pitchFamily="34" charset="0"/>
            </a:endParaRPr>
          </a:p>
          <a:p>
            <a:pPr>
              <a:spcAft>
                <a:spcPts val="600"/>
              </a:spcAft>
              <a:buFontTx/>
              <a:buChar char="•"/>
            </a:pPr>
            <a:r>
              <a:rPr lang="en-US" altLang="en-US" sz="2400" dirty="0">
                <a:latin typeface="Calibri" panose="020F0502020204030204" pitchFamily="34" charset="0"/>
                <a:cs typeface="Calibri" panose="020F0502020204030204" pitchFamily="34" charset="0"/>
              </a:rPr>
              <a:t>Recognize common types of supported scaffolds</a:t>
            </a:r>
          </a:p>
          <a:p>
            <a:pPr marL="0" indent="0">
              <a:spcAft>
                <a:spcPts val="600"/>
              </a:spcAft>
            </a:pPr>
            <a:endParaRPr lang="en-US" altLang="en-US" sz="2400" dirty="0">
              <a:latin typeface="Calibri" panose="020F0502020204030204" pitchFamily="34" charset="0"/>
              <a:cs typeface="Calibri" panose="020F0502020204030204" pitchFamily="34" charset="0"/>
            </a:endParaRPr>
          </a:p>
          <a:p>
            <a:pPr>
              <a:spcAft>
                <a:spcPts val="600"/>
              </a:spcAft>
              <a:buFontTx/>
              <a:buChar char="•"/>
            </a:pPr>
            <a:r>
              <a:rPr lang="en-US" altLang="en-US" sz="2400" dirty="0">
                <a:latin typeface="Calibri" panose="020F0502020204030204" pitchFamily="34" charset="0"/>
                <a:cs typeface="Calibri" panose="020F0502020204030204" pitchFamily="34" charset="0"/>
              </a:rPr>
              <a:t>Identify the hazards associated with supported scaffolds</a:t>
            </a:r>
          </a:p>
          <a:p>
            <a:pPr>
              <a:spcAft>
                <a:spcPts val="600"/>
              </a:spcAft>
            </a:pPr>
            <a:endParaRPr lang="en-US" altLang="en-US" sz="2400" dirty="0">
              <a:latin typeface="Calibri" panose="020F0502020204030204" pitchFamily="34" charset="0"/>
              <a:cs typeface="Calibri" panose="020F0502020204030204" pitchFamily="34" charset="0"/>
            </a:endParaRPr>
          </a:p>
          <a:p>
            <a:pPr>
              <a:spcAft>
                <a:spcPts val="600"/>
              </a:spcAft>
              <a:buFontTx/>
              <a:buChar char="•"/>
            </a:pPr>
            <a:r>
              <a:rPr lang="en-US" altLang="en-US" sz="2400" dirty="0">
                <a:latin typeface="Calibri" panose="020F0502020204030204" pitchFamily="34" charset="0"/>
                <a:cs typeface="Calibri" panose="020F0502020204030204" pitchFamily="34" charset="0"/>
              </a:rPr>
              <a:t>Report hazards</a:t>
            </a:r>
            <a:endParaRPr lang="en-US" altLang="en-US" sz="2400" dirty="0"/>
          </a:p>
          <a:p>
            <a:pPr>
              <a:spcAft>
                <a:spcPts val="600"/>
              </a:spcAft>
              <a:buFontTx/>
              <a:buAutoNum type="arabicPeriod"/>
            </a:pPr>
            <a:endParaRPr lang="en-US" altLang="en-US" sz="2400" dirty="0">
              <a:latin typeface="Times" panose="02020603050405020304" pitchFamily="18" charset="0"/>
            </a:endParaRPr>
          </a:p>
        </p:txBody>
      </p:sp>
      <p:cxnSp>
        <p:nvCxnSpPr>
          <p:cNvPr id="8" name="Straight Connector 7">
            <a:extLst>
              <a:ext uri="{FF2B5EF4-FFF2-40B4-BE49-F238E27FC236}">
                <a16:creationId xmlns:a16="http://schemas.microsoft.com/office/drawing/2014/main" id="{0F824812-9D80-414D-9B6E-BF2EBD7A7FA9}"/>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68D188C7-ABF8-40BA-97AC-73DE2AE05DDD}"/>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5605">
                                            <p:txEl>
                                              <p:pRg st="3" end="3"/>
                                            </p:txEl>
                                          </p:spTgt>
                                        </p:tgtEl>
                                        <p:attrNameLst>
                                          <p:attrName>style.visibility</p:attrName>
                                        </p:attrNameLst>
                                      </p:cBhvr>
                                      <p:to>
                                        <p:strVal val="visible"/>
                                      </p:to>
                                    </p:set>
                                    <p:anim calcmode="lin" valueType="num">
                                      <p:cBhvr additive="base">
                                        <p:cTn id="7" dur="500" fill="hold"/>
                                        <p:tgtEl>
                                          <p:spTgt spid="2560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5">
                                            <p:txEl>
                                              <p:pRg st="3" end="3"/>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 presetClass="entr" presetSubtype="4" fill="hold" grpId="0" nodeType="afterEffect">
                                  <p:stCondLst>
                                    <p:cond delay="1000"/>
                                  </p:stCondLst>
                                  <p:childTnLst>
                                    <p:set>
                                      <p:cBhvr>
                                        <p:cTn id="11" dur="1" fill="hold">
                                          <p:stCondLst>
                                            <p:cond delay="0"/>
                                          </p:stCondLst>
                                        </p:cTn>
                                        <p:tgtEl>
                                          <p:spTgt spid="25605">
                                            <p:txEl>
                                              <p:pRg st="5" end="5"/>
                                            </p:txEl>
                                          </p:spTgt>
                                        </p:tgtEl>
                                        <p:attrNameLst>
                                          <p:attrName>style.visibility</p:attrName>
                                        </p:attrNameLst>
                                      </p:cBhvr>
                                      <p:to>
                                        <p:strVal val="visible"/>
                                      </p:to>
                                    </p:set>
                                    <p:anim calcmode="lin" valueType="num">
                                      <p:cBhvr additive="base">
                                        <p:cTn id="12" dur="500" fill="hold"/>
                                        <p:tgtEl>
                                          <p:spTgt spid="25605">
                                            <p:txEl>
                                              <p:pRg st="5" end="5"/>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605">
                                            <p:txEl>
                                              <p:pRg st="5" end="5"/>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grpId="0" nodeType="afterEffect">
                                  <p:stCondLst>
                                    <p:cond delay="1000"/>
                                  </p:stCondLst>
                                  <p:childTnLst>
                                    <p:set>
                                      <p:cBhvr>
                                        <p:cTn id="16" dur="1" fill="hold">
                                          <p:stCondLst>
                                            <p:cond delay="0"/>
                                          </p:stCondLst>
                                        </p:cTn>
                                        <p:tgtEl>
                                          <p:spTgt spid="25605">
                                            <p:txEl>
                                              <p:pRg st="7" end="7"/>
                                            </p:txEl>
                                          </p:spTgt>
                                        </p:tgtEl>
                                        <p:attrNameLst>
                                          <p:attrName>style.visibility</p:attrName>
                                        </p:attrNameLst>
                                      </p:cBhvr>
                                      <p:to>
                                        <p:strVal val="visible"/>
                                      </p:to>
                                    </p:set>
                                    <p:anim calcmode="lin" valueType="num">
                                      <p:cBhvr additive="base">
                                        <p:cTn id="17" dur="500" fill="hold"/>
                                        <p:tgtEl>
                                          <p:spTgt spid="25605">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60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uiExpand="1" build="p" advAuto="300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9804" y="304083"/>
            <a:ext cx="9906174" cy="769441"/>
          </a:xfrm>
          <a:prstGeom prst="rect">
            <a:avLst/>
          </a:prstGeom>
          <a:noFill/>
        </p:spPr>
        <p:txBody>
          <a:bodyPr wrap="none" rtlCol="0">
            <a:spAutoFit/>
          </a:bodyPr>
          <a:lstStyle/>
          <a:p>
            <a:pPr algn="ctr"/>
            <a:r>
              <a:rPr lang="en-US" sz="4400" cap="all" err="1">
                <a:solidFill>
                  <a:srgbClr val="003F5F"/>
                </a:solidFill>
                <a:latin typeface="+mj-lt"/>
              </a:rPr>
              <a:t>Stairtower</a:t>
            </a:r>
            <a:r>
              <a:rPr lang="en-US" sz="4400" cap="all">
                <a:solidFill>
                  <a:srgbClr val="003F5F"/>
                </a:solidFill>
                <a:latin typeface="+mj-lt"/>
              </a:rPr>
              <a:t> REQUIREMENTS Continued</a:t>
            </a:r>
          </a:p>
        </p:txBody>
      </p:sp>
      <p:sp>
        <p:nvSpPr>
          <p:cNvPr id="7" name="TextBox 6"/>
          <p:cNvSpPr txBox="1"/>
          <p:nvPr/>
        </p:nvSpPr>
        <p:spPr>
          <a:xfrm>
            <a:off x="5105374" y="1073524"/>
            <a:ext cx="7086626" cy="5214248"/>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Installed between 40 and 60 degrees from the horizontal</a:t>
            </a:r>
            <a:br>
              <a:rPr lang="en-US" sz="2400" dirty="0"/>
            </a:br>
            <a:endParaRPr lang="en-US" sz="2400" dirty="0"/>
          </a:p>
          <a:p>
            <a:pPr marL="800100" lvl="1" indent="-342900">
              <a:buFont typeface="Arial" panose="020B0604020202020204" pitchFamily="34" charset="0"/>
              <a:buChar char="•"/>
            </a:pPr>
            <a:r>
              <a:rPr lang="en-US" sz="2400" dirty="0"/>
              <a:t>Guardrails required on open sides and ends of each landing</a:t>
            </a:r>
            <a:br>
              <a:rPr lang="en-US" sz="2400" dirty="0"/>
            </a:br>
            <a:endParaRPr lang="en-US" sz="2400" dirty="0"/>
          </a:p>
          <a:p>
            <a:pPr marL="800100" lvl="1" indent="-342900">
              <a:buFont typeface="Arial" panose="020B0604020202020204" pitchFamily="34" charset="0"/>
              <a:buChar char="•"/>
            </a:pPr>
            <a:r>
              <a:rPr lang="en-US" sz="2400" dirty="0"/>
              <a:t>Riser height must be uniform within ¼” for each flight of stairs.  Greater variations are allowed for top and bottom steps of the entire system, not for each flight of stairs</a:t>
            </a:r>
            <a:br>
              <a:rPr lang="en-US" sz="2400" dirty="0"/>
            </a:br>
            <a:endParaRPr lang="en-US" sz="2400" dirty="0"/>
          </a:p>
          <a:p>
            <a:pPr marL="800100" lvl="1" indent="-342900">
              <a:buFont typeface="Arial" panose="020B0604020202020204" pitchFamily="34" charset="0"/>
              <a:buChar char="•"/>
            </a:pPr>
            <a:r>
              <a:rPr lang="en-US" sz="2400" dirty="0"/>
              <a:t>Tread depth must be uniform within ¼” for each flight of stairs</a:t>
            </a:r>
          </a:p>
          <a:p>
            <a:pPr lvl="1">
              <a:lnSpc>
                <a:spcPct val="125000"/>
              </a:lnSpc>
            </a:pPr>
            <a:endParaRPr lang="en-US" dirty="0"/>
          </a:p>
        </p:txBody>
      </p:sp>
      <p:cxnSp>
        <p:nvCxnSpPr>
          <p:cNvPr id="9" name="Straight Connector 8">
            <a:extLst>
              <a:ext uri="{FF2B5EF4-FFF2-40B4-BE49-F238E27FC236}">
                <a16:creationId xmlns:a16="http://schemas.microsoft.com/office/drawing/2014/main" id="{AE7E5F4E-122D-422E-B03B-DBAE614D7B4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6D5E5C9F-A805-4777-89DF-2E982C9456A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pic>
        <p:nvPicPr>
          <p:cNvPr id="3" name="Picture 2" descr="Diagram&#10;&#10;Description automatically generated">
            <a:extLst>
              <a:ext uri="{FF2B5EF4-FFF2-40B4-BE49-F238E27FC236}">
                <a16:creationId xmlns:a16="http://schemas.microsoft.com/office/drawing/2014/main" id="{B360F064-19F8-42F3-B193-376789251A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024" y="924265"/>
            <a:ext cx="4405932" cy="5009469"/>
          </a:xfrm>
          <a:prstGeom prst="rect">
            <a:avLst/>
          </a:prstGeom>
        </p:spPr>
      </p:pic>
    </p:spTree>
    <p:extLst>
      <p:ext uri="{BB962C8B-B14F-4D97-AF65-F5344CB8AC3E}">
        <p14:creationId xmlns:p14="http://schemas.microsoft.com/office/powerpoint/2010/main" val="426563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3651" y="425606"/>
            <a:ext cx="9795630" cy="769441"/>
          </a:xfrm>
          <a:prstGeom prst="rect">
            <a:avLst/>
          </a:prstGeom>
          <a:noFill/>
        </p:spPr>
        <p:txBody>
          <a:bodyPr wrap="none" rtlCol="0">
            <a:spAutoFit/>
          </a:bodyPr>
          <a:lstStyle/>
          <a:p>
            <a:pPr algn="ctr"/>
            <a:r>
              <a:rPr lang="en-US" sz="4400" cap="all">
                <a:solidFill>
                  <a:srgbClr val="003F5F"/>
                </a:solidFill>
                <a:latin typeface="+mj-lt"/>
              </a:rPr>
              <a:t>Stairway type ladder REQUIREMENTS</a:t>
            </a:r>
          </a:p>
        </p:txBody>
      </p:sp>
      <p:sp>
        <p:nvSpPr>
          <p:cNvPr id="7" name="TextBox 6"/>
          <p:cNvSpPr txBox="1"/>
          <p:nvPr/>
        </p:nvSpPr>
        <p:spPr>
          <a:xfrm>
            <a:off x="498176" y="1408004"/>
            <a:ext cx="7086626" cy="4524315"/>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Positioned so that bottom step is not more than 24” above the scaffold supporting level </a:t>
            </a:r>
            <a:br>
              <a:rPr lang="en-US" sz="2400" dirty="0"/>
            </a:br>
            <a:endParaRPr lang="en-US" sz="2400" dirty="0"/>
          </a:p>
          <a:p>
            <a:pPr marL="800100" lvl="1" indent="-342900">
              <a:buFont typeface="Arial" panose="020B0604020202020204" pitchFamily="34" charset="0"/>
              <a:buChar char="•"/>
            </a:pPr>
            <a:r>
              <a:rPr lang="en-US" sz="2400" dirty="0"/>
              <a:t>Be provided with rest platforms at 12’ maximum vertical intervals</a:t>
            </a:r>
            <a:br>
              <a:rPr lang="en-US" sz="2400" dirty="0"/>
            </a:br>
            <a:endParaRPr lang="en-US" sz="2400" dirty="0"/>
          </a:p>
          <a:p>
            <a:pPr marL="800100" lvl="1" indent="-342900">
              <a:buFont typeface="Arial" panose="020B0604020202020204" pitchFamily="34" charset="0"/>
              <a:buChar char="•"/>
            </a:pPr>
            <a:r>
              <a:rPr lang="en-US" sz="2400" dirty="0"/>
              <a:t>Have a minimum step width of 16” except mobile scaffold stairway-type ladders may have 11-1/2” wide steps</a:t>
            </a:r>
            <a:br>
              <a:rPr lang="en-US" sz="2400" dirty="0"/>
            </a:br>
            <a:endParaRPr lang="en-US" sz="2400" dirty="0"/>
          </a:p>
          <a:p>
            <a:pPr marL="800100" lvl="1" indent="-342900">
              <a:buFont typeface="Arial" panose="020B0604020202020204" pitchFamily="34" charset="0"/>
              <a:buChar char="•"/>
            </a:pPr>
            <a:r>
              <a:rPr lang="en-US" sz="2400" dirty="0"/>
              <a:t>Slip resistant treads are required on all steps and landings</a:t>
            </a:r>
          </a:p>
        </p:txBody>
      </p:sp>
      <p:cxnSp>
        <p:nvCxnSpPr>
          <p:cNvPr id="9" name="Straight Connector 8">
            <a:extLst>
              <a:ext uri="{FF2B5EF4-FFF2-40B4-BE49-F238E27FC236}">
                <a16:creationId xmlns:a16="http://schemas.microsoft.com/office/drawing/2014/main" id="{AE7E5F4E-122D-422E-B03B-DBAE614D7B4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6D5E5C9F-A805-4777-89DF-2E982C9456A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pic>
        <p:nvPicPr>
          <p:cNvPr id="14" name="Picture 13">
            <a:extLst>
              <a:ext uri="{FF2B5EF4-FFF2-40B4-BE49-F238E27FC236}">
                <a16:creationId xmlns:a16="http://schemas.microsoft.com/office/drawing/2014/main" id="{79C954EF-7223-42CD-A4BD-6BAF67E635AB}"/>
              </a:ext>
            </a:extLst>
          </p:cNvPr>
          <p:cNvPicPr>
            <a:picLocks noChangeAspect="1"/>
          </p:cNvPicPr>
          <p:nvPr/>
        </p:nvPicPr>
        <p:blipFill>
          <a:blip r:embed="rId7"/>
          <a:stretch>
            <a:fillRect/>
          </a:stretch>
        </p:blipFill>
        <p:spPr>
          <a:xfrm>
            <a:off x="7701526" y="1704513"/>
            <a:ext cx="4323207" cy="4009020"/>
          </a:xfrm>
          <a:prstGeom prst="rect">
            <a:avLst/>
          </a:prstGeom>
        </p:spPr>
      </p:pic>
    </p:spTree>
    <p:extLst>
      <p:ext uri="{BB962C8B-B14F-4D97-AF65-F5344CB8AC3E}">
        <p14:creationId xmlns:p14="http://schemas.microsoft.com/office/powerpoint/2010/main" val="1453854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DE32D67C-3350-45B9-9AF0-9909EBF30619}"/>
              </a:ext>
            </a:extLst>
          </p:cNvPr>
          <p:cNvSpPr txBox="1">
            <a:spLocks noChangeArrowheads="1"/>
          </p:cNvSpPr>
          <p:nvPr/>
        </p:nvSpPr>
        <p:spPr>
          <a:xfrm>
            <a:off x="932688" y="357495"/>
            <a:ext cx="11259312" cy="159932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ltLang="en-US" sz="6000"/>
              <a:t>FALL HAZARD PREVENTION</a:t>
            </a:r>
          </a:p>
        </p:txBody>
      </p:sp>
      <p:sp>
        <p:nvSpPr>
          <p:cNvPr id="8" name="TextBox 7">
            <a:extLst>
              <a:ext uri="{FF2B5EF4-FFF2-40B4-BE49-F238E27FC236}">
                <a16:creationId xmlns:a16="http://schemas.microsoft.com/office/drawing/2014/main" id="{E0BF6999-C763-4CBE-8288-D735A30C3E1C}"/>
              </a:ext>
            </a:extLst>
          </p:cNvPr>
          <p:cNvSpPr txBox="1"/>
          <p:nvPr/>
        </p:nvSpPr>
        <p:spPr>
          <a:xfrm>
            <a:off x="5926946" y="1966652"/>
            <a:ext cx="4523340" cy="2831544"/>
          </a:xfrm>
          <a:prstGeom prst="rect">
            <a:avLst/>
          </a:prstGeom>
          <a:noFill/>
        </p:spPr>
        <p:txBody>
          <a:bodyPr wrap="square" rtlCol="0">
            <a:spAutoFit/>
          </a:bodyPr>
          <a:lstStyle/>
          <a:p>
            <a:pPr>
              <a:spcAft>
                <a:spcPts val="600"/>
              </a:spcAft>
            </a:pPr>
            <a:r>
              <a:rPr lang="en-US" sz="2400"/>
              <a:t>Workers are permitted to climb over or thru the  guardrail system but a gate or removable chains are preferred</a:t>
            </a:r>
          </a:p>
          <a:p>
            <a:pPr>
              <a:spcAft>
                <a:spcPts val="600"/>
              </a:spcAft>
            </a:pPr>
            <a:endParaRPr lang="en-US" sz="2400"/>
          </a:p>
          <a:p>
            <a:pPr>
              <a:spcAft>
                <a:spcPts val="600"/>
              </a:spcAft>
            </a:pPr>
            <a:r>
              <a:rPr lang="en-US" sz="2400"/>
              <a:t>Guardrail gates must swing INTO the platform</a:t>
            </a:r>
          </a:p>
        </p:txBody>
      </p:sp>
      <p:pic>
        <p:nvPicPr>
          <p:cNvPr id="4" name="Picture 3" descr="A close up of a logo&#10;&#10;Description automatically generated">
            <a:extLst>
              <a:ext uri="{FF2B5EF4-FFF2-40B4-BE49-F238E27FC236}">
                <a16:creationId xmlns:a16="http://schemas.microsoft.com/office/drawing/2014/main" id="{62E2BF15-22A2-4905-8A2A-D7B85179D9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472" y="1334251"/>
            <a:ext cx="3635502" cy="4847336"/>
          </a:xfrm>
          <a:prstGeom prst="rect">
            <a:avLst/>
          </a:prstGeom>
        </p:spPr>
      </p:pic>
      <p:sp>
        <p:nvSpPr>
          <p:cNvPr id="12" name="Arrow: Curved Left 11">
            <a:extLst>
              <a:ext uri="{FF2B5EF4-FFF2-40B4-BE49-F238E27FC236}">
                <a16:creationId xmlns:a16="http://schemas.microsoft.com/office/drawing/2014/main" id="{44AD8E87-D9CB-42CA-BDB1-059067878A3B}"/>
              </a:ext>
            </a:extLst>
          </p:cNvPr>
          <p:cNvSpPr/>
          <p:nvPr/>
        </p:nvSpPr>
        <p:spPr>
          <a:xfrm rot="5985598">
            <a:off x="3976310" y="3067074"/>
            <a:ext cx="493101" cy="1298216"/>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cxnSp>
        <p:nvCxnSpPr>
          <p:cNvPr id="6" name="Straight Connector 5">
            <a:extLst>
              <a:ext uri="{FF2B5EF4-FFF2-40B4-BE49-F238E27FC236}">
                <a16:creationId xmlns:a16="http://schemas.microsoft.com/office/drawing/2014/main" id="{EFFE48D0-033E-4599-9269-EA368DEB19A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B4F72900-9566-4A39-90BF-07A55E9E41D7}"/>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473940" y="6368906"/>
            <a:ext cx="2557731" cy="263197"/>
          </a:xfrm>
          <a:prstGeom prst="rect">
            <a:avLst/>
          </a:prstGeom>
          <a:noFill/>
          <a:ln w="12700" cmpd="sng">
            <a:noFill/>
          </a:ln>
        </p:spPr>
      </p:pic>
    </p:spTree>
    <p:extLst>
      <p:ext uri="{BB962C8B-B14F-4D97-AF65-F5344CB8AC3E}">
        <p14:creationId xmlns:p14="http://schemas.microsoft.com/office/powerpoint/2010/main" val="3697924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500"/>
                            </p:stCondLst>
                            <p:childTnLst>
                              <p:par>
                                <p:cTn id="10" presetID="14" presetClass="entr" presetSubtype="1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40" descr="scaffoldRamp1ca">
            <a:extLst>
              <a:ext uri="{FF2B5EF4-FFF2-40B4-BE49-F238E27FC236}">
                <a16:creationId xmlns:a16="http://schemas.microsoft.com/office/drawing/2014/main" id="{D0BC8E46-FB72-49F7-94B9-22BA353B9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3430402" y="213647"/>
            <a:ext cx="6061075" cy="4546600"/>
          </a:xfrm>
          <a:prstGeom prst="rect">
            <a:avLst/>
          </a:prstGeom>
          <a:noFill/>
        </p:spPr>
      </p:pic>
      <p:cxnSp>
        <p:nvCxnSpPr>
          <p:cNvPr id="9" name="Straight Connector 8">
            <a:extLst>
              <a:ext uri="{FF2B5EF4-FFF2-40B4-BE49-F238E27FC236}">
                <a16:creationId xmlns:a16="http://schemas.microsoft.com/office/drawing/2014/main" id="{AE7E5F4E-122D-422E-B03B-DBAE614D7B4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6D5E5C9F-A805-4777-89DF-2E982C9456A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
        <p:nvSpPr>
          <p:cNvPr id="2" name="TextBox 1">
            <a:extLst>
              <a:ext uri="{FF2B5EF4-FFF2-40B4-BE49-F238E27FC236}">
                <a16:creationId xmlns:a16="http://schemas.microsoft.com/office/drawing/2014/main" id="{CD6B65EB-84A2-426C-9DE2-0011DAC30B27}"/>
              </a:ext>
            </a:extLst>
          </p:cNvPr>
          <p:cNvSpPr txBox="1"/>
          <p:nvPr/>
        </p:nvSpPr>
        <p:spPr>
          <a:xfrm>
            <a:off x="604922" y="208459"/>
            <a:ext cx="5414879" cy="769441"/>
          </a:xfrm>
          <a:prstGeom prst="rect">
            <a:avLst/>
          </a:prstGeom>
          <a:noFill/>
        </p:spPr>
        <p:txBody>
          <a:bodyPr wrap="none" rtlCol="0">
            <a:spAutoFit/>
          </a:bodyPr>
          <a:lstStyle/>
          <a:p>
            <a:pPr algn="ctr"/>
            <a:r>
              <a:rPr lang="en-US" sz="4400" cap="all">
                <a:solidFill>
                  <a:srgbClr val="003F5F"/>
                </a:solidFill>
                <a:latin typeface="+mj-lt"/>
              </a:rPr>
              <a:t>Ramp REQUIREMENTS</a:t>
            </a:r>
          </a:p>
        </p:txBody>
      </p:sp>
      <p:sp>
        <p:nvSpPr>
          <p:cNvPr id="11" name="Text Box 27">
            <a:extLst>
              <a:ext uri="{FF2B5EF4-FFF2-40B4-BE49-F238E27FC236}">
                <a16:creationId xmlns:a16="http://schemas.microsoft.com/office/drawing/2014/main" id="{E334E59C-EB94-4E49-ABAF-64A697F58328}"/>
              </a:ext>
            </a:extLst>
          </p:cNvPr>
          <p:cNvSpPr txBox="1">
            <a:spLocks noChangeArrowheads="1"/>
          </p:cNvSpPr>
          <p:nvPr/>
        </p:nvSpPr>
        <p:spPr bwMode="auto">
          <a:xfrm>
            <a:off x="600987" y="1713348"/>
            <a:ext cx="391685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latin typeface="+mj-lt"/>
              </a:rPr>
              <a:t>Fall protection is required</a:t>
            </a:r>
          </a:p>
          <a:p>
            <a:r>
              <a:rPr lang="en-US" altLang="en-US" sz="2000">
                <a:latin typeface="+mj-lt"/>
              </a:rPr>
              <a:t>on Ramps higher than 6’-0”</a:t>
            </a:r>
          </a:p>
          <a:p>
            <a:endParaRPr lang="en-US" altLang="en-US" sz="2000">
              <a:latin typeface="+mj-lt"/>
            </a:endParaRPr>
          </a:p>
          <a:p>
            <a:r>
              <a:rPr lang="en-US" altLang="en-US" sz="2000">
                <a:latin typeface="+mj-lt"/>
              </a:rPr>
              <a:t>(OSHA Subpart M applies to Ramps – </a:t>
            </a:r>
            <a:r>
              <a:rPr lang="en-US" altLang="en-US" sz="2000" u="sng">
                <a:latin typeface="+mj-lt"/>
              </a:rPr>
              <a:t>not</a:t>
            </a:r>
            <a:r>
              <a:rPr lang="en-US" altLang="en-US" sz="2000">
                <a:latin typeface="+mj-lt"/>
              </a:rPr>
              <a:t> Subpart L)</a:t>
            </a:r>
          </a:p>
        </p:txBody>
      </p:sp>
      <p:sp>
        <p:nvSpPr>
          <p:cNvPr id="3" name="Text Box 70">
            <a:extLst>
              <a:ext uri="{FF2B5EF4-FFF2-40B4-BE49-F238E27FC236}">
                <a16:creationId xmlns:a16="http://schemas.microsoft.com/office/drawing/2014/main" id="{788BC786-2FC7-44A1-93B5-3CD146ECBB7A}"/>
              </a:ext>
            </a:extLst>
          </p:cNvPr>
          <p:cNvSpPr txBox="1">
            <a:spLocks noChangeArrowheads="1"/>
          </p:cNvSpPr>
          <p:nvPr/>
        </p:nvSpPr>
        <p:spPr bwMode="auto">
          <a:xfrm rot="907007">
            <a:off x="4819746" y="3648075"/>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18” minimum</a:t>
            </a:r>
          </a:p>
        </p:txBody>
      </p:sp>
      <p:pic>
        <p:nvPicPr>
          <p:cNvPr id="23" name="Picture 114" descr="rampDetail1">
            <a:extLst>
              <a:ext uri="{FF2B5EF4-FFF2-40B4-BE49-F238E27FC236}">
                <a16:creationId xmlns:a16="http://schemas.microsoft.com/office/drawing/2014/main" id="{175026F5-AB26-44AD-B9C1-0D6B48627C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4102100" y="4292600"/>
            <a:ext cx="6326188" cy="1214438"/>
          </a:xfrm>
          <a:prstGeom prst="rect">
            <a:avLst/>
          </a:prstGeom>
          <a:noFill/>
        </p:spPr>
      </p:pic>
      <p:sp>
        <p:nvSpPr>
          <p:cNvPr id="25" name="Text Box 28">
            <a:extLst>
              <a:ext uri="{FF2B5EF4-FFF2-40B4-BE49-F238E27FC236}">
                <a16:creationId xmlns:a16="http://schemas.microsoft.com/office/drawing/2014/main" id="{CEA4B808-0528-4738-851A-377C5F0C1754}"/>
              </a:ext>
            </a:extLst>
          </p:cNvPr>
          <p:cNvSpPr txBox="1">
            <a:spLocks noChangeArrowheads="1"/>
          </p:cNvSpPr>
          <p:nvPr/>
        </p:nvSpPr>
        <p:spPr bwMode="auto">
          <a:xfrm>
            <a:off x="600987" y="4641411"/>
            <a:ext cx="37455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mj-lt"/>
              </a:rPr>
              <a:t>Maximum Slope is 1 Vertical (Rise) to 3 Horizonal (Run)</a:t>
            </a:r>
          </a:p>
        </p:txBody>
      </p:sp>
      <p:grpSp>
        <p:nvGrpSpPr>
          <p:cNvPr id="26" name="Group 148">
            <a:extLst>
              <a:ext uri="{FF2B5EF4-FFF2-40B4-BE49-F238E27FC236}">
                <a16:creationId xmlns:a16="http://schemas.microsoft.com/office/drawing/2014/main" id="{8FC1648C-1C21-4666-AA68-B24F4D39BAD5}"/>
              </a:ext>
            </a:extLst>
          </p:cNvPr>
          <p:cNvGrpSpPr>
            <a:grpSpLocks/>
          </p:cNvGrpSpPr>
          <p:nvPr/>
        </p:nvGrpSpPr>
        <p:grpSpPr bwMode="auto">
          <a:xfrm>
            <a:off x="557212" y="4351341"/>
            <a:ext cx="5383213" cy="1765301"/>
            <a:chOff x="-609" y="2741"/>
            <a:chExt cx="3391" cy="1112"/>
          </a:xfrm>
        </p:grpSpPr>
        <p:grpSp>
          <p:nvGrpSpPr>
            <p:cNvPr id="27" name="Group 146">
              <a:extLst>
                <a:ext uri="{FF2B5EF4-FFF2-40B4-BE49-F238E27FC236}">
                  <a16:creationId xmlns:a16="http://schemas.microsoft.com/office/drawing/2014/main" id="{965E981F-F27E-4004-86EB-18DE43A31222}"/>
                </a:ext>
              </a:extLst>
            </p:cNvPr>
            <p:cNvGrpSpPr>
              <a:grpSpLocks/>
            </p:cNvGrpSpPr>
            <p:nvPr/>
          </p:nvGrpSpPr>
          <p:grpSpPr bwMode="auto">
            <a:xfrm>
              <a:off x="2446" y="2741"/>
              <a:ext cx="336" cy="328"/>
              <a:chOff x="2446" y="2741"/>
              <a:chExt cx="336" cy="328"/>
            </a:xfrm>
          </p:grpSpPr>
          <p:sp>
            <p:nvSpPr>
              <p:cNvPr id="29" name="Text Box 108">
                <a:extLst>
                  <a:ext uri="{FF2B5EF4-FFF2-40B4-BE49-F238E27FC236}">
                    <a16:creationId xmlns:a16="http://schemas.microsoft.com/office/drawing/2014/main" id="{60A71E33-7D1B-4F9F-AF02-B307EEFEA749}"/>
                  </a:ext>
                </a:extLst>
              </p:cNvPr>
              <p:cNvSpPr txBox="1">
                <a:spLocks noChangeArrowheads="1"/>
              </p:cNvSpPr>
              <p:nvPr/>
            </p:nvSpPr>
            <p:spPr bwMode="auto">
              <a:xfrm rot="-956723">
                <a:off x="2446" y="2741"/>
                <a:ext cx="3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14”</a:t>
                </a:r>
              </a:p>
            </p:txBody>
          </p:sp>
          <p:sp>
            <p:nvSpPr>
              <p:cNvPr id="30" name="Freeform 120">
                <a:extLst>
                  <a:ext uri="{FF2B5EF4-FFF2-40B4-BE49-F238E27FC236}">
                    <a16:creationId xmlns:a16="http://schemas.microsoft.com/office/drawing/2014/main" id="{5A628EDD-B740-4568-9FA1-93585ABB726E}"/>
                  </a:ext>
                </a:extLst>
              </p:cNvPr>
              <p:cNvSpPr>
                <a:spLocks noChangeAspect="1"/>
              </p:cNvSpPr>
              <p:nvPr/>
            </p:nvSpPr>
            <p:spPr bwMode="auto">
              <a:xfrm>
                <a:off x="2677" y="2875"/>
                <a:ext cx="36" cy="146"/>
              </a:xfrm>
              <a:custGeom>
                <a:avLst/>
                <a:gdLst>
                  <a:gd name="T0" fmla="*/ 0 w 36"/>
                  <a:gd name="T1" fmla="*/ 0 h 146"/>
                  <a:gd name="T2" fmla="*/ 36 w 36"/>
                  <a:gd name="T3" fmla="*/ 146 h 146"/>
                  <a:gd name="T4" fmla="*/ 0 60000 65536"/>
                  <a:gd name="T5" fmla="*/ 0 60000 65536"/>
                  <a:gd name="T6" fmla="*/ 0 w 36"/>
                  <a:gd name="T7" fmla="*/ 0 h 146"/>
                  <a:gd name="T8" fmla="*/ 36 w 36"/>
                  <a:gd name="T9" fmla="*/ 146 h 146"/>
                </a:gdLst>
                <a:ahLst/>
                <a:cxnLst>
                  <a:cxn ang="T4">
                    <a:pos x="T0" y="T1"/>
                  </a:cxn>
                  <a:cxn ang="T5">
                    <a:pos x="T2" y="T3"/>
                  </a:cxn>
                </a:cxnLst>
                <a:rect l="T6" t="T7" r="T8" b="T9"/>
                <a:pathLst>
                  <a:path w="36" h="146">
                    <a:moveTo>
                      <a:pt x="0" y="0"/>
                    </a:moveTo>
                    <a:lnTo>
                      <a:pt x="36" y="146"/>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1" name="Freeform 122">
                <a:extLst>
                  <a:ext uri="{FF2B5EF4-FFF2-40B4-BE49-F238E27FC236}">
                    <a16:creationId xmlns:a16="http://schemas.microsoft.com/office/drawing/2014/main" id="{7CFB6512-C7C7-472C-B08C-A2F9199829F1}"/>
                  </a:ext>
                </a:extLst>
              </p:cNvPr>
              <p:cNvSpPr>
                <a:spLocks noChangeAspect="1"/>
              </p:cNvSpPr>
              <p:nvPr/>
            </p:nvSpPr>
            <p:spPr bwMode="auto">
              <a:xfrm>
                <a:off x="2499" y="2923"/>
                <a:ext cx="36" cy="146"/>
              </a:xfrm>
              <a:custGeom>
                <a:avLst/>
                <a:gdLst>
                  <a:gd name="T0" fmla="*/ 0 w 36"/>
                  <a:gd name="T1" fmla="*/ 0 h 146"/>
                  <a:gd name="T2" fmla="*/ 36 w 36"/>
                  <a:gd name="T3" fmla="*/ 146 h 146"/>
                  <a:gd name="T4" fmla="*/ 0 60000 65536"/>
                  <a:gd name="T5" fmla="*/ 0 60000 65536"/>
                  <a:gd name="T6" fmla="*/ 0 w 36"/>
                  <a:gd name="T7" fmla="*/ 0 h 146"/>
                  <a:gd name="T8" fmla="*/ 36 w 36"/>
                  <a:gd name="T9" fmla="*/ 146 h 146"/>
                </a:gdLst>
                <a:ahLst/>
                <a:cxnLst>
                  <a:cxn ang="T4">
                    <a:pos x="T0" y="T1"/>
                  </a:cxn>
                  <a:cxn ang="T5">
                    <a:pos x="T2" y="T3"/>
                  </a:cxn>
                </a:cxnLst>
                <a:rect l="T6" t="T7" r="T8" b="T9"/>
                <a:pathLst>
                  <a:path w="36" h="146">
                    <a:moveTo>
                      <a:pt x="0" y="0"/>
                    </a:moveTo>
                    <a:lnTo>
                      <a:pt x="36" y="146"/>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2" name="Line 143">
                <a:extLst>
                  <a:ext uri="{FF2B5EF4-FFF2-40B4-BE49-F238E27FC236}">
                    <a16:creationId xmlns:a16="http://schemas.microsoft.com/office/drawing/2014/main" id="{135C1FAD-C163-4D74-9E9E-4A33CD0A4C8F}"/>
                  </a:ext>
                </a:extLst>
              </p:cNvPr>
              <p:cNvSpPr>
                <a:spLocks noChangeShapeType="1"/>
              </p:cNvSpPr>
              <p:nvPr/>
            </p:nvSpPr>
            <p:spPr bwMode="auto">
              <a:xfrm rot="180000" flipV="1">
                <a:off x="2506" y="2900"/>
                <a:ext cx="179" cy="6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28" name="Text Box 147">
              <a:extLst>
                <a:ext uri="{FF2B5EF4-FFF2-40B4-BE49-F238E27FC236}">
                  <a16:creationId xmlns:a16="http://schemas.microsoft.com/office/drawing/2014/main" id="{CBAEEDDD-A816-49CA-B88B-7D0B04044239}"/>
                </a:ext>
              </a:extLst>
            </p:cNvPr>
            <p:cNvSpPr txBox="1">
              <a:spLocks noChangeArrowheads="1"/>
            </p:cNvSpPr>
            <p:nvPr/>
          </p:nvSpPr>
          <p:spPr bwMode="auto">
            <a:xfrm>
              <a:off x="-609" y="3446"/>
              <a:ext cx="331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mj-lt"/>
                </a:rPr>
                <a:t>When the slope exceeds 1 (Rise) to 8 (Run), cleats spaced no more than 14” apart are required</a:t>
              </a:r>
            </a:p>
          </p:txBody>
        </p:sp>
      </p:grpSp>
      <p:sp>
        <p:nvSpPr>
          <p:cNvPr id="33" name="Text Box 48">
            <a:extLst>
              <a:ext uri="{FF2B5EF4-FFF2-40B4-BE49-F238E27FC236}">
                <a16:creationId xmlns:a16="http://schemas.microsoft.com/office/drawing/2014/main" id="{184ABD1E-8BF8-4DA2-A265-9063779B7AB3}"/>
              </a:ext>
            </a:extLst>
          </p:cNvPr>
          <p:cNvSpPr txBox="1">
            <a:spLocks noChangeArrowheads="1"/>
          </p:cNvSpPr>
          <p:nvPr/>
        </p:nvSpPr>
        <p:spPr bwMode="auto">
          <a:xfrm>
            <a:off x="6276976" y="4781550"/>
            <a:ext cx="504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Rise </a:t>
            </a:r>
          </a:p>
        </p:txBody>
      </p:sp>
      <p:sp>
        <p:nvSpPr>
          <p:cNvPr id="34" name="Text Box 49">
            <a:extLst>
              <a:ext uri="{FF2B5EF4-FFF2-40B4-BE49-F238E27FC236}">
                <a16:creationId xmlns:a16="http://schemas.microsoft.com/office/drawing/2014/main" id="{D7CD1F93-1B91-4372-8A4A-747A0707CC0B}"/>
              </a:ext>
            </a:extLst>
          </p:cNvPr>
          <p:cNvSpPr txBox="1">
            <a:spLocks noChangeArrowheads="1"/>
          </p:cNvSpPr>
          <p:nvPr/>
        </p:nvSpPr>
        <p:spPr bwMode="auto">
          <a:xfrm>
            <a:off x="5514976" y="5029200"/>
            <a:ext cx="504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Run</a:t>
            </a:r>
          </a:p>
        </p:txBody>
      </p:sp>
      <p:grpSp>
        <p:nvGrpSpPr>
          <p:cNvPr id="35" name="Group 55">
            <a:extLst>
              <a:ext uri="{FF2B5EF4-FFF2-40B4-BE49-F238E27FC236}">
                <a16:creationId xmlns:a16="http://schemas.microsoft.com/office/drawing/2014/main" id="{7ADD3DFD-9783-4DD4-A177-8B414400641E}"/>
              </a:ext>
            </a:extLst>
          </p:cNvPr>
          <p:cNvGrpSpPr>
            <a:grpSpLocks/>
          </p:cNvGrpSpPr>
          <p:nvPr/>
        </p:nvGrpSpPr>
        <p:grpSpPr bwMode="auto">
          <a:xfrm>
            <a:off x="5835650" y="4795839"/>
            <a:ext cx="1250950" cy="515937"/>
            <a:chOff x="2716" y="3016"/>
            <a:chExt cx="788" cy="325"/>
          </a:xfrm>
        </p:grpSpPr>
        <p:sp>
          <p:nvSpPr>
            <p:cNvPr id="36" name="Text Box 56">
              <a:extLst>
                <a:ext uri="{FF2B5EF4-FFF2-40B4-BE49-F238E27FC236}">
                  <a16:creationId xmlns:a16="http://schemas.microsoft.com/office/drawing/2014/main" id="{5F8ACB86-DA58-4A87-A97B-5B2385C59F88}"/>
                </a:ext>
              </a:extLst>
            </p:cNvPr>
            <p:cNvSpPr txBox="1">
              <a:spLocks noChangeArrowheads="1"/>
            </p:cNvSpPr>
            <p:nvPr/>
          </p:nvSpPr>
          <p:spPr bwMode="auto">
            <a:xfrm>
              <a:off x="3214" y="3016"/>
              <a:ext cx="2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0000"/>
                  </a:solidFill>
                </a:rPr>
                <a:t>= 1</a:t>
              </a:r>
            </a:p>
          </p:txBody>
        </p:sp>
        <p:sp>
          <p:nvSpPr>
            <p:cNvPr id="37" name="Text Box 57">
              <a:extLst>
                <a:ext uri="{FF2B5EF4-FFF2-40B4-BE49-F238E27FC236}">
                  <a16:creationId xmlns:a16="http://schemas.microsoft.com/office/drawing/2014/main" id="{D0175BDD-B9DC-4071-A680-BC8B373130C4}"/>
                </a:ext>
              </a:extLst>
            </p:cNvPr>
            <p:cNvSpPr txBox="1">
              <a:spLocks noChangeArrowheads="1"/>
            </p:cNvSpPr>
            <p:nvPr/>
          </p:nvSpPr>
          <p:spPr bwMode="auto">
            <a:xfrm>
              <a:off x="2716" y="3168"/>
              <a:ext cx="30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solidFill>
                    <a:srgbClr val="FF0000"/>
                  </a:solidFill>
                </a:rPr>
                <a:t>= 8</a:t>
              </a:r>
            </a:p>
          </p:txBody>
        </p:sp>
      </p:grpSp>
      <p:sp>
        <p:nvSpPr>
          <p:cNvPr id="38" name="Text Box 59">
            <a:extLst>
              <a:ext uri="{FF2B5EF4-FFF2-40B4-BE49-F238E27FC236}">
                <a16:creationId xmlns:a16="http://schemas.microsoft.com/office/drawing/2014/main" id="{2817324F-71C1-4EB7-8759-418882D9D8DF}"/>
              </a:ext>
            </a:extLst>
          </p:cNvPr>
          <p:cNvSpPr txBox="1">
            <a:spLocks noChangeArrowheads="1"/>
          </p:cNvSpPr>
          <p:nvPr/>
        </p:nvSpPr>
        <p:spPr bwMode="auto">
          <a:xfrm>
            <a:off x="6276975" y="478155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Rise</a:t>
            </a:r>
          </a:p>
        </p:txBody>
      </p:sp>
      <p:sp>
        <p:nvSpPr>
          <p:cNvPr id="39" name="Text Box 60">
            <a:extLst>
              <a:ext uri="{FF2B5EF4-FFF2-40B4-BE49-F238E27FC236}">
                <a16:creationId xmlns:a16="http://schemas.microsoft.com/office/drawing/2014/main" id="{39DE11E6-33DA-4A58-A7BA-8761F75DDAC2}"/>
              </a:ext>
            </a:extLst>
          </p:cNvPr>
          <p:cNvSpPr txBox="1">
            <a:spLocks noChangeArrowheads="1"/>
          </p:cNvSpPr>
          <p:nvPr/>
        </p:nvSpPr>
        <p:spPr bwMode="auto">
          <a:xfrm>
            <a:off x="5514975" y="5029200"/>
            <a:ext cx="762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Run</a:t>
            </a:r>
          </a:p>
        </p:txBody>
      </p:sp>
      <p:sp>
        <p:nvSpPr>
          <p:cNvPr id="40" name="Freeform 118">
            <a:extLst>
              <a:ext uri="{FF2B5EF4-FFF2-40B4-BE49-F238E27FC236}">
                <a16:creationId xmlns:a16="http://schemas.microsoft.com/office/drawing/2014/main" id="{74BFD03B-DF8B-4F5B-9CE3-6EA7A0FB2E6D}"/>
              </a:ext>
            </a:extLst>
          </p:cNvPr>
          <p:cNvSpPr>
            <a:spLocks noChangeAspect="1"/>
          </p:cNvSpPr>
          <p:nvPr/>
        </p:nvSpPr>
        <p:spPr bwMode="auto">
          <a:xfrm>
            <a:off x="5468939" y="5027613"/>
            <a:ext cx="820737" cy="4762"/>
          </a:xfrm>
          <a:custGeom>
            <a:avLst/>
            <a:gdLst>
              <a:gd name="T0" fmla="*/ 0 w 517"/>
              <a:gd name="T1" fmla="*/ 0 h 3"/>
              <a:gd name="T2" fmla="*/ 2147483647 w 517"/>
              <a:gd name="T3" fmla="*/ 2147483647 h 3"/>
              <a:gd name="T4" fmla="*/ 0 60000 65536"/>
              <a:gd name="T5" fmla="*/ 0 60000 65536"/>
              <a:gd name="T6" fmla="*/ 0 w 517"/>
              <a:gd name="T7" fmla="*/ 0 h 3"/>
              <a:gd name="T8" fmla="*/ 517 w 517"/>
              <a:gd name="T9" fmla="*/ 3 h 3"/>
            </a:gdLst>
            <a:ahLst/>
            <a:cxnLst>
              <a:cxn ang="T4">
                <a:pos x="T0" y="T1"/>
              </a:cxn>
              <a:cxn ang="T5">
                <a:pos x="T2" y="T3"/>
              </a:cxn>
            </a:cxnLst>
            <a:rect l="T6" t="T7" r="T8" b="T9"/>
            <a:pathLst>
              <a:path w="517" h="3">
                <a:moveTo>
                  <a:pt x="0" y="0"/>
                </a:moveTo>
                <a:lnTo>
                  <a:pt x="517" y="3"/>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 name="Freeform 119">
            <a:extLst>
              <a:ext uri="{FF2B5EF4-FFF2-40B4-BE49-F238E27FC236}">
                <a16:creationId xmlns:a16="http://schemas.microsoft.com/office/drawing/2014/main" id="{E96D61E8-C7F3-42BB-822F-DC8229398DC4}"/>
              </a:ext>
            </a:extLst>
          </p:cNvPr>
          <p:cNvSpPr>
            <a:spLocks noChangeAspect="1"/>
          </p:cNvSpPr>
          <p:nvPr/>
        </p:nvSpPr>
        <p:spPr bwMode="auto">
          <a:xfrm>
            <a:off x="6286501" y="4818064"/>
            <a:ext cx="3175" cy="212725"/>
          </a:xfrm>
          <a:custGeom>
            <a:avLst/>
            <a:gdLst>
              <a:gd name="T0" fmla="*/ 0 w 2"/>
              <a:gd name="T1" fmla="*/ 0 h 134"/>
              <a:gd name="T2" fmla="*/ 2147483647 w 2"/>
              <a:gd name="T3" fmla="*/ 2147483647 h 134"/>
              <a:gd name="T4" fmla="*/ 0 60000 65536"/>
              <a:gd name="T5" fmla="*/ 0 60000 65536"/>
              <a:gd name="T6" fmla="*/ 0 w 2"/>
              <a:gd name="T7" fmla="*/ 0 h 134"/>
              <a:gd name="T8" fmla="*/ 2 w 2"/>
              <a:gd name="T9" fmla="*/ 134 h 134"/>
            </a:gdLst>
            <a:ahLst/>
            <a:cxnLst>
              <a:cxn ang="T4">
                <a:pos x="T0" y="T1"/>
              </a:cxn>
              <a:cxn ang="T5">
                <a:pos x="T2" y="T3"/>
              </a:cxn>
            </a:cxnLst>
            <a:rect l="T6" t="T7" r="T8" b="T9"/>
            <a:pathLst>
              <a:path w="2" h="134">
                <a:moveTo>
                  <a:pt x="0" y="0"/>
                </a:moveTo>
                <a:lnTo>
                  <a:pt x="2" y="134"/>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2" name="Line 123">
            <a:extLst>
              <a:ext uri="{FF2B5EF4-FFF2-40B4-BE49-F238E27FC236}">
                <a16:creationId xmlns:a16="http://schemas.microsoft.com/office/drawing/2014/main" id="{369B0D1B-72AE-4C2C-A440-916507F1A391}"/>
              </a:ext>
            </a:extLst>
          </p:cNvPr>
          <p:cNvSpPr>
            <a:spLocks noChangeAspect="1" noChangeShapeType="1"/>
          </p:cNvSpPr>
          <p:nvPr/>
        </p:nvSpPr>
        <p:spPr bwMode="auto">
          <a:xfrm>
            <a:off x="4332288" y="5249863"/>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3" name="Freeform 124">
            <a:extLst>
              <a:ext uri="{FF2B5EF4-FFF2-40B4-BE49-F238E27FC236}">
                <a16:creationId xmlns:a16="http://schemas.microsoft.com/office/drawing/2014/main" id="{10014E37-0C98-47E7-8905-6FE6AD355843}"/>
              </a:ext>
            </a:extLst>
          </p:cNvPr>
          <p:cNvSpPr>
            <a:spLocks noChangeAspect="1"/>
          </p:cNvSpPr>
          <p:nvPr/>
        </p:nvSpPr>
        <p:spPr bwMode="auto">
          <a:xfrm>
            <a:off x="4329113" y="4537075"/>
            <a:ext cx="2849562" cy="706438"/>
          </a:xfrm>
          <a:custGeom>
            <a:avLst/>
            <a:gdLst>
              <a:gd name="T0" fmla="*/ 0 w 1795"/>
              <a:gd name="T1" fmla="*/ 2147483647 h 445"/>
              <a:gd name="T2" fmla="*/ 2147483647 w 1795"/>
              <a:gd name="T3" fmla="*/ 0 h 445"/>
              <a:gd name="T4" fmla="*/ 0 60000 65536"/>
              <a:gd name="T5" fmla="*/ 0 60000 65536"/>
              <a:gd name="T6" fmla="*/ 0 w 1795"/>
              <a:gd name="T7" fmla="*/ 0 h 445"/>
              <a:gd name="T8" fmla="*/ 1795 w 1795"/>
              <a:gd name="T9" fmla="*/ 445 h 445"/>
            </a:gdLst>
            <a:ahLst/>
            <a:cxnLst>
              <a:cxn ang="T4">
                <a:pos x="T0" y="T1"/>
              </a:cxn>
              <a:cxn ang="T5">
                <a:pos x="T2" y="T3"/>
              </a:cxn>
            </a:cxnLst>
            <a:rect l="T6" t="T7" r="T8" b="T9"/>
            <a:pathLst>
              <a:path w="1795" h="445">
                <a:moveTo>
                  <a:pt x="0" y="445"/>
                </a:moveTo>
                <a:lnTo>
                  <a:pt x="179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Freeform 125">
            <a:extLst>
              <a:ext uri="{FF2B5EF4-FFF2-40B4-BE49-F238E27FC236}">
                <a16:creationId xmlns:a16="http://schemas.microsoft.com/office/drawing/2014/main" id="{D25303B8-8D09-4810-B1A9-1FAD707A16AC}"/>
              </a:ext>
            </a:extLst>
          </p:cNvPr>
          <p:cNvSpPr>
            <a:spLocks noChangeAspect="1"/>
          </p:cNvSpPr>
          <p:nvPr/>
        </p:nvSpPr>
        <p:spPr bwMode="auto">
          <a:xfrm>
            <a:off x="4548188" y="4600575"/>
            <a:ext cx="2627312" cy="649288"/>
          </a:xfrm>
          <a:custGeom>
            <a:avLst/>
            <a:gdLst>
              <a:gd name="T0" fmla="*/ 0 w 1655"/>
              <a:gd name="T1" fmla="*/ 2147483647 h 409"/>
              <a:gd name="T2" fmla="*/ 2147483647 w 1655"/>
              <a:gd name="T3" fmla="*/ 2147483647 h 409"/>
              <a:gd name="T4" fmla="*/ 2147483647 w 1655"/>
              <a:gd name="T5" fmla="*/ 0 h 409"/>
              <a:gd name="T6" fmla="*/ 0 60000 65536"/>
              <a:gd name="T7" fmla="*/ 0 60000 65536"/>
              <a:gd name="T8" fmla="*/ 0 60000 65536"/>
              <a:gd name="T9" fmla="*/ 0 w 1655"/>
              <a:gd name="T10" fmla="*/ 0 h 409"/>
              <a:gd name="T11" fmla="*/ 1655 w 1655"/>
              <a:gd name="T12" fmla="*/ 409 h 409"/>
            </a:gdLst>
            <a:ahLst/>
            <a:cxnLst>
              <a:cxn ang="T6">
                <a:pos x="T0" y="T1"/>
              </a:cxn>
              <a:cxn ang="T7">
                <a:pos x="T2" y="T3"/>
              </a:cxn>
              <a:cxn ang="T8">
                <a:pos x="T4" y="T5"/>
              </a:cxn>
            </a:cxnLst>
            <a:rect l="T9" t="T10" r="T11" b="T12"/>
            <a:pathLst>
              <a:path w="1655" h="409">
                <a:moveTo>
                  <a:pt x="0" y="409"/>
                </a:moveTo>
                <a:lnTo>
                  <a:pt x="566" y="271"/>
                </a:lnTo>
                <a:lnTo>
                  <a:pt x="1655"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Rectangle 126">
            <a:extLst>
              <a:ext uri="{FF2B5EF4-FFF2-40B4-BE49-F238E27FC236}">
                <a16:creationId xmlns:a16="http://schemas.microsoft.com/office/drawing/2014/main" id="{AA6980BB-DDD5-4C46-8501-BB17954FB6EF}"/>
              </a:ext>
            </a:extLst>
          </p:cNvPr>
          <p:cNvSpPr>
            <a:spLocks noChangeAspect="1" noChangeArrowheads="1"/>
          </p:cNvSpPr>
          <p:nvPr/>
        </p:nvSpPr>
        <p:spPr bwMode="auto">
          <a:xfrm rot="20722747">
            <a:off x="6357938" y="4692651"/>
            <a:ext cx="100012" cy="365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46" name="Rectangle 127">
            <a:extLst>
              <a:ext uri="{FF2B5EF4-FFF2-40B4-BE49-F238E27FC236}">
                <a16:creationId xmlns:a16="http://schemas.microsoft.com/office/drawing/2014/main" id="{8CFA45A3-BD9A-4861-88CF-7841B087410E}"/>
              </a:ext>
            </a:extLst>
          </p:cNvPr>
          <p:cNvSpPr>
            <a:spLocks noChangeAspect="1" noChangeArrowheads="1"/>
          </p:cNvSpPr>
          <p:nvPr/>
        </p:nvSpPr>
        <p:spPr bwMode="auto">
          <a:xfrm rot="20722747">
            <a:off x="6923088" y="4554538"/>
            <a:ext cx="100012" cy="365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47" name="Rectangle 128">
            <a:extLst>
              <a:ext uri="{FF2B5EF4-FFF2-40B4-BE49-F238E27FC236}">
                <a16:creationId xmlns:a16="http://schemas.microsoft.com/office/drawing/2014/main" id="{F4104F14-888B-41E3-87D3-9ECFDD2342D7}"/>
              </a:ext>
            </a:extLst>
          </p:cNvPr>
          <p:cNvSpPr>
            <a:spLocks noChangeAspect="1" noChangeArrowheads="1"/>
          </p:cNvSpPr>
          <p:nvPr/>
        </p:nvSpPr>
        <p:spPr bwMode="auto">
          <a:xfrm rot="20722747">
            <a:off x="6642101" y="4624388"/>
            <a:ext cx="100013" cy="365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48" name="Rectangle 129">
            <a:extLst>
              <a:ext uri="{FF2B5EF4-FFF2-40B4-BE49-F238E27FC236}">
                <a16:creationId xmlns:a16="http://schemas.microsoft.com/office/drawing/2014/main" id="{36AA2998-EE15-4034-A408-DB248CD8926C}"/>
              </a:ext>
            </a:extLst>
          </p:cNvPr>
          <p:cNvSpPr>
            <a:spLocks noChangeAspect="1" noChangeArrowheads="1"/>
          </p:cNvSpPr>
          <p:nvPr/>
        </p:nvSpPr>
        <p:spPr bwMode="auto">
          <a:xfrm rot="20722747">
            <a:off x="6078538" y="4764088"/>
            <a:ext cx="100012" cy="365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49" name="Rectangle 130">
            <a:extLst>
              <a:ext uri="{FF2B5EF4-FFF2-40B4-BE49-F238E27FC236}">
                <a16:creationId xmlns:a16="http://schemas.microsoft.com/office/drawing/2014/main" id="{625C6A39-8A86-43AB-B63D-88080CD82F11}"/>
              </a:ext>
            </a:extLst>
          </p:cNvPr>
          <p:cNvSpPr>
            <a:spLocks noChangeAspect="1" noChangeArrowheads="1"/>
          </p:cNvSpPr>
          <p:nvPr/>
        </p:nvSpPr>
        <p:spPr bwMode="auto">
          <a:xfrm rot="20722747">
            <a:off x="5794376" y="4830763"/>
            <a:ext cx="100013" cy="365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50" name="Rectangle 131">
            <a:extLst>
              <a:ext uri="{FF2B5EF4-FFF2-40B4-BE49-F238E27FC236}">
                <a16:creationId xmlns:a16="http://schemas.microsoft.com/office/drawing/2014/main" id="{6FEC3815-6CF5-4507-9C8E-6A63EC4C97C1}"/>
              </a:ext>
            </a:extLst>
          </p:cNvPr>
          <p:cNvSpPr>
            <a:spLocks noChangeAspect="1" noChangeArrowheads="1"/>
          </p:cNvSpPr>
          <p:nvPr/>
        </p:nvSpPr>
        <p:spPr bwMode="auto">
          <a:xfrm rot="20722747">
            <a:off x="5510213" y="4900613"/>
            <a:ext cx="100012" cy="365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51" name="Rectangle 132">
            <a:extLst>
              <a:ext uri="{FF2B5EF4-FFF2-40B4-BE49-F238E27FC236}">
                <a16:creationId xmlns:a16="http://schemas.microsoft.com/office/drawing/2014/main" id="{8BFA7CF7-493A-4B5B-8333-59EBD88CF4EC}"/>
              </a:ext>
            </a:extLst>
          </p:cNvPr>
          <p:cNvSpPr>
            <a:spLocks noChangeAspect="1" noChangeArrowheads="1"/>
          </p:cNvSpPr>
          <p:nvPr/>
        </p:nvSpPr>
        <p:spPr bwMode="auto">
          <a:xfrm rot="20722747">
            <a:off x="5229226" y="4970463"/>
            <a:ext cx="100013" cy="365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52" name="Rectangle 133">
            <a:extLst>
              <a:ext uri="{FF2B5EF4-FFF2-40B4-BE49-F238E27FC236}">
                <a16:creationId xmlns:a16="http://schemas.microsoft.com/office/drawing/2014/main" id="{1ED245FC-A8FC-4FD0-B400-1D4AEAF3325F}"/>
              </a:ext>
            </a:extLst>
          </p:cNvPr>
          <p:cNvSpPr>
            <a:spLocks noChangeAspect="1" noChangeArrowheads="1"/>
          </p:cNvSpPr>
          <p:nvPr/>
        </p:nvSpPr>
        <p:spPr bwMode="auto">
          <a:xfrm rot="20722747">
            <a:off x="4948238" y="5040313"/>
            <a:ext cx="100012" cy="3651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53" name="Rectangle 134">
            <a:extLst>
              <a:ext uri="{FF2B5EF4-FFF2-40B4-BE49-F238E27FC236}">
                <a16:creationId xmlns:a16="http://schemas.microsoft.com/office/drawing/2014/main" id="{7364182F-3182-4E83-835F-09AB299C20FE}"/>
              </a:ext>
            </a:extLst>
          </p:cNvPr>
          <p:cNvSpPr>
            <a:spLocks noChangeAspect="1" noChangeArrowheads="1"/>
          </p:cNvSpPr>
          <p:nvPr/>
        </p:nvSpPr>
        <p:spPr bwMode="auto">
          <a:xfrm rot="20722747">
            <a:off x="4667251" y="5111751"/>
            <a:ext cx="100013" cy="36513"/>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a:latin typeface="Times New Roman" panose="02020603050405020304" pitchFamily="18" charset="0"/>
            </a:endParaRPr>
          </a:p>
        </p:txBody>
      </p:sp>
      <p:sp>
        <p:nvSpPr>
          <p:cNvPr id="55" name="Rectangle 45">
            <a:extLst>
              <a:ext uri="{FF2B5EF4-FFF2-40B4-BE49-F238E27FC236}">
                <a16:creationId xmlns:a16="http://schemas.microsoft.com/office/drawing/2014/main" id="{205AB6BD-7D91-4AD8-B4BB-CA5743D58F80}"/>
              </a:ext>
            </a:extLst>
          </p:cNvPr>
          <p:cNvSpPr>
            <a:spLocks noChangeArrowheads="1"/>
          </p:cNvSpPr>
          <p:nvPr/>
        </p:nvSpPr>
        <p:spPr bwMode="auto">
          <a:xfrm>
            <a:off x="8382001" y="6400800"/>
            <a:ext cx="201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 2018, Glabe Consulting Services, Inc.</a:t>
            </a:r>
          </a:p>
        </p:txBody>
      </p:sp>
      <p:grpSp>
        <p:nvGrpSpPr>
          <p:cNvPr id="56" name="Group 72">
            <a:extLst>
              <a:ext uri="{FF2B5EF4-FFF2-40B4-BE49-F238E27FC236}">
                <a16:creationId xmlns:a16="http://schemas.microsoft.com/office/drawing/2014/main" id="{48CAEE90-B169-46B8-9119-23E6FF12B189}"/>
              </a:ext>
            </a:extLst>
          </p:cNvPr>
          <p:cNvGrpSpPr>
            <a:grpSpLocks/>
          </p:cNvGrpSpPr>
          <p:nvPr/>
        </p:nvGrpSpPr>
        <p:grpSpPr bwMode="auto">
          <a:xfrm>
            <a:off x="7175500" y="2173288"/>
            <a:ext cx="2914650" cy="1712913"/>
            <a:chOff x="3636" y="1362"/>
            <a:chExt cx="1836" cy="1079"/>
          </a:xfrm>
        </p:grpSpPr>
        <p:sp>
          <p:nvSpPr>
            <p:cNvPr id="57" name="Text Box 39">
              <a:extLst>
                <a:ext uri="{FF2B5EF4-FFF2-40B4-BE49-F238E27FC236}">
                  <a16:creationId xmlns:a16="http://schemas.microsoft.com/office/drawing/2014/main" id="{7D31F75D-CB06-4BD1-84DF-BD4ED4B5A959}"/>
                </a:ext>
              </a:extLst>
            </p:cNvPr>
            <p:cNvSpPr txBox="1">
              <a:spLocks noChangeArrowheads="1"/>
            </p:cNvSpPr>
            <p:nvPr/>
          </p:nvSpPr>
          <p:spPr bwMode="auto">
            <a:xfrm>
              <a:off x="3744" y="2034"/>
              <a:ext cx="1728"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mj-lt"/>
                </a:rPr>
                <a:t>Guardrails required if Ramp above 6 feet.</a:t>
              </a:r>
            </a:p>
          </p:txBody>
        </p:sp>
        <p:sp>
          <p:nvSpPr>
            <p:cNvPr id="58" name="Line 66">
              <a:extLst>
                <a:ext uri="{FF2B5EF4-FFF2-40B4-BE49-F238E27FC236}">
                  <a16:creationId xmlns:a16="http://schemas.microsoft.com/office/drawing/2014/main" id="{ED7912A1-0D1F-4614-90C9-777F30B28BF9}"/>
                </a:ext>
              </a:extLst>
            </p:cNvPr>
            <p:cNvSpPr>
              <a:spLocks noChangeShapeType="1"/>
            </p:cNvSpPr>
            <p:nvPr/>
          </p:nvSpPr>
          <p:spPr bwMode="auto">
            <a:xfrm>
              <a:off x="3654" y="1884"/>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9" name="Line 67">
              <a:extLst>
                <a:ext uri="{FF2B5EF4-FFF2-40B4-BE49-F238E27FC236}">
                  <a16:creationId xmlns:a16="http://schemas.microsoft.com/office/drawing/2014/main" id="{A6C13127-E964-4224-A478-91A1F82865D2}"/>
                </a:ext>
              </a:extLst>
            </p:cNvPr>
            <p:cNvSpPr>
              <a:spLocks noChangeShapeType="1"/>
            </p:cNvSpPr>
            <p:nvPr/>
          </p:nvSpPr>
          <p:spPr bwMode="auto">
            <a:xfrm>
              <a:off x="3636" y="1362"/>
              <a:ext cx="33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0" name="Line 68">
              <a:extLst>
                <a:ext uri="{FF2B5EF4-FFF2-40B4-BE49-F238E27FC236}">
                  <a16:creationId xmlns:a16="http://schemas.microsoft.com/office/drawing/2014/main" id="{9BC1D571-9E88-40EF-A5FD-2CE936018047}"/>
                </a:ext>
              </a:extLst>
            </p:cNvPr>
            <p:cNvSpPr>
              <a:spLocks noChangeShapeType="1"/>
            </p:cNvSpPr>
            <p:nvPr/>
          </p:nvSpPr>
          <p:spPr bwMode="auto">
            <a:xfrm>
              <a:off x="3888" y="1362"/>
              <a:ext cx="0" cy="518"/>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 name="Text Box 71">
              <a:extLst>
                <a:ext uri="{FF2B5EF4-FFF2-40B4-BE49-F238E27FC236}">
                  <a16:creationId xmlns:a16="http://schemas.microsoft.com/office/drawing/2014/main" id="{0063AAA7-6B83-41B1-9A51-0BEDF9253657}"/>
                </a:ext>
              </a:extLst>
            </p:cNvPr>
            <p:cNvSpPr txBox="1">
              <a:spLocks noChangeArrowheads="1"/>
            </p:cNvSpPr>
            <p:nvPr/>
          </p:nvSpPr>
          <p:spPr bwMode="auto">
            <a:xfrm>
              <a:off x="3870" y="1510"/>
              <a:ext cx="33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b="1"/>
                <a:t>6’</a:t>
              </a:r>
            </a:p>
          </p:txBody>
        </p:sp>
      </p:grpSp>
      <p:sp>
        <p:nvSpPr>
          <p:cNvPr id="64" name="Freeform 28">
            <a:extLst>
              <a:ext uri="{FF2B5EF4-FFF2-40B4-BE49-F238E27FC236}">
                <a16:creationId xmlns:a16="http://schemas.microsoft.com/office/drawing/2014/main" id="{AADD6D45-18E1-482B-BF0F-D41AC0562EC2}"/>
              </a:ext>
            </a:extLst>
          </p:cNvPr>
          <p:cNvSpPr>
            <a:spLocks/>
          </p:cNvSpPr>
          <p:nvPr/>
        </p:nvSpPr>
        <p:spPr bwMode="auto">
          <a:xfrm>
            <a:off x="5759451" y="3464719"/>
            <a:ext cx="204788" cy="257175"/>
          </a:xfrm>
          <a:custGeom>
            <a:avLst/>
            <a:gdLst>
              <a:gd name="T0" fmla="*/ 2147483647 w 129"/>
              <a:gd name="T1" fmla="*/ 0 h 162"/>
              <a:gd name="T2" fmla="*/ 0 w 129"/>
              <a:gd name="T3" fmla="*/ 2147483647 h 162"/>
              <a:gd name="T4" fmla="*/ 0 60000 65536"/>
              <a:gd name="T5" fmla="*/ 0 60000 65536"/>
              <a:gd name="T6" fmla="*/ 0 w 129"/>
              <a:gd name="T7" fmla="*/ 0 h 162"/>
              <a:gd name="T8" fmla="*/ 129 w 129"/>
              <a:gd name="T9" fmla="*/ 162 h 162"/>
            </a:gdLst>
            <a:ahLst/>
            <a:cxnLst>
              <a:cxn ang="T4">
                <a:pos x="T0" y="T1"/>
              </a:cxn>
              <a:cxn ang="T5">
                <a:pos x="T2" y="T3"/>
              </a:cxn>
            </a:cxnLst>
            <a:rect l="T6" t="T7" r="T8" b="T9"/>
            <a:pathLst>
              <a:path w="129" h="162">
                <a:moveTo>
                  <a:pt x="129" y="0"/>
                </a:moveTo>
                <a:lnTo>
                  <a:pt x="0" y="16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6" name="Freeform 30">
            <a:extLst>
              <a:ext uri="{FF2B5EF4-FFF2-40B4-BE49-F238E27FC236}">
                <a16:creationId xmlns:a16="http://schemas.microsoft.com/office/drawing/2014/main" id="{603AFC11-D31F-46EE-8EA4-9391C352F894}"/>
              </a:ext>
            </a:extLst>
          </p:cNvPr>
          <p:cNvSpPr>
            <a:spLocks/>
          </p:cNvSpPr>
          <p:nvPr/>
        </p:nvSpPr>
        <p:spPr bwMode="auto">
          <a:xfrm>
            <a:off x="5092701" y="3469482"/>
            <a:ext cx="752475" cy="214312"/>
          </a:xfrm>
          <a:custGeom>
            <a:avLst/>
            <a:gdLst>
              <a:gd name="T0" fmla="*/ 2147483647 w 474"/>
              <a:gd name="T1" fmla="*/ 2147483647 h 135"/>
              <a:gd name="T2" fmla="*/ 0 w 474"/>
              <a:gd name="T3" fmla="*/ 0 h 135"/>
              <a:gd name="T4" fmla="*/ 0 60000 65536"/>
              <a:gd name="T5" fmla="*/ 0 60000 65536"/>
              <a:gd name="T6" fmla="*/ 0 w 474"/>
              <a:gd name="T7" fmla="*/ 0 h 135"/>
              <a:gd name="T8" fmla="*/ 474 w 474"/>
              <a:gd name="T9" fmla="*/ 135 h 135"/>
            </a:gdLst>
            <a:ahLst/>
            <a:cxnLst>
              <a:cxn ang="T4">
                <a:pos x="T0" y="T1"/>
              </a:cxn>
              <a:cxn ang="T5">
                <a:pos x="T2" y="T3"/>
              </a:cxn>
            </a:cxnLst>
            <a:rect l="T6" t="T7" r="T8" b="T9"/>
            <a:pathLst>
              <a:path w="474" h="135">
                <a:moveTo>
                  <a:pt x="474" y="135"/>
                </a:moveTo>
                <a:lnTo>
                  <a:pt x="0"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 name="Line 31">
            <a:extLst>
              <a:ext uri="{FF2B5EF4-FFF2-40B4-BE49-F238E27FC236}">
                <a16:creationId xmlns:a16="http://schemas.microsoft.com/office/drawing/2014/main" id="{F3B438B7-A8F9-4C25-9E46-2B67B7AB391C}"/>
              </a:ext>
            </a:extLst>
          </p:cNvPr>
          <p:cNvSpPr>
            <a:spLocks noChangeShapeType="1"/>
          </p:cNvSpPr>
          <p:nvPr/>
        </p:nvSpPr>
        <p:spPr bwMode="auto">
          <a:xfrm>
            <a:off x="5797551" y="3645694"/>
            <a:ext cx="0" cy="730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0" name="Line 32">
            <a:extLst>
              <a:ext uri="{FF2B5EF4-FFF2-40B4-BE49-F238E27FC236}">
                <a16:creationId xmlns:a16="http://schemas.microsoft.com/office/drawing/2014/main" id="{27780068-A945-4482-873B-398FC67F78D0}"/>
              </a:ext>
            </a:extLst>
          </p:cNvPr>
          <p:cNvSpPr>
            <a:spLocks noChangeShapeType="1"/>
          </p:cNvSpPr>
          <p:nvPr/>
        </p:nvSpPr>
        <p:spPr bwMode="auto">
          <a:xfrm>
            <a:off x="5149851" y="3450432"/>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2" name="Freeform 47">
            <a:extLst>
              <a:ext uri="{FF2B5EF4-FFF2-40B4-BE49-F238E27FC236}">
                <a16:creationId xmlns:a16="http://schemas.microsoft.com/office/drawing/2014/main" id="{14F65B11-212E-47D6-A1F9-8805CAC2CF99}"/>
              </a:ext>
            </a:extLst>
          </p:cNvPr>
          <p:cNvSpPr>
            <a:spLocks/>
          </p:cNvSpPr>
          <p:nvPr/>
        </p:nvSpPr>
        <p:spPr bwMode="auto">
          <a:xfrm>
            <a:off x="5116514" y="3269457"/>
            <a:ext cx="204787" cy="257175"/>
          </a:xfrm>
          <a:custGeom>
            <a:avLst/>
            <a:gdLst>
              <a:gd name="T0" fmla="*/ 2147483647 w 129"/>
              <a:gd name="T1" fmla="*/ 0 h 162"/>
              <a:gd name="T2" fmla="*/ 0 w 129"/>
              <a:gd name="T3" fmla="*/ 2147483647 h 162"/>
              <a:gd name="T4" fmla="*/ 0 60000 65536"/>
              <a:gd name="T5" fmla="*/ 0 60000 65536"/>
              <a:gd name="T6" fmla="*/ 0 w 129"/>
              <a:gd name="T7" fmla="*/ 0 h 162"/>
              <a:gd name="T8" fmla="*/ 129 w 129"/>
              <a:gd name="T9" fmla="*/ 162 h 162"/>
            </a:gdLst>
            <a:ahLst/>
            <a:cxnLst>
              <a:cxn ang="T4">
                <a:pos x="T0" y="T1"/>
              </a:cxn>
              <a:cxn ang="T5">
                <a:pos x="T2" y="T3"/>
              </a:cxn>
            </a:cxnLst>
            <a:rect l="T6" t="T7" r="T8" b="T9"/>
            <a:pathLst>
              <a:path w="129" h="162">
                <a:moveTo>
                  <a:pt x="129" y="0"/>
                </a:moveTo>
                <a:lnTo>
                  <a:pt x="0" y="16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347605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2" descr="walkway2">
            <a:extLst>
              <a:ext uri="{FF2B5EF4-FFF2-40B4-BE49-F238E27FC236}">
                <a16:creationId xmlns:a16="http://schemas.microsoft.com/office/drawing/2014/main" id="{35FA580B-486C-4E13-9FF7-14990AC8A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19113" y="209550"/>
            <a:ext cx="8062912" cy="6048375"/>
          </a:xfrm>
          <a:prstGeom prst="rect">
            <a:avLst/>
          </a:prstGeom>
          <a:noFill/>
        </p:spPr>
      </p:pic>
      <p:cxnSp>
        <p:nvCxnSpPr>
          <p:cNvPr id="9" name="Straight Connector 8">
            <a:extLst>
              <a:ext uri="{FF2B5EF4-FFF2-40B4-BE49-F238E27FC236}">
                <a16:creationId xmlns:a16="http://schemas.microsoft.com/office/drawing/2014/main" id="{AE7E5F4E-122D-422E-B03B-DBAE614D7B4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6D5E5C9F-A805-4777-89DF-2E982C9456A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
        <p:nvSpPr>
          <p:cNvPr id="2" name="TextBox 1">
            <a:extLst>
              <a:ext uri="{FF2B5EF4-FFF2-40B4-BE49-F238E27FC236}">
                <a16:creationId xmlns:a16="http://schemas.microsoft.com/office/drawing/2014/main" id="{CD6B65EB-84A2-426C-9DE2-0011DAC30B27}"/>
              </a:ext>
            </a:extLst>
          </p:cNvPr>
          <p:cNvSpPr txBox="1"/>
          <p:nvPr/>
        </p:nvSpPr>
        <p:spPr>
          <a:xfrm>
            <a:off x="609503" y="294409"/>
            <a:ext cx="6369244" cy="769441"/>
          </a:xfrm>
          <a:prstGeom prst="rect">
            <a:avLst/>
          </a:prstGeom>
          <a:noFill/>
        </p:spPr>
        <p:txBody>
          <a:bodyPr wrap="none" rtlCol="0">
            <a:spAutoFit/>
          </a:bodyPr>
          <a:lstStyle/>
          <a:p>
            <a:pPr algn="ctr"/>
            <a:r>
              <a:rPr lang="en-US" sz="4400" cap="all">
                <a:solidFill>
                  <a:srgbClr val="003F5F"/>
                </a:solidFill>
                <a:latin typeface="+mj-lt"/>
              </a:rPr>
              <a:t>Walkway REQUIREMENTS</a:t>
            </a:r>
          </a:p>
        </p:txBody>
      </p:sp>
      <p:sp>
        <p:nvSpPr>
          <p:cNvPr id="55" name="Rectangle 45">
            <a:extLst>
              <a:ext uri="{FF2B5EF4-FFF2-40B4-BE49-F238E27FC236}">
                <a16:creationId xmlns:a16="http://schemas.microsoft.com/office/drawing/2014/main" id="{205AB6BD-7D91-4AD8-B4BB-CA5743D58F80}"/>
              </a:ext>
            </a:extLst>
          </p:cNvPr>
          <p:cNvSpPr>
            <a:spLocks noChangeArrowheads="1"/>
          </p:cNvSpPr>
          <p:nvPr/>
        </p:nvSpPr>
        <p:spPr bwMode="auto">
          <a:xfrm>
            <a:off x="8382001" y="6400800"/>
            <a:ext cx="201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 2018, Glabe Consulting Services, Inc.</a:t>
            </a:r>
          </a:p>
        </p:txBody>
      </p:sp>
      <p:sp>
        <p:nvSpPr>
          <p:cNvPr id="54" name="Text Box 3">
            <a:extLst>
              <a:ext uri="{FF2B5EF4-FFF2-40B4-BE49-F238E27FC236}">
                <a16:creationId xmlns:a16="http://schemas.microsoft.com/office/drawing/2014/main" id="{577433A4-0069-4409-A9DA-7F4CCCBC0063}"/>
              </a:ext>
            </a:extLst>
          </p:cNvPr>
          <p:cNvSpPr txBox="1">
            <a:spLocks noChangeArrowheads="1"/>
          </p:cNvSpPr>
          <p:nvPr/>
        </p:nvSpPr>
        <p:spPr bwMode="auto">
          <a:xfrm rot="20550255">
            <a:off x="3990975" y="2411413"/>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a:t>Walkway</a:t>
            </a:r>
          </a:p>
        </p:txBody>
      </p:sp>
      <p:grpSp>
        <p:nvGrpSpPr>
          <p:cNvPr id="65" name="Group 11">
            <a:extLst>
              <a:ext uri="{FF2B5EF4-FFF2-40B4-BE49-F238E27FC236}">
                <a16:creationId xmlns:a16="http://schemas.microsoft.com/office/drawing/2014/main" id="{1383698B-6D20-48E5-95ED-9828A95FD17E}"/>
              </a:ext>
            </a:extLst>
          </p:cNvPr>
          <p:cNvGrpSpPr>
            <a:grpSpLocks/>
          </p:cNvGrpSpPr>
          <p:nvPr/>
        </p:nvGrpSpPr>
        <p:grpSpPr bwMode="auto">
          <a:xfrm>
            <a:off x="3276600" y="3187700"/>
            <a:ext cx="1892300" cy="987425"/>
            <a:chOff x="2064" y="2008"/>
            <a:chExt cx="1192" cy="622"/>
          </a:xfrm>
        </p:grpSpPr>
        <p:sp>
          <p:nvSpPr>
            <p:cNvPr id="67" name="Freeform 12">
              <a:extLst>
                <a:ext uri="{FF2B5EF4-FFF2-40B4-BE49-F238E27FC236}">
                  <a16:creationId xmlns:a16="http://schemas.microsoft.com/office/drawing/2014/main" id="{4F372CF7-449C-4620-B004-56FB15B04AC2}"/>
                </a:ext>
              </a:extLst>
            </p:cNvPr>
            <p:cNvSpPr>
              <a:spLocks/>
            </p:cNvSpPr>
            <p:nvPr/>
          </p:nvSpPr>
          <p:spPr bwMode="auto">
            <a:xfrm>
              <a:off x="2064" y="2048"/>
              <a:ext cx="492" cy="132"/>
            </a:xfrm>
            <a:custGeom>
              <a:avLst/>
              <a:gdLst>
                <a:gd name="T0" fmla="*/ 0 w 492"/>
                <a:gd name="T1" fmla="*/ 0 h 132"/>
                <a:gd name="T2" fmla="*/ 492 w 492"/>
                <a:gd name="T3" fmla="*/ 132 h 132"/>
                <a:gd name="T4" fmla="*/ 0 60000 65536"/>
                <a:gd name="T5" fmla="*/ 0 60000 65536"/>
                <a:gd name="T6" fmla="*/ 0 w 492"/>
                <a:gd name="T7" fmla="*/ 0 h 132"/>
                <a:gd name="T8" fmla="*/ 492 w 492"/>
                <a:gd name="T9" fmla="*/ 132 h 132"/>
              </a:gdLst>
              <a:ahLst/>
              <a:cxnLst>
                <a:cxn ang="T4">
                  <a:pos x="T0" y="T1"/>
                </a:cxn>
                <a:cxn ang="T5">
                  <a:pos x="T2" y="T3"/>
                </a:cxn>
              </a:cxnLst>
              <a:rect l="T6" t="T7" r="T8" b="T9"/>
              <a:pathLst>
                <a:path w="492" h="132">
                  <a:moveTo>
                    <a:pt x="0" y="0"/>
                  </a:moveTo>
                  <a:lnTo>
                    <a:pt x="492" y="13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9" name="Text Box 13">
              <a:extLst>
                <a:ext uri="{FF2B5EF4-FFF2-40B4-BE49-F238E27FC236}">
                  <a16:creationId xmlns:a16="http://schemas.microsoft.com/office/drawing/2014/main" id="{38BDB02E-D463-470A-B935-192FF4706DF9}"/>
                </a:ext>
              </a:extLst>
            </p:cNvPr>
            <p:cNvSpPr txBox="1">
              <a:spLocks noChangeArrowheads="1"/>
            </p:cNvSpPr>
            <p:nvPr/>
          </p:nvSpPr>
          <p:spPr bwMode="auto">
            <a:xfrm>
              <a:off x="2536" y="2304"/>
              <a:ext cx="72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Minimum</a:t>
              </a:r>
            </a:p>
            <a:p>
              <a:r>
                <a:rPr lang="en-US" altLang="en-US" sz="1400"/>
                <a:t>Width = 18”</a:t>
              </a:r>
            </a:p>
          </p:txBody>
        </p:sp>
        <p:sp>
          <p:nvSpPr>
            <p:cNvPr id="71" name="Line 14">
              <a:extLst>
                <a:ext uri="{FF2B5EF4-FFF2-40B4-BE49-F238E27FC236}">
                  <a16:creationId xmlns:a16="http://schemas.microsoft.com/office/drawing/2014/main" id="{B11D6D5B-680C-453D-BD32-3A9D8EE85844}"/>
                </a:ext>
              </a:extLst>
            </p:cNvPr>
            <p:cNvSpPr>
              <a:spLocks noChangeShapeType="1"/>
            </p:cNvSpPr>
            <p:nvPr/>
          </p:nvSpPr>
          <p:spPr bwMode="auto">
            <a:xfrm>
              <a:off x="2480" y="2112"/>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 name="Line 15">
              <a:extLst>
                <a:ext uri="{FF2B5EF4-FFF2-40B4-BE49-F238E27FC236}">
                  <a16:creationId xmlns:a16="http://schemas.microsoft.com/office/drawing/2014/main" id="{A84E66A7-679A-41E3-92F3-07DCFB714A43}"/>
                </a:ext>
              </a:extLst>
            </p:cNvPr>
            <p:cNvSpPr>
              <a:spLocks noChangeShapeType="1"/>
            </p:cNvSpPr>
            <p:nvPr/>
          </p:nvSpPr>
          <p:spPr bwMode="auto">
            <a:xfrm>
              <a:off x="2112" y="2008"/>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4" name="Freeform 16">
              <a:extLst>
                <a:ext uri="{FF2B5EF4-FFF2-40B4-BE49-F238E27FC236}">
                  <a16:creationId xmlns:a16="http://schemas.microsoft.com/office/drawing/2014/main" id="{9596B386-E750-4F74-AD67-63B905A9ECC2}"/>
                </a:ext>
              </a:extLst>
            </p:cNvPr>
            <p:cNvSpPr>
              <a:spLocks/>
            </p:cNvSpPr>
            <p:nvPr/>
          </p:nvSpPr>
          <p:spPr bwMode="auto">
            <a:xfrm>
              <a:off x="2260" y="2109"/>
              <a:ext cx="260" cy="291"/>
            </a:xfrm>
            <a:custGeom>
              <a:avLst/>
              <a:gdLst>
                <a:gd name="T0" fmla="*/ 260 w 260"/>
                <a:gd name="T1" fmla="*/ 291 h 291"/>
                <a:gd name="T2" fmla="*/ 137 w 260"/>
                <a:gd name="T3" fmla="*/ 279 h 291"/>
                <a:gd name="T4" fmla="*/ 32 w 260"/>
                <a:gd name="T5" fmla="*/ 228 h 291"/>
                <a:gd name="T6" fmla="*/ 2 w 260"/>
                <a:gd name="T7" fmla="*/ 123 h 291"/>
                <a:gd name="T8" fmla="*/ 23 w 260"/>
                <a:gd name="T9" fmla="*/ 0 h 291"/>
                <a:gd name="T10" fmla="*/ 0 60000 65536"/>
                <a:gd name="T11" fmla="*/ 0 60000 65536"/>
                <a:gd name="T12" fmla="*/ 0 60000 65536"/>
                <a:gd name="T13" fmla="*/ 0 60000 65536"/>
                <a:gd name="T14" fmla="*/ 0 60000 65536"/>
                <a:gd name="T15" fmla="*/ 0 w 260"/>
                <a:gd name="T16" fmla="*/ 0 h 291"/>
                <a:gd name="T17" fmla="*/ 260 w 260"/>
                <a:gd name="T18" fmla="*/ 291 h 291"/>
              </a:gdLst>
              <a:ahLst/>
              <a:cxnLst>
                <a:cxn ang="T10">
                  <a:pos x="T0" y="T1"/>
                </a:cxn>
                <a:cxn ang="T11">
                  <a:pos x="T2" y="T3"/>
                </a:cxn>
                <a:cxn ang="T12">
                  <a:pos x="T4" y="T5"/>
                </a:cxn>
                <a:cxn ang="T13">
                  <a:pos x="T6" y="T7"/>
                </a:cxn>
                <a:cxn ang="T14">
                  <a:pos x="T8" y="T9"/>
                </a:cxn>
              </a:cxnLst>
              <a:rect l="T15" t="T16" r="T17" b="T18"/>
              <a:pathLst>
                <a:path w="260" h="291">
                  <a:moveTo>
                    <a:pt x="260" y="291"/>
                  </a:moveTo>
                  <a:cubicBezTo>
                    <a:pt x="240" y="289"/>
                    <a:pt x="175" y="289"/>
                    <a:pt x="137" y="279"/>
                  </a:cubicBezTo>
                  <a:cubicBezTo>
                    <a:pt x="99" y="269"/>
                    <a:pt x="54" y="254"/>
                    <a:pt x="32" y="228"/>
                  </a:cubicBezTo>
                  <a:cubicBezTo>
                    <a:pt x="10" y="202"/>
                    <a:pt x="4" y="161"/>
                    <a:pt x="2" y="123"/>
                  </a:cubicBezTo>
                  <a:cubicBezTo>
                    <a:pt x="0" y="85"/>
                    <a:pt x="19" y="26"/>
                    <a:pt x="23"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75" name="Group 17">
            <a:extLst>
              <a:ext uri="{FF2B5EF4-FFF2-40B4-BE49-F238E27FC236}">
                <a16:creationId xmlns:a16="http://schemas.microsoft.com/office/drawing/2014/main" id="{485AAABD-4CF5-4B7D-9697-8C80682136BD}"/>
              </a:ext>
            </a:extLst>
          </p:cNvPr>
          <p:cNvGrpSpPr>
            <a:grpSpLocks/>
          </p:cNvGrpSpPr>
          <p:nvPr/>
        </p:nvGrpSpPr>
        <p:grpSpPr bwMode="auto">
          <a:xfrm>
            <a:off x="4346575" y="2882900"/>
            <a:ext cx="5135563" cy="2917825"/>
            <a:chOff x="2722" y="1816"/>
            <a:chExt cx="3235" cy="1838"/>
          </a:xfrm>
        </p:grpSpPr>
        <p:sp>
          <p:nvSpPr>
            <p:cNvPr id="76" name="Text Box 18">
              <a:extLst>
                <a:ext uri="{FF2B5EF4-FFF2-40B4-BE49-F238E27FC236}">
                  <a16:creationId xmlns:a16="http://schemas.microsoft.com/office/drawing/2014/main" id="{E9CA5EE2-65B8-40DF-879A-2D05F3BA592E}"/>
                </a:ext>
              </a:extLst>
            </p:cNvPr>
            <p:cNvSpPr txBox="1">
              <a:spLocks noChangeArrowheads="1"/>
            </p:cNvSpPr>
            <p:nvPr/>
          </p:nvSpPr>
          <p:spPr bwMode="auto">
            <a:xfrm>
              <a:off x="2722" y="3072"/>
              <a:ext cx="3235"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latin typeface="+mj-lt"/>
                </a:rPr>
                <a:t>Fall protection is required on Walkways higher than 6’-0” (OSHA Subpart M applies to Walkways – </a:t>
              </a:r>
              <a:r>
                <a:rPr lang="en-US" altLang="en-US" u="sng">
                  <a:latin typeface="+mj-lt"/>
                </a:rPr>
                <a:t>not</a:t>
              </a:r>
              <a:r>
                <a:rPr lang="en-US" altLang="en-US">
                  <a:latin typeface="+mj-lt"/>
                </a:rPr>
                <a:t> Subpart L)</a:t>
              </a:r>
            </a:p>
          </p:txBody>
        </p:sp>
        <p:sp>
          <p:nvSpPr>
            <p:cNvPr id="77" name="Freeform 19">
              <a:extLst>
                <a:ext uri="{FF2B5EF4-FFF2-40B4-BE49-F238E27FC236}">
                  <a16:creationId xmlns:a16="http://schemas.microsoft.com/office/drawing/2014/main" id="{1065AB9E-F772-4EE2-B27D-CB055C290BE1}"/>
                </a:ext>
              </a:extLst>
            </p:cNvPr>
            <p:cNvSpPr>
              <a:spLocks/>
            </p:cNvSpPr>
            <p:nvPr/>
          </p:nvSpPr>
          <p:spPr bwMode="auto">
            <a:xfrm>
              <a:off x="3404" y="1816"/>
              <a:ext cx="60" cy="100"/>
            </a:xfrm>
            <a:custGeom>
              <a:avLst/>
              <a:gdLst>
                <a:gd name="T0" fmla="*/ 60 w 60"/>
                <a:gd name="T1" fmla="*/ 0 h 100"/>
                <a:gd name="T2" fmla="*/ 0 w 60"/>
                <a:gd name="T3" fmla="*/ 100 h 100"/>
                <a:gd name="T4" fmla="*/ 0 60000 65536"/>
                <a:gd name="T5" fmla="*/ 0 60000 65536"/>
                <a:gd name="T6" fmla="*/ 0 w 60"/>
                <a:gd name="T7" fmla="*/ 0 h 100"/>
                <a:gd name="T8" fmla="*/ 60 w 60"/>
                <a:gd name="T9" fmla="*/ 100 h 100"/>
              </a:gdLst>
              <a:ahLst/>
              <a:cxnLst>
                <a:cxn ang="T4">
                  <a:pos x="T0" y="T1"/>
                </a:cxn>
                <a:cxn ang="T5">
                  <a:pos x="T2" y="T3"/>
                </a:cxn>
              </a:cxnLst>
              <a:rect l="T6" t="T7" r="T8" b="T9"/>
              <a:pathLst>
                <a:path w="60" h="100">
                  <a:moveTo>
                    <a:pt x="60" y="0"/>
                  </a:moveTo>
                  <a:lnTo>
                    <a:pt x="0" y="10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8" name="Freeform 20">
              <a:extLst>
                <a:ext uri="{FF2B5EF4-FFF2-40B4-BE49-F238E27FC236}">
                  <a16:creationId xmlns:a16="http://schemas.microsoft.com/office/drawing/2014/main" id="{ACB7BEA3-C84B-4EDC-BCCC-0F41A95A8DD7}"/>
                </a:ext>
              </a:extLst>
            </p:cNvPr>
            <p:cNvSpPr>
              <a:spLocks/>
            </p:cNvSpPr>
            <p:nvPr/>
          </p:nvSpPr>
          <p:spPr bwMode="auto">
            <a:xfrm>
              <a:off x="3404" y="2676"/>
              <a:ext cx="60" cy="100"/>
            </a:xfrm>
            <a:custGeom>
              <a:avLst/>
              <a:gdLst>
                <a:gd name="T0" fmla="*/ 60 w 60"/>
                <a:gd name="T1" fmla="*/ 0 h 100"/>
                <a:gd name="T2" fmla="*/ 0 w 60"/>
                <a:gd name="T3" fmla="*/ 100 h 100"/>
                <a:gd name="T4" fmla="*/ 0 60000 65536"/>
                <a:gd name="T5" fmla="*/ 0 60000 65536"/>
                <a:gd name="T6" fmla="*/ 0 w 60"/>
                <a:gd name="T7" fmla="*/ 0 h 100"/>
                <a:gd name="T8" fmla="*/ 60 w 60"/>
                <a:gd name="T9" fmla="*/ 100 h 100"/>
              </a:gdLst>
              <a:ahLst/>
              <a:cxnLst>
                <a:cxn ang="T4">
                  <a:pos x="T0" y="T1"/>
                </a:cxn>
                <a:cxn ang="T5">
                  <a:pos x="T2" y="T3"/>
                </a:cxn>
              </a:cxnLst>
              <a:rect l="T6" t="T7" r="T8" b="T9"/>
              <a:pathLst>
                <a:path w="60" h="100">
                  <a:moveTo>
                    <a:pt x="60" y="0"/>
                  </a:moveTo>
                  <a:lnTo>
                    <a:pt x="0" y="10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9" name="Line 21">
              <a:extLst>
                <a:ext uri="{FF2B5EF4-FFF2-40B4-BE49-F238E27FC236}">
                  <a16:creationId xmlns:a16="http://schemas.microsoft.com/office/drawing/2014/main" id="{563F890A-229E-4FDC-A319-1D7B0ECA4284}"/>
                </a:ext>
              </a:extLst>
            </p:cNvPr>
            <p:cNvSpPr>
              <a:spLocks noChangeShapeType="1"/>
            </p:cNvSpPr>
            <p:nvPr/>
          </p:nvSpPr>
          <p:spPr bwMode="auto">
            <a:xfrm>
              <a:off x="3432" y="1852"/>
              <a:ext cx="0" cy="9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0" name="Freeform 22">
              <a:extLst>
                <a:ext uri="{FF2B5EF4-FFF2-40B4-BE49-F238E27FC236}">
                  <a16:creationId xmlns:a16="http://schemas.microsoft.com/office/drawing/2014/main" id="{170C65D7-D7ED-4BFE-B66F-81DF33E44C1E}"/>
                </a:ext>
              </a:extLst>
            </p:cNvPr>
            <p:cNvSpPr>
              <a:spLocks/>
            </p:cNvSpPr>
            <p:nvPr/>
          </p:nvSpPr>
          <p:spPr bwMode="auto">
            <a:xfrm>
              <a:off x="3248" y="2672"/>
              <a:ext cx="356" cy="112"/>
            </a:xfrm>
            <a:custGeom>
              <a:avLst/>
              <a:gdLst>
                <a:gd name="T0" fmla="*/ 0 w 356"/>
                <a:gd name="T1" fmla="*/ 112 h 112"/>
                <a:gd name="T2" fmla="*/ 356 w 356"/>
                <a:gd name="T3" fmla="*/ 0 h 112"/>
                <a:gd name="T4" fmla="*/ 0 60000 65536"/>
                <a:gd name="T5" fmla="*/ 0 60000 65536"/>
                <a:gd name="T6" fmla="*/ 0 w 356"/>
                <a:gd name="T7" fmla="*/ 0 h 112"/>
                <a:gd name="T8" fmla="*/ 356 w 356"/>
                <a:gd name="T9" fmla="*/ 112 h 112"/>
              </a:gdLst>
              <a:ahLst/>
              <a:cxnLst>
                <a:cxn ang="T4">
                  <a:pos x="T0" y="T1"/>
                </a:cxn>
                <a:cxn ang="T5">
                  <a:pos x="T2" y="T3"/>
                </a:cxn>
              </a:cxnLst>
              <a:rect l="T6" t="T7" r="T8" b="T9"/>
              <a:pathLst>
                <a:path w="356" h="112">
                  <a:moveTo>
                    <a:pt x="0" y="112"/>
                  </a:moveTo>
                  <a:lnTo>
                    <a:pt x="356"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 name="Text Box 23">
              <a:extLst>
                <a:ext uri="{FF2B5EF4-FFF2-40B4-BE49-F238E27FC236}">
                  <a16:creationId xmlns:a16="http://schemas.microsoft.com/office/drawing/2014/main" id="{013FD9A2-77CA-419A-918C-A628CB6B8CC1}"/>
                </a:ext>
              </a:extLst>
            </p:cNvPr>
            <p:cNvSpPr txBox="1">
              <a:spLocks noChangeArrowheads="1"/>
            </p:cNvSpPr>
            <p:nvPr/>
          </p:nvSpPr>
          <p:spPr bwMode="auto">
            <a:xfrm>
              <a:off x="3456" y="2180"/>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6’-0”</a:t>
              </a:r>
            </a:p>
          </p:txBody>
        </p:sp>
      </p:grpSp>
    </p:spTree>
    <p:extLst>
      <p:ext uri="{BB962C8B-B14F-4D97-AF65-F5344CB8AC3E}">
        <p14:creationId xmlns:p14="http://schemas.microsoft.com/office/powerpoint/2010/main" val="3767703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FFE48D0-033E-4599-9269-EA368DEB19A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B4F72900-9566-4A39-90BF-07A55E9E41D7}"/>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79400" y="6390678"/>
            <a:ext cx="2557731" cy="263197"/>
          </a:xfrm>
          <a:prstGeom prst="rect">
            <a:avLst/>
          </a:prstGeom>
          <a:noFill/>
          <a:ln w="12700" cmpd="sng">
            <a:noFill/>
          </a:ln>
        </p:spPr>
      </p:pic>
      <p:sp>
        <p:nvSpPr>
          <p:cNvPr id="2" name="TextBox 1">
            <a:extLst>
              <a:ext uri="{FF2B5EF4-FFF2-40B4-BE49-F238E27FC236}">
                <a16:creationId xmlns:a16="http://schemas.microsoft.com/office/drawing/2014/main" id="{8A83416D-2618-4565-B86E-8A42B8A66949}"/>
              </a:ext>
            </a:extLst>
          </p:cNvPr>
          <p:cNvSpPr txBox="1"/>
          <p:nvPr/>
        </p:nvSpPr>
        <p:spPr>
          <a:xfrm>
            <a:off x="0" y="35622"/>
            <a:ext cx="12192000" cy="1446550"/>
          </a:xfrm>
          <a:prstGeom prst="rect">
            <a:avLst/>
          </a:prstGeom>
          <a:noFill/>
        </p:spPr>
        <p:txBody>
          <a:bodyPr wrap="square" rtlCol="0">
            <a:spAutoFit/>
          </a:bodyPr>
          <a:lstStyle/>
          <a:p>
            <a:pPr algn="ctr"/>
            <a:r>
              <a:rPr lang="en-US" sz="4400" cap="all" dirty="0">
                <a:solidFill>
                  <a:srgbClr val="003F5F"/>
                </a:solidFill>
                <a:latin typeface="+mj-lt"/>
              </a:rPr>
              <a:t>Integral prefabricated scaffold access FRAME REQUIREMENTS</a:t>
            </a:r>
          </a:p>
        </p:txBody>
      </p:sp>
      <p:sp>
        <p:nvSpPr>
          <p:cNvPr id="11" name="TextBox 10">
            <a:extLst>
              <a:ext uri="{FF2B5EF4-FFF2-40B4-BE49-F238E27FC236}">
                <a16:creationId xmlns:a16="http://schemas.microsoft.com/office/drawing/2014/main" id="{106EADE2-D70F-470E-944C-6E10F4760324}"/>
              </a:ext>
            </a:extLst>
          </p:cNvPr>
          <p:cNvSpPr txBox="1"/>
          <p:nvPr/>
        </p:nvSpPr>
        <p:spPr>
          <a:xfrm>
            <a:off x="-123784" y="1575150"/>
            <a:ext cx="5921829" cy="4708981"/>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Positioned so that bottom step/rung </a:t>
            </a:r>
            <a:br>
              <a:rPr lang="en-US" sz="2400" dirty="0"/>
            </a:br>
            <a:r>
              <a:rPr lang="en-US" sz="2400" dirty="0"/>
              <a:t>is not more than 24” above the </a:t>
            </a:r>
            <a:br>
              <a:rPr lang="en-US" sz="2400" dirty="0"/>
            </a:br>
            <a:r>
              <a:rPr lang="en-US" sz="2400" dirty="0"/>
              <a:t>scaffold supporting level</a:t>
            </a:r>
            <a:br>
              <a:rPr lang="en-US" sz="2400" dirty="0"/>
            </a:br>
            <a:r>
              <a:rPr lang="en-US" sz="1200" dirty="0"/>
              <a:t> </a:t>
            </a:r>
          </a:p>
          <a:p>
            <a:pPr marL="800100" lvl="1" indent="-342900">
              <a:buFont typeface="Arial" panose="020B0604020202020204" pitchFamily="34" charset="0"/>
              <a:buChar char="•"/>
            </a:pPr>
            <a:r>
              <a:rPr lang="en-US" sz="2400" dirty="0"/>
              <a:t>Must be specifically designed and constructed for use as ladder rungs</a:t>
            </a:r>
            <a:br>
              <a:rPr lang="en-US" sz="2400" dirty="0"/>
            </a:br>
            <a:endParaRPr lang="en-US" sz="1200" dirty="0"/>
          </a:p>
          <a:p>
            <a:pPr marL="800100" lvl="1" indent="-342900">
              <a:buFont typeface="Arial" panose="020B0604020202020204" pitchFamily="34" charset="0"/>
              <a:buChar char="•"/>
            </a:pPr>
            <a:r>
              <a:rPr lang="en-US" sz="2400" dirty="0"/>
              <a:t>Must have rest platforms at </a:t>
            </a:r>
            <a:br>
              <a:rPr lang="en-US" sz="2400" dirty="0"/>
            </a:br>
            <a:r>
              <a:rPr lang="en-US" sz="2400" dirty="0"/>
              <a:t>35’ Max. vertical intervals</a:t>
            </a:r>
            <a:br>
              <a:rPr lang="en-US" sz="2400" dirty="0"/>
            </a:br>
            <a:endParaRPr lang="en-US" sz="1200" dirty="0"/>
          </a:p>
          <a:p>
            <a:pPr marL="800100" lvl="1" indent="-342900">
              <a:buFont typeface="Arial" panose="020B0604020202020204" pitchFamily="34" charset="0"/>
              <a:buChar char="•"/>
            </a:pPr>
            <a:r>
              <a:rPr lang="en-US" sz="2400" dirty="0"/>
              <a:t>Steps and rungs of ladder and </a:t>
            </a:r>
            <a:br>
              <a:rPr lang="en-US" sz="2400" dirty="0"/>
            </a:br>
            <a:r>
              <a:rPr lang="en-US" sz="2400" dirty="0"/>
              <a:t>stairway type access must line up vertically with each other between </a:t>
            </a:r>
            <a:br>
              <a:rPr lang="en-US" sz="2400" dirty="0"/>
            </a:br>
            <a:r>
              <a:rPr lang="en-US" sz="2400" dirty="0"/>
              <a:t>rest platforms</a:t>
            </a:r>
          </a:p>
        </p:txBody>
      </p:sp>
      <p:pic>
        <p:nvPicPr>
          <p:cNvPr id="21" name="Picture 20">
            <a:extLst>
              <a:ext uri="{FF2B5EF4-FFF2-40B4-BE49-F238E27FC236}">
                <a16:creationId xmlns:a16="http://schemas.microsoft.com/office/drawing/2014/main" id="{CABB4D73-DC3F-4CA0-9E0C-DAF314C2070B}"/>
              </a:ext>
            </a:extLst>
          </p:cNvPr>
          <p:cNvPicPr>
            <a:picLocks noChangeAspect="1"/>
          </p:cNvPicPr>
          <p:nvPr/>
        </p:nvPicPr>
        <p:blipFill>
          <a:blip r:embed="rId6"/>
          <a:stretch>
            <a:fillRect/>
          </a:stretch>
        </p:blipFill>
        <p:spPr>
          <a:xfrm>
            <a:off x="8800249" y="1945887"/>
            <a:ext cx="3048851" cy="3256502"/>
          </a:xfrm>
          <a:prstGeom prst="rect">
            <a:avLst/>
          </a:prstGeom>
        </p:spPr>
      </p:pic>
      <p:pic>
        <p:nvPicPr>
          <p:cNvPr id="19" name="Picture 18">
            <a:extLst>
              <a:ext uri="{FF2B5EF4-FFF2-40B4-BE49-F238E27FC236}">
                <a16:creationId xmlns:a16="http://schemas.microsoft.com/office/drawing/2014/main" id="{224446BB-A834-4211-AAD0-A1395801AF47}"/>
              </a:ext>
            </a:extLst>
          </p:cNvPr>
          <p:cNvPicPr>
            <a:picLocks noChangeAspect="1"/>
          </p:cNvPicPr>
          <p:nvPr/>
        </p:nvPicPr>
        <p:blipFill>
          <a:blip r:embed="rId7"/>
          <a:stretch>
            <a:fillRect/>
          </a:stretch>
        </p:blipFill>
        <p:spPr>
          <a:xfrm>
            <a:off x="5432784" y="2054007"/>
            <a:ext cx="3048850" cy="3148382"/>
          </a:xfrm>
          <a:prstGeom prst="rect">
            <a:avLst/>
          </a:prstGeom>
        </p:spPr>
      </p:pic>
    </p:spTree>
    <p:extLst>
      <p:ext uri="{BB962C8B-B14F-4D97-AF65-F5344CB8AC3E}">
        <p14:creationId xmlns:p14="http://schemas.microsoft.com/office/powerpoint/2010/main" val="10813690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EFFE48D0-033E-4599-9269-EA368DEB19A8}"/>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B4F72900-9566-4A39-90BF-07A55E9E41D7}"/>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79400" y="6390678"/>
            <a:ext cx="2557731" cy="263197"/>
          </a:xfrm>
          <a:prstGeom prst="rect">
            <a:avLst/>
          </a:prstGeom>
          <a:noFill/>
          <a:ln w="12700" cmpd="sng">
            <a:noFill/>
          </a:ln>
        </p:spPr>
      </p:pic>
      <p:sp>
        <p:nvSpPr>
          <p:cNvPr id="2" name="TextBox 1">
            <a:extLst>
              <a:ext uri="{FF2B5EF4-FFF2-40B4-BE49-F238E27FC236}">
                <a16:creationId xmlns:a16="http://schemas.microsoft.com/office/drawing/2014/main" id="{8A83416D-2618-4565-B86E-8A42B8A66949}"/>
              </a:ext>
            </a:extLst>
          </p:cNvPr>
          <p:cNvSpPr txBox="1"/>
          <p:nvPr/>
        </p:nvSpPr>
        <p:spPr>
          <a:xfrm>
            <a:off x="-349140" y="363464"/>
            <a:ext cx="11931540" cy="769441"/>
          </a:xfrm>
          <a:prstGeom prst="rect">
            <a:avLst/>
          </a:prstGeom>
          <a:noFill/>
        </p:spPr>
        <p:txBody>
          <a:bodyPr wrap="square" rtlCol="0">
            <a:spAutoFit/>
          </a:bodyPr>
          <a:lstStyle/>
          <a:p>
            <a:pPr algn="ctr"/>
            <a:r>
              <a:rPr lang="en-US" sz="4400" cap="all">
                <a:solidFill>
                  <a:srgbClr val="003F5F"/>
                </a:solidFill>
                <a:latin typeface="+mj-lt"/>
              </a:rPr>
              <a:t>Direct access REQUIREMENTS</a:t>
            </a:r>
          </a:p>
        </p:txBody>
      </p:sp>
      <p:sp>
        <p:nvSpPr>
          <p:cNvPr id="11" name="TextBox 10">
            <a:extLst>
              <a:ext uri="{FF2B5EF4-FFF2-40B4-BE49-F238E27FC236}">
                <a16:creationId xmlns:a16="http://schemas.microsoft.com/office/drawing/2014/main" id="{106EADE2-D70F-470E-944C-6E10F4760324}"/>
              </a:ext>
            </a:extLst>
          </p:cNvPr>
          <p:cNvSpPr txBox="1"/>
          <p:nvPr/>
        </p:nvSpPr>
        <p:spPr>
          <a:xfrm>
            <a:off x="0" y="2192131"/>
            <a:ext cx="5961529" cy="1569660"/>
          </a:xfrm>
          <a:prstGeom prst="rect">
            <a:avLst/>
          </a:prstGeom>
          <a:noFill/>
        </p:spPr>
        <p:txBody>
          <a:bodyPr wrap="square" rtlCol="0">
            <a:spAutoFit/>
          </a:bodyPr>
          <a:lstStyle/>
          <a:p>
            <a:pPr lvl="1"/>
            <a:r>
              <a:rPr lang="en-US" sz="2400" dirty="0"/>
              <a:t>Direct Access to or from another surface is allowable only when the scaffold is not more than 14” horizontally and not more than 24” vertically from the other surface</a:t>
            </a:r>
          </a:p>
        </p:txBody>
      </p:sp>
      <p:pic>
        <p:nvPicPr>
          <p:cNvPr id="4" name="Picture 3">
            <a:extLst>
              <a:ext uri="{FF2B5EF4-FFF2-40B4-BE49-F238E27FC236}">
                <a16:creationId xmlns:a16="http://schemas.microsoft.com/office/drawing/2014/main" id="{309C0188-AC91-4CE6-9ED1-6AA33D5351B9}"/>
              </a:ext>
            </a:extLst>
          </p:cNvPr>
          <p:cNvPicPr>
            <a:picLocks noChangeAspect="1"/>
          </p:cNvPicPr>
          <p:nvPr/>
        </p:nvPicPr>
        <p:blipFill>
          <a:blip r:embed="rId6"/>
          <a:stretch>
            <a:fillRect/>
          </a:stretch>
        </p:blipFill>
        <p:spPr>
          <a:xfrm>
            <a:off x="6335977" y="1566876"/>
            <a:ext cx="5358820" cy="4087984"/>
          </a:xfrm>
          <a:prstGeom prst="rect">
            <a:avLst/>
          </a:prstGeom>
        </p:spPr>
      </p:pic>
    </p:spTree>
    <p:extLst>
      <p:ext uri="{BB962C8B-B14F-4D97-AF65-F5344CB8AC3E}">
        <p14:creationId xmlns:p14="http://schemas.microsoft.com/office/powerpoint/2010/main" val="3808130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16100" y="482600"/>
            <a:ext cx="3530600" cy="830997"/>
          </a:xfrm>
          <a:prstGeom prst="rect">
            <a:avLst/>
          </a:prstGeom>
          <a:noFill/>
        </p:spPr>
        <p:txBody>
          <a:bodyPr wrap="square" rtlCol="0">
            <a:spAutoFit/>
          </a:bodyPr>
          <a:lstStyle/>
          <a:p>
            <a:pPr algn="ctr"/>
            <a:r>
              <a:rPr lang="id-ID" sz="4800" cap="all">
                <a:solidFill>
                  <a:srgbClr val="003F5F"/>
                </a:solidFill>
                <a:latin typeface="+mj-lt"/>
              </a:rPr>
              <a:t>Key Points</a:t>
            </a:r>
            <a:endParaRPr lang="en-US" sz="4800">
              <a:solidFill>
                <a:srgbClr val="003F5F"/>
              </a:solidFill>
              <a:latin typeface="+mj-lt"/>
            </a:endParaRPr>
          </a:p>
        </p:txBody>
      </p:sp>
      <p:sp>
        <p:nvSpPr>
          <p:cNvPr id="13" name="TextBox 12"/>
          <p:cNvSpPr txBox="1"/>
          <p:nvPr/>
        </p:nvSpPr>
        <p:spPr>
          <a:xfrm>
            <a:off x="2946400" y="3124200"/>
            <a:ext cx="45719" cy="369332"/>
          </a:xfrm>
          <a:prstGeom prst="rect">
            <a:avLst/>
          </a:prstGeom>
          <a:noFill/>
        </p:spPr>
        <p:txBody>
          <a:bodyPr wrap="square" rtlCol="0">
            <a:spAutoFit/>
          </a:bodyPr>
          <a:lstStyle/>
          <a:p>
            <a:endParaRPr lang="en-US"/>
          </a:p>
        </p:txBody>
      </p:sp>
      <p:sp>
        <p:nvSpPr>
          <p:cNvPr id="15" name="TextBox 14"/>
          <p:cNvSpPr txBox="1"/>
          <p:nvPr/>
        </p:nvSpPr>
        <p:spPr>
          <a:xfrm>
            <a:off x="528170" y="1712326"/>
            <a:ext cx="11135659" cy="4339650"/>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Access must be no more than 24” vertically and 14” horizontally from the scaffold platform for direct access</a:t>
            </a:r>
          </a:p>
          <a:p>
            <a:pPr marL="171450" indent="-171450">
              <a:buFont typeface="Arial" panose="020B0604020202020204" pitchFamily="34" charset="0"/>
              <a:buChar char="•"/>
            </a:pPr>
            <a:endParaRPr lang="en-US" sz="1000" dirty="0"/>
          </a:p>
          <a:p>
            <a:pPr marL="800100" lvl="1" indent="-342900">
              <a:buFont typeface="Arial" panose="020B0604020202020204" pitchFamily="34" charset="0"/>
              <a:buChar char="•"/>
            </a:pPr>
            <a:r>
              <a:rPr lang="en-US" sz="2400" dirty="0"/>
              <a:t>Ladder Rungs must be at least 11-1/2” wide </a:t>
            </a:r>
          </a:p>
          <a:p>
            <a:pPr marL="628650" lvl="1" indent="-171450">
              <a:buFont typeface="Arial" panose="020B0604020202020204" pitchFamily="34" charset="0"/>
              <a:buChar char="•"/>
            </a:pPr>
            <a:endParaRPr lang="en-US" sz="1000" dirty="0"/>
          </a:p>
          <a:p>
            <a:pPr marL="800100" lvl="1" indent="-342900">
              <a:buFont typeface="Arial" panose="020B0604020202020204" pitchFamily="34" charset="0"/>
              <a:buChar char="•"/>
            </a:pPr>
            <a:r>
              <a:rPr lang="en-US" sz="2400" dirty="0"/>
              <a:t>Climbing crossbraces is prohibited</a:t>
            </a:r>
          </a:p>
          <a:p>
            <a:pPr marL="628650" lvl="1" indent="-171450">
              <a:buFont typeface="Arial" panose="020B0604020202020204" pitchFamily="34" charset="0"/>
              <a:buChar char="•"/>
            </a:pPr>
            <a:endParaRPr lang="en-US" sz="1000" dirty="0"/>
          </a:p>
          <a:p>
            <a:pPr marL="800100" lvl="1" indent="-342900">
              <a:buFont typeface="Arial" panose="020B0604020202020204" pitchFamily="34" charset="0"/>
              <a:buChar char="•"/>
            </a:pPr>
            <a:r>
              <a:rPr lang="en-US" sz="2400" dirty="0"/>
              <a:t>Gates must swing INTO the scaffold platform</a:t>
            </a:r>
          </a:p>
          <a:p>
            <a:pPr marL="628650" lvl="1" indent="-171450">
              <a:buFont typeface="Arial" panose="020B0604020202020204" pitchFamily="34" charset="0"/>
              <a:buChar char="•"/>
            </a:pPr>
            <a:endParaRPr lang="en-US" sz="1000" dirty="0"/>
          </a:p>
          <a:p>
            <a:pPr marL="800100" lvl="1" indent="-342900">
              <a:buFont typeface="Arial" panose="020B0604020202020204" pitchFamily="34" charset="0"/>
              <a:buChar char="•"/>
            </a:pPr>
            <a:r>
              <a:rPr lang="en-US" sz="2400" dirty="0"/>
              <a:t>Maximum Ramp slope allowed is 1 vertical to 3 horizontal</a:t>
            </a:r>
          </a:p>
          <a:p>
            <a:pPr marL="628650" lvl="1" indent="-171450">
              <a:buFont typeface="Arial" panose="020B0604020202020204" pitchFamily="34" charset="0"/>
              <a:buChar char="•"/>
            </a:pPr>
            <a:endParaRPr lang="en-US" sz="1000" dirty="0"/>
          </a:p>
          <a:p>
            <a:pPr marL="800100" lvl="1" indent="-342900">
              <a:buFont typeface="Arial" panose="020B0604020202020204" pitchFamily="34" charset="0"/>
              <a:buChar char="•"/>
            </a:pPr>
            <a:r>
              <a:rPr lang="en-US" sz="2400" dirty="0"/>
              <a:t>Integral Prefabricated Access Frames rungs must be a minimum of 8” wide unless the rung is used as a work platform, then it must be at least 11-1/2” wide</a:t>
            </a:r>
          </a:p>
          <a:p>
            <a:pPr marL="628650" lvl="1" indent="-171450">
              <a:buFont typeface="Arial" panose="020B0604020202020204" pitchFamily="34" charset="0"/>
              <a:buChar char="•"/>
            </a:pPr>
            <a:endParaRPr lang="en-US" sz="1000" dirty="0"/>
          </a:p>
          <a:p>
            <a:pPr marL="800100" lvl="1" indent="-342900">
              <a:buFont typeface="Arial" panose="020B0604020202020204" pitchFamily="34" charset="0"/>
              <a:buChar char="•"/>
            </a:pPr>
            <a:r>
              <a:rPr lang="en-US" sz="2400" dirty="0"/>
              <a:t>Rest platforms are required at 35’ vertical intervals for ladders and access frames</a:t>
            </a:r>
          </a:p>
        </p:txBody>
      </p:sp>
      <p:sp>
        <p:nvSpPr>
          <p:cNvPr id="14" name="Rounded Rectangle 13"/>
          <p:cNvSpPr/>
          <p:nvPr/>
        </p:nvSpPr>
        <p:spPr>
          <a:xfrm>
            <a:off x="222250" y="222250"/>
            <a:ext cx="1371600" cy="1333500"/>
          </a:xfrm>
          <a:prstGeom prst="roundRect">
            <a:avLst/>
          </a:prstGeom>
          <a:solidFill>
            <a:srgbClr val="125D7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7"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mc="http://schemas.openxmlformats.org/markup-compatibility/2006" xmlns:mv="urn:schemas-microsoft-com:mac:vml"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cxnSp>
        <p:nvCxnSpPr>
          <p:cNvPr id="9" name="Straight Connector 8">
            <a:extLst>
              <a:ext uri="{FF2B5EF4-FFF2-40B4-BE49-F238E27FC236}">
                <a16:creationId xmlns:a16="http://schemas.microsoft.com/office/drawing/2014/main" id="{02AEC227-B420-40B4-90FD-1B2C2213A9AA}"/>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BF8133FD-FB44-424C-815C-C9A06B73BBA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9291369" y="6395612"/>
            <a:ext cx="2557731" cy="263197"/>
          </a:xfrm>
          <a:prstGeom prst="rect">
            <a:avLst/>
          </a:prstGeom>
          <a:noFill/>
          <a:ln w="12700" cmpd="sng">
            <a:noFill/>
          </a:ln>
        </p:spPr>
      </p:pic>
    </p:spTree>
    <p:extLst>
      <p:ext uri="{BB962C8B-B14F-4D97-AF65-F5344CB8AC3E}">
        <p14:creationId xmlns:p14="http://schemas.microsoft.com/office/powerpoint/2010/main" val="395529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5">
                                            <p:txEl>
                                              <p:pRg st="0" end="0"/>
                                            </p:txEl>
                                          </p:spTgt>
                                        </p:tgtEl>
                                        <p:attrNameLst>
                                          <p:attrName>style.visibility</p:attrName>
                                        </p:attrNameLst>
                                      </p:cBhvr>
                                      <p:to>
                                        <p:strVal val="visible"/>
                                      </p:to>
                                    </p:set>
                                    <p:animEffect transition="in" filter="fade">
                                      <p:cBhvr>
                                        <p:cTn id="11" dur="500"/>
                                        <p:tgtEl>
                                          <p:spTgt spid="15">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fade">
                                      <p:cBhvr>
                                        <p:cTn id="19" dur="500"/>
                                        <p:tgtEl>
                                          <p:spTgt spid="15">
                                            <p:txEl>
                                              <p:pRg st="4" end="4"/>
                                            </p:txEl>
                                          </p:spTgt>
                                        </p:tgtEl>
                                      </p:cBhvr>
                                    </p:animEffect>
                                  </p:childTnLst>
                                </p:cTn>
                              </p:par>
                            </p:childTnLst>
                          </p:cTn>
                        </p:par>
                        <p:par>
                          <p:cTn id="20" fill="hold">
                            <p:stCondLst>
                              <p:cond delay="4500"/>
                            </p:stCondLst>
                            <p:childTnLst>
                              <p:par>
                                <p:cTn id="21" presetID="10" presetClass="entr" presetSubtype="0" fill="hold" nodeType="afterEffect">
                                  <p:stCondLst>
                                    <p:cond delay="1000"/>
                                  </p:stCondLst>
                                  <p:childTnLst>
                                    <p:set>
                                      <p:cBhvr>
                                        <p:cTn id="22" dur="1" fill="hold">
                                          <p:stCondLst>
                                            <p:cond delay="0"/>
                                          </p:stCondLst>
                                        </p:cTn>
                                        <p:tgtEl>
                                          <p:spTgt spid="15">
                                            <p:txEl>
                                              <p:pRg st="6" end="6"/>
                                            </p:txEl>
                                          </p:spTgt>
                                        </p:tgtEl>
                                        <p:attrNameLst>
                                          <p:attrName>style.visibility</p:attrName>
                                        </p:attrNameLst>
                                      </p:cBhvr>
                                      <p:to>
                                        <p:strVal val="visible"/>
                                      </p:to>
                                    </p:set>
                                    <p:animEffect transition="in" filter="fade">
                                      <p:cBhvr>
                                        <p:cTn id="23" dur="500"/>
                                        <p:tgtEl>
                                          <p:spTgt spid="15">
                                            <p:txEl>
                                              <p:pRg st="6" end="6"/>
                                            </p:txEl>
                                          </p:spTgt>
                                        </p:tgtEl>
                                      </p:cBhvr>
                                    </p:animEffect>
                                  </p:childTnLst>
                                </p:cTn>
                              </p:par>
                            </p:childTnLst>
                          </p:cTn>
                        </p:par>
                        <p:par>
                          <p:cTn id="24" fill="hold">
                            <p:stCondLst>
                              <p:cond delay="6000"/>
                            </p:stCondLst>
                            <p:childTnLst>
                              <p:par>
                                <p:cTn id="25" presetID="10" presetClass="entr" presetSubtype="0" fill="hold" nodeType="afterEffect">
                                  <p:stCondLst>
                                    <p:cond delay="1000"/>
                                  </p:stCondLst>
                                  <p:childTnLst>
                                    <p:set>
                                      <p:cBhvr>
                                        <p:cTn id="26" dur="1" fill="hold">
                                          <p:stCondLst>
                                            <p:cond delay="0"/>
                                          </p:stCondLst>
                                        </p:cTn>
                                        <p:tgtEl>
                                          <p:spTgt spid="15">
                                            <p:txEl>
                                              <p:pRg st="8" end="8"/>
                                            </p:txEl>
                                          </p:spTgt>
                                        </p:tgtEl>
                                        <p:attrNameLst>
                                          <p:attrName>style.visibility</p:attrName>
                                        </p:attrNameLst>
                                      </p:cBhvr>
                                      <p:to>
                                        <p:strVal val="visible"/>
                                      </p:to>
                                    </p:set>
                                    <p:animEffect transition="in" filter="fade">
                                      <p:cBhvr>
                                        <p:cTn id="27" dur="500"/>
                                        <p:tgtEl>
                                          <p:spTgt spid="15">
                                            <p:txEl>
                                              <p:pRg st="8" end="8"/>
                                            </p:txEl>
                                          </p:spTgt>
                                        </p:tgtEl>
                                      </p:cBhvr>
                                    </p:animEffect>
                                  </p:childTnLst>
                                </p:cTn>
                              </p:par>
                            </p:childTnLst>
                          </p:cTn>
                        </p:par>
                        <p:par>
                          <p:cTn id="28" fill="hold">
                            <p:stCondLst>
                              <p:cond delay="7500"/>
                            </p:stCondLst>
                            <p:childTnLst>
                              <p:par>
                                <p:cTn id="29" presetID="10" presetClass="entr" presetSubtype="0" fill="hold" nodeType="afterEffect">
                                  <p:stCondLst>
                                    <p:cond delay="1000"/>
                                  </p:stCondLst>
                                  <p:childTnLst>
                                    <p:set>
                                      <p:cBhvr>
                                        <p:cTn id="30" dur="1" fill="hold">
                                          <p:stCondLst>
                                            <p:cond delay="0"/>
                                          </p:stCondLst>
                                        </p:cTn>
                                        <p:tgtEl>
                                          <p:spTgt spid="15">
                                            <p:txEl>
                                              <p:pRg st="10" end="10"/>
                                            </p:txEl>
                                          </p:spTgt>
                                        </p:tgtEl>
                                        <p:attrNameLst>
                                          <p:attrName>style.visibility</p:attrName>
                                        </p:attrNameLst>
                                      </p:cBhvr>
                                      <p:to>
                                        <p:strVal val="visible"/>
                                      </p:to>
                                    </p:set>
                                    <p:animEffect transition="in" filter="fade">
                                      <p:cBhvr>
                                        <p:cTn id="31" dur="500"/>
                                        <p:tgtEl>
                                          <p:spTgt spid="15">
                                            <p:txEl>
                                              <p:pRg st="10" end="10"/>
                                            </p:txEl>
                                          </p:spTgt>
                                        </p:tgtEl>
                                      </p:cBhvr>
                                    </p:animEffect>
                                  </p:childTnLst>
                                </p:cTn>
                              </p:par>
                            </p:childTnLst>
                          </p:cTn>
                        </p:par>
                        <p:par>
                          <p:cTn id="32" fill="hold">
                            <p:stCondLst>
                              <p:cond delay="9000"/>
                            </p:stCondLst>
                            <p:childTnLst>
                              <p:par>
                                <p:cTn id="33" presetID="10" presetClass="entr" presetSubtype="0" fill="hold" nodeType="afterEffect">
                                  <p:stCondLst>
                                    <p:cond delay="1000"/>
                                  </p:stCondLst>
                                  <p:childTnLst>
                                    <p:set>
                                      <p:cBhvr>
                                        <p:cTn id="34" dur="1" fill="hold">
                                          <p:stCondLst>
                                            <p:cond delay="0"/>
                                          </p:stCondLst>
                                        </p:cTn>
                                        <p:tgtEl>
                                          <p:spTgt spid="15">
                                            <p:txEl>
                                              <p:pRg st="12" end="12"/>
                                            </p:txEl>
                                          </p:spTgt>
                                        </p:tgtEl>
                                        <p:attrNameLst>
                                          <p:attrName>style.visibility</p:attrName>
                                        </p:attrNameLst>
                                      </p:cBhvr>
                                      <p:to>
                                        <p:strVal val="visible"/>
                                      </p:to>
                                    </p:set>
                                    <p:animEffect transition="in" filter="fade">
                                      <p:cBhvr>
                                        <p:cTn id="35"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Guardrail Gates must swing inward toward the platform.</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True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False</a:t>
            </a:r>
          </a:p>
        </p:txBody>
      </p:sp>
      <p:cxnSp>
        <p:nvCxnSpPr>
          <p:cNvPr id="7" name="Straight Connector 6">
            <a:extLst>
              <a:ext uri="{FF2B5EF4-FFF2-40B4-BE49-F238E27FC236}">
                <a16:creationId xmlns:a16="http://schemas.microsoft.com/office/drawing/2014/main" id="{6739F2E7-2199-44C3-AA85-64BEECCCCE51}"/>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B8EFE0F8-5DE6-4C00-86BF-3FF73BECF3A8}"/>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30A58B94-AC49-EE23-D3A5-6FE8E689C2BB}"/>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3822473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Guardrail Gates must swing inward toward the platform.</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True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False</a:t>
            </a:r>
          </a:p>
        </p:txBody>
      </p:sp>
      <p:cxnSp>
        <p:nvCxnSpPr>
          <p:cNvPr id="7" name="Straight Connector 6">
            <a:extLst>
              <a:ext uri="{FF2B5EF4-FFF2-40B4-BE49-F238E27FC236}">
                <a16:creationId xmlns:a16="http://schemas.microsoft.com/office/drawing/2014/main" id="{6739F2E7-2199-44C3-AA85-64BEECCCCE51}"/>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B8EFE0F8-5DE6-4C00-86BF-3FF73BECF3A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8F2AC600-1CB6-3A52-A10D-49EB83C5D0C8}"/>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2012723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2" end="2"/>
                                            </p:txEl>
                                          </p:spTgt>
                                        </p:tgtEl>
                                      </p:cBhvr>
                                    </p:animEffect>
                                    <p:animScale>
                                      <p:cBhvr>
                                        <p:cTn id="7" dur="250" autoRev="1" fill="hold"/>
                                        <p:tgtEl>
                                          <p:spTgt spid="8">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30754"/>
            <a:ext cx="12192000" cy="6858000"/>
          </a:xfrm>
          <a:prstGeom prst="rect">
            <a:avLst/>
          </a:prstGeom>
          <a:solidFill>
            <a:schemeClr val="accent1">
              <a:lumMod val="90000"/>
              <a:lumOff val="1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2048869" y="6104722"/>
            <a:ext cx="10159998" cy="752475"/>
            <a:chOff x="2032002" y="6105525"/>
            <a:chExt cx="10159998" cy="752475"/>
          </a:xfrm>
        </p:grpSpPr>
        <p:sp>
          <p:nvSpPr>
            <p:cNvPr id="12" name="Rectangle 11"/>
            <p:cNvSpPr/>
            <p:nvPr/>
          </p:nvSpPr>
          <p:spPr>
            <a:xfrm rot="16200000">
              <a:off x="2671769" y="5465767"/>
              <a:ext cx="752466"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rot="16200000">
              <a:off x="4703767" y="5465765"/>
              <a:ext cx="752468" cy="20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p:cNvSpPr/>
            <p:nvPr/>
          </p:nvSpPr>
          <p:spPr>
            <a:xfrm rot="16200000">
              <a:off x="6735765" y="5465764"/>
              <a:ext cx="752471" cy="2032000"/>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id-ID"/>
            </a:p>
          </p:txBody>
        </p:sp>
        <p:sp>
          <p:nvSpPr>
            <p:cNvPr id="15" name="Rectangle 14"/>
            <p:cNvSpPr/>
            <p:nvPr/>
          </p:nvSpPr>
          <p:spPr>
            <a:xfrm rot="16200000">
              <a:off x="8767764" y="5465762"/>
              <a:ext cx="752474" cy="20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rot="16200000">
              <a:off x="10799766" y="5465766"/>
              <a:ext cx="752468" cy="20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0" name="TextBox 39"/>
          <p:cNvSpPr txBox="1"/>
          <p:nvPr/>
        </p:nvSpPr>
        <p:spPr>
          <a:xfrm>
            <a:off x="3954174" y="1546684"/>
            <a:ext cx="4224426" cy="830997"/>
          </a:xfrm>
          <a:prstGeom prst="rect">
            <a:avLst/>
          </a:prstGeom>
          <a:noFill/>
        </p:spPr>
        <p:txBody>
          <a:bodyPr wrap="none" rtlCol="0">
            <a:spAutoFit/>
          </a:bodyPr>
          <a:lstStyle/>
          <a:p>
            <a:pPr algn="ctr"/>
            <a:r>
              <a:rPr lang="en-US" sz="4800" b="1" cap="all">
                <a:solidFill>
                  <a:schemeClr val="bg1"/>
                </a:solidFill>
                <a:latin typeface="Calibri" panose="020F0502020204030204" pitchFamily="34" charset="0"/>
                <a:cs typeface="Calibri" panose="020F0502020204030204" pitchFamily="34" charset="0"/>
              </a:rPr>
              <a:t>INTRODUCTION</a:t>
            </a:r>
            <a:endParaRPr lang="id-ID" sz="4800" b="1" cap="all">
              <a:solidFill>
                <a:schemeClr val="bg1"/>
              </a:solidFill>
              <a:latin typeface="Calibri" panose="020F0502020204030204" pitchFamily="34" charset="0"/>
              <a:cs typeface="Calibri" panose="020F0502020204030204" pitchFamily="34" charset="0"/>
            </a:endParaRPr>
          </a:p>
        </p:txBody>
      </p:sp>
      <p:sp>
        <p:nvSpPr>
          <p:cNvPr id="41" name="Rectangle 40"/>
          <p:cNvSpPr/>
          <p:nvPr/>
        </p:nvSpPr>
        <p:spPr>
          <a:xfrm>
            <a:off x="1009080" y="2828835"/>
            <a:ext cx="10275037" cy="1200329"/>
          </a:xfrm>
          <a:prstGeom prst="rect">
            <a:avLst/>
          </a:prstGeom>
          <a:noFill/>
        </p:spPr>
        <p:txBody>
          <a:bodyPr wrap="square">
            <a:spAutoFit/>
          </a:bodyPr>
          <a:lstStyle/>
          <a:p>
            <a:pPr algn="ctr"/>
            <a:r>
              <a:rPr lang="en-US" sz="3600" b="1" cap="all">
                <a:solidFill>
                  <a:srgbClr val="93D500"/>
                </a:solidFill>
                <a:latin typeface="Calibri" panose="020F0502020204030204" pitchFamily="34" charset="0"/>
                <a:cs typeface="Calibri" panose="020F0502020204030204" pitchFamily="34" charset="0"/>
              </a:rPr>
              <a:t>OSHA REQUIREMENTS, training Requirements and Definitions</a:t>
            </a:r>
            <a:endParaRPr lang="id-ID" sz="3600" b="1" cap="all">
              <a:solidFill>
                <a:srgbClr val="93D500"/>
              </a:solidFill>
              <a:latin typeface="Calibri" panose="020F0502020204030204" pitchFamily="34" charset="0"/>
              <a:cs typeface="Calibri" panose="020F0502020204030204" pitchFamily="34" charset="0"/>
            </a:endParaRPr>
          </a:p>
        </p:txBody>
      </p:sp>
      <p:sp>
        <p:nvSpPr>
          <p:cNvPr id="17" name="Rectangle 16"/>
          <p:cNvSpPr/>
          <p:nvPr/>
        </p:nvSpPr>
        <p:spPr>
          <a:xfrm rot="16200000">
            <a:off x="263825" y="5047580"/>
            <a:ext cx="1580332" cy="2040508"/>
          </a:xfrm>
          <a:prstGeom prst="rect">
            <a:avLst/>
          </a:prstGeom>
          <a:solidFill>
            <a:srgbClr val="003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Box 1">
            <a:extLst>
              <a:ext uri="{FF2B5EF4-FFF2-40B4-BE49-F238E27FC236}">
                <a16:creationId xmlns:a16="http://schemas.microsoft.com/office/drawing/2014/main" id="{7F3C79AF-9648-444A-9403-C96751C4FED4}"/>
              </a:ext>
            </a:extLst>
          </p:cNvPr>
          <p:cNvSpPr txBox="1"/>
          <p:nvPr/>
        </p:nvSpPr>
        <p:spPr>
          <a:xfrm>
            <a:off x="783351" y="5689223"/>
            <a:ext cx="835269" cy="830997"/>
          </a:xfrm>
          <a:prstGeom prst="rect">
            <a:avLst/>
          </a:prstGeom>
          <a:noFill/>
        </p:spPr>
        <p:txBody>
          <a:bodyPr wrap="square" rtlCol="0">
            <a:spAutoFit/>
          </a:bodyPr>
          <a:lstStyle/>
          <a:p>
            <a:r>
              <a:rPr lang="en-US" sz="4800">
                <a:solidFill>
                  <a:schemeClr val="bg1"/>
                </a:solidFill>
              </a:rPr>
              <a:t>1</a:t>
            </a:r>
          </a:p>
        </p:txBody>
      </p:sp>
      <p:cxnSp>
        <p:nvCxnSpPr>
          <p:cNvPr id="21" name="Straight Connector 20">
            <a:extLst>
              <a:ext uri="{FF2B5EF4-FFF2-40B4-BE49-F238E27FC236}">
                <a16:creationId xmlns:a16="http://schemas.microsoft.com/office/drawing/2014/main" id="{82F533A8-82B2-4A3D-BE2C-5FB84720F91D}"/>
              </a:ext>
            </a:extLst>
          </p:cNvPr>
          <p:cNvCxnSpPr>
            <a:cxnSpLocks/>
          </p:cNvCxnSpPr>
          <p:nvPr/>
        </p:nvCxnSpPr>
        <p:spPr>
          <a:xfrm>
            <a:off x="6096000" y="4222644"/>
            <a:ext cx="0" cy="458789"/>
          </a:xfrm>
          <a:prstGeom prst="line">
            <a:avLst/>
          </a:prstGeom>
          <a:ln w="15875">
            <a:solidFill>
              <a:schemeClr val="accent6"/>
            </a:solidFill>
            <a:headEnd type="ova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DC5B0B1-D0AE-4C4D-86C6-BFD51320BB01}"/>
              </a:ext>
            </a:extLst>
          </p:cNvPr>
          <p:cNvCxnSpPr>
            <a:cxnSpLocks/>
          </p:cNvCxnSpPr>
          <p:nvPr/>
        </p:nvCxnSpPr>
        <p:spPr>
          <a:xfrm>
            <a:off x="1164771" y="4681433"/>
            <a:ext cx="4931229" cy="0"/>
          </a:xfrm>
          <a:prstGeom prst="line">
            <a:avLst/>
          </a:prstGeom>
          <a:ln w="15875">
            <a:solidFill>
              <a:schemeClr val="accent6"/>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65DBF63-FB14-4255-B05A-EFDED097B88F}"/>
              </a:ext>
            </a:extLst>
          </p:cNvPr>
          <p:cNvCxnSpPr>
            <a:cxnSpLocks/>
          </p:cNvCxnSpPr>
          <p:nvPr/>
        </p:nvCxnSpPr>
        <p:spPr>
          <a:xfrm>
            <a:off x="1164771" y="4681433"/>
            <a:ext cx="0" cy="596235"/>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436380"/>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How high is the allowable first step for safe scaffold access?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12”</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18”</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24”</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No requirement</a:t>
            </a:r>
          </a:p>
        </p:txBody>
      </p:sp>
      <p:cxnSp>
        <p:nvCxnSpPr>
          <p:cNvPr id="7" name="Straight Connector 6">
            <a:extLst>
              <a:ext uri="{FF2B5EF4-FFF2-40B4-BE49-F238E27FC236}">
                <a16:creationId xmlns:a16="http://schemas.microsoft.com/office/drawing/2014/main" id="{F2BF7285-EF44-45D1-9317-D1907F92C54C}"/>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D8CDFF95-0CFC-4F18-AAC8-D675D5EDD689}"/>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2" name="Picture 11">
            <a:extLst>
              <a:ext uri="{FF2B5EF4-FFF2-40B4-BE49-F238E27FC236}">
                <a16:creationId xmlns:a16="http://schemas.microsoft.com/office/drawing/2014/main" id="{706CFB50-861A-2C52-7126-373996D25EA3}"/>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3539767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2BF7285-EF44-45D1-9317-D1907F92C54C}"/>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D8CDFF95-0CFC-4F18-AAC8-D675D5EDD689}"/>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sp>
        <p:nvSpPr>
          <p:cNvPr id="10" name="TextBox 9">
            <a:extLst>
              <a:ext uri="{FF2B5EF4-FFF2-40B4-BE49-F238E27FC236}">
                <a16:creationId xmlns:a16="http://schemas.microsoft.com/office/drawing/2014/main" id="{B52A337C-98C1-46FE-8C39-EAF501B45B6B}"/>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How high is the allowable first step for safe scaffold access?</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12”</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18”</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24”</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No requirement</a:t>
            </a:r>
          </a:p>
        </p:txBody>
      </p:sp>
      <p:pic>
        <p:nvPicPr>
          <p:cNvPr id="16" name="Picture 15">
            <a:extLst>
              <a:ext uri="{FF2B5EF4-FFF2-40B4-BE49-F238E27FC236}">
                <a16:creationId xmlns:a16="http://schemas.microsoft.com/office/drawing/2014/main" id="{18B4825B-1D4A-EF39-FFB4-7867D8AEAA1A}"/>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2182918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additive="base">
                                        <p:cTn id="7"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10">
                                            <p:txEl>
                                              <p:pRg st="4" end="4"/>
                                            </p:txEl>
                                          </p:spTgt>
                                        </p:tgtEl>
                                        <p:attrNameLst>
                                          <p:attrName>style.visibility</p:attrName>
                                        </p:attrNameLst>
                                      </p:cBhvr>
                                      <p:to>
                                        <p:strVal val="visible"/>
                                      </p:to>
                                    </p:set>
                                    <p:anim calcmode="lin" valueType="num">
                                      <p:cBhvr additive="base">
                                        <p:cTn id="1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10">
                                            <p:txEl>
                                              <p:pRg st="6" end="6"/>
                                            </p:txEl>
                                          </p:spTgt>
                                        </p:tgtEl>
                                        <p:attrNameLst>
                                          <p:attrName>style.visibility</p:attrName>
                                        </p:attrNameLst>
                                      </p:cBhvr>
                                      <p:to>
                                        <p:strVal val="visible"/>
                                      </p:to>
                                    </p:set>
                                    <p:anim calcmode="lin" valueType="num">
                                      <p:cBhvr additive="base">
                                        <p:cTn id="15"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10">
                                            <p:txEl>
                                              <p:pRg st="8" end="8"/>
                                            </p:txEl>
                                          </p:spTgt>
                                        </p:tgtEl>
                                        <p:attrNameLst>
                                          <p:attrName>style.visibility</p:attrName>
                                        </p:attrNameLst>
                                      </p:cBhvr>
                                      <p:to>
                                        <p:strVal val="visible"/>
                                      </p:to>
                                    </p:set>
                                    <p:anim calcmode="lin" valueType="num">
                                      <p:cBhvr additive="base">
                                        <p:cTn id="19"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29343" y="251827"/>
            <a:ext cx="11194433" cy="1200329"/>
          </a:xfrm>
          <a:prstGeom prst="rect">
            <a:avLst/>
          </a:prstGeom>
          <a:noFill/>
        </p:spPr>
        <p:txBody>
          <a:bodyPr wrap="square" rtlCol="0">
            <a:spAutoFit/>
          </a:bodyPr>
          <a:lstStyle/>
          <a:p>
            <a:r>
              <a:rPr lang="en-US" sz="7200" cap="all">
                <a:solidFill>
                  <a:srgbClr val="003F5F"/>
                </a:solidFill>
              </a:rPr>
              <a:t>Struck by falling objects</a:t>
            </a:r>
          </a:p>
        </p:txBody>
      </p:sp>
      <p:grpSp>
        <p:nvGrpSpPr>
          <p:cNvPr id="2" name="Group 1">
            <a:extLst>
              <a:ext uri="{FF2B5EF4-FFF2-40B4-BE49-F238E27FC236}">
                <a16:creationId xmlns:a16="http://schemas.microsoft.com/office/drawing/2014/main" id="{D1FA5424-B6BD-4EA7-A3CA-B503A28768F8}"/>
              </a:ext>
            </a:extLst>
          </p:cNvPr>
          <p:cNvGrpSpPr/>
          <p:nvPr/>
        </p:nvGrpSpPr>
        <p:grpSpPr>
          <a:xfrm>
            <a:off x="986028" y="2194560"/>
            <a:ext cx="1380744" cy="3435380"/>
            <a:chOff x="986028" y="2194560"/>
            <a:chExt cx="1380744" cy="3435380"/>
          </a:xfrm>
        </p:grpSpPr>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sp>
          <p:nvSpPr>
            <p:cNvPr id="13" name="TextBox 12"/>
            <p:cNvSpPr txBox="1"/>
            <p:nvPr/>
          </p:nvSpPr>
          <p:spPr>
            <a:xfrm>
              <a:off x="1249172" y="4445000"/>
              <a:ext cx="1117600" cy="1184940"/>
            </a:xfrm>
            <a:prstGeom prst="rect">
              <a:avLst/>
            </a:prstGeom>
            <a:noFill/>
          </p:spPr>
          <p:txBody>
            <a:bodyPr wrap="square" rtlCol="0">
              <a:spAutoFit/>
            </a:bodyPr>
            <a:lstStyle/>
            <a:p>
              <a:r>
                <a:rPr lang="en-US" sz="7100"/>
                <a:t>F</a:t>
              </a:r>
            </a:p>
          </p:txBody>
        </p:sp>
      </p:grpSp>
      <p:grpSp>
        <p:nvGrpSpPr>
          <p:cNvPr id="4" name="Group 3">
            <a:extLst>
              <a:ext uri="{FF2B5EF4-FFF2-40B4-BE49-F238E27FC236}">
                <a16:creationId xmlns:a16="http://schemas.microsoft.com/office/drawing/2014/main" id="{1384AA69-7AD5-4F8D-A94C-13F69558A8DE}"/>
              </a:ext>
            </a:extLst>
          </p:cNvPr>
          <p:cNvGrpSpPr/>
          <p:nvPr/>
        </p:nvGrpSpPr>
        <p:grpSpPr>
          <a:xfrm>
            <a:off x="3024632" y="2213864"/>
            <a:ext cx="1392936" cy="3441476"/>
            <a:chOff x="3024632" y="2213864"/>
            <a:chExt cx="1392936" cy="3441476"/>
          </a:xfrm>
        </p:grpSpPr>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sp>
          <p:nvSpPr>
            <p:cNvPr id="14" name="TextBox 13"/>
            <p:cNvSpPr txBox="1"/>
            <p:nvPr/>
          </p:nvSpPr>
          <p:spPr>
            <a:xfrm>
              <a:off x="3225800" y="4470400"/>
              <a:ext cx="1117600" cy="1184940"/>
            </a:xfrm>
            <a:prstGeom prst="rect">
              <a:avLst/>
            </a:prstGeom>
            <a:noFill/>
          </p:spPr>
          <p:txBody>
            <a:bodyPr wrap="square" rtlCol="0">
              <a:spAutoFit/>
            </a:bodyPr>
            <a:lstStyle/>
            <a:p>
              <a:r>
                <a:rPr lang="en-US" sz="7100"/>
                <a:t>U</a:t>
              </a:r>
            </a:p>
          </p:txBody>
        </p:sp>
      </p:grpSp>
      <p:grpSp>
        <p:nvGrpSpPr>
          <p:cNvPr id="5" name="Group 4">
            <a:extLst>
              <a:ext uri="{FF2B5EF4-FFF2-40B4-BE49-F238E27FC236}">
                <a16:creationId xmlns:a16="http://schemas.microsoft.com/office/drawing/2014/main" id="{DE4F26DD-5ADE-4693-9EB5-1F46F2CAC488}"/>
              </a:ext>
            </a:extLst>
          </p:cNvPr>
          <p:cNvGrpSpPr/>
          <p:nvPr/>
        </p:nvGrpSpPr>
        <p:grpSpPr>
          <a:xfrm>
            <a:off x="5196332" y="2177288"/>
            <a:ext cx="1555032" cy="3452652"/>
            <a:chOff x="5196332" y="2177288"/>
            <a:chExt cx="1555032" cy="3452652"/>
          </a:xfrm>
        </p:grpSpPr>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sp>
          <p:nvSpPr>
            <p:cNvPr id="15" name="TextBox 14"/>
            <p:cNvSpPr txBox="1"/>
            <p:nvPr/>
          </p:nvSpPr>
          <p:spPr>
            <a:xfrm>
              <a:off x="5633764" y="4445000"/>
              <a:ext cx="1117600" cy="1184940"/>
            </a:xfrm>
            <a:prstGeom prst="rect">
              <a:avLst/>
            </a:prstGeom>
            <a:noFill/>
          </p:spPr>
          <p:txBody>
            <a:bodyPr wrap="square" rtlCol="0">
              <a:spAutoFit/>
            </a:bodyPr>
            <a:lstStyle/>
            <a:p>
              <a:r>
                <a:rPr lang="en-US" sz="7100" b="1" u="sng">
                  <a:solidFill>
                    <a:srgbClr val="0017FF"/>
                  </a:solidFill>
                </a:rPr>
                <a:t>S</a:t>
              </a:r>
            </a:p>
          </p:txBody>
        </p:sp>
      </p:grpSp>
      <p:grpSp>
        <p:nvGrpSpPr>
          <p:cNvPr id="6" name="Group 5">
            <a:extLst>
              <a:ext uri="{FF2B5EF4-FFF2-40B4-BE49-F238E27FC236}">
                <a16:creationId xmlns:a16="http://schemas.microsoft.com/office/drawing/2014/main" id="{B881DEC9-8346-43A9-9376-D373194B5243}"/>
              </a:ext>
            </a:extLst>
          </p:cNvPr>
          <p:cNvGrpSpPr/>
          <p:nvPr/>
        </p:nvGrpSpPr>
        <p:grpSpPr>
          <a:xfrm>
            <a:off x="7519924" y="2119884"/>
            <a:ext cx="1520952" cy="3535456"/>
            <a:chOff x="7519924" y="2119884"/>
            <a:chExt cx="1520952" cy="3535456"/>
          </a:xfrm>
        </p:grpSpPr>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sp>
          <p:nvSpPr>
            <p:cNvPr id="16" name="TextBox 15"/>
            <p:cNvSpPr txBox="1"/>
            <p:nvPr/>
          </p:nvSpPr>
          <p:spPr>
            <a:xfrm>
              <a:off x="7848600" y="4470400"/>
              <a:ext cx="1117600" cy="1184940"/>
            </a:xfrm>
            <a:prstGeom prst="rect">
              <a:avLst/>
            </a:prstGeom>
            <a:noFill/>
          </p:spPr>
          <p:txBody>
            <a:bodyPr wrap="square" rtlCol="0">
              <a:spAutoFit/>
            </a:bodyPr>
            <a:lstStyle/>
            <a:p>
              <a:r>
                <a:rPr lang="en-US" sz="7100"/>
                <a:t>E</a:t>
              </a:r>
            </a:p>
          </p:txBody>
        </p:sp>
      </p:grpSp>
      <p:grpSp>
        <p:nvGrpSpPr>
          <p:cNvPr id="7" name="Group 6">
            <a:extLst>
              <a:ext uri="{FF2B5EF4-FFF2-40B4-BE49-F238E27FC236}">
                <a16:creationId xmlns:a16="http://schemas.microsoft.com/office/drawing/2014/main" id="{8F313024-4D5D-420F-A975-7A35DF7BE590}"/>
              </a:ext>
            </a:extLst>
          </p:cNvPr>
          <p:cNvGrpSpPr/>
          <p:nvPr/>
        </p:nvGrpSpPr>
        <p:grpSpPr>
          <a:xfrm>
            <a:off x="9882632" y="2176272"/>
            <a:ext cx="1392936" cy="3466368"/>
            <a:chOff x="9882632" y="2176272"/>
            <a:chExt cx="1392936" cy="3466368"/>
          </a:xfrm>
        </p:grpSpPr>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7" name="TextBox 16"/>
            <p:cNvSpPr txBox="1"/>
            <p:nvPr/>
          </p:nvSpPr>
          <p:spPr>
            <a:xfrm>
              <a:off x="10083800" y="4457700"/>
              <a:ext cx="1117600" cy="1184940"/>
            </a:xfrm>
            <a:prstGeom prst="rect">
              <a:avLst/>
            </a:prstGeom>
            <a:noFill/>
          </p:spPr>
          <p:txBody>
            <a:bodyPr wrap="square" rtlCol="0">
              <a:spAutoFit/>
            </a:bodyPr>
            <a:lstStyle/>
            <a:p>
              <a:r>
                <a:rPr lang="en-US" sz="7100"/>
                <a:t>S</a:t>
              </a:r>
            </a:p>
          </p:txBody>
        </p:sp>
      </p:grpSp>
      <p:cxnSp>
        <p:nvCxnSpPr>
          <p:cNvPr id="18" name="Straight Connector 17">
            <a:extLst>
              <a:ext uri="{FF2B5EF4-FFF2-40B4-BE49-F238E27FC236}">
                <a16:creationId xmlns:a16="http://schemas.microsoft.com/office/drawing/2014/main" id="{236AC6C0-4BF6-4184-AF4B-F39E70703B25}"/>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AC6B83A8-1B4E-4049-B158-88BE5BFA842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alphaModFix amt="50000"/>
              </a:blip>
              <a:stretch>
                <a:fillRect/>
              </a:stretch>
            </p:blipFill>
          </mc:Choice>
          <mc:Fallback>
            <p:blipFill>
              <a:blip r:embed="rId9">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27541082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3092" y="573808"/>
            <a:ext cx="6916382" cy="769441"/>
          </a:xfrm>
          <a:prstGeom prst="rect">
            <a:avLst/>
          </a:prstGeom>
          <a:noFill/>
        </p:spPr>
        <p:txBody>
          <a:bodyPr wrap="none" rtlCol="0">
            <a:spAutoFit/>
          </a:bodyPr>
          <a:lstStyle/>
          <a:p>
            <a:pPr algn="ctr"/>
            <a:r>
              <a:rPr lang="id-ID" sz="4400" b="1" cap="all">
                <a:solidFill>
                  <a:srgbClr val="003F5F"/>
                </a:solidFill>
                <a:latin typeface="+mj-lt"/>
              </a:rPr>
              <a:t>Struck by Falling Object</a:t>
            </a:r>
            <a:r>
              <a:rPr lang="en-US" sz="4400" b="1" cap="all">
                <a:solidFill>
                  <a:srgbClr val="003F5F"/>
                </a:solidFill>
                <a:latin typeface="+mj-lt"/>
              </a:rPr>
              <a:t>s</a:t>
            </a:r>
          </a:p>
        </p:txBody>
      </p:sp>
      <p:pic>
        <p:nvPicPr>
          <p:cNvPr id="6" name="Picture 5" descr="ICON - FUSES - Struck by.psd"/>
          <p:cNvPicPr>
            <a:picLocks noChangeAspect="1"/>
          </p:cNvPicPr>
          <p:nvPr/>
        </p:nvPicPr>
        <p:blipFill>
          <a:blip r:embed="rId3"/>
          <a:stretch>
            <a:fillRect/>
          </a:stretch>
        </p:blipFill>
        <p:spPr>
          <a:xfrm>
            <a:off x="344932" y="246888"/>
            <a:ext cx="1079976" cy="1429512"/>
          </a:xfrm>
          <a:prstGeom prst="rect">
            <a:avLst/>
          </a:prstGeom>
        </p:spPr>
      </p:pic>
      <p:sp>
        <p:nvSpPr>
          <p:cNvPr id="7" name="TextBox 6"/>
          <p:cNvSpPr txBox="1"/>
          <p:nvPr/>
        </p:nvSpPr>
        <p:spPr>
          <a:xfrm>
            <a:off x="812800" y="2079109"/>
            <a:ext cx="5351502" cy="2385268"/>
          </a:xfrm>
          <a:prstGeom prst="rect">
            <a:avLst/>
          </a:prstGeom>
          <a:noFill/>
        </p:spPr>
        <p:txBody>
          <a:bodyPr wrap="square" rtlCol="0">
            <a:spAutoFit/>
          </a:bodyPr>
          <a:lstStyle/>
          <a:p>
            <a:pPr marL="342900" indent="-342900">
              <a:buFont typeface="Arial" panose="020B0604020202020204" pitchFamily="34" charset="0"/>
              <a:buChar char="•"/>
            </a:pPr>
            <a:r>
              <a:rPr lang="en-US" sz="2400" dirty="0"/>
              <a:t>Tools, materials can accidentally be dropped, kicked or slip off the  scaffold</a:t>
            </a:r>
          </a:p>
          <a:p>
            <a:pPr>
              <a:spcAft>
                <a:spcPts val="600"/>
              </a:spcAft>
            </a:pPr>
            <a:endParaRPr lang="en-US" sz="2400" dirty="0"/>
          </a:p>
          <a:p>
            <a:pPr marL="342900" indent="-342900">
              <a:buFont typeface="Arial" panose="020B0604020202020204" pitchFamily="34" charset="0"/>
              <a:buChar char="•"/>
            </a:pPr>
            <a:r>
              <a:rPr lang="en-US" sz="2400" dirty="0"/>
              <a:t>Falling objects can cause injury and death to workers in addition to causing property damage</a:t>
            </a:r>
          </a:p>
        </p:txBody>
      </p:sp>
      <p:pic>
        <p:nvPicPr>
          <p:cNvPr id="9" name="Picture 8" descr="falling-bricks.jpg"/>
          <p:cNvPicPr>
            <a:picLocks noChangeAspect="1"/>
          </p:cNvPicPr>
          <p:nvPr/>
        </p:nvPicPr>
        <p:blipFill>
          <a:blip r:embed="rId4"/>
          <a:srcRect r="32806"/>
          <a:stretch>
            <a:fillRect/>
          </a:stretch>
        </p:blipFill>
        <p:spPr>
          <a:xfrm>
            <a:off x="6374390" y="1327150"/>
            <a:ext cx="5004810" cy="4855286"/>
          </a:xfrm>
          <a:prstGeom prst="rect">
            <a:avLst/>
          </a:prstGeom>
        </p:spPr>
      </p:pic>
      <p:cxnSp>
        <p:nvCxnSpPr>
          <p:cNvPr id="8" name="Straight Connector 7">
            <a:extLst>
              <a:ext uri="{FF2B5EF4-FFF2-40B4-BE49-F238E27FC236}">
                <a16:creationId xmlns:a16="http://schemas.microsoft.com/office/drawing/2014/main" id="{8F6343B2-75BA-40D4-8D8F-3D2B7CFA3AB4}"/>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7DD141BA-CCD3-4AC8-BC13-64E0039ADB1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9291369" y="6386468"/>
            <a:ext cx="2557731" cy="263197"/>
          </a:xfrm>
          <a:prstGeom prst="rect">
            <a:avLst/>
          </a:prstGeom>
          <a:noFill/>
          <a:ln w="12700" cmpd="sng">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16" presetClass="entr" presetSubtype="21" fill="hold" nodeType="afterEffect">
                                  <p:stCondLst>
                                    <p:cond delay="5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barn(inVertical)">
                                      <p:cBhvr>
                                        <p:cTn id="11" dur="500"/>
                                        <p:tgtEl>
                                          <p:spTgt spid="7">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200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5C38F69-7FE0-6B41-AEA5-F73B50B28F5D}"/>
              </a:ext>
            </a:extLst>
          </p:cNvPr>
          <p:cNvSpPr>
            <a:spLocks noGrp="1" noChangeArrowheads="1"/>
          </p:cNvSpPr>
          <p:nvPr>
            <p:ph type="title"/>
          </p:nvPr>
        </p:nvSpPr>
        <p:spPr/>
        <p:txBody>
          <a:bodyPr/>
          <a:lstStyle/>
          <a:p>
            <a:pPr algn="ctr"/>
            <a:r>
              <a:rPr lang="en-US" altLang="en-US"/>
              <a:t>FALLING OBJECT PROTECTION OPTIONS</a:t>
            </a:r>
          </a:p>
        </p:txBody>
      </p:sp>
      <p:cxnSp>
        <p:nvCxnSpPr>
          <p:cNvPr id="7" name="Straight Connector 6">
            <a:extLst>
              <a:ext uri="{FF2B5EF4-FFF2-40B4-BE49-F238E27FC236}">
                <a16:creationId xmlns:a16="http://schemas.microsoft.com/office/drawing/2014/main" id="{C8C11EA6-2FF7-47B7-8A26-FBFCA9D1F05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A7B840A5-96C0-4ACC-BCF3-E5FF289E5760}"/>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9" name="TextBox 8">
            <a:extLst>
              <a:ext uri="{FF2B5EF4-FFF2-40B4-BE49-F238E27FC236}">
                <a16:creationId xmlns:a16="http://schemas.microsoft.com/office/drawing/2014/main" id="{576E04D2-6931-4A21-AFB0-1E9419E98B29}"/>
              </a:ext>
            </a:extLst>
          </p:cNvPr>
          <p:cNvSpPr txBox="1"/>
          <p:nvPr/>
        </p:nvSpPr>
        <p:spPr>
          <a:xfrm>
            <a:off x="950635" y="1970976"/>
            <a:ext cx="10898465" cy="3359061"/>
          </a:xfrm>
          <a:prstGeom prst="rect">
            <a:avLst/>
          </a:prstGeom>
          <a:noFill/>
        </p:spPr>
        <p:txBody>
          <a:bodyPr wrap="square" rtlCol="0">
            <a:spAutoFit/>
          </a:bodyPr>
          <a:lstStyle/>
          <a:p>
            <a:pPr marL="800100" lvl="1" indent="-342900">
              <a:lnSpc>
                <a:spcPct val="150000"/>
              </a:lnSpc>
              <a:buFont typeface="Arial" panose="020B0604020202020204" pitchFamily="34" charset="0"/>
              <a:buChar char="•"/>
            </a:pPr>
            <a:r>
              <a:rPr lang="en-US" sz="2400" dirty="0"/>
              <a:t>Toeboards</a:t>
            </a:r>
          </a:p>
          <a:p>
            <a:pPr marL="800100" lvl="1" indent="-342900">
              <a:lnSpc>
                <a:spcPct val="150000"/>
              </a:lnSpc>
              <a:buFont typeface="Arial" panose="020B0604020202020204" pitchFamily="34" charset="0"/>
              <a:buChar char="•"/>
            </a:pPr>
            <a:r>
              <a:rPr lang="en-US" sz="2400" dirty="0"/>
              <a:t>Screens </a:t>
            </a:r>
          </a:p>
          <a:p>
            <a:pPr marL="800100" lvl="1" indent="-342900">
              <a:lnSpc>
                <a:spcPct val="150000"/>
              </a:lnSpc>
              <a:buFont typeface="Arial" panose="020B0604020202020204" pitchFamily="34" charset="0"/>
              <a:buChar char="•"/>
            </a:pPr>
            <a:r>
              <a:rPr lang="en-US" sz="2400" dirty="0"/>
              <a:t>Guardrail Systems with Netting</a:t>
            </a:r>
          </a:p>
          <a:p>
            <a:pPr marL="800100" lvl="1" indent="-342900">
              <a:lnSpc>
                <a:spcPct val="150000"/>
              </a:lnSpc>
              <a:buFont typeface="Arial" panose="020B0604020202020204" pitchFamily="34" charset="0"/>
              <a:buChar char="•"/>
            </a:pPr>
            <a:r>
              <a:rPr lang="en-US" sz="2400" dirty="0"/>
              <a:t>Debris Nets, Catch Platforms or Canopy</a:t>
            </a:r>
          </a:p>
          <a:p>
            <a:pPr marL="800100" lvl="1" indent="-342900">
              <a:lnSpc>
                <a:spcPct val="150000"/>
              </a:lnSpc>
              <a:buFont typeface="Arial" panose="020B0604020202020204" pitchFamily="34" charset="0"/>
              <a:buChar char="•"/>
            </a:pPr>
            <a:r>
              <a:rPr lang="en-US" sz="2400" dirty="0"/>
              <a:t>Barricade the hazard area</a:t>
            </a:r>
          </a:p>
          <a:p>
            <a:pPr marL="800100" lvl="1" indent="-342900">
              <a:lnSpc>
                <a:spcPct val="150000"/>
              </a:lnSpc>
              <a:buFont typeface="Arial" panose="020B0604020202020204" pitchFamily="34" charset="0"/>
              <a:buChar char="•"/>
            </a:pPr>
            <a:r>
              <a:rPr lang="en-US" sz="2400" dirty="0"/>
              <a:t>Secure potential falling material to the platform away from the edge</a:t>
            </a:r>
          </a:p>
        </p:txBody>
      </p:sp>
    </p:spTree>
    <p:extLst>
      <p:ext uri="{BB962C8B-B14F-4D97-AF65-F5344CB8AC3E}">
        <p14:creationId xmlns:p14="http://schemas.microsoft.com/office/powerpoint/2010/main" val="25389592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100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100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424543" y="140407"/>
            <a:ext cx="11255828" cy="769441"/>
          </a:xfrm>
          <a:prstGeom prst="rect">
            <a:avLst/>
          </a:prstGeom>
          <a:noFill/>
        </p:spPr>
        <p:txBody>
          <a:bodyPr wrap="square" rtlCol="0">
            <a:spAutoFit/>
          </a:bodyPr>
          <a:lstStyle/>
          <a:p>
            <a:pPr algn="ctr"/>
            <a:r>
              <a:rPr lang="id-ID" sz="4400">
                <a:solidFill>
                  <a:srgbClr val="003F5F"/>
                </a:solidFill>
              </a:rPr>
              <a:t>FALLING OBJECT PROTECTION</a:t>
            </a:r>
            <a:endParaRPr lang="en-US" sz="4400">
              <a:solidFill>
                <a:srgbClr val="003F5F"/>
              </a:solidFill>
            </a:endParaRPr>
          </a:p>
        </p:txBody>
      </p:sp>
      <p:grpSp>
        <p:nvGrpSpPr>
          <p:cNvPr id="22" name="Group 21">
            <a:extLst>
              <a:ext uri="{FF2B5EF4-FFF2-40B4-BE49-F238E27FC236}">
                <a16:creationId xmlns:a16="http://schemas.microsoft.com/office/drawing/2014/main" id="{CE70DB0F-081A-4CC9-8FB4-10CFCAA5EAB0}"/>
              </a:ext>
            </a:extLst>
          </p:cNvPr>
          <p:cNvGrpSpPr/>
          <p:nvPr/>
        </p:nvGrpSpPr>
        <p:grpSpPr>
          <a:xfrm>
            <a:off x="7973229" y="1341697"/>
            <a:ext cx="3722063" cy="492443"/>
            <a:chOff x="4457700" y="2336291"/>
            <a:chExt cx="3329984" cy="430211"/>
          </a:xfrm>
        </p:grpSpPr>
        <p:sp>
          <p:nvSpPr>
            <p:cNvPr id="26" name="Rectangle 25">
              <a:extLst>
                <a:ext uri="{FF2B5EF4-FFF2-40B4-BE49-F238E27FC236}">
                  <a16:creationId xmlns:a16="http://schemas.microsoft.com/office/drawing/2014/main" id="{58F31D80-56E2-4225-9B94-A87F9AAF9DA1}"/>
                </a:ext>
              </a:extLst>
            </p:cNvPr>
            <p:cNvSpPr/>
            <p:nvPr/>
          </p:nvSpPr>
          <p:spPr>
            <a:xfrm>
              <a:off x="4457700" y="2413001"/>
              <a:ext cx="3251200" cy="3175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7" name="TextBox 26">
              <a:extLst>
                <a:ext uri="{FF2B5EF4-FFF2-40B4-BE49-F238E27FC236}">
                  <a16:creationId xmlns:a16="http://schemas.microsoft.com/office/drawing/2014/main" id="{04AF3EB2-CF7C-4E63-83D5-30513290DF40}"/>
                </a:ext>
              </a:extLst>
            </p:cNvPr>
            <p:cNvSpPr txBox="1"/>
            <p:nvPr/>
          </p:nvSpPr>
          <p:spPr>
            <a:xfrm>
              <a:off x="4493889" y="2336291"/>
              <a:ext cx="3293795" cy="430211"/>
            </a:xfrm>
            <a:prstGeom prst="rect">
              <a:avLst/>
            </a:prstGeom>
            <a:noFill/>
          </p:spPr>
          <p:txBody>
            <a:bodyPr wrap="square" rtlCol="0">
              <a:spAutoFit/>
            </a:bodyPr>
            <a:lstStyle/>
            <a:p>
              <a:pPr algn="ctr"/>
              <a:r>
                <a:rPr lang="en-US" sz="2600">
                  <a:solidFill>
                    <a:schemeClr val="bg1"/>
                  </a:solidFill>
                </a:rPr>
                <a:t>TOEBOARDS</a:t>
              </a:r>
              <a:endParaRPr lang="id-ID" sz="2600">
                <a:solidFill>
                  <a:schemeClr val="bg1"/>
                </a:solidFill>
              </a:endParaRPr>
            </a:p>
          </p:txBody>
        </p:sp>
      </p:grpSp>
      <p:cxnSp>
        <p:nvCxnSpPr>
          <p:cNvPr id="14" name="Straight Connector 13">
            <a:extLst>
              <a:ext uri="{FF2B5EF4-FFF2-40B4-BE49-F238E27FC236}">
                <a16:creationId xmlns:a16="http://schemas.microsoft.com/office/drawing/2014/main" id="{CCEE5090-B549-4FD4-A0A5-0E2F774A696A}"/>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descr="17_SAIA_Logo_Pantone302_Horz_Stack_375 Lime Green (1).eps">
            <a:extLst>
              <a:ext uri="{FF2B5EF4-FFF2-40B4-BE49-F238E27FC236}">
                <a16:creationId xmlns:a16="http://schemas.microsoft.com/office/drawing/2014/main" id="{F989A2A7-1EDC-4DA3-BEA0-6B43B33C0E0E}"/>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9291369" y="6401444"/>
            <a:ext cx="2557731" cy="263197"/>
          </a:xfrm>
          <a:prstGeom prst="rect">
            <a:avLst/>
          </a:prstGeom>
          <a:noFill/>
          <a:ln w="12700" cmpd="sng">
            <a:noFill/>
          </a:ln>
        </p:spPr>
      </p:pic>
      <p:sp>
        <p:nvSpPr>
          <p:cNvPr id="6" name="Rectangle: Rounded Corners 5">
            <a:extLst>
              <a:ext uri="{FF2B5EF4-FFF2-40B4-BE49-F238E27FC236}">
                <a16:creationId xmlns:a16="http://schemas.microsoft.com/office/drawing/2014/main" id="{FCE8735E-0E41-4FC7-8BA0-C2473F44A7E9}"/>
              </a:ext>
            </a:extLst>
          </p:cNvPr>
          <p:cNvSpPr/>
          <p:nvPr/>
        </p:nvSpPr>
        <p:spPr>
          <a:xfrm>
            <a:off x="8741664" y="2967956"/>
            <a:ext cx="384048" cy="2415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6">
            <a:extLst>
              <a:ext uri="{FF2B5EF4-FFF2-40B4-BE49-F238E27FC236}">
                <a16:creationId xmlns:a16="http://schemas.microsoft.com/office/drawing/2014/main" id="{4DB20E8D-7886-46F9-B2B8-01FC59BC30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699" t="17542" r="15986" b="10327"/>
          <a:stretch/>
        </p:blipFill>
        <p:spPr bwMode="auto">
          <a:xfrm>
            <a:off x="7789361" y="2030258"/>
            <a:ext cx="3905931" cy="3729909"/>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Right 17">
            <a:extLst>
              <a:ext uri="{FF2B5EF4-FFF2-40B4-BE49-F238E27FC236}">
                <a16:creationId xmlns:a16="http://schemas.microsoft.com/office/drawing/2014/main" id="{09A9B98D-CD59-44CE-8608-69DB89D2FBFC}"/>
              </a:ext>
            </a:extLst>
          </p:cNvPr>
          <p:cNvSpPr/>
          <p:nvPr/>
        </p:nvSpPr>
        <p:spPr>
          <a:xfrm rot="18119361">
            <a:off x="7983800" y="4610764"/>
            <a:ext cx="2615137" cy="2329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F5B9521-F731-4208-9650-28A21C047978}"/>
              </a:ext>
            </a:extLst>
          </p:cNvPr>
          <p:cNvSpPr txBox="1"/>
          <p:nvPr/>
        </p:nvSpPr>
        <p:spPr>
          <a:xfrm>
            <a:off x="346810" y="1751617"/>
            <a:ext cx="7028178" cy="3662541"/>
          </a:xfrm>
          <a:prstGeom prst="rect">
            <a:avLst/>
          </a:prstGeom>
          <a:noFill/>
        </p:spPr>
        <p:txBody>
          <a:bodyPr wrap="square" rtlCol="0">
            <a:spAutoFit/>
          </a:bodyPr>
          <a:lstStyle/>
          <a:p>
            <a:pPr lvl="1"/>
            <a:r>
              <a:rPr lang="en-US" sz="2400" dirty="0"/>
              <a:t>Toeboards:</a:t>
            </a:r>
          </a:p>
          <a:p>
            <a:pPr lvl="1"/>
            <a:endParaRPr lang="en-US" sz="2400" dirty="0"/>
          </a:p>
          <a:p>
            <a:pPr marL="800100" lvl="1" indent="-342900">
              <a:buFont typeface="Arial" panose="020B0604020202020204" pitchFamily="34" charset="0"/>
              <a:buChar char="•"/>
            </a:pPr>
            <a:r>
              <a:rPr lang="en-US" sz="2000" dirty="0"/>
              <a:t>Install where tools,  materials, or equipment can fall from a scaffold and strike employees below</a:t>
            </a:r>
          </a:p>
          <a:p>
            <a:pPr marL="628650" lvl="1" indent="-171450">
              <a:buFont typeface="Arial" panose="020B0604020202020204" pitchFamily="34" charset="0"/>
              <a:buChar char="•"/>
            </a:pPr>
            <a:endParaRPr lang="en-US" sz="800" dirty="0"/>
          </a:p>
          <a:p>
            <a:pPr marL="800100" lvl="1" indent="-342900">
              <a:buFont typeface="Arial" panose="020B0604020202020204" pitchFamily="34" charset="0"/>
              <a:buChar char="•"/>
            </a:pPr>
            <a:r>
              <a:rPr lang="en-US" sz="2000" dirty="0"/>
              <a:t>Install along edges of platforms more than 10’ above lower levels for a distance sufficient to protect employees below</a:t>
            </a:r>
          </a:p>
          <a:p>
            <a:pPr marL="628650" lvl="1" indent="-171450">
              <a:buFont typeface="Arial" panose="020B0604020202020204" pitchFamily="34" charset="0"/>
              <a:buChar char="•"/>
            </a:pPr>
            <a:endParaRPr lang="en-US" sz="800" dirty="0"/>
          </a:p>
          <a:p>
            <a:pPr marL="800100" lvl="1" indent="-342900">
              <a:buFont typeface="Arial" panose="020B0604020202020204" pitchFamily="34" charset="0"/>
              <a:buChar char="•"/>
            </a:pPr>
            <a:r>
              <a:rPr lang="en-US" sz="2000" dirty="0"/>
              <a:t>3-1/2” high minimum</a:t>
            </a:r>
          </a:p>
          <a:p>
            <a:pPr marL="628650" lvl="1" indent="-171450">
              <a:buFont typeface="Arial" panose="020B0604020202020204" pitchFamily="34" charset="0"/>
              <a:buChar char="•"/>
            </a:pPr>
            <a:endParaRPr lang="en-US" sz="800" dirty="0"/>
          </a:p>
          <a:p>
            <a:pPr marL="800100" lvl="1" indent="-342900">
              <a:buFont typeface="Arial" panose="020B0604020202020204" pitchFamily="34" charset="0"/>
              <a:buChar char="•"/>
            </a:pPr>
            <a:r>
              <a:rPr lang="en-US" sz="2000" dirty="0"/>
              <a:t>No more than ¼” gap between the bottom of the toeboard and the platform</a:t>
            </a:r>
          </a:p>
        </p:txBody>
      </p:sp>
    </p:spTree>
    <p:extLst>
      <p:ext uri="{BB962C8B-B14F-4D97-AF65-F5344CB8AC3E}">
        <p14:creationId xmlns:p14="http://schemas.microsoft.com/office/powerpoint/2010/main" val="33248580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100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100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1500"/>
                            </p:stCondLst>
                            <p:childTnLst>
                              <p:par>
                                <p:cTn id="16" presetID="53" presetClass="entr" presetSubtype="16" fill="hold" nodeType="afterEffect">
                                  <p:stCondLst>
                                    <p:cond delay="50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2500"/>
                            </p:stCondLst>
                            <p:childTnLst>
                              <p:par>
                                <p:cTn id="22" presetID="53" presetClass="entr" presetSubtype="16" fill="hold" grpId="0" nodeType="afterEffect">
                                  <p:stCondLst>
                                    <p:cond delay="5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1" presetClass="entr" presetSubtype="0" fill="hold" nodeType="withEffect">
                                  <p:stCondLst>
                                    <p:cond delay="1000"/>
                                  </p:stCondLst>
                                  <p:childTnLst>
                                    <p:set>
                                      <p:cBhvr>
                                        <p:cTn id="28" dur="1" fill="hold">
                                          <p:stCondLst>
                                            <p:cond delay="0"/>
                                          </p:stCondLst>
                                        </p:cTn>
                                        <p:tgtEl>
                                          <p:spTgt spid="24">
                                            <p:txEl>
                                              <p:pRg st="2" end="2"/>
                                            </p:txEl>
                                          </p:spTgt>
                                        </p:tgtEl>
                                        <p:attrNameLst>
                                          <p:attrName>style.visibility</p:attrName>
                                        </p:attrNameLst>
                                      </p:cBhvr>
                                      <p:to>
                                        <p:strVal val="visible"/>
                                      </p:to>
                                    </p:set>
                                  </p:childTnLst>
                                </p:cTn>
                              </p:par>
                              <p:par>
                                <p:cTn id="29" presetID="1" presetClass="entr" presetSubtype="0" fill="hold" nodeType="withEffect">
                                  <p:stCondLst>
                                    <p:cond delay="1000"/>
                                  </p:stCondLst>
                                  <p:childTnLst>
                                    <p:set>
                                      <p:cBhvr>
                                        <p:cTn id="30" dur="1" fill="hold">
                                          <p:stCondLst>
                                            <p:cond delay="0"/>
                                          </p:stCondLst>
                                        </p:cTn>
                                        <p:tgtEl>
                                          <p:spTgt spid="24">
                                            <p:txEl>
                                              <p:pRg st="4" end="4"/>
                                            </p:txEl>
                                          </p:spTgt>
                                        </p:tgtEl>
                                        <p:attrNameLst>
                                          <p:attrName>style.visibility</p:attrName>
                                        </p:attrNameLst>
                                      </p:cBhvr>
                                      <p:to>
                                        <p:strVal val="visible"/>
                                      </p:to>
                                    </p:set>
                                  </p:childTnLst>
                                </p:cTn>
                              </p:par>
                              <p:par>
                                <p:cTn id="31" presetID="1" presetClass="entr" presetSubtype="0" fill="hold" nodeType="withEffect">
                                  <p:stCondLst>
                                    <p:cond delay="1000"/>
                                  </p:stCondLst>
                                  <p:childTnLst>
                                    <p:set>
                                      <p:cBhvr>
                                        <p:cTn id="32" dur="1" fill="hold">
                                          <p:stCondLst>
                                            <p:cond delay="0"/>
                                          </p:stCondLst>
                                        </p:cTn>
                                        <p:tgtEl>
                                          <p:spTgt spid="24">
                                            <p:txEl>
                                              <p:pRg st="6" end="6"/>
                                            </p:txEl>
                                          </p:spTgt>
                                        </p:tgtEl>
                                        <p:attrNameLst>
                                          <p:attrName>style.visibility</p:attrName>
                                        </p:attrNameLst>
                                      </p:cBhvr>
                                      <p:to>
                                        <p:strVal val="visible"/>
                                      </p:to>
                                    </p:set>
                                  </p:childTnLst>
                                </p:cTn>
                              </p:par>
                              <p:par>
                                <p:cTn id="33" presetID="1" presetClass="entr" presetSubtype="0" fill="hold" nodeType="withEffect">
                                  <p:stCondLst>
                                    <p:cond delay="1000"/>
                                  </p:stCondLst>
                                  <p:childTnLst>
                                    <p:set>
                                      <p:cBhvr>
                                        <p:cTn id="34" dur="1" fill="hold">
                                          <p:stCondLst>
                                            <p:cond delay="0"/>
                                          </p:stCondLst>
                                        </p:cTn>
                                        <p:tgtEl>
                                          <p:spTgt spid="24">
                                            <p:txEl>
                                              <p:pRg st="8" end="8"/>
                                            </p:txEl>
                                          </p:spTgt>
                                        </p:tgtEl>
                                        <p:attrNameLst>
                                          <p:attrName>style.visibility</p:attrName>
                                        </p:attrNameLst>
                                      </p:cBhvr>
                                      <p:to>
                                        <p:strVal val="visible"/>
                                      </p:to>
                                    </p:set>
                                  </p:childTnLst>
                                </p:cTn>
                              </p:par>
                              <p:par>
                                <p:cTn id="35" presetID="1" presetClass="entr" presetSubtype="0" fill="hold" nodeType="withEffect">
                                  <p:stCondLst>
                                    <p:cond delay="1000"/>
                                  </p:stCondLst>
                                  <p:childTnLst>
                                    <p:set>
                                      <p:cBhvr>
                                        <p:cTn id="3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398768" y="143531"/>
            <a:ext cx="11346918" cy="769441"/>
          </a:xfrm>
          <a:prstGeom prst="rect">
            <a:avLst/>
          </a:prstGeom>
          <a:noFill/>
        </p:spPr>
        <p:txBody>
          <a:bodyPr wrap="square" rtlCol="0">
            <a:spAutoFit/>
          </a:bodyPr>
          <a:lstStyle/>
          <a:p>
            <a:pPr algn="ctr"/>
            <a:r>
              <a:rPr lang="id-ID" sz="4400">
                <a:solidFill>
                  <a:srgbClr val="003F5F"/>
                </a:solidFill>
              </a:rPr>
              <a:t>FALLING OBJECT PROTECTION</a:t>
            </a:r>
            <a:r>
              <a:rPr lang="en-US" sz="4400">
                <a:solidFill>
                  <a:srgbClr val="003F5F"/>
                </a:solidFill>
              </a:rPr>
              <a:t> CONTINUED</a:t>
            </a:r>
          </a:p>
        </p:txBody>
      </p:sp>
      <p:sp>
        <p:nvSpPr>
          <p:cNvPr id="42" name="Rectangle 41"/>
          <p:cNvSpPr/>
          <p:nvPr/>
        </p:nvSpPr>
        <p:spPr>
          <a:xfrm>
            <a:off x="8197310" y="1271571"/>
            <a:ext cx="3548376" cy="769441"/>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43" name="TextBox 42"/>
          <p:cNvSpPr txBox="1"/>
          <p:nvPr/>
        </p:nvSpPr>
        <p:spPr>
          <a:xfrm>
            <a:off x="8250941" y="1210016"/>
            <a:ext cx="3548376" cy="892552"/>
          </a:xfrm>
          <a:prstGeom prst="rect">
            <a:avLst/>
          </a:prstGeom>
          <a:noFill/>
        </p:spPr>
        <p:txBody>
          <a:bodyPr wrap="square" rtlCol="0">
            <a:spAutoFit/>
          </a:bodyPr>
          <a:lstStyle/>
          <a:p>
            <a:pPr algn="ctr"/>
            <a:r>
              <a:rPr lang="en-US" sz="2600">
                <a:solidFill>
                  <a:schemeClr val="bg1"/>
                </a:solidFill>
              </a:rPr>
              <a:t>DEBRIS NETS, CATCH PLATFORMS &amp; CANOPIES</a:t>
            </a:r>
            <a:endParaRPr lang="id-ID" sz="2600">
              <a:solidFill>
                <a:schemeClr val="bg1"/>
              </a:solidFill>
            </a:endParaRPr>
          </a:p>
        </p:txBody>
      </p:sp>
      <p:sp>
        <p:nvSpPr>
          <p:cNvPr id="23" name="Rectangle 22"/>
          <p:cNvSpPr/>
          <p:nvPr/>
        </p:nvSpPr>
        <p:spPr>
          <a:xfrm>
            <a:off x="844894" y="1556019"/>
            <a:ext cx="3336472" cy="348343"/>
          </a:xfrm>
          <a:prstGeom prst="rect">
            <a:avLst/>
          </a:prstGeom>
          <a:solidFill>
            <a:schemeClr val="accent1">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4" name="TextBox 23"/>
          <p:cNvSpPr txBox="1"/>
          <p:nvPr/>
        </p:nvSpPr>
        <p:spPr>
          <a:xfrm>
            <a:off x="769622" y="1448245"/>
            <a:ext cx="3487016" cy="492443"/>
          </a:xfrm>
          <a:prstGeom prst="rect">
            <a:avLst/>
          </a:prstGeom>
          <a:noFill/>
        </p:spPr>
        <p:txBody>
          <a:bodyPr wrap="square" rtlCol="0">
            <a:spAutoFit/>
          </a:bodyPr>
          <a:lstStyle/>
          <a:p>
            <a:pPr algn="ctr"/>
            <a:r>
              <a:rPr lang="id-ID" sz="2600">
                <a:solidFill>
                  <a:schemeClr val="bg1"/>
                </a:solidFill>
              </a:rPr>
              <a:t>SCREEN</a:t>
            </a:r>
            <a:r>
              <a:rPr lang="en-US" sz="2600">
                <a:solidFill>
                  <a:schemeClr val="bg1"/>
                </a:solidFill>
              </a:rPr>
              <a:t>S &amp; GUARDRAILS</a:t>
            </a:r>
            <a:endParaRPr lang="id-ID" sz="2600">
              <a:solidFill>
                <a:schemeClr val="bg1"/>
              </a:solidFill>
            </a:endParaRPr>
          </a:p>
        </p:txBody>
      </p:sp>
      <p:pic>
        <p:nvPicPr>
          <p:cNvPr id="29" name="Picture 28"/>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415082" y="2102568"/>
            <a:ext cx="4158851" cy="3400727"/>
          </a:xfrm>
          <a:prstGeom prst="rect">
            <a:avLst/>
          </a:prstGeom>
        </p:spPr>
      </p:pic>
      <p:cxnSp>
        <p:nvCxnSpPr>
          <p:cNvPr id="10" name="Straight Connector 9">
            <a:extLst>
              <a:ext uri="{FF2B5EF4-FFF2-40B4-BE49-F238E27FC236}">
                <a16:creationId xmlns:a16="http://schemas.microsoft.com/office/drawing/2014/main" id="{63E5FEBC-E27A-4CD8-B0E1-3BE9BBE55141}"/>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1" name="Picture 10" descr="17_SAIA_Logo_Pantone302_Horz_Stack_375 Lime Green (1).eps">
            <a:extLst>
              <a:ext uri="{FF2B5EF4-FFF2-40B4-BE49-F238E27FC236}">
                <a16:creationId xmlns:a16="http://schemas.microsoft.com/office/drawing/2014/main" id="{F0981DCA-90ED-42A8-894E-43E4F0B2C1F2}"/>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6">
                <a:alphaModFix amt="50000"/>
              </a:blip>
              <a:stretch>
                <a:fillRect/>
              </a:stretch>
            </p:blipFill>
          </mc:Choice>
          <mc:Fallback>
            <p:blipFill>
              <a:blip r:embed="rId7">
                <a:alphaModFix amt="50000"/>
              </a:blip>
              <a:stretch>
                <a:fillRect/>
              </a:stretch>
            </p:blipFill>
          </mc:Fallback>
        </mc:AlternateContent>
        <p:spPr>
          <a:xfrm>
            <a:off x="261411" y="6386468"/>
            <a:ext cx="2557731" cy="263197"/>
          </a:xfrm>
          <a:prstGeom prst="rect">
            <a:avLst/>
          </a:prstGeom>
          <a:noFill/>
          <a:ln w="12700" cmpd="sng">
            <a:noFill/>
          </a:ln>
        </p:spPr>
      </p:pic>
      <p:sp>
        <p:nvSpPr>
          <p:cNvPr id="12" name="TextBox 11">
            <a:extLst>
              <a:ext uri="{FF2B5EF4-FFF2-40B4-BE49-F238E27FC236}">
                <a16:creationId xmlns:a16="http://schemas.microsoft.com/office/drawing/2014/main" id="{F27DEBF7-7F4C-434B-8EE5-1FAEA3F879B1}"/>
              </a:ext>
            </a:extLst>
          </p:cNvPr>
          <p:cNvSpPr txBox="1"/>
          <p:nvPr/>
        </p:nvSpPr>
        <p:spPr>
          <a:xfrm>
            <a:off x="4507508" y="1021576"/>
            <a:ext cx="3689802" cy="5201424"/>
          </a:xfrm>
          <a:prstGeom prst="rect">
            <a:avLst/>
          </a:prstGeom>
          <a:noFill/>
        </p:spPr>
        <p:txBody>
          <a:bodyPr wrap="square" rtlCol="0">
            <a:spAutoFit/>
          </a:bodyPr>
          <a:lstStyle/>
          <a:p>
            <a:pPr lvl="1"/>
            <a:r>
              <a:rPr lang="en-US" sz="2400" dirty="0"/>
              <a:t>Screens:</a:t>
            </a:r>
          </a:p>
          <a:p>
            <a:pPr marL="800100" lvl="1" indent="-342900">
              <a:buFont typeface="Arial" panose="020B0604020202020204" pitchFamily="34" charset="0"/>
              <a:buChar char="•"/>
            </a:pPr>
            <a:r>
              <a:rPr lang="en-US" sz="2000" dirty="0"/>
              <a:t>Install where tools,  materials, or equipment are piled higher than the </a:t>
            </a:r>
            <a:r>
              <a:rPr lang="en-US" sz="2000" dirty="0" err="1"/>
              <a:t>toeboard</a:t>
            </a:r>
            <a:r>
              <a:rPr lang="en-US" sz="2000" dirty="0"/>
              <a:t> and can fall from a scaffold and strike employees below</a:t>
            </a:r>
          </a:p>
          <a:p>
            <a:pPr marL="628650" lvl="1" indent="-17145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Extend from the </a:t>
            </a:r>
            <a:r>
              <a:rPr lang="en-US" sz="2000" dirty="0" err="1"/>
              <a:t>toeboard</a:t>
            </a:r>
            <a:r>
              <a:rPr lang="en-US" sz="2000" dirty="0"/>
              <a:t> or platform to the top of the guardrail  for a distance sufficient to protect employees below</a:t>
            </a:r>
          </a:p>
          <a:p>
            <a:pPr marL="628650" lvl="1" indent="-17145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Guardrail system with openings small enough to prevent passage of falling objects</a:t>
            </a:r>
            <a:endParaRPr lang="en-US" sz="2400" dirty="0"/>
          </a:p>
        </p:txBody>
      </p:sp>
      <p:sp>
        <p:nvSpPr>
          <p:cNvPr id="13" name="TextBox 12">
            <a:extLst>
              <a:ext uri="{FF2B5EF4-FFF2-40B4-BE49-F238E27FC236}">
                <a16:creationId xmlns:a16="http://schemas.microsoft.com/office/drawing/2014/main" id="{1140673B-742D-466F-9F10-C8C6E4468879}"/>
              </a:ext>
            </a:extLst>
          </p:cNvPr>
          <p:cNvSpPr txBox="1"/>
          <p:nvPr/>
        </p:nvSpPr>
        <p:spPr>
          <a:xfrm>
            <a:off x="7885810" y="2326172"/>
            <a:ext cx="4158851" cy="3552254"/>
          </a:xfrm>
          <a:prstGeom prst="rect">
            <a:avLst/>
          </a:prstGeom>
          <a:noFill/>
        </p:spPr>
        <p:txBody>
          <a:bodyPr wrap="square" rtlCol="0">
            <a:spAutoFit/>
          </a:bodyPr>
          <a:lstStyle/>
          <a:p>
            <a:pPr marL="800100" lvl="1" indent="-342900">
              <a:buFont typeface="Arial" panose="020B0604020202020204" pitchFamily="34" charset="0"/>
              <a:buChar char="•"/>
            </a:pPr>
            <a:r>
              <a:rPr lang="en-US" sz="2000" dirty="0"/>
              <a:t>Install where tools,  materials, or equipment is piled higher than the toeboard can fall from a scaffold and strike employees below</a:t>
            </a:r>
          </a:p>
          <a:p>
            <a:pPr marL="628650" lvl="1" indent="-171450">
              <a:buFont typeface="Arial" panose="020B0604020202020204" pitchFamily="34" charset="0"/>
              <a:buChar char="•"/>
            </a:pPr>
            <a:endParaRPr lang="en-US" sz="400" dirty="0"/>
          </a:p>
          <a:p>
            <a:pPr marL="800100" lvl="1" indent="-342900">
              <a:buFont typeface="Arial" panose="020B0604020202020204" pitchFamily="34" charset="0"/>
              <a:buChar char="•"/>
            </a:pPr>
            <a:r>
              <a:rPr lang="en-US" sz="2000" dirty="0"/>
              <a:t>Strong enough to withstand impact forces of falling objects</a:t>
            </a:r>
          </a:p>
          <a:p>
            <a:pPr marL="800100" lvl="1" indent="-342900">
              <a:buFont typeface="Arial" panose="020B0604020202020204" pitchFamily="34" charset="0"/>
              <a:buChar char="•"/>
            </a:pPr>
            <a:r>
              <a:rPr lang="en-US" sz="2000" dirty="0"/>
              <a:t>Erected between the falling object hazard and the employees</a:t>
            </a:r>
            <a:endParaRPr lang="en-US" sz="2400" dirty="0"/>
          </a:p>
          <a:p>
            <a:pPr lvl="1">
              <a:lnSpc>
                <a:spcPct val="125000"/>
              </a:lnSpc>
            </a:pPr>
            <a:endParaRPr lang="en-US" dirty="0"/>
          </a:p>
        </p:txBody>
      </p:sp>
    </p:spTree>
    <p:extLst>
      <p:ext uri="{BB962C8B-B14F-4D97-AF65-F5344CB8AC3E}">
        <p14:creationId xmlns:p14="http://schemas.microsoft.com/office/powerpoint/2010/main" val="12973298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50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 presetClass="entr" presetSubtype="0" fill="hold" nodeType="withEffect">
                                  <p:stCondLst>
                                    <p:cond delay="1000"/>
                                  </p:stCondLst>
                                  <p:childTnLst>
                                    <p:set>
                                      <p:cBhvr>
                                        <p:cTn id="31" dur="1" fill="hold">
                                          <p:stCondLst>
                                            <p:cond delay="0"/>
                                          </p:stCondLst>
                                        </p:cTn>
                                        <p:tgtEl>
                                          <p:spTgt spid="12">
                                            <p:txEl>
                                              <p:pRg st="1" end="1"/>
                                            </p:txEl>
                                          </p:spTgt>
                                        </p:tgtEl>
                                        <p:attrNameLst>
                                          <p:attrName>style.visibility</p:attrName>
                                        </p:attrNameLst>
                                      </p:cBhvr>
                                      <p:to>
                                        <p:strVal val="visible"/>
                                      </p:to>
                                    </p:set>
                                  </p:childTnLst>
                                </p:cTn>
                              </p:par>
                              <p:par>
                                <p:cTn id="32" presetID="1" presetClass="entr" presetSubtype="0" fill="hold" nodeType="withEffect">
                                  <p:stCondLst>
                                    <p:cond delay="1000"/>
                                  </p:stCondLst>
                                  <p:childTnLst>
                                    <p:set>
                                      <p:cBhvr>
                                        <p:cTn id="33" dur="1" fill="hold">
                                          <p:stCondLst>
                                            <p:cond delay="0"/>
                                          </p:stCondLst>
                                        </p:cTn>
                                        <p:tgtEl>
                                          <p:spTgt spid="12">
                                            <p:txEl>
                                              <p:pRg st="3" end="3"/>
                                            </p:txEl>
                                          </p:spTgt>
                                        </p:tgtEl>
                                        <p:attrNameLst>
                                          <p:attrName>style.visibility</p:attrName>
                                        </p:attrNameLst>
                                      </p:cBhvr>
                                      <p:to>
                                        <p:strVal val="visible"/>
                                      </p:to>
                                    </p:set>
                                  </p:childTnLst>
                                </p:cTn>
                              </p:par>
                              <p:par>
                                <p:cTn id="34" presetID="1" presetClass="entr" presetSubtype="0" fill="hold" nodeType="withEffect">
                                  <p:stCondLst>
                                    <p:cond delay="1000"/>
                                  </p:stCondLst>
                                  <p:childTnLst>
                                    <p:set>
                                      <p:cBhvr>
                                        <p:cTn id="35" dur="1" fill="hold">
                                          <p:stCondLst>
                                            <p:cond delay="0"/>
                                          </p:stCondLst>
                                        </p:cTn>
                                        <p:tgtEl>
                                          <p:spTgt spid="12">
                                            <p:txEl>
                                              <p:pRg st="5" end="5"/>
                                            </p:txEl>
                                          </p:spTgt>
                                        </p:tgtEl>
                                        <p:attrNameLst>
                                          <p:attrName>style.visibility</p:attrName>
                                        </p:attrNameLst>
                                      </p:cBhvr>
                                      <p:to>
                                        <p:strVal val="visible"/>
                                      </p:to>
                                    </p:set>
                                  </p:childTnLst>
                                </p:cTn>
                              </p:par>
                              <p:par>
                                <p:cTn id="36" presetID="1" presetClass="entr" presetSubtype="0" fill="hold" nodeType="withEffect">
                                  <p:stCondLst>
                                    <p:cond delay="1000"/>
                                  </p:stCondLst>
                                  <p:childTnLst>
                                    <p:set>
                                      <p:cBhvr>
                                        <p:cTn id="37" dur="1" fill="hold">
                                          <p:stCondLst>
                                            <p:cond delay="0"/>
                                          </p:stCondLst>
                                        </p:cTn>
                                        <p:tgtEl>
                                          <p:spTgt spid="12">
                                            <p:txEl>
                                              <p:pRg st="0" end="0"/>
                                            </p:txEl>
                                          </p:spTgt>
                                        </p:tgtEl>
                                        <p:attrNameLst>
                                          <p:attrName>style.visibility</p:attrName>
                                        </p:attrNameLst>
                                      </p:cBhvr>
                                      <p:to>
                                        <p:strVal val="visible"/>
                                      </p:to>
                                    </p:set>
                                  </p:childTnLst>
                                </p:cTn>
                              </p:par>
                              <p:par>
                                <p:cTn id="38" presetID="1" presetClass="entr" presetSubtype="0" fill="hold" nodeType="withEffect">
                                  <p:stCondLst>
                                    <p:cond delay="1000"/>
                                  </p:stCondLst>
                                  <p:childTnLst>
                                    <p:set>
                                      <p:cBhvr>
                                        <p:cTn id="39" dur="1" fill="hold">
                                          <p:stCondLst>
                                            <p:cond delay="0"/>
                                          </p:stCondLst>
                                        </p:cTn>
                                        <p:tgtEl>
                                          <p:spTgt spid="13">
                                            <p:txEl>
                                              <p:pRg st="0" end="0"/>
                                            </p:txEl>
                                          </p:spTgt>
                                        </p:tgtEl>
                                        <p:attrNameLst>
                                          <p:attrName>style.visibility</p:attrName>
                                        </p:attrNameLst>
                                      </p:cBhvr>
                                      <p:to>
                                        <p:strVal val="visible"/>
                                      </p:to>
                                    </p:set>
                                  </p:childTnLst>
                                </p:cTn>
                              </p:par>
                              <p:par>
                                <p:cTn id="40" presetID="1" presetClass="entr" presetSubtype="0" fill="hold" nodeType="withEffect">
                                  <p:stCondLst>
                                    <p:cond delay="1000"/>
                                  </p:stCondLst>
                                  <p:childTnLst>
                                    <p:set>
                                      <p:cBhvr>
                                        <p:cTn id="41" dur="1" fill="hold">
                                          <p:stCondLst>
                                            <p:cond delay="0"/>
                                          </p:stCondLst>
                                        </p:cTn>
                                        <p:tgtEl>
                                          <p:spTgt spid="13">
                                            <p:txEl>
                                              <p:pRg st="2" end="2"/>
                                            </p:txEl>
                                          </p:spTgt>
                                        </p:tgtEl>
                                        <p:attrNameLst>
                                          <p:attrName>style.visibility</p:attrName>
                                        </p:attrNameLst>
                                      </p:cBhvr>
                                      <p:to>
                                        <p:strVal val="visible"/>
                                      </p:to>
                                    </p:set>
                                  </p:childTnLst>
                                </p:cTn>
                              </p:par>
                              <p:par>
                                <p:cTn id="42" presetID="1" presetClass="entr" presetSubtype="0" fill="hold" nodeType="withEffect">
                                  <p:stCondLst>
                                    <p:cond delay="1000"/>
                                  </p:stCondLst>
                                  <p:childTnLst>
                                    <p:set>
                                      <p:cBhvr>
                                        <p:cTn id="43"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23" grpId="0" animBg="1"/>
      <p:bldP spid="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51"/>
          <p:cNvSpPr txBox="1"/>
          <p:nvPr/>
        </p:nvSpPr>
        <p:spPr>
          <a:xfrm>
            <a:off x="189317" y="140407"/>
            <a:ext cx="11170350" cy="769441"/>
          </a:xfrm>
          <a:prstGeom prst="rect">
            <a:avLst/>
          </a:prstGeom>
          <a:noFill/>
        </p:spPr>
        <p:txBody>
          <a:bodyPr wrap="square" rtlCol="0">
            <a:spAutoFit/>
          </a:bodyPr>
          <a:lstStyle/>
          <a:p>
            <a:pPr algn="ctr"/>
            <a:r>
              <a:rPr lang="id-ID" sz="4400">
                <a:solidFill>
                  <a:srgbClr val="003F5F"/>
                </a:solidFill>
              </a:rPr>
              <a:t>FALLING OBJECT PROTECTION</a:t>
            </a:r>
            <a:r>
              <a:rPr lang="en-US" sz="4400">
                <a:solidFill>
                  <a:srgbClr val="003F5F"/>
                </a:solidFill>
              </a:rPr>
              <a:t> continued</a:t>
            </a:r>
          </a:p>
        </p:txBody>
      </p:sp>
      <p:grpSp>
        <p:nvGrpSpPr>
          <p:cNvPr id="22" name="Group 21">
            <a:extLst>
              <a:ext uri="{FF2B5EF4-FFF2-40B4-BE49-F238E27FC236}">
                <a16:creationId xmlns:a16="http://schemas.microsoft.com/office/drawing/2014/main" id="{CE70DB0F-081A-4CC9-8FB4-10CFCAA5EAB0}"/>
              </a:ext>
            </a:extLst>
          </p:cNvPr>
          <p:cNvGrpSpPr/>
          <p:nvPr/>
        </p:nvGrpSpPr>
        <p:grpSpPr>
          <a:xfrm>
            <a:off x="7946440" y="1405822"/>
            <a:ext cx="3681613" cy="492443"/>
            <a:chOff x="4415105" y="2357426"/>
            <a:chExt cx="3293795" cy="430211"/>
          </a:xfrm>
        </p:grpSpPr>
        <p:sp>
          <p:nvSpPr>
            <p:cNvPr id="26" name="Rectangle 25">
              <a:extLst>
                <a:ext uri="{FF2B5EF4-FFF2-40B4-BE49-F238E27FC236}">
                  <a16:creationId xmlns:a16="http://schemas.microsoft.com/office/drawing/2014/main" id="{58F31D80-56E2-4225-9B94-A87F9AAF9DA1}"/>
                </a:ext>
              </a:extLst>
            </p:cNvPr>
            <p:cNvSpPr/>
            <p:nvPr/>
          </p:nvSpPr>
          <p:spPr>
            <a:xfrm>
              <a:off x="4457700" y="2413001"/>
              <a:ext cx="3251200" cy="3175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27" name="TextBox 26">
              <a:extLst>
                <a:ext uri="{FF2B5EF4-FFF2-40B4-BE49-F238E27FC236}">
                  <a16:creationId xmlns:a16="http://schemas.microsoft.com/office/drawing/2014/main" id="{04AF3EB2-CF7C-4E63-83D5-30513290DF40}"/>
                </a:ext>
              </a:extLst>
            </p:cNvPr>
            <p:cNvSpPr txBox="1"/>
            <p:nvPr/>
          </p:nvSpPr>
          <p:spPr>
            <a:xfrm>
              <a:off x="4415105" y="2357426"/>
              <a:ext cx="3293795" cy="430211"/>
            </a:xfrm>
            <a:prstGeom prst="rect">
              <a:avLst/>
            </a:prstGeom>
            <a:noFill/>
          </p:spPr>
          <p:txBody>
            <a:bodyPr wrap="square" rtlCol="0">
              <a:spAutoFit/>
            </a:bodyPr>
            <a:lstStyle/>
            <a:p>
              <a:pPr algn="ctr"/>
              <a:r>
                <a:rPr lang="en-US" sz="2600">
                  <a:solidFill>
                    <a:schemeClr val="bg1"/>
                  </a:solidFill>
                </a:rPr>
                <a:t>SECURE MATERIAL</a:t>
              </a:r>
              <a:endParaRPr lang="id-ID" sz="2600">
                <a:solidFill>
                  <a:schemeClr val="bg1"/>
                </a:solidFill>
              </a:endParaRPr>
            </a:p>
          </p:txBody>
        </p:sp>
      </p:grpSp>
      <p:grpSp>
        <p:nvGrpSpPr>
          <p:cNvPr id="28" name="Group 27">
            <a:extLst>
              <a:ext uri="{FF2B5EF4-FFF2-40B4-BE49-F238E27FC236}">
                <a16:creationId xmlns:a16="http://schemas.microsoft.com/office/drawing/2014/main" id="{9CEC830A-87DB-49CF-B50A-553DBEE13AFB}"/>
              </a:ext>
            </a:extLst>
          </p:cNvPr>
          <p:cNvGrpSpPr/>
          <p:nvPr/>
        </p:nvGrpSpPr>
        <p:grpSpPr>
          <a:xfrm>
            <a:off x="431452" y="1416854"/>
            <a:ext cx="3251200" cy="492443"/>
            <a:chOff x="4457700" y="2349500"/>
            <a:chExt cx="3251200" cy="465755"/>
          </a:xfrm>
        </p:grpSpPr>
        <p:sp>
          <p:nvSpPr>
            <p:cNvPr id="31" name="Rectangle 30">
              <a:extLst>
                <a:ext uri="{FF2B5EF4-FFF2-40B4-BE49-F238E27FC236}">
                  <a16:creationId xmlns:a16="http://schemas.microsoft.com/office/drawing/2014/main" id="{5D78547A-C65A-4C5C-A3CE-A563F2BDFCAB}"/>
                </a:ext>
              </a:extLst>
            </p:cNvPr>
            <p:cNvSpPr/>
            <p:nvPr/>
          </p:nvSpPr>
          <p:spPr>
            <a:xfrm>
              <a:off x="4457700" y="2413001"/>
              <a:ext cx="3251200" cy="317500"/>
            </a:xfrm>
            <a:prstGeom prst="rect">
              <a:avLst/>
            </a:prstGeom>
            <a:solidFill>
              <a:schemeClr val="accent2">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32" name="TextBox 31">
              <a:extLst>
                <a:ext uri="{FF2B5EF4-FFF2-40B4-BE49-F238E27FC236}">
                  <a16:creationId xmlns:a16="http://schemas.microsoft.com/office/drawing/2014/main" id="{8F4DC608-DBF1-4EB4-99D0-148123A3E69C}"/>
                </a:ext>
              </a:extLst>
            </p:cNvPr>
            <p:cNvSpPr txBox="1"/>
            <p:nvPr/>
          </p:nvSpPr>
          <p:spPr>
            <a:xfrm>
              <a:off x="4604084" y="2349500"/>
              <a:ext cx="3104816" cy="465755"/>
            </a:xfrm>
            <a:prstGeom prst="rect">
              <a:avLst/>
            </a:prstGeom>
            <a:noFill/>
          </p:spPr>
          <p:txBody>
            <a:bodyPr wrap="square" rtlCol="0">
              <a:spAutoFit/>
            </a:bodyPr>
            <a:lstStyle/>
            <a:p>
              <a:pPr algn="ctr"/>
              <a:r>
                <a:rPr lang="en-US" sz="2600">
                  <a:solidFill>
                    <a:schemeClr val="bg1"/>
                  </a:solidFill>
                </a:rPr>
                <a:t>BARRICADE BELOW</a:t>
              </a:r>
              <a:endParaRPr lang="id-ID" sz="2600">
                <a:solidFill>
                  <a:schemeClr val="bg1"/>
                </a:solidFill>
              </a:endParaRPr>
            </a:p>
          </p:txBody>
        </p:sp>
      </p:grpSp>
      <p:cxnSp>
        <p:nvCxnSpPr>
          <p:cNvPr id="14" name="Straight Connector 13">
            <a:extLst>
              <a:ext uri="{FF2B5EF4-FFF2-40B4-BE49-F238E27FC236}">
                <a16:creationId xmlns:a16="http://schemas.microsoft.com/office/drawing/2014/main" id="{CCEE5090-B549-4FD4-A0A5-0E2F774A696A}"/>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descr="17_SAIA_Logo_Pantone302_Horz_Stack_375 Lime Green (1).eps">
            <a:extLst>
              <a:ext uri="{FF2B5EF4-FFF2-40B4-BE49-F238E27FC236}">
                <a16:creationId xmlns:a16="http://schemas.microsoft.com/office/drawing/2014/main" id="{F989A2A7-1EDC-4DA3-BEA0-6B43B33C0E0E}"/>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alphaModFix amt="50000"/>
              </a:blip>
              <a:stretch>
                <a:fillRect/>
              </a:stretch>
            </p:blipFill>
          </mc:Choice>
          <mc:Fallback>
            <p:blipFill>
              <a:blip r:embed="rId6">
                <a:alphaModFix amt="50000"/>
              </a:blip>
              <a:stretch>
                <a:fillRect/>
              </a:stretch>
            </p:blipFill>
          </mc:Fallback>
        </mc:AlternateContent>
        <p:spPr>
          <a:xfrm>
            <a:off x="9291369" y="6401444"/>
            <a:ext cx="2557731" cy="263197"/>
          </a:xfrm>
          <a:prstGeom prst="rect">
            <a:avLst/>
          </a:prstGeom>
          <a:noFill/>
          <a:ln w="12700" cmpd="sng">
            <a:noFill/>
          </a:ln>
        </p:spPr>
      </p:pic>
      <p:pic>
        <p:nvPicPr>
          <p:cNvPr id="17" name="Picture 2">
            <a:extLst>
              <a:ext uri="{FF2B5EF4-FFF2-40B4-BE49-F238E27FC236}">
                <a16:creationId xmlns:a16="http://schemas.microsoft.com/office/drawing/2014/main" id="{CE1945FB-B904-4BB7-9053-6F38A3C7B5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4427"/>
          <a:stretch/>
        </p:blipFill>
        <p:spPr bwMode="auto">
          <a:xfrm>
            <a:off x="310971" y="2136092"/>
            <a:ext cx="3371681" cy="33336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BE4DC4A-1991-4737-AB75-7B2FE2DD0805}"/>
              </a:ext>
            </a:extLst>
          </p:cNvPr>
          <p:cNvSpPr txBox="1"/>
          <p:nvPr/>
        </p:nvSpPr>
        <p:spPr>
          <a:xfrm>
            <a:off x="3538185" y="1993637"/>
            <a:ext cx="4193873" cy="3908762"/>
          </a:xfrm>
          <a:prstGeom prst="rect">
            <a:avLst/>
          </a:prstGeom>
          <a:noFill/>
        </p:spPr>
        <p:txBody>
          <a:bodyPr wrap="square" rtlCol="0">
            <a:spAutoFit/>
          </a:bodyPr>
          <a:lstStyle/>
          <a:p>
            <a:pPr lvl="1"/>
            <a:r>
              <a:rPr lang="en-US" sz="2400" dirty="0"/>
              <a:t>Barricade:</a:t>
            </a:r>
          </a:p>
          <a:p>
            <a:pPr marL="800100" lvl="1" indent="-342900">
              <a:buFont typeface="Arial" panose="020B0604020202020204" pitchFamily="34" charset="0"/>
              <a:buChar char="•"/>
            </a:pPr>
            <a:r>
              <a:rPr lang="en-US" sz="2200" dirty="0"/>
              <a:t>Install where tools,  materials, or equipment are piled higher than the toeboard and can fall from a scaffold and strike employees below</a:t>
            </a:r>
          </a:p>
          <a:p>
            <a:pPr marL="628650" lvl="1" indent="-171450">
              <a:buFont typeface="Arial" panose="020B0604020202020204" pitchFamily="34" charset="0"/>
              <a:buChar char="•"/>
            </a:pPr>
            <a:endParaRPr lang="en-US" sz="400" dirty="0"/>
          </a:p>
          <a:p>
            <a:pPr marL="800100" lvl="1" indent="-342900">
              <a:buFont typeface="Arial" panose="020B0604020202020204" pitchFamily="34" charset="0"/>
              <a:buChar char="•"/>
            </a:pPr>
            <a:r>
              <a:rPr lang="en-US" sz="2200" dirty="0"/>
              <a:t>Barricade area below the scaffold and prohibit employees from entering the hazard area</a:t>
            </a:r>
          </a:p>
        </p:txBody>
      </p:sp>
      <p:sp>
        <p:nvSpPr>
          <p:cNvPr id="19" name="TextBox 18">
            <a:extLst>
              <a:ext uri="{FF2B5EF4-FFF2-40B4-BE49-F238E27FC236}">
                <a16:creationId xmlns:a16="http://schemas.microsoft.com/office/drawing/2014/main" id="{2E9BC813-9C62-4904-82C3-0FA2553BB775}"/>
              </a:ext>
            </a:extLst>
          </p:cNvPr>
          <p:cNvSpPr txBox="1"/>
          <p:nvPr/>
        </p:nvSpPr>
        <p:spPr>
          <a:xfrm>
            <a:off x="7946440" y="2042193"/>
            <a:ext cx="3902660" cy="3521477"/>
          </a:xfrm>
          <a:prstGeom prst="rect">
            <a:avLst/>
          </a:prstGeom>
          <a:noFill/>
        </p:spPr>
        <p:txBody>
          <a:bodyPr wrap="square" rtlCol="0">
            <a:spAutoFit/>
          </a:bodyPr>
          <a:lstStyle/>
          <a:p>
            <a:pPr marL="800100" lvl="1" indent="-342900">
              <a:buFont typeface="Arial" panose="020B0604020202020204" pitchFamily="34" charset="0"/>
              <a:buChar char="•"/>
            </a:pPr>
            <a:r>
              <a:rPr lang="en-US" sz="2200" dirty="0"/>
              <a:t>Use when objects are too large or heavy to be contained or deflected by other means</a:t>
            </a:r>
          </a:p>
          <a:p>
            <a:pPr marL="628650" lvl="1" indent="-171450">
              <a:buFont typeface="Arial" panose="020B0604020202020204" pitchFamily="34" charset="0"/>
              <a:buChar char="•"/>
            </a:pPr>
            <a:endParaRPr lang="en-US" sz="400" dirty="0"/>
          </a:p>
          <a:p>
            <a:pPr marL="800100" lvl="1" indent="-342900">
              <a:buFont typeface="Arial" panose="020B0604020202020204" pitchFamily="34" charset="0"/>
              <a:buChar char="•"/>
            </a:pPr>
            <a:r>
              <a:rPr lang="en-US" sz="2200" dirty="0"/>
              <a:t>Place potential falling objects away from the edge where they could fall and secure them from falling</a:t>
            </a:r>
          </a:p>
          <a:p>
            <a:pPr lvl="1">
              <a:lnSpc>
                <a:spcPct val="125000"/>
              </a:lnSpc>
            </a:pPr>
            <a:endParaRPr lang="en-US" dirty="0"/>
          </a:p>
        </p:txBody>
      </p:sp>
    </p:spTree>
    <p:extLst>
      <p:ext uri="{BB962C8B-B14F-4D97-AF65-F5344CB8AC3E}">
        <p14:creationId xmlns:p14="http://schemas.microsoft.com/office/powerpoint/2010/main" val="18161729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100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1" presetClass="entr" presetSubtype="0" fill="hold" nodeType="withEffect">
                                  <p:stCondLst>
                                    <p:cond delay="1000"/>
                                  </p:stCondLst>
                                  <p:childTnLst>
                                    <p:set>
                                      <p:cBhvr>
                                        <p:cTn id="21" dur="1" fill="hold">
                                          <p:stCondLst>
                                            <p:cond delay="0"/>
                                          </p:stCondLst>
                                        </p:cTn>
                                        <p:tgtEl>
                                          <p:spTgt spid="18">
                                            <p:txEl>
                                              <p:pRg st="1" end="1"/>
                                            </p:txEl>
                                          </p:spTgt>
                                        </p:tgtEl>
                                        <p:attrNameLst>
                                          <p:attrName>style.visibility</p:attrName>
                                        </p:attrNameLst>
                                      </p:cBhvr>
                                      <p:to>
                                        <p:strVal val="visible"/>
                                      </p:to>
                                    </p:set>
                                  </p:childTnLst>
                                </p:cTn>
                              </p:par>
                              <p:par>
                                <p:cTn id="22" presetID="1" presetClass="entr" presetSubtype="0" fill="hold" nodeType="withEffect">
                                  <p:stCondLst>
                                    <p:cond delay="1000"/>
                                  </p:stCondLst>
                                  <p:childTnLst>
                                    <p:set>
                                      <p:cBhvr>
                                        <p:cTn id="23" dur="1" fill="hold">
                                          <p:stCondLst>
                                            <p:cond delay="0"/>
                                          </p:stCondLst>
                                        </p:cTn>
                                        <p:tgtEl>
                                          <p:spTgt spid="18">
                                            <p:txEl>
                                              <p:pRg st="3" end="3"/>
                                            </p:txEl>
                                          </p:spTgt>
                                        </p:tgtEl>
                                        <p:attrNameLst>
                                          <p:attrName>style.visibility</p:attrName>
                                        </p:attrNameLst>
                                      </p:cBhvr>
                                      <p:to>
                                        <p:strVal val="visible"/>
                                      </p:to>
                                    </p:set>
                                  </p:childTnLst>
                                </p:cTn>
                              </p:par>
                              <p:par>
                                <p:cTn id="24" presetID="1" presetClass="entr" presetSubtype="0" fill="hold" nodeType="withEffect">
                                  <p:stCondLst>
                                    <p:cond delay="1000"/>
                                  </p:stCondLst>
                                  <p:childTnLst>
                                    <p:set>
                                      <p:cBhvr>
                                        <p:cTn id="25"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862108" y="217913"/>
            <a:ext cx="3241785" cy="830997"/>
          </a:xfrm>
          <a:prstGeom prst="rect">
            <a:avLst/>
          </a:prstGeom>
          <a:noFill/>
        </p:spPr>
        <p:txBody>
          <a:bodyPr wrap="none" rtlCol="0">
            <a:spAutoFit/>
          </a:bodyPr>
          <a:lstStyle/>
          <a:p>
            <a:pPr algn="ctr"/>
            <a:r>
              <a:rPr lang="id-ID" sz="4800" cap="all">
                <a:solidFill>
                  <a:srgbClr val="003F5F"/>
                </a:solidFill>
                <a:latin typeface="+mj-lt"/>
              </a:rPr>
              <a:t>Key Points </a:t>
            </a:r>
            <a:endParaRPr lang="en-US" sz="4800" cap="all">
              <a:solidFill>
                <a:srgbClr val="003F5F"/>
              </a:solidFill>
              <a:latin typeface="+mj-lt"/>
            </a:endParaRPr>
          </a:p>
        </p:txBody>
      </p:sp>
      <p:sp>
        <p:nvSpPr>
          <p:cNvPr id="14" name="Rounded Rectangle 13"/>
          <p:cNvSpPr/>
          <p:nvPr/>
        </p:nvSpPr>
        <p:spPr>
          <a:xfrm>
            <a:off x="279400" y="121881"/>
            <a:ext cx="1092200" cy="974504"/>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449729" y="361189"/>
            <a:ext cx="611094" cy="444028"/>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xmlns:mv="urn:schemas-microsoft-com:mac:vml" xmlns:mc="http://schemas.openxmlformats.org/markup-compatibility/2006"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xmlns:mv="urn:schemas-microsoft-com:mac:vml" xmlns:mc="http://schemas.openxmlformats.org/markup-compatibility/2006"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12" name="TextBox 11"/>
          <p:cNvSpPr txBox="1"/>
          <p:nvPr/>
        </p:nvSpPr>
        <p:spPr>
          <a:xfrm>
            <a:off x="449729" y="1101178"/>
            <a:ext cx="11462871" cy="5173590"/>
          </a:xfrm>
          <a:prstGeom prst="rect">
            <a:avLst/>
          </a:prstGeom>
          <a:noFill/>
        </p:spPr>
        <p:txBody>
          <a:bodyPr wrap="square" rtlCol="0">
            <a:spAutoFit/>
          </a:bodyPr>
          <a:lstStyle/>
          <a:p>
            <a:pPr marL="342900" indent="-342900">
              <a:buFont typeface="Arial" panose="020B0604020202020204" pitchFamily="34" charset="0"/>
              <a:buChar char="•"/>
            </a:pPr>
            <a:r>
              <a:rPr lang="en-US" sz="2400" dirty="0"/>
              <a:t>In addition to wearing hardhats, here are 8 ways to protect against falling objects:</a:t>
            </a:r>
          </a:p>
          <a:p>
            <a:pPr marL="800100" lvl="1" indent="-342900">
              <a:buFont typeface="Arial" panose="020B0604020202020204" pitchFamily="34" charset="0"/>
              <a:buChar char="•"/>
            </a:pPr>
            <a:r>
              <a:rPr lang="en-US" sz="2400" dirty="0"/>
              <a:t>Toeboards</a:t>
            </a:r>
          </a:p>
          <a:p>
            <a:pPr marL="800100" lvl="1" indent="-342900">
              <a:buFont typeface="Arial" panose="020B0604020202020204" pitchFamily="34" charset="0"/>
              <a:buChar char="•"/>
            </a:pPr>
            <a:r>
              <a:rPr lang="en-US" sz="2400" dirty="0"/>
              <a:t>Screens </a:t>
            </a:r>
          </a:p>
          <a:p>
            <a:pPr marL="800100" lvl="1" indent="-342900">
              <a:buFont typeface="Arial" panose="020B0604020202020204" pitchFamily="34" charset="0"/>
              <a:buChar char="•"/>
            </a:pPr>
            <a:r>
              <a:rPr lang="en-US" sz="2400" dirty="0"/>
              <a:t>Guardrail system with openings small enough to prevent objects from falling</a:t>
            </a:r>
          </a:p>
          <a:p>
            <a:pPr marL="800100" lvl="1" indent="-342900">
              <a:buFont typeface="Arial" panose="020B0604020202020204" pitchFamily="34" charset="0"/>
              <a:buChar char="•"/>
            </a:pPr>
            <a:r>
              <a:rPr lang="en-US" sz="2400" dirty="0"/>
              <a:t>Catch platforms</a:t>
            </a:r>
          </a:p>
          <a:p>
            <a:pPr marL="800100" lvl="1" indent="-342900">
              <a:buFont typeface="Arial" panose="020B0604020202020204" pitchFamily="34" charset="0"/>
              <a:buChar char="•"/>
            </a:pPr>
            <a:r>
              <a:rPr lang="en-US" sz="2400" dirty="0"/>
              <a:t>Debris Nets</a:t>
            </a:r>
          </a:p>
          <a:p>
            <a:pPr marL="800100" lvl="1" indent="-342900">
              <a:buFont typeface="Arial" panose="020B0604020202020204" pitchFamily="34" charset="0"/>
              <a:buChar char="•"/>
            </a:pPr>
            <a:r>
              <a:rPr lang="en-US" sz="2400" dirty="0"/>
              <a:t>Barricades</a:t>
            </a:r>
          </a:p>
          <a:p>
            <a:pPr marL="800100" lvl="1" indent="-342900">
              <a:buFont typeface="Arial" panose="020B0604020202020204" pitchFamily="34" charset="0"/>
              <a:buChar char="•"/>
            </a:pPr>
            <a:r>
              <a:rPr lang="en-US" sz="2400" dirty="0"/>
              <a:t>Canopies </a:t>
            </a:r>
          </a:p>
          <a:p>
            <a:pPr marL="800100" lvl="1" indent="-342900">
              <a:buFont typeface="Arial" panose="020B0604020202020204" pitchFamily="34" charset="0"/>
              <a:buChar char="•"/>
            </a:pPr>
            <a:r>
              <a:rPr lang="en-US" sz="2400" dirty="0"/>
              <a:t>Securing Material to the deck or platform, away from the edge</a:t>
            </a:r>
          </a:p>
          <a:p>
            <a:pPr marL="628650" lvl="1" indent="-171450">
              <a:buFont typeface="Arial" panose="020B0604020202020204" pitchFamily="34" charset="0"/>
              <a:buChar char="•"/>
            </a:pPr>
            <a:endParaRPr lang="en-US" sz="800" cap="all" dirty="0"/>
          </a:p>
          <a:p>
            <a:pPr marL="342900" indent="-342900">
              <a:buFont typeface="Arial" panose="020B0604020202020204" pitchFamily="34" charset="0"/>
              <a:buChar char="•"/>
            </a:pPr>
            <a:r>
              <a:rPr lang="en-US" sz="2400" dirty="0"/>
              <a:t>Toeboards must be at least 3½in (89mm) high above the platform and</a:t>
            </a:r>
          </a:p>
          <a:p>
            <a:pPr marL="342900" indent="-342900">
              <a:buFont typeface="Arial" panose="020B0604020202020204" pitchFamily="34" charset="0"/>
              <a:buChar char="•"/>
            </a:pPr>
            <a:r>
              <a:rPr lang="en-US" sz="2400" dirty="0"/>
              <a:t>have no more than 1/4 in. (6 mm) gap from the platform</a:t>
            </a:r>
          </a:p>
          <a:p>
            <a:pPr marL="171450" indent="-171450">
              <a:buFont typeface="Arial" panose="020B0604020202020204" pitchFamily="34" charset="0"/>
              <a:buChar char="•"/>
            </a:pPr>
            <a:endParaRPr lang="en-US" sz="800" dirty="0"/>
          </a:p>
          <a:p>
            <a:pPr marL="342900" indent="-342900">
              <a:buFont typeface="Arial" panose="020B0604020202020204" pitchFamily="34" charset="0"/>
              <a:buChar char="•"/>
            </a:pPr>
            <a:r>
              <a:rPr lang="en-US" sz="2400" cap="all" dirty="0"/>
              <a:t>B</a:t>
            </a:r>
            <a:r>
              <a:rPr lang="en-US" sz="2400" dirty="0"/>
              <a:t>arricade around the area below the scaffold and create a ‘NO ACCESS</a:t>
            </a:r>
          </a:p>
          <a:p>
            <a:pPr marL="342900" indent="-342900">
              <a:buFont typeface="Arial" panose="020B0604020202020204" pitchFamily="34" charset="0"/>
              <a:buChar char="•"/>
            </a:pPr>
            <a:r>
              <a:rPr lang="en-US" sz="2400" dirty="0"/>
              <a:t>ZONE’ where construction debris or an object dislodged from the scaffold might land</a:t>
            </a:r>
            <a:endParaRPr lang="en-US" sz="2400" cap="all" dirty="0"/>
          </a:p>
        </p:txBody>
      </p:sp>
      <p:cxnSp>
        <p:nvCxnSpPr>
          <p:cNvPr id="8" name="Straight Connector 7">
            <a:extLst>
              <a:ext uri="{FF2B5EF4-FFF2-40B4-BE49-F238E27FC236}">
                <a16:creationId xmlns:a16="http://schemas.microsoft.com/office/drawing/2014/main" id="{4AEEEB1B-4E78-4430-BB93-4807BCC7E6D1}"/>
              </a:ext>
            </a:extLst>
          </p:cNvPr>
          <p:cNvCxnSpPr/>
          <p:nvPr/>
        </p:nvCxnSpPr>
        <p:spPr>
          <a:xfrm>
            <a:off x="172571" y="6273209"/>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E85057AD-7DA2-4E7C-80A7-81A19143AD8B}"/>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9291369" y="6449318"/>
            <a:ext cx="2557731" cy="263197"/>
          </a:xfrm>
          <a:prstGeom prst="rect">
            <a:avLst/>
          </a:prstGeom>
          <a:noFill/>
          <a:ln w="12700" cmpd="sng">
            <a:noFill/>
          </a:ln>
        </p:spPr>
      </p:pic>
    </p:spTree>
    <p:extLst>
      <p:ext uri="{BB962C8B-B14F-4D97-AF65-F5344CB8AC3E}">
        <p14:creationId xmlns:p14="http://schemas.microsoft.com/office/powerpoint/2010/main" val="1886427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500"/>
                                        <p:tgtEl>
                                          <p:spTgt spid="12">
                                            <p:txEl>
                                              <p:pRg st="1" end="1"/>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12">
                                            <p:txEl>
                                              <p:pRg st="3" end="3"/>
                                            </p:txEl>
                                          </p:spTgt>
                                        </p:tgtEl>
                                        <p:attrNameLst>
                                          <p:attrName>style.visibility</p:attrName>
                                        </p:attrNameLst>
                                      </p:cBhvr>
                                      <p:to>
                                        <p:strVal val="visible"/>
                                      </p:to>
                                    </p:set>
                                    <p:animEffect transition="in" filter="fade">
                                      <p:cBhvr>
                                        <p:cTn id="23" dur="500"/>
                                        <p:tgtEl>
                                          <p:spTgt spid="12">
                                            <p:txEl>
                                              <p:pRg st="3" end="3"/>
                                            </p:txEl>
                                          </p:spTgt>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fade">
                                      <p:cBhvr>
                                        <p:cTn id="31" dur="500"/>
                                        <p:tgtEl>
                                          <p:spTgt spid="12">
                                            <p:txEl>
                                              <p:pRg st="5" end="5"/>
                                            </p:txEl>
                                          </p:spTgt>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12">
                                            <p:txEl>
                                              <p:pRg st="6" end="6"/>
                                            </p:txEl>
                                          </p:spTgt>
                                        </p:tgtEl>
                                        <p:attrNameLst>
                                          <p:attrName>style.visibility</p:attrName>
                                        </p:attrNameLst>
                                      </p:cBhvr>
                                      <p:to>
                                        <p:strVal val="visible"/>
                                      </p:to>
                                    </p:set>
                                    <p:animEffect transition="in" filter="fade">
                                      <p:cBhvr>
                                        <p:cTn id="35" dur="500"/>
                                        <p:tgtEl>
                                          <p:spTgt spid="12">
                                            <p:txEl>
                                              <p:pRg st="6" end="6"/>
                                            </p:txEl>
                                          </p:spTgt>
                                        </p:tgtEl>
                                      </p:cBhvr>
                                    </p:animEffect>
                                  </p:childTnLst>
                                </p:cTn>
                              </p:par>
                            </p:childTnLst>
                          </p:cTn>
                        </p:par>
                        <p:par>
                          <p:cTn id="36" fill="hold">
                            <p:stCondLst>
                              <p:cond delay="7500"/>
                            </p:stCondLst>
                            <p:childTnLst>
                              <p:par>
                                <p:cTn id="37" presetID="10" presetClass="entr" presetSubtype="0" fill="hold" nodeType="afterEffect">
                                  <p:stCondLst>
                                    <p:cond delay="500"/>
                                  </p:stCondLst>
                                  <p:childTnLst>
                                    <p:set>
                                      <p:cBhvr>
                                        <p:cTn id="38" dur="1" fill="hold">
                                          <p:stCondLst>
                                            <p:cond delay="0"/>
                                          </p:stCondLst>
                                        </p:cTn>
                                        <p:tgtEl>
                                          <p:spTgt spid="12">
                                            <p:txEl>
                                              <p:pRg st="7" end="7"/>
                                            </p:txEl>
                                          </p:spTgt>
                                        </p:tgtEl>
                                        <p:attrNameLst>
                                          <p:attrName>style.visibility</p:attrName>
                                        </p:attrNameLst>
                                      </p:cBhvr>
                                      <p:to>
                                        <p:strVal val="visible"/>
                                      </p:to>
                                    </p:set>
                                    <p:animEffect transition="in" filter="fade">
                                      <p:cBhvr>
                                        <p:cTn id="39" dur="500"/>
                                        <p:tgtEl>
                                          <p:spTgt spid="12">
                                            <p:txEl>
                                              <p:pRg st="7" end="7"/>
                                            </p:txEl>
                                          </p:spTgt>
                                        </p:tgtEl>
                                      </p:cBhvr>
                                    </p:animEffect>
                                  </p:childTnLst>
                                </p:cTn>
                              </p:par>
                            </p:childTnLst>
                          </p:cTn>
                        </p:par>
                        <p:par>
                          <p:cTn id="40" fill="hold">
                            <p:stCondLst>
                              <p:cond delay="8500"/>
                            </p:stCondLst>
                            <p:childTnLst>
                              <p:par>
                                <p:cTn id="41" presetID="10" presetClass="entr" presetSubtype="0" fill="hold" nodeType="afterEffect">
                                  <p:stCondLst>
                                    <p:cond delay="500"/>
                                  </p:stCondLst>
                                  <p:childTnLst>
                                    <p:set>
                                      <p:cBhvr>
                                        <p:cTn id="42" dur="1" fill="hold">
                                          <p:stCondLst>
                                            <p:cond delay="0"/>
                                          </p:stCondLst>
                                        </p:cTn>
                                        <p:tgtEl>
                                          <p:spTgt spid="12">
                                            <p:txEl>
                                              <p:pRg st="8" end="8"/>
                                            </p:txEl>
                                          </p:spTgt>
                                        </p:tgtEl>
                                        <p:attrNameLst>
                                          <p:attrName>style.visibility</p:attrName>
                                        </p:attrNameLst>
                                      </p:cBhvr>
                                      <p:to>
                                        <p:strVal val="visible"/>
                                      </p:to>
                                    </p:set>
                                    <p:animEffect transition="in" filter="fade">
                                      <p:cBhvr>
                                        <p:cTn id="43" dur="500"/>
                                        <p:tgtEl>
                                          <p:spTgt spid="12">
                                            <p:txEl>
                                              <p:pRg st="8" end="8"/>
                                            </p:txEl>
                                          </p:spTgt>
                                        </p:tgtEl>
                                      </p:cBhvr>
                                    </p:animEffect>
                                  </p:childTnLst>
                                </p:cTn>
                              </p:par>
                            </p:childTnLst>
                          </p:cTn>
                        </p:par>
                        <p:par>
                          <p:cTn id="44" fill="hold">
                            <p:stCondLst>
                              <p:cond delay="9500"/>
                            </p:stCondLst>
                            <p:childTnLst>
                              <p:par>
                                <p:cTn id="45" presetID="10" presetClass="entr" presetSubtype="0" fill="hold" nodeType="afterEffect">
                                  <p:stCondLst>
                                    <p:cond delay="1000"/>
                                  </p:stCondLst>
                                  <p:childTnLst>
                                    <p:set>
                                      <p:cBhvr>
                                        <p:cTn id="46" dur="1" fill="hold">
                                          <p:stCondLst>
                                            <p:cond delay="0"/>
                                          </p:stCondLst>
                                        </p:cTn>
                                        <p:tgtEl>
                                          <p:spTgt spid="12">
                                            <p:txEl>
                                              <p:pRg st="10" end="10"/>
                                            </p:txEl>
                                          </p:spTgt>
                                        </p:tgtEl>
                                        <p:attrNameLst>
                                          <p:attrName>style.visibility</p:attrName>
                                        </p:attrNameLst>
                                      </p:cBhvr>
                                      <p:to>
                                        <p:strVal val="visible"/>
                                      </p:to>
                                    </p:set>
                                    <p:animEffect transition="in" filter="fade">
                                      <p:cBhvr>
                                        <p:cTn id="47" dur="500"/>
                                        <p:tgtEl>
                                          <p:spTgt spid="12">
                                            <p:txEl>
                                              <p:pRg st="10" end="10"/>
                                            </p:txEl>
                                          </p:spTgt>
                                        </p:tgtEl>
                                      </p:cBhvr>
                                    </p:animEffect>
                                  </p:childTnLst>
                                </p:cTn>
                              </p:par>
                              <p:par>
                                <p:cTn id="48" presetID="10" presetClass="entr" presetSubtype="0" fill="hold" nodeType="withEffect">
                                  <p:stCondLst>
                                    <p:cond delay="1000"/>
                                  </p:stCondLst>
                                  <p:childTnLst>
                                    <p:set>
                                      <p:cBhvr>
                                        <p:cTn id="49" dur="1" fill="hold">
                                          <p:stCondLst>
                                            <p:cond delay="0"/>
                                          </p:stCondLst>
                                        </p:cTn>
                                        <p:tgtEl>
                                          <p:spTgt spid="12">
                                            <p:txEl>
                                              <p:pRg st="11" end="11"/>
                                            </p:txEl>
                                          </p:spTgt>
                                        </p:tgtEl>
                                        <p:attrNameLst>
                                          <p:attrName>style.visibility</p:attrName>
                                        </p:attrNameLst>
                                      </p:cBhvr>
                                      <p:to>
                                        <p:strVal val="visible"/>
                                      </p:to>
                                    </p:set>
                                    <p:animEffect transition="in" filter="fade">
                                      <p:cBhvr>
                                        <p:cTn id="50" dur="500"/>
                                        <p:tgtEl>
                                          <p:spTgt spid="12">
                                            <p:txEl>
                                              <p:pRg st="11" end="11"/>
                                            </p:txEl>
                                          </p:spTgt>
                                        </p:tgtEl>
                                      </p:cBhvr>
                                    </p:animEffect>
                                  </p:childTnLst>
                                </p:cTn>
                              </p:par>
                            </p:childTnLst>
                          </p:cTn>
                        </p:par>
                        <p:par>
                          <p:cTn id="51" fill="hold">
                            <p:stCondLst>
                              <p:cond delay="11000"/>
                            </p:stCondLst>
                            <p:childTnLst>
                              <p:par>
                                <p:cTn id="52" presetID="10" presetClass="entr" presetSubtype="0" fill="hold" nodeType="afterEffect">
                                  <p:stCondLst>
                                    <p:cond delay="1000"/>
                                  </p:stCondLst>
                                  <p:childTnLst>
                                    <p:set>
                                      <p:cBhvr>
                                        <p:cTn id="53" dur="1" fill="hold">
                                          <p:stCondLst>
                                            <p:cond delay="0"/>
                                          </p:stCondLst>
                                        </p:cTn>
                                        <p:tgtEl>
                                          <p:spTgt spid="12">
                                            <p:txEl>
                                              <p:pRg st="13" end="13"/>
                                            </p:txEl>
                                          </p:spTgt>
                                        </p:tgtEl>
                                        <p:attrNameLst>
                                          <p:attrName>style.visibility</p:attrName>
                                        </p:attrNameLst>
                                      </p:cBhvr>
                                      <p:to>
                                        <p:strVal val="visible"/>
                                      </p:to>
                                    </p:set>
                                    <p:animEffect transition="in" filter="fade">
                                      <p:cBhvr>
                                        <p:cTn id="54" dur="500"/>
                                        <p:tgtEl>
                                          <p:spTgt spid="12">
                                            <p:txEl>
                                              <p:pRg st="13" end="13"/>
                                            </p:txEl>
                                          </p:spTgt>
                                        </p:tgtEl>
                                      </p:cBhvr>
                                    </p:animEffect>
                                  </p:childTnLst>
                                </p:cTn>
                              </p:par>
                            </p:childTnLst>
                          </p:cTn>
                        </p:par>
                        <p:par>
                          <p:cTn id="55" fill="hold">
                            <p:stCondLst>
                              <p:cond delay="12500"/>
                            </p:stCondLst>
                            <p:childTnLst>
                              <p:par>
                                <p:cTn id="56" presetID="10" presetClass="entr" presetSubtype="0" fill="hold" nodeType="afterEffect">
                                  <p:stCondLst>
                                    <p:cond delay="1000"/>
                                  </p:stCondLst>
                                  <p:childTnLst>
                                    <p:set>
                                      <p:cBhvr>
                                        <p:cTn id="57" dur="1" fill="hold">
                                          <p:stCondLst>
                                            <p:cond delay="0"/>
                                          </p:stCondLst>
                                        </p:cTn>
                                        <p:tgtEl>
                                          <p:spTgt spid="12">
                                            <p:txEl>
                                              <p:pRg st="14" end="14"/>
                                            </p:txEl>
                                          </p:spTgt>
                                        </p:tgtEl>
                                        <p:attrNameLst>
                                          <p:attrName>style.visibility</p:attrName>
                                        </p:attrNameLst>
                                      </p:cBhvr>
                                      <p:to>
                                        <p:strVal val="visible"/>
                                      </p:to>
                                    </p:set>
                                    <p:animEffect transition="in" filter="fade">
                                      <p:cBhvr>
                                        <p:cTn id="58" dur="500"/>
                                        <p:tgtEl>
                                          <p:spTgt spid="1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of the following can prevent material from being kicked off a work platform?</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Midrail</a:t>
            </a:r>
            <a:endParaRPr lang="en-US" sz="2400">
              <a:solidFill>
                <a:srgbClr val="000000"/>
              </a:solidFill>
            </a:endParaRP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Toeboard</a:t>
            </a:r>
            <a:endParaRPr lang="en-US" sz="2400">
              <a:solidFill>
                <a:srgbClr val="000000"/>
              </a:solidFill>
            </a:endParaRP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Personal Fall Arrest System</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Crossbrace</a:t>
            </a:r>
            <a:endParaRPr lang="en-US" sz="2400">
              <a:solidFill>
                <a:srgbClr val="000000"/>
              </a:solidFill>
            </a:endParaRPr>
          </a:p>
        </p:txBody>
      </p:sp>
      <p:cxnSp>
        <p:nvCxnSpPr>
          <p:cNvPr id="7" name="Straight Connector 6">
            <a:extLst>
              <a:ext uri="{FF2B5EF4-FFF2-40B4-BE49-F238E27FC236}">
                <a16:creationId xmlns:a16="http://schemas.microsoft.com/office/drawing/2014/main" id="{BAE576A3-C1B2-47AF-A2D9-E370E0EFAEB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43478E7A-705B-49DD-B836-4357855A0245}"/>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4" name="Picture 13">
            <a:extLst>
              <a:ext uri="{FF2B5EF4-FFF2-40B4-BE49-F238E27FC236}">
                <a16:creationId xmlns:a16="http://schemas.microsoft.com/office/drawing/2014/main" id="{D8BB6605-832C-F7C3-6AF7-930B267E6E12}"/>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35419867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Documents\Tube &amp; Clamp Scaffold.jpg">
            <a:extLst>
              <a:ext uri="{FF2B5EF4-FFF2-40B4-BE49-F238E27FC236}">
                <a16:creationId xmlns:a16="http://schemas.microsoft.com/office/drawing/2014/main" id="{8C55CD4B-A74C-4705-8901-F49CAE1823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35"/>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30" descr="G:\Documents\Frame run scaff.jpg">
            <a:extLst>
              <a:ext uri="{FF2B5EF4-FFF2-40B4-BE49-F238E27FC236}">
                <a16:creationId xmlns:a16="http://schemas.microsoft.com/office/drawing/2014/main" id="{FD23AA42-83B3-4923-9B1A-B747D1B30A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317" r="21286" b="1"/>
          <a:stretch/>
        </p:blipFill>
        <p:spPr bwMode="auto">
          <a:xfrm>
            <a:off x="3119360" y="19"/>
            <a:ext cx="4963936" cy="6854748"/>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2" name="Freeform: Shape 31">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6A6EE0-42B8-4AB1-A758-AF6C215B2EB7}"/>
              </a:ext>
            </a:extLst>
          </p:cNvPr>
          <p:cNvSpPr txBox="1"/>
          <p:nvPr/>
        </p:nvSpPr>
        <p:spPr>
          <a:xfrm>
            <a:off x="448056" y="681038"/>
            <a:ext cx="2804504"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800" kern="1200">
                <a:solidFill>
                  <a:schemeClr val="tx1"/>
                </a:solidFill>
                <a:latin typeface="+mj-lt"/>
                <a:ea typeface="+mj-ea"/>
                <a:cs typeface="+mj-cs"/>
              </a:rPr>
              <a:t>A SCAFFOLD IS:</a:t>
            </a:r>
          </a:p>
        </p:txBody>
      </p:sp>
      <p:sp>
        <p:nvSpPr>
          <p:cNvPr id="39" name="Rectangle 35">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DB5B04F-302C-4100-8871-81EC163D0DF7}"/>
              </a:ext>
            </a:extLst>
          </p:cNvPr>
          <p:cNvSpPr txBox="1"/>
          <p:nvPr/>
        </p:nvSpPr>
        <p:spPr>
          <a:xfrm>
            <a:off x="0" y="2270109"/>
            <a:ext cx="3822192" cy="3301191"/>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a:t>Any temporary elevated</a:t>
            </a:r>
          </a:p>
          <a:p>
            <a:pPr>
              <a:lnSpc>
                <a:spcPct val="90000"/>
              </a:lnSpc>
              <a:spcAft>
                <a:spcPts val="600"/>
              </a:spcAft>
            </a:pPr>
            <a:r>
              <a:rPr lang="en-US" sz="2400"/>
              <a:t>    work platform and its</a:t>
            </a:r>
          </a:p>
          <a:p>
            <a:pPr>
              <a:lnSpc>
                <a:spcPct val="90000"/>
              </a:lnSpc>
              <a:spcAft>
                <a:spcPts val="600"/>
              </a:spcAft>
            </a:pPr>
            <a:r>
              <a:rPr lang="en-US" sz="2400"/>
              <a:t>    supporting structure </a:t>
            </a:r>
          </a:p>
          <a:p>
            <a:pPr>
              <a:lnSpc>
                <a:spcPct val="90000"/>
              </a:lnSpc>
              <a:spcAft>
                <a:spcPts val="600"/>
              </a:spcAft>
            </a:pPr>
            <a:r>
              <a:rPr lang="en-US" sz="2400"/>
              <a:t>    used to support</a:t>
            </a:r>
          </a:p>
          <a:p>
            <a:pPr>
              <a:lnSpc>
                <a:spcPct val="90000"/>
              </a:lnSpc>
              <a:spcAft>
                <a:spcPts val="600"/>
              </a:spcAft>
            </a:pPr>
            <a:r>
              <a:rPr lang="en-US" sz="2400"/>
              <a:t>    workers, materials or both</a:t>
            </a:r>
          </a:p>
        </p:txBody>
      </p:sp>
      <p:cxnSp>
        <p:nvCxnSpPr>
          <p:cNvPr id="11" name="Straight Connector 10">
            <a:extLst>
              <a:ext uri="{FF2B5EF4-FFF2-40B4-BE49-F238E27FC236}">
                <a16:creationId xmlns:a16="http://schemas.microsoft.com/office/drawing/2014/main" id="{A7C3EECD-CCE5-4500-B6E5-F13C3F6C8F9C}"/>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2" name="Picture 11" descr="17_SAIA_Logo_Pantone302_Horz_Stack_375 Lime Green (1).eps">
            <a:extLst>
              <a:ext uri="{FF2B5EF4-FFF2-40B4-BE49-F238E27FC236}">
                <a16:creationId xmlns:a16="http://schemas.microsoft.com/office/drawing/2014/main" id="{F3CB9779-67A7-4EA0-8D3D-03A1B05102D7}"/>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8881601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42"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of the following can prevent material from being kicked off a work platform?</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Midrail</a:t>
            </a:r>
            <a:endParaRPr lang="en-US" sz="2400">
              <a:solidFill>
                <a:srgbClr val="000000"/>
              </a:solidFill>
            </a:endParaRP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a:t>
            </a:r>
            <a:r>
              <a:rPr lang="en-US" sz="2400" b="1" u="sng" err="1">
                <a:solidFill>
                  <a:srgbClr val="000000"/>
                </a:solidFill>
              </a:rPr>
              <a:t>Toeboard</a:t>
            </a:r>
            <a:endParaRPr lang="en-US" sz="2400" b="1" u="sng">
              <a:solidFill>
                <a:srgbClr val="000000"/>
              </a:solidFill>
            </a:endParaRP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Personal Fall Arrest System</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
            </a:r>
            <a:r>
              <a:rPr lang="en-US" sz="2400" err="1">
                <a:solidFill>
                  <a:srgbClr val="000000"/>
                </a:solidFill>
              </a:rPr>
              <a:t>Crossbrace</a:t>
            </a:r>
            <a:endParaRPr lang="en-US" sz="2400">
              <a:solidFill>
                <a:srgbClr val="000000"/>
              </a:solidFill>
            </a:endParaRPr>
          </a:p>
        </p:txBody>
      </p:sp>
      <p:cxnSp>
        <p:nvCxnSpPr>
          <p:cNvPr id="7" name="Straight Connector 6">
            <a:extLst>
              <a:ext uri="{FF2B5EF4-FFF2-40B4-BE49-F238E27FC236}">
                <a16:creationId xmlns:a16="http://schemas.microsoft.com/office/drawing/2014/main" id="{BAE576A3-C1B2-47AF-A2D9-E370E0EFAEB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43478E7A-705B-49DD-B836-4357855A0245}"/>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1" name="Picture 10">
            <a:extLst>
              <a:ext uri="{FF2B5EF4-FFF2-40B4-BE49-F238E27FC236}">
                <a16:creationId xmlns:a16="http://schemas.microsoft.com/office/drawing/2014/main" id="{EE604786-7E7A-5B2B-EC24-95BF38959A0C}"/>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225196685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4" end="4"/>
                                            </p:txEl>
                                          </p:spTgt>
                                        </p:tgtEl>
                                      </p:cBhvr>
                                    </p:animEffect>
                                    <p:animScale>
                                      <p:cBhvr>
                                        <p:cTn id="7" dur="250" autoRev="1" fill="hold"/>
                                        <p:tgtEl>
                                          <p:spTgt spid="8">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of the following is a way to provide falling object protection?</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Guardrail System</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Attachable Ladder</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Barricade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Personal Fall Arrest System</a:t>
            </a:r>
          </a:p>
        </p:txBody>
      </p:sp>
      <p:cxnSp>
        <p:nvCxnSpPr>
          <p:cNvPr id="7" name="Straight Connector 6">
            <a:extLst>
              <a:ext uri="{FF2B5EF4-FFF2-40B4-BE49-F238E27FC236}">
                <a16:creationId xmlns:a16="http://schemas.microsoft.com/office/drawing/2014/main" id="{56478024-0DDE-4505-B819-0BE553A5169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ED0085A-F46B-4E7F-BA96-F9696323DE48}"/>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1" name="Picture 10">
            <a:extLst>
              <a:ext uri="{FF2B5EF4-FFF2-40B4-BE49-F238E27FC236}">
                <a16:creationId xmlns:a16="http://schemas.microsoft.com/office/drawing/2014/main" id="{12AC33F4-9FF1-5F82-C27B-1FE26405EC82}"/>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25414389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000"/>
                                  </p:stCondLst>
                                  <p:childTnLst>
                                    <p:set>
                                      <p:cBhvr>
                                        <p:cTn id="10" dur="1" fill="hold">
                                          <p:stCondLst>
                                            <p:cond delay="0"/>
                                          </p:stCondLst>
                                        </p:cTn>
                                        <p:tgtEl>
                                          <p:spTgt spid="8">
                                            <p:txEl>
                                              <p:pRg st="4" end="4"/>
                                            </p:txEl>
                                          </p:spTgt>
                                        </p:tgtEl>
                                        <p:attrNameLst>
                                          <p:attrName>style.visibility</p:attrName>
                                        </p:attrNameLst>
                                      </p:cBhvr>
                                      <p:to>
                                        <p:strVal val="visible"/>
                                      </p:to>
                                    </p:set>
                                    <p:anim calcmode="lin" valueType="num">
                                      <p:cBhvr additive="base">
                                        <p:cTn id="1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8">
                                            <p:txEl>
                                              <p:pRg st="8" end="8"/>
                                            </p:txEl>
                                          </p:spTgt>
                                        </p:tgtEl>
                                        <p:attrNameLst>
                                          <p:attrName>style.visibility</p:attrName>
                                        </p:attrNameLst>
                                      </p:cBhvr>
                                      <p:to>
                                        <p:strVal val="visible"/>
                                      </p:to>
                                    </p:set>
                                    <p:anim calcmode="lin" valueType="num">
                                      <p:cBhvr additive="base">
                                        <p:cTn id="19"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40EC134-084B-514B-A65E-2F04E5C7C765}"/>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Which of the following is a way to provide falling object protection?</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Guardrail System</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Attachable Ladder</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b="1" u="sng">
                <a:solidFill>
                  <a:srgbClr val="000000"/>
                </a:solidFill>
              </a:rPr>
              <a:t> Barricade</a:t>
            </a:r>
          </a:p>
          <a:p>
            <a:pPr marL="571500" lvl="0" indent="-457200">
              <a:lnSpc>
                <a:spcPct val="90000"/>
              </a:lnSpc>
              <a:spcAft>
                <a:spcPts val="600"/>
              </a:spcAft>
              <a:buFont typeface="+mj-lt"/>
              <a:buAutoNum type="alphaUcPeriod"/>
            </a:pPr>
            <a:endParaRPr lang="en-US" sz="2400">
              <a:solidFill>
                <a:srgbClr val="000000"/>
              </a:solidFill>
            </a:endParaRPr>
          </a:p>
          <a:p>
            <a:pPr marL="571500" lvl="0" indent="-457200">
              <a:lnSpc>
                <a:spcPct val="90000"/>
              </a:lnSpc>
              <a:spcAft>
                <a:spcPts val="600"/>
              </a:spcAft>
              <a:buFont typeface="+mj-lt"/>
              <a:buAutoNum type="alphaUcPeriod"/>
            </a:pPr>
            <a:r>
              <a:rPr lang="en-US" sz="2400">
                <a:solidFill>
                  <a:srgbClr val="000000"/>
                </a:solidFill>
              </a:rPr>
              <a:t> Personal Fall Arrest System</a:t>
            </a:r>
          </a:p>
        </p:txBody>
      </p:sp>
      <p:cxnSp>
        <p:nvCxnSpPr>
          <p:cNvPr id="7" name="Straight Connector 6">
            <a:extLst>
              <a:ext uri="{FF2B5EF4-FFF2-40B4-BE49-F238E27FC236}">
                <a16:creationId xmlns:a16="http://schemas.microsoft.com/office/drawing/2014/main" id="{56478024-0DDE-4505-B819-0BE553A51692}"/>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FED0085A-F46B-4E7F-BA96-F9696323DE48}"/>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pic>
        <p:nvPicPr>
          <p:cNvPr id="10" name="Picture 9">
            <a:extLst>
              <a:ext uri="{FF2B5EF4-FFF2-40B4-BE49-F238E27FC236}">
                <a16:creationId xmlns:a16="http://schemas.microsoft.com/office/drawing/2014/main" id="{5C6FA50D-AE22-1B47-9AE0-B9FBD03357F5}"/>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425195719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8">
                                            <p:txEl>
                                              <p:pRg st="6" end="6"/>
                                            </p:txEl>
                                          </p:spTgt>
                                        </p:tgtEl>
                                      </p:cBhvr>
                                    </p:animEffect>
                                    <p:animScale>
                                      <p:cBhvr>
                                        <p:cTn id="7" dur="250" autoRev="1" fill="hold"/>
                                        <p:tgtEl>
                                          <p:spTgt spid="8">
                                            <p:txEl>
                                              <p:pRg st="6" end="6"/>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1272" y="495195"/>
            <a:ext cx="6982880" cy="1200329"/>
          </a:xfrm>
          <a:prstGeom prst="rect">
            <a:avLst/>
          </a:prstGeom>
          <a:noFill/>
        </p:spPr>
        <p:txBody>
          <a:bodyPr wrap="square" rtlCol="0">
            <a:spAutoFit/>
          </a:bodyPr>
          <a:lstStyle/>
          <a:p>
            <a:r>
              <a:rPr lang="en-US" sz="7200" cap="all">
                <a:solidFill>
                  <a:srgbClr val="003F5F"/>
                </a:solidFill>
              </a:rPr>
              <a:t>Electrocution</a:t>
            </a:r>
          </a:p>
        </p:txBody>
      </p:sp>
      <p:grpSp>
        <p:nvGrpSpPr>
          <p:cNvPr id="2" name="Group 1">
            <a:extLst>
              <a:ext uri="{FF2B5EF4-FFF2-40B4-BE49-F238E27FC236}">
                <a16:creationId xmlns:a16="http://schemas.microsoft.com/office/drawing/2014/main" id="{D1FA5424-B6BD-4EA7-A3CA-B503A28768F8}"/>
              </a:ext>
            </a:extLst>
          </p:cNvPr>
          <p:cNvGrpSpPr/>
          <p:nvPr/>
        </p:nvGrpSpPr>
        <p:grpSpPr>
          <a:xfrm>
            <a:off x="986028" y="2194560"/>
            <a:ext cx="1380744" cy="3435380"/>
            <a:chOff x="986028" y="2194560"/>
            <a:chExt cx="1380744" cy="3435380"/>
          </a:xfrm>
        </p:grpSpPr>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sp>
          <p:nvSpPr>
            <p:cNvPr id="13" name="TextBox 12"/>
            <p:cNvSpPr txBox="1"/>
            <p:nvPr/>
          </p:nvSpPr>
          <p:spPr>
            <a:xfrm>
              <a:off x="1249172" y="4445000"/>
              <a:ext cx="1117600" cy="1184940"/>
            </a:xfrm>
            <a:prstGeom prst="rect">
              <a:avLst/>
            </a:prstGeom>
            <a:noFill/>
          </p:spPr>
          <p:txBody>
            <a:bodyPr wrap="square" rtlCol="0">
              <a:spAutoFit/>
            </a:bodyPr>
            <a:lstStyle/>
            <a:p>
              <a:r>
                <a:rPr lang="en-US" sz="7100"/>
                <a:t>F</a:t>
              </a:r>
            </a:p>
          </p:txBody>
        </p:sp>
      </p:grpSp>
      <p:grpSp>
        <p:nvGrpSpPr>
          <p:cNvPr id="4" name="Group 3">
            <a:extLst>
              <a:ext uri="{FF2B5EF4-FFF2-40B4-BE49-F238E27FC236}">
                <a16:creationId xmlns:a16="http://schemas.microsoft.com/office/drawing/2014/main" id="{1384AA69-7AD5-4F8D-A94C-13F69558A8DE}"/>
              </a:ext>
            </a:extLst>
          </p:cNvPr>
          <p:cNvGrpSpPr/>
          <p:nvPr/>
        </p:nvGrpSpPr>
        <p:grpSpPr>
          <a:xfrm>
            <a:off x="3024632" y="2213864"/>
            <a:ext cx="1392936" cy="3441476"/>
            <a:chOff x="3024632" y="2213864"/>
            <a:chExt cx="1392936" cy="3441476"/>
          </a:xfrm>
        </p:grpSpPr>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sp>
          <p:nvSpPr>
            <p:cNvPr id="14" name="TextBox 13"/>
            <p:cNvSpPr txBox="1"/>
            <p:nvPr/>
          </p:nvSpPr>
          <p:spPr>
            <a:xfrm>
              <a:off x="3225800" y="4470400"/>
              <a:ext cx="1117600" cy="1184940"/>
            </a:xfrm>
            <a:prstGeom prst="rect">
              <a:avLst/>
            </a:prstGeom>
            <a:noFill/>
          </p:spPr>
          <p:txBody>
            <a:bodyPr wrap="square" rtlCol="0">
              <a:spAutoFit/>
            </a:bodyPr>
            <a:lstStyle/>
            <a:p>
              <a:r>
                <a:rPr lang="en-US" sz="7100"/>
                <a:t>U</a:t>
              </a:r>
            </a:p>
          </p:txBody>
        </p:sp>
      </p:grpSp>
      <p:grpSp>
        <p:nvGrpSpPr>
          <p:cNvPr id="5" name="Group 4">
            <a:extLst>
              <a:ext uri="{FF2B5EF4-FFF2-40B4-BE49-F238E27FC236}">
                <a16:creationId xmlns:a16="http://schemas.microsoft.com/office/drawing/2014/main" id="{DE4F26DD-5ADE-4693-9EB5-1F46F2CAC488}"/>
              </a:ext>
            </a:extLst>
          </p:cNvPr>
          <p:cNvGrpSpPr/>
          <p:nvPr/>
        </p:nvGrpSpPr>
        <p:grpSpPr>
          <a:xfrm>
            <a:off x="5196332" y="2177288"/>
            <a:ext cx="1555032" cy="3452652"/>
            <a:chOff x="5196332" y="2177288"/>
            <a:chExt cx="1555032" cy="3452652"/>
          </a:xfrm>
        </p:grpSpPr>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sp>
          <p:nvSpPr>
            <p:cNvPr id="15" name="TextBox 14"/>
            <p:cNvSpPr txBox="1"/>
            <p:nvPr/>
          </p:nvSpPr>
          <p:spPr>
            <a:xfrm>
              <a:off x="5633764" y="4445000"/>
              <a:ext cx="1117600" cy="1184940"/>
            </a:xfrm>
            <a:prstGeom prst="rect">
              <a:avLst/>
            </a:prstGeom>
            <a:noFill/>
          </p:spPr>
          <p:txBody>
            <a:bodyPr wrap="square" rtlCol="0">
              <a:spAutoFit/>
            </a:bodyPr>
            <a:lstStyle/>
            <a:p>
              <a:r>
                <a:rPr lang="en-US" sz="7100"/>
                <a:t>S</a:t>
              </a:r>
            </a:p>
          </p:txBody>
        </p:sp>
      </p:grpSp>
      <p:grpSp>
        <p:nvGrpSpPr>
          <p:cNvPr id="6" name="Group 5">
            <a:extLst>
              <a:ext uri="{FF2B5EF4-FFF2-40B4-BE49-F238E27FC236}">
                <a16:creationId xmlns:a16="http://schemas.microsoft.com/office/drawing/2014/main" id="{B881DEC9-8346-43A9-9376-D373194B5243}"/>
              </a:ext>
            </a:extLst>
          </p:cNvPr>
          <p:cNvGrpSpPr/>
          <p:nvPr/>
        </p:nvGrpSpPr>
        <p:grpSpPr>
          <a:xfrm>
            <a:off x="7519924" y="2119884"/>
            <a:ext cx="1520952" cy="3535456"/>
            <a:chOff x="7519924" y="2119884"/>
            <a:chExt cx="1520952" cy="3535456"/>
          </a:xfrm>
        </p:grpSpPr>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sp>
          <p:nvSpPr>
            <p:cNvPr id="16" name="TextBox 15"/>
            <p:cNvSpPr txBox="1"/>
            <p:nvPr/>
          </p:nvSpPr>
          <p:spPr>
            <a:xfrm>
              <a:off x="7848600" y="4470400"/>
              <a:ext cx="1117600" cy="1184940"/>
            </a:xfrm>
            <a:prstGeom prst="rect">
              <a:avLst/>
            </a:prstGeom>
            <a:noFill/>
          </p:spPr>
          <p:txBody>
            <a:bodyPr wrap="square" rtlCol="0">
              <a:spAutoFit/>
            </a:bodyPr>
            <a:lstStyle/>
            <a:p>
              <a:r>
                <a:rPr lang="en-US" sz="7100" b="1" u="sng">
                  <a:solidFill>
                    <a:srgbClr val="0017FF"/>
                  </a:solidFill>
                </a:rPr>
                <a:t>E</a:t>
              </a:r>
            </a:p>
          </p:txBody>
        </p:sp>
      </p:grpSp>
      <p:grpSp>
        <p:nvGrpSpPr>
          <p:cNvPr id="7" name="Group 6">
            <a:extLst>
              <a:ext uri="{FF2B5EF4-FFF2-40B4-BE49-F238E27FC236}">
                <a16:creationId xmlns:a16="http://schemas.microsoft.com/office/drawing/2014/main" id="{8F313024-4D5D-420F-A975-7A35DF7BE590}"/>
              </a:ext>
            </a:extLst>
          </p:cNvPr>
          <p:cNvGrpSpPr/>
          <p:nvPr/>
        </p:nvGrpSpPr>
        <p:grpSpPr>
          <a:xfrm>
            <a:off x="9882632" y="2176272"/>
            <a:ext cx="1392936" cy="3466368"/>
            <a:chOff x="9882632" y="2176272"/>
            <a:chExt cx="1392936" cy="3466368"/>
          </a:xfrm>
        </p:grpSpPr>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7" name="TextBox 16"/>
            <p:cNvSpPr txBox="1"/>
            <p:nvPr/>
          </p:nvSpPr>
          <p:spPr>
            <a:xfrm>
              <a:off x="10083800" y="4457700"/>
              <a:ext cx="1117600" cy="1184940"/>
            </a:xfrm>
            <a:prstGeom prst="rect">
              <a:avLst/>
            </a:prstGeom>
            <a:noFill/>
          </p:spPr>
          <p:txBody>
            <a:bodyPr wrap="square" rtlCol="0">
              <a:spAutoFit/>
            </a:bodyPr>
            <a:lstStyle/>
            <a:p>
              <a:r>
                <a:rPr lang="en-US" sz="7100"/>
                <a:t>S</a:t>
              </a:r>
            </a:p>
          </p:txBody>
        </p:sp>
      </p:grpSp>
      <p:cxnSp>
        <p:nvCxnSpPr>
          <p:cNvPr id="18" name="Straight Connector 17">
            <a:extLst>
              <a:ext uri="{FF2B5EF4-FFF2-40B4-BE49-F238E27FC236}">
                <a16:creationId xmlns:a16="http://schemas.microsoft.com/office/drawing/2014/main" id="{2A7A7535-0DA1-4DC3-B2E1-745994841941}"/>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403F501E-9DE2-486D-85B8-8AAD0DE8D1B8}"/>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alphaModFix amt="50000"/>
              </a:blip>
              <a:stretch>
                <a:fillRect/>
              </a:stretch>
            </p:blipFill>
          </mc:Choice>
          <mc:Fallback>
            <p:blipFill>
              <a:blip r:embed="rId9">
                <a:alphaModFix amt="50000"/>
              </a:blip>
              <a:stretch>
                <a:fillRect/>
              </a:stretch>
            </p:blipFill>
          </mc:Fallback>
        </mc:AlternateContent>
        <p:spPr>
          <a:xfrm>
            <a:off x="9300234" y="6413900"/>
            <a:ext cx="2557731" cy="263197"/>
          </a:xfrm>
          <a:prstGeom prst="rect">
            <a:avLst/>
          </a:prstGeom>
          <a:noFill/>
          <a:ln w="12700" cmpd="sng">
            <a:noFill/>
          </a:ln>
        </p:spPr>
      </p:pic>
    </p:spTree>
    <p:extLst>
      <p:ext uri="{BB962C8B-B14F-4D97-AF65-F5344CB8AC3E}">
        <p14:creationId xmlns:p14="http://schemas.microsoft.com/office/powerpoint/2010/main" val="30843267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72399" y="591504"/>
            <a:ext cx="4089774" cy="769441"/>
          </a:xfrm>
          <a:prstGeom prst="rect">
            <a:avLst/>
          </a:prstGeom>
          <a:noFill/>
        </p:spPr>
        <p:txBody>
          <a:bodyPr wrap="none" rtlCol="0">
            <a:spAutoFit/>
          </a:bodyPr>
          <a:lstStyle/>
          <a:p>
            <a:pPr algn="ctr"/>
            <a:r>
              <a:rPr lang="id-ID" sz="4400" b="1" cap="all">
                <a:solidFill>
                  <a:srgbClr val="003F5F"/>
                </a:solidFill>
                <a:latin typeface="+mj-lt"/>
              </a:rPr>
              <a:t>Electrocution</a:t>
            </a:r>
            <a:endParaRPr lang="en-US" sz="4400" b="1" cap="all">
              <a:solidFill>
                <a:srgbClr val="003F5F"/>
              </a:solidFill>
              <a:latin typeface="+mj-lt"/>
            </a:endParaRPr>
          </a:p>
        </p:txBody>
      </p:sp>
      <p:pic>
        <p:nvPicPr>
          <p:cNvPr id="5" name="Picture 4" descr="ICON- FUSES - Electrocution.psd"/>
          <p:cNvPicPr>
            <a:picLocks noChangeAspect="1"/>
          </p:cNvPicPr>
          <p:nvPr/>
        </p:nvPicPr>
        <p:blipFill>
          <a:blip r:embed="rId3"/>
          <a:stretch>
            <a:fillRect/>
          </a:stretch>
        </p:blipFill>
        <p:spPr>
          <a:xfrm>
            <a:off x="382524" y="162167"/>
            <a:ext cx="1191000" cy="1572883"/>
          </a:xfrm>
          <a:prstGeom prst="rect">
            <a:avLst/>
          </a:prstGeom>
        </p:spPr>
      </p:pic>
      <p:pic>
        <p:nvPicPr>
          <p:cNvPr id="7" name="Picture 6" descr="Electrocution.jpg"/>
          <p:cNvPicPr>
            <a:picLocks noChangeAspect="1"/>
          </p:cNvPicPr>
          <p:nvPr/>
        </p:nvPicPr>
        <p:blipFill>
          <a:blip r:embed="rId4"/>
          <a:srcRect l="22011" r="16757"/>
          <a:stretch>
            <a:fillRect/>
          </a:stretch>
        </p:blipFill>
        <p:spPr>
          <a:xfrm>
            <a:off x="7345552" y="375959"/>
            <a:ext cx="4682479" cy="5075935"/>
          </a:xfrm>
          <a:prstGeom prst="rect">
            <a:avLst/>
          </a:prstGeom>
        </p:spPr>
      </p:pic>
      <p:sp>
        <p:nvSpPr>
          <p:cNvPr id="2" name="TextBox 1">
            <a:extLst>
              <a:ext uri="{FF2B5EF4-FFF2-40B4-BE49-F238E27FC236}">
                <a16:creationId xmlns:a16="http://schemas.microsoft.com/office/drawing/2014/main" id="{C86D7356-79C6-4042-8989-B4499889EFCA}"/>
              </a:ext>
            </a:extLst>
          </p:cNvPr>
          <p:cNvSpPr txBox="1"/>
          <p:nvPr/>
        </p:nvSpPr>
        <p:spPr>
          <a:xfrm>
            <a:off x="978024" y="1607939"/>
            <a:ext cx="6367528" cy="3416320"/>
          </a:xfrm>
          <a:prstGeom prst="rect">
            <a:avLst/>
          </a:prstGeom>
          <a:noFill/>
        </p:spPr>
        <p:txBody>
          <a:bodyPr wrap="square" rtlCol="0">
            <a:spAutoFit/>
          </a:bodyPr>
          <a:lstStyle/>
          <a:p>
            <a:pPr marL="285750" indent="-285750">
              <a:buFont typeface="Arial" panose="020B0604020202020204" pitchFamily="34" charset="0"/>
              <a:buChar char="•"/>
            </a:pPr>
            <a:r>
              <a:rPr lang="en-US" sz="2400"/>
              <a:t>Electrocution is a common scaffold hazard</a:t>
            </a:r>
            <a:br>
              <a:rPr lang="en-US" sz="2400"/>
            </a:br>
            <a:endParaRPr lang="en-US" sz="2400"/>
          </a:p>
          <a:p>
            <a:pPr marL="285750" indent="-285750">
              <a:buFont typeface="Arial" panose="020B0604020202020204" pitchFamily="34" charset="0"/>
              <a:buChar char="•"/>
            </a:pPr>
            <a:r>
              <a:rPr lang="en-US" sz="2400"/>
              <a:t>Electricity can energize a scaffold without making contact</a:t>
            </a:r>
            <a:br>
              <a:rPr lang="en-US" sz="2400"/>
            </a:br>
            <a:endParaRPr lang="en-US" sz="2400"/>
          </a:p>
          <a:p>
            <a:pPr marL="285750" indent="-285750">
              <a:buFont typeface="Arial" panose="020B0604020202020204" pitchFamily="34" charset="0"/>
              <a:buChar char="•"/>
            </a:pPr>
            <a:r>
              <a:rPr lang="en-US" sz="2400"/>
              <a:t>Stay a safe distance from power lines</a:t>
            </a:r>
            <a:br>
              <a:rPr lang="en-US" sz="2400"/>
            </a:br>
            <a:endParaRPr lang="en-US" sz="2400"/>
          </a:p>
          <a:p>
            <a:pPr marL="285750" indent="-285750">
              <a:buFont typeface="Arial" panose="020B0604020202020204" pitchFamily="34" charset="0"/>
              <a:buChar char="•"/>
            </a:pPr>
            <a:r>
              <a:rPr lang="en-US" sz="2400"/>
              <a:t>Scaffolds making accidental contact with power lines have caused many injuries and fatalities</a:t>
            </a:r>
          </a:p>
        </p:txBody>
      </p:sp>
      <p:sp>
        <p:nvSpPr>
          <p:cNvPr id="6" name="TextBox 5">
            <a:extLst>
              <a:ext uri="{FF2B5EF4-FFF2-40B4-BE49-F238E27FC236}">
                <a16:creationId xmlns:a16="http://schemas.microsoft.com/office/drawing/2014/main" id="{F8A15B49-A509-4556-B417-5C54E45923C2}"/>
              </a:ext>
            </a:extLst>
          </p:cNvPr>
          <p:cNvSpPr txBox="1"/>
          <p:nvPr/>
        </p:nvSpPr>
        <p:spPr>
          <a:xfrm>
            <a:off x="978024" y="5087021"/>
            <a:ext cx="6282312" cy="1200329"/>
          </a:xfrm>
          <a:prstGeom prst="rect">
            <a:avLst/>
          </a:prstGeom>
          <a:noFill/>
        </p:spPr>
        <p:txBody>
          <a:bodyPr wrap="square" rtlCol="0">
            <a:spAutoFit/>
          </a:bodyPr>
          <a:lstStyle/>
          <a:p>
            <a:pPr marL="285750" indent="-285750">
              <a:buFont typeface="Arial" panose="020B0604020202020204" pitchFamily="34" charset="0"/>
              <a:buChar char="•"/>
            </a:pPr>
            <a:r>
              <a:rPr lang="en-US" sz="2400"/>
              <a:t>Before moving any scaffold, including rolling towers, check the path of travel for proper clearance from power lines</a:t>
            </a:r>
          </a:p>
        </p:txBody>
      </p:sp>
      <p:cxnSp>
        <p:nvCxnSpPr>
          <p:cNvPr id="8" name="Straight Connector 7">
            <a:extLst>
              <a:ext uri="{FF2B5EF4-FFF2-40B4-BE49-F238E27FC236}">
                <a16:creationId xmlns:a16="http://schemas.microsoft.com/office/drawing/2014/main" id="{4240F772-655F-48C7-B696-C74A13C29D01}"/>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0683699A-1531-4B7B-A3B2-C35B7234802F}"/>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9291369" y="6391925"/>
            <a:ext cx="2557731" cy="263197"/>
          </a:xfrm>
          <a:prstGeom prst="rect">
            <a:avLst/>
          </a:prstGeom>
          <a:noFill/>
          <a:ln w="12700" cmpd="sng">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6" presetClass="entr" presetSubtype="21" fill="hold" nodeType="afterEffect">
                                  <p:stCondLst>
                                    <p:cond delay="50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childTnLst>
                          </p:cTn>
                        </p:par>
                        <p:par>
                          <p:cTn id="12" fill="hold">
                            <p:stCondLst>
                              <p:cond delay="1500"/>
                            </p:stCondLst>
                            <p:childTnLst>
                              <p:par>
                                <p:cTn id="13" presetID="16" presetClass="entr" presetSubtype="21" fill="hold" nodeType="afterEffect">
                                  <p:stCondLst>
                                    <p:cond delay="100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childTnLst>
                          </p:cTn>
                        </p:par>
                        <p:par>
                          <p:cTn id="16" fill="hold">
                            <p:stCondLst>
                              <p:cond delay="3000"/>
                            </p:stCondLst>
                            <p:childTnLst>
                              <p:par>
                                <p:cTn id="17" presetID="16" presetClass="entr" presetSubtype="21" fill="hold" nodeType="afterEffect">
                                  <p:stCondLst>
                                    <p:cond delay="100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childTnLst>
                          </p:cTn>
                        </p:par>
                        <p:par>
                          <p:cTn id="20" fill="hold">
                            <p:stCondLst>
                              <p:cond delay="4500"/>
                            </p:stCondLst>
                            <p:childTnLst>
                              <p:par>
                                <p:cTn id="21" presetID="16" presetClass="entr" presetSubtype="21" fill="hold" nodeType="afterEffect">
                                  <p:stCondLst>
                                    <p:cond delay="100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par>
                          <p:cTn id="24" fill="hold">
                            <p:stCondLst>
                              <p:cond delay="6000"/>
                            </p:stCondLst>
                            <p:childTnLst>
                              <p:par>
                                <p:cTn id="25" presetID="16" presetClass="entr" presetSubtype="21" fill="hold" nodeType="afterEffect">
                                  <p:stCondLst>
                                    <p:cond delay="100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04A744-29DD-174B-B157-A36763B0C37B}"/>
              </a:ext>
            </a:extLst>
          </p:cNvPr>
          <p:cNvPicPr>
            <a:picLocks noChangeAspect="1"/>
          </p:cNvPicPr>
          <p:nvPr/>
        </p:nvPicPr>
        <p:blipFill rotWithShape="1">
          <a:blip r:embed="rId3"/>
          <a:srcRect l="5333"/>
          <a:stretch/>
        </p:blipFill>
        <p:spPr>
          <a:xfrm>
            <a:off x="4677003" y="1693531"/>
            <a:ext cx="7313829" cy="4114023"/>
          </a:xfrm>
          <a:prstGeom prst="rect">
            <a:avLst/>
          </a:prstGeom>
        </p:spPr>
      </p:pic>
      <p:sp>
        <p:nvSpPr>
          <p:cNvPr id="155652" name="Text Box 3">
            <a:extLst>
              <a:ext uri="{FF2B5EF4-FFF2-40B4-BE49-F238E27FC236}">
                <a16:creationId xmlns:a16="http://schemas.microsoft.com/office/drawing/2014/main" id="{BF146416-2591-FA4D-AAB2-F57753546947}"/>
              </a:ext>
            </a:extLst>
          </p:cNvPr>
          <p:cNvSpPr txBox="1">
            <a:spLocks noChangeArrowheads="1"/>
          </p:cNvSpPr>
          <p:nvPr/>
        </p:nvSpPr>
        <p:spPr bwMode="auto">
          <a:xfrm>
            <a:off x="461502" y="1695119"/>
            <a:ext cx="5227591"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lIns="91440" tIns="45720" rIns="91440" bIns="45720" rtlCol="0" anchor="ctr">
            <a:normAutofit/>
          </a:bodyPr>
          <a:lstStyle>
            <a:lvl1pPr marL="346075" indent="-346075">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marL="460375" indent="-342900">
              <a:lnSpc>
                <a:spcPct val="90000"/>
              </a:lnSpc>
              <a:spcBef>
                <a:spcPct val="0"/>
              </a:spcBef>
              <a:spcAft>
                <a:spcPts val="600"/>
              </a:spcAft>
              <a:buClrTx/>
              <a:buSzTx/>
              <a:buFont typeface="Arial" panose="020B0604020202020204" pitchFamily="34" charset="0"/>
              <a:buChar char="•"/>
            </a:pPr>
            <a:r>
              <a:rPr lang="en-US" altLang="en-US" sz="2400">
                <a:latin typeface="Arial" panose="020B0604020202020204" pitchFamily="34" charset="0"/>
                <a:cs typeface="Arial" panose="020B0604020202020204" pitchFamily="34" charset="0"/>
              </a:rPr>
              <a:t>Contact with Power Lines</a:t>
            </a:r>
          </a:p>
          <a:p>
            <a:pPr marL="460375" indent="-342900">
              <a:lnSpc>
                <a:spcPct val="90000"/>
              </a:lnSpc>
              <a:spcBef>
                <a:spcPct val="0"/>
              </a:spcBef>
              <a:spcAft>
                <a:spcPts val="600"/>
              </a:spcAft>
              <a:buClrTx/>
              <a:buSzTx/>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marL="460375" indent="-342900">
              <a:lnSpc>
                <a:spcPct val="90000"/>
              </a:lnSpc>
              <a:spcBef>
                <a:spcPct val="0"/>
              </a:spcBef>
              <a:spcAft>
                <a:spcPts val="600"/>
              </a:spcAft>
              <a:buClrTx/>
              <a:buSzTx/>
              <a:buFont typeface="Arial" panose="020B0604020202020204" pitchFamily="34" charset="0"/>
              <a:buChar char="•"/>
            </a:pPr>
            <a:r>
              <a:rPr lang="en-US" altLang="en-US" sz="2400">
                <a:latin typeface="Arial" panose="020B0604020202020204" pitchFamily="34" charset="0"/>
                <a:cs typeface="Arial" panose="020B0604020202020204" pitchFamily="34" charset="0"/>
              </a:rPr>
              <a:t>Faulty Equipment</a:t>
            </a:r>
          </a:p>
          <a:p>
            <a:pPr marL="460375" indent="-342900">
              <a:lnSpc>
                <a:spcPct val="90000"/>
              </a:lnSpc>
              <a:spcBef>
                <a:spcPct val="0"/>
              </a:spcBef>
              <a:spcAft>
                <a:spcPts val="600"/>
              </a:spcAft>
              <a:buClrTx/>
              <a:buSzTx/>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a:p>
            <a:pPr marL="460375" indent="-342900">
              <a:lnSpc>
                <a:spcPct val="90000"/>
              </a:lnSpc>
              <a:spcBef>
                <a:spcPct val="0"/>
              </a:spcBef>
              <a:spcAft>
                <a:spcPts val="600"/>
              </a:spcAft>
              <a:buClrTx/>
              <a:buSzTx/>
              <a:buFont typeface="Arial" panose="020B0604020202020204" pitchFamily="34" charset="0"/>
              <a:buChar char="•"/>
            </a:pPr>
            <a:r>
              <a:rPr lang="en-US" altLang="en-US" sz="2400">
                <a:latin typeface="Arial" panose="020B0604020202020204" pitchFamily="34" charset="0"/>
                <a:cs typeface="Arial" panose="020B0604020202020204" pitchFamily="34" charset="0"/>
              </a:rPr>
              <a:t>Electrical Storms</a:t>
            </a:r>
          </a:p>
          <a:p>
            <a:pPr marL="460375" indent="-342900">
              <a:lnSpc>
                <a:spcPct val="90000"/>
              </a:lnSpc>
              <a:spcBef>
                <a:spcPct val="0"/>
              </a:spcBef>
              <a:spcAft>
                <a:spcPts val="600"/>
              </a:spcAft>
              <a:buClrTx/>
              <a:buSzTx/>
              <a:buFont typeface="Arial" panose="020B0604020202020204" pitchFamily="34" charset="0"/>
              <a:buChar char="•"/>
            </a:pPr>
            <a:endParaRPr lang="en-US" altLang="en-US" sz="240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93638CA-59C9-4400-AABF-06047B91A0FF}"/>
              </a:ext>
            </a:extLst>
          </p:cNvPr>
          <p:cNvSpPr txBox="1">
            <a:spLocks noChangeArrowheads="1"/>
          </p:cNvSpPr>
          <p:nvPr/>
        </p:nvSpPr>
        <p:spPr>
          <a:xfrm>
            <a:off x="3594788" y="388651"/>
            <a:ext cx="522626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a:solidFill>
                  <a:schemeClr val="accent1"/>
                </a:solidFill>
                <a:latin typeface="Calibri" panose="020F0502020204030204" pitchFamily="34" charset="0"/>
                <a:cs typeface="Calibri" panose="020F0502020204030204" pitchFamily="34" charset="0"/>
              </a:rPr>
              <a:t>ELECTRICAL HAZARDS</a:t>
            </a:r>
          </a:p>
        </p:txBody>
      </p:sp>
      <p:cxnSp>
        <p:nvCxnSpPr>
          <p:cNvPr id="6" name="Straight Connector 5">
            <a:extLst>
              <a:ext uri="{FF2B5EF4-FFF2-40B4-BE49-F238E27FC236}">
                <a16:creationId xmlns:a16="http://schemas.microsoft.com/office/drawing/2014/main" id="{82DD0E88-0ED6-4D50-9789-F6E7A3EE81E7}"/>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7" name="Picture 6" descr="17_SAIA_Logo_Pantone302_Horz_Stack_375 Lime Green (1).eps">
            <a:extLst>
              <a:ext uri="{FF2B5EF4-FFF2-40B4-BE49-F238E27FC236}">
                <a16:creationId xmlns:a16="http://schemas.microsoft.com/office/drawing/2014/main" id="{FD8877A6-29ED-48E7-8B41-E260794EC169}"/>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403743412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1000" tmFilter="0, 0; .2, .5; .8, .5; 1, 0"/>
                                        <p:tgtEl>
                                          <p:spTgt spid="2"/>
                                        </p:tgtEl>
                                      </p:cBhvr>
                                    </p:animEffect>
                                    <p:animScale>
                                      <p:cBhvr>
                                        <p:cTn id="7" dur="500" autoRev="1" fill="hold"/>
                                        <p:tgtEl>
                                          <p:spTgt spid="2"/>
                                        </p:tgtEl>
                                      </p:cBhvr>
                                      <p:by x="105000" y="105000"/>
                                    </p:animScale>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155652">
                                            <p:txEl>
                                              <p:pRg st="0" end="0"/>
                                            </p:txEl>
                                          </p:spTgt>
                                        </p:tgtEl>
                                        <p:attrNameLst>
                                          <p:attrName>style.visibility</p:attrName>
                                        </p:attrNameLst>
                                      </p:cBhvr>
                                      <p:to>
                                        <p:strVal val="visible"/>
                                      </p:to>
                                    </p:set>
                                    <p:animEffect transition="in" filter="fade">
                                      <p:cBhvr>
                                        <p:cTn id="11" dur="500"/>
                                        <p:tgtEl>
                                          <p:spTgt spid="155652">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155652">
                                            <p:txEl>
                                              <p:pRg st="2" end="2"/>
                                            </p:txEl>
                                          </p:spTgt>
                                        </p:tgtEl>
                                        <p:attrNameLst>
                                          <p:attrName>style.visibility</p:attrName>
                                        </p:attrNameLst>
                                      </p:cBhvr>
                                      <p:to>
                                        <p:strVal val="visible"/>
                                      </p:to>
                                    </p:set>
                                    <p:animEffect transition="in" filter="fade">
                                      <p:cBhvr>
                                        <p:cTn id="15" dur="500"/>
                                        <p:tgtEl>
                                          <p:spTgt spid="155652">
                                            <p:txEl>
                                              <p:pRg st="2" end="2"/>
                                            </p:txEl>
                                          </p:spTgt>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155652">
                                            <p:txEl>
                                              <p:pRg st="4" end="4"/>
                                            </p:txEl>
                                          </p:spTgt>
                                        </p:tgtEl>
                                        <p:attrNameLst>
                                          <p:attrName>style.visibility</p:attrName>
                                        </p:attrNameLst>
                                      </p:cBhvr>
                                      <p:to>
                                        <p:strVal val="visible"/>
                                      </p:to>
                                    </p:set>
                                    <p:animEffect transition="in" filter="fade">
                                      <p:cBhvr>
                                        <p:cTn id="19" dur="500"/>
                                        <p:tgtEl>
                                          <p:spTgt spid="1556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5C38F69-7FE0-6B41-AEA5-F73B50B28F5D}"/>
              </a:ext>
            </a:extLst>
          </p:cNvPr>
          <p:cNvSpPr>
            <a:spLocks noGrp="1" noChangeArrowheads="1"/>
          </p:cNvSpPr>
          <p:nvPr>
            <p:ph type="title"/>
          </p:nvPr>
        </p:nvSpPr>
        <p:spPr/>
        <p:txBody>
          <a:bodyPr/>
          <a:lstStyle/>
          <a:p>
            <a:pPr algn="ctr"/>
            <a:r>
              <a:rPr lang="en-US" altLang="en-US"/>
              <a:t>MINIMUM SAFE APPROACH DISTANCES (MSAD)</a:t>
            </a:r>
          </a:p>
        </p:txBody>
      </p:sp>
      <p:sp>
        <p:nvSpPr>
          <p:cNvPr id="157699" name="Text Box 3">
            <a:extLst>
              <a:ext uri="{FF2B5EF4-FFF2-40B4-BE49-F238E27FC236}">
                <a16:creationId xmlns:a16="http://schemas.microsoft.com/office/drawing/2014/main" id="{97CF59C1-96EB-2246-9029-C220C69456B1}"/>
              </a:ext>
            </a:extLst>
          </p:cNvPr>
          <p:cNvSpPr txBox="1">
            <a:spLocks noChangeArrowheads="1"/>
          </p:cNvSpPr>
          <p:nvPr/>
        </p:nvSpPr>
        <p:spPr bwMode="auto">
          <a:xfrm>
            <a:off x="-1164922" y="1690688"/>
            <a:ext cx="13014022" cy="344356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vert="horz" lIns="91440" tIns="45720" rIns="91440" bIns="45720" rtlCol="0">
            <a:noAutofit/>
          </a:bodyPr>
          <a:lstStyle>
            <a:lvl1pPr marL="3538538" indent="-3538538">
              <a:spcBef>
                <a:spcPct val="20000"/>
              </a:spcBef>
              <a:buClr>
                <a:schemeClr val="folHlink"/>
              </a:buClr>
              <a:buSzPct val="75000"/>
              <a:buFont typeface="Monotype Sorts" pitchFamily="2" charset="2"/>
              <a:buChar char="n"/>
              <a:tabLst>
                <a:tab pos="519113" algn="l"/>
                <a:tab pos="3538538" algn="l"/>
              </a:tabLst>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tabLst>
                <a:tab pos="519113" algn="l"/>
                <a:tab pos="3538538" algn="l"/>
              </a:tabLst>
              <a:defRPr sz="2800">
                <a:solidFill>
                  <a:schemeClr val="tx1"/>
                </a:solidFill>
                <a:latin typeface="Times New Roman" panose="02020603050405020304" pitchFamily="18" charset="0"/>
              </a:defRPr>
            </a:lvl2pPr>
            <a:lvl3pPr marL="1143000" indent="-228600">
              <a:spcBef>
                <a:spcPct val="20000"/>
              </a:spcBef>
              <a:buClr>
                <a:schemeClr val="tx1"/>
              </a:buClr>
              <a:buChar char="–"/>
              <a:tabLst>
                <a:tab pos="519113" algn="l"/>
                <a:tab pos="3538538" algn="l"/>
              </a:tabLst>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tabLst>
                <a:tab pos="519113" algn="l"/>
                <a:tab pos="3538538" algn="l"/>
              </a:tabLst>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tabLst>
                <a:tab pos="519113" algn="l"/>
                <a:tab pos="3538538"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tabLst>
                <a:tab pos="519113" algn="l"/>
                <a:tab pos="3538538"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tabLst>
                <a:tab pos="519113" algn="l"/>
                <a:tab pos="3538538"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tabLst>
                <a:tab pos="519113" algn="l"/>
                <a:tab pos="3538538"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tabLst>
                <a:tab pos="519113" algn="l"/>
                <a:tab pos="3538538" algn="l"/>
              </a:tabLst>
              <a:defRPr sz="2000">
                <a:solidFill>
                  <a:schemeClr val="tx1"/>
                </a:solidFill>
                <a:latin typeface="Times New Roman" panose="02020603050405020304" pitchFamily="18" charset="0"/>
              </a:defRPr>
            </a:lvl9pPr>
          </a:lstStyle>
          <a:p>
            <a:pPr marL="3309938" indent="0">
              <a:lnSpc>
                <a:spcPct val="90000"/>
              </a:lnSpc>
              <a:spcBef>
                <a:spcPct val="0"/>
              </a:spcBef>
              <a:spcAft>
                <a:spcPct val="15000"/>
              </a:spcAft>
              <a:buClrTx/>
              <a:buSzTx/>
              <a:buNone/>
            </a:pPr>
            <a:r>
              <a:rPr lang="en-US" altLang="en-US" sz="2400" b="1" u="sng">
                <a:solidFill>
                  <a:srgbClr val="000000"/>
                </a:solidFill>
                <a:latin typeface="+mn-lt"/>
              </a:rPr>
              <a:t>Insulated Lines MSAD</a:t>
            </a:r>
          </a:p>
          <a:p>
            <a:pPr indent="-228600">
              <a:lnSpc>
                <a:spcPct val="90000"/>
              </a:lnSpc>
              <a:spcBef>
                <a:spcPct val="0"/>
              </a:spcBef>
              <a:buClrTx/>
              <a:buSzTx/>
              <a:buFont typeface="Arial" panose="020B0604020202020204" pitchFamily="34" charset="0"/>
              <a:buChar char="•"/>
            </a:pPr>
            <a:r>
              <a:rPr lang="en-US" altLang="en-US" sz="2400">
                <a:solidFill>
                  <a:srgbClr val="000000"/>
                </a:solidFill>
                <a:latin typeface="+mn-lt"/>
              </a:rPr>
              <a:t>	</a:t>
            </a:r>
            <a:r>
              <a:rPr lang="en-US" altLang="en-US" sz="2400" b="1">
                <a:solidFill>
                  <a:srgbClr val="000000"/>
                </a:solidFill>
                <a:latin typeface="+mn-lt"/>
              </a:rPr>
              <a:t>&lt; 300 V	   3 Feet</a:t>
            </a:r>
          </a:p>
          <a:p>
            <a:pPr indent="-228600">
              <a:lnSpc>
                <a:spcPct val="90000"/>
              </a:lnSpc>
              <a:spcBef>
                <a:spcPct val="0"/>
              </a:spcBef>
              <a:buClrTx/>
              <a:buSzTx/>
              <a:buFont typeface="Arial" panose="020B0604020202020204" pitchFamily="34" charset="0"/>
              <a:buChar char="•"/>
            </a:pPr>
            <a:r>
              <a:rPr lang="en-US" altLang="en-US" sz="2400" b="1">
                <a:solidFill>
                  <a:srgbClr val="000000"/>
                </a:solidFill>
                <a:latin typeface="+mn-lt"/>
              </a:rPr>
              <a:t>	300 V to 50 kV	   10 Feet</a:t>
            </a:r>
          </a:p>
          <a:p>
            <a:pPr indent="-228600">
              <a:lnSpc>
                <a:spcPct val="90000"/>
              </a:lnSpc>
              <a:spcBef>
                <a:spcPct val="0"/>
              </a:spcBef>
              <a:buClrTx/>
              <a:buSzTx/>
              <a:buFont typeface="Arial" panose="020B0604020202020204" pitchFamily="34" charset="0"/>
              <a:buChar char="•"/>
            </a:pPr>
            <a:r>
              <a:rPr lang="en-US" altLang="en-US" sz="2400" b="1">
                <a:solidFill>
                  <a:srgbClr val="000000"/>
                </a:solidFill>
                <a:latin typeface="+mn-lt"/>
              </a:rPr>
              <a:t>	&gt; 50 kV	   10 Feet Plus 0.4 inches for Every 1 kV Over 50 kV</a:t>
            </a:r>
            <a:br>
              <a:rPr lang="en-US" altLang="en-US" sz="2400" b="1">
                <a:solidFill>
                  <a:srgbClr val="000000"/>
                </a:solidFill>
                <a:latin typeface="+mn-lt"/>
              </a:rPr>
            </a:br>
            <a:endParaRPr lang="en-US" altLang="en-US" sz="2400" b="1">
              <a:solidFill>
                <a:srgbClr val="000000"/>
              </a:solidFill>
              <a:latin typeface="+mn-lt"/>
            </a:endParaRPr>
          </a:p>
          <a:p>
            <a:pPr marL="3309938" indent="0">
              <a:lnSpc>
                <a:spcPct val="90000"/>
              </a:lnSpc>
              <a:spcBef>
                <a:spcPct val="25000"/>
              </a:spcBef>
              <a:spcAft>
                <a:spcPct val="15000"/>
              </a:spcAft>
              <a:buClrTx/>
              <a:buSzTx/>
              <a:buNone/>
            </a:pPr>
            <a:r>
              <a:rPr lang="en-US" altLang="en-US" sz="2400" b="1" u="sng">
                <a:solidFill>
                  <a:srgbClr val="000000"/>
                </a:solidFill>
                <a:latin typeface="+mn-lt"/>
              </a:rPr>
              <a:t>Uninsulated Lines MSAD</a:t>
            </a:r>
            <a:endParaRPr lang="en-US" altLang="en-US" sz="2400" u="sng">
              <a:solidFill>
                <a:srgbClr val="000000"/>
              </a:solidFill>
              <a:latin typeface="+mn-lt"/>
            </a:endParaRPr>
          </a:p>
          <a:p>
            <a:pPr indent="-228600">
              <a:lnSpc>
                <a:spcPct val="90000"/>
              </a:lnSpc>
              <a:spcBef>
                <a:spcPct val="0"/>
              </a:spcBef>
              <a:buClrTx/>
              <a:buSzTx/>
              <a:buFont typeface="Arial" panose="020B0604020202020204" pitchFamily="34" charset="0"/>
              <a:buChar char="•"/>
            </a:pPr>
            <a:r>
              <a:rPr lang="en-US" altLang="en-US" sz="2400">
                <a:solidFill>
                  <a:srgbClr val="000000"/>
                </a:solidFill>
                <a:latin typeface="+mn-lt"/>
              </a:rPr>
              <a:t>	</a:t>
            </a:r>
            <a:r>
              <a:rPr lang="en-US" altLang="en-US" sz="2400" b="1">
                <a:solidFill>
                  <a:srgbClr val="000000"/>
                </a:solidFill>
                <a:latin typeface="+mn-lt"/>
              </a:rPr>
              <a:t>&lt; 50 kV	   10 Feet</a:t>
            </a:r>
          </a:p>
          <a:p>
            <a:pPr indent="-228600">
              <a:lnSpc>
                <a:spcPct val="90000"/>
              </a:lnSpc>
              <a:spcBef>
                <a:spcPct val="0"/>
              </a:spcBef>
              <a:buClrTx/>
              <a:buSzTx/>
              <a:buFont typeface="Arial" panose="020B0604020202020204" pitchFamily="34" charset="0"/>
              <a:buChar char="•"/>
            </a:pPr>
            <a:r>
              <a:rPr lang="en-US" altLang="en-US" sz="2400" b="1">
                <a:solidFill>
                  <a:srgbClr val="000000"/>
                </a:solidFill>
                <a:latin typeface="+mn-lt"/>
              </a:rPr>
              <a:t>	&gt; 50 kV	   10 Feet Plus 0.4 inches for Every 1 kV Over 50 kV</a:t>
            </a:r>
          </a:p>
        </p:txBody>
      </p:sp>
      <p:sp>
        <p:nvSpPr>
          <p:cNvPr id="157700" name="Text Box 4">
            <a:extLst>
              <a:ext uri="{FF2B5EF4-FFF2-40B4-BE49-F238E27FC236}">
                <a16:creationId xmlns:a16="http://schemas.microsoft.com/office/drawing/2014/main" id="{10F4A1AB-3C69-0A4D-B6A3-AF868FD26CE5}"/>
              </a:ext>
            </a:extLst>
          </p:cNvPr>
          <p:cNvSpPr txBox="1">
            <a:spLocks noChangeArrowheads="1"/>
          </p:cNvSpPr>
          <p:nvPr/>
        </p:nvSpPr>
        <p:spPr bwMode="auto">
          <a:xfrm>
            <a:off x="139700" y="5454499"/>
            <a:ext cx="11912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marL="1879600" indent="-1879600">
              <a:spcBef>
                <a:spcPct val="20000"/>
              </a:spcBef>
              <a:buClr>
                <a:schemeClr val="folHlink"/>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tx2"/>
              </a:buClr>
              <a:buSzPct val="75000"/>
              <a:buFont typeface="Monotype Sorts" pitchFamily="2" charset="2"/>
              <a:buChar char="ä"/>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folHlink"/>
              </a:buClr>
              <a:buSzPct val="65000"/>
              <a:buFont typeface="Monotype Sorts"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2"/>
              </a:buClr>
              <a:buSzPct val="65000"/>
              <a:buFont typeface="Monotype Sorts" pitchFamily="2" charset="2"/>
              <a:buChar char="ä"/>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2"/>
              </a:buClr>
              <a:buSzPct val="65000"/>
              <a:buFont typeface="Monotype Sorts" pitchFamily="2" charset="2"/>
              <a:buChar char="ä"/>
              <a:defRPr sz="2000">
                <a:solidFill>
                  <a:schemeClr val="tx1"/>
                </a:solidFill>
                <a:latin typeface="Times New Roman" panose="02020603050405020304" pitchFamily="18" charset="0"/>
              </a:defRPr>
            </a:lvl9pPr>
          </a:lstStyle>
          <a:p>
            <a:pPr algn="ctr">
              <a:spcBef>
                <a:spcPct val="0"/>
              </a:spcBef>
              <a:spcAft>
                <a:spcPts val="600"/>
              </a:spcAft>
              <a:buClrTx/>
              <a:buSzTx/>
              <a:buFontTx/>
              <a:buNone/>
            </a:pPr>
            <a:r>
              <a:rPr lang="en-US" altLang="en-US" sz="2500" b="1">
                <a:latin typeface="+mn-lt"/>
              </a:rPr>
              <a:t>Alternative –	2 times length of line insulator but never less than 10 feet.</a:t>
            </a:r>
          </a:p>
        </p:txBody>
      </p:sp>
      <p:cxnSp>
        <p:nvCxnSpPr>
          <p:cNvPr id="7" name="Straight Connector 6">
            <a:extLst>
              <a:ext uri="{FF2B5EF4-FFF2-40B4-BE49-F238E27FC236}">
                <a16:creationId xmlns:a16="http://schemas.microsoft.com/office/drawing/2014/main" id="{C8C11EA6-2FF7-47B7-8A26-FBFCA9D1F05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A7B840A5-96C0-4ACC-BCF3-E5FF289E5760}"/>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1161796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157699">
                                            <p:txEl>
                                              <p:pRg st="0" end="0"/>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57699">
                                            <p:txEl>
                                              <p:pRg st="1" end="1"/>
                                            </p:txEl>
                                          </p:spTgt>
                                        </p:tgtEl>
                                        <p:attrNameLst>
                                          <p:attrName>style.visibility</p:attrName>
                                        </p:attrNameLst>
                                      </p:cBhvr>
                                      <p:to>
                                        <p:strVal val="visible"/>
                                      </p:to>
                                    </p:set>
                                  </p:childTnLst>
                                </p:cTn>
                              </p:par>
                              <p:par>
                                <p:cTn id="9" presetID="1" presetClass="entr" presetSubtype="0" fill="hold" nodeType="withEffect">
                                  <p:stCondLst>
                                    <p:cond delay="500"/>
                                  </p:stCondLst>
                                  <p:childTnLst>
                                    <p:set>
                                      <p:cBhvr>
                                        <p:cTn id="10" dur="1" fill="hold">
                                          <p:stCondLst>
                                            <p:cond delay="0"/>
                                          </p:stCondLst>
                                        </p:cTn>
                                        <p:tgtEl>
                                          <p:spTgt spid="157699">
                                            <p:txEl>
                                              <p:pRg st="2" end="2"/>
                                            </p:txEl>
                                          </p:spTgt>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157699">
                                            <p:txEl>
                                              <p:pRg st="3" end="3"/>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157699">
                                            <p:txEl>
                                              <p:pRg st="4" end="4"/>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157699">
                                            <p:txEl>
                                              <p:pRg st="5" end="5"/>
                                            </p:txEl>
                                          </p:spTgt>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157699">
                                            <p:txEl>
                                              <p:pRg st="6" end="6"/>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2000"/>
                                  </p:stCondLst>
                                  <p:childTnLst>
                                    <p:set>
                                      <p:cBhvr>
                                        <p:cTn id="21" dur="1" fill="hold">
                                          <p:stCondLst>
                                            <p:cond delay="0"/>
                                          </p:stCondLst>
                                        </p:cTn>
                                        <p:tgtEl>
                                          <p:spTgt spid="1577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930400" y="482600"/>
            <a:ext cx="3241785" cy="830997"/>
          </a:xfrm>
          <a:prstGeom prst="rect">
            <a:avLst/>
          </a:prstGeom>
          <a:noFill/>
        </p:spPr>
        <p:txBody>
          <a:bodyPr wrap="none" rtlCol="0">
            <a:spAutoFit/>
          </a:bodyPr>
          <a:lstStyle/>
          <a:p>
            <a:pPr algn="ctr"/>
            <a:r>
              <a:rPr lang="id-ID" sz="4800" cap="all">
                <a:solidFill>
                  <a:srgbClr val="003F5F"/>
                </a:solidFill>
                <a:latin typeface="+mj-lt"/>
              </a:rPr>
              <a:t>Key Points </a:t>
            </a:r>
            <a:endParaRPr lang="en-US" sz="4800" cap="all">
              <a:solidFill>
                <a:srgbClr val="003F5F"/>
              </a:solidFill>
              <a:latin typeface="+mj-lt"/>
            </a:endParaRPr>
          </a:p>
        </p:txBody>
      </p:sp>
      <p:sp>
        <p:nvSpPr>
          <p:cNvPr id="14" name="Rounded Rectangle 13"/>
          <p:cNvSpPr/>
          <p:nvPr/>
        </p:nvSpPr>
        <p:spPr>
          <a:xfrm>
            <a:off x="279400" y="266700"/>
            <a:ext cx="1371600" cy="1333500"/>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20"/>
          <p:cNvGrpSpPr/>
          <p:nvPr/>
        </p:nvGrpSpPr>
        <p:grpSpPr>
          <a:xfrm>
            <a:off x="558800" y="482600"/>
            <a:ext cx="812800" cy="812800"/>
            <a:chOff x="0" y="4763"/>
            <a:chExt cx="5500688" cy="5502275"/>
          </a:xfrm>
          <a:solidFill>
            <a:schemeClr val="bg1"/>
          </a:solidFill>
        </p:grpSpPr>
        <p:sp>
          <p:nvSpPr>
            <p:cNvPr id="16" name="Freeform 5"/>
            <p:cNvSpPr>
              <a:spLocks noEditPoints="1"/>
            </p:cNvSpPr>
            <p:nvPr/>
          </p:nvSpPr>
          <p:spPr bwMode="auto">
            <a:xfrm>
              <a:off x="0" y="4763"/>
              <a:ext cx="5500688" cy="5502275"/>
            </a:xfrm>
            <a:custGeom>
              <a:avLst/>
              <a:gdLst>
                <a:gd name="T0" fmla="*/ 1007 w 1464"/>
                <a:gd name="T1" fmla="*/ 0 h 1464"/>
                <a:gd name="T2" fmla="*/ 549 w 1464"/>
                <a:gd name="T3" fmla="*/ 458 h 1464"/>
                <a:gd name="T4" fmla="*/ 582 w 1464"/>
                <a:gd name="T5" fmla="*/ 624 h 1464"/>
                <a:gd name="T6" fmla="*/ 26 w 1464"/>
                <a:gd name="T7" fmla="*/ 1179 h 1464"/>
                <a:gd name="T8" fmla="*/ 0 w 1464"/>
                <a:gd name="T9" fmla="*/ 1235 h 1464"/>
                <a:gd name="T10" fmla="*/ 0 w 1464"/>
                <a:gd name="T11" fmla="*/ 1373 h 1464"/>
                <a:gd name="T12" fmla="*/ 91 w 1464"/>
                <a:gd name="T13" fmla="*/ 1464 h 1464"/>
                <a:gd name="T14" fmla="*/ 229 w 1464"/>
                <a:gd name="T15" fmla="*/ 1464 h 1464"/>
                <a:gd name="T16" fmla="*/ 285 w 1464"/>
                <a:gd name="T17" fmla="*/ 1438 h 1464"/>
                <a:gd name="T18" fmla="*/ 350 w 1464"/>
                <a:gd name="T19" fmla="*/ 1373 h 1464"/>
                <a:gd name="T20" fmla="*/ 458 w 1464"/>
                <a:gd name="T21" fmla="*/ 1373 h 1464"/>
                <a:gd name="T22" fmla="*/ 549 w 1464"/>
                <a:gd name="T23" fmla="*/ 1281 h 1464"/>
                <a:gd name="T24" fmla="*/ 549 w 1464"/>
                <a:gd name="T25" fmla="*/ 1190 h 1464"/>
                <a:gd name="T26" fmla="*/ 641 w 1464"/>
                <a:gd name="T27" fmla="*/ 1190 h 1464"/>
                <a:gd name="T28" fmla="*/ 732 w 1464"/>
                <a:gd name="T29" fmla="*/ 1098 h 1464"/>
                <a:gd name="T30" fmla="*/ 732 w 1464"/>
                <a:gd name="T31" fmla="*/ 991 h 1464"/>
                <a:gd name="T32" fmla="*/ 841 w 1464"/>
                <a:gd name="T33" fmla="*/ 882 h 1464"/>
                <a:gd name="T34" fmla="*/ 1007 w 1464"/>
                <a:gd name="T35" fmla="*/ 915 h 1464"/>
                <a:gd name="T36" fmla="*/ 1464 w 1464"/>
                <a:gd name="T37" fmla="*/ 458 h 1464"/>
                <a:gd name="T38" fmla="*/ 1007 w 1464"/>
                <a:gd name="T39" fmla="*/ 0 h 1464"/>
                <a:gd name="T40" fmla="*/ 1007 w 1464"/>
                <a:gd name="T41" fmla="*/ 824 h 1464"/>
                <a:gd name="T42" fmla="*/ 822 w 1464"/>
                <a:gd name="T43" fmla="*/ 772 h 1464"/>
                <a:gd name="T44" fmla="*/ 806 w 1464"/>
                <a:gd name="T45" fmla="*/ 787 h 1464"/>
                <a:gd name="T46" fmla="*/ 755 w 1464"/>
                <a:gd name="T47" fmla="*/ 839 h 1464"/>
                <a:gd name="T48" fmla="*/ 667 w 1464"/>
                <a:gd name="T49" fmla="*/ 926 h 1464"/>
                <a:gd name="T50" fmla="*/ 641 w 1464"/>
                <a:gd name="T51" fmla="*/ 991 h 1464"/>
                <a:gd name="T52" fmla="*/ 641 w 1464"/>
                <a:gd name="T53" fmla="*/ 1098 h 1464"/>
                <a:gd name="T54" fmla="*/ 549 w 1464"/>
                <a:gd name="T55" fmla="*/ 1098 h 1464"/>
                <a:gd name="T56" fmla="*/ 458 w 1464"/>
                <a:gd name="T57" fmla="*/ 1190 h 1464"/>
                <a:gd name="T58" fmla="*/ 458 w 1464"/>
                <a:gd name="T59" fmla="*/ 1281 h 1464"/>
                <a:gd name="T60" fmla="*/ 350 w 1464"/>
                <a:gd name="T61" fmla="*/ 1281 h 1464"/>
                <a:gd name="T62" fmla="*/ 286 w 1464"/>
                <a:gd name="T63" fmla="*/ 1308 h 1464"/>
                <a:gd name="T64" fmla="*/ 221 w 1464"/>
                <a:gd name="T65" fmla="*/ 1373 h 1464"/>
                <a:gd name="T66" fmla="*/ 92 w 1464"/>
                <a:gd name="T67" fmla="*/ 1373 h 1464"/>
                <a:gd name="T68" fmla="*/ 92 w 1464"/>
                <a:gd name="T69" fmla="*/ 1242 h 1464"/>
                <a:gd name="T70" fmla="*/ 625 w 1464"/>
                <a:gd name="T71" fmla="*/ 709 h 1464"/>
                <a:gd name="T72" fmla="*/ 625 w 1464"/>
                <a:gd name="T73" fmla="*/ 710 h 1464"/>
                <a:gd name="T74" fmla="*/ 692 w 1464"/>
                <a:gd name="T75" fmla="*/ 642 h 1464"/>
                <a:gd name="T76" fmla="*/ 641 w 1464"/>
                <a:gd name="T77" fmla="*/ 458 h 1464"/>
                <a:gd name="T78" fmla="*/ 1007 w 1464"/>
                <a:gd name="T79" fmla="*/ 92 h 1464"/>
                <a:gd name="T80" fmla="*/ 1373 w 1464"/>
                <a:gd name="T81" fmla="*/ 458 h 1464"/>
                <a:gd name="T82" fmla="*/ 1007 w 1464"/>
                <a:gd name="T83" fmla="*/ 82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4" h="1464">
                  <a:moveTo>
                    <a:pt x="1007" y="0"/>
                  </a:moveTo>
                  <a:cubicBezTo>
                    <a:pt x="754" y="0"/>
                    <a:pt x="549" y="205"/>
                    <a:pt x="549" y="458"/>
                  </a:cubicBezTo>
                  <a:cubicBezTo>
                    <a:pt x="549" y="516"/>
                    <a:pt x="561" y="572"/>
                    <a:pt x="582" y="624"/>
                  </a:cubicBezTo>
                  <a:cubicBezTo>
                    <a:pt x="26" y="1179"/>
                    <a:pt x="26" y="1179"/>
                    <a:pt x="26" y="1179"/>
                  </a:cubicBezTo>
                  <a:cubicBezTo>
                    <a:pt x="10" y="1195"/>
                    <a:pt x="0" y="1211"/>
                    <a:pt x="0" y="1235"/>
                  </a:cubicBezTo>
                  <a:cubicBezTo>
                    <a:pt x="0" y="1373"/>
                    <a:pt x="0" y="1373"/>
                    <a:pt x="0" y="1373"/>
                  </a:cubicBezTo>
                  <a:cubicBezTo>
                    <a:pt x="0" y="1422"/>
                    <a:pt x="42" y="1464"/>
                    <a:pt x="91" y="1464"/>
                  </a:cubicBezTo>
                  <a:cubicBezTo>
                    <a:pt x="229" y="1464"/>
                    <a:pt x="229" y="1464"/>
                    <a:pt x="229" y="1464"/>
                  </a:cubicBezTo>
                  <a:cubicBezTo>
                    <a:pt x="253" y="1464"/>
                    <a:pt x="269" y="1454"/>
                    <a:pt x="285" y="1438"/>
                  </a:cubicBezTo>
                  <a:cubicBezTo>
                    <a:pt x="350" y="1373"/>
                    <a:pt x="350" y="1373"/>
                    <a:pt x="350" y="1373"/>
                  </a:cubicBezTo>
                  <a:cubicBezTo>
                    <a:pt x="458" y="1373"/>
                    <a:pt x="458" y="1373"/>
                    <a:pt x="458" y="1373"/>
                  </a:cubicBezTo>
                  <a:cubicBezTo>
                    <a:pt x="508" y="1373"/>
                    <a:pt x="549" y="1332"/>
                    <a:pt x="549" y="1281"/>
                  </a:cubicBezTo>
                  <a:cubicBezTo>
                    <a:pt x="549" y="1190"/>
                    <a:pt x="549" y="1190"/>
                    <a:pt x="549" y="1190"/>
                  </a:cubicBezTo>
                  <a:cubicBezTo>
                    <a:pt x="641" y="1190"/>
                    <a:pt x="641" y="1190"/>
                    <a:pt x="641" y="1190"/>
                  </a:cubicBezTo>
                  <a:cubicBezTo>
                    <a:pt x="691" y="1190"/>
                    <a:pt x="732" y="1149"/>
                    <a:pt x="732" y="1098"/>
                  </a:cubicBezTo>
                  <a:cubicBezTo>
                    <a:pt x="732" y="991"/>
                    <a:pt x="732" y="991"/>
                    <a:pt x="732" y="991"/>
                  </a:cubicBezTo>
                  <a:cubicBezTo>
                    <a:pt x="841" y="882"/>
                    <a:pt x="841" y="882"/>
                    <a:pt x="841" y="882"/>
                  </a:cubicBezTo>
                  <a:cubicBezTo>
                    <a:pt x="892" y="903"/>
                    <a:pt x="948" y="915"/>
                    <a:pt x="1007" y="915"/>
                  </a:cubicBezTo>
                  <a:cubicBezTo>
                    <a:pt x="1259" y="915"/>
                    <a:pt x="1464" y="710"/>
                    <a:pt x="1464" y="458"/>
                  </a:cubicBezTo>
                  <a:cubicBezTo>
                    <a:pt x="1464" y="205"/>
                    <a:pt x="1259" y="0"/>
                    <a:pt x="1007" y="0"/>
                  </a:cubicBezTo>
                  <a:close/>
                  <a:moveTo>
                    <a:pt x="1007" y="824"/>
                  </a:moveTo>
                  <a:cubicBezTo>
                    <a:pt x="939" y="824"/>
                    <a:pt x="876" y="804"/>
                    <a:pt x="822" y="772"/>
                  </a:cubicBezTo>
                  <a:cubicBezTo>
                    <a:pt x="806" y="787"/>
                    <a:pt x="806" y="787"/>
                    <a:pt x="806" y="787"/>
                  </a:cubicBezTo>
                  <a:cubicBezTo>
                    <a:pt x="755" y="839"/>
                    <a:pt x="755" y="839"/>
                    <a:pt x="755" y="839"/>
                  </a:cubicBezTo>
                  <a:cubicBezTo>
                    <a:pt x="667" y="926"/>
                    <a:pt x="667" y="926"/>
                    <a:pt x="667" y="926"/>
                  </a:cubicBezTo>
                  <a:cubicBezTo>
                    <a:pt x="650" y="943"/>
                    <a:pt x="641" y="967"/>
                    <a:pt x="641" y="991"/>
                  </a:cubicBezTo>
                  <a:cubicBezTo>
                    <a:pt x="641" y="1098"/>
                    <a:pt x="641" y="1098"/>
                    <a:pt x="641" y="1098"/>
                  </a:cubicBezTo>
                  <a:cubicBezTo>
                    <a:pt x="549" y="1098"/>
                    <a:pt x="549" y="1098"/>
                    <a:pt x="549" y="1098"/>
                  </a:cubicBezTo>
                  <a:cubicBezTo>
                    <a:pt x="499" y="1098"/>
                    <a:pt x="458" y="1139"/>
                    <a:pt x="458" y="1190"/>
                  </a:cubicBezTo>
                  <a:cubicBezTo>
                    <a:pt x="458" y="1281"/>
                    <a:pt x="458" y="1281"/>
                    <a:pt x="458" y="1281"/>
                  </a:cubicBezTo>
                  <a:cubicBezTo>
                    <a:pt x="350" y="1281"/>
                    <a:pt x="350" y="1281"/>
                    <a:pt x="350" y="1281"/>
                  </a:cubicBezTo>
                  <a:cubicBezTo>
                    <a:pt x="326" y="1281"/>
                    <a:pt x="303" y="1291"/>
                    <a:pt x="286" y="1308"/>
                  </a:cubicBezTo>
                  <a:cubicBezTo>
                    <a:pt x="221" y="1373"/>
                    <a:pt x="221" y="1373"/>
                    <a:pt x="221" y="1373"/>
                  </a:cubicBezTo>
                  <a:cubicBezTo>
                    <a:pt x="92" y="1373"/>
                    <a:pt x="92" y="1373"/>
                    <a:pt x="92" y="1373"/>
                  </a:cubicBezTo>
                  <a:cubicBezTo>
                    <a:pt x="92" y="1242"/>
                    <a:pt x="92" y="1242"/>
                    <a:pt x="92" y="1242"/>
                  </a:cubicBezTo>
                  <a:cubicBezTo>
                    <a:pt x="625" y="709"/>
                    <a:pt x="625" y="709"/>
                    <a:pt x="625" y="709"/>
                  </a:cubicBezTo>
                  <a:cubicBezTo>
                    <a:pt x="625" y="709"/>
                    <a:pt x="625" y="709"/>
                    <a:pt x="625" y="710"/>
                  </a:cubicBezTo>
                  <a:cubicBezTo>
                    <a:pt x="692" y="642"/>
                    <a:pt x="692" y="642"/>
                    <a:pt x="692" y="642"/>
                  </a:cubicBezTo>
                  <a:cubicBezTo>
                    <a:pt x="660" y="588"/>
                    <a:pt x="641" y="525"/>
                    <a:pt x="641" y="458"/>
                  </a:cubicBezTo>
                  <a:cubicBezTo>
                    <a:pt x="641" y="255"/>
                    <a:pt x="805" y="92"/>
                    <a:pt x="1007" y="92"/>
                  </a:cubicBezTo>
                  <a:cubicBezTo>
                    <a:pt x="1209" y="92"/>
                    <a:pt x="1373" y="255"/>
                    <a:pt x="1373" y="458"/>
                  </a:cubicBezTo>
                  <a:cubicBezTo>
                    <a:pt x="1373" y="660"/>
                    <a:pt x="1209" y="824"/>
                    <a:pt x="1007" y="824"/>
                  </a:cubicBezTo>
                  <a:close/>
                </a:path>
              </a:pathLst>
            </a:custGeom>
            <a:grpFill/>
            <a:ln>
              <a:noFill/>
            </a:ln>
            <a:extLst>
              <a:ext uri="{91240B29-F687-4f45-9708-019B960494DF}">
                <a14:hiddenLine xmlns:a14="http://schemas.microsoft.com/office/drawing/2010/main" xmlns:mv="urn:schemas-microsoft-com:mac:vml" xmlns:mc="http://schemas.openxmlformats.org/markup-compatibility/2006"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7" name="Freeform 6"/>
            <p:cNvSpPr>
              <a:spLocks noEditPoints="1"/>
            </p:cNvSpPr>
            <p:nvPr/>
          </p:nvSpPr>
          <p:spPr bwMode="auto">
            <a:xfrm>
              <a:off x="3436938" y="685801"/>
              <a:ext cx="1374775" cy="1390650"/>
            </a:xfrm>
            <a:custGeom>
              <a:avLst/>
              <a:gdLst>
                <a:gd name="T0" fmla="*/ 358 w 366"/>
                <a:gd name="T1" fmla="*/ 196 h 370"/>
                <a:gd name="T2" fmla="*/ 172 w 366"/>
                <a:gd name="T3" fmla="*/ 10 h 370"/>
                <a:gd name="T4" fmla="*/ 132 w 366"/>
                <a:gd name="T5" fmla="*/ 5 h 370"/>
                <a:gd name="T6" fmla="*/ 3 w 366"/>
                <a:gd name="T7" fmla="*/ 134 h 370"/>
                <a:gd name="T8" fmla="*/ 0 w 366"/>
                <a:gd name="T9" fmla="*/ 149 h 370"/>
                <a:gd name="T10" fmla="*/ 8 w 366"/>
                <a:gd name="T11" fmla="*/ 174 h 370"/>
                <a:gd name="T12" fmla="*/ 194 w 366"/>
                <a:gd name="T13" fmla="*/ 360 h 370"/>
                <a:gd name="T14" fmla="*/ 234 w 366"/>
                <a:gd name="T15" fmla="*/ 366 h 370"/>
                <a:gd name="T16" fmla="*/ 364 w 366"/>
                <a:gd name="T17" fmla="*/ 236 h 370"/>
                <a:gd name="T18" fmla="*/ 366 w 366"/>
                <a:gd name="T19" fmla="*/ 222 h 370"/>
                <a:gd name="T20" fmla="*/ 358 w 366"/>
                <a:gd name="T21" fmla="*/ 196 h 370"/>
                <a:gd name="T22" fmla="*/ 221 w 366"/>
                <a:gd name="T23" fmla="*/ 323 h 370"/>
                <a:gd name="T24" fmla="*/ 46 w 366"/>
                <a:gd name="T25" fmla="*/ 149 h 370"/>
                <a:gd name="T26" fmla="*/ 146 w 366"/>
                <a:gd name="T27" fmla="*/ 48 h 370"/>
                <a:gd name="T28" fmla="*/ 320 w 366"/>
                <a:gd name="T29" fmla="*/ 222 h 370"/>
                <a:gd name="T30" fmla="*/ 221 w 366"/>
                <a:gd name="T31" fmla="*/ 32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6" h="370">
                  <a:moveTo>
                    <a:pt x="358" y="196"/>
                  </a:moveTo>
                  <a:cubicBezTo>
                    <a:pt x="306" y="125"/>
                    <a:pt x="244" y="62"/>
                    <a:pt x="172" y="10"/>
                  </a:cubicBezTo>
                  <a:cubicBezTo>
                    <a:pt x="161" y="2"/>
                    <a:pt x="146" y="0"/>
                    <a:pt x="132" y="5"/>
                  </a:cubicBezTo>
                  <a:cubicBezTo>
                    <a:pt x="68" y="27"/>
                    <a:pt x="25" y="71"/>
                    <a:pt x="3" y="134"/>
                  </a:cubicBezTo>
                  <a:cubicBezTo>
                    <a:pt x="1" y="139"/>
                    <a:pt x="0" y="144"/>
                    <a:pt x="0" y="149"/>
                  </a:cubicBezTo>
                  <a:cubicBezTo>
                    <a:pt x="0" y="158"/>
                    <a:pt x="3" y="167"/>
                    <a:pt x="8" y="174"/>
                  </a:cubicBezTo>
                  <a:cubicBezTo>
                    <a:pt x="60" y="246"/>
                    <a:pt x="122" y="308"/>
                    <a:pt x="194" y="360"/>
                  </a:cubicBezTo>
                  <a:cubicBezTo>
                    <a:pt x="206" y="368"/>
                    <a:pt x="221" y="370"/>
                    <a:pt x="234" y="366"/>
                  </a:cubicBezTo>
                  <a:cubicBezTo>
                    <a:pt x="298" y="343"/>
                    <a:pt x="341" y="300"/>
                    <a:pt x="364" y="236"/>
                  </a:cubicBezTo>
                  <a:cubicBezTo>
                    <a:pt x="365" y="232"/>
                    <a:pt x="366" y="227"/>
                    <a:pt x="366" y="222"/>
                  </a:cubicBezTo>
                  <a:cubicBezTo>
                    <a:pt x="366" y="213"/>
                    <a:pt x="363" y="204"/>
                    <a:pt x="358" y="196"/>
                  </a:cubicBezTo>
                  <a:close/>
                  <a:moveTo>
                    <a:pt x="221" y="323"/>
                  </a:moveTo>
                  <a:cubicBezTo>
                    <a:pt x="153" y="274"/>
                    <a:pt x="94" y="215"/>
                    <a:pt x="46" y="149"/>
                  </a:cubicBezTo>
                  <a:cubicBezTo>
                    <a:pt x="63" y="99"/>
                    <a:pt x="97" y="66"/>
                    <a:pt x="146" y="48"/>
                  </a:cubicBezTo>
                  <a:cubicBezTo>
                    <a:pt x="213" y="96"/>
                    <a:pt x="272" y="155"/>
                    <a:pt x="320" y="222"/>
                  </a:cubicBezTo>
                  <a:cubicBezTo>
                    <a:pt x="302" y="272"/>
                    <a:pt x="269" y="305"/>
                    <a:pt x="221" y="323"/>
                  </a:cubicBezTo>
                  <a:close/>
                </a:path>
              </a:pathLst>
            </a:custGeom>
            <a:grpFill/>
            <a:ln>
              <a:noFill/>
            </a:ln>
            <a:extLst>
              <a:ext uri="{91240B29-F687-4f45-9708-019B960494DF}">
                <a14:hiddenLine xmlns:a14="http://schemas.microsoft.com/office/drawing/2010/main" xmlns:mv="urn:schemas-microsoft-com:mac:vml" xmlns:mc="http://schemas.openxmlformats.org/markup-compatibility/2006"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3" name="TextBox 2">
            <a:extLst>
              <a:ext uri="{FF2B5EF4-FFF2-40B4-BE49-F238E27FC236}">
                <a16:creationId xmlns:a16="http://schemas.microsoft.com/office/drawing/2014/main" id="{70E7FF5A-A66E-40DB-A802-F358D6B9068C}"/>
              </a:ext>
            </a:extLst>
          </p:cNvPr>
          <p:cNvSpPr txBox="1"/>
          <p:nvPr/>
        </p:nvSpPr>
        <p:spPr>
          <a:xfrm>
            <a:off x="1371600" y="1737928"/>
            <a:ext cx="10477500" cy="3785652"/>
          </a:xfrm>
          <a:prstGeom prst="rect">
            <a:avLst/>
          </a:prstGeom>
          <a:noFill/>
        </p:spPr>
        <p:txBody>
          <a:bodyPr wrap="square" rtlCol="0">
            <a:spAutoFit/>
          </a:bodyPr>
          <a:lstStyle/>
          <a:p>
            <a:pPr marL="285750" indent="-285750">
              <a:buFont typeface="Arial" panose="020B0604020202020204" pitchFamily="34" charset="0"/>
              <a:buChar char="•"/>
            </a:pPr>
            <a:r>
              <a:rPr lang="en-US" sz="2400"/>
              <a:t>Electrocution is a common scaffold hazard</a:t>
            </a:r>
            <a:br>
              <a:rPr lang="en-US" sz="2400"/>
            </a:br>
            <a:endParaRPr lang="en-US" sz="2400"/>
          </a:p>
          <a:p>
            <a:pPr marL="285750" indent="-285750">
              <a:buFont typeface="Arial" panose="020B0604020202020204" pitchFamily="34" charset="0"/>
              <a:buChar char="•"/>
            </a:pPr>
            <a:r>
              <a:rPr lang="en-US" sz="2400"/>
              <a:t>Electricity can energize a scaffold without making contact</a:t>
            </a:r>
            <a:br>
              <a:rPr lang="en-US" sz="2400"/>
            </a:br>
            <a:endParaRPr lang="en-US" sz="2400"/>
          </a:p>
          <a:p>
            <a:pPr marL="285750" indent="-285750">
              <a:buFont typeface="Arial" panose="020B0604020202020204" pitchFamily="34" charset="0"/>
              <a:buChar char="•"/>
            </a:pPr>
            <a:r>
              <a:rPr lang="en-US" sz="2400"/>
              <a:t>Stay a safe distance from power lines Minimum Safe Approach Distance (MSAD)</a:t>
            </a:r>
            <a:br>
              <a:rPr lang="en-US" sz="2400"/>
            </a:br>
            <a:endParaRPr lang="en-US" sz="2400"/>
          </a:p>
          <a:p>
            <a:pPr marL="285750" indent="-285750">
              <a:buFont typeface="Arial" panose="020B0604020202020204" pitchFamily="34" charset="0"/>
              <a:buChar char="•"/>
            </a:pPr>
            <a:r>
              <a:rPr lang="en-US" sz="2400"/>
              <a:t>Never work from a scaffold during an electrical storm</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Before moving a rolling scaffold, check the path of travel to ensure that the scaffold can maintain the Minimum Safe Approach Distance to power lines</a:t>
            </a:r>
          </a:p>
        </p:txBody>
      </p:sp>
      <p:cxnSp>
        <p:nvCxnSpPr>
          <p:cNvPr id="8" name="Straight Connector 7">
            <a:extLst>
              <a:ext uri="{FF2B5EF4-FFF2-40B4-BE49-F238E27FC236}">
                <a16:creationId xmlns:a16="http://schemas.microsoft.com/office/drawing/2014/main" id="{29025C1B-84B7-4093-9C4D-CBBF274E378D}"/>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1D63CC99-FA09-4176-B614-414194FB3562}"/>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3">
                <a:alphaModFix amt="50000"/>
              </a:blip>
              <a:stretch>
                <a:fillRect/>
              </a:stretch>
            </p:blipFill>
          </mc:Choice>
          <mc:Fallback>
            <p:blipFill>
              <a:blip r:embed="rId4">
                <a:alphaModFix amt="50000"/>
              </a:blip>
              <a:stretch>
                <a:fillRect/>
              </a:stretch>
            </p:blipFill>
          </mc:Fallback>
        </mc:AlternateContent>
        <p:spPr>
          <a:xfrm>
            <a:off x="9291369" y="6385722"/>
            <a:ext cx="2557731" cy="263197"/>
          </a:xfrm>
          <a:prstGeom prst="rect">
            <a:avLst/>
          </a:prstGeom>
          <a:noFill/>
          <a:ln w="12700" cmpd="sng">
            <a:noFill/>
          </a:ln>
        </p:spPr>
      </p:pic>
    </p:spTree>
    <p:extLst>
      <p:ext uri="{BB962C8B-B14F-4D97-AF65-F5344CB8AC3E}">
        <p14:creationId xmlns:p14="http://schemas.microsoft.com/office/powerpoint/2010/main" val="1189762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500"/>
                            </p:stCondLst>
                            <p:childTnLst>
                              <p:par>
                                <p:cTn id="13" presetID="10" presetClass="entr" presetSubtype="0" fill="hold" nodeType="afterEffect">
                                  <p:stCondLst>
                                    <p:cond delay="10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par>
                          <p:cTn id="16" fill="hold">
                            <p:stCondLst>
                              <p:cond delay="3000"/>
                            </p:stCondLst>
                            <p:childTnLst>
                              <p:par>
                                <p:cTn id="17" presetID="10" presetClass="entr" presetSubtype="0" fill="hold" nodeType="afterEffect">
                                  <p:stCondLst>
                                    <p:cond delay="10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par>
                          <p:cTn id="20" fill="hold">
                            <p:stCondLst>
                              <p:cond delay="4500"/>
                            </p:stCondLst>
                            <p:childTnLst>
                              <p:par>
                                <p:cTn id="21" presetID="10" presetClass="entr" presetSubtype="0" fill="hold" nodeType="afterEffect">
                                  <p:stCondLst>
                                    <p:cond delay="10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6000"/>
                            </p:stCondLst>
                            <p:childTnLst>
                              <p:par>
                                <p:cTn id="25" presetID="10" presetClass="entr" presetSubtype="0" fill="hold" nodeType="afterEffect">
                                  <p:stCondLst>
                                    <p:cond delay="100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136BD3C-78E0-4660-9514-51B6092C9B7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9258648D-4525-4F8B-B147-20014DDBFE0C}"/>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sp>
        <p:nvSpPr>
          <p:cNvPr id="10" name="TextBox 9">
            <a:extLst>
              <a:ext uri="{FF2B5EF4-FFF2-40B4-BE49-F238E27FC236}">
                <a16:creationId xmlns:a16="http://schemas.microsoft.com/office/drawing/2014/main" id="{93DDAFB8-556F-4A91-9AFF-611C7428367F}"/>
              </a:ext>
            </a:extLst>
          </p:cNvPr>
          <p:cNvSpPr txBox="1"/>
          <p:nvPr/>
        </p:nvSpPr>
        <p:spPr>
          <a:xfrm>
            <a:off x="6189611" y="807258"/>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How far should the scaffold be kept away from uninsulated power lines of less than 50kV?</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3 Feet</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10 Feet</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6 Feet</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5 Feet</a:t>
            </a:r>
          </a:p>
        </p:txBody>
      </p:sp>
      <p:pic>
        <p:nvPicPr>
          <p:cNvPr id="12" name="Picture 11">
            <a:extLst>
              <a:ext uri="{FF2B5EF4-FFF2-40B4-BE49-F238E27FC236}">
                <a16:creationId xmlns:a16="http://schemas.microsoft.com/office/drawing/2014/main" id="{5262CE90-A83B-3E6F-F552-88FE5678504A}"/>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641857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2500"/>
                            </p:stCondLst>
                            <p:childTnLst>
                              <p:par>
                                <p:cTn id="10" presetID="2" presetClass="entr" presetSubtype="4" fill="hold" nodeType="after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additive="base">
                                        <p:cTn id="1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xEl>
                                              <p:pRg st="4" end="4"/>
                                            </p:txEl>
                                          </p:spTgt>
                                        </p:tgtEl>
                                        <p:attrNameLst>
                                          <p:attrName>style.visibility</p:attrName>
                                        </p:attrNameLst>
                                      </p:cBhvr>
                                      <p:to>
                                        <p:strVal val="visible"/>
                                      </p:to>
                                    </p:set>
                                    <p:anim calcmode="lin" valueType="num">
                                      <p:cBhvr additive="base">
                                        <p:cTn id="16"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4" end="4"/>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xEl>
                                              <p:pRg st="6" end="6"/>
                                            </p:txEl>
                                          </p:spTgt>
                                        </p:tgtEl>
                                        <p:attrNameLst>
                                          <p:attrName>style.visibility</p:attrName>
                                        </p:attrNameLst>
                                      </p:cBhvr>
                                      <p:to>
                                        <p:strVal val="visible"/>
                                      </p:to>
                                    </p:set>
                                    <p:anim calcmode="lin" valueType="num">
                                      <p:cBhvr additive="base">
                                        <p:cTn id="20"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0">
                                            <p:txEl>
                                              <p:pRg st="6" end="6"/>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xEl>
                                              <p:pRg st="8" end="8"/>
                                            </p:txEl>
                                          </p:spTgt>
                                        </p:tgtEl>
                                        <p:attrNameLst>
                                          <p:attrName>style.visibility</p:attrName>
                                        </p:attrNameLst>
                                      </p:cBhvr>
                                      <p:to>
                                        <p:strVal val="visible"/>
                                      </p:to>
                                    </p:set>
                                    <p:anim calcmode="lin" valueType="num">
                                      <p:cBhvr additive="base">
                                        <p:cTn id="24"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136BD3C-78E0-4660-9514-51B6092C9B76}"/>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9258648D-4525-4F8B-B147-20014DDBFE0C}"/>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91369" y="6409695"/>
            <a:ext cx="2557731" cy="263197"/>
          </a:xfrm>
          <a:prstGeom prst="rect">
            <a:avLst/>
          </a:prstGeom>
          <a:noFill/>
          <a:ln w="12700" cmpd="sng">
            <a:noFill/>
          </a:ln>
        </p:spPr>
      </p:pic>
      <p:sp>
        <p:nvSpPr>
          <p:cNvPr id="2" name="TextBox 1">
            <a:extLst>
              <a:ext uri="{FF2B5EF4-FFF2-40B4-BE49-F238E27FC236}">
                <a16:creationId xmlns:a16="http://schemas.microsoft.com/office/drawing/2014/main" id="{D90A5E88-6DC3-4402-B914-23E810C48CA8}"/>
              </a:ext>
            </a:extLst>
          </p:cNvPr>
          <p:cNvSpPr txBox="1"/>
          <p:nvPr/>
        </p:nvSpPr>
        <p:spPr>
          <a:xfrm>
            <a:off x="6090574" y="801866"/>
            <a:ext cx="5306084" cy="5230634"/>
          </a:xfrm>
          <a:prstGeom prst="rect">
            <a:avLst/>
          </a:prstGeom>
        </p:spPr>
        <p:txBody>
          <a:bodyPr vert="horz" lIns="91440" tIns="45720" rIns="91440" bIns="45720" rtlCol="0" anchor="ctr">
            <a:normAutofit/>
          </a:bodyPr>
          <a:lstStyle/>
          <a:p>
            <a:pPr lvl="0">
              <a:lnSpc>
                <a:spcPct val="90000"/>
              </a:lnSpc>
              <a:spcAft>
                <a:spcPts val="600"/>
              </a:spcAft>
            </a:pPr>
            <a:r>
              <a:rPr lang="en-US" sz="2400">
                <a:solidFill>
                  <a:srgbClr val="000000"/>
                </a:solidFill>
              </a:rPr>
              <a:t>How far should the scaffold be kept away from uninsulated power lines of less than 50kV?</a:t>
            </a:r>
          </a:p>
          <a:p>
            <a:pPr lvl="0" indent="-228600">
              <a:lnSpc>
                <a:spcPct val="90000"/>
              </a:lnSpc>
              <a:spcAft>
                <a:spcPts val="600"/>
              </a:spcAft>
              <a:buFont typeface="Arial" panose="020B0604020202020204" pitchFamily="34" charset="0"/>
              <a:buChar char="•"/>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3 Feet</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b="1" u="sng">
                <a:solidFill>
                  <a:srgbClr val="000000"/>
                </a:solidFill>
              </a:rPr>
              <a:t> 10 Feet</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6 Feet</a:t>
            </a:r>
          </a:p>
          <a:p>
            <a:pPr marL="800100" lvl="0" indent="-457200">
              <a:lnSpc>
                <a:spcPct val="90000"/>
              </a:lnSpc>
              <a:spcAft>
                <a:spcPts val="600"/>
              </a:spcAft>
              <a:buFont typeface="+mj-lt"/>
              <a:buAutoNum type="alphaUcPeriod"/>
            </a:pPr>
            <a:endParaRPr lang="en-US" sz="2400">
              <a:solidFill>
                <a:srgbClr val="000000"/>
              </a:solidFill>
            </a:endParaRPr>
          </a:p>
          <a:p>
            <a:pPr marL="800100" lvl="0" indent="-457200">
              <a:lnSpc>
                <a:spcPct val="90000"/>
              </a:lnSpc>
              <a:spcAft>
                <a:spcPts val="600"/>
              </a:spcAft>
              <a:buFont typeface="+mj-lt"/>
              <a:buAutoNum type="alphaUcPeriod"/>
            </a:pPr>
            <a:r>
              <a:rPr lang="en-US" sz="2400">
                <a:solidFill>
                  <a:srgbClr val="000000"/>
                </a:solidFill>
              </a:rPr>
              <a:t> 5 Feet</a:t>
            </a:r>
          </a:p>
        </p:txBody>
      </p:sp>
      <p:pic>
        <p:nvPicPr>
          <p:cNvPr id="10" name="Picture 9">
            <a:extLst>
              <a:ext uri="{FF2B5EF4-FFF2-40B4-BE49-F238E27FC236}">
                <a16:creationId xmlns:a16="http://schemas.microsoft.com/office/drawing/2014/main" id="{0611150F-5DDC-ABB7-B2A2-AA28799F5FC1}"/>
              </a:ext>
            </a:extLst>
          </p:cNvPr>
          <p:cNvPicPr>
            <a:picLocks noChangeAspect="1"/>
          </p:cNvPicPr>
          <p:nvPr/>
        </p:nvPicPr>
        <p:blipFill>
          <a:blip r:embed="rId6"/>
          <a:stretch>
            <a:fillRect/>
          </a:stretch>
        </p:blipFill>
        <p:spPr>
          <a:xfrm>
            <a:off x="871542" y="1620477"/>
            <a:ext cx="3903859" cy="3617045"/>
          </a:xfrm>
          <a:prstGeom prst="rect">
            <a:avLst/>
          </a:prstGeom>
        </p:spPr>
      </p:pic>
    </p:spTree>
    <p:extLst>
      <p:ext uri="{BB962C8B-B14F-4D97-AF65-F5344CB8AC3E}">
        <p14:creationId xmlns:p14="http://schemas.microsoft.com/office/powerpoint/2010/main" val="109852452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6FA8D0-2D93-C440-8ED0-9A9E84FEC061}"/>
              </a:ext>
            </a:extLst>
          </p:cNvPr>
          <p:cNvSpPr/>
          <p:nvPr/>
        </p:nvSpPr>
        <p:spPr>
          <a:xfrm>
            <a:off x="1179226" y="826680"/>
            <a:ext cx="9833548"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cap="all">
                <a:latin typeface="+mj-lt"/>
                <a:ea typeface="+mj-ea"/>
                <a:cs typeface="+mj-cs"/>
              </a:rPr>
              <a:t>OSHA Requires THAT…</a:t>
            </a:r>
          </a:p>
        </p:txBody>
      </p:sp>
      <p:sp>
        <p:nvSpPr>
          <p:cNvPr id="6" name="Rectangle 5">
            <a:extLst>
              <a:ext uri="{FF2B5EF4-FFF2-40B4-BE49-F238E27FC236}">
                <a16:creationId xmlns:a16="http://schemas.microsoft.com/office/drawing/2014/main" id="{0362A662-9EE1-3B46-AEE0-11E5B9E4C1C5}"/>
              </a:ext>
            </a:extLst>
          </p:cNvPr>
          <p:cNvSpPr/>
          <p:nvPr/>
        </p:nvSpPr>
        <p:spPr>
          <a:xfrm>
            <a:off x="511630" y="2472056"/>
            <a:ext cx="11168742" cy="2415630"/>
          </a:xfrm>
          <a:prstGeom prst="rect">
            <a:avLst/>
          </a:prstGeom>
        </p:spPr>
        <p:txBody>
          <a:bodyPr vert="horz" lIns="91440" tIns="45720" rIns="91440" bIns="45720" rtlCol="0">
            <a:normAutofit/>
          </a:bodyPr>
          <a:lstStyle/>
          <a:p>
            <a:pPr lvl="1" indent="-228600">
              <a:lnSpc>
                <a:spcPct val="90000"/>
              </a:lnSpc>
              <a:spcAft>
                <a:spcPts val="600"/>
              </a:spcAft>
              <a:buFont typeface="Arial" panose="020B0604020202020204" pitchFamily="34" charset="0"/>
              <a:buChar char="•"/>
            </a:pPr>
            <a:endParaRPr lang="en-US" altLang="en-US" sz="1300">
              <a:solidFill>
                <a:srgbClr val="000000"/>
              </a:solidFill>
            </a:endParaRPr>
          </a:p>
          <a:p>
            <a:pPr lvl="1" indent="-228600">
              <a:lnSpc>
                <a:spcPct val="90000"/>
              </a:lnSpc>
              <a:spcAft>
                <a:spcPts val="600"/>
              </a:spcAft>
              <a:buFont typeface="Arial" panose="020B0604020202020204" pitchFamily="34" charset="0"/>
              <a:buChar char="•"/>
            </a:pPr>
            <a:endParaRPr lang="en-US" altLang="en-US" sz="1300">
              <a:solidFill>
                <a:srgbClr val="000000"/>
              </a:solidFill>
            </a:endParaRPr>
          </a:p>
          <a:p>
            <a:pPr lvl="1" indent="-228600">
              <a:lnSpc>
                <a:spcPct val="90000"/>
              </a:lnSpc>
              <a:spcAft>
                <a:spcPts val="600"/>
              </a:spcAft>
              <a:buFont typeface="Arial" panose="020B0604020202020204" pitchFamily="34" charset="0"/>
              <a:buChar char="•"/>
            </a:pPr>
            <a:endParaRPr lang="en-US" sz="1300">
              <a:solidFill>
                <a:srgbClr val="000000"/>
              </a:solidFill>
            </a:endParaRPr>
          </a:p>
          <a:p>
            <a:pPr indent="-228600">
              <a:lnSpc>
                <a:spcPct val="90000"/>
              </a:lnSpc>
              <a:spcAft>
                <a:spcPts val="600"/>
              </a:spcAft>
              <a:buFont typeface="Arial" panose="020B0604020202020204" pitchFamily="34" charset="0"/>
              <a:buChar char="•"/>
            </a:pPr>
            <a:endParaRPr lang="en-US" altLang="en-US" sz="1300">
              <a:solidFill>
                <a:srgbClr val="000000"/>
              </a:solidFill>
            </a:endParaRPr>
          </a:p>
        </p:txBody>
      </p:sp>
      <p:cxnSp>
        <p:nvCxnSpPr>
          <p:cNvPr id="7" name="Straight Connector 6">
            <a:extLst>
              <a:ext uri="{FF2B5EF4-FFF2-40B4-BE49-F238E27FC236}">
                <a16:creationId xmlns:a16="http://schemas.microsoft.com/office/drawing/2014/main" id="{EE3F9513-CD93-4051-B60B-1808A0CB1BDD}"/>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801E2AA7-A965-48AC-A050-49A136BEF83D}"/>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sp>
        <p:nvSpPr>
          <p:cNvPr id="10" name="Rectangle 9">
            <a:extLst>
              <a:ext uri="{FF2B5EF4-FFF2-40B4-BE49-F238E27FC236}">
                <a16:creationId xmlns:a16="http://schemas.microsoft.com/office/drawing/2014/main" id="{6323C0A3-47C2-4FE6-82B6-ACD697421AC4}"/>
              </a:ext>
            </a:extLst>
          </p:cNvPr>
          <p:cNvSpPr/>
          <p:nvPr/>
        </p:nvSpPr>
        <p:spPr>
          <a:xfrm>
            <a:off x="886683" y="2610727"/>
            <a:ext cx="10418633" cy="2596772"/>
          </a:xfrm>
          <a:prstGeom prst="rect">
            <a:avLst/>
          </a:prstGeom>
        </p:spPr>
        <p:txBody>
          <a:bodyPr vert="horz" lIns="91440" tIns="45720" rIns="91440" bIns="45720" rtlCol="0">
            <a:normAutofit/>
          </a:bodyPr>
          <a:lstStyle/>
          <a:p>
            <a:pPr lvl="1" indent="-228600">
              <a:lnSpc>
                <a:spcPct val="90000"/>
              </a:lnSpc>
              <a:buFont typeface="Arial" panose="020B0604020202020204" pitchFamily="34" charset="0"/>
              <a:buChar char="•"/>
            </a:pPr>
            <a:endParaRPr lang="en-US" altLang="en-US" sz="2400">
              <a:solidFill>
                <a:srgbClr val="000000"/>
              </a:solidFill>
            </a:endParaRPr>
          </a:p>
          <a:p>
            <a:pPr marL="228600" lvl="1">
              <a:lnSpc>
                <a:spcPct val="150000"/>
              </a:lnSpc>
            </a:pPr>
            <a:r>
              <a:rPr lang="en-US" altLang="en-US" sz="2400" i="1">
                <a:solidFill>
                  <a:srgbClr val="000000"/>
                </a:solidFill>
              </a:rPr>
              <a:t>Scaffolds and scaffold components shall be inspected for visible defects by a Competent Person before each work shift, and after any occurrence which could affect a scaffold’s structural integrity. </a:t>
            </a:r>
          </a:p>
          <a:p>
            <a:pPr lvl="1" indent="-228600">
              <a:lnSpc>
                <a:spcPct val="90000"/>
              </a:lnSpc>
              <a:buFont typeface="Arial" panose="020B0604020202020204" pitchFamily="34" charset="0"/>
              <a:buChar char="•"/>
            </a:pPr>
            <a:endParaRPr lang="en-US" altLang="en-US" sz="2400">
              <a:solidFill>
                <a:srgbClr val="000000"/>
              </a:solidFill>
            </a:endParaRPr>
          </a:p>
          <a:p>
            <a:pPr lvl="1" indent="-228600">
              <a:lnSpc>
                <a:spcPct val="90000"/>
              </a:lnSpc>
              <a:spcAft>
                <a:spcPts val="600"/>
              </a:spcAft>
              <a:buFont typeface="Arial" panose="020B0604020202020204" pitchFamily="34" charset="0"/>
              <a:buChar char="•"/>
            </a:pPr>
            <a:endParaRPr lang="en-US" altLang="en-US" sz="1300">
              <a:solidFill>
                <a:srgbClr val="000000"/>
              </a:solidFill>
            </a:endParaRPr>
          </a:p>
          <a:p>
            <a:pPr lvl="1" indent="-228600">
              <a:lnSpc>
                <a:spcPct val="90000"/>
              </a:lnSpc>
              <a:spcAft>
                <a:spcPts val="600"/>
              </a:spcAft>
              <a:buFont typeface="Arial" panose="020B0604020202020204" pitchFamily="34" charset="0"/>
              <a:buChar char="•"/>
            </a:pPr>
            <a:endParaRPr lang="en-US" sz="1300">
              <a:solidFill>
                <a:srgbClr val="000000"/>
              </a:solidFill>
            </a:endParaRPr>
          </a:p>
          <a:p>
            <a:pPr indent="-228600">
              <a:lnSpc>
                <a:spcPct val="90000"/>
              </a:lnSpc>
              <a:spcAft>
                <a:spcPts val="600"/>
              </a:spcAft>
              <a:buFont typeface="Arial" panose="020B0604020202020204" pitchFamily="34" charset="0"/>
              <a:buChar char="•"/>
            </a:pPr>
            <a:endParaRPr lang="en-US" altLang="en-US" sz="1300">
              <a:solidFill>
                <a:srgbClr val="000000"/>
              </a:solidFill>
            </a:endParaRPr>
          </a:p>
        </p:txBody>
      </p:sp>
    </p:spTree>
    <p:extLst>
      <p:ext uri="{BB962C8B-B14F-4D97-AF65-F5344CB8AC3E}">
        <p14:creationId xmlns:p14="http://schemas.microsoft.com/office/powerpoint/2010/main" val="265206042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6028" y="258939"/>
            <a:ext cx="9456420" cy="1200329"/>
          </a:xfrm>
          <a:prstGeom prst="rect">
            <a:avLst/>
          </a:prstGeom>
          <a:noFill/>
        </p:spPr>
        <p:txBody>
          <a:bodyPr wrap="square" rtlCol="0">
            <a:spAutoFit/>
          </a:bodyPr>
          <a:lstStyle/>
          <a:p>
            <a:r>
              <a:rPr lang="en-US" sz="7200" cap="all">
                <a:solidFill>
                  <a:srgbClr val="003F5F"/>
                </a:solidFill>
              </a:rPr>
              <a:t>Scaffold  collapse</a:t>
            </a:r>
            <a:endParaRPr lang="en-US" sz="2400" cap="all">
              <a:solidFill>
                <a:srgbClr val="003F5F"/>
              </a:solidFill>
            </a:endParaRPr>
          </a:p>
        </p:txBody>
      </p:sp>
      <p:grpSp>
        <p:nvGrpSpPr>
          <p:cNvPr id="2" name="Group 1">
            <a:extLst>
              <a:ext uri="{FF2B5EF4-FFF2-40B4-BE49-F238E27FC236}">
                <a16:creationId xmlns:a16="http://schemas.microsoft.com/office/drawing/2014/main" id="{D1FA5424-B6BD-4EA7-A3CA-B503A28768F8}"/>
              </a:ext>
            </a:extLst>
          </p:cNvPr>
          <p:cNvGrpSpPr/>
          <p:nvPr/>
        </p:nvGrpSpPr>
        <p:grpSpPr>
          <a:xfrm>
            <a:off x="986028" y="2194560"/>
            <a:ext cx="1380744" cy="3435380"/>
            <a:chOff x="986028" y="2194560"/>
            <a:chExt cx="1380744" cy="3435380"/>
          </a:xfrm>
        </p:grpSpPr>
        <p:pic>
          <p:nvPicPr>
            <p:cNvPr id="37" name="Picture 36" descr="ICON - FUSES Fall.psd"/>
            <p:cNvPicPr>
              <a:picLocks noChangeAspect="1"/>
            </p:cNvPicPr>
            <p:nvPr/>
          </p:nvPicPr>
          <p:blipFill>
            <a:blip r:embed="rId3"/>
            <a:stretch>
              <a:fillRect/>
            </a:stretch>
          </p:blipFill>
          <p:spPr>
            <a:xfrm>
              <a:off x="986028" y="2194560"/>
              <a:ext cx="1380744" cy="1935480"/>
            </a:xfrm>
            <a:prstGeom prst="rect">
              <a:avLst/>
            </a:prstGeom>
          </p:spPr>
        </p:pic>
        <p:sp>
          <p:nvSpPr>
            <p:cNvPr id="13" name="TextBox 12"/>
            <p:cNvSpPr txBox="1"/>
            <p:nvPr/>
          </p:nvSpPr>
          <p:spPr>
            <a:xfrm>
              <a:off x="1249172" y="4445000"/>
              <a:ext cx="1117600" cy="1184940"/>
            </a:xfrm>
            <a:prstGeom prst="rect">
              <a:avLst/>
            </a:prstGeom>
            <a:noFill/>
          </p:spPr>
          <p:txBody>
            <a:bodyPr wrap="square" rtlCol="0">
              <a:spAutoFit/>
            </a:bodyPr>
            <a:lstStyle/>
            <a:p>
              <a:r>
                <a:rPr lang="en-US" sz="7100"/>
                <a:t>F</a:t>
              </a:r>
            </a:p>
          </p:txBody>
        </p:sp>
      </p:grpSp>
      <p:grpSp>
        <p:nvGrpSpPr>
          <p:cNvPr id="4" name="Group 3">
            <a:extLst>
              <a:ext uri="{FF2B5EF4-FFF2-40B4-BE49-F238E27FC236}">
                <a16:creationId xmlns:a16="http://schemas.microsoft.com/office/drawing/2014/main" id="{1384AA69-7AD5-4F8D-A94C-13F69558A8DE}"/>
              </a:ext>
            </a:extLst>
          </p:cNvPr>
          <p:cNvGrpSpPr/>
          <p:nvPr/>
        </p:nvGrpSpPr>
        <p:grpSpPr>
          <a:xfrm>
            <a:off x="3024632" y="2213864"/>
            <a:ext cx="1392936" cy="3441476"/>
            <a:chOff x="3024632" y="2213864"/>
            <a:chExt cx="1392936" cy="3441476"/>
          </a:xfrm>
        </p:grpSpPr>
        <p:pic>
          <p:nvPicPr>
            <p:cNvPr id="38" name="Picture 37" descr="ICON - FUSES - Unsafe Access.psd"/>
            <p:cNvPicPr>
              <a:picLocks noChangeAspect="1"/>
            </p:cNvPicPr>
            <p:nvPr/>
          </p:nvPicPr>
          <p:blipFill>
            <a:blip r:embed="rId4"/>
            <a:stretch>
              <a:fillRect/>
            </a:stretch>
          </p:blipFill>
          <p:spPr>
            <a:xfrm>
              <a:off x="3024632" y="2213864"/>
              <a:ext cx="1392936" cy="1947672"/>
            </a:xfrm>
            <a:prstGeom prst="rect">
              <a:avLst/>
            </a:prstGeom>
          </p:spPr>
        </p:pic>
        <p:sp>
          <p:nvSpPr>
            <p:cNvPr id="14" name="TextBox 13"/>
            <p:cNvSpPr txBox="1"/>
            <p:nvPr/>
          </p:nvSpPr>
          <p:spPr>
            <a:xfrm>
              <a:off x="3225800" y="4470400"/>
              <a:ext cx="1117600" cy="1184940"/>
            </a:xfrm>
            <a:prstGeom prst="rect">
              <a:avLst/>
            </a:prstGeom>
            <a:noFill/>
          </p:spPr>
          <p:txBody>
            <a:bodyPr wrap="square" rtlCol="0">
              <a:spAutoFit/>
            </a:bodyPr>
            <a:lstStyle/>
            <a:p>
              <a:r>
                <a:rPr lang="en-US" sz="7100"/>
                <a:t>U</a:t>
              </a:r>
            </a:p>
          </p:txBody>
        </p:sp>
      </p:grpSp>
      <p:grpSp>
        <p:nvGrpSpPr>
          <p:cNvPr id="5" name="Group 4">
            <a:extLst>
              <a:ext uri="{FF2B5EF4-FFF2-40B4-BE49-F238E27FC236}">
                <a16:creationId xmlns:a16="http://schemas.microsoft.com/office/drawing/2014/main" id="{DE4F26DD-5ADE-4693-9EB5-1F46F2CAC488}"/>
              </a:ext>
            </a:extLst>
          </p:cNvPr>
          <p:cNvGrpSpPr/>
          <p:nvPr/>
        </p:nvGrpSpPr>
        <p:grpSpPr>
          <a:xfrm>
            <a:off x="5196332" y="2177288"/>
            <a:ext cx="1555032" cy="3452652"/>
            <a:chOff x="5196332" y="2177288"/>
            <a:chExt cx="1555032" cy="3452652"/>
          </a:xfrm>
        </p:grpSpPr>
        <p:pic>
          <p:nvPicPr>
            <p:cNvPr id="43" name="Picture 42" descr="ICON - FUSES - Struck by.psd"/>
            <p:cNvPicPr>
              <a:picLocks noChangeAspect="1"/>
            </p:cNvPicPr>
            <p:nvPr/>
          </p:nvPicPr>
          <p:blipFill>
            <a:blip r:embed="rId5"/>
            <a:stretch>
              <a:fillRect/>
            </a:stretch>
          </p:blipFill>
          <p:spPr>
            <a:xfrm>
              <a:off x="5196332" y="2177288"/>
              <a:ext cx="1469136" cy="1944624"/>
            </a:xfrm>
            <a:prstGeom prst="rect">
              <a:avLst/>
            </a:prstGeom>
          </p:spPr>
        </p:pic>
        <p:sp>
          <p:nvSpPr>
            <p:cNvPr id="15" name="TextBox 14"/>
            <p:cNvSpPr txBox="1"/>
            <p:nvPr/>
          </p:nvSpPr>
          <p:spPr>
            <a:xfrm>
              <a:off x="5633764" y="4445000"/>
              <a:ext cx="1117600" cy="1184940"/>
            </a:xfrm>
            <a:prstGeom prst="rect">
              <a:avLst/>
            </a:prstGeom>
            <a:noFill/>
          </p:spPr>
          <p:txBody>
            <a:bodyPr wrap="square" rtlCol="0">
              <a:spAutoFit/>
            </a:bodyPr>
            <a:lstStyle/>
            <a:p>
              <a:r>
                <a:rPr lang="en-US" sz="7100"/>
                <a:t>S</a:t>
              </a:r>
            </a:p>
          </p:txBody>
        </p:sp>
      </p:grpSp>
      <p:grpSp>
        <p:nvGrpSpPr>
          <p:cNvPr id="6" name="Group 5">
            <a:extLst>
              <a:ext uri="{FF2B5EF4-FFF2-40B4-BE49-F238E27FC236}">
                <a16:creationId xmlns:a16="http://schemas.microsoft.com/office/drawing/2014/main" id="{B881DEC9-8346-43A9-9376-D373194B5243}"/>
              </a:ext>
            </a:extLst>
          </p:cNvPr>
          <p:cNvGrpSpPr/>
          <p:nvPr/>
        </p:nvGrpSpPr>
        <p:grpSpPr>
          <a:xfrm>
            <a:off x="7519924" y="2119884"/>
            <a:ext cx="1520952" cy="3535456"/>
            <a:chOff x="7519924" y="2119884"/>
            <a:chExt cx="1520952" cy="3535456"/>
          </a:xfrm>
        </p:grpSpPr>
        <p:pic>
          <p:nvPicPr>
            <p:cNvPr id="44" name="Picture 43" descr="ICON- FUSES - Electrocution.psd"/>
            <p:cNvPicPr>
              <a:picLocks noChangeAspect="1"/>
            </p:cNvPicPr>
            <p:nvPr/>
          </p:nvPicPr>
          <p:blipFill>
            <a:blip r:embed="rId6"/>
            <a:stretch>
              <a:fillRect/>
            </a:stretch>
          </p:blipFill>
          <p:spPr>
            <a:xfrm>
              <a:off x="7519924" y="2119884"/>
              <a:ext cx="1520952" cy="2008632"/>
            </a:xfrm>
            <a:prstGeom prst="rect">
              <a:avLst/>
            </a:prstGeom>
          </p:spPr>
        </p:pic>
        <p:sp>
          <p:nvSpPr>
            <p:cNvPr id="16" name="TextBox 15"/>
            <p:cNvSpPr txBox="1"/>
            <p:nvPr/>
          </p:nvSpPr>
          <p:spPr>
            <a:xfrm>
              <a:off x="7848600" y="4470400"/>
              <a:ext cx="1117600" cy="1184940"/>
            </a:xfrm>
            <a:prstGeom prst="rect">
              <a:avLst/>
            </a:prstGeom>
            <a:noFill/>
          </p:spPr>
          <p:txBody>
            <a:bodyPr wrap="square" rtlCol="0">
              <a:spAutoFit/>
            </a:bodyPr>
            <a:lstStyle/>
            <a:p>
              <a:r>
                <a:rPr lang="en-US" sz="7100"/>
                <a:t>E</a:t>
              </a:r>
            </a:p>
          </p:txBody>
        </p:sp>
      </p:grpSp>
      <p:grpSp>
        <p:nvGrpSpPr>
          <p:cNvPr id="7" name="Group 6">
            <a:extLst>
              <a:ext uri="{FF2B5EF4-FFF2-40B4-BE49-F238E27FC236}">
                <a16:creationId xmlns:a16="http://schemas.microsoft.com/office/drawing/2014/main" id="{8F313024-4D5D-420F-A975-7A35DF7BE590}"/>
              </a:ext>
            </a:extLst>
          </p:cNvPr>
          <p:cNvGrpSpPr/>
          <p:nvPr/>
        </p:nvGrpSpPr>
        <p:grpSpPr>
          <a:xfrm>
            <a:off x="9882632" y="2176272"/>
            <a:ext cx="1392936" cy="3466368"/>
            <a:chOff x="9882632" y="2176272"/>
            <a:chExt cx="1392936" cy="3466368"/>
          </a:xfrm>
        </p:grpSpPr>
        <p:pic>
          <p:nvPicPr>
            <p:cNvPr id="45" name="Picture 44" descr="ICON - FUSES - Scaffold Collapse.psd"/>
            <p:cNvPicPr>
              <a:picLocks noChangeAspect="1"/>
            </p:cNvPicPr>
            <p:nvPr/>
          </p:nvPicPr>
          <p:blipFill>
            <a:blip r:embed="rId7"/>
            <a:stretch>
              <a:fillRect/>
            </a:stretch>
          </p:blipFill>
          <p:spPr>
            <a:xfrm>
              <a:off x="9882632" y="2176272"/>
              <a:ext cx="1392936" cy="1972056"/>
            </a:xfrm>
            <a:prstGeom prst="rect">
              <a:avLst/>
            </a:prstGeom>
          </p:spPr>
        </p:pic>
        <p:sp>
          <p:nvSpPr>
            <p:cNvPr id="17" name="TextBox 16"/>
            <p:cNvSpPr txBox="1"/>
            <p:nvPr/>
          </p:nvSpPr>
          <p:spPr>
            <a:xfrm>
              <a:off x="10083800" y="4457700"/>
              <a:ext cx="1117600" cy="1184940"/>
            </a:xfrm>
            <a:prstGeom prst="rect">
              <a:avLst/>
            </a:prstGeom>
            <a:noFill/>
          </p:spPr>
          <p:txBody>
            <a:bodyPr wrap="square" rtlCol="0">
              <a:spAutoFit/>
            </a:bodyPr>
            <a:lstStyle/>
            <a:p>
              <a:r>
                <a:rPr lang="en-US" sz="7100" b="1" u="sng">
                  <a:solidFill>
                    <a:srgbClr val="0017FF"/>
                  </a:solidFill>
                </a:rPr>
                <a:t>S</a:t>
              </a:r>
            </a:p>
          </p:txBody>
        </p:sp>
      </p:grpSp>
      <p:cxnSp>
        <p:nvCxnSpPr>
          <p:cNvPr id="18" name="Straight Connector 17">
            <a:extLst>
              <a:ext uri="{FF2B5EF4-FFF2-40B4-BE49-F238E27FC236}">
                <a16:creationId xmlns:a16="http://schemas.microsoft.com/office/drawing/2014/main" id="{694D6018-0DBC-4FD6-82FB-EA64E3BBC8DD}"/>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6587283A-27BA-4699-AC1C-CB5AC414444A}"/>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8">
                <a:alphaModFix amt="50000"/>
              </a:blip>
              <a:stretch>
                <a:fillRect/>
              </a:stretch>
            </p:blipFill>
          </mc:Choice>
          <mc:Fallback>
            <p:blipFill>
              <a:blip r:embed="rId9">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35056996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55048" y="688569"/>
            <a:ext cx="5046381" cy="769441"/>
          </a:xfrm>
          <a:prstGeom prst="rect">
            <a:avLst/>
          </a:prstGeom>
          <a:noFill/>
        </p:spPr>
        <p:txBody>
          <a:bodyPr wrap="none" rtlCol="0">
            <a:spAutoFit/>
          </a:bodyPr>
          <a:lstStyle/>
          <a:p>
            <a:pPr algn="ctr"/>
            <a:r>
              <a:rPr lang="id-ID" sz="4400" b="1" cap="all">
                <a:solidFill>
                  <a:srgbClr val="003F5F"/>
                </a:solidFill>
              </a:rPr>
              <a:t>Scaffold Collapse</a:t>
            </a:r>
            <a:endParaRPr lang="en-US" sz="4400" b="1" cap="all">
              <a:solidFill>
                <a:srgbClr val="003F5F"/>
              </a:solidFill>
            </a:endParaRPr>
          </a:p>
        </p:txBody>
      </p:sp>
      <p:pic>
        <p:nvPicPr>
          <p:cNvPr id="5" name="Picture 4" descr="ICON - FUSES - Scaffold Collapse.psd"/>
          <p:cNvPicPr>
            <a:picLocks noChangeAspect="1"/>
          </p:cNvPicPr>
          <p:nvPr/>
        </p:nvPicPr>
        <p:blipFill>
          <a:blip r:embed="rId3"/>
          <a:stretch>
            <a:fillRect/>
          </a:stretch>
        </p:blipFill>
        <p:spPr>
          <a:xfrm>
            <a:off x="431737" y="157494"/>
            <a:ext cx="1150930" cy="1629436"/>
          </a:xfrm>
          <a:prstGeom prst="rect">
            <a:avLst/>
          </a:prstGeom>
        </p:spPr>
      </p:pic>
      <p:pic>
        <p:nvPicPr>
          <p:cNvPr id="6" name="Picture 5"/>
          <p:cNvPicPr>
            <a:picLocks noChangeAspect="1"/>
          </p:cNvPicPr>
          <p:nvPr/>
        </p:nvPicPr>
        <p:blipFill>
          <a:blip r:embed="rId4"/>
          <a:srcRect l="9526" r="22595"/>
          <a:stretch>
            <a:fillRect/>
          </a:stretch>
        </p:blipFill>
        <p:spPr>
          <a:xfrm>
            <a:off x="6773809" y="232970"/>
            <a:ext cx="5151247" cy="5807874"/>
          </a:xfrm>
          <a:prstGeom prst="rect">
            <a:avLst/>
          </a:prstGeom>
        </p:spPr>
      </p:pic>
      <p:sp>
        <p:nvSpPr>
          <p:cNvPr id="7" name="TextBox 6"/>
          <p:cNvSpPr txBox="1"/>
          <p:nvPr/>
        </p:nvSpPr>
        <p:spPr>
          <a:xfrm>
            <a:off x="431737" y="2235250"/>
            <a:ext cx="6494184" cy="3539430"/>
          </a:xfrm>
          <a:prstGeom prst="rect">
            <a:avLst/>
          </a:prstGeom>
          <a:noFill/>
        </p:spPr>
        <p:txBody>
          <a:bodyPr wrap="square" rtlCol="0">
            <a:spAutoFit/>
          </a:bodyPr>
          <a:lstStyle/>
          <a:p>
            <a:r>
              <a:rPr lang="en-US" sz="2400" dirty="0"/>
              <a:t>Scaffolds collapse for many reasons: </a:t>
            </a:r>
          </a:p>
          <a:p>
            <a:pPr marL="800100" lvl="1" indent="-342900">
              <a:lnSpc>
                <a:spcPct val="125000"/>
              </a:lnSpc>
              <a:buFont typeface="Arial" panose="020B0604020202020204" pitchFamily="34" charset="0"/>
              <a:buChar char="•"/>
            </a:pPr>
            <a:r>
              <a:rPr lang="en-US" sz="2400" dirty="0"/>
              <a:t> inadequate foundation </a:t>
            </a:r>
          </a:p>
          <a:p>
            <a:pPr marL="800100" lvl="1" indent="-342900">
              <a:lnSpc>
                <a:spcPct val="125000"/>
              </a:lnSpc>
              <a:buFont typeface="Arial" panose="020B0604020202020204" pitchFamily="34" charset="0"/>
              <a:buChar char="•"/>
            </a:pPr>
            <a:r>
              <a:rPr lang="en-US" sz="2400" dirty="0"/>
              <a:t> overloading </a:t>
            </a:r>
          </a:p>
          <a:p>
            <a:pPr marL="800100" lvl="1" indent="-342900">
              <a:buFont typeface="Arial" panose="020B0604020202020204" pitchFamily="34" charset="0"/>
              <a:buChar char="•"/>
            </a:pPr>
            <a:r>
              <a:rPr lang="en-US" sz="2400" dirty="0"/>
              <a:t>improper erection, including improper bracing or removal of braces and/or ties</a:t>
            </a:r>
          </a:p>
          <a:p>
            <a:pPr marL="800100" lvl="1" indent="-342900">
              <a:buFont typeface="Arial" panose="020B0604020202020204" pitchFamily="34" charset="0"/>
              <a:buChar char="•"/>
            </a:pPr>
            <a:r>
              <a:rPr lang="en-US" sz="2400" dirty="0"/>
              <a:t> use of damaged or poorly maintained      </a:t>
            </a:r>
            <a:br>
              <a:rPr lang="en-US" sz="2400" dirty="0"/>
            </a:br>
            <a:r>
              <a:rPr lang="en-US" sz="2400" dirty="0"/>
              <a:t> components </a:t>
            </a:r>
          </a:p>
          <a:p>
            <a:pPr marL="800100" lvl="1" indent="-342900">
              <a:buFont typeface="Arial" panose="020B0604020202020204" pitchFamily="34" charset="0"/>
              <a:buChar char="•"/>
            </a:pPr>
            <a:r>
              <a:rPr lang="en-US" sz="2400" dirty="0"/>
              <a:t>Any combination of the above</a:t>
            </a:r>
          </a:p>
          <a:p>
            <a:pPr>
              <a:buFont typeface="Arial"/>
              <a:buChar char="•"/>
            </a:pPr>
            <a:endParaRPr lang="en-US" sz="2000" dirty="0">
              <a:solidFill>
                <a:schemeClr val="tx1">
                  <a:lumMod val="50000"/>
                  <a:lumOff val="50000"/>
                </a:schemeClr>
              </a:solidFill>
            </a:endParaRPr>
          </a:p>
        </p:txBody>
      </p:sp>
      <p:cxnSp>
        <p:nvCxnSpPr>
          <p:cNvPr id="8" name="Straight Connector 7">
            <a:extLst>
              <a:ext uri="{FF2B5EF4-FFF2-40B4-BE49-F238E27FC236}">
                <a16:creationId xmlns:a16="http://schemas.microsoft.com/office/drawing/2014/main" id="{0E3D36F7-5D88-4411-9EF0-F12BFBF5126F}"/>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9" name="Picture 8" descr="17_SAIA_Logo_Pantone302_Horz_Stack_375 Lime Green (1).eps">
            <a:extLst>
              <a:ext uri="{FF2B5EF4-FFF2-40B4-BE49-F238E27FC236}">
                <a16:creationId xmlns:a16="http://schemas.microsoft.com/office/drawing/2014/main" id="{E4E1F0FB-F284-48CA-88B5-D5C184A5320F}"/>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9367325" y="6468667"/>
            <a:ext cx="2557731" cy="263197"/>
          </a:xfrm>
          <a:prstGeom prst="rect">
            <a:avLst/>
          </a:prstGeom>
          <a:noFill/>
          <a:ln w="12700" cmpd="sng">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14" presetClass="entr" presetSubtype="1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6" presetClass="entr" presetSubtype="21" fill="hold" nodeType="withEffect">
                                  <p:stCondLst>
                                    <p:cond delay="50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par>
                          <p:cTn id="15" fill="hold">
                            <p:stCondLst>
                              <p:cond delay="1500"/>
                            </p:stCondLst>
                            <p:childTnLst>
                              <p:par>
                                <p:cTn id="16" presetID="16" presetClass="entr" presetSubtype="21" fill="hold" nodeType="afterEffect">
                                  <p:stCondLst>
                                    <p:cond delay="100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barn(inVertical)">
                                      <p:cBhvr>
                                        <p:cTn id="18" dur="500"/>
                                        <p:tgtEl>
                                          <p:spTgt spid="7">
                                            <p:txEl>
                                              <p:pRg st="1" end="1"/>
                                            </p:txEl>
                                          </p:spTgt>
                                        </p:tgtEl>
                                      </p:cBhvr>
                                    </p:animEffect>
                                  </p:childTnLst>
                                </p:cTn>
                              </p:par>
                            </p:childTnLst>
                          </p:cTn>
                        </p:par>
                        <p:par>
                          <p:cTn id="19" fill="hold">
                            <p:stCondLst>
                              <p:cond delay="3000"/>
                            </p:stCondLst>
                            <p:childTnLst>
                              <p:par>
                                <p:cTn id="20" presetID="16" presetClass="entr" presetSubtype="21" fill="hold" nodeType="afterEffect">
                                  <p:stCondLst>
                                    <p:cond delay="100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Vertical)">
                                      <p:cBhvr>
                                        <p:cTn id="22" dur="500"/>
                                        <p:tgtEl>
                                          <p:spTgt spid="7">
                                            <p:txEl>
                                              <p:pRg st="2" end="2"/>
                                            </p:txEl>
                                          </p:spTgt>
                                        </p:tgtEl>
                                      </p:cBhvr>
                                    </p:animEffect>
                                  </p:childTnLst>
                                </p:cTn>
                              </p:par>
                            </p:childTnLst>
                          </p:cTn>
                        </p:par>
                        <p:par>
                          <p:cTn id="23" fill="hold">
                            <p:stCondLst>
                              <p:cond delay="4500"/>
                            </p:stCondLst>
                            <p:childTnLst>
                              <p:par>
                                <p:cTn id="24" presetID="16" presetClass="entr" presetSubtype="21" fill="hold" nodeType="afterEffect">
                                  <p:stCondLst>
                                    <p:cond delay="100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barn(inVertical)">
                                      <p:cBhvr>
                                        <p:cTn id="26" dur="500"/>
                                        <p:tgtEl>
                                          <p:spTgt spid="7">
                                            <p:txEl>
                                              <p:pRg st="3" end="3"/>
                                            </p:txEl>
                                          </p:spTgt>
                                        </p:tgtEl>
                                      </p:cBhvr>
                                    </p:animEffect>
                                  </p:childTnLst>
                                </p:cTn>
                              </p:par>
                            </p:childTnLst>
                          </p:cTn>
                        </p:par>
                        <p:par>
                          <p:cTn id="27" fill="hold">
                            <p:stCondLst>
                              <p:cond delay="6000"/>
                            </p:stCondLst>
                            <p:childTnLst>
                              <p:par>
                                <p:cTn id="28" presetID="16" presetClass="entr" presetSubtype="21" fill="hold" nodeType="afterEffect">
                                  <p:stCondLst>
                                    <p:cond delay="100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barn(inVertical)">
                                      <p:cBhvr>
                                        <p:cTn id="30" dur="500"/>
                                        <p:tgtEl>
                                          <p:spTgt spid="7">
                                            <p:txEl>
                                              <p:pRg st="4" end="4"/>
                                            </p:txEl>
                                          </p:spTgt>
                                        </p:tgtEl>
                                      </p:cBhvr>
                                    </p:animEffect>
                                  </p:childTnLst>
                                </p:cTn>
                              </p:par>
                            </p:childTnLst>
                          </p:cTn>
                        </p:par>
                        <p:par>
                          <p:cTn id="31" fill="hold">
                            <p:stCondLst>
                              <p:cond delay="7500"/>
                            </p:stCondLst>
                            <p:childTnLst>
                              <p:par>
                                <p:cTn id="32" presetID="16" presetClass="entr" presetSubtype="21" fill="hold" nodeType="afterEffect">
                                  <p:stCondLst>
                                    <p:cond delay="500"/>
                                  </p:stCondLst>
                                  <p:childTnLst>
                                    <p:set>
                                      <p:cBhvr>
                                        <p:cTn id="33" dur="1" fill="hold">
                                          <p:stCondLst>
                                            <p:cond delay="0"/>
                                          </p:stCondLst>
                                        </p:cTn>
                                        <p:tgtEl>
                                          <p:spTgt spid="7">
                                            <p:txEl>
                                              <p:pRg st="5" end="5"/>
                                            </p:txEl>
                                          </p:spTgt>
                                        </p:tgtEl>
                                        <p:attrNameLst>
                                          <p:attrName>style.visibility</p:attrName>
                                        </p:attrNameLst>
                                      </p:cBhvr>
                                      <p:to>
                                        <p:strVal val="visible"/>
                                      </p:to>
                                    </p:set>
                                    <p:animEffect transition="in" filter="barn(inVertical)">
                                      <p:cBhvr>
                                        <p:cTn id="34"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E5C38F69-7FE0-6B41-AEA5-F73B50B28F5D}"/>
              </a:ext>
            </a:extLst>
          </p:cNvPr>
          <p:cNvSpPr>
            <a:spLocks noGrp="1" noChangeArrowheads="1"/>
          </p:cNvSpPr>
          <p:nvPr>
            <p:ph type="title"/>
          </p:nvPr>
        </p:nvSpPr>
        <p:spPr/>
        <p:txBody>
          <a:bodyPr/>
          <a:lstStyle/>
          <a:p>
            <a:pPr algn="ctr"/>
            <a:r>
              <a:rPr lang="en-US" altLang="en-US"/>
              <a:t>SCAFFOLD COMPONENTS</a:t>
            </a:r>
          </a:p>
        </p:txBody>
      </p:sp>
      <p:cxnSp>
        <p:nvCxnSpPr>
          <p:cNvPr id="7" name="Straight Connector 6">
            <a:extLst>
              <a:ext uri="{FF2B5EF4-FFF2-40B4-BE49-F238E27FC236}">
                <a16:creationId xmlns:a16="http://schemas.microsoft.com/office/drawing/2014/main" id="{C8C11EA6-2FF7-47B7-8A26-FBFCA9D1F053}"/>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8" name="Picture 7" descr="17_SAIA_Logo_Pantone302_Horz_Stack_375 Lime Green (1).eps">
            <a:extLst>
              <a:ext uri="{FF2B5EF4-FFF2-40B4-BE49-F238E27FC236}">
                <a16:creationId xmlns:a16="http://schemas.microsoft.com/office/drawing/2014/main" id="{A7B840A5-96C0-4ACC-BCF3-E5FF289E5760}"/>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pic>
        <p:nvPicPr>
          <p:cNvPr id="3" name="Picture 2" descr="Diagram, engineering drawing&#10;&#10;Description automatically generated">
            <a:extLst>
              <a:ext uri="{FF2B5EF4-FFF2-40B4-BE49-F238E27FC236}">
                <a16:creationId xmlns:a16="http://schemas.microsoft.com/office/drawing/2014/main" id="{A8F64988-896D-4C3D-AE09-653D3CB9E0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06630" y="2314522"/>
            <a:ext cx="2692178" cy="3888702"/>
          </a:xfrm>
          <a:prstGeom prst="rect">
            <a:avLst/>
          </a:prstGeom>
        </p:spPr>
      </p:pic>
      <p:pic>
        <p:nvPicPr>
          <p:cNvPr id="5" name="Picture 4" descr="Diagram, engineering drawing&#10;&#10;Description automatically generated">
            <a:extLst>
              <a:ext uri="{FF2B5EF4-FFF2-40B4-BE49-F238E27FC236}">
                <a16:creationId xmlns:a16="http://schemas.microsoft.com/office/drawing/2014/main" id="{BDD5428B-B12D-4315-A14D-E5DCE6E748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09308" y="1535131"/>
            <a:ext cx="2692177" cy="3180265"/>
          </a:xfrm>
          <a:prstGeom prst="rect">
            <a:avLst/>
          </a:prstGeom>
        </p:spPr>
      </p:pic>
      <p:sp>
        <p:nvSpPr>
          <p:cNvPr id="10" name="TextBox 9">
            <a:extLst>
              <a:ext uri="{FF2B5EF4-FFF2-40B4-BE49-F238E27FC236}">
                <a16:creationId xmlns:a16="http://schemas.microsoft.com/office/drawing/2014/main" id="{4AEFEE25-5462-4D3C-A2CA-625A5E3E2887}"/>
              </a:ext>
            </a:extLst>
          </p:cNvPr>
          <p:cNvSpPr txBox="1"/>
          <p:nvPr/>
        </p:nvSpPr>
        <p:spPr>
          <a:xfrm>
            <a:off x="716444" y="2120949"/>
            <a:ext cx="5892864" cy="35394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a:t>Foundation</a:t>
            </a:r>
          </a:p>
          <a:p>
            <a:pPr marL="342900" indent="-342900">
              <a:lnSpc>
                <a:spcPct val="150000"/>
              </a:lnSpc>
              <a:buFont typeface="Arial" panose="020B0604020202020204" pitchFamily="34" charset="0"/>
              <a:buChar char="•"/>
            </a:pPr>
            <a:r>
              <a:rPr lang="en-US" sz="2400"/>
              <a:t>Scaffold Structure</a:t>
            </a:r>
          </a:p>
          <a:p>
            <a:pPr marL="342900" indent="-342900">
              <a:lnSpc>
                <a:spcPct val="150000"/>
              </a:lnSpc>
              <a:buFont typeface="Arial" panose="020B0604020202020204" pitchFamily="34" charset="0"/>
              <a:buChar char="•"/>
            </a:pPr>
            <a:r>
              <a:rPr lang="en-US" sz="2400"/>
              <a:t>Platform Construction and Allowable Loads</a:t>
            </a:r>
          </a:p>
          <a:p>
            <a:pPr marL="342900" indent="-342900">
              <a:lnSpc>
                <a:spcPct val="150000"/>
              </a:lnSpc>
              <a:buFont typeface="Arial" panose="020B0604020202020204" pitchFamily="34" charset="0"/>
              <a:buChar char="•"/>
            </a:pPr>
            <a:r>
              <a:rPr lang="en-US" sz="2400"/>
              <a:t>Scaffold Leg Strength</a:t>
            </a:r>
          </a:p>
          <a:p>
            <a:pPr marL="342900" indent="-342900">
              <a:lnSpc>
                <a:spcPct val="150000"/>
              </a:lnSpc>
              <a:buFont typeface="Arial" panose="020B0604020202020204" pitchFamily="34" charset="0"/>
              <a:buChar char="•"/>
            </a:pPr>
            <a:r>
              <a:rPr lang="en-US" sz="2400"/>
              <a:t>Scaffold Bracing</a:t>
            </a:r>
          </a:p>
          <a:p>
            <a:pPr marL="342900" indent="-342900">
              <a:buFont typeface="Arial" panose="020B0604020202020204" pitchFamily="34" charset="0"/>
              <a:buChar char="•"/>
            </a:pPr>
            <a:endParaRPr lang="en-US" sz="2400"/>
          </a:p>
          <a:p>
            <a:pPr marL="342900" indent="-342900">
              <a:buFont typeface="Arial" panose="020B0604020202020204" pitchFamily="34" charset="0"/>
              <a:buChar char="•"/>
            </a:pPr>
            <a:endParaRPr lang="en-US" sz="2000">
              <a:solidFill>
                <a:schemeClr val="tx1">
                  <a:lumMod val="50000"/>
                  <a:lumOff val="50000"/>
                </a:schemeClr>
              </a:solidFill>
            </a:endParaRPr>
          </a:p>
        </p:txBody>
      </p:sp>
    </p:spTree>
    <p:extLst>
      <p:ext uri="{BB962C8B-B14F-4D97-AF65-F5344CB8AC3E}">
        <p14:creationId xmlns:p14="http://schemas.microsoft.com/office/powerpoint/2010/main" val="2201988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50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par>
                                <p:cTn id="11" presetID="16" presetClass="entr" presetSubtype="21" fill="hold" nodeType="withEffect">
                                  <p:stCondLst>
                                    <p:cond delay="50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arn(inVertical)">
                                      <p:cBhvr>
                                        <p:cTn id="13" dur="500"/>
                                        <p:tgtEl>
                                          <p:spTgt spid="10">
                                            <p:txEl>
                                              <p:pRg st="2" end="2"/>
                                            </p:txEl>
                                          </p:spTgt>
                                        </p:tgtEl>
                                      </p:cBhvr>
                                    </p:animEffect>
                                  </p:childTnLst>
                                </p:cTn>
                              </p:par>
                              <p:par>
                                <p:cTn id="14" presetID="16" presetClass="entr" presetSubtype="21" fill="hold" nodeType="withEffect">
                                  <p:stCondLst>
                                    <p:cond delay="50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arn(inVertical)">
                                      <p:cBhvr>
                                        <p:cTn id="16" dur="500"/>
                                        <p:tgtEl>
                                          <p:spTgt spid="10">
                                            <p:txEl>
                                              <p:pRg st="3" end="3"/>
                                            </p:txEl>
                                          </p:spTgt>
                                        </p:tgtEl>
                                      </p:cBhvr>
                                    </p:animEffect>
                                  </p:childTnLst>
                                </p:cTn>
                              </p:par>
                              <p:par>
                                <p:cTn id="17" presetID="16" presetClass="entr" presetSubtype="21" fill="hold" nodeType="withEffect">
                                  <p:stCondLst>
                                    <p:cond delay="50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barn(inVertical)">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Baseplate sill.jpg"/>
          <p:cNvPicPr>
            <a:picLocks noChangeAspect="1"/>
          </p:cNvPicPr>
          <p:nvPr/>
        </p:nvPicPr>
        <p:blipFill rotWithShape="1">
          <a:blip r:embed="rId3"/>
          <a:srcRect t="14337"/>
          <a:stretch/>
        </p:blipFill>
        <p:spPr>
          <a:xfrm>
            <a:off x="7169135" y="1873262"/>
            <a:ext cx="4625726" cy="4324394"/>
          </a:xfrm>
          <a:prstGeom prst="rect">
            <a:avLst/>
          </a:prstGeom>
        </p:spPr>
      </p:pic>
      <p:sp>
        <p:nvSpPr>
          <p:cNvPr id="9" name="TextBox 8"/>
          <p:cNvSpPr txBox="1"/>
          <p:nvPr/>
        </p:nvSpPr>
        <p:spPr>
          <a:xfrm>
            <a:off x="614412" y="238338"/>
            <a:ext cx="3803904" cy="769441"/>
          </a:xfrm>
          <a:prstGeom prst="rect">
            <a:avLst/>
          </a:prstGeom>
          <a:noFill/>
        </p:spPr>
        <p:txBody>
          <a:bodyPr wrap="square" rtlCol="0">
            <a:spAutoFit/>
          </a:bodyPr>
          <a:lstStyle/>
          <a:p>
            <a:r>
              <a:rPr lang="id-ID" sz="4400" u="sng" cap="all">
                <a:solidFill>
                  <a:srgbClr val="003F5F"/>
                </a:solidFill>
              </a:rPr>
              <a:t>Foundation</a:t>
            </a:r>
            <a:r>
              <a:rPr lang="en-US" sz="4400" u="sng" cap="all">
                <a:solidFill>
                  <a:srgbClr val="003F5F"/>
                </a:solidFill>
              </a:rPr>
              <a:t>S</a:t>
            </a:r>
          </a:p>
        </p:txBody>
      </p:sp>
      <p:sp>
        <p:nvSpPr>
          <p:cNvPr id="13" name="Arrow: Left 13">
            <a:extLst>
              <a:ext uri="{FF2B5EF4-FFF2-40B4-BE49-F238E27FC236}">
                <a16:creationId xmlns:a16="http://schemas.microsoft.com/office/drawing/2014/main" id="{0C805BC3-5DE8-AE49-8510-A98872C6D981}"/>
              </a:ext>
            </a:extLst>
          </p:cNvPr>
          <p:cNvSpPr/>
          <p:nvPr/>
        </p:nvSpPr>
        <p:spPr>
          <a:xfrm rot="2313261">
            <a:off x="10585025" y="5526094"/>
            <a:ext cx="535414" cy="2397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D26FDBA-84A2-1045-B61A-EBF3AE2928BA}"/>
              </a:ext>
            </a:extLst>
          </p:cNvPr>
          <p:cNvSpPr txBox="1"/>
          <p:nvPr/>
        </p:nvSpPr>
        <p:spPr>
          <a:xfrm>
            <a:off x="5022866" y="5802479"/>
            <a:ext cx="1491690" cy="369332"/>
          </a:xfrm>
          <a:prstGeom prst="rect">
            <a:avLst/>
          </a:prstGeom>
          <a:noFill/>
        </p:spPr>
        <p:txBody>
          <a:bodyPr wrap="none" rtlCol="0">
            <a:spAutoFit/>
          </a:bodyPr>
          <a:lstStyle/>
          <a:p>
            <a:r>
              <a:rPr lang="en-US" b="1" dirty="0"/>
              <a:t>FOUNDATION</a:t>
            </a:r>
          </a:p>
        </p:txBody>
      </p:sp>
      <p:sp>
        <p:nvSpPr>
          <p:cNvPr id="4" name="TextBox 3">
            <a:extLst>
              <a:ext uri="{FF2B5EF4-FFF2-40B4-BE49-F238E27FC236}">
                <a16:creationId xmlns:a16="http://schemas.microsoft.com/office/drawing/2014/main" id="{9726E14B-357C-3249-A279-1ACF5DBCAF5B}"/>
              </a:ext>
            </a:extLst>
          </p:cNvPr>
          <p:cNvSpPr txBox="1"/>
          <p:nvPr/>
        </p:nvSpPr>
        <p:spPr>
          <a:xfrm>
            <a:off x="11104232" y="5721881"/>
            <a:ext cx="550151" cy="369332"/>
          </a:xfrm>
          <a:prstGeom prst="rect">
            <a:avLst/>
          </a:prstGeom>
          <a:noFill/>
        </p:spPr>
        <p:txBody>
          <a:bodyPr wrap="none" rtlCol="0">
            <a:spAutoFit/>
          </a:bodyPr>
          <a:lstStyle/>
          <a:p>
            <a:r>
              <a:rPr lang="en-US" b="1"/>
              <a:t>SILL</a:t>
            </a:r>
          </a:p>
        </p:txBody>
      </p:sp>
      <p:sp>
        <p:nvSpPr>
          <p:cNvPr id="5" name="Arrow: Right 4">
            <a:extLst>
              <a:ext uri="{FF2B5EF4-FFF2-40B4-BE49-F238E27FC236}">
                <a16:creationId xmlns:a16="http://schemas.microsoft.com/office/drawing/2014/main" id="{452E8C56-FAA2-4693-9031-6280273544D3}"/>
              </a:ext>
            </a:extLst>
          </p:cNvPr>
          <p:cNvSpPr/>
          <p:nvPr/>
        </p:nvSpPr>
        <p:spPr>
          <a:xfrm>
            <a:off x="6519653" y="5844325"/>
            <a:ext cx="801976" cy="246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CA97337-3A37-41FD-B2EB-D9DBEA9BCFB7}"/>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descr="17_SAIA_Logo_Pantone302_Horz_Stack_375 Lime Green (1).eps">
            <a:extLst>
              <a:ext uri="{FF2B5EF4-FFF2-40B4-BE49-F238E27FC236}">
                <a16:creationId xmlns:a16="http://schemas.microsoft.com/office/drawing/2014/main" id="{7B55937A-9F3B-49B6-BEA7-A61D60BDCFD1}"/>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4">
                <a:alphaModFix amt="50000"/>
              </a:blip>
              <a:stretch>
                <a:fillRect/>
              </a:stretch>
            </p:blipFill>
          </mc:Choice>
          <mc:Fallback>
            <p:blipFill>
              <a:blip r:embed="rId5">
                <a:alphaModFix amt="50000"/>
              </a:blip>
              <a:stretch>
                <a:fillRect/>
              </a:stretch>
            </p:blipFill>
          </mc:Fallback>
        </mc:AlternateContent>
        <p:spPr>
          <a:xfrm>
            <a:off x="9250644" y="6438852"/>
            <a:ext cx="2557731" cy="263197"/>
          </a:xfrm>
          <a:prstGeom prst="rect">
            <a:avLst/>
          </a:prstGeom>
          <a:noFill/>
          <a:ln w="12700" cmpd="sng">
            <a:noFill/>
          </a:ln>
        </p:spPr>
      </p:pic>
      <p:sp>
        <p:nvSpPr>
          <p:cNvPr id="11" name="Arrow: Left 13">
            <a:extLst>
              <a:ext uri="{FF2B5EF4-FFF2-40B4-BE49-F238E27FC236}">
                <a16:creationId xmlns:a16="http://schemas.microsoft.com/office/drawing/2014/main" id="{ED9CBCDB-3BBA-406B-97E5-B303DFBEC249}"/>
              </a:ext>
            </a:extLst>
          </p:cNvPr>
          <p:cNvSpPr/>
          <p:nvPr/>
        </p:nvSpPr>
        <p:spPr>
          <a:xfrm rot="18651745">
            <a:off x="9779068" y="4561418"/>
            <a:ext cx="535414" cy="2397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FA95605-461C-4765-A673-C9539CF86FEB}"/>
              </a:ext>
            </a:extLst>
          </p:cNvPr>
          <p:cNvSpPr txBox="1"/>
          <p:nvPr/>
        </p:nvSpPr>
        <p:spPr>
          <a:xfrm>
            <a:off x="10145887" y="4177954"/>
            <a:ext cx="1294522" cy="369332"/>
          </a:xfrm>
          <a:prstGeom prst="rect">
            <a:avLst/>
          </a:prstGeom>
          <a:noFill/>
        </p:spPr>
        <p:txBody>
          <a:bodyPr wrap="none" rtlCol="0">
            <a:spAutoFit/>
          </a:bodyPr>
          <a:lstStyle/>
          <a:p>
            <a:r>
              <a:rPr lang="en-US" b="1"/>
              <a:t>BASE PLATE</a:t>
            </a:r>
          </a:p>
        </p:txBody>
      </p:sp>
      <p:sp>
        <p:nvSpPr>
          <p:cNvPr id="16" name="TextBox 15">
            <a:extLst>
              <a:ext uri="{FF2B5EF4-FFF2-40B4-BE49-F238E27FC236}">
                <a16:creationId xmlns:a16="http://schemas.microsoft.com/office/drawing/2014/main" id="{615B3F22-1647-4D6F-ABA8-C43BAA9F2AB7}"/>
              </a:ext>
            </a:extLst>
          </p:cNvPr>
          <p:cNvSpPr txBox="1"/>
          <p:nvPr/>
        </p:nvSpPr>
        <p:spPr>
          <a:xfrm>
            <a:off x="172145" y="1272355"/>
            <a:ext cx="7899831" cy="3908762"/>
          </a:xfrm>
          <a:prstGeom prst="rect">
            <a:avLst/>
          </a:prstGeom>
          <a:noFill/>
        </p:spPr>
        <p:txBody>
          <a:bodyPr wrap="square" rtlCol="0">
            <a:spAutoFit/>
          </a:bodyPr>
          <a:lstStyle/>
          <a:p>
            <a:pPr marL="342900" indent="-342900">
              <a:buFont typeface="Arial" panose="020B0604020202020204" pitchFamily="34" charset="0"/>
              <a:buChar char="•"/>
            </a:pPr>
            <a:r>
              <a:rPr lang="en-US" sz="2400" dirty="0"/>
              <a:t>Foundation is the surface that supports the scaffold.  It can be Concrete, Asphalt, Rock, Soil, Building Floor or Roof, etc. and must provide adequate support for the scaffold</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400" dirty="0"/>
              <a:t>Base plates are ALWAYS required under each scaffold leg to provide stability, spread the leg load and protect the bottom of the scaffold leg</a:t>
            </a:r>
          </a:p>
          <a:p>
            <a:pPr marL="342900" indent="-342900">
              <a:buFont typeface="Arial" panose="020B0604020202020204" pitchFamily="34" charset="0"/>
              <a:buChar char="•"/>
            </a:pPr>
            <a:endParaRPr lang="en-US" sz="400" dirty="0"/>
          </a:p>
          <a:p>
            <a:pPr marL="342900" indent="-342900">
              <a:buFont typeface="Arial" panose="020B0604020202020204" pitchFamily="34" charset="0"/>
              <a:buChar char="•"/>
            </a:pPr>
            <a:r>
              <a:rPr lang="en-US" sz="2400" dirty="0"/>
              <a:t>A sill is required when the foundation is not strong enough to support the load transmitted through the base plate.  Sill size and material will vary and are dependent on the Leg Load, Strength of the Foundation, and Strength of the Sill</a:t>
            </a:r>
          </a:p>
        </p:txBody>
      </p:sp>
    </p:spTree>
    <p:extLst>
      <p:ext uri="{BB962C8B-B14F-4D97-AF65-F5344CB8AC3E}">
        <p14:creationId xmlns:p14="http://schemas.microsoft.com/office/powerpoint/2010/main" val="153766493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1+#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10" presetClass="entr" presetSubtype="0" fill="hold" nodeType="afterEffect">
                                  <p:stCondLst>
                                    <p:cond delay="50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fade">
                                      <p:cBhvr>
                                        <p:cTn id="34" dur="500"/>
                                        <p:tgtEl>
                                          <p:spTgt spid="16">
                                            <p:txEl>
                                              <p:pRg st="0" end="0"/>
                                            </p:txEl>
                                          </p:spTgt>
                                        </p:tgtEl>
                                      </p:cBhvr>
                                    </p:animEffect>
                                  </p:childTnLst>
                                </p:cTn>
                              </p:par>
                            </p:childTnLst>
                          </p:cTn>
                        </p:par>
                        <p:par>
                          <p:cTn id="35" fill="hold">
                            <p:stCondLst>
                              <p:cond delay="2500"/>
                            </p:stCondLst>
                            <p:childTnLst>
                              <p:par>
                                <p:cTn id="36" presetID="10" presetClass="entr" presetSubtype="0" fill="hold" nodeType="afterEffect">
                                  <p:stCondLst>
                                    <p:cond delay="500"/>
                                  </p:stCondLst>
                                  <p:childTnLst>
                                    <p:set>
                                      <p:cBhvr>
                                        <p:cTn id="37" dur="1" fill="hold">
                                          <p:stCondLst>
                                            <p:cond delay="0"/>
                                          </p:stCondLst>
                                        </p:cTn>
                                        <p:tgtEl>
                                          <p:spTgt spid="16">
                                            <p:txEl>
                                              <p:pRg st="2" end="2"/>
                                            </p:txEl>
                                          </p:spTgt>
                                        </p:tgtEl>
                                        <p:attrNameLst>
                                          <p:attrName>style.visibility</p:attrName>
                                        </p:attrNameLst>
                                      </p:cBhvr>
                                      <p:to>
                                        <p:strVal val="visible"/>
                                      </p:to>
                                    </p:set>
                                    <p:animEffect transition="in" filter="fade">
                                      <p:cBhvr>
                                        <p:cTn id="38" dur="500"/>
                                        <p:tgtEl>
                                          <p:spTgt spid="16">
                                            <p:txEl>
                                              <p:pRg st="2" end="2"/>
                                            </p:txEl>
                                          </p:spTgt>
                                        </p:tgtEl>
                                      </p:cBhvr>
                                    </p:animEffect>
                                  </p:childTnLst>
                                </p:cTn>
                              </p:par>
                            </p:childTnLst>
                          </p:cTn>
                        </p:par>
                        <p:par>
                          <p:cTn id="39" fill="hold">
                            <p:stCondLst>
                              <p:cond delay="3500"/>
                            </p:stCondLst>
                            <p:childTnLst>
                              <p:par>
                                <p:cTn id="40" presetID="10" presetClass="entr" presetSubtype="0" fill="hold" nodeType="afterEffect">
                                  <p:stCondLst>
                                    <p:cond delay="500"/>
                                  </p:stCondLst>
                                  <p:childTnLst>
                                    <p:set>
                                      <p:cBhvr>
                                        <p:cTn id="41" dur="1" fill="hold">
                                          <p:stCondLst>
                                            <p:cond delay="0"/>
                                          </p:stCondLst>
                                        </p:cTn>
                                        <p:tgtEl>
                                          <p:spTgt spid="16">
                                            <p:txEl>
                                              <p:pRg st="4" end="4"/>
                                            </p:txEl>
                                          </p:spTgt>
                                        </p:tgtEl>
                                        <p:attrNameLst>
                                          <p:attrName>style.visibility</p:attrName>
                                        </p:attrNameLst>
                                      </p:cBhvr>
                                      <p:to>
                                        <p:strVal val="visible"/>
                                      </p:to>
                                    </p:set>
                                    <p:animEffect transition="in" filter="fade">
                                      <p:cBhvr>
                                        <p:cTn id="4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4" grpId="0"/>
      <p:bldP spid="5" grpId="0" animBg="1"/>
      <p:bldP spid="11" grpId="0" animBg="1"/>
      <p:bldP spid="1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Baseplate sill.jpg">
            <a:extLst>
              <a:ext uri="{FF2B5EF4-FFF2-40B4-BE49-F238E27FC236}">
                <a16:creationId xmlns:a16="http://schemas.microsoft.com/office/drawing/2014/main" id="{0F55DDDF-9633-4D29-96DA-25E59ABAFF0F}"/>
              </a:ext>
            </a:extLst>
          </p:cNvPr>
          <p:cNvPicPr>
            <a:picLocks noChangeAspect="1"/>
          </p:cNvPicPr>
          <p:nvPr/>
        </p:nvPicPr>
        <p:blipFill rotWithShape="1">
          <a:blip r:embed="rId3"/>
          <a:srcRect t="14337"/>
          <a:stretch/>
        </p:blipFill>
        <p:spPr>
          <a:xfrm>
            <a:off x="6096000" y="1099565"/>
            <a:ext cx="5932314" cy="5049528"/>
          </a:xfrm>
          <a:prstGeom prst="rect">
            <a:avLst/>
          </a:prstGeom>
        </p:spPr>
      </p:pic>
      <p:sp>
        <p:nvSpPr>
          <p:cNvPr id="9" name="TextBox 8"/>
          <p:cNvSpPr txBox="1"/>
          <p:nvPr/>
        </p:nvSpPr>
        <p:spPr>
          <a:xfrm>
            <a:off x="636183" y="224348"/>
            <a:ext cx="3803904" cy="769441"/>
          </a:xfrm>
          <a:prstGeom prst="rect">
            <a:avLst/>
          </a:prstGeom>
          <a:noFill/>
        </p:spPr>
        <p:txBody>
          <a:bodyPr wrap="square" rtlCol="0">
            <a:spAutoFit/>
          </a:bodyPr>
          <a:lstStyle/>
          <a:p>
            <a:r>
              <a:rPr lang="en-US" sz="4400" u="sng" cap="all" err="1">
                <a:solidFill>
                  <a:srgbClr val="003F5F"/>
                </a:solidFill>
              </a:rPr>
              <a:t>sillS</a:t>
            </a:r>
            <a:endParaRPr lang="en-US" sz="4400" u="sng" cap="all">
              <a:solidFill>
                <a:srgbClr val="003F5F"/>
              </a:solidFill>
            </a:endParaRPr>
          </a:p>
        </p:txBody>
      </p:sp>
      <p:cxnSp>
        <p:nvCxnSpPr>
          <p:cNvPr id="14" name="Straight Connector 13">
            <a:extLst>
              <a:ext uri="{FF2B5EF4-FFF2-40B4-BE49-F238E27FC236}">
                <a16:creationId xmlns:a16="http://schemas.microsoft.com/office/drawing/2014/main" id="{3CA97337-3A37-41FD-B2EB-D9DBEA9BCFB7}"/>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5" name="Picture 14" descr="17_SAIA_Logo_Pantone302_Horz_Stack_375 Lime Green (1).eps">
            <a:extLst>
              <a:ext uri="{FF2B5EF4-FFF2-40B4-BE49-F238E27FC236}">
                <a16:creationId xmlns:a16="http://schemas.microsoft.com/office/drawing/2014/main" id="{7B55937A-9F3B-49B6-BEA7-A61D60BDCFD1}"/>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9250644" y="6438852"/>
            <a:ext cx="2557731" cy="263197"/>
          </a:xfrm>
          <a:prstGeom prst="rect">
            <a:avLst/>
          </a:prstGeom>
          <a:noFill/>
          <a:ln w="12700" cmpd="sng">
            <a:noFill/>
          </a:ln>
        </p:spPr>
      </p:pic>
      <p:sp>
        <p:nvSpPr>
          <p:cNvPr id="17" name="TextBox 16">
            <a:extLst>
              <a:ext uri="{FF2B5EF4-FFF2-40B4-BE49-F238E27FC236}">
                <a16:creationId xmlns:a16="http://schemas.microsoft.com/office/drawing/2014/main" id="{BEC8C537-3D1F-471E-B28B-DE54871EA423}"/>
              </a:ext>
            </a:extLst>
          </p:cNvPr>
          <p:cNvSpPr txBox="1"/>
          <p:nvPr/>
        </p:nvSpPr>
        <p:spPr>
          <a:xfrm>
            <a:off x="636183" y="1099565"/>
            <a:ext cx="7255214" cy="4278094"/>
          </a:xfrm>
          <a:prstGeom prst="rect">
            <a:avLst/>
          </a:prstGeom>
          <a:noFill/>
        </p:spPr>
        <p:txBody>
          <a:bodyPr wrap="square" rtlCol="0">
            <a:spAutoFit/>
          </a:bodyPr>
          <a:lstStyle/>
          <a:p>
            <a:pPr marL="342900" indent="-342900">
              <a:buFont typeface="Arial" panose="020B0604020202020204" pitchFamily="34" charset="0"/>
              <a:buChar char="•"/>
            </a:pPr>
            <a:r>
              <a:rPr lang="en-US" sz="2400"/>
              <a:t>Sill material must be strong enough to transfer scaffold leg load to the supporting surface or ground</a:t>
            </a:r>
          </a:p>
          <a:p>
            <a:pPr marL="342900" indent="-342900">
              <a:buFont typeface="Arial" panose="020B0604020202020204" pitchFamily="34" charset="0"/>
              <a:buChar char="•"/>
            </a:pPr>
            <a:endParaRPr lang="en-US" sz="800"/>
          </a:p>
          <a:p>
            <a:pPr marL="342900" indent="-342900">
              <a:buFont typeface="Arial" panose="020B0604020202020204" pitchFamily="34" charset="0"/>
              <a:buChar char="•"/>
            </a:pPr>
            <a:r>
              <a:rPr lang="en-US" sz="2400"/>
              <a:t>Ensure that the sills have not been washed out</a:t>
            </a:r>
          </a:p>
          <a:p>
            <a:pPr marL="342900" indent="-342900">
              <a:buFont typeface="Arial" panose="020B0604020202020204" pitchFamily="34" charset="0"/>
              <a:buChar char="•"/>
            </a:pPr>
            <a:endParaRPr lang="en-US" sz="800"/>
          </a:p>
          <a:p>
            <a:pPr marL="342900" indent="-342900">
              <a:buFont typeface="Arial" panose="020B0604020202020204" pitchFamily="34" charset="0"/>
              <a:buChar char="•"/>
            </a:pPr>
            <a:r>
              <a:rPr lang="en-US" sz="2400"/>
              <a:t>Check that sill/foundation has not been undermined by digging near the sill or by placing the sill near a trench</a:t>
            </a:r>
          </a:p>
          <a:p>
            <a:pPr marL="342900" indent="-342900">
              <a:buFont typeface="Arial" panose="020B0604020202020204" pitchFamily="34" charset="0"/>
              <a:buChar char="•"/>
            </a:pPr>
            <a:endParaRPr lang="en-US" sz="800"/>
          </a:p>
          <a:p>
            <a:pPr marL="342900" indent="-342900">
              <a:buFont typeface="Arial" panose="020B0604020202020204" pitchFamily="34" charset="0"/>
              <a:buChar char="•"/>
            </a:pPr>
            <a:r>
              <a:rPr lang="en-US" sz="2400"/>
              <a:t>Baseplates are always required to help spread the scaffold leg load</a:t>
            </a:r>
          </a:p>
          <a:p>
            <a:pPr marL="342900" indent="-342900">
              <a:buFont typeface="Arial" panose="020B0604020202020204" pitchFamily="34" charset="0"/>
              <a:buChar char="•"/>
            </a:pPr>
            <a:endParaRPr lang="en-US" sz="800"/>
          </a:p>
          <a:p>
            <a:pPr marL="342900" indent="-342900">
              <a:buFont typeface="Arial" panose="020B0604020202020204" pitchFamily="34" charset="0"/>
              <a:buChar char="•"/>
            </a:pPr>
            <a:r>
              <a:rPr lang="en-US" sz="2400"/>
              <a:t>Stacked, unstable objects must never be</a:t>
            </a:r>
          </a:p>
          <a:p>
            <a:r>
              <a:rPr lang="en-US" sz="2400"/>
              <a:t>     used as a sill</a:t>
            </a:r>
          </a:p>
        </p:txBody>
      </p:sp>
      <p:sp>
        <p:nvSpPr>
          <p:cNvPr id="22" name="Arrow: Left 13">
            <a:extLst>
              <a:ext uri="{FF2B5EF4-FFF2-40B4-BE49-F238E27FC236}">
                <a16:creationId xmlns:a16="http://schemas.microsoft.com/office/drawing/2014/main" id="{A301D496-EFEF-4797-820C-DFD020F1D773}"/>
              </a:ext>
            </a:extLst>
          </p:cNvPr>
          <p:cNvSpPr/>
          <p:nvPr/>
        </p:nvSpPr>
        <p:spPr>
          <a:xfrm rot="2313261">
            <a:off x="9811501" y="5412340"/>
            <a:ext cx="535414" cy="23973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EAAD01D-EFDC-453B-BEA1-8AEE669EB825}"/>
              </a:ext>
            </a:extLst>
          </p:cNvPr>
          <p:cNvSpPr txBox="1"/>
          <p:nvPr/>
        </p:nvSpPr>
        <p:spPr>
          <a:xfrm>
            <a:off x="10254433" y="5588336"/>
            <a:ext cx="550151" cy="369332"/>
          </a:xfrm>
          <a:prstGeom prst="rect">
            <a:avLst/>
          </a:prstGeom>
          <a:noFill/>
        </p:spPr>
        <p:txBody>
          <a:bodyPr wrap="none" rtlCol="0">
            <a:spAutoFit/>
          </a:bodyPr>
          <a:lstStyle/>
          <a:p>
            <a:r>
              <a:rPr lang="en-US" b="1"/>
              <a:t>SILL</a:t>
            </a:r>
          </a:p>
        </p:txBody>
      </p:sp>
    </p:spTree>
    <p:extLst>
      <p:ext uri="{BB962C8B-B14F-4D97-AF65-F5344CB8AC3E}">
        <p14:creationId xmlns:p14="http://schemas.microsoft.com/office/powerpoint/2010/main" val="19506659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17">
                                            <p:txEl>
                                              <p:pRg st="2" end="2"/>
                                            </p:txEl>
                                          </p:spTgt>
                                        </p:tgtEl>
                                        <p:attrNameLst>
                                          <p:attrName>style.visibility</p:attrName>
                                        </p:attrNameLst>
                                      </p:cBhvr>
                                      <p:to>
                                        <p:strVal val="visible"/>
                                      </p:to>
                                    </p:set>
                                    <p:animEffect transition="in" filter="fade">
                                      <p:cBhvr>
                                        <p:cTn id="11" dur="500"/>
                                        <p:tgtEl>
                                          <p:spTgt spid="17">
                                            <p:txEl>
                                              <p:pRg st="2" end="2"/>
                                            </p:txEl>
                                          </p:spTgt>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17">
                                            <p:txEl>
                                              <p:pRg st="4" end="4"/>
                                            </p:txEl>
                                          </p:spTgt>
                                        </p:tgtEl>
                                        <p:attrNameLst>
                                          <p:attrName>style.visibility</p:attrName>
                                        </p:attrNameLst>
                                      </p:cBhvr>
                                      <p:to>
                                        <p:strVal val="visible"/>
                                      </p:to>
                                    </p:set>
                                    <p:animEffect transition="in" filter="fade">
                                      <p:cBhvr>
                                        <p:cTn id="15" dur="500"/>
                                        <p:tgtEl>
                                          <p:spTgt spid="17">
                                            <p:txEl>
                                              <p:pRg st="4" end="4"/>
                                            </p:txEl>
                                          </p:spTgt>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17">
                                            <p:txEl>
                                              <p:pRg st="6" end="6"/>
                                            </p:txEl>
                                          </p:spTgt>
                                        </p:tgtEl>
                                        <p:attrNameLst>
                                          <p:attrName>style.visibility</p:attrName>
                                        </p:attrNameLst>
                                      </p:cBhvr>
                                      <p:to>
                                        <p:strVal val="visible"/>
                                      </p:to>
                                    </p:set>
                                    <p:animEffect transition="in" filter="fade">
                                      <p:cBhvr>
                                        <p:cTn id="19" dur="500"/>
                                        <p:tgtEl>
                                          <p:spTgt spid="17">
                                            <p:txEl>
                                              <p:pRg st="6" end="6"/>
                                            </p:txEl>
                                          </p:spTgt>
                                        </p:tgtEl>
                                      </p:cBhvr>
                                    </p:animEffect>
                                  </p:childTnLst>
                                </p:cTn>
                              </p:par>
                            </p:childTnLst>
                          </p:cTn>
                        </p:par>
                        <p:par>
                          <p:cTn id="20" fill="hold">
                            <p:stCondLst>
                              <p:cond delay="5500"/>
                            </p:stCondLst>
                            <p:childTnLst>
                              <p:par>
                                <p:cTn id="21" presetID="10" presetClass="entr" presetSubtype="0" fill="hold" nodeType="afterEffect">
                                  <p:stCondLst>
                                    <p:cond delay="1000"/>
                                  </p:stCondLst>
                                  <p:childTnLst>
                                    <p:set>
                                      <p:cBhvr>
                                        <p:cTn id="22" dur="1" fill="hold">
                                          <p:stCondLst>
                                            <p:cond delay="0"/>
                                          </p:stCondLst>
                                        </p:cTn>
                                        <p:tgtEl>
                                          <p:spTgt spid="17">
                                            <p:txEl>
                                              <p:pRg st="8" end="8"/>
                                            </p:txEl>
                                          </p:spTgt>
                                        </p:tgtEl>
                                        <p:attrNameLst>
                                          <p:attrName>style.visibility</p:attrName>
                                        </p:attrNameLst>
                                      </p:cBhvr>
                                      <p:to>
                                        <p:strVal val="visible"/>
                                      </p:to>
                                    </p:set>
                                    <p:animEffect transition="in" filter="fade">
                                      <p:cBhvr>
                                        <p:cTn id="23" dur="500"/>
                                        <p:tgtEl>
                                          <p:spTgt spid="17">
                                            <p:txEl>
                                              <p:pRg st="8" end="8"/>
                                            </p:txEl>
                                          </p:spTgt>
                                        </p:tgtEl>
                                      </p:cBhvr>
                                    </p:animEffect>
                                  </p:childTnLst>
                                </p:cTn>
                              </p:par>
                            </p:childTnLst>
                          </p:cTn>
                        </p:par>
                        <p:par>
                          <p:cTn id="24" fill="hold">
                            <p:stCondLst>
                              <p:cond delay="7000"/>
                            </p:stCondLst>
                            <p:childTnLst>
                              <p:par>
                                <p:cTn id="25" presetID="10" presetClass="entr" presetSubtype="0" fill="hold" nodeType="afterEffect">
                                  <p:stCondLst>
                                    <p:cond delay="1000"/>
                                  </p:stCondLst>
                                  <p:childTnLst>
                                    <p:set>
                                      <p:cBhvr>
                                        <p:cTn id="26" dur="1" fill="hold">
                                          <p:stCondLst>
                                            <p:cond delay="0"/>
                                          </p:stCondLst>
                                        </p:cTn>
                                        <p:tgtEl>
                                          <p:spTgt spid="17">
                                            <p:txEl>
                                              <p:pRg st="9" end="9"/>
                                            </p:txEl>
                                          </p:spTgt>
                                        </p:tgtEl>
                                        <p:attrNameLst>
                                          <p:attrName>style.visibility</p:attrName>
                                        </p:attrNameLst>
                                      </p:cBhvr>
                                      <p:to>
                                        <p:strVal val="visible"/>
                                      </p:to>
                                    </p:set>
                                    <p:animEffect transition="in" filter="fade">
                                      <p:cBhvr>
                                        <p:cTn id="27" dur="500"/>
                                        <p:tgtEl>
                                          <p:spTgt spid="17">
                                            <p:txEl>
                                              <p:pRg st="9" end="9"/>
                                            </p:txEl>
                                          </p:spTgt>
                                        </p:tgtEl>
                                      </p:cBhvr>
                                    </p:animEffect>
                                  </p:childTnLst>
                                </p:cTn>
                              </p:par>
                            </p:childTnLst>
                          </p:cTn>
                        </p:par>
                        <p:par>
                          <p:cTn id="28" fill="hold">
                            <p:stCondLst>
                              <p:cond delay="850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1+#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441602" y="589291"/>
            <a:ext cx="7308796" cy="769441"/>
          </a:xfrm>
          <a:prstGeom prst="rect">
            <a:avLst/>
          </a:prstGeom>
          <a:noFill/>
        </p:spPr>
        <p:txBody>
          <a:bodyPr wrap="none" rtlCol="0">
            <a:spAutoFit/>
          </a:bodyPr>
          <a:lstStyle/>
          <a:p>
            <a:pPr algn="ctr"/>
            <a:r>
              <a:rPr lang="id-ID" sz="4400" cap="all">
                <a:solidFill>
                  <a:srgbClr val="003F5F"/>
                </a:solidFill>
                <a:latin typeface="+mj-lt"/>
              </a:rPr>
              <a:t>Foundation Wall of Shame</a:t>
            </a:r>
            <a:endParaRPr lang="en-US" sz="4400" cap="all">
              <a:solidFill>
                <a:srgbClr val="003F5F"/>
              </a:solidFill>
              <a:latin typeface="+mj-lt"/>
            </a:endParaRPr>
          </a:p>
        </p:txBody>
      </p:sp>
      <p:pic>
        <p:nvPicPr>
          <p:cNvPr id="5" name="Picture 4" descr="ASW 1 April.jpg"/>
          <p:cNvPicPr>
            <a:picLocks noChangeAspect="1"/>
          </p:cNvPicPr>
          <p:nvPr/>
        </p:nvPicPr>
        <p:blipFill>
          <a:blip r:embed="rId3"/>
          <a:srcRect l="50211"/>
          <a:stretch>
            <a:fillRect/>
          </a:stretch>
        </p:blipFill>
        <p:spPr>
          <a:xfrm>
            <a:off x="109560" y="1374641"/>
            <a:ext cx="1810701" cy="2222464"/>
          </a:xfrm>
          <a:prstGeom prst="rect">
            <a:avLst/>
          </a:prstGeom>
        </p:spPr>
      </p:pic>
      <p:pic>
        <p:nvPicPr>
          <p:cNvPr id="6" name="Picture 5" descr="scaffold_base_7405-L.jpg"/>
          <p:cNvPicPr>
            <a:picLocks noChangeAspect="1"/>
          </p:cNvPicPr>
          <p:nvPr/>
        </p:nvPicPr>
        <p:blipFill>
          <a:blip r:embed="rId4"/>
          <a:srcRect l="45833" b="6852"/>
          <a:stretch>
            <a:fillRect/>
          </a:stretch>
        </p:blipFill>
        <p:spPr>
          <a:xfrm>
            <a:off x="2015066" y="1374641"/>
            <a:ext cx="1701800" cy="2194885"/>
          </a:xfrm>
          <a:prstGeom prst="rect">
            <a:avLst/>
          </a:prstGeom>
        </p:spPr>
      </p:pic>
      <p:pic>
        <p:nvPicPr>
          <p:cNvPr id="8" name="Picture 7" descr="scaffold footing.jpg"/>
          <p:cNvPicPr>
            <a:picLocks noChangeAspect="1"/>
          </p:cNvPicPr>
          <p:nvPr/>
        </p:nvPicPr>
        <p:blipFill>
          <a:blip r:embed="rId5"/>
          <a:stretch>
            <a:fillRect/>
          </a:stretch>
        </p:blipFill>
        <p:spPr>
          <a:xfrm>
            <a:off x="3796888" y="1380949"/>
            <a:ext cx="3209278" cy="2178561"/>
          </a:xfrm>
          <a:prstGeom prst="rect">
            <a:avLst/>
          </a:prstGeom>
        </p:spPr>
      </p:pic>
      <p:pic>
        <p:nvPicPr>
          <p:cNvPr id="13" name="Picture 12" descr="2.jpg"/>
          <p:cNvPicPr>
            <a:picLocks noChangeAspect="1"/>
          </p:cNvPicPr>
          <p:nvPr/>
        </p:nvPicPr>
        <p:blipFill>
          <a:blip r:embed="rId6"/>
          <a:srcRect t="11156"/>
          <a:stretch>
            <a:fillRect/>
          </a:stretch>
        </p:blipFill>
        <p:spPr>
          <a:xfrm>
            <a:off x="7086188" y="1383171"/>
            <a:ext cx="2870200" cy="2158999"/>
          </a:xfrm>
          <a:prstGeom prst="rect">
            <a:avLst/>
          </a:prstGeom>
        </p:spPr>
      </p:pic>
      <p:pic>
        <p:nvPicPr>
          <p:cNvPr id="14" name="Picture 13" descr="622-astable-scaffolding (1).jpg"/>
          <p:cNvPicPr>
            <a:picLocks noChangeAspect="1"/>
          </p:cNvPicPr>
          <p:nvPr/>
        </p:nvPicPr>
        <p:blipFill>
          <a:blip r:embed="rId7"/>
          <a:stretch>
            <a:fillRect/>
          </a:stretch>
        </p:blipFill>
        <p:spPr>
          <a:xfrm>
            <a:off x="116416" y="3634622"/>
            <a:ext cx="4083050" cy="2426498"/>
          </a:xfrm>
          <a:prstGeom prst="rect">
            <a:avLst/>
          </a:prstGeom>
        </p:spPr>
      </p:pic>
      <p:pic>
        <p:nvPicPr>
          <p:cNvPr id="15" name="Picture 14" descr="Hillen2.jpg"/>
          <p:cNvPicPr>
            <a:picLocks noChangeAspect="1"/>
          </p:cNvPicPr>
          <p:nvPr/>
        </p:nvPicPr>
        <p:blipFill>
          <a:blip r:embed="rId8"/>
          <a:stretch>
            <a:fillRect/>
          </a:stretch>
        </p:blipFill>
        <p:spPr>
          <a:xfrm>
            <a:off x="4262966" y="3628272"/>
            <a:ext cx="3213100" cy="2409825"/>
          </a:xfrm>
          <a:prstGeom prst="rect">
            <a:avLst/>
          </a:prstGeom>
        </p:spPr>
      </p:pic>
      <p:pic>
        <p:nvPicPr>
          <p:cNvPr id="16" name="Picture 15" descr="Spotting-Safety-Scaffold-Footing-picture-5.19.jpg"/>
          <p:cNvPicPr>
            <a:picLocks noChangeAspect="1"/>
          </p:cNvPicPr>
          <p:nvPr/>
        </p:nvPicPr>
        <p:blipFill>
          <a:blip r:embed="rId9"/>
          <a:srcRect l="32038"/>
          <a:stretch>
            <a:fillRect/>
          </a:stretch>
        </p:blipFill>
        <p:spPr>
          <a:xfrm>
            <a:off x="10041466" y="1361322"/>
            <a:ext cx="1752600" cy="2213552"/>
          </a:xfrm>
          <a:prstGeom prst="rect">
            <a:avLst/>
          </a:prstGeom>
        </p:spPr>
      </p:pic>
      <p:pic>
        <p:nvPicPr>
          <p:cNvPr id="17" name="Picture 16"/>
          <p:cNvPicPr>
            <a:picLocks noChangeAspect="1"/>
          </p:cNvPicPr>
          <p:nvPr/>
        </p:nvPicPr>
        <p:blipFill>
          <a:blip r:embed="rId10"/>
          <a:srcRect l="36461" t="33753" b="20403"/>
          <a:stretch>
            <a:fillRect/>
          </a:stretch>
        </p:blipFill>
        <p:spPr>
          <a:xfrm>
            <a:off x="7577666" y="3634622"/>
            <a:ext cx="4271434" cy="2311400"/>
          </a:xfrm>
          <a:prstGeom prst="rect">
            <a:avLst/>
          </a:prstGeom>
        </p:spPr>
      </p:pic>
      <p:pic>
        <p:nvPicPr>
          <p:cNvPr id="18" name="Picture 17"/>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171449" y="139700"/>
            <a:ext cx="3260947" cy="774700"/>
          </a:xfrm>
          <a:prstGeom prst="rect">
            <a:avLst/>
          </a:prstGeom>
        </p:spPr>
      </p:pic>
      <p:cxnSp>
        <p:nvCxnSpPr>
          <p:cNvPr id="12" name="Straight Connector 11">
            <a:extLst>
              <a:ext uri="{FF2B5EF4-FFF2-40B4-BE49-F238E27FC236}">
                <a16:creationId xmlns:a16="http://schemas.microsoft.com/office/drawing/2014/main" id="{943AB91B-9925-438C-88CF-B71BBB40926E}"/>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9" name="Picture 18" descr="17_SAIA_Logo_Pantone302_Horz_Stack_375 Lime Green (1).eps">
            <a:extLst>
              <a:ext uri="{FF2B5EF4-FFF2-40B4-BE49-F238E27FC236}">
                <a16:creationId xmlns:a16="http://schemas.microsoft.com/office/drawing/2014/main" id="{B0FF86F1-4222-4A18-9951-0947168DB9C2}"/>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13">
                <a:alphaModFix amt="50000"/>
              </a:blip>
              <a:stretch>
                <a:fillRect/>
              </a:stretch>
            </p:blipFill>
          </mc:Choice>
          <mc:Fallback>
            <p:blipFill>
              <a:blip r:embed="rId14">
                <a:alphaModFix amt="50000"/>
              </a:blip>
              <a:stretch>
                <a:fillRect/>
              </a:stretch>
            </p:blipFill>
          </mc:Fallback>
        </mc:AlternateContent>
        <p:spPr>
          <a:xfrm>
            <a:off x="9085371" y="6404303"/>
            <a:ext cx="2557731" cy="263197"/>
          </a:xfrm>
          <a:prstGeom prst="rect">
            <a:avLst/>
          </a:prstGeom>
          <a:noFill/>
          <a:ln w="12700" cmpd="sng">
            <a:noFill/>
          </a:ln>
        </p:spPr>
      </p:pic>
      <p:pic>
        <p:nvPicPr>
          <p:cNvPr id="3" name="Graphic 2" descr="No sign with solid fill">
            <a:extLst>
              <a:ext uri="{FF2B5EF4-FFF2-40B4-BE49-F238E27FC236}">
                <a16:creationId xmlns:a16="http://schemas.microsoft.com/office/drawing/2014/main" id="{74ADCFEA-9227-D7A2-8F8E-116AB0800BA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57866" y="489748"/>
            <a:ext cx="914400" cy="914400"/>
          </a:xfrm>
          <a:prstGeom prst="rect">
            <a:avLst/>
          </a:prstGeom>
        </p:spPr>
      </p:pic>
      <p:pic>
        <p:nvPicPr>
          <p:cNvPr id="20" name="Graphic 19" descr="No sign with solid fill">
            <a:extLst>
              <a:ext uri="{FF2B5EF4-FFF2-40B4-BE49-F238E27FC236}">
                <a16:creationId xmlns:a16="http://schemas.microsoft.com/office/drawing/2014/main" id="{F7BC3475-389B-5062-F0FE-DDAE92632D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790256" y="484753"/>
            <a:ext cx="914400" cy="914400"/>
          </a:xfrm>
          <a:prstGeom prst="rect">
            <a:avLst/>
          </a:prstGeom>
        </p:spPr>
      </p:pic>
    </p:spTree>
    <p:extLst>
      <p:ext uri="{BB962C8B-B14F-4D97-AF65-F5344CB8AC3E}">
        <p14:creationId xmlns:p14="http://schemas.microsoft.com/office/powerpoint/2010/main" val="198810541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par>
                          <p:cTn id="23" fill="hold">
                            <p:stCondLst>
                              <p:cond delay="2500"/>
                            </p:stCondLst>
                            <p:childTnLst>
                              <p:par>
                                <p:cTn id="24" presetID="21" presetClass="entr" presetSubtype="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par>
                          <p:cTn id="27" fill="hold">
                            <p:stCondLst>
                              <p:cond delay="4500"/>
                            </p:stCondLst>
                            <p:childTnLst>
                              <p:par>
                                <p:cTn id="28" presetID="22" presetClass="entr" presetSubtype="4"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down)">
                                      <p:cBhvr>
                                        <p:cTn id="30" dur="500"/>
                                        <p:tgtEl>
                                          <p:spTgt spid="16"/>
                                        </p:tgtEl>
                                      </p:cBhvr>
                                    </p:animEffect>
                                  </p:childTnLst>
                                </p:cTn>
                              </p:par>
                            </p:childTnLst>
                          </p:cTn>
                        </p:par>
                        <p:par>
                          <p:cTn id="31" fill="hold">
                            <p:stCondLst>
                              <p:cond delay="5000"/>
                            </p:stCondLst>
                            <p:childTnLst>
                              <p:par>
                                <p:cTn id="32" presetID="14" presetClass="entr" presetSubtype="1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par>
                          <p:cTn id="35" fill="hold">
                            <p:stCondLst>
                              <p:cond delay="5500"/>
                            </p:stCondLst>
                            <p:childTnLst>
                              <p:par>
                                <p:cTn id="36" presetID="53" presetClass="entr" presetSubtype="16"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par>
                          <p:cTn id="41" fill="hold">
                            <p:stCondLst>
                              <p:cond delay="6000"/>
                            </p:stCondLst>
                            <p:childTnLst>
                              <p:par>
                                <p:cTn id="42" presetID="2" presetClass="entr" presetSubtype="4"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8" descr="scaffold_platform-construction3b">
            <a:extLst>
              <a:ext uri="{FF2B5EF4-FFF2-40B4-BE49-F238E27FC236}">
                <a16:creationId xmlns:a16="http://schemas.microsoft.com/office/drawing/2014/main" id="{A88F1E4F-D77E-4065-896E-5435D80A3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3248" y="866775"/>
            <a:ext cx="6650038" cy="552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a:extLst>
              <a:ext uri="{FF2B5EF4-FFF2-40B4-BE49-F238E27FC236}">
                <a16:creationId xmlns:a16="http://schemas.microsoft.com/office/drawing/2014/main" id="{4B06A64E-F823-49C6-9BEB-A897573C8EDC}"/>
              </a:ext>
            </a:extLst>
          </p:cNvPr>
          <p:cNvSpPr>
            <a:spLocks noGrp="1" noChangeArrowheads="1"/>
          </p:cNvSpPr>
          <p:nvPr>
            <p:ph type="title" idx="4294967295"/>
          </p:nvPr>
        </p:nvSpPr>
        <p:spPr>
          <a:xfrm>
            <a:off x="38100" y="113740"/>
            <a:ext cx="7772400" cy="457200"/>
          </a:xfrm>
        </p:spPr>
        <p:txBody>
          <a:bodyPr>
            <a:noAutofit/>
          </a:bodyPr>
          <a:lstStyle/>
          <a:p>
            <a:pPr eaLnBrk="1" hangingPunct="1"/>
            <a:r>
              <a:rPr lang="en-US" altLang="en-US">
                <a:solidFill>
                  <a:srgbClr val="003F5F"/>
                </a:solidFill>
                <a:latin typeface="+mn-lt"/>
              </a:rPr>
              <a:t>Scaffold Platform Construction</a:t>
            </a:r>
          </a:p>
        </p:txBody>
      </p:sp>
      <p:sp>
        <p:nvSpPr>
          <p:cNvPr id="33797" name="Freeform 8">
            <a:extLst>
              <a:ext uri="{FF2B5EF4-FFF2-40B4-BE49-F238E27FC236}">
                <a16:creationId xmlns:a16="http://schemas.microsoft.com/office/drawing/2014/main" id="{23BAB531-363E-4AE4-9A2F-677A0A141F9C}"/>
              </a:ext>
            </a:extLst>
          </p:cNvPr>
          <p:cNvSpPr>
            <a:spLocks/>
          </p:cNvSpPr>
          <p:nvPr/>
        </p:nvSpPr>
        <p:spPr bwMode="auto">
          <a:xfrm rot="4610785">
            <a:off x="6245226" y="739827"/>
            <a:ext cx="457200" cy="3767138"/>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798" name="Freeform 9">
            <a:extLst>
              <a:ext uri="{FF2B5EF4-FFF2-40B4-BE49-F238E27FC236}">
                <a16:creationId xmlns:a16="http://schemas.microsoft.com/office/drawing/2014/main" id="{A1AC3D5D-FDA8-4D03-9DAB-985B96FE554D}"/>
              </a:ext>
            </a:extLst>
          </p:cNvPr>
          <p:cNvSpPr>
            <a:spLocks/>
          </p:cNvSpPr>
          <p:nvPr/>
        </p:nvSpPr>
        <p:spPr bwMode="auto">
          <a:xfrm rot="4625732">
            <a:off x="6961889" y="1763589"/>
            <a:ext cx="457200" cy="2261235"/>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799" name="Freeform 20">
            <a:extLst>
              <a:ext uri="{FF2B5EF4-FFF2-40B4-BE49-F238E27FC236}">
                <a16:creationId xmlns:a16="http://schemas.microsoft.com/office/drawing/2014/main" id="{3EE6EABA-3035-45C9-A7E8-A9BA0A25852B}"/>
              </a:ext>
            </a:extLst>
          </p:cNvPr>
          <p:cNvSpPr>
            <a:spLocks/>
          </p:cNvSpPr>
          <p:nvPr/>
        </p:nvSpPr>
        <p:spPr bwMode="auto">
          <a:xfrm>
            <a:off x="5707927" y="3494546"/>
            <a:ext cx="2286000" cy="609600"/>
          </a:xfrm>
          <a:custGeom>
            <a:avLst/>
            <a:gdLst>
              <a:gd name="T0" fmla="*/ 0 w 1440"/>
              <a:gd name="T1" fmla="*/ 0 h 544"/>
              <a:gd name="T2" fmla="*/ 2147483646 w 1440"/>
              <a:gd name="T3" fmla="*/ 2147483646 h 544"/>
              <a:gd name="T4" fmla="*/ 2147483646 w 1440"/>
              <a:gd name="T5" fmla="*/ 2147483646 h 544"/>
              <a:gd name="T6" fmla="*/ 0 60000 65536"/>
              <a:gd name="T7" fmla="*/ 0 60000 65536"/>
              <a:gd name="T8" fmla="*/ 0 60000 65536"/>
              <a:gd name="T9" fmla="*/ 0 w 1440"/>
              <a:gd name="T10" fmla="*/ 0 h 544"/>
              <a:gd name="T11" fmla="*/ 1440 w 1440"/>
              <a:gd name="T12" fmla="*/ 544 h 544"/>
            </a:gdLst>
            <a:ahLst/>
            <a:cxnLst>
              <a:cxn ang="T6">
                <a:pos x="T0" y="T1"/>
              </a:cxn>
              <a:cxn ang="T7">
                <a:pos x="T2" y="T3"/>
              </a:cxn>
              <a:cxn ang="T8">
                <a:pos x="T4" y="T5"/>
              </a:cxn>
            </a:cxnLst>
            <a:rect l="T9" t="T10" r="T11" b="T12"/>
            <a:pathLst>
              <a:path w="1440" h="544">
                <a:moveTo>
                  <a:pt x="0" y="0"/>
                </a:moveTo>
                <a:cubicBezTo>
                  <a:pt x="144" y="172"/>
                  <a:pt x="288" y="344"/>
                  <a:pt x="528" y="432"/>
                </a:cubicBezTo>
                <a:cubicBezTo>
                  <a:pt x="768" y="520"/>
                  <a:pt x="1232" y="544"/>
                  <a:pt x="1440" y="528"/>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0" name="Freeform 21">
            <a:extLst>
              <a:ext uri="{FF2B5EF4-FFF2-40B4-BE49-F238E27FC236}">
                <a16:creationId xmlns:a16="http://schemas.microsoft.com/office/drawing/2014/main" id="{5F2D80D1-2589-460C-9835-8012C2F34E79}"/>
              </a:ext>
            </a:extLst>
          </p:cNvPr>
          <p:cNvSpPr>
            <a:spLocks/>
          </p:cNvSpPr>
          <p:nvPr/>
        </p:nvSpPr>
        <p:spPr bwMode="auto">
          <a:xfrm rot="4410109">
            <a:off x="7166260" y="2530674"/>
            <a:ext cx="457200" cy="182880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1" name="Line 23">
            <a:extLst>
              <a:ext uri="{FF2B5EF4-FFF2-40B4-BE49-F238E27FC236}">
                <a16:creationId xmlns:a16="http://schemas.microsoft.com/office/drawing/2014/main" id="{BD8BD15C-3056-43FD-B95A-7A8BB26BD8CA}"/>
              </a:ext>
            </a:extLst>
          </p:cNvPr>
          <p:cNvSpPr>
            <a:spLocks noChangeShapeType="1"/>
          </p:cNvSpPr>
          <p:nvPr/>
        </p:nvSpPr>
        <p:spPr bwMode="auto">
          <a:xfrm>
            <a:off x="4459735" y="494075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2" name="Freeform 24">
            <a:extLst>
              <a:ext uri="{FF2B5EF4-FFF2-40B4-BE49-F238E27FC236}">
                <a16:creationId xmlns:a16="http://schemas.microsoft.com/office/drawing/2014/main" id="{43D887FE-10ED-4C9D-B8B9-C5E977C21A74}"/>
              </a:ext>
            </a:extLst>
          </p:cNvPr>
          <p:cNvSpPr>
            <a:spLocks/>
          </p:cNvSpPr>
          <p:nvPr/>
        </p:nvSpPr>
        <p:spPr bwMode="auto">
          <a:xfrm rot="5400000">
            <a:off x="6047805" y="3681301"/>
            <a:ext cx="576262" cy="3330128"/>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3" name="Freeform 25">
            <a:extLst>
              <a:ext uri="{FF2B5EF4-FFF2-40B4-BE49-F238E27FC236}">
                <a16:creationId xmlns:a16="http://schemas.microsoft.com/office/drawing/2014/main" id="{A5FB35AC-BBCB-4E94-9DF9-A4F918D1D164}"/>
              </a:ext>
            </a:extLst>
          </p:cNvPr>
          <p:cNvSpPr>
            <a:spLocks/>
          </p:cNvSpPr>
          <p:nvPr/>
        </p:nvSpPr>
        <p:spPr bwMode="auto">
          <a:xfrm rot="16200000">
            <a:off x="4196209" y="4791533"/>
            <a:ext cx="338138" cy="195263"/>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4" name="Freeform 31">
            <a:extLst>
              <a:ext uri="{FF2B5EF4-FFF2-40B4-BE49-F238E27FC236}">
                <a16:creationId xmlns:a16="http://schemas.microsoft.com/office/drawing/2014/main" id="{742F0EF5-7448-47DF-951E-520514148E4B}"/>
              </a:ext>
            </a:extLst>
          </p:cNvPr>
          <p:cNvSpPr>
            <a:spLocks/>
          </p:cNvSpPr>
          <p:nvPr/>
        </p:nvSpPr>
        <p:spPr bwMode="auto">
          <a:xfrm rot="16200000">
            <a:off x="2606336" y="4800601"/>
            <a:ext cx="338138" cy="195263"/>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5" name="Freeform 33">
            <a:extLst>
              <a:ext uri="{FF2B5EF4-FFF2-40B4-BE49-F238E27FC236}">
                <a16:creationId xmlns:a16="http://schemas.microsoft.com/office/drawing/2014/main" id="{5A0A5620-B02D-4DAF-B96F-9AEC9CADD164}"/>
              </a:ext>
            </a:extLst>
          </p:cNvPr>
          <p:cNvSpPr>
            <a:spLocks/>
          </p:cNvSpPr>
          <p:nvPr/>
        </p:nvSpPr>
        <p:spPr bwMode="auto">
          <a:xfrm>
            <a:off x="3096776" y="5170489"/>
            <a:ext cx="1932423" cy="788988"/>
          </a:xfrm>
          <a:custGeom>
            <a:avLst/>
            <a:gdLst>
              <a:gd name="T0" fmla="*/ 0 w 1246"/>
              <a:gd name="T1" fmla="*/ 0 h 429"/>
              <a:gd name="T2" fmla="*/ 2147483646 w 1246"/>
              <a:gd name="T3" fmla="*/ 2147483646 h 429"/>
              <a:gd name="T4" fmla="*/ 2147483646 w 1246"/>
              <a:gd name="T5" fmla="*/ 2147483646 h 429"/>
              <a:gd name="T6" fmla="*/ 0 60000 65536"/>
              <a:gd name="T7" fmla="*/ 0 60000 65536"/>
              <a:gd name="T8" fmla="*/ 0 60000 65536"/>
              <a:gd name="T9" fmla="*/ 0 w 1246"/>
              <a:gd name="T10" fmla="*/ 0 h 429"/>
              <a:gd name="T11" fmla="*/ 1246 w 1246"/>
              <a:gd name="T12" fmla="*/ 429 h 429"/>
            </a:gdLst>
            <a:ahLst/>
            <a:cxnLst>
              <a:cxn ang="T6">
                <a:pos x="T0" y="T1"/>
              </a:cxn>
              <a:cxn ang="T7">
                <a:pos x="T2" y="T3"/>
              </a:cxn>
              <a:cxn ang="T8">
                <a:pos x="T4" y="T5"/>
              </a:cxn>
            </a:cxnLst>
            <a:rect l="T9" t="T10" r="T11" b="T12"/>
            <a:pathLst>
              <a:path w="1246" h="429">
                <a:moveTo>
                  <a:pt x="0" y="0"/>
                </a:moveTo>
                <a:cubicBezTo>
                  <a:pt x="144" y="139"/>
                  <a:pt x="320" y="277"/>
                  <a:pt x="528" y="349"/>
                </a:cubicBezTo>
                <a:cubicBezTo>
                  <a:pt x="736" y="421"/>
                  <a:pt x="1126" y="416"/>
                  <a:pt x="1246" y="42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6" name="Line 34">
            <a:extLst>
              <a:ext uri="{FF2B5EF4-FFF2-40B4-BE49-F238E27FC236}">
                <a16:creationId xmlns:a16="http://schemas.microsoft.com/office/drawing/2014/main" id="{07783474-881C-487F-A248-1101F8BD045C}"/>
              </a:ext>
            </a:extLst>
          </p:cNvPr>
          <p:cNvSpPr>
            <a:spLocks noChangeShapeType="1"/>
          </p:cNvSpPr>
          <p:nvPr/>
        </p:nvSpPr>
        <p:spPr bwMode="auto">
          <a:xfrm>
            <a:off x="5029200" y="5957888"/>
            <a:ext cx="297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35">
            <a:extLst>
              <a:ext uri="{FF2B5EF4-FFF2-40B4-BE49-F238E27FC236}">
                <a16:creationId xmlns:a16="http://schemas.microsoft.com/office/drawing/2014/main" id="{8C23A336-CA46-4B9E-B537-7404032A1448}"/>
              </a:ext>
            </a:extLst>
          </p:cNvPr>
          <p:cNvSpPr>
            <a:spLocks noChangeShapeType="1"/>
          </p:cNvSpPr>
          <p:nvPr/>
        </p:nvSpPr>
        <p:spPr bwMode="auto">
          <a:xfrm>
            <a:off x="2868273" y="5067301"/>
            <a:ext cx="3429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08" name="Text Box 36">
            <a:extLst>
              <a:ext uri="{FF2B5EF4-FFF2-40B4-BE49-F238E27FC236}">
                <a16:creationId xmlns:a16="http://schemas.microsoft.com/office/drawing/2014/main" id="{20262786-DE01-45BB-B7CB-96DB75A81AAE}"/>
              </a:ext>
            </a:extLst>
          </p:cNvPr>
          <p:cNvSpPr txBox="1">
            <a:spLocks noChangeArrowheads="1"/>
          </p:cNvSpPr>
          <p:nvPr/>
        </p:nvSpPr>
        <p:spPr bwMode="auto">
          <a:xfrm>
            <a:off x="522517" y="712475"/>
            <a:ext cx="388619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Distance from front edge of platform and the face of work: </a:t>
            </a:r>
          </a:p>
          <a:p>
            <a:pPr>
              <a:spcBef>
                <a:spcPct val="0"/>
              </a:spcBef>
              <a:buFontTx/>
              <a:buNone/>
            </a:pPr>
            <a:endParaRPr lang="en-US" altLang="en-US" sz="1800">
              <a:latin typeface="+mn-lt"/>
            </a:endParaRPr>
          </a:p>
          <a:p>
            <a:pPr>
              <a:spcBef>
                <a:spcPct val="0"/>
              </a:spcBef>
              <a:buFontTx/>
              <a:buNone/>
            </a:pPr>
            <a:r>
              <a:rPr lang="en-US" altLang="en-US" sz="1800">
                <a:latin typeface="+mn-lt"/>
              </a:rPr>
              <a:t>Outrigger Scaffold = 3”</a:t>
            </a:r>
          </a:p>
          <a:p>
            <a:pPr>
              <a:spcBef>
                <a:spcPct val="0"/>
              </a:spcBef>
              <a:buFontTx/>
              <a:buNone/>
            </a:pPr>
            <a:r>
              <a:rPr lang="en-US" altLang="en-US" sz="1800">
                <a:latin typeface="+mn-lt"/>
              </a:rPr>
              <a:t>Plastering &amp; Lathing = 18”</a:t>
            </a:r>
          </a:p>
          <a:p>
            <a:pPr>
              <a:spcBef>
                <a:spcPct val="0"/>
              </a:spcBef>
              <a:buFontTx/>
              <a:buNone/>
            </a:pPr>
            <a:r>
              <a:rPr lang="en-US" altLang="en-US" sz="1800">
                <a:latin typeface="+mn-lt"/>
              </a:rPr>
              <a:t>All others = 14”</a:t>
            </a:r>
          </a:p>
        </p:txBody>
      </p:sp>
      <p:sp>
        <p:nvSpPr>
          <p:cNvPr id="33809" name="Line 37">
            <a:extLst>
              <a:ext uri="{FF2B5EF4-FFF2-40B4-BE49-F238E27FC236}">
                <a16:creationId xmlns:a16="http://schemas.microsoft.com/office/drawing/2014/main" id="{3A936B82-BCCC-4846-9F73-2D366B33F9E3}"/>
              </a:ext>
            </a:extLst>
          </p:cNvPr>
          <p:cNvSpPr>
            <a:spLocks noChangeShapeType="1"/>
          </p:cNvSpPr>
          <p:nvPr/>
        </p:nvSpPr>
        <p:spPr bwMode="auto">
          <a:xfrm>
            <a:off x="8001000" y="3865056"/>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0" name="Line 38">
            <a:extLst>
              <a:ext uri="{FF2B5EF4-FFF2-40B4-BE49-F238E27FC236}">
                <a16:creationId xmlns:a16="http://schemas.microsoft.com/office/drawing/2014/main" id="{C2354E93-3FCC-47BC-8C02-63ECFBF538A0}"/>
              </a:ext>
            </a:extLst>
          </p:cNvPr>
          <p:cNvSpPr>
            <a:spLocks noChangeShapeType="1"/>
          </p:cNvSpPr>
          <p:nvPr/>
        </p:nvSpPr>
        <p:spPr bwMode="auto">
          <a:xfrm>
            <a:off x="8001000" y="5724525"/>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1" name="Text Box 39">
            <a:extLst>
              <a:ext uri="{FF2B5EF4-FFF2-40B4-BE49-F238E27FC236}">
                <a16:creationId xmlns:a16="http://schemas.microsoft.com/office/drawing/2014/main" id="{9B610A42-259F-4923-A1F5-0536CF1DF442}"/>
              </a:ext>
            </a:extLst>
          </p:cNvPr>
          <p:cNvSpPr txBox="1">
            <a:spLocks noChangeArrowheads="1"/>
          </p:cNvSpPr>
          <p:nvPr/>
        </p:nvSpPr>
        <p:spPr bwMode="auto">
          <a:xfrm>
            <a:off x="6324599" y="838200"/>
            <a:ext cx="55340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Platform shall be fully planked or decked between the front uprights and the guardrail supports</a:t>
            </a:r>
          </a:p>
        </p:txBody>
      </p:sp>
      <p:sp>
        <p:nvSpPr>
          <p:cNvPr id="33812" name="Text Box 40">
            <a:extLst>
              <a:ext uri="{FF2B5EF4-FFF2-40B4-BE49-F238E27FC236}">
                <a16:creationId xmlns:a16="http://schemas.microsoft.com/office/drawing/2014/main" id="{291D5872-7078-40D1-ACDA-0F34D681A591}"/>
              </a:ext>
            </a:extLst>
          </p:cNvPr>
          <p:cNvSpPr txBox="1">
            <a:spLocks noChangeArrowheads="1"/>
          </p:cNvSpPr>
          <p:nvPr/>
        </p:nvSpPr>
        <p:spPr bwMode="auto">
          <a:xfrm>
            <a:off x="8289923" y="1743938"/>
            <a:ext cx="3060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Guardrail Supports</a:t>
            </a:r>
          </a:p>
        </p:txBody>
      </p:sp>
      <p:sp>
        <p:nvSpPr>
          <p:cNvPr id="33813" name="Text Box 41">
            <a:extLst>
              <a:ext uri="{FF2B5EF4-FFF2-40B4-BE49-F238E27FC236}">
                <a16:creationId xmlns:a16="http://schemas.microsoft.com/office/drawing/2014/main" id="{C9A906F2-5D58-493B-B7AF-26F21AA8735D}"/>
              </a:ext>
            </a:extLst>
          </p:cNvPr>
          <p:cNvSpPr txBox="1">
            <a:spLocks noChangeArrowheads="1"/>
          </p:cNvSpPr>
          <p:nvPr/>
        </p:nvSpPr>
        <p:spPr bwMode="auto">
          <a:xfrm>
            <a:off x="8289923" y="2180901"/>
            <a:ext cx="2846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Fully Planked Platform</a:t>
            </a:r>
          </a:p>
        </p:txBody>
      </p:sp>
      <p:sp>
        <p:nvSpPr>
          <p:cNvPr id="33814" name="Text Box 42">
            <a:extLst>
              <a:ext uri="{FF2B5EF4-FFF2-40B4-BE49-F238E27FC236}">
                <a16:creationId xmlns:a16="http://schemas.microsoft.com/office/drawing/2014/main" id="{63362D06-48C5-4F9A-80E9-1F26A8065D0F}"/>
              </a:ext>
            </a:extLst>
          </p:cNvPr>
          <p:cNvSpPr txBox="1">
            <a:spLocks noChangeArrowheads="1"/>
          </p:cNvSpPr>
          <p:nvPr/>
        </p:nvSpPr>
        <p:spPr bwMode="auto">
          <a:xfrm>
            <a:off x="8289923" y="2788215"/>
            <a:ext cx="1727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Front Uprights</a:t>
            </a:r>
          </a:p>
        </p:txBody>
      </p:sp>
      <p:sp>
        <p:nvSpPr>
          <p:cNvPr id="33815" name="Text Box 43">
            <a:extLst>
              <a:ext uri="{FF2B5EF4-FFF2-40B4-BE49-F238E27FC236}">
                <a16:creationId xmlns:a16="http://schemas.microsoft.com/office/drawing/2014/main" id="{16A4E3BC-751C-40E7-9574-C31107CA9BE7}"/>
              </a:ext>
            </a:extLst>
          </p:cNvPr>
          <p:cNvSpPr txBox="1">
            <a:spLocks noChangeArrowheads="1"/>
          </p:cNvSpPr>
          <p:nvPr/>
        </p:nvSpPr>
        <p:spPr bwMode="auto">
          <a:xfrm>
            <a:off x="7993927" y="3777466"/>
            <a:ext cx="36385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Maximum Space between Platform units = 1”</a:t>
            </a:r>
          </a:p>
        </p:txBody>
      </p:sp>
      <p:sp>
        <p:nvSpPr>
          <p:cNvPr id="33816" name="Text Box 44">
            <a:extLst>
              <a:ext uri="{FF2B5EF4-FFF2-40B4-BE49-F238E27FC236}">
                <a16:creationId xmlns:a16="http://schemas.microsoft.com/office/drawing/2014/main" id="{380C7A87-1362-4605-9C38-84BB4FC2CA18}"/>
              </a:ext>
            </a:extLst>
          </p:cNvPr>
          <p:cNvSpPr txBox="1">
            <a:spLocks noChangeArrowheads="1"/>
          </p:cNvSpPr>
          <p:nvPr/>
        </p:nvSpPr>
        <p:spPr bwMode="auto">
          <a:xfrm>
            <a:off x="7991949" y="5601313"/>
            <a:ext cx="39571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Maximum space between back edge of Platform and Guardrail system is 9 ½”</a:t>
            </a:r>
          </a:p>
        </p:txBody>
      </p:sp>
      <p:sp>
        <p:nvSpPr>
          <p:cNvPr id="33817" name="Text Box 45">
            <a:extLst>
              <a:ext uri="{FF2B5EF4-FFF2-40B4-BE49-F238E27FC236}">
                <a16:creationId xmlns:a16="http://schemas.microsoft.com/office/drawing/2014/main" id="{E84BDF79-123C-498B-8155-EF8F6D5AE312}"/>
              </a:ext>
            </a:extLst>
          </p:cNvPr>
          <p:cNvSpPr txBox="1">
            <a:spLocks noChangeArrowheads="1"/>
          </p:cNvSpPr>
          <p:nvPr/>
        </p:nvSpPr>
        <p:spPr bwMode="auto">
          <a:xfrm>
            <a:off x="7991949" y="4547741"/>
            <a:ext cx="306069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mn-lt"/>
              </a:rPr>
              <a:t>Exception:</a:t>
            </a:r>
          </a:p>
          <a:p>
            <a:pPr>
              <a:spcBef>
                <a:spcPct val="0"/>
              </a:spcBef>
              <a:buFontTx/>
              <a:buNone/>
            </a:pPr>
            <a:r>
              <a:rPr lang="en-US" altLang="en-US" sz="1800">
                <a:latin typeface="+mn-lt"/>
              </a:rPr>
              <a:t>Space can be greater to fit around uprights.</a:t>
            </a:r>
          </a:p>
        </p:txBody>
      </p:sp>
      <p:sp>
        <p:nvSpPr>
          <p:cNvPr id="33818" name="Rectangle 46">
            <a:extLst>
              <a:ext uri="{FF2B5EF4-FFF2-40B4-BE49-F238E27FC236}">
                <a16:creationId xmlns:a16="http://schemas.microsoft.com/office/drawing/2014/main" id="{0F483FBA-6913-4138-AFD4-01754B0D6D5A}"/>
              </a:ext>
            </a:extLst>
          </p:cNvPr>
          <p:cNvSpPr>
            <a:spLocks noChangeArrowheads="1"/>
          </p:cNvSpPr>
          <p:nvPr/>
        </p:nvSpPr>
        <p:spPr bwMode="auto">
          <a:xfrm>
            <a:off x="8001000" y="4563326"/>
            <a:ext cx="3146424" cy="940799"/>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a:latin typeface="+mn-lt"/>
            </a:endParaRPr>
          </a:p>
        </p:txBody>
      </p:sp>
      <p:sp>
        <p:nvSpPr>
          <p:cNvPr id="33819" name="Text Box 49">
            <a:extLst>
              <a:ext uri="{FF2B5EF4-FFF2-40B4-BE49-F238E27FC236}">
                <a16:creationId xmlns:a16="http://schemas.microsoft.com/office/drawing/2014/main" id="{3008C47E-F176-4745-99EF-D857ABFE8A6C}"/>
              </a:ext>
            </a:extLst>
          </p:cNvPr>
          <p:cNvSpPr txBox="1">
            <a:spLocks noChangeArrowheads="1"/>
          </p:cNvSpPr>
          <p:nvPr/>
        </p:nvSpPr>
        <p:spPr bwMode="auto">
          <a:xfrm>
            <a:off x="5234853" y="3266983"/>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1”</a:t>
            </a:r>
            <a:endParaRPr lang="en-US" altLang="en-US" sz="1200">
              <a:latin typeface="Times New Roman" panose="02020603050405020304" pitchFamily="18" charset="0"/>
            </a:endParaRPr>
          </a:p>
        </p:txBody>
      </p:sp>
      <p:sp>
        <p:nvSpPr>
          <p:cNvPr id="33820" name="Line 50">
            <a:extLst>
              <a:ext uri="{FF2B5EF4-FFF2-40B4-BE49-F238E27FC236}">
                <a16:creationId xmlns:a16="http://schemas.microsoft.com/office/drawing/2014/main" id="{092113BC-8F1C-47C2-89E4-6BDEE733D629}"/>
              </a:ext>
            </a:extLst>
          </p:cNvPr>
          <p:cNvSpPr>
            <a:spLocks noChangeShapeType="1"/>
          </p:cNvSpPr>
          <p:nvPr/>
        </p:nvSpPr>
        <p:spPr bwMode="auto">
          <a:xfrm>
            <a:off x="5717598" y="3286826"/>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1" name="Line 51">
            <a:extLst>
              <a:ext uri="{FF2B5EF4-FFF2-40B4-BE49-F238E27FC236}">
                <a16:creationId xmlns:a16="http://schemas.microsoft.com/office/drawing/2014/main" id="{24241998-C116-45AA-A20F-05A4C3672419}"/>
              </a:ext>
            </a:extLst>
          </p:cNvPr>
          <p:cNvSpPr>
            <a:spLocks noChangeShapeType="1"/>
          </p:cNvSpPr>
          <p:nvPr/>
        </p:nvSpPr>
        <p:spPr bwMode="auto">
          <a:xfrm>
            <a:off x="5676323" y="3286826"/>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2" name="Line 52">
            <a:extLst>
              <a:ext uri="{FF2B5EF4-FFF2-40B4-BE49-F238E27FC236}">
                <a16:creationId xmlns:a16="http://schemas.microsoft.com/office/drawing/2014/main" id="{ACD5149E-D93B-49FC-897B-77F09FD6AD2D}"/>
              </a:ext>
            </a:extLst>
          </p:cNvPr>
          <p:cNvSpPr>
            <a:spLocks noChangeShapeType="1"/>
          </p:cNvSpPr>
          <p:nvPr/>
        </p:nvSpPr>
        <p:spPr bwMode="auto">
          <a:xfrm>
            <a:off x="5504873" y="3404300"/>
            <a:ext cx="371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3" name="Freeform 53">
            <a:extLst>
              <a:ext uri="{FF2B5EF4-FFF2-40B4-BE49-F238E27FC236}">
                <a16:creationId xmlns:a16="http://schemas.microsoft.com/office/drawing/2014/main" id="{79127388-1205-4568-BAC3-DAD908E93FE1}"/>
              </a:ext>
            </a:extLst>
          </p:cNvPr>
          <p:cNvSpPr>
            <a:spLocks/>
          </p:cNvSpPr>
          <p:nvPr/>
        </p:nvSpPr>
        <p:spPr bwMode="auto">
          <a:xfrm rot="5400000">
            <a:off x="5596153" y="3525744"/>
            <a:ext cx="338138"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4" name="Freeform 54">
            <a:extLst>
              <a:ext uri="{FF2B5EF4-FFF2-40B4-BE49-F238E27FC236}">
                <a16:creationId xmlns:a16="http://schemas.microsoft.com/office/drawing/2014/main" id="{27FD4361-F306-4497-B322-0A9F4F2A0B4D}"/>
              </a:ext>
            </a:extLst>
          </p:cNvPr>
          <p:cNvSpPr>
            <a:spLocks/>
          </p:cNvSpPr>
          <p:nvPr/>
        </p:nvSpPr>
        <p:spPr bwMode="auto">
          <a:xfrm rot="16200000">
            <a:off x="5462804" y="3187607"/>
            <a:ext cx="338137"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5" name="Line 55">
            <a:extLst>
              <a:ext uri="{FF2B5EF4-FFF2-40B4-BE49-F238E27FC236}">
                <a16:creationId xmlns:a16="http://schemas.microsoft.com/office/drawing/2014/main" id="{A4C71FBB-0E69-438E-BA8F-3279207F8E10}"/>
              </a:ext>
            </a:extLst>
          </p:cNvPr>
          <p:cNvSpPr>
            <a:spLocks noChangeShapeType="1"/>
          </p:cNvSpPr>
          <p:nvPr/>
        </p:nvSpPr>
        <p:spPr bwMode="auto">
          <a:xfrm>
            <a:off x="5695950" y="477678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6" name="Line 56">
            <a:extLst>
              <a:ext uri="{FF2B5EF4-FFF2-40B4-BE49-F238E27FC236}">
                <a16:creationId xmlns:a16="http://schemas.microsoft.com/office/drawing/2014/main" id="{6A3929B4-B000-44F9-82D2-48BF1EF35F58}"/>
              </a:ext>
            </a:extLst>
          </p:cNvPr>
          <p:cNvSpPr>
            <a:spLocks noChangeShapeType="1"/>
          </p:cNvSpPr>
          <p:nvPr/>
        </p:nvSpPr>
        <p:spPr bwMode="auto">
          <a:xfrm>
            <a:off x="5654675" y="477678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7" name="Line 57">
            <a:extLst>
              <a:ext uri="{FF2B5EF4-FFF2-40B4-BE49-F238E27FC236}">
                <a16:creationId xmlns:a16="http://schemas.microsoft.com/office/drawing/2014/main" id="{C02C3DF9-8C5D-4A0F-9E76-01C3236D1FAF}"/>
              </a:ext>
            </a:extLst>
          </p:cNvPr>
          <p:cNvSpPr>
            <a:spLocks noChangeShapeType="1"/>
          </p:cNvSpPr>
          <p:nvPr/>
        </p:nvSpPr>
        <p:spPr bwMode="auto">
          <a:xfrm>
            <a:off x="5491651" y="4981234"/>
            <a:ext cx="3714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8" name="Freeform 58">
            <a:extLst>
              <a:ext uri="{FF2B5EF4-FFF2-40B4-BE49-F238E27FC236}">
                <a16:creationId xmlns:a16="http://schemas.microsoft.com/office/drawing/2014/main" id="{EA82B678-E9A6-4818-8D79-D0973E62EA1E}"/>
              </a:ext>
            </a:extLst>
          </p:cNvPr>
          <p:cNvSpPr>
            <a:spLocks/>
          </p:cNvSpPr>
          <p:nvPr/>
        </p:nvSpPr>
        <p:spPr bwMode="auto">
          <a:xfrm rot="5400000">
            <a:off x="5574506" y="5015707"/>
            <a:ext cx="338137"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29" name="Freeform 59">
            <a:extLst>
              <a:ext uri="{FF2B5EF4-FFF2-40B4-BE49-F238E27FC236}">
                <a16:creationId xmlns:a16="http://schemas.microsoft.com/office/drawing/2014/main" id="{DD108AAF-881B-49A2-B524-4D6378826A0C}"/>
              </a:ext>
            </a:extLst>
          </p:cNvPr>
          <p:cNvSpPr>
            <a:spLocks/>
          </p:cNvSpPr>
          <p:nvPr/>
        </p:nvSpPr>
        <p:spPr bwMode="auto">
          <a:xfrm rot="16200000">
            <a:off x="5441155" y="4677569"/>
            <a:ext cx="338138" cy="95250"/>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0" name="Text Box 60">
            <a:extLst>
              <a:ext uri="{FF2B5EF4-FFF2-40B4-BE49-F238E27FC236}">
                <a16:creationId xmlns:a16="http://schemas.microsoft.com/office/drawing/2014/main" id="{69E7AEAA-FE4D-4328-9B7E-C7E1B13EE6CF}"/>
              </a:ext>
            </a:extLst>
          </p:cNvPr>
          <p:cNvSpPr txBox="1">
            <a:spLocks noChangeArrowheads="1"/>
          </p:cNvSpPr>
          <p:nvPr/>
        </p:nvSpPr>
        <p:spPr bwMode="auto">
          <a:xfrm>
            <a:off x="5216524" y="4729164"/>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1”</a:t>
            </a:r>
            <a:endParaRPr lang="en-US" altLang="en-US" sz="1200">
              <a:latin typeface="Times New Roman" panose="02020603050405020304" pitchFamily="18" charset="0"/>
            </a:endParaRPr>
          </a:p>
        </p:txBody>
      </p:sp>
      <p:sp>
        <p:nvSpPr>
          <p:cNvPr id="33831" name="Freeform 61">
            <a:extLst>
              <a:ext uri="{FF2B5EF4-FFF2-40B4-BE49-F238E27FC236}">
                <a16:creationId xmlns:a16="http://schemas.microsoft.com/office/drawing/2014/main" id="{7BA5B4FE-C730-4AAC-B1AF-1A179468C021}"/>
              </a:ext>
            </a:extLst>
          </p:cNvPr>
          <p:cNvSpPr>
            <a:spLocks/>
          </p:cNvSpPr>
          <p:nvPr/>
        </p:nvSpPr>
        <p:spPr bwMode="auto">
          <a:xfrm>
            <a:off x="3128624" y="4906963"/>
            <a:ext cx="28575" cy="234950"/>
          </a:xfrm>
          <a:custGeom>
            <a:avLst/>
            <a:gdLst>
              <a:gd name="T0" fmla="*/ 0 w 18"/>
              <a:gd name="T1" fmla="*/ 0 h 148"/>
              <a:gd name="T2" fmla="*/ 2147483646 w 18"/>
              <a:gd name="T3" fmla="*/ 2147483646 h 148"/>
              <a:gd name="T4" fmla="*/ 0 60000 65536"/>
              <a:gd name="T5" fmla="*/ 0 60000 65536"/>
              <a:gd name="T6" fmla="*/ 0 w 18"/>
              <a:gd name="T7" fmla="*/ 0 h 148"/>
              <a:gd name="T8" fmla="*/ 18 w 18"/>
              <a:gd name="T9" fmla="*/ 148 h 148"/>
            </a:gdLst>
            <a:ahLst/>
            <a:cxnLst>
              <a:cxn ang="T4">
                <a:pos x="T0" y="T1"/>
              </a:cxn>
              <a:cxn ang="T5">
                <a:pos x="T2" y="T3"/>
              </a:cxn>
            </a:cxnLst>
            <a:rect l="T6" t="T7" r="T8" b="T9"/>
            <a:pathLst>
              <a:path w="18" h="148">
                <a:moveTo>
                  <a:pt x="0" y="0"/>
                </a:moveTo>
                <a:lnTo>
                  <a:pt x="18" y="148"/>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2" name="Freeform 62">
            <a:extLst>
              <a:ext uri="{FF2B5EF4-FFF2-40B4-BE49-F238E27FC236}">
                <a16:creationId xmlns:a16="http://schemas.microsoft.com/office/drawing/2014/main" id="{3EB3A3C4-F917-462D-886D-0817C58EE27F}"/>
              </a:ext>
            </a:extLst>
          </p:cNvPr>
          <p:cNvSpPr>
            <a:spLocks/>
          </p:cNvSpPr>
          <p:nvPr/>
        </p:nvSpPr>
        <p:spPr bwMode="auto">
          <a:xfrm rot="5400000">
            <a:off x="3080999" y="5138739"/>
            <a:ext cx="338137" cy="195262"/>
          </a:xfrm>
          <a:custGeom>
            <a:avLst/>
            <a:gdLst>
              <a:gd name="T0" fmla="*/ 0 w 1"/>
              <a:gd name="T1" fmla="*/ 0 h 237"/>
              <a:gd name="T2" fmla="*/ 0 w 1"/>
              <a:gd name="T3" fmla="*/ 2147483646 h 237"/>
              <a:gd name="T4" fmla="*/ 0 60000 65536"/>
              <a:gd name="T5" fmla="*/ 0 60000 65536"/>
              <a:gd name="T6" fmla="*/ 0 w 1"/>
              <a:gd name="T7" fmla="*/ 0 h 237"/>
              <a:gd name="T8" fmla="*/ 1 w 1"/>
              <a:gd name="T9" fmla="*/ 237 h 237"/>
            </a:gdLst>
            <a:ahLst/>
            <a:cxnLst>
              <a:cxn ang="T4">
                <a:pos x="T0" y="T1"/>
              </a:cxn>
              <a:cxn ang="T5">
                <a:pos x="T2" y="T3"/>
              </a:cxn>
            </a:cxnLst>
            <a:rect l="T6" t="T7" r="T8" b="T9"/>
            <a:pathLst>
              <a:path w="1" h="237">
                <a:moveTo>
                  <a:pt x="0" y="0"/>
                </a:moveTo>
                <a:lnTo>
                  <a:pt x="0" y="237"/>
                </a:ln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33" name="Line 64">
            <a:extLst>
              <a:ext uri="{FF2B5EF4-FFF2-40B4-BE49-F238E27FC236}">
                <a16:creationId xmlns:a16="http://schemas.microsoft.com/office/drawing/2014/main" id="{D1CDD35D-ED17-40F8-B3F9-BF514465817A}"/>
              </a:ext>
            </a:extLst>
          </p:cNvPr>
          <p:cNvSpPr>
            <a:spLocks noChangeShapeType="1"/>
          </p:cNvSpPr>
          <p:nvPr/>
        </p:nvSpPr>
        <p:spPr bwMode="auto">
          <a:xfrm>
            <a:off x="4669285" y="4940759"/>
            <a:ext cx="3175" cy="155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cxnSp>
        <p:nvCxnSpPr>
          <p:cNvPr id="46" name="Straight Connector 45">
            <a:extLst>
              <a:ext uri="{FF2B5EF4-FFF2-40B4-BE49-F238E27FC236}">
                <a16:creationId xmlns:a16="http://schemas.microsoft.com/office/drawing/2014/main" id="{30461950-E4DA-4B1A-B5DD-2699AAC85A8A}"/>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47" name="Picture 46" descr="17_SAIA_Logo_Pantone302_Horz_Stack_375 Lime Green (1).eps">
            <a:extLst>
              <a:ext uri="{FF2B5EF4-FFF2-40B4-BE49-F238E27FC236}">
                <a16:creationId xmlns:a16="http://schemas.microsoft.com/office/drawing/2014/main" id="{E6C4333A-F1CA-458E-91F5-E119A1C5BD43}"/>
              </a:ext>
            </a:extLst>
          </p:cNvPr>
          <p:cNvPicPr>
            <a:picLocks noChangeAspect="1"/>
          </p:cNvPicPr>
          <p:nvPr/>
        </p:nvPicPr>
        <mc:AlternateContent xmlns:mc="http://schemas.openxmlformats.org/markup-compatibility/2006">
          <mc:Choice xmlns:mv="urn:schemas-microsoft-com:mac:vml" xmlns:ma="http://schemas.microsoft.com/office/mac/drawingml/2008/main" xmlns="" Requires="ma">
            <p:blipFill>
              <a:blip r:embed="rId5">
                <a:alphaModFix amt="50000"/>
              </a:blip>
              <a:stretch>
                <a:fillRect/>
              </a:stretch>
            </p:blipFill>
          </mc:Choice>
          <mc:Fallback>
            <p:blipFill>
              <a:blip r:embed="rId6">
                <a:alphaModFix amt="50000"/>
              </a:blip>
              <a:stretch>
                <a:fillRect/>
              </a:stretch>
            </p:blipFill>
          </mc:Fallback>
        </mc:AlternateContent>
        <p:spPr>
          <a:xfrm>
            <a:off x="261411" y="6386468"/>
            <a:ext cx="2557731" cy="263197"/>
          </a:xfrm>
          <a:prstGeom prst="rect">
            <a:avLst/>
          </a:prstGeom>
          <a:noFill/>
          <a:ln w="12700" cmpd="sng">
            <a:noFill/>
          </a:ln>
        </p:spPr>
      </p:pic>
    </p:spTree>
    <p:extLst>
      <p:ext uri="{BB962C8B-B14F-4D97-AF65-F5344CB8AC3E}">
        <p14:creationId xmlns:p14="http://schemas.microsoft.com/office/powerpoint/2010/main" val="2091595250"/>
      </p:ext>
    </p:extLst>
  </p:cSld>
  <p:clrMapOvr>
    <a:masterClrMapping/>
  </p:clrMapOvr>
  <p:transition spd="med">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caffold_Plank2">
            <a:extLst>
              <a:ext uri="{FF2B5EF4-FFF2-40B4-BE49-F238E27FC236}">
                <a16:creationId xmlns:a16="http://schemas.microsoft.com/office/drawing/2014/main" id="{B6ED3FEC-3F1C-4D7F-9E5E-1B78FC814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2552700"/>
            <a:ext cx="67294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04290" y="189118"/>
            <a:ext cx="9167011" cy="769441"/>
          </a:xfrm>
          <a:prstGeom prst="rect">
            <a:avLst/>
          </a:prstGeom>
          <a:noFill/>
        </p:spPr>
        <p:txBody>
          <a:bodyPr wrap="square" rtlCol="0">
            <a:spAutoFit/>
          </a:bodyPr>
          <a:lstStyle/>
          <a:p>
            <a:r>
              <a:rPr lang="en-US" sz="4400" u="sng" cap="all">
                <a:solidFill>
                  <a:srgbClr val="003F5F"/>
                </a:solidFill>
              </a:rPr>
              <a:t>Platform Construction</a:t>
            </a:r>
          </a:p>
        </p:txBody>
      </p:sp>
      <p:sp>
        <p:nvSpPr>
          <p:cNvPr id="24" name="Freeform 25">
            <a:extLst>
              <a:ext uri="{FF2B5EF4-FFF2-40B4-BE49-F238E27FC236}">
                <a16:creationId xmlns:a16="http://schemas.microsoft.com/office/drawing/2014/main" id="{A57C51EB-C9C6-452C-9D99-CCEFF9E0721A}"/>
              </a:ext>
            </a:extLst>
          </p:cNvPr>
          <p:cNvSpPr>
            <a:spLocks/>
          </p:cNvSpPr>
          <p:nvPr/>
        </p:nvSpPr>
        <p:spPr bwMode="auto">
          <a:xfrm>
            <a:off x="1737632" y="2874865"/>
            <a:ext cx="498474" cy="589140"/>
          </a:xfrm>
          <a:custGeom>
            <a:avLst/>
            <a:gdLst>
              <a:gd name="T0" fmla="*/ 0 w 432"/>
              <a:gd name="T1" fmla="*/ 240 h 240"/>
              <a:gd name="T2" fmla="*/ 88 w 432"/>
              <a:gd name="T3" fmla="*/ 108 h 240"/>
              <a:gd name="T4" fmla="*/ 232 w 432"/>
              <a:gd name="T5" fmla="*/ 36 h 240"/>
              <a:gd name="T6" fmla="*/ 432 w 432"/>
              <a:gd name="T7" fmla="*/ 0 h 240"/>
              <a:gd name="T8" fmla="*/ 0 60000 65536"/>
              <a:gd name="T9" fmla="*/ 0 60000 65536"/>
              <a:gd name="T10" fmla="*/ 0 60000 65536"/>
              <a:gd name="T11" fmla="*/ 0 60000 65536"/>
              <a:gd name="T12" fmla="*/ 0 w 432"/>
              <a:gd name="T13" fmla="*/ 0 h 240"/>
              <a:gd name="T14" fmla="*/ 432 w 432"/>
              <a:gd name="T15" fmla="*/ 240 h 240"/>
            </a:gdLst>
            <a:ahLst/>
            <a:cxnLst>
              <a:cxn ang="T8">
                <a:pos x="T0" y="T1"/>
              </a:cxn>
              <a:cxn ang="T9">
                <a:pos x="T2" y="T3"/>
              </a:cxn>
              <a:cxn ang="T10">
                <a:pos x="T4" y="T5"/>
              </a:cxn>
              <a:cxn ang="T11">
                <a:pos x="T6" y="T7"/>
              </a:cxn>
            </a:cxnLst>
            <a:rect l="T12" t="T13" r="T14" b="T15"/>
            <a:pathLst>
              <a:path w="432" h="240">
                <a:moveTo>
                  <a:pt x="0" y="240"/>
                </a:moveTo>
                <a:cubicBezTo>
                  <a:pt x="15" y="218"/>
                  <a:pt x="49" y="142"/>
                  <a:pt x="88" y="108"/>
                </a:cubicBezTo>
                <a:cubicBezTo>
                  <a:pt x="127" y="74"/>
                  <a:pt x="175" y="54"/>
                  <a:pt x="232" y="36"/>
                </a:cubicBezTo>
                <a:cubicBezTo>
                  <a:pt x="289" y="18"/>
                  <a:pt x="390" y="8"/>
                  <a:pt x="432" y="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endParaRPr lang="en-US" altLang="en-US" sz="2400">
              <a:latin typeface="Times New Roman" panose="02020603050405020304" pitchFamily="18" charset="0"/>
            </a:endParaRPr>
          </a:p>
        </p:txBody>
      </p:sp>
      <p:sp>
        <p:nvSpPr>
          <p:cNvPr id="13" name="Arrow: Left 13">
            <a:extLst>
              <a:ext uri="{FF2B5EF4-FFF2-40B4-BE49-F238E27FC236}">
                <a16:creationId xmlns:a16="http://schemas.microsoft.com/office/drawing/2014/main" id="{0C805BC3-5DE8-AE49-8510-A98872C6D981}"/>
              </a:ext>
            </a:extLst>
          </p:cNvPr>
          <p:cNvSpPr/>
          <p:nvPr/>
        </p:nvSpPr>
        <p:spPr>
          <a:xfrm rot="6923391">
            <a:off x="2409184" y="4861577"/>
            <a:ext cx="1350115" cy="239731"/>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0000"/>
              </a:highlight>
            </a:endParaRPr>
          </a:p>
        </p:txBody>
      </p:sp>
      <p:cxnSp>
        <p:nvCxnSpPr>
          <p:cNvPr id="8" name="Straight Connector 7">
            <a:extLst>
              <a:ext uri="{FF2B5EF4-FFF2-40B4-BE49-F238E27FC236}">
                <a16:creationId xmlns:a16="http://schemas.microsoft.com/office/drawing/2014/main" id="{7692888A-E189-4E90-9086-1A4E59F14C20}"/>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B90D20BC-EDF9-4482-8F44-2A8F137EDCB6}"/>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alphaModFix amt="50000"/>
              </a:blip>
              <a:stretch>
                <a:fillRect/>
              </a:stretch>
            </p:blipFill>
          </mc:Choice>
          <mc:Fallback>
            <p:blipFill>
              <a:blip r:embed="rId5">
                <a:alphaModFix amt="50000"/>
              </a:blip>
              <a:stretch>
                <a:fillRect/>
              </a:stretch>
            </p:blipFill>
          </mc:Fallback>
        </mc:AlternateContent>
        <p:spPr>
          <a:xfrm>
            <a:off x="261411" y="6386468"/>
            <a:ext cx="2557731" cy="263197"/>
          </a:xfrm>
          <a:prstGeom prst="rect">
            <a:avLst/>
          </a:prstGeom>
          <a:noFill/>
          <a:ln w="12700" cmpd="sng">
            <a:noFill/>
          </a:ln>
        </p:spPr>
      </p:pic>
      <p:pic>
        <p:nvPicPr>
          <p:cNvPr id="11" name="Picture 39" descr="Scaffold_Plank3">
            <a:extLst>
              <a:ext uri="{FF2B5EF4-FFF2-40B4-BE49-F238E27FC236}">
                <a16:creationId xmlns:a16="http://schemas.microsoft.com/office/drawing/2014/main" id="{A6A85AC3-F619-43CD-9748-64021341C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2338" y="3416299"/>
            <a:ext cx="475456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a:extLst>
              <a:ext uri="{FF2B5EF4-FFF2-40B4-BE49-F238E27FC236}">
                <a16:creationId xmlns:a16="http://schemas.microsoft.com/office/drawing/2014/main" id="{79E4F541-7F2E-4181-9E90-BB78A70B92B8}"/>
              </a:ext>
            </a:extLst>
          </p:cNvPr>
          <p:cNvSpPr txBox="1">
            <a:spLocks noChangeArrowheads="1"/>
          </p:cNvSpPr>
          <p:nvPr/>
        </p:nvSpPr>
        <p:spPr>
          <a:xfrm>
            <a:off x="3309730" y="1254049"/>
            <a:ext cx="7772400" cy="4572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800" b="1" u="sng"/>
              <a:t>2 x 10 Plank Scaffold Platform Construction</a:t>
            </a:r>
          </a:p>
        </p:txBody>
      </p:sp>
      <p:sp>
        <p:nvSpPr>
          <p:cNvPr id="17" name="Line 13">
            <a:extLst>
              <a:ext uri="{FF2B5EF4-FFF2-40B4-BE49-F238E27FC236}">
                <a16:creationId xmlns:a16="http://schemas.microsoft.com/office/drawing/2014/main" id="{0D87CBF2-7C85-421B-9A6E-00777DC38417}"/>
              </a:ext>
            </a:extLst>
          </p:cNvPr>
          <p:cNvSpPr>
            <a:spLocks noChangeShapeType="1"/>
          </p:cNvSpPr>
          <p:nvPr/>
        </p:nvSpPr>
        <p:spPr bwMode="auto">
          <a:xfrm>
            <a:off x="1911350" y="2247900"/>
            <a:ext cx="8382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14">
            <a:extLst>
              <a:ext uri="{FF2B5EF4-FFF2-40B4-BE49-F238E27FC236}">
                <a16:creationId xmlns:a16="http://schemas.microsoft.com/office/drawing/2014/main" id="{0FE8CB61-7BD2-433E-A9F6-90EF9331591E}"/>
              </a:ext>
            </a:extLst>
          </p:cNvPr>
          <p:cNvSpPr>
            <a:spLocks noChangeShapeType="1"/>
          </p:cNvSpPr>
          <p:nvPr/>
        </p:nvSpPr>
        <p:spPr bwMode="auto">
          <a:xfrm flipV="1">
            <a:off x="1905000" y="21717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16">
            <a:extLst>
              <a:ext uri="{FF2B5EF4-FFF2-40B4-BE49-F238E27FC236}">
                <a16:creationId xmlns:a16="http://schemas.microsoft.com/office/drawing/2014/main" id="{09FEBB44-9913-4011-8780-70DFC83BD108}"/>
              </a:ext>
            </a:extLst>
          </p:cNvPr>
          <p:cNvSpPr>
            <a:spLocks noChangeShapeType="1"/>
          </p:cNvSpPr>
          <p:nvPr/>
        </p:nvSpPr>
        <p:spPr bwMode="auto">
          <a:xfrm>
            <a:off x="2336800" y="3217863"/>
            <a:ext cx="4114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Freeform 18">
            <a:extLst>
              <a:ext uri="{FF2B5EF4-FFF2-40B4-BE49-F238E27FC236}">
                <a16:creationId xmlns:a16="http://schemas.microsoft.com/office/drawing/2014/main" id="{10009269-032C-45E6-B518-E9763EDEC450}"/>
              </a:ext>
            </a:extLst>
          </p:cNvPr>
          <p:cNvSpPr>
            <a:spLocks/>
          </p:cNvSpPr>
          <p:nvPr/>
        </p:nvSpPr>
        <p:spPr bwMode="auto">
          <a:xfrm>
            <a:off x="2336800" y="2997200"/>
            <a:ext cx="1588" cy="317500"/>
          </a:xfrm>
          <a:custGeom>
            <a:avLst/>
            <a:gdLst>
              <a:gd name="T0" fmla="*/ 0 w 1"/>
              <a:gd name="T1" fmla="*/ 0 h 200"/>
              <a:gd name="T2" fmla="*/ 0 w 1"/>
              <a:gd name="T3" fmla="*/ 200 h 200"/>
              <a:gd name="T4" fmla="*/ 0 60000 65536"/>
              <a:gd name="T5" fmla="*/ 0 60000 65536"/>
              <a:gd name="T6" fmla="*/ 0 w 1"/>
              <a:gd name="T7" fmla="*/ 0 h 200"/>
              <a:gd name="T8" fmla="*/ 1 w 1"/>
              <a:gd name="T9" fmla="*/ 200 h 200"/>
            </a:gdLst>
            <a:ahLst/>
            <a:cxnLst>
              <a:cxn ang="T4">
                <a:pos x="T0" y="T1"/>
              </a:cxn>
              <a:cxn ang="T5">
                <a:pos x="T2" y="T3"/>
              </a:cxn>
            </a:cxnLst>
            <a:rect l="T6" t="T7" r="T8" b="T9"/>
            <a:pathLst>
              <a:path w="1" h="200">
                <a:moveTo>
                  <a:pt x="0" y="0"/>
                </a:moveTo>
                <a:lnTo>
                  <a:pt x="0" y="20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endParaRPr lang="en-US" altLang="en-US" sz="2400">
              <a:latin typeface="Times New Roman" panose="02020603050405020304" pitchFamily="18" charset="0"/>
            </a:endParaRPr>
          </a:p>
        </p:txBody>
      </p:sp>
      <p:sp>
        <p:nvSpPr>
          <p:cNvPr id="21" name="Freeform 19">
            <a:extLst>
              <a:ext uri="{FF2B5EF4-FFF2-40B4-BE49-F238E27FC236}">
                <a16:creationId xmlns:a16="http://schemas.microsoft.com/office/drawing/2014/main" id="{8A016D6B-50C5-43F1-8C25-E31B4D48D16E}"/>
              </a:ext>
            </a:extLst>
          </p:cNvPr>
          <p:cNvSpPr>
            <a:spLocks/>
          </p:cNvSpPr>
          <p:nvPr/>
        </p:nvSpPr>
        <p:spPr bwMode="auto">
          <a:xfrm>
            <a:off x="6451600" y="3009900"/>
            <a:ext cx="1588" cy="304800"/>
          </a:xfrm>
          <a:custGeom>
            <a:avLst/>
            <a:gdLst>
              <a:gd name="T0" fmla="*/ 0 w 1"/>
              <a:gd name="T1" fmla="*/ 0 h 192"/>
              <a:gd name="T2" fmla="*/ 0 w 1"/>
              <a:gd name="T3" fmla="*/ 192 h 192"/>
              <a:gd name="T4" fmla="*/ 0 60000 65536"/>
              <a:gd name="T5" fmla="*/ 0 60000 65536"/>
              <a:gd name="T6" fmla="*/ 0 w 1"/>
              <a:gd name="T7" fmla="*/ 0 h 192"/>
              <a:gd name="T8" fmla="*/ 1 w 1"/>
              <a:gd name="T9" fmla="*/ 192 h 192"/>
            </a:gdLst>
            <a:ahLst/>
            <a:cxnLst>
              <a:cxn ang="T4">
                <a:pos x="T0" y="T1"/>
              </a:cxn>
              <a:cxn ang="T5">
                <a:pos x="T2" y="T3"/>
              </a:cxn>
            </a:cxnLst>
            <a:rect l="T6" t="T7" r="T8" b="T9"/>
            <a:pathLst>
              <a:path w="1" h="192">
                <a:moveTo>
                  <a:pt x="0" y="0"/>
                </a:moveTo>
                <a:lnTo>
                  <a:pt x="0" y="19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endParaRPr lang="en-US" altLang="en-US" sz="2400">
              <a:latin typeface="Times New Roman" panose="02020603050405020304" pitchFamily="18" charset="0"/>
            </a:endParaRPr>
          </a:p>
        </p:txBody>
      </p:sp>
      <p:sp>
        <p:nvSpPr>
          <p:cNvPr id="22" name="Line 20">
            <a:extLst>
              <a:ext uri="{FF2B5EF4-FFF2-40B4-BE49-F238E27FC236}">
                <a16:creationId xmlns:a16="http://schemas.microsoft.com/office/drawing/2014/main" id="{B5A9CD98-3BC9-420A-8D68-9802B13804C7}"/>
              </a:ext>
            </a:extLst>
          </p:cNvPr>
          <p:cNvSpPr>
            <a:spLocks noChangeShapeType="1"/>
          </p:cNvSpPr>
          <p:nvPr/>
        </p:nvSpPr>
        <p:spPr bwMode="auto">
          <a:xfrm>
            <a:off x="6851650" y="2857500"/>
            <a:ext cx="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3" name="Line 21">
            <a:extLst>
              <a:ext uri="{FF2B5EF4-FFF2-40B4-BE49-F238E27FC236}">
                <a16:creationId xmlns:a16="http://schemas.microsoft.com/office/drawing/2014/main" id="{53BD3AC5-3762-47C8-822B-1F93BA483463}"/>
              </a:ext>
            </a:extLst>
          </p:cNvPr>
          <p:cNvSpPr>
            <a:spLocks noChangeShapeType="1"/>
          </p:cNvSpPr>
          <p:nvPr/>
        </p:nvSpPr>
        <p:spPr bwMode="auto">
          <a:xfrm>
            <a:off x="6453188" y="3217863"/>
            <a:ext cx="395287"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Freeform 26">
            <a:extLst>
              <a:ext uri="{FF2B5EF4-FFF2-40B4-BE49-F238E27FC236}">
                <a16:creationId xmlns:a16="http://schemas.microsoft.com/office/drawing/2014/main" id="{92C6C200-49DC-4349-BFD5-365E81AC96E0}"/>
              </a:ext>
            </a:extLst>
          </p:cNvPr>
          <p:cNvSpPr>
            <a:spLocks/>
          </p:cNvSpPr>
          <p:nvPr/>
        </p:nvSpPr>
        <p:spPr bwMode="auto">
          <a:xfrm>
            <a:off x="6534150" y="2571750"/>
            <a:ext cx="990600" cy="330200"/>
          </a:xfrm>
          <a:custGeom>
            <a:avLst/>
            <a:gdLst>
              <a:gd name="T0" fmla="*/ 624 w 624"/>
              <a:gd name="T1" fmla="*/ 0 h 208"/>
              <a:gd name="T2" fmla="*/ 528 w 624"/>
              <a:gd name="T3" fmla="*/ 144 h 208"/>
              <a:gd name="T4" fmla="*/ 390 w 624"/>
              <a:gd name="T5" fmla="*/ 198 h 208"/>
              <a:gd name="T6" fmla="*/ 228 w 624"/>
              <a:gd name="T7" fmla="*/ 204 h 208"/>
              <a:gd name="T8" fmla="*/ 0 w 624"/>
              <a:gd name="T9" fmla="*/ 192 h 208"/>
              <a:gd name="T10" fmla="*/ 0 60000 65536"/>
              <a:gd name="T11" fmla="*/ 0 60000 65536"/>
              <a:gd name="T12" fmla="*/ 0 60000 65536"/>
              <a:gd name="T13" fmla="*/ 0 60000 65536"/>
              <a:gd name="T14" fmla="*/ 0 60000 65536"/>
              <a:gd name="T15" fmla="*/ 0 w 624"/>
              <a:gd name="T16" fmla="*/ 0 h 208"/>
              <a:gd name="T17" fmla="*/ 624 w 624"/>
              <a:gd name="T18" fmla="*/ 208 h 208"/>
            </a:gdLst>
            <a:ahLst/>
            <a:cxnLst>
              <a:cxn ang="T10">
                <a:pos x="T0" y="T1"/>
              </a:cxn>
              <a:cxn ang="T11">
                <a:pos x="T2" y="T3"/>
              </a:cxn>
              <a:cxn ang="T12">
                <a:pos x="T4" y="T5"/>
              </a:cxn>
              <a:cxn ang="T13">
                <a:pos x="T6" y="T7"/>
              </a:cxn>
              <a:cxn ang="T14">
                <a:pos x="T8" y="T9"/>
              </a:cxn>
            </a:cxnLst>
            <a:rect l="T15" t="T16" r="T17" b="T18"/>
            <a:pathLst>
              <a:path w="624" h="208">
                <a:moveTo>
                  <a:pt x="624" y="0"/>
                </a:moveTo>
                <a:cubicBezTo>
                  <a:pt x="596" y="56"/>
                  <a:pt x="567" y="111"/>
                  <a:pt x="528" y="144"/>
                </a:cubicBezTo>
                <a:cubicBezTo>
                  <a:pt x="489" y="177"/>
                  <a:pt x="440" y="188"/>
                  <a:pt x="390" y="198"/>
                </a:cubicBezTo>
                <a:cubicBezTo>
                  <a:pt x="340" y="208"/>
                  <a:pt x="293" y="205"/>
                  <a:pt x="228" y="204"/>
                </a:cubicBezTo>
                <a:cubicBezTo>
                  <a:pt x="163" y="203"/>
                  <a:pt x="47" y="194"/>
                  <a:pt x="0" y="19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endParaRPr lang="en-US" altLang="en-US" sz="2400">
              <a:latin typeface="Times New Roman" panose="02020603050405020304" pitchFamily="18" charset="0"/>
            </a:endParaRPr>
          </a:p>
        </p:txBody>
      </p:sp>
      <p:sp>
        <p:nvSpPr>
          <p:cNvPr id="26" name="Line 29">
            <a:extLst>
              <a:ext uri="{FF2B5EF4-FFF2-40B4-BE49-F238E27FC236}">
                <a16:creationId xmlns:a16="http://schemas.microsoft.com/office/drawing/2014/main" id="{788E1056-7770-49C1-A355-A66592F5844A}"/>
              </a:ext>
            </a:extLst>
          </p:cNvPr>
          <p:cNvSpPr>
            <a:spLocks noChangeShapeType="1"/>
          </p:cNvSpPr>
          <p:nvPr/>
        </p:nvSpPr>
        <p:spPr bwMode="auto">
          <a:xfrm flipV="1">
            <a:off x="2759075" y="2171700"/>
            <a:ext cx="0" cy="304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Freeform 30">
            <a:extLst>
              <a:ext uri="{FF2B5EF4-FFF2-40B4-BE49-F238E27FC236}">
                <a16:creationId xmlns:a16="http://schemas.microsoft.com/office/drawing/2014/main" id="{4E31E241-6822-40EA-81B7-AE0C8D9C61A1}"/>
              </a:ext>
            </a:extLst>
          </p:cNvPr>
          <p:cNvSpPr>
            <a:spLocks/>
          </p:cNvSpPr>
          <p:nvPr/>
        </p:nvSpPr>
        <p:spPr bwMode="auto">
          <a:xfrm>
            <a:off x="2527300" y="1460500"/>
            <a:ext cx="508000" cy="784225"/>
          </a:xfrm>
          <a:custGeom>
            <a:avLst/>
            <a:gdLst>
              <a:gd name="T0" fmla="*/ 151 w 320"/>
              <a:gd name="T1" fmla="*/ 1 h 494"/>
              <a:gd name="T2" fmla="*/ 268 w 320"/>
              <a:gd name="T3" fmla="*/ 16 h 494"/>
              <a:gd name="T4" fmla="*/ 320 w 320"/>
              <a:gd name="T5" fmla="*/ 96 h 494"/>
              <a:gd name="T6" fmla="*/ 268 w 320"/>
              <a:gd name="T7" fmla="*/ 212 h 494"/>
              <a:gd name="T8" fmla="*/ 74 w 320"/>
              <a:gd name="T9" fmla="*/ 362 h 494"/>
              <a:gd name="T10" fmla="*/ 0 w 320"/>
              <a:gd name="T11" fmla="*/ 494 h 494"/>
              <a:gd name="T12" fmla="*/ 0 60000 65536"/>
              <a:gd name="T13" fmla="*/ 0 60000 65536"/>
              <a:gd name="T14" fmla="*/ 0 60000 65536"/>
              <a:gd name="T15" fmla="*/ 0 60000 65536"/>
              <a:gd name="T16" fmla="*/ 0 60000 65536"/>
              <a:gd name="T17" fmla="*/ 0 60000 65536"/>
              <a:gd name="T18" fmla="*/ 0 w 320"/>
              <a:gd name="T19" fmla="*/ 0 h 494"/>
              <a:gd name="T20" fmla="*/ 320 w 320"/>
              <a:gd name="T21" fmla="*/ 494 h 494"/>
            </a:gdLst>
            <a:ahLst/>
            <a:cxnLst>
              <a:cxn ang="T12">
                <a:pos x="T0" y="T1"/>
              </a:cxn>
              <a:cxn ang="T13">
                <a:pos x="T2" y="T3"/>
              </a:cxn>
              <a:cxn ang="T14">
                <a:pos x="T4" y="T5"/>
              </a:cxn>
              <a:cxn ang="T15">
                <a:pos x="T6" y="T7"/>
              </a:cxn>
              <a:cxn ang="T16">
                <a:pos x="T8" y="T9"/>
              </a:cxn>
              <a:cxn ang="T17">
                <a:pos x="T10" y="T11"/>
              </a:cxn>
            </a:cxnLst>
            <a:rect l="T18" t="T19" r="T20" b="T21"/>
            <a:pathLst>
              <a:path w="320" h="494">
                <a:moveTo>
                  <a:pt x="151" y="1"/>
                </a:moveTo>
                <a:cubicBezTo>
                  <a:pt x="170" y="3"/>
                  <a:pt x="240" y="0"/>
                  <a:pt x="268" y="16"/>
                </a:cubicBezTo>
                <a:cubicBezTo>
                  <a:pt x="296" y="32"/>
                  <a:pt x="320" y="63"/>
                  <a:pt x="320" y="96"/>
                </a:cubicBezTo>
                <a:cubicBezTo>
                  <a:pt x="320" y="129"/>
                  <a:pt x="309" y="168"/>
                  <a:pt x="268" y="212"/>
                </a:cubicBezTo>
                <a:cubicBezTo>
                  <a:pt x="227" y="256"/>
                  <a:pt x="119" y="315"/>
                  <a:pt x="74" y="362"/>
                </a:cubicBezTo>
                <a:cubicBezTo>
                  <a:pt x="29" y="409"/>
                  <a:pt x="16" y="466"/>
                  <a:pt x="0" y="494"/>
                </a:cubicBezTo>
              </a:path>
            </a:pathLst>
          </a:custGeom>
          <a:noFill/>
          <a:ln w="9525">
            <a:solidFill>
              <a:schemeClr val="tx1"/>
            </a:solidFill>
            <a:round/>
            <a:headEnd/>
            <a:tailEnd type="oval" w="med" len="me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endParaRPr lang="en-US" altLang="en-US" sz="2400">
              <a:latin typeface="Times New Roman" panose="02020603050405020304" pitchFamily="18" charset="0"/>
            </a:endParaRPr>
          </a:p>
        </p:txBody>
      </p:sp>
      <p:sp>
        <p:nvSpPr>
          <p:cNvPr id="28" name="Text Box 31">
            <a:extLst>
              <a:ext uri="{FF2B5EF4-FFF2-40B4-BE49-F238E27FC236}">
                <a16:creationId xmlns:a16="http://schemas.microsoft.com/office/drawing/2014/main" id="{73D5BB52-F6FF-4D10-8267-6A40E22DF21E}"/>
              </a:ext>
            </a:extLst>
          </p:cNvPr>
          <p:cNvSpPr txBox="1">
            <a:spLocks noChangeArrowheads="1"/>
          </p:cNvSpPr>
          <p:nvPr/>
        </p:nvSpPr>
        <p:spPr bwMode="auto">
          <a:xfrm>
            <a:off x="2047875" y="1971675"/>
            <a:ext cx="57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400" b="1">
                <a:latin typeface="+mn-lt"/>
              </a:rPr>
              <a:t>12”</a:t>
            </a:r>
            <a:endParaRPr lang="en-US" altLang="en-US" sz="1400">
              <a:latin typeface="+mn-lt"/>
            </a:endParaRPr>
          </a:p>
        </p:txBody>
      </p:sp>
      <p:sp>
        <p:nvSpPr>
          <p:cNvPr id="29" name="Text Box 37">
            <a:extLst>
              <a:ext uri="{FF2B5EF4-FFF2-40B4-BE49-F238E27FC236}">
                <a16:creationId xmlns:a16="http://schemas.microsoft.com/office/drawing/2014/main" id="{CD5B13A6-1B0D-4F24-A374-C86F273B3D25}"/>
              </a:ext>
            </a:extLst>
          </p:cNvPr>
          <p:cNvSpPr txBox="1">
            <a:spLocks noChangeArrowheads="1"/>
          </p:cNvSpPr>
          <p:nvPr/>
        </p:nvSpPr>
        <p:spPr bwMode="auto">
          <a:xfrm>
            <a:off x="2282479" y="5745693"/>
            <a:ext cx="213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DO NOT DO THIS!</a:t>
            </a:r>
          </a:p>
        </p:txBody>
      </p:sp>
      <p:sp>
        <p:nvSpPr>
          <p:cNvPr id="30" name="Text Box 38">
            <a:extLst>
              <a:ext uri="{FF2B5EF4-FFF2-40B4-BE49-F238E27FC236}">
                <a16:creationId xmlns:a16="http://schemas.microsoft.com/office/drawing/2014/main" id="{59897C15-4E06-47E1-A7E3-531D24412629}"/>
              </a:ext>
            </a:extLst>
          </p:cNvPr>
          <p:cNvSpPr txBox="1">
            <a:spLocks noChangeArrowheads="1"/>
          </p:cNvSpPr>
          <p:nvPr/>
        </p:nvSpPr>
        <p:spPr bwMode="auto">
          <a:xfrm>
            <a:off x="2209800" y="5946791"/>
            <a:ext cx="20901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This is not Overlap</a:t>
            </a:r>
            <a:endParaRPr lang="en-US" altLang="en-US">
              <a:latin typeface="+mn-lt"/>
            </a:endParaRPr>
          </a:p>
        </p:txBody>
      </p:sp>
      <p:sp>
        <p:nvSpPr>
          <p:cNvPr id="32" name="Text Box 42">
            <a:extLst>
              <a:ext uri="{FF2B5EF4-FFF2-40B4-BE49-F238E27FC236}">
                <a16:creationId xmlns:a16="http://schemas.microsoft.com/office/drawing/2014/main" id="{B0F188A4-9871-484C-A77C-AD6C8E7E1087}"/>
              </a:ext>
            </a:extLst>
          </p:cNvPr>
          <p:cNvSpPr txBox="1">
            <a:spLocks noChangeArrowheads="1"/>
          </p:cNvSpPr>
          <p:nvPr/>
        </p:nvSpPr>
        <p:spPr bwMode="auto">
          <a:xfrm>
            <a:off x="7211928" y="4969305"/>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000" b="1"/>
              <a:t>*</a:t>
            </a:r>
            <a:endParaRPr lang="en-US" altLang="en-US" sz="2000">
              <a:latin typeface="Times New Roman" panose="02020603050405020304" pitchFamily="18" charset="0"/>
            </a:endParaRPr>
          </a:p>
        </p:txBody>
      </p:sp>
      <p:sp>
        <p:nvSpPr>
          <p:cNvPr id="34" name="Text Box 44">
            <a:extLst>
              <a:ext uri="{FF2B5EF4-FFF2-40B4-BE49-F238E27FC236}">
                <a16:creationId xmlns:a16="http://schemas.microsoft.com/office/drawing/2014/main" id="{4B1C9661-468F-4E35-8997-B13A21820A32}"/>
              </a:ext>
            </a:extLst>
          </p:cNvPr>
          <p:cNvSpPr txBox="1">
            <a:spLocks noChangeArrowheads="1"/>
          </p:cNvSpPr>
          <p:nvPr/>
        </p:nvSpPr>
        <p:spPr bwMode="auto">
          <a:xfrm>
            <a:off x="8369114" y="3816034"/>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000" b="1"/>
              <a:t>*</a:t>
            </a:r>
            <a:endParaRPr lang="en-US" altLang="en-US" sz="2000">
              <a:latin typeface="Times New Roman" panose="02020603050405020304" pitchFamily="18" charset="0"/>
            </a:endParaRPr>
          </a:p>
        </p:txBody>
      </p:sp>
      <p:sp>
        <p:nvSpPr>
          <p:cNvPr id="37" name="Text Box 47">
            <a:extLst>
              <a:ext uri="{FF2B5EF4-FFF2-40B4-BE49-F238E27FC236}">
                <a16:creationId xmlns:a16="http://schemas.microsoft.com/office/drawing/2014/main" id="{9DD5DF6B-0059-4E34-811B-A1940E297819}"/>
              </a:ext>
            </a:extLst>
          </p:cNvPr>
          <p:cNvSpPr txBox="1">
            <a:spLocks noChangeArrowheads="1"/>
          </p:cNvSpPr>
          <p:nvPr/>
        </p:nvSpPr>
        <p:spPr bwMode="auto">
          <a:xfrm>
            <a:off x="3812381" y="2895351"/>
            <a:ext cx="1466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r>
              <a:rPr lang="en-US" altLang="en-US" sz="1600" b="1">
                <a:latin typeface="+mn-lt"/>
              </a:rPr>
              <a:t>L</a:t>
            </a:r>
            <a:br>
              <a:rPr lang="en-US" altLang="en-US" sz="1600" b="1">
                <a:latin typeface="+mn-lt"/>
              </a:rPr>
            </a:br>
            <a:endParaRPr lang="en-US" altLang="en-US" sz="1600" b="1">
              <a:latin typeface="+mn-lt"/>
            </a:endParaRPr>
          </a:p>
          <a:p>
            <a:pPr eaLnBrk="0" hangingPunct="0"/>
            <a:r>
              <a:rPr lang="en-US" altLang="en-US" sz="1600" b="1">
                <a:latin typeface="+mn-lt"/>
              </a:rPr>
              <a:t>Span of Plank</a:t>
            </a:r>
            <a:endParaRPr lang="en-US" altLang="en-US" sz="1600">
              <a:latin typeface="+mn-lt"/>
            </a:endParaRPr>
          </a:p>
        </p:txBody>
      </p:sp>
      <p:sp>
        <p:nvSpPr>
          <p:cNvPr id="38" name="Text Box 48">
            <a:extLst>
              <a:ext uri="{FF2B5EF4-FFF2-40B4-BE49-F238E27FC236}">
                <a16:creationId xmlns:a16="http://schemas.microsoft.com/office/drawing/2014/main" id="{3F42F78A-D3A5-4528-9EAC-26AFDEDF4FAA}"/>
              </a:ext>
            </a:extLst>
          </p:cNvPr>
          <p:cNvSpPr txBox="1">
            <a:spLocks noChangeArrowheads="1"/>
          </p:cNvSpPr>
          <p:nvPr/>
        </p:nvSpPr>
        <p:spPr bwMode="auto">
          <a:xfrm>
            <a:off x="6934200" y="3035300"/>
            <a:ext cx="1295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600" b="1" u="sng">
                <a:latin typeface="+mn-lt"/>
              </a:rPr>
              <a:t>Overhang</a:t>
            </a:r>
            <a:endParaRPr lang="en-US" altLang="en-US" sz="1600" u="sng">
              <a:latin typeface="+mn-lt"/>
            </a:endParaRPr>
          </a:p>
        </p:txBody>
      </p:sp>
      <p:sp>
        <p:nvSpPr>
          <p:cNvPr id="39" name="Text Box 49">
            <a:extLst>
              <a:ext uri="{FF2B5EF4-FFF2-40B4-BE49-F238E27FC236}">
                <a16:creationId xmlns:a16="http://schemas.microsoft.com/office/drawing/2014/main" id="{1F331E98-8EE3-4A50-8E02-E562619493AD}"/>
              </a:ext>
            </a:extLst>
          </p:cNvPr>
          <p:cNvSpPr txBox="1">
            <a:spLocks noChangeArrowheads="1"/>
          </p:cNvSpPr>
          <p:nvPr/>
        </p:nvSpPr>
        <p:spPr bwMode="auto">
          <a:xfrm>
            <a:off x="1447800" y="3497263"/>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600" b="1">
                <a:latin typeface="+mn-lt"/>
              </a:rPr>
              <a:t>Bearer</a:t>
            </a:r>
            <a:endParaRPr lang="en-US" altLang="en-US" sz="1600">
              <a:latin typeface="+mn-lt"/>
            </a:endParaRPr>
          </a:p>
        </p:txBody>
      </p:sp>
      <p:sp>
        <p:nvSpPr>
          <p:cNvPr id="40" name="Text Box 50">
            <a:extLst>
              <a:ext uri="{FF2B5EF4-FFF2-40B4-BE49-F238E27FC236}">
                <a16:creationId xmlns:a16="http://schemas.microsoft.com/office/drawing/2014/main" id="{CB2EA561-33C9-429B-8087-8D6D29B83F31}"/>
              </a:ext>
            </a:extLst>
          </p:cNvPr>
          <p:cNvSpPr txBox="1">
            <a:spLocks noChangeArrowheads="1"/>
          </p:cNvSpPr>
          <p:nvPr/>
        </p:nvSpPr>
        <p:spPr bwMode="auto">
          <a:xfrm>
            <a:off x="7162800" y="2281238"/>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600" b="1">
                <a:latin typeface="+mn-lt"/>
              </a:rPr>
              <a:t>Bearer</a:t>
            </a:r>
            <a:endParaRPr lang="en-US" altLang="en-US" sz="1600">
              <a:latin typeface="+mn-lt"/>
            </a:endParaRPr>
          </a:p>
        </p:txBody>
      </p:sp>
      <p:sp>
        <p:nvSpPr>
          <p:cNvPr id="43" name="Text Box 53">
            <a:extLst>
              <a:ext uri="{FF2B5EF4-FFF2-40B4-BE49-F238E27FC236}">
                <a16:creationId xmlns:a16="http://schemas.microsoft.com/office/drawing/2014/main" id="{567D29C6-B66D-4ECA-975C-88B599F5EFE5}"/>
              </a:ext>
            </a:extLst>
          </p:cNvPr>
          <p:cNvSpPr txBox="1">
            <a:spLocks noChangeArrowheads="1"/>
          </p:cNvSpPr>
          <p:nvPr/>
        </p:nvSpPr>
        <p:spPr bwMode="auto">
          <a:xfrm>
            <a:off x="1924050" y="1281113"/>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1400" b="1" u="sng">
                <a:latin typeface="+mn-lt"/>
              </a:rPr>
              <a:t>Overlap</a:t>
            </a:r>
            <a:endParaRPr lang="en-US" altLang="en-US" sz="1400" u="sng">
              <a:latin typeface="+mn-lt"/>
            </a:endParaRPr>
          </a:p>
        </p:txBody>
      </p:sp>
      <p:sp>
        <p:nvSpPr>
          <p:cNvPr id="44" name="Text Box 55">
            <a:extLst>
              <a:ext uri="{FF2B5EF4-FFF2-40B4-BE49-F238E27FC236}">
                <a16:creationId xmlns:a16="http://schemas.microsoft.com/office/drawing/2014/main" id="{207D65C0-BF31-4F7F-88C4-1353A7F2B8D6}"/>
              </a:ext>
            </a:extLst>
          </p:cNvPr>
          <p:cNvSpPr txBox="1">
            <a:spLocks noChangeArrowheads="1"/>
          </p:cNvSpPr>
          <p:nvPr/>
        </p:nvSpPr>
        <p:spPr bwMode="auto">
          <a:xfrm>
            <a:off x="6509203" y="2895351"/>
            <a:ext cx="2676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000" b="1"/>
              <a:t>*</a:t>
            </a:r>
            <a:endParaRPr lang="en-US" altLang="en-US" sz="2000">
              <a:latin typeface="Times New Roman" panose="02020603050405020304" pitchFamily="18" charset="0"/>
            </a:endParaRPr>
          </a:p>
        </p:txBody>
      </p:sp>
      <p:grpSp>
        <p:nvGrpSpPr>
          <p:cNvPr id="2" name="Group 1">
            <a:extLst>
              <a:ext uri="{FF2B5EF4-FFF2-40B4-BE49-F238E27FC236}">
                <a16:creationId xmlns:a16="http://schemas.microsoft.com/office/drawing/2014/main" id="{E95CD21B-7D72-371E-4003-B190895D7E8E}"/>
              </a:ext>
            </a:extLst>
          </p:cNvPr>
          <p:cNvGrpSpPr/>
          <p:nvPr/>
        </p:nvGrpSpPr>
        <p:grpSpPr>
          <a:xfrm>
            <a:off x="7350863" y="3514272"/>
            <a:ext cx="3918798" cy="1861105"/>
            <a:chOff x="6934200" y="3416663"/>
            <a:chExt cx="3918798" cy="1861105"/>
          </a:xfrm>
        </p:grpSpPr>
        <p:sp>
          <p:nvSpPr>
            <p:cNvPr id="31" name="Text Box 41">
              <a:extLst>
                <a:ext uri="{FF2B5EF4-FFF2-40B4-BE49-F238E27FC236}">
                  <a16:creationId xmlns:a16="http://schemas.microsoft.com/office/drawing/2014/main" id="{0CDE43DE-0CDC-4A78-85FB-45230377D857}"/>
                </a:ext>
              </a:extLst>
            </p:cNvPr>
            <p:cNvSpPr txBox="1">
              <a:spLocks noChangeArrowheads="1"/>
            </p:cNvSpPr>
            <p:nvPr/>
          </p:nvSpPr>
          <p:spPr bwMode="auto">
            <a:xfrm>
              <a:off x="6934200" y="4908436"/>
              <a:ext cx="32837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or Secured from Movement</a:t>
              </a:r>
              <a:endParaRPr lang="en-US" altLang="en-US">
                <a:latin typeface="+mn-lt"/>
              </a:endParaRPr>
            </a:p>
          </p:txBody>
        </p:sp>
        <p:sp>
          <p:nvSpPr>
            <p:cNvPr id="33" name="Text Box 43">
              <a:extLst>
                <a:ext uri="{FF2B5EF4-FFF2-40B4-BE49-F238E27FC236}">
                  <a16:creationId xmlns:a16="http://schemas.microsoft.com/office/drawing/2014/main" id="{CD68CFAB-C770-4F40-AAED-6C336D1954C2}"/>
                </a:ext>
              </a:extLst>
            </p:cNvPr>
            <p:cNvSpPr txBox="1">
              <a:spLocks noChangeArrowheads="1"/>
            </p:cNvSpPr>
            <p:nvPr/>
          </p:nvSpPr>
          <p:spPr bwMode="auto">
            <a:xfrm>
              <a:off x="6972890" y="3468461"/>
              <a:ext cx="2209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Minimum   = 6”</a:t>
              </a:r>
              <a:endParaRPr lang="en-US" altLang="en-US">
                <a:latin typeface="+mn-lt"/>
              </a:endParaRPr>
            </a:p>
          </p:txBody>
        </p:sp>
        <p:sp>
          <p:nvSpPr>
            <p:cNvPr id="35" name="Text Box 45">
              <a:extLst>
                <a:ext uri="{FF2B5EF4-FFF2-40B4-BE49-F238E27FC236}">
                  <a16:creationId xmlns:a16="http://schemas.microsoft.com/office/drawing/2014/main" id="{4DD3ACA6-91FC-4192-ACCD-D91023001A7C}"/>
                </a:ext>
              </a:extLst>
            </p:cNvPr>
            <p:cNvSpPr txBox="1">
              <a:spLocks noChangeArrowheads="1"/>
            </p:cNvSpPr>
            <p:nvPr/>
          </p:nvSpPr>
          <p:spPr bwMode="auto">
            <a:xfrm>
              <a:off x="6947665" y="3807360"/>
              <a:ext cx="1236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Maximum:</a:t>
              </a:r>
              <a:endParaRPr lang="en-US" altLang="en-US">
                <a:latin typeface="+mn-lt"/>
              </a:endParaRPr>
            </a:p>
          </p:txBody>
        </p:sp>
        <p:sp>
          <p:nvSpPr>
            <p:cNvPr id="36" name="Text Box 46">
              <a:extLst>
                <a:ext uri="{FF2B5EF4-FFF2-40B4-BE49-F238E27FC236}">
                  <a16:creationId xmlns:a16="http://schemas.microsoft.com/office/drawing/2014/main" id="{D1ACCACD-DD0E-4AD5-A43E-C5F7ED088B86}"/>
                </a:ext>
              </a:extLst>
            </p:cNvPr>
            <p:cNvSpPr txBox="1">
              <a:spLocks noChangeArrowheads="1"/>
            </p:cNvSpPr>
            <p:nvPr/>
          </p:nvSpPr>
          <p:spPr bwMode="auto">
            <a:xfrm>
              <a:off x="8091700" y="3791857"/>
              <a:ext cx="2126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L = 10’ or less = 12”</a:t>
              </a:r>
            </a:p>
          </p:txBody>
        </p:sp>
        <p:sp>
          <p:nvSpPr>
            <p:cNvPr id="41" name="Text Box 51">
              <a:extLst>
                <a:ext uri="{FF2B5EF4-FFF2-40B4-BE49-F238E27FC236}">
                  <a16:creationId xmlns:a16="http://schemas.microsoft.com/office/drawing/2014/main" id="{F6439E8D-BDA8-49E3-ABE3-7EB3AE79FDED}"/>
                </a:ext>
              </a:extLst>
            </p:cNvPr>
            <p:cNvSpPr txBox="1">
              <a:spLocks noChangeArrowheads="1"/>
            </p:cNvSpPr>
            <p:nvPr/>
          </p:nvSpPr>
          <p:spPr bwMode="auto">
            <a:xfrm>
              <a:off x="7845480" y="3416663"/>
              <a:ext cx="304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sz="2000" b="1"/>
                <a:t>*</a:t>
              </a:r>
              <a:endParaRPr lang="en-US" altLang="en-US" sz="2000">
                <a:latin typeface="Times New Roman" panose="02020603050405020304" pitchFamily="18" charset="0"/>
              </a:endParaRPr>
            </a:p>
          </p:txBody>
        </p:sp>
        <p:sp>
          <p:nvSpPr>
            <p:cNvPr id="42" name="Text Box 52">
              <a:extLst>
                <a:ext uri="{FF2B5EF4-FFF2-40B4-BE49-F238E27FC236}">
                  <a16:creationId xmlns:a16="http://schemas.microsoft.com/office/drawing/2014/main" id="{BC0DB363-CB7E-42F3-BAAD-2F87B347B786}"/>
                </a:ext>
              </a:extLst>
            </p:cNvPr>
            <p:cNvSpPr txBox="1">
              <a:spLocks noChangeArrowheads="1"/>
            </p:cNvSpPr>
            <p:nvPr/>
          </p:nvSpPr>
          <p:spPr bwMode="auto">
            <a:xfrm>
              <a:off x="8090489" y="4134757"/>
              <a:ext cx="2762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L = Greater than 10’ = 18”</a:t>
              </a:r>
            </a:p>
          </p:txBody>
        </p:sp>
        <p:sp>
          <p:nvSpPr>
            <p:cNvPr id="45" name="Text Box 52">
              <a:extLst>
                <a:ext uri="{FF2B5EF4-FFF2-40B4-BE49-F238E27FC236}">
                  <a16:creationId xmlns:a16="http://schemas.microsoft.com/office/drawing/2014/main" id="{DFCE9719-58A9-241F-64EC-B0E0252879A9}"/>
                </a:ext>
              </a:extLst>
            </p:cNvPr>
            <p:cNvSpPr txBox="1">
              <a:spLocks noChangeArrowheads="1"/>
            </p:cNvSpPr>
            <p:nvPr/>
          </p:nvSpPr>
          <p:spPr bwMode="auto">
            <a:xfrm>
              <a:off x="8090490" y="4449648"/>
              <a:ext cx="241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r>
                <a:rPr lang="en-US" altLang="en-US" b="1">
                  <a:latin typeface="+mn-lt"/>
                </a:rPr>
                <a:t>L = Span of plank</a:t>
              </a:r>
            </a:p>
          </p:txBody>
        </p:sp>
      </p:grpSp>
    </p:spTree>
    <p:extLst>
      <p:ext uri="{BB962C8B-B14F-4D97-AF65-F5344CB8AC3E}">
        <p14:creationId xmlns:p14="http://schemas.microsoft.com/office/powerpoint/2010/main" val="165312967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4C4ADCA6-7F77-4525-8DE8-7DFBDB3F44E4}"/>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5" name="TextBox 4">
            <a:extLst>
              <a:ext uri="{FF2B5EF4-FFF2-40B4-BE49-F238E27FC236}">
                <a16:creationId xmlns:a16="http://schemas.microsoft.com/office/drawing/2014/main" id="{9F7E3B53-2A79-4CAA-BCEF-283AC06903A8}"/>
              </a:ext>
            </a:extLst>
          </p:cNvPr>
          <p:cNvSpPr txBox="1"/>
          <p:nvPr/>
        </p:nvSpPr>
        <p:spPr>
          <a:xfrm>
            <a:off x="3686038" y="633412"/>
            <a:ext cx="4387791" cy="769441"/>
          </a:xfrm>
          <a:prstGeom prst="rect">
            <a:avLst/>
          </a:prstGeom>
          <a:noFill/>
        </p:spPr>
        <p:txBody>
          <a:bodyPr wrap="square" rtlCol="0">
            <a:spAutoFit/>
          </a:bodyPr>
          <a:lstStyle/>
          <a:p>
            <a:r>
              <a:rPr lang="en-US" sz="4400" u="sng" cap="all">
                <a:solidFill>
                  <a:srgbClr val="003F5F"/>
                </a:solidFill>
              </a:rPr>
              <a:t>Scaffold Loads</a:t>
            </a:r>
          </a:p>
        </p:txBody>
      </p:sp>
      <p:sp>
        <p:nvSpPr>
          <p:cNvPr id="7" name="TextBox 6">
            <a:extLst>
              <a:ext uri="{FF2B5EF4-FFF2-40B4-BE49-F238E27FC236}">
                <a16:creationId xmlns:a16="http://schemas.microsoft.com/office/drawing/2014/main" id="{828F0D9F-77C9-4E64-98CF-60DCEB5732A0}"/>
              </a:ext>
            </a:extLst>
          </p:cNvPr>
          <p:cNvSpPr txBox="1"/>
          <p:nvPr/>
        </p:nvSpPr>
        <p:spPr>
          <a:xfrm>
            <a:off x="1026860" y="1564733"/>
            <a:ext cx="10471638" cy="646331"/>
          </a:xfrm>
          <a:prstGeom prst="rect">
            <a:avLst/>
          </a:prstGeom>
          <a:noFill/>
        </p:spPr>
        <p:txBody>
          <a:bodyPr wrap="square" rtlCol="0">
            <a:spAutoFit/>
          </a:bodyPr>
          <a:lstStyle/>
          <a:p>
            <a:r>
              <a:rPr lang="en-US" sz="3600" b="1">
                <a:solidFill>
                  <a:srgbClr val="FF0000"/>
                </a:solidFill>
              </a:rPr>
              <a:t>BEFORE USING A SCAFFOLD, YOU MUST KNOW LOADS</a:t>
            </a:r>
          </a:p>
        </p:txBody>
      </p:sp>
      <p:pic>
        <p:nvPicPr>
          <p:cNvPr id="3" name="Picture 2">
            <a:extLst>
              <a:ext uri="{FF2B5EF4-FFF2-40B4-BE49-F238E27FC236}">
                <a16:creationId xmlns:a16="http://schemas.microsoft.com/office/drawing/2014/main" id="{A3F561CD-9064-F2C7-AB4D-51D871FA340D}"/>
              </a:ext>
            </a:extLst>
          </p:cNvPr>
          <p:cNvPicPr>
            <a:picLocks noChangeAspect="1"/>
          </p:cNvPicPr>
          <p:nvPr/>
        </p:nvPicPr>
        <p:blipFill>
          <a:blip r:embed="rId5"/>
          <a:stretch>
            <a:fillRect/>
          </a:stretch>
        </p:blipFill>
        <p:spPr>
          <a:xfrm>
            <a:off x="3894581" y="2523883"/>
            <a:ext cx="4001448" cy="3683784"/>
          </a:xfrm>
          <a:prstGeom prst="rect">
            <a:avLst/>
          </a:prstGeom>
        </p:spPr>
      </p:pic>
    </p:spTree>
    <p:extLst>
      <p:ext uri="{BB962C8B-B14F-4D97-AF65-F5344CB8AC3E}">
        <p14:creationId xmlns:p14="http://schemas.microsoft.com/office/powerpoint/2010/main" val="3621189746"/>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63147" y="162684"/>
            <a:ext cx="4387791" cy="769441"/>
          </a:xfrm>
          <a:prstGeom prst="rect">
            <a:avLst/>
          </a:prstGeom>
          <a:noFill/>
        </p:spPr>
        <p:txBody>
          <a:bodyPr wrap="square" rtlCol="0">
            <a:spAutoFit/>
          </a:bodyPr>
          <a:lstStyle/>
          <a:p>
            <a:r>
              <a:rPr lang="en-US" sz="4400" u="sng" cap="all">
                <a:solidFill>
                  <a:srgbClr val="003F5F"/>
                </a:solidFill>
              </a:rPr>
              <a:t>Scaffold Loads</a:t>
            </a:r>
          </a:p>
        </p:txBody>
      </p:sp>
      <p:pic>
        <p:nvPicPr>
          <p:cNvPr id="10" name="Picture 9" descr="17_SAIA_Logo_Pantone302_Horz_Stack_375 Lime Green (1).eps">
            <a:extLst>
              <a:ext uri="{FF2B5EF4-FFF2-40B4-BE49-F238E27FC236}">
                <a16:creationId xmlns:a16="http://schemas.microsoft.com/office/drawing/2014/main" id="{C41BCA8C-CCA4-405C-A332-A3408A46F4DA}"/>
              </a:ext>
            </a:extLst>
          </p:cNvPr>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alphaModFix amt="50000"/>
              </a:blip>
              <a:stretch>
                <a:fillRect/>
              </a:stretch>
            </p:blipFill>
          </mc:Choice>
          <mc:Fallback>
            <p:blipFill>
              <a:blip r:embed="rId4">
                <a:alphaModFix amt="50000"/>
              </a:blip>
              <a:stretch>
                <a:fillRect/>
              </a:stretch>
            </p:blipFill>
          </mc:Fallback>
        </mc:AlternateContent>
        <p:spPr>
          <a:xfrm>
            <a:off x="261411" y="6386468"/>
            <a:ext cx="2557731" cy="263197"/>
          </a:xfrm>
          <a:prstGeom prst="rect">
            <a:avLst/>
          </a:prstGeom>
          <a:noFill/>
          <a:ln w="12700" cmpd="sng">
            <a:noFill/>
          </a:ln>
        </p:spPr>
      </p:pic>
      <p:sp>
        <p:nvSpPr>
          <p:cNvPr id="7" name="TextBox 6">
            <a:extLst>
              <a:ext uri="{FF2B5EF4-FFF2-40B4-BE49-F238E27FC236}">
                <a16:creationId xmlns:a16="http://schemas.microsoft.com/office/drawing/2014/main" id="{6C5FD825-AD33-4A1A-9E18-6F1A36109110}"/>
              </a:ext>
            </a:extLst>
          </p:cNvPr>
          <p:cNvSpPr txBox="1"/>
          <p:nvPr/>
        </p:nvSpPr>
        <p:spPr>
          <a:xfrm>
            <a:off x="7818718" y="633412"/>
            <a:ext cx="2425699" cy="461665"/>
          </a:xfrm>
          <a:prstGeom prst="rect">
            <a:avLst/>
          </a:prstGeom>
          <a:noFill/>
        </p:spPr>
        <p:txBody>
          <a:bodyPr wrap="square" rtlCol="0">
            <a:spAutoFit/>
          </a:bodyPr>
          <a:lstStyle/>
          <a:p>
            <a:pPr algn="ctr"/>
            <a:r>
              <a:rPr lang="id-ID" sz="2400" cap="all">
                <a:solidFill>
                  <a:schemeClr val="bg1"/>
                </a:solidFill>
              </a:rPr>
              <a:t>Dead Loads</a:t>
            </a:r>
          </a:p>
        </p:txBody>
      </p:sp>
      <p:sp>
        <p:nvSpPr>
          <p:cNvPr id="12" name="TextBox 11">
            <a:extLst>
              <a:ext uri="{FF2B5EF4-FFF2-40B4-BE49-F238E27FC236}">
                <a16:creationId xmlns:a16="http://schemas.microsoft.com/office/drawing/2014/main" id="{A09FB3B6-71BC-428A-ADFA-9616DD69C400}"/>
              </a:ext>
            </a:extLst>
          </p:cNvPr>
          <p:cNvSpPr txBox="1"/>
          <p:nvPr/>
        </p:nvSpPr>
        <p:spPr>
          <a:xfrm>
            <a:off x="7432429" y="3932649"/>
            <a:ext cx="3073400" cy="400110"/>
          </a:xfrm>
          <a:prstGeom prst="rect">
            <a:avLst/>
          </a:prstGeom>
          <a:noFill/>
        </p:spPr>
        <p:txBody>
          <a:bodyPr wrap="square" rtlCol="0">
            <a:spAutoFit/>
          </a:bodyPr>
          <a:lstStyle/>
          <a:p>
            <a:r>
              <a:rPr lang="en-US" sz="2000">
                <a:solidFill>
                  <a:schemeClr val="bg1"/>
                </a:solidFill>
              </a:rPr>
              <a:t>scaffold &amp; components </a:t>
            </a:r>
          </a:p>
        </p:txBody>
      </p:sp>
      <p:sp>
        <p:nvSpPr>
          <p:cNvPr id="16" name="TextBox 15">
            <a:extLst>
              <a:ext uri="{FF2B5EF4-FFF2-40B4-BE49-F238E27FC236}">
                <a16:creationId xmlns:a16="http://schemas.microsoft.com/office/drawing/2014/main" id="{5EA67D48-B55A-4752-861E-D9179F5999A2}"/>
              </a:ext>
            </a:extLst>
          </p:cNvPr>
          <p:cNvSpPr txBox="1"/>
          <p:nvPr/>
        </p:nvSpPr>
        <p:spPr>
          <a:xfrm>
            <a:off x="1501001" y="1980350"/>
            <a:ext cx="1882396" cy="461665"/>
          </a:xfrm>
          <a:prstGeom prst="rect">
            <a:avLst/>
          </a:prstGeom>
          <a:noFill/>
        </p:spPr>
        <p:txBody>
          <a:bodyPr wrap="none" rtlCol="0">
            <a:spAutoFit/>
          </a:bodyPr>
          <a:lstStyle/>
          <a:p>
            <a:pPr algn="ctr"/>
            <a:r>
              <a:rPr lang="id-ID" sz="2400" cap="all">
                <a:solidFill>
                  <a:schemeClr val="bg1"/>
                </a:solidFill>
              </a:rPr>
              <a:t>Live Loads</a:t>
            </a:r>
          </a:p>
        </p:txBody>
      </p:sp>
      <p:sp>
        <p:nvSpPr>
          <p:cNvPr id="20" name="Freeform 9">
            <a:extLst>
              <a:ext uri="{FF2B5EF4-FFF2-40B4-BE49-F238E27FC236}">
                <a16:creationId xmlns:a16="http://schemas.microsoft.com/office/drawing/2014/main" id="{FBD2A25F-DE03-479E-93C7-D611FD38BEEC}"/>
              </a:ext>
            </a:extLst>
          </p:cNvPr>
          <p:cNvSpPr>
            <a:spLocks noEditPoints="1"/>
          </p:cNvSpPr>
          <p:nvPr/>
        </p:nvSpPr>
        <p:spPr bwMode="auto">
          <a:xfrm>
            <a:off x="5319334" y="5348904"/>
            <a:ext cx="214909" cy="178163"/>
          </a:xfrm>
          <a:custGeom>
            <a:avLst/>
            <a:gdLst>
              <a:gd name="T0" fmla="*/ 221 w 242"/>
              <a:gd name="T1" fmla="*/ 0 h 200"/>
              <a:gd name="T2" fmla="*/ 171 w 242"/>
              <a:gd name="T3" fmla="*/ 0 h 200"/>
              <a:gd name="T4" fmla="*/ 135 w 242"/>
              <a:gd name="T5" fmla="*/ 15 h 200"/>
              <a:gd name="T6" fmla="*/ 51 w 242"/>
              <a:gd name="T7" fmla="*/ 99 h 200"/>
              <a:gd name="T8" fmla="*/ 51 w 242"/>
              <a:gd name="T9" fmla="*/ 129 h 200"/>
              <a:gd name="T10" fmla="*/ 113 w 242"/>
              <a:gd name="T11" fmla="*/ 192 h 200"/>
              <a:gd name="T12" fmla="*/ 143 w 242"/>
              <a:gd name="T13" fmla="*/ 192 h 200"/>
              <a:gd name="T14" fmla="*/ 227 w 242"/>
              <a:gd name="T15" fmla="*/ 108 h 200"/>
              <a:gd name="T16" fmla="*/ 242 w 242"/>
              <a:gd name="T17" fmla="*/ 71 h 200"/>
              <a:gd name="T18" fmla="*/ 242 w 242"/>
              <a:gd name="T19" fmla="*/ 22 h 200"/>
              <a:gd name="T20" fmla="*/ 221 w 242"/>
              <a:gd name="T21" fmla="*/ 0 h 200"/>
              <a:gd name="T22" fmla="*/ 192 w 242"/>
              <a:gd name="T23" fmla="*/ 71 h 200"/>
              <a:gd name="T24" fmla="*/ 171 w 242"/>
              <a:gd name="T25" fmla="*/ 50 h 200"/>
              <a:gd name="T26" fmla="*/ 192 w 242"/>
              <a:gd name="T27" fmla="*/ 29 h 200"/>
              <a:gd name="T28" fmla="*/ 214 w 242"/>
              <a:gd name="T29" fmla="*/ 50 h 200"/>
              <a:gd name="T30" fmla="*/ 192 w 242"/>
              <a:gd name="T31" fmla="*/ 71 h 200"/>
              <a:gd name="T32" fmla="*/ 19 w 242"/>
              <a:gd name="T33" fmla="*/ 119 h 200"/>
              <a:gd name="T34" fmla="*/ 95 w 242"/>
              <a:gd name="T35" fmla="*/ 196 h 200"/>
              <a:gd name="T36" fmla="*/ 70 w 242"/>
              <a:gd name="T37" fmla="*/ 192 h 200"/>
              <a:gd name="T38" fmla="*/ 8 w 242"/>
              <a:gd name="T39" fmla="*/ 129 h 200"/>
              <a:gd name="T40" fmla="*/ 8 w 242"/>
              <a:gd name="T41" fmla="*/ 99 h 200"/>
              <a:gd name="T42" fmla="*/ 92 w 242"/>
              <a:gd name="T43" fmla="*/ 15 h 200"/>
              <a:gd name="T44" fmla="*/ 128 w 242"/>
              <a:gd name="T45" fmla="*/ 0 h 200"/>
              <a:gd name="T46" fmla="*/ 19 w 242"/>
              <a:gd name="T47" fmla="*/ 109 h 200"/>
              <a:gd name="T48" fmla="*/ 19 w 242"/>
              <a:gd name="T49" fmla="*/ 11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2" h="200">
                <a:moveTo>
                  <a:pt x="221" y="0"/>
                </a:moveTo>
                <a:cubicBezTo>
                  <a:pt x="171" y="0"/>
                  <a:pt x="171" y="0"/>
                  <a:pt x="171" y="0"/>
                </a:cubicBezTo>
                <a:cubicBezTo>
                  <a:pt x="159" y="0"/>
                  <a:pt x="143" y="7"/>
                  <a:pt x="135" y="15"/>
                </a:cubicBezTo>
                <a:cubicBezTo>
                  <a:pt x="51" y="99"/>
                  <a:pt x="51" y="99"/>
                  <a:pt x="51" y="99"/>
                </a:cubicBezTo>
                <a:cubicBezTo>
                  <a:pt x="42" y="107"/>
                  <a:pt x="42" y="121"/>
                  <a:pt x="51" y="129"/>
                </a:cubicBezTo>
                <a:cubicBezTo>
                  <a:pt x="113" y="192"/>
                  <a:pt x="113" y="192"/>
                  <a:pt x="113" y="192"/>
                </a:cubicBezTo>
                <a:cubicBezTo>
                  <a:pt x="121" y="200"/>
                  <a:pt x="135" y="200"/>
                  <a:pt x="143" y="192"/>
                </a:cubicBezTo>
                <a:cubicBezTo>
                  <a:pt x="227" y="108"/>
                  <a:pt x="227" y="108"/>
                  <a:pt x="227" y="108"/>
                </a:cubicBezTo>
                <a:cubicBezTo>
                  <a:pt x="236" y="100"/>
                  <a:pt x="242" y="83"/>
                  <a:pt x="242" y="71"/>
                </a:cubicBezTo>
                <a:cubicBezTo>
                  <a:pt x="242" y="22"/>
                  <a:pt x="242" y="22"/>
                  <a:pt x="242" y="22"/>
                </a:cubicBezTo>
                <a:cubicBezTo>
                  <a:pt x="242" y="10"/>
                  <a:pt x="233" y="0"/>
                  <a:pt x="221" y="0"/>
                </a:cubicBezTo>
                <a:moveTo>
                  <a:pt x="192" y="71"/>
                </a:moveTo>
                <a:cubicBezTo>
                  <a:pt x="181" y="71"/>
                  <a:pt x="171" y="62"/>
                  <a:pt x="171" y="50"/>
                </a:cubicBezTo>
                <a:cubicBezTo>
                  <a:pt x="171" y="38"/>
                  <a:pt x="181" y="29"/>
                  <a:pt x="192" y="29"/>
                </a:cubicBezTo>
                <a:cubicBezTo>
                  <a:pt x="204" y="29"/>
                  <a:pt x="214" y="38"/>
                  <a:pt x="214" y="50"/>
                </a:cubicBezTo>
                <a:cubicBezTo>
                  <a:pt x="214" y="62"/>
                  <a:pt x="204" y="71"/>
                  <a:pt x="192" y="71"/>
                </a:cubicBezTo>
                <a:moveTo>
                  <a:pt x="19" y="119"/>
                </a:moveTo>
                <a:cubicBezTo>
                  <a:pt x="95" y="196"/>
                  <a:pt x="95" y="196"/>
                  <a:pt x="95" y="196"/>
                </a:cubicBezTo>
                <a:cubicBezTo>
                  <a:pt x="87" y="200"/>
                  <a:pt x="77" y="199"/>
                  <a:pt x="70" y="192"/>
                </a:cubicBezTo>
                <a:cubicBezTo>
                  <a:pt x="8" y="129"/>
                  <a:pt x="8" y="129"/>
                  <a:pt x="8" y="129"/>
                </a:cubicBezTo>
                <a:cubicBezTo>
                  <a:pt x="0" y="121"/>
                  <a:pt x="0" y="107"/>
                  <a:pt x="8" y="99"/>
                </a:cubicBezTo>
                <a:cubicBezTo>
                  <a:pt x="92" y="15"/>
                  <a:pt x="92" y="15"/>
                  <a:pt x="92" y="15"/>
                </a:cubicBezTo>
                <a:cubicBezTo>
                  <a:pt x="100" y="7"/>
                  <a:pt x="116" y="0"/>
                  <a:pt x="128" y="0"/>
                </a:cubicBezTo>
                <a:cubicBezTo>
                  <a:pt x="19" y="109"/>
                  <a:pt x="19" y="109"/>
                  <a:pt x="19" y="109"/>
                </a:cubicBezTo>
                <a:cubicBezTo>
                  <a:pt x="16" y="112"/>
                  <a:pt x="16" y="117"/>
                  <a:pt x="19" y="119"/>
                </a:cubicBezTo>
              </a:path>
            </a:pathLst>
          </a:custGeom>
          <a:solidFill>
            <a:schemeClr val="bg1"/>
          </a:solidFill>
          <a:ln>
            <a:noFill/>
          </a:ln>
        </p:spPr>
        <p:txBody>
          <a:bodyPr vert="horz" wrap="square" lIns="121920" tIns="60960" rIns="121920" bIns="60960" numCol="1" anchor="t" anchorCtr="0" compatLnSpc="1">
            <a:prstTxWarp prst="textNoShape">
              <a:avLst/>
            </a:prstTxWarp>
          </a:bodyPr>
          <a:lstStyle/>
          <a:p>
            <a:endParaRPr lang="id-ID" sz="2400"/>
          </a:p>
        </p:txBody>
      </p:sp>
      <p:cxnSp>
        <p:nvCxnSpPr>
          <p:cNvPr id="27" name="Straight Connector 26">
            <a:extLst>
              <a:ext uri="{FF2B5EF4-FFF2-40B4-BE49-F238E27FC236}">
                <a16:creationId xmlns:a16="http://schemas.microsoft.com/office/drawing/2014/main" id="{183A23D8-A66F-4400-8605-1E24E84E33DB}"/>
              </a:ext>
            </a:extLst>
          </p:cNvPr>
          <p:cNvCxnSpPr/>
          <p:nvPr/>
        </p:nvCxnSpPr>
        <p:spPr>
          <a:xfrm>
            <a:off x="279400" y="6223000"/>
            <a:ext cx="11569700" cy="1588"/>
          </a:xfrm>
          <a:prstGeom prst="line">
            <a:avLst/>
          </a:prstGeom>
          <a:ln>
            <a:solidFill>
              <a:srgbClr val="93F3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8920BCA-CF87-4A29-ABEC-6B7220BED575}"/>
              </a:ext>
            </a:extLst>
          </p:cNvPr>
          <p:cNvSpPr txBox="1"/>
          <p:nvPr/>
        </p:nvSpPr>
        <p:spPr>
          <a:xfrm>
            <a:off x="709551" y="1457130"/>
            <a:ext cx="11379872" cy="3662541"/>
          </a:xfrm>
          <a:prstGeom prst="rect">
            <a:avLst/>
          </a:prstGeom>
          <a:noFill/>
        </p:spPr>
        <p:txBody>
          <a:bodyPr wrap="square" rtlCol="0">
            <a:spAutoFit/>
          </a:bodyPr>
          <a:lstStyle/>
          <a:p>
            <a:r>
              <a:rPr lang="en-US" sz="2800">
                <a:solidFill>
                  <a:srgbClr val="FF0000"/>
                </a:solidFill>
              </a:rPr>
              <a:t>What’s a Load?</a:t>
            </a:r>
          </a:p>
          <a:p>
            <a:endParaRPr lang="en-US">
              <a:solidFill>
                <a:srgbClr val="FF0000"/>
              </a:solidFill>
            </a:endParaRPr>
          </a:p>
          <a:p>
            <a:r>
              <a:rPr lang="en-US" sz="2400"/>
              <a:t>A load is any object that is placed on a scaffold. It includes:</a:t>
            </a:r>
          </a:p>
          <a:p>
            <a:endParaRPr lang="en-US" sz="2400"/>
          </a:p>
          <a:p>
            <a:pPr marL="342900" indent="-342900">
              <a:buAutoNum type="arabicPeriod"/>
            </a:pPr>
            <a:r>
              <a:rPr lang="en-US" sz="2400">
                <a:solidFill>
                  <a:srgbClr val="FF0000"/>
                </a:solidFill>
              </a:rPr>
              <a:t>Materials</a:t>
            </a:r>
            <a:r>
              <a:rPr lang="en-US" sz="2400"/>
              <a:t> such as brick, block, stucco, windows, insulation, mortar, enclosures, sand and debris</a:t>
            </a:r>
          </a:p>
          <a:p>
            <a:pPr marL="342900" indent="-342900">
              <a:buAutoNum type="arabicPeriod"/>
            </a:pPr>
            <a:r>
              <a:rPr lang="en-US" sz="2400">
                <a:solidFill>
                  <a:srgbClr val="FF0000"/>
                </a:solidFill>
              </a:rPr>
              <a:t>Tools</a:t>
            </a:r>
            <a:r>
              <a:rPr lang="en-US" sz="2400"/>
              <a:t> such as wrenches, hammers, compressors, saws, vacuum cleaners and job boxes</a:t>
            </a:r>
          </a:p>
          <a:p>
            <a:pPr marL="342900" indent="-342900">
              <a:buAutoNum type="arabicPeriod"/>
            </a:pPr>
            <a:r>
              <a:rPr lang="en-US" sz="2400">
                <a:solidFill>
                  <a:srgbClr val="FF0000"/>
                </a:solidFill>
              </a:rPr>
              <a:t>Workers</a:t>
            </a:r>
            <a:r>
              <a:rPr lang="en-US" sz="2400"/>
              <a:t> such as you and all other people being supported by the scaffold</a:t>
            </a:r>
          </a:p>
          <a:p>
            <a:pPr marL="342900" indent="-342900">
              <a:buAutoNum type="arabicPeriod"/>
            </a:pPr>
            <a:r>
              <a:rPr lang="en-US" sz="2400">
                <a:solidFill>
                  <a:srgbClr val="FF0000"/>
                </a:solidFill>
              </a:rPr>
              <a:t>Environmental loads </a:t>
            </a:r>
            <a:r>
              <a:rPr lang="en-US" sz="2400"/>
              <a:t>such as wind, rain, snow, hail and ice</a:t>
            </a:r>
          </a:p>
          <a:p>
            <a:pPr marL="342900" indent="-342900">
              <a:buAutoNum type="arabicPeriod"/>
            </a:pPr>
            <a:endParaRPr lang="en-US"/>
          </a:p>
        </p:txBody>
      </p:sp>
    </p:spTree>
    <p:extLst>
      <p:ext uri="{BB962C8B-B14F-4D97-AF65-F5344CB8AC3E}">
        <p14:creationId xmlns:p14="http://schemas.microsoft.com/office/powerpoint/2010/main" val="739237829"/>
      </p:ext>
    </p:extLst>
  </p:cSld>
  <p:clrMapOvr>
    <a:masterClrMapping/>
  </p:clrMapOvr>
  <p:transition spd="slow"/>
</p:sld>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003F5F"/>
      </a:accent1>
      <a:accent2>
        <a:srgbClr val="125D79"/>
      </a:accent2>
      <a:accent3>
        <a:srgbClr val="437A91"/>
      </a:accent3>
      <a:accent4>
        <a:srgbClr val="6C96A8"/>
      </a:accent4>
      <a:accent5>
        <a:srgbClr val="95B3C1"/>
      </a:accent5>
      <a:accent6>
        <a:srgbClr val="AFC6D1"/>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FA21E3EBE4844A8D554135BC96E2A4" ma:contentTypeVersion="13" ma:contentTypeDescription="Create a new document." ma:contentTypeScope="" ma:versionID="16e3a2b92c894215b39795aaad1bf0d9">
  <xsd:schema xmlns:xsd="http://www.w3.org/2001/XMLSchema" xmlns:xs="http://www.w3.org/2001/XMLSchema" xmlns:p="http://schemas.microsoft.com/office/2006/metadata/properties" xmlns:ns2="e58134ca-92bc-4df9-b4d8-b632751bc477" xmlns:ns3="485d4d45-0e83-47ec-9758-e46a4aa4fae8" targetNamespace="http://schemas.microsoft.com/office/2006/metadata/properties" ma:root="true" ma:fieldsID="b851160fd0521b5410950bc696cf45c4" ns2:_="" ns3:_="">
    <xsd:import namespace="e58134ca-92bc-4df9-b4d8-b632751bc477"/>
    <xsd:import namespace="485d4d45-0e83-47ec-9758-e46a4aa4fae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8134ca-92bc-4df9-b4d8-b632751bc4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cad8d74-758b-45ee-9243-9e5d5866370c"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5d4d45-0e83-47ec-9758-e46a4aa4fae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5a3a0b4-d4ca-404b-a86f-1491c3a4c3c8}" ma:internalName="TaxCatchAll" ma:showField="CatchAllData" ma:web="485d4d45-0e83-47ec-9758-e46a4aa4fa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85d4d45-0e83-47ec-9758-e46a4aa4fae8" xsi:nil="true"/>
    <lcf76f155ced4ddcb4097134ff3c332f xmlns="e58134ca-92bc-4df9-b4d8-b632751bc4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E9D91AC-9B09-405E-B96D-4CBB6F9E09B5}">
  <ds:schemaRefs>
    <ds:schemaRef ds:uri="485d4d45-0e83-47ec-9758-e46a4aa4fae8"/>
    <ds:schemaRef ds:uri="e58134ca-92bc-4df9-b4d8-b632751bc4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4A27F6-D3E9-4480-A673-ACDD3220F436}">
  <ds:schemaRefs>
    <ds:schemaRef ds:uri="http://schemas.microsoft.com/sharepoint/v3/contenttype/forms"/>
  </ds:schemaRefs>
</ds:datastoreItem>
</file>

<file path=customXml/itemProps3.xml><?xml version="1.0" encoding="utf-8"?>
<ds:datastoreItem xmlns:ds="http://schemas.openxmlformats.org/officeDocument/2006/customXml" ds:itemID="{B46B7E6C-1F5D-4E7B-89E9-4E593A220A9D}">
  <ds:schemaRefs>
    <ds:schemaRef ds:uri="485d4d45-0e83-47ec-9758-e46a4aa4fae8"/>
    <ds:schemaRef ds:uri="cb732d12-fca7-4328-90e6-12b18aa32064"/>
    <ds:schemaRef ds:uri="cc6cde79-feb4-4ef8-999f-d0627b93f126"/>
    <ds:schemaRef ds:uri="e58134ca-92bc-4df9-b4d8-b632751bc4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32</TotalTime>
  <Words>10160</Words>
  <Application>Microsoft Office PowerPoint</Application>
  <PresentationFormat>Widescreen</PresentationFormat>
  <Paragraphs>1422</Paragraphs>
  <Slides>137</Slides>
  <Notes>137</Notes>
  <HiddenSlides>0</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Office Theme</vt:lpstr>
      <vt:lpstr>PowerPoint Presentation</vt:lpstr>
      <vt:lpstr>PowerPoint Presentation</vt:lpstr>
      <vt:lpstr>PowerPoint Presentation</vt:lpstr>
      <vt:lpstr>PowerPoint Presentation</vt:lpstr>
      <vt:lpstr>PowerPoint Presentation</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SCAFFOLD INSPECTION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Scaffold Platform Construction</vt:lpstr>
      <vt:lpstr>FALL HAZARD PREVENTION GUARDRAILS AND TOEBOARDS</vt:lpstr>
      <vt:lpstr>Scaffold Guardrail Installation</vt:lpstr>
      <vt:lpstr>PowerPoint Presentation</vt:lpstr>
      <vt:lpstr>Crossbraces as Guardrails </vt:lpstr>
      <vt:lpstr>Crossbraces as Guardrails (CA Only)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SCAFFOLD ACCESS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FALLING OBJECT PROTECTION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MINIMUM SAFE APPROACH DISTANCES (MSAD)</vt:lpstr>
      <vt:lpstr>PowerPoint Presentation</vt:lpstr>
      <vt:lpstr>PowerPoint Presentation</vt:lpstr>
      <vt:lpstr>PowerPoint Presentation</vt:lpstr>
      <vt:lpstr>PowerPoint Presentation</vt:lpstr>
      <vt:lpstr>PowerPoint Presentation</vt:lpstr>
      <vt:lpstr>SCAFFOLD COMPONENTS</vt:lpstr>
      <vt:lpstr>PowerPoint Presentation</vt:lpstr>
      <vt:lpstr>PowerPoint Presentation</vt:lpstr>
      <vt:lpstr>PowerPoint Presentation</vt:lpstr>
      <vt:lpstr>Scaffold Platform Construction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Tracy Dutting-Kane</dc:creator>
  <cp:lastModifiedBy>John Royer</cp:lastModifiedBy>
  <cp:revision>20</cp:revision>
  <dcterms:created xsi:type="dcterms:W3CDTF">2020-08-20T22:30:41Z</dcterms:created>
  <dcterms:modified xsi:type="dcterms:W3CDTF">2024-12-06T19:44:08Z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0x01010029FA21E3EBE4844A8D554135BC96E2A4</vt:lpwstr>
  </property>
</Properties>
</file>