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639" r:id="rId2"/>
    <p:sldId id="568" r:id="rId3"/>
    <p:sldId id="621" r:id="rId4"/>
    <p:sldId id="569" r:id="rId5"/>
    <p:sldId id="570" r:id="rId6"/>
    <p:sldId id="634" r:id="rId7"/>
    <p:sldId id="635" r:id="rId8"/>
    <p:sldId id="571" r:id="rId9"/>
    <p:sldId id="631" r:id="rId10"/>
    <p:sldId id="633" r:id="rId11"/>
    <p:sldId id="576" r:id="rId12"/>
    <p:sldId id="577" r:id="rId13"/>
    <p:sldId id="580" r:id="rId14"/>
    <p:sldId id="572" r:id="rId15"/>
    <p:sldId id="573" r:id="rId16"/>
    <p:sldId id="582" r:id="rId17"/>
    <p:sldId id="583" r:id="rId18"/>
    <p:sldId id="584" r:id="rId19"/>
    <p:sldId id="585" r:id="rId20"/>
    <p:sldId id="586" r:id="rId21"/>
    <p:sldId id="587" r:id="rId22"/>
    <p:sldId id="589" r:id="rId23"/>
    <p:sldId id="637" r:id="rId24"/>
    <p:sldId id="626" r:id="rId25"/>
    <p:sldId id="590" r:id="rId26"/>
    <p:sldId id="591" r:id="rId27"/>
    <p:sldId id="592" r:id="rId28"/>
    <p:sldId id="593" r:id="rId29"/>
    <p:sldId id="595" r:id="rId30"/>
    <p:sldId id="638" r:id="rId31"/>
    <p:sldId id="597" r:id="rId32"/>
    <p:sldId id="603" r:id="rId33"/>
    <p:sldId id="627" r:id="rId34"/>
    <p:sldId id="598" r:id="rId35"/>
    <p:sldId id="599" r:id="rId36"/>
    <p:sldId id="600" r:id="rId37"/>
    <p:sldId id="601" r:id="rId38"/>
    <p:sldId id="602" r:id="rId39"/>
    <p:sldId id="632" r:id="rId40"/>
    <p:sldId id="636" r:id="rId41"/>
    <p:sldId id="628" r:id="rId42"/>
    <p:sldId id="629" r:id="rId43"/>
    <p:sldId id="604" r:id="rId44"/>
    <p:sldId id="605" r:id="rId45"/>
    <p:sldId id="606" r:id="rId46"/>
    <p:sldId id="607" r:id="rId47"/>
    <p:sldId id="608" r:id="rId48"/>
    <p:sldId id="609" r:id="rId49"/>
    <p:sldId id="610" r:id="rId50"/>
    <p:sldId id="630" r:id="rId51"/>
    <p:sldId id="611" r:id="rId52"/>
    <p:sldId id="613" r:id="rId53"/>
    <p:sldId id="614" r:id="rId54"/>
    <p:sldId id="615" r:id="rId55"/>
    <p:sldId id="616" r:id="rId56"/>
    <p:sldId id="617" r:id="rId57"/>
    <p:sldId id="612" r:id="rId58"/>
    <p:sldId id="619" r:id="rId59"/>
    <p:sldId id="623" r:id="rId60"/>
    <p:sldId id="567" r:id="rId61"/>
  </p:sldIdLst>
  <p:sldSz cx="12192000" cy="6858000"/>
  <p:notesSz cx="9144000" cy="6858000"/>
  <p:defaultTextStyle>
    <a:defPPr rtl="0"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9A6A9"/>
    <a:srgbClr val="E07E83"/>
    <a:srgbClr val="D9676B"/>
    <a:srgbClr val="D0444F"/>
    <a:srgbClr val="C8152F"/>
    <a:srgbClr val="A40000"/>
    <a:srgbClr val="93BC00"/>
    <a:srgbClr val="BFAFBB"/>
    <a:srgbClr val="AF9BAA"/>
    <a:srgbClr val="8E7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3" autoAdjust="0"/>
    <p:restoredTop sz="92059" autoAdjust="0"/>
  </p:normalViewPr>
  <p:slideViewPr>
    <p:cSldViewPr snapToGrid="0">
      <p:cViewPr varScale="1">
        <p:scale>
          <a:sx n="95" d="100"/>
          <a:sy n="95" d="100"/>
        </p:scale>
        <p:origin x="192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17280"/>
    </p:cViewPr>
  </p:sorterViewPr>
  <p:notesViewPr>
    <p:cSldViewPr snapToGrid="0">
      <p:cViewPr varScale="1">
        <p:scale>
          <a:sx n="125" d="100"/>
          <a:sy n="125" d="100"/>
        </p:scale>
        <p:origin x="-1200" y="-11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20/08/19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E71F5-2935-4BFA-B369-9FA3FAF5566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502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id-ID"/>
              <a:t>20/08/19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C38DD1-33AA-4996-977A-42B26A155BB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59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6585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qué se debe buscar al inspeccionar los tubos.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los puntos más importantes a inspeccionar cuando se utilizan abrazaderas de cuña.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los puntos más importantes a inspeccionar cuando se utilizan abrazaderas de perno.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tipos de bases disponibles e indique cómo se utilizan.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 que debe buscar cuando inspecciona las bases.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Haga que los alumnos se levanten e inspeccionen el equipo que se utilizará para la evaluación práctica.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los diferentes componentes del andamio de tubos y abrazaderas básico y hable acerca de la importancia de incluir barandales y plataformas entablonadas, y de proporcionar un acceso adecuado.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20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Repase brevemente los Resultados del aprendizaje de la parte del curso sobre tubos y abrazaderas.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Describa brevemente cada paso del proceso de construcción de una unidad básica de andamio de tubos y abrazaderas. *PASO 5: explique en detalle el proceso de construcción de la elevación de la base. Hable sobre la importancia de inspeccionar el andamio antes de usarlo y con qué frecuencia debe ser inspeccionado después.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2357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el acceso adecuado y las mejores prácticas al instalarlo. Consulte el reglamento pertinente relacionado con el acceso (este ya se debería haber tratado en la sección 2 de Fundamentos del andamio, así que es solo un breve recordatorio). Analice la importancia de los tres puntos de contacto al subir las escaleras.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22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abrazaderas de control y cuándo se deben utilizar.</a:t>
            </a:r>
          </a:p>
          <a:p>
            <a:pPr rtl="0"/>
            <a:r>
              <a:rPr lang="es-US"/>
              <a:t>Explique dónde se debe colocar la abrazadera de control (arriba o abajo, dependiendo de si el andamio está colgado o no). Explique la importancia de que las abrazaderas estén en contacto entre sí.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Analice en grupos la actividad de aprendizaje, o solicite a los alumnos que trabajen en parejas para responder las preguntas de la página 38.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 los diferentes tipos de configuraciones en los que están integrados los andamios de tubos y abrazaderas. Describa algunos de los usos más comunes de los andamios de tubos y abrazaderas. Recuerde a los alumnos que la configuración depende del uso previsto y de la naturaleza del proyecto.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las maneras en que los planos pueden ser útiles para los constructores de andamios. Explique que un plano puede ser tan simple como un boceto o un dibujo. Describa cómo se puede desarrollar una lista de equipos una vez que se haya realizado el boceto, o el plano.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 los factores que influyen en la selección del equipo del andamio de tubos y abrazaderas. Explique que se pueden tomar decisiones sobre el equipo que se necesita, pero un boceto o plano ayudará a determinar la cantidad requerida de cada componente.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las características y la variedad de usos de los andamios de tubos y abrazaderas.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Señale las tres vistas de la imagen (es posible que deba ayudar a algunos alumnos a visualizar estas tres vistas señalando una característica del dibujo, como la punta del techo, y mostrar dónde se encuentra en cada vista).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cómo puede ser útil dibujar el plano del andamio para preparar listas de equipos y para comunicarse con los constructores y usuarios de los andamios. Señale los diferentes tipos de vistas que se muestran aquí (elevación, vista en planta, vista lateral,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 la actividad de aprendizaje de la página 49 y (si es posible) dibuje cómo debería verse el andamio para este escenario.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PUNTOS CLAVE de esta sesión.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34</a:t>
            </a:fld>
            <a:endParaRPr lang="id-ID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35</a:t>
            </a:fld>
            <a:endParaRPr lang="id-ID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36</a:t>
            </a:fld>
            <a:endParaRPr lang="id-ID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andamios de tendido continuo y dónde se utilizan habitualmente. </a:t>
            </a:r>
          </a:p>
          <a:p>
            <a:pPr rtl="0"/>
            <a:r>
              <a:rPr lang="es-US"/>
              <a:t>Describa el proceso para añadir secciones y elevaciones.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37</a:t>
            </a:fld>
            <a:endParaRPr lang="id-ID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andamios de área y para qué tipos de trabajos se utilizan típicamente. Explique cómo se construyen los andamios de área.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38</a:t>
            </a:fld>
            <a:endParaRPr lang="id-ID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Explique la importancia del arriostramiento y describa cómo y dónde instalarlo en los andamios de tubos y abrazaderas. Enfatice la importancia de seguir las instrucciones del manufacturero para arriostrar el equipo específico de andamio de tubos y abrazaderas.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39</a:t>
            </a:fld>
            <a:endParaRPr lang="id-ID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que, a medida que el andamio crece en altura, puede ser necesario asegurarlo. Hable acerca de los contrafuertes y cómo están unidos a la torre del andamio. Explique el diagrama que se muestra aquí y analice por qué los contrafuertes se construyen de manera diferente para cada torre.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40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brevemente los diversos componentes de un andamio de tubos y abrazaderas básico y describa su función. HAGA CLIC para que aparezca cada componente.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</a:t>
            </a:r>
            <a:r>
              <a:rPr lang="es-US" u="none">
                <a:solidFill>
                  <a:srgbClr val="800000"/>
                </a:solidFill>
              </a:rPr>
              <a:t>60</a:t>
            </a:r>
            <a:r>
              <a:rPr lang="es-US"/>
              <a:t> y haga un bosquejo aproximado (si tiene una pizarra) de cómo debería ser el diseño del andamio para este escenario. Discuta qué equipo se necesitará para este andamio.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 para el instructor: Este andamio podría considerarse como una pasarela peatonal. Existen requisitos específicos para las pasarelas peatonales: Este andamio podría considerarse como tal y estaría sujeto a diferentes requisitos, por lo general, dependientes de los códigos de construcción locales. Asegúrese de revisar. No nos ocuparemos de eso para este ejercicio.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41</a:t>
            </a:fld>
            <a:endParaRPr lang="id-ID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</a:t>
            </a:r>
            <a:r>
              <a:rPr lang="es-US" u="none"/>
              <a:t>64</a:t>
            </a:r>
            <a:r>
              <a:rPr lang="es-US"/>
              <a:t> y haga un bosquejo aproximado (si tiene una pizarra) de cómo debería ser el diseño del andamio para este escenario. Discuta qué equipo se necesitará para este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42</a:t>
            </a:fld>
            <a:endParaRPr lang="id-ID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43</a:t>
            </a:fld>
            <a:endParaRPr lang="id-ID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44</a:t>
            </a:fld>
            <a:endParaRPr lang="id-ID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45</a:t>
            </a:fld>
            <a:endParaRPr lang="id-ID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los diferentes tipos de amarres y las diferentes maneras en que se pueden construir. Destaque la importancia de los amarres para estabilizar los andamios de múltiples elevaciones de mayor altura.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46</a:t>
            </a:fld>
            <a:endParaRPr lang="id-ID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acerca del aumento de las cargas a las que están sujetos los andamios cerrados y la importancia de que una persona calificada diseñe el andamio (incluidos los amarres necesarios).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47</a:t>
            </a:fld>
            <a:endParaRPr lang="id-ID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Indique claramente las responsabilidades de la persona competente con respecto a las inspecciones de los andamios.</a:t>
            </a:r>
          </a:p>
          <a:p>
            <a:pPr rtl="0"/>
            <a:r>
              <a:rPr lang="es-US"/>
              <a:t>Explique con qué frecuencia se deben inspeccionar los andamios, y que esto es un MÍNIMO.</a:t>
            </a:r>
          </a:p>
          <a:p>
            <a:pPr rtl="0"/>
            <a:r>
              <a:rPr lang="es-US"/>
              <a:t>Describa el sistema de etiquetas de tres colores y cómo funciona.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48</a:t>
            </a:fld>
            <a:endParaRPr lang="id-ID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Comente la actividad de aprendizaje de la página</a:t>
            </a:r>
            <a:r>
              <a:rPr lang="es-US" u="none"/>
              <a:t>49</a:t>
            </a:r>
            <a:r>
              <a:rPr lang="es-US"/>
              <a:t>. Si es posible, esboce el diseño del andamio (en una pizarra) y el tipo de amarre que se debe utilizar en este escenario.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49</a:t>
            </a:fld>
            <a:endParaRPr lang="id-ID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50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dos estilos de abrazaderas y explique cómo se sujeta cada una de ellas.</a:t>
            </a:r>
          </a:p>
          <a:p>
            <a:pPr rtl="0"/>
            <a:r>
              <a:rPr lang="es-US"/>
              <a:t>Comente las ventajas y desventajas de cada tipo.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51</a:t>
            </a:fld>
            <a:endParaRPr lang="id-ID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52</a:t>
            </a:fld>
            <a:endParaRPr lang="id-ID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US"/>
              <a:t>Discuta los puntos más importantes a recordar al desarmar andamios de tubos y abrazaderas.</a:t>
            </a:r>
          </a:p>
          <a:p>
            <a:pPr rtl="0"/>
            <a:r>
              <a:rPr lang="es-US"/>
              <a:t>Recuerde a los alumnos que el desarmado del andamio es una parte tan importante de la EVALUACIÓN PRÁCTICA como el armado en sí, y que espera que trabajen de manera segura y retiren los componentes en el orden correcto. No importa cuán corto sea el tiempo, NO permita que aceleren el proceso de desarmado.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335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Explique que, si bien es posible que los aprendices no sean responsables del almacenamiento del equipo que están utilizando, sigue siendo importante apilar el equipo de manera ordenada y agrupar los componentes de tamaño similar, para facilitar su recogida y almacenamiento. Puede ser importante comparar lo que está allí con la lista de envío original, para asegurarse de que no falte nada. Destaque la importancia de separar y etiquetar los componentes dañados para que no se vuelvan a utilizar.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54</a:t>
            </a:fld>
            <a:endParaRPr lang="id-ID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55</a:t>
            </a:fld>
            <a:endParaRPr lang="id-ID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Revise los </a:t>
            </a:r>
            <a:r>
              <a:rPr lang="es-US" cap="all"/>
              <a:t>puntos clave</a:t>
            </a:r>
            <a:r>
              <a:rPr lang="es-US"/>
              <a:t> de esta sesión.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56</a:t>
            </a:fld>
            <a:endParaRPr lang="id-ID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Detenga la presentación aquí y revise los requisitos de la evaluación práctica con los alumnos.</a:t>
            </a:r>
          </a:p>
          <a:p>
            <a:pPr rtl="0"/>
            <a:r>
              <a:rPr lang="es-US"/>
              <a:t>Proporcióneles un dibujo o un plano del andamio que desea que construyan.</a:t>
            </a:r>
          </a:p>
          <a:p>
            <a:pPr rtl="0"/>
            <a:r>
              <a:rPr lang="es-US"/>
              <a:t>Asegúrese de que estén utilizando todos los equipos de protección personal correspondientes.</a:t>
            </a:r>
          </a:p>
          <a:p>
            <a:pPr rtl="0"/>
            <a:r>
              <a:rPr lang="es-US"/>
              <a:t>Después de construir el o los andamios, haga que los alumnos los inspeccionen utilizando las listas de verificación.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57</a:t>
            </a:fld>
            <a:endParaRPr lang="id-ID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Después de que el equipo haya sido apilado o guardado. Comparta sus observaciones acerca de la construcción con los alumnos (lo que vio que hicieron bien y lo que siente que podrían haber mejorado). Permítales la oportunidad de compartir sus respuestas a estas preguntas informativas. RECUERDE: ESTA ES SU OPORTUNIDAD DE CORREGIR CUALQUIER PRÁCTICA INSEGURA O INCORRECTA.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58</a:t>
            </a:fld>
            <a:endParaRPr lang="id-ID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RECUERDE: ESTA ES SU OPORTUNIDAD DE ACLARAR CUALQUIER INFORMACIÓN O EXPLICAR CUALQUIER CONCEPTO QUE LOS ALUMNOS PAREZCAN NO TENER CLAROS.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59</a:t>
            </a:fld>
            <a:endParaRPr lang="id-ID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60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tipos de abrazaderas/conectores que se muestran y explique cuándo se utilizan.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tipos de tubos que tienen conectores especiales y explique cómo se unen entre sí.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Hable sobre la importancia de inspeccionar el equipo antes de comenzar a construir el andamio.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-US"/>
              <a:t>Describa los diferentes defectos que podrían afectar a un tubo de andamio y qué buscar al inspeccionarlos.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C38DD1-33AA-4996-977A-42B26A155BBE}" type="slidenum">
              <a:rPr lang="id-ID" smtClean="0"/>
              <a:pPr rtl="0"/>
              <a:t>10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4894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720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0193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 sz="1400">
              <a:solidFill>
                <a:schemeClr val="accent2"/>
              </a:solidFill>
            </a:endParaRP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08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3413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1950125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1937796"/>
            <a:ext cx="4969744" cy="375333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11" name="Picture 10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99463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782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0217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0161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9666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51938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448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9684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223237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729492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690867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 rtlCol="0"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fld id="{260E2A6B-A809-4840-BF14-8648BC0BDF87}" type="slidenum">
              <a:rPr lang="id-ID" sz="11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45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/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510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rtl="0"/>
            <a:endParaRPr lang="id-ID" dirty="0"/>
          </a:p>
        </p:txBody>
      </p:sp>
      <p:pic>
        <p:nvPicPr>
          <p:cNvPr id="3" name="Picture 2" descr="17_SAIA_Logo_Pantone302_Horz_Stack_375 Lime Green (1)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2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 userDrawn="1"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2718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US"/>
              <a:t>Click to edit Master text styles</a:t>
            </a:r>
          </a:p>
          <a:p>
            <a:pPr lvl="1" rtl="0"/>
            <a:r>
              <a:rPr lang="es-US"/>
              <a:t>Second level</a:t>
            </a:r>
          </a:p>
          <a:p>
            <a:pPr lvl="2" rtl="0"/>
            <a:r>
              <a:rPr lang="es-US"/>
              <a:t>Third level</a:t>
            </a:r>
          </a:p>
          <a:p>
            <a:pPr lvl="3" rtl="0"/>
            <a:r>
              <a:rPr lang="es-US"/>
              <a:t>Fourth level</a:t>
            </a:r>
          </a:p>
          <a:p>
            <a:pPr lvl="4" rtl="0"/>
            <a:r>
              <a:rPr lang="es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d-ID"/>
              <a:t>20/08/19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176DFD3-2AF0-4B06-81C8-CF1C6F54D29C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59" r:id="rId13"/>
    <p:sldLayoutId id="2147483661" r:id="rId14"/>
    <p:sldLayoutId id="2147483664" r:id="rId15"/>
    <p:sldLayoutId id="2147483665" r:id="rId16"/>
    <p:sldLayoutId id="2147483666" r:id="rId17"/>
    <p:sldLayoutId id="2147483670" r:id="rId18"/>
    <p:sldLayoutId id="2147483678" r:id="rId19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d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4.pd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d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7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d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df"/><Relationship Id="rId7" Type="http://schemas.openxmlformats.org/officeDocument/2006/relationships/image" Target="../media/image361.pd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jpg"/><Relationship Id="rId5" Type="http://schemas.openxmlformats.org/officeDocument/2006/relationships/image" Target="../media/image30.png"/><Relationship Id="rId10" Type="http://schemas.openxmlformats.org/officeDocument/2006/relationships/image" Target="../media/image37.jpg"/><Relationship Id="rId4" Type="http://schemas.openxmlformats.org/officeDocument/2006/relationships/image" Target="../media/image1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5.pdf"/><Relationship Id="rId7" Type="http://schemas.openxmlformats.org/officeDocument/2006/relationships/image" Target="../media/image369.pd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7.pdf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5.pdf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d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d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387.pd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93.pdf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d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d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99.pdf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26" Type="http://schemas.openxmlformats.org/officeDocument/2006/relationships/image" Target="../media/image13.tiff"/><Relationship Id="rId3" Type="http://schemas.openxmlformats.org/officeDocument/2006/relationships/image" Target="../media/image4.pn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5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27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9.jpeg"/><Relationship Id="rId24" Type="http://schemas.openxmlformats.org/officeDocument/2006/relationships/image" Target="../media/image11.png"/><Relationship Id="rId5" Type="http://schemas.openxmlformats.org/officeDocument/2006/relationships/image" Target="../media/image1.pdf"/><Relationship Id="rId23" Type="http://schemas.openxmlformats.org/officeDocument/2006/relationships/image" Target="../media/image321.pdf"/><Relationship Id="rId10" Type="http://schemas.openxmlformats.org/officeDocument/2006/relationships/image" Target="../media/image8.tiff"/><Relationship Id="rId9" Type="http://schemas.openxmlformats.org/officeDocument/2006/relationships/image" Target="../media/image7.tiff"/><Relationship Id="rId27" Type="http://schemas.openxmlformats.org/officeDocument/2006/relationships/image" Target="../media/image14.tiff"/><Relationship Id="rId30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03.pdf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05.pdf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330.pd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d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3.pd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35.pd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0DCDCC-56C2-834C-957A-98333063A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" y="0"/>
            <a:ext cx="12193964" cy="68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416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5662" y="660400"/>
            <a:ext cx="781929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 dirty="0">
                <a:solidFill>
                  <a:srgbClr val="333F50"/>
                </a:solidFill>
              </a:rPr>
              <a:t>INSPECCION DE LOS TUBOS</a:t>
            </a:r>
          </a:p>
        </p:txBody>
      </p:sp>
      <p:pic>
        <p:nvPicPr>
          <p:cNvPr id="6" name="Picture 5" descr="damaged tube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022779" y="-2775632"/>
            <a:ext cx="2730499" cy="12752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170" y="5054600"/>
            <a:ext cx="2171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300" dirty="0"/>
              <a:t>CORTE TRANSVERSAL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4500" y="5105400"/>
            <a:ext cx="160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300" dirty="0"/>
              <a:t>PUNTAS ABIERTAS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800" y="4889500"/>
            <a:ext cx="200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300" dirty="0"/>
              <a:t>CABEZA DE SETA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2900" y="5054600"/>
            <a:ext cx="19431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300" dirty="0"/>
              <a:t>CORTE CON LLAMA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15600" y="5067300"/>
            <a:ext cx="13589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300" dirty="0"/>
              <a:t>CURVA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68300" y="368300"/>
            <a:ext cx="75565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 dirty="0">
                <a:solidFill>
                  <a:srgbClr val="333F50"/>
                </a:solidFill>
              </a:rPr>
              <a:t>INSPECCION DE LOS TUBOS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041656">
            <a:off x="4989908" y="1407413"/>
            <a:ext cx="6502401" cy="4895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2F7EF-CF43-F14B-8F82-64AF7C53A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076" y="1201506"/>
            <a:ext cx="4814888" cy="53069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13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INSPECCIÓN DE ABRAZADERAS DE CUÑA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F201845-445C-9848-A116-12B2A8790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3762" y="1268273"/>
            <a:ext cx="7800975" cy="459390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1411" y="299759"/>
            <a:ext cx="1158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INSPECCIÓN DE ABRAZADERAS DE PERNO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52251C-B85C-2542-823A-AA8E3240C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168" y="916534"/>
            <a:ext cx="7181057" cy="523229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2700" y="490259"/>
            <a:ext cx="336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BASES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42999" y="3130550"/>
            <a:ext cx="8762215" cy="27241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0100" y="1335038"/>
            <a:ext cx="10769600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6213" indent="-1762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placas base distribuyen las cargas de las patas o los postes sobre un área más grande. </a:t>
            </a:r>
          </a:p>
          <a:p>
            <a:pPr marL="176213" indent="-176213" rtl="0">
              <a:buFont typeface="Arial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6213" indent="-176213" rtl="0"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Existen diferentes tipos de placas base para utilizar con andamios de tubos y abrazaderas.</a:t>
            </a:r>
          </a:p>
        </p:txBody>
      </p:sp>
    </p:spTree>
    <p:extLst>
      <p:ext uri="{BB962C8B-B14F-4D97-AF65-F5344CB8AC3E}">
        <p14:creationId xmlns:p14="http://schemas.microsoft.com/office/powerpoint/2010/main" val="884292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D9B9F9-3956-8A43-9F14-712B02ED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99" y="2688280"/>
            <a:ext cx="4827588" cy="3746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987" y="279039"/>
            <a:ext cx="8407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rgbClr val="333F50"/>
                </a:solidFill>
              </a:rPr>
              <a:t>INSPECCIONAR LAS BASES</a:t>
            </a: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07987" y="1185434"/>
            <a:ext cx="3978276" cy="156484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1850" y="1235805"/>
            <a:ext cx="4001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1500" b="1" spc="-20" dirty="0"/>
              <a:t>1A VÁSTAGO/ESPIGA (TUBO DE EXTREMO LISO): </a:t>
            </a:r>
            <a:r>
              <a:rPr lang="es-US" sz="1500" spc="-20" dirty="0"/>
              <a:t>Cabe dentro del poste vertical.</a:t>
            </a:r>
          </a:p>
          <a:p>
            <a:pPr rtl="0"/>
            <a:r>
              <a:rPr lang="es-US" sz="1500" b="1" spc="-20" dirty="0"/>
              <a:t>1B VÁSTAGO/ESPIGA (TUBO CON CONECTOR FINAL): </a:t>
            </a:r>
            <a:r>
              <a:rPr lang="es-US" sz="1500" spc="-20" dirty="0"/>
              <a:t>Los extremos se enroscan y se unen de manera adecuada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79025" y="3007081"/>
            <a:ext cx="3907236" cy="626598"/>
            <a:chOff x="6451600" y="3848100"/>
            <a:chExt cx="2273301" cy="212142"/>
          </a:xfrm>
        </p:grpSpPr>
        <p:sp>
          <p:nvSpPr>
            <p:cNvPr id="32" name="Rounded Rectangle 31"/>
            <p:cNvSpPr/>
            <p:nvPr/>
          </p:nvSpPr>
          <p:spPr>
            <a:xfrm>
              <a:off x="6451600" y="3848100"/>
              <a:ext cx="2273301" cy="212142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1013" y="3892809"/>
              <a:ext cx="2223426" cy="109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500" b="1" dirty="0"/>
                <a:t>PLACA: </a:t>
              </a:r>
              <a:r>
                <a:rPr lang="es-US" sz="1500" dirty="0"/>
                <a:t>plana, sin esquinas curvadas.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3996" y="3914806"/>
            <a:ext cx="3962265" cy="1082033"/>
            <a:chOff x="800100" y="4965700"/>
            <a:chExt cx="2150927" cy="544713"/>
          </a:xfrm>
        </p:grpSpPr>
        <p:sp>
          <p:nvSpPr>
            <p:cNvPr id="35" name="Rounded Rectangle 34"/>
            <p:cNvSpPr/>
            <p:nvPr/>
          </p:nvSpPr>
          <p:spPr>
            <a:xfrm>
              <a:off x="800100" y="4965700"/>
              <a:ext cx="2150927" cy="544713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9908" y="4991100"/>
              <a:ext cx="1841500" cy="395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1500" b="1" dirty="0"/>
                <a:t>APARIENCIA GENERAL: </a:t>
              </a:r>
              <a:r>
                <a:rPr lang="es-US" sz="1500" dirty="0"/>
                <a:t>debe ser recta y estar libre de óxido en exceso o materiales extraños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F446EA-A6B7-2D4C-B0F9-570AA5D1A9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5966"/>
          <a:stretch/>
        </p:blipFill>
        <p:spPr>
          <a:xfrm>
            <a:off x="8486774" y="2182075"/>
            <a:ext cx="3557589" cy="38790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85E5EE-DB56-D542-B3DB-CDAB3CCFA26E}"/>
              </a:ext>
            </a:extLst>
          </p:cNvPr>
          <p:cNvCxnSpPr>
            <a:cxnSpLocks/>
          </p:cNvCxnSpPr>
          <p:nvPr/>
        </p:nvCxnSpPr>
        <p:spPr>
          <a:xfrm>
            <a:off x="4412719" y="1554685"/>
            <a:ext cx="1988874" cy="1584452"/>
          </a:xfrm>
          <a:prstGeom prst="straightConnector1">
            <a:avLst/>
          </a:prstGeom>
          <a:ln w="41275">
            <a:solidFill>
              <a:srgbClr val="92D050"/>
            </a:solidFill>
            <a:headEnd w="lg" len="lg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6B5AAC-7AF5-DC4D-AB25-65154D618271}"/>
              </a:ext>
            </a:extLst>
          </p:cNvPr>
          <p:cNvCxnSpPr>
            <a:cxnSpLocks/>
          </p:cNvCxnSpPr>
          <p:nvPr/>
        </p:nvCxnSpPr>
        <p:spPr>
          <a:xfrm>
            <a:off x="4386261" y="2022141"/>
            <a:ext cx="5524106" cy="947993"/>
          </a:xfrm>
          <a:prstGeom prst="straightConnector1">
            <a:avLst/>
          </a:prstGeom>
          <a:ln w="41275">
            <a:solidFill>
              <a:srgbClr val="92D050"/>
            </a:solidFill>
            <a:headEnd w="lg" len="lg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0F3379F-C22C-CD42-8E04-66DCE0F9E0F3}"/>
              </a:ext>
            </a:extLst>
          </p:cNvPr>
          <p:cNvCxnSpPr>
            <a:cxnSpLocks/>
          </p:cNvCxnSpPr>
          <p:nvPr/>
        </p:nvCxnSpPr>
        <p:spPr>
          <a:xfrm>
            <a:off x="4386261" y="3249698"/>
            <a:ext cx="328614" cy="1172911"/>
          </a:xfrm>
          <a:prstGeom prst="straightConnector1">
            <a:avLst/>
          </a:prstGeom>
          <a:ln w="41275">
            <a:solidFill>
              <a:srgbClr val="92D050"/>
            </a:solidFill>
            <a:headEnd w="lg" len="lg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8100" y="1143000"/>
            <a:ext cx="985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rgbClr val="595959"/>
                </a:solidFill>
              </a:rPr>
              <a:t>Inspeccione el equipo de andamiaje que se ha proporcionado para el componente práctico de este curso.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ile-4.jpeg"/>
          <p:cNvPicPr>
            <a:picLocks noChangeAspect="1"/>
          </p:cNvPicPr>
          <p:nvPr/>
        </p:nvPicPr>
        <p:blipFill>
          <a:blip r:embed="rId7"/>
          <a:srcRect l="31189" t="27037" b="37963"/>
          <a:stretch>
            <a:fillRect/>
          </a:stretch>
        </p:blipFill>
        <p:spPr>
          <a:xfrm>
            <a:off x="1155699" y="2118185"/>
            <a:ext cx="10248901" cy="3893650"/>
          </a:xfrm>
          <a:prstGeom prst="rect">
            <a:avLst/>
          </a:prstGeom>
        </p:spPr>
      </p:pic>
      <p:pic>
        <p:nvPicPr>
          <p:cNvPr id="9" name="Picture 8" descr="Learning Activity ICON.psd">
            <a:extLst>
              <a:ext uri="{FF2B5EF4-FFF2-40B4-BE49-F238E27FC236}">
                <a16:creationId xmlns:a16="http://schemas.microsoft.com/office/drawing/2014/main" id="{5005AF58-F2C2-6E4B-B803-E703ADA99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8C58E3-6F0E-314F-8378-6EFF00B2453E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4677" y="439459"/>
            <a:ext cx="7530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2300" y="1206500"/>
            <a:ext cx="944880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tubos y abrazaderas se pueden adaptar a muchos tamaños y formas porque </a:t>
            </a:r>
            <a:r>
              <a:rPr lang="es-US" sz="2200" cap="all" dirty="0">
                <a:solidFill>
                  <a:srgbClr val="595959"/>
                </a:solidFill>
              </a:rPr>
              <a:t>no existen restricciones en cuanto a dónde se pueden hacer las conexiones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 andamio de tubos y abrazaderas consta de cuatro elementos básicos: </a:t>
            </a:r>
          </a:p>
          <a:p>
            <a:pPr marL="1077913" lvl="2" indent="-163513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tubos</a:t>
            </a:r>
            <a:r>
              <a:rPr lang="es-US" sz="2200" cap="all" dirty="0">
                <a:solidFill>
                  <a:srgbClr val="595959"/>
                </a:solidFill>
              </a:rPr>
              <a:t> verticales; </a:t>
            </a:r>
          </a:p>
          <a:p>
            <a:pPr marL="1077913" lvl="2" indent="-163513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tubos</a:t>
            </a:r>
            <a:r>
              <a:rPr lang="es-US" sz="2200" cap="all" dirty="0">
                <a:solidFill>
                  <a:srgbClr val="595959"/>
                </a:solidFill>
              </a:rPr>
              <a:t> horizontales; </a:t>
            </a:r>
          </a:p>
          <a:p>
            <a:pPr marL="1077913" lvl="2" indent="-163513" rtl="0">
              <a:spcAft>
                <a:spcPts val="6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tubos</a:t>
            </a:r>
            <a:r>
              <a:rPr lang="es-US" sz="2200" cap="all" dirty="0">
                <a:solidFill>
                  <a:srgbClr val="595959"/>
                </a:solidFill>
              </a:rPr>
              <a:t> diagonales y </a:t>
            </a:r>
          </a:p>
          <a:p>
            <a:pPr marL="1077913" lvl="2" indent="-163513" rtl="0">
              <a:spcAft>
                <a:spcPts val="600"/>
              </a:spcAft>
              <a:buFont typeface="Arial"/>
              <a:buChar char="•"/>
            </a:pPr>
            <a:r>
              <a:rPr lang="es-US" sz="2200" cap="all" dirty="0">
                <a:solidFill>
                  <a:srgbClr val="595959"/>
                </a:solidFill>
              </a:rPr>
              <a:t>abrazaderas </a:t>
            </a:r>
            <a:r>
              <a:rPr lang="es-US" sz="2200" dirty="0">
                <a:solidFill>
                  <a:srgbClr val="595959"/>
                </a:solidFill>
              </a:rPr>
              <a:t>(o acopladores).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NO utilice tubos de aluminio y acero juntos.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Algunos tubos tienen conectores especiales que les permiten conectarse firmemente de extremo a extremo.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49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6900" y="622300"/>
            <a:ext cx="9829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endParaRPr lang="en-US" sz="2200" dirty="0">
              <a:solidFill>
                <a:srgbClr val="595959"/>
              </a:solidFill>
            </a:endParaRP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tubos se conectan con </a:t>
            </a:r>
            <a:r>
              <a:rPr lang="es-US" sz="2200" cap="all" dirty="0">
                <a:solidFill>
                  <a:srgbClr val="595959"/>
                </a:solidFill>
              </a:rPr>
              <a:t>abrazaderas de perno</a:t>
            </a:r>
            <a:r>
              <a:rPr lang="es-US" sz="2200" dirty="0">
                <a:solidFill>
                  <a:srgbClr val="595959"/>
                </a:solidFill>
              </a:rPr>
              <a:t> o </a:t>
            </a:r>
            <a:r>
              <a:rPr lang="es-US" sz="2200" cap="all" dirty="0">
                <a:solidFill>
                  <a:srgbClr val="595959"/>
                </a:solidFill>
              </a:rPr>
              <a:t>de cuña</a:t>
            </a:r>
            <a:r>
              <a:rPr lang="es-US" sz="22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NO introduzca la cuña demasiado profundo. Esto debilita toda la abrazadera haciéndola peligrosa de usar.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Asegúrese de colocar la ABRAZADERA DE CUÑA de modo que la cuña posterior se oriente </a:t>
            </a:r>
            <a:r>
              <a:rPr lang="es-US" sz="2200" cap="all" dirty="0">
                <a:solidFill>
                  <a:srgbClr val="595959"/>
                </a:solidFill>
              </a:rPr>
              <a:t>hacia abajo</a:t>
            </a:r>
            <a:r>
              <a:rPr lang="es-US" sz="2200" dirty="0">
                <a:solidFill>
                  <a:srgbClr val="595959"/>
                </a:solidFill>
              </a:rPr>
              <a:t> y la otra cuña se oriente </a:t>
            </a:r>
            <a:r>
              <a:rPr lang="es-US" sz="2200" cap="all" dirty="0">
                <a:solidFill>
                  <a:srgbClr val="595959"/>
                </a:solidFill>
              </a:rPr>
              <a:t>hacia afuera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Inspeccione minuciosamente el equipo o los componentes del andamio antes de usarlos, para asegurarse de que sean seguros.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componentes del andamio se deben inspeccionar en busca de: daños estructurales, modificaciones, partes o piezas faltantes, corrosión en exceso, decoloración y otros tipos de daños o defectos.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47700" y="5473700"/>
            <a:ext cx="736600" cy="2032000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grpSp>
        <p:nvGrpSpPr>
          <p:cNvPr id="19" name="Group 18"/>
          <p:cNvGrpSpPr/>
          <p:nvPr/>
        </p:nvGrpSpPr>
        <p:grpSpPr>
          <a:xfrm>
            <a:off x="4051301" y="6105524"/>
            <a:ext cx="8127999" cy="752476"/>
            <a:chOff x="4051301" y="6105524"/>
            <a:chExt cx="8127999" cy="752476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4691065" y="5465764"/>
              <a:ext cx="752471" cy="2032000"/>
            </a:xfrm>
            <a:prstGeom prst="rect">
              <a:avLst/>
            </a:prstGeom>
            <a:solidFill>
              <a:srgbClr val="D04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6723064" y="5465763"/>
              <a:ext cx="752474" cy="2032000"/>
            </a:xfrm>
            <a:prstGeom prst="rect">
              <a:avLst/>
            </a:prstGeom>
            <a:solidFill>
              <a:srgbClr val="D96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8755066" y="5465766"/>
              <a:ext cx="752468" cy="2032000"/>
            </a:xfrm>
            <a:prstGeom prst="rect">
              <a:avLst/>
            </a:prstGeom>
            <a:solidFill>
              <a:srgbClr val="E07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10787062" y="5465762"/>
              <a:ext cx="752475" cy="2032000"/>
            </a:xfrm>
            <a:prstGeom prst="rect">
              <a:avLst/>
            </a:prstGeom>
            <a:solidFill>
              <a:srgbClr val="E9A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3028787" y="4752582"/>
            <a:ext cx="30672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0287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9066" y="1521897"/>
            <a:ext cx="102338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bg1"/>
                </a:solidFill>
              </a:rPr>
              <a:t>Construir andamios de TUBOS </a:t>
            </a:r>
            <a:br>
              <a:rPr lang="es-US" sz="4800" cap="all" dirty="0">
                <a:solidFill>
                  <a:schemeClr val="bg1"/>
                </a:solidFill>
              </a:rPr>
            </a:br>
            <a:r>
              <a:rPr lang="es-US" sz="4800" cap="all" dirty="0">
                <a:solidFill>
                  <a:schemeClr val="bg1"/>
                </a:solidFill>
              </a:rPr>
              <a:t>Y ABRAZADERAS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7200" y="3073954"/>
            <a:ext cx="1116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Un andamio básico de tubos y abrazaderas es el bloque de construcción </a:t>
            </a:r>
            <a:b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</a:br>
            <a:r>
              <a:rPr lang="es-US" sz="20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para todas las configuraciones</a:t>
            </a:r>
            <a:endParaRPr lang="id-ID" sz="20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19301" y="5207000"/>
            <a:ext cx="2032000" cy="1651000"/>
            <a:chOff x="2019301" y="5207000"/>
            <a:chExt cx="2032000" cy="1651000"/>
          </a:xfrm>
          <a:solidFill>
            <a:srgbClr val="C8152F"/>
          </a:solidFill>
        </p:grpSpPr>
        <p:sp>
          <p:nvSpPr>
            <p:cNvPr id="13" name="Rectangle 12"/>
            <p:cNvSpPr/>
            <p:nvPr/>
          </p:nvSpPr>
          <p:spPr>
            <a:xfrm rot="16200000">
              <a:off x="2209801" y="5016500"/>
              <a:ext cx="16510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4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3200" y="5626100"/>
              <a:ext cx="5588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346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2671769" y="5465767"/>
            <a:ext cx="752466" cy="2032000"/>
          </a:xfrm>
          <a:prstGeom prst="rect">
            <a:avLst/>
          </a:prstGeom>
          <a:solidFill>
            <a:srgbClr val="C8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4703767" y="5465765"/>
            <a:ext cx="752468" cy="2032000"/>
          </a:xfrm>
          <a:prstGeom prst="rect">
            <a:avLst/>
          </a:prstGeom>
          <a:solidFill>
            <a:srgbClr val="D04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6735765" y="5465764"/>
            <a:ext cx="752471" cy="2032000"/>
          </a:xfrm>
          <a:prstGeom prst="rect">
            <a:avLst/>
          </a:prstGeom>
          <a:solidFill>
            <a:srgbClr val="D96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8767764" y="5465762"/>
            <a:ext cx="752474" cy="2032000"/>
          </a:xfrm>
          <a:prstGeom prst="rect">
            <a:avLst/>
          </a:prstGeom>
          <a:solidFill>
            <a:srgbClr val="E07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10799766" y="5465766"/>
            <a:ext cx="752468" cy="2032000"/>
          </a:xfrm>
          <a:prstGeom prst="rect">
            <a:avLst/>
          </a:prstGeom>
          <a:solidFill>
            <a:srgbClr val="E9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82563" y="5008562"/>
            <a:ext cx="1666875" cy="2032000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09487" y="4752582"/>
            <a:ext cx="508651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09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34144" y="2357159"/>
            <a:ext cx="8123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ANDAMIOS DE TUBOS Y ABRAZADERAS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0178" y="3151129"/>
            <a:ext cx="9505822" cy="43088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BC00"/>
                </a:solidFill>
                <a:latin typeface="Source Sans Pro Light" panose="020B0403030403020204" pitchFamily="34" charset="0"/>
              </a:rPr>
              <a:t>VERSÁTIL Y FÁCIL DE ARMAR</a:t>
            </a:r>
            <a:endParaRPr lang="id-ID" sz="22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0" y="5613400"/>
            <a:ext cx="7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97517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299" y="439459"/>
            <a:ext cx="10448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TORRES DE TUBOS Y ABRAZADERAS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447800"/>
            <a:ext cx="6400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distancia entre los postes está determinada por la aplicación, la carga y la configuración requerida.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Se requieren barandas en todos los lados y extremos abiertos de las plataformas de trabajo.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 pata del andamio se apoya en la base, la durmiente y la placa de base.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plataformas deben estar completamente entablonadas.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Se requiere un acceso adecuado </a:t>
            </a:r>
          </a:p>
          <a:p>
            <a:pPr rtl="0">
              <a:spcAft>
                <a:spcPts val="1200"/>
              </a:spcAft>
              <a:buFont typeface="Arial"/>
              <a:buChar char="•"/>
            </a:pPr>
            <a:endParaRPr lang="en-US" sz="2000" dirty="0">
              <a:solidFill>
                <a:srgbClr val="7671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01700" y="1219200"/>
            <a:ext cx="4152900" cy="5232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/>
          <p:nvPr/>
        </p:nvGrpSpPr>
        <p:grpSpPr>
          <a:xfrm>
            <a:off x="2803195" y="4885323"/>
            <a:ext cx="413352" cy="599360"/>
            <a:chOff x="-990600" y="3375025"/>
            <a:chExt cx="571500" cy="828675"/>
          </a:xfrm>
          <a:solidFill>
            <a:schemeClr val="bg1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2" name="Freeform 13"/>
          <p:cNvSpPr>
            <a:spLocks noEditPoints="1"/>
          </p:cNvSpPr>
          <p:nvPr/>
        </p:nvSpPr>
        <p:spPr bwMode="auto">
          <a:xfrm>
            <a:off x="10957708" y="4956864"/>
            <a:ext cx="468540" cy="456279"/>
          </a:xfrm>
          <a:custGeom>
            <a:avLst/>
            <a:gdLst>
              <a:gd name="T0" fmla="*/ 161 w 226"/>
              <a:gd name="T1" fmla="*/ 0 h 220"/>
              <a:gd name="T2" fmla="*/ 96 w 226"/>
              <a:gd name="T3" fmla="*/ 47 h 220"/>
              <a:gd name="T4" fmla="*/ 95 w 226"/>
              <a:gd name="T5" fmla="*/ 47 h 220"/>
              <a:gd name="T6" fmla="*/ 24 w 226"/>
              <a:gd name="T7" fmla="*/ 119 h 220"/>
              <a:gd name="T8" fmla="*/ 1 w 226"/>
              <a:gd name="T9" fmla="*/ 189 h 220"/>
              <a:gd name="T10" fmla="*/ 24 w 226"/>
              <a:gd name="T11" fmla="*/ 220 h 220"/>
              <a:gd name="T12" fmla="*/ 90 w 226"/>
              <a:gd name="T13" fmla="*/ 203 h 220"/>
              <a:gd name="T14" fmla="*/ 207 w 226"/>
              <a:gd name="T15" fmla="*/ 91 h 220"/>
              <a:gd name="T16" fmla="*/ 110 w 226"/>
              <a:gd name="T17" fmla="*/ 164 h 220"/>
              <a:gd name="T18" fmla="*/ 170 w 226"/>
              <a:gd name="T19" fmla="*/ 81 h 220"/>
              <a:gd name="T20" fmla="*/ 163 w 226"/>
              <a:gd name="T21" fmla="*/ 115 h 220"/>
              <a:gd name="T22" fmla="*/ 110 w 226"/>
              <a:gd name="T23" fmla="*/ 169 h 220"/>
              <a:gd name="T24" fmla="*/ 102 w 226"/>
              <a:gd name="T25" fmla="*/ 139 h 220"/>
              <a:gd name="T26" fmla="*/ 79 w 226"/>
              <a:gd name="T27" fmla="*/ 117 h 220"/>
              <a:gd name="T28" fmla="*/ 159 w 226"/>
              <a:gd name="T29" fmla="*/ 61 h 220"/>
              <a:gd name="T30" fmla="*/ 102 w 226"/>
              <a:gd name="T31" fmla="*/ 139 h 220"/>
              <a:gd name="T32" fmla="*/ 52 w 226"/>
              <a:gd name="T33" fmla="*/ 110 h 220"/>
              <a:gd name="T34" fmla="*/ 137 w 226"/>
              <a:gd name="T35" fmla="*/ 49 h 220"/>
              <a:gd name="T36" fmla="*/ 29 w 226"/>
              <a:gd name="T37" fmla="*/ 205 h 220"/>
              <a:gd name="T38" fmla="*/ 14 w 226"/>
              <a:gd name="T39" fmla="*/ 196 h 220"/>
              <a:gd name="T40" fmla="*/ 22 w 226"/>
              <a:gd name="T41" fmla="*/ 166 h 220"/>
              <a:gd name="T42" fmla="*/ 54 w 226"/>
              <a:gd name="T43" fmla="*/ 199 h 220"/>
              <a:gd name="T44" fmla="*/ 61 w 226"/>
              <a:gd name="T45" fmla="*/ 197 h 220"/>
              <a:gd name="T46" fmla="*/ 24 w 226"/>
              <a:gd name="T47" fmla="*/ 159 h 220"/>
              <a:gd name="T48" fmla="*/ 33 w 226"/>
              <a:gd name="T49" fmla="*/ 129 h 220"/>
              <a:gd name="T50" fmla="*/ 89 w 226"/>
              <a:gd name="T51" fmla="*/ 189 h 220"/>
              <a:gd name="T52" fmla="*/ 61 w 226"/>
              <a:gd name="T53" fmla="*/ 197 h 220"/>
              <a:gd name="T54" fmla="*/ 186 w 226"/>
              <a:gd name="T55" fmla="*/ 93 h 220"/>
              <a:gd name="T56" fmla="*/ 168 w 226"/>
              <a:gd name="T57" fmla="*/ 52 h 220"/>
              <a:gd name="T58" fmla="*/ 139 w 226"/>
              <a:gd name="T59" fmla="*/ 23 h 220"/>
              <a:gd name="T60" fmla="*/ 192 w 226"/>
              <a:gd name="T61" fmla="*/ 27 h 220"/>
              <a:gd name="T62" fmla="*/ 197 w 226"/>
              <a:gd name="T63" fmla="*/ 81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6" h="220">
                <a:moveTo>
                  <a:pt x="202" y="18"/>
                </a:moveTo>
                <a:cubicBezTo>
                  <a:pt x="191" y="6"/>
                  <a:pt x="176" y="0"/>
                  <a:pt x="161" y="0"/>
                </a:cubicBezTo>
                <a:cubicBezTo>
                  <a:pt x="149" y="0"/>
                  <a:pt x="137" y="5"/>
                  <a:pt x="129" y="13"/>
                </a:cubicBezTo>
                <a:cubicBezTo>
                  <a:pt x="96" y="47"/>
                  <a:pt x="96" y="47"/>
                  <a:pt x="96" y="47"/>
                </a:cubicBezTo>
                <a:cubicBezTo>
                  <a:pt x="96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7"/>
                  <a:pt x="95" y="47"/>
                  <a:pt x="95" y="47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22"/>
                  <a:pt x="19" y="126"/>
                  <a:pt x="17" y="130"/>
                </a:cubicBezTo>
                <a:cubicBezTo>
                  <a:pt x="1" y="189"/>
                  <a:pt x="1" y="189"/>
                  <a:pt x="1" y="189"/>
                </a:cubicBezTo>
                <a:cubicBezTo>
                  <a:pt x="1" y="189"/>
                  <a:pt x="0" y="194"/>
                  <a:pt x="0" y="196"/>
                </a:cubicBezTo>
                <a:cubicBezTo>
                  <a:pt x="0" y="209"/>
                  <a:pt x="11" y="220"/>
                  <a:pt x="24" y="220"/>
                </a:cubicBezTo>
                <a:cubicBezTo>
                  <a:pt x="27" y="220"/>
                  <a:pt x="32" y="219"/>
                  <a:pt x="32" y="219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5" y="202"/>
                  <a:pt x="99" y="200"/>
                  <a:pt x="102" y="196"/>
                </a:cubicBezTo>
                <a:cubicBezTo>
                  <a:pt x="207" y="91"/>
                  <a:pt x="207" y="91"/>
                  <a:pt x="207" y="91"/>
                </a:cubicBezTo>
                <a:cubicBezTo>
                  <a:pt x="226" y="72"/>
                  <a:pt x="224" y="40"/>
                  <a:pt x="202" y="18"/>
                </a:cubicBezTo>
                <a:close/>
                <a:moveTo>
                  <a:pt x="110" y="164"/>
                </a:moveTo>
                <a:cubicBezTo>
                  <a:pt x="110" y="157"/>
                  <a:pt x="108" y="151"/>
                  <a:pt x="105" y="146"/>
                </a:cubicBezTo>
                <a:cubicBezTo>
                  <a:pt x="170" y="81"/>
                  <a:pt x="170" y="81"/>
                  <a:pt x="170" y="81"/>
                </a:cubicBezTo>
                <a:cubicBezTo>
                  <a:pt x="174" y="93"/>
                  <a:pt x="172" y="106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63" y="115"/>
                  <a:pt x="163" y="115"/>
                  <a:pt x="163" y="115"/>
                </a:cubicBezTo>
                <a:cubicBezTo>
                  <a:pt x="110" y="169"/>
                  <a:pt x="110" y="169"/>
                  <a:pt x="110" y="169"/>
                </a:cubicBezTo>
                <a:cubicBezTo>
                  <a:pt x="110" y="167"/>
                  <a:pt x="110" y="165"/>
                  <a:pt x="110" y="164"/>
                </a:cubicBezTo>
                <a:close/>
                <a:moveTo>
                  <a:pt x="102" y="139"/>
                </a:moveTo>
                <a:cubicBezTo>
                  <a:pt x="99" y="135"/>
                  <a:pt x="96" y="131"/>
                  <a:pt x="93" y="127"/>
                </a:cubicBezTo>
                <a:cubicBezTo>
                  <a:pt x="88" y="123"/>
                  <a:pt x="84" y="120"/>
                  <a:pt x="79" y="117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9" y="54"/>
                  <a:pt x="154" y="57"/>
                  <a:pt x="159" y="61"/>
                </a:cubicBezTo>
                <a:cubicBezTo>
                  <a:pt x="162" y="65"/>
                  <a:pt x="165" y="69"/>
                  <a:pt x="167" y="74"/>
                </a:cubicBezTo>
                <a:lnTo>
                  <a:pt x="102" y="139"/>
                </a:lnTo>
                <a:close/>
                <a:moveTo>
                  <a:pt x="72" y="114"/>
                </a:moveTo>
                <a:cubicBezTo>
                  <a:pt x="66" y="111"/>
                  <a:pt x="59" y="110"/>
                  <a:pt x="52" y="110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13" y="48"/>
                  <a:pt x="125" y="46"/>
                  <a:pt x="137" y="49"/>
                </a:cubicBezTo>
                <a:lnTo>
                  <a:pt x="72" y="114"/>
                </a:lnTo>
                <a:close/>
                <a:moveTo>
                  <a:pt x="29" y="205"/>
                </a:moveTo>
                <a:cubicBezTo>
                  <a:pt x="28" y="206"/>
                  <a:pt x="26" y="206"/>
                  <a:pt x="24" y="206"/>
                </a:cubicBezTo>
                <a:cubicBezTo>
                  <a:pt x="18" y="206"/>
                  <a:pt x="14" y="202"/>
                  <a:pt x="14" y="196"/>
                </a:cubicBezTo>
                <a:cubicBezTo>
                  <a:pt x="14" y="195"/>
                  <a:pt x="14" y="193"/>
                  <a:pt x="14" y="192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30" y="166"/>
                  <a:pt x="38" y="169"/>
                  <a:pt x="45" y="175"/>
                </a:cubicBezTo>
                <a:cubicBezTo>
                  <a:pt x="51" y="182"/>
                  <a:pt x="55" y="191"/>
                  <a:pt x="54" y="199"/>
                </a:cubicBezTo>
                <a:lnTo>
                  <a:pt x="29" y="205"/>
                </a:lnTo>
                <a:close/>
                <a:moveTo>
                  <a:pt x="61" y="197"/>
                </a:moveTo>
                <a:cubicBezTo>
                  <a:pt x="61" y="188"/>
                  <a:pt x="57" y="178"/>
                  <a:pt x="50" y="170"/>
                </a:cubicBezTo>
                <a:cubicBezTo>
                  <a:pt x="42" y="163"/>
                  <a:pt x="33" y="159"/>
                  <a:pt x="24" y="159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1" y="132"/>
                  <a:pt x="32" y="131"/>
                  <a:pt x="33" y="129"/>
                </a:cubicBezTo>
                <a:cubicBezTo>
                  <a:pt x="47" y="119"/>
                  <a:pt x="68" y="122"/>
                  <a:pt x="83" y="137"/>
                </a:cubicBezTo>
                <a:cubicBezTo>
                  <a:pt x="98" y="153"/>
                  <a:pt x="101" y="175"/>
                  <a:pt x="89" y="189"/>
                </a:cubicBezTo>
                <a:cubicBezTo>
                  <a:pt x="88" y="190"/>
                  <a:pt x="87" y="190"/>
                  <a:pt x="86" y="190"/>
                </a:cubicBezTo>
                <a:lnTo>
                  <a:pt x="61" y="197"/>
                </a:lnTo>
                <a:close/>
                <a:moveTo>
                  <a:pt x="197" y="81"/>
                </a:moveTo>
                <a:cubicBezTo>
                  <a:pt x="186" y="93"/>
                  <a:pt x="186" y="93"/>
                  <a:pt x="186" y="93"/>
                </a:cubicBezTo>
                <a:cubicBezTo>
                  <a:pt x="186" y="91"/>
                  <a:pt x="186" y="90"/>
                  <a:pt x="186" y="88"/>
                </a:cubicBezTo>
                <a:cubicBezTo>
                  <a:pt x="185" y="75"/>
                  <a:pt x="178" y="62"/>
                  <a:pt x="168" y="52"/>
                </a:cubicBezTo>
                <a:cubicBezTo>
                  <a:pt x="157" y="41"/>
                  <a:pt x="142" y="34"/>
                  <a:pt x="127" y="34"/>
                </a:cubicBezTo>
                <a:cubicBezTo>
                  <a:pt x="139" y="23"/>
                  <a:pt x="139" y="23"/>
                  <a:pt x="139" y="23"/>
                </a:cubicBezTo>
                <a:cubicBezTo>
                  <a:pt x="145" y="17"/>
                  <a:pt x="153" y="14"/>
                  <a:pt x="161" y="14"/>
                </a:cubicBezTo>
                <a:cubicBezTo>
                  <a:pt x="172" y="14"/>
                  <a:pt x="184" y="19"/>
                  <a:pt x="192" y="27"/>
                </a:cubicBezTo>
                <a:cubicBezTo>
                  <a:pt x="201" y="36"/>
                  <a:pt x="205" y="46"/>
                  <a:pt x="206" y="56"/>
                </a:cubicBezTo>
                <a:cubicBezTo>
                  <a:pt x="207" y="66"/>
                  <a:pt x="204" y="75"/>
                  <a:pt x="197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grpSp>
        <p:nvGrpSpPr>
          <p:cNvPr id="3" name="Group 83"/>
          <p:cNvGrpSpPr/>
          <p:nvPr/>
        </p:nvGrpSpPr>
        <p:grpSpPr>
          <a:xfrm>
            <a:off x="4844241" y="2547938"/>
            <a:ext cx="539504" cy="539505"/>
            <a:chOff x="-2771775" y="66675"/>
            <a:chExt cx="827087" cy="827088"/>
          </a:xfrm>
          <a:solidFill>
            <a:schemeClr val="bg1"/>
          </a:solidFill>
        </p:grpSpPr>
        <p:sp>
          <p:nvSpPr>
            <p:cNvPr id="78" name="Freeform 19"/>
            <p:cNvSpPr>
              <a:spLocks noEditPoints="1"/>
            </p:cNvSpPr>
            <p:nvPr/>
          </p:nvSpPr>
          <p:spPr bwMode="auto">
            <a:xfrm>
              <a:off x="-2771775" y="66675"/>
              <a:ext cx="827087" cy="827088"/>
            </a:xfrm>
            <a:custGeom>
              <a:avLst/>
              <a:gdLst>
                <a:gd name="T0" fmla="*/ 188 w 220"/>
                <a:gd name="T1" fmla="*/ 83 h 220"/>
                <a:gd name="T2" fmla="*/ 196 w 220"/>
                <a:gd name="T3" fmla="*/ 56 h 220"/>
                <a:gd name="T4" fmla="*/ 181 w 220"/>
                <a:gd name="T5" fmla="*/ 26 h 220"/>
                <a:gd name="T6" fmla="*/ 164 w 220"/>
                <a:gd name="T7" fmla="*/ 24 h 220"/>
                <a:gd name="T8" fmla="*/ 137 w 220"/>
                <a:gd name="T9" fmla="*/ 32 h 220"/>
                <a:gd name="T10" fmla="*/ 119 w 220"/>
                <a:gd name="T11" fmla="*/ 0 h 220"/>
                <a:gd name="T12" fmla="*/ 87 w 220"/>
                <a:gd name="T13" fmla="*/ 11 h 220"/>
                <a:gd name="T14" fmla="*/ 74 w 220"/>
                <a:gd name="T15" fmla="*/ 36 h 220"/>
                <a:gd name="T16" fmla="*/ 49 w 220"/>
                <a:gd name="T17" fmla="*/ 22 h 220"/>
                <a:gd name="T18" fmla="*/ 26 w 220"/>
                <a:gd name="T19" fmla="*/ 39 h 220"/>
                <a:gd name="T20" fmla="*/ 36 w 220"/>
                <a:gd name="T21" fmla="*/ 74 h 220"/>
                <a:gd name="T22" fmla="*/ 11 w 220"/>
                <a:gd name="T23" fmla="*/ 87 h 220"/>
                <a:gd name="T24" fmla="*/ 0 w 220"/>
                <a:gd name="T25" fmla="*/ 119 h 220"/>
                <a:gd name="T26" fmla="*/ 32 w 220"/>
                <a:gd name="T27" fmla="*/ 137 h 220"/>
                <a:gd name="T28" fmla="*/ 24 w 220"/>
                <a:gd name="T29" fmla="*/ 164 h 220"/>
                <a:gd name="T30" fmla="*/ 39 w 220"/>
                <a:gd name="T31" fmla="*/ 194 h 220"/>
                <a:gd name="T32" fmla="*/ 56 w 220"/>
                <a:gd name="T33" fmla="*/ 196 h 220"/>
                <a:gd name="T34" fmla="*/ 83 w 220"/>
                <a:gd name="T35" fmla="*/ 188 h 220"/>
                <a:gd name="T36" fmla="*/ 101 w 220"/>
                <a:gd name="T37" fmla="*/ 220 h 220"/>
                <a:gd name="T38" fmla="*/ 133 w 220"/>
                <a:gd name="T39" fmla="*/ 209 h 220"/>
                <a:gd name="T40" fmla="*/ 146 w 220"/>
                <a:gd name="T41" fmla="*/ 184 h 220"/>
                <a:gd name="T42" fmla="*/ 171 w 220"/>
                <a:gd name="T43" fmla="*/ 198 h 220"/>
                <a:gd name="T44" fmla="*/ 194 w 220"/>
                <a:gd name="T45" fmla="*/ 181 h 220"/>
                <a:gd name="T46" fmla="*/ 184 w 220"/>
                <a:gd name="T47" fmla="*/ 146 h 220"/>
                <a:gd name="T48" fmla="*/ 209 w 220"/>
                <a:gd name="T49" fmla="*/ 133 h 220"/>
                <a:gd name="T50" fmla="*/ 220 w 220"/>
                <a:gd name="T51" fmla="*/ 101 h 220"/>
                <a:gd name="T52" fmla="*/ 185 w 220"/>
                <a:gd name="T53" fmla="*/ 124 h 220"/>
                <a:gd name="T54" fmla="*/ 172 w 220"/>
                <a:gd name="T55" fmla="*/ 140 h 220"/>
                <a:gd name="T56" fmla="*/ 185 w 220"/>
                <a:gd name="T57" fmla="*/ 171 h 220"/>
                <a:gd name="T58" fmla="*/ 154 w 220"/>
                <a:gd name="T59" fmla="*/ 173 h 220"/>
                <a:gd name="T60" fmla="*/ 140 w 220"/>
                <a:gd name="T61" fmla="*/ 172 h 220"/>
                <a:gd name="T62" fmla="*/ 124 w 220"/>
                <a:gd name="T63" fmla="*/ 185 h 220"/>
                <a:gd name="T64" fmla="*/ 101 w 220"/>
                <a:gd name="T65" fmla="*/ 206 h 220"/>
                <a:gd name="T66" fmla="*/ 87 w 220"/>
                <a:gd name="T67" fmla="*/ 175 h 220"/>
                <a:gd name="T68" fmla="*/ 74 w 220"/>
                <a:gd name="T69" fmla="*/ 170 h 220"/>
                <a:gd name="T70" fmla="*/ 49 w 220"/>
                <a:gd name="T71" fmla="*/ 185 h 220"/>
                <a:gd name="T72" fmla="*/ 47 w 220"/>
                <a:gd name="T73" fmla="*/ 154 h 220"/>
                <a:gd name="T74" fmla="*/ 45 w 220"/>
                <a:gd name="T75" fmla="*/ 133 h 220"/>
                <a:gd name="T76" fmla="*/ 14 w 220"/>
                <a:gd name="T77" fmla="*/ 119 h 220"/>
                <a:gd name="T78" fmla="*/ 35 w 220"/>
                <a:gd name="T79" fmla="*/ 96 h 220"/>
                <a:gd name="T80" fmla="*/ 48 w 220"/>
                <a:gd name="T81" fmla="*/ 80 h 220"/>
                <a:gd name="T82" fmla="*/ 35 w 220"/>
                <a:gd name="T83" fmla="*/ 49 h 220"/>
                <a:gd name="T84" fmla="*/ 66 w 220"/>
                <a:gd name="T85" fmla="*/ 47 h 220"/>
                <a:gd name="T86" fmla="*/ 80 w 220"/>
                <a:gd name="T87" fmla="*/ 48 h 220"/>
                <a:gd name="T88" fmla="*/ 96 w 220"/>
                <a:gd name="T89" fmla="*/ 35 h 220"/>
                <a:gd name="T90" fmla="*/ 119 w 220"/>
                <a:gd name="T91" fmla="*/ 14 h 220"/>
                <a:gd name="T92" fmla="*/ 133 w 220"/>
                <a:gd name="T93" fmla="*/ 45 h 220"/>
                <a:gd name="T94" fmla="*/ 146 w 220"/>
                <a:gd name="T95" fmla="*/ 50 h 220"/>
                <a:gd name="T96" fmla="*/ 171 w 220"/>
                <a:gd name="T97" fmla="*/ 35 h 220"/>
                <a:gd name="T98" fmla="*/ 173 w 220"/>
                <a:gd name="T99" fmla="*/ 66 h 220"/>
                <a:gd name="T100" fmla="*/ 175 w 220"/>
                <a:gd name="T101" fmla="*/ 87 h 220"/>
                <a:gd name="T102" fmla="*/ 206 w 220"/>
                <a:gd name="T103" fmla="*/ 101 h 220"/>
                <a:gd name="T104" fmla="*/ 185 w 220"/>
                <a:gd name="T105" fmla="*/ 12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22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79" name="Freeform 20"/>
            <p:cNvSpPr>
              <a:spLocks noEditPoints="1"/>
            </p:cNvSpPr>
            <p:nvPr/>
          </p:nvSpPr>
          <p:spPr bwMode="auto">
            <a:xfrm>
              <a:off x="-2538413" y="300038"/>
              <a:ext cx="360362" cy="36036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90 h 96"/>
                <a:gd name="T12" fmla="*/ 6 w 96"/>
                <a:gd name="T13" fmla="*/ 48 h 96"/>
                <a:gd name="T14" fmla="*/ 48 w 96"/>
                <a:gd name="T15" fmla="*/ 6 h 96"/>
                <a:gd name="T16" fmla="*/ 90 w 96"/>
                <a:gd name="T17" fmla="*/ 48 h 96"/>
                <a:gd name="T18" fmla="*/ 48 w 96"/>
                <a:gd name="T19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80" name="Freeform 21"/>
            <p:cNvSpPr>
              <a:spLocks noEditPoints="1"/>
            </p:cNvSpPr>
            <p:nvPr/>
          </p:nvSpPr>
          <p:spPr bwMode="auto">
            <a:xfrm>
              <a:off x="-2460625" y="374650"/>
              <a:ext cx="207962" cy="206375"/>
            </a:xfrm>
            <a:custGeom>
              <a:avLst/>
              <a:gdLst>
                <a:gd name="T0" fmla="*/ 27 w 55"/>
                <a:gd name="T1" fmla="*/ 0 h 55"/>
                <a:gd name="T2" fmla="*/ 0 w 55"/>
                <a:gd name="T3" fmla="*/ 28 h 55"/>
                <a:gd name="T4" fmla="*/ 27 w 55"/>
                <a:gd name="T5" fmla="*/ 55 h 55"/>
                <a:gd name="T6" fmla="*/ 55 w 55"/>
                <a:gd name="T7" fmla="*/ 28 h 55"/>
                <a:gd name="T8" fmla="*/ 27 w 55"/>
                <a:gd name="T9" fmla="*/ 0 h 55"/>
                <a:gd name="T10" fmla="*/ 27 w 55"/>
                <a:gd name="T11" fmla="*/ 49 h 55"/>
                <a:gd name="T12" fmla="*/ 6 w 55"/>
                <a:gd name="T13" fmla="*/ 28 h 55"/>
                <a:gd name="T14" fmla="*/ 27 w 55"/>
                <a:gd name="T15" fmla="*/ 7 h 55"/>
                <a:gd name="T16" fmla="*/ 48 w 55"/>
                <a:gd name="T17" fmla="*/ 28 h 55"/>
                <a:gd name="T18" fmla="*/ 27 w 55"/>
                <a:gd name="T1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42" y="55"/>
                    <a:pt x="55" y="43"/>
                    <a:pt x="55" y="28"/>
                  </a:cubicBezTo>
                  <a:cubicBezTo>
                    <a:pt x="55" y="13"/>
                    <a:pt x="42" y="0"/>
                    <a:pt x="27" y="0"/>
                  </a:cubicBezTo>
                  <a:close/>
                  <a:moveTo>
                    <a:pt x="27" y="49"/>
                  </a:moveTo>
                  <a:cubicBezTo>
                    <a:pt x="16" y="49"/>
                    <a:pt x="6" y="39"/>
                    <a:pt x="6" y="28"/>
                  </a:cubicBezTo>
                  <a:cubicBezTo>
                    <a:pt x="6" y="17"/>
                    <a:pt x="16" y="7"/>
                    <a:pt x="27" y="7"/>
                  </a:cubicBezTo>
                  <a:cubicBezTo>
                    <a:pt x="38" y="7"/>
                    <a:pt x="48" y="17"/>
                    <a:pt x="48" y="28"/>
                  </a:cubicBezTo>
                  <a:cubicBezTo>
                    <a:pt x="48" y="39"/>
                    <a:pt x="38" y="49"/>
                    <a:pt x="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10026215" y="5613341"/>
            <a:ext cx="2167379" cy="1015663"/>
            <a:chOff x="10026215" y="5613341"/>
            <a:chExt cx="2167379" cy="1015663"/>
          </a:xfrm>
        </p:grpSpPr>
        <p:sp>
          <p:nvSpPr>
            <p:cNvPr id="63" name="TextBox 62"/>
            <p:cNvSpPr txBox="1"/>
            <p:nvPr/>
          </p:nvSpPr>
          <p:spPr>
            <a:xfrm>
              <a:off x="10599990" y="5613341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b="1">
                  <a:solidFill>
                    <a:schemeClr val="bg1"/>
                  </a:solidFill>
                  <a:latin typeface="+mj-lt"/>
                </a:rPr>
                <a:t>Poderoso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026215" y="5982673"/>
              <a:ext cx="2167379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1200">
                  <a:solidFill>
                    <a:schemeClr val="bg1"/>
                  </a:solidFill>
                </a:rPr>
                <a:t>Adecuado para todas las categorías de negocios y presentaciones personales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0" y="0"/>
            <a:ext cx="2046093" cy="2297271"/>
            <a:chOff x="0" y="0"/>
            <a:chExt cx="2046093" cy="2297271"/>
          </a:xfrm>
          <a:solidFill>
            <a:srgbClr val="A40000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900" y="419100"/>
              <a:ext cx="18796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1 </a:t>
              </a:r>
            </a:p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Seleccionar e inspeccionar el equipo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48695" y="0"/>
            <a:ext cx="2053833" cy="2286000"/>
            <a:chOff x="2048695" y="0"/>
            <a:chExt cx="2053833" cy="2286000"/>
          </a:xfrm>
          <a:solidFill>
            <a:srgbClr val="E07E83"/>
          </a:solidFill>
        </p:grpSpPr>
        <p:sp>
          <p:nvSpPr>
            <p:cNvPr id="99" name="Rectangle 98"/>
            <p:cNvSpPr/>
            <p:nvPr/>
          </p:nvSpPr>
          <p:spPr>
            <a:xfrm>
              <a:off x="2048695" y="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22500" y="406400"/>
              <a:ext cx="16891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2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Preparar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la base</a:t>
              </a:r>
              <a:endParaRPr lang="en-US" cap="all" dirty="0">
                <a:solidFill>
                  <a:srgbClr val="767171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02876" y="0"/>
            <a:ext cx="2034000" cy="2286000"/>
            <a:chOff x="4102876" y="0"/>
            <a:chExt cx="2034000" cy="2286000"/>
          </a:xfrm>
          <a:solidFill>
            <a:srgbClr val="C8152F"/>
          </a:solidFill>
        </p:grpSpPr>
        <p:sp>
          <p:nvSpPr>
            <p:cNvPr id="93" name="Rectangle 92"/>
            <p:cNvSpPr/>
            <p:nvPr/>
          </p:nvSpPr>
          <p:spPr>
            <a:xfrm>
              <a:off x="4102876" y="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03700" y="431800"/>
              <a:ext cx="18034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3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Fijar las durmientes</a:t>
              </a:r>
            </a:p>
            <a:p>
              <a:pPr algn="ctr" rtl="0"/>
              <a:endParaRPr lang="en-US" cap="all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18435" y="0"/>
            <a:ext cx="2046093" cy="2297271"/>
            <a:chOff x="6118435" y="0"/>
            <a:chExt cx="2046093" cy="2297271"/>
          </a:xfrm>
          <a:solidFill>
            <a:srgbClr val="E9A6A9"/>
          </a:solidFill>
        </p:grpSpPr>
        <p:sp>
          <p:nvSpPr>
            <p:cNvPr id="98" name="Rectangle 97"/>
            <p:cNvSpPr/>
            <p:nvPr/>
          </p:nvSpPr>
          <p:spPr>
            <a:xfrm>
              <a:off x="6118435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97600" y="495300"/>
              <a:ext cx="189230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4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COLOCAR LAS PLACAS BASE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658100" y="0"/>
            <a:ext cx="3073400" cy="2286000"/>
            <a:chOff x="7658100" y="0"/>
            <a:chExt cx="3073400" cy="2286000"/>
          </a:xfrm>
          <a:solidFill>
            <a:srgbClr val="8E7287"/>
          </a:solidFill>
        </p:grpSpPr>
        <p:sp>
          <p:nvSpPr>
            <p:cNvPr id="100" name="Rectangle 99"/>
            <p:cNvSpPr/>
            <p:nvPr/>
          </p:nvSpPr>
          <p:spPr>
            <a:xfrm>
              <a:off x="8150926" y="0"/>
              <a:ext cx="2034000" cy="2286000"/>
            </a:xfrm>
            <a:prstGeom prst="rect">
              <a:avLst/>
            </a:prstGeom>
            <a:solidFill>
              <a:srgbClr val="C81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58100" y="469900"/>
              <a:ext cx="3073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5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CREAR LA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ELEVACIÓN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BASE*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0145907" y="0"/>
            <a:ext cx="2046093" cy="2297271"/>
            <a:chOff x="10145907" y="0"/>
            <a:chExt cx="2046093" cy="2297271"/>
          </a:xfrm>
          <a:solidFill>
            <a:srgbClr val="A40000"/>
          </a:solidFill>
        </p:grpSpPr>
        <p:sp>
          <p:nvSpPr>
            <p:cNvPr id="59" name="Rectangle 58"/>
            <p:cNvSpPr/>
            <p:nvPr/>
          </p:nvSpPr>
          <p:spPr>
            <a:xfrm>
              <a:off x="10145907" y="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160000" y="336034"/>
              <a:ext cx="2006454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6</a:t>
              </a:r>
            </a:p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INSTALAR UN REFUERZO DE BASE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0" y="2286000"/>
            <a:ext cx="2053833" cy="2286000"/>
            <a:chOff x="0" y="2286000"/>
            <a:chExt cx="2053833" cy="2286000"/>
          </a:xfrm>
          <a:solidFill>
            <a:srgbClr val="C8152F"/>
          </a:solidFill>
        </p:grpSpPr>
        <p:sp>
          <p:nvSpPr>
            <p:cNvPr id="81" name="Rectangle 80"/>
            <p:cNvSpPr/>
            <p:nvPr/>
          </p:nvSpPr>
          <p:spPr>
            <a:xfrm>
              <a:off x="0" y="228600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54634" y="2977634"/>
              <a:ext cx="1672253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7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INSTALAR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DIAGONALES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029035" y="4552888"/>
            <a:ext cx="2046093" cy="2308324"/>
            <a:chOff x="9735" y="2278159"/>
            <a:chExt cx="2046093" cy="2308324"/>
          </a:xfrm>
          <a:solidFill>
            <a:srgbClr val="D0444F"/>
          </a:solidFill>
        </p:grpSpPr>
        <p:sp>
          <p:nvSpPr>
            <p:cNvPr id="58" name="Rectangle 57"/>
            <p:cNvSpPr/>
            <p:nvPr/>
          </p:nvSpPr>
          <p:spPr>
            <a:xfrm>
              <a:off x="9735" y="22860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4094" y="2278159"/>
              <a:ext cx="1863010" cy="230832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14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INSTALAR LA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BARANDAL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DE SISTEMA Y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LAS TABLAS DE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CAPELLADA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(DE SER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NECESARIO)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134100" y="2286000"/>
            <a:ext cx="2108200" cy="2298700"/>
            <a:chOff x="6134100" y="2260600"/>
            <a:chExt cx="2108200" cy="2286000"/>
          </a:xfrm>
          <a:solidFill>
            <a:srgbClr val="E07E83"/>
          </a:solidFill>
        </p:grpSpPr>
        <p:sp>
          <p:nvSpPr>
            <p:cNvPr id="70" name="Rectangle 69"/>
            <p:cNvSpPr/>
            <p:nvPr/>
          </p:nvSpPr>
          <p:spPr>
            <a:xfrm>
              <a:off x="6134876" y="226060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134100" y="2891135"/>
              <a:ext cx="210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10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COLOCAR LOS LARGUEROS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899400" y="2286000"/>
            <a:ext cx="2501900" cy="2298700"/>
            <a:chOff x="7899400" y="2273300"/>
            <a:chExt cx="2501900" cy="2297271"/>
          </a:xfrm>
          <a:solidFill>
            <a:srgbClr val="A40000"/>
          </a:solidFill>
        </p:grpSpPr>
        <p:sp>
          <p:nvSpPr>
            <p:cNvPr id="76" name="Rectangle 75"/>
            <p:cNvSpPr/>
            <p:nvPr/>
          </p:nvSpPr>
          <p:spPr>
            <a:xfrm>
              <a:off x="8126607" y="22733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899400" y="2801035"/>
              <a:ext cx="2501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11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CONECTAR 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LOS SOPORTES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918700" y="2298700"/>
            <a:ext cx="2501900" cy="2286000"/>
            <a:chOff x="9918700" y="2298700"/>
            <a:chExt cx="2501900" cy="2286000"/>
          </a:xfrm>
          <a:solidFill>
            <a:srgbClr val="D9676B"/>
          </a:solidFill>
        </p:grpSpPr>
        <p:sp>
          <p:nvSpPr>
            <p:cNvPr id="74" name="Rectangle 73"/>
            <p:cNvSpPr/>
            <p:nvPr/>
          </p:nvSpPr>
          <p:spPr>
            <a:xfrm>
              <a:off x="10138167" y="2298700"/>
              <a:ext cx="2053833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918700" y="2877235"/>
              <a:ext cx="2501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12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INSTALAR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Y ASEGURAR LA PLATAFORMA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0" y="4572000"/>
            <a:ext cx="2034000" cy="2286000"/>
            <a:chOff x="4102876" y="0"/>
            <a:chExt cx="2034000" cy="2286000"/>
          </a:xfrm>
          <a:solidFill>
            <a:srgbClr val="A40000"/>
          </a:solidFill>
        </p:grpSpPr>
        <p:sp>
          <p:nvSpPr>
            <p:cNvPr id="85" name="Rectangle 84"/>
            <p:cNvSpPr/>
            <p:nvPr/>
          </p:nvSpPr>
          <p:spPr>
            <a:xfrm>
              <a:off x="4102876" y="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203700" y="431800"/>
              <a:ext cx="1803400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13</a:t>
              </a:r>
            </a:p>
            <a:p>
              <a:pPr algn="ctr" rtl="0"/>
              <a:r>
                <a:rPr lang="es-US" cap="all">
                  <a:solidFill>
                    <a:srgbClr val="FFFFFF"/>
                  </a:solidFill>
                </a:rPr>
                <a:t>FIJAR ACCESO Y ETIQUETA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708400" y="2286000"/>
            <a:ext cx="2654300" cy="2298700"/>
            <a:chOff x="3708400" y="2273300"/>
            <a:chExt cx="2654300" cy="2286000"/>
          </a:xfrm>
          <a:solidFill>
            <a:srgbClr val="A40000"/>
          </a:solidFill>
        </p:grpSpPr>
        <p:sp>
          <p:nvSpPr>
            <p:cNvPr id="95" name="Rectangle 94"/>
            <p:cNvSpPr/>
            <p:nvPr/>
          </p:nvSpPr>
          <p:spPr>
            <a:xfrm>
              <a:off x="4099626" y="2273300"/>
              <a:ext cx="2034000" cy="228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08400" y="2844800"/>
              <a:ext cx="2654300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9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Colocar las ABRAZADERAS 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EN ÁNGULO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RECTO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041735" y="2287429"/>
            <a:ext cx="2046093" cy="2297271"/>
            <a:chOff x="2054435" y="2286000"/>
            <a:chExt cx="2046093" cy="2297271"/>
          </a:xfrm>
          <a:solidFill>
            <a:srgbClr val="E9A6A9"/>
          </a:solidFill>
        </p:grpSpPr>
        <p:sp>
          <p:nvSpPr>
            <p:cNvPr id="102" name="Rectangle 101"/>
            <p:cNvSpPr/>
            <p:nvPr/>
          </p:nvSpPr>
          <p:spPr>
            <a:xfrm>
              <a:off x="2054435" y="22860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363927" y="2863334"/>
              <a:ext cx="13965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8</a:t>
              </a:r>
            </a:p>
            <a:p>
              <a:pPr algn="ctr" rtl="0"/>
              <a:r>
                <a:rPr lang="es-US" cap="all" dirty="0">
                  <a:solidFill>
                    <a:srgbClr val="FFFFFF"/>
                  </a:solidFill>
                </a:rPr>
                <a:t>POSTES DE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AJUSTE </a:t>
              </a:r>
              <a:br>
                <a:rPr lang="es-US" cap="all" dirty="0">
                  <a:solidFill>
                    <a:srgbClr val="FFFFFF"/>
                  </a:solidFill>
                </a:rPr>
              </a:br>
              <a:r>
                <a:rPr lang="es-US" cap="all" dirty="0">
                  <a:solidFill>
                    <a:srgbClr val="FFFFFF"/>
                  </a:solidFill>
                </a:rPr>
                <a:t>VERTICAL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064002" y="4586129"/>
            <a:ext cx="8127998" cy="2297271"/>
            <a:chOff x="10120251" y="-12700"/>
            <a:chExt cx="2046203" cy="2297271"/>
          </a:xfrm>
          <a:solidFill>
            <a:srgbClr val="C8152F"/>
          </a:solidFill>
        </p:grpSpPr>
        <p:sp>
          <p:nvSpPr>
            <p:cNvPr id="111" name="Rectangle 110"/>
            <p:cNvSpPr/>
            <p:nvPr/>
          </p:nvSpPr>
          <p:spPr>
            <a:xfrm>
              <a:off x="10120251" y="-12700"/>
              <a:ext cx="2046093" cy="22972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sz="8800" dirty="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160000" y="678934"/>
              <a:ext cx="200645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15</a:t>
              </a:r>
            </a:p>
            <a:p>
              <a:pPr algn="ctr" rtl="0"/>
              <a:r>
                <a:rPr lang="es-US" cap="all">
                  <a:solidFill>
                    <a:schemeClr val="bg1"/>
                  </a:solidFill>
                </a:rPr>
                <a:t>INSPECCIONAR EL ANDAMIO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972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88100" y="287059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chemeClr val="tx2">
                    <a:lumMod val="75000"/>
                  </a:schemeClr>
                </a:solidFill>
                <a:latin typeface="+mj-lt"/>
              </a:rPr>
              <a:t>acceso</a:t>
            </a:r>
            <a:endParaRPr lang="en-US" sz="4400" cap="al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9300" y="1133356"/>
            <a:ext cx="47244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Se requiere un acceso adecuado para todos los andamios. Este acceso debe permitir a un trabajador acceder a la plataforma </a:t>
            </a:r>
            <a:r>
              <a:rPr lang="es-US" sz="2100" b="1" i="1" dirty="0">
                <a:solidFill>
                  <a:srgbClr val="595959"/>
                </a:solidFill>
              </a:rPr>
              <a:t>de forma segura</a:t>
            </a:r>
            <a:r>
              <a:rPr lang="es-US" sz="21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Es una buena idea extender la escalera 36 pulgadas (914 mm) por encima de la plataforma, para que el trabajador cuente con un agarre mientras sube o baja de la plataforma.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Si la subida es superior a 30 o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35 pies (de 9.1 m a 10.7 m), podrá ser necesaria una plataforma de descanso.</a:t>
            </a:r>
          </a:p>
          <a:p>
            <a:pPr marL="198000" indent="-198000" rtl="0"/>
            <a:endParaRPr lang="en-US" sz="2100" dirty="0">
              <a:solidFill>
                <a:srgbClr val="7F7F7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90500" y="565149"/>
            <a:ext cx="2159000" cy="5608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737" y="689030"/>
            <a:ext cx="4461841" cy="5686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5400" y="1485900"/>
            <a:ext cx="38989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100" dirty="0">
                <a:solidFill>
                  <a:srgbClr val="595959"/>
                </a:solidFill>
              </a:rPr>
              <a:t>Aproximadamente el 15 % de las lesiones relacionadas con los andamios ocurren cuando los trabajadores suben y bajan.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Utilice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técnicas de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escalada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seguras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(contacto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de tres puntos, </a:t>
            </a:r>
          </a:p>
          <a:p>
            <a:pPr rtl="0"/>
            <a:r>
              <a:rPr lang="es-US" sz="2100" dirty="0">
                <a:solidFill>
                  <a:srgbClr val="595959"/>
                </a:solidFill>
              </a:rPr>
              <a:t>como se </a:t>
            </a:r>
            <a:br>
              <a:rPr lang="es-US" sz="2100" dirty="0">
                <a:solidFill>
                  <a:srgbClr val="595959"/>
                </a:solidFill>
              </a:rPr>
            </a:br>
            <a:r>
              <a:rPr lang="es-US" sz="2100" dirty="0">
                <a:solidFill>
                  <a:srgbClr val="595959"/>
                </a:solidFill>
              </a:rPr>
              <a:t>muestra).</a:t>
            </a:r>
          </a:p>
          <a:p>
            <a:pPr rtl="0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rtl="0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50950" y="1318433"/>
            <a:ext cx="4401348" cy="5130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7468"/>
            <a:ext cx="626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REVISAR LA ABRAZADERA</a:t>
            </a:r>
            <a:endParaRPr lang="en-US" sz="4400" cap="al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787400"/>
            <a:ext cx="6019800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Una abrazadera de control es una abrazadera de “respaldo” que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evita el deslizamiento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 la abrazadera de carga se sobrecarga. 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 lo general, está conectada directamente debajo y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contacto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 una abrazadera de carga.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dos abrazaderas </a:t>
            </a:r>
            <a:r>
              <a:rPr lang="es-US" sz="21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en contacto entre sí</a:t>
            </a:r>
            <a:r>
              <a:rPr lang="es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2100" dirty="0"/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Cuando el soporte se instala por encima del larguero, y la abrazadera del soporte se apoya contra la abrazadera del larguero, esta última actúa como una abrazadera de “control o seguridad”, en caso de que la abrazadera del larguero se deslice.</a:t>
            </a:r>
          </a:p>
          <a:p>
            <a:pPr marL="198000" indent="-198000" rtl="0"/>
            <a:endParaRPr lang="en-US" sz="21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earning Activity ICON.psd">
            <a:extLst>
              <a:ext uri="{FF2B5EF4-FFF2-40B4-BE49-F238E27FC236}">
                <a16:creationId xmlns:a16="http://schemas.microsoft.com/office/drawing/2014/main" id="{11F3F2EB-B84B-6849-9CFD-8EE78E870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260D79-B0E6-C24A-B87C-D9A747684437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/>
              <a:srcRect r="9847"/>
              <a:stretch>
                <a:fillRect/>
              </a:stretch>
            </p:blipFill>
          </mc:Choice>
          <mc:Fallback>
            <p:blipFill>
              <a:blip r:embed="rId8"/>
              <a:srcRect r="9847"/>
              <a:stretch>
                <a:fillRect/>
              </a:stretch>
            </p:blipFill>
          </mc:Fallback>
        </mc:AlternateContent>
        <p:spPr>
          <a:xfrm>
            <a:off x="-228600" y="1168400"/>
            <a:ext cx="5232400" cy="482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68BBC-45CF-2A4F-85DF-8FE1A93DEE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0803" y="966820"/>
            <a:ext cx="7111134" cy="54291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640C3-0DE6-9B44-8125-27989AE00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800" y="2672148"/>
            <a:ext cx="1847549" cy="6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93EF65-726B-F540-B7AB-3AF02EFB64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742"/>
          <a:stretch/>
        </p:blipFill>
        <p:spPr>
          <a:xfrm>
            <a:off x="9815134" y="3224714"/>
            <a:ext cx="2309835" cy="28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65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19300" y="1244600"/>
            <a:ext cx="9626600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Asegúrese de que las</a:t>
            </a:r>
            <a:r>
              <a:rPr lang="es-US" sz="2050" cap="all" dirty="0">
                <a:solidFill>
                  <a:srgbClr val="595959"/>
                </a:solidFill>
              </a:rPr>
              <a:t> abrazaderas estén bien apretadas. </a:t>
            </a:r>
            <a:endParaRPr lang="en-US" sz="2050" dirty="0">
              <a:solidFill>
                <a:srgbClr val="595959"/>
              </a:solidFill>
            </a:endParaRPr>
          </a:p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Asegúrese de que los </a:t>
            </a:r>
            <a:r>
              <a:rPr lang="es-US" sz="2050" cap="all" dirty="0">
                <a:solidFill>
                  <a:srgbClr val="595959"/>
                </a:solidFill>
              </a:rPr>
              <a:t>soportes</a:t>
            </a:r>
            <a:r>
              <a:rPr lang="es-US" sz="2050" dirty="0">
                <a:solidFill>
                  <a:srgbClr val="595959"/>
                </a:solidFill>
              </a:rPr>
              <a:t> estén sujetos </a:t>
            </a:r>
            <a:r>
              <a:rPr lang="es-US" sz="2050" cap="all" dirty="0">
                <a:solidFill>
                  <a:srgbClr val="595959"/>
                </a:solidFill>
              </a:rPr>
              <a:t>dentro de</a:t>
            </a:r>
            <a:r>
              <a:rPr lang="es-US" sz="2050" dirty="0">
                <a:solidFill>
                  <a:srgbClr val="595959"/>
                </a:solidFill>
              </a:rPr>
              <a:t> los postes </a:t>
            </a:r>
            <a:r>
              <a:rPr lang="es-US" sz="2050" cap="all" dirty="0">
                <a:solidFill>
                  <a:srgbClr val="595959"/>
                </a:solidFill>
              </a:rPr>
              <a:t>sobre los largueros</a:t>
            </a:r>
            <a:r>
              <a:rPr lang="es-US" sz="205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Las abrazaderas deben estar tan cerca una de la otra como sea posible. </a:t>
            </a:r>
            <a:r>
              <a:rPr lang="es-US" sz="2050" cap="all" dirty="0">
                <a:solidFill>
                  <a:srgbClr val="595959"/>
                </a:solidFill>
              </a:rPr>
              <a:t>Los soportes</a:t>
            </a:r>
            <a:r>
              <a:rPr lang="es-US" sz="2050" dirty="0">
                <a:solidFill>
                  <a:srgbClr val="595959"/>
                </a:solidFill>
              </a:rPr>
              <a:t> deben estar sostenidos por </a:t>
            </a:r>
            <a:r>
              <a:rPr lang="es-US" sz="2050" cap="all" dirty="0">
                <a:solidFill>
                  <a:srgbClr val="595959"/>
                </a:solidFill>
              </a:rPr>
              <a:t>al menos dos abrazaderas</a:t>
            </a:r>
            <a:r>
              <a:rPr lang="es-US" sz="205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No exceda las ubicaciones verticales de los largueros de 6 pies y </a:t>
            </a:r>
            <a:br>
              <a:rPr lang="es-US" sz="2050" dirty="0">
                <a:solidFill>
                  <a:srgbClr val="595959"/>
                </a:solidFill>
              </a:rPr>
            </a:br>
            <a:r>
              <a:rPr lang="es-US" sz="2050" dirty="0">
                <a:solidFill>
                  <a:srgbClr val="595959"/>
                </a:solidFill>
              </a:rPr>
              <a:t>6 pulgadas (2 m) o </a:t>
            </a:r>
            <a:r>
              <a:rPr lang="es-US" sz="2050" cap="all" dirty="0">
                <a:solidFill>
                  <a:srgbClr val="595959"/>
                </a:solidFill>
              </a:rPr>
              <a:t>se reducirá la capacidad de carga del andamio</a:t>
            </a:r>
            <a:r>
              <a:rPr lang="es-US" sz="205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Si </a:t>
            </a:r>
            <a:r>
              <a:rPr lang="es-US" sz="2050" cap="all" dirty="0">
                <a:solidFill>
                  <a:srgbClr val="595959"/>
                </a:solidFill>
              </a:rPr>
              <a:t>conecta un soporte a un larguero</a:t>
            </a:r>
            <a:r>
              <a:rPr lang="es-US" sz="2050" dirty="0">
                <a:solidFill>
                  <a:srgbClr val="595959"/>
                </a:solidFill>
              </a:rPr>
              <a:t>, la </a:t>
            </a:r>
            <a:r>
              <a:rPr lang="es-US" sz="2050" cap="all" dirty="0">
                <a:solidFill>
                  <a:srgbClr val="595959"/>
                </a:solidFill>
              </a:rPr>
              <a:t>abrazadera debe estar lo más cerca posible del poste</a:t>
            </a:r>
            <a:r>
              <a:rPr lang="es-US" sz="205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600"/>
              </a:spcAft>
              <a:buFont typeface="Arial"/>
              <a:buChar char="•"/>
            </a:pPr>
            <a:r>
              <a:rPr lang="es-US" sz="2050" dirty="0">
                <a:solidFill>
                  <a:srgbClr val="595959"/>
                </a:solidFill>
              </a:rPr>
              <a:t>Se debe sujetar un </a:t>
            </a:r>
            <a:r>
              <a:rPr lang="es-US" sz="2050" cap="all" dirty="0">
                <a:solidFill>
                  <a:srgbClr val="595959"/>
                </a:solidFill>
              </a:rPr>
              <a:t>refuerzo de balanceo</a:t>
            </a:r>
            <a:r>
              <a:rPr lang="es-US" sz="2050" dirty="0">
                <a:solidFill>
                  <a:srgbClr val="595959"/>
                </a:solidFill>
              </a:rPr>
              <a:t> a </a:t>
            </a:r>
            <a:r>
              <a:rPr lang="es-US" sz="2050" cap="all" dirty="0">
                <a:solidFill>
                  <a:srgbClr val="595959"/>
                </a:solidFill>
              </a:rPr>
              <a:t>cada poste o larguero que cruce,</a:t>
            </a:r>
            <a:r>
              <a:rPr lang="es-US" sz="2050" dirty="0">
                <a:solidFill>
                  <a:srgbClr val="595959"/>
                </a:solidFill>
              </a:rPr>
              <a:t> para minimizar la flexión de los postes y garantizar que se mantengan </a:t>
            </a:r>
            <a:r>
              <a:rPr lang="es-US" sz="2050" cap="all" dirty="0">
                <a:solidFill>
                  <a:srgbClr val="595959"/>
                </a:solidFill>
              </a:rPr>
              <a:t>plomados</a:t>
            </a:r>
            <a:r>
              <a:rPr lang="es-US" sz="2050" dirty="0">
                <a:solidFill>
                  <a:srgbClr val="595959"/>
                </a:solidFill>
              </a:rPr>
              <a:t>.</a:t>
            </a:r>
          </a:p>
          <a:p>
            <a:pPr marL="198000" indent="-198000" rtl="0"/>
            <a:endParaRPr lang="en-US" sz="205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1229" y="439459"/>
            <a:ext cx="7647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7100" y="1422400"/>
            <a:ext cx="887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/>
          </a:p>
        </p:txBody>
      </p:sp>
      <p:pic>
        <p:nvPicPr>
          <p:cNvPr id="16" name="Picture 1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81200" y="1155700"/>
            <a:ext cx="984250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Se necesitan barandas en todos los lados y extremos abiertos de las plataformas de los andamios a 10 pies (3 m) sobre el suelo (o menos, en algunas jurisdicciones).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Todas las plataformas de trabajo </a:t>
            </a:r>
            <a:r>
              <a:rPr lang="es-US" sz="1900" cap="all" dirty="0">
                <a:solidFill>
                  <a:srgbClr val="595959"/>
                </a:solidFill>
              </a:rPr>
              <a:t>deben estar completamente entablonadas</a:t>
            </a:r>
            <a:r>
              <a:rPr lang="es-US" sz="19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Proporcionar un </a:t>
            </a:r>
            <a:r>
              <a:rPr lang="es-US" sz="1900" cap="all" dirty="0">
                <a:solidFill>
                  <a:srgbClr val="595959"/>
                </a:solidFill>
              </a:rPr>
              <a:t>acceso adecuado</a:t>
            </a:r>
            <a:r>
              <a:rPr lang="es-US" sz="1900" dirty="0">
                <a:solidFill>
                  <a:srgbClr val="595959"/>
                </a:solidFill>
              </a:rPr>
              <a:t> para los trabajadores. 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Construir el andamio sobre una </a:t>
            </a:r>
            <a:r>
              <a:rPr lang="es-US" sz="1900" cap="all" dirty="0">
                <a:solidFill>
                  <a:srgbClr val="595959"/>
                </a:solidFill>
              </a:rPr>
              <a:t>base sólida y firme</a:t>
            </a:r>
            <a:r>
              <a:rPr lang="es-US" sz="19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El </a:t>
            </a:r>
            <a:r>
              <a:rPr lang="es-US" sz="1900" cap="all" dirty="0">
                <a:solidFill>
                  <a:srgbClr val="595959"/>
                </a:solidFill>
              </a:rPr>
              <a:t>sistema de etiquetas de tres colores</a:t>
            </a:r>
            <a:r>
              <a:rPr lang="es-US" sz="1900" dirty="0">
                <a:solidFill>
                  <a:srgbClr val="595959"/>
                </a:solidFill>
              </a:rPr>
              <a:t> es ampliamente reconocido y utilizado en muchos lugares de trabajo.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Antes de poder utilizar el andamio, una persona competente </a:t>
            </a:r>
            <a:r>
              <a:rPr lang="es-US" sz="1900" cap="all" dirty="0">
                <a:solidFill>
                  <a:srgbClr val="595959"/>
                </a:solidFill>
              </a:rPr>
              <a:t>debe inspeccionarlo</a:t>
            </a:r>
            <a:r>
              <a:rPr lang="es-US" sz="1900" dirty="0">
                <a:solidFill>
                  <a:srgbClr val="595959"/>
                </a:solidFill>
              </a:rPr>
              <a:t> para garantizar que sea seguro.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Las </a:t>
            </a:r>
            <a:r>
              <a:rPr lang="es-US" sz="1900" cap="all" dirty="0">
                <a:solidFill>
                  <a:srgbClr val="595959"/>
                </a:solidFill>
              </a:rPr>
              <a:t>inspecciones del andamio</a:t>
            </a:r>
            <a:r>
              <a:rPr lang="es-US" sz="1900" dirty="0">
                <a:solidFill>
                  <a:srgbClr val="595959"/>
                </a:solidFill>
              </a:rPr>
              <a:t> se deben realizar después de que el andamio se construya y antes de usarlo, antes de cada turno y, luego, con regularidad.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700" y="6105524"/>
            <a:ext cx="4064001" cy="752476"/>
            <a:chOff x="12700" y="6105524"/>
            <a:chExt cx="4064001" cy="752476"/>
          </a:xfrm>
        </p:grpSpPr>
        <p:sp>
          <p:nvSpPr>
            <p:cNvPr id="12" name="Rectangle 11"/>
            <p:cNvSpPr/>
            <p:nvPr/>
          </p:nvSpPr>
          <p:spPr>
            <a:xfrm rot="16200000">
              <a:off x="652462" y="5465762"/>
              <a:ext cx="752476" cy="2032000"/>
            </a:xfrm>
            <a:prstGeom prst="rect">
              <a:avLst/>
            </a:prstGeom>
            <a:solidFill>
              <a:srgbClr val="A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2697701" y="5479000"/>
              <a:ext cx="726000" cy="2032000"/>
            </a:xfrm>
            <a:prstGeom prst="rect">
              <a:avLst/>
            </a:prstGeom>
            <a:solidFill>
              <a:srgbClr val="C81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sp>
        <p:nvSpPr>
          <p:cNvPr id="15" name="Rectangle 14"/>
          <p:cNvSpPr/>
          <p:nvPr/>
        </p:nvSpPr>
        <p:spPr>
          <a:xfrm rot="16200000">
            <a:off x="6748464" y="5465763"/>
            <a:ext cx="752474" cy="2032000"/>
          </a:xfrm>
          <a:prstGeom prst="rect">
            <a:avLst/>
          </a:prstGeom>
          <a:solidFill>
            <a:srgbClr val="D96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80466" y="5465766"/>
            <a:ext cx="752468" cy="2032000"/>
          </a:xfrm>
          <a:prstGeom prst="rect">
            <a:avLst/>
          </a:prstGeom>
          <a:solidFill>
            <a:srgbClr val="E07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E9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5067137" y="4752582"/>
            <a:ext cx="1028863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6713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70486" y="2560359"/>
            <a:ext cx="5051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>
                <a:solidFill>
                  <a:schemeClr val="bg1"/>
                </a:solidFill>
              </a:rPr>
              <a:t>PLAN DE ANDAMIO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06678" y="3341629"/>
            <a:ext cx="8896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F300"/>
                </a:solidFill>
                <a:latin typeface="Source Sans Pro Light" panose="020B0403030403020204" pitchFamily="34" charset="0"/>
              </a:rPr>
              <a:t>UN PLAN DE ANDAMIO le ahorrará tiempo y evitará errores </a:t>
            </a:r>
            <a:endParaRPr lang="id-ID" sz="2200" cap="all" dirty="0">
              <a:solidFill>
                <a:srgbClr val="93F3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76701" y="5194300"/>
            <a:ext cx="2032000" cy="1663700"/>
            <a:chOff x="4076701" y="5194300"/>
            <a:chExt cx="2032000" cy="1663700"/>
          </a:xfrm>
          <a:solidFill>
            <a:srgbClr val="D0444F"/>
          </a:solidFill>
        </p:grpSpPr>
        <p:sp>
          <p:nvSpPr>
            <p:cNvPr id="14" name="Rectangle 13"/>
            <p:cNvSpPr/>
            <p:nvPr/>
          </p:nvSpPr>
          <p:spPr>
            <a:xfrm rot="16200000">
              <a:off x="4260851" y="5010150"/>
              <a:ext cx="16637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3300" y="5638800"/>
              <a:ext cx="9398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6081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617259"/>
            <a:ext cx="1224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200" cap="all" dirty="0">
                <a:solidFill>
                  <a:schemeClr val="tx2"/>
                </a:solidFill>
                <a:latin typeface="+mj-lt"/>
              </a:rPr>
              <a:t>CONFIGURACIONES DE ANDAMIO DE </a:t>
            </a:r>
            <a:br>
              <a:rPr lang="es-US" sz="4200" cap="all" dirty="0">
                <a:solidFill>
                  <a:schemeClr val="tx2"/>
                </a:solidFill>
                <a:latin typeface="+mj-lt"/>
              </a:rPr>
            </a:br>
            <a:r>
              <a:rPr lang="es-US" sz="4200" cap="all" dirty="0">
                <a:solidFill>
                  <a:schemeClr val="tx2"/>
                </a:solidFill>
                <a:latin typeface="+mj-lt"/>
              </a:rPr>
              <a:t>TUBOS Y ABRAZADERAS</a:t>
            </a:r>
            <a:endParaRPr lang="en-US" sz="4200" cap="all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30250" y="2235200"/>
            <a:ext cx="2508250" cy="3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378199" y="2260600"/>
            <a:ext cx="3594340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302500" y="2241374"/>
            <a:ext cx="3987946" cy="32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9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524000" y="4013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Plan de andamio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4" name="Picture 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" y="1422400"/>
            <a:ext cx="59182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Una vez que conozca todos los requisitos del proyecto, puede desarrollar un plan.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 plan es un boceto o dibujo le permite calcular el diseño del andamio en papel.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Puede desarrollar su lista de equipos a partir de un boceto o dibujo de la configuración del andamio. </a:t>
            </a:r>
          </a:p>
          <a:p>
            <a:pPr rtl="0"/>
            <a:endParaRPr lang="en-US" dirty="0"/>
          </a:p>
        </p:txBody>
      </p:sp>
      <p:pic>
        <p:nvPicPr>
          <p:cNvPr id="7" name="Picture 6" descr="file-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44994" y="1031483"/>
            <a:ext cx="6445090" cy="48139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916" y="1417488"/>
            <a:ext cx="701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 final de esta parte del curso podrás: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374" y="680759"/>
            <a:ext cx="6993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tx2"/>
                </a:solidFill>
                <a:latin typeface="+mj-lt"/>
              </a:rPr>
              <a:t>Resultados del aprendizaje: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" name="Group 43"/>
          <p:cNvGrpSpPr/>
          <p:nvPr/>
        </p:nvGrpSpPr>
        <p:grpSpPr>
          <a:xfrm>
            <a:off x="698500" y="2101911"/>
            <a:ext cx="5418670" cy="1229041"/>
            <a:chOff x="1041400" y="2254311"/>
            <a:chExt cx="5418670" cy="1229041"/>
          </a:xfrm>
        </p:grpSpPr>
        <p:sp>
          <p:nvSpPr>
            <p:cNvPr id="5" name="TextBox 4"/>
            <p:cNvSpPr txBox="1"/>
            <p:nvPr/>
          </p:nvSpPr>
          <p:spPr>
            <a:xfrm>
              <a:off x="2005004" y="2254311"/>
              <a:ext cx="4455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TUBOS Y ABRAZADERAS</a:t>
              </a:r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1286112" y="2684950"/>
              <a:ext cx="423629" cy="370251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10" name="Freeform 8"/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d-ID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1041400" y="2387600"/>
              <a:ext cx="901700" cy="901700"/>
            </a:xfrm>
            <a:prstGeom prst="ellipse">
              <a:avLst/>
            </a:prstGeom>
            <a:solidFill>
              <a:srgbClr val="A4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7300" y="24257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9301" y="2590800"/>
              <a:ext cx="39116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Identificar los diferentes componentes de un andamio de tubos y abrazaderas. También aprenderá a seleccionar e inspeccionar el equipo de andamios de tubos y abrazaderas.</a:t>
              </a:r>
              <a:endParaRPr lang="en-US" sz="1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2" name="Group 44"/>
          <p:cNvGrpSpPr/>
          <p:nvPr/>
        </p:nvGrpSpPr>
        <p:grpSpPr>
          <a:xfrm>
            <a:off x="673100" y="3468080"/>
            <a:ext cx="5016500" cy="1478182"/>
            <a:chOff x="1016000" y="3536548"/>
            <a:chExt cx="5016500" cy="1478182"/>
          </a:xfrm>
        </p:grpSpPr>
        <p:sp>
          <p:nvSpPr>
            <p:cNvPr id="13" name="Oval 12"/>
            <p:cNvSpPr/>
            <p:nvPr/>
          </p:nvSpPr>
          <p:spPr>
            <a:xfrm>
              <a:off x="1016000" y="3732397"/>
              <a:ext cx="926812" cy="923827"/>
            </a:xfrm>
            <a:prstGeom prst="ellipse">
              <a:avLst/>
            </a:prstGeom>
            <a:solidFill>
              <a:srgbClr val="C81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5005" y="3536548"/>
              <a:ext cx="3176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CONSTRUIR ANDAMIOS DE TUBOS Y ABRAZADERAS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05004" y="4122178"/>
              <a:ext cx="402749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Describir el proceso de construcción de una unidad básica de andamios de tubos y abrazaderas, y cómo instalar elevaciones adicionales.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44600" y="3784600"/>
              <a:ext cx="571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676085" y="5039070"/>
            <a:ext cx="5013515" cy="1627180"/>
            <a:chOff x="1018985" y="5039070"/>
            <a:chExt cx="5013515" cy="1627180"/>
          </a:xfrm>
        </p:grpSpPr>
        <p:sp>
          <p:nvSpPr>
            <p:cNvPr id="18" name="Oval 17"/>
            <p:cNvSpPr/>
            <p:nvPr/>
          </p:nvSpPr>
          <p:spPr>
            <a:xfrm>
              <a:off x="1018985" y="5153038"/>
              <a:ext cx="923827" cy="923827"/>
            </a:xfrm>
            <a:prstGeom prst="ellipse">
              <a:avLst/>
            </a:prstGeom>
            <a:solidFill>
              <a:srgbClr val="D04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17704" y="5039070"/>
              <a:ext cx="2345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PLAN DE ANDAMIO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05004" y="5314219"/>
              <a:ext cx="402749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spc="-20" dirty="0">
                  <a:solidFill>
                    <a:srgbClr val="595959"/>
                  </a:solidFill>
                </a:rPr>
                <a:t>Describir los diferentes tipos de configuraciones de andamios de tubos y abrazaderas. Seleccionar el equipo adecuado y dibujar un diseño de andamios para fines de planificación.</a:t>
              </a:r>
              <a:endParaRPr lang="id-ID" sz="1300" spc="-20" dirty="0">
                <a:solidFill>
                  <a:srgbClr val="595959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44601" y="5219700"/>
              <a:ext cx="4698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2" name="Group 46"/>
          <p:cNvGrpSpPr/>
          <p:nvPr/>
        </p:nvGrpSpPr>
        <p:grpSpPr>
          <a:xfrm>
            <a:off x="6202698" y="2123448"/>
            <a:ext cx="5354302" cy="1617939"/>
            <a:chOff x="6545598" y="2292411"/>
            <a:chExt cx="5354302" cy="1617939"/>
          </a:xfrm>
        </p:grpSpPr>
        <p:sp>
          <p:nvSpPr>
            <p:cNvPr id="23" name="Oval 22"/>
            <p:cNvSpPr/>
            <p:nvPr/>
          </p:nvSpPr>
          <p:spPr>
            <a:xfrm>
              <a:off x="6545598" y="2424760"/>
              <a:ext cx="923827" cy="923827"/>
            </a:xfrm>
            <a:prstGeom prst="ellipse">
              <a:avLst/>
            </a:prstGeom>
            <a:solidFill>
              <a:srgbClr val="D96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3414" y="2292411"/>
              <a:ext cx="4318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MÚLTIPLES SECCIONES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53414" y="2598641"/>
              <a:ext cx="434648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Construir andamios de área y andamios de tendido continuo agregando secciones adicionales a lo largo y a lo ancho, y esbozar un diseño de andamio,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18300" y="24638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7" name="Group 47"/>
          <p:cNvGrpSpPr/>
          <p:nvPr/>
        </p:nvGrpSpPr>
        <p:grpSpPr>
          <a:xfrm>
            <a:off x="6224495" y="3510597"/>
            <a:ext cx="5218205" cy="1643802"/>
            <a:chOff x="6567395" y="3600048"/>
            <a:chExt cx="5218205" cy="1643802"/>
          </a:xfrm>
        </p:grpSpPr>
        <p:sp>
          <p:nvSpPr>
            <p:cNvPr id="28" name="Oval 27"/>
            <p:cNvSpPr/>
            <p:nvPr/>
          </p:nvSpPr>
          <p:spPr>
            <a:xfrm>
              <a:off x="6567395" y="3732397"/>
              <a:ext cx="923827" cy="923827"/>
            </a:xfrm>
            <a:prstGeom prst="ellipse">
              <a:avLst/>
            </a:prstGeom>
            <a:solidFill>
              <a:srgbClr val="E07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53414" y="3600048"/>
              <a:ext cx="34387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ANDAMIOS DE ELEVACIÓN Y </a:t>
              </a:r>
              <a:b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es-US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MÚLTIPLES SECCIONES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3414" y="4175907"/>
              <a:ext cx="4232186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Estabilizar andamios más altos utilizando sujeciones, identificar las consideraciones importantes al construir andamios cerrados y desarrollar bocetos más detallados.</a:t>
              </a:r>
              <a:endParaRPr lang="id-ID" sz="13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81800" y="37973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2" name="Group 50"/>
          <p:cNvGrpSpPr/>
          <p:nvPr/>
        </p:nvGrpSpPr>
        <p:grpSpPr>
          <a:xfrm>
            <a:off x="6224495" y="5202860"/>
            <a:ext cx="4968133" cy="1487812"/>
            <a:chOff x="6567395" y="5038738"/>
            <a:chExt cx="4968133" cy="1487812"/>
          </a:xfrm>
        </p:grpSpPr>
        <p:sp>
          <p:nvSpPr>
            <p:cNvPr id="33" name="Oval 32"/>
            <p:cNvSpPr/>
            <p:nvPr/>
          </p:nvSpPr>
          <p:spPr>
            <a:xfrm>
              <a:off x="6567395" y="5038738"/>
              <a:ext cx="923827" cy="923827"/>
            </a:xfrm>
            <a:prstGeom prst="ellipse">
              <a:avLst/>
            </a:prstGeom>
            <a:solidFill>
              <a:srgbClr val="E9A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91514" y="5039070"/>
              <a:ext cx="3307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-US" cap="all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Desmontar y almacenar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78814" y="5352319"/>
              <a:ext cx="3956714" cy="89255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s-US" sz="1300" dirty="0">
                  <a:solidFill>
                    <a:srgbClr val="595959"/>
                  </a:solidFill>
                </a:rPr>
                <a:t>Prepararse para desarmar los andamios de forma segura. Almacenar el equipo de andamiaje de manera adecuada para evitar daños.</a:t>
              </a:r>
              <a:endParaRPr lang="id-ID" sz="1300" dirty="0">
                <a:solidFill>
                  <a:srgbClr val="595959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1800" y="5080000"/>
              <a:ext cx="4699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600" y="3505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SELECCIONAR EL EQUIPO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4" name="Picture 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02400" y="1206500"/>
            <a:ext cx="59182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Una vez que comprenda bien el trabajo, puede determinar lo siguiente: 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Altura del andamio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Ancho del andamio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Longitud del andamio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Tipo de plataforma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Cantidad de plataformas </a:t>
            </a:r>
          </a:p>
          <a:p>
            <a:pPr lvl="1" rtl="0">
              <a:spcAft>
                <a:spcPts val="6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 Tipo de acceso</a:t>
            </a:r>
          </a:p>
          <a:p>
            <a:pPr rtl="0"/>
            <a:endParaRPr lang="en-US" dirty="0"/>
          </a:p>
        </p:txBody>
      </p:sp>
      <p:pic>
        <p:nvPicPr>
          <p:cNvPr id="7" name="Picture 6" descr="Select equipment.png"/>
          <p:cNvPicPr>
            <a:picLocks noChangeAspect="1"/>
          </p:cNvPicPr>
          <p:nvPr/>
        </p:nvPicPr>
        <p:blipFill>
          <a:blip r:embed="rId5"/>
          <a:srcRect l="33427"/>
          <a:stretch>
            <a:fillRect/>
          </a:stretch>
        </p:blipFill>
        <p:spPr>
          <a:xfrm>
            <a:off x="292100" y="1206500"/>
            <a:ext cx="5994377" cy="475775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4600" y="350559"/>
            <a:ext cx="1023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44546A"/>
                </a:solidFill>
                <a:latin typeface="+mj-lt"/>
              </a:rPr>
              <a:t>DIBUJO DEL ANDAMIO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2400" y="1409700"/>
            <a:ext cx="63119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 buen boceto del andamio muestra la vista en planta y las elevaciones (frontal, lateral)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VISTA EN PLANTA: muestra el andamio desde ARRIBA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ELEVACIONES:  muestra los andamios de FRENTE y de LADO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bocetos no tienen que ser perfectos.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También debe incluir detalles importantes, como el diseño y la colocación de sujeciones (de ser necesario).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6" y="1084832"/>
            <a:ext cx="4452228" cy="494131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1859"/>
            <a:ext cx="463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BOCETAR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08000" y="1301750"/>
            <a:ext cx="4964386" cy="4845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091" y="654050"/>
            <a:ext cx="5552008" cy="5289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0F0FAD-1B73-E549-9083-CE6516D134A1}"/>
              </a:ext>
            </a:extLst>
          </p:cNvPr>
          <p:cNvSpPr txBox="1"/>
          <p:nvPr/>
        </p:nvSpPr>
        <p:spPr>
          <a:xfrm>
            <a:off x="7030638" y="5463744"/>
            <a:ext cx="13793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Vista frontal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earning Activity ICON.psd">
            <a:extLst>
              <a:ext uri="{FF2B5EF4-FFF2-40B4-BE49-F238E27FC236}">
                <a16:creationId xmlns:a16="http://schemas.microsoft.com/office/drawing/2014/main" id="{4680E94D-C34A-FB46-8E74-CF9ED03C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C223DC-C011-7D46-992C-D5E98E499626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73" y="1095812"/>
            <a:ext cx="8504102" cy="502558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C815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30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460500"/>
            <a:ext cx="889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sz="2400" dirty="0">
              <a:solidFill>
                <a:srgbClr val="7F7F7F"/>
              </a:solidFill>
            </a:endParaRPr>
          </a:p>
          <a:p>
            <a:pPr rtl="0"/>
            <a:endParaRPr lang="en-US" sz="2400" dirty="0">
              <a:solidFill>
                <a:srgbClr val="7F7F7F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9600" y="1270000"/>
            <a:ext cx="1000760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Los andamios de tubos y abrazaderas se pueden construir de muchas maneras:  </a:t>
            </a:r>
            <a:r>
              <a:rPr lang="es-US" sz="1900" cap="all" dirty="0">
                <a:solidFill>
                  <a:srgbClr val="595959"/>
                </a:solidFill>
              </a:rPr>
              <a:t>Un andamio de una sola sección</a:t>
            </a:r>
            <a:r>
              <a:rPr lang="es-US" sz="1900" dirty="0">
                <a:solidFill>
                  <a:srgbClr val="595959"/>
                </a:solidFill>
              </a:rPr>
              <a:t> (torre), </a:t>
            </a:r>
            <a:r>
              <a:rPr lang="es-US" sz="1900" cap="all" dirty="0">
                <a:solidFill>
                  <a:srgbClr val="595959"/>
                </a:solidFill>
              </a:rPr>
              <a:t>andamios de tendido continuo</a:t>
            </a:r>
            <a:r>
              <a:rPr lang="es-US" sz="1900" dirty="0">
                <a:solidFill>
                  <a:srgbClr val="595959"/>
                </a:solidFill>
              </a:rPr>
              <a:t> o </a:t>
            </a:r>
            <a:r>
              <a:rPr lang="es-US" sz="1900" cap="all" dirty="0">
                <a:solidFill>
                  <a:srgbClr val="595959"/>
                </a:solidFill>
              </a:rPr>
              <a:t>andamios de área</a:t>
            </a:r>
            <a:r>
              <a:rPr lang="es-US" sz="19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Con frecuencia se utilizan para </a:t>
            </a:r>
            <a:r>
              <a:rPr lang="es-US" sz="1900" cap="all" dirty="0">
                <a:solidFill>
                  <a:srgbClr val="595959"/>
                </a:solidFill>
              </a:rPr>
              <a:t>andamios circulares</a:t>
            </a:r>
            <a:r>
              <a:rPr lang="es-US" sz="1900" dirty="0">
                <a:solidFill>
                  <a:srgbClr val="595959"/>
                </a:solidFill>
              </a:rPr>
              <a:t> y para ser utilizados alrededor de estructuras circulares.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Un plan, (en forma de boceto o dibujo), le ayuda a determinar el diseño del andamio en papel.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Elabore la lista de equipos a partir de un boceto o dibujo del andamio.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Es posible hacer una lista de equipos a partir de una imagen mental de lo que se requiere, pero se pueden producir errores fácilmente.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595959"/>
                </a:solidFill>
              </a:rPr>
              <a:t>El boceto debe mostrar diferentes vistas del andamio e incluir detalles importantes como el diseño y la ubicación del amarre (cuando sea necesario).</a:t>
            </a:r>
          </a:p>
          <a:p>
            <a:pPr marL="198000" indent="-198000" rtl="0"/>
            <a:endParaRPr lang="en-US" sz="19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C815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8123" y="439459"/>
            <a:ext cx="7494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00" y="1841500"/>
            <a:ext cx="941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rgbClr val="7F7F7F"/>
                </a:solidFill>
              </a:rPr>
              <a:t>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55800" y="1447800"/>
            <a:ext cx="9347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Vista en planta: cómo se ve el andamio desde arriba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Elevación: cómo se ve el andamio desde el frente o el costado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El papel cuadriculado puede ser una herramienta útil para permitirle dibujar el andamio a escala.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Añadir elevaciones por encima del primer nivel requiere que los trabajadores entreguen los componentes del andamio a un trabajador que se encuentra en la plataforma. A medida que se construye más alto, se podrá necesitar una línea de elevación o una polea de rueda.</a:t>
            </a:r>
          </a:p>
          <a:p>
            <a:pPr marL="198000" indent="-198000" rtl="0">
              <a:spcAft>
                <a:spcPts val="24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Los contrafuertes proporcionan estabilidad cuando la relación de ancho de base-altura del andamio sea superior a 4:1 (o 3:1 según la jurisdicción).</a:t>
            </a:r>
          </a:p>
          <a:p>
            <a:pPr marL="198000" indent="-198000" rtl="0"/>
            <a:endParaRPr lang="en-US" sz="21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52462" y="5465762"/>
            <a:ext cx="752476" cy="2032000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84464" y="5478462"/>
            <a:ext cx="752475" cy="2032000"/>
          </a:xfrm>
          <a:prstGeom prst="rect">
            <a:avLst/>
          </a:prstGeom>
          <a:solidFill>
            <a:srgbClr val="C8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29701" y="5479000"/>
            <a:ext cx="726000" cy="2032000"/>
          </a:xfrm>
          <a:prstGeom prst="rect">
            <a:avLst/>
          </a:prstGeom>
          <a:solidFill>
            <a:srgbClr val="D04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299201" y="5016500"/>
            <a:ext cx="1651000" cy="2032000"/>
          </a:xfrm>
          <a:prstGeom prst="rect">
            <a:avLst/>
          </a:prstGeom>
          <a:solidFill>
            <a:srgbClr val="D96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6" name="Rectangle 15"/>
          <p:cNvSpPr/>
          <p:nvPr/>
        </p:nvSpPr>
        <p:spPr>
          <a:xfrm rot="16200000">
            <a:off x="8767766" y="5465766"/>
            <a:ext cx="752468" cy="2032000"/>
          </a:xfrm>
          <a:prstGeom prst="rect">
            <a:avLst/>
          </a:prstGeom>
          <a:solidFill>
            <a:srgbClr val="E07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3" y="5465762"/>
            <a:ext cx="752475" cy="2032000"/>
          </a:xfrm>
          <a:prstGeom prst="rect">
            <a:avLst/>
          </a:prstGeom>
          <a:solidFill>
            <a:srgbClr val="E9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1009486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0548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23102" y="2547659"/>
            <a:ext cx="6844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ANDAMIOS DE MÚLTIPLES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90778" y="3328929"/>
            <a:ext cx="10344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>
                <a:solidFill>
                  <a:srgbClr val="93BC00"/>
                </a:solidFill>
                <a:latin typeface="Source Sans Pro Light" panose="020B0403030403020204" pitchFamily="34" charset="0"/>
              </a:rPr>
              <a:t>Los andamios de SISTEMA se pueden CONSTRUIR de diferentes maneras </a:t>
            </a:r>
            <a:endParaRPr lang="id-ID" sz="22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4500" y="5715000"/>
            <a:ext cx="62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40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5132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0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7618" y="388659"/>
            <a:ext cx="4723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rgbClr val="333F50"/>
                </a:solidFill>
                <a:latin typeface="+mj-lt"/>
              </a:rPr>
              <a:t>ANDAMIO DE TENDIDO CONTINUO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3300" y="1320797"/>
            <a:ext cx="45974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cap="all" dirty="0">
                <a:solidFill>
                  <a:srgbClr val="7F7F7F"/>
                </a:solidFill>
              </a:rPr>
              <a:t>Un andamio de tendido continuo</a:t>
            </a:r>
            <a:r>
              <a:rPr lang="es-US" sz="1900" dirty="0">
                <a:solidFill>
                  <a:srgbClr val="7F7F7F"/>
                </a:solidFill>
              </a:rPr>
              <a:t> puede ser construido </a:t>
            </a:r>
            <a:br>
              <a:rPr lang="es-US" sz="1900" dirty="0">
                <a:solidFill>
                  <a:srgbClr val="7F7F7F"/>
                </a:solidFill>
              </a:rPr>
            </a:br>
            <a:r>
              <a:rPr lang="es-US" sz="1900" cap="all" dirty="0">
                <a:solidFill>
                  <a:srgbClr val="7F7F7F"/>
                </a:solidFill>
              </a:rPr>
              <a:t>de cualquier longitud y altura</a:t>
            </a:r>
            <a:r>
              <a:rPr lang="es-US" sz="1900" dirty="0">
                <a:solidFill>
                  <a:srgbClr val="7F7F7F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7F7F7F"/>
                </a:solidFill>
              </a:rPr>
              <a:t>Construir un andamio de tendido continuo implica unir secciones </a:t>
            </a:r>
            <a:br>
              <a:rPr lang="es-US" sz="1900" dirty="0">
                <a:solidFill>
                  <a:srgbClr val="7F7F7F"/>
                </a:solidFill>
              </a:rPr>
            </a:br>
            <a:r>
              <a:rPr lang="es-US" sz="1900" cap="all" dirty="0">
                <a:solidFill>
                  <a:srgbClr val="7F7F7F"/>
                </a:solidFill>
              </a:rPr>
              <a:t>a lo largo</a:t>
            </a:r>
            <a:r>
              <a:rPr lang="es-US" sz="1900" dirty="0">
                <a:solidFill>
                  <a:srgbClr val="7F7F7F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7F7F7F"/>
                </a:solidFill>
              </a:rPr>
              <a:t>Una vez que se alcanza la longitud deseada, </a:t>
            </a:r>
            <a:r>
              <a:rPr lang="es-US" sz="1900" cap="all" dirty="0">
                <a:solidFill>
                  <a:srgbClr val="7F7F7F"/>
                </a:solidFill>
              </a:rPr>
              <a:t>se pueden añadir elevaciones adicionales</a:t>
            </a:r>
            <a:r>
              <a:rPr lang="es-US" sz="1900" dirty="0">
                <a:solidFill>
                  <a:srgbClr val="7F7F7F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1900" dirty="0">
                <a:solidFill>
                  <a:srgbClr val="7F7F7F"/>
                </a:solidFill>
              </a:rPr>
              <a:t>Los andamios de tendido </a:t>
            </a:r>
            <a:br>
              <a:rPr lang="es-US" sz="1900" dirty="0">
                <a:solidFill>
                  <a:srgbClr val="7F7F7F"/>
                </a:solidFill>
              </a:rPr>
            </a:br>
            <a:r>
              <a:rPr lang="es-US" sz="1900" dirty="0">
                <a:solidFill>
                  <a:srgbClr val="7F7F7F"/>
                </a:solidFill>
              </a:rPr>
              <a:t>continuo </a:t>
            </a:r>
            <a:r>
              <a:rPr lang="es-US" sz="1900" cap="all" dirty="0">
                <a:solidFill>
                  <a:srgbClr val="7F7F7F"/>
                </a:solidFill>
              </a:rPr>
              <a:t>pueden contar con plataformas de trabajo en varios niveles.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&amp;C scaffold-79.jpg"/>
          <p:cNvPicPr>
            <a:picLocks noChangeAspect="1"/>
          </p:cNvPicPr>
          <p:nvPr/>
        </p:nvPicPr>
        <p:blipFill>
          <a:blip r:embed="rId5"/>
          <a:srcRect l="12584" t="2514" r="11612"/>
          <a:stretch>
            <a:fillRect/>
          </a:stretch>
        </p:blipFill>
        <p:spPr>
          <a:xfrm>
            <a:off x="419100" y="1308100"/>
            <a:ext cx="6746566" cy="44323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04" y="629959"/>
            <a:ext cx="5412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333F50"/>
                </a:solidFill>
                <a:latin typeface="+mj-lt"/>
              </a:rPr>
              <a:t>ANDAMIOS DE ÁREA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700" y="5334000"/>
            <a:ext cx="438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600">
                <a:solidFill>
                  <a:srgbClr val="FFFFFF"/>
                </a:solidFill>
              </a:rPr>
              <a:t>VIGA PUENTE (VIGAS RETICULADAS)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27900" y="5308600"/>
            <a:ext cx="4381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600">
                <a:solidFill>
                  <a:srgbClr val="FFFFFF"/>
                </a:solidFill>
              </a:rPr>
              <a:t>LARGUEROS Y VIGAS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4700" y="1689100"/>
            <a:ext cx="5969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Font typeface="Arial"/>
              <a:buChar char="•"/>
            </a:pPr>
            <a:r>
              <a:rPr lang="es-US" sz="2400">
                <a:solidFill>
                  <a:srgbClr val="595959"/>
                </a:solidFill>
              </a:rPr>
              <a:t> Los andamios de área proporcionan una gran área de trabajo. El nivel superior está entablonado para formar la plataforma para el trabajo en/cerca de los techos.</a:t>
            </a:r>
          </a:p>
          <a:p>
            <a:pPr rtl="0">
              <a:buFont typeface="Arial"/>
              <a:buChar char="•"/>
            </a:pPr>
            <a:endParaRPr lang="en-US" sz="2400" dirty="0">
              <a:solidFill>
                <a:srgbClr val="595959"/>
              </a:solidFill>
            </a:endParaRPr>
          </a:p>
          <a:p>
            <a:pPr rtl="0">
              <a:buFont typeface="Arial"/>
              <a:buChar char="•"/>
            </a:pPr>
            <a:r>
              <a:rPr lang="es-US" sz="2400">
                <a:solidFill>
                  <a:srgbClr val="595959"/>
                </a:solidFill>
              </a:rPr>
              <a:t> Excepto por los niveles de trabajo en las secciones perimetrales, un andamio de área debe tener solo un nivel de trabajo en la parte superior. </a:t>
            </a:r>
          </a:p>
          <a:p>
            <a:pPr rtl="0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0350" y="1695450"/>
            <a:ext cx="5397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4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2017" y="490259"/>
            <a:ext cx="2998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333F50"/>
                </a:solidFill>
                <a:latin typeface="+mj-lt"/>
              </a:rPr>
              <a:t>SUJECIÓN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60067-21FE-5843-BCF8-25426B48B227}"/>
              </a:ext>
            </a:extLst>
          </p:cNvPr>
          <p:cNvGrpSpPr/>
          <p:nvPr/>
        </p:nvGrpSpPr>
        <p:grpSpPr>
          <a:xfrm>
            <a:off x="-583772" y="1520825"/>
            <a:ext cx="5943600" cy="4490720"/>
            <a:chOff x="0" y="977900"/>
            <a:chExt cx="5943600" cy="44907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D6F4B1E-0CF7-BF49-999E-DC04694BF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7900"/>
              <a:ext cx="5943600" cy="44907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1956E5-B79E-5E45-9CE0-22127D02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775" y="2075734"/>
              <a:ext cx="4406827" cy="303919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1A7C75-8223-A444-BCF2-DDA6533D6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828" y="1513637"/>
            <a:ext cx="6613097" cy="443956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0571" y="388659"/>
            <a:ext cx="74621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chemeClr val="tx2"/>
                </a:solidFill>
                <a:latin typeface="+mj-lt"/>
              </a:rPr>
              <a:t>ANDAMIOS DE TUBOS Y ABRAZADERAS</a:t>
            </a:r>
            <a:endParaRPr 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6299" y="1257300"/>
            <a:ext cx="623570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de tubos y abrazaderas proporcionan un método muy flexible para acceder a áreas de trabajo irregulares.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No existen restricciones en cuanto a dónde se pueden hacer las conexiones.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postes verticales se pueden colocar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en cualquier patrón, y los tubos horizontales se pueden sujetar en cualquier punto del poste.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spc="-20" dirty="0">
                <a:solidFill>
                  <a:srgbClr val="595959"/>
                </a:solidFill>
              </a:rPr>
              <a:t>Los tubos están disponibles en una amplia variedad de longitudes o se pueden cortar en cualquier longitud.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7800" y="1447800"/>
            <a:ext cx="5537200" cy="4470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23993" y="943093"/>
            <a:ext cx="5746595" cy="4292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2315" y="261659"/>
            <a:ext cx="3418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 dirty="0">
                <a:solidFill>
                  <a:srgbClr val="333F50"/>
                </a:solidFill>
                <a:latin typeface="+mj-lt"/>
              </a:rPr>
              <a:t>CONTRAFUERTES</a:t>
            </a:r>
            <a:endParaRPr lang="en-US" sz="48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3300" y="1130300"/>
            <a:ext cx="670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Font typeface="Arial"/>
              <a:buChar char="•"/>
            </a:pPr>
            <a:r>
              <a:rPr lang="es-US" sz="2400">
                <a:solidFill>
                  <a:srgbClr val="595959"/>
                </a:solidFill>
              </a:rPr>
              <a:t> Los contrafuertes proporcionan apoyo para actuar contra las fuerzas laterales (de lado) ampliando la base. </a:t>
            </a:r>
          </a:p>
          <a:p>
            <a:pPr rtl="0">
              <a:buFont typeface="Arial"/>
              <a:buChar char="•"/>
            </a:pPr>
            <a:r>
              <a:rPr lang="es-US" sz="2400">
                <a:solidFill>
                  <a:srgbClr val="595959"/>
                </a:solidFill>
              </a:rPr>
              <a:t> Le permite construir andamios más altos.</a:t>
            </a:r>
          </a:p>
          <a:p>
            <a:pPr rtl="0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18400" y="3340100"/>
            <a:ext cx="440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Font typeface="Arial"/>
              <a:buChar char="•"/>
            </a:pPr>
            <a:r>
              <a:rPr lang="es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Las normas exigen que el andamio se asegure siempre que se supere una relación de 4:1 entre la altura y el ancho de la base (o 3:1 en algunas jurisdicciones). </a:t>
            </a:r>
            <a:r>
              <a:rPr lang="es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35500" y="2732390"/>
            <a:ext cx="2959100" cy="3293760"/>
            <a:chOff x="4635500" y="2732390"/>
            <a:chExt cx="2959100" cy="3293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v="urn:schemas-microsoft-com:mac:vml" xmlns:ma="http://schemas.microsoft.com/office/mac/drawingml/2008/main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635500" y="2732390"/>
              <a:ext cx="2959100" cy="329376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054600" y="3886200"/>
              <a:ext cx="4953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362700" y="3302000"/>
              <a:ext cx="4953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earning Activity ICON.psd">
            <a:extLst>
              <a:ext uri="{FF2B5EF4-FFF2-40B4-BE49-F238E27FC236}">
                <a16:creationId xmlns:a16="http://schemas.microsoft.com/office/drawing/2014/main" id="{905CF3EB-1C55-4A46-8409-630CE41AB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A7A234-6E8A-B545-AF26-D907EA72E562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3937" y="1278732"/>
            <a:ext cx="6501113" cy="444658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earning Activity ICON.psd">
            <a:extLst>
              <a:ext uri="{FF2B5EF4-FFF2-40B4-BE49-F238E27FC236}">
                <a16:creationId xmlns:a16="http://schemas.microsoft.com/office/drawing/2014/main" id="{1869E79F-D6DE-404C-9B49-65B0E2C1B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B6B10-F2DF-CC4B-83B9-CFC191A6F4CA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35B81-2EA6-4C47-914D-F3EE5DF0A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232" y="1197917"/>
            <a:ext cx="7378035" cy="461932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D967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65015" y="439459"/>
            <a:ext cx="7401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1162190"/>
            <a:ext cx="99297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Los andamios de tendido continuo</a:t>
            </a:r>
            <a:r>
              <a:rPr lang="es-US" sz="2000" dirty="0">
                <a:solidFill>
                  <a:srgbClr val="595959"/>
                </a:solidFill>
              </a:rPr>
              <a:t> consisten en múltiples secciones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de </a:t>
            </a:r>
            <a:r>
              <a:rPr lang="es-US" sz="2000" cap="all" dirty="0">
                <a:solidFill>
                  <a:srgbClr val="595959"/>
                </a:solidFill>
              </a:rPr>
              <a:t>una sección de ancho</a:t>
            </a:r>
            <a:r>
              <a:rPr lang="es-US" sz="2000" dirty="0">
                <a:solidFill>
                  <a:srgbClr val="595959"/>
                </a:solidFill>
              </a:rPr>
              <a:t>. Construir un andamio de tendido continuo implica </a:t>
            </a:r>
            <a:r>
              <a:rPr lang="es-US" sz="2000" cap="all" dirty="0">
                <a:solidFill>
                  <a:srgbClr val="595959"/>
                </a:solidFill>
              </a:rPr>
              <a:t>unir secciones a lo largo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Una vez que se alcanza la longitud deseada, se pueden añadir </a:t>
            </a:r>
            <a:r>
              <a:rPr lang="es-US" sz="2000" cap="all" dirty="0">
                <a:solidFill>
                  <a:srgbClr val="595959"/>
                </a:solidFill>
              </a:rPr>
              <a:t>elevaciones adicionales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Los andamios más altos que la relación base-altura permitida, se deben asegurar con </a:t>
            </a:r>
            <a:r>
              <a:rPr lang="es-US" sz="2000" cap="all" dirty="0">
                <a:solidFill>
                  <a:srgbClr val="595959"/>
                </a:solidFill>
              </a:rPr>
              <a:t>sujeciones o cables de amarre, o bien</a:t>
            </a:r>
            <a:r>
              <a:rPr lang="es-US" sz="2000" dirty="0">
                <a:solidFill>
                  <a:srgbClr val="595959"/>
                </a:solidFill>
              </a:rPr>
              <a:t> el ancho mínimo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de la base se debe aumentar con </a:t>
            </a:r>
            <a:r>
              <a:rPr lang="es-US" sz="2000" cap="all" dirty="0">
                <a:solidFill>
                  <a:srgbClr val="595959"/>
                </a:solidFill>
              </a:rPr>
              <a:t>contrafuertes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Los andamios de área </a:t>
            </a:r>
            <a:r>
              <a:rPr lang="es-US" sz="2000" dirty="0">
                <a:solidFill>
                  <a:srgbClr val="595959"/>
                </a:solidFill>
              </a:rPr>
              <a:t>suelen tener</a:t>
            </a:r>
            <a:r>
              <a:rPr lang="es-US" sz="2000" cap="all" dirty="0">
                <a:solidFill>
                  <a:srgbClr val="595959"/>
                </a:solidFill>
              </a:rPr>
              <a:t> una sola plataforma en la parte superior del mismo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Los refuerzos se deben conectar en cada elevación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  <a:r>
              <a:rPr lang="es-US" sz="2000" cap="all" dirty="0">
                <a:solidFill>
                  <a:srgbClr val="595959"/>
                </a:solidFill>
              </a:rPr>
              <a:t>Diagonales internas </a:t>
            </a:r>
            <a:r>
              <a:rPr lang="es-US" sz="2000" dirty="0">
                <a:solidFill>
                  <a:srgbClr val="595959"/>
                </a:solidFill>
              </a:rPr>
              <a:t>cada tres secciones</a:t>
            </a:r>
            <a:r>
              <a:rPr lang="es-US" sz="2000" cap="all" dirty="0">
                <a:solidFill>
                  <a:srgbClr val="595959"/>
                </a:solidFill>
              </a:rPr>
              <a:t> (o según las regulaciones) y con </a:t>
            </a:r>
            <a:r>
              <a:rPr lang="es-US" sz="2000" dirty="0">
                <a:solidFill>
                  <a:srgbClr val="595959"/>
                </a:solidFill>
              </a:rPr>
              <a:t>refuerzos de balanceo</a:t>
            </a:r>
            <a:r>
              <a:rPr lang="es-US" sz="2000" cap="all" dirty="0">
                <a:solidFill>
                  <a:srgbClr val="595959"/>
                </a:solidFill>
              </a:rPr>
              <a:t> cada cinco secciones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  <a:endParaRPr lang="en-US" sz="2000" cap="all" dirty="0">
              <a:solidFill>
                <a:srgbClr val="595959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D9676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400" y="439459"/>
            <a:ext cx="751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00" y="1251090"/>
            <a:ext cx="992979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</a:t>
            </a:r>
            <a:r>
              <a:rPr lang="es-US" sz="2200" cap="all" dirty="0" err="1">
                <a:solidFill>
                  <a:srgbClr val="595959"/>
                </a:solidFill>
              </a:rPr>
              <a:t>arriostramiento</a:t>
            </a:r>
            <a:r>
              <a:rPr lang="es-US" sz="2200" dirty="0">
                <a:solidFill>
                  <a:srgbClr val="595959"/>
                </a:solidFill>
              </a:rPr>
              <a:t> para los andamios de tubos y abrazaderas siempre debe ser </a:t>
            </a:r>
            <a:r>
              <a:rPr lang="es-US" sz="2200" cap="all" dirty="0">
                <a:solidFill>
                  <a:srgbClr val="595959"/>
                </a:solidFill>
              </a:rPr>
              <a:t>instalado mientras se construye el andamio. </a:t>
            </a: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Siempre</a:t>
            </a:r>
            <a:r>
              <a:rPr lang="es-US" sz="2200" dirty="0">
                <a:solidFill>
                  <a:srgbClr val="595959"/>
                </a:solidFill>
              </a:rPr>
              <a:t> </a:t>
            </a:r>
            <a:r>
              <a:rPr lang="es-US" sz="22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las instrucciones del manufacturero</a:t>
            </a:r>
            <a:r>
              <a:rPr lang="es-US" sz="2200" dirty="0">
                <a:solidFill>
                  <a:srgbClr val="595959"/>
                </a:solidFill>
              </a:rPr>
              <a:t> </a:t>
            </a:r>
            <a:r>
              <a:rPr lang="es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respecto al </a:t>
            </a:r>
            <a:r>
              <a:rPr lang="es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arriostramiento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  <a:endParaRPr lang="en-US" sz="2200" cap="all" dirty="0">
              <a:solidFill>
                <a:srgbClr val="595959"/>
              </a:solidFill>
            </a:endParaRP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deben instalar </a:t>
            </a:r>
            <a:r>
              <a:rPr lang="es-US" sz="2200" cap="all" dirty="0">
                <a:solidFill>
                  <a:srgbClr val="595959"/>
                </a:solidFill>
              </a:rPr>
              <a:t>refuerzos transversales</a:t>
            </a:r>
            <a:r>
              <a:rPr lang="es-US" sz="2200" dirty="0">
                <a:solidFill>
                  <a:srgbClr val="595959"/>
                </a:solidFill>
              </a:rPr>
              <a:t> (entre la parte delantera y la trasera del andamio) para </a:t>
            </a:r>
            <a:r>
              <a:rPr lang="es-US" sz="2200" cap="all" dirty="0">
                <a:solidFill>
                  <a:srgbClr val="595959"/>
                </a:solidFill>
              </a:rPr>
              <a:t>mantener el andamio plomado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</a:t>
            </a:r>
            <a:r>
              <a:rPr lang="es-US" sz="2200" cap="all" dirty="0" err="1">
                <a:solidFill>
                  <a:srgbClr val="595959"/>
                </a:solidFill>
              </a:rPr>
              <a:t>arriostramiento</a:t>
            </a:r>
            <a:r>
              <a:rPr lang="es-US" sz="2200" cap="all" dirty="0">
                <a:solidFill>
                  <a:srgbClr val="595959"/>
                </a:solidFill>
              </a:rPr>
              <a:t> de balanceo</a:t>
            </a:r>
            <a:r>
              <a:rPr lang="es-US" sz="2200" dirty="0">
                <a:solidFill>
                  <a:srgbClr val="595959"/>
                </a:solidFill>
              </a:rPr>
              <a:t>, o </a:t>
            </a:r>
            <a:r>
              <a:rPr lang="es-US" sz="2200" dirty="0" err="1">
                <a:solidFill>
                  <a:srgbClr val="595959"/>
                </a:solidFill>
              </a:rPr>
              <a:t>arriostramiento</a:t>
            </a:r>
            <a:r>
              <a:rPr lang="es-US" sz="2200" dirty="0">
                <a:solidFill>
                  <a:srgbClr val="595959"/>
                </a:solidFill>
              </a:rPr>
              <a:t> de fachada,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se debe colocar al </a:t>
            </a:r>
            <a:r>
              <a:rPr lang="es-US" sz="2200" cap="all" dirty="0">
                <a:solidFill>
                  <a:srgbClr val="595959"/>
                </a:solidFill>
              </a:rPr>
              <a:t>principio, al final y cada cinco postes</a:t>
            </a:r>
            <a:r>
              <a:rPr lang="es-US" sz="2200" dirty="0">
                <a:solidFill>
                  <a:srgbClr val="595959"/>
                </a:solidFill>
              </a:rPr>
              <a:t>. Se puede ubicar en una sola sección o extenderse a lo largo de varias.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</a:t>
            </a:r>
            <a:r>
              <a:rPr lang="es-US" sz="2200" cap="all" dirty="0">
                <a:solidFill>
                  <a:srgbClr val="595959"/>
                </a:solidFill>
              </a:rPr>
              <a:t>configuración del andamio</a:t>
            </a:r>
            <a:r>
              <a:rPr lang="es-US" sz="2200" dirty="0">
                <a:solidFill>
                  <a:srgbClr val="595959"/>
                </a:solidFill>
              </a:rPr>
              <a:t> determinará la mejor disposición para todas las </a:t>
            </a:r>
            <a:r>
              <a:rPr lang="es-US" sz="2200" cap="all" dirty="0">
                <a:solidFill>
                  <a:srgbClr val="595959"/>
                </a:solidFill>
              </a:rPr>
              <a:t>sujeciones y </a:t>
            </a:r>
            <a:r>
              <a:rPr lang="es-US" sz="2200" cap="all" dirty="0" err="1">
                <a:solidFill>
                  <a:srgbClr val="595959"/>
                </a:solidFill>
              </a:rPr>
              <a:t>arriostramientos</a:t>
            </a:r>
            <a:r>
              <a:rPr lang="es-US" sz="2200" dirty="0">
                <a:solidFill>
                  <a:srgbClr val="595959"/>
                </a:solidFill>
              </a:rPr>
              <a:t>.</a:t>
            </a:r>
            <a:endParaRPr lang="en-US" sz="2200" cap="all" dirty="0">
              <a:solidFill>
                <a:srgbClr val="595959"/>
              </a:solidFill>
            </a:endParaRP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4" name="Straight Connector 13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639762" y="5465762"/>
            <a:ext cx="752476" cy="2032000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3" name="Rectangle 12"/>
          <p:cNvSpPr/>
          <p:nvPr/>
        </p:nvSpPr>
        <p:spPr>
          <a:xfrm rot="16200000">
            <a:off x="2671764" y="5465762"/>
            <a:ext cx="752475" cy="2032000"/>
          </a:xfrm>
          <a:prstGeom prst="rect">
            <a:avLst/>
          </a:prstGeom>
          <a:solidFill>
            <a:srgbClr val="C81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4" name="Rectangle 13"/>
          <p:cNvSpPr/>
          <p:nvPr/>
        </p:nvSpPr>
        <p:spPr>
          <a:xfrm rot="16200000">
            <a:off x="4703764" y="5465761"/>
            <a:ext cx="752477" cy="2032000"/>
          </a:xfrm>
          <a:prstGeom prst="rect">
            <a:avLst/>
          </a:prstGeom>
          <a:solidFill>
            <a:srgbClr val="D04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5" name="Rectangle 14"/>
          <p:cNvSpPr/>
          <p:nvPr/>
        </p:nvSpPr>
        <p:spPr>
          <a:xfrm rot="16200000">
            <a:off x="6737351" y="5467350"/>
            <a:ext cx="749300" cy="2032000"/>
          </a:xfrm>
          <a:prstGeom prst="rect">
            <a:avLst/>
          </a:prstGeom>
          <a:solidFill>
            <a:srgbClr val="D96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sp>
        <p:nvSpPr>
          <p:cNvPr id="17" name="Rectangle 16"/>
          <p:cNvSpPr/>
          <p:nvPr/>
        </p:nvSpPr>
        <p:spPr>
          <a:xfrm rot="16200000">
            <a:off x="10799762" y="5465762"/>
            <a:ext cx="752475" cy="2032000"/>
          </a:xfrm>
          <a:prstGeom prst="rect">
            <a:avLst/>
          </a:prstGeom>
          <a:solidFill>
            <a:srgbClr val="E9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6096001" y="4752582"/>
            <a:ext cx="3040824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136825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13513" y="1369537"/>
            <a:ext cx="8390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ANDAMIOS DE MÚLTIPLES </a:t>
            </a:r>
            <a:br>
              <a:rPr lang="es-US" sz="4800" dirty="0">
                <a:solidFill>
                  <a:schemeClr val="bg1"/>
                </a:solidFill>
              </a:rPr>
            </a:br>
            <a:r>
              <a:rPr lang="es-US" sz="4800" dirty="0">
                <a:solidFill>
                  <a:schemeClr val="bg1"/>
                </a:solidFill>
              </a:rPr>
              <a:t>ELEVACIONES Y SECCIONES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41400" y="2980170"/>
            <a:ext cx="1041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  <a:t>Los andamios de SISTEMA se pueden construir a cualquier </a:t>
            </a:r>
            <a:b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</a:br>
            <a:r>
              <a:rPr lang="es-US" sz="2200" cap="all" dirty="0">
                <a:solidFill>
                  <a:srgbClr val="93BC00"/>
                </a:solidFill>
                <a:latin typeface="Source Sans Pro Light" panose="020B0403030403020204" pitchFamily="34" charset="0"/>
              </a:rPr>
              <a:t>altura, longitud o ancho</a:t>
            </a:r>
            <a:r>
              <a:rPr lang="es-US" sz="2200" cap="all" dirty="0">
                <a:solidFill>
                  <a:srgbClr val="93F300"/>
                </a:solidFill>
                <a:latin typeface="Source Sans Pro Light" panose="020B0403030403020204" pitchFamily="34" charset="0"/>
              </a:rPr>
              <a:t>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8128000" y="5181600"/>
            <a:ext cx="2032000" cy="1676400"/>
            <a:chOff x="8128000" y="5181600"/>
            <a:chExt cx="2032000" cy="1676400"/>
          </a:xfrm>
          <a:solidFill>
            <a:srgbClr val="E07E83"/>
          </a:solidFill>
        </p:grpSpPr>
        <p:sp>
          <p:nvSpPr>
            <p:cNvPr id="16" name="Rectangle 15"/>
            <p:cNvSpPr/>
            <p:nvPr/>
          </p:nvSpPr>
          <p:spPr>
            <a:xfrm rot="16200000">
              <a:off x="8305800" y="5003800"/>
              <a:ext cx="16764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77300" y="5651500"/>
              <a:ext cx="5715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354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40" grpId="0"/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0800" y="439459"/>
            <a:ext cx="756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ANDAMIOS DE MÚLTIPLES ELEVACIONES </a:t>
            </a:r>
            <a:br>
              <a:rPr lang="es-US" sz="4400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es-US" sz="4400" cap="all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 MAYOR ALTURA</a:t>
            </a:r>
            <a:endParaRPr lang="en-US" sz="4400" cap="al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4199" y="2580048"/>
            <a:ext cx="715303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aseguran la estabilidad del andamio.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Las sujeciones se deben utilizar cuando el andamio excede la relación permitida entre la altura y la base. </a:t>
            </a:r>
          </a:p>
          <a:p>
            <a:pPr marL="198000" indent="-198000" rtl="0">
              <a:spcAft>
                <a:spcPts val="18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Un amarre debe ser capaz de evitar que el andamio se caiga o se </a:t>
            </a:r>
            <a:r>
              <a:rPr lang="es-US" sz="2400" cap="all" dirty="0">
                <a:solidFill>
                  <a:srgbClr val="595959"/>
                </a:solidFill>
              </a:rPr>
              <a:t>aleje</a:t>
            </a:r>
            <a:r>
              <a:rPr lang="es-US" sz="2400" dirty="0">
                <a:solidFill>
                  <a:srgbClr val="595959"/>
                </a:solidFill>
              </a:rPr>
              <a:t> de la pared, o se incline </a:t>
            </a:r>
            <a:r>
              <a:rPr lang="es-US" sz="2400" cap="all" dirty="0">
                <a:solidFill>
                  <a:srgbClr val="595959"/>
                </a:solidFill>
              </a:rPr>
              <a:t>hacia</a:t>
            </a:r>
            <a:r>
              <a:rPr lang="es-US" sz="2400" dirty="0">
                <a:solidFill>
                  <a:srgbClr val="595959"/>
                </a:solidFill>
              </a:rPr>
              <a:t> la misma. </a:t>
            </a:r>
          </a:p>
        </p:txBody>
      </p:sp>
      <p:pic>
        <p:nvPicPr>
          <p:cNvPr id="6" name="Picture 5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7" name="Straight Connector 6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09650" y="1365249"/>
            <a:ext cx="2851150" cy="47996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439459"/>
            <a:ext cx="1102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>
                <a:solidFill>
                  <a:srgbClr val="333F50"/>
                </a:solidFill>
                <a:latin typeface="+mj-lt"/>
              </a:rPr>
              <a:t>ANDAMIOS CERRADOS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rcRect b="4054"/>
              <a:stretch>
                <a:fillRect/>
              </a:stretch>
            </p:blipFill>
          </mc:Choice>
          <mc:Fallback>
            <p:blipFill>
              <a:blip r:embed="rId4"/>
              <a:srcRect b="4054"/>
              <a:stretch>
                <a:fillRect/>
              </a:stretch>
            </p:blipFill>
          </mc:Fallback>
        </mc:AlternateContent>
        <p:spPr>
          <a:xfrm>
            <a:off x="304800" y="1257300"/>
            <a:ext cx="3175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7300" y="1397000"/>
            <a:ext cx="7658100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suelen estar cubiertos con redes, lonas, láminas plásticas o madera contrachapada.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se utilizan para: protegerse de las inclemencias del clima, evitar la propagación de los materiales, o evitar la caída de escombros.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Los andamios cerrados están expuestos a cargas mucho mayores que los andamios estándar.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Cuando se utiliza un equipo de andamio para la eliminación de materiales peligrosos, toda la estructura del andamio debe estar bien cerrada, para mantener el material peligroso dentro. </a:t>
            </a:r>
          </a:p>
          <a:p>
            <a:pPr marL="198000" indent="-198000" rtl="0"/>
            <a:endParaRPr lang="en-US" sz="2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7643" y="4165601"/>
            <a:ext cx="2599196" cy="237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48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INSPECCIÓN DE ANDAMIOS COMPLETOS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8900" y="1587500"/>
            <a:ext cx="7848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 persona competente debe inspeccionar el andamio completo para asegurarse de que sea seguro. 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inspecciones del andamio se deben realizar </a:t>
            </a:r>
            <a:r>
              <a:rPr lang="es-US" sz="2200" cap="all" dirty="0">
                <a:solidFill>
                  <a:srgbClr val="595959"/>
                </a:solidFill>
              </a:rPr>
              <a:t>después de que el andamio se construya</a:t>
            </a:r>
            <a:r>
              <a:rPr lang="es-US" sz="2200" dirty="0">
                <a:solidFill>
                  <a:srgbClr val="595959"/>
                </a:solidFill>
              </a:rPr>
              <a:t>, </a:t>
            </a:r>
            <a:r>
              <a:rPr lang="es-US" sz="2200" cap="all" dirty="0">
                <a:solidFill>
                  <a:srgbClr val="595959"/>
                </a:solidFill>
              </a:rPr>
              <a:t>antes de ser usado</a:t>
            </a:r>
            <a:r>
              <a:rPr lang="es-US" sz="2200" dirty="0">
                <a:solidFill>
                  <a:srgbClr val="595959"/>
                </a:solidFill>
              </a:rPr>
              <a:t>, al </a:t>
            </a:r>
            <a:r>
              <a:rPr lang="es-US" sz="2200" cap="all" dirty="0">
                <a:solidFill>
                  <a:srgbClr val="595959"/>
                </a:solidFill>
              </a:rPr>
              <a:t>cambiar cada turno</a:t>
            </a:r>
            <a:r>
              <a:rPr lang="es-US" sz="2200" dirty="0">
                <a:solidFill>
                  <a:srgbClr val="595959"/>
                </a:solidFill>
              </a:rPr>
              <a:t> y, como mínimo, </a:t>
            </a:r>
            <a:r>
              <a:rPr lang="es-US" sz="2200" cap="all" dirty="0">
                <a:solidFill>
                  <a:srgbClr val="595959"/>
                </a:solidFill>
              </a:rPr>
              <a:t>una vez al día</a:t>
            </a:r>
            <a:r>
              <a:rPr lang="es-US" sz="2200" dirty="0">
                <a:solidFill>
                  <a:srgbClr val="595959"/>
                </a:solidFill>
              </a:rPr>
              <a:t> o </a:t>
            </a:r>
            <a:r>
              <a:rPr lang="es-US" sz="2200" cap="all" dirty="0">
                <a:solidFill>
                  <a:srgbClr val="595959"/>
                </a:solidFill>
              </a:rPr>
              <a:t>después de</a:t>
            </a:r>
            <a:r>
              <a:rPr lang="es-US" sz="2200" dirty="0">
                <a:solidFill>
                  <a:srgbClr val="595959"/>
                </a:solidFill>
              </a:rPr>
              <a:t> que ocurra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algo que lo pueda haber alterado.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sistema de etiquetas de tres colores notifica a los trabajadores sobre el estado de construcción o modificación del andamio, para maximizar la seguridad.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r="44474"/>
              <a:stretch>
                <a:fillRect/>
              </a:stretch>
            </p:blipFill>
          </mc:Choice>
          <mc:Fallback>
            <p:blipFill>
              <a:blip r:embed="rId6"/>
              <a:srcRect r="44474"/>
              <a:stretch>
                <a:fillRect/>
              </a:stretch>
            </p:blipFill>
          </mc:Fallback>
        </mc:AlternateContent>
        <p:spPr>
          <a:xfrm>
            <a:off x="514350" y="1397000"/>
            <a:ext cx="2887392" cy="260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earning Activity ICON.psd">
            <a:extLst>
              <a:ext uri="{FF2B5EF4-FFF2-40B4-BE49-F238E27FC236}">
                <a16:creationId xmlns:a16="http://schemas.microsoft.com/office/drawing/2014/main" id="{4E169C05-5D32-0249-86D3-7596E1A6C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21" y="254000"/>
            <a:ext cx="650479" cy="719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D674C7-463B-0B44-ADA0-0B899165AD90}"/>
              </a:ext>
            </a:extLst>
          </p:cNvPr>
          <p:cNvSpPr txBox="1"/>
          <p:nvPr/>
        </p:nvSpPr>
        <p:spPr>
          <a:xfrm>
            <a:off x="923368" y="3175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>
                <a:solidFill>
                  <a:schemeClr val="tx2">
                    <a:lumMod val="75000"/>
                  </a:schemeClr>
                </a:solidFill>
              </a:rPr>
              <a:t>ACTIVIDAD DE APRENDIZAJE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1533" y="1254205"/>
            <a:ext cx="7220517" cy="426703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F4C7F-6FEC-D142-BB40-FF3BC292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6" y="514350"/>
            <a:ext cx="4750486" cy="6135315"/>
          </a:xfrm>
          <a:prstGeom prst="rect">
            <a:avLst/>
          </a:prstGeom>
        </p:spPr>
      </p:pic>
      <p:pic>
        <p:nvPicPr>
          <p:cNvPr id="8" name="Picture 7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6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04657" y="3062295"/>
            <a:ext cx="42915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rgbClr val="333F50"/>
                </a:solidFill>
                <a:latin typeface="+mj-lt"/>
              </a:rPr>
              <a:t>TUBOS Y </a:t>
            </a:r>
            <a:br>
              <a:rPr lang="es-US" sz="4400" dirty="0">
                <a:solidFill>
                  <a:srgbClr val="333F50"/>
                </a:solidFill>
                <a:latin typeface="+mj-lt"/>
              </a:rPr>
            </a:br>
            <a:r>
              <a:rPr lang="es-US" sz="4400" dirty="0">
                <a:solidFill>
                  <a:srgbClr val="333F50"/>
                </a:solidFill>
                <a:latin typeface="+mj-lt"/>
              </a:rPr>
              <a:t>ABRAZADERAS </a:t>
            </a:r>
          </a:p>
          <a:p>
            <a:pPr algn="ctr" rtl="0"/>
            <a:r>
              <a:rPr lang="es-US" sz="4400" dirty="0">
                <a:solidFill>
                  <a:srgbClr val="333F50"/>
                </a:solidFill>
                <a:latin typeface="+mj-lt"/>
              </a:rPr>
              <a:t>ANDAMIO</a:t>
            </a:r>
            <a:endParaRPr lang="en-US" sz="4400" dirty="0">
              <a:solidFill>
                <a:srgbClr val="333F50"/>
              </a:solidFill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12" y="5251877"/>
            <a:ext cx="1606630" cy="723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201" y="2725616"/>
            <a:ext cx="2026459" cy="5461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567" y="2206582"/>
            <a:ext cx="1127737" cy="10604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2323" y="628646"/>
            <a:ext cx="1624963" cy="793750"/>
          </a:xfrm>
          <a:prstGeom prst="rect">
            <a:avLst/>
          </a:prstGeom>
        </p:spPr>
      </p:pic>
      <p:grpSp>
        <p:nvGrpSpPr>
          <p:cNvPr id="35" name="Grupo 6">
            <a:extLst>
              <a:ext uri="{FF2B5EF4-FFF2-40B4-BE49-F238E27FC236}">
                <a16:creationId xmlns:a16="http://schemas.microsoft.com/office/drawing/2014/main" id="{412A0950-80ED-4C41-9CE1-D1093A1F8502}"/>
              </a:ext>
            </a:extLst>
          </p:cNvPr>
          <p:cNvGrpSpPr/>
          <p:nvPr/>
        </p:nvGrpSpPr>
        <p:grpSpPr>
          <a:xfrm>
            <a:off x="4800600" y="1200305"/>
            <a:ext cx="3936134" cy="1161895"/>
            <a:chOff x="4800600" y="1200305"/>
            <a:chExt cx="3936134" cy="1161895"/>
          </a:xfrm>
        </p:grpSpPr>
        <p:sp>
          <p:nvSpPr>
            <p:cNvPr id="39" name="Donut 38"/>
            <p:cNvSpPr/>
            <p:nvPr/>
          </p:nvSpPr>
          <p:spPr>
            <a:xfrm>
              <a:off x="4800600" y="1295400"/>
              <a:ext cx="1117600" cy="1066800"/>
            </a:xfrm>
            <a:prstGeom prst="donut">
              <a:avLst>
                <a:gd name="adj" fmla="val 3571"/>
              </a:avLst>
            </a:prstGeom>
            <a:solidFill>
              <a:srgbClr val="93B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5854700" y="1333500"/>
              <a:ext cx="1181100" cy="279400"/>
            </a:xfrm>
            <a:prstGeom prst="line">
              <a:avLst/>
            </a:prstGeom>
            <a:ln w="34925" cap="flat" cmpd="sng" algn="ctr">
              <a:solidFill>
                <a:srgbClr val="93BC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7850" y="1200305"/>
              <a:ext cx="1808884" cy="228147"/>
            </a:xfrm>
            <a:prstGeom prst="rect">
              <a:avLst/>
            </a:prstGeom>
          </p:spPr>
        </p:pic>
      </p:grpSp>
      <p:grpSp>
        <p:nvGrpSpPr>
          <p:cNvPr id="47" name="Grupo 1">
            <a:extLst>
              <a:ext uri="{FF2B5EF4-FFF2-40B4-BE49-F238E27FC236}">
                <a16:creationId xmlns:a16="http://schemas.microsoft.com/office/drawing/2014/main" id="{FBB8B745-ADDD-44E3-BCE7-A0E78B4CB691}"/>
              </a:ext>
            </a:extLst>
          </p:cNvPr>
          <p:cNvGrpSpPr/>
          <p:nvPr/>
        </p:nvGrpSpPr>
        <p:grpSpPr>
          <a:xfrm>
            <a:off x="1532390" y="2087894"/>
            <a:ext cx="1774375" cy="673003"/>
            <a:chOff x="1532390" y="2087894"/>
            <a:chExt cx="1774375" cy="67300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2390" y="2087894"/>
              <a:ext cx="1428933" cy="37924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v="urn:schemas-microsoft-com:mac:vml" xmlns:ma="http://schemas.microsoft.com/office/mac/drawingml/2008/main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2655509" y="2274885"/>
              <a:ext cx="651256" cy="486012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799" y="4181475"/>
            <a:ext cx="2112874" cy="94615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73" y="3857622"/>
            <a:ext cx="2130414" cy="6921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66674" y="3127131"/>
            <a:ext cx="2926634" cy="1066800"/>
            <a:chOff x="1201843" y="3162300"/>
            <a:chExt cx="2926634" cy="1066800"/>
          </a:xfrm>
        </p:grpSpPr>
        <p:grpSp>
          <p:nvGrpSpPr>
            <p:cNvPr id="30" name="Grupo 4">
              <a:extLst>
                <a:ext uri="{FF2B5EF4-FFF2-40B4-BE49-F238E27FC236}">
                  <a16:creationId xmlns:a16="http://schemas.microsoft.com/office/drawing/2014/main" id="{37EA10B8-91CF-4C06-9C09-AAF70593E8D3}"/>
                </a:ext>
              </a:extLst>
            </p:cNvPr>
            <p:cNvGrpSpPr/>
            <p:nvPr/>
          </p:nvGrpSpPr>
          <p:grpSpPr>
            <a:xfrm>
              <a:off x="1201843" y="3162300"/>
              <a:ext cx="2926634" cy="1066800"/>
              <a:chOff x="1213566" y="3162300"/>
              <a:chExt cx="2926634" cy="1066800"/>
            </a:xfrm>
          </p:grpSpPr>
          <p:sp>
            <p:nvSpPr>
              <p:cNvPr id="32" name="Donut 31"/>
              <p:cNvSpPr/>
              <p:nvPr/>
            </p:nvSpPr>
            <p:spPr>
              <a:xfrm>
                <a:off x="3022600" y="3162300"/>
                <a:ext cx="1117600" cy="1066800"/>
              </a:xfrm>
              <a:prstGeom prst="donut">
                <a:avLst>
                  <a:gd name="adj" fmla="val 3571"/>
                </a:avLst>
              </a:prstGeom>
              <a:solidFill>
                <a:srgbClr val="93BC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13566" y="3451739"/>
                <a:ext cx="1175704" cy="437121"/>
              </a:xfrm>
              <a:prstGeom prst="rect">
                <a:avLst/>
              </a:prstGeom>
            </p:spPr>
          </p:pic>
        </p:grpSp>
        <p:cxnSp>
          <p:nvCxnSpPr>
            <p:cNvPr id="67" name="Straight Connector 66"/>
            <p:cNvCxnSpPr/>
            <p:nvPr/>
          </p:nvCxnSpPr>
          <p:spPr>
            <a:xfrm rot="10800000">
              <a:off x="2108200" y="3670300"/>
              <a:ext cx="914400" cy="25400"/>
            </a:xfrm>
            <a:prstGeom prst="line">
              <a:avLst/>
            </a:prstGeom>
            <a:ln w="41275" cap="flat" cmpd="sng" algn="ctr">
              <a:solidFill>
                <a:srgbClr val="93BC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97E182-CE6C-BD4B-9880-3B1377851B55}"/>
              </a:ext>
            </a:extLst>
          </p:cNvPr>
          <p:cNvGrpSpPr/>
          <p:nvPr/>
        </p:nvGrpSpPr>
        <p:grpSpPr>
          <a:xfrm>
            <a:off x="2805902" y="1680875"/>
            <a:ext cx="1506071" cy="838882"/>
            <a:chOff x="2805902" y="1680875"/>
            <a:chExt cx="1506071" cy="83888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v="urn:schemas-microsoft-com:mac:vml" xmlns:ma="http://schemas.microsoft.com/office/mac/drawingml/2008/main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3194902" y="1951992"/>
              <a:ext cx="619306" cy="56776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4569BD-A61D-E145-AFF8-03ED262532EF}"/>
                </a:ext>
              </a:extLst>
            </p:cNvPr>
            <p:cNvSpPr txBox="1"/>
            <p:nvPr/>
          </p:nvSpPr>
          <p:spPr>
            <a:xfrm>
              <a:off x="2805902" y="1680875"/>
              <a:ext cx="1506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halkboard" panose="03050602040202020205" pitchFamily="66" charset="77"/>
                </a:rPr>
                <a:t>RODAPIE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105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E07E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4676" y="439459"/>
            <a:ext cx="763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270000"/>
            <a:ext cx="96393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Los andamios cerrados </a:t>
            </a:r>
            <a:r>
              <a:rPr lang="es-US" sz="2000" dirty="0">
                <a:solidFill>
                  <a:srgbClr val="595959"/>
                </a:solidFill>
              </a:rPr>
              <a:t>se utilizan para:</a:t>
            </a:r>
            <a:r>
              <a:rPr lang="es-US" sz="2000" cap="all" dirty="0">
                <a:solidFill>
                  <a:srgbClr val="595959"/>
                </a:solidFill>
              </a:rPr>
              <a:t> protegerse de las inclemencias del clima</a:t>
            </a:r>
            <a:r>
              <a:rPr lang="es-US" sz="2000" dirty="0">
                <a:solidFill>
                  <a:srgbClr val="595959"/>
                </a:solidFill>
              </a:rPr>
              <a:t>,</a:t>
            </a:r>
            <a:r>
              <a:rPr lang="es-US" sz="2000" cap="all" dirty="0">
                <a:solidFill>
                  <a:srgbClr val="595959"/>
                </a:solidFill>
              </a:rPr>
              <a:t> evitar que los materiales se desparramen </a:t>
            </a:r>
            <a:r>
              <a:rPr lang="es-US" sz="2000" dirty="0">
                <a:solidFill>
                  <a:srgbClr val="595959"/>
                </a:solidFill>
              </a:rPr>
              <a:t>o que</a:t>
            </a:r>
            <a:r>
              <a:rPr lang="es-US" sz="2000" cap="all" dirty="0">
                <a:solidFill>
                  <a:srgbClr val="595959"/>
                </a:solidFill>
              </a:rPr>
              <a:t> caigan escombros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Los andamios cerrados están </a:t>
            </a:r>
            <a:r>
              <a:rPr lang="es-US" sz="2000" cap="all" dirty="0">
                <a:solidFill>
                  <a:srgbClr val="595959"/>
                </a:solidFill>
              </a:rPr>
              <a:t>expuestos a cargas mucho mayores</a:t>
            </a:r>
            <a:r>
              <a:rPr lang="es-US" sz="2000" dirty="0">
                <a:solidFill>
                  <a:srgbClr val="595959"/>
                </a:solidFill>
              </a:rPr>
              <a:t>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Proteger el</a:t>
            </a:r>
            <a:r>
              <a:rPr lang="es-US" sz="2000" dirty="0">
                <a:solidFill>
                  <a:srgbClr val="595959"/>
                </a:solidFill>
              </a:rPr>
              <a:t> equipo de andamio </a:t>
            </a:r>
            <a:r>
              <a:rPr lang="es-US" sz="2000" cap="all" dirty="0">
                <a:solidFill>
                  <a:srgbClr val="595959"/>
                </a:solidFill>
              </a:rPr>
              <a:t>de la contaminación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Antes de que el andamio pueda ser utilizado, la persona competente debe </a:t>
            </a:r>
            <a:r>
              <a:rPr lang="es-US" sz="2000" cap="all" dirty="0">
                <a:solidFill>
                  <a:srgbClr val="595959"/>
                </a:solidFill>
              </a:rPr>
              <a:t>revisar las regulaciones e inspeccionarlo</a:t>
            </a:r>
            <a:r>
              <a:rPr lang="es-US" sz="2000" dirty="0">
                <a:solidFill>
                  <a:srgbClr val="595959"/>
                </a:solidFill>
              </a:rPr>
              <a:t> para asegurarse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de que sea seguro y pueda soportar las cargas previstas.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Los códigos de prácticas seguras</a:t>
            </a:r>
            <a:r>
              <a:rPr lang="es-US" sz="2000" dirty="0">
                <a:solidFill>
                  <a:srgbClr val="595959"/>
                </a:solidFill>
              </a:rPr>
              <a:t> son buenas referencias para construir andamios seguros.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Una </a:t>
            </a:r>
            <a:r>
              <a:rPr lang="es-US" sz="2000" cap="all" dirty="0">
                <a:solidFill>
                  <a:srgbClr val="595959"/>
                </a:solidFill>
              </a:rPr>
              <a:t>lista de verificación de inspección de andamios</a:t>
            </a:r>
            <a:r>
              <a:rPr lang="es-US" sz="2000" dirty="0">
                <a:solidFill>
                  <a:srgbClr val="595959"/>
                </a:solidFill>
              </a:rPr>
              <a:t> puede ser una herramienta útil.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rgbClr val="E07E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8123" y="439459"/>
            <a:ext cx="7565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333F50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2000" y="1231900"/>
            <a:ext cx="9537700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sujeciones a una </a:t>
            </a:r>
            <a:r>
              <a:rPr lang="es-US" sz="2200" cap="all" dirty="0">
                <a:solidFill>
                  <a:srgbClr val="595959"/>
                </a:solidFill>
              </a:rPr>
              <a:t>estructura</a:t>
            </a:r>
            <a:r>
              <a:rPr lang="es-US" sz="2200" dirty="0">
                <a:solidFill>
                  <a:srgbClr val="595959"/>
                </a:solidFill>
              </a:rPr>
              <a:t> ESTABLE existente aseguran la </a:t>
            </a:r>
            <a:r>
              <a:rPr lang="es-US" sz="2200" cap="all" dirty="0">
                <a:solidFill>
                  <a:srgbClr val="595959"/>
                </a:solidFill>
              </a:rPr>
              <a:t>estabilidad</a:t>
            </a:r>
            <a:r>
              <a:rPr lang="es-US" sz="2200" dirty="0">
                <a:solidFill>
                  <a:srgbClr val="595959"/>
                </a:solidFill>
              </a:rPr>
              <a:t> del andamio.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 </a:t>
            </a:r>
            <a:r>
              <a:rPr lang="es-US" sz="2200" cap="all" dirty="0">
                <a:solidFill>
                  <a:srgbClr val="595959"/>
                </a:solidFill>
              </a:rPr>
              <a:t>requieren sujeciones</a:t>
            </a:r>
            <a:r>
              <a:rPr lang="es-US" sz="2200" dirty="0">
                <a:solidFill>
                  <a:srgbClr val="595959"/>
                </a:solidFill>
              </a:rPr>
              <a:t> cuando el andamio está </a:t>
            </a:r>
            <a:r>
              <a:rPr lang="es-US" sz="2200" cap="all" dirty="0">
                <a:solidFill>
                  <a:srgbClr val="595959"/>
                </a:solidFill>
              </a:rPr>
              <a:t>encerrado</a:t>
            </a:r>
            <a:r>
              <a:rPr lang="es-US" sz="2200" dirty="0">
                <a:solidFill>
                  <a:srgbClr val="595959"/>
                </a:solidFill>
              </a:rPr>
              <a:t>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o excede la RELACIÓN BASE-ALTURA permitida.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El </a:t>
            </a:r>
            <a:r>
              <a:rPr lang="es-US" sz="2200" cap="all" dirty="0">
                <a:solidFill>
                  <a:srgbClr val="595959"/>
                </a:solidFill>
              </a:rPr>
              <a:t>COMPONTENTE de tensión</a:t>
            </a:r>
            <a:r>
              <a:rPr lang="es-US" sz="2200" dirty="0">
                <a:solidFill>
                  <a:srgbClr val="595959"/>
                </a:solidFill>
              </a:rPr>
              <a:t> (evita que el andamio </a:t>
            </a:r>
            <a:r>
              <a:rPr lang="es-US" sz="2200" cap="all" dirty="0">
                <a:solidFill>
                  <a:srgbClr val="595959"/>
                </a:solidFill>
              </a:rPr>
              <a:t>se caiga</a:t>
            </a:r>
            <a:r>
              <a:rPr lang="es-US" sz="2200" dirty="0">
                <a:solidFill>
                  <a:srgbClr val="595959"/>
                </a:solidFill>
              </a:rPr>
              <a:t> de la estructura), y el </a:t>
            </a:r>
            <a:r>
              <a:rPr lang="es-US" sz="2200" cap="all" dirty="0">
                <a:solidFill>
                  <a:srgbClr val="595959"/>
                </a:solidFill>
              </a:rPr>
              <a:t>COMPONENTE de compresión</a:t>
            </a:r>
            <a:r>
              <a:rPr lang="es-US" sz="2200" dirty="0">
                <a:solidFill>
                  <a:srgbClr val="595959"/>
                </a:solidFill>
              </a:rPr>
              <a:t> (evita que el andamio se caiga </a:t>
            </a:r>
            <a:r>
              <a:rPr lang="es-US" sz="2200" cap="all" dirty="0">
                <a:solidFill>
                  <a:srgbClr val="595959"/>
                </a:solidFill>
              </a:rPr>
              <a:t>al interior de</a:t>
            </a:r>
            <a:r>
              <a:rPr lang="es-US" sz="2200" dirty="0">
                <a:solidFill>
                  <a:srgbClr val="595959"/>
                </a:solidFill>
              </a:rPr>
              <a:t> la estructura).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Verifique las regulaciones locales para conocer el </a:t>
            </a:r>
            <a:r>
              <a:rPr lang="es-US" sz="2200" cap="all" dirty="0">
                <a:solidFill>
                  <a:srgbClr val="595959"/>
                </a:solidFill>
              </a:rPr>
              <a:t>espacio requerido de las sujeciones</a:t>
            </a:r>
            <a:r>
              <a:rPr lang="es-US" sz="2200" dirty="0">
                <a:solidFill>
                  <a:srgbClr val="595959"/>
                </a:solidFill>
              </a:rPr>
              <a:t> y ASEGÚRESE de que todas estén en su lugar.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Las sujeciones deben colocarse </a:t>
            </a:r>
            <a:r>
              <a:rPr lang="es-US" sz="2200" cap="all" dirty="0">
                <a:solidFill>
                  <a:srgbClr val="595959"/>
                </a:solidFill>
              </a:rPr>
              <a:t>cerca del soporte superior </a:t>
            </a:r>
            <a:br>
              <a:rPr lang="es-US" sz="2200" cap="all" dirty="0">
                <a:solidFill>
                  <a:srgbClr val="595959"/>
                </a:solidFill>
              </a:rPr>
            </a:br>
            <a:r>
              <a:rPr lang="es-US" sz="2200" cap="all" dirty="0">
                <a:solidFill>
                  <a:srgbClr val="595959"/>
                </a:solidFill>
              </a:rPr>
              <a:t>o del miembro horizontal</a:t>
            </a:r>
            <a:r>
              <a:rPr lang="es-US" sz="2200" dirty="0">
                <a:solidFill>
                  <a:srgbClr val="595959"/>
                </a:solidFill>
              </a:rPr>
              <a:t> del marco. </a:t>
            </a:r>
          </a:p>
        </p:txBody>
      </p:sp>
      <p:pic>
        <p:nvPicPr>
          <p:cNvPr id="13" name="Picture 12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" y="5994400"/>
            <a:ext cx="10147298" cy="863600"/>
            <a:chOff x="2" y="5994400"/>
            <a:chExt cx="10147298" cy="863600"/>
          </a:xfrm>
        </p:grpSpPr>
        <p:sp>
          <p:nvSpPr>
            <p:cNvPr id="25" name="Rectangle 24"/>
            <p:cNvSpPr/>
            <p:nvPr/>
          </p:nvSpPr>
          <p:spPr>
            <a:xfrm rot="16200000">
              <a:off x="586600" y="5412598"/>
              <a:ext cx="858803" cy="2032000"/>
            </a:xfrm>
            <a:prstGeom prst="rect">
              <a:avLst/>
            </a:prstGeom>
            <a:solidFill>
              <a:srgbClr val="A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2618605" y="5412604"/>
              <a:ext cx="858792" cy="2032000"/>
            </a:xfrm>
            <a:prstGeom prst="rect">
              <a:avLst/>
            </a:prstGeom>
            <a:solidFill>
              <a:srgbClr val="C81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4650602" y="5412601"/>
              <a:ext cx="858798" cy="2032000"/>
            </a:xfrm>
            <a:prstGeom prst="rect">
              <a:avLst/>
            </a:prstGeom>
            <a:solidFill>
              <a:srgbClr val="D04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6669902" y="5412599"/>
              <a:ext cx="858801" cy="2032000"/>
            </a:xfrm>
            <a:prstGeom prst="rect">
              <a:avLst/>
            </a:prstGeom>
            <a:solidFill>
              <a:srgbClr val="D96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8699500" y="5410200"/>
              <a:ext cx="863600" cy="2032000"/>
            </a:xfrm>
            <a:prstGeom prst="rect">
              <a:avLst/>
            </a:prstGeom>
            <a:solidFill>
              <a:srgbClr val="E07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6123595" y="4752582"/>
            <a:ext cx="5092262" cy="0"/>
          </a:xfrm>
          <a:prstGeom prst="line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215857" y="4752975"/>
            <a:ext cx="0" cy="43814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71649" y="1976163"/>
            <a:ext cx="7848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dirty="0">
                <a:solidFill>
                  <a:schemeClr val="bg1"/>
                </a:solidFill>
              </a:rPr>
              <a:t>DESARMADO Y ALMACENAMIENTO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300263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2000" cap="all" dirty="0">
                <a:solidFill>
                  <a:srgbClr val="93BC00"/>
                </a:solidFill>
              </a:rPr>
              <a:t>Desarmar los andamios expone a los trabajadores a los mismos </a:t>
            </a:r>
            <a:br>
              <a:rPr lang="es-US" sz="2000" cap="all" dirty="0">
                <a:solidFill>
                  <a:srgbClr val="93BC00"/>
                </a:solidFill>
              </a:rPr>
            </a:br>
            <a:r>
              <a:rPr lang="es-US" sz="2000" cap="all" dirty="0">
                <a:solidFill>
                  <a:srgbClr val="93BC00"/>
                </a:solidFill>
              </a:rPr>
              <a:t>peligros que construirlos</a:t>
            </a:r>
            <a:endParaRPr lang="id-ID" sz="2000" cap="all" dirty="0">
              <a:solidFill>
                <a:srgbClr val="93BC00"/>
              </a:solidFill>
              <a:latin typeface="Source Sans Pro Light" panose="020B0403030403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723825" y="3802513"/>
            <a:ext cx="744351" cy="0"/>
          </a:xfrm>
          <a:prstGeom prst="line">
            <a:avLst/>
          </a:prstGeom>
          <a:ln w="158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96000" y="3952875"/>
            <a:ext cx="0" cy="809232"/>
          </a:xfrm>
          <a:prstGeom prst="line">
            <a:avLst/>
          </a:prstGeom>
          <a:ln w="15875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147300" y="5092700"/>
            <a:ext cx="2032000" cy="1765300"/>
            <a:chOff x="10147300" y="5092700"/>
            <a:chExt cx="2032000" cy="1765300"/>
          </a:xfrm>
          <a:solidFill>
            <a:srgbClr val="E9A6A9"/>
          </a:solidFill>
        </p:grpSpPr>
        <p:sp>
          <p:nvSpPr>
            <p:cNvPr id="30" name="Rectangle 29"/>
            <p:cNvSpPr/>
            <p:nvPr/>
          </p:nvSpPr>
          <p:spPr>
            <a:xfrm rot="16200000">
              <a:off x="10280650" y="4959350"/>
              <a:ext cx="1765300" cy="20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09300" y="5537200"/>
              <a:ext cx="86360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rtl="0"/>
              <a:r>
                <a:rPr lang="es-US" sz="4400">
                  <a:solidFill>
                    <a:srgbClr val="FFFFFF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42824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86"/>
          <p:cNvSpPr txBox="1"/>
          <p:nvPr/>
        </p:nvSpPr>
        <p:spPr>
          <a:xfrm>
            <a:off x="482308" y="528359"/>
            <a:ext cx="424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rgbClr val="44546A"/>
                </a:solidFill>
                <a:latin typeface="+mj-lt"/>
              </a:rPr>
              <a:t>Desarmar</a:t>
            </a:r>
            <a:endParaRPr lang="en-US" sz="48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72199" y="1714500"/>
            <a:ext cx="241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000">
                <a:solidFill>
                  <a:schemeClr val="bg1"/>
                </a:solidFill>
              </a:rPr>
              <a:t>INSPECCIÓN VISUAL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9315607" y="5399314"/>
            <a:ext cx="134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-US" sz="2000" b="1">
                <a:solidFill>
                  <a:schemeClr val="bg1"/>
                </a:solidFill>
              </a:rPr>
              <a:t>Cerebelo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1200" y="1308100"/>
            <a:ext cx="75565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Desarmar andamios requiere los mismos conocimientos, habilidades y planificación que construirlos.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Antes de desarmar el andamio, usted DEBE revisarlo visualmente y abordar los posibles riesgos.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Quite primero el amarre superior (todas las demás sujeciones se deben quitar al final en cada nivel).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Los componentes se deben retirar en el orden inverso a como se construyeron.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100" dirty="0">
                <a:solidFill>
                  <a:srgbClr val="595959"/>
                </a:solidFill>
              </a:rPr>
              <a:t>Baje con cuidado los componentes hasta los trabajadores que se encuentran abajo (asegúrese de que estén en una posición segura). NO arroje/deje caer los componentes.</a:t>
            </a:r>
          </a:p>
          <a:p>
            <a:pPr marL="198000" indent="-198000" rtl="0"/>
            <a:endParaRPr lang="en-US" sz="2100" dirty="0">
              <a:solidFill>
                <a:srgbClr val="7F7F7F"/>
              </a:solidFill>
            </a:endParaRPr>
          </a:p>
        </p:txBody>
      </p:sp>
      <p:pic>
        <p:nvPicPr>
          <p:cNvPr id="7" name="Picture 6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l="43899"/>
              <a:stretch>
                <a:fillRect/>
              </a:stretch>
            </p:blipFill>
          </mc:Choice>
          <mc:Fallback>
            <p:blipFill>
              <a:blip r:embed="rId6"/>
              <a:srcRect l="43899"/>
              <a:stretch>
                <a:fillRect/>
              </a:stretch>
            </p:blipFill>
          </mc:Fallback>
        </mc:AlternateContent>
        <p:spPr>
          <a:xfrm>
            <a:off x="571500" y="1416050"/>
            <a:ext cx="3668024" cy="46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72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0536" y="210859"/>
            <a:ext cx="6021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800" cap="all" dirty="0">
                <a:solidFill>
                  <a:schemeClr val="tx2"/>
                </a:solidFill>
                <a:latin typeface="+mj-lt"/>
              </a:rPr>
              <a:t>ALMACENAMIENTO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3100" y="1168400"/>
            <a:ext cx="831850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Un equipo mal almacenado puede causar daños </a:t>
            </a:r>
            <a:br>
              <a:rPr lang="es-US" sz="2200" dirty="0">
                <a:solidFill>
                  <a:srgbClr val="595959"/>
                </a:solidFill>
              </a:rPr>
            </a:br>
            <a:r>
              <a:rPr lang="es-US" sz="2200" dirty="0">
                <a:solidFill>
                  <a:srgbClr val="595959"/>
                </a:solidFill>
              </a:rPr>
              <a:t>y hacer que el equipo sea inseguro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Almacene el equipo para facilitar el acceso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el apoyo adecuado (estiba)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trabas adecuadas entre las capas del equipo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Almacene las piezas de diferentes tamaños en pilas separadas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Proporcione contenedores para las piezas pequeñas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Separe el equipo dañado (desechar o reparar)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No apile el equipo a demasiada altura</a:t>
            </a: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r="51180"/>
              <a:stretch>
                <a:fillRect/>
              </a:stretch>
            </p:blipFill>
          </mc:Choice>
          <mc:Fallback>
            <p:blipFill>
              <a:blip r:embed="rId6"/>
              <a:srcRect r="51180"/>
              <a:stretch>
                <a:fillRect/>
              </a:stretch>
            </p:blipFill>
          </mc:Fallback>
        </mc:AlternateContent>
        <p:spPr>
          <a:xfrm>
            <a:off x="533400" y="387082"/>
            <a:ext cx="3644900" cy="2876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l="51064"/>
              <a:stretch>
                <a:fillRect/>
              </a:stretch>
            </p:blipFill>
          </mc:Choice>
          <mc:Fallback>
            <p:blipFill>
              <a:blip r:embed="rId6"/>
              <a:srcRect l="51064"/>
              <a:stretch>
                <a:fillRect/>
              </a:stretch>
            </p:blipFill>
          </mc:Fallback>
        </mc:AlternateContent>
        <p:spPr>
          <a:xfrm>
            <a:off x="533400" y="3279490"/>
            <a:ext cx="3657600" cy="288001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E9A6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06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chemeClr val="tx2"/>
                </a:solidFill>
                <a:latin typeface="+mj-lt"/>
              </a:rPr>
              <a:t>Puntos clave</a:t>
            </a:r>
            <a:endParaRPr lang="en-US" sz="44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100" y="1485901"/>
            <a:ext cx="956700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300" cap="all" dirty="0">
                <a:solidFill>
                  <a:srgbClr val="595959"/>
                </a:solidFill>
              </a:rPr>
              <a:t>El desarmado se debe realizar con cuidado</a:t>
            </a:r>
            <a:r>
              <a:rPr lang="es-US" sz="2300" dirty="0">
                <a:solidFill>
                  <a:srgbClr val="595959"/>
                </a:solidFill>
              </a:rPr>
              <a:t>. 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300" dirty="0">
                <a:solidFill>
                  <a:srgbClr val="595959"/>
                </a:solidFill>
              </a:rPr>
              <a:t>Una persona competente </a:t>
            </a:r>
            <a:r>
              <a:rPr lang="es-US" sz="2300" cap="all" dirty="0">
                <a:solidFill>
                  <a:srgbClr val="595959"/>
                </a:solidFill>
              </a:rPr>
              <a:t>debe inspeccionar el andamio antes de desarmarlo</a:t>
            </a:r>
            <a:r>
              <a:rPr lang="es-US" sz="2300" dirty="0">
                <a:solidFill>
                  <a:srgbClr val="595959"/>
                </a:solidFill>
              </a:rPr>
              <a:t> para </a:t>
            </a:r>
            <a:r>
              <a:rPr lang="es-US" sz="2300" cap="all" dirty="0">
                <a:solidFill>
                  <a:srgbClr val="595959"/>
                </a:solidFill>
              </a:rPr>
              <a:t>asegurarse de que sea estable</a:t>
            </a:r>
            <a:r>
              <a:rPr lang="es-US" sz="2300" dirty="0">
                <a:solidFill>
                  <a:srgbClr val="595959"/>
                </a:solidFill>
              </a:rPr>
              <a:t>. 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300" cap="all" dirty="0">
                <a:solidFill>
                  <a:srgbClr val="595959"/>
                </a:solidFill>
              </a:rPr>
              <a:t>Los trabajadores de los niveles inferiores NO DEBEN adelantarse a las personas encargadas del desarmado</a:t>
            </a:r>
            <a:r>
              <a:rPr lang="es-US" sz="2300" dirty="0">
                <a:solidFill>
                  <a:srgbClr val="595959"/>
                </a:solidFill>
              </a:rPr>
              <a:t> quitando los refuerzos, los tablones o los barandales para “acelerar el trabajo”. </a:t>
            </a:r>
          </a:p>
          <a:p>
            <a:pPr marL="176213" indent="-176213" rtl="0">
              <a:spcAft>
                <a:spcPts val="2400"/>
              </a:spcAft>
              <a:buFont typeface="Arial"/>
              <a:buChar char="•"/>
            </a:pPr>
            <a:r>
              <a:rPr lang="es-US" sz="2300" cap="all" dirty="0">
                <a:solidFill>
                  <a:srgbClr val="595959"/>
                </a:solidFill>
              </a:rPr>
              <a:t>Al desarmar utilice el equipo de protección personal correspondiente</a:t>
            </a:r>
            <a:r>
              <a:rPr lang="es-US" sz="2300" dirty="0">
                <a:solidFill>
                  <a:srgbClr val="595959"/>
                </a:solidFill>
              </a:rPr>
              <a:t>.</a:t>
            </a:r>
          </a:p>
          <a:p>
            <a:pPr rtl="0">
              <a:spcAft>
                <a:spcPts val="1200"/>
              </a:spcAft>
            </a:pPr>
            <a:endParaRPr lang="en-US" sz="2300" dirty="0">
              <a:solidFill>
                <a:srgbClr val="7F7F7F"/>
              </a:solidFill>
            </a:endParaRPr>
          </a:p>
          <a:p>
            <a:pPr rtl="0"/>
            <a:endParaRPr lang="en-US" sz="2300" dirty="0">
              <a:solidFill>
                <a:srgbClr val="7F7F7F"/>
              </a:solidFill>
            </a:endParaRPr>
          </a:p>
        </p:txBody>
      </p:sp>
      <p:pic>
        <p:nvPicPr>
          <p:cNvPr id="14" name="Picture 13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5" name="Straight Connector 14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457200"/>
            <a:ext cx="1270000" cy="1231900"/>
          </a:xfrm>
          <a:prstGeom prst="roundRect">
            <a:avLst/>
          </a:prstGeom>
          <a:solidFill>
            <a:srgbClr val="E9A6A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07418" y="766864"/>
            <a:ext cx="617837" cy="618015"/>
            <a:chOff x="0" y="4763"/>
            <a:chExt cx="5500688" cy="5502275"/>
          </a:xfrm>
          <a:solidFill>
            <a:schemeClr val="bg1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0" y="4763"/>
              <a:ext cx="5500688" cy="5502275"/>
            </a:xfrm>
            <a:custGeom>
              <a:avLst/>
              <a:gdLst>
                <a:gd name="T0" fmla="*/ 1007 w 1464"/>
                <a:gd name="T1" fmla="*/ 0 h 1464"/>
                <a:gd name="T2" fmla="*/ 549 w 1464"/>
                <a:gd name="T3" fmla="*/ 458 h 1464"/>
                <a:gd name="T4" fmla="*/ 582 w 1464"/>
                <a:gd name="T5" fmla="*/ 624 h 1464"/>
                <a:gd name="T6" fmla="*/ 26 w 1464"/>
                <a:gd name="T7" fmla="*/ 1179 h 1464"/>
                <a:gd name="T8" fmla="*/ 0 w 1464"/>
                <a:gd name="T9" fmla="*/ 1235 h 1464"/>
                <a:gd name="T10" fmla="*/ 0 w 1464"/>
                <a:gd name="T11" fmla="*/ 1373 h 1464"/>
                <a:gd name="T12" fmla="*/ 91 w 1464"/>
                <a:gd name="T13" fmla="*/ 1464 h 1464"/>
                <a:gd name="T14" fmla="*/ 229 w 1464"/>
                <a:gd name="T15" fmla="*/ 1464 h 1464"/>
                <a:gd name="T16" fmla="*/ 285 w 1464"/>
                <a:gd name="T17" fmla="*/ 1438 h 1464"/>
                <a:gd name="T18" fmla="*/ 350 w 1464"/>
                <a:gd name="T19" fmla="*/ 1373 h 1464"/>
                <a:gd name="T20" fmla="*/ 458 w 1464"/>
                <a:gd name="T21" fmla="*/ 1373 h 1464"/>
                <a:gd name="T22" fmla="*/ 549 w 1464"/>
                <a:gd name="T23" fmla="*/ 1281 h 1464"/>
                <a:gd name="T24" fmla="*/ 549 w 1464"/>
                <a:gd name="T25" fmla="*/ 1190 h 1464"/>
                <a:gd name="T26" fmla="*/ 641 w 1464"/>
                <a:gd name="T27" fmla="*/ 1190 h 1464"/>
                <a:gd name="T28" fmla="*/ 732 w 1464"/>
                <a:gd name="T29" fmla="*/ 1098 h 1464"/>
                <a:gd name="T30" fmla="*/ 732 w 1464"/>
                <a:gd name="T31" fmla="*/ 991 h 1464"/>
                <a:gd name="T32" fmla="*/ 841 w 1464"/>
                <a:gd name="T33" fmla="*/ 882 h 1464"/>
                <a:gd name="T34" fmla="*/ 1007 w 1464"/>
                <a:gd name="T35" fmla="*/ 915 h 1464"/>
                <a:gd name="T36" fmla="*/ 1464 w 1464"/>
                <a:gd name="T37" fmla="*/ 458 h 1464"/>
                <a:gd name="T38" fmla="*/ 1007 w 1464"/>
                <a:gd name="T39" fmla="*/ 0 h 1464"/>
                <a:gd name="T40" fmla="*/ 1007 w 1464"/>
                <a:gd name="T41" fmla="*/ 824 h 1464"/>
                <a:gd name="T42" fmla="*/ 822 w 1464"/>
                <a:gd name="T43" fmla="*/ 772 h 1464"/>
                <a:gd name="T44" fmla="*/ 806 w 1464"/>
                <a:gd name="T45" fmla="*/ 787 h 1464"/>
                <a:gd name="T46" fmla="*/ 755 w 1464"/>
                <a:gd name="T47" fmla="*/ 839 h 1464"/>
                <a:gd name="T48" fmla="*/ 667 w 1464"/>
                <a:gd name="T49" fmla="*/ 926 h 1464"/>
                <a:gd name="T50" fmla="*/ 641 w 1464"/>
                <a:gd name="T51" fmla="*/ 991 h 1464"/>
                <a:gd name="T52" fmla="*/ 641 w 1464"/>
                <a:gd name="T53" fmla="*/ 1098 h 1464"/>
                <a:gd name="T54" fmla="*/ 549 w 1464"/>
                <a:gd name="T55" fmla="*/ 1098 h 1464"/>
                <a:gd name="T56" fmla="*/ 458 w 1464"/>
                <a:gd name="T57" fmla="*/ 1190 h 1464"/>
                <a:gd name="T58" fmla="*/ 458 w 1464"/>
                <a:gd name="T59" fmla="*/ 1281 h 1464"/>
                <a:gd name="T60" fmla="*/ 350 w 1464"/>
                <a:gd name="T61" fmla="*/ 1281 h 1464"/>
                <a:gd name="T62" fmla="*/ 286 w 1464"/>
                <a:gd name="T63" fmla="*/ 1308 h 1464"/>
                <a:gd name="T64" fmla="*/ 221 w 1464"/>
                <a:gd name="T65" fmla="*/ 1373 h 1464"/>
                <a:gd name="T66" fmla="*/ 92 w 1464"/>
                <a:gd name="T67" fmla="*/ 1373 h 1464"/>
                <a:gd name="T68" fmla="*/ 92 w 1464"/>
                <a:gd name="T69" fmla="*/ 1242 h 1464"/>
                <a:gd name="T70" fmla="*/ 625 w 1464"/>
                <a:gd name="T71" fmla="*/ 709 h 1464"/>
                <a:gd name="T72" fmla="*/ 625 w 1464"/>
                <a:gd name="T73" fmla="*/ 710 h 1464"/>
                <a:gd name="T74" fmla="*/ 692 w 1464"/>
                <a:gd name="T75" fmla="*/ 642 h 1464"/>
                <a:gd name="T76" fmla="*/ 641 w 1464"/>
                <a:gd name="T77" fmla="*/ 458 h 1464"/>
                <a:gd name="T78" fmla="*/ 1007 w 1464"/>
                <a:gd name="T79" fmla="*/ 92 h 1464"/>
                <a:gd name="T80" fmla="*/ 1373 w 1464"/>
                <a:gd name="T81" fmla="*/ 458 h 1464"/>
                <a:gd name="T82" fmla="*/ 1007 w 1464"/>
                <a:gd name="T83" fmla="*/ 82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4" h="1464">
                  <a:moveTo>
                    <a:pt x="1007" y="0"/>
                  </a:moveTo>
                  <a:cubicBezTo>
                    <a:pt x="754" y="0"/>
                    <a:pt x="549" y="205"/>
                    <a:pt x="549" y="458"/>
                  </a:cubicBezTo>
                  <a:cubicBezTo>
                    <a:pt x="549" y="516"/>
                    <a:pt x="561" y="572"/>
                    <a:pt x="582" y="624"/>
                  </a:cubicBezTo>
                  <a:cubicBezTo>
                    <a:pt x="26" y="1179"/>
                    <a:pt x="26" y="1179"/>
                    <a:pt x="26" y="1179"/>
                  </a:cubicBezTo>
                  <a:cubicBezTo>
                    <a:pt x="10" y="1195"/>
                    <a:pt x="0" y="1211"/>
                    <a:pt x="0" y="1235"/>
                  </a:cubicBezTo>
                  <a:cubicBezTo>
                    <a:pt x="0" y="1373"/>
                    <a:pt x="0" y="1373"/>
                    <a:pt x="0" y="1373"/>
                  </a:cubicBezTo>
                  <a:cubicBezTo>
                    <a:pt x="0" y="1422"/>
                    <a:pt x="42" y="1464"/>
                    <a:pt x="91" y="1464"/>
                  </a:cubicBezTo>
                  <a:cubicBezTo>
                    <a:pt x="229" y="1464"/>
                    <a:pt x="229" y="1464"/>
                    <a:pt x="229" y="1464"/>
                  </a:cubicBezTo>
                  <a:cubicBezTo>
                    <a:pt x="253" y="1464"/>
                    <a:pt x="269" y="1454"/>
                    <a:pt x="285" y="1438"/>
                  </a:cubicBezTo>
                  <a:cubicBezTo>
                    <a:pt x="350" y="1373"/>
                    <a:pt x="350" y="1373"/>
                    <a:pt x="350" y="1373"/>
                  </a:cubicBezTo>
                  <a:cubicBezTo>
                    <a:pt x="458" y="1373"/>
                    <a:pt x="458" y="1373"/>
                    <a:pt x="458" y="1373"/>
                  </a:cubicBezTo>
                  <a:cubicBezTo>
                    <a:pt x="508" y="1373"/>
                    <a:pt x="549" y="1332"/>
                    <a:pt x="549" y="1281"/>
                  </a:cubicBezTo>
                  <a:cubicBezTo>
                    <a:pt x="549" y="1190"/>
                    <a:pt x="549" y="1190"/>
                    <a:pt x="549" y="1190"/>
                  </a:cubicBezTo>
                  <a:cubicBezTo>
                    <a:pt x="641" y="1190"/>
                    <a:pt x="641" y="1190"/>
                    <a:pt x="641" y="1190"/>
                  </a:cubicBezTo>
                  <a:cubicBezTo>
                    <a:pt x="691" y="1190"/>
                    <a:pt x="732" y="1149"/>
                    <a:pt x="732" y="1098"/>
                  </a:cubicBezTo>
                  <a:cubicBezTo>
                    <a:pt x="732" y="991"/>
                    <a:pt x="732" y="991"/>
                    <a:pt x="732" y="991"/>
                  </a:cubicBezTo>
                  <a:cubicBezTo>
                    <a:pt x="841" y="882"/>
                    <a:pt x="841" y="882"/>
                    <a:pt x="841" y="882"/>
                  </a:cubicBezTo>
                  <a:cubicBezTo>
                    <a:pt x="892" y="903"/>
                    <a:pt x="948" y="915"/>
                    <a:pt x="1007" y="915"/>
                  </a:cubicBezTo>
                  <a:cubicBezTo>
                    <a:pt x="1259" y="915"/>
                    <a:pt x="1464" y="710"/>
                    <a:pt x="1464" y="458"/>
                  </a:cubicBezTo>
                  <a:cubicBezTo>
                    <a:pt x="1464" y="205"/>
                    <a:pt x="1259" y="0"/>
                    <a:pt x="1007" y="0"/>
                  </a:cubicBezTo>
                  <a:close/>
                  <a:moveTo>
                    <a:pt x="1007" y="824"/>
                  </a:moveTo>
                  <a:cubicBezTo>
                    <a:pt x="939" y="824"/>
                    <a:pt x="876" y="804"/>
                    <a:pt x="822" y="772"/>
                  </a:cubicBezTo>
                  <a:cubicBezTo>
                    <a:pt x="806" y="787"/>
                    <a:pt x="806" y="787"/>
                    <a:pt x="806" y="787"/>
                  </a:cubicBezTo>
                  <a:cubicBezTo>
                    <a:pt x="755" y="839"/>
                    <a:pt x="755" y="839"/>
                    <a:pt x="755" y="839"/>
                  </a:cubicBezTo>
                  <a:cubicBezTo>
                    <a:pt x="667" y="926"/>
                    <a:pt x="667" y="926"/>
                    <a:pt x="667" y="926"/>
                  </a:cubicBezTo>
                  <a:cubicBezTo>
                    <a:pt x="650" y="943"/>
                    <a:pt x="641" y="967"/>
                    <a:pt x="641" y="991"/>
                  </a:cubicBezTo>
                  <a:cubicBezTo>
                    <a:pt x="641" y="1098"/>
                    <a:pt x="641" y="1098"/>
                    <a:pt x="641" y="1098"/>
                  </a:cubicBezTo>
                  <a:cubicBezTo>
                    <a:pt x="549" y="1098"/>
                    <a:pt x="549" y="1098"/>
                    <a:pt x="549" y="1098"/>
                  </a:cubicBezTo>
                  <a:cubicBezTo>
                    <a:pt x="499" y="1098"/>
                    <a:pt x="458" y="1139"/>
                    <a:pt x="458" y="1190"/>
                  </a:cubicBezTo>
                  <a:cubicBezTo>
                    <a:pt x="458" y="1281"/>
                    <a:pt x="458" y="1281"/>
                    <a:pt x="458" y="1281"/>
                  </a:cubicBezTo>
                  <a:cubicBezTo>
                    <a:pt x="350" y="1281"/>
                    <a:pt x="350" y="1281"/>
                    <a:pt x="350" y="1281"/>
                  </a:cubicBezTo>
                  <a:cubicBezTo>
                    <a:pt x="326" y="1281"/>
                    <a:pt x="303" y="1291"/>
                    <a:pt x="286" y="1308"/>
                  </a:cubicBezTo>
                  <a:cubicBezTo>
                    <a:pt x="221" y="1373"/>
                    <a:pt x="221" y="1373"/>
                    <a:pt x="221" y="1373"/>
                  </a:cubicBezTo>
                  <a:cubicBezTo>
                    <a:pt x="92" y="1373"/>
                    <a:pt x="92" y="1373"/>
                    <a:pt x="92" y="1373"/>
                  </a:cubicBezTo>
                  <a:cubicBezTo>
                    <a:pt x="92" y="1242"/>
                    <a:pt x="92" y="1242"/>
                    <a:pt x="92" y="1242"/>
                  </a:cubicBezTo>
                  <a:cubicBezTo>
                    <a:pt x="625" y="709"/>
                    <a:pt x="625" y="709"/>
                    <a:pt x="625" y="709"/>
                  </a:cubicBezTo>
                  <a:cubicBezTo>
                    <a:pt x="625" y="709"/>
                    <a:pt x="625" y="709"/>
                    <a:pt x="625" y="710"/>
                  </a:cubicBezTo>
                  <a:cubicBezTo>
                    <a:pt x="692" y="642"/>
                    <a:pt x="692" y="642"/>
                    <a:pt x="692" y="642"/>
                  </a:cubicBezTo>
                  <a:cubicBezTo>
                    <a:pt x="660" y="588"/>
                    <a:pt x="641" y="525"/>
                    <a:pt x="641" y="458"/>
                  </a:cubicBezTo>
                  <a:cubicBezTo>
                    <a:pt x="641" y="255"/>
                    <a:pt x="805" y="92"/>
                    <a:pt x="1007" y="92"/>
                  </a:cubicBezTo>
                  <a:cubicBezTo>
                    <a:pt x="1209" y="92"/>
                    <a:pt x="1373" y="255"/>
                    <a:pt x="1373" y="458"/>
                  </a:cubicBezTo>
                  <a:cubicBezTo>
                    <a:pt x="1373" y="660"/>
                    <a:pt x="1209" y="824"/>
                    <a:pt x="1007" y="8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36938" y="685801"/>
              <a:ext cx="1374775" cy="1390650"/>
            </a:xfrm>
            <a:custGeom>
              <a:avLst/>
              <a:gdLst>
                <a:gd name="T0" fmla="*/ 358 w 366"/>
                <a:gd name="T1" fmla="*/ 196 h 370"/>
                <a:gd name="T2" fmla="*/ 172 w 366"/>
                <a:gd name="T3" fmla="*/ 10 h 370"/>
                <a:gd name="T4" fmla="*/ 132 w 366"/>
                <a:gd name="T5" fmla="*/ 5 h 370"/>
                <a:gd name="T6" fmla="*/ 3 w 366"/>
                <a:gd name="T7" fmla="*/ 134 h 370"/>
                <a:gd name="T8" fmla="*/ 0 w 366"/>
                <a:gd name="T9" fmla="*/ 149 h 370"/>
                <a:gd name="T10" fmla="*/ 8 w 366"/>
                <a:gd name="T11" fmla="*/ 174 h 370"/>
                <a:gd name="T12" fmla="*/ 194 w 366"/>
                <a:gd name="T13" fmla="*/ 360 h 370"/>
                <a:gd name="T14" fmla="*/ 234 w 366"/>
                <a:gd name="T15" fmla="*/ 366 h 370"/>
                <a:gd name="T16" fmla="*/ 364 w 366"/>
                <a:gd name="T17" fmla="*/ 236 h 370"/>
                <a:gd name="T18" fmla="*/ 366 w 366"/>
                <a:gd name="T19" fmla="*/ 222 h 370"/>
                <a:gd name="T20" fmla="*/ 358 w 366"/>
                <a:gd name="T21" fmla="*/ 196 h 370"/>
                <a:gd name="T22" fmla="*/ 221 w 366"/>
                <a:gd name="T23" fmla="*/ 323 h 370"/>
                <a:gd name="T24" fmla="*/ 46 w 366"/>
                <a:gd name="T25" fmla="*/ 149 h 370"/>
                <a:gd name="T26" fmla="*/ 146 w 366"/>
                <a:gd name="T27" fmla="*/ 48 h 370"/>
                <a:gd name="T28" fmla="*/ 320 w 366"/>
                <a:gd name="T29" fmla="*/ 222 h 370"/>
                <a:gd name="T30" fmla="*/ 221 w 366"/>
                <a:gd name="T31" fmla="*/ 3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70">
                  <a:moveTo>
                    <a:pt x="358" y="196"/>
                  </a:moveTo>
                  <a:cubicBezTo>
                    <a:pt x="306" y="125"/>
                    <a:pt x="244" y="62"/>
                    <a:pt x="172" y="10"/>
                  </a:cubicBezTo>
                  <a:cubicBezTo>
                    <a:pt x="161" y="2"/>
                    <a:pt x="146" y="0"/>
                    <a:pt x="132" y="5"/>
                  </a:cubicBezTo>
                  <a:cubicBezTo>
                    <a:pt x="68" y="27"/>
                    <a:pt x="25" y="71"/>
                    <a:pt x="3" y="134"/>
                  </a:cubicBezTo>
                  <a:cubicBezTo>
                    <a:pt x="1" y="139"/>
                    <a:pt x="0" y="144"/>
                    <a:pt x="0" y="149"/>
                  </a:cubicBezTo>
                  <a:cubicBezTo>
                    <a:pt x="0" y="158"/>
                    <a:pt x="3" y="167"/>
                    <a:pt x="8" y="174"/>
                  </a:cubicBezTo>
                  <a:cubicBezTo>
                    <a:pt x="60" y="246"/>
                    <a:pt x="122" y="308"/>
                    <a:pt x="194" y="360"/>
                  </a:cubicBezTo>
                  <a:cubicBezTo>
                    <a:pt x="206" y="368"/>
                    <a:pt x="221" y="370"/>
                    <a:pt x="234" y="366"/>
                  </a:cubicBezTo>
                  <a:cubicBezTo>
                    <a:pt x="298" y="343"/>
                    <a:pt x="341" y="300"/>
                    <a:pt x="364" y="236"/>
                  </a:cubicBezTo>
                  <a:cubicBezTo>
                    <a:pt x="365" y="232"/>
                    <a:pt x="366" y="227"/>
                    <a:pt x="366" y="222"/>
                  </a:cubicBezTo>
                  <a:cubicBezTo>
                    <a:pt x="366" y="213"/>
                    <a:pt x="363" y="204"/>
                    <a:pt x="358" y="196"/>
                  </a:cubicBezTo>
                  <a:close/>
                  <a:moveTo>
                    <a:pt x="221" y="323"/>
                  </a:moveTo>
                  <a:cubicBezTo>
                    <a:pt x="153" y="274"/>
                    <a:pt x="94" y="215"/>
                    <a:pt x="46" y="149"/>
                  </a:cubicBezTo>
                  <a:cubicBezTo>
                    <a:pt x="63" y="99"/>
                    <a:pt x="97" y="66"/>
                    <a:pt x="146" y="48"/>
                  </a:cubicBezTo>
                  <a:cubicBezTo>
                    <a:pt x="213" y="96"/>
                    <a:pt x="272" y="155"/>
                    <a:pt x="320" y="222"/>
                  </a:cubicBezTo>
                  <a:cubicBezTo>
                    <a:pt x="302" y="272"/>
                    <a:pt x="269" y="305"/>
                    <a:pt x="221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6399" y="439459"/>
            <a:ext cx="7553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US" sz="4400" cap="all" dirty="0">
                <a:solidFill>
                  <a:srgbClr val="44546A"/>
                </a:solidFill>
                <a:latin typeface="+mj-lt"/>
              </a:rPr>
              <a:t>Puntos clave</a:t>
            </a:r>
            <a:endParaRPr lang="en-US" sz="4400" cap="all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5800" y="1333500"/>
            <a:ext cx="10236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Revise que las plataformas no tengan objetos sueltos </a:t>
            </a:r>
            <a:r>
              <a:rPr lang="es-US" sz="2000" dirty="0">
                <a:solidFill>
                  <a:srgbClr val="595959"/>
                </a:solidFill>
              </a:rPr>
              <a:t>que</a:t>
            </a:r>
            <a:r>
              <a:rPr lang="es-US" sz="2000" cap="all" dirty="0">
                <a:solidFill>
                  <a:srgbClr val="595959"/>
                </a:solidFill>
              </a:rPr>
              <a:t> </a:t>
            </a:r>
            <a:r>
              <a:rPr lang="es-US" sz="2000" dirty="0">
                <a:solidFill>
                  <a:srgbClr val="595959"/>
                </a:solidFill>
              </a:rPr>
              <a:t>se puedan caer durante el desarmado.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Quite primero las barandas y los postes</a:t>
            </a:r>
            <a:r>
              <a:rPr lang="es-US" sz="2000" dirty="0">
                <a:solidFill>
                  <a:srgbClr val="595959"/>
                </a:solidFill>
              </a:rPr>
              <a:t> (los trabajadores deben atarse para evitar caídas).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dirty="0">
                <a:solidFill>
                  <a:srgbClr val="595959"/>
                </a:solidFill>
              </a:rPr>
              <a:t>Los trabajadores de abajo deben </a:t>
            </a:r>
            <a:r>
              <a:rPr lang="es-US" sz="2000" cap="all" dirty="0">
                <a:solidFill>
                  <a:srgbClr val="595959"/>
                </a:solidFill>
              </a:rPr>
              <a:t>estar en una posición segura</a:t>
            </a:r>
            <a:r>
              <a:rPr lang="es-US" sz="2000" dirty="0">
                <a:solidFill>
                  <a:srgbClr val="595959"/>
                </a:solidFill>
              </a:rPr>
              <a:t> durante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el desarmado.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Nunca deje andamios parcialmente desarmados sin vigilancia</a:t>
            </a:r>
            <a:r>
              <a:rPr lang="es-US" sz="2000" dirty="0">
                <a:solidFill>
                  <a:srgbClr val="595959"/>
                </a:solidFill>
              </a:rPr>
              <a:t> </a:t>
            </a:r>
            <a:br>
              <a:rPr lang="es-US" sz="2000" dirty="0">
                <a:solidFill>
                  <a:srgbClr val="595959"/>
                </a:solidFill>
              </a:rPr>
            </a:br>
            <a:r>
              <a:rPr lang="es-US" sz="2000" dirty="0">
                <a:solidFill>
                  <a:srgbClr val="595959"/>
                </a:solidFill>
              </a:rPr>
              <a:t>o sin las barricadas adecuadas.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Examine los componentes en busca de daños</a:t>
            </a:r>
            <a:r>
              <a:rPr lang="es-US" sz="2000" dirty="0">
                <a:solidFill>
                  <a:srgbClr val="595959"/>
                </a:solidFill>
              </a:rPr>
              <a:t> y </a:t>
            </a:r>
            <a:r>
              <a:rPr lang="es-US" sz="2000" cap="all" dirty="0">
                <a:solidFill>
                  <a:srgbClr val="595959"/>
                </a:solidFill>
              </a:rPr>
              <a:t>sepárelos</a:t>
            </a:r>
            <a:r>
              <a:rPr lang="es-US" sz="2000" dirty="0">
                <a:solidFill>
                  <a:srgbClr val="595959"/>
                </a:solidFill>
              </a:rPr>
              <a:t> para su posterior eliminación o reparación. 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000" cap="all" dirty="0">
                <a:solidFill>
                  <a:srgbClr val="595959"/>
                </a:solidFill>
              </a:rPr>
              <a:t>Una vez que todos los componentes del andamio se hayan inspeccionado</a:t>
            </a:r>
            <a:r>
              <a:rPr lang="es-US" sz="2000" dirty="0">
                <a:solidFill>
                  <a:srgbClr val="595959"/>
                </a:solidFill>
              </a:rPr>
              <a:t>, es importante </a:t>
            </a:r>
            <a:r>
              <a:rPr lang="es-US" sz="2000" cap="all" dirty="0">
                <a:solidFill>
                  <a:srgbClr val="595959"/>
                </a:solidFill>
              </a:rPr>
              <a:t>almacenarlos de manera adecuada</a:t>
            </a:r>
            <a:r>
              <a:rPr lang="es-US" sz="2000" dirty="0">
                <a:solidFill>
                  <a:srgbClr val="595959"/>
                </a:solidFill>
              </a:rPr>
              <a:t>. </a:t>
            </a:r>
          </a:p>
        </p:txBody>
      </p:sp>
      <p:pic>
        <p:nvPicPr>
          <p:cNvPr id="15" name="Picture 1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Revise el dibujo/plano del andamio antes de comenzar a construir.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Usted DEBE utilizar todo el equipo de protección personal correspondiente.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Trabaje de forma segura y comuníquese/colabore con su equipo. 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200" dirty="0">
                <a:solidFill>
                  <a:srgbClr val="595959"/>
                </a:solidFill>
              </a:rPr>
              <a:t>Cuando haya terminado de construir el andamio, utilice la lista de verificación de inspección de andamios que figura en la guía de estudio de </a:t>
            </a:r>
            <a:r>
              <a:rPr lang="es-US" sz="2200" i="1" dirty="0">
                <a:solidFill>
                  <a:srgbClr val="595959"/>
                </a:solidFill>
              </a:rPr>
              <a:t>andamios de tubos y abrazaderas</a:t>
            </a:r>
            <a:r>
              <a:rPr lang="es-US" sz="2200" dirty="0">
                <a:solidFill>
                  <a:srgbClr val="595959"/>
                </a:solidFill>
              </a:rPr>
              <a:t> (página 35) para asegurarse de que el andamio haya sido construido de manera segura y correcta.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HORA DE LA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salió bien?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podríamos haber hecho mejor?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aprendió que hará diferente de ahora en adelante?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(si es que hay algo) encontró durante su inspección, que se deba considerar?</a:t>
            </a:r>
          </a:p>
          <a:p>
            <a:pPr marL="198000" indent="-198000" rtl="0">
              <a:spcAft>
                <a:spcPts val="3000"/>
              </a:spcAft>
              <a:buFont typeface="Arial"/>
              <a:buChar char="•"/>
            </a:pPr>
            <a:r>
              <a:rPr lang="es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¿Discutieron y elaboraron un plan antes de desarmar el andamio? (¿por qué o por qué no?)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INFORME DE EVALUACIÓN PRÁCTICA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500" y="482600"/>
            <a:ext cx="1270000" cy="1231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Build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81" y="669002"/>
            <a:ext cx="747119" cy="829597"/>
          </a:xfrm>
          <a:prstGeom prst="rect">
            <a:avLst/>
          </a:prstGeom>
        </p:spPr>
      </p:pic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4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5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100" y="1485900"/>
            <a:ext cx="953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3000"/>
              </a:spcAft>
            </a:pPr>
            <a:r>
              <a:rPr lang="es-US" sz="2400">
                <a:solidFill>
                  <a:srgbClr val="595959"/>
                </a:solidFill>
              </a:rPr>
              <a:t>En preparación para la evaluación escrita, repasemos algunos de los PUNTOS CLAVE del curso...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3400" y="482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000">
                <a:solidFill>
                  <a:schemeClr val="tx2"/>
                </a:solidFill>
              </a:rPr>
              <a:t>REVISIÓN</a:t>
            </a:r>
          </a:p>
        </p:txBody>
      </p:sp>
      <p:pic>
        <p:nvPicPr>
          <p:cNvPr id="9" name="Picture 8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93700" y="393700"/>
            <a:ext cx="1219200" cy="11557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49300" y="641700"/>
            <a:ext cx="520701" cy="653699"/>
            <a:chOff x="7938" y="1588"/>
            <a:chExt cx="3867150" cy="3625850"/>
          </a:xfrm>
          <a:solidFill>
            <a:schemeClr val="bg1"/>
          </a:solidFill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7938" y="1588"/>
              <a:ext cx="3867150" cy="3625850"/>
            </a:xfrm>
            <a:custGeom>
              <a:avLst/>
              <a:gdLst>
                <a:gd name="T0" fmla="*/ 1009 w 1028"/>
                <a:gd name="T1" fmla="*/ 212 h 964"/>
                <a:gd name="T2" fmla="*/ 817 w 1028"/>
                <a:gd name="T3" fmla="*/ 19 h 964"/>
                <a:gd name="T4" fmla="*/ 771 w 1028"/>
                <a:gd name="T5" fmla="*/ 0 h 964"/>
                <a:gd name="T6" fmla="*/ 96 w 1028"/>
                <a:gd name="T7" fmla="*/ 0 h 964"/>
                <a:gd name="T8" fmla="*/ 0 w 1028"/>
                <a:gd name="T9" fmla="*/ 96 h 964"/>
                <a:gd name="T10" fmla="*/ 0 w 1028"/>
                <a:gd name="T11" fmla="*/ 868 h 964"/>
                <a:gd name="T12" fmla="*/ 96 w 1028"/>
                <a:gd name="T13" fmla="*/ 964 h 964"/>
                <a:gd name="T14" fmla="*/ 932 w 1028"/>
                <a:gd name="T15" fmla="*/ 964 h 964"/>
                <a:gd name="T16" fmla="*/ 1028 w 1028"/>
                <a:gd name="T17" fmla="*/ 868 h 964"/>
                <a:gd name="T18" fmla="*/ 1028 w 1028"/>
                <a:gd name="T19" fmla="*/ 257 h 964"/>
                <a:gd name="T20" fmla="*/ 1009 w 1028"/>
                <a:gd name="T21" fmla="*/ 212 h 964"/>
                <a:gd name="T22" fmla="*/ 964 w 1028"/>
                <a:gd name="T23" fmla="*/ 868 h 964"/>
                <a:gd name="T24" fmla="*/ 932 w 1028"/>
                <a:gd name="T25" fmla="*/ 900 h 964"/>
                <a:gd name="T26" fmla="*/ 96 w 1028"/>
                <a:gd name="T27" fmla="*/ 900 h 964"/>
                <a:gd name="T28" fmla="*/ 64 w 1028"/>
                <a:gd name="T29" fmla="*/ 868 h 964"/>
                <a:gd name="T30" fmla="*/ 64 w 1028"/>
                <a:gd name="T31" fmla="*/ 96 h 964"/>
                <a:gd name="T32" fmla="*/ 96 w 1028"/>
                <a:gd name="T33" fmla="*/ 64 h 964"/>
                <a:gd name="T34" fmla="*/ 739 w 1028"/>
                <a:gd name="T35" fmla="*/ 64 h 964"/>
                <a:gd name="T36" fmla="*/ 739 w 1028"/>
                <a:gd name="T37" fmla="*/ 193 h 964"/>
                <a:gd name="T38" fmla="*/ 739 w 1028"/>
                <a:gd name="T39" fmla="*/ 193 h 964"/>
                <a:gd name="T40" fmla="*/ 835 w 1028"/>
                <a:gd name="T41" fmla="*/ 289 h 964"/>
                <a:gd name="T42" fmla="*/ 868 w 1028"/>
                <a:gd name="T43" fmla="*/ 289 h 964"/>
                <a:gd name="T44" fmla="*/ 964 w 1028"/>
                <a:gd name="T45" fmla="*/ 289 h 964"/>
                <a:gd name="T46" fmla="*/ 964 w 1028"/>
                <a:gd name="T47" fmla="*/ 868 h 964"/>
                <a:gd name="T48" fmla="*/ 868 w 1028"/>
                <a:gd name="T49" fmla="*/ 257 h 964"/>
                <a:gd name="T50" fmla="*/ 835 w 1028"/>
                <a:gd name="T51" fmla="*/ 257 h 964"/>
                <a:gd name="T52" fmla="*/ 771 w 1028"/>
                <a:gd name="T53" fmla="*/ 193 h 964"/>
                <a:gd name="T54" fmla="*/ 771 w 1028"/>
                <a:gd name="T55" fmla="*/ 193 h 964"/>
                <a:gd name="T56" fmla="*/ 771 w 1028"/>
                <a:gd name="T57" fmla="*/ 64 h 964"/>
                <a:gd name="T58" fmla="*/ 964 w 1028"/>
                <a:gd name="T59" fmla="*/ 257 h 964"/>
                <a:gd name="T60" fmla="*/ 868 w 1028"/>
                <a:gd name="T61" fmla="*/ 257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8" h="964">
                  <a:moveTo>
                    <a:pt x="1009" y="212"/>
                  </a:moveTo>
                  <a:cubicBezTo>
                    <a:pt x="817" y="19"/>
                    <a:pt x="817" y="19"/>
                    <a:pt x="817" y="19"/>
                  </a:cubicBezTo>
                  <a:cubicBezTo>
                    <a:pt x="805" y="7"/>
                    <a:pt x="788" y="0"/>
                    <a:pt x="771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0" y="921"/>
                    <a:pt x="43" y="964"/>
                    <a:pt x="96" y="964"/>
                  </a:cubicBezTo>
                  <a:cubicBezTo>
                    <a:pt x="932" y="964"/>
                    <a:pt x="932" y="964"/>
                    <a:pt x="932" y="964"/>
                  </a:cubicBezTo>
                  <a:cubicBezTo>
                    <a:pt x="985" y="964"/>
                    <a:pt x="1028" y="921"/>
                    <a:pt x="1028" y="868"/>
                  </a:cubicBezTo>
                  <a:cubicBezTo>
                    <a:pt x="1028" y="257"/>
                    <a:pt x="1028" y="257"/>
                    <a:pt x="1028" y="257"/>
                  </a:cubicBezTo>
                  <a:cubicBezTo>
                    <a:pt x="1028" y="240"/>
                    <a:pt x="1022" y="224"/>
                    <a:pt x="1009" y="212"/>
                  </a:cubicBezTo>
                  <a:close/>
                  <a:moveTo>
                    <a:pt x="964" y="868"/>
                  </a:moveTo>
                  <a:cubicBezTo>
                    <a:pt x="964" y="885"/>
                    <a:pt x="950" y="900"/>
                    <a:pt x="932" y="900"/>
                  </a:cubicBezTo>
                  <a:cubicBezTo>
                    <a:pt x="96" y="900"/>
                    <a:pt x="96" y="900"/>
                    <a:pt x="96" y="900"/>
                  </a:cubicBezTo>
                  <a:cubicBezTo>
                    <a:pt x="79" y="900"/>
                    <a:pt x="64" y="885"/>
                    <a:pt x="64" y="868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79"/>
                    <a:pt x="79" y="64"/>
                    <a:pt x="96" y="64"/>
                  </a:cubicBezTo>
                  <a:cubicBezTo>
                    <a:pt x="739" y="64"/>
                    <a:pt x="739" y="64"/>
                    <a:pt x="739" y="64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193"/>
                    <a:pt x="739" y="193"/>
                    <a:pt x="739" y="193"/>
                  </a:cubicBezTo>
                  <a:cubicBezTo>
                    <a:pt x="739" y="246"/>
                    <a:pt x="782" y="289"/>
                    <a:pt x="835" y="289"/>
                  </a:cubicBezTo>
                  <a:cubicBezTo>
                    <a:pt x="868" y="289"/>
                    <a:pt x="868" y="289"/>
                    <a:pt x="868" y="289"/>
                  </a:cubicBezTo>
                  <a:cubicBezTo>
                    <a:pt x="964" y="289"/>
                    <a:pt x="964" y="289"/>
                    <a:pt x="964" y="289"/>
                  </a:cubicBezTo>
                  <a:lnTo>
                    <a:pt x="964" y="868"/>
                  </a:lnTo>
                  <a:close/>
                  <a:moveTo>
                    <a:pt x="868" y="257"/>
                  </a:moveTo>
                  <a:cubicBezTo>
                    <a:pt x="835" y="257"/>
                    <a:pt x="835" y="257"/>
                    <a:pt x="835" y="257"/>
                  </a:cubicBezTo>
                  <a:cubicBezTo>
                    <a:pt x="800" y="257"/>
                    <a:pt x="771" y="228"/>
                    <a:pt x="771" y="193"/>
                  </a:cubicBezTo>
                  <a:cubicBezTo>
                    <a:pt x="771" y="193"/>
                    <a:pt x="771" y="193"/>
                    <a:pt x="771" y="193"/>
                  </a:cubicBezTo>
                  <a:cubicBezTo>
                    <a:pt x="771" y="64"/>
                    <a:pt x="771" y="64"/>
                    <a:pt x="771" y="64"/>
                  </a:cubicBezTo>
                  <a:cubicBezTo>
                    <a:pt x="964" y="257"/>
                    <a:pt x="964" y="257"/>
                    <a:pt x="964" y="257"/>
                  </a:cubicBezTo>
                  <a:lnTo>
                    <a:pt x="868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820863" y="72707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820863" y="1089026"/>
              <a:ext cx="727075" cy="120650"/>
            </a:xfrm>
            <a:custGeom>
              <a:avLst/>
              <a:gdLst>
                <a:gd name="T0" fmla="*/ 16 w 193"/>
                <a:gd name="T1" fmla="*/ 32 h 32"/>
                <a:gd name="T2" fmla="*/ 177 w 193"/>
                <a:gd name="T3" fmla="*/ 32 h 32"/>
                <a:gd name="T4" fmla="*/ 193 w 193"/>
                <a:gd name="T5" fmla="*/ 16 h 32"/>
                <a:gd name="T6" fmla="*/ 177 w 193"/>
                <a:gd name="T7" fmla="*/ 0 h 32"/>
                <a:gd name="T8" fmla="*/ 16 w 193"/>
                <a:gd name="T9" fmla="*/ 0 h 32"/>
                <a:gd name="T10" fmla="*/ 0 w 193"/>
                <a:gd name="T11" fmla="*/ 16 h 32"/>
                <a:gd name="T12" fmla="*/ 16 w 193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2">
                  <a:moveTo>
                    <a:pt x="16" y="32"/>
                  </a:moveTo>
                  <a:cubicBezTo>
                    <a:pt x="177" y="32"/>
                    <a:pt x="177" y="32"/>
                    <a:pt x="177" y="32"/>
                  </a:cubicBezTo>
                  <a:cubicBezTo>
                    <a:pt x="186" y="32"/>
                    <a:pt x="193" y="25"/>
                    <a:pt x="193" y="16"/>
                  </a:cubicBezTo>
                  <a:cubicBezTo>
                    <a:pt x="193" y="7"/>
                    <a:pt x="186" y="0"/>
                    <a:pt x="17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820863" y="1454151"/>
              <a:ext cx="1573213" cy="120650"/>
            </a:xfrm>
            <a:custGeom>
              <a:avLst/>
              <a:gdLst>
                <a:gd name="T0" fmla="*/ 0 w 418"/>
                <a:gd name="T1" fmla="*/ 16 h 32"/>
                <a:gd name="T2" fmla="*/ 16 w 418"/>
                <a:gd name="T3" fmla="*/ 32 h 32"/>
                <a:gd name="T4" fmla="*/ 402 w 418"/>
                <a:gd name="T5" fmla="*/ 32 h 32"/>
                <a:gd name="T6" fmla="*/ 418 w 418"/>
                <a:gd name="T7" fmla="*/ 16 h 32"/>
                <a:gd name="T8" fmla="*/ 402 w 418"/>
                <a:gd name="T9" fmla="*/ 0 h 32"/>
                <a:gd name="T10" fmla="*/ 16 w 418"/>
                <a:gd name="T11" fmla="*/ 0 h 32"/>
                <a:gd name="T12" fmla="*/ 0 w 4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32">
                  <a:moveTo>
                    <a:pt x="0" y="16"/>
                  </a:moveTo>
                  <a:cubicBezTo>
                    <a:pt x="0" y="25"/>
                    <a:pt x="7" y="32"/>
                    <a:pt x="16" y="32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11" y="32"/>
                    <a:pt x="418" y="25"/>
                    <a:pt x="418" y="16"/>
                  </a:cubicBezTo>
                  <a:cubicBezTo>
                    <a:pt x="418" y="7"/>
                    <a:pt x="411" y="0"/>
                    <a:pt x="40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93713" y="2176463"/>
              <a:ext cx="2900363" cy="123825"/>
            </a:xfrm>
            <a:custGeom>
              <a:avLst/>
              <a:gdLst>
                <a:gd name="T0" fmla="*/ 755 w 771"/>
                <a:gd name="T1" fmla="*/ 0 h 33"/>
                <a:gd name="T2" fmla="*/ 16 w 771"/>
                <a:gd name="T3" fmla="*/ 0 h 33"/>
                <a:gd name="T4" fmla="*/ 0 w 771"/>
                <a:gd name="T5" fmla="*/ 16 h 33"/>
                <a:gd name="T6" fmla="*/ 16 w 771"/>
                <a:gd name="T7" fmla="*/ 33 h 33"/>
                <a:gd name="T8" fmla="*/ 755 w 771"/>
                <a:gd name="T9" fmla="*/ 33 h 33"/>
                <a:gd name="T10" fmla="*/ 771 w 771"/>
                <a:gd name="T11" fmla="*/ 16 h 33"/>
                <a:gd name="T12" fmla="*/ 755 w 771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3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755" y="33"/>
                    <a:pt x="755" y="33"/>
                    <a:pt x="755" y="33"/>
                  </a:cubicBezTo>
                  <a:cubicBezTo>
                    <a:pt x="764" y="33"/>
                    <a:pt x="771" y="25"/>
                    <a:pt x="771" y="16"/>
                  </a:cubicBezTo>
                  <a:cubicBezTo>
                    <a:pt x="771" y="8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93713" y="2541588"/>
              <a:ext cx="2900363" cy="119063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93713" y="2901951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493713" y="1814513"/>
              <a:ext cx="2900363" cy="120650"/>
            </a:xfrm>
            <a:custGeom>
              <a:avLst/>
              <a:gdLst>
                <a:gd name="T0" fmla="*/ 755 w 771"/>
                <a:gd name="T1" fmla="*/ 0 h 32"/>
                <a:gd name="T2" fmla="*/ 16 w 771"/>
                <a:gd name="T3" fmla="*/ 0 h 32"/>
                <a:gd name="T4" fmla="*/ 0 w 771"/>
                <a:gd name="T5" fmla="*/ 16 h 32"/>
                <a:gd name="T6" fmla="*/ 16 w 771"/>
                <a:gd name="T7" fmla="*/ 32 h 32"/>
                <a:gd name="T8" fmla="*/ 755 w 771"/>
                <a:gd name="T9" fmla="*/ 32 h 32"/>
                <a:gd name="T10" fmla="*/ 771 w 771"/>
                <a:gd name="T11" fmla="*/ 16 h 32"/>
                <a:gd name="T12" fmla="*/ 755 w 771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32">
                  <a:moveTo>
                    <a:pt x="75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755" y="32"/>
                    <a:pt x="755" y="32"/>
                    <a:pt x="755" y="32"/>
                  </a:cubicBezTo>
                  <a:cubicBezTo>
                    <a:pt x="764" y="32"/>
                    <a:pt x="771" y="25"/>
                    <a:pt x="771" y="16"/>
                  </a:cubicBezTo>
                  <a:cubicBezTo>
                    <a:pt x="771" y="7"/>
                    <a:pt x="764" y="0"/>
                    <a:pt x="7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493713" y="608013"/>
              <a:ext cx="1087438" cy="966788"/>
            </a:xfrm>
            <a:custGeom>
              <a:avLst/>
              <a:gdLst>
                <a:gd name="T0" fmla="*/ 32 w 289"/>
                <a:gd name="T1" fmla="*/ 257 h 257"/>
                <a:gd name="T2" fmla="*/ 257 w 289"/>
                <a:gd name="T3" fmla="*/ 257 h 257"/>
                <a:gd name="T4" fmla="*/ 289 w 289"/>
                <a:gd name="T5" fmla="*/ 225 h 257"/>
                <a:gd name="T6" fmla="*/ 289 w 289"/>
                <a:gd name="T7" fmla="*/ 32 h 257"/>
                <a:gd name="T8" fmla="*/ 257 w 289"/>
                <a:gd name="T9" fmla="*/ 0 h 257"/>
                <a:gd name="T10" fmla="*/ 32 w 289"/>
                <a:gd name="T11" fmla="*/ 0 h 257"/>
                <a:gd name="T12" fmla="*/ 0 w 289"/>
                <a:gd name="T13" fmla="*/ 32 h 257"/>
                <a:gd name="T14" fmla="*/ 0 w 289"/>
                <a:gd name="T15" fmla="*/ 225 h 257"/>
                <a:gd name="T16" fmla="*/ 32 w 289"/>
                <a:gd name="T17" fmla="*/ 257 h 257"/>
                <a:gd name="T18" fmla="*/ 64 w 289"/>
                <a:gd name="T19" fmla="*/ 64 h 257"/>
                <a:gd name="T20" fmla="*/ 224 w 289"/>
                <a:gd name="T21" fmla="*/ 64 h 257"/>
                <a:gd name="T22" fmla="*/ 224 w 289"/>
                <a:gd name="T23" fmla="*/ 192 h 257"/>
                <a:gd name="T24" fmla="*/ 64 w 289"/>
                <a:gd name="T25" fmla="*/ 192 h 257"/>
                <a:gd name="T26" fmla="*/ 64 w 289"/>
                <a:gd name="T27" fmla="*/ 6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257">
                  <a:moveTo>
                    <a:pt x="32" y="257"/>
                  </a:moveTo>
                  <a:cubicBezTo>
                    <a:pt x="257" y="257"/>
                    <a:pt x="257" y="257"/>
                    <a:pt x="257" y="257"/>
                  </a:cubicBezTo>
                  <a:cubicBezTo>
                    <a:pt x="274" y="257"/>
                    <a:pt x="289" y="242"/>
                    <a:pt x="289" y="225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14"/>
                    <a:pt x="274" y="0"/>
                    <a:pt x="257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42"/>
                    <a:pt x="14" y="257"/>
                    <a:pt x="32" y="257"/>
                  </a:cubicBezTo>
                  <a:close/>
                  <a:moveTo>
                    <a:pt x="64" y="64"/>
                  </a:moveTo>
                  <a:cubicBezTo>
                    <a:pt x="224" y="64"/>
                    <a:pt x="224" y="64"/>
                    <a:pt x="224" y="64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64" y="192"/>
                    <a:pt x="64" y="192"/>
                    <a:pt x="64" y="192"/>
                  </a:cubicBezTo>
                  <a:lnTo>
                    <a:pt x="6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d-ID"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264029" y="350559"/>
            <a:ext cx="5689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tx2"/>
                </a:solidFill>
                <a:latin typeface="+mj-lt"/>
              </a:rPr>
              <a:t>ESTILOS DE ABRAZADERAS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1500" y="1449563"/>
            <a:ext cx="5431010" cy="4669575"/>
            <a:chOff x="571500" y="1449563"/>
            <a:chExt cx="5431010" cy="4669575"/>
          </a:xfrm>
        </p:grpSpPr>
        <p:sp>
          <p:nvSpPr>
            <p:cNvPr id="31" name="Rectangle 30"/>
            <p:cNvSpPr/>
            <p:nvPr/>
          </p:nvSpPr>
          <p:spPr>
            <a:xfrm>
              <a:off x="571500" y="4919317"/>
              <a:ext cx="5431010" cy="1163984"/>
            </a:xfrm>
            <a:prstGeom prst="rect">
              <a:avLst/>
            </a:prstGeom>
            <a:solidFill>
              <a:srgbClr val="A4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27" y="1449563"/>
              <a:ext cx="5355673" cy="34780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77900" y="4918809"/>
              <a:ext cx="469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3600" dirty="0">
                  <a:solidFill>
                    <a:schemeClr val="bg1"/>
                  </a:solidFill>
                </a:rPr>
                <a:t>ABRAZADERAS </a:t>
              </a:r>
              <a:br>
                <a:rPr lang="es-US" sz="3600" dirty="0">
                  <a:solidFill>
                    <a:schemeClr val="bg1"/>
                  </a:solidFill>
                </a:rPr>
              </a:br>
              <a:r>
                <a:rPr lang="es-US" sz="3600" dirty="0">
                  <a:solidFill>
                    <a:schemeClr val="bg1"/>
                  </a:solidFill>
                </a:rPr>
                <a:t>DE CUÑA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16836" y="1305096"/>
            <a:ext cx="5187233" cy="4786688"/>
            <a:chOff x="6516836" y="1305096"/>
            <a:chExt cx="5187233" cy="4786688"/>
          </a:xfrm>
        </p:grpSpPr>
        <p:sp>
          <p:nvSpPr>
            <p:cNvPr id="48" name="Rectangle 47"/>
            <p:cNvSpPr/>
            <p:nvPr/>
          </p:nvSpPr>
          <p:spPr>
            <a:xfrm>
              <a:off x="6516836" y="4874869"/>
              <a:ext cx="5187233" cy="1161477"/>
            </a:xfrm>
            <a:prstGeom prst="rect">
              <a:avLst/>
            </a:prstGeom>
            <a:solidFill>
              <a:srgbClr val="D0444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d-ID" dirty="0">
                <a:solidFill>
                  <a:schemeClr val="accent2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v="urn:schemas-microsoft-com:mac:vml" xmlns:ma="http://schemas.microsoft.com/office/mac/drawingml/2008/main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985000" y="1305096"/>
              <a:ext cx="3746500" cy="354630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713419" y="4891455"/>
              <a:ext cx="4699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US" sz="3600" dirty="0">
                  <a:solidFill>
                    <a:schemeClr val="bg1"/>
                  </a:solidFill>
                </a:rPr>
                <a:t>ABRAZADERAS </a:t>
              </a:r>
              <a:br>
                <a:rPr lang="es-US" sz="3600" dirty="0">
                  <a:solidFill>
                    <a:schemeClr val="bg1"/>
                  </a:solidFill>
                </a:rPr>
              </a:br>
              <a:r>
                <a:rPr lang="es-US" sz="3600" dirty="0">
                  <a:solidFill>
                    <a:schemeClr val="bg1"/>
                  </a:solidFill>
                </a:rPr>
                <a:t>DE PERNOS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574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/>
          </p:cNvSpPr>
          <p:nvPr/>
        </p:nvSpPr>
        <p:spPr bwMode="auto">
          <a:xfrm>
            <a:off x="10164502" y="3431366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5" name="Freeform 14"/>
          <p:cNvSpPr>
            <a:spLocks noEditPoints="1"/>
          </p:cNvSpPr>
          <p:nvPr/>
        </p:nvSpPr>
        <p:spPr bwMode="auto">
          <a:xfrm>
            <a:off x="8129058" y="2409672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098382" y="3018240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4070883" y="2652781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8" name="Freeform 17"/>
          <p:cNvSpPr>
            <a:spLocks/>
          </p:cNvSpPr>
          <p:nvPr/>
        </p:nvSpPr>
        <p:spPr bwMode="auto">
          <a:xfrm>
            <a:off x="2035441" y="2169741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9" name="Freeform 18"/>
          <p:cNvSpPr>
            <a:spLocks noEditPoints="1"/>
          </p:cNvSpPr>
          <p:nvPr/>
        </p:nvSpPr>
        <p:spPr bwMode="auto">
          <a:xfrm>
            <a:off x="3175" y="2258722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4913855"/>
            <a:ext cx="12192000" cy="194414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94775" y="4931231"/>
            <a:ext cx="0" cy="1562907"/>
          </a:xfrm>
          <a:prstGeom prst="line">
            <a:avLst/>
          </a:prstGeom>
          <a:ln>
            <a:solidFill>
              <a:schemeClr val="tx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3495" y="5073805"/>
            <a:ext cx="4119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es-US" sz="5400" dirty="0">
                <a:solidFill>
                  <a:srgbClr val="44546A"/>
                </a:solidFill>
                <a:latin typeface="+mj-lt"/>
              </a:rPr>
              <a:t>Contáctenos:</a:t>
            </a:r>
            <a:endParaRPr lang="en-US" sz="54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57700" y="516667"/>
            <a:ext cx="977900" cy="1007334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sz="1200"/>
          </a:p>
        </p:txBody>
      </p:sp>
      <p:sp>
        <p:nvSpPr>
          <p:cNvPr id="60" name="Oval 59"/>
          <p:cNvSpPr/>
          <p:nvPr/>
        </p:nvSpPr>
        <p:spPr>
          <a:xfrm>
            <a:off x="4701225" y="793303"/>
            <a:ext cx="465451" cy="479460"/>
          </a:xfrm>
          <a:prstGeom prst="ellipse">
            <a:avLst/>
          </a:prstGeom>
          <a:solidFill>
            <a:srgbClr val="93F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d-ID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9" name="Picture 38" descr="saia-is-reaccredited-by-ansi-large1.jpg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9100" y="401236"/>
            <a:ext cx="3810000" cy="20010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05400" y="50419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2400" cap="all">
                <a:solidFill>
                  <a:schemeClr val="tx2"/>
                </a:solidFill>
              </a:rPr>
              <a:t>Asociación de la industria </a:t>
            </a:r>
            <a:br>
              <a:rPr lang="es-US" sz="2400" cap="all">
                <a:solidFill>
                  <a:schemeClr val="tx2"/>
                </a:solidFill>
              </a:rPr>
            </a:br>
            <a:r>
              <a:rPr lang="es-US" sz="2400" cap="all">
                <a:solidFill>
                  <a:schemeClr val="tx2"/>
                </a:solidFill>
              </a:rPr>
              <a:t>de andamios y acceso 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400 </a:t>
            </a:r>
            <a:r>
              <a:rPr lang="es-US" sz="2400" dirty="0" err="1">
                <a:solidFill>
                  <a:schemeClr val="tx2"/>
                </a:solidFill>
              </a:rPr>
              <a:t>Admiral</a:t>
            </a:r>
            <a:r>
              <a:rPr lang="es-US" sz="2400" dirty="0">
                <a:solidFill>
                  <a:schemeClr val="tx2"/>
                </a:solidFill>
              </a:rPr>
              <a:t> </a:t>
            </a:r>
            <a:r>
              <a:rPr lang="es-US" sz="2400" dirty="0" err="1">
                <a:solidFill>
                  <a:schemeClr val="tx2"/>
                </a:solidFill>
              </a:rPr>
              <a:t>Blvd</a:t>
            </a:r>
            <a:r>
              <a:rPr lang="es-US" sz="2400" dirty="0">
                <a:solidFill>
                  <a:schemeClr val="tx2"/>
                </a:solidFill>
              </a:rPr>
              <a:t>. KC, MO 64106</a:t>
            </a:r>
          </a:p>
          <a:p>
            <a:pPr rtl="0"/>
            <a:r>
              <a:rPr lang="es-US" sz="2400" dirty="0">
                <a:solidFill>
                  <a:schemeClr val="tx2"/>
                </a:solidFill>
              </a:rPr>
              <a:t>816.595.4860   info@saiaonline.org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48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32 -0.00162 0.07864 -0.00301 0.13125 0.02037 C 0.18385 0.04375 0.26471 0.09004 0.31562 0.14074 C 0.36653 0.19143 0.40924 0.27662 0.43645 0.32407 C 0.46367 0.37152 0.47174 0.4081 0.47916 0.42592 " pathEditMode="relative" ptsTypes="aaa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54" grpId="0"/>
      <p:bldP spid="59" grpId="0" animBg="1"/>
      <p:bldP spid="59" grpId="1" animBg="1"/>
      <p:bldP spid="60" grpId="0" animBg="1"/>
      <p:bldP spid="60" grpId="1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638914" y="858559"/>
            <a:ext cx="2661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800" cap="all">
                <a:solidFill>
                  <a:schemeClr val="tx2"/>
                </a:solidFill>
                <a:latin typeface="+mj-lt"/>
              </a:rPr>
              <a:t>ABRAZADERAS</a:t>
            </a:r>
            <a:endParaRPr lang="en-US" sz="4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7900" y="5118100"/>
            <a:ext cx="469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US" sz="4600">
                <a:solidFill>
                  <a:schemeClr val="bg1"/>
                </a:solidFill>
              </a:rPr>
              <a:t>ÁNGULO RECTO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184" y="304800"/>
            <a:ext cx="9701965" cy="59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74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8623" y="239192"/>
            <a:ext cx="75055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TUBOS CON CONECTORES </a:t>
            </a:r>
            <a:br>
              <a:rPr lang="es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es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EN LOS EXTREMOS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03579" y="1651000"/>
            <a:ext cx="9416085" cy="3784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3768" y="439459"/>
            <a:ext cx="8335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s-US" sz="4400" dirty="0">
                <a:solidFill>
                  <a:srgbClr val="333F50"/>
                </a:solidFill>
                <a:latin typeface="+mj-lt"/>
              </a:rPr>
              <a:t>INSPECCIONAR EL EQUIPO</a:t>
            </a:r>
            <a:endParaRPr lang="en-US" sz="4400" dirty="0">
              <a:solidFill>
                <a:srgbClr val="333F5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500" y="1491932"/>
            <a:ext cx="5867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Debe inspeccionar el equipo de manera adecuada.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Muchos accidentes ocurren </a:t>
            </a:r>
            <a:br>
              <a:rPr lang="es-US" sz="2400" dirty="0">
                <a:solidFill>
                  <a:srgbClr val="595959"/>
                </a:solidFill>
              </a:rPr>
            </a:br>
            <a:r>
              <a:rPr lang="es-US" sz="2400" dirty="0">
                <a:solidFill>
                  <a:srgbClr val="595959"/>
                </a:solidFill>
              </a:rPr>
              <a:t>debido al uso de equipos dañados o defectuosos.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cap="all" dirty="0">
                <a:solidFill>
                  <a:srgbClr val="595959"/>
                </a:solidFill>
              </a:rPr>
              <a:t>Antes de</a:t>
            </a:r>
            <a:r>
              <a:rPr lang="es-US" sz="2400" dirty="0">
                <a:solidFill>
                  <a:srgbClr val="595959"/>
                </a:solidFill>
              </a:rPr>
              <a:t> construir un andamio, usted DEBE inspeccionar todos los componentes, para asegurarse de que sean seguros.</a:t>
            </a:r>
          </a:p>
          <a:p>
            <a:pPr marL="198000" indent="-198000" rtl="0">
              <a:spcAft>
                <a:spcPts val="1200"/>
              </a:spcAft>
              <a:buFont typeface="Arial"/>
              <a:buChar char="•"/>
            </a:pPr>
            <a:r>
              <a:rPr lang="es-US" sz="2400" dirty="0">
                <a:solidFill>
                  <a:srgbClr val="595959"/>
                </a:solidFill>
              </a:rPr>
              <a:t>NO utilice ningún equipo dañado </a:t>
            </a:r>
            <a:br>
              <a:rPr lang="es-US" sz="2400" dirty="0">
                <a:solidFill>
                  <a:srgbClr val="595959"/>
                </a:solidFill>
              </a:rPr>
            </a:br>
            <a:r>
              <a:rPr lang="es-US" sz="2400" dirty="0">
                <a:solidFill>
                  <a:srgbClr val="595959"/>
                </a:solidFill>
              </a:rPr>
              <a:t>o defectuoso.</a:t>
            </a:r>
          </a:p>
          <a:p>
            <a:pPr marL="198000" indent="-198000" rtl="0"/>
            <a:endParaRPr lang="en-US" dirty="0"/>
          </a:p>
        </p:txBody>
      </p:sp>
      <p:pic>
        <p:nvPicPr>
          <p:cNvPr id="5" name="Picture 4" descr="17_SAIA_Logo_Pantone302_Horz_Stack_375 Lime Green (1).eps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3">
                <a:alphaModFix amt="50000"/>
              </a:blip>
              <a:stretch>
                <a:fillRect/>
              </a:stretch>
            </p:blipFill>
          </mc:Choice>
          <mc:Fallback>
            <p:blipFill>
              <a:blip r:embed="rId4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261411" y="6386468"/>
            <a:ext cx="2557731" cy="263197"/>
          </a:xfrm>
          <a:prstGeom prst="rect">
            <a:avLst/>
          </a:prstGeom>
          <a:noFill/>
          <a:ln w="12700" cmpd="sng"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279400" y="6223000"/>
            <a:ext cx="11569700" cy="1588"/>
          </a:xfrm>
          <a:prstGeom prst="line">
            <a:avLst/>
          </a:prstGeom>
          <a:ln>
            <a:solidFill>
              <a:srgbClr val="93F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:mv="urn:schemas-microsoft-com:mac:vml" xmlns:ma="http://schemas.microsoft.com/office/mac/drawingml/2008/main" xmlns="" Requires="ma">
            <p:blipFill>
              <a:blip r:embed="rId5"/>
              <a:srcRect b="17626"/>
              <a:stretch>
                <a:fillRect/>
              </a:stretch>
            </p:blipFill>
          </mc:Choice>
          <mc:Fallback>
            <p:blipFill>
              <a:blip r:embed="rId6"/>
              <a:srcRect b="17626"/>
              <a:stretch>
                <a:fillRect/>
              </a:stretch>
            </p:blipFill>
          </mc:Fallback>
        </mc:AlternateContent>
        <p:spPr>
          <a:xfrm>
            <a:off x="791128" y="1460499"/>
            <a:ext cx="4504772" cy="43561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F5F"/>
      </a:accent1>
      <a:accent2>
        <a:srgbClr val="125D79"/>
      </a:accent2>
      <a:accent3>
        <a:srgbClr val="437A91"/>
      </a:accent3>
      <a:accent4>
        <a:srgbClr val="6C96A8"/>
      </a:accent4>
      <a:accent5>
        <a:srgbClr val="95B3C1"/>
      </a:accent5>
      <a:accent6>
        <a:srgbClr val="AFC6D1"/>
      </a:accent6>
      <a:hlink>
        <a:srgbClr val="0563C1"/>
      </a:hlink>
      <a:folHlink>
        <a:srgbClr val="954F7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27494</TotalTime>
  <Words>4903</Words>
  <Application>Microsoft Macintosh PowerPoint</Application>
  <PresentationFormat>Widescreen</PresentationFormat>
  <Paragraphs>429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Century Gothic</vt:lpstr>
      <vt:lpstr>Chalkboard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SignAddict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AbuSina</dc:creator>
  <cp:keywords/>
  <dc:description/>
  <cp:lastModifiedBy>Microsoft Office User</cp:lastModifiedBy>
  <cp:revision>1115</cp:revision>
  <cp:lastPrinted>2019-06-05T01:41:34Z</cp:lastPrinted>
  <dcterms:created xsi:type="dcterms:W3CDTF">2018-10-17T03:26:01Z</dcterms:created>
  <dcterms:modified xsi:type="dcterms:W3CDTF">2020-05-11T18:30:56Z</dcterms:modified>
  <cp:category/>
</cp:coreProperties>
</file>