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handoutMasterIdLst>
    <p:handoutMasterId r:id="rId176"/>
  </p:handoutMasterIdLst>
  <p:sldIdLst>
    <p:sldId id="458" r:id="rId2"/>
    <p:sldId id="625" r:id="rId3"/>
    <p:sldId id="477" r:id="rId4"/>
    <p:sldId id="262" r:id="rId5"/>
    <p:sldId id="258" r:id="rId6"/>
    <p:sldId id="259" r:id="rId7"/>
    <p:sldId id="260" r:id="rId8"/>
    <p:sldId id="261" r:id="rId9"/>
    <p:sldId id="27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91" r:id="rId29"/>
    <p:sldId id="622" r:id="rId30"/>
    <p:sldId id="493" r:id="rId31"/>
    <p:sldId id="494" r:id="rId32"/>
    <p:sldId id="495" r:id="rId33"/>
    <p:sldId id="496" r:id="rId34"/>
    <p:sldId id="624" r:id="rId35"/>
    <p:sldId id="497" r:id="rId36"/>
    <p:sldId id="498" r:id="rId37"/>
    <p:sldId id="501" r:id="rId38"/>
    <p:sldId id="502" r:id="rId39"/>
    <p:sldId id="503" r:id="rId40"/>
    <p:sldId id="504" r:id="rId41"/>
    <p:sldId id="499" r:id="rId42"/>
    <p:sldId id="500"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3" r:id="rId82"/>
    <p:sldId id="544" r:id="rId83"/>
    <p:sldId id="545" r:id="rId84"/>
    <p:sldId id="546" r:id="rId85"/>
    <p:sldId id="547" r:id="rId86"/>
    <p:sldId id="548" r:id="rId87"/>
    <p:sldId id="478" r:id="rId88"/>
    <p:sldId id="479" r:id="rId89"/>
    <p:sldId id="480" r:id="rId90"/>
    <p:sldId id="481" r:id="rId91"/>
    <p:sldId id="482" r:id="rId92"/>
    <p:sldId id="483" r:id="rId93"/>
    <p:sldId id="484" r:id="rId94"/>
    <p:sldId id="485" r:id="rId95"/>
    <p:sldId id="486" r:id="rId96"/>
    <p:sldId id="487" r:id="rId97"/>
    <p:sldId id="488" r:id="rId98"/>
    <p:sldId id="489" r:id="rId99"/>
    <p:sldId id="549" r:id="rId100"/>
    <p:sldId id="550" r:id="rId101"/>
    <p:sldId id="551" r:id="rId102"/>
    <p:sldId id="552" r:id="rId103"/>
    <p:sldId id="553" r:id="rId104"/>
    <p:sldId id="554" r:id="rId105"/>
    <p:sldId id="555" r:id="rId106"/>
    <p:sldId id="556" r:id="rId107"/>
    <p:sldId id="557" r:id="rId108"/>
    <p:sldId id="558" r:id="rId109"/>
    <p:sldId id="559" r:id="rId110"/>
    <p:sldId id="560" r:id="rId111"/>
    <p:sldId id="561" r:id="rId112"/>
    <p:sldId id="562" r:id="rId113"/>
    <p:sldId id="563" r:id="rId114"/>
    <p:sldId id="639" r:id="rId115"/>
    <p:sldId id="568" r:id="rId116"/>
    <p:sldId id="621" r:id="rId117"/>
    <p:sldId id="569" r:id="rId118"/>
    <p:sldId id="570" r:id="rId119"/>
    <p:sldId id="634" r:id="rId120"/>
    <p:sldId id="635" r:id="rId121"/>
    <p:sldId id="571" r:id="rId122"/>
    <p:sldId id="631" r:id="rId123"/>
    <p:sldId id="633" r:id="rId124"/>
    <p:sldId id="576" r:id="rId125"/>
    <p:sldId id="577" r:id="rId126"/>
    <p:sldId id="580" r:id="rId127"/>
    <p:sldId id="572" r:id="rId128"/>
    <p:sldId id="573" r:id="rId129"/>
    <p:sldId id="582" r:id="rId130"/>
    <p:sldId id="583" r:id="rId131"/>
    <p:sldId id="584" r:id="rId132"/>
    <p:sldId id="585" r:id="rId133"/>
    <p:sldId id="586" r:id="rId134"/>
    <p:sldId id="587" r:id="rId135"/>
    <p:sldId id="589" r:id="rId136"/>
    <p:sldId id="637" r:id="rId137"/>
    <p:sldId id="626" r:id="rId138"/>
    <p:sldId id="590" r:id="rId139"/>
    <p:sldId id="591" r:id="rId140"/>
    <p:sldId id="592" r:id="rId141"/>
    <p:sldId id="593" r:id="rId142"/>
    <p:sldId id="595" r:id="rId143"/>
    <p:sldId id="638" r:id="rId144"/>
    <p:sldId id="597" r:id="rId145"/>
    <p:sldId id="603" r:id="rId146"/>
    <p:sldId id="627" r:id="rId147"/>
    <p:sldId id="598" r:id="rId148"/>
    <p:sldId id="599" r:id="rId149"/>
    <p:sldId id="600" r:id="rId150"/>
    <p:sldId id="601" r:id="rId151"/>
    <p:sldId id="602" r:id="rId152"/>
    <p:sldId id="632" r:id="rId153"/>
    <p:sldId id="636" r:id="rId154"/>
    <p:sldId id="628" r:id="rId155"/>
    <p:sldId id="629" r:id="rId156"/>
    <p:sldId id="604" r:id="rId157"/>
    <p:sldId id="605" r:id="rId158"/>
    <p:sldId id="606" r:id="rId159"/>
    <p:sldId id="607" r:id="rId160"/>
    <p:sldId id="608" r:id="rId161"/>
    <p:sldId id="609" r:id="rId162"/>
    <p:sldId id="610" r:id="rId163"/>
    <p:sldId id="630" r:id="rId164"/>
    <p:sldId id="611" r:id="rId165"/>
    <p:sldId id="613" r:id="rId166"/>
    <p:sldId id="614" r:id="rId167"/>
    <p:sldId id="615" r:id="rId168"/>
    <p:sldId id="616" r:id="rId169"/>
    <p:sldId id="617" r:id="rId170"/>
    <p:sldId id="612" r:id="rId171"/>
    <p:sldId id="619" r:id="rId172"/>
    <p:sldId id="623" r:id="rId173"/>
    <p:sldId id="567" r:id="rId174"/>
  </p:sldIdLst>
  <p:sldSz cx="12192000" cy="6858000"/>
  <p:notesSz cx="9144000" cy="6858000"/>
  <p:defaultTextStyle>
    <a:defPPr rtl="0">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9A6A9"/>
    <a:srgbClr val="E07E83"/>
    <a:srgbClr val="D9676B"/>
    <a:srgbClr val="D0444F"/>
    <a:srgbClr val="C8152F"/>
    <a:srgbClr val="A40000"/>
    <a:srgbClr val="93BC00"/>
    <a:srgbClr val="BFAFBB"/>
    <a:srgbClr val="AF9BAA"/>
    <a:srgbClr val="8E7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3" autoAdjust="0"/>
    <p:restoredTop sz="92059" autoAdjust="0"/>
  </p:normalViewPr>
  <p:slideViewPr>
    <p:cSldViewPr snapToGrid="0">
      <p:cViewPr varScale="1">
        <p:scale>
          <a:sx n="95" d="100"/>
          <a:sy n="95" d="100"/>
        </p:scale>
        <p:origin x="192" y="464"/>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p:scale>
        <a:sx n="60" d="100"/>
        <a:sy n="60" d="100"/>
      </p:scale>
      <p:origin x="0" y="17280"/>
    </p:cViewPr>
  </p:sorterViewPr>
  <p:notesViewPr>
    <p:cSldViewPr snapToGrid="0">
      <p:cViewPr varScale="1">
        <p:scale>
          <a:sx n="125" d="100"/>
          <a:sy n="125" d="100"/>
        </p:scale>
        <p:origin x="-1200"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commentAuthors" Target="commentAuthor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20/08/19</a:t>
            </a: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20/08/19</a:t>
            </a: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rtl="0"/>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Deje esta diapositiva en la pantalla hasta que lleguen todos los alumnos, o hasta la hora oficial de inicio.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a:t>
            </a:fld>
            <a:endParaRPr lang="id-ID"/>
          </a:p>
        </p:txBody>
      </p:sp>
    </p:spTree>
    <p:extLst>
      <p:ext uri="{BB962C8B-B14F-4D97-AF65-F5344CB8AC3E}">
        <p14:creationId xmlns:p14="http://schemas.microsoft.com/office/powerpoint/2010/main" val="325649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 a los alumnos que comenzará con una breve introducción (o revisión) de los diferentes tipos de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a:t>
            </a:fld>
            <a:endParaRPr lang="id-ID"/>
          </a:p>
        </p:txBody>
      </p:sp>
    </p:spTree>
    <p:extLst>
      <p:ext uri="{BB962C8B-B14F-4D97-AF65-F5344CB8AC3E}">
        <p14:creationId xmlns:p14="http://schemas.microsoft.com/office/powerpoint/2010/main" val="20294259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efectos de las cargas horizontales, como el viento o las cargas excéntricas, como las ménsulas laterales en la estabilidad del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102</a:t>
            </a:fld>
            <a:endParaRPr lang="id-ID"/>
          </a:p>
        </p:txBody>
      </p:sp>
    </p:spTree>
    <p:extLst>
      <p:ext uri="{BB962C8B-B14F-4D97-AF65-F5344CB8AC3E}">
        <p14:creationId xmlns:p14="http://schemas.microsoft.com/office/powerpoint/2010/main" val="4085008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solicite a los alumnos que imaginen que están construyendo un andamio con marcos de 5 pies (1.52 m) de ancho.</a:t>
            </a:r>
          </a:p>
          <a:p>
            <a:pPr rtl="0"/>
            <a:r>
              <a:rPr lang="es-US"/>
              <a:t>HAGA CLIC: cuando agrega una elevación adicional, sigue siendo estable porque la relación entre la altura y la base sigue estando entre 3:1 o 4:1.</a:t>
            </a:r>
          </a:p>
          <a:p>
            <a:pPr rtl="0"/>
            <a:r>
              <a:rPr lang="es-US"/>
              <a:t>HAGA CLIC: este es un andamio estable.</a:t>
            </a:r>
          </a:p>
          <a:p>
            <a:pPr rtl="0"/>
            <a:r>
              <a:rPr lang="es-US"/>
              <a:t>HAGA CLIC: supongamos que tuviera que añadir varias elevaciones adicionales: este andamio se volverá inestable.</a:t>
            </a:r>
          </a:p>
          <a:p>
            <a:pPr rtl="0"/>
            <a:r>
              <a:rPr lang="es-US"/>
              <a:t>HAGA CLIC: una forma de estabilizar este andamio es unirlo a una estructura segura con amarres; ahora se vuelve estable.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103</a:t>
            </a:fld>
            <a:endParaRPr lang="id-ID"/>
          </a:p>
        </p:txBody>
      </p:sp>
    </p:spTree>
    <p:extLst>
      <p:ext uri="{BB962C8B-B14F-4D97-AF65-F5344CB8AC3E}">
        <p14:creationId xmlns:p14="http://schemas.microsoft.com/office/powerpoint/2010/main" val="34778438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junten las manos como se muestra y que las empujen juntas. Explique que esta fuerza es lo que llamamos compresión. Pídales a los alumnos que junten los dedos como se muestra y que intenten separarlos. Explique que esta fuerza es lo que llamamos tensión.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104</a:t>
            </a:fld>
            <a:endParaRPr lang="id-ID"/>
          </a:p>
        </p:txBody>
      </p:sp>
    </p:spTree>
    <p:extLst>
      <p:ext uri="{BB962C8B-B14F-4D97-AF65-F5344CB8AC3E}">
        <p14:creationId xmlns:p14="http://schemas.microsoft.com/office/powerpoint/2010/main" val="520760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este es un tipo común de amarre y HAGA CLIC para la animación.</a:t>
            </a:r>
          </a:p>
          <a:p>
            <a:pPr rtl="0"/>
            <a:r>
              <a:rPr lang="es-US"/>
              <a:t>Pídales a los alumnos que deduzcan cuál fue el componente de tensión y cuál el de compresión.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105</a:t>
            </a:fld>
            <a:endParaRPr lang="id-ID"/>
          </a:p>
        </p:txBody>
      </p:sp>
    </p:spTree>
    <p:extLst>
      <p:ext uri="{BB962C8B-B14F-4D97-AF65-F5344CB8AC3E}">
        <p14:creationId xmlns:p14="http://schemas.microsoft.com/office/powerpoint/2010/main" val="10540609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las opciones de punto de anclaje y cómo se sujetan a una estructura.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106</a:t>
            </a:fld>
            <a:endParaRPr lang="id-ID"/>
          </a:p>
        </p:txBody>
      </p:sp>
    </p:spTree>
    <p:extLst>
      <p:ext uri="{BB962C8B-B14F-4D97-AF65-F5344CB8AC3E}">
        <p14:creationId xmlns:p14="http://schemas.microsoft.com/office/powerpoint/2010/main" val="9324767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aplicables a nivel local con respecto al espaciamiento de los amarres verticales (aclare si las regulaciones locales difieren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107</a:t>
            </a:fld>
            <a:endParaRPr lang="id-ID"/>
          </a:p>
        </p:txBody>
      </p:sp>
    </p:spTree>
    <p:extLst>
      <p:ext uri="{BB962C8B-B14F-4D97-AF65-F5344CB8AC3E}">
        <p14:creationId xmlns:p14="http://schemas.microsoft.com/office/powerpoint/2010/main" val="8414909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relacionadas con el espaciamiento de los amarres horizontales y señale la colocación de los amarres que se exige en su jurisdicción (si es diferente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108</a:t>
            </a:fld>
            <a:endParaRPr lang="id-ID"/>
          </a:p>
        </p:txBody>
      </p:sp>
    </p:spTree>
    <p:extLst>
      <p:ext uri="{BB962C8B-B14F-4D97-AF65-F5344CB8AC3E}">
        <p14:creationId xmlns:p14="http://schemas.microsoft.com/office/powerpoint/2010/main" val="25958224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sería necesario atar con cables de amarre y cómo se hace normalmente.</a:t>
            </a:r>
          </a:p>
          <a:p>
            <a:pPr rtl="0"/>
            <a:r>
              <a:rPr lang="es-US"/>
              <a:t>Recuerde a los alumnos las consecuencias si los cables están muy apretados o muy flojos y la importancia de una inspección regular.</a:t>
            </a:r>
          </a:p>
          <a:p>
            <a:pPr rtl="0"/>
            <a:r>
              <a:rPr lang="es-US"/>
              <a:t>Hable acerca de las consideraciones importantes al construir y desarmar los andamios atados con cables de amarre.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109</a:t>
            </a:fld>
            <a:endParaRPr lang="id-ID"/>
          </a:p>
        </p:txBody>
      </p:sp>
    </p:spTree>
    <p:extLst>
      <p:ext uri="{BB962C8B-B14F-4D97-AF65-F5344CB8AC3E}">
        <p14:creationId xmlns:p14="http://schemas.microsoft.com/office/powerpoint/2010/main" val="34292295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el ESPACIO DE AMARRE requerido a nivel local y pídales que lo escriban en el espacio provisto en la página 88 de la guía de estudio. HAGA CLIC: y proporcione a los alumnos un espacio de amarre VERTICAL. HAGA CLIC: y proporcione a los alumnos un espacio de amarre HORIZONTAL.</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110</a:t>
            </a:fld>
            <a:endParaRPr lang="id-ID"/>
          </a:p>
        </p:txBody>
      </p:sp>
    </p:spTree>
    <p:extLst>
      <p:ext uri="{BB962C8B-B14F-4D97-AF65-F5344CB8AC3E}">
        <p14:creationId xmlns:p14="http://schemas.microsoft.com/office/powerpoint/2010/main" val="26827145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 a un alumno que se ofrezca como voluntario para señalar en la pizarra (dibuje con un marcador de borrado en seco si está proyectando en una pizarra) dónde debe ir el primer amarre - SEGÚN LAS NORMAS LOCALES. </a:t>
            </a:r>
          </a:p>
          <a:p>
            <a:pPr rtl="0"/>
            <a:r>
              <a:rPr lang="es-US"/>
              <a:t>Continúe con cada ubicación de amarre subsiguiente.</a:t>
            </a:r>
          </a:p>
          <a:p>
            <a:pPr rtl="0"/>
            <a:r>
              <a:rPr lang="es-US"/>
              <a:t>Mencione cuántos amarres podría agregar (y dónde se ubicarían) si el andamio se cerrara, y cómo determinarlo.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111</a:t>
            </a:fld>
            <a:endParaRPr lang="id-ID"/>
          </a:p>
        </p:txBody>
      </p:sp>
    </p:spTree>
    <p:extLst>
      <p:ext uri="{BB962C8B-B14F-4D97-AF65-F5344CB8AC3E}">
        <p14:creationId xmlns:p14="http://schemas.microsoft.com/office/powerpoint/2010/main" val="350445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diferencia entre los andamios soportados y los suspendidos y dé algunos ejemplos de cada tipo.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a:t>
            </a:fld>
            <a:endParaRPr lang="id-ID"/>
          </a:p>
        </p:txBody>
      </p:sp>
    </p:spTree>
    <p:extLst>
      <p:ext uri="{BB962C8B-B14F-4D97-AF65-F5344CB8AC3E}">
        <p14:creationId xmlns:p14="http://schemas.microsoft.com/office/powerpoint/2010/main" val="31515424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112</a:t>
            </a:fld>
            <a:endParaRPr lang="id-ID"/>
          </a:p>
        </p:txBody>
      </p:sp>
    </p:spTree>
    <p:extLst>
      <p:ext uri="{BB962C8B-B14F-4D97-AF65-F5344CB8AC3E}">
        <p14:creationId xmlns:p14="http://schemas.microsoft.com/office/powerpoint/2010/main" val="26053961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113</a:t>
            </a:fld>
            <a:endParaRPr lang="id-ID"/>
          </a:p>
        </p:txBody>
      </p:sp>
    </p:spTree>
    <p:extLst>
      <p:ext uri="{BB962C8B-B14F-4D97-AF65-F5344CB8AC3E}">
        <p14:creationId xmlns:p14="http://schemas.microsoft.com/office/powerpoint/2010/main" val="4665171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55C38DD1-33AA-4996-977A-42B26A155BBE}" type="slidenum">
              <a:rPr lang="id-ID" smtClean="0"/>
              <a:pPr rtl="0"/>
              <a:t>115</a:t>
            </a:fld>
            <a:endParaRPr lang="id-ID"/>
          </a:p>
        </p:txBody>
      </p:sp>
    </p:spTree>
    <p:extLst>
      <p:ext uri="{BB962C8B-B14F-4D97-AF65-F5344CB8AC3E}">
        <p14:creationId xmlns:p14="http://schemas.microsoft.com/office/powerpoint/2010/main" val="23865850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Repase brevemente los Resultados del aprendizaje de la parte del curso sobre tubos y abrazaderas.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116</a:t>
            </a:fld>
            <a:endParaRPr lang="id-ID"/>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características y la variedad de usos de los andamios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117</a:t>
            </a:fld>
            <a:endParaRPr lang="id-ID"/>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brevemente los diversos componentes de un andamio de tubos y abrazaderas básico y describa su función. HAGA CLIC para que aparezca cada componente.</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118</a:t>
            </a:fld>
            <a:endParaRPr lang="id-ID"/>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dos estilos de abrazaderas y explique cómo se sujeta cada una de ellas.</a:t>
            </a:r>
          </a:p>
          <a:p>
            <a:pPr rtl="0"/>
            <a:r>
              <a:rPr lang="es-US"/>
              <a:t>Comente las ventajas y desventajas de cada tipo.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119</a:t>
            </a:fld>
            <a:endParaRPr lang="id-ID"/>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abrazaderas/conectores que se muestran y explique cuándo se utilizan.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120</a:t>
            </a:fld>
            <a:endParaRPr lang="id-ID"/>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tubos que tienen conectores especiales y explique cómo se unen entre sí.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121</a:t>
            </a:fld>
            <a:endParaRPr lang="id-ID"/>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sobre la importancia de inspeccionar el equipo antes de comenzar a construir 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122</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Proporcione la definición de andamios soportados e introduzca brevemente los tres tipos principales.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a:t>
            </a:fld>
            <a:endParaRPr lang="id-ID"/>
          </a:p>
        </p:txBody>
      </p:sp>
    </p:spTree>
    <p:extLst>
      <p:ext uri="{BB962C8B-B14F-4D97-AF65-F5344CB8AC3E}">
        <p14:creationId xmlns:p14="http://schemas.microsoft.com/office/powerpoint/2010/main" val="36781685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defectos que podrían afectar a un tubo de andamio y qué buscar al inspeccionarlos.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123</a:t>
            </a:fld>
            <a:endParaRPr lang="id-ID"/>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qué se debe buscar al inspeccionar los tubos.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124</a:t>
            </a:fld>
            <a:endParaRPr lang="id-ID"/>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puntos más importantes a inspeccionar cuando se utilizan abrazaderas de cuña.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125</a:t>
            </a:fld>
            <a:endParaRPr lang="id-ID"/>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puntos más importantes a inspeccionar cuando se utilizan abrazaderas de perno.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126</a:t>
            </a:fld>
            <a:endParaRPr lang="id-ID"/>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bases disponibles e indique cómo se utilizan.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127</a:t>
            </a:fld>
            <a:endParaRPr lang="id-ID"/>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 que debe buscar cuando inspecciona las bases.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128</a:t>
            </a:fld>
            <a:endParaRPr lang="id-ID"/>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que los alumnos se levanten e inspeccionen el equipo que se utilizará para la evaluación práctica.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129</a:t>
            </a:fld>
            <a:endParaRPr lang="id-ID"/>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130</a:t>
            </a:fld>
            <a:endParaRPr lang="id-ID"/>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131</a:t>
            </a:fld>
            <a:endParaRPr lang="id-ID"/>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132</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marco. HAGA CLIC una vez para que aparezcan las etiquetas.</a:t>
            </a:r>
          </a:p>
          <a:p>
            <a:pPr rtl="0"/>
            <a:r>
              <a:rPr lang="es-US"/>
              <a:t>Explique el propósito de cada componente cuando aparezca la etiqueta.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a:t>
            </a:fld>
            <a:endParaRPr lang="id-ID"/>
          </a:p>
        </p:txBody>
      </p:sp>
    </p:spTree>
    <p:extLst>
      <p:ext uri="{BB962C8B-B14F-4D97-AF65-F5344CB8AC3E}">
        <p14:creationId xmlns:p14="http://schemas.microsoft.com/office/powerpoint/2010/main" val="33173924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tubos y abrazaderas básico y hable acerca de la importancia de incluir barandales y plataformas entablonadas, y de proporcionar un acceso adecuado.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133</a:t>
            </a:fld>
            <a:endParaRPr lang="id-ID"/>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Describa brevemente cada paso del proceso de construcción de una unidad básica de andamio de tubos y abrazaderas. *PASO 5: explique en detalle el proceso de construcción de la elevación de la base. Hable sobre la importancia de inspeccionar el andamio antes de usarlo y con qué frecuencia debe ser inspeccionado después.</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134</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el acceso adecuado y las mejores prácticas al instalarlo. Consulte el reglamento pertinente relacionado con el acceso (este ya se debería haber tratado en la sección 2 de Fundamentos del andamio, así que es solo un breve recordatorio). Analice la importancia de los tres puntos de contacto al subir las escaleras.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135</a:t>
            </a:fld>
            <a:endParaRPr lang="id-ID"/>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abrazaderas de control y cuándo se deben utilizar.</a:t>
            </a:r>
          </a:p>
          <a:p>
            <a:pPr rtl="0"/>
            <a:r>
              <a:rPr lang="es-US"/>
              <a:t>Explique dónde se debe colocar la abrazadera de control (arriba o abajo, dependiendo de si el andamio está colgado o no). Explique la importancia de que las abrazaderas estén en contacto entre sí.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136</a:t>
            </a:fld>
            <a:endParaRPr lang="id-ID"/>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en grupos la actividad de aprendizaje, o solicite a los alumnos que trabajen en parejas para responder las preguntas de la página 38.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137</a:t>
            </a:fld>
            <a:endParaRPr lang="id-ID"/>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138</a:t>
            </a:fld>
            <a:endParaRPr lang="id-ID"/>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139</a:t>
            </a:fld>
            <a:endParaRPr lang="id-ID"/>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140</a:t>
            </a:fld>
            <a:endParaRPr lang="id-ID"/>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los diferentes tipos de configuraciones en los que están integrados los andamios de tubos y abrazaderas. Describa algunos de los usos más comunes de los andamios de tubos y abrazaderas. Recuerde a los alumnos que la configuración depende del uso previsto y de la naturaleza del proyecto.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141</a:t>
            </a:fld>
            <a:endParaRPr lang="id-ID"/>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las maneras en que los planos pueden ser útiles para los constructores de andamios. Explique que un plano puede ser tan simple como un boceto o un dibujo. Describa cómo se puede desarrollar una lista de equipos una vez que se haya realizado el boceto, o el plano.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142</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revelar cada componente del andamio de marco y describa brevemente su función.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a:t>
            </a:fld>
            <a:endParaRPr lang="id-ID"/>
          </a:p>
        </p:txBody>
      </p:sp>
    </p:spTree>
    <p:extLst>
      <p:ext uri="{BB962C8B-B14F-4D97-AF65-F5344CB8AC3E}">
        <p14:creationId xmlns:p14="http://schemas.microsoft.com/office/powerpoint/2010/main" val="11476297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los factores que influyen en la selección del equipo del andamio de tubos y abrazaderas. Explique que se pueden tomar decisiones sobre el equipo que se necesita, pero un boceto o plano ayudará a determinar la cantidad requerida de cada componente.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143</a:t>
            </a:fld>
            <a:endParaRPr lang="id-ID"/>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tres vistas de la imagen (es posible que deba ayudar a algunos alumnos a visualizar estas tres vistas señalando una característica del dibujo, como la punta del techo, y mostrar dónde se encuentra en cada vista).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144</a:t>
            </a:fld>
            <a:endParaRPr lang="id-ID"/>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puede ser útil dibujar el plano del andamio para preparar listas de equipos y para comunicarse con los constructores y usuarios de los andamios. Señale los diferentes tipos de vistas que se muestran aquí (elevación, vista en planta, vista lateral, etc.)</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145</a:t>
            </a:fld>
            <a:endParaRPr lang="id-ID"/>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la actividad de aprendizaje de la página 49 y (si es posible) dibuje cómo debería verse el andamio para este escenario.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146</a:t>
            </a:fld>
            <a:endParaRPr lang="id-ID"/>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147</a:t>
            </a:fld>
            <a:endParaRPr lang="id-ID"/>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148</a:t>
            </a:fld>
            <a:endParaRPr lang="id-ID"/>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149</a:t>
            </a:fld>
            <a:endParaRPr lang="id-ID"/>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de tendido continuo y dónde se utilizan habitualmente. </a:t>
            </a:r>
          </a:p>
          <a:p>
            <a:pPr rtl="0"/>
            <a:r>
              <a:rPr lang="es-US"/>
              <a:t>Describa el proceso para añadir secciones y elevaciones.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150</a:t>
            </a:fld>
            <a:endParaRPr lang="id-ID"/>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de área y para qué tipos de trabajos se utilizan típicamente. Explique cómo se construyen los andamios de área.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151</a:t>
            </a:fld>
            <a:endParaRPr lang="id-ID"/>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a:t>Explique la importancia del arriostramiento y describa cómo y dónde instalarlo en los andamios de tubos y abrazaderas. Enfatice la importancia de seguir las instrucciones del manufacturero para arriostrar el equipo específico de andamio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152</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algunas VENTAJAS de los andamios de marco.</a:t>
            </a:r>
          </a:p>
          <a:p>
            <a:pPr rtl="0"/>
            <a:r>
              <a:rPr lang="es-US"/>
              <a:t>HAGA CLIC en el análisis de algunas DESVENTAJAS de los andamios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a:t>
            </a:fld>
            <a:endParaRPr lang="id-ID"/>
          </a:p>
        </p:txBody>
      </p:sp>
    </p:spTree>
    <p:extLst>
      <p:ext uri="{BB962C8B-B14F-4D97-AF65-F5344CB8AC3E}">
        <p14:creationId xmlns:p14="http://schemas.microsoft.com/office/powerpoint/2010/main" val="4173128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a medida que el andamio crece en altura, puede ser necesario asegurarlo. Hable acerca de los contrafuertes y cómo están unidos a la torre del andamio. Explique el diagrama que se muestra aquí y analice por qué los contrafuertes se construyen de manera diferente para cada torre.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153</a:t>
            </a:fld>
            <a:endParaRPr lang="id-ID"/>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solidFill>
                  <a:srgbClr val="800000"/>
                </a:solidFill>
              </a:rPr>
              <a:t>60</a:t>
            </a:r>
            <a:r>
              <a:rPr lang="es-US"/>
              <a:t> y haga un bosquejo aproximado (si tiene una pizarra) de cómo debería ser el diseño del andamio para este escenario. Discuta qué equipo se necesitará para este andamio.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i="1" kern="1200">
                <a:solidFill>
                  <a:schemeClr val="tx1"/>
                </a:solidFill>
                <a:effectLst/>
                <a:latin typeface="+mn-lt"/>
                <a:ea typeface="+mn-ea"/>
                <a:cs typeface="+mn-cs"/>
              </a:rPr>
              <a:t>Nota para el instructor: Este andamio podría considerarse como una pasarela peatonal. Existen requisitos específicos para las pasarelas peatonales: Este andamio podría considerarse como tal y estaría sujeto a diferentes requisitos, por lo general, dependientes de los códigos de construcción locales. Asegúrese de revisar. No nos ocuparemos de eso para este ejercicio.</a:t>
            </a:r>
            <a:endParaRPr lang="en-CA"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154</a:t>
            </a:fld>
            <a:endParaRPr lang="id-ID"/>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t>64</a:t>
            </a:r>
            <a:r>
              <a:rPr lang="es-US"/>
              <a:t> y haga un bosquejo aproximado (si tiene una pizarra) de cómo debería ser el diseño del andamio para este escenario. Discuta qué equipo se necesitará para este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155</a:t>
            </a:fld>
            <a:endParaRPr lang="id-ID"/>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156</a:t>
            </a:fld>
            <a:endParaRPr lang="id-ID"/>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157</a:t>
            </a:fld>
            <a:endParaRPr lang="id-ID"/>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158</a:t>
            </a:fld>
            <a:endParaRPr lang="id-ID"/>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los diferentes tipos de amarres y las diferentes maneras en que se pueden construir. Destaque la importancia de los amarres para estabilizar los andamios de múltiples elevaciones de mayor altura.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159</a:t>
            </a:fld>
            <a:endParaRPr lang="id-ID"/>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del aumento de las cargas a las que están sujetos los andamios cerrados y la importancia de que una persona calificada diseñe el andamio (incluidos los amarres necesarios).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160</a:t>
            </a:fld>
            <a:endParaRPr lang="id-ID"/>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Indique claramente las responsabilidades de la persona competente con respecto a las inspecciones de los andamios.</a:t>
            </a:r>
          </a:p>
          <a:p>
            <a:pPr rtl="0"/>
            <a:r>
              <a:rPr lang="es-US"/>
              <a:t>Explique con qué frecuencia se deben inspeccionar los andamios, y que esto es un MÍNIMO.</a:t>
            </a:r>
          </a:p>
          <a:p>
            <a:pPr rtl="0"/>
            <a:r>
              <a:rPr lang="es-US"/>
              <a:t>Describa el sistema de etiquetas de tres colores y cómo funciona.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161</a:t>
            </a:fld>
            <a:endParaRPr lang="id-ID"/>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t>49</a:t>
            </a:r>
            <a:r>
              <a:rPr lang="es-US"/>
              <a:t>. Si es posible, esboce el diseño del andamio (en una pizarra) y el tipo de amarre que se debe utilizar en este escenario.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162</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componentes de los andamios de sistema: haga CLIC una vez para que aparezca cada etiqueta.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a:t>
            </a:fld>
            <a:endParaRPr lang="id-ID"/>
          </a:p>
        </p:txBody>
      </p:sp>
    </p:spTree>
    <p:extLst>
      <p:ext uri="{BB962C8B-B14F-4D97-AF65-F5344CB8AC3E}">
        <p14:creationId xmlns:p14="http://schemas.microsoft.com/office/powerpoint/2010/main" val="36110199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163</a:t>
            </a:fld>
            <a:endParaRPr lang="id-ID"/>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164</a:t>
            </a:fld>
            <a:endParaRPr lang="id-ID"/>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165</a:t>
            </a:fld>
            <a:endParaRPr lang="id-ID"/>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Discuta los puntos más importantes a recordar al desarmar andamios de tubos y abrazaderas.</a:t>
            </a:r>
          </a:p>
          <a:p>
            <a:pPr rtl="0"/>
            <a:r>
              <a:rPr lang="es-US"/>
              <a:t>Recuerde a los alumnos que el desarmado del andamio es una parte tan importante de la EVALUACIÓN PRÁCTICA como el armado en sí, y que espera que trabajen de manera segura y retiren los componentes en el orden correcto. No importa cuán corto sea el tiempo, NO permita que aceleren el proceso de desarmado.</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166</a:t>
            </a:fld>
            <a:endParaRPr lang="id-ID"/>
          </a:p>
        </p:txBody>
      </p:sp>
    </p:spTree>
    <p:extLst>
      <p:ext uri="{BB962C8B-B14F-4D97-AF65-F5344CB8AC3E}">
        <p14:creationId xmlns:p14="http://schemas.microsoft.com/office/powerpoint/2010/main" val="41233509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si bien es posible que los aprendices no sean responsables del almacenamiento del equipo que están utilizando, sigue siendo importante apilar el equipo de manera ordenada y agrupar los componentes de tamaño similar, para facilitar su recogida y almacenamiento. Puede ser importante comparar lo que está allí con la lista de envío original, para asegurarse de que no falte nada. Destaque la importancia de separar y etiquetar los componentes dañados para que no se vuelvan a utilizar.</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167</a:t>
            </a:fld>
            <a:endParaRPr lang="id-ID"/>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168</a:t>
            </a:fld>
            <a:endParaRPr lang="id-ID"/>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169</a:t>
            </a:fld>
            <a:endParaRPr lang="id-ID"/>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Detenga la presentación aquí y revise los requisitos de la evaluación práctica con los alumnos.</a:t>
            </a:r>
          </a:p>
          <a:p>
            <a:pPr rtl="0"/>
            <a:r>
              <a:rPr lang="es-US"/>
              <a:t>Proporcióneles un dibujo o un plano del andamio que desea que construyan.</a:t>
            </a:r>
          </a:p>
          <a:p>
            <a:pPr rtl="0"/>
            <a:r>
              <a:rPr lang="es-US"/>
              <a:t>Asegúrese de que estén utilizando todos los equipos de protección personal correspondientes.</a:t>
            </a:r>
          </a:p>
          <a:p>
            <a:pPr rtl="0"/>
            <a:r>
              <a:rPr lang="es-US"/>
              <a:t>Después de construir el o los andamios, haga que los alumnos los inspeccionen utilizando las listas de verificación.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170</a:t>
            </a:fld>
            <a:endParaRPr lang="id-ID"/>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Después de que el equipo haya sido apilado o guardado. Comparta sus observaciones acerca de la construcción con los alumnos (lo que vio que hicieron bien y lo que siente que podrían haber mejorado). Permítales la oportunidad de compartir sus respuestas a estas preguntas informativas. RECUERDE: ESTA ES SU OPORTUNIDAD DE CORREGIR CUALQUIER PRÁCTICA INSEGURA O INCORRECTA.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171</a:t>
            </a:fld>
            <a:endParaRPr lang="id-ID"/>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RECUERDE: ESTA ES SU OPORTUNIDAD DE ACLARAR CUALQUIER INFORMACIÓN O EXPLICAR CUALQUIER CONCEPTO QUE LOS ALUMNOS PAREZCAN NO TENER CLAROS.</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172</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cada uno de los diferentes tipos de conexiones y explique las características únicas de cada tipo. HAGA CLIC para que aparezca cada tipo de conexión. Describa cómo se realiza la conexión y discuta las ventajas y desventajas de cada tipo.</a:t>
            </a:r>
          </a:p>
          <a:p>
            <a:pPr marL="0" marR="0" indent="0" algn="l" defTabSz="914400" rtl="0" eaLnBrk="1" fontAlgn="auto" latinLnBrk="0" hangingPunct="1">
              <a:lnSpc>
                <a:spcPct val="100000"/>
              </a:lnSpc>
              <a:spcBef>
                <a:spcPts val="0"/>
              </a:spcBef>
              <a:spcAft>
                <a:spcPts val="0"/>
              </a:spcAft>
              <a:buClrTx/>
              <a:buSzTx/>
              <a:buFontTx/>
              <a:buNone/>
              <a:tabLst/>
              <a:defRPr/>
            </a:pPr>
            <a:r>
              <a:rPr lang="es-US"/>
              <a:t>(OPCIONAL) Si tiene algunos ejemplos, muéstrelos a los alumnos y demuestre cómo funcionan.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a:t>
            </a:fld>
            <a:endParaRPr lang="id-ID"/>
          </a:p>
        </p:txBody>
      </p:sp>
    </p:spTree>
    <p:extLst>
      <p:ext uri="{BB962C8B-B14F-4D97-AF65-F5344CB8AC3E}">
        <p14:creationId xmlns:p14="http://schemas.microsoft.com/office/powerpoint/2010/main" val="176507290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173</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sistema.</a:t>
            </a:r>
          </a:p>
          <a:p>
            <a:pPr rtl="0"/>
            <a:r>
              <a:rPr lang="es-US"/>
              <a:t>HAGA CLIC - Describa las DESVENTAJAS de los andamios de sistema.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18</a:t>
            </a:fld>
            <a:endParaRPr lang="id-ID"/>
          </a:p>
        </p:txBody>
      </p:sp>
    </p:spTree>
    <p:extLst>
      <p:ext uri="{BB962C8B-B14F-4D97-AF65-F5344CB8AC3E}">
        <p14:creationId xmlns:p14="http://schemas.microsoft.com/office/powerpoint/2010/main" val="2682087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Identifique los diferentes componentes de los andamios de tubos y abrazaderas y explique su función. </a:t>
            </a:r>
          </a:p>
          <a:p>
            <a:pPr rtl="0"/>
            <a:r>
              <a:rPr lang="es-US"/>
              <a:t>HAGA CLIC una vez para que aparezca la etiqueta de cada componente y describa el propósito de cada uno de ellos.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19</a:t>
            </a:fld>
            <a:endParaRPr lang="id-ID"/>
          </a:p>
        </p:txBody>
      </p:sp>
    </p:spTree>
    <p:extLst>
      <p:ext uri="{BB962C8B-B14F-4D97-AF65-F5344CB8AC3E}">
        <p14:creationId xmlns:p14="http://schemas.microsoft.com/office/powerpoint/2010/main" val="200080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Muestre esta diapositiva brevemente</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a:t>
            </a:fld>
            <a:endParaRPr lang="id-ID"/>
          </a:p>
        </p:txBody>
      </p:sp>
    </p:spTree>
    <p:extLst>
      <p:ext uri="{BB962C8B-B14F-4D97-AF65-F5344CB8AC3E}">
        <p14:creationId xmlns:p14="http://schemas.microsoft.com/office/powerpoint/2010/main" val="963639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que cada componente aparezca y describa brevemente cómo se usan y para qué se usan.</a:t>
            </a:r>
          </a:p>
          <a:p>
            <a:pPr rtl="0"/>
            <a:r>
              <a:rPr lang="es-US"/>
              <a:t>(OPCIONAL) Si tiene algunos ejemplos, muéstreselos a los alumnos y demuestre cómo se usan.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20</a:t>
            </a:fld>
            <a:endParaRPr lang="id-ID"/>
          </a:p>
        </p:txBody>
      </p:sp>
    </p:spTree>
    <p:extLst>
      <p:ext uri="{BB962C8B-B14F-4D97-AF65-F5344CB8AC3E}">
        <p14:creationId xmlns:p14="http://schemas.microsoft.com/office/powerpoint/2010/main" val="353024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tubos y abrazaderas.</a:t>
            </a:r>
          </a:p>
          <a:p>
            <a:pPr rtl="0"/>
            <a:r>
              <a:rPr lang="es-US"/>
              <a:t>HAGA CLIC: describa las DESVENTAJAS de los andamios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21</a:t>
            </a:fld>
            <a:endParaRPr lang="id-ID"/>
          </a:p>
        </p:txBody>
      </p:sp>
    </p:spTree>
    <p:extLst>
      <p:ext uri="{BB962C8B-B14F-4D97-AF65-F5344CB8AC3E}">
        <p14:creationId xmlns:p14="http://schemas.microsoft.com/office/powerpoint/2010/main" val="766590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torres de andamios y explique sus usos típicos.</a:t>
            </a:r>
          </a:p>
          <a:p>
            <a:pPr rtl="0"/>
            <a:r>
              <a:rPr lang="es-US"/>
              <a:t>HAGA CLIC: describa los andamios de tendido continuo y explique sus usos típicos.</a:t>
            </a:r>
          </a:p>
          <a:p>
            <a:pPr rtl="0"/>
            <a:r>
              <a:rPr lang="es-US"/>
              <a:t>HAGA CLIC: describa los andamios de área y explique sus usos típicos. Explique que veremos esto con más detalle más adelante en el curso.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22</a:t>
            </a:fld>
            <a:endParaRPr lang="id-ID"/>
          </a:p>
        </p:txBody>
      </p:sp>
    </p:spTree>
    <p:extLst>
      <p:ext uri="{BB962C8B-B14F-4D97-AF65-F5344CB8AC3E}">
        <p14:creationId xmlns:p14="http://schemas.microsoft.com/office/powerpoint/2010/main" val="3239722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rodantes y explique sus usos típicos.</a:t>
            </a:r>
          </a:p>
          <a:p>
            <a:pPr rtl="0"/>
            <a:r>
              <a:rPr lang="es-US"/>
              <a:t>HAGA CLIC: describa los andamios de puente y explique sus usos típicos.</a:t>
            </a:r>
          </a:p>
          <a:p>
            <a:pPr rtl="0"/>
            <a:r>
              <a:rPr lang="es-US"/>
              <a:t>HAGA CLIC: describa los andamios circulares y explique sus usos típicos.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23</a:t>
            </a:fld>
            <a:endParaRPr lang="id-ID"/>
          </a:p>
        </p:txBody>
      </p:sp>
    </p:spTree>
    <p:extLst>
      <p:ext uri="{BB962C8B-B14F-4D97-AF65-F5344CB8AC3E}">
        <p14:creationId xmlns:p14="http://schemas.microsoft.com/office/powerpoint/2010/main" val="3488453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los factores que se consideran al elegir un andamio para un trabajo determinado. Proporcione ejemplos para darles a los alumnos algo que puedan visualizar. Pida a los alumnos que piensen cuáles podrían ser algunas otras consideraciones: </a:t>
            </a:r>
            <a:r>
              <a:rPr lang="es-US" i="1"/>
              <a:t>(experiencia de los trabajadores usando el tipo de andamio, disponibilidad, seguridad, etc.)</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24</a:t>
            </a:fld>
            <a:endParaRPr lang="id-ID"/>
          </a:p>
        </p:txBody>
      </p:sp>
    </p:spTree>
    <p:extLst>
      <p:ext uri="{BB962C8B-B14F-4D97-AF65-F5344CB8AC3E}">
        <p14:creationId xmlns:p14="http://schemas.microsoft.com/office/powerpoint/2010/main" val="79885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Dígales a los alumnos que vamos a aplicar lo que acabamos de aprender a un escenario de trabajo específico. Dígales que este escenario se puede encontrar en la página 28 de la guía de estudio. </a:t>
            </a:r>
          </a:p>
          <a:p>
            <a:pPr rtl="0"/>
            <a:r>
              <a:rPr lang="es-US"/>
              <a:t>HAGA CLIC: pregunte qué es lo primero que hay que saber, haga una pausa y espere a que los alumnos respondan.</a:t>
            </a:r>
          </a:p>
          <a:p>
            <a:pPr rtl="0"/>
            <a:r>
              <a:rPr lang="es-US"/>
              <a:t>HAGA CLIC: TRABAJO/ACTIVIDAD: pida a los alumnos que lean el escenario y digan qué trabajo o actividad se debe realizar en el andamio (espere la respuesta y luego HAGA CLIC). Repita para cada factor y luego comente cuál podría ser el tipo de andamio más adecuado de utilizar. *Recuerde señalar la necesidad de que el andamio sea cerrado para proteger el medio ambiente, y mencione la necesidad de usar amarres.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25</a:t>
            </a:fld>
            <a:endParaRPr lang="id-ID"/>
          </a:p>
        </p:txBody>
      </p:sp>
    </p:spTree>
    <p:extLst>
      <p:ext uri="{BB962C8B-B14F-4D97-AF65-F5344CB8AC3E}">
        <p14:creationId xmlns:p14="http://schemas.microsoft.com/office/powerpoint/2010/main" val="1828631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a:t>
            </a:r>
            <a:r>
              <a:rPr lang="es-US" cap="all"/>
              <a:t>puntos clave</a:t>
            </a:r>
            <a:r>
              <a:rPr lang="es-US"/>
              <a:t>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26</a:t>
            </a:fld>
            <a:endParaRPr lang="id-ID"/>
          </a:p>
        </p:txBody>
      </p:sp>
    </p:spTree>
    <p:extLst>
      <p:ext uri="{BB962C8B-B14F-4D97-AF65-F5344CB8AC3E}">
        <p14:creationId xmlns:p14="http://schemas.microsoft.com/office/powerpoint/2010/main" val="3320352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27</a:t>
            </a:fld>
            <a:endParaRPr lang="id-ID"/>
          </a:p>
        </p:txBody>
      </p:sp>
    </p:spTree>
    <p:extLst>
      <p:ext uri="{BB962C8B-B14F-4D97-AF65-F5344CB8AC3E}">
        <p14:creationId xmlns:p14="http://schemas.microsoft.com/office/powerpoint/2010/main" val="2115443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latin typeface="Zapf Dingbats"/>
                <a:ea typeface="Zapf Dingbats"/>
                <a:cs typeface="Zapf Dingbats"/>
              </a:rPr>
              <a:t>Revise esta lista de responsabilidades de la persona competente y discuta la importancia de capacitarse continuamente y mantenerse actualizado sobre las regulaciones, códigos y normas locales para poder desempeñar estas responsabilidades con eficacia.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29</a:t>
            </a:fld>
            <a:endParaRPr lang="id-ID"/>
          </a:p>
        </p:txBody>
      </p:sp>
    </p:spTree>
    <p:extLst>
      <p:ext uri="{BB962C8B-B14F-4D97-AF65-F5344CB8AC3E}">
        <p14:creationId xmlns:p14="http://schemas.microsoft.com/office/powerpoint/2010/main" val="2263197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diferentes reglamentos, códigos y normas que se relacionan con los andamios (y dónde encontrarlos). Deje muy en claro cuáles son exigibles por ley y cuáles reemplazan a los otros.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30</a:t>
            </a:fld>
            <a:endParaRPr lang="id-ID"/>
          </a:p>
        </p:txBody>
      </p:sp>
    </p:spTree>
    <p:extLst>
      <p:ext uri="{BB962C8B-B14F-4D97-AF65-F5344CB8AC3E}">
        <p14:creationId xmlns:p14="http://schemas.microsoft.com/office/powerpoint/2010/main" val="320759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Hable brevemente acerca de la SAIA y la capacitación que brinda la Universidad de la SAIA.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a:t>
            </a:fld>
            <a:endParaRPr lang="id-ID"/>
          </a:p>
        </p:txBody>
      </p:sp>
    </p:spTree>
    <p:extLst>
      <p:ext uri="{BB962C8B-B14F-4D97-AF65-F5344CB8AC3E}">
        <p14:creationId xmlns:p14="http://schemas.microsoft.com/office/powerpoint/2010/main" val="2965688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Dígales a los alumnos que va a enumerar los 5 peligros más comunes de los andamios.</a:t>
            </a:r>
          </a:p>
          <a:p>
            <a:r>
              <a:rPr lang="en-CA" sz="1200" kern="1200" dirty="0">
                <a:solidFill>
                  <a:schemeClr val="tx1"/>
                </a:solidFill>
                <a:effectLst/>
                <a:latin typeface="+mn-lt"/>
                <a:ea typeface="+mn-ea"/>
                <a:cs typeface="+mn-cs"/>
              </a:rPr>
              <a:t>CAÍDAS</a:t>
            </a:r>
          </a:p>
          <a:p>
            <a:r>
              <a:rPr lang="en-CA" sz="1200" kern="1200" dirty="0">
                <a:solidFill>
                  <a:schemeClr val="tx1"/>
                </a:solidFill>
                <a:effectLst/>
                <a:latin typeface="+mn-lt"/>
                <a:ea typeface="+mn-ea"/>
                <a:cs typeface="+mn-cs"/>
              </a:rPr>
              <a:t>ACCESO INSEGURO</a:t>
            </a:r>
          </a:p>
          <a:p>
            <a:r>
              <a:rPr lang="en-CA" sz="1200" kern="1200" dirty="0">
                <a:solidFill>
                  <a:schemeClr val="tx1"/>
                </a:solidFill>
                <a:effectLst/>
                <a:latin typeface="+mn-lt"/>
                <a:ea typeface="+mn-ea"/>
                <a:cs typeface="+mn-cs"/>
              </a:rPr>
              <a:t>“SSS” - ELECTROCUCIÓN</a:t>
            </a:r>
          </a:p>
          <a:p>
            <a:r>
              <a:rPr lang="en-CA" sz="1200" kern="1200" dirty="0">
                <a:solidFill>
                  <a:schemeClr val="tx1"/>
                </a:solidFill>
                <a:effectLst/>
                <a:latin typeface="+mn-lt"/>
                <a:ea typeface="+mn-ea"/>
                <a:cs typeface="+mn-cs"/>
              </a:rPr>
              <a:t>COLAPSO DE ANDAMIOS </a:t>
            </a:r>
          </a:p>
          <a:p>
            <a:r>
              <a:rPr lang="en-CA" sz="1200" kern="1200" dirty="0">
                <a:solidFill>
                  <a:schemeClr val="tx1"/>
                </a:solidFill>
                <a:effectLst/>
                <a:latin typeface="+mn-lt"/>
                <a:ea typeface="+mn-ea"/>
                <a:cs typeface="+mn-cs"/>
              </a:rPr>
              <a:t>OBJETO (GOLPE POR LA CAÍDA DE UN OBJETO)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31</a:t>
            </a:fld>
            <a:endParaRPr lang="id-ID"/>
          </a:p>
        </p:txBody>
      </p:sp>
    </p:spTree>
    <p:extLst>
      <p:ext uri="{BB962C8B-B14F-4D97-AF65-F5344CB8AC3E}">
        <p14:creationId xmlns:p14="http://schemas.microsoft.com/office/powerpoint/2010/main" val="2905104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las caídas con más detalle y comparta una historia personal o pida a los alumnos que compartan una historia relacionada con las caídas.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32</a:t>
            </a:fld>
            <a:endParaRPr lang="id-ID"/>
          </a:p>
        </p:txBody>
      </p:sp>
    </p:spTree>
    <p:extLst>
      <p:ext uri="{BB962C8B-B14F-4D97-AF65-F5344CB8AC3E}">
        <p14:creationId xmlns:p14="http://schemas.microsoft.com/office/powerpoint/2010/main" val="2211489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None/>
            </a:pPr>
            <a:r>
              <a:rPr lang="es-US" sz="1200" kern="1200">
                <a:solidFill>
                  <a:schemeClr val="tx1"/>
                </a:solidFill>
                <a:latin typeface="+mn-lt"/>
                <a:ea typeface="+mn-ea"/>
                <a:cs typeface="+mn-cs"/>
              </a:rPr>
              <a:t>Analice la protección personal contra caídas y las responsabilidades de la persona competente en relación con la protección contra caídas en los andamios. Señale los diferentes componentes del sistema personal de protección contra caídas y explique brevemente cómo funcionan.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33</a:t>
            </a:fld>
            <a:endParaRPr lang="id-ID"/>
          </a:p>
        </p:txBody>
      </p:sp>
    </p:spTree>
    <p:extLst>
      <p:ext uri="{BB962C8B-B14F-4D97-AF65-F5344CB8AC3E}">
        <p14:creationId xmlns:p14="http://schemas.microsoft.com/office/powerpoint/2010/main" val="187032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RELACIONADAS CON LAS CAÍDAS y pídales que las escriban en el espacio provisto en sus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34</a:t>
            </a:fld>
            <a:endParaRPr lang="id-ID"/>
          </a:p>
        </p:txBody>
      </p:sp>
    </p:spTree>
    <p:extLst>
      <p:ext uri="{BB962C8B-B14F-4D97-AF65-F5344CB8AC3E}">
        <p14:creationId xmlns:p14="http://schemas.microsoft.com/office/powerpoint/2010/main" val="506917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otros ejemplos de acceso inseguro que haya visto.</a:t>
            </a:r>
          </a:p>
          <a:p>
            <a:pPr rtl="0"/>
            <a:r>
              <a:rPr lang="es-US"/>
              <a:t>Mencione las opciones disponibles y las consideraciones importantes para un acceso seguro.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35</a:t>
            </a:fld>
            <a:endParaRPr lang="id-ID"/>
          </a:p>
        </p:txBody>
      </p:sp>
    </p:spTree>
    <p:extLst>
      <p:ext uri="{BB962C8B-B14F-4D97-AF65-F5344CB8AC3E}">
        <p14:creationId xmlns:p14="http://schemas.microsoft.com/office/powerpoint/2010/main" val="1029290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EL ACCESO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36</a:t>
            </a:fld>
            <a:endParaRPr lang="id-ID"/>
          </a:p>
        </p:txBody>
      </p:sp>
    </p:spTree>
    <p:extLst>
      <p:ext uri="{BB962C8B-B14F-4D97-AF65-F5344CB8AC3E}">
        <p14:creationId xmlns:p14="http://schemas.microsoft.com/office/powerpoint/2010/main" val="513451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los peligros eléctricos y de electrocución y comparta una historia relacionada (o pídale a los alumnos que compartan una). Asegúrese de hablar acerca de las distancias mínimas seguras de acuerdo con las regulaciones locales aplicables.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37</a:t>
            </a:fld>
            <a:endParaRPr lang="id-ID"/>
          </a:p>
        </p:txBody>
      </p:sp>
    </p:spTree>
    <p:extLst>
      <p:ext uri="{BB962C8B-B14F-4D97-AF65-F5344CB8AC3E}">
        <p14:creationId xmlns:p14="http://schemas.microsoft.com/office/powerpoint/2010/main" val="163923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NORMAS RELACIONADAS CON LA ELECTRICIDAD relevantes y pídales que las escriban en el espacio provisto en las guías de estudio. Asegúrese de informar a los alumnos si las distancias mínimas seguras de su jurisdicción difieren de las indicadas en el cuadro de la página 40.</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38</a:t>
            </a:fld>
            <a:endParaRPr lang="id-ID"/>
          </a:p>
        </p:txBody>
      </p:sp>
    </p:spTree>
    <p:extLst>
      <p:ext uri="{BB962C8B-B14F-4D97-AF65-F5344CB8AC3E}">
        <p14:creationId xmlns:p14="http://schemas.microsoft.com/office/powerpoint/2010/main" val="2421227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y explique algunas de las razones por las que los andamios colapsan.</a:t>
            </a:r>
          </a:p>
          <a:p>
            <a:pPr rtl="0"/>
            <a:r>
              <a:rPr lang="es-US"/>
              <a:t>(</a:t>
            </a:r>
            <a:r>
              <a:rPr lang="es-US" i="1"/>
              <a:t>Si alguien pregunta sobre el colapso de esta imagen:</a:t>
            </a:r>
            <a:r>
              <a:rPr lang="es-US"/>
              <a:t> Este colapso sucedió en Houston. Una de las compañías recibió una multa de $ 14,700 por las siguientes infracciones: a los postes del andamio de apoyo le faltaban placas de base, la base de los andamios no era rígida ni sólida y el andamio no fue inspeccionado por una persona competente antes de cada turno de trabajo, o después de un evento que pudiera afectar la integridad estructural del andamio. La segunda empresa involucrada recibió una multa de $ 6,300 por no iniciar y mantener un programa de seguridad que inspeccionara con regularidad los sitios de trabajo, materiales y equipos, y porque el andamio y los componentes no habían sido inspeccionados).</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39</a:t>
            </a:fld>
            <a:endParaRPr lang="id-ID"/>
          </a:p>
        </p:txBody>
      </p:sp>
    </p:spTree>
    <p:extLst>
      <p:ext uri="{BB962C8B-B14F-4D97-AF65-F5344CB8AC3E}">
        <p14:creationId xmlns:p14="http://schemas.microsoft.com/office/powerpoint/2010/main" val="2487891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Explique que, como hay muchas razones por las que los andamios colapsan, existen varias regulaciones relacionadas. Puede que no haya espacio en las guías de estudio para escribir todas las regulaciones, pero al menos deberían escribir en el espacio provisto los números de página de la regulación o norma.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40</a:t>
            </a:fld>
            <a:endParaRPr lang="id-ID"/>
          </a:p>
        </p:txBody>
      </p:sp>
    </p:spTree>
    <p:extLst>
      <p:ext uri="{BB962C8B-B14F-4D97-AF65-F5344CB8AC3E}">
        <p14:creationId xmlns:p14="http://schemas.microsoft.com/office/powerpoint/2010/main" val="334334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este curso está diseñado para proporcionar a los alumnos los conocimientos y las habilidades necesarias para que su empleador los considere personas competentes. DESTAQUE que SOLO su empleador tiene la autoridad para designarlos como persona competente.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a:t>
            </a:fld>
            <a:endParaRPr lang="id-ID"/>
          </a:p>
        </p:txBody>
      </p:sp>
    </p:spTree>
    <p:extLst>
      <p:ext uri="{BB962C8B-B14F-4D97-AF65-F5344CB8AC3E}">
        <p14:creationId xmlns:p14="http://schemas.microsoft.com/office/powerpoint/2010/main" val="1639087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los rodapiés. </a:t>
            </a:r>
          </a:p>
          <a:p>
            <a:pPr rtl="0"/>
            <a:r>
              <a:rPr lang="es-US"/>
              <a:t>Si es posible, comparta una experiencia personal. </a:t>
            </a:r>
          </a:p>
          <a:p>
            <a:pPr rtl="0"/>
            <a:r>
              <a:rPr lang="es-US"/>
              <a:t>Indique a los participantes que entrará en más detalles sobre rodapiés en la sección 5.</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41</a:t>
            </a:fld>
            <a:endParaRPr lang="id-ID"/>
          </a:p>
        </p:txBody>
      </p:sp>
    </p:spTree>
    <p:extLst>
      <p:ext uri="{BB962C8B-B14F-4D97-AF65-F5344CB8AC3E}">
        <p14:creationId xmlns:p14="http://schemas.microsoft.com/office/powerpoint/2010/main" val="2073339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NORMAS RELACIONADAS CON LA CAÍDA DE OBJETOS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42</a:t>
            </a:fld>
            <a:endParaRPr lang="id-ID"/>
          </a:p>
        </p:txBody>
      </p:sp>
    </p:spTree>
    <p:extLst>
      <p:ext uri="{BB962C8B-B14F-4D97-AF65-F5344CB8AC3E}">
        <p14:creationId xmlns:p14="http://schemas.microsoft.com/office/powerpoint/2010/main" val="1254228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Pida a los alumnos que trabajen en parejas y asigne a cada pareja algunas preguntas de la actividad de aprendizaje. </a:t>
            </a:r>
          </a:p>
          <a:p>
            <a:pPr rtl="0"/>
            <a:r>
              <a:rPr lang="es-US"/>
              <a:t>Bríndeles copias de las reglamentaciones aplicables a nivel local y haga que las parejas practiquen, revisándolas para encontrar las respuestas.</a:t>
            </a:r>
          </a:p>
          <a:p>
            <a:pPr rtl="0"/>
            <a:r>
              <a:rPr lang="es-US"/>
              <a:t>Pídales a los alumnos que compartan las respuestas que hayan encontrado.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43</a:t>
            </a:fld>
            <a:endParaRPr lang="id-ID"/>
          </a:p>
        </p:txBody>
      </p:sp>
    </p:spTree>
    <p:extLst>
      <p:ext uri="{BB962C8B-B14F-4D97-AF65-F5344CB8AC3E}">
        <p14:creationId xmlns:p14="http://schemas.microsoft.com/office/powerpoint/2010/main" val="2551332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cada año la OSHA publica las diez violaciones más comunes. Las violaciones de andamios ocupan el tercer lugar en el top 10 de la OSHA. En la lista de las violaciones más graves, los andamios ocupan incluso el segundo lugar. En promedio, con el cinco por ciento de las inspecciones de la OSHA, se detecta una violación.</a:t>
            </a:r>
          </a:p>
          <a:p>
            <a:pPr rtl="0"/>
            <a:endParaRPr lang="en-US" baseline="0"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44</a:t>
            </a:fld>
            <a:endParaRPr lang="id-ID"/>
          </a:p>
        </p:txBody>
      </p:sp>
    </p:spTree>
    <p:extLst>
      <p:ext uri="{BB962C8B-B14F-4D97-AF65-F5344CB8AC3E}">
        <p14:creationId xmlns:p14="http://schemas.microsoft.com/office/powerpoint/2010/main" val="1103014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La OSHA establece que cuando una plataforma está a más de 2 pies por encima o por debajo de un punto de acceso, se debe utilizar un medio de acceso aprobado (escaleras, escaleras integradas o rampas). Hable acerca del acceso y describa las infracciones comunes relacionadas con el acceso, y las posibles consecuencias.</a:t>
            </a:r>
          </a:p>
          <a:p>
            <a:pPr rtl="0"/>
            <a:r>
              <a:rPr lang="es-US"/>
              <a:t>*NOTA: Esta diapositiva sugiere que los marcos con escaleras integradas deben tener peldaños antideslizantes en todos los escalones y descansos; esto no siempre es posible y no es un requisito (solo fue una sugerencia de la empresa que publicó estas estadísticas, que casualmente fabrica marcos con escaleras antideslizantes).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45</a:t>
            </a:fld>
            <a:endParaRPr lang="id-ID"/>
          </a:p>
        </p:txBody>
      </p:sp>
    </p:spTree>
    <p:extLst>
      <p:ext uri="{BB962C8B-B14F-4D97-AF65-F5344CB8AC3E}">
        <p14:creationId xmlns:p14="http://schemas.microsoft.com/office/powerpoint/2010/main" val="1937211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las plataformas de andamios y describa brevemente algunas prácticas inseguras de la plataforma y las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46</a:t>
            </a:fld>
            <a:endParaRPr lang="id-ID"/>
          </a:p>
        </p:txBody>
      </p:sp>
    </p:spTree>
    <p:extLst>
      <p:ext uri="{BB962C8B-B14F-4D97-AF65-F5344CB8AC3E}">
        <p14:creationId xmlns:p14="http://schemas.microsoft.com/office/powerpoint/2010/main" val="2303615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 protección contra caídas y las responsabilidades de la persona competente en relación con la protección contra caídas en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47</a:t>
            </a:fld>
            <a:endParaRPr lang="id-ID"/>
          </a:p>
        </p:txBody>
      </p:sp>
    </p:spTree>
    <p:extLst>
      <p:ext uri="{BB962C8B-B14F-4D97-AF65-F5344CB8AC3E}">
        <p14:creationId xmlns:p14="http://schemas.microsoft.com/office/powerpoint/2010/main" val="3246125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algunas infracciones comunes relacionadas con las bases y sus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48</a:t>
            </a:fld>
            <a:endParaRPr lang="id-ID"/>
          </a:p>
        </p:txBody>
      </p:sp>
    </p:spTree>
    <p:extLst>
      <p:ext uri="{BB962C8B-B14F-4D97-AF65-F5344CB8AC3E}">
        <p14:creationId xmlns:p14="http://schemas.microsoft.com/office/powerpoint/2010/main" val="1232263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Solicite a los alumnos que enumeren las posibles consecuencias de la violación de las normas (lesiones, muerte, multas, daños a la reputación, etc.).</a:t>
            </a:r>
          </a:p>
          <a:p>
            <a:pPr rtl="0"/>
            <a:r>
              <a:rPr lang="es-US"/>
              <a:t>Discuta las razones por las que los constructores de andamios violan estas regulaciones.</a:t>
            </a:r>
          </a:p>
          <a:p>
            <a:pPr rtl="0"/>
            <a:r>
              <a:rPr lang="es-US"/>
              <a:t>Pregunte a los alumnos si creen que las posibles consecuencias justifican el riesgo.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49</a:t>
            </a:fld>
            <a:endParaRPr lang="id-ID"/>
          </a:p>
        </p:txBody>
      </p:sp>
    </p:spTree>
    <p:extLst>
      <p:ext uri="{BB962C8B-B14F-4D97-AF65-F5344CB8AC3E}">
        <p14:creationId xmlns:p14="http://schemas.microsoft.com/office/powerpoint/2010/main" val="2369178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50</a:t>
            </a:fld>
            <a:endParaRPr lang="id-ID"/>
          </a:p>
        </p:txBody>
      </p:sp>
    </p:spTree>
    <p:extLst>
      <p:ext uri="{BB962C8B-B14F-4D97-AF65-F5344CB8AC3E}">
        <p14:creationId xmlns:p14="http://schemas.microsoft.com/office/powerpoint/2010/main" val="288837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Resuma brevemente la agenda del curso y deje que los alumnos sepan qué esperar que suceda durante el día.</a:t>
            </a:r>
          </a:p>
          <a:p>
            <a:pPr rtl="0"/>
            <a:r>
              <a:rPr lang="es-US"/>
              <a:t>HAGA CLIC: para que cada elemento de la agenda aparezca en la pantalla (continúa hasta la diapositiva 8).</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a:t>
            </a:fld>
            <a:endParaRPr lang="id-ID"/>
          </a:p>
        </p:txBody>
      </p:sp>
    </p:spTree>
    <p:extLst>
      <p:ext uri="{BB962C8B-B14F-4D97-AF65-F5344CB8AC3E}">
        <p14:creationId xmlns:p14="http://schemas.microsoft.com/office/powerpoint/2010/main" val="334535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puntos clave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51</a:t>
            </a:fld>
            <a:endParaRPr lang="id-ID"/>
          </a:p>
        </p:txBody>
      </p:sp>
    </p:spTree>
    <p:extLst>
      <p:ext uri="{BB962C8B-B14F-4D97-AF65-F5344CB8AC3E}">
        <p14:creationId xmlns:p14="http://schemas.microsoft.com/office/powerpoint/2010/main" val="2468396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tres tipos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53</a:t>
            </a:fld>
            <a:endParaRPr lang="id-ID"/>
          </a:p>
        </p:txBody>
      </p:sp>
    </p:spTree>
    <p:extLst>
      <p:ext uri="{BB962C8B-B14F-4D97-AF65-F5344CB8AC3E}">
        <p14:creationId xmlns:p14="http://schemas.microsoft.com/office/powerpoint/2010/main" val="570051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identifiquen las diferentes cargas que están sobre este andamio.</a:t>
            </a:r>
          </a:p>
          <a:p>
            <a:pPr rtl="0"/>
            <a:r>
              <a:rPr lang="es-US"/>
              <a:t>(Asegúrese de hablar acerca del efecto del viento en un andamio cerrado).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54</a:t>
            </a:fld>
            <a:endParaRPr lang="id-ID"/>
          </a:p>
        </p:txBody>
      </p:sp>
    </p:spTree>
    <p:extLst>
      <p:ext uri="{BB962C8B-B14F-4D97-AF65-F5344CB8AC3E}">
        <p14:creationId xmlns:p14="http://schemas.microsoft.com/office/powerpoint/2010/main" val="1889076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cómo se combinan estos componentes básicos. </a:t>
            </a:r>
          </a:p>
          <a:p>
            <a:pPr rtl="0"/>
            <a:r>
              <a:rPr lang="es-US"/>
              <a:t>HAGA CLIC: TORNILLOS NIVELADORES: señale que hay tornillos niveladores que no tienen placas de base conectadas.</a:t>
            </a:r>
          </a:p>
          <a:p>
            <a:pPr rtl="0"/>
            <a:r>
              <a:rPr lang="es-US"/>
              <a:t>HAGA CLIC: PLACAS DE BASE: recuerde a los alumnos que es una buena práctica clavar las placas de base en los durmientes.</a:t>
            </a:r>
          </a:p>
          <a:p>
            <a:pPr rtl="0"/>
            <a:r>
              <a:rPr lang="es-US"/>
              <a:t>HAGA CLIC: Círculo: explique dónde se encuentran los agujeros en una placa de base.</a:t>
            </a:r>
          </a:p>
          <a:p>
            <a:pPr rtl="0"/>
            <a:r>
              <a:rPr lang="es-US"/>
              <a:t>HAGA CLIC: Flechas: explique que los clavos se deben colocar en los agujeros diagonales opuestos, tal como se muestra.</a:t>
            </a:r>
          </a:p>
          <a:p>
            <a:pPr rtl="0"/>
            <a:r>
              <a:rPr lang="es-US"/>
              <a:t>HAGA CLIC: Clavos: explique por qué clavamos las placas de base de esta manera.</a:t>
            </a:r>
          </a:p>
          <a:p>
            <a:pPr rtl="0"/>
            <a:r>
              <a:rPr lang="es-US"/>
              <a:t>HAGA CLIC: Durmiente: mencione brevemente el propósito de los durmientes (más información en la siguiente diapositiva).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55</a:t>
            </a:fld>
            <a:endParaRPr lang="id-ID"/>
          </a:p>
        </p:txBody>
      </p:sp>
    </p:spTree>
    <p:extLst>
      <p:ext uri="{BB962C8B-B14F-4D97-AF65-F5344CB8AC3E}">
        <p14:creationId xmlns:p14="http://schemas.microsoft.com/office/powerpoint/2010/main" val="3621587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durmientes se suelen cortar de tablones de andamio de 2 pulgadas por 10 pulgadas. </a:t>
            </a:r>
          </a:p>
          <a:p>
            <a:pPr rtl="0"/>
            <a:r>
              <a:rPr lang="es-US"/>
              <a:t>Los durmientes deben tener el tamaño y la resistencia suficientes para soportar las cargas que se les transmiten. La longitud dependerá del uso previsto. Si se utiliza un tablón de andamio como durmiente, NUNCA debe usarse como parte de una plataforma nuevamente.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56</a:t>
            </a:fld>
            <a:endParaRPr lang="id-ID"/>
          </a:p>
        </p:txBody>
      </p:sp>
    </p:spTree>
    <p:extLst>
      <p:ext uri="{BB962C8B-B14F-4D97-AF65-F5344CB8AC3E}">
        <p14:creationId xmlns:p14="http://schemas.microsoft.com/office/powerpoint/2010/main" val="2883523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se transfieren las cargas a través de la pata del andamio hacia abajo o hacia arriba. Dígales a los alumnos que veremos cómo cambia la distribución de esa carga cuando se agregan las bases. </a:t>
            </a:r>
          </a:p>
          <a:p>
            <a:pPr rtl="0"/>
            <a:r>
              <a:rPr lang="es-US"/>
              <a:t>HAGA CLIC (primer ejemplo): explique que la carga se concentra en un área muy pequeña.</a:t>
            </a:r>
          </a:p>
          <a:p>
            <a:pPr rtl="0"/>
            <a:r>
              <a:rPr lang="es-US"/>
              <a:t>HAGA CLIC (segundo ejemplo): explique que la carga se distribuye cuando se agrega una placa de base.</a:t>
            </a:r>
          </a:p>
          <a:p>
            <a:pPr rtl="0"/>
            <a:r>
              <a:rPr lang="es-US"/>
              <a:t>HAGA CLIC (tercer ejemplo): explique que la carga se extiende aún más cuando se agrega un durmiente.</a:t>
            </a:r>
          </a:p>
          <a:p>
            <a:pPr rtl="0"/>
            <a:r>
              <a:rPr lang="es-US"/>
              <a:t>Explica por qué es importante repartir la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57</a:t>
            </a:fld>
            <a:endParaRPr lang="id-ID"/>
          </a:p>
        </p:txBody>
      </p:sp>
    </p:spTree>
    <p:extLst>
      <p:ext uri="{BB962C8B-B14F-4D97-AF65-F5344CB8AC3E}">
        <p14:creationId xmlns:p14="http://schemas.microsoft.com/office/powerpoint/2010/main" val="39059574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cómo los durmientes distribuyen las cargas. Compare los dos ejemplos que se muestran y explique por qué la carga de la pata se reparte más en el segundo ejemplo. Explique cuándo y por qué un constructor de andamios podría usar más de un durmiente debajo de las patas del andamio.</a:t>
            </a:r>
          </a:p>
        </p:txBody>
      </p:sp>
      <p:sp>
        <p:nvSpPr>
          <p:cNvPr id="4" name="Slide Number Placeholder 3"/>
          <p:cNvSpPr>
            <a:spLocks noGrp="1"/>
          </p:cNvSpPr>
          <p:nvPr>
            <p:ph type="sldNum" sz="quarter" idx="5"/>
          </p:nvPr>
        </p:nvSpPr>
        <p:spPr/>
        <p:txBody>
          <a:bodyPr rtlCol="0"/>
          <a:lstStyle/>
          <a:p>
            <a:pPr rtl="0"/>
            <a:fld id="{55C38DD1-33AA-4996-977A-42B26A155BBE}" type="slidenum">
              <a:rPr lang="id-ID" smtClean="0"/>
              <a:pPr rtl="0"/>
              <a:t>58</a:t>
            </a:fld>
            <a:endParaRPr lang="id-ID"/>
          </a:p>
        </p:txBody>
      </p:sp>
    </p:spTree>
    <p:extLst>
      <p:ext uri="{BB962C8B-B14F-4D97-AF65-F5344CB8AC3E}">
        <p14:creationId xmlns:p14="http://schemas.microsoft.com/office/powerpoint/2010/main" val="17873745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Dedique un minuto a hablar acerca de la importancia de preparar una base antes de construir el andamio.</a:t>
            </a:r>
          </a:p>
          <a:p>
            <a:pPr rtl="0"/>
            <a:r>
              <a:rPr lang="es-US"/>
              <a:t>Dé ejemplos del tipo de preparación que puede ser necesaria.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59</a:t>
            </a:fld>
            <a:endParaRPr lang="id-ID"/>
          </a:p>
        </p:txBody>
      </p:sp>
    </p:spTree>
    <p:extLst>
      <p:ext uri="{BB962C8B-B14F-4D97-AF65-F5344CB8AC3E}">
        <p14:creationId xmlns:p14="http://schemas.microsoft.com/office/powerpoint/2010/main" val="3545985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LAS BASES y pídales que las escriban en el espacio provisto en la página 58 de las guías de estudio. </a:t>
            </a:r>
          </a:p>
          <a:p>
            <a:pPr rtl="0">
              <a:buFont typeface="Zapf Dingbats" pitchFamily="-103" charset="2"/>
              <a:buNone/>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60</a:t>
            </a:fld>
            <a:endParaRPr lang="id-ID"/>
          </a:p>
        </p:txBody>
      </p:sp>
    </p:spTree>
    <p:extLst>
      <p:ext uri="{BB962C8B-B14F-4D97-AF65-F5344CB8AC3E}">
        <p14:creationId xmlns:p14="http://schemas.microsoft.com/office/powerpoint/2010/main" val="22706619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mostrar cada una de las fotos y discutir los problemas con cada una de las bases - (No olvide señalar las áreas de trabajo desordenadas, como también los peligros).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61</a:t>
            </a:fld>
            <a:endParaRPr lang="id-ID"/>
          </a:p>
        </p:txBody>
      </p:sp>
    </p:spTree>
    <p:extLst>
      <p:ext uri="{BB962C8B-B14F-4D97-AF65-F5344CB8AC3E}">
        <p14:creationId xmlns:p14="http://schemas.microsoft.com/office/powerpoint/2010/main" val="219056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a:t>
            </a:fld>
            <a:endParaRPr lang="id-ID"/>
          </a:p>
        </p:txBody>
      </p:sp>
    </p:spTree>
    <p:extLst>
      <p:ext uri="{BB962C8B-B14F-4D97-AF65-F5344CB8AC3E}">
        <p14:creationId xmlns:p14="http://schemas.microsoft.com/office/powerpoint/2010/main" val="2580471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Defina la capacidad de carga en relación con las superficies del suelo.</a:t>
            </a:r>
          </a:p>
          <a:p>
            <a:pPr rtl="0"/>
            <a:r>
              <a:rPr lang="es-US"/>
              <a:t>Describa las propiedades de las bases y las consideraciones para el hormigón</a:t>
            </a:r>
            <a:r>
              <a:rPr lang="es-US" i="1"/>
              <a:t>(capacidad de carga muy fuerte/alta, es posible que no se requieran durmientes).</a:t>
            </a:r>
          </a:p>
          <a:p>
            <a:pPr rtl="0"/>
            <a:r>
              <a:rPr lang="es-US" i="0"/>
              <a:t>HAGA CLIC: describa las propiedades y consideraciones de la base para el asfalto </a:t>
            </a:r>
            <a:r>
              <a:rPr lang="es-US" i="1"/>
              <a:t>(se ablanda cuando se calienta, la capacidad de carga disminuye).</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62</a:t>
            </a:fld>
            <a:endParaRPr lang="id-ID"/>
          </a:p>
        </p:txBody>
      </p:sp>
    </p:spTree>
    <p:extLst>
      <p:ext uri="{BB962C8B-B14F-4D97-AF65-F5344CB8AC3E}">
        <p14:creationId xmlns:p14="http://schemas.microsoft.com/office/powerpoint/2010/main" val="18822427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63</a:t>
            </a:fld>
            <a:endParaRPr lang="id-ID"/>
          </a:p>
        </p:txBody>
      </p:sp>
    </p:spTree>
    <p:extLst>
      <p:ext uri="{BB962C8B-B14F-4D97-AF65-F5344CB8AC3E}">
        <p14:creationId xmlns:p14="http://schemas.microsoft.com/office/powerpoint/2010/main" val="1704699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qué se puede hacer para poder construir andamios de forma segura en superficies de suelo con menor capacidad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64</a:t>
            </a:fld>
            <a:endParaRPr lang="id-ID"/>
          </a:p>
        </p:txBody>
      </p:sp>
    </p:spTree>
    <p:extLst>
      <p:ext uri="{BB962C8B-B14F-4D97-AF65-F5344CB8AC3E}">
        <p14:creationId xmlns:p14="http://schemas.microsoft.com/office/powerpoint/2010/main" val="19272811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Revise la lista de bases desafiantes, una por una (describiendo lo que se debe hacer para preparar la base para construir el andamio de forma segura) </a:t>
            </a:r>
            <a:r>
              <a:rPr lang="es-US" i="1"/>
              <a:t>(Es posible que deba remitir a los alumnos a las imágenes correspondientes de la guía de estudio para aclararlo).</a:t>
            </a:r>
            <a:endParaRPr lang="id-ID"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65</a:t>
            </a:fld>
            <a:endParaRPr lang="id-ID"/>
          </a:p>
        </p:txBody>
      </p:sp>
    </p:spTree>
    <p:extLst>
      <p:ext uri="{BB962C8B-B14F-4D97-AF65-F5344CB8AC3E}">
        <p14:creationId xmlns:p14="http://schemas.microsoft.com/office/powerpoint/2010/main" val="3785577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alumnos en tres grupos y asigne a cada grupo uno de los tres escenarios.</a:t>
            </a:r>
          </a:p>
          <a:p>
            <a:pPr rtl="0"/>
            <a:r>
              <a:rPr lang="es-US"/>
              <a:t>Dé a los alumnos de 10 a 15 minutos para leer sobre el escenario y discutir qué preparativos (si fueran necesarios) y qué componentes de base utilizarían. Pídales a los grupos que compartan sus soluciones a los problemas descritos en los escenarios.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66</a:t>
            </a:fld>
            <a:endParaRPr lang="id-ID"/>
          </a:p>
        </p:txBody>
      </p:sp>
    </p:spTree>
    <p:extLst>
      <p:ext uri="{BB962C8B-B14F-4D97-AF65-F5344CB8AC3E}">
        <p14:creationId xmlns:p14="http://schemas.microsoft.com/office/powerpoint/2010/main" val="2086547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67</a:t>
            </a:fld>
            <a:endParaRPr lang="id-ID"/>
          </a:p>
        </p:txBody>
      </p:sp>
    </p:spTree>
    <p:extLst>
      <p:ext uri="{BB962C8B-B14F-4D97-AF65-F5344CB8AC3E}">
        <p14:creationId xmlns:p14="http://schemas.microsoft.com/office/powerpoint/2010/main" val="2518313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68</a:t>
            </a:fld>
            <a:endParaRPr lang="id-ID"/>
          </a:p>
        </p:txBody>
      </p:sp>
    </p:spTree>
    <p:extLst>
      <p:ext uri="{BB962C8B-B14F-4D97-AF65-F5344CB8AC3E}">
        <p14:creationId xmlns:p14="http://schemas.microsoft.com/office/powerpoint/2010/main" val="1020955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69</a:t>
            </a:fld>
            <a:endParaRPr lang="id-ID"/>
          </a:p>
        </p:txBody>
      </p:sp>
    </p:spTree>
    <p:extLst>
      <p:ext uri="{BB962C8B-B14F-4D97-AF65-F5344CB8AC3E}">
        <p14:creationId xmlns:p14="http://schemas.microsoft.com/office/powerpoint/2010/main" val="3285407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tres tipos de materiales de plataforma.</a:t>
            </a:r>
          </a:p>
          <a:p>
            <a:pPr rtl="0"/>
            <a:r>
              <a:rPr lang="es-US"/>
              <a:t>Enumere algunas de las ventajas y desventajas de cada tipo.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70</a:t>
            </a:fld>
            <a:endParaRPr lang="id-ID"/>
          </a:p>
        </p:txBody>
      </p:sp>
    </p:spTree>
    <p:extLst>
      <p:ext uri="{BB962C8B-B14F-4D97-AF65-F5344CB8AC3E}">
        <p14:creationId xmlns:p14="http://schemas.microsoft.com/office/powerpoint/2010/main" val="8420076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de madera aserrada sólida y sus características y propiedades (explique por qué no puede utilizarse cualquier tipo de tablón).</a:t>
            </a:r>
          </a:p>
          <a:p>
            <a:pPr rtl="0"/>
            <a:r>
              <a:rPr lang="es-US"/>
              <a:t>HAGA CLIC: hable acerca de los tablones de andamios laminados y sus características y propiedades.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71</a:t>
            </a:fld>
            <a:endParaRPr lang="id-ID"/>
          </a:p>
        </p:txBody>
      </p:sp>
    </p:spTree>
    <p:extLst>
      <p:ext uri="{BB962C8B-B14F-4D97-AF65-F5344CB8AC3E}">
        <p14:creationId xmlns:p14="http://schemas.microsoft.com/office/powerpoint/2010/main" val="197160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a:t>
            </a:fld>
            <a:endParaRPr lang="id-ID"/>
          </a:p>
        </p:txBody>
      </p:sp>
    </p:spTree>
    <p:extLst>
      <p:ext uri="{BB962C8B-B14F-4D97-AF65-F5344CB8AC3E}">
        <p14:creationId xmlns:p14="http://schemas.microsoft.com/office/powerpoint/2010/main" val="30324031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marcas obligatorias que se encuentran en un tablón de andamio.</a:t>
            </a:r>
          </a:p>
          <a:p>
            <a:pPr marL="0" marR="0" indent="0" algn="l" defTabSz="914400" rtl="0" eaLnBrk="1" fontAlgn="auto" latinLnBrk="0" hangingPunct="1">
              <a:lnSpc>
                <a:spcPct val="100000"/>
              </a:lnSpc>
              <a:spcBef>
                <a:spcPts val="0"/>
              </a:spcBef>
              <a:spcAft>
                <a:spcPts val="0"/>
              </a:spcAft>
              <a:buClrTx/>
              <a:buSzTx/>
              <a:buFontTx/>
              <a:buNone/>
              <a:tabLst/>
              <a:defRPr/>
            </a:pPr>
            <a:r>
              <a:rPr lang="es-US"/>
              <a:t>Explique algunas razones por las cuales un tablón de andamio podría no tener un sello visible </a:t>
            </a:r>
            <a:r>
              <a:rPr lang="es-US" i="1"/>
              <a:t>(descoloramiento, corte al recortar el tablón, etc.).</a:t>
            </a:r>
            <a:endParaRPr lang="en-US" i="1" dirty="0"/>
          </a:p>
          <a:p>
            <a:pPr rtl="0"/>
            <a:r>
              <a:rPr lang="es-US"/>
              <a:t>HAGA CLIC: hable acerca de los sellos falsos y lo que hay que tener en cuenta y lo que hay que hacer si no se está seguro de si un tablón es de andamio.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72</a:t>
            </a:fld>
            <a:endParaRPr lang="id-ID"/>
          </a:p>
        </p:txBody>
      </p:sp>
    </p:spTree>
    <p:extLst>
      <p:ext uri="{BB962C8B-B14F-4D97-AF65-F5344CB8AC3E}">
        <p14:creationId xmlns:p14="http://schemas.microsoft.com/office/powerpoint/2010/main" val="25081108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diferentes tipos de daños que pueden hacer que los tablones de madera sean inseguros. Explique qué hacer si se observa alguno de estos signos de daño (no permitir que se utilice o consultar con una persona calificada antes de usarlo). También mencione la deformación, la contaminación química y otros tipos de daños que no se muestran aquí.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73</a:t>
            </a:fld>
            <a:endParaRPr lang="id-ID"/>
          </a:p>
        </p:txBody>
      </p:sp>
    </p:spTree>
    <p:extLst>
      <p:ext uri="{BB962C8B-B14F-4D97-AF65-F5344CB8AC3E}">
        <p14:creationId xmlns:p14="http://schemas.microsoft.com/office/powerpoint/2010/main" val="19798128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Aconseje o indique qué hacer y qué no hacer con respecto al almacenamiento y el manejo de los tablones.</a:t>
            </a:r>
          </a:p>
          <a:p>
            <a:pPr rtl="0"/>
            <a:r>
              <a:rPr lang="es-US"/>
              <a:t>Recuerde a los alumnos que los tablones que se cayeron o los tablones que se utilizaron como durmientes nunca se deben utilizar como plataformas.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74</a:t>
            </a:fld>
            <a:endParaRPr lang="id-ID"/>
          </a:p>
        </p:txBody>
      </p:sp>
    </p:spTree>
    <p:extLst>
      <p:ext uri="{BB962C8B-B14F-4D97-AF65-F5344CB8AC3E}">
        <p14:creationId xmlns:p14="http://schemas.microsoft.com/office/powerpoint/2010/main" val="11269061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75</a:t>
            </a:fld>
            <a:endParaRPr lang="id-ID"/>
          </a:p>
        </p:txBody>
      </p:sp>
    </p:spTree>
    <p:extLst>
      <p:ext uri="{BB962C8B-B14F-4D97-AF65-F5344CB8AC3E}">
        <p14:creationId xmlns:p14="http://schemas.microsoft.com/office/powerpoint/2010/main" val="1414137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76</a:t>
            </a:fld>
            <a:endParaRPr lang="id-ID"/>
          </a:p>
        </p:txBody>
      </p:sp>
    </p:spTree>
    <p:extLst>
      <p:ext uri="{BB962C8B-B14F-4D97-AF65-F5344CB8AC3E}">
        <p14:creationId xmlns:p14="http://schemas.microsoft.com/office/powerpoint/2010/main" val="38377927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tipos de plataformas de metal.</a:t>
            </a:r>
          </a:p>
          <a:p>
            <a:pPr rtl="0"/>
            <a:r>
              <a:rPr lang="es-US" dirty="0"/>
              <a:t>Comparta consejos sobre el almacenamiento y la manipulación adecuados.</a:t>
            </a:r>
          </a:p>
          <a:p>
            <a:pPr rtl="0"/>
            <a:r>
              <a:rPr lang="es-US" dirty="0"/>
              <a:t>Explique cómo se puede averiguar su capacidad máxima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77</a:t>
            </a:fld>
            <a:endParaRPr lang="id-ID"/>
          </a:p>
        </p:txBody>
      </p:sp>
    </p:spTree>
    <p:extLst>
      <p:ext uri="{BB962C8B-B14F-4D97-AF65-F5344CB8AC3E}">
        <p14:creationId xmlns:p14="http://schemas.microsoft.com/office/powerpoint/2010/main" val="28990650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plataformas de andamios: también analice otros estilos disponibles (los que tienen compuertas, etc.). Mencione las ventajas y desventajas.</a:t>
            </a:r>
          </a:p>
          <a:p>
            <a:pPr rtl="0"/>
            <a:r>
              <a:rPr lang="es-US"/>
              <a:t>Explique que las plataformas de andamio se clasifican por cargas uniformes </a:t>
            </a:r>
            <a:r>
              <a:rPr lang="es-US" i="1"/>
              <a:t>(por lo general, 50 psf (2.5 kN/m²) o 75 psf (3.6 kN/m²).</a:t>
            </a:r>
            <a:r>
              <a:rPr lang="es-US"/>
              <a:t>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78</a:t>
            </a:fld>
            <a:endParaRPr lang="id-ID"/>
          </a:p>
        </p:txBody>
      </p:sp>
    </p:spTree>
    <p:extLst>
      <p:ext uri="{BB962C8B-B14F-4D97-AF65-F5344CB8AC3E}">
        <p14:creationId xmlns:p14="http://schemas.microsoft.com/office/powerpoint/2010/main" val="3133528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compuestos y sus ventajas y desventajas. Proporcione consejos sobre el almacenamiento y la manipulación adecuados, así como sobre cómo reconocer si están dañados.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79</a:t>
            </a:fld>
            <a:endParaRPr lang="id-ID"/>
          </a:p>
        </p:txBody>
      </p:sp>
    </p:spTree>
    <p:extLst>
      <p:ext uri="{BB962C8B-B14F-4D97-AF65-F5344CB8AC3E}">
        <p14:creationId xmlns:p14="http://schemas.microsoft.com/office/powerpoint/2010/main" val="18174145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que las plataformas de andamios puedan soportar su propio peso y, por lo menos, cuatro veces la carga máxima prevista. Explique que los manufactureros de plataformas y tablones de metal proporcionan la capacidad de carga para sus productos en sus especificaciones.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80</a:t>
            </a:fld>
            <a:endParaRPr lang="id-ID"/>
          </a:p>
        </p:txBody>
      </p:sp>
    </p:spTree>
    <p:extLst>
      <p:ext uri="{BB962C8B-B14F-4D97-AF65-F5344CB8AC3E}">
        <p14:creationId xmlns:p14="http://schemas.microsoft.com/office/powerpoint/2010/main" val="32229667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Siga lentamente cada paso del cálculo y explique por qué se realiza cada uno. Recuerde que algunos alumnos pueden tener dificultades para seguirlo si no son buenos en matemática.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81</a:t>
            </a:fld>
            <a:endParaRPr lang="id-ID"/>
          </a:p>
        </p:txBody>
      </p:sp>
    </p:spTree>
    <p:extLst>
      <p:ext uri="{BB962C8B-B14F-4D97-AF65-F5344CB8AC3E}">
        <p14:creationId xmlns:p14="http://schemas.microsoft.com/office/powerpoint/2010/main" val="83513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a:t>
            </a:fld>
            <a:endParaRPr lang="id-ID"/>
          </a:p>
        </p:txBody>
      </p:sp>
    </p:spTree>
    <p:extLst>
      <p:ext uri="{BB962C8B-B14F-4D97-AF65-F5344CB8AC3E}">
        <p14:creationId xmlns:p14="http://schemas.microsoft.com/office/powerpoint/2010/main" val="4087621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diversos peligros de la plataforma </a:t>
            </a:r>
            <a:r>
              <a:rPr lang="es-US" i="1"/>
              <a:t>(voladizo insuficiente o excesivo, solapado sin soporte debajo, etc.) </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82</a:t>
            </a:fld>
            <a:endParaRPr lang="id-ID"/>
          </a:p>
        </p:txBody>
      </p:sp>
    </p:spTree>
    <p:extLst>
      <p:ext uri="{BB962C8B-B14F-4D97-AF65-F5344CB8AC3E}">
        <p14:creationId xmlns:p14="http://schemas.microsoft.com/office/powerpoint/2010/main" val="17494832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REGULACIONES RELACIONADAS CON LA PLATAFORMA y pídales que las escriban en el espacio que se proporciona en la página 64 de sus guías de estudio. (Asegúrese de incluir: ancho mínimo del área de trabajo, espacio permitido entre la plataforma y el área de trabajo, espacio permitido entre los tablones/cubiertas, altura mínima donde las plataformas deben estar completamente entablonadas, deflexión máxima permitida, distancia mínima de la plataforma a la estructura, etc.).</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83</a:t>
            </a:fld>
            <a:endParaRPr lang="id-ID"/>
          </a:p>
        </p:txBody>
      </p:sp>
    </p:spTree>
    <p:extLst>
      <p:ext uri="{BB962C8B-B14F-4D97-AF65-F5344CB8AC3E}">
        <p14:creationId xmlns:p14="http://schemas.microsoft.com/office/powerpoint/2010/main" val="10625692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participantes en parejas o en grupos pequeños.</a:t>
            </a:r>
          </a:p>
          <a:p>
            <a:pPr rtl="0"/>
            <a:r>
              <a:rPr lang="es-US"/>
              <a:t>Dele a cada grupo una de estas imágenes. Dígales que deben desempeñar el papel de un inspector de la OSHA y detectar violaciones y peligros.</a:t>
            </a:r>
          </a:p>
          <a:p>
            <a:pPr rtl="0"/>
            <a:r>
              <a:rPr lang="es-US" b="1"/>
              <a:t>PARA LOS ALUMNOS AVANZADOS:</a:t>
            </a:r>
            <a:r>
              <a:rPr lang="es-US"/>
              <a:t>haga que practiquen ubicar las regulaciones en línea o en las copias impresas de las regulaciones aplicables a nivel local.</a:t>
            </a:r>
          </a:p>
          <a:p>
            <a:pPr rtl="0"/>
            <a:r>
              <a:rPr lang="es-US"/>
              <a:t>Pídale a cada grupo que presente la lista de los peligros que identificaron y las posibles violaciones de la OSHA/OHS.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84</a:t>
            </a:fld>
            <a:endParaRPr lang="id-ID"/>
          </a:p>
        </p:txBody>
      </p:sp>
    </p:spTree>
    <p:extLst>
      <p:ext uri="{BB962C8B-B14F-4D97-AF65-F5344CB8AC3E}">
        <p14:creationId xmlns:p14="http://schemas.microsoft.com/office/powerpoint/2010/main" val="24651970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85</a:t>
            </a:fld>
            <a:endParaRPr lang="id-ID"/>
          </a:p>
        </p:txBody>
      </p:sp>
    </p:spTree>
    <p:extLst>
      <p:ext uri="{BB962C8B-B14F-4D97-AF65-F5344CB8AC3E}">
        <p14:creationId xmlns:p14="http://schemas.microsoft.com/office/powerpoint/2010/main" val="25105461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86</a:t>
            </a:fld>
            <a:endParaRPr lang="id-ID"/>
          </a:p>
        </p:txBody>
      </p:sp>
    </p:spTree>
    <p:extLst>
      <p:ext uri="{BB962C8B-B14F-4D97-AF65-F5344CB8AC3E}">
        <p14:creationId xmlns:p14="http://schemas.microsoft.com/office/powerpoint/2010/main" val="2700012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87</a:t>
            </a:fld>
            <a:endParaRPr lang="id-ID"/>
          </a:p>
        </p:txBody>
      </p:sp>
    </p:spTree>
    <p:extLst>
      <p:ext uri="{BB962C8B-B14F-4D97-AF65-F5344CB8AC3E}">
        <p14:creationId xmlns:p14="http://schemas.microsoft.com/office/powerpoint/2010/main" val="38243787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que un sistema de barandales es una forma de protección contra caídas y señale los componentes básicos. Explique que un </a:t>
            </a:r>
            <a:r>
              <a:rPr lang="es-US" sz="1200" kern="1200" cap="none" dirty="0">
                <a:solidFill>
                  <a:srgbClr val="595959"/>
                </a:solidFill>
                <a:latin typeface="+mn-lt"/>
                <a:ea typeface="+mn-ea"/>
                <a:cs typeface="+mn-cs"/>
              </a:rPr>
              <a:t>rodapié. </a:t>
            </a:r>
            <a:r>
              <a:rPr lang="es-US" sz="1200" kern="1200" cap="all" dirty="0">
                <a:solidFill>
                  <a:srgbClr val="595959"/>
                </a:solidFill>
                <a:latin typeface="+mn-lt"/>
                <a:ea typeface="+mn-ea"/>
                <a:cs typeface="+mn-cs"/>
              </a:rPr>
              <a:t>s</a:t>
            </a:r>
            <a:r>
              <a:rPr lang="es-US" dirty="0"/>
              <a:t>es también un tipo de protección contra la caída de objetos, pero también puede evitar que el pie de un trabajador se resbale de la plataforma. Describa cómo se sujeta una tabla de capellada.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88</a:t>
            </a:fld>
            <a:endParaRPr lang="id-ID"/>
          </a:p>
        </p:txBody>
      </p:sp>
    </p:spTree>
    <p:extLst>
      <p:ext uri="{BB962C8B-B14F-4D97-AF65-F5344CB8AC3E}">
        <p14:creationId xmlns:p14="http://schemas.microsoft.com/office/powerpoint/2010/main" val="246524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 requieren barandales protectores y la altura requerida para las barandillas superior e intermedia (asegúrese de informar a los alumnos las regulaciones de barandales aplicables a nivel local).</a:t>
            </a:r>
          </a:p>
          <a:p>
            <a:pPr rtl="0"/>
            <a:r>
              <a:rPr lang="es-US"/>
              <a:t>Describa las puertas del barandal y cómo se deben sujetar. </a:t>
            </a:r>
          </a:p>
          <a:p>
            <a:pPr rtl="0"/>
            <a:r>
              <a:rPr lang="es-US"/>
              <a:t>Explique la razón por la que la puerta debe girar hacia la plataforma.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89</a:t>
            </a:fld>
            <a:endParaRPr lang="id-ID"/>
          </a:p>
        </p:txBody>
      </p:sp>
    </p:spTree>
    <p:extLst>
      <p:ext uri="{BB962C8B-B14F-4D97-AF65-F5344CB8AC3E}">
        <p14:creationId xmlns:p14="http://schemas.microsoft.com/office/powerpoint/2010/main" val="42394843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cómo y cuándo se puede usar una cruceta como parte de un sistema de barandal en un andamio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90</a:t>
            </a:fld>
            <a:endParaRPr lang="id-ID"/>
          </a:p>
        </p:txBody>
      </p:sp>
    </p:spTree>
    <p:extLst>
      <p:ext uri="{BB962C8B-B14F-4D97-AF65-F5344CB8AC3E}">
        <p14:creationId xmlns:p14="http://schemas.microsoft.com/office/powerpoint/2010/main" val="11981196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también existen paneles de barandales especiales disponibles para los andamios de marco. Los paneles de barandales están hechos para adaptarse a tamaños de sección y marcos de andamios comunes.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91</a:t>
            </a:fld>
            <a:endParaRPr lang="id-ID"/>
          </a:p>
        </p:txBody>
      </p:sp>
    </p:spTree>
    <p:extLst>
      <p:ext uri="{BB962C8B-B14F-4D97-AF65-F5344CB8AC3E}">
        <p14:creationId xmlns:p14="http://schemas.microsoft.com/office/powerpoint/2010/main" val="286893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que hay algunas reglas básicas y expectativas en las que desea ponerse de acuerdo para que todos se beneficien de esta capacitación. Revise cada una de estas reglas básicas: aclare sus expectativas con respecto a cada una de estas reglas.</a:t>
            </a:r>
          </a:p>
          <a:p>
            <a:pPr rtl="0"/>
            <a:r>
              <a:rPr lang="es-US"/>
              <a:t>COMENTARIOS: explique que al final del curso habrá una evaluación y que agradece los comentarios honestos.</a:t>
            </a:r>
          </a:p>
          <a:p>
            <a:pPr rtl="0"/>
            <a:r>
              <a:rPr lang="es-US"/>
              <a:t>GESTIÓN DEL ESPACIO: repase todos los detalles del espacio (ubicación de los baños, salidas de emergencia, etc.).</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a:t>
            </a:fld>
            <a:endParaRPr lang="id-ID"/>
          </a:p>
        </p:txBody>
      </p:sp>
    </p:spTree>
    <p:extLst>
      <p:ext uri="{BB962C8B-B14F-4D97-AF65-F5344CB8AC3E}">
        <p14:creationId xmlns:p14="http://schemas.microsoft.com/office/powerpoint/2010/main" val="17596513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andamios de sistema y los andamios de tubos y abrazaderas suelen utilizar puertas con abrazaderas que se pueden usar en todas las ubicaciones de la plataforma.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92</a:t>
            </a:fld>
            <a:endParaRPr lang="id-ID"/>
          </a:p>
        </p:txBody>
      </p:sp>
    </p:spTree>
    <p:extLst>
      <p:ext uri="{BB962C8B-B14F-4D97-AF65-F5344CB8AC3E}">
        <p14:creationId xmlns:p14="http://schemas.microsoft.com/office/powerpoint/2010/main" val="10724116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cuándo se necesitan las </a:t>
            </a:r>
            <a:r>
              <a:rPr lang="es-US" sz="1200" kern="1200" cap="none" dirty="0">
                <a:solidFill>
                  <a:srgbClr val="595959"/>
                </a:solidFill>
                <a:latin typeface="+mn-lt"/>
                <a:ea typeface="+mn-ea"/>
                <a:cs typeface="+mn-cs"/>
              </a:rPr>
              <a:t>rodapiés</a:t>
            </a:r>
            <a:r>
              <a:rPr lang="es-US" dirty="0"/>
              <a:t>, las especificaciones requeridas </a:t>
            </a:r>
            <a:r>
              <a:rPr lang="es-US" i="1" dirty="0"/>
              <a:t>(altura sobre la plataforma, espacio máximo permitido debajo, etc.)</a:t>
            </a:r>
            <a:r>
              <a:rPr lang="es-US" dirty="0"/>
              <a:t> y describa cómo se instalan.</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93</a:t>
            </a:fld>
            <a:endParaRPr lang="id-ID"/>
          </a:p>
        </p:txBody>
      </p:sp>
    </p:spTree>
    <p:extLst>
      <p:ext uri="{BB962C8B-B14F-4D97-AF65-F5344CB8AC3E}">
        <p14:creationId xmlns:p14="http://schemas.microsoft.com/office/powerpoint/2010/main" val="33162891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otras opciones de rodapiés que se pueden utilizar con los andamios.</a:t>
            </a:r>
          </a:p>
          <a:p>
            <a:pPr rtl="0"/>
            <a:r>
              <a:rPr lang="es-US"/>
              <a:t>Proporcione ejemplos de cada uno.</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94</a:t>
            </a:fld>
            <a:endParaRPr lang="id-ID"/>
          </a:p>
        </p:txBody>
      </p:sp>
    </p:spTree>
    <p:extLst>
      <p:ext uri="{BB962C8B-B14F-4D97-AF65-F5344CB8AC3E}">
        <p14:creationId xmlns:p14="http://schemas.microsoft.com/office/powerpoint/2010/main" val="22566096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DE BARANDALES Y TABLAS DE CAPELLADA relevantes y pídales que las escriban en los espacios provistos en las páginas 74 y 77 de las guías de estudio.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95</a:t>
            </a:fld>
            <a:endParaRPr lang="id-ID"/>
          </a:p>
        </p:txBody>
      </p:sp>
    </p:spTree>
    <p:extLst>
      <p:ext uri="{BB962C8B-B14F-4D97-AF65-F5344CB8AC3E}">
        <p14:creationId xmlns:p14="http://schemas.microsoft.com/office/powerpoint/2010/main" val="4830457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vayan a la página 78 de sus guías de estudio. Lea la primera oración (sin completar el espacio en blanco) y solicite a los alumnos que sugieran qué responder. HAGA CLIC para revelar la oración y HAGA CLIC DE NUEVO para mostrar las respuestas correctas. Explique o aclare las respuestas, si es necesario.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96</a:t>
            </a:fld>
            <a:endParaRPr lang="id-ID"/>
          </a:p>
        </p:txBody>
      </p:sp>
    </p:spTree>
    <p:extLst>
      <p:ext uri="{BB962C8B-B14F-4D97-AF65-F5344CB8AC3E}">
        <p14:creationId xmlns:p14="http://schemas.microsoft.com/office/powerpoint/2010/main" val="41437431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97</a:t>
            </a:fld>
            <a:endParaRPr lang="id-ID"/>
          </a:p>
        </p:txBody>
      </p:sp>
    </p:spTree>
    <p:extLst>
      <p:ext uri="{BB962C8B-B14F-4D97-AF65-F5344CB8AC3E}">
        <p14:creationId xmlns:p14="http://schemas.microsoft.com/office/powerpoint/2010/main" val="10038076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98</a:t>
            </a:fld>
            <a:endParaRPr lang="id-ID"/>
          </a:p>
        </p:txBody>
      </p:sp>
    </p:spTree>
    <p:extLst>
      <p:ext uri="{BB962C8B-B14F-4D97-AF65-F5344CB8AC3E}">
        <p14:creationId xmlns:p14="http://schemas.microsoft.com/office/powerpoint/2010/main" val="7111554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99</a:t>
            </a:fld>
            <a:endParaRPr lang="id-ID"/>
          </a:p>
        </p:txBody>
      </p:sp>
    </p:spTree>
    <p:extLst>
      <p:ext uri="{BB962C8B-B14F-4D97-AF65-F5344CB8AC3E}">
        <p14:creationId xmlns:p14="http://schemas.microsoft.com/office/powerpoint/2010/main" val="36431444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participantes que miren cada una de las dos estructuras y que luego voten sobre la que consideren más estable.</a:t>
            </a:r>
          </a:p>
          <a:p>
            <a:pPr rtl="0"/>
            <a:r>
              <a:rPr lang="es-US"/>
              <a:t>(La mayoría votará por el #2) Pregunte a los alumnos por qué votaron por esta (base más amplia). </a:t>
            </a:r>
          </a:p>
          <a:p>
            <a:pPr rtl="0"/>
            <a:r>
              <a:rPr lang="es-US"/>
              <a:t>Explique la relación entre estos dos ejemplos y el concepto de relación entre altura y base.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100</a:t>
            </a:fld>
            <a:endParaRPr lang="id-ID"/>
          </a:p>
        </p:txBody>
      </p:sp>
    </p:spTree>
    <p:extLst>
      <p:ext uri="{BB962C8B-B14F-4D97-AF65-F5344CB8AC3E}">
        <p14:creationId xmlns:p14="http://schemas.microsoft.com/office/powerpoint/2010/main" val="34661037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cuando calculamos la relación entre altura y base, estamos tratando con el ancho de base MÍNIMO.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101</a:t>
            </a:fld>
            <a:endParaRPr lang="id-ID"/>
          </a:p>
        </p:txBody>
      </p:sp>
    </p:spTree>
    <p:extLst>
      <p:ext uri="{BB962C8B-B14F-4D97-AF65-F5344CB8AC3E}">
        <p14:creationId xmlns:p14="http://schemas.microsoft.com/office/powerpoint/2010/main" val="373310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rtlCol="0">
            <a:normAutofit/>
          </a:bodyPr>
          <a:lstStyle>
            <a:lvl1pPr>
              <a:defRPr sz="1600">
                <a:solidFill>
                  <a:schemeClr val="accent2"/>
                </a:solidFill>
              </a:defRPr>
            </a:lvl1pPr>
          </a:lstStyle>
          <a:p>
            <a:pPr rtl="0"/>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rtlCol="0">
            <a:normAutofit/>
          </a:bodyPr>
          <a:lstStyle>
            <a:lvl1pPr>
              <a:defRPr sz="2000">
                <a:solidFill>
                  <a:schemeClr val="accent2"/>
                </a:solidFill>
              </a:defRPr>
            </a:lvl1pPr>
          </a:lstStyle>
          <a:p>
            <a:pPr rtl="0"/>
            <a:endParaRPr lang="id-ID"/>
          </a:p>
        </p:txBody>
      </p:sp>
      <p:sp>
        <p:nvSpPr>
          <p:cNvPr id="9" name="Picture Placeholder 2"/>
          <p:cNvSpPr>
            <a:spLocks noGrp="1"/>
          </p:cNvSpPr>
          <p:nvPr>
            <p:ph type="pic" sz="quarter" idx="11"/>
          </p:nvPr>
        </p:nvSpPr>
        <p:spPr>
          <a:xfrm>
            <a:off x="4533786" y="1945431"/>
            <a:ext cx="3106738" cy="2016211"/>
          </a:xfrm>
        </p:spPr>
        <p:txBody>
          <a:bodyPr rtlCol="0">
            <a:normAutofit/>
          </a:bodyPr>
          <a:lstStyle>
            <a:lvl1pPr>
              <a:defRPr sz="2000">
                <a:solidFill>
                  <a:schemeClr val="accent2"/>
                </a:solidFill>
              </a:defRPr>
            </a:lvl1pPr>
          </a:lstStyle>
          <a:p>
            <a:pPr rtl="0"/>
            <a:endParaRPr lang="id-ID"/>
          </a:p>
        </p:txBody>
      </p:sp>
      <p:sp>
        <p:nvSpPr>
          <p:cNvPr id="10" name="Picture Placeholder 2"/>
          <p:cNvSpPr>
            <a:spLocks noGrp="1"/>
          </p:cNvSpPr>
          <p:nvPr>
            <p:ph type="pic" sz="quarter" idx="12"/>
          </p:nvPr>
        </p:nvSpPr>
        <p:spPr>
          <a:xfrm>
            <a:off x="7858048" y="1945431"/>
            <a:ext cx="3106738" cy="2016211"/>
          </a:xfrm>
        </p:spPr>
        <p:txBody>
          <a:bodyPr rtlCol="0">
            <a:normAutofit/>
          </a:bodyPr>
          <a:lstStyle>
            <a:lvl1pPr>
              <a:defRPr sz="2000">
                <a:solidFill>
                  <a:schemeClr val="accent2"/>
                </a:solidFill>
              </a:defRPr>
            </a:lvl1pPr>
          </a:lstStyle>
          <a:p>
            <a:pPr rtl="0"/>
            <a:endParaRPr lang="id-ID"/>
          </a:p>
        </p:txBody>
      </p:sp>
      <p:sp>
        <p:nvSpPr>
          <p:cNvPr id="11" name="Picture Placeholder 2"/>
          <p:cNvSpPr>
            <a:spLocks noGrp="1"/>
          </p:cNvSpPr>
          <p:nvPr>
            <p:ph type="pic" sz="quarter" idx="13"/>
          </p:nvPr>
        </p:nvSpPr>
        <p:spPr>
          <a:xfrm>
            <a:off x="1222375" y="4177345"/>
            <a:ext cx="3106738" cy="2016211"/>
          </a:xfrm>
        </p:spPr>
        <p:txBody>
          <a:bodyPr rtlCol="0">
            <a:normAutofit/>
          </a:bodyPr>
          <a:lstStyle>
            <a:lvl1pPr>
              <a:defRPr sz="2000">
                <a:solidFill>
                  <a:schemeClr val="accent2"/>
                </a:solidFill>
              </a:defRPr>
            </a:lvl1pPr>
          </a:lstStyle>
          <a:p>
            <a:pPr rtl="0"/>
            <a:endParaRPr lang="id-ID"/>
          </a:p>
        </p:txBody>
      </p:sp>
      <p:sp>
        <p:nvSpPr>
          <p:cNvPr id="12" name="Picture Placeholder 2"/>
          <p:cNvSpPr>
            <a:spLocks noGrp="1"/>
          </p:cNvSpPr>
          <p:nvPr>
            <p:ph type="pic" sz="quarter" idx="14"/>
          </p:nvPr>
        </p:nvSpPr>
        <p:spPr>
          <a:xfrm>
            <a:off x="4533786" y="4177345"/>
            <a:ext cx="3106738" cy="2016211"/>
          </a:xfrm>
        </p:spPr>
        <p:txBody>
          <a:bodyPr rtlCol="0">
            <a:normAutofit/>
          </a:bodyPr>
          <a:lstStyle>
            <a:lvl1pPr>
              <a:defRPr sz="2000">
                <a:solidFill>
                  <a:schemeClr val="accent2"/>
                </a:solidFill>
              </a:defRPr>
            </a:lvl1pPr>
          </a:lstStyle>
          <a:p>
            <a:pPr rtl="0"/>
            <a:endParaRPr lang="id-ID"/>
          </a:p>
        </p:txBody>
      </p:sp>
      <p:sp>
        <p:nvSpPr>
          <p:cNvPr id="13" name="Picture Placeholder 2"/>
          <p:cNvSpPr>
            <a:spLocks noGrp="1"/>
          </p:cNvSpPr>
          <p:nvPr>
            <p:ph type="pic" sz="quarter" idx="15"/>
          </p:nvPr>
        </p:nvSpPr>
        <p:spPr>
          <a:xfrm>
            <a:off x="7858048" y="4177345"/>
            <a:ext cx="3106738" cy="2016211"/>
          </a:xfrm>
        </p:spPr>
        <p:txBody>
          <a:bodyPr rtlCol="0">
            <a:normAutofit/>
          </a:bodyPr>
          <a:lstStyle>
            <a:lvl1pPr>
              <a:defRPr sz="2000">
                <a:solidFill>
                  <a:schemeClr val="accent2"/>
                </a:solidFill>
              </a:defRPr>
            </a:lvl1pPr>
          </a:lstStyle>
          <a:p>
            <a:pPr rtl="0"/>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rtlCol="0">
            <a:normAutofit/>
          </a:bodyPr>
          <a:lstStyle>
            <a:lvl1pPr>
              <a:defRPr sz="1600">
                <a:solidFill>
                  <a:schemeClr val="accent2"/>
                </a:solidFill>
              </a:defRPr>
            </a:lvl1pPr>
          </a:lstStyle>
          <a:p>
            <a:pPr rtl="0"/>
            <a:endParaRPr lang="id-ID"/>
          </a:p>
        </p:txBody>
      </p:sp>
      <p:sp>
        <p:nvSpPr>
          <p:cNvPr id="16" name="Picture Placeholder 14"/>
          <p:cNvSpPr>
            <a:spLocks noGrp="1"/>
          </p:cNvSpPr>
          <p:nvPr>
            <p:ph type="pic" sz="quarter" idx="11"/>
          </p:nvPr>
        </p:nvSpPr>
        <p:spPr>
          <a:xfrm>
            <a:off x="4487822" y="2152650"/>
            <a:ext cx="3206750" cy="3138488"/>
          </a:xfrm>
        </p:spPr>
        <p:txBody>
          <a:bodyPr rtlCol="0">
            <a:normAutofit/>
          </a:bodyPr>
          <a:lstStyle>
            <a:lvl1pPr>
              <a:defRPr sz="1600">
                <a:solidFill>
                  <a:schemeClr val="accent2"/>
                </a:solidFill>
              </a:defRPr>
            </a:lvl1pPr>
          </a:lstStyle>
          <a:p>
            <a:pPr rtl="0"/>
            <a:endParaRPr lang="id-ID"/>
          </a:p>
        </p:txBody>
      </p:sp>
      <p:sp>
        <p:nvSpPr>
          <p:cNvPr id="17" name="Picture Placeholder 14"/>
          <p:cNvSpPr>
            <a:spLocks noGrp="1"/>
          </p:cNvSpPr>
          <p:nvPr>
            <p:ph type="pic" sz="quarter" idx="12"/>
          </p:nvPr>
        </p:nvSpPr>
        <p:spPr>
          <a:xfrm>
            <a:off x="7809924" y="2152650"/>
            <a:ext cx="3206750" cy="3138488"/>
          </a:xfrm>
        </p:spPr>
        <p:txBody>
          <a:bodyPr rtlCol="0">
            <a:normAutofit/>
          </a:bodyPr>
          <a:lstStyle>
            <a:lvl1pPr>
              <a:defRPr sz="1600">
                <a:solidFill>
                  <a:schemeClr val="accent2"/>
                </a:solidFill>
              </a:defRPr>
            </a:lvl1pPr>
          </a:lstStyle>
          <a:p>
            <a:pPr rtl="0"/>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rtlCol="0">
            <a:normAutofit/>
          </a:bodyPr>
          <a:lstStyle>
            <a:lvl1pPr>
              <a:defRPr sz="1800">
                <a:solidFill>
                  <a:schemeClr val="accent2"/>
                </a:solidFill>
              </a:defRPr>
            </a:lvl1pPr>
          </a:lstStyle>
          <a:p>
            <a:pPr rtl="0"/>
            <a:endParaRPr lang="id-ID"/>
          </a:p>
        </p:txBody>
      </p:sp>
      <p:sp>
        <p:nvSpPr>
          <p:cNvPr id="9" name="Picture Placeholder 3"/>
          <p:cNvSpPr>
            <a:spLocks noGrp="1"/>
          </p:cNvSpPr>
          <p:nvPr>
            <p:ph type="pic" sz="quarter" idx="11"/>
          </p:nvPr>
        </p:nvSpPr>
        <p:spPr>
          <a:xfrm>
            <a:off x="6516763" y="1937796"/>
            <a:ext cx="4969744" cy="3753338"/>
          </a:xfrm>
        </p:spPr>
        <p:txBody>
          <a:bodyPr rtlCol="0">
            <a:normAutofit/>
          </a:bodyPr>
          <a:lstStyle>
            <a:lvl1pPr>
              <a:defRPr sz="1800">
                <a:solidFill>
                  <a:schemeClr val="accent2"/>
                </a:solidFill>
              </a:defRPr>
            </a:lvl1pPr>
          </a:lstStyle>
          <a:p>
            <a:pPr rtl="0"/>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rtlCol="0">
            <a:normAutofit/>
          </a:bodyPr>
          <a:lstStyle>
            <a:lvl1pPr>
              <a:defRPr sz="1800">
                <a:solidFill>
                  <a:schemeClr val="accent2"/>
                </a:solidFill>
              </a:defRPr>
            </a:lvl1pPr>
          </a:lstStyle>
          <a:p>
            <a:pPr rtl="0"/>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rtlCol="0"/>
          <a:lstStyle>
            <a:lvl1pPr>
              <a:defRPr>
                <a:solidFill>
                  <a:schemeClr val="accent2"/>
                </a:solidFill>
              </a:defRPr>
            </a:lvl1pPr>
          </a:lstStyle>
          <a:p>
            <a:pPr rtl="0"/>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rtlCol="0">
            <a:normAutofit/>
          </a:bodyPr>
          <a:lstStyle>
            <a:lvl1pPr>
              <a:defRPr sz="1600">
                <a:solidFill>
                  <a:schemeClr val="bg1"/>
                </a:solidFill>
              </a:defRPr>
            </a:lvl1pPr>
          </a:lstStyle>
          <a:p>
            <a:pPr rtl="0"/>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rtl="0"/>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Picture Placeholder 2"/>
          <p:cNvSpPr>
            <a:spLocks noGrp="1"/>
          </p:cNvSpPr>
          <p:nvPr>
            <p:ph type="pic" sz="quarter" idx="10"/>
          </p:nvPr>
        </p:nvSpPr>
        <p:spPr>
          <a:xfrm>
            <a:off x="4265098" y="1704098"/>
            <a:ext cx="3633145" cy="2288465"/>
          </a:xfrm>
        </p:spPr>
        <p:txBody>
          <a:bodyPr rtlCol="0">
            <a:normAutofit/>
          </a:bodyPr>
          <a:lstStyle>
            <a:lvl1pPr>
              <a:defRPr sz="2000">
                <a:solidFill>
                  <a:schemeClr val="accent2"/>
                </a:solidFill>
              </a:defRPr>
            </a:lvl1pPr>
          </a:lstStyle>
          <a:p>
            <a:pPr rtl="0"/>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rtlCol="0"/>
          <a:lstStyle>
            <a:lvl1pPr>
              <a:defRPr>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rtlCol="0">
            <a:normAutofit/>
          </a:bodyPr>
          <a:lstStyle>
            <a:lvl1pPr>
              <a:defRPr sz="3600">
                <a:solidFill>
                  <a:schemeClr val="accent2"/>
                </a:solidFill>
              </a:defRPr>
            </a:lvl1pPr>
          </a:lstStyle>
          <a:p>
            <a:pPr rtl="0"/>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rtlCol="0">
            <a:normAutofit/>
          </a:bodyPr>
          <a:lstStyle>
            <a:lvl1pPr>
              <a:defRPr sz="2000">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07148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rtlCol="0">
            <a:normAutofit/>
          </a:bodyPr>
          <a:lstStyle>
            <a:lvl1pPr>
              <a:defRPr sz="1400">
                <a:solidFill>
                  <a:schemeClr val="accent2"/>
                </a:solidFill>
              </a:defRPr>
            </a:lvl1pPr>
          </a:lstStyle>
          <a:p>
            <a:pPr rtl="0"/>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Tree>
    <p:extLst>
      <p:ext uri="{BB962C8B-B14F-4D97-AF65-F5344CB8AC3E}">
        <p14:creationId xmlns:p14="http://schemas.microsoft.com/office/powerpoint/2010/main" val="355362749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rtlCol="0">
            <a:normAutofit/>
          </a:bodyPr>
          <a:lstStyle>
            <a:lvl1pPr>
              <a:defRPr sz="1400">
                <a:solidFill>
                  <a:schemeClr val="accent2"/>
                </a:solidFill>
              </a:defRPr>
            </a:lvl1pPr>
          </a:lstStyle>
          <a:p>
            <a:pPr rtl="0"/>
            <a:endParaRPr lang="id-ID" dirty="0"/>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rtlCol="0">
            <a:normAutofit/>
          </a:bodyPr>
          <a:lstStyle>
            <a:lvl1pPr>
              <a:defRPr sz="1400">
                <a:solidFill>
                  <a:schemeClr val="accent2"/>
                </a:solidFill>
              </a:defRPr>
            </a:lvl1pPr>
          </a:lstStyle>
          <a:p>
            <a:pPr rtl="0"/>
            <a:endParaRPr lang="id-ID" dirty="0"/>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147284292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342260419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rtlCol="0">
            <a:normAutofit/>
          </a:bodyPr>
          <a:lstStyle>
            <a:lvl1pPr>
              <a:defRPr sz="1600">
                <a:solidFill>
                  <a:schemeClr val="accent2"/>
                </a:solidFill>
              </a:defRPr>
            </a:lvl1pPr>
          </a:lstStyle>
          <a:p>
            <a:pPr rtl="0"/>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rtlCol="0">
            <a:normAutofit/>
          </a:bodyPr>
          <a:lstStyle>
            <a:lvl1pPr>
              <a:defRPr sz="1600">
                <a:solidFill>
                  <a:schemeClr val="accent2"/>
                </a:solidFill>
              </a:defRPr>
            </a:lvl1pPr>
          </a:lstStyle>
          <a:p>
            <a:pPr rtl="0"/>
            <a:endParaRPr lang="id-ID"/>
          </a:p>
        </p:txBody>
      </p:sp>
      <p:sp>
        <p:nvSpPr>
          <p:cNvPr id="11" name="Picture Placeholder 3"/>
          <p:cNvSpPr>
            <a:spLocks noGrp="1"/>
          </p:cNvSpPr>
          <p:nvPr>
            <p:ph type="pic" sz="quarter" idx="12"/>
          </p:nvPr>
        </p:nvSpPr>
        <p:spPr>
          <a:xfrm>
            <a:off x="0" y="1993246"/>
            <a:ext cx="4058337"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rtlCol="0"/>
          <a:lstStyle>
            <a:lvl1pPr>
              <a:defRPr sz="1800">
                <a:solidFill>
                  <a:schemeClr val="accent2"/>
                </a:solidFill>
              </a:defRPr>
            </a:lvl1pPr>
          </a:lstStyle>
          <a:p>
            <a:pPr rtl="0"/>
            <a:endParaRPr lang="id-ID"/>
          </a:p>
        </p:txBody>
      </p:sp>
      <p:sp>
        <p:nvSpPr>
          <p:cNvPr id="8" name="Picture Placeholder 3"/>
          <p:cNvSpPr>
            <a:spLocks noGrp="1"/>
          </p:cNvSpPr>
          <p:nvPr>
            <p:ph type="pic" sz="quarter" idx="11"/>
          </p:nvPr>
        </p:nvSpPr>
        <p:spPr>
          <a:xfrm>
            <a:off x="0" y="2286000"/>
            <a:ext cx="2034000" cy="2286000"/>
          </a:xfrm>
        </p:spPr>
        <p:txBody>
          <a:bodyPr rtlCol="0"/>
          <a:lstStyle>
            <a:lvl1pPr>
              <a:defRPr sz="1800">
                <a:solidFill>
                  <a:schemeClr val="accent2"/>
                </a:solidFill>
              </a:defRPr>
            </a:lvl1pPr>
          </a:lstStyle>
          <a:p>
            <a:pPr rtl="0"/>
            <a:endParaRPr lang="id-ID"/>
          </a:p>
        </p:txBody>
      </p:sp>
      <p:sp>
        <p:nvSpPr>
          <p:cNvPr id="9" name="Picture Placeholder 3"/>
          <p:cNvSpPr>
            <a:spLocks noGrp="1"/>
          </p:cNvSpPr>
          <p:nvPr>
            <p:ph type="pic" sz="quarter" idx="12"/>
          </p:nvPr>
        </p:nvSpPr>
        <p:spPr>
          <a:xfrm>
            <a:off x="0" y="4572000"/>
            <a:ext cx="2034000" cy="2286000"/>
          </a:xfrm>
        </p:spPr>
        <p:txBody>
          <a:bodyPr rtlCol="0"/>
          <a:lstStyle>
            <a:lvl1pPr>
              <a:defRPr sz="1800">
                <a:solidFill>
                  <a:schemeClr val="accent2"/>
                </a:solidFill>
              </a:defRPr>
            </a:lvl1pPr>
          </a:lstStyle>
          <a:p>
            <a:pPr rtl="0"/>
            <a:endParaRPr lang="id-ID"/>
          </a:p>
        </p:txBody>
      </p:sp>
      <p:sp>
        <p:nvSpPr>
          <p:cNvPr id="10" name="Picture Placeholder 3"/>
          <p:cNvSpPr>
            <a:spLocks noGrp="1"/>
          </p:cNvSpPr>
          <p:nvPr>
            <p:ph type="pic" sz="quarter" idx="13"/>
          </p:nvPr>
        </p:nvSpPr>
        <p:spPr>
          <a:xfrm>
            <a:off x="2037319" y="0"/>
            <a:ext cx="2034000" cy="2286000"/>
          </a:xfrm>
        </p:spPr>
        <p:txBody>
          <a:bodyPr rtlCol="0"/>
          <a:lstStyle>
            <a:lvl1pPr>
              <a:defRPr sz="1800">
                <a:solidFill>
                  <a:schemeClr val="accent2"/>
                </a:solidFill>
              </a:defRPr>
            </a:lvl1pPr>
          </a:lstStyle>
          <a:p>
            <a:pPr rtl="0"/>
            <a:endParaRPr lang="id-ID"/>
          </a:p>
        </p:txBody>
      </p:sp>
      <p:sp>
        <p:nvSpPr>
          <p:cNvPr id="12" name="Picture Placeholder 3"/>
          <p:cNvSpPr>
            <a:spLocks noGrp="1"/>
          </p:cNvSpPr>
          <p:nvPr>
            <p:ph type="pic" sz="quarter" idx="14"/>
          </p:nvPr>
        </p:nvSpPr>
        <p:spPr>
          <a:xfrm>
            <a:off x="2037319" y="2286000"/>
            <a:ext cx="2034000" cy="2286000"/>
          </a:xfrm>
        </p:spPr>
        <p:txBody>
          <a:bodyPr rtlCol="0"/>
          <a:lstStyle>
            <a:lvl1pPr>
              <a:defRPr sz="1800">
                <a:solidFill>
                  <a:schemeClr val="accent2"/>
                </a:solidFill>
              </a:defRPr>
            </a:lvl1pPr>
          </a:lstStyle>
          <a:p>
            <a:pPr rtl="0"/>
            <a:endParaRPr lang="id-ID"/>
          </a:p>
        </p:txBody>
      </p:sp>
      <p:sp>
        <p:nvSpPr>
          <p:cNvPr id="13" name="Picture Placeholder 3"/>
          <p:cNvSpPr>
            <a:spLocks noGrp="1"/>
          </p:cNvSpPr>
          <p:nvPr>
            <p:ph type="pic" sz="quarter" idx="15"/>
          </p:nvPr>
        </p:nvSpPr>
        <p:spPr>
          <a:xfrm>
            <a:off x="2037319" y="4572000"/>
            <a:ext cx="2034000" cy="2286000"/>
          </a:xfrm>
        </p:spPr>
        <p:txBody>
          <a:bodyPr rtlCol="0"/>
          <a:lstStyle>
            <a:lvl1pPr>
              <a:defRPr sz="1800">
                <a:solidFill>
                  <a:schemeClr val="accent2"/>
                </a:solidFill>
              </a:defRPr>
            </a:lvl1pPr>
          </a:lstStyle>
          <a:p>
            <a:pPr rtl="0"/>
            <a:endParaRPr lang="id-ID"/>
          </a:p>
        </p:txBody>
      </p:sp>
      <p:sp>
        <p:nvSpPr>
          <p:cNvPr id="14" name="Picture Placeholder 3"/>
          <p:cNvSpPr>
            <a:spLocks noGrp="1"/>
          </p:cNvSpPr>
          <p:nvPr>
            <p:ph type="pic" sz="quarter" idx="16"/>
          </p:nvPr>
        </p:nvSpPr>
        <p:spPr>
          <a:xfrm>
            <a:off x="4071319" y="0"/>
            <a:ext cx="2034000" cy="2286000"/>
          </a:xfrm>
        </p:spPr>
        <p:txBody>
          <a:bodyPr rtlCol="0"/>
          <a:lstStyle>
            <a:lvl1pPr>
              <a:defRPr sz="1800">
                <a:solidFill>
                  <a:schemeClr val="accent2"/>
                </a:solidFill>
              </a:defRPr>
            </a:lvl1pPr>
          </a:lstStyle>
          <a:p>
            <a:pPr rtl="0"/>
            <a:endParaRPr lang="id-ID"/>
          </a:p>
        </p:txBody>
      </p:sp>
      <p:sp>
        <p:nvSpPr>
          <p:cNvPr id="15" name="Picture Placeholder 3"/>
          <p:cNvSpPr>
            <a:spLocks noGrp="1"/>
          </p:cNvSpPr>
          <p:nvPr>
            <p:ph type="pic" sz="quarter" idx="17"/>
          </p:nvPr>
        </p:nvSpPr>
        <p:spPr>
          <a:xfrm>
            <a:off x="4071319" y="2286000"/>
            <a:ext cx="2034000" cy="2286000"/>
          </a:xfrm>
        </p:spPr>
        <p:txBody>
          <a:bodyPr rtlCol="0"/>
          <a:lstStyle>
            <a:lvl1pPr>
              <a:defRPr sz="1800">
                <a:solidFill>
                  <a:schemeClr val="accent2"/>
                </a:solidFill>
              </a:defRPr>
            </a:lvl1pPr>
          </a:lstStyle>
          <a:p>
            <a:pPr rtl="0"/>
            <a:endParaRPr lang="id-ID"/>
          </a:p>
        </p:txBody>
      </p:sp>
      <p:sp>
        <p:nvSpPr>
          <p:cNvPr id="16" name="Picture Placeholder 3"/>
          <p:cNvSpPr>
            <a:spLocks noGrp="1"/>
          </p:cNvSpPr>
          <p:nvPr>
            <p:ph type="pic" sz="quarter" idx="18"/>
          </p:nvPr>
        </p:nvSpPr>
        <p:spPr>
          <a:xfrm>
            <a:off x="4071319" y="4572000"/>
            <a:ext cx="2034000" cy="2286000"/>
          </a:xfrm>
        </p:spPr>
        <p:txBody>
          <a:bodyPr rtlCol="0"/>
          <a:lstStyle>
            <a:lvl1pPr>
              <a:defRPr sz="1800">
                <a:solidFill>
                  <a:schemeClr val="accent2"/>
                </a:solidFill>
              </a:defRPr>
            </a:lvl1pPr>
          </a:lstStyle>
          <a:p>
            <a:pPr rtl="0"/>
            <a:endParaRPr lang="id-ID"/>
          </a:p>
        </p:txBody>
      </p:sp>
      <p:sp>
        <p:nvSpPr>
          <p:cNvPr id="17" name="Picture Placeholder 3"/>
          <p:cNvSpPr>
            <a:spLocks noGrp="1"/>
          </p:cNvSpPr>
          <p:nvPr>
            <p:ph type="pic" sz="quarter" idx="19"/>
          </p:nvPr>
        </p:nvSpPr>
        <p:spPr>
          <a:xfrm>
            <a:off x="6108638" y="0"/>
            <a:ext cx="2034000" cy="2286000"/>
          </a:xfrm>
        </p:spPr>
        <p:txBody>
          <a:bodyPr rtlCol="0"/>
          <a:lstStyle>
            <a:lvl1pPr>
              <a:defRPr sz="1800">
                <a:solidFill>
                  <a:schemeClr val="accent2"/>
                </a:solidFill>
              </a:defRPr>
            </a:lvl1pPr>
          </a:lstStyle>
          <a:p>
            <a:pPr rtl="0"/>
            <a:endParaRPr lang="id-ID"/>
          </a:p>
        </p:txBody>
      </p:sp>
      <p:sp>
        <p:nvSpPr>
          <p:cNvPr id="18" name="Picture Placeholder 3"/>
          <p:cNvSpPr>
            <a:spLocks noGrp="1"/>
          </p:cNvSpPr>
          <p:nvPr>
            <p:ph type="pic" sz="quarter" idx="20"/>
          </p:nvPr>
        </p:nvSpPr>
        <p:spPr>
          <a:xfrm>
            <a:off x="6108638" y="2286000"/>
            <a:ext cx="2034000" cy="2286000"/>
          </a:xfrm>
        </p:spPr>
        <p:txBody>
          <a:bodyPr rtlCol="0"/>
          <a:lstStyle>
            <a:lvl1pPr>
              <a:defRPr sz="1800">
                <a:solidFill>
                  <a:schemeClr val="accent2"/>
                </a:solidFill>
              </a:defRPr>
            </a:lvl1pPr>
          </a:lstStyle>
          <a:p>
            <a:pPr rtl="0"/>
            <a:endParaRPr lang="id-ID"/>
          </a:p>
        </p:txBody>
      </p:sp>
      <p:sp>
        <p:nvSpPr>
          <p:cNvPr id="19" name="Picture Placeholder 3"/>
          <p:cNvSpPr>
            <a:spLocks noGrp="1"/>
          </p:cNvSpPr>
          <p:nvPr>
            <p:ph type="pic" sz="quarter" idx="21"/>
          </p:nvPr>
        </p:nvSpPr>
        <p:spPr>
          <a:xfrm>
            <a:off x="6108638" y="4572000"/>
            <a:ext cx="2034000" cy="2286000"/>
          </a:xfrm>
        </p:spPr>
        <p:txBody>
          <a:bodyPr rtlCol="0"/>
          <a:lstStyle>
            <a:lvl1pPr>
              <a:defRPr sz="1800">
                <a:solidFill>
                  <a:schemeClr val="accent2"/>
                </a:solidFill>
              </a:defRPr>
            </a:lvl1pPr>
          </a:lstStyle>
          <a:p>
            <a:pPr rtl="0"/>
            <a:endParaRPr lang="id-ID"/>
          </a:p>
        </p:txBody>
      </p:sp>
      <p:sp>
        <p:nvSpPr>
          <p:cNvPr id="20" name="Picture Placeholder 3"/>
          <p:cNvSpPr>
            <a:spLocks noGrp="1"/>
          </p:cNvSpPr>
          <p:nvPr>
            <p:ph type="pic" sz="quarter" idx="22"/>
          </p:nvPr>
        </p:nvSpPr>
        <p:spPr>
          <a:xfrm>
            <a:off x="8139319" y="0"/>
            <a:ext cx="2034000" cy="2286000"/>
          </a:xfrm>
        </p:spPr>
        <p:txBody>
          <a:bodyPr rtlCol="0"/>
          <a:lstStyle>
            <a:lvl1pPr>
              <a:defRPr sz="1800">
                <a:solidFill>
                  <a:schemeClr val="accent2"/>
                </a:solidFill>
              </a:defRPr>
            </a:lvl1pPr>
          </a:lstStyle>
          <a:p>
            <a:pPr rtl="0"/>
            <a:endParaRPr lang="id-ID"/>
          </a:p>
        </p:txBody>
      </p:sp>
      <p:sp>
        <p:nvSpPr>
          <p:cNvPr id="21" name="Picture Placeholder 3"/>
          <p:cNvSpPr>
            <a:spLocks noGrp="1"/>
          </p:cNvSpPr>
          <p:nvPr>
            <p:ph type="pic" sz="quarter" idx="23"/>
          </p:nvPr>
        </p:nvSpPr>
        <p:spPr>
          <a:xfrm>
            <a:off x="8139319" y="2286000"/>
            <a:ext cx="2034000" cy="2286000"/>
          </a:xfrm>
        </p:spPr>
        <p:txBody>
          <a:bodyPr rtlCol="0"/>
          <a:lstStyle>
            <a:lvl1pPr>
              <a:defRPr sz="1800">
                <a:solidFill>
                  <a:schemeClr val="accent2"/>
                </a:solidFill>
              </a:defRPr>
            </a:lvl1pPr>
          </a:lstStyle>
          <a:p>
            <a:pPr rtl="0"/>
            <a:endParaRPr lang="id-ID"/>
          </a:p>
        </p:txBody>
      </p:sp>
      <p:sp>
        <p:nvSpPr>
          <p:cNvPr id="22" name="Picture Placeholder 3"/>
          <p:cNvSpPr>
            <a:spLocks noGrp="1"/>
          </p:cNvSpPr>
          <p:nvPr>
            <p:ph type="pic" sz="quarter" idx="24"/>
          </p:nvPr>
        </p:nvSpPr>
        <p:spPr>
          <a:xfrm>
            <a:off x="8139319" y="4572000"/>
            <a:ext cx="2034000" cy="2286000"/>
          </a:xfrm>
        </p:spPr>
        <p:txBody>
          <a:bodyPr rtlCol="0"/>
          <a:lstStyle>
            <a:lvl1pPr>
              <a:defRPr sz="1800">
                <a:solidFill>
                  <a:schemeClr val="accent2"/>
                </a:solidFill>
              </a:defRPr>
            </a:lvl1pPr>
          </a:lstStyle>
          <a:p>
            <a:pPr rtl="0"/>
            <a:endParaRPr lang="id-ID"/>
          </a:p>
        </p:txBody>
      </p:sp>
      <p:sp>
        <p:nvSpPr>
          <p:cNvPr id="23" name="Picture Placeholder 3"/>
          <p:cNvSpPr>
            <a:spLocks noGrp="1"/>
          </p:cNvSpPr>
          <p:nvPr>
            <p:ph type="pic" sz="quarter" idx="25"/>
          </p:nvPr>
        </p:nvSpPr>
        <p:spPr>
          <a:xfrm>
            <a:off x="10176638" y="0"/>
            <a:ext cx="2034000" cy="2286000"/>
          </a:xfrm>
        </p:spPr>
        <p:txBody>
          <a:bodyPr rtlCol="0"/>
          <a:lstStyle>
            <a:lvl1pPr>
              <a:defRPr sz="1800">
                <a:solidFill>
                  <a:schemeClr val="accent2"/>
                </a:solidFill>
              </a:defRPr>
            </a:lvl1pPr>
          </a:lstStyle>
          <a:p>
            <a:pPr rtl="0"/>
            <a:endParaRPr lang="id-ID"/>
          </a:p>
        </p:txBody>
      </p:sp>
      <p:sp>
        <p:nvSpPr>
          <p:cNvPr id="24" name="Picture Placeholder 3"/>
          <p:cNvSpPr>
            <a:spLocks noGrp="1"/>
          </p:cNvSpPr>
          <p:nvPr>
            <p:ph type="pic" sz="quarter" idx="26"/>
          </p:nvPr>
        </p:nvSpPr>
        <p:spPr>
          <a:xfrm>
            <a:off x="10176638" y="2286000"/>
            <a:ext cx="2034000" cy="2286000"/>
          </a:xfrm>
        </p:spPr>
        <p:txBody>
          <a:bodyPr rtlCol="0"/>
          <a:lstStyle>
            <a:lvl1pPr>
              <a:defRPr sz="1800">
                <a:solidFill>
                  <a:schemeClr val="accent2"/>
                </a:solidFill>
              </a:defRPr>
            </a:lvl1pPr>
          </a:lstStyle>
          <a:p>
            <a:pPr rtl="0"/>
            <a:endParaRPr lang="id-ID"/>
          </a:p>
        </p:txBody>
      </p:sp>
      <p:sp>
        <p:nvSpPr>
          <p:cNvPr id="25" name="Picture Placeholder 3"/>
          <p:cNvSpPr>
            <a:spLocks noGrp="1"/>
          </p:cNvSpPr>
          <p:nvPr>
            <p:ph type="pic" sz="quarter" idx="27"/>
          </p:nvPr>
        </p:nvSpPr>
        <p:spPr>
          <a:xfrm>
            <a:off x="10176638" y="4572000"/>
            <a:ext cx="2034000" cy="2286000"/>
          </a:xfrm>
        </p:spPr>
        <p:txBody>
          <a:bodyPr rtlCol="0"/>
          <a:lstStyle>
            <a:lvl1pPr>
              <a:defRPr sz="1800">
                <a:solidFill>
                  <a:schemeClr val="accent2"/>
                </a:solidFill>
              </a:defRPr>
            </a:lvl1pPr>
          </a:lstStyle>
          <a:p>
            <a:pPr rtl="0"/>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rtl="0"/>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rtlCol="0">
            <a:normAutofit/>
          </a:bodyPr>
          <a:lstStyle>
            <a:lvl1pPr>
              <a:defRPr sz="1600">
                <a:solidFill>
                  <a:schemeClr val="accent2"/>
                </a:solidFill>
              </a:defRPr>
            </a:lvl1pPr>
          </a:lstStyle>
          <a:p>
            <a:pPr rtl="0"/>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id-ID"/>
              <a:t>20/08/19</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 id="2147483679" r:id="rId20"/>
    <p:sldLayoutId id="2147483680" r:id="rId21"/>
    <p:sldLayoutId id="2147483681" r:id="rId22"/>
    <p:sldLayoutId id="2147483682"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1.xml"/><Relationship Id="rId1" Type="http://schemas.openxmlformats.org/officeDocument/2006/relationships/slideLayout" Target="../slideLayouts/slideLayout14.xml"/><Relationship Id="rId5" Type="http://schemas.openxmlformats.org/officeDocument/2006/relationships/image" Target="../media/image163.jpeg"/><Relationship Id="rId4" Type="http://schemas.openxmlformats.org/officeDocument/2006/relationships/image" Target="../media/image16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2.xml"/><Relationship Id="rId1" Type="http://schemas.openxmlformats.org/officeDocument/2006/relationships/slideLayout" Target="../slideLayouts/slideLayout14.xml"/><Relationship Id="rId4" Type="http://schemas.openxmlformats.org/officeDocument/2006/relationships/image" Target="../media/image165.png"/></Relationships>
</file>

<file path=ppt/slides/_rels/slide1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70.jpg"/></Relationships>
</file>

<file path=ppt/slides/_rels/slide1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01.pdf"/><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18.xml.rels><?xml version="1.0" encoding="UTF-8" standalone="yes"?>
<Relationships xmlns="http://schemas.openxmlformats.org/package/2006/relationships"><Relationship Id="rId8" Type="http://schemas.openxmlformats.org/officeDocument/2006/relationships/image" Target="../media/image175.tiff"/><Relationship Id="rId26" Type="http://schemas.openxmlformats.org/officeDocument/2006/relationships/image" Target="../media/image182.tiff"/><Relationship Id="rId3" Type="http://schemas.openxmlformats.org/officeDocument/2006/relationships/image" Target="../media/image173.png"/><Relationship Id="rId7" Type="http://schemas.openxmlformats.org/officeDocument/2006/relationships/image" Target="../media/image174.tiff"/><Relationship Id="rId12" Type="http://schemas.openxmlformats.org/officeDocument/2006/relationships/image" Target="../media/image179.tiff"/><Relationship Id="rId25" Type="http://schemas.openxmlformats.org/officeDocument/2006/relationships/image" Target="../media/image181.tiff"/><Relationship Id="rId2" Type="http://schemas.openxmlformats.org/officeDocument/2006/relationships/notesSlide" Target="../notesSlides/notesSlide115.xml"/><Relationship Id="rId29" Type="http://schemas.openxmlformats.org/officeDocument/2006/relationships/image" Target="../media/image327.pdf"/><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78.jpeg"/><Relationship Id="rId24" Type="http://schemas.openxmlformats.org/officeDocument/2006/relationships/image" Target="../media/image180.png"/><Relationship Id="rId5" Type="http://schemas.openxmlformats.org/officeDocument/2006/relationships/image" Target="../media/image1.pdf"/><Relationship Id="rId23" Type="http://schemas.openxmlformats.org/officeDocument/2006/relationships/image" Target="../media/image321.pdf"/><Relationship Id="rId10" Type="http://schemas.openxmlformats.org/officeDocument/2006/relationships/image" Target="../media/image177.tiff"/><Relationship Id="rId9" Type="http://schemas.openxmlformats.org/officeDocument/2006/relationships/image" Target="../media/image176.tiff"/><Relationship Id="rId27" Type="http://schemas.openxmlformats.org/officeDocument/2006/relationships/image" Target="../media/image183.tiff"/><Relationship Id="rId30" Type="http://schemas.openxmlformats.org/officeDocument/2006/relationships/image" Target="../media/image184.png"/></Relationships>
</file>

<file path=ppt/slides/_rels/slide11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6.xml"/><Relationship Id="rId1" Type="http://schemas.openxmlformats.org/officeDocument/2006/relationships/slideLayout" Target="../slideLayouts/slideLayout14.xml"/><Relationship Id="rId5" Type="http://schemas.openxmlformats.org/officeDocument/2006/relationships/image" Target="../media/image186.png"/><Relationship Id="rId4" Type="http://schemas.openxmlformats.org/officeDocument/2006/relationships/image" Target="../media/image330.pd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NUL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87.tif"/><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333.pdf"/><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335.pdf"/><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38.pdf"/><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92.jpg"/><Relationship Id="rId4" Type="http://schemas.openxmlformats.org/officeDocument/2006/relationships/image" Target="../media/image191.png"/></Relationships>
</file>

<file path=ppt/slides/_rels/slide12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93.jp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94.jpg"/><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344.pdf"/><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197.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129.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198.jpe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353.pdf"/><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7" Type="http://schemas.openxmlformats.org/officeDocument/2006/relationships/image" Target="../media/image201.jp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357.pdf"/></Relationships>
</file>

<file path=ppt/slides/_rels/slide136.xml.rels><?xml version="1.0" encoding="UTF-8" standalone="yes"?>
<Relationships xmlns="http://schemas.openxmlformats.org/package/2006/relationships"><Relationship Id="rId3" Type="http://schemas.openxmlformats.org/officeDocument/2006/relationships/image" Target="../media/image359.pdf"/><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37.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pdf"/><Relationship Id="rId7" Type="http://schemas.openxmlformats.org/officeDocument/2006/relationships/image" Target="../media/image361.pdf"/><Relationship Id="rId2" Type="http://schemas.openxmlformats.org/officeDocument/2006/relationships/notesSlide" Target="../notesSlides/notesSlide134.xml"/><Relationship Id="rId1" Type="http://schemas.openxmlformats.org/officeDocument/2006/relationships/slideLayout" Target="../slideLayouts/slideLayout2.xml"/><Relationship Id="rId11" Type="http://schemas.openxmlformats.org/officeDocument/2006/relationships/image" Target="../media/image206.jpg"/><Relationship Id="rId5" Type="http://schemas.openxmlformats.org/officeDocument/2006/relationships/image" Target="../media/image48.png"/><Relationship Id="rId10" Type="http://schemas.openxmlformats.org/officeDocument/2006/relationships/image" Target="../media/image205.jpg"/><Relationship Id="rId4" Type="http://schemas.openxmlformats.org/officeDocument/2006/relationships/image" Target="../media/image1.png"/><Relationship Id="rId9" Type="http://schemas.openxmlformats.org/officeDocument/2006/relationships/image" Target="../media/image204.jpeg"/></Relationships>
</file>

<file path=ppt/slides/_rels/slide13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NULL"/><Relationship Id="rId5" Type="http://schemas.openxmlformats.org/officeDocument/2006/relationships/image" Target="../media/image22.jpe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365.pdf"/><Relationship Id="rId7" Type="http://schemas.openxmlformats.org/officeDocument/2006/relationships/image" Target="../media/image369.pdf"/><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367.pdf"/><Relationship Id="rId4" Type="http://schemas.openxmlformats.org/officeDocument/2006/relationships/image" Target="../media/image199.png"/></Relationships>
</file>

<file path=ppt/slides/_rels/slide14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209.jpeg"/><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211.jpg"/><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image" Target="../media/image1.pdf"/><Relationship Id="rId7" Type="http://schemas.openxmlformats.org/officeDocument/2006/relationships/image" Target="../media/image213.jpe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375.pdf"/><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214.jpg"/><Relationship Id="rId5" Type="http://schemas.openxmlformats.org/officeDocument/2006/relationships/image" Target="../media/image48.png"/><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image" Target="../media/image382.pdf"/><Relationship Id="rId2" Type="http://schemas.openxmlformats.org/officeDocument/2006/relationships/notesSlide" Target="../notesSlides/notesSlide148.xml"/><Relationship Id="rId1" Type="http://schemas.openxmlformats.org/officeDocument/2006/relationships/slideLayout" Target="../slideLayouts/slideLayout14.xml"/><Relationship Id="rId4" Type="http://schemas.openxmlformats.org/officeDocument/2006/relationships/image" Target="../media/image216.png"/></Relationships>
</file>

<file path=ppt/slides/_rels/slide152.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149.xml"/><Relationship Id="rId1" Type="http://schemas.openxmlformats.org/officeDocument/2006/relationships/slideLayout" Target="../slideLayouts/slideLayout14.xml"/><Relationship Id="rId5" Type="http://schemas.openxmlformats.org/officeDocument/2006/relationships/image" Target="../media/image219.emf"/><Relationship Id="rId4" Type="http://schemas.openxmlformats.org/officeDocument/2006/relationships/image" Target="../media/image218.emf"/></Relationships>
</file>

<file path=ppt/slides/_rels/slide15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0.xml"/><Relationship Id="rId1" Type="http://schemas.openxmlformats.org/officeDocument/2006/relationships/slideLayout" Target="../slideLayouts/slideLayout14.xml"/><Relationship Id="rId5" Type="http://schemas.openxmlformats.org/officeDocument/2006/relationships/image" Target="../media/image221.png"/><Relationship Id="rId4" Type="http://schemas.openxmlformats.org/officeDocument/2006/relationships/image" Target="../media/image387.pdf"/></Relationships>
</file>

<file path=ppt/slides/_rels/slide15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222.jpeg"/><Relationship Id="rId5" Type="http://schemas.openxmlformats.org/officeDocument/2006/relationships/image" Target="../media/image48.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48.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393.pd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NULL"/></Relationships>
</file>

<file path=ppt/slides/_rels/slide160.xml.rels><?xml version="1.0" encoding="UTF-8" standalone="yes"?>
<Relationships xmlns="http://schemas.openxmlformats.org/package/2006/relationships"><Relationship Id="rId3" Type="http://schemas.openxmlformats.org/officeDocument/2006/relationships/image" Target="../media/image395.pdf"/><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161.xml.rels><?xml version="1.0" encoding="UTF-8" standalone="yes"?>
<Relationships xmlns="http://schemas.openxmlformats.org/package/2006/relationships"><Relationship Id="rId3" Type="http://schemas.openxmlformats.org/officeDocument/2006/relationships/image" Target="../media/image397.pdf"/><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399.pdf"/><Relationship Id="rId4" Type="http://schemas.openxmlformats.org/officeDocument/2006/relationships/image" Target="../media/image226.png"/></Relationships>
</file>

<file path=ppt/slides/_rels/slide16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48.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403.pdf"/><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405.pdf"/><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1.jpeg"/></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17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image" Target="../media/image407.pdf"/><Relationship Id="rId2" Type="http://schemas.openxmlformats.org/officeDocument/2006/relationships/notesSlide" Target="../notesSlides/notesSlide170.xml"/><Relationship Id="rId1" Type="http://schemas.openxmlformats.org/officeDocument/2006/relationships/slideLayout" Target="../slideLayouts/slideLayout19.xml"/><Relationship Id="rId4" Type="http://schemas.openxmlformats.org/officeDocument/2006/relationships/image" Target="../media/image23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NULL"/><Relationship Id="rId18" Type="http://schemas.openxmlformats.org/officeDocument/2006/relationships/image" Target="../media/image39.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6.png"/><Relationship Id="rId17" Type="http://schemas.openxmlformats.org/officeDocument/2006/relationships/image" Target="NULL"/><Relationship Id="rId2" Type="http://schemas.openxmlformats.org/officeDocument/2006/relationships/notesSlide" Target="../notesSlides/notesSlide20.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5.png"/><Relationship Id="rId19" Type="http://schemas.openxmlformats.org/officeDocument/2006/relationships/image" Target="NULL"/><Relationship Id="rId4" Type="http://schemas.openxmlformats.org/officeDocument/2006/relationships/image" Target="../media/image32.png"/><Relationship Id="rId9" Type="http://schemas.openxmlformats.org/officeDocument/2006/relationships/image" Target="NULL"/><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NUL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image" Target="../media/image75.jpeg"/><Relationship Id="rId12" Type="http://schemas.openxmlformats.org/officeDocument/2006/relationships/image" Target="NULL"/><Relationship Id="rId2" Type="http://schemas.openxmlformats.org/officeDocument/2006/relationships/notesSlide" Target="../notesSlides/notesSlide53.xml"/><Relationship Id="rId1" Type="http://schemas.openxmlformats.org/officeDocument/2006/relationships/slideLayout" Target="../slideLayouts/slideLayout2.xml"/><Relationship Id="rId11" Type="http://schemas.openxmlformats.org/officeDocument/2006/relationships/image" Target="../media/image76.png"/><Relationship Id="rId10" Type="http://schemas.openxmlformats.org/officeDocument/2006/relationships/image" Target="NULL"/><Relationship Id="rId1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20.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1.png"/><Relationship Id="rId4"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tiff"/><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tiff"/></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95.jpe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2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3.xml"/><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NULL"/><Relationship Id="rId4" Type="http://schemas.openxmlformats.org/officeDocument/2006/relationships/image" Target="../media/image103.png"/><Relationship Id="rId9"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NULL"/><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NULL"/></Relationships>
</file>

<file path=ppt/slides/_rels/slide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NUL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19.tiff"/><Relationship Id="rId7"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3.tiff"/><Relationship Id="rId7"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8" Type="http://schemas.openxmlformats.org/officeDocument/2006/relationships/image" Target="../media/image128.png"/><Relationship Id="rId7" Type="http://schemas.openxmlformats.org/officeDocument/2006/relationships/image" Target="../media/image127.tif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79.xml.rels><?xml version="1.0" encoding="UTF-8" standalone="yes"?>
<Relationships xmlns="http://schemas.openxmlformats.org/package/2006/relationships"><Relationship Id="rId7" Type="http://schemas.openxmlformats.org/officeDocument/2006/relationships/image" Target="../media/image129.tif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131.png"/></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35.png"/><Relationship Id="rId17" Type="http://schemas.openxmlformats.org/officeDocument/2006/relationships/image" Target="../media/image93.png"/><Relationship Id="rId2" Type="http://schemas.openxmlformats.org/officeDocument/2006/relationships/notesSlide" Target="../notesSlides/notesSlide82.xml"/><Relationship Id="rId16"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34.png"/><Relationship Id="rId9" Type="http://schemas.openxmlformats.org/officeDocument/2006/relationships/image" Target="NULL"/><Relationship Id="rId14" Type="http://schemas.openxmlformats.org/officeDocument/2006/relationships/image" Target="../media/image136.png"/></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43.png"/><Relationship Id="rId18" Type="http://schemas.openxmlformats.org/officeDocument/2006/relationships/image" Target="../media/image146.jpeg"/><Relationship Id="rId3" Type="http://schemas.openxmlformats.org/officeDocument/2006/relationships/image" Target="../media/image138.jpeg"/><Relationship Id="rId7" Type="http://schemas.openxmlformats.org/officeDocument/2006/relationships/image" Target="../media/image140.png"/><Relationship Id="rId12" Type="http://schemas.openxmlformats.org/officeDocument/2006/relationships/image" Target="NULL"/><Relationship Id="rId17" Type="http://schemas.openxmlformats.org/officeDocument/2006/relationships/image" Target="../media/image145.jpeg"/><Relationship Id="rId2" Type="http://schemas.openxmlformats.org/officeDocument/2006/relationships/notesSlide" Target="../notesSlides/notesSlide86.xml"/><Relationship Id="rId16"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142.png"/><Relationship Id="rId5" Type="http://schemas.openxmlformats.org/officeDocument/2006/relationships/image" Target="../media/image139.png"/><Relationship Id="rId15" Type="http://schemas.openxmlformats.org/officeDocument/2006/relationships/image" Target="../media/image1.png"/><Relationship Id="rId10" Type="http://schemas.openxmlformats.org/officeDocument/2006/relationships/image" Target="NULL"/><Relationship Id="rId19" Type="http://schemas.openxmlformats.org/officeDocument/2006/relationships/image" Target="../media/image147.jpeg"/><Relationship Id="rId4" Type="http://schemas.openxmlformats.org/officeDocument/2006/relationships/image" Target="NULL"/><Relationship Id="rId9" Type="http://schemas.openxmlformats.org/officeDocument/2006/relationships/image" Target="../media/image141.png"/><Relationship Id="rId14" Type="http://schemas.openxmlformats.org/officeDocument/2006/relationships/image" Target="NULL"/></Relationships>
</file>

<file path=ppt/slides/_rels/slide8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8.png"/><Relationship Id="rId9" Type="http://schemas.openxmlformats.org/officeDocument/2006/relationships/image" Target="../media/image149.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NULL"/><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611BA-54F7-CD4B-B8A4-F499CD61266A}"/>
              </a:ext>
            </a:extLst>
          </p:cNvPr>
          <p:cNvPicPr>
            <a:picLocks noChangeAspect="1"/>
          </p:cNvPicPr>
          <p:nvPr/>
        </p:nvPicPr>
        <p:blipFill>
          <a:blip r:embed="rId3"/>
          <a:stretch>
            <a:fillRect/>
          </a:stretch>
        </p:blipFill>
        <p:spPr>
          <a:xfrm>
            <a:off x="0" y="1334"/>
            <a:ext cx="12192000" cy="6855332"/>
          </a:xfrm>
          <a:prstGeom prst="rect">
            <a:avLst/>
          </a:prstGeom>
        </p:spPr>
      </p:pic>
    </p:spTree>
    <p:extLst>
      <p:ext uri="{BB962C8B-B14F-4D97-AF65-F5344CB8AC3E}">
        <p14:creationId xmlns:p14="http://schemas.microsoft.com/office/powerpoint/2010/main" val="249510018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0" name="Group 19"/>
          <p:cNvGrpSpPr/>
          <p:nvPr/>
        </p:nvGrpSpPr>
        <p:grpSpPr>
          <a:xfrm>
            <a:off x="2032002" y="6105525"/>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1276" y="2534959"/>
            <a:ext cx="6429465" cy="830997"/>
          </a:xfrm>
          <a:prstGeom prst="rect">
            <a:avLst/>
          </a:prstGeom>
          <a:noFill/>
        </p:spPr>
        <p:txBody>
          <a:bodyPr wrap="none" rtlCol="0">
            <a:spAutoFit/>
          </a:bodyPr>
          <a:lstStyle/>
          <a:p>
            <a:pPr algn="ctr" rtl="0"/>
            <a:r>
              <a:rPr lang="es-US" sz="4800" cap="all">
                <a:solidFill>
                  <a:schemeClr val="bg1"/>
                </a:solidFill>
              </a:rPr>
              <a:t>Tipos de andamios</a:t>
            </a:r>
          </a:p>
        </p:txBody>
      </p:sp>
      <p:sp>
        <p:nvSpPr>
          <p:cNvPr id="41" name="Rectangle 40"/>
          <p:cNvSpPr/>
          <p:nvPr/>
        </p:nvSpPr>
        <p:spPr>
          <a:xfrm>
            <a:off x="2127378" y="3316229"/>
            <a:ext cx="7937244" cy="461665"/>
          </a:xfrm>
          <a:prstGeom prst="rect">
            <a:avLst/>
          </a:prstGeom>
          <a:noFill/>
        </p:spPr>
        <p:txBody>
          <a:bodyPr wrap="square" rtlCol="0">
            <a:spAutoFit/>
          </a:bodyPr>
          <a:lstStyle/>
          <a:p>
            <a:pPr algn="ctr" rtl="0"/>
            <a:r>
              <a:rPr lang="es-US" sz="2400" cap="all">
                <a:solidFill>
                  <a:srgbClr val="93F300"/>
                </a:solidFill>
                <a:latin typeface="+mj-lt"/>
              </a:rPr>
              <a:t>Diferentes tipos de andamios y sus usos.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 y="5191124"/>
            <a:ext cx="2032000" cy="1666875"/>
            <a:chOff x="1" y="5191124"/>
            <a:chExt cx="2032000" cy="1666875"/>
          </a:xfrm>
        </p:grpSpPr>
        <p:sp>
          <p:nvSpPr>
            <p:cNvPr id="17" name="Rectangle 16"/>
            <p:cNvSpPr/>
            <p:nvPr/>
          </p:nvSpPr>
          <p:spPr>
            <a:xfrm rot="16200000">
              <a:off x="182563" y="5008562"/>
              <a:ext cx="16668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739532" y="5613399"/>
              <a:ext cx="835269" cy="830997"/>
            </a:xfrm>
            <a:prstGeom prst="rect">
              <a:avLst/>
            </a:prstGeom>
            <a:noFill/>
          </p:spPr>
          <p:txBody>
            <a:bodyPr wrap="square" rtlCol="0">
              <a:spAutoFit/>
            </a:bodyPr>
            <a:lstStyle/>
            <a:p>
              <a:pPr rtl="0"/>
              <a:r>
                <a:rPr lang="es-US" sz="4800">
                  <a:solidFill>
                    <a:schemeClr val="bg1"/>
                  </a:solidFill>
                </a:rPr>
                <a:t>1</a:t>
              </a:r>
            </a:p>
          </p:txBody>
        </p:sp>
      </p:grpSp>
    </p:spTree>
    <p:extLst>
      <p:ext uri="{BB962C8B-B14F-4D97-AF65-F5344CB8AC3E}">
        <p14:creationId xmlns:p14="http://schemas.microsoft.com/office/powerpoint/2010/main" val="1592485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outVertical)">
                                      <p:cBhvr>
                                        <p:cTn id="27" dur="50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55600" y="5435600"/>
            <a:ext cx="5672310" cy="6731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sp>
        <p:nvSpPr>
          <p:cNvPr id="4" name="TextBox 3"/>
          <p:cNvSpPr txBox="1"/>
          <p:nvPr/>
        </p:nvSpPr>
        <p:spPr>
          <a:xfrm>
            <a:off x="602119" y="5468659"/>
            <a:ext cx="4947781" cy="584776"/>
          </a:xfrm>
          <a:prstGeom prst="rect">
            <a:avLst/>
          </a:prstGeom>
          <a:noFill/>
        </p:spPr>
        <p:txBody>
          <a:bodyPr wrap="square" rtlCol="0">
            <a:spAutoFit/>
          </a:bodyPr>
          <a:lstStyle/>
          <a:p>
            <a:pPr algn="ctr" rtl="0"/>
            <a:r>
              <a:rPr lang="es-US" sz="3200" cap="all">
                <a:solidFill>
                  <a:schemeClr val="bg1"/>
                </a:solidFill>
                <a:latin typeface="+mj-lt"/>
              </a:rPr>
              <a:t>Estructura #1</a:t>
            </a:r>
            <a:endParaRPr lang="en-US" sz="3200" cap="all" dirty="0">
              <a:solidFill>
                <a:schemeClr val="bg1"/>
              </a:solidFill>
              <a:latin typeface="+mj-lt"/>
            </a:endParaRPr>
          </a:p>
        </p:txBody>
      </p:sp>
      <p:sp>
        <p:nvSpPr>
          <p:cNvPr id="8" name="TextBox 7"/>
          <p:cNvSpPr txBox="1"/>
          <p:nvPr/>
        </p:nvSpPr>
        <p:spPr>
          <a:xfrm>
            <a:off x="1092820" y="490259"/>
            <a:ext cx="9679258" cy="830997"/>
          </a:xfrm>
          <a:prstGeom prst="rect">
            <a:avLst/>
          </a:prstGeom>
          <a:noFill/>
        </p:spPr>
        <p:txBody>
          <a:bodyPr wrap="square" rtlCol="0">
            <a:spAutoFit/>
          </a:bodyPr>
          <a:lstStyle/>
          <a:p>
            <a:pPr algn="ctr" rtl="0"/>
            <a:r>
              <a:rPr lang="es-US" sz="4800" cap="all" dirty="0">
                <a:solidFill>
                  <a:schemeClr val="tx2"/>
                </a:solidFill>
                <a:latin typeface="+mj-lt"/>
              </a:rPr>
              <a:t>ESTABILIDAD ESTRUCTURAL</a:t>
            </a:r>
            <a:endParaRPr lang="en-US" sz="4800" cap="all" dirty="0">
              <a:solidFill>
                <a:schemeClr val="tx2"/>
              </a:solidFill>
              <a:latin typeface="+mj-lt"/>
            </a:endParaRPr>
          </a:p>
        </p:txBody>
      </p:sp>
      <p:pic>
        <p:nvPicPr>
          <p:cNvPr id="10" name="Picture 9" descr="blocks.jpg"/>
          <p:cNvPicPr>
            <a:picLocks noChangeAspect="1"/>
          </p:cNvPicPr>
          <p:nvPr/>
        </p:nvPicPr>
        <p:blipFill>
          <a:blip r:embed="rId3">
            <a:alphaModFix amt="78000"/>
          </a:blip>
          <a:stretch>
            <a:fillRect/>
          </a:stretch>
        </p:blipFill>
        <p:spPr>
          <a:xfrm>
            <a:off x="6800850" y="1517650"/>
            <a:ext cx="4235450" cy="4118125"/>
          </a:xfrm>
          <a:prstGeom prst="rect">
            <a:avLst/>
          </a:prstGeom>
        </p:spPr>
      </p:pic>
      <p:sp>
        <p:nvSpPr>
          <p:cNvPr id="48" name="Rectangle 47"/>
          <p:cNvSpPr/>
          <p:nvPr/>
        </p:nvSpPr>
        <p:spPr>
          <a:xfrm>
            <a:off x="6286500" y="5435600"/>
            <a:ext cx="5664200" cy="67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660019" y="5468659"/>
            <a:ext cx="4947781" cy="584776"/>
          </a:xfrm>
          <a:prstGeom prst="rect">
            <a:avLst/>
          </a:prstGeom>
          <a:noFill/>
        </p:spPr>
        <p:txBody>
          <a:bodyPr wrap="square" rtlCol="0">
            <a:spAutoFit/>
          </a:bodyPr>
          <a:lstStyle/>
          <a:p>
            <a:pPr algn="ctr" rtl="0"/>
            <a:r>
              <a:rPr lang="es-US" sz="3200" cap="all">
                <a:solidFill>
                  <a:srgbClr val="FFFFFF"/>
                </a:solidFill>
                <a:latin typeface="+mj-lt"/>
              </a:rPr>
              <a:t>ESTRUCTURA #2</a:t>
            </a:r>
            <a:endParaRPr lang="en-US" sz="3200" cap="all" dirty="0">
              <a:solidFill>
                <a:srgbClr val="FFFFFF"/>
              </a:solidFill>
              <a:latin typeface="+mj-lt"/>
            </a:endParaRPr>
          </a:p>
        </p:txBody>
      </p:sp>
      <p:pic>
        <p:nvPicPr>
          <p:cNvPr id="11" name="Picture 10" descr="blocks.psd"/>
          <p:cNvPicPr>
            <a:picLocks noChangeAspect="1"/>
          </p:cNvPicPr>
          <p:nvPr/>
        </p:nvPicPr>
        <p:blipFill>
          <a:blip r:embed="rId4"/>
          <a:srcRect l="52639" t="45900" r="27715" b="3789"/>
          <a:stretch>
            <a:fillRect/>
          </a:stretch>
        </p:blipFill>
        <p:spPr>
          <a:xfrm>
            <a:off x="2095500" y="1358900"/>
            <a:ext cx="1968500" cy="4051300"/>
          </a:xfrm>
          <a:prstGeom prst="rect">
            <a:avLst/>
          </a:prstGeom>
        </p:spPr>
      </p:pic>
    </p:spTree>
    <p:extLst>
      <p:ext uri="{BB962C8B-B14F-4D97-AF65-F5344CB8AC3E}">
        <p14:creationId xmlns:p14="http://schemas.microsoft.com/office/powerpoint/2010/main" val="41690569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anim calcmode="lin" valueType="num">
                                      <p:cBhvr>
                                        <p:cTn id="33" dur="500" fill="hold"/>
                                        <p:tgtEl>
                                          <p:spTgt spid="33"/>
                                        </p:tgtEl>
                                        <p:attrNameLst>
                                          <p:attrName>ppt_x</p:attrName>
                                        </p:attrNameLst>
                                      </p:cBhvr>
                                      <p:tavLst>
                                        <p:tav tm="0">
                                          <p:val>
                                            <p:strVal val="#ppt_x"/>
                                          </p:val>
                                        </p:tav>
                                        <p:tav tm="100000">
                                          <p:val>
                                            <p:strVal val="#ppt_x"/>
                                          </p:val>
                                        </p:tav>
                                      </p:tavLst>
                                    </p:anim>
                                    <p:anim calcmode="lin" valueType="num">
                                      <p:cBhvr>
                                        <p:cTn id="34" dur="500" fill="hold"/>
                                        <p:tgtEl>
                                          <p:spTgt spid="33"/>
                                        </p:tgtEl>
                                        <p:attrNameLst>
                                          <p:attrName>ppt_y</p:attrName>
                                        </p:attrNameLst>
                                      </p:cBhvr>
                                      <p:tavLst>
                                        <p:tav tm="0">
                                          <p:val>
                                            <p:strVal val="#ppt_y-.1"/>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8" grpId="0"/>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inimum Base Width.psd"/>
          <p:cNvPicPr>
            <a:picLocks noChangeAspect="1"/>
          </p:cNvPicPr>
          <p:nvPr/>
        </p:nvPicPr>
        <p:blipFill>
          <a:blip r:embed="rId3"/>
          <a:stretch>
            <a:fillRect/>
          </a:stretch>
        </p:blipFill>
        <p:spPr>
          <a:xfrm>
            <a:off x="2578100" y="215900"/>
            <a:ext cx="6413500" cy="5857818"/>
          </a:xfrm>
          <a:prstGeom prst="rect">
            <a:avLst/>
          </a:prstGeom>
        </p:spPr>
      </p:pic>
      <p:grpSp>
        <p:nvGrpSpPr>
          <p:cNvPr id="2" name="Group 23"/>
          <p:cNvGrpSpPr/>
          <p:nvPr/>
        </p:nvGrpSpPr>
        <p:grpSpPr>
          <a:xfrm>
            <a:off x="669073" y="431800"/>
            <a:ext cx="2442427" cy="4787900"/>
            <a:chOff x="669073" y="431800"/>
            <a:chExt cx="2442427" cy="4787900"/>
          </a:xfrm>
        </p:grpSpPr>
        <p:cxnSp>
          <p:nvCxnSpPr>
            <p:cNvPr id="21" name="Straight Arrow Connector 20"/>
            <p:cNvCxnSpPr/>
            <p:nvPr/>
          </p:nvCxnSpPr>
          <p:spPr>
            <a:xfrm rot="16200000" flipV="1">
              <a:off x="698500" y="2806700"/>
              <a:ext cx="4787900" cy="381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69073" y="1562100"/>
              <a:ext cx="2353527" cy="830997"/>
            </a:xfrm>
            <a:prstGeom prst="rect">
              <a:avLst/>
            </a:prstGeom>
            <a:noFill/>
          </p:spPr>
          <p:txBody>
            <a:bodyPr wrap="square" rtlCol="0">
              <a:spAutoFit/>
            </a:bodyPr>
            <a:lstStyle/>
            <a:p>
              <a:pPr algn="ctr" rtl="0"/>
              <a:r>
                <a:rPr lang="es-US" sz="2400" dirty="0">
                  <a:solidFill>
                    <a:schemeClr val="tx1">
                      <a:lumMod val="65000"/>
                      <a:lumOff val="35000"/>
                    </a:schemeClr>
                  </a:solidFill>
                </a:rPr>
                <a:t>DIMENSIONES DE LA ALTURA</a:t>
              </a:r>
            </a:p>
          </p:txBody>
        </p:sp>
      </p:grpSp>
      <p:grpSp>
        <p:nvGrpSpPr>
          <p:cNvPr id="7" name="Group 6">
            <a:extLst>
              <a:ext uri="{FF2B5EF4-FFF2-40B4-BE49-F238E27FC236}">
                <a16:creationId xmlns:a16="http://schemas.microsoft.com/office/drawing/2014/main" id="{0E6BC8EE-5155-264B-8641-91753A2D2871}"/>
              </a:ext>
            </a:extLst>
          </p:cNvPr>
          <p:cNvGrpSpPr/>
          <p:nvPr/>
        </p:nvGrpSpPr>
        <p:grpSpPr>
          <a:xfrm>
            <a:off x="3073399" y="4813300"/>
            <a:ext cx="4489181" cy="1250097"/>
            <a:chOff x="3073399" y="4813300"/>
            <a:chExt cx="4489181" cy="1250097"/>
          </a:xfrm>
        </p:grpSpPr>
        <p:cxnSp>
          <p:nvCxnSpPr>
            <p:cNvPr id="14" name="Straight Arrow Connector 13"/>
            <p:cNvCxnSpPr/>
            <p:nvPr/>
          </p:nvCxnSpPr>
          <p:spPr>
            <a:xfrm>
              <a:off x="3399558" y="4813300"/>
              <a:ext cx="4163022" cy="1168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073399" y="5232400"/>
              <a:ext cx="2610708" cy="830997"/>
            </a:xfrm>
            <a:prstGeom prst="rect">
              <a:avLst/>
            </a:prstGeom>
            <a:noFill/>
          </p:spPr>
          <p:txBody>
            <a:bodyPr wrap="square" rtlCol="0">
              <a:spAutoFit/>
            </a:bodyPr>
            <a:lstStyle/>
            <a:p>
              <a:pPr algn="ctr" rtl="0"/>
              <a:r>
                <a:rPr lang="es-US" sz="2400">
                  <a:solidFill>
                    <a:srgbClr val="595959"/>
                  </a:solidFill>
                </a:rPr>
                <a:t>DIMENSIONES DE LA BASE</a:t>
              </a:r>
            </a:p>
          </p:txBody>
        </p:sp>
      </p:grpSp>
      <p:grpSp>
        <p:nvGrpSpPr>
          <p:cNvPr id="6" name="Group 5">
            <a:extLst>
              <a:ext uri="{FF2B5EF4-FFF2-40B4-BE49-F238E27FC236}">
                <a16:creationId xmlns:a16="http://schemas.microsoft.com/office/drawing/2014/main" id="{F1F75EF2-7023-924B-BDB6-64BC3B3E87E5}"/>
              </a:ext>
            </a:extLst>
          </p:cNvPr>
          <p:cNvGrpSpPr/>
          <p:nvPr/>
        </p:nvGrpSpPr>
        <p:grpSpPr>
          <a:xfrm>
            <a:off x="7856579" y="5081826"/>
            <a:ext cx="3001920" cy="861775"/>
            <a:chOff x="7856579" y="5081826"/>
            <a:chExt cx="3001920" cy="861775"/>
          </a:xfrm>
        </p:grpSpPr>
        <p:cxnSp>
          <p:nvCxnSpPr>
            <p:cNvPr id="19" name="Straight Arrow Connector 18"/>
            <p:cNvCxnSpPr/>
            <p:nvPr/>
          </p:nvCxnSpPr>
          <p:spPr>
            <a:xfrm rot="5400000" flipH="1" flipV="1">
              <a:off x="7795439" y="5623741"/>
              <a:ext cx="381000" cy="258719"/>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115299" y="5081826"/>
              <a:ext cx="2743200" cy="861774"/>
            </a:xfrm>
            <a:prstGeom prst="rect">
              <a:avLst/>
            </a:prstGeom>
            <a:noFill/>
          </p:spPr>
          <p:txBody>
            <a:bodyPr wrap="square" rtlCol="0">
              <a:spAutoFit/>
            </a:bodyPr>
            <a:lstStyle/>
            <a:p>
              <a:pPr rtl="0"/>
              <a:r>
                <a:rPr lang="es-US" sz="2600" spc="300">
                  <a:solidFill>
                    <a:srgbClr val="FF3153"/>
                  </a:solidFill>
                </a:rPr>
                <a:t>MÍNIMO</a:t>
              </a:r>
            </a:p>
            <a:p>
              <a:pPr rtl="0"/>
              <a:r>
                <a:rPr lang="es-US" sz="2400">
                  <a:solidFill>
                    <a:srgbClr val="595959"/>
                  </a:solidFill>
                </a:rPr>
                <a:t>DIMENSIÓN DE LA BASE</a:t>
              </a:r>
            </a:p>
          </p:txBody>
        </p:sp>
      </p:grpSp>
      <p:sp>
        <p:nvSpPr>
          <p:cNvPr id="16" name="TextBox 15">
            <a:extLst>
              <a:ext uri="{FF2B5EF4-FFF2-40B4-BE49-F238E27FC236}">
                <a16:creationId xmlns:a16="http://schemas.microsoft.com/office/drawing/2014/main" id="{02EF8A8D-AF6A-1443-94F8-CE3ADC5CF102}"/>
              </a:ext>
            </a:extLst>
          </p:cNvPr>
          <p:cNvSpPr txBox="1"/>
          <p:nvPr/>
        </p:nvSpPr>
        <p:spPr>
          <a:xfrm>
            <a:off x="8204200" y="431799"/>
            <a:ext cx="3987800" cy="2123658"/>
          </a:xfrm>
          <a:prstGeom prst="rect">
            <a:avLst/>
          </a:prstGeom>
          <a:noFill/>
        </p:spPr>
        <p:txBody>
          <a:bodyPr wrap="square" rtlCol="0">
            <a:spAutoFit/>
          </a:bodyPr>
          <a:lstStyle/>
          <a:p>
            <a:pPr rtl="0"/>
            <a:r>
              <a:rPr lang="es-US" sz="4400" dirty="0">
                <a:solidFill>
                  <a:srgbClr val="44546A"/>
                </a:solidFill>
              </a:rPr>
              <a:t>RELACIÓN</a:t>
            </a:r>
          </a:p>
          <a:p>
            <a:pPr rtl="0"/>
            <a:r>
              <a:rPr lang="es-US" sz="4400" dirty="0">
                <a:solidFill>
                  <a:srgbClr val="44546A"/>
                </a:solidFill>
              </a:rPr>
              <a:t>DE ALTURA </a:t>
            </a:r>
            <a:br>
              <a:rPr lang="es-US" sz="4400" dirty="0">
                <a:solidFill>
                  <a:srgbClr val="44546A"/>
                </a:solidFill>
              </a:rPr>
            </a:br>
            <a:r>
              <a:rPr lang="es-US" sz="4400" dirty="0">
                <a:solidFill>
                  <a:srgbClr val="44546A"/>
                </a:solidFill>
              </a:rPr>
              <a:t>A BASE</a:t>
            </a:r>
          </a:p>
        </p:txBody>
      </p:sp>
    </p:spTree>
    <p:extLst>
      <p:ext uri="{BB962C8B-B14F-4D97-AF65-F5344CB8AC3E}">
        <p14:creationId xmlns:p14="http://schemas.microsoft.com/office/powerpoint/2010/main" val="36941014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B6509-C448-884E-895A-C8AB67E16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6096"/>
            <a:ext cx="6016752" cy="6016752"/>
          </a:xfrm>
          <a:prstGeom prst="rect">
            <a:avLst/>
          </a:prstGeom>
        </p:spPr>
      </p:pic>
      <p:sp>
        <p:nvSpPr>
          <p:cNvPr id="6" name="TextBox 5">
            <a:extLst>
              <a:ext uri="{FF2B5EF4-FFF2-40B4-BE49-F238E27FC236}">
                <a16:creationId xmlns:a16="http://schemas.microsoft.com/office/drawing/2014/main" id="{AB283D40-57B5-164A-8D60-3D5FCA831C50}"/>
              </a:ext>
            </a:extLst>
          </p:cNvPr>
          <p:cNvSpPr txBox="1"/>
          <p:nvPr/>
        </p:nvSpPr>
        <p:spPr>
          <a:xfrm>
            <a:off x="5980176" y="1046988"/>
            <a:ext cx="5175504" cy="769441"/>
          </a:xfrm>
          <a:prstGeom prst="rect">
            <a:avLst/>
          </a:prstGeom>
          <a:noFill/>
        </p:spPr>
        <p:txBody>
          <a:bodyPr wrap="square" rtlCol="0">
            <a:spAutoFit/>
          </a:bodyPr>
          <a:lstStyle/>
          <a:p>
            <a:pPr rtl="0"/>
            <a:r>
              <a:rPr lang="es-US" sz="4400">
                <a:solidFill>
                  <a:srgbClr val="44546A"/>
                </a:solidFill>
              </a:rPr>
              <a:t>ESTABILIDAD Y CARGAS</a:t>
            </a:r>
          </a:p>
        </p:txBody>
      </p:sp>
    </p:spTree>
    <p:extLst>
      <p:ext uri="{BB962C8B-B14F-4D97-AF65-F5344CB8AC3E}">
        <p14:creationId xmlns:p14="http://schemas.microsoft.com/office/powerpoint/2010/main" val="1030268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82519609.jpg"/>
          <p:cNvPicPr>
            <a:picLocks noChangeAspect="1"/>
          </p:cNvPicPr>
          <p:nvPr/>
        </p:nvPicPr>
        <p:blipFill>
          <a:blip r:embed="rId3"/>
          <a:srcRect t="6538" b="12606"/>
          <a:stretch>
            <a:fillRect/>
          </a:stretch>
        </p:blipFill>
        <p:spPr>
          <a:xfrm>
            <a:off x="412750" y="4724400"/>
            <a:ext cx="1352550" cy="1181100"/>
          </a:xfrm>
          <a:prstGeom prst="rect">
            <a:avLst/>
          </a:prstGeom>
        </p:spPr>
      </p:pic>
      <p:pic>
        <p:nvPicPr>
          <p:cNvPr id="5" name="Picture 4" descr="201682519609.jpg"/>
          <p:cNvPicPr>
            <a:picLocks noChangeAspect="1"/>
          </p:cNvPicPr>
          <p:nvPr/>
        </p:nvPicPr>
        <p:blipFill>
          <a:blip r:embed="rId3"/>
          <a:srcRect t="6538" b="12606"/>
          <a:stretch>
            <a:fillRect/>
          </a:stretch>
        </p:blipFill>
        <p:spPr>
          <a:xfrm>
            <a:off x="412750" y="35560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1847850" y="47879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1860550" y="3619500"/>
            <a:ext cx="1352550" cy="1181100"/>
          </a:xfrm>
          <a:prstGeom prst="rect">
            <a:avLst/>
          </a:prstGeom>
        </p:spPr>
      </p:pic>
      <p:pic>
        <p:nvPicPr>
          <p:cNvPr id="10" name="Picture 9" descr="201682519609.jpg"/>
          <p:cNvPicPr>
            <a:picLocks noChangeAspect="1"/>
          </p:cNvPicPr>
          <p:nvPr/>
        </p:nvPicPr>
        <p:blipFill>
          <a:blip r:embed="rId3"/>
          <a:srcRect t="6538" b="12606"/>
          <a:stretch>
            <a:fillRect/>
          </a:stretch>
        </p:blipFill>
        <p:spPr>
          <a:xfrm>
            <a:off x="1860550" y="2463800"/>
            <a:ext cx="1352550" cy="1181100"/>
          </a:xfrm>
          <a:prstGeom prst="rect">
            <a:avLst/>
          </a:prstGeom>
        </p:spPr>
      </p:pic>
      <p:pic>
        <p:nvPicPr>
          <p:cNvPr id="11" name="Picture 10" descr="201682519609.jpg"/>
          <p:cNvPicPr>
            <a:picLocks noChangeAspect="1"/>
          </p:cNvPicPr>
          <p:nvPr/>
        </p:nvPicPr>
        <p:blipFill>
          <a:blip r:embed="rId3"/>
          <a:srcRect t="6538" b="12606"/>
          <a:stretch>
            <a:fillRect/>
          </a:stretch>
        </p:blipFill>
        <p:spPr>
          <a:xfrm>
            <a:off x="1860550" y="1295400"/>
            <a:ext cx="1352550" cy="1181100"/>
          </a:xfrm>
          <a:prstGeom prst="rect">
            <a:avLst/>
          </a:prstGeom>
        </p:spPr>
      </p:pic>
      <p:pic>
        <p:nvPicPr>
          <p:cNvPr id="12" name="Picture 11" descr="201682519609.jpg"/>
          <p:cNvPicPr>
            <a:picLocks noChangeAspect="1"/>
          </p:cNvPicPr>
          <p:nvPr/>
        </p:nvPicPr>
        <p:blipFill>
          <a:blip r:embed="rId3"/>
          <a:srcRect t="6538" b="12606"/>
          <a:stretch>
            <a:fillRect/>
          </a:stretch>
        </p:blipFill>
        <p:spPr>
          <a:xfrm>
            <a:off x="1860550" y="114300"/>
            <a:ext cx="1352550" cy="1181100"/>
          </a:xfrm>
          <a:prstGeom prst="rect">
            <a:avLst/>
          </a:prstGeom>
        </p:spPr>
      </p:pic>
      <p:grpSp>
        <p:nvGrpSpPr>
          <p:cNvPr id="2" name="Group 23"/>
          <p:cNvGrpSpPr/>
          <p:nvPr/>
        </p:nvGrpSpPr>
        <p:grpSpPr>
          <a:xfrm>
            <a:off x="1847850" y="101600"/>
            <a:ext cx="1365250" cy="5854700"/>
            <a:chOff x="3016250" y="165100"/>
            <a:chExt cx="1365250" cy="5854700"/>
          </a:xfrm>
        </p:grpSpPr>
        <p:pic>
          <p:nvPicPr>
            <p:cNvPr id="19" name="Picture 1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20" name="Picture 1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21" name="Picture 2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22" name="Picture 2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23" name="Picture 2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26" name="Rectangle 25"/>
          <p:cNvSpPr/>
          <p:nvPr/>
        </p:nvSpPr>
        <p:spPr>
          <a:xfrm>
            <a:off x="3238500" y="0"/>
            <a:ext cx="520700" cy="5956300"/>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28" name="Straight Arrow Connector 27"/>
          <p:cNvCxnSpPr/>
          <p:nvPr/>
        </p:nvCxnSpPr>
        <p:spPr>
          <a:xfrm>
            <a:off x="2171700" y="24638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08200" y="1651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31"/>
          <p:cNvGrpSpPr/>
          <p:nvPr/>
        </p:nvGrpSpPr>
        <p:grpSpPr>
          <a:xfrm>
            <a:off x="4489450" y="88900"/>
            <a:ext cx="1365250" cy="5854700"/>
            <a:chOff x="3016250" y="165100"/>
            <a:chExt cx="1365250" cy="5854700"/>
          </a:xfrm>
        </p:grpSpPr>
        <p:pic>
          <p:nvPicPr>
            <p:cNvPr id="33" name="Picture 32"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34" name="Picture 33"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35" name="Picture 34"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36" name="Picture 35"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37" name="Picture 36"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grpSp>
        <p:nvGrpSpPr>
          <p:cNvPr id="8" name="Group 37"/>
          <p:cNvGrpSpPr/>
          <p:nvPr/>
        </p:nvGrpSpPr>
        <p:grpSpPr>
          <a:xfrm>
            <a:off x="8769350" y="63500"/>
            <a:ext cx="1365250" cy="5854700"/>
            <a:chOff x="3016250" y="165100"/>
            <a:chExt cx="1365250" cy="5854700"/>
          </a:xfrm>
        </p:grpSpPr>
        <p:pic>
          <p:nvPicPr>
            <p:cNvPr id="39" name="Picture 3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40" name="Picture 3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41" name="Picture 4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42" name="Picture 4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43" name="Picture 4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pic>
        <p:nvPicPr>
          <p:cNvPr id="45" name="Picture 44" descr="Putlog.jpg"/>
          <p:cNvPicPr>
            <a:picLocks noChangeAspect="1"/>
          </p:cNvPicPr>
          <p:nvPr/>
        </p:nvPicPr>
        <p:blipFill>
          <a:blip r:embed="rId5"/>
          <a:srcRect l="2962" r="2255"/>
          <a:stretch>
            <a:fillRect/>
          </a:stretch>
        </p:blipFill>
        <p:spPr>
          <a:xfrm>
            <a:off x="5651500" y="2259012"/>
            <a:ext cx="3403600" cy="638175"/>
          </a:xfrm>
          <a:prstGeom prst="rect">
            <a:avLst/>
          </a:prstGeom>
        </p:spPr>
      </p:pic>
      <p:pic>
        <p:nvPicPr>
          <p:cNvPr id="46" name="Picture 45" descr="Putlog.jpg"/>
          <p:cNvPicPr>
            <a:picLocks noChangeAspect="1"/>
          </p:cNvPicPr>
          <p:nvPr/>
        </p:nvPicPr>
        <p:blipFill>
          <a:blip r:embed="rId5"/>
          <a:srcRect l="2962" r="2255"/>
          <a:stretch>
            <a:fillRect/>
          </a:stretch>
        </p:blipFill>
        <p:spPr>
          <a:xfrm>
            <a:off x="5664200" y="-77788"/>
            <a:ext cx="3403600" cy="638175"/>
          </a:xfrm>
          <a:prstGeom prst="rect">
            <a:avLst/>
          </a:prstGeom>
        </p:spPr>
      </p:pic>
    </p:spTree>
    <p:extLst>
      <p:ext uri="{BB962C8B-B14F-4D97-AF65-F5344CB8AC3E}">
        <p14:creationId xmlns:p14="http://schemas.microsoft.com/office/powerpoint/2010/main" val="1613441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Clr clrSpc="rgb" dir="cw">
                                      <p:cBhvr override="childStyle">
                                        <p:cTn id="54" dur="100" fill="hold"/>
                                        <p:tgtEl>
                                          <p:spTgt spid="2"/>
                                        </p:tgtEl>
                                        <p:attrNameLst>
                                          <p:attrName>style.color</p:attrName>
                                        </p:attrNameLst>
                                      </p:cBhvr>
                                      <p:to>
                                        <a:schemeClr val="accent2"/>
                                      </p:to>
                                    </p:animClr>
                                    <p:animClr clrSpc="rgb" dir="cw">
                                      <p:cBhvr>
                                        <p:cTn id="55" dur="100" fill="hold"/>
                                        <p:tgtEl>
                                          <p:spTgt spid="2"/>
                                        </p:tgtEl>
                                        <p:attrNameLst>
                                          <p:attrName>fillcolor</p:attrName>
                                        </p:attrNameLst>
                                      </p:cBhvr>
                                      <p:to>
                                        <a:schemeClr val="accent2"/>
                                      </p:to>
                                    </p:animClr>
                                    <p:set>
                                      <p:cBhvr>
                                        <p:cTn id="56" dur="100" fill="hold"/>
                                        <p:tgtEl>
                                          <p:spTgt spid="2"/>
                                        </p:tgtEl>
                                        <p:attrNameLst>
                                          <p:attrName>fill.type</p:attrName>
                                        </p:attrNameLst>
                                      </p:cBhvr>
                                      <p:to>
                                        <p:strVal val="solid"/>
                                      </p:to>
                                    </p:set>
                                    <p:set>
                                      <p:cBhvr>
                                        <p:cTn id="57" dur="100" fill="hold"/>
                                        <p:tgtEl>
                                          <p:spTgt spid="2"/>
                                        </p:tgtEl>
                                        <p:attrNameLst>
                                          <p:attrName>fill.on</p:attrName>
                                        </p:attrNameLst>
                                      </p:cBhvr>
                                      <p:to>
                                        <p:strVal val="true"/>
                                      </p:to>
                                    </p:set>
                                    <p:animRot by="120000">
                                      <p:cBhvr>
                                        <p:cTn id="58" dur="100" fill="hold">
                                          <p:stCondLst>
                                            <p:cond delay="0"/>
                                          </p:stCondLst>
                                        </p:cTn>
                                        <p:tgtEl>
                                          <p:spTgt spid="2"/>
                                        </p:tgtEl>
                                        <p:attrNameLst>
                                          <p:attrName>r</p:attrName>
                                        </p:attrNameLst>
                                      </p:cBhvr>
                                    </p:animRot>
                                    <p:animRot by="-240000">
                                      <p:cBhvr>
                                        <p:cTn id="59" dur="200" fill="hold">
                                          <p:stCondLst>
                                            <p:cond delay="200"/>
                                          </p:stCondLst>
                                        </p:cTn>
                                        <p:tgtEl>
                                          <p:spTgt spid="2"/>
                                        </p:tgtEl>
                                        <p:attrNameLst>
                                          <p:attrName>r</p:attrName>
                                        </p:attrNameLst>
                                      </p:cBhvr>
                                    </p:animRot>
                                    <p:animRot by="240000">
                                      <p:cBhvr>
                                        <p:cTn id="60" dur="200" fill="hold">
                                          <p:stCondLst>
                                            <p:cond delay="400"/>
                                          </p:stCondLst>
                                        </p:cTn>
                                        <p:tgtEl>
                                          <p:spTgt spid="2"/>
                                        </p:tgtEl>
                                        <p:attrNameLst>
                                          <p:attrName>r</p:attrName>
                                        </p:attrNameLst>
                                      </p:cBhvr>
                                    </p:animRot>
                                    <p:animRot by="-240000">
                                      <p:cBhvr>
                                        <p:cTn id="61" dur="200" fill="hold">
                                          <p:stCondLst>
                                            <p:cond delay="600"/>
                                          </p:stCondLst>
                                        </p:cTn>
                                        <p:tgtEl>
                                          <p:spTgt spid="2"/>
                                        </p:tgtEl>
                                        <p:attrNameLst>
                                          <p:attrName>r</p:attrName>
                                        </p:attrNameLst>
                                      </p:cBhvr>
                                    </p:animRot>
                                    <p:animRot by="120000">
                                      <p:cBhvr>
                                        <p:cTn id="62" dur="200" fill="hold">
                                          <p:stCondLst>
                                            <p:cond delay="800"/>
                                          </p:stCondLst>
                                        </p:cTn>
                                        <p:tgtEl>
                                          <p:spTgt spid="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slide(fromBottom)">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slide(fromBottom)">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Clr clrSpc="rgb" dir="cw">
                                      <p:cBhvr override="childStyle">
                                        <p:cTn id="88" dur="100" fill="hold"/>
                                        <p:tgtEl>
                                          <p:spTgt spid="3"/>
                                        </p:tgtEl>
                                        <p:attrNameLst>
                                          <p:attrName>style.color</p:attrName>
                                        </p:attrNameLst>
                                      </p:cBhvr>
                                      <p:to>
                                        <a:schemeClr val="accent2"/>
                                      </p:to>
                                    </p:animClr>
                                    <p:animClr clrSpc="rgb" dir="cw">
                                      <p:cBhvr>
                                        <p:cTn id="89" dur="100" fill="hold"/>
                                        <p:tgtEl>
                                          <p:spTgt spid="3"/>
                                        </p:tgtEl>
                                        <p:attrNameLst>
                                          <p:attrName>fillcolor</p:attrName>
                                        </p:attrNameLst>
                                      </p:cBhvr>
                                      <p:to>
                                        <a:schemeClr val="accent2"/>
                                      </p:to>
                                    </p:animClr>
                                    <p:set>
                                      <p:cBhvr>
                                        <p:cTn id="90" dur="100" fill="hold"/>
                                        <p:tgtEl>
                                          <p:spTgt spid="3"/>
                                        </p:tgtEl>
                                        <p:attrNameLst>
                                          <p:attrName>fill.type</p:attrName>
                                        </p:attrNameLst>
                                      </p:cBhvr>
                                      <p:to>
                                        <p:strVal val="solid"/>
                                      </p:to>
                                    </p:set>
                                    <p:set>
                                      <p:cBhvr>
                                        <p:cTn id="91" dur="100" fill="hold"/>
                                        <p:tgtEl>
                                          <p:spTgt spid="3"/>
                                        </p:tgtEl>
                                        <p:attrNameLst>
                                          <p:attrName>fill.on</p:attrName>
                                        </p:attrNameLst>
                                      </p:cBhvr>
                                      <p:to>
                                        <p:strVal val="true"/>
                                      </p:to>
                                    </p:set>
                                    <p:animRot by="120000">
                                      <p:cBhvr>
                                        <p:cTn id="92" dur="100" fill="hold">
                                          <p:stCondLst>
                                            <p:cond delay="0"/>
                                          </p:stCondLst>
                                        </p:cTn>
                                        <p:tgtEl>
                                          <p:spTgt spid="3"/>
                                        </p:tgtEl>
                                        <p:attrNameLst>
                                          <p:attrName>r</p:attrName>
                                        </p:attrNameLst>
                                      </p:cBhvr>
                                    </p:animRot>
                                    <p:animRot by="-240000">
                                      <p:cBhvr>
                                        <p:cTn id="93" dur="200" fill="hold">
                                          <p:stCondLst>
                                            <p:cond delay="200"/>
                                          </p:stCondLst>
                                        </p:cTn>
                                        <p:tgtEl>
                                          <p:spTgt spid="3"/>
                                        </p:tgtEl>
                                        <p:attrNameLst>
                                          <p:attrName>r</p:attrName>
                                        </p:attrNameLst>
                                      </p:cBhvr>
                                    </p:animRot>
                                    <p:animRot by="240000">
                                      <p:cBhvr>
                                        <p:cTn id="94" dur="200" fill="hold">
                                          <p:stCondLst>
                                            <p:cond delay="400"/>
                                          </p:stCondLst>
                                        </p:cTn>
                                        <p:tgtEl>
                                          <p:spTgt spid="3"/>
                                        </p:tgtEl>
                                        <p:attrNameLst>
                                          <p:attrName>r</p:attrName>
                                        </p:attrNameLst>
                                      </p:cBhvr>
                                    </p:animRot>
                                    <p:animRot by="-240000">
                                      <p:cBhvr>
                                        <p:cTn id="95" dur="200" fill="hold">
                                          <p:stCondLst>
                                            <p:cond delay="600"/>
                                          </p:stCondLst>
                                        </p:cTn>
                                        <p:tgtEl>
                                          <p:spTgt spid="3"/>
                                        </p:tgtEl>
                                        <p:attrNameLst>
                                          <p:attrName>r</p:attrName>
                                        </p:attrNameLst>
                                      </p:cBhvr>
                                    </p:animRot>
                                    <p:animRot by="120000">
                                      <p:cBhvr>
                                        <p:cTn id="96" dur="200" fill="hold">
                                          <p:stCondLst>
                                            <p:cond delay="800"/>
                                          </p:stCondLst>
                                        </p:cTn>
                                        <p:tgtEl>
                                          <p:spTgt spid="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Clr clrSpc="rgb" dir="cw">
                                      <p:cBhvr override="childStyle">
                                        <p:cTn id="105" dur="100" fill="hold"/>
                                        <p:tgtEl>
                                          <p:spTgt spid="8"/>
                                        </p:tgtEl>
                                        <p:attrNameLst>
                                          <p:attrName>style.color</p:attrName>
                                        </p:attrNameLst>
                                      </p:cBhvr>
                                      <p:to>
                                        <a:schemeClr val="accent2"/>
                                      </p:to>
                                    </p:animClr>
                                    <p:animClr clrSpc="rgb" dir="cw">
                                      <p:cBhvr>
                                        <p:cTn id="106" dur="100" fill="hold"/>
                                        <p:tgtEl>
                                          <p:spTgt spid="8"/>
                                        </p:tgtEl>
                                        <p:attrNameLst>
                                          <p:attrName>fillcolor</p:attrName>
                                        </p:attrNameLst>
                                      </p:cBhvr>
                                      <p:to>
                                        <a:schemeClr val="accent2"/>
                                      </p:to>
                                    </p:animClr>
                                    <p:set>
                                      <p:cBhvr>
                                        <p:cTn id="107" dur="100" fill="hold"/>
                                        <p:tgtEl>
                                          <p:spTgt spid="8"/>
                                        </p:tgtEl>
                                        <p:attrNameLst>
                                          <p:attrName>fill.type</p:attrName>
                                        </p:attrNameLst>
                                      </p:cBhvr>
                                      <p:to>
                                        <p:strVal val="solid"/>
                                      </p:to>
                                    </p:set>
                                    <p:set>
                                      <p:cBhvr>
                                        <p:cTn id="108" dur="100" fill="hold"/>
                                        <p:tgtEl>
                                          <p:spTgt spid="8"/>
                                        </p:tgtEl>
                                        <p:attrNameLst>
                                          <p:attrName>fill.on</p:attrName>
                                        </p:attrNameLst>
                                      </p:cBhvr>
                                      <p:to>
                                        <p:strVal val="true"/>
                                      </p:to>
                                    </p:set>
                                    <p:animRot by="120000">
                                      <p:cBhvr>
                                        <p:cTn id="109" dur="100" fill="hold">
                                          <p:stCondLst>
                                            <p:cond delay="0"/>
                                          </p:stCondLst>
                                        </p:cTn>
                                        <p:tgtEl>
                                          <p:spTgt spid="8"/>
                                        </p:tgtEl>
                                        <p:attrNameLst>
                                          <p:attrName>r</p:attrName>
                                        </p:attrNameLst>
                                      </p:cBhvr>
                                    </p:animRot>
                                    <p:animRot by="-240000">
                                      <p:cBhvr>
                                        <p:cTn id="110" dur="200" fill="hold">
                                          <p:stCondLst>
                                            <p:cond delay="200"/>
                                          </p:stCondLst>
                                        </p:cTn>
                                        <p:tgtEl>
                                          <p:spTgt spid="8"/>
                                        </p:tgtEl>
                                        <p:attrNameLst>
                                          <p:attrName>r</p:attrName>
                                        </p:attrNameLst>
                                      </p:cBhvr>
                                    </p:animRot>
                                    <p:animRot by="240000">
                                      <p:cBhvr>
                                        <p:cTn id="111" dur="200" fill="hold">
                                          <p:stCondLst>
                                            <p:cond delay="400"/>
                                          </p:stCondLst>
                                        </p:cTn>
                                        <p:tgtEl>
                                          <p:spTgt spid="8"/>
                                        </p:tgtEl>
                                        <p:attrNameLst>
                                          <p:attrName>r</p:attrName>
                                        </p:attrNameLst>
                                      </p:cBhvr>
                                    </p:animRot>
                                    <p:animRot by="-240000">
                                      <p:cBhvr>
                                        <p:cTn id="112" dur="200" fill="hold">
                                          <p:stCondLst>
                                            <p:cond delay="600"/>
                                          </p:stCondLst>
                                        </p:cTn>
                                        <p:tgtEl>
                                          <p:spTgt spid="8"/>
                                        </p:tgtEl>
                                        <p:attrNameLst>
                                          <p:attrName>r</p:attrName>
                                        </p:attrNameLst>
                                      </p:cBhvr>
                                    </p:animRot>
                                    <p:animRot by="120000">
                                      <p:cBhvr>
                                        <p:cTn id="113" dur="200" fill="hold">
                                          <p:stCondLst>
                                            <p:cond delay="800"/>
                                          </p:stCondLst>
                                        </p:cTn>
                                        <p:tgtEl>
                                          <p:spTgt spid="8"/>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000"/>
                                        <p:tgtEl>
                                          <p:spTgt spid="46"/>
                                        </p:tgtEl>
                                      </p:cBhvr>
                                    </p:animEffect>
                                    <p:anim calcmode="lin" valueType="num">
                                      <p:cBhvr>
                                        <p:cTn id="126" dur="1000" fill="hold"/>
                                        <p:tgtEl>
                                          <p:spTgt spid="46"/>
                                        </p:tgtEl>
                                        <p:attrNameLst>
                                          <p:attrName>ppt_x</p:attrName>
                                        </p:attrNameLst>
                                      </p:cBhvr>
                                      <p:tavLst>
                                        <p:tav tm="0">
                                          <p:val>
                                            <p:strVal val="#ppt_x"/>
                                          </p:val>
                                        </p:tav>
                                        <p:tav tm="100000">
                                          <p:val>
                                            <p:strVal val="#ppt_x"/>
                                          </p:val>
                                        </p:tav>
                                      </p:tavLst>
                                    </p:anim>
                                    <p:anim calcmode="lin" valueType="num">
                                      <p:cBhvr>
                                        <p:cTn id="1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ression.psd"/>
          <p:cNvPicPr>
            <a:picLocks noChangeAspect="1"/>
          </p:cNvPicPr>
          <p:nvPr/>
        </p:nvPicPr>
        <p:blipFill>
          <a:blip r:embed="rId3"/>
          <a:stretch>
            <a:fillRect/>
          </a:stretch>
        </p:blipFill>
        <p:spPr>
          <a:xfrm>
            <a:off x="614362" y="1160462"/>
            <a:ext cx="5546732" cy="4008438"/>
          </a:xfrm>
          <a:prstGeom prst="rect">
            <a:avLst/>
          </a:prstGeom>
        </p:spPr>
      </p:pic>
      <p:sp>
        <p:nvSpPr>
          <p:cNvPr id="5" name="Left Arrow 4"/>
          <p:cNvSpPr/>
          <p:nvPr/>
        </p:nvSpPr>
        <p:spPr>
          <a:xfrm>
            <a:off x="4368800" y="50673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Left Arrow 6"/>
          <p:cNvSpPr/>
          <p:nvPr/>
        </p:nvSpPr>
        <p:spPr>
          <a:xfrm flipH="1">
            <a:off x="1181100" y="50673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2057400" y="736600"/>
            <a:ext cx="3086100" cy="553998"/>
          </a:xfrm>
          <a:prstGeom prst="rect">
            <a:avLst/>
          </a:prstGeom>
          <a:noFill/>
        </p:spPr>
        <p:txBody>
          <a:bodyPr wrap="square" rtlCol="0">
            <a:spAutoFit/>
          </a:bodyPr>
          <a:lstStyle/>
          <a:p>
            <a:pPr rtl="0"/>
            <a:r>
              <a:rPr lang="es-US" sz="3000">
                <a:solidFill>
                  <a:schemeClr val="tx2"/>
                </a:solidFill>
              </a:rPr>
              <a:t>COMPRESIÓN</a:t>
            </a:r>
          </a:p>
        </p:txBody>
      </p:sp>
      <p:pic>
        <p:nvPicPr>
          <p:cNvPr id="9" name="Picture 8" descr="Tension.psd"/>
          <p:cNvPicPr>
            <a:picLocks noChangeAspect="1"/>
          </p:cNvPicPr>
          <p:nvPr/>
        </p:nvPicPr>
        <p:blipFill>
          <a:blip r:embed="rId4"/>
          <a:srcRect t="2703"/>
          <a:stretch>
            <a:fillRect/>
          </a:stretch>
        </p:blipFill>
        <p:spPr>
          <a:xfrm>
            <a:off x="5854701" y="2400300"/>
            <a:ext cx="5951036" cy="1714499"/>
          </a:xfrm>
          <a:prstGeom prst="rect">
            <a:avLst/>
          </a:prstGeom>
        </p:spPr>
      </p:pic>
      <p:sp>
        <p:nvSpPr>
          <p:cNvPr id="11" name="Left Arrow 10"/>
          <p:cNvSpPr/>
          <p:nvPr/>
        </p:nvSpPr>
        <p:spPr>
          <a:xfrm flipH="1">
            <a:off x="9156700" y="50419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Left Arrow 11"/>
          <p:cNvSpPr/>
          <p:nvPr/>
        </p:nvSpPr>
        <p:spPr>
          <a:xfrm>
            <a:off x="7835900" y="50292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8089900" y="723900"/>
            <a:ext cx="2374900" cy="569387"/>
          </a:xfrm>
          <a:prstGeom prst="rect">
            <a:avLst/>
          </a:prstGeom>
          <a:noFill/>
        </p:spPr>
        <p:txBody>
          <a:bodyPr wrap="square" rtlCol="0">
            <a:spAutoFit/>
          </a:bodyPr>
          <a:lstStyle/>
          <a:p>
            <a:pPr rtl="0"/>
            <a:r>
              <a:rPr lang="es-US" sz="3000">
                <a:solidFill>
                  <a:schemeClr val="tx2"/>
                </a:solidFill>
              </a:rPr>
              <a:t>TENSIÓN</a:t>
            </a:r>
          </a:p>
        </p:txBody>
      </p:sp>
      <p:sp>
        <p:nvSpPr>
          <p:cNvPr id="14" name="TextBox 13"/>
          <p:cNvSpPr txBox="1"/>
          <p:nvPr/>
        </p:nvSpPr>
        <p:spPr>
          <a:xfrm>
            <a:off x="1996061" y="5499100"/>
            <a:ext cx="3526573" cy="754053"/>
          </a:xfrm>
          <a:prstGeom prst="rect">
            <a:avLst/>
          </a:prstGeom>
          <a:noFill/>
        </p:spPr>
        <p:txBody>
          <a:bodyPr wrap="square" rtlCol="0">
            <a:spAutoFit/>
          </a:bodyPr>
          <a:lstStyle/>
          <a:p>
            <a:pPr rtl="0"/>
            <a:r>
              <a:rPr lang="es-US" sz="4300" spc="300" dirty="0">
                <a:solidFill>
                  <a:schemeClr val="tx2"/>
                </a:solidFill>
              </a:rPr>
              <a:t>EMPUJAR</a:t>
            </a:r>
          </a:p>
        </p:txBody>
      </p:sp>
      <p:sp>
        <p:nvSpPr>
          <p:cNvPr id="15" name="TextBox 14"/>
          <p:cNvSpPr txBox="1"/>
          <p:nvPr/>
        </p:nvSpPr>
        <p:spPr>
          <a:xfrm>
            <a:off x="8203883" y="5422900"/>
            <a:ext cx="1879600" cy="754053"/>
          </a:xfrm>
          <a:prstGeom prst="rect">
            <a:avLst/>
          </a:prstGeom>
          <a:noFill/>
        </p:spPr>
        <p:txBody>
          <a:bodyPr wrap="square" rtlCol="0">
            <a:spAutoFit/>
          </a:bodyPr>
          <a:lstStyle/>
          <a:p>
            <a:pPr rtl="0"/>
            <a:r>
              <a:rPr lang="es-US" sz="4300" spc="300" dirty="0">
                <a:solidFill>
                  <a:schemeClr val="tx2"/>
                </a:solidFill>
              </a:rPr>
              <a:t>TIRAR</a:t>
            </a:r>
          </a:p>
        </p:txBody>
      </p:sp>
    </p:spTree>
    <p:extLst>
      <p:ext uri="{BB962C8B-B14F-4D97-AF65-F5344CB8AC3E}">
        <p14:creationId xmlns:p14="http://schemas.microsoft.com/office/powerpoint/2010/main" val="6262391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0"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strVal val="#ppt_w+.3"/>
                                          </p:val>
                                        </p:tav>
                                        <p:tav tm="100000">
                                          <p:val>
                                            <p:strVal val="#ppt_w"/>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animEffect transition="in" filter="fade">
                                      <p:cBhvr>
                                        <p:cTn id="17" dur="2000"/>
                                        <p:tgtEl>
                                          <p:spTgt spid="14"/>
                                        </p:tgtEl>
                                      </p:cBhvr>
                                    </p:animEffect>
                                  </p:childTnLst>
                                </p:cTn>
                              </p:par>
                              <p:par>
                                <p:cTn id="18" presetID="1"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0" presetClass="path" presetSubtype="0" accel="50000" decel="50000" fill="hold" grpId="0" nodeType="withEffect">
                                  <p:stCondLst>
                                    <p:cond delay="0"/>
                                  </p:stCondLst>
                                  <p:childTnLst>
                                    <p:animMotion origin="layout" path="M 1.66667E-6 -2.96296E-6 L 0.09271 -0.00185 " pathEditMode="relative" rAng="0" ptsTypes="AA">
                                      <p:cBhvr>
                                        <p:cTn id="21" dur="2000" fill="hold"/>
                                        <p:tgtEl>
                                          <p:spTgt spid="7"/>
                                        </p:tgtEl>
                                        <p:attrNameLst>
                                          <p:attrName>ppt_x</p:attrName>
                                          <p:attrName>ppt_y</p:attrName>
                                        </p:attrNameLst>
                                      </p:cBhvr>
                                      <p:rCtr x="4600" y="-100"/>
                                    </p:animMotion>
                                  </p:childTnLst>
                                </p:cTn>
                              </p:par>
                              <p:par>
                                <p:cTn id="22" presetID="1"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0" presetClass="path" presetSubtype="0" accel="50000" decel="50000" fill="hold" grpId="0" nodeType="withEffect">
                                  <p:stCondLst>
                                    <p:cond delay="0"/>
                                  </p:stCondLst>
                                  <p:childTnLst>
                                    <p:animMotion origin="layout" path="M 3.33333E-6 -2.96296E-6 L -0.08542 0.00185 " pathEditMode="relative" ptsTypes="AA">
                                      <p:cBhvr>
                                        <p:cTn id="25" dur="2000" fill="hold"/>
                                        <p:tgtEl>
                                          <p:spTgt spid="5"/>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500"/>
                            </p:stCondLst>
                            <p:childTnLst>
                              <p:par>
                                <p:cTn id="37" presetID="55" presetClass="entr" presetSubtype="0" fill="hold" grpId="0" nodeType="afterEffect">
                                  <p:stCondLst>
                                    <p:cond delay="0"/>
                                  </p:stCondLst>
                                  <p:iterate type="wd">
                                    <p:tmPct val="10000"/>
                                  </p:iterate>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strVal val="#ppt_w*0.70"/>
                                          </p:val>
                                        </p:tav>
                                        <p:tav tm="100000">
                                          <p:val>
                                            <p:strVal val="#ppt_w"/>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animEffect transition="in" filter="fade">
                                      <p:cBhvr>
                                        <p:cTn id="41" dur="2000"/>
                                        <p:tgtEl>
                                          <p:spTgt spid="15"/>
                                        </p:tgtEl>
                                      </p:cBhvr>
                                    </p:animEffect>
                                  </p:childTnLst>
                                </p:cTn>
                              </p:par>
                              <p:par>
                                <p:cTn id="42" presetID="1"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1.66667E-6 -2.96296E-6 L 0.09271 -0.00185 " pathEditMode="relative" rAng="0" ptsTypes="AA">
                                      <p:cBhvr>
                                        <p:cTn id="47" dur="2000" fill="hold"/>
                                        <p:tgtEl>
                                          <p:spTgt spid="11"/>
                                        </p:tgtEl>
                                        <p:attrNameLst>
                                          <p:attrName>ppt_x</p:attrName>
                                          <p:attrName>ppt_y</p:attrName>
                                        </p:attrNameLst>
                                      </p:cBhvr>
                                      <p:rCtr x="4600" y="-100"/>
                                    </p:animMotion>
                                  </p:childTnLst>
                                </p:cTn>
                              </p:par>
                              <p:par>
                                <p:cTn id="48" presetID="0" presetClass="path" presetSubtype="0" accel="50000" decel="50000" fill="hold" grpId="0" nodeType="withEffect">
                                  <p:stCondLst>
                                    <p:cond delay="0"/>
                                  </p:stCondLst>
                                  <p:childTnLst>
                                    <p:animMotion origin="layout" path="M 3.33333E-6 -2.96296E-6 L -0.08542 0.00185 " pathEditMode="relative" ptsTypes="AA">
                                      <p:cBhvr>
                                        <p:cTn id="49"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p:bldP spid="11" grpId="0" animBg="1"/>
      <p:bldP spid="11" grpId="1" animBg="1"/>
      <p:bldP spid="12" grpId="0" animBg="1"/>
      <p:bldP spid="12" grpId="1" animBg="1"/>
      <p:bldP spid="13" grpId="0"/>
      <p:bldP spid="14" grpId="0"/>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rch Tie LOW RES.jpg"/>
          <p:cNvPicPr>
            <a:picLocks noChangeAspect="1"/>
          </p:cNvPicPr>
          <p:nvPr/>
        </p:nvPicPr>
        <p:blipFill>
          <a:blip r:embed="rId3"/>
          <a:srcRect t="2534" b="22326"/>
          <a:stretch>
            <a:fillRect/>
          </a:stretch>
        </p:blipFill>
        <p:spPr>
          <a:xfrm>
            <a:off x="0" y="-12700"/>
            <a:ext cx="12192000" cy="6870700"/>
          </a:xfrm>
          <a:prstGeom prst="rect">
            <a:avLst/>
          </a:prstGeom>
        </p:spPr>
      </p:pic>
      <p:sp>
        <p:nvSpPr>
          <p:cNvPr id="7" name="Right Arrow 6"/>
          <p:cNvSpPr/>
          <p:nvPr/>
        </p:nvSpPr>
        <p:spPr>
          <a:xfrm rot="2044365">
            <a:off x="3286543" y="220708"/>
            <a:ext cx="2360627" cy="446993"/>
          </a:xfrm>
          <a:prstGeom prst="rightArrow">
            <a:avLst/>
          </a:prstGeom>
          <a:solidFill>
            <a:srgbClr val="80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Left Arrow 7"/>
          <p:cNvSpPr/>
          <p:nvPr/>
        </p:nvSpPr>
        <p:spPr>
          <a:xfrm rot="2205316">
            <a:off x="7807466" y="1821414"/>
            <a:ext cx="2723610" cy="468094"/>
          </a:xfrm>
          <a:prstGeom prst="leftArrow">
            <a:avLst/>
          </a:prstGeom>
          <a:solidFill>
            <a:srgbClr val="80000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1862254" y="1896527"/>
            <a:ext cx="4103647" cy="1138773"/>
          </a:xfrm>
          <a:prstGeom prst="rect">
            <a:avLst/>
          </a:prstGeom>
          <a:noFill/>
        </p:spPr>
        <p:txBody>
          <a:bodyPr wrap="square" rtlCol="0">
            <a:spAutoFit/>
          </a:bodyPr>
          <a:lstStyle/>
          <a:p>
            <a:pPr rtl="0"/>
            <a:r>
              <a:rPr lang="es-US" sz="6800" dirty="0">
                <a:solidFill>
                  <a:schemeClr val="accent1"/>
                </a:solidFill>
              </a:rPr>
              <a:t>AMARRE</a:t>
            </a:r>
          </a:p>
        </p:txBody>
      </p:sp>
    </p:spTree>
    <p:extLst>
      <p:ext uri="{BB962C8B-B14F-4D97-AF65-F5344CB8AC3E}">
        <p14:creationId xmlns:p14="http://schemas.microsoft.com/office/powerpoint/2010/main" val="13794144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5937 -0.05463 L 0.52188 0.65092 " pathEditMode="relative" rAng="0" ptsTypes="AA">
                                      <p:cBhvr>
                                        <p:cTn id="11" dur="5000" fill="hold"/>
                                        <p:tgtEl>
                                          <p:spTgt spid="7"/>
                                        </p:tgtEl>
                                        <p:attrNameLst>
                                          <p:attrName>ppt_x</p:attrName>
                                          <p:attrName>ppt_y</p:attrName>
                                        </p:attrNameLst>
                                      </p:cBhvr>
                                      <p:rCtr x="29100" y="35300"/>
                                    </p:animMotion>
                                  </p:childTnLst>
                                </p:cTn>
                              </p:par>
                              <p:par>
                                <p:cTn id="12" presetID="0" presetClass="path" presetSubtype="0" accel="50000" decel="50000" fill="hold" grpId="0" nodeType="withEffect">
                                  <p:stCondLst>
                                    <p:cond delay="0"/>
                                  </p:stCondLst>
                                  <p:childTnLst>
                                    <p:animMotion origin="layout" path="M 0.06875 0.09305 L -0.24895 -0.33473 " pathEditMode="relative" ptsTypes="AA">
                                      <p:cBhvr>
                                        <p:cTn id="13"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59700" y="404235"/>
            <a:ext cx="3987800" cy="769441"/>
          </a:xfrm>
          <a:prstGeom prst="rect">
            <a:avLst/>
          </a:prstGeom>
          <a:noFill/>
        </p:spPr>
        <p:txBody>
          <a:bodyPr wrap="square" rtlCol="0">
            <a:spAutoFit/>
          </a:bodyPr>
          <a:lstStyle/>
          <a:p>
            <a:pPr rtl="0"/>
            <a:r>
              <a:rPr lang="es-US" sz="4400" dirty="0">
                <a:solidFill>
                  <a:srgbClr val="44546A"/>
                </a:solidFill>
              </a:rPr>
              <a:t>PUNTOS DE ANCLAJE</a:t>
            </a:r>
          </a:p>
        </p:txBody>
      </p:sp>
      <p:sp>
        <p:nvSpPr>
          <p:cNvPr id="7" name="TextBox 6"/>
          <p:cNvSpPr txBox="1"/>
          <p:nvPr/>
        </p:nvSpPr>
        <p:spPr>
          <a:xfrm>
            <a:off x="7823200" y="2009381"/>
            <a:ext cx="4140200" cy="3785652"/>
          </a:xfrm>
          <a:prstGeom prst="rect">
            <a:avLst/>
          </a:prstGeom>
          <a:noFill/>
        </p:spPr>
        <p:txBody>
          <a:bodyPr wrap="square" rtlCol="0">
            <a:spAutoFit/>
          </a:bodyPr>
          <a:lstStyle/>
          <a:p>
            <a:pPr rtl="0"/>
            <a:r>
              <a:rPr lang="es-US" sz="2200" dirty="0">
                <a:solidFill>
                  <a:srgbClr val="595959"/>
                </a:solidFill>
              </a:rPr>
              <a:t>La elección del punto de anclaje está normalmente determinada por:</a:t>
            </a:r>
          </a:p>
          <a:p>
            <a:pPr rtl="0"/>
            <a:endParaRPr lang="en-US" sz="2200" dirty="0">
              <a:solidFill>
                <a:srgbClr val="595959"/>
              </a:solidFill>
            </a:endParaRPr>
          </a:p>
          <a:p>
            <a:pPr marL="714375" lvl="1" indent="-257175" rtl="0">
              <a:spcAft>
                <a:spcPts val="1200"/>
              </a:spcAft>
              <a:buFont typeface="Arial"/>
              <a:buChar char="•"/>
            </a:pPr>
            <a:r>
              <a:rPr lang="es-US" sz="2200" dirty="0">
                <a:solidFill>
                  <a:srgbClr val="595959"/>
                </a:solidFill>
              </a:rPr>
              <a:t>la fuerza requerida;</a:t>
            </a:r>
          </a:p>
          <a:p>
            <a:pPr marL="714375" lvl="1" indent="-257175" rtl="0">
              <a:spcAft>
                <a:spcPts val="1200"/>
              </a:spcAft>
              <a:buFont typeface="Arial"/>
              <a:buChar char="•"/>
            </a:pPr>
            <a:r>
              <a:rPr lang="es-US" sz="2200" dirty="0">
                <a:solidFill>
                  <a:srgbClr val="595959"/>
                </a:solidFill>
              </a:rPr>
              <a:t>el material en el que se fija el punto de anclaje; </a:t>
            </a:r>
          </a:p>
          <a:p>
            <a:pPr marL="714375" lvl="1" indent="-257175" rtl="0">
              <a:spcAft>
                <a:spcPts val="1200"/>
              </a:spcAft>
              <a:buFont typeface="Arial"/>
              <a:buChar char="•"/>
            </a:pPr>
            <a:r>
              <a:rPr lang="es-US" sz="2200" dirty="0">
                <a:solidFill>
                  <a:srgbClr val="595959"/>
                </a:solidFill>
              </a:rPr>
              <a:t>la compatibilidad con los otros componentes de amarre.</a:t>
            </a:r>
          </a:p>
        </p:txBody>
      </p:sp>
      <p:pic>
        <p:nvPicPr>
          <p:cNvPr id="3" name="Picture 2">
            <a:extLst>
              <a:ext uri="{FF2B5EF4-FFF2-40B4-BE49-F238E27FC236}">
                <a16:creationId xmlns:a16="http://schemas.microsoft.com/office/drawing/2014/main" id="{7D9BB536-E908-A747-B5A6-06DA087F5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123566"/>
            <a:ext cx="7015722" cy="4943966"/>
          </a:xfrm>
          <a:prstGeom prst="rect">
            <a:avLst/>
          </a:prstGeom>
        </p:spPr>
      </p:pic>
    </p:spTree>
    <p:extLst>
      <p:ext uri="{BB962C8B-B14F-4D97-AF65-F5344CB8AC3E}">
        <p14:creationId xmlns:p14="http://schemas.microsoft.com/office/powerpoint/2010/main" val="17231693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8C1D82-9A2E-414E-9CDD-2F8E85E86E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136" y="274320"/>
            <a:ext cx="7647422" cy="5722620"/>
          </a:xfrm>
          <a:prstGeom prst="rect">
            <a:avLst/>
          </a:prstGeom>
        </p:spPr>
      </p:pic>
      <p:sp>
        <p:nvSpPr>
          <p:cNvPr id="8" name="TextBox 7"/>
          <p:cNvSpPr txBox="1"/>
          <p:nvPr/>
        </p:nvSpPr>
        <p:spPr>
          <a:xfrm>
            <a:off x="7277100" y="4089400"/>
            <a:ext cx="4495800" cy="1446550"/>
          </a:xfrm>
          <a:prstGeom prst="rect">
            <a:avLst/>
          </a:prstGeom>
          <a:noFill/>
        </p:spPr>
        <p:txBody>
          <a:bodyPr wrap="square" rtlCol="0">
            <a:spAutoFit/>
          </a:bodyPr>
          <a:lstStyle/>
          <a:p>
            <a:pPr algn="ctr" rtl="0"/>
            <a:r>
              <a:rPr lang="es-US" sz="4400" cap="all" dirty="0">
                <a:solidFill>
                  <a:schemeClr val="tx2"/>
                </a:solidFill>
              </a:rPr>
              <a:t>DISTANCIA DE AMARRE VERTICAL</a:t>
            </a:r>
          </a:p>
        </p:txBody>
      </p:sp>
    </p:spTree>
    <p:extLst>
      <p:ext uri="{BB962C8B-B14F-4D97-AF65-F5344CB8AC3E}">
        <p14:creationId xmlns:p14="http://schemas.microsoft.com/office/powerpoint/2010/main" val="11786063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6750" y="2114296"/>
            <a:ext cx="4495800" cy="1446550"/>
          </a:xfrm>
          <a:prstGeom prst="rect">
            <a:avLst/>
          </a:prstGeom>
          <a:noFill/>
        </p:spPr>
        <p:txBody>
          <a:bodyPr wrap="square" rtlCol="0">
            <a:spAutoFit/>
          </a:bodyPr>
          <a:lstStyle/>
          <a:p>
            <a:pPr algn="ctr" rtl="0"/>
            <a:r>
              <a:rPr lang="es-US" sz="4400" cap="all">
                <a:solidFill>
                  <a:schemeClr val="tx2"/>
                </a:solidFill>
              </a:rPr>
              <a:t>DISTANCIA DE AMARRE HORIZONTAL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0808" y="349250"/>
            <a:ext cx="6713829" cy="5899150"/>
          </a:xfrm>
          <a:prstGeom prst="rect">
            <a:avLst/>
          </a:prstGeom>
        </p:spPr>
      </p:pic>
    </p:spTree>
    <p:extLst>
      <p:ext uri="{BB962C8B-B14F-4D97-AF65-F5344CB8AC3E}">
        <p14:creationId xmlns:p14="http://schemas.microsoft.com/office/powerpoint/2010/main" val="29775629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930650" y="177800"/>
            <a:ext cx="1365250" cy="5854700"/>
            <a:chOff x="3016250" y="165100"/>
            <a:chExt cx="1365250" cy="5854700"/>
          </a:xfrm>
        </p:grpSpPr>
        <p:pic>
          <p:nvPicPr>
            <p:cNvPr id="5" name="Picture 4"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6" name="Picture 5"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8" name="Picture 7"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10" name="TextBox 9"/>
          <p:cNvSpPr txBox="1"/>
          <p:nvPr/>
        </p:nvSpPr>
        <p:spPr>
          <a:xfrm>
            <a:off x="5473700" y="228600"/>
            <a:ext cx="6400800" cy="769441"/>
          </a:xfrm>
          <a:prstGeom prst="rect">
            <a:avLst/>
          </a:prstGeom>
          <a:noFill/>
        </p:spPr>
        <p:txBody>
          <a:bodyPr wrap="square" rtlCol="0">
            <a:spAutoFit/>
          </a:bodyPr>
          <a:lstStyle/>
          <a:p>
            <a:pPr rtl="0"/>
            <a:r>
              <a:rPr lang="es-US" sz="4400">
                <a:solidFill>
                  <a:schemeClr val="tx2"/>
                </a:solidFill>
              </a:rPr>
              <a:t>CABLES</a:t>
            </a:r>
          </a:p>
        </p:txBody>
      </p:sp>
      <p:cxnSp>
        <p:nvCxnSpPr>
          <p:cNvPr id="17" name="Straight Arrow Connector 16"/>
          <p:cNvCxnSpPr/>
          <p:nvPr/>
        </p:nvCxnSpPr>
        <p:spPr>
          <a:xfrm rot="5400000">
            <a:off x="977900" y="2895600"/>
            <a:ext cx="3568700" cy="29083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800600" y="2819400"/>
            <a:ext cx="3568700" cy="30607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70499" y="5537200"/>
            <a:ext cx="2434993" cy="461665"/>
          </a:xfrm>
          <a:prstGeom prst="rect">
            <a:avLst/>
          </a:prstGeom>
          <a:noFill/>
        </p:spPr>
        <p:txBody>
          <a:bodyPr wrap="square" rtlCol="0">
            <a:spAutoFit/>
          </a:bodyPr>
          <a:lstStyle/>
          <a:p>
            <a:pPr rtl="0"/>
            <a:r>
              <a:rPr lang="es-US" sz="2400" dirty="0">
                <a:solidFill>
                  <a:schemeClr val="tx1">
                    <a:lumMod val="50000"/>
                    <a:lumOff val="50000"/>
                  </a:schemeClr>
                </a:solidFill>
              </a:rPr>
              <a:t>Ángulo de 45</a:t>
            </a:r>
            <a:r>
              <a:rPr lang="es-US" sz="2400" baseline="30000" dirty="0">
                <a:solidFill>
                  <a:schemeClr val="tx1">
                    <a:lumMod val="50000"/>
                    <a:lumOff val="50000"/>
                  </a:schemeClr>
                </a:solidFill>
              </a:rPr>
              <a:t>o</a:t>
            </a:r>
          </a:p>
        </p:txBody>
      </p:sp>
      <p:cxnSp>
        <p:nvCxnSpPr>
          <p:cNvPr id="30" name="Straight Connector 29"/>
          <p:cNvCxnSpPr/>
          <p:nvPr/>
        </p:nvCxnSpPr>
        <p:spPr>
          <a:xfrm>
            <a:off x="406400" y="6324600"/>
            <a:ext cx="1122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385050" y="1028700"/>
            <a:ext cx="4749800" cy="2923877"/>
          </a:xfrm>
          <a:prstGeom prst="rect">
            <a:avLst/>
          </a:prstGeom>
          <a:noFill/>
        </p:spPr>
        <p:txBody>
          <a:bodyPr wrap="square" rtlCol="0">
            <a:spAutoFit/>
          </a:bodyPr>
          <a:lstStyle/>
          <a:p>
            <a:pPr marL="177800" indent="-177800" rtl="0">
              <a:spcAft>
                <a:spcPts val="1800"/>
              </a:spcAft>
              <a:buFont typeface="Arial"/>
              <a:buChar char="•"/>
            </a:pPr>
            <a:r>
              <a:rPr lang="es-US" sz="2200" dirty="0">
                <a:solidFill>
                  <a:srgbClr val="595959"/>
                </a:solidFill>
              </a:rPr>
              <a:t>se utilizan cuando no es posible amarrar para proporcionar estabilidad y resistencia. </a:t>
            </a:r>
          </a:p>
          <a:p>
            <a:pPr marL="177800" indent="-177800" rtl="0">
              <a:spcAft>
                <a:spcPts val="1800"/>
              </a:spcAft>
              <a:buFont typeface="Arial"/>
              <a:buChar char="•"/>
            </a:pPr>
            <a:r>
              <a:rPr lang="es-US" sz="2200" dirty="0">
                <a:solidFill>
                  <a:srgbClr val="595959"/>
                </a:solidFill>
              </a:rPr>
              <a:t>por lo general, cables de acero anclados al suelo</a:t>
            </a:r>
          </a:p>
          <a:p>
            <a:pPr marL="177800" indent="-177800" rtl="0">
              <a:spcAft>
                <a:spcPts val="600"/>
              </a:spcAft>
              <a:buFont typeface="Arial"/>
              <a:buChar char="•"/>
            </a:pPr>
            <a:r>
              <a:rPr lang="es-US" sz="2200" dirty="0">
                <a:solidFill>
                  <a:srgbClr val="595959"/>
                </a:solidFill>
              </a:rPr>
              <a:t>lo debe diseñar una persona calificada</a:t>
            </a:r>
          </a:p>
        </p:txBody>
      </p:sp>
      <p:cxnSp>
        <p:nvCxnSpPr>
          <p:cNvPr id="33" name="Straight Arrow Connector 32"/>
          <p:cNvCxnSpPr/>
          <p:nvPr/>
        </p:nvCxnSpPr>
        <p:spPr>
          <a:xfrm rot="16200000" flipH="1">
            <a:off x="4864100" y="1600200"/>
            <a:ext cx="4787900" cy="43053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rot="5400000">
            <a:off x="-177800" y="1651000"/>
            <a:ext cx="4635500" cy="41021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0792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500"/>
                            </p:stCondLst>
                            <p:childTnLst>
                              <p:par>
                                <p:cTn id="14" presetID="32" presetClass="emph" presetSubtype="0" fill="hold" nodeType="afterEffect">
                                  <p:stCondLst>
                                    <p:cond delay="0"/>
                                  </p:stCondLst>
                                  <p:childTnLst>
                                    <p:animClr clrSpc="rgb" dir="cw">
                                      <p:cBhvr override="childStyle">
                                        <p:cTn id="15" dur="100" fill="hold"/>
                                        <p:tgtEl>
                                          <p:spTgt spid="2"/>
                                        </p:tgtEl>
                                        <p:attrNameLst>
                                          <p:attrName>style.color</p:attrName>
                                        </p:attrNameLst>
                                      </p:cBhvr>
                                      <p:to>
                                        <a:schemeClr val="accent2"/>
                                      </p:to>
                                    </p:animClr>
                                    <p:animClr clrSpc="rgb" dir="cw">
                                      <p:cBhvr>
                                        <p:cTn id="16" dur="100" fill="hold"/>
                                        <p:tgtEl>
                                          <p:spTgt spid="2"/>
                                        </p:tgtEl>
                                        <p:attrNameLst>
                                          <p:attrName>fillcolor</p:attrName>
                                        </p:attrNameLst>
                                      </p:cBhvr>
                                      <p:to>
                                        <a:schemeClr val="accent2"/>
                                      </p:to>
                                    </p:animClr>
                                    <p:set>
                                      <p:cBhvr>
                                        <p:cTn id="17" dur="100" fill="hold"/>
                                        <p:tgtEl>
                                          <p:spTgt spid="2"/>
                                        </p:tgtEl>
                                        <p:attrNameLst>
                                          <p:attrName>fill.type</p:attrName>
                                        </p:attrNameLst>
                                      </p:cBhvr>
                                      <p:to>
                                        <p:strVal val="solid"/>
                                      </p:to>
                                    </p:set>
                                    <p:set>
                                      <p:cBhvr>
                                        <p:cTn id="18" dur="100" fill="hold"/>
                                        <p:tgtEl>
                                          <p:spTgt spid="2"/>
                                        </p:tgtEl>
                                        <p:attrNameLst>
                                          <p:attrName>fill.on</p:attrName>
                                        </p:attrNameLst>
                                      </p:cBhvr>
                                      <p:to>
                                        <p:strVal val="true"/>
                                      </p:to>
                                    </p:se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6" presetClass="entr" presetSubtype="2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orkers_on_suspended_scaffold_in_Korolyov.jpg"/>
          <p:cNvPicPr>
            <a:picLocks noChangeAspect="1"/>
          </p:cNvPicPr>
          <p:nvPr/>
        </p:nvPicPr>
        <p:blipFill>
          <a:blip r:embed="rId3"/>
          <a:srcRect t="26790" b="2198"/>
          <a:stretch>
            <a:fillRect/>
          </a:stretch>
        </p:blipFill>
        <p:spPr>
          <a:xfrm>
            <a:off x="6209405" y="1408164"/>
            <a:ext cx="5652395" cy="3949700"/>
          </a:xfrm>
          <a:prstGeom prst="rect">
            <a:avLst/>
          </a:prstGeom>
        </p:spPr>
      </p:pic>
      <p:sp>
        <p:nvSpPr>
          <p:cNvPr id="47" name="Rectangle 46"/>
          <p:cNvSpPr/>
          <p:nvPr/>
        </p:nvSpPr>
        <p:spPr>
          <a:xfrm>
            <a:off x="355600" y="5230588"/>
            <a:ext cx="5672310" cy="7727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pic>
        <p:nvPicPr>
          <p:cNvPr id="31" name="Picture 30" descr="Rigger-Builder-Scaffold-Scaffolding-Worker-164001.jpg"/>
          <p:cNvPicPr>
            <a:picLocks noChangeAspect="1"/>
          </p:cNvPicPr>
          <p:nvPr/>
        </p:nvPicPr>
        <p:blipFill>
          <a:blip r:embed="rId4"/>
          <a:srcRect r="1889"/>
          <a:stretch>
            <a:fillRect/>
          </a:stretch>
        </p:blipFill>
        <p:spPr>
          <a:xfrm>
            <a:off x="358679" y="1407908"/>
            <a:ext cx="5661121" cy="3822700"/>
          </a:xfrm>
          <a:prstGeom prst="rect">
            <a:avLst/>
          </a:prstGeom>
        </p:spPr>
      </p:pic>
      <p:sp>
        <p:nvSpPr>
          <p:cNvPr id="48" name="Rectangle 47"/>
          <p:cNvSpPr/>
          <p:nvPr/>
        </p:nvSpPr>
        <p:spPr>
          <a:xfrm>
            <a:off x="6197600" y="5256244"/>
            <a:ext cx="5664200"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482219" y="5326655"/>
            <a:ext cx="4947781" cy="553998"/>
          </a:xfrm>
          <a:prstGeom prst="rect">
            <a:avLst/>
          </a:prstGeom>
          <a:noFill/>
        </p:spPr>
        <p:txBody>
          <a:bodyPr wrap="square" rtlCol="0">
            <a:spAutoFit/>
          </a:bodyPr>
          <a:lstStyle/>
          <a:p>
            <a:pPr algn="ctr" rtl="0"/>
            <a:r>
              <a:rPr lang="es-US" sz="3000" cap="all" dirty="0">
                <a:solidFill>
                  <a:srgbClr val="FFFFFF"/>
                </a:solidFill>
                <a:latin typeface="+mj-lt"/>
              </a:rPr>
              <a:t>Andamio suspendido</a:t>
            </a:r>
            <a:endParaRPr lang="en-US" sz="3000" cap="all" dirty="0">
              <a:solidFill>
                <a:srgbClr val="FFFFFF"/>
              </a:solidFill>
              <a:latin typeface="+mj-lt"/>
            </a:endParaRPr>
          </a:p>
        </p:txBody>
      </p:sp>
      <p:sp>
        <p:nvSpPr>
          <p:cNvPr id="4" name="TextBox 3"/>
          <p:cNvSpPr txBox="1"/>
          <p:nvPr/>
        </p:nvSpPr>
        <p:spPr>
          <a:xfrm>
            <a:off x="756067" y="5326271"/>
            <a:ext cx="4947781" cy="553998"/>
          </a:xfrm>
          <a:prstGeom prst="rect">
            <a:avLst/>
          </a:prstGeom>
          <a:noFill/>
        </p:spPr>
        <p:txBody>
          <a:bodyPr wrap="square" rtlCol="0">
            <a:spAutoFit/>
          </a:bodyPr>
          <a:lstStyle/>
          <a:p>
            <a:pPr algn="ctr"/>
            <a:r>
              <a:rPr lang="es-US" sz="3000" cap="all" dirty="0">
                <a:solidFill>
                  <a:schemeClr val="bg1"/>
                </a:solidFill>
                <a:latin typeface="+mj-lt"/>
              </a:rPr>
              <a:t>andamios soportados</a:t>
            </a:r>
            <a:endParaRPr lang="en-US" sz="3000" cap="all" dirty="0">
              <a:solidFill>
                <a:schemeClr val="bg1"/>
              </a:solidFill>
              <a:latin typeface="+mj-lt"/>
            </a:endParaRPr>
          </a:p>
        </p:txBody>
      </p:sp>
      <p:sp>
        <p:nvSpPr>
          <p:cNvPr id="8" name="TextBox 7"/>
          <p:cNvSpPr txBox="1"/>
          <p:nvPr/>
        </p:nvSpPr>
        <p:spPr>
          <a:xfrm>
            <a:off x="1947333" y="372887"/>
            <a:ext cx="7630584" cy="830997"/>
          </a:xfrm>
          <a:prstGeom prst="rect">
            <a:avLst/>
          </a:prstGeom>
          <a:noFill/>
        </p:spPr>
        <p:txBody>
          <a:bodyPr wrap="square" rtlCol="0">
            <a:spAutoFit/>
          </a:bodyPr>
          <a:lstStyle/>
          <a:p>
            <a:pPr algn="ctr" rtl="0"/>
            <a:r>
              <a:rPr lang="es-US" sz="4800" cap="all">
                <a:solidFill>
                  <a:schemeClr val="accent1"/>
                </a:solidFill>
                <a:latin typeface="+mj-lt"/>
              </a:rPr>
              <a:t>Tipos de andamios</a:t>
            </a:r>
            <a:endParaRPr lang="en-US" sz="4800" cap="all" dirty="0">
              <a:solidFill>
                <a:schemeClr val="accent1"/>
              </a:solidFill>
              <a:latin typeface="+mj-lt"/>
            </a:endParaRPr>
          </a:p>
        </p:txBody>
      </p:sp>
    </p:spTree>
    <p:extLst>
      <p:ext uri="{BB962C8B-B14F-4D97-AF65-F5344CB8AC3E}">
        <p14:creationId xmlns:p14="http://schemas.microsoft.com/office/powerpoint/2010/main" val="2546522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450" decel="100000" fill="hold"/>
                                        <p:tgtEl>
                                          <p:spTgt spid="3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2000"/>
                            </p:stCondLst>
                            <p:childTnLst>
                              <p:par>
                                <p:cTn id="26" presetID="47"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anim calcmode="lin" valueType="num">
                                      <p:cBhvr>
                                        <p:cTn id="29" dur="500" fill="hold"/>
                                        <p:tgtEl>
                                          <p:spTgt spid="32"/>
                                        </p:tgtEl>
                                        <p:attrNameLst>
                                          <p:attrName>ppt_x</p:attrName>
                                        </p:attrNameLst>
                                      </p:cBhvr>
                                      <p:tavLst>
                                        <p:tav tm="0">
                                          <p:val>
                                            <p:strVal val="#ppt_x"/>
                                          </p:val>
                                        </p:tav>
                                        <p:tav tm="100000">
                                          <p:val>
                                            <p:strVal val="#ppt_x"/>
                                          </p:val>
                                        </p:tav>
                                      </p:tavLst>
                                    </p:anim>
                                    <p:anim calcmode="lin" valueType="num">
                                      <p:cBhvr>
                                        <p:cTn id="30" dur="5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p:bldP spid="4"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4699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VERTICAL </a:t>
            </a:r>
          </a:p>
        </p:txBody>
      </p:sp>
      <p:sp>
        <p:nvSpPr>
          <p:cNvPr id="7" name="TextBox 6"/>
          <p:cNvSpPr txBox="1"/>
          <p:nvPr/>
        </p:nvSpPr>
        <p:spPr>
          <a:xfrm>
            <a:off x="62865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HORIZONTAL</a:t>
            </a:r>
          </a:p>
        </p:txBody>
      </p:sp>
      <p:sp>
        <p:nvSpPr>
          <p:cNvPr id="6" name="Rectangle 5"/>
          <p:cNvSpPr/>
          <p:nvPr/>
        </p:nvSpPr>
        <p:spPr>
          <a:xfrm>
            <a:off x="1917700" y="1795480"/>
            <a:ext cx="9880600" cy="1061829"/>
          </a:xfrm>
          <a:prstGeom prst="rect">
            <a:avLst/>
          </a:prstGeom>
        </p:spPr>
        <p:txBody>
          <a:bodyPr wrap="square" rtlCol="0">
            <a:spAutoFit/>
          </a:bodyPr>
          <a:lstStyle/>
          <a:p>
            <a:pPr rtl="0"/>
            <a:r>
              <a:rPr lang="es-US" sz="2100" dirty="0">
                <a:solidFill>
                  <a:srgbClr val="595959"/>
                </a:solidFill>
              </a:rPr>
              <a:t>Tome nota de la DISTANCIA DE AMARRE REQUERIDA de acuerdo con los </a:t>
            </a:r>
            <a:r>
              <a:rPr lang="es-US" sz="2100" cap="all" dirty="0">
                <a:solidFill>
                  <a:srgbClr val="595959"/>
                </a:solidFill>
              </a:rPr>
              <a:t>reglamentos</a:t>
            </a:r>
            <a:r>
              <a:rPr lang="es-US" sz="2100" dirty="0">
                <a:solidFill>
                  <a:srgbClr val="595959"/>
                </a:solidFill>
              </a:rPr>
              <a:t> locales, en el espacio provisto en la página 88 de la </a:t>
            </a:r>
            <a:br>
              <a:rPr lang="es-US" sz="2100" dirty="0">
                <a:solidFill>
                  <a:srgbClr val="595959"/>
                </a:solidFill>
              </a:rPr>
            </a:br>
            <a:r>
              <a:rPr lang="es-US" sz="2100" dirty="0">
                <a:solidFill>
                  <a:srgbClr val="595959"/>
                </a:solidFill>
              </a:rPr>
              <a:t>Guía de estudio de los </a:t>
            </a:r>
            <a:r>
              <a:rPr lang="es-US" sz="2100" i="1" dirty="0">
                <a:solidFill>
                  <a:srgbClr val="595959"/>
                </a:solidFill>
              </a:rPr>
              <a:t>fundamentos de los andamios</a:t>
            </a:r>
            <a:r>
              <a:rPr lang="es-US" sz="2100" dirty="0">
                <a:solidFill>
                  <a:srgbClr val="595959"/>
                </a:solidFill>
              </a:rPr>
              <a:t>.</a:t>
            </a:r>
            <a:endParaRPr lang="en-US" sz="2100" dirty="0"/>
          </a:p>
        </p:txBody>
      </p:sp>
      <p:grpSp>
        <p:nvGrpSpPr>
          <p:cNvPr id="9" name="Group 8">
            <a:extLst>
              <a:ext uri="{FF2B5EF4-FFF2-40B4-BE49-F238E27FC236}">
                <a16:creationId xmlns:a16="http://schemas.microsoft.com/office/drawing/2014/main" id="{23AD7E95-0750-2340-97FF-551EB98EB8E7}"/>
              </a:ext>
            </a:extLst>
          </p:cNvPr>
          <p:cNvGrpSpPr/>
          <p:nvPr/>
        </p:nvGrpSpPr>
        <p:grpSpPr>
          <a:xfrm>
            <a:off x="501650" y="239836"/>
            <a:ext cx="9955045" cy="1517733"/>
            <a:chOff x="501650" y="239836"/>
            <a:chExt cx="9955045" cy="1517733"/>
          </a:xfrm>
        </p:grpSpPr>
        <p:pic>
          <p:nvPicPr>
            <p:cNvPr id="11" name="Picture 10">
              <a:extLst>
                <a:ext uri="{FF2B5EF4-FFF2-40B4-BE49-F238E27FC236}">
                  <a16:creationId xmlns:a16="http://schemas.microsoft.com/office/drawing/2014/main" id="{4BC184B3-0D18-A74F-B37B-544461AD0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12" name="TextBox 11">
              <a:extLst>
                <a:ext uri="{FF2B5EF4-FFF2-40B4-BE49-F238E27FC236}">
                  <a16:creationId xmlns:a16="http://schemas.microsoft.com/office/drawing/2014/main" id="{D009EAEB-BD7F-2F40-8245-0962055E389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192612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955E4-7D73-3D43-8A56-FA3AD79CAAFA}"/>
              </a:ext>
            </a:extLst>
          </p:cNvPr>
          <p:cNvGrpSpPr/>
          <p:nvPr/>
        </p:nvGrpSpPr>
        <p:grpSpPr>
          <a:xfrm>
            <a:off x="263921" y="254000"/>
            <a:ext cx="5434647" cy="719631"/>
            <a:chOff x="263921" y="254000"/>
            <a:chExt cx="5434647" cy="719631"/>
          </a:xfrm>
        </p:grpSpPr>
        <p:pic>
          <p:nvPicPr>
            <p:cNvPr id="5" name="Picture 4" descr="Learning Activity ICON.psd">
              <a:extLst>
                <a:ext uri="{FF2B5EF4-FFF2-40B4-BE49-F238E27FC236}">
                  <a16:creationId xmlns:a16="http://schemas.microsoft.com/office/drawing/2014/main" id="{D5AA52AA-1692-1346-B2A0-9082A0E5AD1D}"/>
                </a:ext>
              </a:extLst>
            </p:cNvPr>
            <p:cNvPicPr>
              <a:picLocks noChangeAspect="1"/>
            </p:cNvPicPr>
            <p:nvPr/>
          </p:nvPicPr>
          <p:blipFill>
            <a:blip r:embed="rId3"/>
            <a:stretch>
              <a:fillRect/>
            </a:stretch>
          </p:blipFill>
          <p:spPr>
            <a:xfrm>
              <a:off x="263921" y="254000"/>
              <a:ext cx="650479" cy="719631"/>
            </a:xfrm>
            <a:prstGeom prst="rect">
              <a:avLst/>
            </a:prstGeom>
          </p:spPr>
        </p:pic>
        <p:sp>
          <p:nvSpPr>
            <p:cNvPr id="6" name="TextBox 5">
              <a:extLst>
                <a:ext uri="{FF2B5EF4-FFF2-40B4-BE49-F238E27FC236}">
                  <a16:creationId xmlns:a16="http://schemas.microsoft.com/office/drawing/2014/main" id="{6D9AD9DC-7C50-744D-80AB-8885AF0AE0CD}"/>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pic>
        <p:nvPicPr>
          <p:cNvPr id="8" name="Picture 7">
            <a:extLst>
              <a:ext uri="{FF2B5EF4-FFF2-40B4-BE49-F238E27FC236}">
                <a16:creationId xmlns:a16="http://schemas.microsoft.com/office/drawing/2014/main" id="{3BE7F10A-36AD-2745-A5E9-F815A7295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68" y="737361"/>
            <a:ext cx="10559564" cy="6120636"/>
          </a:xfrm>
          <a:prstGeom prst="rect">
            <a:avLst/>
          </a:prstGeom>
        </p:spPr>
      </p:pic>
    </p:spTree>
    <p:extLst>
      <p:ext uri="{BB962C8B-B14F-4D97-AF65-F5344CB8AC3E}">
        <p14:creationId xmlns:p14="http://schemas.microsoft.com/office/powerpoint/2010/main" val="13804964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Rounded Rectangle 12"/>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2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4" name="TextBox 13"/>
          <p:cNvSpPr txBox="1"/>
          <p:nvPr/>
        </p:nvSpPr>
        <p:spPr>
          <a:xfrm>
            <a:off x="1701800" y="1206500"/>
            <a:ext cx="9601200" cy="5001369"/>
          </a:xfrm>
          <a:prstGeom prst="rect">
            <a:avLst/>
          </a:prstGeom>
          <a:noFill/>
        </p:spPr>
        <p:txBody>
          <a:bodyPr wrap="square" rtlCol="0">
            <a:spAutoFit/>
          </a:bodyPr>
          <a:lstStyle/>
          <a:p>
            <a:pPr marL="198000" indent="-198000" algn="just" rtl="0">
              <a:spcAft>
                <a:spcPts val="600"/>
              </a:spcAft>
              <a:buFont typeface="Arial"/>
              <a:buChar char="•"/>
            </a:pPr>
            <a:r>
              <a:rPr lang="es-US" sz="2100" dirty="0">
                <a:solidFill>
                  <a:srgbClr val="595959"/>
                </a:solidFill>
              </a:rPr>
              <a:t>La estabilidad de un andamio se ve afectada por su </a:t>
            </a:r>
            <a:r>
              <a:rPr lang="es-US" sz="2100" cap="all" dirty="0">
                <a:solidFill>
                  <a:srgbClr val="595959"/>
                </a:solidFill>
              </a:rPr>
              <a:t>relación altura-base</a:t>
            </a:r>
            <a:r>
              <a:rPr lang="es-US" sz="2100" dirty="0">
                <a:solidFill>
                  <a:srgbClr val="595959"/>
                </a:solidFill>
              </a:rPr>
              <a:t>.</a:t>
            </a:r>
          </a:p>
          <a:p>
            <a:pPr marL="198000" indent="-198000" algn="just" rtl="0">
              <a:spcAft>
                <a:spcPts val="600"/>
              </a:spcAft>
              <a:buFont typeface="Arial"/>
              <a:buChar char="•"/>
            </a:pPr>
            <a:r>
              <a:rPr lang="es-US" sz="2100" dirty="0">
                <a:solidFill>
                  <a:srgbClr val="595959"/>
                </a:solidFill>
              </a:rPr>
              <a:t>La relación altura/base compara la </a:t>
            </a:r>
            <a:r>
              <a:rPr lang="es-US" sz="2100" cap="all" dirty="0">
                <a:solidFill>
                  <a:srgbClr val="595959"/>
                </a:solidFill>
              </a:rPr>
              <a:t>dimensión MÍNIMA de la base</a:t>
            </a:r>
            <a:r>
              <a:rPr lang="es-US" sz="2100" dirty="0">
                <a:solidFill>
                  <a:srgbClr val="595959"/>
                </a:solidFill>
              </a:rPr>
              <a:t> con la altura del andamio. </a:t>
            </a:r>
          </a:p>
          <a:p>
            <a:pPr marL="198000" indent="-198000" algn="just" rtl="0">
              <a:spcAft>
                <a:spcPts val="600"/>
              </a:spcAft>
              <a:buFont typeface="Arial"/>
              <a:buChar char="•"/>
            </a:pPr>
            <a:r>
              <a:rPr lang="es-US" sz="2100" dirty="0">
                <a:solidFill>
                  <a:srgbClr val="595959"/>
                </a:solidFill>
              </a:rPr>
              <a:t>Las regulaciones requieren SUJECIONES si esta relación excede </a:t>
            </a:r>
            <a:br>
              <a:rPr lang="es-US" sz="2100" dirty="0">
                <a:solidFill>
                  <a:srgbClr val="595959"/>
                </a:solidFill>
              </a:rPr>
            </a:br>
            <a:r>
              <a:rPr lang="es-US" sz="2100" dirty="0">
                <a:solidFill>
                  <a:srgbClr val="595959"/>
                </a:solidFill>
              </a:rPr>
              <a:t>3:1 o 4:1 </a:t>
            </a:r>
          </a:p>
          <a:p>
            <a:pPr marL="198000" indent="-198000" algn="just" rtl="0">
              <a:spcAft>
                <a:spcPts val="600"/>
              </a:spcAft>
              <a:buFont typeface="Arial"/>
              <a:buChar char="•"/>
            </a:pPr>
            <a:r>
              <a:rPr lang="es-US" sz="2100" dirty="0">
                <a:solidFill>
                  <a:srgbClr val="595959"/>
                </a:solidFill>
              </a:rPr>
              <a:t>Los andamios de mayor altura deben ser </a:t>
            </a:r>
            <a:r>
              <a:rPr lang="es-US" sz="2100" cap="all" dirty="0">
                <a:solidFill>
                  <a:srgbClr val="595959"/>
                </a:solidFill>
              </a:rPr>
              <a:t>atados</a:t>
            </a:r>
            <a:r>
              <a:rPr lang="es-US" sz="2100" dirty="0">
                <a:solidFill>
                  <a:srgbClr val="595959"/>
                </a:solidFill>
              </a:rPr>
              <a:t> a otra estructura o ser </a:t>
            </a:r>
            <a:r>
              <a:rPr lang="es-US" sz="2100" cap="all" dirty="0">
                <a:solidFill>
                  <a:srgbClr val="595959"/>
                </a:solidFill>
              </a:rPr>
              <a:t>sujetados </a:t>
            </a:r>
            <a:r>
              <a:rPr lang="es-US" sz="2100" dirty="0">
                <a:solidFill>
                  <a:srgbClr val="595959"/>
                </a:solidFill>
              </a:rPr>
              <a:t>con cables de amarre a un punto de anclaje adecuado.</a:t>
            </a:r>
          </a:p>
          <a:p>
            <a:pPr marL="198000" indent="-198000" algn="just" rtl="0">
              <a:spcAft>
                <a:spcPts val="600"/>
              </a:spcAft>
              <a:buFont typeface="Arial"/>
              <a:buChar char="•"/>
            </a:pPr>
            <a:r>
              <a:rPr lang="es-US" sz="2100" cap="all" dirty="0">
                <a:solidFill>
                  <a:srgbClr val="595959"/>
                </a:solidFill>
              </a:rPr>
              <a:t>Las fuerzas horizontales</a:t>
            </a:r>
            <a:r>
              <a:rPr lang="es-US" sz="2100" dirty="0">
                <a:solidFill>
                  <a:srgbClr val="595959"/>
                </a:solidFill>
              </a:rPr>
              <a:t> pueden </a:t>
            </a:r>
            <a:r>
              <a:rPr lang="es-US" sz="2100" cap="all" dirty="0">
                <a:solidFill>
                  <a:srgbClr val="595959"/>
                </a:solidFill>
              </a:rPr>
              <a:t>empujar</a:t>
            </a:r>
            <a:r>
              <a:rPr lang="es-US" sz="2100" dirty="0">
                <a:solidFill>
                  <a:srgbClr val="595959"/>
                </a:solidFill>
              </a:rPr>
              <a:t> o </a:t>
            </a:r>
            <a:r>
              <a:rPr lang="es-US" sz="2100" cap="all" dirty="0">
                <a:solidFill>
                  <a:srgbClr val="595959"/>
                </a:solidFill>
              </a:rPr>
              <a:t>tirar</a:t>
            </a:r>
            <a:r>
              <a:rPr lang="es-US" sz="2100" dirty="0">
                <a:solidFill>
                  <a:srgbClr val="595959"/>
                </a:solidFill>
              </a:rPr>
              <a:t> de un andamio y volverlo inestable. </a:t>
            </a:r>
          </a:p>
          <a:p>
            <a:pPr marL="198000" indent="-198000" algn="just" rtl="0">
              <a:spcAft>
                <a:spcPts val="600"/>
              </a:spcAft>
              <a:buFont typeface="Arial"/>
              <a:buChar char="•"/>
            </a:pPr>
            <a:r>
              <a:rPr lang="es-US" sz="2100" cap="all" dirty="0">
                <a:solidFill>
                  <a:srgbClr val="595959"/>
                </a:solidFill>
              </a:rPr>
              <a:t>las cargas horizontales </a:t>
            </a:r>
            <a:r>
              <a:rPr lang="es-US" sz="2100" dirty="0">
                <a:solidFill>
                  <a:srgbClr val="595959"/>
                </a:solidFill>
              </a:rPr>
              <a:t>-</a:t>
            </a:r>
            <a:r>
              <a:rPr lang="es-US" sz="2100" cap="all" dirty="0">
                <a:solidFill>
                  <a:srgbClr val="595959"/>
                </a:solidFill>
              </a:rPr>
              <a:t> viento</a:t>
            </a:r>
            <a:r>
              <a:rPr lang="es-US" sz="2100" dirty="0">
                <a:solidFill>
                  <a:srgbClr val="595959"/>
                </a:solidFill>
              </a:rPr>
              <a:t> o una </a:t>
            </a:r>
            <a:r>
              <a:rPr lang="es-US" sz="2100" cap="all" dirty="0">
                <a:solidFill>
                  <a:srgbClr val="595959"/>
                </a:solidFill>
              </a:rPr>
              <a:t>carga excéntrica</a:t>
            </a:r>
            <a:r>
              <a:rPr lang="es-US" sz="2100" dirty="0">
                <a:solidFill>
                  <a:srgbClr val="595959"/>
                </a:solidFill>
              </a:rPr>
              <a:t> - las </a:t>
            </a:r>
            <a:r>
              <a:rPr lang="es-US" sz="2100" cap="all" dirty="0">
                <a:solidFill>
                  <a:srgbClr val="595959"/>
                </a:solidFill>
              </a:rPr>
              <a:t>ménsulas laterales o los </a:t>
            </a:r>
            <a:r>
              <a:rPr lang="es-US" sz="2100" dirty="0">
                <a:solidFill>
                  <a:srgbClr val="595959"/>
                </a:solidFill>
              </a:rPr>
              <a:t>estabilizadores</a:t>
            </a:r>
            <a:r>
              <a:rPr lang="es-US" sz="2100" cap="all" dirty="0">
                <a:solidFill>
                  <a:srgbClr val="595959"/>
                </a:solidFill>
              </a:rPr>
              <a:t> </a:t>
            </a:r>
            <a:r>
              <a:rPr lang="es-US" sz="2100" dirty="0">
                <a:solidFill>
                  <a:srgbClr val="595959"/>
                </a:solidFill>
              </a:rPr>
              <a:t>afectan la estabilidad del andamio</a:t>
            </a:r>
            <a:r>
              <a:rPr lang="es-US" sz="2100" cap="all" dirty="0">
                <a:solidFill>
                  <a:srgbClr val="595959"/>
                </a:solidFill>
              </a:rPr>
              <a:t>.</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2196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1625600" y="1384300"/>
            <a:ext cx="10071100" cy="4216539"/>
          </a:xfrm>
          <a:prstGeom prst="rect">
            <a:avLst/>
          </a:prstGeom>
          <a:noFill/>
        </p:spPr>
        <p:txBody>
          <a:bodyPr wrap="square" rtlCol="0">
            <a:spAutoFit/>
          </a:bodyPr>
          <a:lstStyle/>
          <a:p>
            <a:pPr rtl="0">
              <a:spcAft>
                <a:spcPts val="1200"/>
              </a:spcAft>
              <a:buFont typeface="Arial"/>
              <a:buChar char="•"/>
            </a:pPr>
            <a:r>
              <a:rPr lang="es-US" sz="2000" dirty="0">
                <a:solidFill>
                  <a:srgbClr val="595959"/>
                </a:solidFill>
              </a:rPr>
              <a:t>  </a:t>
            </a:r>
            <a:r>
              <a:rPr lang="es-US" sz="2000" cap="all" dirty="0">
                <a:solidFill>
                  <a:srgbClr val="595959"/>
                </a:solidFill>
              </a:rPr>
              <a:t>Las sujeciones</a:t>
            </a:r>
            <a:r>
              <a:rPr lang="es-US" sz="2000" dirty="0">
                <a:solidFill>
                  <a:srgbClr val="595959"/>
                </a:solidFill>
              </a:rPr>
              <a:t> proporcionan </a:t>
            </a:r>
            <a:r>
              <a:rPr lang="es-US" sz="2000" cap="all" dirty="0">
                <a:solidFill>
                  <a:srgbClr val="595959"/>
                </a:solidFill>
              </a:rPr>
              <a:t>estabilidad</a:t>
            </a:r>
            <a:r>
              <a:rPr lang="es-US" sz="2000" dirty="0">
                <a:solidFill>
                  <a:srgbClr val="595959"/>
                </a:solidFill>
              </a:rPr>
              <a:t> de muchas maneras:</a:t>
            </a:r>
          </a:p>
          <a:p>
            <a:pPr lvl="1" rtl="0">
              <a:spcAft>
                <a:spcPts val="600"/>
              </a:spcAft>
              <a:buFont typeface="Arial"/>
              <a:buChar char="•"/>
            </a:pPr>
            <a:r>
              <a:rPr lang="es-US" sz="2000" dirty="0">
                <a:solidFill>
                  <a:srgbClr val="595959"/>
                </a:solidFill>
              </a:rPr>
              <a:t> evitan que el andamio se derrumbe </a:t>
            </a:r>
            <a:r>
              <a:rPr lang="es-US" sz="2000" cap="all" dirty="0">
                <a:solidFill>
                  <a:srgbClr val="595959"/>
                </a:solidFill>
              </a:rPr>
              <a:t>en</a:t>
            </a:r>
            <a:r>
              <a:rPr lang="es-US" sz="2000" dirty="0">
                <a:solidFill>
                  <a:srgbClr val="595959"/>
                </a:solidFill>
              </a:rPr>
              <a:t> la estructura; </a:t>
            </a:r>
          </a:p>
          <a:p>
            <a:pPr lvl="1" rtl="0">
              <a:spcAft>
                <a:spcPts val="600"/>
              </a:spcAft>
              <a:buFont typeface="Arial"/>
              <a:buChar char="•"/>
            </a:pPr>
            <a:r>
              <a:rPr lang="es-US" sz="2000" dirty="0">
                <a:solidFill>
                  <a:srgbClr val="595959"/>
                </a:solidFill>
              </a:rPr>
              <a:t> evitan que el andamio se caiga </a:t>
            </a:r>
            <a:r>
              <a:rPr lang="es-US" sz="2000" cap="all" dirty="0">
                <a:solidFill>
                  <a:srgbClr val="595959"/>
                </a:solidFill>
              </a:rPr>
              <a:t>de</a:t>
            </a:r>
            <a:r>
              <a:rPr lang="es-US" sz="2000" dirty="0">
                <a:solidFill>
                  <a:srgbClr val="595959"/>
                </a:solidFill>
              </a:rPr>
              <a:t> la estructura;</a:t>
            </a:r>
          </a:p>
          <a:p>
            <a:pPr lvl="1" rtl="0">
              <a:spcAft>
                <a:spcPts val="1200"/>
              </a:spcAft>
              <a:buFont typeface="Arial"/>
              <a:buChar char="•"/>
            </a:pPr>
            <a:r>
              <a:rPr lang="es-US" sz="2000" dirty="0">
                <a:solidFill>
                  <a:srgbClr val="595959"/>
                </a:solidFill>
              </a:rPr>
              <a:t> ayudan a </a:t>
            </a:r>
            <a:r>
              <a:rPr lang="es-US" sz="2000" cap="all" dirty="0">
                <a:solidFill>
                  <a:srgbClr val="595959"/>
                </a:solidFill>
              </a:rPr>
              <a:t>resistir las fuerzas horizontales</a:t>
            </a:r>
            <a:r>
              <a:rPr lang="es-US" sz="2000" dirty="0">
                <a:solidFill>
                  <a:srgbClr val="595959"/>
                </a:solidFill>
              </a:rPr>
              <a:t> debidas a las vigas, al viento o a estar fuera de plomada;</a:t>
            </a:r>
          </a:p>
          <a:p>
            <a:pPr marL="268288" indent="-268288" rtl="0">
              <a:spcAft>
                <a:spcPts val="1200"/>
              </a:spcAft>
              <a:buFont typeface="Arial"/>
              <a:buChar char="•"/>
            </a:pPr>
            <a:r>
              <a:rPr lang="es-US" sz="2000" cap="all" dirty="0">
                <a:solidFill>
                  <a:srgbClr val="595959"/>
                </a:solidFill>
              </a:rPr>
              <a:t>la cantidad</a:t>
            </a:r>
            <a:r>
              <a:rPr lang="es-US" sz="2000" dirty="0">
                <a:solidFill>
                  <a:srgbClr val="595959"/>
                </a:solidFill>
              </a:rPr>
              <a:t> y la </a:t>
            </a:r>
            <a:r>
              <a:rPr lang="es-US" sz="2000" cap="all" dirty="0">
                <a:solidFill>
                  <a:srgbClr val="595959"/>
                </a:solidFill>
              </a:rPr>
              <a:t>ubicación</a:t>
            </a:r>
            <a:r>
              <a:rPr lang="es-US" sz="2000" dirty="0">
                <a:solidFill>
                  <a:srgbClr val="595959"/>
                </a:solidFill>
              </a:rPr>
              <a:t> de las sujeciones son muy importantes para la estabilidad. </a:t>
            </a:r>
          </a:p>
          <a:p>
            <a:pPr marL="268288" indent="-268288" rtl="0">
              <a:buFont typeface="Arial"/>
              <a:buChar char="•"/>
            </a:pPr>
            <a:r>
              <a:rPr lang="es-US" sz="2000" dirty="0">
                <a:solidFill>
                  <a:srgbClr val="595959"/>
                </a:solidFill>
              </a:rPr>
              <a:t>Existen normas sobre la colocación mínima </a:t>
            </a:r>
            <a:r>
              <a:rPr lang="es-US" sz="2000" cap="all" dirty="0">
                <a:solidFill>
                  <a:srgbClr val="595959"/>
                </a:solidFill>
              </a:rPr>
              <a:t>vertical</a:t>
            </a:r>
            <a:r>
              <a:rPr lang="es-US" sz="2000" dirty="0">
                <a:solidFill>
                  <a:srgbClr val="595959"/>
                </a:solidFill>
              </a:rPr>
              <a:t> y</a:t>
            </a:r>
            <a:r>
              <a:rPr lang="es-US" sz="2000" b="1" i="1" dirty="0">
                <a:solidFill>
                  <a:srgbClr val="595959"/>
                </a:solidFill>
              </a:rPr>
              <a:t> </a:t>
            </a:r>
            <a:r>
              <a:rPr lang="es-US" sz="2000" cap="all" dirty="0">
                <a:solidFill>
                  <a:srgbClr val="595959"/>
                </a:solidFill>
              </a:rPr>
              <a:t>horizontal de las </a:t>
            </a:r>
            <a:r>
              <a:rPr lang="es-US" sz="2000" dirty="0">
                <a:solidFill>
                  <a:srgbClr val="595959"/>
                </a:solidFill>
              </a:rPr>
              <a:t>sujeciones</a:t>
            </a:r>
            <a:r>
              <a:rPr lang="es-US" sz="2000" cap="all" dirty="0">
                <a:solidFill>
                  <a:srgbClr val="595959"/>
                </a:solidFill>
              </a:rPr>
              <a:t>.</a:t>
            </a:r>
          </a:p>
          <a:p>
            <a:pPr marL="268288" indent="-268288" rtl="0">
              <a:spcAft>
                <a:spcPts val="600"/>
              </a:spcAft>
              <a:buFont typeface="Arial"/>
              <a:buChar char="•"/>
            </a:pPr>
            <a:r>
              <a:rPr lang="es-US" sz="2000" cap="all" dirty="0">
                <a:solidFill>
                  <a:srgbClr val="595959"/>
                </a:solidFill>
              </a:rPr>
              <a:t>Los cables de amarre</a:t>
            </a:r>
            <a:r>
              <a:rPr lang="es-US" sz="2000" dirty="0">
                <a:solidFill>
                  <a:srgbClr val="595959"/>
                </a:solidFill>
              </a:rPr>
              <a:t> anclan los andamios cuando no es usar sujeciones.</a:t>
            </a:r>
          </a:p>
          <a:p>
            <a:pPr rtl="0"/>
            <a:endParaRPr lang="en-US" sz="1600" dirty="0"/>
          </a:p>
        </p:txBody>
      </p:sp>
      <p:sp>
        <p:nvSpPr>
          <p:cNvPr id="14" name="TextBox 13"/>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9021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0DCDCC-56C2-834C-957A-98333063A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 y="0"/>
            <a:ext cx="12193964" cy="6856896"/>
          </a:xfrm>
          <a:prstGeom prst="rect">
            <a:avLst/>
          </a:prstGeom>
        </p:spPr>
      </p:pic>
    </p:spTree>
    <p:extLst>
      <p:ext uri="{BB962C8B-B14F-4D97-AF65-F5344CB8AC3E}">
        <p14:creationId xmlns:p14="http://schemas.microsoft.com/office/powerpoint/2010/main" val="3582834162"/>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9" y="5465767"/>
            <a:ext cx="752466"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82563" y="5008562"/>
            <a:ext cx="1666875"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34144" y="2357159"/>
            <a:ext cx="8123738" cy="830997"/>
          </a:xfrm>
          <a:prstGeom prst="rect">
            <a:avLst/>
          </a:prstGeom>
          <a:noFill/>
        </p:spPr>
        <p:txBody>
          <a:bodyPr wrap="none" rtlCol="0">
            <a:spAutoFit/>
          </a:bodyPr>
          <a:lstStyle/>
          <a:p>
            <a:pPr algn="ctr" rtl="0"/>
            <a:r>
              <a:rPr lang="es-US" sz="4800">
                <a:solidFill>
                  <a:schemeClr val="bg1"/>
                </a:solidFill>
              </a:rPr>
              <a:t>ANDAMIOS DE TUBOS Y ABRAZADERAS</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rtlCol="0">
            <a:spAutoFit/>
          </a:bodyPr>
          <a:lstStyle/>
          <a:p>
            <a:pPr algn="ctr" rtl="0"/>
            <a:r>
              <a:rPr lang="es-US" sz="2200" cap="all">
                <a:solidFill>
                  <a:srgbClr val="93BC00"/>
                </a:solidFill>
                <a:latin typeface="Source Sans Pro Light" panose="020B0403030403020204" pitchFamily="34" charset="0"/>
              </a:rPr>
              <a:t>VERSÁTIL Y FÁCIL DE ARMAR</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pPr rtl="0"/>
            <a:r>
              <a:rPr lang="es-US" sz="4400">
                <a:solidFill>
                  <a:schemeClr val="bg1"/>
                </a:solidFill>
              </a:rPr>
              <a:t>1</a:t>
            </a:r>
          </a:p>
        </p:txBody>
      </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rtl="0"/>
            <a:r>
              <a:rPr lang="es-US" sz="2000">
                <a:solidFill>
                  <a:schemeClr val="tx1">
                    <a:lumMod val="50000"/>
                    <a:lumOff val="50000"/>
                  </a:schemeClr>
                </a:solidFill>
                <a:latin typeface="+mj-lt"/>
              </a:rPr>
              <a:t>al final de esta parte del curso podrás:</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rtl="0"/>
            <a:r>
              <a:rPr lang="es-US" sz="4800" cap="all">
                <a:solidFill>
                  <a:schemeClr val="tx2"/>
                </a:solidFill>
                <a:latin typeface="+mj-lt"/>
              </a:rPr>
              <a:t>Resultados del aprendizaje:</a:t>
            </a:r>
            <a:endParaRPr lang="en-US" sz="4800" cap="all" dirty="0">
              <a:solidFill>
                <a:schemeClr val="tx2"/>
              </a:solidFill>
              <a:latin typeface="+mj-lt"/>
            </a:endParaRPr>
          </a:p>
        </p:txBody>
      </p:sp>
      <p:grpSp>
        <p:nvGrpSpPr>
          <p:cNvPr id="4" name="Group 43"/>
          <p:cNvGrpSpPr/>
          <p:nvPr/>
        </p:nvGrpSpPr>
        <p:grpSpPr>
          <a:xfrm>
            <a:off x="698500" y="2101911"/>
            <a:ext cx="5418670" cy="1229041"/>
            <a:chOff x="1041400" y="2254311"/>
            <a:chExt cx="5418670" cy="1229041"/>
          </a:xfrm>
        </p:grpSpPr>
        <p:sp>
          <p:nvSpPr>
            <p:cNvPr id="5" name="TextBox 4"/>
            <p:cNvSpPr txBox="1"/>
            <p:nvPr/>
          </p:nvSpPr>
          <p:spPr>
            <a:xfrm>
              <a:off x="2005004" y="2254311"/>
              <a:ext cx="4455066" cy="369332"/>
            </a:xfrm>
            <a:prstGeom prst="rect">
              <a:avLst/>
            </a:prstGeom>
            <a:noFill/>
          </p:spPr>
          <p:txBody>
            <a:bodyPr wrap="none" rtlCol="0">
              <a:spAutoFit/>
            </a:bodyPr>
            <a:lstStyle/>
            <a:p>
              <a:pPr rtl="0"/>
              <a:r>
                <a:rPr lang="es-US" dirty="0">
                  <a:solidFill>
                    <a:schemeClr val="bg1">
                      <a:lumMod val="50000"/>
                    </a:schemeClr>
                  </a:solidFill>
                  <a:latin typeface="+mj-lt"/>
                </a:rPr>
                <a:t>ANDAMIOS DE TUBOS Y ABRAZADERAS</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Oval 6"/>
            <p:cNvSpPr/>
            <p:nvPr/>
          </p:nvSpPr>
          <p:spPr>
            <a:xfrm>
              <a:off x="1041400" y="2387600"/>
              <a:ext cx="901700" cy="901700"/>
            </a:xfrm>
            <a:prstGeom prst="ellipse">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pPr rtl="0"/>
              <a:r>
                <a:rPr lang="es-US" sz="4400">
                  <a:solidFill>
                    <a:schemeClr val="bg1"/>
                  </a:solidFill>
                </a:rPr>
                <a:t>1</a:t>
              </a:r>
            </a:p>
          </p:txBody>
        </p:sp>
        <p:sp>
          <p:nvSpPr>
            <p:cNvPr id="9" name="TextBox 8"/>
            <p:cNvSpPr txBox="1"/>
            <p:nvPr/>
          </p:nvSpPr>
          <p:spPr>
            <a:xfrm>
              <a:off x="2019301" y="2590800"/>
              <a:ext cx="3911600" cy="892552"/>
            </a:xfrm>
            <a:prstGeom prst="rect">
              <a:avLst/>
            </a:prstGeom>
            <a:noFill/>
          </p:spPr>
          <p:txBody>
            <a:bodyPr wrap="square" rtlCol="0">
              <a:spAutoFit/>
            </a:bodyPr>
            <a:lstStyle/>
            <a:p>
              <a:pPr algn="just" rtl="0"/>
              <a:r>
                <a:rPr lang="es-US" sz="1300" dirty="0">
                  <a:solidFill>
                    <a:srgbClr val="595959"/>
                  </a:solidFill>
                </a:rPr>
                <a:t>Identificar los diferentes componentes de un andamio de tubos y abrazaderas. También aprenderá a seleccionar e inspeccionar el equipo de andamios de tubos y abrazaderas.</a:t>
              </a:r>
              <a:endParaRPr lang="en-US" sz="1300" dirty="0">
                <a:solidFill>
                  <a:schemeClr val="bg1">
                    <a:lumMod val="65000"/>
                  </a:schemeClr>
                </a:solidFill>
              </a:endParaRPr>
            </a:p>
          </p:txBody>
        </p:sp>
      </p:grpSp>
      <p:grpSp>
        <p:nvGrpSpPr>
          <p:cNvPr id="12" name="Group 44"/>
          <p:cNvGrpSpPr/>
          <p:nvPr/>
        </p:nvGrpSpPr>
        <p:grpSpPr>
          <a:xfrm>
            <a:off x="673100" y="3468080"/>
            <a:ext cx="5016500" cy="1478182"/>
            <a:chOff x="1016000" y="3536548"/>
            <a:chExt cx="5016500" cy="1478182"/>
          </a:xfrm>
        </p:grpSpPr>
        <p:sp>
          <p:nvSpPr>
            <p:cNvPr id="13" name="Oval 12"/>
            <p:cNvSpPr/>
            <p:nvPr/>
          </p:nvSpPr>
          <p:spPr>
            <a:xfrm>
              <a:off x="1016000" y="3732397"/>
              <a:ext cx="926812" cy="923827"/>
            </a:xfrm>
            <a:prstGeom prst="ellipse">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2005005" y="3536548"/>
              <a:ext cx="3176596" cy="646331"/>
            </a:xfrm>
            <a:prstGeom prst="rect">
              <a:avLst/>
            </a:prstGeom>
            <a:noFill/>
          </p:spPr>
          <p:txBody>
            <a:bodyPr wrap="square" rtlCol="0">
              <a:spAutoFit/>
            </a:bodyPr>
            <a:lstStyle/>
            <a:p>
              <a:pPr rtl="0"/>
              <a:r>
                <a:rPr lang="es-US" dirty="0">
                  <a:solidFill>
                    <a:schemeClr val="bg1">
                      <a:lumMod val="50000"/>
                    </a:schemeClr>
                  </a:solidFill>
                  <a:latin typeface="+mj-lt"/>
                </a:rPr>
                <a:t>CONSTRUIR ANDAMIOS DE TUBOS Y ABRAZADERAS</a:t>
              </a:r>
            </a:p>
          </p:txBody>
        </p:sp>
        <p:sp>
          <p:nvSpPr>
            <p:cNvPr id="15" name="Rectangle 14"/>
            <p:cNvSpPr/>
            <p:nvPr/>
          </p:nvSpPr>
          <p:spPr>
            <a:xfrm>
              <a:off x="2005004" y="4122178"/>
              <a:ext cx="4027496" cy="892552"/>
            </a:xfrm>
            <a:prstGeom prst="rect">
              <a:avLst/>
            </a:prstGeom>
          </p:spPr>
          <p:txBody>
            <a:bodyPr wrap="square" rtlCol="0">
              <a:spAutoFit/>
            </a:bodyPr>
            <a:lstStyle/>
            <a:p>
              <a:pPr algn="just" rtl="0"/>
              <a:r>
                <a:rPr lang="es-US" sz="1300" dirty="0">
                  <a:solidFill>
                    <a:srgbClr val="595959"/>
                  </a:solidFill>
                </a:rPr>
                <a:t>Describir el proceso de construcción de una unidad básica de andamios de tubos y abrazaderas, y cómo instalar elevaciones adicionales.</a:t>
              </a:r>
              <a:endParaRPr lang="id-ID" sz="13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pPr rtl="0"/>
              <a:r>
                <a:rPr lang="es-US" sz="4400">
                  <a:solidFill>
                    <a:schemeClr val="bg1"/>
                  </a:solidFill>
                </a:rPr>
                <a:t>2</a:t>
              </a:r>
            </a:p>
          </p:txBody>
        </p:sp>
      </p:grpSp>
      <p:grpSp>
        <p:nvGrpSpPr>
          <p:cNvPr id="17" name="Group 45"/>
          <p:cNvGrpSpPr/>
          <p:nvPr/>
        </p:nvGrpSpPr>
        <p:grpSpPr>
          <a:xfrm>
            <a:off x="676085" y="5039070"/>
            <a:ext cx="5013515" cy="1627180"/>
            <a:chOff x="1018985" y="5039070"/>
            <a:chExt cx="5013515" cy="1627180"/>
          </a:xfrm>
        </p:grpSpPr>
        <p:sp>
          <p:nvSpPr>
            <p:cNvPr id="18" name="Oval 17"/>
            <p:cNvSpPr/>
            <p:nvPr/>
          </p:nvSpPr>
          <p:spPr>
            <a:xfrm>
              <a:off x="1018985" y="5153038"/>
              <a:ext cx="923827" cy="923827"/>
            </a:xfrm>
            <a:prstGeom prst="ellipse">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2017704" y="5039070"/>
              <a:ext cx="2345514" cy="369332"/>
            </a:xfrm>
            <a:prstGeom prst="rect">
              <a:avLst/>
            </a:prstGeom>
            <a:noFill/>
          </p:spPr>
          <p:txBody>
            <a:bodyPr wrap="none" rtlCol="0">
              <a:spAutoFit/>
            </a:bodyPr>
            <a:lstStyle/>
            <a:p>
              <a:pPr rtl="0"/>
              <a:r>
                <a:rPr lang="es-US" dirty="0">
                  <a:solidFill>
                    <a:schemeClr val="bg1">
                      <a:lumMod val="50000"/>
                    </a:schemeClr>
                  </a:solidFill>
                  <a:latin typeface="+mj-lt"/>
                </a:rPr>
                <a:t>PLAN DE ANDAMIO</a:t>
              </a:r>
            </a:p>
          </p:txBody>
        </p:sp>
        <p:sp>
          <p:nvSpPr>
            <p:cNvPr id="20" name="Rectangle 19"/>
            <p:cNvSpPr/>
            <p:nvPr/>
          </p:nvSpPr>
          <p:spPr>
            <a:xfrm>
              <a:off x="2005004" y="5314219"/>
              <a:ext cx="4027496" cy="892552"/>
            </a:xfrm>
            <a:prstGeom prst="rect">
              <a:avLst/>
            </a:prstGeom>
          </p:spPr>
          <p:txBody>
            <a:bodyPr wrap="square" rtlCol="0">
              <a:spAutoFit/>
            </a:bodyPr>
            <a:lstStyle/>
            <a:p>
              <a:pPr algn="just" rtl="0"/>
              <a:r>
                <a:rPr lang="es-US" sz="1300" spc="-20" dirty="0">
                  <a:solidFill>
                    <a:srgbClr val="595959"/>
                  </a:solidFill>
                </a:rPr>
                <a:t>Describir los diferentes tipos de configuraciones de andamios de tubos y abrazaderas. Seleccionar el equipo adecuado y dibujar un diseño de andamios para fines de planificación.</a:t>
              </a:r>
              <a:endParaRPr lang="id-ID" sz="1300" spc="-20" dirty="0">
                <a:solidFill>
                  <a:srgbClr val="595959"/>
                </a:solidFill>
              </a:endParaRPr>
            </a:p>
          </p:txBody>
        </p:sp>
        <p:sp>
          <p:nvSpPr>
            <p:cNvPr id="21" name="TextBox 20"/>
            <p:cNvSpPr txBox="1"/>
            <p:nvPr/>
          </p:nvSpPr>
          <p:spPr>
            <a:xfrm>
              <a:off x="1244601" y="5219700"/>
              <a:ext cx="469899" cy="1446550"/>
            </a:xfrm>
            <a:prstGeom prst="rect">
              <a:avLst/>
            </a:prstGeom>
            <a:noFill/>
          </p:spPr>
          <p:txBody>
            <a:bodyPr wrap="square" rtlCol="0">
              <a:spAutoFit/>
            </a:bodyPr>
            <a:lstStyle/>
            <a:p>
              <a:pPr rtl="0"/>
              <a:r>
                <a:rPr lang="es-US" sz="4400">
                  <a:solidFill>
                    <a:schemeClr val="bg1"/>
                  </a:solidFill>
                </a:rPr>
                <a:t>3</a:t>
              </a:r>
            </a:p>
          </p:txBody>
        </p:sp>
      </p:grpSp>
      <p:grpSp>
        <p:nvGrpSpPr>
          <p:cNvPr id="22" name="Group 46"/>
          <p:cNvGrpSpPr/>
          <p:nvPr/>
        </p:nvGrpSpPr>
        <p:grpSpPr>
          <a:xfrm>
            <a:off x="6202698" y="2123448"/>
            <a:ext cx="5354302" cy="1617939"/>
            <a:chOff x="6545598" y="2292411"/>
            <a:chExt cx="5354302" cy="1617939"/>
          </a:xfrm>
        </p:grpSpPr>
        <p:sp>
          <p:nvSpPr>
            <p:cNvPr id="23" name="Oval 22"/>
            <p:cNvSpPr/>
            <p:nvPr/>
          </p:nvSpPr>
          <p:spPr>
            <a:xfrm>
              <a:off x="6545598" y="2424760"/>
              <a:ext cx="923827" cy="923827"/>
            </a:xfrm>
            <a:prstGeom prst="ellipse">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4" name="TextBox 23"/>
            <p:cNvSpPr txBox="1"/>
            <p:nvPr/>
          </p:nvSpPr>
          <p:spPr>
            <a:xfrm>
              <a:off x="7553414" y="2292411"/>
              <a:ext cx="4318811" cy="369332"/>
            </a:xfrm>
            <a:prstGeom prst="rect">
              <a:avLst/>
            </a:prstGeom>
            <a:noFill/>
          </p:spPr>
          <p:txBody>
            <a:bodyPr wrap="none" rtlCol="0">
              <a:spAutoFit/>
            </a:bodyPr>
            <a:lstStyle/>
            <a:p>
              <a:pPr rtl="0"/>
              <a:r>
                <a:rPr lang="es-US" dirty="0">
                  <a:solidFill>
                    <a:schemeClr val="bg1">
                      <a:lumMod val="50000"/>
                    </a:schemeClr>
                  </a:solidFill>
                  <a:latin typeface="+mj-lt"/>
                </a:rPr>
                <a:t>ANDAMIOS DE MÚLTIPLES SECCIONES</a:t>
              </a:r>
            </a:p>
          </p:txBody>
        </p:sp>
        <p:sp>
          <p:nvSpPr>
            <p:cNvPr id="25" name="Rectangle 24"/>
            <p:cNvSpPr/>
            <p:nvPr/>
          </p:nvSpPr>
          <p:spPr>
            <a:xfrm>
              <a:off x="7553414" y="2598641"/>
              <a:ext cx="4346486" cy="892552"/>
            </a:xfrm>
            <a:prstGeom prst="rect">
              <a:avLst/>
            </a:prstGeom>
          </p:spPr>
          <p:txBody>
            <a:bodyPr wrap="square" rtlCol="0">
              <a:spAutoFit/>
            </a:bodyPr>
            <a:lstStyle/>
            <a:p>
              <a:pPr algn="just" rtl="0"/>
              <a:r>
                <a:rPr lang="es-US" sz="1300" dirty="0">
                  <a:solidFill>
                    <a:srgbClr val="595959"/>
                  </a:solidFill>
                </a:rPr>
                <a:t>Construir andamios de área y andamios de tendido continuo agregando secciones adicionales a lo largo y a lo ancho, y esbozar un diseño de andamio,</a:t>
              </a:r>
              <a:endParaRPr lang="id-ID" sz="130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pPr rtl="0"/>
              <a:r>
                <a:rPr lang="es-US" sz="4400">
                  <a:solidFill>
                    <a:schemeClr val="bg1"/>
                  </a:solidFill>
                </a:rPr>
                <a:t>4</a:t>
              </a:r>
            </a:p>
          </p:txBody>
        </p:sp>
      </p:grpSp>
      <p:grpSp>
        <p:nvGrpSpPr>
          <p:cNvPr id="27" name="Group 47"/>
          <p:cNvGrpSpPr/>
          <p:nvPr/>
        </p:nvGrpSpPr>
        <p:grpSpPr>
          <a:xfrm>
            <a:off x="6224495" y="3510597"/>
            <a:ext cx="5218205" cy="1643802"/>
            <a:chOff x="6567395" y="3600048"/>
            <a:chExt cx="5218205" cy="1643802"/>
          </a:xfrm>
        </p:grpSpPr>
        <p:sp>
          <p:nvSpPr>
            <p:cNvPr id="28" name="Oval 27"/>
            <p:cNvSpPr/>
            <p:nvPr/>
          </p:nvSpPr>
          <p:spPr>
            <a:xfrm>
              <a:off x="6567395" y="3732397"/>
              <a:ext cx="923827" cy="923827"/>
            </a:xfrm>
            <a:prstGeom prst="ellipse">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TextBox 28"/>
            <p:cNvSpPr txBox="1"/>
            <p:nvPr/>
          </p:nvSpPr>
          <p:spPr>
            <a:xfrm>
              <a:off x="7553414" y="3600048"/>
              <a:ext cx="3438762" cy="646331"/>
            </a:xfrm>
            <a:prstGeom prst="rect">
              <a:avLst/>
            </a:prstGeom>
            <a:noFill/>
          </p:spPr>
          <p:txBody>
            <a:bodyPr wrap="none" rtlCol="0">
              <a:spAutoFit/>
            </a:bodyPr>
            <a:lstStyle/>
            <a:p>
              <a:pPr rtl="0"/>
              <a:r>
                <a:rPr lang="es-US" dirty="0">
                  <a:solidFill>
                    <a:schemeClr val="bg1">
                      <a:lumMod val="50000"/>
                    </a:schemeClr>
                  </a:solidFill>
                  <a:latin typeface="+mj-lt"/>
                </a:rPr>
                <a:t>ANDAMIOS DE ELEVACIÓN Y </a:t>
              </a:r>
              <a:br>
                <a:rPr lang="es-US" dirty="0">
                  <a:solidFill>
                    <a:schemeClr val="bg1">
                      <a:lumMod val="50000"/>
                    </a:schemeClr>
                  </a:solidFill>
                  <a:latin typeface="+mj-lt"/>
                </a:rPr>
              </a:br>
              <a:r>
                <a:rPr lang="es-US" dirty="0">
                  <a:solidFill>
                    <a:schemeClr val="bg1">
                      <a:lumMod val="50000"/>
                    </a:schemeClr>
                  </a:solidFill>
                  <a:latin typeface="+mj-lt"/>
                </a:rPr>
                <a:t>MÚLTIPLES SECCIONES</a:t>
              </a:r>
            </a:p>
          </p:txBody>
        </p:sp>
        <p:sp>
          <p:nvSpPr>
            <p:cNvPr id="30" name="Rectangle 29"/>
            <p:cNvSpPr/>
            <p:nvPr/>
          </p:nvSpPr>
          <p:spPr>
            <a:xfrm>
              <a:off x="7553414" y="4175907"/>
              <a:ext cx="4232186" cy="892552"/>
            </a:xfrm>
            <a:prstGeom prst="rect">
              <a:avLst/>
            </a:prstGeom>
          </p:spPr>
          <p:txBody>
            <a:bodyPr wrap="square" rtlCol="0">
              <a:spAutoFit/>
            </a:bodyPr>
            <a:lstStyle/>
            <a:p>
              <a:pPr algn="just" rtl="0"/>
              <a:r>
                <a:rPr lang="es-US" sz="1300" dirty="0">
                  <a:solidFill>
                    <a:srgbClr val="595959"/>
                  </a:solidFill>
                </a:rPr>
                <a:t>Estabilizar andamios más altos utilizando sujeciones, identificar las consideraciones importantes al construir andamios cerrados y desarrollar bocetos más detallados.</a:t>
              </a:r>
              <a:endParaRPr lang="id-ID" sz="13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pPr rtl="0"/>
              <a:r>
                <a:rPr lang="es-US" sz="4400">
                  <a:solidFill>
                    <a:schemeClr val="bg1"/>
                  </a:solidFill>
                </a:rPr>
                <a:t>5</a:t>
              </a:r>
            </a:p>
          </p:txBody>
        </p:sp>
      </p:grpSp>
      <p:grpSp>
        <p:nvGrpSpPr>
          <p:cNvPr id="32" name="Group 50"/>
          <p:cNvGrpSpPr/>
          <p:nvPr/>
        </p:nvGrpSpPr>
        <p:grpSpPr>
          <a:xfrm>
            <a:off x="6224495" y="5202860"/>
            <a:ext cx="4968133" cy="1487812"/>
            <a:chOff x="6567395" y="5038738"/>
            <a:chExt cx="4968133" cy="1487812"/>
          </a:xfrm>
        </p:grpSpPr>
        <p:sp>
          <p:nvSpPr>
            <p:cNvPr id="33" name="Oval 32"/>
            <p:cNvSpPr/>
            <p:nvPr/>
          </p:nvSpPr>
          <p:spPr>
            <a:xfrm>
              <a:off x="6567395" y="5038738"/>
              <a:ext cx="923827" cy="923827"/>
            </a:xfrm>
            <a:prstGeom prst="ellipse">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4" name="TextBox 33"/>
            <p:cNvSpPr txBox="1"/>
            <p:nvPr/>
          </p:nvSpPr>
          <p:spPr>
            <a:xfrm>
              <a:off x="7591514" y="5039070"/>
              <a:ext cx="3307316" cy="369332"/>
            </a:xfrm>
            <a:prstGeom prst="rect">
              <a:avLst/>
            </a:prstGeom>
            <a:noFill/>
          </p:spPr>
          <p:txBody>
            <a:bodyPr wrap="none" rtlCol="0">
              <a:spAutoFit/>
            </a:bodyPr>
            <a:lstStyle/>
            <a:p>
              <a:pPr rtl="0"/>
              <a:r>
                <a:rPr lang="es-US" cap="all" dirty="0">
                  <a:solidFill>
                    <a:schemeClr val="bg1">
                      <a:lumMod val="50000"/>
                    </a:schemeClr>
                  </a:solidFill>
                  <a:latin typeface="+mj-lt"/>
                </a:rPr>
                <a:t>Desmontar y almacenar</a:t>
              </a:r>
            </a:p>
          </p:txBody>
        </p:sp>
        <p:sp>
          <p:nvSpPr>
            <p:cNvPr id="35" name="Rectangle 34"/>
            <p:cNvSpPr/>
            <p:nvPr/>
          </p:nvSpPr>
          <p:spPr>
            <a:xfrm>
              <a:off x="7578814" y="5352319"/>
              <a:ext cx="3956714" cy="892552"/>
            </a:xfrm>
            <a:prstGeom prst="rect">
              <a:avLst/>
            </a:prstGeom>
          </p:spPr>
          <p:txBody>
            <a:bodyPr wrap="square" rtlCol="0">
              <a:spAutoFit/>
            </a:bodyPr>
            <a:lstStyle/>
            <a:p>
              <a:pPr algn="just" rtl="0"/>
              <a:r>
                <a:rPr lang="es-US" sz="1300" dirty="0">
                  <a:solidFill>
                    <a:srgbClr val="595959"/>
                  </a:solidFill>
                </a:rPr>
                <a:t>Prepararse para desarmar los andamios de forma segura. Almacenar el equipo de andamiaje de manera adecuada para evitar daños.</a:t>
              </a:r>
              <a:endParaRPr lang="id-ID" sz="13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pPr rtl="0"/>
              <a:r>
                <a:rPr lang="es-US" sz="4400">
                  <a:solidFill>
                    <a:schemeClr val="bg1"/>
                  </a:solidFill>
                </a:rPr>
                <a:t>6</a:t>
              </a:r>
            </a:p>
          </p:txBody>
        </p:sp>
      </p:gr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0571" y="388659"/>
            <a:ext cx="7462149" cy="769441"/>
          </a:xfrm>
          <a:prstGeom prst="rect">
            <a:avLst/>
          </a:prstGeom>
          <a:noFill/>
        </p:spPr>
        <p:txBody>
          <a:bodyPr wrap="none" rtlCol="0">
            <a:spAutoFit/>
          </a:bodyPr>
          <a:lstStyle/>
          <a:p>
            <a:pPr algn="ctr" rtl="0"/>
            <a:r>
              <a:rPr lang="es-US" sz="4400" dirty="0">
                <a:solidFill>
                  <a:schemeClr val="tx2"/>
                </a:solidFill>
                <a:latin typeface="+mj-lt"/>
              </a:rPr>
              <a:t>ANDAMIOS DE TUBOS Y ABRAZADERAS</a:t>
            </a:r>
            <a:endParaRPr lang="en-US" sz="4400" dirty="0">
              <a:solidFill>
                <a:schemeClr val="tx2"/>
              </a:solidFill>
              <a:latin typeface="+mj-lt"/>
            </a:endParaRPr>
          </a:p>
        </p:txBody>
      </p:sp>
      <p:sp>
        <p:nvSpPr>
          <p:cNvPr id="7" name="TextBox 6"/>
          <p:cNvSpPr txBox="1"/>
          <p:nvPr/>
        </p:nvSpPr>
        <p:spPr>
          <a:xfrm>
            <a:off x="5956299" y="1257300"/>
            <a:ext cx="6235701" cy="5186035"/>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Los andamios de tubos y abrazaderas proporcionan un método muy flexible para acceder a áreas de trabajo irregulares.</a:t>
            </a:r>
          </a:p>
          <a:p>
            <a:pPr marL="198000" indent="-198000" rtl="0">
              <a:spcAft>
                <a:spcPts val="1800"/>
              </a:spcAft>
              <a:buFont typeface="Arial"/>
              <a:buChar char="•"/>
            </a:pPr>
            <a:r>
              <a:rPr lang="es-US" sz="2200" dirty="0">
                <a:solidFill>
                  <a:srgbClr val="595959"/>
                </a:solidFill>
              </a:rPr>
              <a:t>No existen restricciones en cuanto a dónde se pueden hacer las conexiones. </a:t>
            </a:r>
          </a:p>
          <a:p>
            <a:pPr marL="198000" indent="-198000" rtl="0">
              <a:spcAft>
                <a:spcPts val="1800"/>
              </a:spcAft>
              <a:buFont typeface="Arial"/>
              <a:buChar char="•"/>
            </a:pPr>
            <a:r>
              <a:rPr lang="es-US" sz="2200" dirty="0">
                <a:solidFill>
                  <a:srgbClr val="595959"/>
                </a:solidFill>
              </a:rPr>
              <a:t>Los postes verticales se pueden colocar </a:t>
            </a:r>
            <a:br>
              <a:rPr lang="es-US" sz="2200" dirty="0">
                <a:solidFill>
                  <a:srgbClr val="595959"/>
                </a:solidFill>
              </a:rPr>
            </a:br>
            <a:r>
              <a:rPr lang="es-US" sz="2200" dirty="0">
                <a:solidFill>
                  <a:srgbClr val="595959"/>
                </a:solidFill>
              </a:rPr>
              <a:t>en cualquier patrón, y los tubos horizontales se pueden sujetar en cualquier punto del poste. </a:t>
            </a:r>
          </a:p>
          <a:p>
            <a:pPr marL="198000" indent="-198000" rtl="0">
              <a:spcAft>
                <a:spcPts val="1800"/>
              </a:spcAft>
              <a:buFont typeface="Arial"/>
              <a:buChar char="•"/>
            </a:pPr>
            <a:r>
              <a:rPr lang="es-US" sz="2200" spc="-20" dirty="0">
                <a:solidFill>
                  <a:srgbClr val="595959"/>
                </a:solidFill>
              </a:rPr>
              <a:t>Los tubos están disponibles en una amplia variedad de longitudes o se pueden cortar en cualquier longitud. </a:t>
            </a:r>
          </a:p>
        </p:txBody>
      </p:sp>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77800" y="1447800"/>
            <a:ext cx="5537200" cy="44704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F4C7F-6FEC-D142-BB40-FF3BC2920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66" y="514350"/>
            <a:ext cx="4750486" cy="613531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404657" y="3062295"/>
            <a:ext cx="4291559" cy="2123658"/>
          </a:xfrm>
          <a:prstGeom prst="rect">
            <a:avLst/>
          </a:prstGeom>
          <a:noFill/>
        </p:spPr>
        <p:txBody>
          <a:bodyPr wrap="none" rtlCol="0">
            <a:spAutoFit/>
          </a:bodyPr>
          <a:lstStyle/>
          <a:p>
            <a:pPr algn="ctr" rtl="0"/>
            <a:r>
              <a:rPr lang="es-US" sz="4400" dirty="0">
                <a:solidFill>
                  <a:srgbClr val="333F50"/>
                </a:solidFill>
                <a:latin typeface="+mj-lt"/>
              </a:rPr>
              <a:t>TUBOS Y </a:t>
            </a:r>
            <a:br>
              <a:rPr lang="es-US" sz="4400" dirty="0">
                <a:solidFill>
                  <a:srgbClr val="333F50"/>
                </a:solidFill>
                <a:latin typeface="+mj-lt"/>
              </a:rPr>
            </a:br>
            <a:r>
              <a:rPr lang="es-US" sz="4400" dirty="0">
                <a:solidFill>
                  <a:srgbClr val="333F50"/>
                </a:solidFill>
                <a:latin typeface="+mj-lt"/>
              </a:rPr>
              <a:t>ABRAZADERAS </a:t>
            </a:r>
          </a:p>
          <a:p>
            <a:pPr algn="ctr" rtl="0"/>
            <a:r>
              <a:rPr lang="es-US" sz="4400" dirty="0">
                <a:solidFill>
                  <a:srgbClr val="333F50"/>
                </a:solidFill>
                <a:latin typeface="+mj-lt"/>
              </a:rPr>
              <a:t>ANDAMIO</a:t>
            </a:r>
            <a:endParaRPr lang="en-US" sz="4400" dirty="0">
              <a:solidFill>
                <a:srgbClr val="333F50"/>
              </a:solidFill>
              <a:latin typeface="+mj-lt"/>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12512" y="5251877"/>
            <a:ext cx="1606630" cy="7239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89201" y="2725616"/>
            <a:ext cx="2026459" cy="54610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69567" y="2206582"/>
            <a:ext cx="1127737" cy="106045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682323" y="628646"/>
            <a:ext cx="1624963" cy="793750"/>
          </a:xfrm>
          <a:prstGeom prst="rect">
            <a:avLst/>
          </a:prstGeom>
        </p:spPr>
      </p:pic>
      <p:grpSp>
        <p:nvGrpSpPr>
          <p:cNvPr id="35" name="Grupo 6">
            <a:extLst>
              <a:ext uri="{FF2B5EF4-FFF2-40B4-BE49-F238E27FC236}">
                <a16:creationId xmlns:a16="http://schemas.microsoft.com/office/drawing/2014/main" id="{412A0950-80ED-4C41-9CE1-D1093A1F8502}"/>
              </a:ext>
            </a:extLst>
          </p:cNvPr>
          <p:cNvGrpSpPr/>
          <p:nvPr/>
        </p:nvGrpSpPr>
        <p:grpSpPr>
          <a:xfrm>
            <a:off x="4800600" y="1200305"/>
            <a:ext cx="3936134" cy="1161895"/>
            <a:chOff x="4800600" y="1200305"/>
            <a:chExt cx="3936134" cy="1161895"/>
          </a:xfrm>
        </p:grpSpPr>
        <p:sp>
          <p:nvSpPr>
            <p:cNvPr id="39" name="Donut 38"/>
            <p:cNvSpPr/>
            <p:nvPr/>
          </p:nvSpPr>
          <p:spPr>
            <a:xfrm>
              <a:off x="4800600" y="12954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cxnSp>
          <p:nvCxnSpPr>
            <p:cNvPr id="43" name="Straight Connector 42"/>
            <p:cNvCxnSpPr/>
            <p:nvPr/>
          </p:nvCxnSpPr>
          <p:spPr>
            <a:xfrm flipV="1">
              <a:off x="5854700" y="1333500"/>
              <a:ext cx="1181100" cy="279400"/>
            </a:xfrm>
            <a:prstGeom prst="line">
              <a:avLst/>
            </a:prstGeom>
            <a:ln w="3492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927850" y="1200305"/>
              <a:ext cx="1808884" cy="228147"/>
            </a:xfrm>
            <a:prstGeom prst="rect">
              <a:avLst/>
            </a:prstGeom>
          </p:spPr>
        </p:pic>
      </p:grpSp>
      <p:grpSp>
        <p:nvGrpSpPr>
          <p:cNvPr id="47" name="Grupo 1">
            <a:extLst>
              <a:ext uri="{FF2B5EF4-FFF2-40B4-BE49-F238E27FC236}">
                <a16:creationId xmlns:a16="http://schemas.microsoft.com/office/drawing/2014/main" id="{FBB8B745-ADDD-44E3-BCE7-A0E78B4CB691}"/>
              </a:ext>
            </a:extLst>
          </p:cNvPr>
          <p:cNvGrpSpPr/>
          <p:nvPr/>
        </p:nvGrpSpPr>
        <p:grpSpPr>
          <a:xfrm>
            <a:off x="1532390" y="2087894"/>
            <a:ext cx="1774375" cy="673003"/>
            <a:chOff x="1532390" y="2087894"/>
            <a:chExt cx="1774375" cy="673003"/>
          </a:xfrm>
        </p:grpSpPr>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532390" y="2087894"/>
              <a:ext cx="1428933" cy="379243"/>
            </a:xfrm>
            <a:prstGeom prst="rect">
              <a:avLst/>
            </a:prstGeom>
          </p:spPr>
        </p:pic>
        <p:pic>
          <p:nvPicPr>
            <p:cNvPr id="61" name="Picture 6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23"/>
                <a:stretch>
                  <a:fillRect/>
                </a:stretch>
              </p:blipFill>
            </mc:Choice>
            <mc:Fallback>
              <p:blipFill>
                <a:blip r:embed="rId24"/>
                <a:stretch>
                  <a:fillRect/>
                </a:stretch>
              </p:blipFill>
            </mc:Fallback>
          </mc:AlternateContent>
          <p:spPr>
            <a:xfrm>
              <a:off x="2655509" y="2274885"/>
              <a:ext cx="651256" cy="486012"/>
            </a:xfrm>
            <a:prstGeom prst="rect">
              <a:avLst/>
            </a:prstGeom>
          </p:spPr>
        </p:pic>
      </p:grpSp>
      <p:pic>
        <p:nvPicPr>
          <p:cNvPr id="62" name="Picture 61"/>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5700799" y="4181475"/>
            <a:ext cx="2112874" cy="946150"/>
          </a:xfrm>
          <a:prstGeom prst="rect">
            <a:avLst/>
          </a:prstGeom>
        </p:spPr>
      </p:pic>
      <p:pic>
        <p:nvPicPr>
          <p:cNvPr id="66" name="Picture 65"/>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702373" y="3857622"/>
            <a:ext cx="2130414" cy="692150"/>
          </a:xfrm>
          <a:prstGeom prst="rect">
            <a:avLst/>
          </a:prstGeom>
        </p:spPr>
      </p:pic>
      <p:grpSp>
        <p:nvGrpSpPr>
          <p:cNvPr id="2" name="Group 1"/>
          <p:cNvGrpSpPr/>
          <p:nvPr/>
        </p:nvGrpSpPr>
        <p:grpSpPr>
          <a:xfrm>
            <a:off x="1166674" y="3127131"/>
            <a:ext cx="2926634" cy="1066800"/>
            <a:chOff x="1201843" y="3162300"/>
            <a:chExt cx="2926634" cy="1066800"/>
          </a:xfrm>
        </p:grpSpPr>
        <p:grpSp>
          <p:nvGrpSpPr>
            <p:cNvPr id="30" name="Grupo 4">
              <a:extLst>
                <a:ext uri="{FF2B5EF4-FFF2-40B4-BE49-F238E27FC236}">
                  <a16:creationId xmlns:a16="http://schemas.microsoft.com/office/drawing/2014/main" id="{37EA10B8-91CF-4C06-9C09-AAF70593E8D3}"/>
                </a:ext>
              </a:extLst>
            </p:cNvPr>
            <p:cNvGrpSpPr/>
            <p:nvPr/>
          </p:nvGrpSpPr>
          <p:grpSpPr>
            <a:xfrm>
              <a:off x="1201843" y="3162300"/>
              <a:ext cx="2926634" cy="1066800"/>
              <a:chOff x="1213566" y="3162300"/>
              <a:chExt cx="2926634" cy="1066800"/>
            </a:xfrm>
          </p:grpSpPr>
          <p:sp>
            <p:nvSpPr>
              <p:cNvPr id="32" name="Donut 31"/>
              <p:cNvSpPr/>
              <p:nvPr/>
            </p:nvSpPr>
            <p:spPr>
              <a:xfrm>
                <a:off x="3022600" y="31623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pic>
            <p:nvPicPr>
              <p:cNvPr id="33" name="Picture 32"/>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1213566" y="3451739"/>
                <a:ext cx="1175704" cy="437121"/>
              </a:xfrm>
              <a:prstGeom prst="rect">
                <a:avLst/>
              </a:prstGeom>
            </p:spPr>
          </p:pic>
        </p:grpSp>
        <p:cxnSp>
          <p:nvCxnSpPr>
            <p:cNvPr id="67" name="Straight Connector 66"/>
            <p:cNvCxnSpPr/>
            <p:nvPr/>
          </p:nvCxnSpPr>
          <p:spPr>
            <a:xfrm rot="10800000">
              <a:off x="2108200" y="3670300"/>
              <a:ext cx="914400" cy="25400"/>
            </a:xfrm>
            <a:prstGeom prst="line">
              <a:avLst/>
            </a:prstGeom>
            <a:ln w="4127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9497E182-CE6C-BD4B-9880-3B1377851B55}"/>
              </a:ext>
            </a:extLst>
          </p:cNvPr>
          <p:cNvGrpSpPr/>
          <p:nvPr/>
        </p:nvGrpSpPr>
        <p:grpSpPr>
          <a:xfrm>
            <a:off x="2805902" y="1680875"/>
            <a:ext cx="1506071" cy="838882"/>
            <a:chOff x="2805902" y="1680875"/>
            <a:chExt cx="1506071" cy="838882"/>
          </a:xfrm>
        </p:grpSpPr>
        <p:pic>
          <p:nvPicPr>
            <p:cNvPr id="65" name="Picture 6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29"/>
                <a:stretch>
                  <a:fillRect/>
                </a:stretch>
              </p:blipFill>
            </mc:Choice>
            <mc:Fallback>
              <p:blipFill>
                <a:blip r:embed="rId30"/>
                <a:stretch>
                  <a:fillRect/>
                </a:stretch>
              </p:blipFill>
            </mc:Fallback>
          </mc:AlternateContent>
          <p:spPr>
            <a:xfrm>
              <a:off x="3194902" y="1951992"/>
              <a:ext cx="619306" cy="567765"/>
            </a:xfrm>
            <a:prstGeom prst="rect">
              <a:avLst/>
            </a:prstGeom>
          </p:spPr>
        </p:pic>
        <p:sp>
          <p:nvSpPr>
            <p:cNvPr id="4" name="TextBox 3">
              <a:extLst>
                <a:ext uri="{FF2B5EF4-FFF2-40B4-BE49-F238E27FC236}">
                  <a16:creationId xmlns:a16="http://schemas.microsoft.com/office/drawing/2014/main" id="{D54569BD-A61D-E145-AFF8-03ED262532EF}"/>
                </a:ext>
              </a:extLst>
            </p:cNvPr>
            <p:cNvSpPr txBox="1"/>
            <p:nvPr/>
          </p:nvSpPr>
          <p:spPr>
            <a:xfrm>
              <a:off x="2805902" y="1680875"/>
              <a:ext cx="1506071" cy="307777"/>
            </a:xfrm>
            <a:prstGeom prst="rect">
              <a:avLst/>
            </a:prstGeom>
            <a:noFill/>
          </p:spPr>
          <p:txBody>
            <a:bodyPr wrap="square" rtlCol="0">
              <a:spAutoFit/>
            </a:bodyPr>
            <a:lstStyle/>
            <a:p>
              <a:r>
                <a:rPr lang="en-US" sz="1400" dirty="0">
                  <a:solidFill>
                    <a:schemeClr val="bg1">
                      <a:lumMod val="50000"/>
                    </a:schemeClr>
                  </a:solidFill>
                  <a:latin typeface="Chalkboard" panose="03050602040202020205" pitchFamily="66" charset="77"/>
                </a:rPr>
                <a:t>RODAPIE</a:t>
              </a:r>
            </a:p>
          </p:txBody>
        </p:sp>
      </p:gr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accel="50000" decel="5000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accel="50000" decel="5000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additive="base">
                                        <p:cTn id="32" dur="500" fill="hold"/>
                                        <p:tgtEl>
                                          <p:spTgt spid="62"/>
                                        </p:tgtEl>
                                        <p:attrNameLst>
                                          <p:attrName>ppt_x</p:attrName>
                                        </p:attrNameLst>
                                      </p:cBhvr>
                                      <p:tavLst>
                                        <p:tav tm="0">
                                          <p:val>
                                            <p:strVal val="#ppt_x"/>
                                          </p:val>
                                        </p:tav>
                                        <p:tav tm="100000">
                                          <p:val>
                                            <p:strVal val="#ppt_x"/>
                                          </p:val>
                                        </p:tav>
                                      </p:tavLst>
                                    </p:anim>
                                    <p:anim calcmode="lin" valueType="num">
                                      <p:cBhvr additive="base">
                                        <p:cTn id="3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accel="50000" decel="5000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ppt_x"/>
                                          </p:val>
                                        </p:tav>
                                        <p:tav tm="100000">
                                          <p:val>
                                            <p:strVal val="#ppt_x"/>
                                          </p:val>
                                        </p:tav>
                                      </p:tavLst>
                                    </p:anim>
                                    <p:anim calcmode="lin" valueType="num">
                                      <p:cBhvr additive="base">
                                        <p:cTn id="45"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50000" decel="5000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500" fill="hold"/>
                                        <p:tgtEl>
                                          <p:spTgt spid="47"/>
                                        </p:tgtEl>
                                        <p:attrNameLst>
                                          <p:attrName>ppt_x</p:attrName>
                                        </p:attrNameLst>
                                      </p:cBhvr>
                                      <p:tavLst>
                                        <p:tav tm="0">
                                          <p:val>
                                            <p:strVal val="#ppt_x"/>
                                          </p:val>
                                        </p:tav>
                                        <p:tav tm="100000">
                                          <p:val>
                                            <p:strVal val="#ppt_x"/>
                                          </p:val>
                                        </p:tav>
                                      </p:tavLst>
                                    </p:anim>
                                    <p:anim calcmode="lin" valueType="num">
                                      <p:cBhvr additive="base">
                                        <p:cTn id="6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accel="50000" decel="5000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ppt_x"/>
                                          </p:val>
                                        </p:tav>
                                        <p:tav tm="100000">
                                          <p:val>
                                            <p:strVal val="#ppt_x"/>
                                          </p:val>
                                        </p:tav>
                                      </p:tavLst>
                                    </p:anim>
                                    <p:anim calcmode="lin" valueType="num">
                                      <p:cBhvr additive="base">
                                        <p:cTn id="6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264029" y="350559"/>
            <a:ext cx="5689478" cy="830997"/>
          </a:xfrm>
          <a:prstGeom prst="rect">
            <a:avLst/>
          </a:prstGeom>
          <a:noFill/>
        </p:spPr>
        <p:txBody>
          <a:bodyPr wrap="none" rtlCol="0">
            <a:spAutoFit/>
          </a:bodyPr>
          <a:lstStyle/>
          <a:p>
            <a:pPr algn="ctr" rtl="0"/>
            <a:r>
              <a:rPr lang="es-US" sz="4800" cap="all">
                <a:solidFill>
                  <a:schemeClr val="tx2"/>
                </a:solidFill>
                <a:latin typeface="+mj-lt"/>
              </a:rPr>
              <a:t>ESTILOS DE ABRAZADERAS</a:t>
            </a:r>
            <a:endParaRPr lang="en-US" sz="4800" cap="all" dirty="0">
              <a:solidFill>
                <a:schemeClr val="tx2"/>
              </a:solidFill>
              <a:latin typeface="+mj-lt"/>
            </a:endParaRPr>
          </a:p>
        </p:txBody>
      </p:sp>
      <p:grpSp>
        <p:nvGrpSpPr>
          <p:cNvPr id="9" name="Group 8"/>
          <p:cNvGrpSpPr/>
          <p:nvPr/>
        </p:nvGrpSpPr>
        <p:grpSpPr>
          <a:xfrm>
            <a:off x="571500" y="1449563"/>
            <a:ext cx="5431010" cy="4669575"/>
            <a:chOff x="571500" y="1449563"/>
            <a:chExt cx="5431010" cy="4669575"/>
          </a:xfrm>
        </p:grpSpPr>
        <p:sp>
          <p:nvSpPr>
            <p:cNvPr id="31" name="Rectangle 30"/>
            <p:cNvSpPr/>
            <p:nvPr/>
          </p:nvSpPr>
          <p:spPr>
            <a:xfrm>
              <a:off x="571500" y="4919317"/>
              <a:ext cx="5431010" cy="1163984"/>
            </a:xfrm>
            <a:prstGeom prst="rect">
              <a:avLst/>
            </a:prstGeom>
            <a:solidFill>
              <a:srgbClr val="A4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19" name="Picture 18"/>
            <p:cNvPicPr>
              <a:picLocks noChangeAspect="1"/>
            </p:cNvPicPr>
            <p:nvPr/>
          </p:nvPicPr>
          <p:blipFill>
            <a:blip r:embed="rId3"/>
            <a:stretch>
              <a:fillRect/>
            </a:stretch>
          </p:blipFill>
          <p:spPr>
            <a:xfrm>
              <a:off x="613327" y="1449563"/>
              <a:ext cx="5355673" cy="3478037"/>
            </a:xfrm>
            <a:prstGeom prst="rect">
              <a:avLst/>
            </a:prstGeom>
          </p:spPr>
        </p:pic>
        <p:sp>
          <p:nvSpPr>
            <p:cNvPr id="20" name="TextBox 19"/>
            <p:cNvSpPr txBox="1"/>
            <p:nvPr/>
          </p:nvSpPr>
          <p:spPr>
            <a:xfrm>
              <a:off x="977900" y="4918809"/>
              <a:ext cx="4699000" cy="1200329"/>
            </a:xfrm>
            <a:prstGeom prst="rect">
              <a:avLst/>
            </a:prstGeom>
            <a:noFill/>
          </p:spPr>
          <p:txBody>
            <a:bodyPr wrap="square" rtlCol="0">
              <a:spAutoFit/>
            </a:bodyPr>
            <a:lstStyle/>
            <a:p>
              <a:pPr algn="ctr" rtl="0"/>
              <a:r>
                <a:rPr lang="es-US" sz="3600" dirty="0">
                  <a:solidFill>
                    <a:schemeClr val="bg1"/>
                  </a:solidFill>
                </a:rPr>
                <a:t>ABRAZADERAS </a:t>
              </a:r>
              <a:br>
                <a:rPr lang="es-US" sz="3600" dirty="0">
                  <a:solidFill>
                    <a:schemeClr val="bg1"/>
                  </a:solidFill>
                </a:rPr>
              </a:br>
              <a:r>
                <a:rPr lang="es-US" sz="3600" dirty="0">
                  <a:solidFill>
                    <a:schemeClr val="bg1"/>
                  </a:solidFill>
                </a:rPr>
                <a:t>DE CUÑA</a:t>
              </a:r>
            </a:p>
          </p:txBody>
        </p:sp>
      </p:grpSp>
      <p:grpSp>
        <p:nvGrpSpPr>
          <p:cNvPr id="10" name="Group 9"/>
          <p:cNvGrpSpPr/>
          <p:nvPr/>
        </p:nvGrpSpPr>
        <p:grpSpPr>
          <a:xfrm>
            <a:off x="6516836" y="1305096"/>
            <a:ext cx="5187233" cy="4786688"/>
            <a:chOff x="6516836" y="1305096"/>
            <a:chExt cx="5187233" cy="4786688"/>
          </a:xfrm>
        </p:grpSpPr>
        <p:sp>
          <p:nvSpPr>
            <p:cNvPr id="48" name="Rectangle 47"/>
            <p:cNvSpPr/>
            <p:nvPr/>
          </p:nvSpPr>
          <p:spPr>
            <a:xfrm>
              <a:off x="6516836" y="4874869"/>
              <a:ext cx="5187233" cy="1161477"/>
            </a:xfrm>
            <a:prstGeom prst="rect">
              <a:avLst/>
            </a:prstGeom>
            <a:solidFill>
              <a:srgbClr val="D0444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2"/>
                </a:solidFill>
              </a:endParaRPr>
            </a:p>
          </p:txBody>
        </p:sp>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985000" y="1305096"/>
              <a:ext cx="3746500" cy="3546305"/>
            </a:xfrm>
            <a:prstGeom prst="rect">
              <a:avLst/>
            </a:prstGeom>
          </p:spPr>
        </p:pic>
        <p:sp>
          <p:nvSpPr>
            <p:cNvPr id="21" name="TextBox 20"/>
            <p:cNvSpPr txBox="1"/>
            <p:nvPr/>
          </p:nvSpPr>
          <p:spPr>
            <a:xfrm>
              <a:off x="6713419" y="4891455"/>
              <a:ext cx="4699000" cy="1200329"/>
            </a:xfrm>
            <a:prstGeom prst="rect">
              <a:avLst/>
            </a:prstGeom>
            <a:noFill/>
          </p:spPr>
          <p:txBody>
            <a:bodyPr wrap="square" rtlCol="0">
              <a:spAutoFit/>
            </a:bodyPr>
            <a:lstStyle/>
            <a:p>
              <a:pPr algn="ctr" rtl="0"/>
              <a:r>
                <a:rPr lang="es-US" sz="3600" dirty="0">
                  <a:solidFill>
                    <a:schemeClr val="bg1"/>
                  </a:solidFill>
                </a:rPr>
                <a:t>ABRAZADERAS </a:t>
              </a:r>
              <a:br>
                <a:rPr lang="es-US" sz="3600" dirty="0">
                  <a:solidFill>
                    <a:schemeClr val="bg1"/>
                  </a:solidFill>
                </a:rPr>
              </a:br>
              <a:r>
                <a:rPr lang="es-US" sz="3600" dirty="0">
                  <a:solidFill>
                    <a:schemeClr val="bg1"/>
                  </a:solidFill>
                </a:rPr>
                <a:t>DE PERNOS</a:t>
              </a:r>
            </a:p>
          </p:txBody>
        </p:sp>
      </p:gr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lide(fromBottom)">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lide(fromBottom)">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529445"/>
            <a:ext cx="12192000" cy="2328555"/>
          </a:xfrm>
          <a:prstGeom prst="rect">
            <a:avLst/>
          </a:prstGeom>
          <a:solidFill>
            <a:srgbClr val="222A3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ounded Rectangle 26"/>
          <p:cNvSpPr/>
          <p:nvPr/>
        </p:nvSpPr>
        <p:spPr>
          <a:xfrm>
            <a:off x="419100" y="2311400"/>
            <a:ext cx="3456000" cy="4013200"/>
          </a:xfrm>
          <a:prstGeom prst="round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1" name="TextBox 50"/>
          <p:cNvSpPr txBox="1"/>
          <p:nvPr/>
        </p:nvSpPr>
        <p:spPr>
          <a:xfrm>
            <a:off x="522707" y="1417488"/>
            <a:ext cx="11146626" cy="430887"/>
          </a:xfrm>
          <a:prstGeom prst="rect">
            <a:avLst/>
          </a:prstGeom>
          <a:noFill/>
        </p:spPr>
        <p:txBody>
          <a:bodyPr wrap="none" rtlCol="0">
            <a:spAutoFit/>
          </a:bodyPr>
          <a:lstStyle/>
          <a:p>
            <a:pPr algn="ctr" rtl="0"/>
            <a:r>
              <a:rPr lang="es-US" sz="2200">
                <a:solidFill>
                  <a:schemeClr val="tx1">
                    <a:lumMod val="65000"/>
                    <a:lumOff val="35000"/>
                  </a:schemeClr>
                </a:solidFill>
                <a:latin typeface="+mj-lt"/>
              </a:rPr>
              <a:t>Plataformas soportadas por estructuras rígidas en el suelo u otras bases estables.</a:t>
            </a:r>
            <a:endParaRPr lang="en-US" sz="2200" dirty="0">
              <a:solidFill>
                <a:schemeClr val="tx1">
                  <a:lumMod val="65000"/>
                  <a:lumOff val="35000"/>
                </a:schemeClr>
              </a:solidFill>
              <a:latin typeface="+mj-lt"/>
            </a:endParaRPr>
          </a:p>
        </p:txBody>
      </p:sp>
      <p:sp>
        <p:nvSpPr>
          <p:cNvPr id="52" name="TextBox 51"/>
          <p:cNvSpPr txBox="1"/>
          <p:nvPr/>
        </p:nvSpPr>
        <p:spPr>
          <a:xfrm>
            <a:off x="1947332" y="680759"/>
            <a:ext cx="8545407" cy="830997"/>
          </a:xfrm>
          <a:prstGeom prst="rect">
            <a:avLst/>
          </a:prstGeom>
          <a:noFill/>
        </p:spPr>
        <p:txBody>
          <a:bodyPr wrap="square" rtlCol="0">
            <a:spAutoFit/>
          </a:bodyPr>
          <a:lstStyle/>
          <a:p>
            <a:pPr algn="ctr" rtl="0"/>
            <a:r>
              <a:rPr lang="es-US" sz="4800" cap="all" dirty="0">
                <a:solidFill>
                  <a:schemeClr val="tx2"/>
                </a:solidFill>
                <a:latin typeface="+mj-lt"/>
              </a:rPr>
              <a:t>Andamios soportados</a:t>
            </a:r>
            <a:endParaRPr lang="en-US" sz="4800" cap="all" dirty="0">
              <a:solidFill>
                <a:schemeClr val="tx2"/>
              </a:solidFill>
              <a:latin typeface="+mj-lt"/>
            </a:endParaRPr>
          </a:p>
        </p:txBody>
      </p:sp>
      <p:sp>
        <p:nvSpPr>
          <p:cNvPr id="24" name="TextBox 23"/>
          <p:cNvSpPr txBox="1"/>
          <p:nvPr/>
        </p:nvSpPr>
        <p:spPr>
          <a:xfrm>
            <a:off x="960609" y="2440313"/>
            <a:ext cx="2465740" cy="338554"/>
          </a:xfrm>
          <a:prstGeom prst="rect">
            <a:avLst/>
          </a:prstGeom>
          <a:noFill/>
        </p:spPr>
        <p:txBody>
          <a:bodyPr wrap="none" rtlCol="0">
            <a:spAutoFit/>
          </a:bodyPr>
          <a:lstStyle/>
          <a:p>
            <a:pPr algn="ctr" rtl="0"/>
            <a:r>
              <a:rPr lang="es-US" sz="1600" cap="all" dirty="0">
                <a:solidFill>
                  <a:srgbClr val="595959"/>
                </a:solidFill>
              </a:rPr>
              <a:t>Andamios</a:t>
            </a:r>
            <a:r>
              <a:rPr lang="es-US" sz="1600" b="1" cap="all" dirty="0">
                <a:solidFill>
                  <a:srgbClr val="595959"/>
                </a:solidFill>
              </a:rPr>
              <a:t> de marco</a:t>
            </a:r>
          </a:p>
        </p:txBody>
      </p:sp>
      <p:sp>
        <p:nvSpPr>
          <p:cNvPr id="43" name="TextBox 42"/>
          <p:cNvSpPr txBox="1"/>
          <p:nvPr/>
        </p:nvSpPr>
        <p:spPr>
          <a:xfrm>
            <a:off x="5298682" y="2430442"/>
            <a:ext cx="1691620" cy="318087"/>
          </a:xfrm>
          <a:prstGeom prst="rect">
            <a:avLst/>
          </a:prstGeom>
          <a:noFill/>
        </p:spPr>
        <p:txBody>
          <a:bodyPr wrap="none" rtlCol="0">
            <a:spAutoFit/>
          </a:bodyPr>
          <a:lstStyle/>
          <a:p>
            <a:pPr algn="ctr" rtl="0"/>
            <a:r>
              <a:rPr lang="es-US" sz="1467">
                <a:solidFill>
                  <a:schemeClr val="bg1"/>
                </a:solidFill>
              </a:rPr>
              <a:t>Andamios de sistema</a:t>
            </a:r>
          </a:p>
        </p:txBody>
      </p:sp>
      <p:pic>
        <p:nvPicPr>
          <p:cNvPr id="21" name="Picture 20" descr="BASIC FRAME.psd"/>
          <p:cNvPicPr>
            <a:picLocks noChangeAspect="1"/>
          </p:cNvPicPr>
          <p:nvPr/>
        </p:nvPicPr>
        <p:blipFill>
          <a:blip r:embed="rId3"/>
          <a:stretch>
            <a:fillRect/>
          </a:stretch>
        </p:blipFill>
        <p:spPr>
          <a:xfrm>
            <a:off x="-330200" y="3048000"/>
            <a:ext cx="4577813" cy="3073399"/>
          </a:xfrm>
          <a:prstGeom prst="rect">
            <a:avLst/>
          </a:prstGeom>
        </p:spPr>
      </p:pic>
      <p:sp>
        <p:nvSpPr>
          <p:cNvPr id="29" name="Rounded Rectangle 28"/>
          <p:cNvSpPr/>
          <p:nvPr/>
        </p:nvSpPr>
        <p:spPr>
          <a:xfrm>
            <a:off x="4381500" y="23876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6" name="Picture 25" descr="Systems scaffold.psd"/>
          <p:cNvPicPr>
            <a:picLocks noChangeAspect="1"/>
          </p:cNvPicPr>
          <p:nvPr/>
        </p:nvPicPr>
        <p:blipFill>
          <a:blip r:embed="rId4"/>
          <a:stretch>
            <a:fillRect/>
          </a:stretch>
        </p:blipFill>
        <p:spPr>
          <a:xfrm>
            <a:off x="4686300" y="2475636"/>
            <a:ext cx="2908300" cy="3870007"/>
          </a:xfrm>
          <a:prstGeom prst="rect">
            <a:avLst/>
          </a:prstGeom>
        </p:spPr>
      </p:pic>
      <p:sp>
        <p:nvSpPr>
          <p:cNvPr id="14" name="TextBox 13"/>
          <p:cNvSpPr txBox="1"/>
          <p:nvPr/>
        </p:nvSpPr>
        <p:spPr>
          <a:xfrm>
            <a:off x="5152996" y="2478413"/>
            <a:ext cx="2107368" cy="338554"/>
          </a:xfrm>
          <a:prstGeom prst="rect">
            <a:avLst/>
          </a:prstGeom>
          <a:noFill/>
        </p:spPr>
        <p:txBody>
          <a:bodyPr wrap="none" rtlCol="0">
            <a:spAutoFit/>
          </a:bodyPr>
          <a:lstStyle/>
          <a:p>
            <a:pPr algn="ctr" rtl="0"/>
            <a:r>
              <a:rPr lang="es-US" sz="1600" cap="all">
                <a:solidFill>
                  <a:srgbClr val="595959"/>
                </a:solidFill>
              </a:rPr>
              <a:t>andamios de </a:t>
            </a:r>
            <a:r>
              <a:rPr lang="es-US" sz="1600" b="1" cap="all">
                <a:solidFill>
                  <a:srgbClr val="595959"/>
                </a:solidFill>
              </a:rPr>
              <a:t>sistema</a:t>
            </a:r>
          </a:p>
        </p:txBody>
      </p:sp>
      <p:grpSp>
        <p:nvGrpSpPr>
          <p:cNvPr id="2" name="Group 1">
            <a:extLst>
              <a:ext uri="{FF2B5EF4-FFF2-40B4-BE49-F238E27FC236}">
                <a16:creationId xmlns:a16="http://schemas.microsoft.com/office/drawing/2014/main" id="{206DD99C-48EE-284A-9FAE-AFA99D358437}"/>
              </a:ext>
            </a:extLst>
          </p:cNvPr>
          <p:cNvGrpSpPr/>
          <p:nvPr/>
        </p:nvGrpSpPr>
        <p:grpSpPr>
          <a:xfrm>
            <a:off x="8372450" y="2332443"/>
            <a:ext cx="3441700" cy="4013200"/>
            <a:chOff x="8293100" y="2413000"/>
            <a:chExt cx="3441700" cy="4013200"/>
          </a:xfrm>
        </p:grpSpPr>
        <p:sp>
          <p:nvSpPr>
            <p:cNvPr id="30" name="Rounded Rectangle 29"/>
            <p:cNvSpPr/>
            <p:nvPr/>
          </p:nvSpPr>
          <p:spPr>
            <a:xfrm>
              <a:off x="8293100" y="24130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8761238" y="3111499"/>
              <a:ext cx="2514901" cy="3111501"/>
            </a:xfrm>
            <a:prstGeom prst="rect">
              <a:avLst/>
            </a:prstGeom>
          </p:spPr>
        </p:pic>
      </p:grpSp>
      <p:sp>
        <p:nvSpPr>
          <p:cNvPr id="75" name="TextBox 74"/>
          <p:cNvSpPr txBox="1"/>
          <p:nvPr/>
        </p:nvSpPr>
        <p:spPr>
          <a:xfrm>
            <a:off x="8553439" y="2429338"/>
            <a:ext cx="3204275" cy="338554"/>
          </a:xfrm>
          <a:prstGeom prst="rect">
            <a:avLst/>
          </a:prstGeom>
          <a:noFill/>
        </p:spPr>
        <p:txBody>
          <a:bodyPr wrap="square" rtlCol="0">
            <a:spAutoFit/>
          </a:bodyPr>
          <a:lstStyle/>
          <a:p>
            <a:pPr algn="ctr" rtl="0"/>
            <a:r>
              <a:rPr lang="es-US" sz="1600" cap="all" dirty="0">
                <a:solidFill>
                  <a:srgbClr val="595959"/>
                </a:solidFill>
              </a:rPr>
              <a:t>Andamio de </a:t>
            </a:r>
            <a:r>
              <a:rPr lang="es-US" sz="1600" b="1" cap="all" dirty="0">
                <a:solidFill>
                  <a:srgbClr val="595959"/>
                </a:solidFill>
              </a:rPr>
              <a:t>tubos y abrazaderas</a:t>
            </a:r>
          </a:p>
        </p:txBody>
      </p:sp>
    </p:spTree>
    <p:extLst>
      <p:ext uri="{BB962C8B-B14F-4D97-AF65-F5344CB8AC3E}">
        <p14:creationId xmlns:p14="http://schemas.microsoft.com/office/powerpoint/2010/main" val="19419035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450" decel="100000" fill="hold"/>
                                        <p:tgtEl>
                                          <p:spTgt spid="27"/>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1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450" decel="100000" fill="hold"/>
                                        <p:tgtEl>
                                          <p:spTgt spid="29"/>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450" decel="100000" fill="hold"/>
                                        <p:tgtEl>
                                          <p:spTgt spid="26"/>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900" decel="100000" fill="hold"/>
                                        <p:tgtEl>
                                          <p:spTgt spid="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dissolve">
                                      <p:cBhvr>
                                        <p:cTn id="65"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51" grpId="0"/>
      <p:bldP spid="52" grpId="0"/>
      <p:bldP spid="24" grpId="0"/>
      <p:bldP spid="29" grpId="0" animBg="1"/>
      <p:bldP spid="14" grpId="0"/>
      <p:bldP spid="7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638914" y="858559"/>
            <a:ext cx="2661305" cy="830997"/>
          </a:xfrm>
          <a:prstGeom prst="rect">
            <a:avLst/>
          </a:prstGeom>
          <a:noFill/>
        </p:spPr>
        <p:txBody>
          <a:bodyPr wrap="none" rtlCol="0">
            <a:spAutoFit/>
          </a:bodyPr>
          <a:lstStyle/>
          <a:p>
            <a:pPr algn="ctr" rtl="0"/>
            <a:r>
              <a:rPr lang="es-US" sz="4800" cap="all">
                <a:solidFill>
                  <a:schemeClr val="tx2"/>
                </a:solidFill>
                <a:latin typeface="+mj-lt"/>
              </a:rPr>
              <a:t>ABRAZADERAS</a:t>
            </a:r>
            <a:endParaRPr lang="en-US" sz="4800" cap="all" dirty="0">
              <a:solidFill>
                <a:schemeClr val="tx2"/>
              </a:solidFill>
              <a:latin typeface="+mj-lt"/>
            </a:endParaRPr>
          </a:p>
        </p:txBody>
      </p:sp>
      <p:sp>
        <p:nvSpPr>
          <p:cNvPr id="20" name="TextBox 19"/>
          <p:cNvSpPr txBox="1"/>
          <p:nvPr/>
        </p:nvSpPr>
        <p:spPr>
          <a:xfrm>
            <a:off x="977900" y="5118100"/>
            <a:ext cx="4699000" cy="800219"/>
          </a:xfrm>
          <a:prstGeom prst="rect">
            <a:avLst/>
          </a:prstGeom>
          <a:noFill/>
        </p:spPr>
        <p:txBody>
          <a:bodyPr wrap="square" rtlCol="0">
            <a:spAutoFit/>
          </a:bodyPr>
          <a:lstStyle/>
          <a:p>
            <a:pPr rtl="0"/>
            <a:r>
              <a:rPr lang="es-US" sz="4600">
                <a:solidFill>
                  <a:schemeClr val="bg1"/>
                </a:solidFill>
              </a:rPr>
              <a:t>ÁNGULO RECTO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1150184" y="304800"/>
            <a:ext cx="9701965" cy="5918199"/>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8623" y="239192"/>
            <a:ext cx="7505580" cy="1446550"/>
          </a:xfrm>
          <a:prstGeom prst="rect">
            <a:avLst/>
          </a:prstGeom>
          <a:noFill/>
        </p:spPr>
        <p:txBody>
          <a:bodyPr wrap="none" rtlCol="0">
            <a:spAutoFit/>
          </a:bodyPr>
          <a:lstStyle/>
          <a:p>
            <a:pPr algn="ctr" rtl="0"/>
            <a:r>
              <a:rPr lang="es-US" sz="4400" dirty="0">
                <a:solidFill>
                  <a:schemeClr val="tx2">
                    <a:lumMod val="75000"/>
                  </a:schemeClr>
                </a:solidFill>
                <a:latin typeface="+mj-lt"/>
              </a:rPr>
              <a:t>TUBOS CON CONECTORES </a:t>
            </a:r>
            <a:br>
              <a:rPr lang="es-US" sz="4400" dirty="0">
                <a:solidFill>
                  <a:schemeClr val="tx2">
                    <a:lumMod val="75000"/>
                  </a:schemeClr>
                </a:solidFill>
                <a:latin typeface="+mj-lt"/>
              </a:rPr>
            </a:br>
            <a:r>
              <a:rPr lang="es-US" sz="4400" dirty="0">
                <a:solidFill>
                  <a:schemeClr val="tx2">
                    <a:lumMod val="75000"/>
                  </a:schemeClr>
                </a:solidFill>
                <a:latin typeface="+mj-lt"/>
              </a:rPr>
              <a:t>EN LOS EXTREMOS</a:t>
            </a:r>
            <a:endParaRPr lang="en-US" sz="4400" dirty="0">
              <a:solidFill>
                <a:schemeClr val="tx2">
                  <a:lumMod val="75000"/>
                </a:schemeClr>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103579" y="1651000"/>
            <a:ext cx="9416085" cy="3784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3768" y="439459"/>
            <a:ext cx="8335535" cy="769441"/>
          </a:xfrm>
          <a:prstGeom prst="rect">
            <a:avLst/>
          </a:prstGeom>
          <a:noFill/>
        </p:spPr>
        <p:txBody>
          <a:bodyPr wrap="none" rtlCol="0">
            <a:spAutoFit/>
          </a:bodyPr>
          <a:lstStyle/>
          <a:p>
            <a:pPr algn="ctr" rtl="0"/>
            <a:r>
              <a:rPr lang="es-US" sz="4400" dirty="0">
                <a:solidFill>
                  <a:srgbClr val="333F50"/>
                </a:solidFill>
                <a:latin typeface="+mj-lt"/>
              </a:rPr>
              <a:t>INSPECCIONAR EL EQUIPO</a:t>
            </a:r>
            <a:endParaRPr lang="en-US" sz="4400" dirty="0">
              <a:solidFill>
                <a:srgbClr val="333F50"/>
              </a:solidFill>
              <a:latin typeface="+mj-lt"/>
            </a:endParaRPr>
          </a:p>
        </p:txBody>
      </p:sp>
      <p:sp>
        <p:nvSpPr>
          <p:cNvPr id="4" name="TextBox 3"/>
          <p:cNvSpPr txBox="1"/>
          <p:nvPr/>
        </p:nvSpPr>
        <p:spPr>
          <a:xfrm>
            <a:off x="5905500" y="1491932"/>
            <a:ext cx="5867400" cy="5047536"/>
          </a:xfrm>
          <a:prstGeom prst="rect">
            <a:avLst/>
          </a:prstGeom>
          <a:noFill/>
        </p:spPr>
        <p:txBody>
          <a:bodyPr wrap="square" rtlCol="0">
            <a:spAutoFit/>
          </a:bodyPr>
          <a:lstStyle/>
          <a:p>
            <a:pPr marL="198000" indent="-198000" rtl="0">
              <a:spcAft>
                <a:spcPts val="1200"/>
              </a:spcAft>
              <a:buFont typeface="Arial"/>
              <a:buChar char="•"/>
            </a:pPr>
            <a:r>
              <a:rPr lang="es-US" sz="2400" dirty="0">
                <a:solidFill>
                  <a:srgbClr val="595959"/>
                </a:solidFill>
              </a:rPr>
              <a:t>Debe inspeccionar el equipo de manera adecuada.</a:t>
            </a:r>
          </a:p>
          <a:p>
            <a:pPr marL="198000" indent="-198000" rtl="0">
              <a:spcAft>
                <a:spcPts val="1200"/>
              </a:spcAft>
              <a:buFont typeface="Arial"/>
              <a:buChar char="•"/>
            </a:pPr>
            <a:r>
              <a:rPr lang="es-US" sz="2400" dirty="0">
                <a:solidFill>
                  <a:srgbClr val="595959"/>
                </a:solidFill>
              </a:rPr>
              <a:t>Muchos accidentes ocurren </a:t>
            </a:r>
            <a:br>
              <a:rPr lang="es-US" sz="2400" dirty="0">
                <a:solidFill>
                  <a:srgbClr val="595959"/>
                </a:solidFill>
              </a:rPr>
            </a:br>
            <a:r>
              <a:rPr lang="es-US" sz="2400" dirty="0">
                <a:solidFill>
                  <a:srgbClr val="595959"/>
                </a:solidFill>
              </a:rPr>
              <a:t>debido al uso de equipos dañados o defectuosos.</a:t>
            </a:r>
          </a:p>
          <a:p>
            <a:pPr marL="198000" indent="-198000" rtl="0">
              <a:spcAft>
                <a:spcPts val="1200"/>
              </a:spcAft>
              <a:buFont typeface="Arial"/>
              <a:buChar char="•"/>
            </a:pPr>
            <a:r>
              <a:rPr lang="es-US" sz="2400" cap="all" dirty="0">
                <a:solidFill>
                  <a:srgbClr val="595959"/>
                </a:solidFill>
              </a:rPr>
              <a:t>Antes de</a:t>
            </a:r>
            <a:r>
              <a:rPr lang="es-US" sz="2400" dirty="0">
                <a:solidFill>
                  <a:srgbClr val="595959"/>
                </a:solidFill>
              </a:rPr>
              <a:t> construir un andamio, usted DEBE inspeccionar todos los componentes, para asegurarse de que sean seguros.</a:t>
            </a:r>
          </a:p>
          <a:p>
            <a:pPr marL="198000" indent="-198000" rtl="0">
              <a:spcAft>
                <a:spcPts val="1200"/>
              </a:spcAft>
              <a:buFont typeface="Arial"/>
              <a:buChar char="•"/>
            </a:pPr>
            <a:r>
              <a:rPr lang="es-US" sz="2400" dirty="0">
                <a:solidFill>
                  <a:srgbClr val="595959"/>
                </a:solidFill>
              </a:rPr>
              <a:t>NO utilice ningún equipo dañado </a:t>
            </a:r>
            <a:br>
              <a:rPr lang="es-US" sz="2400" dirty="0">
                <a:solidFill>
                  <a:srgbClr val="595959"/>
                </a:solidFill>
              </a:rPr>
            </a:br>
            <a:r>
              <a:rPr lang="es-US" sz="2400" dirty="0">
                <a:solidFill>
                  <a:srgbClr val="595959"/>
                </a:solidFill>
              </a:rPr>
              <a:t>o defectuoso.</a:t>
            </a:r>
          </a:p>
          <a:p>
            <a:pPr marL="198000" indent="-198000" rtl="0"/>
            <a:endParaRPr lang="en-US" dirty="0"/>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b="17626"/>
              <a:stretch>
                <a:fillRect/>
              </a:stretch>
            </p:blipFill>
          </mc:Choice>
          <mc:Fallback>
            <p:blipFill>
              <a:blip r:embed="rId6"/>
              <a:srcRect b="17626"/>
              <a:stretch>
                <a:fillRect/>
              </a:stretch>
            </p:blipFill>
          </mc:Fallback>
        </mc:AlternateContent>
        <p:spPr>
          <a:xfrm>
            <a:off x="791128" y="1460499"/>
            <a:ext cx="4504772" cy="43561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5662" y="660400"/>
            <a:ext cx="7819292" cy="769441"/>
          </a:xfrm>
          <a:prstGeom prst="rect">
            <a:avLst/>
          </a:prstGeom>
          <a:solidFill>
            <a:schemeClr val="bg1"/>
          </a:solidFill>
        </p:spPr>
        <p:txBody>
          <a:bodyPr wrap="square" rtlCol="0">
            <a:spAutoFit/>
          </a:bodyPr>
          <a:lstStyle/>
          <a:p>
            <a:pPr rtl="0"/>
            <a:r>
              <a:rPr lang="es-US" sz="4400" dirty="0">
                <a:solidFill>
                  <a:srgbClr val="333F50"/>
                </a:solidFill>
              </a:rPr>
              <a:t>INSPECCION DE LOS TUBOS</a:t>
            </a:r>
          </a:p>
        </p:txBody>
      </p:sp>
      <p:pic>
        <p:nvPicPr>
          <p:cNvPr id="6" name="Picture 5" descr="damaged tubes2.jpg"/>
          <p:cNvPicPr>
            <a:picLocks noChangeAspect="1"/>
          </p:cNvPicPr>
          <p:nvPr/>
        </p:nvPicPr>
        <p:blipFill>
          <a:blip r:embed="rId3"/>
          <a:stretch>
            <a:fillRect/>
          </a:stretch>
        </p:blipFill>
        <p:spPr>
          <a:xfrm rot="16200000">
            <a:off x="5022779" y="-2775632"/>
            <a:ext cx="2730499" cy="12752164"/>
          </a:xfrm>
          <a:prstGeom prst="rect">
            <a:avLst/>
          </a:prstGeom>
        </p:spPr>
      </p:pic>
      <p:sp>
        <p:nvSpPr>
          <p:cNvPr id="7" name="TextBox 6"/>
          <p:cNvSpPr txBox="1"/>
          <p:nvPr/>
        </p:nvSpPr>
        <p:spPr>
          <a:xfrm>
            <a:off x="289170" y="5054600"/>
            <a:ext cx="2171700" cy="800219"/>
          </a:xfrm>
          <a:prstGeom prst="rect">
            <a:avLst/>
          </a:prstGeom>
          <a:noFill/>
        </p:spPr>
        <p:txBody>
          <a:bodyPr wrap="square" rtlCol="0">
            <a:spAutoFit/>
          </a:bodyPr>
          <a:lstStyle/>
          <a:p>
            <a:pPr algn="ctr" rtl="0"/>
            <a:r>
              <a:rPr lang="es-US" sz="2300" dirty="0"/>
              <a:t>CORTE TRANSVERSAL</a:t>
            </a:r>
          </a:p>
        </p:txBody>
      </p:sp>
      <p:sp>
        <p:nvSpPr>
          <p:cNvPr id="8" name="TextBox 7"/>
          <p:cNvSpPr txBox="1"/>
          <p:nvPr/>
        </p:nvSpPr>
        <p:spPr>
          <a:xfrm>
            <a:off x="2984500" y="5105400"/>
            <a:ext cx="1600200" cy="800219"/>
          </a:xfrm>
          <a:prstGeom prst="rect">
            <a:avLst/>
          </a:prstGeom>
          <a:noFill/>
        </p:spPr>
        <p:txBody>
          <a:bodyPr wrap="square" rtlCol="0">
            <a:spAutoFit/>
          </a:bodyPr>
          <a:lstStyle/>
          <a:p>
            <a:pPr algn="ctr" rtl="0"/>
            <a:r>
              <a:rPr lang="es-US" sz="2300" dirty="0"/>
              <a:t>PUNTAS ABIERTAS</a:t>
            </a:r>
          </a:p>
        </p:txBody>
      </p:sp>
      <p:sp>
        <p:nvSpPr>
          <p:cNvPr id="9" name="TextBox 8"/>
          <p:cNvSpPr txBox="1"/>
          <p:nvPr/>
        </p:nvSpPr>
        <p:spPr>
          <a:xfrm>
            <a:off x="5384800" y="4889500"/>
            <a:ext cx="2006600" cy="800219"/>
          </a:xfrm>
          <a:prstGeom prst="rect">
            <a:avLst/>
          </a:prstGeom>
          <a:noFill/>
        </p:spPr>
        <p:txBody>
          <a:bodyPr wrap="square" rtlCol="0">
            <a:spAutoFit/>
          </a:bodyPr>
          <a:lstStyle/>
          <a:p>
            <a:pPr algn="ctr" rtl="0"/>
            <a:r>
              <a:rPr lang="es-US" sz="2300" dirty="0"/>
              <a:t>CABEZA DE SETA</a:t>
            </a:r>
          </a:p>
        </p:txBody>
      </p:sp>
      <p:sp>
        <p:nvSpPr>
          <p:cNvPr id="10" name="TextBox 9"/>
          <p:cNvSpPr txBox="1"/>
          <p:nvPr/>
        </p:nvSpPr>
        <p:spPr>
          <a:xfrm>
            <a:off x="7962900" y="5054600"/>
            <a:ext cx="1943100" cy="800219"/>
          </a:xfrm>
          <a:prstGeom prst="rect">
            <a:avLst/>
          </a:prstGeom>
          <a:noFill/>
        </p:spPr>
        <p:txBody>
          <a:bodyPr wrap="square" rtlCol="0">
            <a:spAutoFit/>
          </a:bodyPr>
          <a:lstStyle/>
          <a:p>
            <a:pPr algn="ctr" rtl="0"/>
            <a:r>
              <a:rPr lang="es-US" sz="2300" dirty="0"/>
              <a:t>CORTE CON LLAMA</a:t>
            </a:r>
          </a:p>
        </p:txBody>
      </p:sp>
      <p:sp>
        <p:nvSpPr>
          <p:cNvPr id="11" name="TextBox 10"/>
          <p:cNvSpPr txBox="1"/>
          <p:nvPr/>
        </p:nvSpPr>
        <p:spPr>
          <a:xfrm>
            <a:off x="10515600" y="5067300"/>
            <a:ext cx="1358900" cy="446276"/>
          </a:xfrm>
          <a:prstGeom prst="rect">
            <a:avLst/>
          </a:prstGeom>
          <a:noFill/>
        </p:spPr>
        <p:txBody>
          <a:bodyPr wrap="square" rtlCol="0">
            <a:spAutoFit/>
          </a:bodyPr>
          <a:lstStyle/>
          <a:p>
            <a:pPr algn="ctr" rtl="0"/>
            <a:r>
              <a:rPr lang="es-US" sz="2300" dirty="0"/>
              <a:t>CURVA</a:t>
            </a:r>
          </a:p>
        </p:txBody>
      </p:sp>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8300" y="368300"/>
            <a:ext cx="7556500" cy="769441"/>
          </a:xfrm>
          <a:prstGeom prst="rect">
            <a:avLst/>
          </a:prstGeom>
          <a:solidFill>
            <a:schemeClr val="bg1"/>
          </a:solidFill>
        </p:spPr>
        <p:txBody>
          <a:bodyPr wrap="square" rtlCol="0">
            <a:spAutoFit/>
          </a:bodyPr>
          <a:lstStyle/>
          <a:p>
            <a:pPr rtl="0"/>
            <a:r>
              <a:rPr lang="es-US" sz="4400" dirty="0">
                <a:solidFill>
                  <a:srgbClr val="333F50"/>
                </a:solidFill>
              </a:rPr>
              <a:t>INSPECCION DE LOS TUBOS</a:t>
            </a:r>
          </a:p>
        </p:txBody>
      </p:sp>
      <p:pic>
        <p:nvPicPr>
          <p:cNvPr id="35" name="Picture 3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rot="1041656">
            <a:off x="4989908" y="1407413"/>
            <a:ext cx="6502401" cy="4895105"/>
          </a:xfrm>
          <a:prstGeom prst="rect">
            <a:avLst/>
          </a:prstGeom>
        </p:spPr>
      </p:pic>
      <p:pic>
        <p:nvPicPr>
          <p:cNvPr id="5" name="Picture 4">
            <a:extLst>
              <a:ext uri="{FF2B5EF4-FFF2-40B4-BE49-F238E27FC236}">
                <a16:creationId xmlns:a16="http://schemas.microsoft.com/office/drawing/2014/main" id="{7C92F7EF-CF43-F14B-8F82-64AF7C53A9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3076" y="1201506"/>
            <a:ext cx="4814888" cy="5306920"/>
          </a:xfrm>
          <a:prstGeom prst="rect">
            <a:avLst/>
          </a:prstGeom>
        </p:spPr>
      </p:pic>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1359"/>
            <a:ext cx="12192000" cy="769441"/>
          </a:xfrm>
          <a:prstGeom prst="rect">
            <a:avLst/>
          </a:prstGeom>
          <a:noFill/>
        </p:spPr>
        <p:txBody>
          <a:bodyPr wrap="square" rtlCol="0">
            <a:spAutoFit/>
          </a:bodyPr>
          <a:lstStyle/>
          <a:p>
            <a:pPr algn="ctr" rtl="0"/>
            <a:r>
              <a:rPr lang="es-US" sz="4400" cap="all" dirty="0">
                <a:solidFill>
                  <a:srgbClr val="333F50"/>
                </a:solidFill>
                <a:latin typeface="+mj-lt"/>
              </a:rPr>
              <a:t>INSPECCIÓN DE ABRAZADERAS DE CUÑA</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F201845-445C-9848-A116-12B2A87907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63762" y="1268273"/>
            <a:ext cx="7800975" cy="459390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1411" y="299759"/>
            <a:ext cx="11587689" cy="769441"/>
          </a:xfrm>
          <a:prstGeom prst="rect">
            <a:avLst/>
          </a:prstGeom>
          <a:noFill/>
        </p:spPr>
        <p:txBody>
          <a:bodyPr wrap="square" rtlCol="0">
            <a:spAutoFit/>
          </a:bodyPr>
          <a:lstStyle/>
          <a:p>
            <a:pPr algn="ctr" rtl="0"/>
            <a:r>
              <a:rPr lang="es-US" sz="4400" cap="all" dirty="0">
                <a:solidFill>
                  <a:srgbClr val="333F50"/>
                </a:solidFill>
                <a:latin typeface="+mj-lt"/>
              </a:rPr>
              <a:t>INSPECCIÓN DE ABRAZADERAS DE PERNO</a:t>
            </a:r>
            <a:endParaRPr lang="en-US" sz="4400" cap="all" dirty="0">
              <a:solidFill>
                <a:srgbClr val="333F50"/>
              </a:solidFill>
              <a:latin typeface="+mj-lt"/>
            </a:endParaRPr>
          </a:p>
        </p:txBody>
      </p:sp>
      <p:pic>
        <p:nvPicPr>
          <p:cNvPr id="9" name="Picture 8">
            <a:extLst>
              <a:ext uri="{FF2B5EF4-FFF2-40B4-BE49-F238E27FC236}">
                <a16:creationId xmlns:a16="http://schemas.microsoft.com/office/drawing/2014/main" id="{4752251C-B85C-2542-823A-AA8E3240CE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9168" y="916534"/>
            <a:ext cx="7181057" cy="523229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700" y="490259"/>
            <a:ext cx="3365500" cy="769441"/>
          </a:xfrm>
          <a:prstGeom prst="rect">
            <a:avLst/>
          </a:prstGeom>
          <a:noFill/>
        </p:spPr>
        <p:txBody>
          <a:bodyPr wrap="square" rtlCol="0">
            <a:spAutoFit/>
          </a:bodyPr>
          <a:lstStyle/>
          <a:p>
            <a:pPr algn="ctr" rtl="0"/>
            <a:r>
              <a:rPr lang="es-US" sz="4400" cap="all">
                <a:solidFill>
                  <a:srgbClr val="333F50"/>
                </a:solidFill>
                <a:latin typeface="+mj-lt"/>
              </a:rPr>
              <a:t>BASES</a:t>
            </a:r>
            <a:endParaRPr lang="en-US" sz="4400" cap="all" dirty="0">
              <a:solidFill>
                <a:srgbClr val="333F50"/>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142999" y="3130550"/>
            <a:ext cx="8762215" cy="2724150"/>
          </a:xfrm>
          <a:prstGeom prst="rect">
            <a:avLst/>
          </a:prstGeom>
        </p:spPr>
      </p:pic>
      <p:sp>
        <p:nvSpPr>
          <p:cNvPr id="17" name="Rectangle 16"/>
          <p:cNvSpPr/>
          <p:nvPr/>
        </p:nvSpPr>
        <p:spPr>
          <a:xfrm>
            <a:off x="800100" y="1335038"/>
            <a:ext cx="10769600" cy="1938992"/>
          </a:xfrm>
          <a:prstGeom prst="rect">
            <a:avLst/>
          </a:prstGeom>
        </p:spPr>
        <p:txBody>
          <a:bodyPr wrap="square" rtlCol="0">
            <a:spAutoFit/>
          </a:bodyPr>
          <a:lstStyle/>
          <a:p>
            <a:pPr marL="176213" indent="-176213" rtl="0">
              <a:buFont typeface="Arial"/>
              <a:buChar char="•"/>
            </a:pPr>
            <a:r>
              <a:rPr lang="es-US" sz="2400" dirty="0">
                <a:solidFill>
                  <a:schemeClr val="tx1">
                    <a:lumMod val="65000"/>
                    <a:lumOff val="35000"/>
                  </a:schemeClr>
                </a:solidFill>
              </a:rPr>
              <a:t>Las placas base distribuyen las cargas de las patas o los postes sobre un área más grande. </a:t>
            </a:r>
          </a:p>
          <a:p>
            <a:pPr marL="176213" indent="-176213" rtl="0">
              <a:buFont typeface="Arial"/>
              <a:buChar char="•"/>
            </a:pPr>
            <a:endParaRPr lang="en-US" sz="2400" dirty="0">
              <a:solidFill>
                <a:schemeClr val="tx1">
                  <a:lumMod val="65000"/>
                  <a:lumOff val="35000"/>
                </a:schemeClr>
              </a:solidFill>
            </a:endParaRPr>
          </a:p>
          <a:p>
            <a:pPr marL="176213" indent="-176213" rtl="0">
              <a:buFont typeface="Arial"/>
              <a:buChar char="•"/>
            </a:pPr>
            <a:r>
              <a:rPr lang="es-US" sz="2400" dirty="0">
                <a:solidFill>
                  <a:schemeClr val="tx1">
                    <a:lumMod val="65000"/>
                    <a:lumOff val="35000"/>
                  </a:schemeClr>
                </a:solidFill>
              </a:rPr>
              <a:t>Existen diferentes tipos de placas base para utilizar con andamios de tubos y abrazaderas.</a:t>
            </a:r>
          </a:p>
        </p:txBody>
      </p:sp>
    </p:spTree>
    <p:extLst>
      <p:ext uri="{BB962C8B-B14F-4D97-AF65-F5344CB8AC3E}">
        <p14:creationId xmlns:p14="http://schemas.microsoft.com/office/powerpoint/2010/main" val="884292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D9B9F9-3956-8A43-9F14-712B02EDF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799" y="2688280"/>
            <a:ext cx="4827588" cy="3746785"/>
          </a:xfrm>
          <a:prstGeom prst="rect">
            <a:avLst/>
          </a:prstGeom>
        </p:spPr>
      </p:pic>
      <p:sp>
        <p:nvSpPr>
          <p:cNvPr id="4" name="TextBox 3"/>
          <p:cNvSpPr txBox="1"/>
          <p:nvPr/>
        </p:nvSpPr>
        <p:spPr>
          <a:xfrm>
            <a:off x="407987" y="279039"/>
            <a:ext cx="8407400" cy="769441"/>
          </a:xfrm>
          <a:prstGeom prst="rect">
            <a:avLst/>
          </a:prstGeom>
          <a:solidFill>
            <a:schemeClr val="bg1"/>
          </a:solidFill>
        </p:spPr>
        <p:txBody>
          <a:bodyPr wrap="square" rtlCol="0">
            <a:spAutoFit/>
          </a:bodyPr>
          <a:lstStyle/>
          <a:p>
            <a:pPr rtl="0"/>
            <a:r>
              <a:rPr lang="es-US" sz="4400">
                <a:solidFill>
                  <a:srgbClr val="333F50"/>
                </a:solidFill>
              </a:rPr>
              <a:t>INSPECCIONAR LAS BASES</a:t>
            </a:r>
          </a:p>
        </p:txBody>
      </p:sp>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407987" y="1185434"/>
            <a:ext cx="3978276" cy="156484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TextBox 24"/>
          <p:cNvSpPr txBox="1"/>
          <p:nvPr/>
        </p:nvSpPr>
        <p:spPr>
          <a:xfrm>
            <a:off x="501850" y="1235805"/>
            <a:ext cx="4001825" cy="1477328"/>
          </a:xfrm>
          <a:prstGeom prst="rect">
            <a:avLst/>
          </a:prstGeom>
          <a:noFill/>
        </p:spPr>
        <p:txBody>
          <a:bodyPr wrap="square" rtlCol="0">
            <a:spAutoFit/>
          </a:bodyPr>
          <a:lstStyle/>
          <a:p>
            <a:pPr rtl="0"/>
            <a:r>
              <a:rPr lang="es-US" sz="1500" b="1" spc="-20" dirty="0"/>
              <a:t>1A VÁSTAGO/ESPIGA (TUBO DE EXTREMO LISO): </a:t>
            </a:r>
            <a:r>
              <a:rPr lang="es-US" sz="1500" spc="-20" dirty="0"/>
              <a:t>Cabe dentro del poste vertical.</a:t>
            </a:r>
          </a:p>
          <a:p>
            <a:pPr rtl="0"/>
            <a:r>
              <a:rPr lang="es-US" sz="1500" b="1" spc="-20" dirty="0"/>
              <a:t>1B VÁSTAGO/ESPIGA (TUBO CON CONECTOR FINAL): </a:t>
            </a:r>
            <a:r>
              <a:rPr lang="es-US" sz="1500" spc="-20" dirty="0"/>
              <a:t>Los extremos se enroscan y se unen de manera adecuada</a:t>
            </a:r>
          </a:p>
        </p:txBody>
      </p:sp>
      <p:grpSp>
        <p:nvGrpSpPr>
          <p:cNvPr id="31" name="Group 30"/>
          <p:cNvGrpSpPr/>
          <p:nvPr/>
        </p:nvGrpSpPr>
        <p:grpSpPr>
          <a:xfrm>
            <a:off x="479025" y="3007081"/>
            <a:ext cx="3907236" cy="626598"/>
            <a:chOff x="6451600" y="3848100"/>
            <a:chExt cx="2273301" cy="212142"/>
          </a:xfrm>
        </p:grpSpPr>
        <p:sp>
          <p:nvSpPr>
            <p:cNvPr id="32" name="Rounded Rectangle 31"/>
            <p:cNvSpPr/>
            <p:nvPr/>
          </p:nvSpPr>
          <p:spPr>
            <a:xfrm>
              <a:off x="6451600" y="3848100"/>
              <a:ext cx="2273301" cy="21214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3" name="TextBox 32"/>
            <p:cNvSpPr txBox="1"/>
            <p:nvPr/>
          </p:nvSpPr>
          <p:spPr>
            <a:xfrm>
              <a:off x="6481013" y="3892809"/>
              <a:ext cx="2223426" cy="109411"/>
            </a:xfrm>
            <a:prstGeom prst="rect">
              <a:avLst/>
            </a:prstGeom>
            <a:noFill/>
          </p:spPr>
          <p:txBody>
            <a:bodyPr wrap="square" rtlCol="0">
              <a:spAutoFit/>
            </a:bodyPr>
            <a:lstStyle/>
            <a:p>
              <a:pPr rtl="0"/>
              <a:r>
                <a:rPr lang="es-US" sz="1500" b="1" dirty="0"/>
                <a:t>PLACA: </a:t>
              </a:r>
              <a:r>
                <a:rPr lang="es-US" sz="1500" dirty="0"/>
                <a:t>plana, sin esquinas curvadas.</a:t>
              </a:r>
            </a:p>
          </p:txBody>
        </p:sp>
      </p:grpSp>
      <p:grpSp>
        <p:nvGrpSpPr>
          <p:cNvPr id="34" name="Group 33"/>
          <p:cNvGrpSpPr/>
          <p:nvPr/>
        </p:nvGrpSpPr>
        <p:grpSpPr>
          <a:xfrm>
            <a:off x="423996" y="3914806"/>
            <a:ext cx="3962265" cy="1082033"/>
            <a:chOff x="800100" y="4965700"/>
            <a:chExt cx="2150927" cy="544713"/>
          </a:xfrm>
        </p:grpSpPr>
        <p:sp>
          <p:nvSpPr>
            <p:cNvPr id="35" name="Rounded Rectangle 34"/>
            <p:cNvSpPr/>
            <p:nvPr/>
          </p:nvSpPr>
          <p:spPr>
            <a:xfrm>
              <a:off x="800100" y="4965700"/>
              <a:ext cx="2150927" cy="54471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6" name="TextBox 35"/>
            <p:cNvSpPr txBox="1"/>
            <p:nvPr/>
          </p:nvSpPr>
          <p:spPr>
            <a:xfrm>
              <a:off x="869908" y="4991100"/>
              <a:ext cx="1841500" cy="395096"/>
            </a:xfrm>
            <a:prstGeom prst="rect">
              <a:avLst/>
            </a:prstGeom>
            <a:noFill/>
          </p:spPr>
          <p:txBody>
            <a:bodyPr wrap="square" rtlCol="0">
              <a:spAutoFit/>
            </a:bodyPr>
            <a:lstStyle/>
            <a:p>
              <a:pPr rtl="0"/>
              <a:r>
                <a:rPr lang="es-US" sz="1500" b="1" dirty="0"/>
                <a:t>APARIENCIA GENERAL: </a:t>
              </a:r>
              <a:r>
                <a:rPr lang="es-US" sz="1500" dirty="0"/>
                <a:t>debe ser recta y estar libre de óxido en exceso o materiales extraños</a:t>
              </a:r>
            </a:p>
          </p:txBody>
        </p:sp>
      </p:grpSp>
      <p:pic>
        <p:nvPicPr>
          <p:cNvPr id="16" name="Picture 15">
            <a:extLst>
              <a:ext uri="{FF2B5EF4-FFF2-40B4-BE49-F238E27FC236}">
                <a16:creationId xmlns:a16="http://schemas.microsoft.com/office/drawing/2014/main" id="{9DF446EA-A6B7-2D4C-B0F9-570AA5D1A93F}"/>
              </a:ext>
            </a:extLst>
          </p:cNvPr>
          <p:cNvPicPr>
            <a:picLocks noChangeAspect="1"/>
          </p:cNvPicPr>
          <p:nvPr/>
        </p:nvPicPr>
        <p:blipFill rotWithShape="1">
          <a:blip r:embed="rId7">
            <a:extLst>
              <a:ext uri="{28A0092B-C50C-407E-A947-70E740481C1C}">
                <a14:useLocalDpi xmlns:a14="http://schemas.microsoft.com/office/drawing/2010/main" val="0"/>
              </a:ext>
            </a:extLst>
          </a:blip>
          <a:srcRect l="8493" r="5966"/>
          <a:stretch/>
        </p:blipFill>
        <p:spPr>
          <a:xfrm>
            <a:off x="8486774" y="2182075"/>
            <a:ext cx="3557589" cy="3879045"/>
          </a:xfrm>
          <a:prstGeom prst="rect">
            <a:avLst/>
          </a:prstGeom>
        </p:spPr>
      </p:pic>
      <p:cxnSp>
        <p:nvCxnSpPr>
          <p:cNvPr id="20" name="Straight Arrow Connector 19">
            <a:extLst>
              <a:ext uri="{FF2B5EF4-FFF2-40B4-BE49-F238E27FC236}">
                <a16:creationId xmlns:a16="http://schemas.microsoft.com/office/drawing/2014/main" id="{8385E5EE-DB56-D542-B3DB-CDAB3CCFA26E}"/>
              </a:ext>
            </a:extLst>
          </p:cNvPr>
          <p:cNvCxnSpPr>
            <a:cxnSpLocks/>
          </p:cNvCxnSpPr>
          <p:nvPr/>
        </p:nvCxnSpPr>
        <p:spPr>
          <a:xfrm>
            <a:off x="4412719" y="1554685"/>
            <a:ext cx="1988874" cy="1584452"/>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0E6B5AAC-7AF5-DC4D-AB25-65154D618271}"/>
              </a:ext>
            </a:extLst>
          </p:cNvPr>
          <p:cNvCxnSpPr>
            <a:cxnSpLocks/>
          </p:cNvCxnSpPr>
          <p:nvPr/>
        </p:nvCxnSpPr>
        <p:spPr>
          <a:xfrm>
            <a:off x="4386261" y="2022141"/>
            <a:ext cx="5524106" cy="947993"/>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40F3379F-C22C-CD42-8E04-66DCE0F9E0F3}"/>
              </a:ext>
            </a:extLst>
          </p:cNvPr>
          <p:cNvCxnSpPr>
            <a:cxnSpLocks/>
          </p:cNvCxnSpPr>
          <p:nvPr/>
        </p:nvCxnSpPr>
        <p:spPr>
          <a:xfrm>
            <a:off x="4386261" y="3249698"/>
            <a:ext cx="328614" cy="1172911"/>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8100" y="1143000"/>
            <a:ext cx="9855200" cy="830997"/>
          </a:xfrm>
          <a:prstGeom prst="rect">
            <a:avLst/>
          </a:prstGeom>
          <a:noFill/>
        </p:spPr>
        <p:txBody>
          <a:bodyPr wrap="square" rtlCol="0">
            <a:spAutoFit/>
          </a:bodyPr>
          <a:lstStyle/>
          <a:p>
            <a:pPr rtl="0"/>
            <a:r>
              <a:rPr lang="es-US" sz="2400">
                <a:solidFill>
                  <a:srgbClr val="595959"/>
                </a:solidFill>
              </a:rPr>
              <a:t>Inspeccione el equipo de andamiaje que se ha proporcionado para el componente práctico de este curso.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file-4.jpeg"/>
          <p:cNvPicPr>
            <a:picLocks noChangeAspect="1"/>
          </p:cNvPicPr>
          <p:nvPr/>
        </p:nvPicPr>
        <p:blipFill>
          <a:blip r:embed="rId7"/>
          <a:srcRect l="31189" t="27037" b="37963"/>
          <a:stretch>
            <a:fillRect/>
          </a:stretch>
        </p:blipFill>
        <p:spPr>
          <a:xfrm>
            <a:off x="1155699" y="2118185"/>
            <a:ext cx="10248901" cy="3893650"/>
          </a:xfrm>
          <a:prstGeom prst="rect">
            <a:avLst/>
          </a:prstGeom>
        </p:spPr>
      </p:pic>
      <p:pic>
        <p:nvPicPr>
          <p:cNvPr id="9" name="Picture 8" descr="Learning Activity ICON.psd">
            <a:extLst>
              <a:ext uri="{FF2B5EF4-FFF2-40B4-BE49-F238E27FC236}">
                <a16:creationId xmlns:a16="http://schemas.microsoft.com/office/drawing/2014/main" id="{5005AF58-F2C2-6E4B-B803-E703ADA995AE}"/>
              </a:ext>
            </a:extLst>
          </p:cNvPr>
          <p:cNvPicPr>
            <a:picLocks noChangeAspect="1"/>
          </p:cNvPicPr>
          <p:nvPr/>
        </p:nvPicPr>
        <p:blipFill>
          <a:blip r:embed="rId8"/>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6D8C58E3-6F0E-314F-8378-6EFF00B2453E}"/>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7596228" y="2515062"/>
            <a:ext cx="3427541" cy="1446550"/>
          </a:xfrm>
          <a:prstGeom prst="rect">
            <a:avLst/>
          </a:prstGeom>
          <a:noFill/>
        </p:spPr>
        <p:txBody>
          <a:bodyPr wrap="none" rtlCol="0">
            <a:spAutoFit/>
          </a:bodyPr>
          <a:lstStyle/>
          <a:p>
            <a:pPr algn="ctr" rtl="0"/>
            <a:r>
              <a:rPr lang="es-US" sz="4400" cap="all" dirty="0">
                <a:solidFill>
                  <a:srgbClr val="44546A"/>
                </a:solidFill>
                <a:latin typeface="+mj-lt"/>
              </a:rPr>
              <a:t>Andamios </a:t>
            </a:r>
            <a:br>
              <a:rPr lang="es-US" sz="4400" cap="all" dirty="0">
                <a:solidFill>
                  <a:srgbClr val="44546A"/>
                </a:solidFill>
                <a:latin typeface="+mj-lt"/>
              </a:rPr>
            </a:br>
            <a:r>
              <a:rPr lang="es-US" sz="4400" cap="all" dirty="0">
                <a:solidFill>
                  <a:srgbClr val="44546A"/>
                </a:solidFill>
                <a:latin typeface="+mj-lt"/>
              </a:rPr>
              <a:t>de marco</a:t>
            </a:r>
            <a:endParaRPr lang="en-US" sz="4400" cap="all" dirty="0">
              <a:solidFill>
                <a:srgbClr val="44546A"/>
              </a:solidFill>
              <a:latin typeface="+mj-lt"/>
            </a:endParaRPr>
          </a:p>
        </p:txBody>
      </p:sp>
      <p:sp>
        <p:nvSpPr>
          <p:cNvPr id="183" name="TextBox 182"/>
          <p:cNvSpPr txBox="1"/>
          <p:nvPr/>
        </p:nvSpPr>
        <p:spPr>
          <a:xfrm>
            <a:off x="6818259" y="4121637"/>
            <a:ext cx="5157841" cy="1738937"/>
          </a:xfrm>
          <a:prstGeom prst="rect">
            <a:avLst/>
          </a:prstGeom>
          <a:noFill/>
        </p:spPr>
        <p:txBody>
          <a:bodyPr wrap="square" rtlCol="0">
            <a:spAutoFit/>
          </a:bodyPr>
          <a:lstStyle/>
          <a:p>
            <a:pPr rtl="0"/>
            <a:r>
              <a:rPr lang="es-US" sz="2400">
                <a:solidFill>
                  <a:schemeClr val="tx1">
                    <a:lumMod val="65000"/>
                    <a:lumOff val="35000"/>
                  </a:schemeClr>
                </a:solidFill>
                <a:latin typeface="+mj-lt"/>
              </a:rPr>
              <a:t>Los andamios de marco son el tipo más común de andamio utilizado en la construcción comercial y residencial. </a:t>
            </a:r>
          </a:p>
          <a:p>
            <a:pPr algn="just" rtl="0">
              <a:lnSpc>
                <a:spcPct val="150000"/>
              </a:lnSpc>
            </a:pPr>
            <a:endParaRPr lang="id-ID" sz="1100" dirty="0">
              <a:solidFill>
                <a:schemeClr val="bg1">
                  <a:lumMod val="65000"/>
                </a:schemeClr>
              </a:solidFill>
              <a:latin typeface="+mj-lt"/>
            </a:endParaRPr>
          </a:p>
        </p:txBody>
      </p:sp>
      <p:pic>
        <p:nvPicPr>
          <p:cNvPr id="53" name="Picture 52" descr="BASIC FRAME.psd"/>
          <p:cNvPicPr>
            <a:picLocks noChangeAspect="1"/>
          </p:cNvPicPr>
          <p:nvPr/>
        </p:nvPicPr>
        <p:blipFill>
          <a:blip r:embed="rId3"/>
          <a:stretch>
            <a:fillRect/>
          </a:stretch>
        </p:blipFill>
        <p:spPr>
          <a:xfrm>
            <a:off x="-1213670" y="546100"/>
            <a:ext cx="9004300" cy="6045200"/>
          </a:xfrm>
          <a:prstGeom prst="rect">
            <a:avLst/>
          </a:prstGeom>
        </p:spPr>
      </p:pic>
      <p:sp>
        <p:nvSpPr>
          <p:cNvPr id="62" name="TextBox 61"/>
          <p:cNvSpPr txBox="1"/>
          <p:nvPr/>
        </p:nvSpPr>
        <p:spPr>
          <a:xfrm>
            <a:off x="8763000" y="4328583"/>
            <a:ext cx="184666" cy="369332"/>
          </a:xfrm>
          <a:prstGeom prst="rect">
            <a:avLst/>
          </a:prstGeom>
          <a:noFill/>
        </p:spPr>
        <p:txBody>
          <a:bodyPr wrap="none" rtlCol="0">
            <a:spAutoFit/>
          </a:bodyPr>
          <a:lstStyle/>
          <a:p>
            <a:pPr rtl="0"/>
            <a:endParaRPr lang="en-US" dirty="0"/>
          </a:p>
        </p:txBody>
      </p:sp>
      <p:grpSp>
        <p:nvGrpSpPr>
          <p:cNvPr id="3" name="Group 2">
            <a:extLst>
              <a:ext uri="{FF2B5EF4-FFF2-40B4-BE49-F238E27FC236}">
                <a16:creationId xmlns:a16="http://schemas.microsoft.com/office/drawing/2014/main" id="{17B9BA86-D8DD-7C40-807B-550B29EAD794}"/>
              </a:ext>
            </a:extLst>
          </p:cNvPr>
          <p:cNvGrpSpPr/>
          <p:nvPr/>
        </p:nvGrpSpPr>
        <p:grpSpPr>
          <a:xfrm>
            <a:off x="4972541" y="1205260"/>
            <a:ext cx="1035050" cy="649839"/>
            <a:chOff x="5412129" y="1108998"/>
            <a:chExt cx="1035050" cy="649839"/>
          </a:xfrm>
        </p:grpSpPr>
        <p:sp>
          <p:nvSpPr>
            <p:cNvPr id="11" name="TextBox 10">
              <a:extLst>
                <a:ext uri="{FF2B5EF4-FFF2-40B4-BE49-F238E27FC236}">
                  <a16:creationId xmlns:a16="http://schemas.microsoft.com/office/drawing/2014/main" id="{D47547E9-8E18-F244-A126-3202022E00D9}"/>
                </a:ext>
              </a:extLst>
            </p:cNvPr>
            <p:cNvSpPr txBox="1"/>
            <p:nvPr/>
          </p:nvSpPr>
          <p:spPr>
            <a:xfrm>
              <a:off x="5412129" y="1108998"/>
              <a:ext cx="1035050" cy="338554"/>
            </a:xfrm>
            <a:prstGeom prst="rect">
              <a:avLst/>
            </a:prstGeom>
            <a:noFill/>
          </p:spPr>
          <p:txBody>
            <a:bodyPr wrap="square" rtlCol="0">
              <a:spAutoFit/>
            </a:bodyPr>
            <a:lstStyle/>
            <a:p>
              <a:pPr rtl="0"/>
              <a:r>
                <a:rPr lang="es-US" sz="1600"/>
                <a:t>MARCO</a:t>
              </a:r>
            </a:p>
          </p:txBody>
        </p:sp>
        <p:cxnSp>
          <p:nvCxnSpPr>
            <p:cNvPr id="12" name="Straight Arrow Connector 11">
              <a:extLst>
                <a:ext uri="{FF2B5EF4-FFF2-40B4-BE49-F238E27FC236}">
                  <a16:creationId xmlns:a16="http://schemas.microsoft.com/office/drawing/2014/main" id="{5B87E02A-0ED2-2344-A036-11B8C1D8C673}"/>
                </a:ext>
              </a:extLst>
            </p:cNvPr>
            <p:cNvCxnSpPr>
              <a:cxnSpLocks/>
            </p:cNvCxnSpPr>
            <p:nvPr/>
          </p:nvCxnSpPr>
          <p:spPr>
            <a:xfrm flipH="1">
              <a:off x="5758965" y="1409452"/>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7AEB1BD-DC4A-5B44-B957-6114EF6F1136}"/>
              </a:ext>
            </a:extLst>
          </p:cNvPr>
          <p:cNvGrpSpPr/>
          <p:nvPr/>
        </p:nvGrpSpPr>
        <p:grpSpPr>
          <a:xfrm>
            <a:off x="405676" y="758281"/>
            <a:ext cx="2182426" cy="584775"/>
            <a:chOff x="6946176" y="1215481"/>
            <a:chExt cx="2182426" cy="584775"/>
          </a:xfrm>
        </p:grpSpPr>
        <p:sp>
          <p:nvSpPr>
            <p:cNvPr id="15" name="TextBox 14">
              <a:extLst>
                <a:ext uri="{FF2B5EF4-FFF2-40B4-BE49-F238E27FC236}">
                  <a16:creationId xmlns:a16="http://schemas.microsoft.com/office/drawing/2014/main" id="{BD857366-5CEC-E044-A972-292FCA5E9DC2}"/>
                </a:ext>
              </a:extLst>
            </p:cNvPr>
            <p:cNvSpPr txBox="1"/>
            <p:nvPr/>
          </p:nvSpPr>
          <p:spPr>
            <a:xfrm>
              <a:off x="6946176" y="1215481"/>
              <a:ext cx="1909155" cy="584775"/>
            </a:xfrm>
            <a:prstGeom prst="rect">
              <a:avLst/>
            </a:prstGeom>
            <a:noFill/>
          </p:spPr>
          <p:txBody>
            <a:bodyPr wrap="square" rtlCol="0">
              <a:spAutoFit/>
            </a:bodyPr>
            <a:lstStyle/>
            <a:p>
              <a:pPr rtl="0"/>
              <a:r>
                <a:rPr lang="es-US" sz="1600" dirty="0"/>
                <a:t>PERNO DE ACOPLAMIENTO</a:t>
              </a:r>
            </a:p>
          </p:txBody>
        </p:sp>
        <p:cxnSp>
          <p:nvCxnSpPr>
            <p:cNvPr id="16" name="Straight Arrow Connector 15">
              <a:extLst>
                <a:ext uri="{FF2B5EF4-FFF2-40B4-BE49-F238E27FC236}">
                  <a16:creationId xmlns:a16="http://schemas.microsoft.com/office/drawing/2014/main" id="{DBDB4FD3-D4E6-DF4B-9A25-FBA0F23817B1}"/>
                </a:ext>
              </a:extLst>
            </p:cNvPr>
            <p:cNvCxnSpPr>
              <a:cxnSpLocks/>
            </p:cNvCxnSpPr>
            <p:nvPr/>
          </p:nvCxnSpPr>
          <p:spPr>
            <a:xfrm>
              <a:off x="8582063" y="1384758"/>
              <a:ext cx="546539" cy="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F558745-3C29-5F45-8CEC-0A70D54A96F6}"/>
              </a:ext>
            </a:extLst>
          </p:cNvPr>
          <p:cNvGrpSpPr/>
          <p:nvPr/>
        </p:nvGrpSpPr>
        <p:grpSpPr>
          <a:xfrm>
            <a:off x="2942613" y="1629772"/>
            <a:ext cx="1601676" cy="671961"/>
            <a:chOff x="8164624" y="1311037"/>
            <a:chExt cx="1601676" cy="671961"/>
          </a:xfrm>
        </p:grpSpPr>
        <p:sp>
          <p:nvSpPr>
            <p:cNvPr id="19" name="TextBox 18">
              <a:extLst>
                <a:ext uri="{FF2B5EF4-FFF2-40B4-BE49-F238E27FC236}">
                  <a16:creationId xmlns:a16="http://schemas.microsoft.com/office/drawing/2014/main" id="{611C9FC2-14E3-6544-AAB9-594FD831CBF3}"/>
                </a:ext>
              </a:extLst>
            </p:cNvPr>
            <p:cNvSpPr txBox="1"/>
            <p:nvPr/>
          </p:nvSpPr>
          <p:spPr>
            <a:xfrm>
              <a:off x="8164624" y="1311037"/>
              <a:ext cx="1601676" cy="338554"/>
            </a:xfrm>
            <a:prstGeom prst="rect">
              <a:avLst/>
            </a:prstGeom>
            <a:noFill/>
          </p:spPr>
          <p:txBody>
            <a:bodyPr wrap="square" rtlCol="0">
              <a:spAutoFit/>
            </a:bodyPr>
            <a:lstStyle/>
            <a:p>
              <a:pPr rtl="0"/>
              <a:r>
                <a:rPr lang="es-US" sz="1600" dirty="0"/>
                <a:t>CRUCETA</a:t>
              </a:r>
            </a:p>
          </p:txBody>
        </p:sp>
        <p:cxnSp>
          <p:nvCxnSpPr>
            <p:cNvPr id="20" name="Straight Arrow Connector 19">
              <a:extLst>
                <a:ext uri="{FF2B5EF4-FFF2-40B4-BE49-F238E27FC236}">
                  <a16:creationId xmlns:a16="http://schemas.microsoft.com/office/drawing/2014/main" id="{DC138455-EB88-CB4D-90FB-6E90340DA567}"/>
                </a:ext>
              </a:extLst>
            </p:cNvPr>
            <p:cNvCxnSpPr>
              <a:cxnSpLocks/>
            </p:cNvCxnSpPr>
            <p:nvPr/>
          </p:nvCxnSpPr>
          <p:spPr>
            <a:xfrm flipH="1">
              <a:off x="8900421" y="1633613"/>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EACFF2F8-749A-4046-B904-974813E689DD}"/>
              </a:ext>
            </a:extLst>
          </p:cNvPr>
          <p:cNvCxnSpPr>
            <a:cxnSpLocks/>
          </p:cNvCxnSpPr>
          <p:nvPr/>
        </p:nvCxnSpPr>
        <p:spPr>
          <a:xfrm flipV="1">
            <a:off x="1200972" y="5185494"/>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4DD6FB9-9AB8-5C41-B3CB-AE4F6FFDAECA}"/>
              </a:ext>
            </a:extLst>
          </p:cNvPr>
          <p:cNvSpPr txBox="1"/>
          <p:nvPr/>
        </p:nvSpPr>
        <p:spPr>
          <a:xfrm>
            <a:off x="683447" y="5486936"/>
            <a:ext cx="1301750" cy="584775"/>
          </a:xfrm>
          <a:prstGeom prst="rect">
            <a:avLst/>
          </a:prstGeom>
          <a:noFill/>
        </p:spPr>
        <p:txBody>
          <a:bodyPr wrap="square" rtlCol="0">
            <a:spAutoFit/>
          </a:bodyPr>
          <a:lstStyle/>
          <a:p>
            <a:pPr rtl="0"/>
            <a:r>
              <a:rPr lang="es-US" sz="1600" dirty="0"/>
              <a:t>PLACA </a:t>
            </a:r>
            <a:br>
              <a:rPr lang="es-US" sz="1600" dirty="0"/>
            </a:br>
            <a:r>
              <a:rPr lang="es-US" sz="1600" dirty="0"/>
              <a:t>DE BASE</a:t>
            </a:r>
          </a:p>
        </p:txBody>
      </p:sp>
      <p:cxnSp>
        <p:nvCxnSpPr>
          <p:cNvPr id="24" name="Straight Arrow Connector 23">
            <a:extLst>
              <a:ext uri="{FF2B5EF4-FFF2-40B4-BE49-F238E27FC236}">
                <a16:creationId xmlns:a16="http://schemas.microsoft.com/office/drawing/2014/main" id="{2A59B9CB-23D4-7440-84CF-9BF279E9E2A3}"/>
              </a:ext>
            </a:extLst>
          </p:cNvPr>
          <p:cNvCxnSpPr>
            <a:cxnSpLocks/>
          </p:cNvCxnSpPr>
          <p:nvPr/>
        </p:nvCxnSpPr>
        <p:spPr>
          <a:xfrm flipV="1">
            <a:off x="5568317" y="5202597"/>
            <a:ext cx="222387" cy="2671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472AE7-F672-EA4F-B77A-8A08CDD1375E}"/>
              </a:ext>
            </a:extLst>
          </p:cNvPr>
          <p:cNvSpPr txBox="1"/>
          <p:nvPr/>
        </p:nvSpPr>
        <p:spPr>
          <a:xfrm>
            <a:off x="5269068" y="5452646"/>
            <a:ext cx="1410803" cy="338554"/>
          </a:xfrm>
          <a:prstGeom prst="rect">
            <a:avLst/>
          </a:prstGeom>
          <a:noFill/>
        </p:spPr>
        <p:txBody>
          <a:bodyPr wrap="square" rtlCol="0">
            <a:spAutoFit/>
          </a:bodyPr>
          <a:lstStyle/>
          <a:p>
            <a:pPr rtl="0"/>
            <a:r>
              <a:rPr lang="es-US" sz="1600" dirty="0"/>
              <a:t>DURMIENTE</a:t>
            </a:r>
          </a:p>
        </p:txBody>
      </p:sp>
      <p:sp>
        <p:nvSpPr>
          <p:cNvPr id="27" name="TextBox 26">
            <a:extLst>
              <a:ext uri="{FF2B5EF4-FFF2-40B4-BE49-F238E27FC236}">
                <a16:creationId xmlns:a16="http://schemas.microsoft.com/office/drawing/2014/main" id="{2BC2CA0E-10B0-084A-93FF-48903E908695}"/>
              </a:ext>
            </a:extLst>
          </p:cNvPr>
          <p:cNvSpPr txBox="1"/>
          <p:nvPr/>
        </p:nvSpPr>
        <p:spPr>
          <a:xfrm>
            <a:off x="2919132" y="4816150"/>
            <a:ext cx="1601676" cy="338554"/>
          </a:xfrm>
          <a:prstGeom prst="rect">
            <a:avLst/>
          </a:prstGeom>
          <a:noFill/>
        </p:spPr>
        <p:txBody>
          <a:bodyPr wrap="square" rtlCol="0">
            <a:spAutoFit/>
          </a:bodyPr>
          <a:lstStyle/>
          <a:p>
            <a:pPr rtl="0"/>
            <a:r>
              <a:rPr lang="es-US" sz="1600" dirty="0"/>
              <a:t>TORNILLO NIVELADOR</a:t>
            </a:r>
          </a:p>
        </p:txBody>
      </p:sp>
      <p:cxnSp>
        <p:nvCxnSpPr>
          <p:cNvPr id="28" name="Straight Arrow Connector 27">
            <a:extLst>
              <a:ext uri="{FF2B5EF4-FFF2-40B4-BE49-F238E27FC236}">
                <a16:creationId xmlns:a16="http://schemas.microsoft.com/office/drawing/2014/main" id="{EEF2984B-83B8-1E4D-979E-2AAAA002622E}"/>
              </a:ext>
            </a:extLst>
          </p:cNvPr>
          <p:cNvCxnSpPr>
            <a:cxnSpLocks/>
          </p:cNvCxnSpPr>
          <p:nvPr/>
        </p:nvCxnSpPr>
        <p:spPr>
          <a:xfrm flipH="1">
            <a:off x="2851449" y="5334000"/>
            <a:ext cx="457031" cy="342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2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900" decel="100000" fill="hold"/>
                                        <p:tgtEl>
                                          <p:spTgt spid="5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500"/>
                                        <p:tgtEl>
                                          <p:spTgt spid="18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3" grpId="0"/>
      <p:bldP spid="23" grpId="0"/>
      <p:bldP spid="25" grpId="0"/>
      <p:bldP spid="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394677" y="439459"/>
            <a:ext cx="7530124"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1892300" y="1206500"/>
            <a:ext cx="9448800" cy="5001369"/>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Los andamios de tubos y abrazaderas se pueden adaptar a muchos tamaños y formas porque </a:t>
            </a:r>
            <a:r>
              <a:rPr lang="es-US" sz="2200" cap="all" dirty="0">
                <a:solidFill>
                  <a:srgbClr val="595959"/>
                </a:solidFill>
              </a:rPr>
              <a:t>no existen restricciones en cuanto a dónde se pueden hacer las conexiones</a:t>
            </a:r>
            <a:r>
              <a:rPr lang="es-US" sz="2200" dirty="0">
                <a:solidFill>
                  <a:srgbClr val="595959"/>
                </a:solidFill>
              </a:rPr>
              <a:t>. </a:t>
            </a:r>
          </a:p>
          <a:p>
            <a:pPr marL="198000" indent="-198000" rtl="0">
              <a:spcAft>
                <a:spcPts val="1200"/>
              </a:spcAft>
              <a:buFont typeface="Arial"/>
              <a:buChar char="•"/>
            </a:pPr>
            <a:r>
              <a:rPr lang="es-US" sz="2200" dirty="0">
                <a:solidFill>
                  <a:srgbClr val="595959"/>
                </a:solidFill>
              </a:rPr>
              <a:t>Un andamio de tubos y abrazaderas consta de cuatro elementos básicos: </a:t>
            </a:r>
          </a:p>
          <a:p>
            <a:pPr marL="1077913" lvl="2" indent="-163513" rtl="0">
              <a:spcAft>
                <a:spcPts val="600"/>
              </a:spcAft>
              <a:buFont typeface="Arial"/>
              <a:buChar char="•"/>
            </a:pPr>
            <a:r>
              <a:rPr lang="es-US" sz="2200" dirty="0">
                <a:solidFill>
                  <a:srgbClr val="595959"/>
                </a:solidFill>
              </a:rPr>
              <a:t>tubos</a:t>
            </a:r>
            <a:r>
              <a:rPr lang="es-US" sz="2200" cap="all" dirty="0">
                <a:solidFill>
                  <a:srgbClr val="595959"/>
                </a:solidFill>
              </a:rPr>
              <a:t> verticales; </a:t>
            </a:r>
          </a:p>
          <a:p>
            <a:pPr marL="1077913" lvl="2" indent="-163513" rtl="0">
              <a:spcAft>
                <a:spcPts val="600"/>
              </a:spcAft>
              <a:buFont typeface="Arial"/>
              <a:buChar char="•"/>
            </a:pPr>
            <a:r>
              <a:rPr lang="es-US" sz="2200" dirty="0">
                <a:solidFill>
                  <a:srgbClr val="595959"/>
                </a:solidFill>
              </a:rPr>
              <a:t>tubos</a:t>
            </a:r>
            <a:r>
              <a:rPr lang="es-US" sz="2200" cap="all" dirty="0">
                <a:solidFill>
                  <a:srgbClr val="595959"/>
                </a:solidFill>
              </a:rPr>
              <a:t> horizontales; </a:t>
            </a:r>
          </a:p>
          <a:p>
            <a:pPr marL="1077913" lvl="2" indent="-163513" rtl="0">
              <a:spcAft>
                <a:spcPts val="600"/>
              </a:spcAft>
              <a:buFont typeface="Arial"/>
              <a:buChar char="•"/>
            </a:pPr>
            <a:r>
              <a:rPr lang="es-US" sz="2200" dirty="0">
                <a:solidFill>
                  <a:srgbClr val="595959"/>
                </a:solidFill>
              </a:rPr>
              <a:t>tubos</a:t>
            </a:r>
            <a:r>
              <a:rPr lang="es-US" sz="2200" cap="all" dirty="0">
                <a:solidFill>
                  <a:srgbClr val="595959"/>
                </a:solidFill>
              </a:rPr>
              <a:t> diagonales y </a:t>
            </a:r>
          </a:p>
          <a:p>
            <a:pPr marL="1077913" lvl="2" indent="-163513" rtl="0">
              <a:spcAft>
                <a:spcPts val="600"/>
              </a:spcAft>
              <a:buFont typeface="Arial"/>
              <a:buChar char="•"/>
            </a:pPr>
            <a:r>
              <a:rPr lang="es-US" sz="2200" cap="all" dirty="0">
                <a:solidFill>
                  <a:srgbClr val="595959"/>
                </a:solidFill>
              </a:rPr>
              <a:t>abrazaderas </a:t>
            </a:r>
            <a:r>
              <a:rPr lang="es-US" sz="2200" dirty="0">
                <a:solidFill>
                  <a:srgbClr val="595959"/>
                </a:solidFill>
              </a:rPr>
              <a:t>(o acopladores).</a:t>
            </a:r>
          </a:p>
          <a:p>
            <a:pPr marL="198000" indent="-198000" rtl="0">
              <a:spcAft>
                <a:spcPts val="1800"/>
              </a:spcAft>
              <a:buFont typeface="Arial"/>
              <a:buChar char="•"/>
            </a:pPr>
            <a:r>
              <a:rPr lang="es-US" sz="2200" dirty="0">
                <a:solidFill>
                  <a:srgbClr val="595959"/>
                </a:solidFill>
              </a:rPr>
              <a:t>NO utilice tubos de aluminio y acero juntos.</a:t>
            </a:r>
          </a:p>
          <a:p>
            <a:pPr marL="198000" indent="-198000" rtl="0">
              <a:spcAft>
                <a:spcPts val="1800"/>
              </a:spcAft>
              <a:buFont typeface="Arial"/>
              <a:buChar char="•"/>
            </a:pPr>
            <a:r>
              <a:rPr lang="es-US" sz="2200" dirty="0">
                <a:solidFill>
                  <a:srgbClr val="595959"/>
                </a:solidFill>
              </a:rPr>
              <a:t>Algunos tubos tienen conectores especiales que les permiten conectarse firmemente de extremo a extremo.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494955"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866900" y="622300"/>
            <a:ext cx="9829800" cy="5232202"/>
          </a:xfrm>
          <a:prstGeom prst="rect">
            <a:avLst/>
          </a:prstGeom>
          <a:noFill/>
        </p:spPr>
        <p:txBody>
          <a:bodyPr wrap="square" rtlCol="0">
            <a:spAutoFit/>
          </a:bodyPr>
          <a:lstStyle/>
          <a:p>
            <a:pPr marL="198000" indent="-198000" rtl="0">
              <a:spcAft>
                <a:spcPts val="1800"/>
              </a:spcAft>
              <a:buFont typeface="Arial"/>
              <a:buChar char="•"/>
            </a:pPr>
            <a:endParaRPr lang="en-US" sz="2200" dirty="0">
              <a:solidFill>
                <a:srgbClr val="595959"/>
              </a:solidFill>
            </a:endParaRPr>
          </a:p>
          <a:p>
            <a:pPr marL="198000" indent="-198000" rtl="0">
              <a:spcAft>
                <a:spcPts val="1800"/>
              </a:spcAft>
              <a:buFont typeface="Arial"/>
              <a:buChar char="•"/>
            </a:pPr>
            <a:r>
              <a:rPr lang="es-US" sz="2200" dirty="0">
                <a:solidFill>
                  <a:srgbClr val="595959"/>
                </a:solidFill>
              </a:rPr>
              <a:t>Los tubos se conectan con </a:t>
            </a:r>
            <a:r>
              <a:rPr lang="es-US" sz="2200" cap="all" dirty="0">
                <a:solidFill>
                  <a:srgbClr val="595959"/>
                </a:solidFill>
              </a:rPr>
              <a:t>abrazaderas de perno</a:t>
            </a:r>
            <a:r>
              <a:rPr lang="es-US" sz="2200" dirty="0">
                <a:solidFill>
                  <a:srgbClr val="595959"/>
                </a:solidFill>
              </a:rPr>
              <a:t> o </a:t>
            </a:r>
            <a:r>
              <a:rPr lang="es-US" sz="2200" cap="all" dirty="0">
                <a:solidFill>
                  <a:srgbClr val="595959"/>
                </a:solidFill>
              </a:rPr>
              <a:t>de cuña</a:t>
            </a:r>
            <a:r>
              <a:rPr lang="es-US" sz="2200" dirty="0">
                <a:solidFill>
                  <a:srgbClr val="595959"/>
                </a:solidFill>
              </a:rPr>
              <a:t>. </a:t>
            </a:r>
          </a:p>
          <a:p>
            <a:pPr marL="198000" indent="-198000" rtl="0">
              <a:spcAft>
                <a:spcPts val="1800"/>
              </a:spcAft>
              <a:buFont typeface="Arial"/>
              <a:buChar char="•"/>
            </a:pPr>
            <a:r>
              <a:rPr lang="es-US" sz="2200" dirty="0">
                <a:solidFill>
                  <a:srgbClr val="595959"/>
                </a:solidFill>
              </a:rPr>
              <a:t>NO introduzca la cuña demasiado profundo. Esto debilita toda la abrazadera haciéndola peligrosa de usar.</a:t>
            </a:r>
          </a:p>
          <a:p>
            <a:pPr marL="198000" indent="-198000" rtl="0">
              <a:spcAft>
                <a:spcPts val="1800"/>
              </a:spcAft>
              <a:buFont typeface="Arial"/>
              <a:buChar char="•"/>
            </a:pPr>
            <a:r>
              <a:rPr lang="es-US" sz="2200" dirty="0">
                <a:solidFill>
                  <a:srgbClr val="595959"/>
                </a:solidFill>
              </a:rPr>
              <a:t>Asegúrese de colocar la ABRAZADERA DE CUÑA de modo que la cuña posterior se oriente </a:t>
            </a:r>
            <a:r>
              <a:rPr lang="es-US" sz="2200" cap="all" dirty="0">
                <a:solidFill>
                  <a:srgbClr val="595959"/>
                </a:solidFill>
              </a:rPr>
              <a:t>hacia abajo</a:t>
            </a:r>
            <a:r>
              <a:rPr lang="es-US" sz="2200" dirty="0">
                <a:solidFill>
                  <a:srgbClr val="595959"/>
                </a:solidFill>
              </a:rPr>
              <a:t> y la otra cuña se oriente </a:t>
            </a:r>
            <a:r>
              <a:rPr lang="es-US" sz="2200" cap="all" dirty="0">
                <a:solidFill>
                  <a:srgbClr val="595959"/>
                </a:solidFill>
              </a:rPr>
              <a:t>hacia afuera</a:t>
            </a:r>
            <a:r>
              <a:rPr lang="es-US" sz="2200" dirty="0">
                <a:solidFill>
                  <a:srgbClr val="595959"/>
                </a:solidFill>
              </a:rPr>
              <a:t>.</a:t>
            </a:r>
          </a:p>
          <a:p>
            <a:pPr marL="198000" indent="-198000" rtl="0">
              <a:spcAft>
                <a:spcPts val="1200"/>
              </a:spcAft>
              <a:buFont typeface="Arial"/>
              <a:buChar char="•"/>
            </a:pPr>
            <a:r>
              <a:rPr lang="es-US" sz="2200" dirty="0">
                <a:solidFill>
                  <a:srgbClr val="595959"/>
                </a:solidFill>
              </a:rPr>
              <a:t>Inspeccione minuciosamente el equipo o los componentes del andamio antes de usarlos, para asegurarse de que sean seguros. </a:t>
            </a:r>
          </a:p>
          <a:p>
            <a:pPr marL="198000" indent="-198000" rtl="0">
              <a:spcAft>
                <a:spcPts val="1800"/>
              </a:spcAft>
              <a:buFont typeface="Arial"/>
              <a:buChar char="•"/>
            </a:pPr>
            <a:r>
              <a:rPr lang="es-US" sz="2200" dirty="0">
                <a:solidFill>
                  <a:srgbClr val="595959"/>
                </a:solidFill>
              </a:rPr>
              <a:t>Los componentes del andamio se deben inspeccionar en busca de: daños estructurales, modificaciones, partes o piezas faltantes, corrosión en exceso, decoloración y otros tipos de daños o defectos.</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47700" y="5473700"/>
            <a:ext cx="736600"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23064" y="5465763"/>
              <a:ext cx="752474"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550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87062"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79066" y="1521897"/>
            <a:ext cx="10233892" cy="1569660"/>
          </a:xfrm>
          <a:prstGeom prst="rect">
            <a:avLst/>
          </a:prstGeom>
          <a:noFill/>
        </p:spPr>
        <p:txBody>
          <a:bodyPr wrap="none" rtlCol="0">
            <a:spAutoFit/>
          </a:bodyPr>
          <a:lstStyle/>
          <a:p>
            <a:pPr algn="ctr" rtl="0"/>
            <a:r>
              <a:rPr lang="es-US" sz="4800" cap="all" dirty="0">
                <a:solidFill>
                  <a:schemeClr val="bg1"/>
                </a:solidFill>
              </a:rPr>
              <a:t>Construir andamios de TUBOS </a:t>
            </a:r>
            <a:br>
              <a:rPr lang="es-US" sz="4800" cap="all" dirty="0">
                <a:solidFill>
                  <a:schemeClr val="bg1"/>
                </a:solidFill>
              </a:rPr>
            </a:br>
            <a:r>
              <a:rPr lang="es-US" sz="4800" cap="all" dirty="0">
                <a:solidFill>
                  <a:schemeClr val="bg1"/>
                </a:solidFill>
              </a:rPr>
              <a:t>Y ABRAZADERAS</a:t>
            </a:r>
          </a:p>
        </p:txBody>
      </p:sp>
      <p:sp>
        <p:nvSpPr>
          <p:cNvPr id="41" name="Rectangle 40"/>
          <p:cNvSpPr/>
          <p:nvPr/>
        </p:nvSpPr>
        <p:spPr>
          <a:xfrm>
            <a:off x="457200" y="3073954"/>
            <a:ext cx="11163300" cy="707886"/>
          </a:xfrm>
          <a:prstGeom prst="rect">
            <a:avLst/>
          </a:prstGeom>
          <a:noFill/>
        </p:spPr>
        <p:txBody>
          <a:bodyPr wrap="square" rtlCol="0">
            <a:spAutoFit/>
          </a:bodyPr>
          <a:lstStyle/>
          <a:p>
            <a:pPr algn="ctr" rtl="0"/>
            <a:r>
              <a:rPr lang="es-US" sz="2000" cap="all" dirty="0">
                <a:solidFill>
                  <a:srgbClr val="93F300"/>
                </a:solidFill>
                <a:latin typeface="Source Sans Pro Light" panose="020B0403030403020204" pitchFamily="34" charset="0"/>
              </a:rPr>
              <a:t>Un andamio básico de tubos y abrazaderas es el bloque de construcción </a:t>
            </a:r>
            <a:br>
              <a:rPr lang="es-US" sz="2000" cap="all" dirty="0">
                <a:solidFill>
                  <a:srgbClr val="93F300"/>
                </a:solidFill>
                <a:latin typeface="Source Sans Pro Light" panose="020B0403030403020204" pitchFamily="34" charset="0"/>
              </a:rPr>
            </a:br>
            <a:r>
              <a:rPr lang="es-US" sz="2000" cap="all" dirty="0">
                <a:solidFill>
                  <a:srgbClr val="93F300"/>
                </a:solidFill>
                <a:latin typeface="Source Sans Pro Light" panose="020B0403030403020204" pitchFamily="34" charset="0"/>
              </a:rPr>
              <a:t>para todas las configuraciones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a:solidFill>
            <a:srgbClr val="C8152F"/>
          </a:solidFill>
        </p:grpSpPr>
        <p:sp>
          <p:nvSpPr>
            <p:cNvPr id="13" name="Rectangle 12"/>
            <p:cNvSpPr/>
            <p:nvPr/>
          </p:nvSpPr>
          <p:spPr>
            <a:xfrm rot="16200000">
              <a:off x="2209801" y="5016500"/>
              <a:ext cx="16510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4400" dirty="0">
                <a:solidFill>
                  <a:schemeClr val="bg1"/>
                </a:solidFill>
              </a:endParaRPr>
            </a:p>
          </p:txBody>
        </p:sp>
        <p:sp>
          <p:nvSpPr>
            <p:cNvPr id="25" name="TextBox 24"/>
            <p:cNvSpPr txBox="1"/>
            <p:nvPr/>
          </p:nvSpPr>
          <p:spPr>
            <a:xfrm>
              <a:off x="2743200" y="5626100"/>
              <a:ext cx="558800" cy="769441"/>
            </a:xfrm>
            <a:prstGeom prst="rect">
              <a:avLst/>
            </a:prstGeom>
            <a:grpFill/>
          </p:spPr>
          <p:txBody>
            <a:bodyPr wrap="square" rtlCol="0">
              <a:spAutoFit/>
            </a:bodyPr>
            <a:lstStyle/>
            <a:p>
              <a:pPr rtl="0"/>
              <a:r>
                <a:rPr lang="es-US" sz="4400">
                  <a:solidFill>
                    <a:srgbClr val="FFFFFF"/>
                  </a:solidFill>
                </a:rPr>
                <a:t>2</a:t>
              </a:r>
            </a:p>
          </p:txBody>
        </p:sp>
      </p:gr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299" y="439459"/>
            <a:ext cx="10448193" cy="769441"/>
          </a:xfrm>
          <a:prstGeom prst="rect">
            <a:avLst/>
          </a:prstGeom>
          <a:noFill/>
        </p:spPr>
        <p:txBody>
          <a:bodyPr wrap="square" rtlCol="0">
            <a:spAutoFit/>
          </a:bodyPr>
          <a:lstStyle/>
          <a:p>
            <a:pPr algn="ctr" rtl="0"/>
            <a:r>
              <a:rPr lang="es-US" sz="4400" cap="all" dirty="0">
                <a:solidFill>
                  <a:srgbClr val="333F50"/>
                </a:solidFill>
                <a:latin typeface="+mj-lt"/>
              </a:rPr>
              <a:t>TORRES DE TUBOS Y ABRAZADERAS</a:t>
            </a:r>
            <a:endParaRPr lang="en-US" sz="4400" cap="all" dirty="0">
              <a:solidFill>
                <a:srgbClr val="333F50"/>
              </a:solidFill>
              <a:latin typeface="+mj-lt"/>
            </a:endParaRPr>
          </a:p>
        </p:txBody>
      </p:sp>
      <p:sp>
        <p:nvSpPr>
          <p:cNvPr id="13" name="TextBox 12"/>
          <p:cNvSpPr txBox="1"/>
          <p:nvPr/>
        </p:nvSpPr>
        <p:spPr>
          <a:xfrm>
            <a:off x="5029200" y="1447800"/>
            <a:ext cx="6400800" cy="5232202"/>
          </a:xfrm>
          <a:prstGeom prst="rect">
            <a:avLst/>
          </a:prstGeom>
          <a:noFill/>
        </p:spPr>
        <p:txBody>
          <a:bodyPr wrap="square" rtlCol="0">
            <a:spAutoFit/>
          </a:bodyPr>
          <a:lstStyle/>
          <a:p>
            <a:pPr marL="198000" indent="-198000" rtl="0">
              <a:spcAft>
                <a:spcPts val="1200"/>
              </a:spcAft>
              <a:buFont typeface="Arial"/>
              <a:buChar char="•"/>
            </a:pPr>
            <a:r>
              <a:rPr lang="es-US" sz="2400" dirty="0">
                <a:solidFill>
                  <a:srgbClr val="595959"/>
                </a:solidFill>
              </a:rPr>
              <a:t>La distancia entre los postes está determinada por la aplicación, la carga y la configuración requerida.</a:t>
            </a:r>
          </a:p>
          <a:p>
            <a:pPr marL="198000" indent="-198000" rtl="0">
              <a:spcAft>
                <a:spcPts val="1200"/>
              </a:spcAft>
              <a:buFont typeface="Arial"/>
              <a:buChar char="•"/>
            </a:pPr>
            <a:r>
              <a:rPr lang="es-US" sz="2400" dirty="0">
                <a:solidFill>
                  <a:srgbClr val="595959"/>
                </a:solidFill>
              </a:rPr>
              <a:t>Se requieren barandas en todos los lados y extremos abiertos de las plataformas de trabajo. </a:t>
            </a:r>
          </a:p>
          <a:p>
            <a:pPr marL="198000" indent="-198000" rtl="0">
              <a:spcAft>
                <a:spcPts val="1200"/>
              </a:spcAft>
              <a:buFont typeface="Arial"/>
              <a:buChar char="•"/>
            </a:pPr>
            <a:r>
              <a:rPr lang="es-US" sz="2400" dirty="0">
                <a:solidFill>
                  <a:srgbClr val="595959"/>
                </a:solidFill>
              </a:rPr>
              <a:t>La pata del andamio se apoya en la base, la durmiente y la placa de base. </a:t>
            </a:r>
          </a:p>
          <a:p>
            <a:pPr marL="198000" indent="-198000" rtl="0">
              <a:spcAft>
                <a:spcPts val="1200"/>
              </a:spcAft>
              <a:buFont typeface="Arial"/>
              <a:buChar char="•"/>
            </a:pPr>
            <a:r>
              <a:rPr lang="es-US" sz="2400" dirty="0">
                <a:solidFill>
                  <a:srgbClr val="595959"/>
                </a:solidFill>
              </a:rPr>
              <a:t>Las plataformas deben estar completamente entablonadas. </a:t>
            </a:r>
          </a:p>
          <a:p>
            <a:pPr marL="198000" indent="-198000" rtl="0">
              <a:spcAft>
                <a:spcPts val="1200"/>
              </a:spcAft>
              <a:buFont typeface="Arial"/>
              <a:buChar char="•"/>
            </a:pPr>
            <a:r>
              <a:rPr lang="es-US" sz="2400" dirty="0">
                <a:solidFill>
                  <a:srgbClr val="595959"/>
                </a:solidFill>
              </a:rPr>
              <a:t>Se requiere un acceso adecuado </a:t>
            </a:r>
          </a:p>
          <a:p>
            <a:pPr rtl="0">
              <a:spcAft>
                <a:spcPts val="1200"/>
              </a:spcAft>
              <a:buFont typeface="Arial"/>
              <a:buChar char="•"/>
            </a:pPr>
            <a:endParaRPr lang="en-US" sz="2000" dirty="0">
              <a:solidFill>
                <a:srgbClr val="767171"/>
              </a:solidFill>
            </a:endParaRPr>
          </a:p>
        </p:txBody>
      </p: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901700" y="1219200"/>
            <a:ext cx="4152900" cy="5232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
          <p:cNvGrpSpPr/>
          <p:nvPr/>
        </p:nvGrpSpPr>
        <p:grpSpPr>
          <a:xfrm>
            <a:off x="10026215" y="5613341"/>
            <a:ext cx="2167379" cy="1015663"/>
            <a:chOff x="10026215" y="5613341"/>
            <a:chExt cx="2167379" cy="1015663"/>
          </a:xfrm>
        </p:grpSpPr>
        <p:sp>
          <p:nvSpPr>
            <p:cNvPr id="63" name="TextBox 62"/>
            <p:cNvSpPr txBox="1"/>
            <p:nvPr/>
          </p:nvSpPr>
          <p:spPr>
            <a:xfrm>
              <a:off x="10599990" y="5613341"/>
              <a:ext cx="1019831" cy="369332"/>
            </a:xfrm>
            <a:prstGeom prst="rect">
              <a:avLst/>
            </a:prstGeom>
            <a:noFill/>
          </p:spPr>
          <p:txBody>
            <a:bodyPr wrap="none" rtlCol="0">
              <a:spAutoFit/>
            </a:bodyPr>
            <a:lstStyle/>
            <a:p>
              <a:pPr algn="ctr" rtl="0"/>
              <a:r>
                <a:rPr lang="es-US" b="1">
                  <a:solidFill>
                    <a:schemeClr val="bg1"/>
                  </a:solidFill>
                  <a:latin typeface="+mj-lt"/>
                </a:rPr>
                <a:t>Poderoso</a:t>
              </a:r>
            </a:p>
          </p:txBody>
        </p:sp>
        <p:sp>
          <p:nvSpPr>
            <p:cNvPr id="90" name="Rectangle 89"/>
            <p:cNvSpPr/>
            <p:nvPr/>
          </p:nvSpPr>
          <p:spPr>
            <a:xfrm>
              <a:off x="10026215" y="5982673"/>
              <a:ext cx="2167379" cy="646331"/>
            </a:xfrm>
            <a:prstGeom prst="rect">
              <a:avLst/>
            </a:prstGeom>
          </p:spPr>
          <p:txBody>
            <a:bodyPr wrap="square" rtlCol="0">
              <a:spAutoFit/>
            </a:bodyPr>
            <a:lstStyle/>
            <a:p>
              <a:pPr algn="ctr" rtl="0"/>
              <a:r>
                <a:rPr lang="es-US" sz="1200">
                  <a:solidFill>
                    <a:schemeClr val="bg1"/>
                  </a:solidFill>
                </a:rPr>
                <a:t>Adecuado para todas las categorías de negocios y presentaciones personales</a:t>
              </a:r>
            </a:p>
          </p:txBody>
        </p:sp>
      </p:grpSp>
      <p:grpSp>
        <p:nvGrpSpPr>
          <p:cNvPr id="67" name="Group 66"/>
          <p:cNvGrpSpPr/>
          <p:nvPr/>
        </p:nvGrpSpPr>
        <p:grpSpPr>
          <a:xfrm>
            <a:off x="0" y="0"/>
            <a:ext cx="2046093" cy="2297271"/>
            <a:chOff x="0" y="0"/>
            <a:chExt cx="2046093" cy="2297271"/>
          </a:xfrm>
          <a:solidFill>
            <a:srgbClr val="A40000"/>
          </a:solidFill>
        </p:grpSpPr>
        <p:sp>
          <p:nvSpPr>
            <p:cNvPr id="54" name="Rectangle 53"/>
            <p:cNvSpPr/>
            <p:nvPr/>
          </p:nvSpPr>
          <p:spPr>
            <a:xfrm>
              <a:off x="0"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3" name="TextBox 52"/>
            <p:cNvSpPr txBox="1"/>
            <p:nvPr/>
          </p:nvSpPr>
          <p:spPr>
            <a:xfrm>
              <a:off x="88900" y="419100"/>
              <a:ext cx="1879600" cy="1200329"/>
            </a:xfrm>
            <a:prstGeom prst="rect">
              <a:avLst/>
            </a:prstGeom>
            <a:grpFill/>
          </p:spPr>
          <p:txBody>
            <a:bodyPr wrap="square" rtlCol="0">
              <a:spAutoFit/>
            </a:bodyPr>
            <a:lstStyle/>
            <a:p>
              <a:pPr algn="ctr" rtl="0"/>
              <a:r>
                <a:rPr lang="es-US" cap="all">
                  <a:solidFill>
                    <a:schemeClr val="bg1"/>
                  </a:solidFill>
                </a:rPr>
                <a:t>1 </a:t>
              </a:r>
            </a:p>
            <a:p>
              <a:pPr algn="ctr" rtl="0"/>
              <a:r>
                <a:rPr lang="es-US" cap="all">
                  <a:solidFill>
                    <a:schemeClr val="bg1"/>
                  </a:solidFill>
                </a:rPr>
                <a:t>Seleccionar e inspeccionar el equipo</a:t>
              </a:r>
            </a:p>
          </p:txBody>
        </p:sp>
      </p:grpSp>
      <p:grpSp>
        <p:nvGrpSpPr>
          <p:cNvPr id="68" name="Group 67"/>
          <p:cNvGrpSpPr/>
          <p:nvPr/>
        </p:nvGrpSpPr>
        <p:grpSpPr>
          <a:xfrm>
            <a:off x="2048695" y="0"/>
            <a:ext cx="2053833" cy="2286000"/>
            <a:chOff x="2048695" y="0"/>
            <a:chExt cx="2053833" cy="2286000"/>
          </a:xfrm>
          <a:solidFill>
            <a:srgbClr val="E07E83"/>
          </a:solidFill>
        </p:grpSpPr>
        <p:sp>
          <p:nvSpPr>
            <p:cNvPr id="99" name="Rectangle 98"/>
            <p:cNvSpPr/>
            <p:nvPr/>
          </p:nvSpPr>
          <p:spPr>
            <a:xfrm>
              <a:off x="2048695" y="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5" name="TextBox 54"/>
            <p:cNvSpPr txBox="1"/>
            <p:nvPr/>
          </p:nvSpPr>
          <p:spPr>
            <a:xfrm>
              <a:off x="2222500" y="406400"/>
              <a:ext cx="1689100" cy="923330"/>
            </a:xfrm>
            <a:prstGeom prst="rect">
              <a:avLst/>
            </a:prstGeom>
            <a:grpFill/>
          </p:spPr>
          <p:txBody>
            <a:bodyPr wrap="square" rtlCol="0">
              <a:spAutoFit/>
            </a:bodyPr>
            <a:lstStyle/>
            <a:p>
              <a:pPr algn="ctr" rtl="0"/>
              <a:r>
                <a:rPr lang="es-US" cap="all" dirty="0">
                  <a:solidFill>
                    <a:srgbClr val="FFFFFF"/>
                  </a:solidFill>
                </a:rPr>
                <a:t>2</a:t>
              </a:r>
            </a:p>
            <a:p>
              <a:pPr algn="ctr" rtl="0"/>
              <a:r>
                <a:rPr lang="es-US" cap="all" dirty="0">
                  <a:solidFill>
                    <a:srgbClr val="FFFFFF"/>
                  </a:solidFill>
                </a:rPr>
                <a:t>Preparar </a:t>
              </a:r>
              <a:br>
                <a:rPr lang="es-US" cap="all" dirty="0">
                  <a:solidFill>
                    <a:srgbClr val="FFFFFF"/>
                  </a:solidFill>
                </a:rPr>
              </a:br>
              <a:r>
                <a:rPr lang="es-US" cap="all" dirty="0">
                  <a:solidFill>
                    <a:srgbClr val="FFFFFF"/>
                  </a:solidFill>
                </a:rPr>
                <a:t>la base</a:t>
              </a:r>
              <a:endParaRPr lang="en-US" cap="all" dirty="0">
                <a:solidFill>
                  <a:srgbClr val="767171"/>
                </a:solidFill>
              </a:endParaRPr>
            </a:p>
          </p:txBody>
        </p:sp>
      </p:grpSp>
      <p:grpSp>
        <p:nvGrpSpPr>
          <p:cNvPr id="69" name="Group 68"/>
          <p:cNvGrpSpPr/>
          <p:nvPr/>
        </p:nvGrpSpPr>
        <p:grpSpPr>
          <a:xfrm>
            <a:off x="4102876" y="0"/>
            <a:ext cx="2034000" cy="2286000"/>
            <a:chOff x="4102876" y="0"/>
            <a:chExt cx="2034000" cy="2286000"/>
          </a:xfrm>
          <a:solidFill>
            <a:srgbClr val="C8152F"/>
          </a:solidFill>
        </p:grpSpPr>
        <p:sp>
          <p:nvSpPr>
            <p:cNvPr id="93" name="Rectangle 92"/>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6" name="TextBox 55"/>
            <p:cNvSpPr txBox="1"/>
            <p:nvPr/>
          </p:nvSpPr>
          <p:spPr>
            <a:xfrm>
              <a:off x="4203700" y="431800"/>
              <a:ext cx="1803400" cy="923330"/>
            </a:xfrm>
            <a:prstGeom prst="rect">
              <a:avLst/>
            </a:prstGeom>
            <a:grpFill/>
          </p:spPr>
          <p:txBody>
            <a:bodyPr wrap="square" rtlCol="0">
              <a:spAutoFit/>
            </a:bodyPr>
            <a:lstStyle/>
            <a:p>
              <a:pPr algn="ctr" rtl="0"/>
              <a:r>
                <a:rPr lang="es-US" cap="all">
                  <a:solidFill>
                    <a:srgbClr val="FFFFFF"/>
                  </a:solidFill>
                </a:rPr>
                <a:t>3</a:t>
              </a:r>
            </a:p>
            <a:p>
              <a:pPr algn="ctr" rtl="0"/>
              <a:r>
                <a:rPr lang="es-US" cap="all">
                  <a:solidFill>
                    <a:srgbClr val="FFFFFF"/>
                  </a:solidFill>
                </a:rPr>
                <a:t>Fijar las durmientes</a:t>
              </a:r>
            </a:p>
            <a:p>
              <a:pPr algn="ctr" rtl="0"/>
              <a:endParaRPr lang="en-US" cap="all" dirty="0">
                <a:solidFill>
                  <a:srgbClr val="FFFFFF"/>
                </a:solidFill>
              </a:endParaRPr>
            </a:p>
          </p:txBody>
        </p:sp>
      </p:grpSp>
      <p:grpSp>
        <p:nvGrpSpPr>
          <p:cNvPr id="71" name="Group 70"/>
          <p:cNvGrpSpPr/>
          <p:nvPr/>
        </p:nvGrpSpPr>
        <p:grpSpPr>
          <a:xfrm>
            <a:off x="6118435" y="0"/>
            <a:ext cx="2046093" cy="2297271"/>
            <a:chOff x="6118435" y="0"/>
            <a:chExt cx="2046093" cy="2297271"/>
          </a:xfrm>
          <a:solidFill>
            <a:srgbClr val="E9A6A9"/>
          </a:solidFill>
        </p:grpSpPr>
        <p:sp>
          <p:nvSpPr>
            <p:cNvPr id="98" name="Rectangle 97"/>
            <p:cNvSpPr/>
            <p:nvPr/>
          </p:nvSpPr>
          <p:spPr>
            <a:xfrm>
              <a:off x="6118435"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7" name="TextBox 56"/>
            <p:cNvSpPr txBox="1"/>
            <p:nvPr/>
          </p:nvSpPr>
          <p:spPr>
            <a:xfrm>
              <a:off x="6197600" y="495300"/>
              <a:ext cx="1892300" cy="923330"/>
            </a:xfrm>
            <a:prstGeom prst="rect">
              <a:avLst/>
            </a:prstGeom>
            <a:grpFill/>
          </p:spPr>
          <p:txBody>
            <a:bodyPr wrap="square" rtlCol="0">
              <a:spAutoFit/>
            </a:bodyPr>
            <a:lstStyle/>
            <a:p>
              <a:pPr algn="ctr" rtl="0"/>
              <a:r>
                <a:rPr lang="es-US" cap="all">
                  <a:solidFill>
                    <a:srgbClr val="FFFFFF"/>
                  </a:solidFill>
                </a:rPr>
                <a:t>4</a:t>
              </a:r>
            </a:p>
            <a:p>
              <a:pPr algn="ctr" rtl="0"/>
              <a:r>
                <a:rPr lang="es-US" cap="all">
                  <a:solidFill>
                    <a:srgbClr val="FFFFFF"/>
                  </a:solidFill>
                </a:rPr>
                <a:t>COLOCAR LAS PLACAS BASE</a:t>
              </a:r>
            </a:p>
          </p:txBody>
        </p:sp>
      </p:grpSp>
      <p:grpSp>
        <p:nvGrpSpPr>
          <p:cNvPr id="84" name="Group 83"/>
          <p:cNvGrpSpPr/>
          <p:nvPr/>
        </p:nvGrpSpPr>
        <p:grpSpPr>
          <a:xfrm>
            <a:off x="7658100" y="0"/>
            <a:ext cx="3073400" cy="2286000"/>
            <a:chOff x="7658100" y="0"/>
            <a:chExt cx="3073400" cy="2286000"/>
          </a:xfrm>
          <a:solidFill>
            <a:srgbClr val="8E7287"/>
          </a:solidFill>
        </p:grpSpPr>
        <p:sp>
          <p:nvSpPr>
            <p:cNvPr id="100" name="Rectangle 99"/>
            <p:cNvSpPr/>
            <p:nvPr/>
          </p:nvSpPr>
          <p:spPr>
            <a:xfrm>
              <a:off x="8150926" y="0"/>
              <a:ext cx="2034000" cy="2286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60" name="TextBox 59"/>
            <p:cNvSpPr txBox="1"/>
            <p:nvPr/>
          </p:nvSpPr>
          <p:spPr>
            <a:xfrm>
              <a:off x="7658100" y="469900"/>
              <a:ext cx="3073400" cy="1200329"/>
            </a:xfrm>
            <a:prstGeom prst="rect">
              <a:avLst/>
            </a:prstGeom>
            <a:noFill/>
          </p:spPr>
          <p:txBody>
            <a:bodyPr wrap="square" rtlCol="0">
              <a:spAutoFit/>
            </a:bodyPr>
            <a:lstStyle/>
            <a:p>
              <a:pPr algn="ctr" rtl="0"/>
              <a:r>
                <a:rPr lang="es-US" cap="all" dirty="0">
                  <a:solidFill>
                    <a:srgbClr val="FFFFFF"/>
                  </a:solidFill>
                </a:rPr>
                <a:t>5</a:t>
              </a:r>
            </a:p>
            <a:p>
              <a:pPr algn="ctr" rtl="0"/>
              <a:r>
                <a:rPr lang="es-US" cap="all" dirty="0">
                  <a:solidFill>
                    <a:srgbClr val="FFFFFF"/>
                  </a:solidFill>
                </a:rPr>
                <a:t>CREAR LA </a:t>
              </a:r>
              <a:br>
                <a:rPr lang="es-US" cap="all" dirty="0">
                  <a:solidFill>
                    <a:srgbClr val="FFFFFF"/>
                  </a:solidFill>
                </a:rPr>
              </a:br>
              <a:r>
                <a:rPr lang="es-US" cap="all" dirty="0">
                  <a:solidFill>
                    <a:srgbClr val="FFFFFF"/>
                  </a:solidFill>
                </a:rPr>
                <a:t>ELEVACIÓN </a:t>
              </a:r>
              <a:br>
                <a:rPr lang="es-US" cap="all" dirty="0">
                  <a:solidFill>
                    <a:srgbClr val="FFFFFF"/>
                  </a:solidFill>
                </a:rPr>
              </a:br>
              <a:r>
                <a:rPr lang="es-US" cap="all" dirty="0">
                  <a:solidFill>
                    <a:srgbClr val="FFFFFF"/>
                  </a:solidFill>
                </a:rPr>
                <a:t>BASE*</a:t>
              </a:r>
            </a:p>
          </p:txBody>
        </p:sp>
      </p:grpSp>
      <p:grpSp>
        <p:nvGrpSpPr>
          <p:cNvPr id="87" name="Group 86"/>
          <p:cNvGrpSpPr/>
          <p:nvPr/>
        </p:nvGrpSpPr>
        <p:grpSpPr>
          <a:xfrm>
            <a:off x="10145907" y="0"/>
            <a:ext cx="2046093" cy="2297271"/>
            <a:chOff x="10145907" y="0"/>
            <a:chExt cx="2046093" cy="2297271"/>
          </a:xfrm>
          <a:solidFill>
            <a:srgbClr val="A40000"/>
          </a:solidFill>
        </p:grpSpPr>
        <p:sp>
          <p:nvSpPr>
            <p:cNvPr id="59" name="Rectangle 58"/>
            <p:cNvSpPr/>
            <p:nvPr/>
          </p:nvSpPr>
          <p:spPr>
            <a:xfrm>
              <a:off x="10145907"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0" name="Rectangle 49"/>
            <p:cNvSpPr/>
            <p:nvPr/>
          </p:nvSpPr>
          <p:spPr>
            <a:xfrm>
              <a:off x="10160000" y="336034"/>
              <a:ext cx="2006454" cy="923330"/>
            </a:xfrm>
            <a:prstGeom prst="rect">
              <a:avLst/>
            </a:prstGeom>
            <a:grpFill/>
          </p:spPr>
          <p:txBody>
            <a:bodyPr wrap="square" rtlCol="0">
              <a:spAutoFit/>
            </a:bodyPr>
            <a:lstStyle/>
            <a:p>
              <a:pPr algn="ctr" rtl="0"/>
              <a:r>
                <a:rPr lang="es-US" cap="all">
                  <a:solidFill>
                    <a:schemeClr val="bg1"/>
                  </a:solidFill>
                </a:rPr>
                <a:t>6</a:t>
              </a:r>
            </a:p>
            <a:p>
              <a:pPr algn="ctr" rtl="0"/>
              <a:r>
                <a:rPr lang="es-US" cap="all">
                  <a:solidFill>
                    <a:schemeClr val="bg1"/>
                  </a:solidFill>
                </a:rPr>
                <a:t>INSTALAR UN REFUERZO DE BASE</a:t>
              </a:r>
            </a:p>
          </p:txBody>
        </p:sp>
      </p:grpSp>
      <p:grpSp>
        <p:nvGrpSpPr>
          <p:cNvPr id="89" name="Group 88"/>
          <p:cNvGrpSpPr/>
          <p:nvPr/>
        </p:nvGrpSpPr>
        <p:grpSpPr>
          <a:xfrm>
            <a:off x="0" y="2286000"/>
            <a:ext cx="2053833" cy="2286000"/>
            <a:chOff x="0" y="2286000"/>
            <a:chExt cx="2053833" cy="2286000"/>
          </a:xfrm>
          <a:solidFill>
            <a:srgbClr val="C8152F"/>
          </a:solidFill>
        </p:grpSpPr>
        <p:sp>
          <p:nvSpPr>
            <p:cNvPr id="81" name="Rectangle 80"/>
            <p:cNvSpPr/>
            <p:nvPr/>
          </p:nvSpPr>
          <p:spPr>
            <a:xfrm>
              <a:off x="0" y="22860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1" name="Rectangle 50"/>
            <p:cNvSpPr/>
            <p:nvPr/>
          </p:nvSpPr>
          <p:spPr>
            <a:xfrm>
              <a:off x="154634" y="2977634"/>
              <a:ext cx="1672253" cy="923330"/>
            </a:xfrm>
            <a:prstGeom prst="rect">
              <a:avLst/>
            </a:prstGeom>
            <a:grpFill/>
          </p:spPr>
          <p:txBody>
            <a:bodyPr wrap="none" rtlCol="0">
              <a:spAutoFit/>
            </a:bodyPr>
            <a:lstStyle/>
            <a:p>
              <a:pPr algn="ctr" rtl="0"/>
              <a:r>
                <a:rPr lang="es-US" cap="all" dirty="0">
                  <a:solidFill>
                    <a:srgbClr val="FFFFFF"/>
                  </a:solidFill>
                </a:rPr>
                <a:t>7</a:t>
              </a:r>
            </a:p>
            <a:p>
              <a:pPr algn="ctr" rtl="0"/>
              <a:r>
                <a:rPr lang="es-US" cap="all" dirty="0">
                  <a:solidFill>
                    <a:srgbClr val="FFFFFF"/>
                  </a:solidFill>
                </a:rPr>
                <a:t>INSTALAR </a:t>
              </a:r>
              <a:br>
                <a:rPr lang="es-US" cap="all" dirty="0">
                  <a:solidFill>
                    <a:srgbClr val="FFFFFF"/>
                  </a:solidFill>
                </a:rPr>
              </a:br>
              <a:r>
                <a:rPr lang="es-US" cap="all" dirty="0">
                  <a:solidFill>
                    <a:srgbClr val="FFFFFF"/>
                  </a:solidFill>
                </a:rPr>
                <a:t>DIAGONALES</a:t>
              </a:r>
            </a:p>
          </p:txBody>
        </p:sp>
      </p:grpSp>
      <p:grpSp>
        <p:nvGrpSpPr>
          <p:cNvPr id="91" name="Group 90"/>
          <p:cNvGrpSpPr/>
          <p:nvPr/>
        </p:nvGrpSpPr>
        <p:grpSpPr>
          <a:xfrm>
            <a:off x="2029035" y="4552888"/>
            <a:ext cx="2046093" cy="2308324"/>
            <a:chOff x="9735" y="2278159"/>
            <a:chExt cx="2046093" cy="2308324"/>
          </a:xfrm>
          <a:solidFill>
            <a:srgbClr val="D0444F"/>
          </a:solidFill>
        </p:grpSpPr>
        <p:sp>
          <p:nvSpPr>
            <p:cNvPr id="58" name="Rectangle 57"/>
            <p:cNvSpPr/>
            <p:nvPr/>
          </p:nvSpPr>
          <p:spPr>
            <a:xfrm>
              <a:off x="97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2" name="Rectangle 51"/>
            <p:cNvSpPr/>
            <p:nvPr/>
          </p:nvSpPr>
          <p:spPr>
            <a:xfrm>
              <a:off x="124094" y="2278159"/>
              <a:ext cx="1863010" cy="2308324"/>
            </a:xfrm>
            <a:prstGeom prst="rect">
              <a:avLst/>
            </a:prstGeom>
            <a:grpFill/>
          </p:spPr>
          <p:txBody>
            <a:bodyPr wrap="none" rtlCol="0">
              <a:spAutoFit/>
            </a:bodyPr>
            <a:lstStyle/>
            <a:p>
              <a:pPr algn="ctr" rtl="0"/>
              <a:r>
                <a:rPr lang="es-US" cap="all" dirty="0">
                  <a:solidFill>
                    <a:srgbClr val="FFFFFF"/>
                  </a:solidFill>
                </a:rPr>
                <a:t>14</a:t>
              </a:r>
            </a:p>
            <a:p>
              <a:pPr algn="ctr" rtl="0"/>
              <a:r>
                <a:rPr lang="es-US" cap="all" dirty="0">
                  <a:solidFill>
                    <a:srgbClr val="FFFFFF"/>
                  </a:solidFill>
                </a:rPr>
                <a:t>INSTALAR LA </a:t>
              </a:r>
            </a:p>
            <a:p>
              <a:pPr algn="ctr" rtl="0"/>
              <a:r>
                <a:rPr lang="es-US" cap="all" dirty="0">
                  <a:solidFill>
                    <a:srgbClr val="FFFFFF"/>
                  </a:solidFill>
                </a:rPr>
                <a:t>BARANDAL </a:t>
              </a:r>
            </a:p>
            <a:p>
              <a:pPr algn="ctr" rtl="0"/>
              <a:r>
                <a:rPr lang="es-US" cap="all" dirty="0">
                  <a:solidFill>
                    <a:srgbClr val="FFFFFF"/>
                  </a:solidFill>
                </a:rPr>
                <a:t>DE SISTEMA Y </a:t>
              </a:r>
              <a:br>
                <a:rPr lang="es-US" cap="all" dirty="0">
                  <a:solidFill>
                    <a:srgbClr val="FFFFFF"/>
                  </a:solidFill>
                </a:rPr>
              </a:br>
              <a:r>
                <a:rPr lang="es-US" cap="all" dirty="0">
                  <a:solidFill>
                    <a:srgbClr val="FFFFFF"/>
                  </a:solidFill>
                </a:rPr>
                <a:t>LAS TABLAS DE </a:t>
              </a:r>
            </a:p>
            <a:p>
              <a:pPr algn="ctr" rtl="0"/>
              <a:r>
                <a:rPr lang="es-US" cap="all" dirty="0">
                  <a:solidFill>
                    <a:srgbClr val="FFFFFF"/>
                  </a:solidFill>
                </a:rPr>
                <a:t>CAPELLADA</a:t>
              </a:r>
            </a:p>
            <a:p>
              <a:pPr algn="ctr" rtl="0"/>
              <a:r>
                <a:rPr lang="es-US" cap="all" dirty="0">
                  <a:solidFill>
                    <a:srgbClr val="FFFFFF"/>
                  </a:solidFill>
                </a:rPr>
                <a:t>(DE SER </a:t>
              </a:r>
              <a:br>
                <a:rPr lang="es-US" cap="all" dirty="0">
                  <a:solidFill>
                    <a:srgbClr val="FFFFFF"/>
                  </a:solidFill>
                </a:rPr>
              </a:br>
              <a:r>
                <a:rPr lang="es-US" cap="all" dirty="0">
                  <a:solidFill>
                    <a:srgbClr val="FFFFFF"/>
                  </a:solidFill>
                </a:rPr>
                <a:t>NECESARIO)</a:t>
              </a:r>
            </a:p>
          </p:txBody>
        </p:sp>
      </p:grpSp>
      <p:grpSp>
        <p:nvGrpSpPr>
          <p:cNvPr id="94" name="Group 93"/>
          <p:cNvGrpSpPr/>
          <p:nvPr/>
        </p:nvGrpSpPr>
        <p:grpSpPr>
          <a:xfrm>
            <a:off x="6134100" y="2286000"/>
            <a:ext cx="2108200" cy="2298700"/>
            <a:chOff x="6134100" y="2260600"/>
            <a:chExt cx="2108200" cy="2286000"/>
          </a:xfrm>
          <a:solidFill>
            <a:srgbClr val="E07E83"/>
          </a:solidFill>
        </p:grpSpPr>
        <p:sp>
          <p:nvSpPr>
            <p:cNvPr id="70" name="Rectangle 69"/>
            <p:cNvSpPr/>
            <p:nvPr/>
          </p:nvSpPr>
          <p:spPr>
            <a:xfrm>
              <a:off x="6134876" y="22606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73" name="Rectangle 72"/>
            <p:cNvSpPr/>
            <p:nvPr/>
          </p:nvSpPr>
          <p:spPr>
            <a:xfrm>
              <a:off x="6134100" y="2891135"/>
              <a:ext cx="2108200" cy="646331"/>
            </a:xfrm>
            <a:prstGeom prst="rect">
              <a:avLst/>
            </a:prstGeom>
            <a:noFill/>
          </p:spPr>
          <p:txBody>
            <a:bodyPr wrap="square" rtlCol="0">
              <a:spAutoFit/>
            </a:bodyPr>
            <a:lstStyle/>
            <a:p>
              <a:pPr algn="ctr" rtl="0"/>
              <a:r>
                <a:rPr lang="es-US" cap="all">
                  <a:solidFill>
                    <a:srgbClr val="FFFFFF"/>
                  </a:solidFill>
                </a:rPr>
                <a:t>10</a:t>
              </a:r>
            </a:p>
            <a:p>
              <a:pPr algn="ctr" rtl="0"/>
              <a:r>
                <a:rPr lang="es-US" cap="all">
                  <a:solidFill>
                    <a:srgbClr val="FFFFFF"/>
                  </a:solidFill>
                </a:rPr>
                <a:t>COLOCAR LOS LARGUEROS</a:t>
              </a:r>
            </a:p>
          </p:txBody>
        </p:sp>
      </p:grpSp>
      <p:grpSp>
        <p:nvGrpSpPr>
          <p:cNvPr id="105" name="Group 104"/>
          <p:cNvGrpSpPr/>
          <p:nvPr/>
        </p:nvGrpSpPr>
        <p:grpSpPr>
          <a:xfrm>
            <a:off x="7899400" y="2286000"/>
            <a:ext cx="2501900" cy="2298700"/>
            <a:chOff x="7899400" y="2273300"/>
            <a:chExt cx="2501900" cy="2297271"/>
          </a:xfrm>
          <a:solidFill>
            <a:srgbClr val="A40000"/>
          </a:solidFill>
        </p:grpSpPr>
        <p:sp>
          <p:nvSpPr>
            <p:cNvPr id="76" name="Rectangle 75"/>
            <p:cNvSpPr/>
            <p:nvPr/>
          </p:nvSpPr>
          <p:spPr>
            <a:xfrm>
              <a:off x="8126607" y="22733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5" name="Rectangle 74"/>
            <p:cNvSpPr/>
            <p:nvPr/>
          </p:nvSpPr>
          <p:spPr>
            <a:xfrm>
              <a:off x="7899400" y="2801035"/>
              <a:ext cx="2501900" cy="923330"/>
            </a:xfrm>
            <a:prstGeom prst="rect">
              <a:avLst/>
            </a:prstGeom>
            <a:noFill/>
          </p:spPr>
          <p:txBody>
            <a:bodyPr wrap="square" rtlCol="0">
              <a:spAutoFit/>
            </a:bodyPr>
            <a:lstStyle/>
            <a:p>
              <a:pPr algn="ctr" rtl="0"/>
              <a:r>
                <a:rPr lang="es-US" cap="all">
                  <a:solidFill>
                    <a:srgbClr val="FFFFFF"/>
                  </a:solidFill>
                </a:rPr>
                <a:t>11</a:t>
              </a:r>
            </a:p>
            <a:p>
              <a:pPr algn="ctr" rtl="0"/>
              <a:r>
                <a:rPr lang="es-US" cap="all">
                  <a:solidFill>
                    <a:srgbClr val="FFFFFF"/>
                  </a:solidFill>
                </a:rPr>
                <a:t>CONECTAR </a:t>
              </a:r>
            </a:p>
            <a:p>
              <a:pPr algn="ctr" rtl="0"/>
              <a:r>
                <a:rPr lang="es-US" cap="all">
                  <a:solidFill>
                    <a:srgbClr val="FFFFFF"/>
                  </a:solidFill>
                </a:rPr>
                <a:t>LOS SOPORTES</a:t>
              </a:r>
            </a:p>
          </p:txBody>
        </p:sp>
      </p:grpSp>
      <p:grpSp>
        <p:nvGrpSpPr>
          <p:cNvPr id="106" name="Group 105"/>
          <p:cNvGrpSpPr/>
          <p:nvPr/>
        </p:nvGrpSpPr>
        <p:grpSpPr>
          <a:xfrm>
            <a:off x="9918700" y="2298700"/>
            <a:ext cx="2501900" cy="2286000"/>
            <a:chOff x="9918700" y="2298700"/>
            <a:chExt cx="2501900" cy="2286000"/>
          </a:xfrm>
          <a:solidFill>
            <a:srgbClr val="D9676B"/>
          </a:solidFill>
        </p:grpSpPr>
        <p:sp>
          <p:nvSpPr>
            <p:cNvPr id="74" name="Rectangle 73"/>
            <p:cNvSpPr/>
            <p:nvPr/>
          </p:nvSpPr>
          <p:spPr>
            <a:xfrm>
              <a:off x="10138167" y="22987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77" name="Rectangle 76"/>
            <p:cNvSpPr/>
            <p:nvPr/>
          </p:nvSpPr>
          <p:spPr>
            <a:xfrm>
              <a:off x="9918700" y="2877235"/>
              <a:ext cx="2501900" cy="1200329"/>
            </a:xfrm>
            <a:prstGeom prst="rect">
              <a:avLst/>
            </a:prstGeom>
            <a:noFill/>
          </p:spPr>
          <p:txBody>
            <a:bodyPr wrap="square" rtlCol="0">
              <a:spAutoFit/>
            </a:bodyPr>
            <a:lstStyle/>
            <a:p>
              <a:pPr algn="ctr" rtl="0"/>
              <a:r>
                <a:rPr lang="es-US" cap="all" dirty="0">
                  <a:solidFill>
                    <a:srgbClr val="FFFFFF"/>
                  </a:solidFill>
                </a:rPr>
                <a:t>12</a:t>
              </a:r>
            </a:p>
            <a:p>
              <a:pPr algn="ctr" rtl="0"/>
              <a:r>
                <a:rPr lang="es-US" cap="all" dirty="0">
                  <a:solidFill>
                    <a:srgbClr val="FFFFFF"/>
                  </a:solidFill>
                </a:rPr>
                <a:t>INSTALAR </a:t>
              </a:r>
            </a:p>
            <a:p>
              <a:pPr algn="ctr" rtl="0"/>
              <a:r>
                <a:rPr lang="es-US" cap="all" dirty="0">
                  <a:solidFill>
                    <a:srgbClr val="FFFFFF"/>
                  </a:solidFill>
                </a:rPr>
                <a:t>Y ASEGURAR LA PLATAFORMA</a:t>
              </a:r>
            </a:p>
          </p:txBody>
        </p:sp>
      </p:grpSp>
      <p:grpSp>
        <p:nvGrpSpPr>
          <p:cNvPr id="83" name="Group 82"/>
          <p:cNvGrpSpPr/>
          <p:nvPr/>
        </p:nvGrpSpPr>
        <p:grpSpPr>
          <a:xfrm>
            <a:off x="0" y="4572000"/>
            <a:ext cx="2034000" cy="2286000"/>
            <a:chOff x="4102876" y="0"/>
            <a:chExt cx="2034000" cy="2286000"/>
          </a:xfrm>
          <a:solidFill>
            <a:srgbClr val="A40000"/>
          </a:solidFill>
        </p:grpSpPr>
        <p:sp>
          <p:nvSpPr>
            <p:cNvPr id="85" name="Rectangle 84"/>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86" name="TextBox 85"/>
            <p:cNvSpPr txBox="1"/>
            <p:nvPr/>
          </p:nvSpPr>
          <p:spPr>
            <a:xfrm>
              <a:off x="4203700" y="431800"/>
              <a:ext cx="1803400" cy="1200329"/>
            </a:xfrm>
            <a:prstGeom prst="rect">
              <a:avLst/>
            </a:prstGeom>
            <a:grpFill/>
          </p:spPr>
          <p:txBody>
            <a:bodyPr wrap="square" rtlCol="0">
              <a:spAutoFit/>
            </a:bodyPr>
            <a:lstStyle/>
            <a:p>
              <a:pPr algn="ctr" rtl="0"/>
              <a:r>
                <a:rPr lang="es-US" cap="all">
                  <a:solidFill>
                    <a:srgbClr val="FFFFFF"/>
                  </a:solidFill>
                </a:rPr>
                <a:t>13</a:t>
              </a:r>
            </a:p>
            <a:p>
              <a:pPr algn="ctr" rtl="0"/>
              <a:r>
                <a:rPr lang="es-US" cap="all">
                  <a:solidFill>
                    <a:srgbClr val="FFFFFF"/>
                  </a:solidFill>
                </a:rPr>
                <a:t>FIJAR ACCESO Y ETIQUETA</a:t>
              </a:r>
            </a:p>
          </p:txBody>
        </p:sp>
      </p:grpSp>
      <p:grpSp>
        <p:nvGrpSpPr>
          <p:cNvPr id="88" name="Group 87"/>
          <p:cNvGrpSpPr/>
          <p:nvPr/>
        </p:nvGrpSpPr>
        <p:grpSpPr>
          <a:xfrm>
            <a:off x="3708400" y="2286000"/>
            <a:ext cx="2654300" cy="2298700"/>
            <a:chOff x="3708400" y="2273300"/>
            <a:chExt cx="2654300" cy="2286000"/>
          </a:xfrm>
          <a:solidFill>
            <a:srgbClr val="A40000"/>
          </a:solidFill>
        </p:grpSpPr>
        <p:sp>
          <p:nvSpPr>
            <p:cNvPr id="95" name="Rectangle 94"/>
            <p:cNvSpPr/>
            <p:nvPr/>
          </p:nvSpPr>
          <p:spPr>
            <a:xfrm>
              <a:off x="4099626" y="22733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97" name="TextBox 96"/>
            <p:cNvSpPr txBox="1"/>
            <p:nvPr/>
          </p:nvSpPr>
          <p:spPr>
            <a:xfrm>
              <a:off x="3708400" y="2844800"/>
              <a:ext cx="2654300" cy="646331"/>
            </a:xfrm>
            <a:prstGeom prst="rect">
              <a:avLst/>
            </a:prstGeom>
            <a:noFill/>
          </p:spPr>
          <p:txBody>
            <a:bodyPr wrap="square" rtlCol="0">
              <a:noAutofit/>
            </a:bodyPr>
            <a:lstStyle/>
            <a:p>
              <a:pPr algn="ctr" rtl="0"/>
              <a:r>
                <a:rPr lang="es-US" cap="all" dirty="0">
                  <a:solidFill>
                    <a:srgbClr val="FFFFFF"/>
                  </a:solidFill>
                </a:rPr>
                <a:t>9</a:t>
              </a:r>
            </a:p>
            <a:p>
              <a:pPr algn="ctr" rtl="0"/>
              <a:r>
                <a:rPr lang="es-US" cap="all" dirty="0">
                  <a:solidFill>
                    <a:srgbClr val="FFFFFF"/>
                  </a:solidFill>
                </a:rPr>
                <a:t>Colocar las ABRAZADERAS </a:t>
              </a:r>
            </a:p>
            <a:p>
              <a:pPr algn="ctr" rtl="0"/>
              <a:r>
                <a:rPr lang="es-US" cap="all" dirty="0">
                  <a:solidFill>
                    <a:srgbClr val="FFFFFF"/>
                  </a:solidFill>
                </a:rPr>
                <a:t>EN ÁNGULO </a:t>
              </a:r>
              <a:br>
                <a:rPr lang="es-US" cap="all" dirty="0">
                  <a:solidFill>
                    <a:srgbClr val="FFFFFF"/>
                  </a:solidFill>
                </a:rPr>
              </a:br>
              <a:r>
                <a:rPr lang="es-US" cap="all" dirty="0">
                  <a:solidFill>
                    <a:srgbClr val="FFFFFF"/>
                  </a:solidFill>
                </a:rPr>
                <a:t>RECTO</a:t>
              </a:r>
            </a:p>
          </p:txBody>
        </p:sp>
      </p:grpSp>
      <p:grpSp>
        <p:nvGrpSpPr>
          <p:cNvPr id="101" name="Group 100"/>
          <p:cNvGrpSpPr/>
          <p:nvPr/>
        </p:nvGrpSpPr>
        <p:grpSpPr>
          <a:xfrm>
            <a:off x="2041735" y="2287429"/>
            <a:ext cx="2046093" cy="2297271"/>
            <a:chOff x="2054435" y="2286000"/>
            <a:chExt cx="2046093" cy="2297271"/>
          </a:xfrm>
          <a:solidFill>
            <a:srgbClr val="E9A6A9"/>
          </a:solidFill>
        </p:grpSpPr>
        <p:sp>
          <p:nvSpPr>
            <p:cNvPr id="102" name="Rectangle 101"/>
            <p:cNvSpPr/>
            <p:nvPr/>
          </p:nvSpPr>
          <p:spPr>
            <a:xfrm>
              <a:off x="20544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103" name="Rectangle 102"/>
            <p:cNvSpPr/>
            <p:nvPr/>
          </p:nvSpPr>
          <p:spPr>
            <a:xfrm>
              <a:off x="2363927" y="2863334"/>
              <a:ext cx="1396536" cy="1200329"/>
            </a:xfrm>
            <a:prstGeom prst="rect">
              <a:avLst/>
            </a:prstGeom>
            <a:noFill/>
          </p:spPr>
          <p:txBody>
            <a:bodyPr wrap="none" rtlCol="0">
              <a:spAutoFit/>
            </a:bodyPr>
            <a:lstStyle/>
            <a:p>
              <a:pPr algn="ctr" rtl="0"/>
              <a:r>
                <a:rPr lang="es-US" cap="all" dirty="0">
                  <a:solidFill>
                    <a:srgbClr val="FFFFFF"/>
                  </a:solidFill>
                </a:rPr>
                <a:t>8</a:t>
              </a:r>
            </a:p>
            <a:p>
              <a:pPr algn="ctr" rtl="0"/>
              <a:r>
                <a:rPr lang="es-US" cap="all" dirty="0">
                  <a:solidFill>
                    <a:srgbClr val="FFFFFF"/>
                  </a:solidFill>
                </a:rPr>
                <a:t>POSTES DE </a:t>
              </a:r>
              <a:br>
                <a:rPr lang="es-US" cap="all" dirty="0">
                  <a:solidFill>
                    <a:srgbClr val="FFFFFF"/>
                  </a:solidFill>
                </a:rPr>
              </a:br>
              <a:r>
                <a:rPr lang="es-US" cap="all" dirty="0">
                  <a:solidFill>
                    <a:srgbClr val="FFFFFF"/>
                  </a:solidFill>
                </a:rPr>
                <a:t>AJUSTE </a:t>
              </a:r>
              <a:br>
                <a:rPr lang="es-US" cap="all" dirty="0">
                  <a:solidFill>
                    <a:srgbClr val="FFFFFF"/>
                  </a:solidFill>
                </a:rPr>
              </a:br>
              <a:r>
                <a:rPr lang="es-US" cap="all" dirty="0">
                  <a:solidFill>
                    <a:srgbClr val="FFFFFF"/>
                  </a:solidFill>
                </a:rPr>
                <a:t>VERTICAL</a:t>
              </a:r>
            </a:p>
          </p:txBody>
        </p:sp>
      </p:grpSp>
      <p:grpSp>
        <p:nvGrpSpPr>
          <p:cNvPr id="110" name="Group 109"/>
          <p:cNvGrpSpPr/>
          <p:nvPr/>
        </p:nvGrpSpPr>
        <p:grpSpPr>
          <a:xfrm>
            <a:off x="4064002" y="4586129"/>
            <a:ext cx="8127998" cy="2297271"/>
            <a:chOff x="10120251" y="-12700"/>
            <a:chExt cx="2046203" cy="2297271"/>
          </a:xfrm>
          <a:solidFill>
            <a:srgbClr val="C8152F"/>
          </a:solidFill>
        </p:grpSpPr>
        <p:sp>
          <p:nvSpPr>
            <p:cNvPr id="111" name="Rectangle 110"/>
            <p:cNvSpPr/>
            <p:nvPr/>
          </p:nvSpPr>
          <p:spPr>
            <a:xfrm>
              <a:off x="10120251" y="-127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112" name="Rectangle 111"/>
            <p:cNvSpPr/>
            <p:nvPr/>
          </p:nvSpPr>
          <p:spPr>
            <a:xfrm>
              <a:off x="10160000" y="678934"/>
              <a:ext cx="2006454" cy="646331"/>
            </a:xfrm>
            <a:prstGeom prst="rect">
              <a:avLst/>
            </a:prstGeom>
            <a:grpFill/>
          </p:spPr>
          <p:txBody>
            <a:bodyPr wrap="square" rtlCol="0">
              <a:spAutoFit/>
            </a:bodyPr>
            <a:lstStyle/>
            <a:p>
              <a:pPr algn="ctr" rtl="0"/>
              <a:r>
                <a:rPr lang="es-US" cap="all">
                  <a:solidFill>
                    <a:schemeClr val="bg1"/>
                  </a:solidFill>
                </a:rPr>
                <a:t>15</a:t>
              </a:r>
            </a:p>
            <a:p>
              <a:pPr algn="ctr" rtl="0"/>
              <a:r>
                <a:rPr lang="es-US" cap="all">
                  <a:solidFill>
                    <a:schemeClr val="bg1"/>
                  </a:solidFill>
                </a:rPr>
                <a:t>INSPECCIONAR EL ANDAMIO</a:t>
              </a:r>
            </a:p>
          </p:txBody>
        </p:sp>
      </p:grpSp>
    </p:spTree>
    <p:extLst>
      <p:ext uri="{BB962C8B-B14F-4D97-AF65-F5344CB8AC3E}">
        <p14:creationId xmlns:p14="http://schemas.microsoft.com/office/powerpoint/2010/main" val="1063972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101"/>
                                        </p:tgtEl>
                                        <p:attrNameLst>
                                          <p:attrName>style.visibility</p:attrName>
                                        </p:attrNameLst>
                                      </p:cBhvr>
                                      <p:to>
                                        <p:strVal val="visible"/>
                                      </p:to>
                                    </p:set>
                                    <p:anim calcmode="lin" valueType="num">
                                      <p:cBhvr>
                                        <p:cTn id="53" dur="1000" fill="hold"/>
                                        <p:tgtEl>
                                          <p:spTgt spid="101"/>
                                        </p:tgtEl>
                                        <p:attrNameLst>
                                          <p:attrName>ppt_x</p:attrName>
                                        </p:attrNameLst>
                                      </p:cBhvr>
                                      <p:tavLst>
                                        <p:tav tm="0">
                                          <p:val>
                                            <p:strVal val="#ppt_x-.2"/>
                                          </p:val>
                                        </p:tav>
                                        <p:tav tm="100000">
                                          <p:val>
                                            <p:strVal val="#ppt_x"/>
                                          </p:val>
                                        </p:tav>
                                      </p:tavLst>
                                    </p:anim>
                                    <p:anim calcmode="lin" valueType="num">
                                      <p:cBhvr>
                                        <p:cTn id="54" dur="1000" fill="hold"/>
                                        <p:tgtEl>
                                          <p:spTgt spid="10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0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p:cTn id="60" dur="1000" fill="hold"/>
                                        <p:tgtEl>
                                          <p:spTgt spid="88"/>
                                        </p:tgtEl>
                                        <p:attrNameLst>
                                          <p:attrName>ppt_x</p:attrName>
                                        </p:attrNameLst>
                                      </p:cBhvr>
                                      <p:tavLst>
                                        <p:tav tm="0">
                                          <p:val>
                                            <p:strVal val="#ppt_x-.2"/>
                                          </p:val>
                                        </p:tav>
                                        <p:tav tm="100000">
                                          <p:val>
                                            <p:strVal val="#ppt_x"/>
                                          </p:val>
                                        </p:tav>
                                      </p:tavLst>
                                    </p:anim>
                                    <p:anim calcmode="lin" valueType="num">
                                      <p:cBhvr>
                                        <p:cTn id="61"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62" dur="10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1000"/>
                                        <p:tgtEl>
                                          <p:spTgt spid="83"/>
                                        </p:tgtEl>
                                      </p:cBhvr>
                                    </p:animEffect>
                                    <p:anim calcmode="lin" valueType="num">
                                      <p:cBhvr>
                                        <p:cTn id="89" dur="1000" fill="hold"/>
                                        <p:tgtEl>
                                          <p:spTgt spid="83"/>
                                        </p:tgtEl>
                                        <p:attrNameLst>
                                          <p:attrName>ppt_x</p:attrName>
                                        </p:attrNameLst>
                                      </p:cBhvr>
                                      <p:tavLst>
                                        <p:tav tm="0">
                                          <p:val>
                                            <p:strVal val="#ppt_x"/>
                                          </p:val>
                                        </p:tav>
                                        <p:tav tm="100000">
                                          <p:val>
                                            <p:strVal val="#ppt_x"/>
                                          </p:val>
                                        </p:tav>
                                      </p:tavLst>
                                    </p:anim>
                                    <p:anim calcmode="lin" valueType="num">
                                      <p:cBhvr>
                                        <p:cTn id="9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1"/>
                                        </p:tgtEl>
                                        <p:attrNameLst>
                                          <p:attrName>style.visibility</p:attrName>
                                        </p:attrNameLst>
                                      </p:cBhvr>
                                      <p:to>
                                        <p:strVal val="visible"/>
                                      </p:to>
                                    </p:set>
                                    <p:anim calcmode="lin" valueType="num">
                                      <p:cBhvr>
                                        <p:cTn id="95" dur="1000" fill="hold"/>
                                        <p:tgtEl>
                                          <p:spTgt spid="91"/>
                                        </p:tgtEl>
                                        <p:attrNameLst>
                                          <p:attrName>ppt_x</p:attrName>
                                        </p:attrNameLst>
                                      </p:cBhvr>
                                      <p:tavLst>
                                        <p:tav tm="0">
                                          <p:val>
                                            <p:strVal val="#ppt_x-.2"/>
                                          </p:val>
                                        </p:tav>
                                        <p:tav tm="100000">
                                          <p:val>
                                            <p:strVal val="#ppt_x"/>
                                          </p:val>
                                        </p:tav>
                                      </p:tavLst>
                                    </p:anim>
                                    <p:anim calcmode="lin" valueType="num">
                                      <p:cBhvr>
                                        <p:cTn id="96"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1"/>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nodeType="click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fade">
                                      <p:cBhvr>
                                        <p:cTn id="102" dur="1000"/>
                                        <p:tgtEl>
                                          <p:spTgt spid="110"/>
                                        </p:tgtEl>
                                      </p:cBhvr>
                                    </p:animEffect>
                                    <p:anim calcmode="lin" valueType="num">
                                      <p:cBhvr>
                                        <p:cTn id="103" dur="1000" fill="hold"/>
                                        <p:tgtEl>
                                          <p:spTgt spid="110"/>
                                        </p:tgtEl>
                                        <p:attrNameLst>
                                          <p:attrName>ppt_x</p:attrName>
                                        </p:attrNameLst>
                                      </p:cBhvr>
                                      <p:tavLst>
                                        <p:tav tm="0">
                                          <p:val>
                                            <p:strVal val="#ppt_x"/>
                                          </p:val>
                                        </p:tav>
                                        <p:tav tm="100000">
                                          <p:val>
                                            <p:strVal val="#ppt_x"/>
                                          </p:val>
                                        </p:tav>
                                      </p:tavLst>
                                    </p:anim>
                                    <p:anim calcmode="lin" valueType="num">
                                      <p:cBhvr>
                                        <p:cTn id="104"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8100" y="287059"/>
            <a:ext cx="6261100" cy="769441"/>
          </a:xfrm>
          <a:prstGeom prst="rect">
            <a:avLst/>
          </a:prstGeom>
          <a:noFill/>
        </p:spPr>
        <p:txBody>
          <a:bodyPr wrap="square" rtlCol="0">
            <a:spAutoFit/>
          </a:bodyPr>
          <a:lstStyle/>
          <a:p>
            <a:pPr algn="ctr" rtl="0"/>
            <a:r>
              <a:rPr lang="es-US" sz="4400" cap="all">
                <a:solidFill>
                  <a:schemeClr val="tx2">
                    <a:lumMod val="75000"/>
                  </a:schemeClr>
                </a:solidFill>
                <a:latin typeface="+mj-lt"/>
              </a:rPr>
              <a:t>acceso</a:t>
            </a:r>
            <a:endParaRPr lang="en-US" sz="4400" cap="all" dirty="0">
              <a:solidFill>
                <a:schemeClr val="tx2">
                  <a:lumMod val="75000"/>
                </a:schemeClr>
              </a:solidFill>
              <a:latin typeface="+mj-lt"/>
            </a:endParaRPr>
          </a:p>
        </p:txBody>
      </p:sp>
      <p:sp>
        <p:nvSpPr>
          <p:cNvPr id="7" name="TextBox 6"/>
          <p:cNvSpPr txBox="1"/>
          <p:nvPr/>
        </p:nvSpPr>
        <p:spPr>
          <a:xfrm>
            <a:off x="7099300" y="1133356"/>
            <a:ext cx="4724400" cy="5724644"/>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Se requiere un acceso adecuado para todos los andamios. Este acceso debe permitir a un trabajador acceder a la plataforma </a:t>
            </a:r>
            <a:r>
              <a:rPr lang="es-US" sz="2100" b="1" i="1" dirty="0">
                <a:solidFill>
                  <a:srgbClr val="595959"/>
                </a:solidFill>
              </a:rPr>
              <a:t>de forma segura</a:t>
            </a:r>
            <a:r>
              <a:rPr lang="es-US" sz="2100" dirty="0">
                <a:solidFill>
                  <a:srgbClr val="595959"/>
                </a:solidFill>
              </a:rPr>
              <a:t>. </a:t>
            </a:r>
          </a:p>
          <a:p>
            <a:pPr marL="198000" indent="-198000" rtl="0">
              <a:spcAft>
                <a:spcPts val="1200"/>
              </a:spcAft>
              <a:buFont typeface="Arial"/>
              <a:buChar char="•"/>
            </a:pPr>
            <a:r>
              <a:rPr lang="es-US" sz="2100" dirty="0">
                <a:solidFill>
                  <a:srgbClr val="595959"/>
                </a:solidFill>
              </a:rPr>
              <a:t>Es una buena idea extender la escalera 36 pulgadas (914 mm) por encima de la plataforma, para que el trabajador cuente con un agarre mientras sube o baja de la plataforma. </a:t>
            </a:r>
          </a:p>
          <a:p>
            <a:pPr marL="198000" indent="-198000" rtl="0">
              <a:spcAft>
                <a:spcPts val="1200"/>
              </a:spcAft>
              <a:buFont typeface="Arial"/>
              <a:buChar char="•"/>
            </a:pPr>
            <a:r>
              <a:rPr lang="es-US" sz="2100" dirty="0">
                <a:solidFill>
                  <a:srgbClr val="595959"/>
                </a:solidFill>
              </a:rPr>
              <a:t>Si la subida es superior a 30 o </a:t>
            </a:r>
            <a:br>
              <a:rPr lang="es-US" sz="2100" dirty="0">
                <a:solidFill>
                  <a:srgbClr val="595959"/>
                </a:solidFill>
              </a:rPr>
            </a:br>
            <a:r>
              <a:rPr lang="es-US" sz="2100" dirty="0">
                <a:solidFill>
                  <a:srgbClr val="595959"/>
                </a:solidFill>
              </a:rPr>
              <a:t>35 pies (de 9.1 m a 10.7 m), podrá ser necesaria una plataforma de descanso.</a:t>
            </a:r>
          </a:p>
          <a:p>
            <a:pPr marL="198000" indent="-198000" rtl="0"/>
            <a:endParaRPr lang="en-US" sz="2100" dirty="0">
              <a:solidFill>
                <a:srgbClr val="7F7F7F"/>
              </a:solidFill>
            </a:endParaRPr>
          </a:p>
        </p:txBody>
      </p: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90500" y="565149"/>
            <a:ext cx="2159000" cy="560870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p:blipFill>
        <p:spPr>
          <a:xfrm>
            <a:off x="2310737" y="689030"/>
            <a:ext cx="4461841" cy="5686369"/>
          </a:xfrm>
          <a:prstGeom prst="rect">
            <a:avLst/>
          </a:prstGeom>
        </p:spPr>
      </p:pic>
      <p:sp>
        <p:nvSpPr>
          <p:cNvPr id="6" name="TextBox 5"/>
          <p:cNvSpPr txBox="1"/>
          <p:nvPr/>
        </p:nvSpPr>
        <p:spPr>
          <a:xfrm>
            <a:off x="2565400" y="1485900"/>
            <a:ext cx="3898900" cy="4939814"/>
          </a:xfrm>
          <a:prstGeom prst="rect">
            <a:avLst/>
          </a:prstGeom>
          <a:noFill/>
        </p:spPr>
        <p:txBody>
          <a:bodyPr wrap="square" rtlCol="0">
            <a:spAutoFit/>
          </a:bodyPr>
          <a:lstStyle/>
          <a:p>
            <a:pPr rtl="0"/>
            <a:r>
              <a:rPr lang="es-US" sz="2100" dirty="0">
                <a:solidFill>
                  <a:srgbClr val="595959"/>
                </a:solidFill>
              </a:rPr>
              <a:t>Aproximadamente el 15 % de las lesiones relacionadas con los andamios ocurren cuando los trabajadores suben y bajan. </a:t>
            </a:r>
          </a:p>
          <a:p>
            <a:pPr rtl="0"/>
            <a:r>
              <a:rPr lang="es-US" sz="2100" dirty="0">
                <a:solidFill>
                  <a:srgbClr val="595959"/>
                </a:solidFill>
              </a:rPr>
              <a:t>Utilice </a:t>
            </a:r>
          </a:p>
          <a:p>
            <a:pPr rtl="0"/>
            <a:r>
              <a:rPr lang="es-US" sz="2100" dirty="0">
                <a:solidFill>
                  <a:srgbClr val="595959"/>
                </a:solidFill>
              </a:rPr>
              <a:t>técnicas de</a:t>
            </a:r>
          </a:p>
          <a:p>
            <a:pPr rtl="0"/>
            <a:r>
              <a:rPr lang="es-US" sz="2100" dirty="0">
                <a:solidFill>
                  <a:srgbClr val="595959"/>
                </a:solidFill>
              </a:rPr>
              <a:t>escalada </a:t>
            </a:r>
            <a:br>
              <a:rPr lang="es-US" sz="2100" dirty="0">
                <a:solidFill>
                  <a:srgbClr val="595959"/>
                </a:solidFill>
              </a:rPr>
            </a:br>
            <a:r>
              <a:rPr lang="es-US" sz="2100" dirty="0">
                <a:solidFill>
                  <a:srgbClr val="595959"/>
                </a:solidFill>
              </a:rPr>
              <a:t>seguras </a:t>
            </a:r>
          </a:p>
          <a:p>
            <a:pPr rtl="0"/>
            <a:r>
              <a:rPr lang="es-US" sz="2100" dirty="0">
                <a:solidFill>
                  <a:srgbClr val="595959"/>
                </a:solidFill>
              </a:rPr>
              <a:t>(contacto </a:t>
            </a:r>
          </a:p>
          <a:p>
            <a:pPr rtl="0"/>
            <a:r>
              <a:rPr lang="es-US" sz="2100" dirty="0">
                <a:solidFill>
                  <a:srgbClr val="595959"/>
                </a:solidFill>
              </a:rPr>
              <a:t>de tres puntos, </a:t>
            </a:r>
          </a:p>
          <a:p>
            <a:pPr rtl="0"/>
            <a:r>
              <a:rPr lang="es-US" sz="2100" dirty="0">
                <a:solidFill>
                  <a:srgbClr val="595959"/>
                </a:solidFill>
              </a:rPr>
              <a:t>como se </a:t>
            </a:r>
            <a:br>
              <a:rPr lang="es-US" sz="2100" dirty="0">
                <a:solidFill>
                  <a:srgbClr val="595959"/>
                </a:solidFill>
              </a:rPr>
            </a:br>
            <a:r>
              <a:rPr lang="es-US" sz="2100" dirty="0">
                <a:solidFill>
                  <a:srgbClr val="595959"/>
                </a:solidFill>
              </a:rPr>
              <a:t>muestra).</a:t>
            </a:r>
          </a:p>
          <a:p>
            <a:pPr rtl="0"/>
            <a:endParaRPr lang="en-US" sz="2100" dirty="0">
              <a:solidFill>
                <a:schemeClr val="tx1">
                  <a:lumMod val="50000"/>
                  <a:lumOff val="50000"/>
                </a:schemeClr>
              </a:solidFill>
            </a:endParaRPr>
          </a:p>
          <a:p>
            <a:pPr rtl="0"/>
            <a:endParaRPr lang="en-US" sz="2100" dirty="0">
              <a:solidFill>
                <a:schemeClr val="tx1">
                  <a:lumMod val="50000"/>
                  <a:lumOff val="50000"/>
                </a:schemeClr>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250950" y="1318433"/>
            <a:ext cx="4401348" cy="5130234"/>
          </a:xfrm>
          <a:prstGeom prst="rect">
            <a:avLst/>
          </a:prstGeom>
        </p:spPr>
      </p:pic>
      <p:sp>
        <p:nvSpPr>
          <p:cNvPr id="3" name="TextBox 2"/>
          <p:cNvSpPr txBox="1"/>
          <p:nvPr/>
        </p:nvSpPr>
        <p:spPr>
          <a:xfrm>
            <a:off x="228600" y="227468"/>
            <a:ext cx="6261100" cy="769441"/>
          </a:xfrm>
          <a:prstGeom prst="rect">
            <a:avLst/>
          </a:prstGeom>
          <a:noFill/>
        </p:spPr>
        <p:txBody>
          <a:bodyPr wrap="square" rtlCol="0">
            <a:spAutoFit/>
          </a:bodyPr>
          <a:lstStyle/>
          <a:p>
            <a:pPr algn="ctr" rtl="0"/>
            <a:r>
              <a:rPr lang="es-US" sz="4400" cap="all" dirty="0">
                <a:solidFill>
                  <a:schemeClr val="tx2">
                    <a:lumMod val="75000"/>
                  </a:schemeClr>
                </a:solidFill>
                <a:latin typeface="+mj-lt"/>
              </a:rPr>
              <a:t>REVISAR LA ABRAZADERA</a:t>
            </a:r>
            <a:endParaRPr lang="en-US" sz="4400" cap="all" dirty="0">
              <a:solidFill>
                <a:schemeClr val="tx2">
                  <a:lumMod val="75000"/>
                </a:schemeClr>
              </a:solidFill>
              <a:latin typeface="+mj-lt"/>
            </a:endParaRPr>
          </a:p>
        </p:txBody>
      </p:sp>
      <p:sp>
        <p:nvSpPr>
          <p:cNvPr id="5" name="TextBox 4"/>
          <p:cNvSpPr txBox="1"/>
          <p:nvPr/>
        </p:nvSpPr>
        <p:spPr>
          <a:xfrm>
            <a:off x="5943600" y="787400"/>
            <a:ext cx="6019800" cy="6201698"/>
          </a:xfrm>
          <a:prstGeom prst="rect">
            <a:avLst/>
          </a:prstGeom>
          <a:noFill/>
        </p:spPr>
        <p:txBody>
          <a:bodyPr wrap="square" rtlCol="0">
            <a:spAutoFit/>
          </a:bodyPr>
          <a:lstStyle/>
          <a:p>
            <a:pPr marL="198000" indent="-198000" rtl="0">
              <a:spcAft>
                <a:spcPts val="1200"/>
              </a:spcAft>
              <a:buFont typeface="Arial"/>
              <a:buChar char="•"/>
            </a:pPr>
            <a:r>
              <a:rPr lang="es-US" sz="2100" dirty="0">
                <a:solidFill>
                  <a:schemeClr val="tx1">
                    <a:lumMod val="65000"/>
                    <a:lumOff val="35000"/>
                  </a:schemeClr>
                </a:solidFill>
              </a:rPr>
              <a:t>Una abrazadera de control es una abrazadera de “respaldo” que </a:t>
            </a:r>
            <a:r>
              <a:rPr lang="es-US" sz="2100" cap="all" dirty="0">
                <a:solidFill>
                  <a:schemeClr val="tx1">
                    <a:lumMod val="65000"/>
                    <a:lumOff val="35000"/>
                  </a:schemeClr>
                </a:solidFill>
              </a:rPr>
              <a:t>evita el deslizamiento</a:t>
            </a:r>
            <a:r>
              <a:rPr lang="es-US" sz="2100" dirty="0">
                <a:solidFill>
                  <a:schemeClr val="tx1">
                    <a:lumMod val="65000"/>
                    <a:lumOff val="35000"/>
                  </a:schemeClr>
                </a:solidFill>
              </a:rPr>
              <a:t> si la abrazadera de carga se sobrecarga.  </a:t>
            </a:r>
          </a:p>
          <a:p>
            <a:pPr marL="198000" indent="-198000" rtl="0">
              <a:spcAft>
                <a:spcPts val="1200"/>
              </a:spcAft>
              <a:buFont typeface="Arial"/>
              <a:buChar char="•"/>
            </a:pPr>
            <a:r>
              <a:rPr lang="es-US" sz="2100" dirty="0">
                <a:solidFill>
                  <a:schemeClr val="tx1">
                    <a:lumMod val="65000"/>
                    <a:lumOff val="35000"/>
                  </a:schemeClr>
                </a:solidFill>
              </a:rPr>
              <a:t>Por lo general, está conectada directamente debajo y </a:t>
            </a:r>
            <a:r>
              <a:rPr lang="es-US" sz="2100" cap="all" dirty="0">
                <a:solidFill>
                  <a:schemeClr val="tx1">
                    <a:lumMod val="65000"/>
                    <a:lumOff val="35000"/>
                  </a:schemeClr>
                </a:solidFill>
              </a:rPr>
              <a:t>en contacto</a:t>
            </a:r>
            <a:r>
              <a:rPr lang="es-US" sz="2100" dirty="0">
                <a:solidFill>
                  <a:schemeClr val="tx1">
                    <a:lumMod val="65000"/>
                    <a:lumOff val="35000"/>
                  </a:schemeClr>
                </a:solidFill>
              </a:rPr>
              <a:t> con una abrazadera de carga. </a:t>
            </a:r>
          </a:p>
          <a:p>
            <a:pPr marL="198000" indent="-198000" rtl="0">
              <a:spcAft>
                <a:spcPts val="1200"/>
              </a:spcAft>
              <a:buFont typeface="Arial"/>
              <a:buChar char="•"/>
            </a:pPr>
            <a:r>
              <a:rPr lang="es-US" sz="2100" dirty="0">
                <a:solidFill>
                  <a:schemeClr val="tx1">
                    <a:lumMod val="65000"/>
                    <a:lumOff val="35000"/>
                  </a:schemeClr>
                </a:solidFill>
              </a:rPr>
              <a:t>Las dos abrazaderas </a:t>
            </a:r>
            <a:r>
              <a:rPr lang="es-US" sz="2100" cap="all" dirty="0">
                <a:solidFill>
                  <a:schemeClr val="tx1">
                    <a:lumMod val="65000"/>
                    <a:lumOff val="35000"/>
                  </a:schemeClr>
                </a:solidFill>
              </a:rPr>
              <a:t>deben estar en contacto entre sí</a:t>
            </a:r>
            <a:r>
              <a:rPr lang="es-US" sz="2100" dirty="0">
                <a:solidFill>
                  <a:schemeClr val="tx1">
                    <a:lumMod val="65000"/>
                    <a:lumOff val="35000"/>
                  </a:schemeClr>
                </a:solidFill>
              </a:rPr>
              <a:t>.</a:t>
            </a:r>
            <a:endParaRPr lang="en-US" sz="2100" dirty="0"/>
          </a:p>
          <a:p>
            <a:pPr marL="198000" indent="-198000" rtl="0">
              <a:spcAft>
                <a:spcPts val="1200"/>
              </a:spcAft>
              <a:buFont typeface="Arial"/>
              <a:buChar char="•"/>
            </a:pPr>
            <a:r>
              <a:rPr lang="es-US" sz="2100" dirty="0">
                <a:solidFill>
                  <a:srgbClr val="595959"/>
                </a:solidFill>
              </a:rPr>
              <a:t>Cuando el soporte se instala por encima del larguero, y la abrazadera del soporte se apoya contra la abrazadera del larguero, esta última actúa como una abrazadera de “control o seguridad”, en caso de que la abrazadera del larguero se deslice.</a:t>
            </a:r>
          </a:p>
          <a:p>
            <a:pPr marL="198000" indent="-198000" rtl="0"/>
            <a:endParaRPr lang="en-US" sz="21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1" name="Picture 10" descr="Learning Activity ICON.psd">
            <a:extLst>
              <a:ext uri="{FF2B5EF4-FFF2-40B4-BE49-F238E27FC236}">
                <a16:creationId xmlns:a16="http://schemas.microsoft.com/office/drawing/2014/main" id="{11F3F2EB-B84B-6849-9CFD-8EE78E87009F}"/>
              </a:ext>
            </a:extLst>
          </p:cNvPr>
          <p:cNvPicPr>
            <a:picLocks noChangeAspect="1"/>
          </p:cNvPicPr>
          <p:nvPr/>
        </p:nvPicPr>
        <p:blipFill>
          <a:blip r:embed="rId5"/>
          <a:stretch>
            <a:fillRect/>
          </a:stretch>
        </p:blipFill>
        <p:spPr>
          <a:xfrm>
            <a:off x="263921" y="254000"/>
            <a:ext cx="650479" cy="719631"/>
          </a:xfrm>
          <a:prstGeom prst="rect">
            <a:avLst/>
          </a:prstGeom>
        </p:spPr>
      </p:pic>
      <p:sp>
        <p:nvSpPr>
          <p:cNvPr id="12" name="TextBox 11">
            <a:extLst>
              <a:ext uri="{FF2B5EF4-FFF2-40B4-BE49-F238E27FC236}">
                <a16:creationId xmlns:a16="http://schemas.microsoft.com/office/drawing/2014/main" id="{C1260D79-B0E6-C24A-B87C-D9A747684437}"/>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13" name="Picture 1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r="9847"/>
              <a:stretch>
                <a:fillRect/>
              </a:stretch>
            </p:blipFill>
          </mc:Choice>
          <mc:Fallback>
            <p:blipFill>
              <a:blip r:embed="rId8"/>
              <a:srcRect r="9847"/>
              <a:stretch>
                <a:fillRect/>
              </a:stretch>
            </p:blipFill>
          </mc:Fallback>
        </mc:AlternateContent>
        <p:spPr>
          <a:xfrm>
            <a:off x="-228600" y="1168400"/>
            <a:ext cx="5232400" cy="4826000"/>
          </a:xfrm>
          <a:prstGeom prst="rect">
            <a:avLst/>
          </a:prstGeom>
        </p:spPr>
      </p:pic>
      <p:pic>
        <p:nvPicPr>
          <p:cNvPr id="14" name="Picture 13">
            <a:extLst>
              <a:ext uri="{FF2B5EF4-FFF2-40B4-BE49-F238E27FC236}">
                <a16:creationId xmlns:a16="http://schemas.microsoft.com/office/drawing/2014/main" id="{3C468BBC-45CF-2A4F-85DF-8FE1A93DEEB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170803" y="966820"/>
            <a:ext cx="7111134" cy="5429173"/>
          </a:xfrm>
          <a:prstGeom prst="rect">
            <a:avLst/>
          </a:prstGeom>
        </p:spPr>
      </p:pic>
      <p:pic>
        <p:nvPicPr>
          <p:cNvPr id="15" name="Picture 14">
            <a:extLst>
              <a:ext uri="{FF2B5EF4-FFF2-40B4-BE49-F238E27FC236}">
                <a16:creationId xmlns:a16="http://schemas.microsoft.com/office/drawing/2014/main" id="{90F640C3-0DE6-9B44-8125-27989AE002A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03800" y="2672148"/>
            <a:ext cx="1847549" cy="612000"/>
          </a:xfrm>
          <a:prstGeom prst="rect">
            <a:avLst/>
          </a:prstGeom>
        </p:spPr>
      </p:pic>
      <p:pic>
        <p:nvPicPr>
          <p:cNvPr id="16" name="Picture 15">
            <a:extLst>
              <a:ext uri="{FF2B5EF4-FFF2-40B4-BE49-F238E27FC236}">
                <a16:creationId xmlns:a16="http://schemas.microsoft.com/office/drawing/2014/main" id="{F293EF65-726B-F540-B7AB-3AF02EFB64BD}"/>
              </a:ext>
            </a:extLst>
          </p:cNvPr>
          <p:cNvPicPr>
            <a:picLocks noChangeAspect="1"/>
          </p:cNvPicPr>
          <p:nvPr/>
        </p:nvPicPr>
        <p:blipFill rotWithShape="1">
          <a:blip r:embed="rId11">
            <a:extLst>
              <a:ext uri="{28A0092B-C50C-407E-A947-70E740481C1C}">
                <a14:useLocalDpi xmlns:a14="http://schemas.microsoft.com/office/drawing/2010/main" val="0"/>
              </a:ext>
            </a:extLst>
          </a:blip>
          <a:srcRect t="1" b="44742"/>
          <a:stretch/>
        </p:blipFill>
        <p:spPr>
          <a:xfrm>
            <a:off x="9815134" y="3224714"/>
            <a:ext cx="2309835" cy="288000"/>
          </a:xfrm>
          <a:prstGeom prst="rect">
            <a:avLst/>
          </a:prstGeom>
        </p:spPr>
      </p:pic>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65293"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19300" y="1244600"/>
            <a:ext cx="9626600" cy="5286062"/>
          </a:xfrm>
          <a:prstGeom prst="rect">
            <a:avLst/>
          </a:prstGeom>
          <a:noFill/>
        </p:spPr>
        <p:txBody>
          <a:bodyPr wrap="square" rtlCol="0">
            <a:spAutoFit/>
          </a:bodyPr>
          <a:lstStyle/>
          <a:p>
            <a:pPr marL="198000" indent="-198000" rtl="0">
              <a:spcAft>
                <a:spcPts val="600"/>
              </a:spcAft>
              <a:buFont typeface="Arial"/>
              <a:buChar char="•"/>
            </a:pPr>
            <a:r>
              <a:rPr lang="es-US" sz="2050" dirty="0">
                <a:solidFill>
                  <a:srgbClr val="595959"/>
                </a:solidFill>
              </a:rPr>
              <a:t>Asegúrese de que las</a:t>
            </a:r>
            <a:r>
              <a:rPr lang="es-US" sz="2050" cap="all" dirty="0">
                <a:solidFill>
                  <a:srgbClr val="595959"/>
                </a:solidFill>
              </a:rPr>
              <a:t> abrazaderas estén bien apretadas. </a:t>
            </a:r>
            <a:endParaRPr lang="en-US" sz="2050" dirty="0">
              <a:solidFill>
                <a:srgbClr val="595959"/>
              </a:solidFill>
            </a:endParaRPr>
          </a:p>
          <a:p>
            <a:pPr marL="198000" indent="-198000" rtl="0">
              <a:spcAft>
                <a:spcPts val="600"/>
              </a:spcAft>
              <a:buFont typeface="Arial"/>
              <a:buChar char="•"/>
            </a:pPr>
            <a:r>
              <a:rPr lang="es-US" sz="2050" dirty="0">
                <a:solidFill>
                  <a:srgbClr val="595959"/>
                </a:solidFill>
              </a:rPr>
              <a:t>Asegúrese de que los </a:t>
            </a:r>
            <a:r>
              <a:rPr lang="es-US" sz="2050" cap="all" dirty="0">
                <a:solidFill>
                  <a:srgbClr val="595959"/>
                </a:solidFill>
              </a:rPr>
              <a:t>soportes</a:t>
            </a:r>
            <a:r>
              <a:rPr lang="es-US" sz="2050" dirty="0">
                <a:solidFill>
                  <a:srgbClr val="595959"/>
                </a:solidFill>
              </a:rPr>
              <a:t> estén sujetos </a:t>
            </a:r>
            <a:r>
              <a:rPr lang="es-US" sz="2050" cap="all" dirty="0">
                <a:solidFill>
                  <a:srgbClr val="595959"/>
                </a:solidFill>
              </a:rPr>
              <a:t>dentro de</a:t>
            </a:r>
            <a:r>
              <a:rPr lang="es-US" sz="2050" dirty="0">
                <a:solidFill>
                  <a:srgbClr val="595959"/>
                </a:solidFill>
              </a:rPr>
              <a:t> los postes </a:t>
            </a:r>
            <a:r>
              <a:rPr lang="es-US" sz="2050" cap="all" dirty="0">
                <a:solidFill>
                  <a:srgbClr val="595959"/>
                </a:solidFill>
              </a:rPr>
              <a:t>sobre los largueros</a:t>
            </a:r>
            <a:r>
              <a:rPr lang="es-US" sz="2050" dirty="0">
                <a:solidFill>
                  <a:srgbClr val="595959"/>
                </a:solidFill>
              </a:rPr>
              <a:t>. </a:t>
            </a:r>
          </a:p>
          <a:p>
            <a:pPr marL="198000" indent="-198000" rtl="0">
              <a:spcAft>
                <a:spcPts val="600"/>
              </a:spcAft>
              <a:buFont typeface="Arial"/>
              <a:buChar char="•"/>
            </a:pPr>
            <a:r>
              <a:rPr lang="es-US" sz="2050" dirty="0">
                <a:solidFill>
                  <a:srgbClr val="595959"/>
                </a:solidFill>
              </a:rPr>
              <a:t>Las abrazaderas deben estar tan cerca una de la otra como sea posible. </a:t>
            </a:r>
            <a:r>
              <a:rPr lang="es-US" sz="2050" cap="all" dirty="0">
                <a:solidFill>
                  <a:srgbClr val="595959"/>
                </a:solidFill>
              </a:rPr>
              <a:t>Los soportes</a:t>
            </a:r>
            <a:r>
              <a:rPr lang="es-US" sz="2050" dirty="0">
                <a:solidFill>
                  <a:srgbClr val="595959"/>
                </a:solidFill>
              </a:rPr>
              <a:t> deben estar sostenidos por </a:t>
            </a:r>
            <a:r>
              <a:rPr lang="es-US" sz="2050" cap="all" dirty="0">
                <a:solidFill>
                  <a:srgbClr val="595959"/>
                </a:solidFill>
              </a:rPr>
              <a:t>al menos dos abrazaderas</a:t>
            </a:r>
            <a:r>
              <a:rPr lang="es-US" sz="2050" dirty="0">
                <a:solidFill>
                  <a:srgbClr val="595959"/>
                </a:solidFill>
              </a:rPr>
              <a:t>.</a:t>
            </a:r>
          </a:p>
          <a:p>
            <a:pPr marL="198000" indent="-198000" rtl="0">
              <a:spcAft>
                <a:spcPts val="600"/>
              </a:spcAft>
              <a:buFont typeface="Arial"/>
              <a:buChar char="•"/>
            </a:pPr>
            <a:r>
              <a:rPr lang="es-US" sz="2050" dirty="0">
                <a:solidFill>
                  <a:srgbClr val="595959"/>
                </a:solidFill>
              </a:rPr>
              <a:t>No exceda las ubicaciones verticales de los largueros de 6 pies y </a:t>
            </a:r>
            <a:br>
              <a:rPr lang="es-US" sz="2050" dirty="0">
                <a:solidFill>
                  <a:srgbClr val="595959"/>
                </a:solidFill>
              </a:rPr>
            </a:br>
            <a:r>
              <a:rPr lang="es-US" sz="2050" dirty="0">
                <a:solidFill>
                  <a:srgbClr val="595959"/>
                </a:solidFill>
              </a:rPr>
              <a:t>6 pulgadas (2 m) o </a:t>
            </a:r>
            <a:r>
              <a:rPr lang="es-US" sz="2050" cap="all" dirty="0">
                <a:solidFill>
                  <a:srgbClr val="595959"/>
                </a:solidFill>
              </a:rPr>
              <a:t>se reducirá la capacidad de carga del andamio</a:t>
            </a:r>
            <a:r>
              <a:rPr lang="es-US" sz="2050" dirty="0">
                <a:solidFill>
                  <a:srgbClr val="595959"/>
                </a:solidFill>
              </a:rPr>
              <a:t>.</a:t>
            </a:r>
          </a:p>
          <a:p>
            <a:pPr marL="198000" indent="-198000" rtl="0">
              <a:spcAft>
                <a:spcPts val="600"/>
              </a:spcAft>
              <a:buFont typeface="Arial"/>
              <a:buChar char="•"/>
            </a:pPr>
            <a:r>
              <a:rPr lang="es-US" sz="2050" dirty="0">
                <a:solidFill>
                  <a:srgbClr val="595959"/>
                </a:solidFill>
              </a:rPr>
              <a:t>Si </a:t>
            </a:r>
            <a:r>
              <a:rPr lang="es-US" sz="2050" cap="all" dirty="0">
                <a:solidFill>
                  <a:srgbClr val="595959"/>
                </a:solidFill>
              </a:rPr>
              <a:t>conecta un soporte a un larguero</a:t>
            </a:r>
            <a:r>
              <a:rPr lang="es-US" sz="2050" dirty="0">
                <a:solidFill>
                  <a:srgbClr val="595959"/>
                </a:solidFill>
              </a:rPr>
              <a:t>, la </a:t>
            </a:r>
            <a:r>
              <a:rPr lang="es-US" sz="2050" cap="all" dirty="0">
                <a:solidFill>
                  <a:srgbClr val="595959"/>
                </a:solidFill>
              </a:rPr>
              <a:t>abrazadera debe estar lo más cerca posible del poste</a:t>
            </a:r>
            <a:r>
              <a:rPr lang="es-US" sz="2050" dirty="0">
                <a:solidFill>
                  <a:srgbClr val="595959"/>
                </a:solidFill>
              </a:rPr>
              <a:t>. </a:t>
            </a:r>
          </a:p>
          <a:p>
            <a:pPr marL="198000" indent="-198000" rtl="0">
              <a:spcAft>
                <a:spcPts val="600"/>
              </a:spcAft>
              <a:buFont typeface="Arial"/>
              <a:buChar char="•"/>
            </a:pPr>
            <a:r>
              <a:rPr lang="es-US" sz="2050" dirty="0">
                <a:solidFill>
                  <a:srgbClr val="595959"/>
                </a:solidFill>
              </a:rPr>
              <a:t>Se debe sujetar un </a:t>
            </a:r>
            <a:r>
              <a:rPr lang="es-US" sz="2050" cap="all" dirty="0">
                <a:solidFill>
                  <a:srgbClr val="595959"/>
                </a:solidFill>
              </a:rPr>
              <a:t>refuerzo de balanceo</a:t>
            </a:r>
            <a:r>
              <a:rPr lang="es-US" sz="2050" dirty="0">
                <a:solidFill>
                  <a:srgbClr val="595959"/>
                </a:solidFill>
              </a:rPr>
              <a:t> a </a:t>
            </a:r>
            <a:r>
              <a:rPr lang="es-US" sz="2050" cap="all" dirty="0">
                <a:solidFill>
                  <a:srgbClr val="595959"/>
                </a:solidFill>
              </a:rPr>
              <a:t>cada poste o larguero que cruce,</a:t>
            </a:r>
            <a:r>
              <a:rPr lang="es-US" sz="2050" dirty="0">
                <a:solidFill>
                  <a:srgbClr val="595959"/>
                </a:solidFill>
              </a:rPr>
              <a:t> para minimizar la flexión de los postes y garantizar que se mantengan </a:t>
            </a:r>
            <a:r>
              <a:rPr lang="es-US" sz="2050" cap="all" dirty="0">
                <a:solidFill>
                  <a:srgbClr val="595959"/>
                </a:solidFill>
              </a:rPr>
              <a:t>plomados</a:t>
            </a:r>
            <a:r>
              <a:rPr lang="es-US" sz="2050" dirty="0">
                <a:solidFill>
                  <a:srgbClr val="595959"/>
                </a:solidFill>
              </a:rPr>
              <a:t>.</a:t>
            </a:r>
          </a:p>
          <a:p>
            <a:pPr marL="198000" indent="-198000" rtl="0"/>
            <a:endParaRPr lang="en-US" sz="205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371229" y="439459"/>
            <a:ext cx="7647355"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pPr rtl="0"/>
            <a:endParaRPr lang="en-US"/>
          </a:p>
        </p:txBody>
      </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81200" y="1155700"/>
            <a:ext cx="9842500" cy="4816703"/>
          </a:xfrm>
          <a:prstGeom prst="rect">
            <a:avLst/>
          </a:prstGeom>
          <a:noFill/>
        </p:spPr>
        <p:txBody>
          <a:bodyPr wrap="square" rtlCol="0">
            <a:spAutoFit/>
          </a:bodyPr>
          <a:lstStyle/>
          <a:p>
            <a:pPr marL="198000" indent="-198000" rtl="0">
              <a:spcAft>
                <a:spcPts val="1200"/>
              </a:spcAft>
              <a:buFont typeface="Arial"/>
              <a:buChar char="•"/>
            </a:pPr>
            <a:r>
              <a:rPr lang="es-US" sz="1900" dirty="0">
                <a:solidFill>
                  <a:srgbClr val="595959"/>
                </a:solidFill>
              </a:rPr>
              <a:t>Se necesitan barandas en todos los lados y extremos abiertos de las plataformas de los andamios a 10 pies (3 m) sobre el suelo (o menos, en algunas jurisdicciones). </a:t>
            </a:r>
          </a:p>
          <a:p>
            <a:pPr marL="198000" indent="-198000" rtl="0">
              <a:spcAft>
                <a:spcPts val="1200"/>
              </a:spcAft>
              <a:buFont typeface="Arial"/>
              <a:buChar char="•"/>
            </a:pPr>
            <a:r>
              <a:rPr lang="es-US" sz="1900" dirty="0">
                <a:solidFill>
                  <a:srgbClr val="595959"/>
                </a:solidFill>
              </a:rPr>
              <a:t>Todas las plataformas de trabajo </a:t>
            </a:r>
            <a:r>
              <a:rPr lang="es-US" sz="1900" cap="all" dirty="0">
                <a:solidFill>
                  <a:srgbClr val="595959"/>
                </a:solidFill>
              </a:rPr>
              <a:t>deben estar completamente entablonadas</a:t>
            </a:r>
            <a:r>
              <a:rPr lang="es-US" sz="1900" dirty="0">
                <a:solidFill>
                  <a:srgbClr val="595959"/>
                </a:solidFill>
              </a:rPr>
              <a:t>. </a:t>
            </a:r>
          </a:p>
          <a:p>
            <a:pPr marL="198000" indent="-198000" rtl="0">
              <a:spcAft>
                <a:spcPts val="1200"/>
              </a:spcAft>
              <a:buFont typeface="Arial"/>
              <a:buChar char="•"/>
            </a:pPr>
            <a:r>
              <a:rPr lang="es-US" sz="1900" dirty="0">
                <a:solidFill>
                  <a:srgbClr val="595959"/>
                </a:solidFill>
              </a:rPr>
              <a:t>Proporcionar un </a:t>
            </a:r>
            <a:r>
              <a:rPr lang="es-US" sz="1900" cap="all" dirty="0">
                <a:solidFill>
                  <a:srgbClr val="595959"/>
                </a:solidFill>
              </a:rPr>
              <a:t>acceso adecuado</a:t>
            </a:r>
            <a:r>
              <a:rPr lang="es-US" sz="1900" dirty="0">
                <a:solidFill>
                  <a:srgbClr val="595959"/>
                </a:solidFill>
              </a:rPr>
              <a:t> para los trabajadores.  </a:t>
            </a:r>
          </a:p>
          <a:p>
            <a:pPr marL="198000" indent="-198000" rtl="0">
              <a:spcAft>
                <a:spcPts val="1200"/>
              </a:spcAft>
              <a:buFont typeface="Arial"/>
              <a:buChar char="•"/>
            </a:pPr>
            <a:r>
              <a:rPr lang="es-US" sz="1900" dirty="0">
                <a:solidFill>
                  <a:srgbClr val="595959"/>
                </a:solidFill>
              </a:rPr>
              <a:t>Construir el andamio sobre una </a:t>
            </a:r>
            <a:r>
              <a:rPr lang="es-US" sz="1900" cap="all" dirty="0">
                <a:solidFill>
                  <a:srgbClr val="595959"/>
                </a:solidFill>
              </a:rPr>
              <a:t>base sólida y firme</a:t>
            </a:r>
            <a:r>
              <a:rPr lang="es-US" sz="1900" dirty="0">
                <a:solidFill>
                  <a:srgbClr val="595959"/>
                </a:solidFill>
              </a:rPr>
              <a:t>.</a:t>
            </a:r>
          </a:p>
          <a:p>
            <a:pPr marL="198000" indent="-198000" rtl="0">
              <a:spcAft>
                <a:spcPts val="1200"/>
              </a:spcAft>
              <a:buFont typeface="Arial"/>
              <a:buChar char="•"/>
            </a:pPr>
            <a:r>
              <a:rPr lang="es-US" sz="1900" dirty="0">
                <a:solidFill>
                  <a:srgbClr val="595959"/>
                </a:solidFill>
              </a:rPr>
              <a:t>El </a:t>
            </a:r>
            <a:r>
              <a:rPr lang="es-US" sz="1900" cap="all" dirty="0">
                <a:solidFill>
                  <a:srgbClr val="595959"/>
                </a:solidFill>
              </a:rPr>
              <a:t>sistema de etiquetas de tres colores</a:t>
            </a:r>
            <a:r>
              <a:rPr lang="es-US" sz="1900" dirty="0">
                <a:solidFill>
                  <a:srgbClr val="595959"/>
                </a:solidFill>
              </a:rPr>
              <a:t> es ampliamente reconocido y utilizado en muchos lugares de trabajo. </a:t>
            </a:r>
          </a:p>
          <a:p>
            <a:pPr marL="198000" indent="-198000" rtl="0">
              <a:spcAft>
                <a:spcPts val="1200"/>
              </a:spcAft>
              <a:buFont typeface="Arial"/>
              <a:buChar char="•"/>
            </a:pPr>
            <a:r>
              <a:rPr lang="es-US" sz="1900" dirty="0">
                <a:solidFill>
                  <a:srgbClr val="595959"/>
                </a:solidFill>
              </a:rPr>
              <a:t>Antes de poder utilizar el andamio, una persona competente </a:t>
            </a:r>
            <a:r>
              <a:rPr lang="es-US" sz="1900" cap="all" dirty="0">
                <a:solidFill>
                  <a:srgbClr val="595959"/>
                </a:solidFill>
              </a:rPr>
              <a:t>debe inspeccionarlo</a:t>
            </a:r>
            <a:r>
              <a:rPr lang="es-US" sz="1900" dirty="0">
                <a:solidFill>
                  <a:srgbClr val="595959"/>
                </a:solidFill>
              </a:rPr>
              <a:t> para garantizar que sea seguro. </a:t>
            </a:r>
          </a:p>
          <a:p>
            <a:pPr marL="198000" indent="-198000" rtl="0">
              <a:spcAft>
                <a:spcPts val="1200"/>
              </a:spcAft>
              <a:buFont typeface="Arial"/>
              <a:buChar char="•"/>
            </a:pPr>
            <a:r>
              <a:rPr lang="es-US" sz="1900" dirty="0">
                <a:solidFill>
                  <a:srgbClr val="595959"/>
                </a:solidFill>
              </a:rPr>
              <a:t>Las </a:t>
            </a:r>
            <a:r>
              <a:rPr lang="es-US" sz="1900" cap="all" dirty="0">
                <a:solidFill>
                  <a:srgbClr val="595959"/>
                </a:solidFill>
              </a:rPr>
              <a:t>inspecciones del andamio</a:t>
            </a:r>
            <a:r>
              <a:rPr lang="es-US" sz="1900" dirty="0">
                <a:solidFill>
                  <a:srgbClr val="595959"/>
                </a:solidFill>
              </a:rPr>
              <a:t> se deben realizar después de que el andamio se construya y antes de usarlo, antes de cada turno y, luego, con regularidad.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462" y="1392088"/>
            <a:ext cx="7787108" cy="461665"/>
          </a:xfrm>
          <a:prstGeom prst="rect">
            <a:avLst/>
          </a:prstGeom>
          <a:noFill/>
        </p:spPr>
        <p:txBody>
          <a:bodyPr wrap="none" rtlCol="0">
            <a:spAutoFit/>
          </a:bodyPr>
          <a:lstStyle/>
          <a:p>
            <a:pPr algn="ctr" rtl="0"/>
            <a:r>
              <a:rPr lang="es-US" sz="2400">
                <a:solidFill>
                  <a:schemeClr val="tx1">
                    <a:lumMod val="65000"/>
                    <a:lumOff val="35000"/>
                  </a:schemeClr>
                </a:solidFill>
                <a:latin typeface="+mj-lt"/>
              </a:rPr>
              <a:t>Los componentes del andamio de marco incluyen:</a:t>
            </a:r>
            <a:endParaRPr lang="en-US" sz="2400" dirty="0">
              <a:solidFill>
                <a:schemeClr val="tx1">
                  <a:lumMod val="65000"/>
                  <a:lumOff val="35000"/>
                </a:schemeClr>
              </a:solidFill>
              <a:latin typeface="+mj-lt"/>
            </a:endParaRPr>
          </a:p>
        </p:txBody>
      </p:sp>
      <p:sp>
        <p:nvSpPr>
          <p:cNvPr id="3" name="TextBox 2"/>
          <p:cNvSpPr txBox="1"/>
          <p:nvPr/>
        </p:nvSpPr>
        <p:spPr>
          <a:xfrm>
            <a:off x="1507268" y="680759"/>
            <a:ext cx="9177512" cy="769441"/>
          </a:xfrm>
          <a:prstGeom prst="rect">
            <a:avLst/>
          </a:prstGeom>
          <a:noFill/>
        </p:spPr>
        <p:txBody>
          <a:bodyPr wrap="none" rtlCol="0">
            <a:spAutoFit/>
          </a:bodyPr>
          <a:lstStyle/>
          <a:p>
            <a:pPr algn="ctr" rtl="0"/>
            <a:r>
              <a:rPr lang="es-US" sz="4400" cap="all">
                <a:solidFill>
                  <a:srgbClr val="44546A"/>
                </a:solidFill>
                <a:latin typeface="+mj-lt"/>
              </a:rPr>
              <a:t>Componentes del andamio de marco</a:t>
            </a:r>
            <a:endParaRPr lang="en-US" sz="4400" cap="all" dirty="0">
              <a:solidFill>
                <a:srgbClr val="44546A"/>
              </a:solidFill>
              <a:latin typeface="+mj-lt"/>
            </a:endParaRPr>
          </a:p>
        </p:txBody>
      </p:sp>
      <p:grpSp>
        <p:nvGrpSpPr>
          <p:cNvPr id="4" name="Group 18"/>
          <p:cNvGrpSpPr/>
          <p:nvPr/>
        </p:nvGrpSpPr>
        <p:grpSpPr>
          <a:xfrm>
            <a:off x="94815" y="4357000"/>
            <a:ext cx="2521690" cy="900804"/>
            <a:chOff x="1036725" y="4388750"/>
            <a:chExt cx="2521690" cy="900804"/>
          </a:xfrm>
        </p:grpSpPr>
        <p:sp>
          <p:nvSpPr>
            <p:cNvPr id="20" name="TextBox 19"/>
            <p:cNvSpPr txBox="1"/>
            <p:nvPr/>
          </p:nvSpPr>
          <p:spPr>
            <a:xfrm>
              <a:off x="1719892" y="4388750"/>
              <a:ext cx="1155359" cy="400110"/>
            </a:xfrm>
            <a:prstGeom prst="rect">
              <a:avLst/>
            </a:prstGeom>
            <a:noFill/>
          </p:spPr>
          <p:txBody>
            <a:bodyPr wrap="none" rtlCol="0">
              <a:spAutoFit/>
            </a:bodyPr>
            <a:lstStyle/>
            <a:p>
              <a:pPr algn="ctr" rtl="0"/>
              <a:r>
                <a:rPr lang="es-US" sz="2000" cap="all" dirty="0">
                  <a:solidFill>
                    <a:srgbClr val="595959"/>
                  </a:solidFill>
                  <a:latin typeface="+mj-lt"/>
                </a:rPr>
                <a:t>MARCOS</a:t>
              </a:r>
            </a:p>
          </p:txBody>
        </p:sp>
        <p:sp>
          <p:nvSpPr>
            <p:cNvPr id="21" name="Rectangle 20"/>
            <p:cNvSpPr/>
            <p:nvPr/>
          </p:nvSpPr>
          <p:spPr>
            <a:xfrm>
              <a:off x="1036725" y="4766334"/>
              <a:ext cx="2521690" cy="523220"/>
            </a:xfrm>
            <a:prstGeom prst="rect">
              <a:avLst/>
            </a:prstGeom>
          </p:spPr>
          <p:txBody>
            <a:bodyPr wrap="square" rtlCol="0">
              <a:spAutoFit/>
            </a:bodyPr>
            <a:lstStyle/>
            <a:p>
              <a:pPr algn="ctr" rtl="0"/>
              <a:r>
                <a:rPr lang="es-US" sz="1400" dirty="0">
                  <a:solidFill>
                    <a:srgbClr val="595959"/>
                  </a:solidFill>
                </a:rPr>
                <a:t>Variedad de formas y tamaños para diferentes propósitos.</a:t>
              </a:r>
            </a:p>
          </p:txBody>
        </p:sp>
      </p:grpSp>
      <p:grpSp>
        <p:nvGrpSpPr>
          <p:cNvPr id="5" name="Group 22"/>
          <p:cNvGrpSpPr/>
          <p:nvPr/>
        </p:nvGrpSpPr>
        <p:grpSpPr>
          <a:xfrm>
            <a:off x="4669657" y="4378168"/>
            <a:ext cx="2521690" cy="900804"/>
            <a:chOff x="6098390" y="4388750"/>
            <a:chExt cx="2521690" cy="900804"/>
          </a:xfrm>
        </p:grpSpPr>
        <p:sp>
          <p:nvSpPr>
            <p:cNvPr id="25" name="TextBox 24"/>
            <p:cNvSpPr txBox="1"/>
            <p:nvPr/>
          </p:nvSpPr>
          <p:spPr>
            <a:xfrm>
              <a:off x="6362400" y="4388750"/>
              <a:ext cx="1993680" cy="400110"/>
            </a:xfrm>
            <a:prstGeom prst="rect">
              <a:avLst/>
            </a:prstGeom>
            <a:noFill/>
          </p:spPr>
          <p:txBody>
            <a:bodyPr wrap="none" rtlCol="0">
              <a:spAutoFit/>
            </a:bodyPr>
            <a:lstStyle/>
            <a:p>
              <a:pPr algn="ctr" rtl="0"/>
              <a:r>
                <a:rPr lang="es-US" sz="2000" cap="all">
                  <a:solidFill>
                    <a:srgbClr val="595959"/>
                  </a:solidFill>
                  <a:latin typeface="+mj-lt"/>
                </a:rPr>
                <a:t>Crucetas</a:t>
              </a:r>
            </a:p>
          </p:txBody>
        </p:sp>
        <p:sp>
          <p:nvSpPr>
            <p:cNvPr id="26" name="Rectangle 25"/>
            <p:cNvSpPr/>
            <p:nvPr/>
          </p:nvSpPr>
          <p:spPr>
            <a:xfrm>
              <a:off x="6098390" y="4766334"/>
              <a:ext cx="2521690" cy="523220"/>
            </a:xfrm>
            <a:prstGeom prst="rect">
              <a:avLst/>
            </a:prstGeom>
          </p:spPr>
          <p:txBody>
            <a:bodyPr wrap="square" rtlCol="0">
              <a:spAutoFit/>
            </a:bodyPr>
            <a:lstStyle/>
            <a:p>
              <a:pPr algn="ctr" rtl="0"/>
              <a:r>
                <a:rPr lang="es-US" sz="1400">
                  <a:solidFill>
                    <a:srgbClr val="595959"/>
                  </a:solidFill>
                </a:rPr>
                <a:t>Conecta dos marcos. Proporciona estabilidad y resistencia.</a:t>
              </a:r>
            </a:p>
          </p:txBody>
        </p:sp>
      </p:grpSp>
      <p:grpSp>
        <p:nvGrpSpPr>
          <p:cNvPr id="6" name="Group 26"/>
          <p:cNvGrpSpPr/>
          <p:nvPr/>
        </p:nvGrpSpPr>
        <p:grpSpPr>
          <a:xfrm>
            <a:off x="6969101" y="4388750"/>
            <a:ext cx="2521690" cy="1201881"/>
            <a:chOff x="8620080" y="4388750"/>
            <a:chExt cx="2521690" cy="1201881"/>
          </a:xfrm>
        </p:grpSpPr>
        <p:sp>
          <p:nvSpPr>
            <p:cNvPr id="29" name="TextBox 28"/>
            <p:cNvSpPr txBox="1"/>
            <p:nvPr/>
          </p:nvSpPr>
          <p:spPr>
            <a:xfrm>
              <a:off x="9068046" y="4388750"/>
              <a:ext cx="1625765" cy="707886"/>
            </a:xfrm>
            <a:prstGeom prst="rect">
              <a:avLst/>
            </a:prstGeom>
            <a:noFill/>
          </p:spPr>
          <p:txBody>
            <a:bodyPr wrap="none" rtlCol="0">
              <a:spAutoFit/>
            </a:bodyPr>
            <a:lstStyle/>
            <a:p>
              <a:pPr algn="ctr" rtl="0"/>
              <a:r>
                <a:rPr lang="es-US" sz="2000" cap="all" dirty="0">
                  <a:solidFill>
                    <a:srgbClr val="595959"/>
                  </a:solidFill>
                  <a:latin typeface="+mj-lt"/>
                </a:rPr>
                <a:t>Tornillo </a:t>
              </a:r>
              <a:br>
                <a:rPr lang="es-US" sz="2000" cap="all" dirty="0">
                  <a:solidFill>
                    <a:srgbClr val="595959"/>
                  </a:solidFill>
                  <a:latin typeface="+mj-lt"/>
                </a:rPr>
              </a:br>
              <a:r>
                <a:rPr lang="es-US" sz="2000" cap="all" dirty="0">
                  <a:solidFill>
                    <a:srgbClr val="595959"/>
                  </a:solidFill>
                  <a:latin typeface="+mj-lt"/>
                </a:rPr>
                <a:t>nivelador</a:t>
              </a:r>
            </a:p>
          </p:txBody>
        </p:sp>
        <p:sp>
          <p:nvSpPr>
            <p:cNvPr id="30" name="Rectangle 29"/>
            <p:cNvSpPr/>
            <p:nvPr/>
          </p:nvSpPr>
          <p:spPr>
            <a:xfrm>
              <a:off x="8620080" y="5067411"/>
              <a:ext cx="2521690" cy="523220"/>
            </a:xfrm>
            <a:prstGeom prst="rect">
              <a:avLst/>
            </a:prstGeom>
          </p:spPr>
          <p:txBody>
            <a:bodyPr wrap="square" rtlCol="0">
              <a:spAutoFit/>
            </a:bodyPr>
            <a:lstStyle/>
            <a:p>
              <a:pPr algn="ctr" rtl="0"/>
              <a:r>
                <a:rPr lang="es-US" sz="1400" dirty="0">
                  <a:solidFill>
                    <a:srgbClr val="595959"/>
                  </a:solidFill>
                </a:rPr>
                <a:t>Nivela los marcos de los andamios en superficies irregulares.</a:t>
              </a:r>
            </a:p>
          </p:txBody>
        </p:sp>
      </p:grpSp>
      <p:grpSp>
        <p:nvGrpSpPr>
          <p:cNvPr id="7" name="Group 30"/>
          <p:cNvGrpSpPr/>
          <p:nvPr/>
        </p:nvGrpSpPr>
        <p:grpSpPr>
          <a:xfrm>
            <a:off x="2373119" y="4388750"/>
            <a:ext cx="2521690" cy="1168428"/>
            <a:chOff x="3558415" y="4388750"/>
            <a:chExt cx="2521690" cy="1168428"/>
          </a:xfrm>
        </p:grpSpPr>
        <p:sp>
          <p:nvSpPr>
            <p:cNvPr id="32" name="TextBox 31"/>
            <p:cNvSpPr txBox="1"/>
            <p:nvPr/>
          </p:nvSpPr>
          <p:spPr>
            <a:xfrm>
              <a:off x="3710628" y="4388750"/>
              <a:ext cx="2217275" cy="707886"/>
            </a:xfrm>
            <a:prstGeom prst="rect">
              <a:avLst/>
            </a:prstGeom>
            <a:noFill/>
          </p:spPr>
          <p:txBody>
            <a:bodyPr wrap="none" rtlCol="0">
              <a:spAutoFit/>
            </a:bodyPr>
            <a:lstStyle/>
            <a:p>
              <a:pPr algn="ctr" rtl="0"/>
              <a:r>
                <a:rPr lang="es-US" sz="2000" cap="all" dirty="0">
                  <a:solidFill>
                    <a:srgbClr val="595959"/>
                  </a:solidFill>
                  <a:latin typeface="+mj-lt"/>
                </a:rPr>
                <a:t>Perno de </a:t>
              </a:r>
              <a:br>
                <a:rPr lang="es-US" sz="2000" cap="all" dirty="0">
                  <a:solidFill>
                    <a:srgbClr val="595959"/>
                  </a:solidFill>
                  <a:latin typeface="+mj-lt"/>
                </a:rPr>
              </a:br>
              <a:r>
                <a:rPr lang="es-US" sz="2000" cap="all" dirty="0">
                  <a:solidFill>
                    <a:srgbClr val="595959"/>
                  </a:solidFill>
                  <a:latin typeface="+mj-lt"/>
                </a:rPr>
                <a:t>acoplamiento</a:t>
              </a:r>
            </a:p>
          </p:txBody>
        </p:sp>
        <p:sp>
          <p:nvSpPr>
            <p:cNvPr id="33" name="Rectangle 32"/>
            <p:cNvSpPr/>
            <p:nvPr/>
          </p:nvSpPr>
          <p:spPr>
            <a:xfrm>
              <a:off x="3558415" y="5033958"/>
              <a:ext cx="2521690" cy="523220"/>
            </a:xfrm>
            <a:prstGeom prst="rect">
              <a:avLst/>
            </a:prstGeom>
          </p:spPr>
          <p:txBody>
            <a:bodyPr wrap="square" rtlCol="0">
              <a:spAutoFit/>
            </a:bodyPr>
            <a:lstStyle/>
            <a:p>
              <a:pPr algn="ctr" rtl="0"/>
              <a:r>
                <a:rPr lang="es-US" sz="1400" dirty="0">
                  <a:solidFill>
                    <a:srgbClr val="595959"/>
                  </a:solidFill>
                </a:rPr>
                <a:t>Conecte los marcos</a:t>
              </a:r>
            </a:p>
            <a:p>
              <a:pPr algn="ctr" rtl="0"/>
              <a:r>
                <a:rPr lang="es-US" sz="1400" dirty="0">
                  <a:solidFill>
                    <a:srgbClr val="595959"/>
                  </a:solidFill>
                </a:rPr>
                <a:t> de manera vertical.</a:t>
              </a:r>
            </a:p>
          </p:txBody>
        </p:sp>
      </p:grpSp>
      <p:cxnSp>
        <p:nvCxnSpPr>
          <p:cNvPr id="39" name="Straight Connector 38"/>
          <p:cNvCxnSpPr/>
          <p:nvPr/>
        </p:nvCxnSpPr>
        <p:spPr>
          <a:xfrm>
            <a:off x="973837"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56836"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57546" y="4269980"/>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861684"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26"/>
          <p:cNvGrpSpPr/>
          <p:nvPr/>
        </p:nvGrpSpPr>
        <p:grpSpPr>
          <a:xfrm>
            <a:off x="9460415" y="4382400"/>
            <a:ext cx="2521690" cy="900804"/>
            <a:chOff x="8620080" y="4388750"/>
            <a:chExt cx="2521690" cy="900804"/>
          </a:xfrm>
        </p:grpSpPr>
        <p:sp>
          <p:nvSpPr>
            <p:cNvPr id="36" name="TextBox 35"/>
            <p:cNvSpPr txBox="1"/>
            <p:nvPr/>
          </p:nvSpPr>
          <p:spPr>
            <a:xfrm>
              <a:off x="9144513" y="4388750"/>
              <a:ext cx="1472829" cy="400110"/>
            </a:xfrm>
            <a:prstGeom prst="rect">
              <a:avLst/>
            </a:prstGeom>
            <a:noFill/>
          </p:spPr>
          <p:txBody>
            <a:bodyPr wrap="none" rtlCol="0">
              <a:spAutoFit/>
            </a:bodyPr>
            <a:lstStyle/>
            <a:p>
              <a:pPr algn="ctr" rtl="0"/>
              <a:r>
                <a:rPr lang="es-US" sz="2000" cap="all">
                  <a:solidFill>
                    <a:srgbClr val="595959"/>
                  </a:solidFill>
                  <a:latin typeface="+mj-lt"/>
                </a:rPr>
                <a:t>Placa de base</a:t>
              </a:r>
            </a:p>
          </p:txBody>
        </p:sp>
        <p:sp>
          <p:nvSpPr>
            <p:cNvPr id="37" name="Rectangle 36"/>
            <p:cNvSpPr/>
            <p:nvPr/>
          </p:nvSpPr>
          <p:spPr>
            <a:xfrm>
              <a:off x="8620080" y="4766334"/>
              <a:ext cx="2521690" cy="523220"/>
            </a:xfrm>
            <a:prstGeom prst="rect">
              <a:avLst/>
            </a:prstGeom>
          </p:spPr>
          <p:txBody>
            <a:bodyPr wrap="square" rtlCol="0">
              <a:spAutoFit/>
            </a:bodyPr>
            <a:lstStyle/>
            <a:p>
              <a:pPr algn="ctr" rtl="0"/>
              <a:r>
                <a:rPr lang="es-US" sz="1400">
                  <a:solidFill>
                    <a:srgbClr val="595959"/>
                  </a:solidFill>
                </a:rPr>
                <a:t>Distribuye la carga de la pata. Protege la parte inferior de la pata.</a:t>
              </a:r>
            </a:p>
          </p:txBody>
        </p:sp>
      </p:grpSp>
      <p:cxnSp>
        <p:nvCxnSpPr>
          <p:cNvPr id="38" name="Straight Connector 37"/>
          <p:cNvCxnSpPr/>
          <p:nvPr/>
        </p:nvCxnSpPr>
        <p:spPr>
          <a:xfrm>
            <a:off x="10352998" y="424246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fixed_base_plate.psd"/>
          <p:cNvPicPr>
            <a:picLocks noChangeAspect="1"/>
          </p:cNvPicPr>
          <p:nvPr/>
        </p:nvPicPr>
        <p:blipFill>
          <a:blip r:embed="rId3"/>
          <a:stretch>
            <a:fillRect/>
          </a:stretch>
        </p:blipFill>
        <p:spPr>
          <a:xfrm>
            <a:off x="10043583" y="2691247"/>
            <a:ext cx="1340630" cy="1425670"/>
          </a:xfrm>
          <a:prstGeom prst="rect">
            <a:avLst/>
          </a:prstGeom>
        </p:spPr>
      </p:pic>
      <p:pic>
        <p:nvPicPr>
          <p:cNvPr id="44" name="Picture 43" descr="Crossbraces.psd"/>
          <p:cNvPicPr>
            <a:picLocks noChangeAspect="1"/>
          </p:cNvPicPr>
          <p:nvPr/>
        </p:nvPicPr>
        <p:blipFill>
          <a:blip r:embed="rId4"/>
          <a:stretch>
            <a:fillRect/>
          </a:stretch>
        </p:blipFill>
        <p:spPr>
          <a:xfrm>
            <a:off x="4672098" y="3091857"/>
            <a:ext cx="2713375" cy="919225"/>
          </a:xfrm>
          <a:prstGeom prst="rect">
            <a:avLst/>
          </a:prstGeom>
        </p:spPr>
      </p:pic>
      <p:pic>
        <p:nvPicPr>
          <p:cNvPr id="45" name="Picture 44" descr="Coupling pin.jpg"/>
          <p:cNvPicPr>
            <a:picLocks noChangeAspect="1"/>
          </p:cNvPicPr>
          <p:nvPr/>
        </p:nvPicPr>
        <p:blipFill>
          <a:blip r:embed="rId5"/>
          <a:stretch>
            <a:fillRect/>
          </a:stretch>
        </p:blipFill>
        <p:spPr>
          <a:xfrm rot="16200000">
            <a:off x="2837012" y="2984080"/>
            <a:ext cx="1590925" cy="611250"/>
          </a:xfrm>
          <a:prstGeom prst="rect">
            <a:avLst/>
          </a:prstGeom>
        </p:spPr>
      </p:pic>
      <p:pic>
        <p:nvPicPr>
          <p:cNvPr id="47" name="Picture 4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stretch>
                <a:fillRect/>
              </a:stretch>
            </p:blipFill>
          </mc:Choice>
          <mc:Fallback>
            <p:blipFill>
              <a:blip r:embed="rId7"/>
              <a:stretch>
                <a:fillRect/>
              </a:stretch>
            </p:blipFill>
          </mc:Fallback>
        </mc:AlternateContent>
        <p:spPr>
          <a:xfrm>
            <a:off x="7990417" y="1672167"/>
            <a:ext cx="1358900" cy="2603500"/>
          </a:xfrm>
          <a:prstGeom prst="rect">
            <a:avLst/>
          </a:prstGeom>
        </p:spPr>
      </p:pic>
      <p:pic>
        <p:nvPicPr>
          <p:cNvPr id="31" name="Picture 30" descr="Frames.jpg"/>
          <p:cNvPicPr>
            <a:picLocks noChangeAspect="1"/>
          </p:cNvPicPr>
          <p:nvPr/>
        </p:nvPicPr>
        <p:blipFill>
          <a:blip r:embed="rId8"/>
          <a:stretch>
            <a:fillRect/>
          </a:stretch>
        </p:blipFill>
        <p:spPr>
          <a:xfrm>
            <a:off x="207772" y="2254250"/>
            <a:ext cx="3014683" cy="1936751"/>
          </a:xfrm>
          <a:prstGeom prst="rect">
            <a:avLst/>
          </a:prstGeom>
        </p:spPr>
      </p:pic>
    </p:spTree>
    <p:extLst>
      <p:ext uri="{BB962C8B-B14F-4D97-AF65-F5344CB8AC3E}">
        <p14:creationId xmlns:p14="http://schemas.microsoft.com/office/powerpoint/2010/main" val="29035292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dissolve">
                                      <p:cBhvr>
                                        <p:cTn id="34" dur="500"/>
                                        <p:tgtEl>
                                          <p:spTgt spid="4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dissolve">
                                      <p:cBhvr>
                                        <p:cTn id="49" dur="500"/>
                                        <p:tgtEl>
                                          <p:spTgt spid="4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dissolve">
                                      <p:cBhvr>
                                        <p:cTn id="64" dur="500"/>
                                        <p:tgtEl>
                                          <p:spTgt spid="4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par>
                          <p:cTn id="69" fill="hold">
                            <p:stCondLst>
                              <p:cond delay="1000"/>
                            </p:stCondLst>
                            <p:childTnLst>
                              <p:par>
                                <p:cTn id="70" presetID="42"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dissolve">
                                      <p:cBhvr>
                                        <p:cTn id="79" dur="500"/>
                                        <p:tgtEl>
                                          <p:spTgt spid="43"/>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000"/>
                            </p:stCondLst>
                            <p:childTnLst>
                              <p:par>
                                <p:cTn id="85" presetID="42" presetClass="entr" presetSubtype="0"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97701" y="5479000"/>
              <a:ext cx="726000"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5" name="Rectangle 14"/>
          <p:cNvSpPr/>
          <p:nvPr/>
        </p:nvSpPr>
        <p:spPr>
          <a:xfrm rot="16200000">
            <a:off x="6748464" y="5465763"/>
            <a:ext cx="752474"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804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570486" y="2560359"/>
            <a:ext cx="5051082" cy="830997"/>
          </a:xfrm>
          <a:prstGeom prst="rect">
            <a:avLst/>
          </a:prstGeom>
          <a:noFill/>
        </p:spPr>
        <p:txBody>
          <a:bodyPr wrap="none" rtlCol="0">
            <a:spAutoFit/>
          </a:bodyPr>
          <a:lstStyle/>
          <a:p>
            <a:pPr algn="ctr" rtl="0"/>
            <a:r>
              <a:rPr lang="es-US" sz="4800">
                <a:solidFill>
                  <a:schemeClr val="bg1"/>
                </a:solidFill>
              </a:rPr>
              <a:t>PLAN DE ANDAMIO</a:t>
            </a:r>
          </a:p>
        </p:txBody>
      </p:sp>
      <p:sp>
        <p:nvSpPr>
          <p:cNvPr id="41" name="Rectangle 40"/>
          <p:cNvSpPr/>
          <p:nvPr/>
        </p:nvSpPr>
        <p:spPr>
          <a:xfrm>
            <a:off x="1606678" y="3341629"/>
            <a:ext cx="88962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UN PLAN DE ANDAMIO le ahorrará tiempo y evitará errores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a:solidFill>
            <a:srgbClr val="D0444F"/>
          </a:solidFill>
        </p:grpSpPr>
        <p:sp>
          <p:nvSpPr>
            <p:cNvPr id="14" name="Rectangle 13"/>
            <p:cNvSpPr/>
            <p:nvPr/>
          </p:nvSpPr>
          <p:spPr>
            <a:xfrm rot="16200000">
              <a:off x="4260851" y="5010150"/>
              <a:ext cx="16637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4813300" y="5638800"/>
              <a:ext cx="939800" cy="769441"/>
            </a:xfrm>
            <a:prstGeom prst="rect">
              <a:avLst/>
            </a:prstGeom>
            <a:grpFill/>
          </p:spPr>
          <p:txBody>
            <a:bodyPr wrap="square" rtlCol="0">
              <a:spAutoFit/>
            </a:bodyPr>
            <a:lstStyle/>
            <a:p>
              <a:pPr rtl="0"/>
              <a:r>
                <a:rPr lang="es-US" sz="4400">
                  <a:solidFill>
                    <a:schemeClr val="bg1"/>
                  </a:solidFill>
                </a:rPr>
                <a:t>3</a:t>
              </a:r>
            </a:p>
          </p:txBody>
        </p:sp>
      </p:gr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17259"/>
            <a:ext cx="12242800" cy="1384995"/>
          </a:xfrm>
          <a:prstGeom prst="rect">
            <a:avLst/>
          </a:prstGeom>
          <a:noFill/>
        </p:spPr>
        <p:txBody>
          <a:bodyPr wrap="square" rtlCol="0">
            <a:spAutoFit/>
          </a:bodyPr>
          <a:lstStyle/>
          <a:p>
            <a:pPr algn="ctr" rtl="0"/>
            <a:r>
              <a:rPr lang="es-US" sz="4200" cap="all" dirty="0">
                <a:solidFill>
                  <a:schemeClr val="tx2"/>
                </a:solidFill>
                <a:latin typeface="+mj-lt"/>
              </a:rPr>
              <a:t>CONFIGURACIONES DE ANDAMIO DE </a:t>
            </a:r>
            <a:br>
              <a:rPr lang="es-US" sz="4200" cap="all" dirty="0">
                <a:solidFill>
                  <a:schemeClr val="tx2"/>
                </a:solidFill>
                <a:latin typeface="+mj-lt"/>
              </a:rPr>
            </a:br>
            <a:r>
              <a:rPr lang="es-US" sz="4200" cap="all" dirty="0">
                <a:solidFill>
                  <a:schemeClr val="tx2"/>
                </a:solidFill>
                <a:latin typeface="+mj-lt"/>
              </a:rPr>
              <a:t>TUBOS Y ABRAZADERAS</a:t>
            </a:r>
            <a:endParaRPr lang="en-US" sz="42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30250" y="2235200"/>
            <a:ext cx="2508250" cy="3160000"/>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3378199" y="2260600"/>
            <a:ext cx="3594340" cy="3175000"/>
          </a:xfrm>
          <a:prstGeom prst="rect">
            <a:avLst/>
          </a:prstGeom>
        </p:spPr>
      </p:pic>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7302500" y="2241374"/>
            <a:ext cx="3987946" cy="3219626"/>
          </a:xfrm>
          <a:prstGeom prst="rect">
            <a:avLst/>
          </a:prstGeom>
        </p:spPr>
      </p:pic>
    </p:spTree>
    <p:extLst>
      <p:ext uri="{BB962C8B-B14F-4D97-AF65-F5344CB8AC3E}">
        <p14:creationId xmlns:p14="http://schemas.microsoft.com/office/powerpoint/2010/main" val="1031791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01359"/>
            <a:ext cx="10236200" cy="769441"/>
          </a:xfrm>
          <a:prstGeom prst="rect">
            <a:avLst/>
          </a:prstGeom>
          <a:noFill/>
        </p:spPr>
        <p:txBody>
          <a:bodyPr wrap="square" rtlCol="0">
            <a:spAutoFit/>
          </a:bodyPr>
          <a:lstStyle/>
          <a:p>
            <a:pPr algn="ctr" rtl="0"/>
            <a:r>
              <a:rPr lang="es-US" sz="4400" cap="all">
                <a:solidFill>
                  <a:srgbClr val="333F50"/>
                </a:solidFill>
                <a:latin typeface="+mj-lt"/>
              </a:rPr>
              <a:t>Plan de andamio</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9600" y="1422400"/>
            <a:ext cx="5918200" cy="4385816"/>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Una vez que conozca todos los requisitos del proyecto, puede desarrollar un plan. </a:t>
            </a:r>
          </a:p>
          <a:p>
            <a:pPr marL="198000" indent="-198000" rtl="0">
              <a:spcAft>
                <a:spcPts val="1800"/>
              </a:spcAft>
              <a:buFont typeface="Arial"/>
              <a:buChar char="•"/>
            </a:pPr>
            <a:r>
              <a:rPr lang="es-US" sz="2400" dirty="0">
                <a:solidFill>
                  <a:srgbClr val="595959"/>
                </a:solidFill>
              </a:rPr>
              <a:t>Un plan es un boceto o dibujo le permite calcular el diseño del andamio en papel.</a:t>
            </a:r>
          </a:p>
          <a:p>
            <a:pPr marL="198000" indent="-198000" rtl="0">
              <a:spcAft>
                <a:spcPts val="1800"/>
              </a:spcAft>
              <a:buFont typeface="Arial"/>
              <a:buChar char="•"/>
            </a:pPr>
            <a:r>
              <a:rPr lang="es-US" sz="2400" dirty="0">
                <a:solidFill>
                  <a:srgbClr val="595959"/>
                </a:solidFill>
              </a:rPr>
              <a:t>Puede desarrollar su lista de equipos a partir de un boceto o dibujo de la configuración del andamio. </a:t>
            </a:r>
          </a:p>
          <a:p>
            <a:pPr rtl="0"/>
            <a:endParaRPr lang="en-US" dirty="0"/>
          </a:p>
        </p:txBody>
      </p:sp>
      <p:pic>
        <p:nvPicPr>
          <p:cNvPr id="7" name="Picture 6" descr="file-3.jpeg"/>
          <p:cNvPicPr>
            <a:picLocks noChangeAspect="1"/>
          </p:cNvPicPr>
          <p:nvPr/>
        </p:nvPicPr>
        <p:blipFill>
          <a:blip r:embed="rId5"/>
          <a:stretch>
            <a:fillRect/>
          </a:stretch>
        </p:blipFill>
        <p:spPr>
          <a:xfrm rot="16200000">
            <a:off x="6244994" y="1031483"/>
            <a:ext cx="6445090" cy="481392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333F50"/>
                </a:solidFill>
                <a:latin typeface="+mj-lt"/>
              </a:rPr>
              <a:t>SELECCIONAR EL EQUIPO</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502400" y="1206500"/>
            <a:ext cx="5918200" cy="4385816"/>
          </a:xfrm>
          <a:prstGeom prst="rect">
            <a:avLst/>
          </a:prstGeom>
          <a:noFill/>
        </p:spPr>
        <p:txBody>
          <a:bodyPr wrap="square" rtlCol="0">
            <a:spAutoFit/>
          </a:bodyPr>
          <a:lstStyle/>
          <a:p>
            <a:pPr rtl="0">
              <a:spcAft>
                <a:spcPts val="1800"/>
              </a:spcAft>
              <a:buFont typeface="Arial"/>
              <a:buChar char="•"/>
            </a:pPr>
            <a:r>
              <a:rPr lang="es-US" sz="2400" dirty="0">
                <a:solidFill>
                  <a:srgbClr val="595959"/>
                </a:solidFill>
              </a:rPr>
              <a:t> Una vez que comprenda bien el trabajo, puede determinar lo siguiente: </a:t>
            </a:r>
          </a:p>
          <a:p>
            <a:pPr lvl="1" rtl="0">
              <a:spcAft>
                <a:spcPts val="600"/>
              </a:spcAft>
              <a:buFont typeface="Arial"/>
              <a:buChar char="•"/>
            </a:pPr>
            <a:r>
              <a:rPr lang="es-US" sz="2400" dirty="0">
                <a:solidFill>
                  <a:srgbClr val="595959"/>
                </a:solidFill>
              </a:rPr>
              <a:t> Altura del andamio</a:t>
            </a:r>
          </a:p>
          <a:p>
            <a:pPr lvl="1" rtl="0">
              <a:spcAft>
                <a:spcPts val="600"/>
              </a:spcAft>
              <a:buFont typeface="Arial"/>
              <a:buChar char="•"/>
            </a:pPr>
            <a:r>
              <a:rPr lang="es-US" sz="2400" dirty="0">
                <a:solidFill>
                  <a:srgbClr val="595959"/>
                </a:solidFill>
              </a:rPr>
              <a:t> Ancho del andamio</a:t>
            </a:r>
          </a:p>
          <a:p>
            <a:pPr lvl="1" rtl="0">
              <a:spcAft>
                <a:spcPts val="600"/>
              </a:spcAft>
              <a:buFont typeface="Arial"/>
              <a:buChar char="•"/>
            </a:pPr>
            <a:r>
              <a:rPr lang="es-US" sz="2400" dirty="0">
                <a:solidFill>
                  <a:srgbClr val="595959"/>
                </a:solidFill>
              </a:rPr>
              <a:t> Longitud del andamio</a:t>
            </a:r>
          </a:p>
          <a:p>
            <a:pPr lvl="1" rtl="0">
              <a:spcAft>
                <a:spcPts val="600"/>
              </a:spcAft>
              <a:buFont typeface="Arial"/>
              <a:buChar char="•"/>
            </a:pPr>
            <a:r>
              <a:rPr lang="es-US" sz="2400" dirty="0">
                <a:solidFill>
                  <a:srgbClr val="595959"/>
                </a:solidFill>
              </a:rPr>
              <a:t> Tipo de plataforma</a:t>
            </a:r>
          </a:p>
          <a:p>
            <a:pPr lvl="1" rtl="0">
              <a:spcAft>
                <a:spcPts val="600"/>
              </a:spcAft>
              <a:buFont typeface="Arial"/>
              <a:buChar char="•"/>
            </a:pPr>
            <a:r>
              <a:rPr lang="es-US" sz="2400" dirty="0">
                <a:solidFill>
                  <a:srgbClr val="595959"/>
                </a:solidFill>
              </a:rPr>
              <a:t> Cantidad de plataformas </a:t>
            </a:r>
          </a:p>
          <a:p>
            <a:pPr lvl="1" rtl="0">
              <a:spcAft>
                <a:spcPts val="600"/>
              </a:spcAft>
              <a:buFont typeface="Arial"/>
              <a:buChar char="•"/>
            </a:pPr>
            <a:r>
              <a:rPr lang="es-US" sz="2400" dirty="0">
                <a:solidFill>
                  <a:srgbClr val="595959"/>
                </a:solidFill>
              </a:rPr>
              <a:t> Tipo de acceso</a:t>
            </a:r>
          </a:p>
          <a:p>
            <a:pPr rtl="0"/>
            <a:endParaRPr lang="en-US" dirty="0"/>
          </a:p>
        </p:txBody>
      </p:sp>
      <p:pic>
        <p:nvPicPr>
          <p:cNvPr id="7" name="Picture 6" descr="Select equipment.png"/>
          <p:cNvPicPr>
            <a:picLocks noChangeAspect="1"/>
          </p:cNvPicPr>
          <p:nvPr/>
        </p:nvPicPr>
        <p:blipFill>
          <a:blip r:embed="rId5"/>
          <a:srcRect l="33427"/>
          <a:stretch>
            <a:fillRect/>
          </a:stretch>
        </p:blipFill>
        <p:spPr>
          <a:xfrm>
            <a:off x="292100" y="1206500"/>
            <a:ext cx="5994377" cy="475775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44546A"/>
                </a:solidFill>
                <a:latin typeface="+mj-lt"/>
              </a:rPr>
              <a:t>DIBUJO DEL ANDAMIO</a:t>
            </a:r>
            <a:endParaRPr lang="en-US" sz="4400" cap="all" dirty="0">
              <a:solidFill>
                <a:srgbClr val="44546A"/>
              </a:solidFill>
              <a:latin typeface="+mj-lt"/>
            </a:endParaRPr>
          </a:p>
        </p:txBody>
      </p:sp>
      <p:sp>
        <p:nvSpPr>
          <p:cNvPr id="5" name="TextBox 4"/>
          <p:cNvSpPr txBox="1"/>
          <p:nvPr/>
        </p:nvSpPr>
        <p:spPr>
          <a:xfrm>
            <a:off x="5232400" y="1409700"/>
            <a:ext cx="6311900" cy="4739759"/>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Un buen boceto del andamio muestra la vista en planta y las elevaciones (frontal, lateral)</a:t>
            </a:r>
          </a:p>
          <a:p>
            <a:pPr marL="198000" indent="-198000" rtl="0">
              <a:spcAft>
                <a:spcPts val="1800"/>
              </a:spcAft>
              <a:buFont typeface="Arial"/>
              <a:buChar char="•"/>
            </a:pPr>
            <a:r>
              <a:rPr lang="es-US" sz="2200" dirty="0">
                <a:solidFill>
                  <a:srgbClr val="595959"/>
                </a:solidFill>
              </a:rPr>
              <a:t>VISTA EN PLANTA: muestra el andamio desde ARRIBA</a:t>
            </a:r>
          </a:p>
          <a:p>
            <a:pPr marL="198000" indent="-198000" rtl="0">
              <a:spcAft>
                <a:spcPts val="1800"/>
              </a:spcAft>
              <a:buFont typeface="Arial"/>
              <a:buChar char="•"/>
            </a:pPr>
            <a:r>
              <a:rPr lang="es-US" sz="2200" dirty="0">
                <a:solidFill>
                  <a:srgbClr val="595959"/>
                </a:solidFill>
              </a:rPr>
              <a:t>ELEVACIONES:  muestra los andamios de FRENTE y de LADO</a:t>
            </a:r>
          </a:p>
          <a:p>
            <a:pPr marL="198000" indent="-198000" rtl="0">
              <a:spcAft>
                <a:spcPts val="1800"/>
              </a:spcAft>
              <a:buFont typeface="Arial"/>
              <a:buChar char="•"/>
            </a:pPr>
            <a:r>
              <a:rPr lang="es-US" sz="2200" dirty="0">
                <a:solidFill>
                  <a:srgbClr val="595959"/>
                </a:solidFill>
              </a:rPr>
              <a:t>Los bocetos no tienen que ser perfectos.</a:t>
            </a:r>
          </a:p>
          <a:p>
            <a:pPr marL="198000" indent="-198000" rtl="0">
              <a:spcAft>
                <a:spcPts val="1800"/>
              </a:spcAft>
              <a:buFont typeface="Arial"/>
              <a:buChar char="•"/>
            </a:pPr>
            <a:r>
              <a:rPr lang="es-US" sz="2200" dirty="0">
                <a:solidFill>
                  <a:srgbClr val="595959"/>
                </a:solidFill>
              </a:rPr>
              <a:t>También debe incluir detalles importantes, como el diseño y la colocación de sujeciones (de ser necesario).</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510736" y="1084832"/>
            <a:ext cx="4452228" cy="494131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1859"/>
            <a:ext cx="4635500" cy="769441"/>
          </a:xfrm>
          <a:prstGeom prst="rect">
            <a:avLst/>
          </a:prstGeom>
          <a:noFill/>
        </p:spPr>
        <p:txBody>
          <a:bodyPr wrap="square" rtlCol="0">
            <a:spAutoFit/>
          </a:bodyPr>
          <a:lstStyle/>
          <a:p>
            <a:pPr algn="ctr" rtl="0"/>
            <a:r>
              <a:rPr lang="es-US" sz="4400" cap="all">
                <a:solidFill>
                  <a:srgbClr val="333F50"/>
                </a:solidFill>
                <a:latin typeface="+mj-lt"/>
              </a:rPr>
              <a:t>BOCETAR</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508000" y="1301750"/>
            <a:ext cx="4964386" cy="484505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858091" y="654050"/>
            <a:ext cx="5552008" cy="5289550"/>
          </a:xfrm>
          <a:prstGeom prst="rect">
            <a:avLst/>
          </a:prstGeom>
        </p:spPr>
      </p:pic>
      <p:sp>
        <p:nvSpPr>
          <p:cNvPr id="8" name="TextBox 7">
            <a:extLst>
              <a:ext uri="{FF2B5EF4-FFF2-40B4-BE49-F238E27FC236}">
                <a16:creationId xmlns:a16="http://schemas.microsoft.com/office/drawing/2014/main" id="{440F0FAD-1B73-E549-9083-CE6516D134A1}"/>
              </a:ext>
            </a:extLst>
          </p:cNvPr>
          <p:cNvSpPr txBox="1"/>
          <p:nvPr/>
        </p:nvSpPr>
        <p:spPr>
          <a:xfrm>
            <a:off x="7030638" y="5463744"/>
            <a:ext cx="1379349" cy="338554"/>
          </a:xfrm>
          <a:prstGeom prst="rect">
            <a:avLst/>
          </a:prstGeom>
          <a:solidFill>
            <a:schemeClr val="bg1"/>
          </a:solidFill>
        </p:spPr>
        <p:txBody>
          <a:bodyPr wrap="square" rtlCol="0">
            <a:spAutoFit/>
          </a:bodyPr>
          <a:lstStyle/>
          <a:p>
            <a:r>
              <a:rPr lang="en-CA" sz="1600" b="1" dirty="0">
                <a:solidFill>
                  <a:schemeClr val="tx1">
                    <a:lumMod val="50000"/>
                    <a:lumOff val="50000"/>
                  </a:schemeClr>
                </a:solidFill>
              </a:rPr>
              <a:t>Vista frontal</a:t>
            </a:r>
            <a:endParaRPr lang="en-US" sz="1600" b="1" dirty="0">
              <a:solidFill>
                <a:schemeClr val="tx1">
                  <a:lumMod val="50000"/>
                  <a:lumOff val="50000"/>
                </a:schemeClr>
              </a:solidFill>
            </a:endParaRPr>
          </a:p>
        </p:txBody>
      </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Learning Activity ICON.psd">
            <a:extLst>
              <a:ext uri="{FF2B5EF4-FFF2-40B4-BE49-F238E27FC236}">
                <a16:creationId xmlns:a16="http://schemas.microsoft.com/office/drawing/2014/main" id="{4680E94D-C34A-FB46-8E74-CF9ED03C18A8}"/>
              </a:ext>
            </a:extLst>
          </p:cNvPr>
          <p:cNvPicPr>
            <a:picLocks noChangeAspect="1"/>
          </p:cNvPicPr>
          <p:nvPr/>
        </p:nvPicPr>
        <p:blipFill>
          <a:blip r:embed="rId5"/>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B4C223DC-C011-7D46-992C-D5E98E499626}"/>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1536973" y="1095812"/>
            <a:ext cx="8504102" cy="5025588"/>
          </a:xfrm>
          <a:prstGeom prst="rect">
            <a:avLst/>
          </a:prstGeom>
        </p:spPr>
      </p:pic>
    </p:spTree>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C81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30123"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460500"/>
            <a:ext cx="8890000" cy="830997"/>
          </a:xfrm>
          <a:prstGeom prst="rect">
            <a:avLst/>
          </a:prstGeom>
          <a:noFill/>
        </p:spPr>
        <p:txBody>
          <a:bodyPr wrap="square" rtlCol="0">
            <a:spAutoFit/>
          </a:bodyPr>
          <a:lstStyle/>
          <a:p>
            <a:pPr rtl="0"/>
            <a:endParaRPr lang="en-US" sz="2400" dirty="0">
              <a:solidFill>
                <a:srgbClr val="7F7F7F"/>
              </a:solidFill>
            </a:endParaRPr>
          </a:p>
          <a:p>
            <a:pPr rtl="0"/>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79600" y="1270000"/>
            <a:ext cx="10007600" cy="4816703"/>
          </a:xfrm>
          <a:prstGeom prst="rect">
            <a:avLst/>
          </a:prstGeom>
          <a:noFill/>
        </p:spPr>
        <p:txBody>
          <a:bodyPr wrap="square" rtlCol="0">
            <a:spAutoFit/>
          </a:bodyPr>
          <a:lstStyle/>
          <a:p>
            <a:pPr marL="198000" indent="-198000" rtl="0">
              <a:spcAft>
                <a:spcPts val="1200"/>
              </a:spcAft>
              <a:buFont typeface="Arial"/>
              <a:buChar char="•"/>
            </a:pPr>
            <a:r>
              <a:rPr lang="es-US" sz="1900" dirty="0">
                <a:solidFill>
                  <a:srgbClr val="595959"/>
                </a:solidFill>
              </a:rPr>
              <a:t>Los andamios de tubos y abrazaderas se pueden construir de muchas maneras:  </a:t>
            </a:r>
            <a:r>
              <a:rPr lang="es-US" sz="1900" cap="all" dirty="0">
                <a:solidFill>
                  <a:srgbClr val="595959"/>
                </a:solidFill>
              </a:rPr>
              <a:t>Un andamio de una sola sección</a:t>
            </a:r>
            <a:r>
              <a:rPr lang="es-US" sz="1900" dirty="0">
                <a:solidFill>
                  <a:srgbClr val="595959"/>
                </a:solidFill>
              </a:rPr>
              <a:t> (torre), </a:t>
            </a:r>
            <a:r>
              <a:rPr lang="es-US" sz="1900" cap="all" dirty="0">
                <a:solidFill>
                  <a:srgbClr val="595959"/>
                </a:solidFill>
              </a:rPr>
              <a:t>andamios de tendido continuo</a:t>
            </a:r>
            <a:r>
              <a:rPr lang="es-US" sz="1900" dirty="0">
                <a:solidFill>
                  <a:srgbClr val="595959"/>
                </a:solidFill>
              </a:rPr>
              <a:t> o </a:t>
            </a:r>
            <a:r>
              <a:rPr lang="es-US" sz="1900" cap="all" dirty="0">
                <a:solidFill>
                  <a:srgbClr val="595959"/>
                </a:solidFill>
              </a:rPr>
              <a:t>andamios de área</a:t>
            </a:r>
            <a:r>
              <a:rPr lang="es-US" sz="1900" dirty="0">
                <a:solidFill>
                  <a:srgbClr val="595959"/>
                </a:solidFill>
              </a:rPr>
              <a:t>. </a:t>
            </a:r>
          </a:p>
          <a:p>
            <a:pPr marL="198000" indent="-198000" rtl="0">
              <a:spcAft>
                <a:spcPts val="1200"/>
              </a:spcAft>
              <a:buFont typeface="Arial"/>
              <a:buChar char="•"/>
            </a:pPr>
            <a:r>
              <a:rPr lang="es-US" sz="1900" dirty="0">
                <a:solidFill>
                  <a:srgbClr val="595959"/>
                </a:solidFill>
              </a:rPr>
              <a:t>Con frecuencia se utilizan para </a:t>
            </a:r>
            <a:r>
              <a:rPr lang="es-US" sz="1900" cap="all" dirty="0">
                <a:solidFill>
                  <a:srgbClr val="595959"/>
                </a:solidFill>
              </a:rPr>
              <a:t>andamios circulares</a:t>
            </a:r>
            <a:r>
              <a:rPr lang="es-US" sz="1900" dirty="0">
                <a:solidFill>
                  <a:srgbClr val="595959"/>
                </a:solidFill>
              </a:rPr>
              <a:t> y para ser utilizados alrededor de estructuras circulares.</a:t>
            </a:r>
          </a:p>
          <a:p>
            <a:pPr marL="198000" indent="-198000" rtl="0">
              <a:spcAft>
                <a:spcPts val="1200"/>
              </a:spcAft>
              <a:buFont typeface="Arial"/>
              <a:buChar char="•"/>
            </a:pPr>
            <a:r>
              <a:rPr lang="es-US" sz="1900" dirty="0">
                <a:solidFill>
                  <a:srgbClr val="595959"/>
                </a:solidFill>
              </a:rPr>
              <a:t>Un plan, (en forma de boceto o dibujo), le ayuda a determinar el diseño del andamio en papel.</a:t>
            </a:r>
          </a:p>
          <a:p>
            <a:pPr marL="198000" indent="-198000" rtl="0">
              <a:spcAft>
                <a:spcPts val="1200"/>
              </a:spcAft>
              <a:buFont typeface="Arial"/>
              <a:buChar char="•"/>
            </a:pPr>
            <a:r>
              <a:rPr lang="es-US" sz="1900" dirty="0">
                <a:solidFill>
                  <a:srgbClr val="595959"/>
                </a:solidFill>
              </a:rPr>
              <a:t>Elabore la lista de equipos a partir de un boceto o dibujo del andamio.</a:t>
            </a:r>
          </a:p>
          <a:p>
            <a:pPr marL="198000" indent="-198000" rtl="0">
              <a:spcAft>
                <a:spcPts val="1200"/>
              </a:spcAft>
              <a:buFont typeface="Arial"/>
              <a:buChar char="•"/>
            </a:pPr>
            <a:r>
              <a:rPr lang="es-US" sz="1900" dirty="0">
                <a:solidFill>
                  <a:srgbClr val="595959"/>
                </a:solidFill>
              </a:rPr>
              <a:t>Es posible hacer una lista de equipos a partir de una imagen mental de lo que se requiere, pero se pueden producir errores fácilmente. </a:t>
            </a:r>
          </a:p>
          <a:p>
            <a:pPr marL="198000" indent="-198000" rtl="0">
              <a:spcAft>
                <a:spcPts val="1200"/>
              </a:spcAft>
              <a:buFont typeface="Arial"/>
              <a:buChar char="•"/>
            </a:pPr>
            <a:r>
              <a:rPr lang="es-US" sz="1900" dirty="0">
                <a:solidFill>
                  <a:srgbClr val="595959"/>
                </a:solidFill>
              </a:rPr>
              <a:t>El boceto debe mostrar diferentes vistas del andamio e incluir detalles importantes como el diseño y la ubicación del amarre (cuando sea necesario).</a:t>
            </a:r>
          </a:p>
          <a:p>
            <a:pPr marL="198000" indent="-198000" rtl="0"/>
            <a:endParaRPr lang="en-US" sz="19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C81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18123" y="439459"/>
            <a:ext cx="7494954"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82800" y="1841500"/>
            <a:ext cx="9410700" cy="461665"/>
          </a:xfrm>
          <a:prstGeom prst="rect">
            <a:avLst/>
          </a:prstGeom>
          <a:noFill/>
        </p:spPr>
        <p:txBody>
          <a:bodyPr wrap="square" rtlCol="0">
            <a:spAutoFit/>
          </a:bodyPr>
          <a:lstStyle/>
          <a:p>
            <a:pPr rtl="0"/>
            <a:r>
              <a:rPr lang="es-US" sz="240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55800" y="1447800"/>
            <a:ext cx="9347200" cy="5416868"/>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Vista en planta: cómo se ve el andamio desde arriba</a:t>
            </a:r>
          </a:p>
          <a:p>
            <a:pPr marL="198000" indent="-198000" rtl="0">
              <a:spcAft>
                <a:spcPts val="1200"/>
              </a:spcAft>
              <a:buFont typeface="Arial"/>
              <a:buChar char="•"/>
            </a:pPr>
            <a:r>
              <a:rPr lang="es-US" sz="2100" dirty="0">
                <a:solidFill>
                  <a:srgbClr val="595959"/>
                </a:solidFill>
              </a:rPr>
              <a:t>Elevación: cómo se ve el andamio desde el frente o el costado</a:t>
            </a:r>
          </a:p>
          <a:p>
            <a:pPr marL="198000" indent="-198000" rtl="0">
              <a:spcAft>
                <a:spcPts val="1200"/>
              </a:spcAft>
              <a:buFont typeface="Arial"/>
              <a:buChar char="•"/>
            </a:pPr>
            <a:r>
              <a:rPr lang="es-US" sz="2100" dirty="0">
                <a:solidFill>
                  <a:srgbClr val="595959"/>
                </a:solidFill>
              </a:rPr>
              <a:t>El papel cuadriculado puede ser una herramienta útil para permitirle dibujar el andamio a escala. </a:t>
            </a:r>
          </a:p>
          <a:p>
            <a:pPr marL="198000" indent="-198000" rtl="0">
              <a:spcAft>
                <a:spcPts val="1200"/>
              </a:spcAft>
              <a:buFont typeface="Arial"/>
              <a:buChar char="•"/>
            </a:pPr>
            <a:r>
              <a:rPr lang="es-US" sz="2100" dirty="0">
                <a:solidFill>
                  <a:srgbClr val="595959"/>
                </a:solidFill>
              </a:rPr>
              <a:t>Añadir elevaciones por encima del primer nivel requiere que los trabajadores entreguen los componentes del andamio a un trabajador que se encuentra en la plataforma. A medida que se construye más alto, se podrá necesitar una línea de elevación o una polea de rueda.</a:t>
            </a:r>
          </a:p>
          <a:p>
            <a:pPr marL="198000" indent="-198000" rtl="0">
              <a:spcAft>
                <a:spcPts val="2400"/>
              </a:spcAft>
              <a:buFont typeface="Arial"/>
              <a:buChar char="•"/>
            </a:pPr>
            <a:r>
              <a:rPr lang="es-US" sz="2100" dirty="0">
                <a:solidFill>
                  <a:srgbClr val="595959"/>
                </a:solidFill>
              </a:rPr>
              <a:t>Los contrafuertes proporcionan estabilidad cuando la relación de ancho de base-altura del andamio sea superior a 4:1 (o 3:1 según la jurisdicción).</a:t>
            </a:r>
          </a:p>
          <a:p>
            <a:pPr marL="198000" indent="-198000" rtl="0"/>
            <a:endParaRPr lang="en-US" sz="21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524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84464" y="5478462"/>
            <a:ext cx="752475"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29701" y="5479000"/>
            <a:ext cx="726000"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299201" y="5016500"/>
            <a:ext cx="1651000"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677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rtl="0"/>
            <a:r>
              <a:rPr lang="es-US" sz="4800" dirty="0">
                <a:solidFill>
                  <a:schemeClr val="bg1"/>
                </a:solidFill>
              </a:rPr>
              <a:t>ANDAMIOS DE MÚLTIPLES SECCIONES</a:t>
            </a:r>
          </a:p>
        </p:txBody>
      </p:sp>
      <p:sp>
        <p:nvSpPr>
          <p:cNvPr id="41" name="Rectangle 40"/>
          <p:cNvSpPr/>
          <p:nvPr/>
        </p:nvSpPr>
        <p:spPr>
          <a:xfrm>
            <a:off x="1390778" y="3328929"/>
            <a:ext cx="10344022" cy="430887"/>
          </a:xfrm>
          <a:prstGeom prst="rect">
            <a:avLst/>
          </a:prstGeom>
          <a:noFill/>
        </p:spPr>
        <p:txBody>
          <a:bodyPr wrap="square" rtlCol="0">
            <a:spAutoFit/>
          </a:bodyPr>
          <a:lstStyle/>
          <a:p>
            <a:pPr algn="ctr" rtl="0"/>
            <a:r>
              <a:rPr lang="es-US" sz="2200" cap="all">
                <a:solidFill>
                  <a:srgbClr val="93BC00"/>
                </a:solidFill>
                <a:latin typeface="Source Sans Pro Light" panose="020B0403030403020204" pitchFamily="34" charset="0"/>
              </a:rPr>
              <a:t>Los andamios de SISTEMA se pueden CONSTRUIR de diferentes maneras </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pPr rtl="0"/>
            <a:r>
              <a:rPr lang="es-US" sz="4400">
                <a:solidFill>
                  <a:schemeClr val="bg1"/>
                </a:solidFill>
              </a:rPr>
              <a:t>4</a:t>
            </a:r>
          </a:p>
        </p:txBody>
      </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032000"/>
            <a:ext cx="5105400" cy="4555093"/>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chemeClr val="tx1">
                    <a:lumMod val="65000"/>
                    <a:lumOff val="35000"/>
                  </a:schemeClr>
                </a:solidFill>
              </a:rPr>
              <a:t>Fácil</a:t>
            </a:r>
            <a:r>
              <a:rPr lang="es-US" sz="2000" dirty="0">
                <a:solidFill>
                  <a:srgbClr val="7F7F7F"/>
                </a:solidFill>
              </a:rPr>
              <a:t> </a:t>
            </a:r>
            <a:r>
              <a:rPr lang="es-US" sz="2000" dirty="0">
                <a:solidFill>
                  <a:schemeClr val="tx1">
                    <a:lumMod val="65000"/>
                    <a:lumOff val="35000"/>
                  </a:schemeClr>
                </a:solidFill>
              </a:rPr>
              <a:t>de construir</a:t>
            </a:r>
          </a:p>
          <a:p>
            <a:pPr marL="198000" indent="-198000" rtl="0">
              <a:spcAft>
                <a:spcPts val="1000"/>
              </a:spcAft>
              <a:buFont typeface="Arial"/>
              <a:buChar char="•"/>
            </a:pPr>
            <a:r>
              <a:rPr lang="es-US" sz="2000" dirty="0">
                <a:solidFill>
                  <a:schemeClr val="tx1">
                    <a:lumMod val="65000"/>
                    <a:lumOff val="35000"/>
                  </a:schemeClr>
                </a:solidFill>
              </a:rPr>
              <a:t>Muchos </a:t>
            </a:r>
            <a:r>
              <a:rPr lang="es-US" sz="2000" cap="all" dirty="0">
                <a:solidFill>
                  <a:schemeClr val="tx1">
                    <a:lumMod val="65000"/>
                    <a:lumOff val="35000"/>
                  </a:schemeClr>
                </a:solidFill>
              </a:rPr>
              <a:t>estilos, tamaños </a:t>
            </a:r>
            <a:r>
              <a:rPr lang="es-US" sz="2000" dirty="0">
                <a:solidFill>
                  <a:schemeClr val="tx1">
                    <a:lumMod val="65000"/>
                    <a:lumOff val="35000"/>
                  </a:schemeClr>
                </a:solidFill>
              </a:rPr>
              <a:t>y </a:t>
            </a:r>
            <a:r>
              <a:rPr lang="es-US" sz="2000" cap="all" dirty="0">
                <a:solidFill>
                  <a:schemeClr val="tx1">
                    <a:lumMod val="65000"/>
                    <a:lumOff val="35000"/>
                  </a:schemeClr>
                </a:solidFill>
              </a:rPr>
              <a:t>capacidades</a:t>
            </a:r>
            <a:r>
              <a:rPr lang="es-US" sz="2000" dirty="0">
                <a:solidFill>
                  <a:schemeClr val="tx1">
                    <a:lumMod val="65000"/>
                    <a:lumOff val="35000"/>
                  </a:schemeClr>
                </a:solidFill>
              </a:rPr>
              <a:t> de marcos diferentes disponibles</a:t>
            </a:r>
          </a:p>
          <a:p>
            <a:pPr marL="198000" indent="-198000" rtl="0">
              <a:spcAft>
                <a:spcPts val="1000"/>
              </a:spcAft>
              <a:buFont typeface="Arial"/>
              <a:buChar char="•"/>
            </a:pPr>
            <a:r>
              <a:rPr lang="es-US" sz="2000" cap="all" dirty="0">
                <a:solidFill>
                  <a:schemeClr val="tx1">
                    <a:lumMod val="65000"/>
                    <a:lumOff val="35000"/>
                  </a:schemeClr>
                </a:solidFill>
              </a:rPr>
              <a:t>Los componentes</a:t>
            </a:r>
            <a:r>
              <a:rPr lang="es-US" sz="2000" dirty="0">
                <a:solidFill>
                  <a:schemeClr val="tx1">
                    <a:lumMod val="65000"/>
                    <a:lumOff val="35000"/>
                  </a:schemeClr>
                </a:solidFill>
              </a:rPr>
              <a:t> están</a:t>
            </a:r>
            <a:r>
              <a:rPr lang="es-US" sz="2000" cap="all" dirty="0">
                <a:solidFill>
                  <a:schemeClr val="tx1">
                    <a:lumMod val="65000"/>
                    <a:lumOff val="35000"/>
                  </a:schemeClr>
                </a:solidFill>
              </a:rPr>
              <a:t> ampliamente disponibles</a:t>
            </a:r>
            <a:endParaRPr lang="en-US" sz="2000" dirty="0">
              <a:solidFill>
                <a:schemeClr val="tx1">
                  <a:lumMod val="65000"/>
                  <a:lumOff val="35000"/>
                </a:schemeClr>
              </a:solidFill>
            </a:endParaRPr>
          </a:p>
          <a:p>
            <a:pPr marL="198000" indent="-198000" rtl="0">
              <a:spcAft>
                <a:spcPts val="1000"/>
              </a:spcAft>
              <a:buFont typeface="Arial"/>
              <a:buChar char="•"/>
            </a:pPr>
            <a:r>
              <a:rPr lang="es-US" sz="2000" dirty="0">
                <a:solidFill>
                  <a:schemeClr val="tx1">
                    <a:lumMod val="65000"/>
                    <a:lumOff val="35000"/>
                  </a:schemeClr>
                </a:solidFill>
              </a:rPr>
              <a:t>Se requiere un </a:t>
            </a:r>
            <a:r>
              <a:rPr lang="es-US" sz="2000" cap="all" dirty="0">
                <a:solidFill>
                  <a:schemeClr val="tx1">
                    <a:lumMod val="65000"/>
                    <a:lumOff val="35000"/>
                  </a:schemeClr>
                </a:solidFill>
              </a:rPr>
              <a:t>mínimo</a:t>
            </a:r>
            <a:r>
              <a:rPr lang="es-US" sz="2000" dirty="0">
                <a:solidFill>
                  <a:schemeClr val="tx1">
                    <a:lumMod val="65000"/>
                    <a:lumOff val="35000"/>
                  </a:schemeClr>
                </a:solidFill>
              </a:rPr>
              <a:t> de </a:t>
            </a:r>
            <a:r>
              <a:rPr lang="es-US" sz="2000" cap="all" dirty="0">
                <a:solidFill>
                  <a:schemeClr val="tx1">
                    <a:lumMod val="65000"/>
                    <a:lumOff val="35000"/>
                  </a:schemeClr>
                </a:solidFill>
              </a:rPr>
              <a:t>experiencia</a:t>
            </a:r>
          </a:p>
          <a:p>
            <a:pPr marL="198000" indent="-198000" rtl="0">
              <a:spcAft>
                <a:spcPts val="1000"/>
              </a:spcAft>
              <a:buFont typeface="Arial"/>
              <a:buChar char="•"/>
            </a:pPr>
            <a:r>
              <a:rPr lang="es-US" sz="2000" dirty="0">
                <a:solidFill>
                  <a:schemeClr val="tx1">
                    <a:lumMod val="65000"/>
                    <a:lumOff val="35000"/>
                  </a:schemeClr>
                </a:solidFill>
              </a:rPr>
              <a:t>Costos de </a:t>
            </a:r>
            <a:r>
              <a:rPr lang="es-US" sz="2000" cap="all" dirty="0">
                <a:solidFill>
                  <a:schemeClr val="tx1">
                    <a:lumMod val="65000"/>
                    <a:lumOff val="35000"/>
                  </a:schemeClr>
                </a:solidFill>
              </a:rPr>
              <a:t>mano de obra</a:t>
            </a:r>
            <a:r>
              <a:rPr lang="es-US" sz="2000" dirty="0">
                <a:solidFill>
                  <a:schemeClr val="tx1">
                    <a:lumMod val="65000"/>
                    <a:lumOff val="35000"/>
                  </a:schemeClr>
                </a:solidFill>
              </a:rPr>
              <a:t> relativamente bajos</a:t>
            </a:r>
          </a:p>
          <a:p>
            <a:pPr marL="198000" indent="-198000" rtl="0">
              <a:spcAft>
                <a:spcPts val="1000"/>
              </a:spcAft>
              <a:buFont typeface="Arial"/>
              <a:buChar char="•"/>
            </a:pPr>
            <a:r>
              <a:rPr lang="es-US" sz="2000" dirty="0">
                <a:solidFill>
                  <a:schemeClr val="tx1">
                    <a:lumMod val="65000"/>
                    <a:lumOff val="35000"/>
                  </a:schemeClr>
                </a:solidFill>
              </a:rPr>
              <a:t>Sistema </a:t>
            </a:r>
            <a:r>
              <a:rPr lang="es-US" sz="2000" cap="all" dirty="0">
                <a:solidFill>
                  <a:schemeClr val="tx1">
                    <a:lumMod val="65000"/>
                    <a:lumOff val="35000"/>
                  </a:schemeClr>
                </a:solidFill>
              </a:rPr>
              <a:t>sencillo</a:t>
            </a:r>
          </a:p>
          <a:p>
            <a:pPr marL="198000" indent="-198000" rtl="0">
              <a:spcAft>
                <a:spcPts val="1000"/>
              </a:spcAft>
              <a:buFont typeface="Arial"/>
              <a:buChar char="•"/>
            </a:pPr>
            <a:r>
              <a:rPr lang="es-US" sz="2000" dirty="0">
                <a:solidFill>
                  <a:schemeClr val="tx1">
                    <a:lumMod val="65000"/>
                    <a:lumOff val="35000"/>
                  </a:schemeClr>
                </a:solidFill>
              </a:rPr>
              <a:t>se requieren </a:t>
            </a:r>
            <a:r>
              <a:rPr lang="es-US" sz="2000" cap="all" dirty="0">
                <a:solidFill>
                  <a:schemeClr val="tx1">
                    <a:lumMod val="65000"/>
                    <a:lumOff val="35000"/>
                  </a:schemeClr>
                </a:solidFill>
              </a:rPr>
              <a:t>menos componentes </a:t>
            </a:r>
          </a:p>
        </p:txBody>
      </p:sp>
      <p:sp>
        <p:nvSpPr>
          <p:cNvPr id="4" name="TextBox 3"/>
          <p:cNvSpPr txBox="1"/>
          <p:nvPr/>
        </p:nvSpPr>
        <p:spPr>
          <a:xfrm>
            <a:off x="6680200" y="2324100"/>
            <a:ext cx="5194300" cy="2503249"/>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rgbClr val="595959"/>
                </a:solidFill>
              </a:rPr>
              <a:t>Menos versátil</a:t>
            </a:r>
            <a:r>
              <a:rPr lang="es-US" sz="2000" dirty="0">
                <a:solidFill>
                  <a:srgbClr val="595959"/>
                </a:solidFill>
              </a:rPr>
              <a:t> que otros tipos de andamio. </a:t>
            </a:r>
          </a:p>
          <a:p>
            <a:pPr marL="198000" indent="-198000" rtl="0">
              <a:spcAft>
                <a:spcPts val="1000"/>
              </a:spcAft>
              <a:buFont typeface="Arial"/>
              <a:buChar char="•"/>
            </a:pPr>
            <a:r>
              <a:rPr lang="es-US" sz="2000" cap="all" dirty="0">
                <a:solidFill>
                  <a:srgbClr val="595959"/>
                </a:solidFill>
              </a:rPr>
              <a:t>No es práctico</a:t>
            </a:r>
            <a:r>
              <a:rPr lang="es-US" sz="2000" dirty="0">
                <a:solidFill>
                  <a:srgbClr val="595959"/>
                </a:solidFill>
              </a:rPr>
              <a:t> para su uso en </a:t>
            </a:r>
            <a:r>
              <a:rPr lang="es-US" sz="2000" cap="all" dirty="0">
                <a:solidFill>
                  <a:srgbClr val="595959"/>
                </a:solidFill>
              </a:rPr>
              <a:t>  espacios confinados.</a:t>
            </a:r>
            <a:endParaRPr lang="en-US" sz="2000" dirty="0">
              <a:solidFill>
                <a:srgbClr val="595959"/>
              </a:solidFill>
            </a:endParaRPr>
          </a:p>
          <a:p>
            <a:pPr marL="198000" indent="-198000">
              <a:spcAft>
                <a:spcPts val="1000"/>
              </a:spcAft>
              <a:buFont typeface="Arial"/>
              <a:buChar char="•"/>
            </a:pPr>
            <a:r>
              <a:rPr lang="es-US" sz="2000" dirty="0">
                <a:solidFill>
                  <a:srgbClr val="595959"/>
                </a:solidFill>
              </a:rPr>
              <a:t>DIFÍCIL de construir alrededor de </a:t>
            </a:r>
            <a:r>
              <a:rPr lang="es-US" sz="2000" cap="all" dirty="0">
                <a:solidFill>
                  <a:srgbClr val="595959"/>
                </a:solidFill>
              </a:rPr>
              <a:t>  obstrucciones </a:t>
            </a:r>
            <a:r>
              <a:rPr lang="es-US" sz="2000" dirty="0">
                <a:solidFill>
                  <a:srgbClr val="595959"/>
                </a:solidFill>
              </a:rPr>
              <a:t>o</a:t>
            </a:r>
            <a:r>
              <a:rPr lang="es-US" sz="2000" cap="all" dirty="0">
                <a:solidFill>
                  <a:srgbClr val="595959"/>
                </a:solidFill>
              </a:rPr>
              <a:t> </a:t>
            </a:r>
            <a:r>
              <a:rPr lang="en-CA" sz="2000" dirty="0">
                <a:solidFill>
                  <a:schemeClr val="tx1">
                    <a:lumMod val="65000"/>
                    <a:lumOff val="35000"/>
                  </a:schemeClr>
                </a:solidFill>
              </a:rPr>
              <a:t>FORMAS IRREGULARES</a:t>
            </a:r>
            <a:endParaRPr lang="es-US" sz="2000" cap="all" dirty="0">
              <a:solidFill>
                <a:schemeClr val="tx1">
                  <a:lumMod val="65000"/>
                  <a:lumOff val="35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9" name="Straight Connector 8"/>
          <p:cNvCxnSpPr/>
          <p:nvPr/>
        </p:nvCxnSpPr>
        <p:spPr>
          <a:xfrm rot="5400000">
            <a:off x="3567906" y="3886200"/>
            <a:ext cx="4979194" cy="794"/>
          </a:xfrm>
          <a:prstGeom prst="line">
            <a:avLst/>
          </a:prstGeom>
          <a:ln w="12700" cap="flat" cmpd="sng" algn="ctr">
            <a:solidFill>
              <a:schemeClr val="tx1">
                <a:lumMod val="75000"/>
                <a:lumOff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51200" y="419100"/>
            <a:ext cx="5638800" cy="769441"/>
          </a:xfrm>
          <a:prstGeom prst="rect">
            <a:avLst/>
          </a:prstGeom>
          <a:noFill/>
        </p:spPr>
        <p:txBody>
          <a:bodyPr wrap="square" rtlCol="0">
            <a:spAutoFit/>
          </a:bodyPr>
          <a:lstStyle/>
          <a:p>
            <a:pPr rtl="0"/>
            <a:r>
              <a:rPr lang="es-US" sz="4400" dirty="0">
                <a:solidFill>
                  <a:schemeClr val="tx2"/>
                </a:solidFill>
              </a:rPr>
              <a:t>ANDAMIOS DE MARCO</a:t>
            </a:r>
          </a:p>
        </p:txBody>
      </p:sp>
    </p:spTree>
    <p:extLst>
      <p:ext uri="{BB962C8B-B14F-4D97-AF65-F5344CB8AC3E}">
        <p14:creationId xmlns:p14="http://schemas.microsoft.com/office/powerpoint/2010/main" val="3425528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1000"/>
                            </p:stCondLst>
                            <p:childTnLst>
                              <p:par>
                                <p:cTn id="15" presetID="7"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style.rotation</p:attrName>
                                        </p:attrNameLst>
                                      </p:cBhvr>
                                      <p:tavLst>
                                        <p:tav tm="0">
                                          <p:val>
                                            <p:fltVal val="720"/>
                                          </p:val>
                                        </p:tav>
                                        <p:tav tm="100000">
                                          <p:val>
                                            <p:fltVal val="0"/>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ppt_w</p:attrName>
                                        </p:attrNameLst>
                                      </p:cBhvr>
                                      <p:tavLst>
                                        <p:tav tm="0">
                                          <p:val>
                                            <p:fltVal val="0"/>
                                          </p:val>
                                        </p:tav>
                                        <p:tav tm="100000">
                                          <p:val>
                                            <p:strVal val="#ppt_w"/>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618" y="388659"/>
            <a:ext cx="4723769" cy="830997"/>
          </a:xfrm>
          <a:prstGeom prst="rect">
            <a:avLst/>
          </a:prstGeom>
          <a:noFill/>
        </p:spPr>
        <p:txBody>
          <a:bodyPr wrap="none" rtlCol="0">
            <a:spAutoFit/>
          </a:bodyPr>
          <a:lstStyle/>
          <a:p>
            <a:pPr algn="ctr" rtl="0"/>
            <a:r>
              <a:rPr lang="es-US" sz="4800" cap="all" dirty="0">
                <a:solidFill>
                  <a:srgbClr val="333F50"/>
                </a:solidFill>
                <a:latin typeface="+mj-lt"/>
              </a:rPr>
              <a:t>ANDAMIO DE TENDIDO CONTINUO</a:t>
            </a:r>
            <a:endParaRPr lang="en-US" sz="4800" cap="all" dirty="0">
              <a:solidFill>
                <a:srgbClr val="333F50"/>
              </a:solidFill>
              <a:latin typeface="+mj-lt"/>
            </a:endParaRPr>
          </a:p>
        </p:txBody>
      </p:sp>
      <p:sp>
        <p:nvSpPr>
          <p:cNvPr id="9" name="TextBox 8"/>
          <p:cNvSpPr txBox="1"/>
          <p:nvPr/>
        </p:nvSpPr>
        <p:spPr>
          <a:xfrm>
            <a:off x="7353300" y="1320797"/>
            <a:ext cx="4597400" cy="4355038"/>
          </a:xfrm>
          <a:prstGeom prst="rect">
            <a:avLst/>
          </a:prstGeom>
          <a:noFill/>
        </p:spPr>
        <p:txBody>
          <a:bodyPr wrap="square" rtlCol="0">
            <a:spAutoFit/>
          </a:bodyPr>
          <a:lstStyle/>
          <a:p>
            <a:pPr marL="198000" indent="-198000" rtl="0">
              <a:spcAft>
                <a:spcPts val="1200"/>
              </a:spcAft>
              <a:buFont typeface="Arial"/>
              <a:buChar char="•"/>
            </a:pPr>
            <a:r>
              <a:rPr lang="es-US" sz="1900" cap="all" dirty="0">
                <a:solidFill>
                  <a:srgbClr val="7F7F7F"/>
                </a:solidFill>
              </a:rPr>
              <a:t>Un andamio de tendido continuo</a:t>
            </a:r>
            <a:r>
              <a:rPr lang="es-US" sz="1900" dirty="0">
                <a:solidFill>
                  <a:srgbClr val="7F7F7F"/>
                </a:solidFill>
              </a:rPr>
              <a:t> puede ser construido </a:t>
            </a:r>
            <a:br>
              <a:rPr lang="es-US" sz="1900" dirty="0">
                <a:solidFill>
                  <a:srgbClr val="7F7F7F"/>
                </a:solidFill>
              </a:rPr>
            </a:br>
            <a:r>
              <a:rPr lang="es-US" sz="1900" cap="all" dirty="0">
                <a:solidFill>
                  <a:srgbClr val="7F7F7F"/>
                </a:solidFill>
              </a:rPr>
              <a:t>de cualquier longitud y altura</a:t>
            </a:r>
            <a:r>
              <a:rPr lang="es-US" sz="1900" dirty="0">
                <a:solidFill>
                  <a:srgbClr val="7F7F7F"/>
                </a:solidFill>
              </a:rPr>
              <a:t>. </a:t>
            </a:r>
          </a:p>
          <a:p>
            <a:pPr marL="198000" indent="-198000" rtl="0">
              <a:spcAft>
                <a:spcPts val="1200"/>
              </a:spcAft>
              <a:buFont typeface="Arial"/>
              <a:buChar char="•"/>
            </a:pPr>
            <a:r>
              <a:rPr lang="es-US" sz="1900" dirty="0">
                <a:solidFill>
                  <a:srgbClr val="7F7F7F"/>
                </a:solidFill>
              </a:rPr>
              <a:t>Construir un andamio de tendido continuo implica unir secciones </a:t>
            </a:r>
            <a:br>
              <a:rPr lang="es-US" sz="1900" dirty="0">
                <a:solidFill>
                  <a:srgbClr val="7F7F7F"/>
                </a:solidFill>
              </a:rPr>
            </a:br>
            <a:r>
              <a:rPr lang="es-US" sz="1900" cap="all" dirty="0">
                <a:solidFill>
                  <a:srgbClr val="7F7F7F"/>
                </a:solidFill>
              </a:rPr>
              <a:t>a lo largo</a:t>
            </a:r>
            <a:r>
              <a:rPr lang="es-US" sz="1900" dirty="0">
                <a:solidFill>
                  <a:srgbClr val="7F7F7F"/>
                </a:solidFill>
              </a:rPr>
              <a:t>. </a:t>
            </a:r>
          </a:p>
          <a:p>
            <a:pPr marL="198000" indent="-198000" rtl="0">
              <a:spcAft>
                <a:spcPts val="1200"/>
              </a:spcAft>
              <a:buFont typeface="Arial"/>
              <a:buChar char="•"/>
            </a:pPr>
            <a:r>
              <a:rPr lang="es-US" sz="1900" dirty="0">
                <a:solidFill>
                  <a:srgbClr val="7F7F7F"/>
                </a:solidFill>
              </a:rPr>
              <a:t>Una vez que se alcanza la longitud deseada, </a:t>
            </a:r>
            <a:r>
              <a:rPr lang="es-US" sz="1900" cap="all" dirty="0">
                <a:solidFill>
                  <a:srgbClr val="7F7F7F"/>
                </a:solidFill>
              </a:rPr>
              <a:t>se pueden añadir elevaciones adicionales</a:t>
            </a:r>
            <a:r>
              <a:rPr lang="es-US" sz="1900" dirty="0">
                <a:solidFill>
                  <a:srgbClr val="7F7F7F"/>
                </a:solidFill>
              </a:rPr>
              <a:t>. </a:t>
            </a:r>
          </a:p>
          <a:p>
            <a:pPr marL="198000" indent="-198000" rtl="0">
              <a:spcAft>
                <a:spcPts val="1200"/>
              </a:spcAft>
              <a:buFont typeface="Arial"/>
              <a:buChar char="•"/>
            </a:pPr>
            <a:r>
              <a:rPr lang="es-US" sz="1900" dirty="0">
                <a:solidFill>
                  <a:srgbClr val="7F7F7F"/>
                </a:solidFill>
              </a:rPr>
              <a:t>Los andamios de tendido </a:t>
            </a:r>
            <a:br>
              <a:rPr lang="es-US" sz="1900" dirty="0">
                <a:solidFill>
                  <a:srgbClr val="7F7F7F"/>
                </a:solidFill>
              </a:rPr>
            </a:br>
            <a:r>
              <a:rPr lang="es-US" sz="1900" dirty="0">
                <a:solidFill>
                  <a:srgbClr val="7F7F7F"/>
                </a:solidFill>
              </a:rPr>
              <a:t>continuo </a:t>
            </a:r>
            <a:r>
              <a:rPr lang="es-US" sz="1900" cap="all" dirty="0">
                <a:solidFill>
                  <a:srgbClr val="7F7F7F"/>
                </a:solidFill>
              </a:rPr>
              <a:t>pueden contar con plataformas de trabajo en varios niveles.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T&amp;C scaffold-79.jpg"/>
          <p:cNvPicPr>
            <a:picLocks noChangeAspect="1"/>
          </p:cNvPicPr>
          <p:nvPr/>
        </p:nvPicPr>
        <p:blipFill>
          <a:blip r:embed="rId5"/>
          <a:srcRect l="12584" t="2514" r="11612"/>
          <a:stretch>
            <a:fillRect/>
          </a:stretch>
        </p:blipFill>
        <p:spPr>
          <a:xfrm>
            <a:off x="419100" y="1308100"/>
            <a:ext cx="6746566" cy="44323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9704" y="629959"/>
            <a:ext cx="5412660" cy="830997"/>
          </a:xfrm>
          <a:prstGeom prst="rect">
            <a:avLst/>
          </a:prstGeom>
          <a:noFill/>
        </p:spPr>
        <p:txBody>
          <a:bodyPr wrap="none" rtlCol="0">
            <a:spAutoFit/>
          </a:bodyPr>
          <a:lstStyle/>
          <a:p>
            <a:pPr algn="ctr" rtl="0"/>
            <a:r>
              <a:rPr lang="es-US" sz="4800" cap="all">
                <a:solidFill>
                  <a:srgbClr val="333F50"/>
                </a:solidFill>
                <a:latin typeface="+mj-lt"/>
              </a:rPr>
              <a:t>ANDAMIOS DE ÁREA</a:t>
            </a:r>
            <a:endParaRPr lang="en-US" sz="4800" cap="all" dirty="0">
              <a:solidFill>
                <a:srgbClr val="333F50"/>
              </a:solidFill>
              <a:latin typeface="+mj-lt"/>
            </a:endParaRPr>
          </a:p>
        </p:txBody>
      </p:sp>
      <p:sp>
        <p:nvSpPr>
          <p:cNvPr id="25" name="TextBox 24"/>
          <p:cNvSpPr txBox="1"/>
          <p:nvPr/>
        </p:nvSpPr>
        <p:spPr>
          <a:xfrm>
            <a:off x="1790700" y="5334000"/>
            <a:ext cx="4381500" cy="492443"/>
          </a:xfrm>
          <a:prstGeom prst="rect">
            <a:avLst/>
          </a:prstGeom>
          <a:noFill/>
        </p:spPr>
        <p:txBody>
          <a:bodyPr wrap="square" rtlCol="0">
            <a:spAutoFit/>
          </a:bodyPr>
          <a:lstStyle/>
          <a:p>
            <a:pPr rtl="0"/>
            <a:r>
              <a:rPr lang="es-US" sz="2600">
                <a:solidFill>
                  <a:srgbClr val="FFFFFF"/>
                </a:solidFill>
              </a:rPr>
              <a:t>VIGA PUENTE (VIGAS RETICULADAS)</a:t>
            </a:r>
          </a:p>
        </p:txBody>
      </p:sp>
      <p:sp>
        <p:nvSpPr>
          <p:cNvPr id="26" name="TextBox 25"/>
          <p:cNvSpPr txBox="1"/>
          <p:nvPr/>
        </p:nvSpPr>
        <p:spPr>
          <a:xfrm>
            <a:off x="7327900" y="5308600"/>
            <a:ext cx="4381500" cy="492443"/>
          </a:xfrm>
          <a:prstGeom prst="rect">
            <a:avLst/>
          </a:prstGeom>
          <a:noFill/>
        </p:spPr>
        <p:txBody>
          <a:bodyPr wrap="square" rtlCol="0">
            <a:spAutoFit/>
          </a:bodyPr>
          <a:lstStyle/>
          <a:p>
            <a:pPr rtl="0"/>
            <a:r>
              <a:rPr lang="es-US" sz="2600">
                <a:solidFill>
                  <a:srgbClr val="FFFFFF"/>
                </a:solidFill>
              </a:rPr>
              <a:t>LARGUEROS Y VIGAS</a:t>
            </a:r>
          </a:p>
        </p:txBody>
      </p:sp>
      <p:sp>
        <p:nvSpPr>
          <p:cNvPr id="5" name="TextBox 4"/>
          <p:cNvSpPr txBox="1"/>
          <p:nvPr/>
        </p:nvSpPr>
        <p:spPr>
          <a:xfrm>
            <a:off x="5854700" y="1689100"/>
            <a:ext cx="5969000" cy="3693319"/>
          </a:xfrm>
          <a:prstGeom prst="rect">
            <a:avLst/>
          </a:prstGeom>
          <a:noFill/>
        </p:spPr>
        <p:txBody>
          <a:bodyPr wrap="square" rtlCol="0">
            <a:spAutoFit/>
          </a:bodyPr>
          <a:lstStyle/>
          <a:p>
            <a:pPr rtl="0">
              <a:buFont typeface="Arial"/>
              <a:buChar char="•"/>
            </a:pPr>
            <a:r>
              <a:rPr lang="es-US" sz="2400">
                <a:solidFill>
                  <a:srgbClr val="595959"/>
                </a:solidFill>
              </a:rPr>
              <a:t> Los andamios de área proporcionan una gran área de trabajo. El nivel superior está entablonado para formar la plataforma para el trabajo en/cerca de los techos.</a:t>
            </a:r>
          </a:p>
          <a:p>
            <a:pPr rtl="0">
              <a:buFont typeface="Arial"/>
              <a:buChar char="•"/>
            </a:pPr>
            <a:endParaRPr lang="en-US" sz="2400" dirty="0">
              <a:solidFill>
                <a:srgbClr val="595959"/>
              </a:solidFill>
            </a:endParaRPr>
          </a:p>
          <a:p>
            <a:pPr rtl="0">
              <a:buFont typeface="Arial"/>
              <a:buChar char="•"/>
            </a:pPr>
            <a:r>
              <a:rPr lang="es-US" sz="2400">
                <a:solidFill>
                  <a:srgbClr val="595959"/>
                </a:solidFill>
              </a:rPr>
              <a:t> Excepto por los niveles de trabajo en las secciones perimetrales, un andamio de área debe tener solo un nivel de trabajo en la parte superior. </a:t>
            </a:r>
          </a:p>
          <a:p>
            <a:pPr rtl="0"/>
            <a:endParaRPr lang="en-US" dirty="0"/>
          </a:p>
        </p:txBody>
      </p:sp>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60350" y="1695450"/>
            <a:ext cx="5397500" cy="3365500"/>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2017" y="490259"/>
            <a:ext cx="2998838" cy="830997"/>
          </a:xfrm>
          <a:prstGeom prst="rect">
            <a:avLst/>
          </a:prstGeom>
          <a:noFill/>
        </p:spPr>
        <p:txBody>
          <a:bodyPr wrap="none" rtlCol="0">
            <a:spAutoFit/>
          </a:bodyPr>
          <a:lstStyle/>
          <a:p>
            <a:pPr algn="ctr" rtl="0"/>
            <a:r>
              <a:rPr lang="es-US" sz="4800" cap="all">
                <a:solidFill>
                  <a:srgbClr val="333F50"/>
                </a:solidFill>
                <a:latin typeface="+mj-lt"/>
              </a:rPr>
              <a:t>SUJECIÓN</a:t>
            </a:r>
            <a:endParaRPr lang="en-US" sz="4800" cap="all" dirty="0">
              <a:solidFill>
                <a:srgbClr val="333F50"/>
              </a:solidFill>
              <a:latin typeface="+mj-lt"/>
            </a:endParaRPr>
          </a:p>
        </p:txBody>
      </p:sp>
      <p:grpSp>
        <p:nvGrpSpPr>
          <p:cNvPr id="7" name="Group 6">
            <a:extLst>
              <a:ext uri="{FF2B5EF4-FFF2-40B4-BE49-F238E27FC236}">
                <a16:creationId xmlns:a16="http://schemas.microsoft.com/office/drawing/2014/main" id="{CC260067-21FE-5843-BCF8-25426B48B227}"/>
              </a:ext>
            </a:extLst>
          </p:cNvPr>
          <p:cNvGrpSpPr/>
          <p:nvPr/>
        </p:nvGrpSpPr>
        <p:grpSpPr>
          <a:xfrm>
            <a:off x="-583772" y="1520825"/>
            <a:ext cx="5943600" cy="4490720"/>
            <a:chOff x="0" y="977900"/>
            <a:chExt cx="5943600" cy="4490720"/>
          </a:xfrm>
        </p:grpSpPr>
        <p:pic>
          <p:nvPicPr>
            <p:cNvPr id="2" name="Picture 1">
              <a:extLst>
                <a:ext uri="{FF2B5EF4-FFF2-40B4-BE49-F238E27FC236}">
                  <a16:creationId xmlns:a16="http://schemas.microsoft.com/office/drawing/2014/main" id="{5D6F4B1E-0CF7-BF49-999E-DC04694BF940}"/>
                </a:ext>
              </a:extLst>
            </p:cNvPr>
            <p:cNvPicPr>
              <a:picLocks noChangeAspect="1"/>
            </p:cNvPicPr>
            <p:nvPr/>
          </p:nvPicPr>
          <p:blipFill>
            <a:blip r:embed="rId3"/>
            <a:stretch>
              <a:fillRect/>
            </a:stretch>
          </p:blipFill>
          <p:spPr>
            <a:xfrm>
              <a:off x="0" y="977900"/>
              <a:ext cx="5943600" cy="4490720"/>
            </a:xfrm>
            <a:prstGeom prst="rect">
              <a:avLst/>
            </a:prstGeom>
          </p:spPr>
        </p:pic>
        <p:pic>
          <p:nvPicPr>
            <p:cNvPr id="6" name="Picture 5">
              <a:extLst>
                <a:ext uri="{FF2B5EF4-FFF2-40B4-BE49-F238E27FC236}">
                  <a16:creationId xmlns:a16="http://schemas.microsoft.com/office/drawing/2014/main" id="{D21956E5-B79E-5E45-9CE0-22127D0235DC}"/>
                </a:ext>
              </a:extLst>
            </p:cNvPr>
            <p:cNvPicPr>
              <a:picLocks noChangeAspect="1"/>
            </p:cNvPicPr>
            <p:nvPr/>
          </p:nvPicPr>
          <p:blipFill>
            <a:blip r:embed="rId4"/>
            <a:stretch>
              <a:fillRect/>
            </a:stretch>
          </p:blipFill>
          <p:spPr>
            <a:xfrm>
              <a:off x="1120775" y="2075734"/>
              <a:ext cx="4406827" cy="3039191"/>
            </a:xfrm>
            <a:prstGeom prst="rect">
              <a:avLst/>
            </a:prstGeom>
          </p:spPr>
        </p:pic>
      </p:grpSp>
      <p:pic>
        <p:nvPicPr>
          <p:cNvPr id="8" name="Picture 7">
            <a:extLst>
              <a:ext uri="{FF2B5EF4-FFF2-40B4-BE49-F238E27FC236}">
                <a16:creationId xmlns:a16="http://schemas.microsoft.com/office/drawing/2014/main" id="{331A7C75-8223-A444-BCF2-DDA6533D6E1D}"/>
              </a:ext>
            </a:extLst>
          </p:cNvPr>
          <p:cNvPicPr>
            <a:picLocks noChangeAspect="1"/>
          </p:cNvPicPr>
          <p:nvPr/>
        </p:nvPicPr>
        <p:blipFill>
          <a:blip r:embed="rId5"/>
          <a:stretch>
            <a:fillRect/>
          </a:stretch>
        </p:blipFill>
        <p:spPr>
          <a:xfrm>
            <a:off x="5359828" y="1513637"/>
            <a:ext cx="6613097" cy="443956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1.jpeg"/>
          <p:cNvPicPr>
            <a:picLocks noChangeAspect="1"/>
          </p:cNvPicPr>
          <p:nvPr/>
        </p:nvPicPr>
        <p:blipFill>
          <a:blip r:embed="rId3"/>
          <a:stretch>
            <a:fillRect/>
          </a:stretch>
        </p:blipFill>
        <p:spPr>
          <a:xfrm rot="5400000">
            <a:off x="-523993" y="943093"/>
            <a:ext cx="5746595" cy="4292210"/>
          </a:xfrm>
          <a:prstGeom prst="rect">
            <a:avLst/>
          </a:prstGeom>
        </p:spPr>
      </p:pic>
      <p:sp>
        <p:nvSpPr>
          <p:cNvPr id="6" name="TextBox 5"/>
          <p:cNvSpPr txBox="1"/>
          <p:nvPr/>
        </p:nvSpPr>
        <p:spPr>
          <a:xfrm>
            <a:off x="5502315" y="261659"/>
            <a:ext cx="3418724" cy="830997"/>
          </a:xfrm>
          <a:prstGeom prst="rect">
            <a:avLst/>
          </a:prstGeom>
          <a:noFill/>
        </p:spPr>
        <p:txBody>
          <a:bodyPr wrap="none" rtlCol="0">
            <a:spAutoFit/>
          </a:bodyPr>
          <a:lstStyle/>
          <a:p>
            <a:pPr algn="ctr" rtl="0"/>
            <a:r>
              <a:rPr lang="es-US" sz="4800" cap="all" dirty="0">
                <a:solidFill>
                  <a:srgbClr val="333F50"/>
                </a:solidFill>
                <a:latin typeface="+mj-lt"/>
              </a:rPr>
              <a:t>CONTRAFUERTES</a:t>
            </a:r>
            <a:endParaRPr lang="en-US" sz="4800" cap="all" dirty="0">
              <a:solidFill>
                <a:srgbClr val="333F50"/>
              </a:solidFill>
              <a:latin typeface="+mj-lt"/>
            </a:endParaRPr>
          </a:p>
        </p:txBody>
      </p:sp>
      <p:sp>
        <p:nvSpPr>
          <p:cNvPr id="7" name="TextBox 6"/>
          <p:cNvSpPr txBox="1"/>
          <p:nvPr/>
        </p:nvSpPr>
        <p:spPr>
          <a:xfrm>
            <a:off x="4813300" y="1130300"/>
            <a:ext cx="6705600" cy="1846659"/>
          </a:xfrm>
          <a:prstGeom prst="rect">
            <a:avLst/>
          </a:prstGeom>
          <a:noFill/>
        </p:spPr>
        <p:txBody>
          <a:bodyPr wrap="square" rtlCol="0">
            <a:spAutoFit/>
          </a:bodyPr>
          <a:lstStyle/>
          <a:p>
            <a:pPr rtl="0">
              <a:buFont typeface="Arial"/>
              <a:buChar char="•"/>
            </a:pPr>
            <a:r>
              <a:rPr lang="es-US" sz="2400">
                <a:solidFill>
                  <a:srgbClr val="595959"/>
                </a:solidFill>
              </a:rPr>
              <a:t> Los contrafuertes proporcionan apoyo para actuar contra las fuerzas laterales (de lado) ampliando la base. </a:t>
            </a:r>
          </a:p>
          <a:p>
            <a:pPr rtl="0">
              <a:buFont typeface="Arial"/>
              <a:buChar char="•"/>
            </a:pPr>
            <a:r>
              <a:rPr lang="es-US" sz="2400">
                <a:solidFill>
                  <a:srgbClr val="595959"/>
                </a:solidFill>
              </a:rPr>
              <a:t> Le permite construir andamios más altos.</a:t>
            </a:r>
          </a:p>
          <a:p>
            <a:pPr rtl="0"/>
            <a:endParaRPr lang="en-US" dirty="0"/>
          </a:p>
        </p:txBody>
      </p:sp>
      <p:sp>
        <p:nvSpPr>
          <p:cNvPr id="8" name="TextBox 7"/>
          <p:cNvSpPr txBox="1"/>
          <p:nvPr/>
        </p:nvSpPr>
        <p:spPr>
          <a:xfrm>
            <a:off x="7518400" y="3340100"/>
            <a:ext cx="4406900" cy="1938992"/>
          </a:xfrm>
          <a:prstGeom prst="rect">
            <a:avLst/>
          </a:prstGeom>
          <a:noFill/>
        </p:spPr>
        <p:txBody>
          <a:bodyPr wrap="square" rtlCol="0">
            <a:spAutoFit/>
          </a:bodyPr>
          <a:lstStyle/>
          <a:p>
            <a:pPr rtl="0">
              <a:buFont typeface="Arial"/>
              <a:buChar char="•"/>
            </a:pPr>
            <a:r>
              <a:rPr lang="es-US" sz="2400">
                <a:solidFill>
                  <a:schemeClr val="tx1">
                    <a:lumMod val="65000"/>
                    <a:lumOff val="35000"/>
                  </a:schemeClr>
                </a:solidFill>
              </a:rPr>
              <a:t> Las normas exigen que el andamio se asegure siempre que se supere una relación de 4:1 entre la altura y el ancho de la base (o 3:1 en algunas jurisdicciones). </a:t>
            </a:r>
            <a:r>
              <a:rPr lang="es-US" sz="2400">
                <a:solidFill>
                  <a:schemeClr val="tx1">
                    <a:lumMod val="75000"/>
                    <a:lumOff val="25000"/>
                  </a:schemeClr>
                </a:solidFill>
              </a:rPr>
              <a:t> </a:t>
            </a:r>
          </a:p>
        </p:txBody>
      </p:sp>
      <p:grpSp>
        <p:nvGrpSpPr>
          <p:cNvPr id="12" name="Group 11"/>
          <p:cNvGrpSpPr/>
          <p:nvPr/>
        </p:nvGrpSpPr>
        <p:grpSpPr>
          <a:xfrm>
            <a:off x="4635500" y="2732390"/>
            <a:ext cx="2959100" cy="3293760"/>
            <a:chOff x="4635500" y="2732390"/>
            <a:chExt cx="2959100" cy="3293760"/>
          </a:xfrm>
        </p:grpSpPr>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4635500" y="2732390"/>
              <a:ext cx="2959100" cy="3293760"/>
            </a:xfrm>
            <a:prstGeom prst="rect">
              <a:avLst/>
            </a:prstGeom>
          </p:spPr>
        </p:pic>
        <p:cxnSp>
          <p:nvCxnSpPr>
            <p:cNvPr id="10" name="Straight Connector 9"/>
            <p:cNvCxnSpPr/>
            <p:nvPr/>
          </p:nvCxnSpPr>
          <p:spPr>
            <a:xfrm>
              <a:off x="5054600" y="3886200"/>
              <a:ext cx="495300" cy="1588"/>
            </a:xfrm>
            <a:prstGeom prst="line">
              <a:avLst/>
            </a:prstGeom>
            <a:ln w="6350"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362700" y="3302000"/>
              <a:ext cx="495300" cy="1588"/>
            </a:xfrm>
            <a:prstGeom prst="line">
              <a:avLst/>
            </a:prstGeom>
            <a:ln w="6350"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Learning Activity ICON.psd">
            <a:extLst>
              <a:ext uri="{FF2B5EF4-FFF2-40B4-BE49-F238E27FC236}">
                <a16:creationId xmlns:a16="http://schemas.microsoft.com/office/drawing/2014/main" id="{905CF3EB-1C55-4A46-8409-630CE41AB497}"/>
              </a:ext>
            </a:extLst>
          </p:cNvPr>
          <p:cNvPicPr>
            <a:picLocks noChangeAspect="1"/>
          </p:cNvPicPr>
          <p:nvPr/>
        </p:nvPicPr>
        <p:blipFill>
          <a:blip r:embed="rId5"/>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A2A7A234-6E8A-B545-AF26-D907EA72E562}"/>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53937" y="1278732"/>
            <a:ext cx="6501113" cy="4446585"/>
          </a:xfrm>
          <a:prstGeom prst="rect">
            <a:avLst/>
          </a:prstGeom>
        </p:spPr>
      </p:pic>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Learning Activity ICON.psd">
            <a:extLst>
              <a:ext uri="{FF2B5EF4-FFF2-40B4-BE49-F238E27FC236}">
                <a16:creationId xmlns:a16="http://schemas.microsoft.com/office/drawing/2014/main" id="{1869E79F-D6DE-404C-9B49-65B0E2C1BD72}"/>
              </a:ext>
            </a:extLst>
          </p:cNvPr>
          <p:cNvPicPr>
            <a:picLocks noChangeAspect="1"/>
          </p:cNvPicPr>
          <p:nvPr/>
        </p:nvPicPr>
        <p:blipFill>
          <a:blip r:embed="rId5"/>
          <a:stretch>
            <a:fillRect/>
          </a:stretch>
        </p:blipFill>
        <p:spPr>
          <a:xfrm>
            <a:off x="263921" y="254000"/>
            <a:ext cx="650479" cy="719631"/>
          </a:xfrm>
          <a:prstGeom prst="rect">
            <a:avLst/>
          </a:prstGeom>
        </p:spPr>
      </p:pic>
      <p:sp>
        <p:nvSpPr>
          <p:cNvPr id="8" name="TextBox 7">
            <a:extLst>
              <a:ext uri="{FF2B5EF4-FFF2-40B4-BE49-F238E27FC236}">
                <a16:creationId xmlns:a16="http://schemas.microsoft.com/office/drawing/2014/main" id="{805B6B10-F2DF-CC4B-83B9-CFC191A6F4CA}"/>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9" name="Picture 8">
            <a:extLst>
              <a:ext uri="{FF2B5EF4-FFF2-40B4-BE49-F238E27FC236}">
                <a16:creationId xmlns:a16="http://schemas.microsoft.com/office/drawing/2014/main" id="{48F35B81-2EA6-4C47-914D-F3EE5DF0A5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375232" y="1197917"/>
            <a:ext cx="7378035" cy="4619326"/>
          </a:xfrm>
          <a:prstGeom prst="rect">
            <a:avLst/>
          </a:prstGeom>
        </p:spPr>
      </p:pic>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D967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65015" y="439459"/>
            <a:ext cx="7401170"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1981200" y="1162190"/>
            <a:ext cx="9929794" cy="5078313"/>
          </a:xfrm>
          <a:prstGeom prst="rect">
            <a:avLst/>
          </a:prstGeom>
          <a:noFill/>
        </p:spPr>
        <p:txBody>
          <a:bodyPr wrap="square" rtlCol="0">
            <a:spAutoFit/>
          </a:bodyPr>
          <a:lstStyle/>
          <a:p>
            <a:pPr marL="198000" indent="-198000" rtl="0">
              <a:spcAft>
                <a:spcPts val="1800"/>
              </a:spcAft>
              <a:buFont typeface="Arial"/>
              <a:buChar char="•"/>
            </a:pPr>
            <a:r>
              <a:rPr lang="es-US" sz="2000" cap="all" dirty="0">
                <a:solidFill>
                  <a:srgbClr val="595959"/>
                </a:solidFill>
              </a:rPr>
              <a:t>Los andamios de tendido continuo</a:t>
            </a:r>
            <a:r>
              <a:rPr lang="es-US" sz="2000" dirty="0">
                <a:solidFill>
                  <a:srgbClr val="595959"/>
                </a:solidFill>
              </a:rPr>
              <a:t> consisten en múltiples secciones </a:t>
            </a:r>
            <a:br>
              <a:rPr lang="es-US" sz="2000" dirty="0">
                <a:solidFill>
                  <a:srgbClr val="595959"/>
                </a:solidFill>
              </a:rPr>
            </a:br>
            <a:r>
              <a:rPr lang="es-US" sz="2000" dirty="0">
                <a:solidFill>
                  <a:srgbClr val="595959"/>
                </a:solidFill>
              </a:rPr>
              <a:t>de </a:t>
            </a:r>
            <a:r>
              <a:rPr lang="es-US" sz="2000" cap="all" dirty="0">
                <a:solidFill>
                  <a:srgbClr val="595959"/>
                </a:solidFill>
              </a:rPr>
              <a:t>una sección de ancho</a:t>
            </a:r>
            <a:r>
              <a:rPr lang="es-US" sz="2000" dirty="0">
                <a:solidFill>
                  <a:srgbClr val="595959"/>
                </a:solidFill>
              </a:rPr>
              <a:t>. Construir un andamio de tendido continuo implica </a:t>
            </a:r>
            <a:r>
              <a:rPr lang="es-US" sz="2000" cap="all" dirty="0">
                <a:solidFill>
                  <a:srgbClr val="595959"/>
                </a:solidFill>
              </a:rPr>
              <a:t>unir secciones a lo largo</a:t>
            </a:r>
            <a:r>
              <a:rPr lang="es-US" sz="2000" dirty="0">
                <a:solidFill>
                  <a:srgbClr val="595959"/>
                </a:solidFill>
              </a:rPr>
              <a:t>.</a:t>
            </a:r>
          </a:p>
          <a:p>
            <a:pPr marL="198000" indent="-198000" rtl="0">
              <a:spcAft>
                <a:spcPts val="1800"/>
              </a:spcAft>
              <a:buFont typeface="Arial"/>
              <a:buChar char="•"/>
            </a:pPr>
            <a:r>
              <a:rPr lang="es-US" sz="2000" dirty="0">
                <a:solidFill>
                  <a:srgbClr val="595959"/>
                </a:solidFill>
              </a:rPr>
              <a:t>Una vez que se alcanza la longitud deseada, se pueden añadir </a:t>
            </a:r>
            <a:r>
              <a:rPr lang="es-US" sz="2000" cap="all" dirty="0">
                <a:solidFill>
                  <a:srgbClr val="595959"/>
                </a:solidFill>
              </a:rPr>
              <a:t>elevaciones adicionales</a:t>
            </a:r>
            <a:r>
              <a:rPr lang="es-US" sz="2000" dirty="0">
                <a:solidFill>
                  <a:srgbClr val="595959"/>
                </a:solidFill>
              </a:rPr>
              <a:t>. </a:t>
            </a:r>
          </a:p>
          <a:p>
            <a:pPr marL="198000" indent="-198000" rtl="0">
              <a:spcAft>
                <a:spcPts val="1800"/>
              </a:spcAft>
              <a:buFont typeface="Arial"/>
              <a:buChar char="•"/>
            </a:pPr>
            <a:r>
              <a:rPr lang="es-US" sz="2000" dirty="0">
                <a:solidFill>
                  <a:srgbClr val="595959"/>
                </a:solidFill>
              </a:rPr>
              <a:t>Los andamios más altos que la relación base-altura permitida, se deben asegurar con </a:t>
            </a:r>
            <a:r>
              <a:rPr lang="es-US" sz="2000" cap="all" dirty="0">
                <a:solidFill>
                  <a:srgbClr val="595959"/>
                </a:solidFill>
              </a:rPr>
              <a:t>sujeciones o cables de amarre, o bien</a:t>
            </a:r>
            <a:r>
              <a:rPr lang="es-US" sz="2000" dirty="0">
                <a:solidFill>
                  <a:srgbClr val="595959"/>
                </a:solidFill>
              </a:rPr>
              <a:t> el ancho mínimo </a:t>
            </a:r>
            <a:br>
              <a:rPr lang="es-US" sz="2000" dirty="0">
                <a:solidFill>
                  <a:srgbClr val="595959"/>
                </a:solidFill>
              </a:rPr>
            </a:br>
            <a:r>
              <a:rPr lang="es-US" sz="2000" dirty="0">
                <a:solidFill>
                  <a:srgbClr val="595959"/>
                </a:solidFill>
              </a:rPr>
              <a:t>de la base se debe aumentar con </a:t>
            </a:r>
            <a:r>
              <a:rPr lang="es-US" sz="2000" cap="all" dirty="0">
                <a:solidFill>
                  <a:srgbClr val="595959"/>
                </a:solidFill>
              </a:rPr>
              <a:t>contrafuertes</a:t>
            </a:r>
            <a:r>
              <a:rPr lang="es-US" sz="2000" dirty="0">
                <a:solidFill>
                  <a:srgbClr val="595959"/>
                </a:solidFill>
              </a:rPr>
              <a:t>.</a:t>
            </a:r>
          </a:p>
          <a:p>
            <a:pPr marL="198000" indent="-198000" rtl="0">
              <a:spcAft>
                <a:spcPts val="1800"/>
              </a:spcAft>
              <a:buFont typeface="Arial"/>
              <a:buChar char="•"/>
            </a:pPr>
            <a:r>
              <a:rPr lang="es-US" sz="2000" cap="all" dirty="0">
                <a:solidFill>
                  <a:srgbClr val="595959"/>
                </a:solidFill>
              </a:rPr>
              <a:t>Los andamios de área </a:t>
            </a:r>
            <a:r>
              <a:rPr lang="es-US" sz="2000" dirty="0">
                <a:solidFill>
                  <a:srgbClr val="595959"/>
                </a:solidFill>
              </a:rPr>
              <a:t>suelen tener</a:t>
            </a:r>
            <a:r>
              <a:rPr lang="es-US" sz="2000" cap="all" dirty="0">
                <a:solidFill>
                  <a:srgbClr val="595959"/>
                </a:solidFill>
              </a:rPr>
              <a:t> una sola plataforma en la parte superior del mismo</a:t>
            </a:r>
          </a:p>
          <a:p>
            <a:pPr marL="198000" indent="-198000" rtl="0">
              <a:spcAft>
                <a:spcPts val="1800"/>
              </a:spcAft>
              <a:buFont typeface="Arial"/>
              <a:buChar char="•"/>
            </a:pPr>
            <a:r>
              <a:rPr lang="es-US" sz="2000" cap="all" dirty="0">
                <a:solidFill>
                  <a:srgbClr val="595959"/>
                </a:solidFill>
              </a:rPr>
              <a:t>Los refuerzos se deben conectar en cada elevación</a:t>
            </a:r>
            <a:r>
              <a:rPr lang="es-US" sz="2000" dirty="0">
                <a:solidFill>
                  <a:srgbClr val="595959"/>
                </a:solidFill>
              </a:rPr>
              <a:t>. </a:t>
            </a:r>
            <a:r>
              <a:rPr lang="es-US" sz="2000" cap="all" dirty="0">
                <a:solidFill>
                  <a:srgbClr val="595959"/>
                </a:solidFill>
              </a:rPr>
              <a:t>Diagonales internas </a:t>
            </a:r>
            <a:r>
              <a:rPr lang="es-US" sz="2000" dirty="0">
                <a:solidFill>
                  <a:srgbClr val="595959"/>
                </a:solidFill>
              </a:rPr>
              <a:t>cada tres secciones</a:t>
            </a:r>
            <a:r>
              <a:rPr lang="es-US" sz="2000" cap="all" dirty="0">
                <a:solidFill>
                  <a:srgbClr val="595959"/>
                </a:solidFill>
              </a:rPr>
              <a:t> (o según las regulaciones) y con </a:t>
            </a:r>
            <a:r>
              <a:rPr lang="es-US" sz="2000" dirty="0">
                <a:solidFill>
                  <a:srgbClr val="595959"/>
                </a:solidFill>
              </a:rPr>
              <a:t>refuerzos de balanceo</a:t>
            </a:r>
            <a:r>
              <a:rPr lang="es-US" sz="2000" cap="all" dirty="0">
                <a:solidFill>
                  <a:srgbClr val="595959"/>
                </a:solidFill>
              </a:rPr>
              <a:t> cada cinco secciones</a:t>
            </a:r>
            <a:r>
              <a:rPr lang="es-US" sz="2000" dirty="0">
                <a:solidFill>
                  <a:srgbClr val="595959"/>
                </a:solidFill>
              </a:rPr>
              <a:t>.</a:t>
            </a:r>
            <a:endParaRPr lang="en-US" sz="20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D967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400" y="439459"/>
            <a:ext cx="7518400"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251090"/>
            <a:ext cx="9929794" cy="4508927"/>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El </a:t>
            </a:r>
            <a:r>
              <a:rPr lang="es-US" sz="2200" cap="all" dirty="0" err="1">
                <a:solidFill>
                  <a:srgbClr val="595959"/>
                </a:solidFill>
              </a:rPr>
              <a:t>arriostramiento</a:t>
            </a:r>
            <a:r>
              <a:rPr lang="es-US" sz="2200" dirty="0">
                <a:solidFill>
                  <a:srgbClr val="595959"/>
                </a:solidFill>
              </a:rPr>
              <a:t> para los andamios de tubos y abrazaderas siempre debe ser </a:t>
            </a:r>
            <a:r>
              <a:rPr lang="es-US" sz="2200" cap="all" dirty="0">
                <a:solidFill>
                  <a:srgbClr val="595959"/>
                </a:solidFill>
              </a:rPr>
              <a:t>instalado mientras se construye el andamio. </a:t>
            </a:r>
            <a:r>
              <a:rPr lang="es-US" sz="2200" dirty="0">
                <a:solidFill>
                  <a:schemeClr val="tx1">
                    <a:lumMod val="65000"/>
                    <a:lumOff val="35000"/>
                  </a:schemeClr>
                </a:solidFill>
              </a:rPr>
              <a:t>Siempre</a:t>
            </a:r>
            <a:r>
              <a:rPr lang="es-US" sz="2200" dirty="0">
                <a:solidFill>
                  <a:srgbClr val="595959"/>
                </a:solidFill>
              </a:rPr>
              <a:t> </a:t>
            </a:r>
            <a:r>
              <a:rPr lang="es-US" sz="2200" cap="all" dirty="0">
                <a:solidFill>
                  <a:schemeClr val="tx1">
                    <a:lumMod val="65000"/>
                    <a:lumOff val="35000"/>
                  </a:schemeClr>
                </a:solidFill>
              </a:rPr>
              <a:t>siga las instrucciones del manufacturero</a:t>
            </a:r>
            <a:r>
              <a:rPr lang="es-US" sz="2200" dirty="0">
                <a:solidFill>
                  <a:srgbClr val="595959"/>
                </a:solidFill>
              </a:rPr>
              <a:t> </a:t>
            </a:r>
            <a:r>
              <a:rPr lang="es-US" sz="2200" dirty="0">
                <a:solidFill>
                  <a:schemeClr val="tx1">
                    <a:lumMod val="65000"/>
                    <a:lumOff val="35000"/>
                  </a:schemeClr>
                </a:solidFill>
              </a:rPr>
              <a:t>con respecto al </a:t>
            </a:r>
            <a:r>
              <a:rPr lang="es-US" sz="2200" dirty="0" err="1">
                <a:solidFill>
                  <a:schemeClr val="tx1">
                    <a:lumMod val="65000"/>
                    <a:lumOff val="35000"/>
                  </a:schemeClr>
                </a:solidFill>
              </a:rPr>
              <a:t>arriostramiento</a:t>
            </a:r>
            <a:r>
              <a:rPr lang="es-US" sz="2200" dirty="0">
                <a:solidFill>
                  <a:srgbClr val="595959"/>
                </a:solidFill>
              </a:rPr>
              <a:t>.</a:t>
            </a:r>
            <a:endParaRPr lang="en-US" sz="2200" cap="all" dirty="0">
              <a:solidFill>
                <a:srgbClr val="595959"/>
              </a:solidFill>
            </a:endParaRPr>
          </a:p>
          <a:p>
            <a:pPr marL="198000" indent="-198000" rtl="0">
              <a:spcAft>
                <a:spcPts val="1800"/>
              </a:spcAft>
              <a:buFont typeface="Arial"/>
              <a:buChar char="•"/>
            </a:pPr>
            <a:r>
              <a:rPr lang="es-US" sz="2200" dirty="0">
                <a:solidFill>
                  <a:srgbClr val="595959"/>
                </a:solidFill>
              </a:rPr>
              <a:t>Se deben instalar </a:t>
            </a:r>
            <a:r>
              <a:rPr lang="es-US" sz="2200" cap="all" dirty="0">
                <a:solidFill>
                  <a:srgbClr val="595959"/>
                </a:solidFill>
              </a:rPr>
              <a:t>refuerzos transversales</a:t>
            </a:r>
            <a:r>
              <a:rPr lang="es-US" sz="2200" dirty="0">
                <a:solidFill>
                  <a:srgbClr val="595959"/>
                </a:solidFill>
              </a:rPr>
              <a:t> (entre la parte delantera y la trasera del andamio) para </a:t>
            </a:r>
            <a:r>
              <a:rPr lang="es-US" sz="2200" cap="all" dirty="0">
                <a:solidFill>
                  <a:srgbClr val="595959"/>
                </a:solidFill>
              </a:rPr>
              <a:t>mantener el andamio plomado</a:t>
            </a:r>
            <a:r>
              <a:rPr lang="es-US" sz="2200" dirty="0">
                <a:solidFill>
                  <a:srgbClr val="595959"/>
                </a:solidFill>
              </a:rPr>
              <a:t>.</a:t>
            </a:r>
          </a:p>
          <a:p>
            <a:pPr marL="198000" indent="-198000" rtl="0">
              <a:spcAft>
                <a:spcPts val="1800"/>
              </a:spcAft>
              <a:buFont typeface="Arial"/>
              <a:buChar char="•"/>
            </a:pPr>
            <a:r>
              <a:rPr lang="es-US" sz="2200" dirty="0">
                <a:solidFill>
                  <a:srgbClr val="595959"/>
                </a:solidFill>
              </a:rPr>
              <a:t>El </a:t>
            </a:r>
            <a:r>
              <a:rPr lang="es-US" sz="2200" cap="all" dirty="0" err="1">
                <a:solidFill>
                  <a:srgbClr val="595959"/>
                </a:solidFill>
              </a:rPr>
              <a:t>arriostramiento</a:t>
            </a:r>
            <a:r>
              <a:rPr lang="es-US" sz="2200" cap="all" dirty="0">
                <a:solidFill>
                  <a:srgbClr val="595959"/>
                </a:solidFill>
              </a:rPr>
              <a:t> de balanceo</a:t>
            </a:r>
            <a:r>
              <a:rPr lang="es-US" sz="2200" dirty="0">
                <a:solidFill>
                  <a:srgbClr val="595959"/>
                </a:solidFill>
              </a:rPr>
              <a:t>, o </a:t>
            </a:r>
            <a:r>
              <a:rPr lang="es-US" sz="2200" dirty="0" err="1">
                <a:solidFill>
                  <a:srgbClr val="595959"/>
                </a:solidFill>
              </a:rPr>
              <a:t>arriostramiento</a:t>
            </a:r>
            <a:r>
              <a:rPr lang="es-US" sz="2200" dirty="0">
                <a:solidFill>
                  <a:srgbClr val="595959"/>
                </a:solidFill>
              </a:rPr>
              <a:t> de fachada, </a:t>
            </a:r>
            <a:br>
              <a:rPr lang="es-US" sz="2200" dirty="0">
                <a:solidFill>
                  <a:srgbClr val="595959"/>
                </a:solidFill>
              </a:rPr>
            </a:br>
            <a:r>
              <a:rPr lang="es-US" sz="2200" dirty="0">
                <a:solidFill>
                  <a:srgbClr val="595959"/>
                </a:solidFill>
              </a:rPr>
              <a:t>se debe colocar al </a:t>
            </a:r>
            <a:r>
              <a:rPr lang="es-US" sz="2200" cap="all" dirty="0">
                <a:solidFill>
                  <a:srgbClr val="595959"/>
                </a:solidFill>
              </a:rPr>
              <a:t>principio, al final y cada cinco postes</a:t>
            </a:r>
            <a:r>
              <a:rPr lang="es-US" sz="2200" dirty="0">
                <a:solidFill>
                  <a:srgbClr val="595959"/>
                </a:solidFill>
              </a:rPr>
              <a:t>. Se puede ubicar en una sola sección o extenderse a lo largo de varias. </a:t>
            </a:r>
          </a:p>
          <a:p>
            <a:pPr marL="198000" indent="-198000" rtl="0">
              <a:spcAft>
                <a:spcPts val="1800"/>
              </a:spcAft>
              <a:buFont typeface="Arial"/>
              <a:buChar char="•"/>
            </a:pPr>
            <a:r>
              <a:rPr lang="es-US" sz="2200" dirty="0">
                <a:solidFill>
                  <a:srgbClr val="595959"/>
                </a:solidFill>
              </a:rPr>
              <a:t>La </a:t>
            </a:r>
            <a:r>
              <a:rPr lang="es-US" sz="2200" cap="all" dirty="0">
                <a:solidFill>
                  <a:srgbClr val="595959"/>
                </a:solidFill>
              </a:rPr>
              <a:t>configuración del andamio</a:t>
            </a:r>
            <a:r>
              <a:rPr lang="es-US" sz="2200" dirty="0">
                <a:solidFill>
                  <a:srgbClr val="595959"/>
                </a:solidFill>
              </a:rPr>
              <a:t> determinará la mejor disposición para todas las </a:t>
            </a:r>
            <a:r>
              <a:rPr lang="es-US" sz="2200" cap="all" dirty="0">
                <a:solidFill>
                  <a:srgbClr val="595959"/>
                </a:solidFill>
              </a:rPr>
              <a:t>sujeciones y </a:t>
            </a:r>
            <a:r>
              <a:rPr lang="es-US" sz="2200" cap="all" dirty="0" err="1">
                <a:solidFill>
                  <a:srgbClr val="595959"/>
                </a:solidFill>
              </a:rPr>
              <a:t>arriostramientos</a:t>
            </a:r>
            <a:r>
              <a:rPr lang="es-US" sz="2200" dirty="0">
                <a:solidFill>
                  <a:srgbClr val="595959"/>
                </a:solidFill>
              </a:rPr>
              <a:t>.</a:t>
            </a:r>
            <a:endParaRPr lang="en-US" sz="22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397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71764" y="5465762"/>
            <a:ext cx="752475"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03764" y="5465761"/>
            <a:ext cx="752477"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37351" y="5467350"/>
            <a:ext cx="749300"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2"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13513" y="1369537"/>
            <a:ext cx="8390437" cy="1569660"/>
          </a:xfrm>
          <a:prstGeom prst="rect">
            <a:avLst/>
          </a:prstGeom>
          <a:noFill/>
        </p:spPr>
        <p:txBody>
          <a:bodyPr wrap="none" rtlCol="0">
            <a:spAutoFit/>
          </a:bodyPr>
          <a:lstStyle/>
          <a:p>
            <a:pPr algn="ctr" rtl="0"/>
            <a:r>
              <a:rPr lang="es-US" sz="4800" dirty="0">
                <a:solidFill>
                  <a:schemeClr val="bg1"/>
                </a:solidFill>
              </a:rPr>
              <a:t>ANDAMIOS DE MÚLTIPLES </a:t>
            </a:r>
            <a:br>
              <a:rPr lang="es-US" sz="4800" dirty="0">
                <a:solidFill>
                  <a:schemeClr val="bg1"/>
                </a:solidFill>
              </a:rPr>
            </a:br>
            <a:r>
              <a:rPr lang="es-US" sz="4800" dirty="0">
                <a:solidFill>
                  <a:schemeClr val="bg1"/>
                </a:solidFill>
              </a:rPr>
              <a:t>ELEVACIONES Y SECCIONES</a:t>
            </a:r>
          </a:p>
        </p:txBody>
      </p:sp>
      <p:sp>
        <p:nvSpPr>
          <p:cNvPr id="41" name="Rectangle 40"/>
          <p:cNvSpPr/>
          <p:nvPr/>
        </p:nvSpPr>
        <p:spPr>
          <a:xfrm>
            <a:off x="1041400" y="2980170"/>
            <a:ext cx="10414000" cy="769441"/>
          </a:xfrm>
          <a:prstGeom prst="rect">
            <a:avLst/>
          </a:prstGeom>
          <a:noFill/>
        </p:spPr>
        <p:txBody>
          <a:bodyPr wrap="square" rtlCol="0">
            <a:spAutoFit/>
          </a:bodyPr>
          <a:lstStyle/>
          <a:p>
            <a:pPr algn="ctr" rtl="0"/>
            <a:r>
              <a:rPr lang="es-US" sz="2200" cap="all" dirty="0">
                <a:solidFill>
                  <a:srgbClr val="93BC00"/>
                </a:solidFill>
                <a:latin typeface="Source Sans Pro Light" panose="020B0403030403020204" pitchFamily="34" charset="0"/>
              </a:rPr>
              <a:t>Los andamios de SISTEMA se pueden construir a cualquier </a:t>
            </a:r>
            <a:br>
              <a:rPr lang="es-US" sz="2200" cap="all" dirty="0">
                <a:solidFill>
                  <a:srgbClr val="93BC00"/>
                </a:solidFill>
                <a:latin typeface="Source Sans Pro Light" panose="020B0403030403020204" pitchFamily="34" charset="0"/>
              </a:rPr>
            </a:br>
            <a:r>
              <a:rPr lang="es-US" sz="2200" cap="all" dirty="0">
                <a:solidFill>
                  <a:srgbClr val="93BC00"/>
                </a:solidFill>
                <a:latin typeface="Source Sans Pro Light" panose="020B0403030403020204" pitchFamily="34" charset="0"/>
              </a:rPr>
              <a:t>altura, longitud o ancho</a:t>
            </a:r>
            <a:r>
              <a:rPr lang="es-US" sz="2200" cap="all" dirty="0">
                <a:solidFill>
                  <a:srgbClr val="93F300"/>
                </a:solidFill>
                <a:latin typeface="Source Sans Pro Light" panose="020B0403030403020204" pitchFamily="34" charset="0"/>
              </a:rPr>
              <a:t>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E07E83"/>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pPr rtl="0"/>
              <a:r>
                <a:rPr lang="es-US" sz="4400">
                  <a:solidFill>
                    <a:schemeClr val="bg1"/>
                  </a:solidFill>
                </a:rPr>
                <a:t>5</a:t>
              </a:r>
            </a:p>
          </p:txBody>
        </p:sp>
      </p:gr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0800" y="439459"/>
            <a:ext cx="7569200" cy="2123658"/>
          </a:xfrm>
          <a:prstGeom prst="rect">
            <a:avLst/>
          </a:prstGeom>
          <a:noFill/>
        </p:spPr>
        <p:txBody>
          <a:bodyPr wrap="square" rtlCol="0">
            <a:spAutoFit/>
          </a:bodyPr>
          <a:lstStyle/>
          <a:p>
            <a:pPr algn="ctr" rtl="0"/>
            <a:r>
              <a:rPr lang="es-US" sz="4400" cap="all" dirty="0">
                <a:solidFill>
                  <a:schemeClr val="tx2">
                    <a:lumMod val="75000"/>
                  </a:schemeClr>
                </a:solidFill>
                <a:latin typeface="+mj-lt"/>
              </a:rPr>
              <a:t>ANDAMIOS DE MÚLTIPLES ELEVACIONES </a:t>
            </a:r>
            <a:br>
              <a:rPr lang="es-US" sz="4400" cap="all" dirty="0">
                <a:solidFill>
                  <a:schemeClr val="tx2">
                    <a:lumMod val="75000"/>
                  </a:schemeClr>
                </a:solidFill>
                <a:latin typeface="+mj-lt"/>
              </a:rPr>
            </a:br>
            <a:r>
              <a:rPr lang="es-US" sz="4400" cap="all" dirty="0">
                <a:solidFill>
                  <a:schemeClr val="tx2">
                    <a:lumMod val="75000"/>
                  </a:schemeClr>
                </a:solidFill>
                <a:latin typeface="+mj-lt"/>
              </a:rPr>
              <a:t>DE MAYOR ALTURA</a:t>
            </a:r>
            <a:endParaRPr lang="en-US" sz="4400" cap="all" dirty="0">
              <a:solidFill>
                <a:schemeClr val="tx2">
                  <a:lumMod val="75000"/>
                </a:schemeClr>
              </a:solidFill>
              <a:latin typeface="+mj-lt"/>
            </a:endParaRPr>
          </a:p>
        </p:txBody>
      </p:sp>
      <p:sp>
        <p:nvSpPr>
          <p:cNvPr id="4" name="TextBox 3"/>
          <p:cNvSpPr txBox="1"/>
          <p:nvPr/>
        </p:nvSpPr>
        <p:spPr>
          <a:xfrm>
            <a:off x="4394199" y="2580048"/>
            <a:ext cx="7153031" cy="3508653"/>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Las sujeciones aseguran la estabilidad del andamio. </a:t>
            </a:r>
          </a:p>
          <a:p>
            <a:pPr marL="198000" indent="-198000" rtl="0">
              <a:spcAft>
                <a:spcPts val="1800"/>
              </a:spcAft>
              <a:buFont typeface="Arial"/>
              <a:buChar char="•"/>
            </a:pPr>
            <a:r>
              <a:rPr lang="es-US" sz="2400" dirty="0">
                <a:solidFill>
                  <a:srgbClr val="595959"/>
                </a:solidFill>
              </a:rPr>
              <a:t>Las sujeciones se deben utilizar cuando el andamio excede la relación permitida entre la altura y la base. </a:t>
            </a:r>
          </a:p>
          <a:p>
            <a:pPr marL="198000" indent="-198000" rtl="0">
              <a:spcAft>
                <a:spcPts val="1800"/>
              </a:spcAft>
              <a:buFont typeface="Arial"/>
              <a:buChar char="•"/>
            </a:pPr>
            <a:r>
              <a:rPr lang="es-US" sz="2400" dirty="0">
                <a:solidFill>
                  <a:srgbClr val="595959"/>
                </a:solidFill>
              </a:rPr>
              <a:t>Un amarre debe ser capaz de evitar que el andamio se caiga o se </a:t>
            </a:r>
            <a:r>
              <a:rPr lang="es-US" sz="2400" cap="all" dirty="0">
                <a:solidFill>
                  <a:srgbClr val="595959"/>
                </a:solidFill>
              </a:rPr>
              <a:t>aleje</a:t>
            </a:r>
            <a:r>
              <a:rPr lang="es-US" sz="2400" dirty="0">
                <a:solidFill>
                  <a:srgbClr val="595959"/>
                </a:solidFill>
              </a:rPr>
              <a:t> de la pared, o se incline </a:t>
            </a:r>
            <a:r>
              <a:rPr lang="es-US" sz="2400" cap="all" dirty="0">
                <a:solidFill>
                  <a:srgbClr val="595959"/>
                </a:solidFill>
              </a:rPr>
              <a:t>hacia</a:t>
            </a:r>
            <a:r>
              <a:rPr lang="es-US" sz="2400" dirty="0">
                <a:solidFill>
                  <a:srgbClr val="595959"/>
                </a:solidFill>
              </a:rPr>
              <a:t> la misma.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s scaffold NEW.jpg"/>
          <p:cNvPicPr>
            <a:picLocks noChangeAspect="1"/>
          </p:cNvPicPr>
          <p:nvPr/>
        </p:nvPicPr>
        <p:blipFill>
          <a:blip r:embed="rId3"/>
          <a:stretch>
            <a:fillRect/>
          </a:stretch>
        </p:blipFill>
        <p:spPr>
          <a:xfrm>
            <a:off x="563315" y="-31386"/>
            <a:ext cx="5056124" cy="6350000"/>
          </a:xfrm>
          <a:prstGeom prst="rect">
            <a:avLst/>
          </a:prstGeom>
        </p:spPr>
      </p:pic>
      <p:sp>
        <p:nvSpPr>
          <p:cNvPr id="52" name="TextBox 51"/>
          <p:cNvSpPr txBox="1"/>
          <p:nvPr/>
        </p:nvSpPr>
        <p:spPr>
          <a:xfrm>
            <a:off x="6131072" y="3252509"/>
            <a:ext cx="5454463" cy="769441"/>
          </a:xfrm>
          <a:prstGeom prst="rect">
            <a:avLst/>
          </a:prstGeom>
          <a:noFill/>
        </p:spPr>
        <p:txBody>
          <a:bodyPr wrap="none" rtlCol="0">
            <a:spAutoFit/>
          </a:bodyPr>
          <a:lstStyle/>
          <a:p>
            <a:pPr algn="ctr" rtl="0"/>
            <a:r>
              <a:rPr lang="es-US" sz="4400" cap="all">
                <a:solidFill>
                  <a:srgbClr val="44546A"/>
                </a:solidFill>
                <a:latin typeface="+mj-lt"/>
              </a:rPr>
              <a:t>Andamios de sistema</a:t>
            </a:r>
            <a:endParaRPr lang="en-US" sz="4400" cap="all" dirty="0">
              <a:solidFill>
                <a:srgbClr val="44546A"/>
              </a:solidFill>
              <a:latin typeface="+mj-lt"/>
            </a:endParaRPr>
          </a:p>
        </p:txBody>
      </p:sp>
      <p:sp>
        <p:nvSpPr>
          <p:cNvPr id="9" name="TextBox 8"/>
          <p:cNvSpPr txBox="1"/>
          <p:nvPr/>
        </p:nvSpPr>
        <p:spPr>
          <a:xfrm>
            <a:off x="6261100" y="4102100"/>
            <a:ext cx="5321300" cy="1338828"/>
          </a:xfrm>
          <a:prstGeom prst="rect">
            <a:avLst/>
          </a:prstGeom>
          <a:noFill/>
        </p:spPr>
        <p:txBody>
          <a:bodyPr wrap="square" rtlCol="0">
            <a:spAutoFit/>
          </a:bodyPr>
          <a:lstStyle/>
          <a:p>
            <a:pPr rtl="0"/>
            <a:r>
              <a:rPr lang="es-US" sz="2600">
                <a:solidFill>
                  <a:srgbClr val="595959"/>
                </a:solidFill>
              </a:rPr>
              <a:t>Los andamios de sistema tienen puntos de conexión fijos a </a:t>
            </a:r>
          </a:p>
          <a:p>
            <a:pPr rtl="0"/>
            <a:r>
              <a:t>intervalos iguales a lo largo de los postes.</a:t>
            </a:r>
          </a:p>
        </p:txBody>
      </p:sp>
      <p:grpSp>
        <p:nvGrpSpPr>
          <p:cNvPr id="2" name="Group 1">
            <a:extLst>
              <a:ext uri="{FF2B5EF4-FFF2-40B4-BE49-F238E27FC236}">
                <a16:creationId xmlns:a16="http://schemas.microsoft.com/office/drawing/2014/main" id="{07877BBF-5C02-0F43-A401-745D265E474C}"/>
              </a:ext>
            </a:extLst>
          </p:cNvPr>
          <p:cNvGrpSpPr/>
          <p:nvPr/>
        </p:nvGrpSpPr>
        <p:grpSpPr>
          <a:xfrm>
            <a:off x="1633305" y="552227"/>
            <a:ext cx="1035050" cy="514499"/>
            <a:chOff x="1633305" y="552227"/>
            <a:chExt cx="1035050" cy="514499"/>
          </a:xfrm>
        </p:grpSpPr>
        <p:sp>
          <p:nvSpPr>
            <p:cNvPr id="12" name="TextBox 11">
              <a:extLst>
                <a:ext uri="{FF2B5EF4-FFF2-40B4-BE49-F238E27FC236}">
                  <a16:creationId xmlns:a16="http://schemas.microsoft.com/office/drawing/2014/main" id="{D82E2764-4CBD-DD48-9C08-3B6F39CA3C1F}"/>
                </a:ext>
              </a:extLst>
            </p:cNvPr>
            <p:cNvSpPr txBox="1"/>
            <p:nvPr/>
          </p:nvSpPr>
          <p:spPr>
            <a:xfrm>
              <a:off x="1633305" y="552227"/>
              <a:ext cx="1035050" cy="338554"/>
            </a:xfrm>
            <a:prstGeom prst="rect">
              <a:avLst/>
            </a:prstGeom>
            <a:noFill/>
          </p:spPr>
          <p:txBody>
            <a:bodyPr wrap="square" rtlCol="0">
              <a:spAutoFit/>
            </a:bodyPr>
            <a:lstStyle/>
            <a:p>
              <a:pPr rtl="0"/>
              <a:r>
                <a:rPr lang="es-US" sz="1600"/>
                <a:t>POSTE</a:t>
              </a:r>
            </a:p>
          </p:txBody>
        </p:sp>
        <p:cxnSp>
          <p:nvCxnSpPr>
            <p:cNvPr id="13" name="Straight Arrow Connector 12">
              <a:extLst>
                <a:ext uri="{FF2B5EF4-FFF2-40B4-BE49-F238E27FC236}">
                  <a16:creationId xmlns:a16="http://schemas.microsoft.com/office/drawing/2014/main" id="{4DA4A67F-DCD6-CB40-8D4C-029C9623109B}"/>
                </a:ext>
              </a:extLst>
            </p:cNvPr>
            <p:cNvCxnSpPr>
              <a:cxnSpLocks/>
              <a:stCxn id="12" idx="2"/>
            </p:cNvCxnSpPr>
            <p:nvPr/>
          </p:nvCxnSpPr>
          <p:spPr>
            <a:xfrm>
              <a:off x="2150830" y="890781"/>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746BEB-F158-764A-9286-E85D42BA5C6A}"/>
              </a:ext>
            </a:extLst>
          </p:cNvPr>
          <p:cNvGrpSpPr/>
          <p:nvPr/>
        </p:nvGrpSpPr>
        <p:grpSpPr>
          <a:xfrm>
            <a:off x="1185178" y="2306537"/>
            <a:ext cx="1602772" cy="623060"/>
            <a:chOff x="1488068" y="2894388"/>
            <a:chExt cx="1704255" cy="623060"/>
          </a:xfrm>
        </p:grpSpPr>
        <p:cxnSp>
          <p:nvCxnSpPr>
            <p:cNvPr id="14" name="Straight Arrow Connector 13">
              <a:extLst>
                <a:ext uri="{FF2B5EF4-FFF2-40B4-BE49-F238E27FC236}">
                  <a16:creationId xmlns:a16="http://schemas.microsoft.com/office/drawing/2014/main" id="{D62885F0-70A0-9445-84ED-1888C8DE106E}"/>
                </a:ext>
              </a:extLst>
            </p:cNvPr>
            <p:cNvCxnSpPr>
              <a:cxnSpLocks/>
            </p:cNvCxnSpPr>
            <p:nvPr/>
          </p:nvCxnSpPr>
          <p:spPr>
            <a:xfrm flipH="1">
              <a:off x="1780794" y="3175000"/>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30F9ED-2C8A-184B-B9C0-0B83C65D0CF1}"/>
                </a:ext>
              </a:extLst>
            </p:cNvPr>
            <p:cNvSpPr txBox="1"/>
            <p:nvPr/>
          </p:nvSpPr>
          <p:spPr>
            <a:xfrm>
              <a:off x="1488068" y="2894388"/>
              <a:ext cx="1704255" cy="307777"/>
            </a:xfrm>
            <a:prstGeom prst="rect">
              <a:avLst/>
            </a:prstGeom>
            <a:noFill/>
          </p:spPr>
          <p:txBody>
            <a:bodyPr wrap="square" rtlCol="0">
              <a:spAutoFit/>
            </a:bodyPr>
            <a:lstStyle/>
            <a:p>
              <a:pPr rtl="0"/>
              <a:r>
                <a:rPr lang="es-US" sz="1400" dirty="0"/>
                <a:t>DIAGONALES</a:t>
              </a:r>
            </a:p>
          </p:txBody>
        </p:sp>
      </p:grpSp>
      <p:grpSp>
        <p:nvGrpSpPr>
          <p:cNvPr id="30" name="Group 29">
            <a:extLst>
              <a:ext uri="{FF2B5EF4-FFF2-40B4-BE49-F238E27FC236}">
                <a16:creationId xmlns:a16="http://schemas.microsoft.com/office/drawing/2014/main" id="{EB31B4B0-5891-AF47-AC47-DE4B3D61C092}"/>
              </a:ext>
            </a:extLst>
          </p:cNvPr>
          <p:cNvGrpSpPr/>
          <p:nvPr/>
        </p:nvGrpSpPr>
        <p:grpSpPr>
          <a:xfrm>
            <a:off x="2787950" y="5348420"/>
            <a:ext cx="1944490" cy="338554"/>
            <a:chOff x="2787950" y="5348420"/>
            <a:chExt cx="1944490" cy="338554"/>
          </a:xfrm>
        </p:grpSpPr>
        <p:sp>
          <p:nvSpPr>
            <p:cNvPr id="16" name="TextBox 15">
              <a:extLst>
                <a:ext uri="{FF2B5EF4-FFF2-40B4-BE49-F238E27FC236}">
                  <a16:creationId xmlns:a16="http://schemas.microsoft.com/office/drawing/2014/main" id="{9DA5B8D9-8251-3344-B939-135857B5747F}"/>
                </a:ext>
              </a:extLst>
            </p:cNvPr>
            <p:cNvSpPr txBox="1"/>
            <p:nvPr/>
          </p:nvSpPr>
          <p:spPr>
            <a:xfrm>
              <a:off x="3130764" y="5348420"/>
              <a:ext cx="1601676" cy="338554"/>
            </a:xfrm>
            <a:prstGeom prst="rect">
              <a:avLst/>
            </a:prstGeom>
            <a:noFill/>
          </p:spPr>
          <p:txBody>
            <a:bodyPr wrap="square" rtlCol="0">
              <a:spAutoFit/>
            </a:bodyPr>
            <a:lstStyle/>
            <a:p>
              <a:pPr rtl="0"/>
              <a:r>
                <a:rPr lang="es-US" sz="1600"/>
                <a:t>TORNILLO NIVELADOR</a:t>
              </a:r>
            </a:p>
          </p:txBody>
        </p:sp>
        <p:cxnSp>
          <p:nvCxnSpPr>
            <p:cNvPr id="17" name="Straight Arrow Connector 16">
              <a:extLst>
                <a:ext uri="{FF2B5EF4-FFF2-40B4-BE49-F238E27FC236}">
                  <a16:creationId xmlns:a16="http://schemas.microsoft.com/office/drawing/2014/main" id="{EBB14A95-BE20-9C48-BE38-D2C5ED9D3259}"/>
                </a:ext>
              </a:extLst>
            </p:cNvPr>
            <p:cNvCxnSpPr>
              <a:cxnSpLocks/>
            </p:cNvCxnSpPr>
            <p:nvPr/>
          </p:nvCxnSpPr>
          <p:spPr>
            <a:xfrm flipH="1">
              <a:off x="2787950" y="5549900"/>
              <a:ext cx="348950" cy="88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4B9285F-8DDE-0A41-BA78-25F27E67AF88}"/>
              </a:ext>
            </a:extLst>
          </p:cNvPr>
          <p:cNvGrpSpPr/>
          <p:nvPr/>
        </p:nvGrpSpPr>
        <p:grpSpPr>
          <a:xfrm>
            <a:off x="4406372" y="4967420"/>
            <a:ext cx="1959721" cy="1432792"/>
            <a:chOff x="4406372" y="4967420"/>
            <a:chExt cx="1959721" cy="1432792"/>
          </a:xfrm>
        </p:grpSpPr>
        <p:cxnSp>
          <p:nvCxnSpPr>
            <p:cNvPr id="18" name="Straight Arrow Connector 17">
              <a:extLst>
                <a:ext uri="{FF2B5EF4-FFF2-40B4-BE49-F238E27FC236}">
                  <a16:creationId xmlns:a16="http://schemas.microsoft.com/office/drawing/2014/main" id="{924DA76A-AFE1-6341-AB72-E80A56875ED9}"/>
                </a:ext>
              </a:extLst>
            </p:cNvPr>
            <p:cNvCxnSpPr>
              <a:cxnSpLocks/>
            </p:cNvCxnSpPr>
            <p:nvPr/>
          </p:nvCxnSpPr>
          <p:spPr>
            <a:xfrm flipH="1" flipV="1">
              <a:off x="4406372" y="4967420"/>
              <a:ext cx="779462" cy="62693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542EB-9824-D644-B28D-57D91651E598}"/>
                </a:ext>
              </a:extLst>
            </p:cNvPr>
            <p:cNvSpPr txBox="1"/>
            <p:nvPr/>
          </p:nvSpPr>
          <p:spPr>
            <a:xfrm>
              <a:off x="4518243" y="5569215"/>
              <a:ext cx="1847850" cy="830997"/>
            </a:xfrm>
            <a:prstGeom prst="rect">
              <a:avLst/>
            </a:prstGeom>
            <a:noFill/>
          </p:spPr>
          <p:txBody>
            <a:bodyPr wrap="square" rtlCol="0">
              <a:spAutoFit/>
            </a:bodyPr>
            <a:lstStyle/>
            <a:p>
              <a:pPr rtl="0"/>
              <a:r>
                <a:rPr lang="es-US" sz="1600" dirty="0"/>
                <a:t>LARGUERO HORIZONTAL/</a:t>
              </a:r>
              <a:br>
                <a:rPr lang="es-US" sz="1600" dirty="0"/>
              </a:br>
              <a:r>
                <a:rPr lang="es-US" sz="1600" dirty="0"/>
                <a:t>CORREDERA</a:t>
              </a:r>
            </a:p>
          </p:txBody>
        </p:sp>
      </p:grpSp>
      <p:grpSp>
        <p:nvGrpSpPr>
          <p:cNvPr id="29" name="Group 28">
            <a:extLst>
              <a:ext uri="{FF2B5EF4-FFF2-40B4-BE49-F238E27FC236}">
                <a16:creationId xmlns:a16="http://schemas.microsoft.com/office/drawing/2014/main" id="{4A7AD81C-E37D-2F4C-B571-B1C12B75BCB7}"/>
              </a:ext>
            </a:extLst>
          </p:cNvPr>
          <p:cNvGrpSpPr/>
          <p:nvPr/>
        </p:nvGrpSpPr>
        <p:grpSpPr>
          <a:xfrm>
            <a:off x="1780793" y="6057678"/>
            <a:ext cx="1945387" cy="943367"/>
            <a:chOff x="1780793" y="6057678"/>
            <a:chExt cx="1522475" cy="943367"/>
          </a:xfrm>
        </p:grpSpPr>
        <p:cxnSp>
          <p:nvCxnSpPr>
            <p:cNvPr id="22" name="Straight Arrow Connector 21">
              <a:extLst>
                <a:ext uri="{FF2B5EF4-FFF2-40B4-BE49-F238E27FC236}">
                  <a16:creationId xmlns:a16="http://schemas.microsoft.com/office/drawing/2014/main" id="{3CBA7B3B-9FD6-244B-BF38-F94B1C57005F}"/>
                </a:ext>
              </a:extLst>
            </p:cNvPr>
            <p:cNvCxnSpPr>
              <a:cxnSpLocks/>
            </p:cNvCxnSpPr>
            <p:nvPr/>
          </p:nvCxnSpPr>
          <p:spPr>
            <a:xfrm flipV="1">
              <a:off x="2298319" y="6057678"/>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C0D8FC-9998-DF40-82CF-D22391CC4FC4}"/>
                </a:ext>
              </a:extLst>
            </p:cNvPr>
            <p:cNvSpPr txBox="1"/>
            <p:nvPr/>
          </p:nvSpPr>
          <p:spPr>
            <a:xfrm>
              <a:off x="1780793" y="6416270"/>
              <a:ext cx="1522475" cy="584775"/>
            </a:xfrm>
            <a:prstGeom prst="rect">
              <a:avLst/>
            </a:prstGeom>
            <a:noFill/>
          </p:spPr>
          <p:txBody>
            <a:bodyPr wrap="square" rtlCol="0">
              <a:spAutoFit/>
            </a:bodyPr>
            <a:lstStyle/>
            <a:p>
              <a:pPr rtl="0"/>
              <a:r>
                <a:rPr lang="es-US" sz="1600" dirty="0"/>
                <a:t>PLACA DE BASE</a:t>
              </a:r>
            </a:p>
          </p:txBody>
        </p:sp>
      </p:grpSp>
      <p:grpSp>
        <p:nvGrpSpPr>
          <p:cNvPr id="28" name="Group 27">
            <a:extLst>
              <a:ext uri="{FF2B5EF4-FFF2-40B4-BE49-F238E27FC236}">
                <a16:creationId xmlns:a16="http://schemas.microsoft.com/office/drawing/2014/main" id="{F375B759-1323-734A-BA89-351A34447696}"/>
              </a:ext>
            </a:extLst>
          </p:cNvPr>
          <p:cNvGrpSpPr/>
          <p:nvPr/>
        </p:nvGrpSpPr>
        <p:grpSpPr>
          <a:xfrm>
            <a:off x="963154" y="5157921"/>
            <a:ext cx="1377558" cy="605706"/>
            <a:chOff x="963154" y="5157921"/>
            <a:chExt cx="1377558" cy="605706"/>
          </a:xfrm>
        </p:grpSpPr>
        <p:cxnSp>
          <p:nvCxnSpPr>
            <p:cNvPr id="20" name="Straight Arrow Connector 19">
              <a:extLst>
                <a:ext uri="{FF2B5EF4-FFF2-40B4-BE49-F238E27FC236}">
                  <a16:creationId xmlns:a16="http://schemas.microsoft.com/office/drawing/2014/main" id="{35A8E461-3D6C-9B4E-81FD-6D40D477AC13}"/>
                </a:ext>
              </a:extLst>
            </p:cNvPr>
            <p:cNvCxnSpPr>
              <a:cxnSpLocks/>
            </p:cNvCxnSpPr>
            <p:nvPr/>
          </p:nvCxnSpPr>
          <p:spPr>
            <a:xfrm flipV="1">
              <a:off x="1480679" y="5157921"/>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E9C526-68BE-F04A-9FF4-27581934EFB0}"/>
                </a:ext>
              </a:extLst>
            </p:cNvPr>
            <p:cNvSpPr txBox="1"/>
            <p:nvPr/>
          </p:nvSpPr>
          <p:spPr>
            <a:xfrm>
              <a:off x="963154" y="5425073"/>
              <a:ext cx="1377558" cy="338554"/>
            </a:xfrm>
            <a:prstGeom prst="rect">
              <a:avLst/>
            </a:prstGeom>
            <a:noFill/>
          </p:spPr>
          <p:txBody>
            <a:bodyPr wrap="square" rtlCol="0">
              <a:spAutoFit/>
            </a:bodyPr>
            <a:lstStyle/>
            <a:p>
              <a:pPr rtl="0"/>
              <a:r>
                <a:rPr lang="es-US" sz="1600" dirty="0"/>
                <a:t>TRAVESAÑO</a:t>
              </a:r>
            </a:p>
          </p:txBody>
        </p:sp>
      </p:grpSp>
      <p:grpSp>
        <p:nvGrpSpPr>
          <p:cNvPr id="8" name="Group 7">
            <a:extLst>
              <a:ext uri="{FF2B5EF4-FFF2-40B4-BE49-F238E27FC236}">
                <a16:creationId xmlns:a16="http://schemas.microsoft.com/office/drawing/2014/main" id="{FB88400E-F456-A34B-B2DB-BBEA472598A4}"/>
              </a:ext>
            </a:extLst>
          </p:cNvPr>
          <p:cNvGrpSpPr/>
          <p:nvPr/>
        </p:nvGrpSpPr>
        <p:grpSpPr>
          <a:xfrm>
            <a:off x="4920157" y="432740"/>
            <a:ext cx="1910197" cy="1738119"/>
            <a:chOff x="5185834" y="213673"/>
            <a:chExt cx="1910197" cy="1738119"/>
          </a:xfrm>
        </p:grpSpPr>
        <p:grpSp>
          <p:nvGrpSpPr>
            <p:cNvPr id="7" name="Group 6">
              <a:extLst>
                <a:ext uri="{FF2B5EF4-FFF2-40B4-BE49-F238E27FC236}">
                  <a16:creationId xmlns:a16="http://schemas.microsoft.com/office/drawing/2014/main" id="{FBD1DC78-44BD-A84C-A75E-B2EF613B213D}"/>
                </a:ext>
              </a:extLst>
            </p:cNvPr>
            <p:cNvGrpSpPr/>
            <p:nvPr/>
          </p:nvGrpSpPr>
          <p:grpSpPr>
            <a:xfrm>
              <a:off x="5185834" y="213673"/>
              <a:ext cx="1910197" cy="1560263"/>
              <a:chOff x="5185834" y="213673"/>
              <a:chExt cx="1910197" cy="1560263"/>
            </a:xfrm>
          </p:grpSpPr>
          <p:pic>
            <p:nvPicPr>
              <p:cNvPr id="26" name="Picture 25">
                <a:extLst>
                  <a:ext uri="{FF2B5EF4-FFF2-40B4-BE49-F238E27FC236}">
                    <a16:creationId xmlns:a16="http://schemas.microsoft.com/office/drawing/2014/main" id="{E680EC31-434B-244C-8A80-94D7D0BFB40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5461862" y="615967"/>
                <a:ext cx="1102124" cy="1031989"/>
              </a:xfrm>
              <a:prstGeom prst="rect">
                <a:avLst/>
              </a:prstGeom>
            </p:spPr>
          </p:pic>
          <p:sp>
            <p:nvSpPr>
              <p:cNvPr id="24" name="TextBox 23">
                <a:extLst>
                  <a:ext uri="{FF2B5EF4-FFF2-40B4-BE49-F238E27FC236}">
                    <a16:creationId xmlns:a16="http://schemas.microsoft.com/office/drawing/2014/main" id="{40AA6192-EA9F-3D4A-9F61-611B61800BEC}"/>
                  </a:ext>
                </a:extLst>
              </p:cNvPr>
              <p:cNvSpPr txBox="1"/>
              <p:nvPr/>
            </p:nvSpPr>
            <p:spPr>
              <a:xfrm>
                <a:off x="5185834" y="213673"/>
                <a:ext cx="1910197" cy="338554"/>
              </a:xfrm>
              <a:prstGeom prst="rect">
                <a:avLst/>
              </a:prstGeom>
              <a:noFill/>
            </p:spPr>
            <p:txBody>
              <a:bodyPr wrap="square" rtlCol="0">
                <a:spAutoFit/>
              </a:bodyPr>
              <a:lstStyle/>
              <a:p>
                <a:pPr rtl="0"/>
                <a:r>
                  <a:rPr lang="es-US" sz="1600"/>
                  <a:t>CONEXIÓN</a:t>
                </a:r>
              </a:p>
            </p:txBody>
          </p:sp>
          <p:sp>
            <p:nvSpPr>
              <p:cNvPr id="4" name="Oval 3">
                <a:extLst>
                  <a:ext uri="{FF2B5EF4-FFF2-40B4-BE49-F238E27FC236}">
                    <a16:creationId xmlns:a16="http://schemas.microsoft.com/office/drawing/2014/main" id="{1D629028-BD4B-6F44-ABBF-6C2CD7C2CB83}"/>
                  </a:ext>
                </a:extLst>
              </p:cNvPr>
              <p:cNvSpPr/>
              <p:nvPr/>
            </p:nvSpPr>
            <p:spPr>
              <a:xfrm>
                <a:off x="5442168" y="552227"/>
                <a:ext cx="1287816" cy="1221709"/>
              </a:xfrm>
              <a:prstGeom prst="ellipse">
                <a:avLst/>
              </a:prstGeom>
              <a:noFill/>
              <a:ln>
                <a:solidFill>
                  <a:srgbClr val="93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cxnSp>
          <p:nvCxnSpPr>
            <p:cNvPr id="27" name="Straight Arrow Connector 26">
              <a:extLst>
                <a:ext uri="{FF2B5EF4-FFF2-40B4-BE49-F238E27FC236}">
                  <a16:creationId xmlns:a16="http://schemas.microsoft.com/office/drawing/2014/main" id="{E5410962-9825-F140-B50F-686E749C0313}"/>
                </a:ext>
              </a:extLst>
            </p:cNvPr>
            <p:cNvCxnSpPr>
              <a:cxnSpLocks/>
            </p:cNvCxnSpPr>
            <p:nvPr/>
          </p:nvCxnSpPr>
          <p:spPr>
            <a:xfrm flipH="1">
              <a:off x="5312665" y="1609344"/>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A206A14-E17B-124E-B42F-90503D1C6E82}"/>
              </a:ext>
            </a:extLst>
          </p:cNvPr>
          <p:cNvGrpSpPr/>
          <p:nvPr/>
        </p:nvGrpSpPr>
        <p:grpSpPr>
          <a:xfrm>
            <a:off x="0" y="5348420"/>
            <a:ext cx="1394460" cy="1034373"/>
            <a:chOff x="0" y="5348420"/>
            <a:chExt cx="1394460" cy="1034373"/>
          </a:xfrm>
        </p:grpSpPr>
        <p:cxnSp>
          <p:nvCxnSpPr>
            <p:cNvPr id="32" name="Straight Arrow Connector 31">
              <a:extLst>
                <a:ext uri="{FF2B5EF4-FFF2-40B4-BE49-F238E27FC236}">
                  <a16:creationId xmlns:a16="http://schemas.microsoft.com/office/drawing/2014/main" id="{F121B0BD-3481-0045-BE08-8B157423D6B7}"/>
                </a:ext>
              </a:extLst>
            </p:cNvPr>
            <p:cNvCxnSpPr>
              <a:cxnSpLocks/>
            </p:cNvCxnSpPr>
            <p:nvPr/>
          </p:nvCxnSpPr>
          <p:spPr>
            <a:xfrm flipV="1">
              <a:off x="555567" y="5348420"/>
              <a:ext cx="222387" cy="66142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BD9395F-391B-354F-851D-02BF15D78C27}"/>
                </a:ext>
              </a:extLst>
            </p:cNvPr>
            <p:cNvSpPr txBox="1"/>
            <p:nvPr/>
          </p:nvSpPr>
          <p:spPr>
            <a:xfrm>
              <a:off x="0" y="6044239"/>
              <a:ext cx="139446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404641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0-#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0-#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rtl="0"/>
            <a:r>
              <a:rPr lang="es-US" sz="4400" cap="all">
                <a:solidFill>
                  <a:srgbClr val="333F50"/>
                </a:solidFill>
                <a:latin typeface="+mj-lt"/>
              </a:rPr>
              <a:t>ANDAMIOS CERRADOS</a:t>
            </a:r>
            <a:endParaRPr lang="en-US" sz="4400" cap="all" dirty="0">
              <a:solidFill>
                <a:srgbClr val="333F50"/>
              </a:solidFill>
              <a:latin typeface="+mj-lt"/>
            </a:endParaRPr>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397000"/>
            <a:ext cx="7658100" cy="5139868"/>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Los andamios cerrados suelen estar cubiertos con redes, lonas, láminas plásticas o madera contrachapada.</a:t>
            </a:r>
          </a:p>
          <a:p>
            <a:pPr marL="198000" indent="-198000" rtl="0">
              <a:spcAft>
                <a:spcPts val="1200"/>
              </a:spcAft>
              <a:buFont typeface="Arial"/>
              <a:buChar char="•"/>
            </a:pPr>
            <a:r>
              <a:rPr lang="es-US" sz="2200" dirty="0">
                <a:solidFill>
                  <a:srgbClr val="595959"/>
                </a:solidFill>
              </a:rPr>
              <a:t>Los andamios cerrados se utilizan para: protegerse de las inclemencias del clima, evitar la propagación de los materiales, o evitar la caída de escombros.</a:t>
            </a:r>
          </a:p>
          <a:p>
            <a:pPr marL="198000" indent="-198000" rtl="0">
              <a:spcAft>
                <a:spcPts val="1200"/>
              </a:spcAft>
              <a:buFont typeface="Arial"/>
              <a:buChar char="•"/>
            </a:pPr>
            <a:r>
              <a:rPr lang="es-US" sz="2200" dirty="0">
                <a:solidFill>
                  <a:srgbClr val="595959"/>
                </a:solidFill>
              </a:rPr>
              <a:t>Los andamios cerrados están expuestos a cargas mucho mayores que los andamios estándar. </a:t>
            </a:r>
          </a:p>
          <a:p>
            <a:pPr marL="198000" indent="-198000" rtl="0">
              <a:spcAft>
                <a:spcPts val="1200"/>
              </a:spcAft>
              <a:buFont typeface="Arial"/>
              <a:buChar char="•"/>
            </a:pPr>
            <a:r>
              <a:rPr lang="es-US" sz="2200" dirty="0">
                <a:solidFill>
                  <a:srgbClr val="595959"/>
                </a:solidFill>
              </a:rPr>
              <a:t>Cuando se utiliza un equipo de andamio para la eliminación de materiales peligrosos, toda la estructura del andamio debe estar bien cerrada, para mantener el material peligroso dentro. </a:t>
            </a:r>
          </a:p>
          <a:p>
            <a:pPr marL="198000" indent="-198000" rtl="0"/>
            <a:endParaRPr lang="en-US" sz="22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0" y="464859"/>
            <a:ext cx="12192000" cy="769441"/>
          </a:xfrm>
          <a:prstGeom prst="rect">
            <a:avLst/>
          </a:prstGeom>
          <a:noFill/>
        </p:spPr>
        <p:txBody>
          <a:bodyPr wrap="square" rtlCol="0">
            <a:spAutoFit/>
          </a:bodyPr>
          <a:lstStyle/>
          <a:p>
            <a:pPr algn="ctr" rtl="0"/>
            <a:r>
              <a:rPr lang="es-US" sz="4400" cap="all" dirty="0">
                <a:solidFill>
                  <a:srgbClr val="333F50"/>
                </a:solidFill>
                <a:latin typeface="+mj-lt"/>
              </a:rPr>
              <a:t>INSPECCIÓN DE ANDAMIOS COMPLETOS</a:t>
            </a:r>
            <a:endParaRPr lang="en-US" sz="4400" cap="all" dirty="0">
              <a:solidFill>
                <a:srgbClr val="333F50"/>
              </a:solidFill>
              <a:latin typeface="+mj-lt"/>
            </a:endParaRPr>
          </a:p>
        </p:txBody>
      </p:sp>
      <p:sp>
        <p:nvSpPr>
          <p:cNvPr id="6" name="TextBox 5"/>
          <p:cNvSpPr txBox="1"/>
          <p:nvPr/>
        </p:nvSpPr>
        <p:spPr>
          <a:xfrm>
            <a:off x="3898900" y="1587500"/>
            <a:ext cx="7848600" cy="4924425"/>
          </a:xfrm>
          <a:prstGeom prst="rect">
            <a:avLst/>
          </a:prstGeom>
          <a:noFill/>
        </p:spPr>
        <p:txBody>
          <a:bodyPr wrap="square" rtlCol="0">
            <a:spAutoFit/>
          </a:bodyPr>
          <a:lstStyle/>
          <a:p>
            <a:pPr marL="198000" indent="-198000" rtl="0">
              <a:spcAft>
                <a:spcPts val="3000"/>
              </a:spcAft>
              <a:buFont typeface="Arial"/>
              <a:buChar char="•"/>
            </a:pPr>
            <a:r>
              <a:rPr lang="es-US" sz="2200" dirty="0">
                <a:solidFill>
                  <a:srgbClr val="595959"/>
                </a:solidFill>
              </a:rPr>
              <a:t>La persona competente debe inspeccionar el andamio completo para asegurarse de que sea seguro. </a:t>
            </a:r>
          </a:p>
          <a:p>
            <a:pPr marL="198000" indent="-198000" rtl="0">
              <a:spcAft>
                <a:spcPts val="3000"/>
              </a:spcAft>
              <a:buFont typeface="Arial"/>
              <a:buChar char="•"/>
            </a:pPr>
            <a:r>
              <a:rPr lang="es-US" sz="2200" dirty="0">
                <a:solidFill>
                  <a:srgbClr val="595959"/>
                </a:solidFill>
              </a:rPr>
              <a:t>Las inspecciones del andamio se deben realizar </a:t>
            </a:r>
            <a:r>
              <a:rPr lang="es-US" sz="2200" cap="all" dirty="0">
                <a:solidFill>
                  <a:srgbClr val="595959"/>
                </a:solidFill>
              </a:rPr>
              <a:t>después de que el andamio se construya</a:t>
            </a:r>
            <a:r>
              <a:rPr lang="es-US" sz="2200" dirty="0">
                <a:solidFill>
                  <a:srgbClr val="595959"/>
                </a:solidFill>
              </a:rPr>
              <a:t>, </a:t>
            </a:r>
            <a:r>
              <a:rPr lang="es-US" sz="2200" cap="all" dirty="0">
                <a:solidFill>
                  <a:srgbClr val="595959"/>
                </a:solidFill>
              </a:rPr>
              <a:t>antes de ser usado</a:t>
            </a:r>
            <a:r>
              <a:rPr lang="es-US" sz="2200" dirty="0">
                <a:solidFill>
                  <a:srgbClr val="595959"/>
                </a:solidFill>
              </a:rPr>
              <a:t>, al </a:t>
            </a:r>
            <a:r>
              <a:rPr lang="es-US" sz="2200" cap="all" dirty="0">
                <a:solidFill>
                  <a:srgbClr val="595959"/>
                </a:solidFill>
              </a:rPr>
              <a:t>cambiar cada turno</a:t>
            </a:r>
            <a:r>
              <a:rPr lang="es-US" sz="2200" dirty="0">
                <a:solidFill>
                  <a:srgbClr val="595959"/>
                </a:solidFill>
              </a:rPr>
              <a:t> y, como mínimo, </a:t>
            </a:r>
            <a:r>
              <a:rPr lang="es-US" sz="2200" cap="all" dirty="0">
                <a:solidFill>
                  <a:srgbClr val="595959"/>
                </a:solidFill>
              </a:rPr>
              <a:t>una vez al día</a:t>
            </a:r>
            <a:r>
              <a:rPr lang="es-US" sz="2200" dirty="0">
                <a:solidFill>
                  <a:srgbClr val="595959"/>
                </a:solidFill>
              </a:rPr>
              <a:t> o </a:t>
            </a:r>
            <a:r>
              <a:rPr lang="es-US" sz="2200" cap="all" dirty="0">
                <a:solidFill>
                  <a:srgbClr val="595959"/>
                </a:solidFill>
              </a:rPr>
              <a:t>después de</a:t>
            </a:r>
            <a:r>
              <a:rPr lang="es-US" sz="2200" dirty="0">
                <a:solidFill>
                  <a:srgbClr val="595959"/>
                </a:solidFill>
              </a:rPr>
              <a:t> que ocurra </a:t>
            </a:r>
            <a:br>
              <a:rPr lang="es-US" sz="2200" dirty="0">
                <a:solidFill>
                  <a:srgbClr val="595959"/>
                </a:solidFill>
              </a:rPr>
            </a:br>
            <a:r>
              <a:rPr lang="es-US" sz="2200" dirty="0">
                <a:solidFill>
                  <a:srgbClr val="595959"/>
                </a:solidFill>
              </a:rPr>
              <a:t>algo que lo pueda haber alterado.</a:t>
            </a:r>
          </a:p>
          <a:p>
            <a:pPr marL="198000" indent="-198000" rtl="0">
              <a:spcAft>
                <a:spcPts val="3000"/>
              </a:spcAft>
              <a:buFont typeface="Arial"/>
              <a:buChar char="•"/>
            </a:pPr>
            <a:r>
              <a:rPr lang="es-US" sz="2200" dirty="0">
                <a:solidFill>
                  <a:srgbClr val="595959"/>
                </a:solidFill>
              </a:rPr>
              <a:t>El sistema de etiquetas de tres colores notifica a los trabajadores sobre el estado de construcción o modificación del andamio, para maximizar la seguridad.</a:t>
            </a:r>
          </a:p>
        </p:txBody>
      </p: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r="44474"/>
              <a:stretch>
                <a:fillRect/>
              </a:stretch>
            </p:blipFill>
          </mc:Choice>
          <mc:Fallback>
            <p:blipFill>
              <a:blip r:embed="rId6"/>
              <a:srcRect r="44474"/>
              <a:stretch>
                <a:fillRect/>
              </a:stretch>
            </p:blipFill>
          </mc:Fallback>
        </mc:AlternateContent>
        <p:spPr>
          <a:xfrm>
            <a:off x="514350" y="1397000"/>
            <a:ext cx="2887392" cy="26035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Learning Activity ICON.psd">
            <a:extLst>
              <a:ext uri="{FF2B5EF4-FFF2-40B4-BE49-F238E27FC236}">
                <a16:creationId xmlns:a16="http://schemas.microsoft.com/office/drawing/2014/main" id="{4E169C05-5D32-0249-86D3-7596E1A6C249}"/>
              </a:ext>
            </a:extLst>
          </p:cNvPr>
          <p:cNvPicPr>
            <a:picLocks noChangeAspect="1"/>
          </p:cNvPicPr>
          <p:nvPr/>
        </p:nvPicPr>
        <p:blipFill>
          <a:blip r:embed="rId5"/>
          <a:stretch>
            <a:fillRect/>
          </a:stretch>
        </p:blipFill>
        <p:spPr>
          <a:xfrm>
            <a:off x="263921" y="254000"/>
            <a:ext cx="650479" cy="719631"/>
          </a:xfrm>
          <a:prstGeom prst="rect">
            <a:avLst/>
          </a:prstGeom>
        </p:spPr>
      </p:pic>
      <p:sp>
        <p:nvSpPr>
          <p:cNvPr id="12" name="TextBox 11">
            <a:extLst>
              <a:ext uri="{FF2B5EF4-FFF2-40B4-BE49-F238E27FC236}">
                <a16:creationId xmlns:a16="http://schemas.microsoft.com/office/drawing/2014/main" id="{CFD674C7-463B-0B44-ADA0-0B899165AD90}"/>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61533" y="1254205"/>
            <a:ext cx="7220517" cy="426703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E0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394676" y="439459"/>
            <a:ext cx="7635632"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4" name="TextBox 13"/>
          <p:cNvSpPr txBox="1"/>
          <p:nvPr/>
        </p:nvSpPr>
        <p:spPr>
          <a:xfrm>
            <a:off x="2057400" y="1270000"/>
            <a:ext cx="9639300" cy="4555093"/>
          </a:xfrm>
          <a:prstGeom prst="rect">
            <a:avLst/>
          </a:prstGeom>
          <a:noFill/>
        </p:spPr>
        <p:txBody>
          <a:bodyPr wrap="square" rtlCol="0">
            <a:spAutoFit/>
          </a:bodyPr>
          <a:lstStyle/>
          <a:p>
            <a:pPr marL="198000" indent="-198000" rtl="0">
              <a:spcAft>
                <a:spcPts val="1200"/>
              </a:spcAft>
              <a:buFont typeface="Arial"/>
              <a:buChar char="•"/>
            </a:pPr>
            <a:r>
              <a:rPr lang="es-US" sz="2000" cap="all" dirty="0">
                <a:solidFill>
                  <a:srgbClr val="595959"/>
                </a:solidFill>
              </a:rPr>
              <a:t>Los andamios cerrados </a:t>
            </a:r>
            <a:r>
              <a:rPr lang="es-US" sz="2000" dirty="0">
                <a:solidFill>
                  <a:srgbClr val="595959"/>
                </a:solidFill>
              </a:rPr>
              <a:t>se utilizan para:</a:t>
            </a:r>
            <a:r>
              <a:rPr lang="es-US" sz="2000" cap="all" dirty="0">
                <a:solidFill>
                  <a:srgbClr val="595959"/>
                </a:solidFill>
              </a:rPr>
              <a:t> protegerse de las inclemencias del clima</a:t>
            </a:r>
            <a:r>
              <a:rPr lang="es-US" sz="2000" dirty="0">
                <a:solidFill>
                  <a:srgbClr val="595959"/>
                </a:solidFill>
              </a:rPr>
              <a:t>,</a:t>
            </a:r>
            <a:r>
              <a:rPr lang="es-US" sz="2000" cap="all" dirty="0">
                <a:solidFill>
                  <a:srgbClr val="595959"/>
                </a:solidFill>
              </a:rPr>
              <a:t> evitar que los materiales se desparramen </a:t>
            </a:r>
            <a:r>
              <a:rPr lang="es-US" sz="2000" dirty="0">
                <a:solidFill>
                  <a:srgbClr val="595959"/>
                </a:solidFill>
              </a:rPr>
              <a:t>o que</a:t>
            </a:r>
            <a:r>
              <a:rPr lang="es-US" sz="2000" cap="all" dirty="0">
                <a:solidFill>
                  <a:srgbClr val="595959"/>
                </a:solidFill>
              </a:rPr>
              <a:t> caigan escombros</a:t>
            </a:r>
            <a:r>
              <a:rPr lang="es-US" sz="2000" dirty="0">
                <a:solidFill>
                  <a:srgbClr val="595959"/>
                </a:solidFill>
              </a:rPr>
              <a:t>.</a:t>
            </a:r>
          </a:p>
          <a:p>
            <a:pPr marL="198000" indent="-198000" rtl="0">
              <a:spcAft>
                <a:spcPts val="1200"/>
              </a:spcAft>
              <a:buFont typeface="Arial"/>
              <a:buChar char="•"/>
            </a:pPr>
            <a:r>
              <a:rPr lang="es-US" sz="2000" dirty="0">
                <a:solidFill>
                  <a:srgbClr val="595959"/>
                </a:solidFill>
              </a:rPr>
              <a:t>Los andamios cerrados están </a:t>
            </a:r>
            <a:r>
              <a:rPr lang="es-US" sz="2000" cap="all" dirty="0">
                <a:solidFill>
                  <a:srgbClr val="595959"/>
                </a:solidFill>
              </a:rPr>
              <a:t>expuestos a cargas mucho mayores</a:t>
            </a:r>
            <a:r>
              <a:rPr lang="es-US" sz="2000" dirty="0">
                <a:solidFill>
                  <a:srgbClr val="595959"/>
                </a:solidFill>
              </a:rPr>
              <a:t>.</a:t>
            </a:r>
          </a:p>
          <a:p>
            <a:pPr marL="198000" indent="-198000" rtl="0">
              <a:spcAft>
                <a:spcPts val="1200"/>
              </a:spcAft>
              <a:buFont typeface="Arial"/>
              <a:buChar char="•"/>
            </a:pPr>
            <a:r>
              <a:rPr lang="es-US" sz="2000" cap="all" dirty="0">
                <a:solidFill>
                  <a:srgbClr val="595959"/>
                </a:solidFill>
              </a:rPr>
              <a:t>Proteger el</a:t>
            </a:r>
            <a:r>
              <a:rPr lang="es-US" sz="2000" dirty="0">
                <a:solidFill>
                  <a:srgbClr val="595959"/>
                </a:solidFill>
              </a:rPr>
              <a:t> equipo de andamio </a:t>
            </a:r>
            <a:r>
              <a:rPr lang="es-US" sz="2000" cap="all" dirty="0">
                <a:solidFill>
                  <a:srgbClr val="595959"/>
                </a:solidFill>
              </a:rPr>
              <a:t>de la contaminación</a:t>
            </a:r>
            <a:r>
              <a:rPr lang="es-US" sz="2000" dirty="0">
                <a:solidFill>
                  <a:srgbClr val="595959"/>
                </a:solidFill>
              </a:rPr>
              <a:t>. </a:t>
            </a:r>
          </a:p>
          <a:p>
            <a:pPr marL="198000" indent="-198000" rtl="0">
              <a:spcAft>
                <a:spcPts val="1200"/>
              </a:spcAft>
              <a:buFont typeface="Arial"/>
              <a:buChar char="•"/>
            </a:pPr>
            <a:r>
              <a:rPr lang="es-US" sz="2000" dirty="0">
                <a:solidFill>
                  <a:srgbClr val="595959"/>
                </a:solidFill>
              </a:rPr>
              <a:t>Antes de que el andamio pueda ser utilizado, la persona competente debe </a:t>
            </a:r>
            <a:r>
              <a:rPr lang="es-US" sz="2000" cap="all" dirty="0">
                <a:solidFill>
                  <a:srgbClr val="595959"/>
                </a:solidFill>
              </a:rPr>
              <a:t>revisar las regulaciones e inspeccionarlo</a:t>
            </a:r>
            <a:r>
              <a:rPr lang="es-US" sz="2000" dirty="0">
                <a:solidFill>
                  <a:srgbClr val="595959"/>
                </a:solidFill>
              </a:rPr>
              <a:t> para asegurarse </a:t>
            </a:r>
            <a:br>
              <a:rPr lang="es-US" sz="2000" dirty="0">
                <a:solidFill>
                  <a:srgbClr val="595959"/>
                </a:solidFill>
              </a:rPr>
            </a:br>
            <a:r>
              <a:rPr lang="es-US" sz="2000" dirty="0">
                <a:solidFill>
                  <a:srgbClr val="595959"/>
                </a:solidFill>
              </a:rPr>
              <a:t>de que sea seguro y pueda soportar las cargas previstas.</a:t>
            </a:r>
          </a:p>
          <a:p>
            <a:pPr marL="198000" indent="-198000" rtl="0">
              <a:spcAft>
                <a:spcPts val="1200"/>
              </a:spcAft>
              <a:buFont typeface="Arial"/>
              <a:buChar char="•"/>
            </a:pPr>
            <a:r>
              <a:rPr lang="es-US" sz="2000" cap="all" dirty="0">
                <a:solidFill>
                  <a:srgbClr val="595959"/>
                </a:solidFill>
              </a:rPr>
              <a:t>Los códigos de prácticas seguras</a:t>
            </a:r>
            <a:r>
              <a:rPr lang="es-US" sz="2000" dirty="0">
                <a:solidFill>
                  <a:srgbClr val="595959"/>
                </a:solidFill>
              </a:rPr>
              <a:t> son buenas referencias para construir andamios seguros. </a:t>
            </a:r>
          </a:p>
          <a:p>
            <a:pPr marL="198000" indent="-198000" rtl="0">
              <a:spcAft>
                <a:spcPts val="1200"/>
              </a:spcAft>
              <a:buFont typeface="Arial"/>
              <a:buChar char="•"/>
            </a:pPr>
            <a:r>
              <a:rPr lang="es-US" sz="2000" dirty="0">
                <a:solidFill>
                  <a:srgbClr val="595959"/>
                </a:solidFill>
              </a:rPr>
              <a:t>Una </a:t>
            </a:r>
            <a:r>
              <a:rPr lang="es-US" sz="2000" cap="all" dirty="0">
                <a:solidFill>
                  <a:srgbClr val="595959"/>
                </a:solidFill>
              </a:rPr>
              <a:t>lista de verificación de inspección de andamios</a:t>
            </a:r>
            <a:r>
              <a:rPr lang="es-US" sz="2000" dirty="0">
                <a:solidFill>
                  <a:srgbClr val="595959"/>
                </a:solidFill>
              </a:rPr>
              <a:t> puede ser una herramienta útil.</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E0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418123" y="439459"/>
            <a:ext cx="7565292"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4" name="TextBox 13"/>
          <p:cNvSpPr txBox="1"/>
          <p:nvPr/>
        </p:nvSpPr>
        <p:spPr>
          <a:xfrm>
            <a:off x="2032000" y="1231900"/>
            <a:ext cx="9537700" cy="4770536"/>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Las sujeciones a una </a:t>
            </a:r>
            <a:r>
              <a:rPr lang="es-US" sz="2200" cap="all" dirty="0">
                <a:solidFill>
                  <a:srgbClr val="595959"/>
                </a:solidFill>
              </a:rPr>
              <a:t>estructura</a:t>
            </a:r>
            <a:r>
              <a:rPr lang="es-US" sz="2200" dirty="0">
                <a:solidFill>
                  <a:srgbClr val="595959"/>
                </a:solidFill>
              </a:rPr>
              <a:t> ESTABLE existente aseguran la </a:t>
            </a:r>
            <a:r>
              <a:rPr lang="es-US" sz="2200" cap="all" dirty="0">
                <a:solidFill>
                  <a:srgbClr val="595959"/>
                </a:solidFill>
              </a:rPr>
              <a:t>estabilidad</a:t>
            </a:r>
            <a:r>
              <a:rPr lang="es-US" sz="2200" dirty="0">
                <a:solidFill>
                  <a:srgbClr val="595959"/>
                </a:solidFill>
              </a:rPr>
              <a:t> del andamio. </a:t>
            </a:r>
          </a:p>
          <a:p>
            <a:pPr marL="198000" indent="-198000" rtl="0">
              <a:spcAft>
                <a:spcPts val="1200"/>
              </a:spcAft>
              <a:buFont typeface="Arial"/>
              <a:buChar char="•"/>
            </a:pPr>
            <a:r>
              <a:rPr lang="es-US" sz="2200" dirty="0">
                <a:solidFill>
                  <a:srgbClr val="595959"/>
                </a:solidFill>
              </a:rPr>
              <a:t>Se </a:t>
            </a:r>
            <a:r>
              <a:rPr lang="es-US" sz="2200" cap="all" dirty="0">
                <a:solidFill>
                  <a:srgbClr val="595959"/>
                </a:solidFill>
              </a:rPr>
              <a:t>requieren sujeciones</a:t>
            </a:r>
            <a:r>
              <a:rPr lang="es-US" sz="2200" dirty="0">
                <a:solidFill>
                  <a:srgbClr val="595959"/>
                </a:solidFill>
              </a:rPr>
              <a:t> cuando el andamio está </a:t>
            </a:r>
            <a:r>
              <a:rPr lang="es-US" sz="2200" cap="all" dirty="0">
                <a:solidFill>
                  <a:srgbClr val="595959"/>
                </a:solidFill>
              </a:rPr>
              <a:t>encerrado</a:t>
            </a:r>
            <a:r>
              <a:rPr lang="es-US" sz="2200" dirty="0">
                <a:solidFill>
                  <a:srgbClr val="595959"/>
                </a:solidFill>
              </a:rPr>
              <a:t> </a:t>
            </a:r>
            <a:br>
              <a:rPr lang="es-US" sz="2200" dirty="0">
                <a:solidFill>
                  <a:srgbClr val="595959"/>
                </a:solidFill>
              </a:rPr>
            </a:br>
            <a:r>
              <a:rPr lang="es-US" sz="2200" dirty="0">
                <a:solidFill>
                  <a:srgbClr val="595959"/>
                </a:solidFill>
              </a:rPr>
              <a:t>o excede la RELACIÓN BASE-ALTURA permitida.</a:t>
            </a:r>
          </a:p>
          <a:p>
            <a:pPr marL="198000" indent="-198000" rtl="0">
              <a:spcAft>
                <a:spcPts val="1200"/>
              </a:spcAft>
              <a:buFont typeface="Arial"/>
              <a:buChar char="•"/>
            </a:pPr>
            <a:r>
              <a:rPr lang="es-US" sz="2200" dirty="0">
                <a:solidFill>
                  <a:srgbClr val="595959"/>
                </a:solidFill>
              </a:rPr>
              <a:t>El </a:t>
            </a:r>
            <a:r>
              <a:rPr lang="es-US" sz="2200" cap="all" dirty="0">
                <a:solidFill>
                  <a:srgbClr val="595959"/>
                </a:solidFill>
              </a:rPr>
              <a:t>COMPONTENTE de tensión</a:t>
            </a:r>
            <a:r>
              <a:rPr lang="es-US" sz="2200" dirty="0">
                <a:solidFill>
                  <a:srgbClr val="595959"/>
                </a:solidFill>
              </a:rPr>
              <a:t> (evita que el andamio </a:t>
            </a:r>
            <a:r>
              <a:rPr lang="es-US" sz="2200" cap="all" dirty="0">
                <a:solidFill>
                  <a:srgbClr val="595959"/>
                </a:solidFill>
              </a:rPr>
              <a:t>se caiga</a:t>
            </a:r>
            <a:r>
              <a:rPr lang="es-US" sz="2200" dirty="0">
                <a:solidFill>
                  <a:srgbClr val="595959"/>
                </a:solidFill>
              </a:rPr>
              <a:t> de la estructura), y el </a:t>
            </a:r>
            <a:r>
              <a:rPr lang="es-US" sz="2200" cap="all" dirty="0">
                <a:solidFill>
                  <a:srgbClr val="595959"/>
                </a:solidFill>
              </a:rPr>
              <a:t>COMPONENTE de compresión</a:t>
            </a:r>
            <a:r>
              <a:rPr lang="es-US" sz="2200" dirty="0">
                <a:solidFill>
                  <a:srgbClr val="595959"/>
                </a:solidFill>
              </a:rPr>
              <a:t> (evita que el andamio se caiga </a:t>
            </a:r>
            <a:r>
              <a:rPr lang="es-US" sz="2200" cap="all" dirty="0">
                <a:solidFill>
                  <a:srgbClr val="595959"/>
                </a:solidFill>
              </a:rPr>
              <a:t>al interior de</a:t>
            </a:r>
            <a:r>
              <a:rPr lang="es-US" sz="2200" dirty="0">
                <a:solidFill>
                  <a:srgbClr val="595959"/>
                </a:solidFill>
              </a:rPr>
              <a:t> la estructura).</a:t>
            </a:r>
          </a:p>
          <a:p>
            <a:pPr marL="198000" indent="-198000" rtl="0">
              <a:spcAft>
                <a:spcPts val="1200"/>
              </a:spcAft>
              <a:buFont typeface="Arial"/>
              <a:buChar char="•"/>
            </a:pPr>
            <a:r>
              <a:rPr lang="es-US" sz="2200" dirty="0">
                <a:solidFill>
                  <a:srgbClr val="595959"/>
                </a:solidFill>
              </a:rPr>
              <a:t>Verifique las regulaciones locales para conocer el </a:t>
            </a:r>
            <a:r>
              <a:rPr lang="es-US" sz="2200" cap="all" dirty="0">
                <a:solidFill>
                  <a:srgbClr val="595959"/>
                </a:solidFill>
              </a:rPr>
              <a:t>espacio requerido de las sujeciones</a:t>
            </a:r>
            <a:r>
              <a:rPr lang="es-US" sz="2200" dirty="0">
                <a:solidFill>
                  <a:srgbClr val="595959"/>
                </a:solidFill>
              </a:rPr>
              <a:t> y ASEGÚRESE de que todas estén en su lugar. </a:t>
            </a:r>
          </a:p>
          <a:p>
            <a:pPr marL="198000" indent="-198000" rtl="0">
              <a:spcAft>
                <a:spcPts val="1200"/>
              </a:spcAft>
              <a:buFont typeface="Arial"/>
              <a:buChar char="•"/>
            </a:pPr>
            <a:r>
              <a:rPr lang="es-US" sz="2200" dirty="0">
                <a:solidFill>
                  <a:srgbClr val="595959"/>
                </a:solidFill>
              </a:rPr>
              <a:t>Las sujeciones deben colocarse </a:t>
            </a:r>
            <a:r>
              <a:rPr lang="es-US" sz="2200" cap="all" dirty="0">
                <a:solidFill>
                  <a:srgbClr val="595959"/>
                </a:solidFill>
              </a:rPr>
              <a:t>cerca del soporte superior </a:t>
            </a:r>
            <a:br>
              <a:rPr lang="es-US" sz="2200" cap="all" dirty="0">
                <a:solidFill>
                  <a:srgbClr val="595959"/>
                </a:solidFill>
              </a:rPr>
            </a:br>
            <a:r>
              <a:rPr lang="es-US" sz="2200" cap="all" dirty="0">
                <a:solidFill>
                  <a:srgbClr val="595959"/>
                </a:solidFill>
              </a:rPr>
              <a:t>o del miembro horizontal</a:t>
            </a:r>
            <a:r>
              <a:rPr lang="es-US" sz="2200" dirty="0">
                <a:solidFill>
                  <a:srgbClr val="595959"/>
                </a:solidFill>
              </a:rPr>
              <a:t> del marco.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618605" y="5412604"/>
              <a:ext cx="858792"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50602" y="5412601"/>
              <a:ext cx="858798"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69902" y="5412599"/>
              <a:ext cx="858801"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rot="16200000">
              <a:off x="8699500" y="5410200"/>
              <a:ext cx="863600"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1976163"/>
            <a:ext cx="7848723" cy="830997"/>
          </a:xfrm>
          <a:prstGeom prst="rect">
            <a:avLst/>
          </a:prstGeom>
          <a:noFill/>
        </p:spPr>
        <p:txBody>
          <a:bodyPr wrap="none" rtlCol="0">
            <a:spAutoFit/>
          </a:bodyPr>
          <a:lstStyle/>
          <a:p>
            <a:pPr algn="ctr" rtl="0"/>
            <a:r>
              <a:rPr lang="es-US" sz="4800" dirty="0">
                <a:solidFill>
                  <a:schemeClr val="bg1"/>
                </a:solidFill>
              </a:rPr>
              <a:t>DESARMADO Y ALMACENAMIENTO</a:t>
            </a:r>
          </a:p>
        </p:txBody>
      </p:sp>
      <p:sp>
        <p:nvSpPr>
          <p:cNvPr id="47" name="Rectangle 46"/>
          <p:cNvSpPr/>
          <p:nvPr/>
        </p:nvSpPr>
        <p:spPr>
          <a:xfrm>
            <a:off x="0" y="3002639"/>
            <a:ext cx="12192000" cy="707886"/>
          </a:xfrm>
          <a:prstGeom prst="rect">
            <a:avLst/>
          </a:prstGeom>
          <a:noFill/>
        </p:spPr>
        <p:txBody>
          <a:bodyPr wrap="square" rtlCol="0">
            <a:spAutoFit/>
          </a:bodyPr>
          <a:lstStyle/>
          <a:p>
            <a:pPr algn="ctr" rtl="0"/>
            <a:r>
              <a:rPr lang="es-US" sz="2000" cap="all" dirty="0">
                <a:solidFill>
                  <a:srgbClr val="93BC00"/>
                </a:solidFill>
              </a:rPr>
              <a:t>Desarmar los andamios expone a los trabajadores a los mismos </a:t>
            </a:r>
            <a:br>
              <a:rPr lang="es-US" sz="2000" cap="all" dirty="0">
                <a:solidFill>
                  <a:srgbClr val="93BC00"/>
                </a:solidFill>
              </a:rPr>
            </a:br>
            <a:r>
              <a:rPr lang="es-US" sz="2000" cap="all" dirty="0">
                <a:solidFill>
                  <a:srgbClr val="93BC00"/>
                </a:solidFill>
              </a:rPr>
              <a:t>peligros que construirlos</a:t>
            </a:r>
            <a:endParaRPr lang="id-ID" sz="2000" cap="all" dirty="0">
              <a:solidFill>
                <a:srgbClr val="93BC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a:solidFill>
            <a:srgbClr val="E9A6A9"/>
          </a:solidFill>
        </p:grpSpPr>
        <p:sp>
          <p:nvSpPr>
            <p:cNvPr id="30" name="Rectangle 29"/>
            <p:cNvSpPr/>
            <p:nvPr/>
          </p:nvSpPr>
          <p:spPr>
            <a:xfrm rot="16200000">
              <a:off x="10280650" y="4959350"/>
              <a:ext cx="17653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 name="TextBox 21"/>
            <p:cNvSpPr txBox="1"/>
            <p:nvPr/>
          </p:nvSpPr>
          <p:spPr>
            <a:xfrm>
              <a:off x="10909300" y="5537200"/>
              <a:ext cx="863600" cy="769441"/>
            </a:xfrm>
            <a:prstGeom prst="rect">
              <a:avLst/>
            </a:prstGeom>
            <a:grpFill/>
          </p:spPr>
          <p:txBody>
            <a:bodyPr wrap="square" rtlCol="0">
              <a:spAutoFit/>
            </a:bodyPr>
            <a:lstStyle/>
            <a:p>
              <a:pPr rtl="0"/>
              <a:r>
                <a:rPr lang="es-US" sz="4400">
                  <a:solidFill>
                    <a:srgbClr val="FFFFFF"/>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08" y="528359"/>
            <a:ext cx="4242568" cy="830997"/>
          </a:xfrm>
          <a:prstGeom prst="rect">
            <a:avLst/>
          </a:prstGeom>
          <a:noFill/>
        </p:spPr>
        <p:txBody>
          <a:bodyPr wrap="none" rtlCol="0">
            <a:spAutoFit/>
          </a:bodyPr>
          <a:lstStyle/>
          <a:p>
            <a:pPr algn="ctr" rtl="0"/>
            <a:r>
              <a:rPr lang="es-US" sz="4800" cap="all">
                <a:solidFill>
                  <a:srgbClr val="44546A"/>
                </a:solidFill>
                <a:latin typeface="+mj-lt"/>
              </a:rPr>
              <a:t>Desarmar</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pPr rtl="0"/>
            <a:r>
              <a:rPr lang="es-US" sz="2000">
                <a:solidFill>
                  <a:schemeClr val="bg1"/>
                </a:solidFill>
              </a:rPr>
              <a:t>INSPECCIÓN VISUAL</a:t>
            </a:r>
          </a:p>
        </p:txBody>
      </p:sp>
      <p:sp>
        <p:nvSpPr>
          <p:cNvPr id="130" name="TextBox 129"/>
          <p:cNvSpPr txBox="1"/>
          <p:nvPr/>
        </p:nvSpPr>
        <p:spPr>
          <a:xfrm>
            <a:off x="9315607" y="5399314"/>
            <a:ext cx="1345561" cy="400110"/>
          </a:xfrm>
          <a:prstGeom prst="rect">
            <a:avLst/>
          </a:prstGeom>
          <a:noFill/>
        </p:spPr>
        <p:txBody>
          <a:bodyPr wrap="none" rtlCol="0">
            <a:spAutoFit/>
          </a:bodyPr>
          <a:lstStyle/>
          <a:p>
            <a:pPr rtl="0"/>
            <a:r>
              <a:rPr lang="es-US" sz="2000" b="1">
                <a:solidFill>
                  <a:schemeClr val="bg1"/>
                </a:solidFill>
              </a:rPr>
              <a:t>Cerebelo</a:t>
            </a:r>
          </a:p>
        </p:txBody>
      </p:sp>
      <p:sp>
        <p:nvSpPr>
          <p:cNvPr id="13" name="TextBox 12"/>
          <p:cNvSpPr txBox="1"/>
          <p:nvPr/>
        </p:nvSpPr>
        <p:spPr>
          <a:xfrm>
            <a:off x="4521200" y="1308100"/>
            <a:ext cx="7556500" cy="5386090"/>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Desarmar andamios requiere los mismos conocimientos, habilidades y planificación que construirlos. </a:t>
            </a:r>
          </a:p>
          <a:p>
            <a:pPr marL="198000" indent="-198000" rtl="0">
              <a:spcAft>
                <a:spcPts val="1200"/>
              </a:spcAft>
              <a:buFont typeface="Arial"/>
              <a:buChar char="•"/>
            </a:pPr>
            <a:r>
              <a:rPr lang="es-US" sz="2100" dirty="0">
                <a:solidFill>
                  <a:srgbClr val="595959"/>
                </a:solidFill>
              </a:rPr>
              <a:t>Antes de desarmar el andamio, usted DEBE revisarlo visualmente y abordar los posibles riesgos.</a:t>
            </a:r>
          </a:p>
          <a:p>
            <a:pPr marL="198000" indent="-198000" rtl="0">
              <a:spcAft>
                <a:spcPts val="1200"/>
              </a:spcAft>
              <a:buFont typeface="Arial"/>
              <a:buChar char="•"/>
            </a:pPr>
            <a:r>
              <a:rPr lang="es-US" sz="2100" dirty="0">
                <a:solidFill>
                  <a:srgbClr val="595959"/>
                </a:solidFill>
              </a:rPr>
              <a:t>Quite primero el amarre superior (todas las demás sujeciones se deben quitar al final en cada nivel). </a:t>
            </a:r>
          </a:p>
          <a:p>
            <a:pPr marL="198000" indent="-198000" rtl="0">
              <a:spcAft>
                <a:spcPts val="1200"/>
              </a:spcAft>
              <a:buFont typeface="Arial"/>
              <a:buChar char="•"/>
            </a:pPr>
            <a:r>
              <a:rPr lang="es-US" sz="2100" dirty="0">
                <a:solidFill>
                  <a:srgbClr val="595959"/>
                </a:solidFill>
              </a:rPr>
              <a:t>Los componentes se deben retirar en el orden inverso a como se construyeron.</a:t>
            </a:r>
          </a:p>
          <a:p>
            <a:pPr marL="198000" indent="-198000" rtl="0">
              <a:spcAft>
                <a:spcPts val="1200"/>
              </a:spcAft>
              <a:buFont typeface="Arial"/>
              <a:buChar char="•"/>
            </a:pPr>
            <a:r>
              <a:rPr lang="es-US" sz="2100" dirty="0">
                <a:solidFill>
                  <a:srgbClr val="595959"/>
                </a:solidFill>
              </a:rPr>
              <a:t>Baje con cuidado los componentes hasta los trabajadores que se encuentran abajo (asegúrese de que estén en una posición segura). NO arroje/deje caer los componentes.</a:t>
            </a:r>
          </a:p>
          <a:p>
            <a:pPr marL="198000" indent="-198000" rtl="0"/>
            <a:endParaRPr lang="en-US" sz="21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l="43899"/>
              <a:stretch>
                <a:fillRect/>
              </a:stretch>
            </p:blipFill>
          </mc:Choice>
          <mc:Fallback>
            <p:blipFill>
              <a:blip r:embed="rId6"/>
              <a:srcRect l="43899"/>
              <a:stretch>
                <a:fillRect/>
              </a:stretch>
            </p:blipFill>
          </mc:Fallback>
        </mc:AlternateContent>
        <p:spPr>
          <a:xfrm>
            <a:off x="571500" y="1416050"/>
            <a:ext cx="3668024" cy="4603750"/>
          </a:xfrm>
          <a:prstGeom prst="rect">
            <a:avLst/>
          </a:prstGeom>
        </p:spPr>
      </p:pic>
    </p:spTree>
    <p:extLst>
      <p:ext uri="{BB962C8B-B14F-4D97-AF65-F5344CB8AC3E}">
        <p14:creationId xmlns:p14="http://schemas.microsoft.com/office/powerpoint/2010/main" val="4160077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536" y="210859"/>
            <a:ext cx="6021955" cy="830997"/>
          </a:xfrm>
          <a:prstGeom prst="rect">
            <a:avLst/>
          </a:prstGeom>
          <a:noFill/>
        </p:spPr>
        <p:txBody>
          <a:bodyPr wrap="square" rtlCol="0">
            <a:spAutoFit/>
          </a:bodyPr>
          <a:lstStyle/>
          <a:p>
            <a:pPr algn="ctr" rtl="0"/>
            <a:r>
              <a:rPr lang="es-US" sz="4800" cap="all" dirty="0">
                <a:solidFill>
                  <a:schemeClr val="tx2"/>
                </a:solidFill>
                <a:latin typeface="+mj-lt"/>
              </a:rPr>
              <a:t>ALMACENAMIENTO</a:t>
            </a:r>
            <a:endParaRPr lang="en-US" sz="4800" cap="all" dirty="0">
              <a:solidFill>
                <a:schemeClr val="tx2"/>
              </a:solidFill>
              <a:latin typeface="+mj-lt"/>
            </a:endParaRPr>
          </a:p>
        </p:txBody>
      </p:sp>
      <p:sp>
        <p:nvSpPr>
          <p:cNvPr id="4" name="TextBox 3"/>
          <p:cNvSpPr txBox="1"/>
          <p:nvPr/>
        </p:nvSpPr>
        <p:spPr>
          <a:xfrm>
            <a:off x="4483100" y="1168400"/>
            <a:ext cx="8318500" cy="4862869"/>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Un equipo mal almacenado puede causar daños </a:t>
            </a:r>
            <a:br>
              <a:rPr lang="es-US" sz="2200" dirty="0">
                <a:solidFill>
                  <a:srgbClr val="595959"/>
                </a:solidFill>
              </a:rPr>
            </a:br>
            <a:r>
              <a:rPr lang="es-US" sz="2200" dirty="0">
                <a:solidFill>
                  <a:srgbClr val="595959"/>
                </a:solidFill>
              </a:rPr>
              <a:t>y hacer que el equipo sea inseguro</a:t>
            </a:r>
          </a:p>
          <a:p>
            <a:pPr marL="198000" indent="-198000" rtl="0">
              <a:spcAft>
                <a:spcPts val="1200"/>
              </a:spcAft>
              <a:buFont typeface="Arial"/>
              <a:buChar char="•"/>
            </a:pPr>
            <a:r>
              <a:rPr lang="es-US" sz="2200" dirty="0">
                <a:solidFill>
                  <a:srgbClr val="595959"/>
                </a:solidFill>
              </a:rPr>
              <a:t>Almacene el equipo para facilitar el acceso</a:t>
            </a:r>
          </a:p>
          <a:p>
            <a:pPr marL="198000" indent="-198000" rtl="0">
              <a:spcAft>
                <a:spcPts val="1200"/>
              </a:spcAft>
              <a:buFont typeface="Arial"/>
              <a:buChar char="•"/>
            </a:pPr>
            <a:r>
              <a:rPr lang="es-US" sz="2200" dirty="0">
                <a:solidFill>
                  <a:srgbClr val="595959"/>
                </a:solidFill>
              </a:rPr>
              <a:t>Proporcione el apoyo adecuado (estiba)</a:t>
            </a:r>
          </a:p>
          <a:p>
            <a:pPr marL="198000" indent="-198000" rtl="0">
              <a:spcAft>
                <a:spcPts val="1200"/>
              </a:spcAft>
              <a:buFont typeface="Arial"/>
              <a:buChar char="•"/>
            </a:pPr>
            <a:r>
              <a:rPr lang="es-US" sz="2200" dirty="0">
                <a:solidFill>
                  <a:srgbClr val="595959"/>
                </a:solidFill>
              </a:rPr>
              <a:t>Proporcione trabas adecuadas entre las capas del equipo</a:t>
            </a:r>
          </a:p>
          <a:p>
            <a:pPr marL="198000" indent="-198000" rtl="0">
              <a:spcAft>
                <a:spcPts val="1200"/>
              </a:spcAft>
              <a:buFont typeface="Arial"/>
              <a:buChar char="•"/>
            </a:pPr>
            <a:r>
              <a:rPr lang="es-US" sz="2200" dirty="0">
                <a:solidFill>
                  <a:srgbClr val="595959"/>
                </a:solidFill>
              </a:rPr>
              <a:t>Almacene las piezas de diferentes tamaños en pilas separadas</a:t>
            </a:r>
          </a:p>
          <a:p>
            <a:pPr marL="198000" indent="-198000" rtl="0">
              <a:spcAft>
                <a:spcPts val="1200"/>
              </a:spcAft>
              <a:buFont typeface="Arial"/>
              <a:buChar char="•"/>
            </a:pPr>
            <a:r>
              <a:rPr lang="es-US" sz="2200" dirty="0">
                <a:solidFill>
                  <a:srgbClr val="595959"/>
                </a:solidFill>
              </a:rPr>
              <a:t>Proporcione contenedores para las piezas pequeñas</a:t>
            </a:r>
          </a:p>
          <a:p>
            <a:pPr marL="198000" indent="-198000" rtl="0">
              <a:spcAft>
                <a:spcPts val="1200"/>
              </a:spcAft>
              <a:buFont typeface="Arial"/>
              <a:buChar char="•"/>
            </a:pPr>
            <a:r>
              <a:rPr lang="es-US" sz="2200" dirty="0">
                <a:solidFill>
                  <a:srgbClr val="595959"/>
                </a:solidFill>
              </a:rPr>
              <a:t>Separe el equipo dañado (desechar o reparar)</a:t>
            </a:r>
          </a:p>
          <a:p>
            <a:pPr marL="198000" indent="-198000" rtl="0">
              <a:spcAft>
                <a:spcPts val="1200"/>
              </a:spcAft>
              <a:buFont typeface="Arial"/>
              <a:buChar char="•"/>
            </a:pPr>
            <a:r>
              <a:rPr lang="es-US" sz="2200" dirty="0">
                <a:solidFill>
                  <a:srgbClr val="595959"/>
                </a:solidFill>
              </a:rPr>
              <a:t>No apile el equipo a demasiada altura</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r="51180"/>
              <a:stretch>
                <a:fillRect/>
              </a:stretch>
            </p:blipFill>
          </mc:Choice>
          <mc:Fallback>
            <p:blipFill>
              <a:blip r:embed="rId6"/>
              <a:srcRect r="51180"/>
              <a:stretch>
                <a:fillRect/>
              </a:stretch>
            </p:blipFill>
          </mc:Fallback>
        </mc:AlternateContent>
        <p:spPr>
          <a:xfrm>
            <a:off x="533400" y="387082"/>
            <a:ext cx="3644900" cy="2876818"/>
          </a:xfrm>
          <a:prstGeom prst="rect">
            <a:avLst/>
          </a:prstGeom>
        </p:spPr>
      </p:pic>
      <p:pic>
        <p:nvPicPr>
          <p:cNvPr id="10" name="Picture 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l="51064"/>
              <a:stretch>
                <a:fillRect/>
              </a:stretch>
            </p:blipFill>
          </mc:Choice>
          <mc:Fallback>
            <p:blipFill>
              <a:blip r:embed="rId6"/>
              <a:srcRect l="51064"/>
              <a:stretch>
                <a:fillRect/>
              </a:stretch>
            </p:blipFill>
          </mc:Fallback>
        </mc:AlternateContent>
        <p:spPr>
          <a:xfrm>
            <a:off x="533400" y="3279490"/>
            <a:ext cx="3657600" cy="28800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E9A6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06678"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816100" y="1485901"/>
            <a:ext cx="9567008" cy="5370701"/>
          </a:xfrm>
          <a:prstGeom prst="rect">
            <a:avLst/>
          </a:prstGeom>
          <a:noFill/>
        </p:spPr>
        <p:txBody>
          <a:bodyPr wrap="square" rtlCol="0">
            <a:spAutoFit/>
          </a:bodyPr>
          <a:lstStyle/>
          <a:p>
            <a:pPr marL="176213" indent="-176213" rtl="0">
              <a:spcAft>
                <a:spcPts val="2400"/>
              </a:spcAft>
              <a:buFont typeface="Arial"/>
              <a:buChar char="•"/>
            </a:pPr>
            <a:r>
              <a:rPr lang="es-US" sz="2300" cap="all" dirty="0">
                <a:solidFill>
                  <a:srgbClr val="595959"/>
                </a:solidFill>
              </a:rPr>
              <a:t>El desarmado se debe realizar con cuidado</a:t>
            </a:r>
            <a:r>
              <a:rPr lang="es-US" sz="2300" dirty="0">
                <a:solidFill>
                  <a:srgbClr val="595959"/>
                </a:solidFill>
              </a:rPr>
              <a:t>. </a:t>
            </a:r>
          </a:p>
          <a:p>
            <a:pPr marL="176213" indent="-176213" rtl="0">
              <a:spcAft>
                <a:spcPts val="2400"/>
              </a:spcAft>
              <a:buFont typeface="Arial"/>
              <a:buChar char="•"/>
            </a:pPr>
            <a:r>
              <a:rPr lang="es-US" sz="2300" dirty="0">
                <a:solidFill>
                  <a:srgbClr val="595959"/>
                </a:solidFill>
              </a:rPr>
              <a:t>Una persona competente </a:t>
            </a:r>
            <a:r>
              <a:rPr lang="es-US" sz="2300" cap="all" dirty="0">
                <a:solidFill>
                  <a:srgbClr val="595959"/>
                </a:solidFill>
              </a:rPr>
              <a:t>debe inspeccionar el andamio antes de desarmarlo</a:t>
            </a:r>
            <a:r>
              <a:rPr lang="es-US" sz="2300" dirty="0">
                <a:solidFill>
                  <a:srgbClr val="595959"/>
                </a:solidFill>
              </a:rPr>
              <a:t> para </a:t>
            </a:r>
            <a:r>
              <a:rPr lang="es-US" sz="2300" cap="all" dirty="0">
                <a:solidFill>
                  <a:srgbClr val="595959"/>
                </a:solidFill>
              </a:rPr>
              <a:t>asegurarse de que sea estable</a:t>
            </a:r>
            <a:r>
              <a:rPr lang="es-US" sz="2300" dirty="0">
                <a:solidFill>
                  <a:srgbClr val="595959"/>
                </a:solidFill>
              </a:rPr>
              <a:t>. </a:t>
            </a:r>
          </a:p>
          <a:p>
            <a:pPr marL="176213" indent="-176213" rtl="0">
              <a:spcAft>
                <a:spcPts val="2400"/>
              </a:spcAft>
              <a:buFont typeface="Arial"/>
              <a:buChar char="•"/>
            </a:pPr>
            <a:r>
              <a:rPr lang="es-US" sz="2300" cap="all" dirty="0">
                <a:solidFill>
                  <a:srgbClr val="595959"/>
                </a:solidFill>
              </a:rPr>
              <a:t>Los trabajadores de los niveles inferiores NO DEBEN adelantarse a las personas encargadas del desarmado</a:t>
            </a:r>
            <a:r>
              <a:rPr lang="es-US" sz="2300" dirty="0">
                <a:solidFill>
                  <a:srgbClr val="595959"/>
                </a:solidFill>
              </a:rPr>
              <a:t> quitando los refuerzos, los tablones o los barandales para “acelerar el trabajo”. </a:t>
            </a:r>
          </a:p>
          <a:p>
            <a:pPr marL="176213" indent="-176213" rtl="0">
              <a:spcAft>
                <a:spcPts val="2400"/>
              </a:spcAft>
              <a:buFont typeface="Arial"/>
              <a:buChar char="•"/>
            </a:pPr>
            <a:r>
              <a:rPr lang="es-US" sz="2300" cap="all" dirty="0">
                <a:solidFill>
                  <a:srgbClr val="595959"/>
                </a:solidFill>
              </a:rPr>
              <a:t>Al desarmar utilice el equipo de protección personal correspondiente</a:t>
            </a:r>
            <a:r>
              <a:rPr lang="es-US" sz="2300" dirty="0">
                <a:solidFill>
                  <a:srgbClr val="595959"/>
                </a:solidFill>
              </a:rPr>
              <a:t>.</a:t>
            </a:r>
          </a:p>
          <a:p>
            <a:pPr rtl="0">
              <a:spcAft>
                <a:spcPts val="1200"/>
              </a:spcAft>
            </a:pPr>
            <a:endParaRPr lang="en-US" sz="2300" dirty="0">
              <a:solidFill>
                <a:srgbClr val="7F7F7F"/>
              </a:solidFill>
            </a:endParaRPr>
          </a:p>
          <a:p>
            <a:pPr rtl="0"/>
            <a:endParaRPr lang="en-US" sz="23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E9A6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53569"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4" name="TextBox 13"/>
          <p:cNvSpPr txBox="1"/>
          <p:nvPr/>
        </p:nvSpPr>
        <p:spPr>
          <a:xfrm>
            <a:off x="1955800" y="1333500"/>
            <a:ext cx="10236200" cy="4555093"/>
          </a:xfrm>
          <a:prstGeom prst="rect">
            <a:avLst/>
          </a:prstGeom>
          <a:noFill/>
        </p:spPr>
        <p:txBody>
          <a:bodyPr wrap="square" rtlCol="0">
            <a:spAutoFit/>
          </a:bodyPr>
          <a:lstStyle/>
          <a:p>
            <a:pPr marL="198000" indent="-198000" rtl="0">
              <a:spcAft>
                <a:spcPts val="1200"/>
              </a:spcAft>
              <a:buFont typeface="Arial"/>
              <a:buChar char="•"/>
            </a:pPr>
            <a:r>
              <a:rPr lang="es-US" sz="2000" cap="all" dirty="0">
                <a:solidFill>
                  <a:srgbClr val="595959"/>
                </a:solidFill>
              </a:rPr>
              <a:t>Revise que las plataformas no tengan objetos sueltos </a:t>
            </a:r>
            <a:r>
              <a:rPr lang="es-US" sz="2000" dirty="0">
                <a:solidFill>
                  <a:srgbClr val="595959"/>
                </a:solidFill>
              </a:rPr>
              <a:t>que</a:t>
            </a:r>
            <a:r>
              <a:rPr lang="es-US" sz="2000" cap="all" dirty="0">
                <a:solidFill>
                  <a:srgbClr val="595959"/>
                </a:solidFill>
              </a:rPr>
              <a:t> </a:t>
            </a:r>
            <a:r>
              <a:rPr lang="es-US" sz="2000" dirty="0">
                <a:solidFill>
                  <a:srgbClr val="595959"/>
                </a:solidFill>
              </a:rPr>
              <a:t>se puedan caer durante el desarmado.</a:t>
            </a:r>
          </a:p>
          <a:p>
            <a:pPr marL="198000" indent="-198000" rtl="0">
              <a:spcAft>
                <a:spcPts val="1200"/>
              </a:spcAft>
              <a:buFont typeface="Arial"/>
              <a:buChar char="•"/>
            </a:pPr>
            <a:r>
              <a:rPr lang="es-US" sz="2000" cap="all" dirty="0">
                <a:solidFill>
                  <a:srgbClr val="595959"/>
                </a:solidFill>
              </a:rPr>
              <a:t>Quite primero las barandas y los postes</a:t>
            </a:r>
            <a:r>
              <a:rPr lang="es-US" sz="2000" dirty="0">
                <a:solidFill>
                  <a:srgbClr val="595959"/>
                </a:solidFill>
              </a:rPr>
              <a:t> (los trabajadores deben atarse para evitar caídas). </a:t>
            </a:r>
          </a:p>
          <a:p>
            <a:pPr marL="198000" indent="-198000" rtl="0">
              <a:spcAft>
                <a:spcPts val="1200"/>
              </a:spcAft>
              <a:buFont typeface="Arial"/>
              <a:buChar char="•"/>
            </a:pPr>
            <a:r>
              <a:rPr lang="es-US" sz="2000" dirty="0">
                <a:solidFill>
                  <a:srgbClr val="595959"/>
                </a:solidFill>
              </a:rPr>
              <a:t>Los trabajadores de abajo deben </a:t>
            </a:r>
            <a:r>
              <a:rPr lang="es-US" sz="2000" cap="all" dirty="0">
                <a:solidFill>
                  <a:srgbClr val="595959"/>
                </a:solidFill>
              </a:rPr>
              <a:t>estar en una posición segura</a:t>
            </a:r>
            <a:r>
              <a:rPr lang="es-US" sz="2000" dirty="0">
                <a:solidFill>
                  <a:srgbClr val="595959"/>
                </a:solidFill>
              </a:rPr>
              <a:t> durante </a:t>
            </a:r>
            <a:br>
              <a:rPr lang="es-US" sz="2000" dirty="0">
                <a:solidFill>
                  <a:srgbClr val="595959"/>
                </a:solidFill>
              </a:rPr>
            </a:br>
            <a:r>
              <a:rPr lang="es-US" sz="2000" dirty="0">
                <a:solidFill>
                  <a:srgbClr val="595959"/>
                </a:solidFill>
              </a:rPr>
              <a:t>el desarmado.</a:t>
            </a:r>
          </a:p>
          <a:p>
            <a:pPr marL="198000" indent="-198000" rtl="0">
              <a:spcAft>
                <a:spcPts val="1200"/>
              </a:spcAft>
              <a:buFont typeface="Arial"/>
              <a:buChar char="•"/>
            </a:pPr>
            <a:r>
              <a:rPr lang="es-US" sz="2000" cap="all" dirty="0">
                <a:solidFill>
                  <a:srgbClr val="595959"/>
                </a:solidFill>
              </a:rPr>
              <a:t>Nunca deje andamios parcialmente desarmados sin vigilancia</a:t>
            </a:r>
            <a:r>
              <a:rPr lang="es-US" sz="2000" dirty="0">
                <a:solidFill>
                  <a:srgbClr val="595959"/>
                </a:solidFill>
              </a:rPr>
              <a:t> </a:t>
            </a:r>
            <a:br>
              <a:rPr lang="es-US" sz="2000" dirty="0">
                <a:solidFill>
                  <a:srgbClr val="595959"/>
                </a:solidFill>
              </a:rPr>
            </a:br>
            <a:r>
              <a:rPr lang="es-US" sz="2000" dirty="0">
                <a:solidFill>
                  <a:srgbClr val="595959"/>
                </a:solidFill>
              </a:rPr>
              <a:t>o sin las barricadas adecuadas. </a:t>
            </a:r>
          </a:p>
          <a:p>
            <a:pPr marL="198000" indent="-198000" rtl="0">
              <a:spcAft>
                <a:spcPts val="1200"/>
              </a:spcAft>
              <a:buFont typeface="Arial"/>
              <a:buChar char="•"/>
            </a:pPr>
            <a:r>
              <a:rPr lang="es-US" sz="2000" cap="all" dirty="0">
                <a:solidFill>
                  <a:srgbClr val="595959"/>
                </a:solidFill>
              </a:rPr>
              <a:t>Examine los componentes en busca de daños</a:t>
            </a:r>
            <a:r>
              <a:rPr lang="es-US" sz="2000" dirty="0">
                <a:solidFill>
                  <a:srgbClr val="595959"/>
                </a:solidFill>
              </a:rPr>
              <a:t> y </a:t>
            </a:r>
            <a:r>
              <a:rPr lang="es-US" sz="2000" cap="all" dirty="0">
                <a:solidFill>
                  <a:srgbClr val="595959"/>
                </a:solidFill>
              </a:rPr>
              <a:t>sepárelos</a:t>
            </a:r>
            <a:r>
              <a:rPr lang="es-US" sz="2000" dirty="0">
                <a:solidFill>
                  <a:srgbClr val="595959"/>
                </a:solidFill>
              </a:rPr>
              <a:t> para su posterior eliminación o reparación. </a:t>
            </a:r>
          </a:p>
          <a:p>
            <a:pPr marL="198000" indent="-198000" rtl="0">
              <a:spcAft>
                <a:spcPts val="1200"/>
              </a:spcAft>
              <a:buFont typeface="Arial"/>
              <a:buChar char="•"/>
            </a:pPr>
            <a:r>
              <a:rPr lang="es-US" sz="2000" cap="all" dirty="0">
                <a:solidFill>
                  <a:srgbClr val="595959"/>
                </a:solidFill>
              </a:rPr>
              <a:t>Una vez que todos los componentes del andamio se hayan inspeccionado</a:t>
            </a:r>
            <a:r>
              <a:rPr lang="es-US" sz="2000" dirty="0">
                <a:solidFill>
                  <a:srgbClr val="595959"/>
                </a:solidFill>
              </a:rPr>
              <a:t>, es importante </a:t>
            </a:r>
            <a:r>
              <a:rPr lang="es-US" sz="2000" cap="all" dirty="0">
                <a:solidFill>
                  <a:srgbClr val="595959"/>
                </a:solidFill>
              </a:rPr>
              <a:t>almacenarlos de manera adecuada</a:t>
            </a:r>
            <a:r>
              <a:rPr lang="es-US" sz="20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524" y="680759"/>
            <a:ext cx="7460997" cy="830997"/>
          </a:xfrm>
          <a:prstGeom prst="rect">
            <a:avLst/>
          </a:prstGeom>
          <a:noFill/>
        </p:spPr>
        <p:txBody>
          <a:bodyPr wrap="none" rtlCol="0">
            <a:spAutoFit/>
          </a:bodyPr>
          <a:lstStyle/>
          <a:p>
            <a:pPr algn="ctr" rtl="0"/>
            <a:r>
              <a:rPr lang="es-US" sz="4800" cap="all">
                <a:solidFill>
                  <a:schemeClr val="tx2"/>
                </a:solidFill>
                <a:latin typeface="+mj-lt"/>
              </a:rPr>
              <a:t>Tipos de conexiones</a:t>
            </a:r>
            <a:endParaRPr lang="en-US" sz="4800" cap="all" dirty="0">
              <a:solidFill>
                <a:schemeClr val="tx2"/>
              </a:solidFill>
              <a:latin typeface="+mj-lt"/>
            </a:endParaRPr>
          </a:p>
        </p:txBody>
      </p:sp>
      <p:grpSp>
        <p:nvGrpSpPr>
          <p:cNvPr id="2" name="Group 23"/>
          <p:cNvGrpSpPr/>
          <p:nvPr/>
        </p:nvGrpSpPr>
        <p:grpSpPr>
          <a:xfrm>
            <a:off x="546100" y="2663017"/>
            <a:ext cx="1949450" cy="2590365"/>
            <a:chOff x="469900" y="2256617"/>
            <a:chExt cx="1949450" cy="2590365"/>
          </a:xfrm>
        </p:grpSpPr>
        <p:sp>
          <p:nvSpPr>
            <p:cNvPr id="20" name="TextBox 19"/>
            <p:cNvSpPr txBox="1"/>
            <p:nvPr/>
          </p:nvSpPr>
          <p:spPr>
            <a:xfrm>
              <a:off x="956423" y="4477650"/>
              <a:ext cx="1056700" cy="369332"/>
            </a:xfrm>
            <a:prstGeom prst="rect">
              <a:avLst/>
            </a:prstGeom>
            <a:noFill/>
          </p:spPr>
          <p:txBody>
            <a:bodyPr wrap="none" rtlCol="0">
              <a:spAutoFit/>
            </a:bodyPr>
            <a:lstStyle/>
            <a:p>
              <a:pPr algn="ctr" rtl="0"/>
              <a:r>
                <a:rPr lang="es-US" dirty="0">
                  <a:solidFill>
                    <a:srgbClr val="595959"/>
                  </a:solidFill>
                  <a:latin typeface="+mj-lt"/>
                </a:rPr>
                <a:t>V-LOCK</a:t>
              </a:r>
            </a:p>
          </p:txBody>
        </p:sp>
        <p:cxnSp>
          <p:nvCxnSpPr>
            <p:cNvPr id="39" name="Straight Connector 38"/>
            <p:cNvCxnSpPr/>
            <p:nvPr/>
          </p:nvCxnSpPr>
          <p:spPr>
            <a:xfrm>
              <a:off x="1014048" y="43377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9900" y="2256617"/>
              <a:ext cx="1949450" cy="1896283"/>
            </a:xfrm>
            <a:prstGeom prst="rect">
              <a:avLst/>
            </a:prstGeom>
          </p:spPr>
        </p:pic>
      </p:grpSp>
      <p:grpSp>
        <p:nvGrpSpPr>
          <p:cNvPr id="4" name="Group 33"/>
          <p:cNvGrpSpPr/>
          <p:nvPr/>
        </p:nvGrpSpPr>
        <p:grpSpPr>
          <a:xfrm>
            <a:off x="6477000" y="2795578"/>
            <a:ext cx="1854200" cy="2457804"/>
            <a:chOff x="6438900" y="2452678"/>
            <a:chExt cx="1854200" cy="2457804"/>
          </a:xfrm>
        </p:grpSpPr>
        <p:sp>
          <p:nvSpPr>
            <p:cNvPr id="25" name="TextBox 24"/>
            <p:cNvSpPr txBox="1"/>
            <p:nvPr/>
          </p:nvSpPr>
          <p:spPr>
            <a:xfrm>
              <a:off x="6772560" y="4541150"/>
              <a:ext cx="1300356" cy="369332"/>
            </a:xfrm>
            <a:prstGeom prst="rect">
              <a:avLst/>
            </a:prstGeom>
            <a:noFill/>
          </p:spPr>
          <p:txBody>
            <a:bodyPr wrap="none" rtlCol="0">
              <a:spAutoFit/>
            </a:bodyPr>
            <a:lstStyle/>
            <a:p>
              <a:pPr algn="ctr" rtl="0"/>
              <a:r>
                <a:rPr lang="es-US">
                  <a:solidFill>
                    <a:srgbClr val="595959"/>
                  </a:solidFill>
                  <a:latin typeface="+mj-lt"/>
                </a:rPr>
                <a:t>CUPLOCK</a:t>
              </a:r>
            </a:p>
          </p:txBody>
        </p:sp>
        <p:cxnSp>
          <p:nvCxnSpPr>
            <p:cNvPr id="41" name="Straight Connector 40"/>
            <p:cNvCxnSpPr/>
            <p:nvPr/>
          </p:nvCxnSpPr>
          <p:spPr>
            <a:xfrm>
              <a:off x="7024379" y="44012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438900" y="2452678"/>
              <a:ext cx="1854200" cy="1736206"/>
            </a:xfrm>
            <a:prstGeom prst="rect">
              <a:avLst/>
            </a:prstGeom>
          </p:spPr>
        </p:pic>
      </p:grpSp>
      <p:grpSp>
        <p:nvGrpSpPr>
          <p:cNvPr id="5" name="Group 37"/>
          <p:cNvGrpSpPr/>
          <p:nvPr/>
        </p:nvGrpSpPr>
        <p:grpSpPr>
          <a:xfrm>
            <a:off x="9410700" y="2644345"/>
            <a:ext cx="1955800" cy="2533933"/>
            <a:chOff x="9334500" y="2377645"/>
            <a:chExt cx="1955800" cy="2533933"/>
          </a:xfrm>
        </p:grpSpPr>
        <p:sp>
          <p:nvSpPr>
            <p:cNvPr id="29" name="TextBox 28"/>
            <p:cNvSpPr txBox="1"/>
            <p:nvPr/>
          </p:nvSpPr>
          <p:spPr>
            <a:xfrm>
              <a:off x="9842863" y="4542246"/>
              <a:ext cx="1032655" cy="369332"/>
            </a:xfrm>
            <a:prstGeom prst="rect">
              <a:avLst/>
            </a:prstGeom>
            <a:noFill/>
          </p:spPr>
          <p:txBody>
            <a:bodyPr wrap="none" rtlCol="0">
              <a:spAutoFit/>
            </a:bodyPr>
            <a:lstStyle/>
            <a:p>
              <a:pPr algn="ctr" rtl="0"/>
              <a:r>
                <a:rPr lang="es-US" dirty="0">
                  <a:solidFill>
                    <a:srgbClr val="595959"/>
                  </a:solidFill>
                  <a:latin typeface="+mj-lt"/>
                </a:rPr>
                <a:t>ROSETA</a:t>
              </a:r>
            </a:p>
          </p:txBody>
        </p:sp>
        <p:cxnSp>
          <p:nvCxnSpPr>
            <p:cNvPr id="42" name="Straight Connector 41"/>
            <p:cNvCxnSpPr/>
            <p:nvPr/>
          </p:nvCxnSpPr>
          <p:spPr>
            <a:xfrm>
              <a:off x="9842863" y="4388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9334500" y="2377645"/>
              <a:ext cx="1955800" cy="1885321"/>
            </a:xfrm>
            <a:prstGeom prst="rect">
              <a:avLst/>
            </a:prstGeom>
          </p:spPr>
        </p:pic>
      </p:grpSp>
      <p:grpSp>
        <p:nvGrpSpPr>
          <p:cNvPr id="6" name="Group 26"/>
          <p:cNvGrpSpPr/>
          <p:nvPr/>
        </p:nvGrpSpPr>
        <p:grpSpPr>
          <a:xfrm>
            <a:off x="3563172" y="2671235"/>
            <a:ext cx="1965561" cy="2569447"/>
            <a:chOff x="3575872" y="2290235"/>
            <a:chExt cx="1965561" cy="2569447"/>
          </a:xfrm>
        </p:grpSpPr>
        <p:sp>
          <p:nvSpPr>
            <p:cNvPr id="32" name="TextBox 31"/>
            <p:cNvSpPr txBox="1"/>
            <p:nvPr/>
          </p:nvSpPr>
          <p:spPr>
            <a:xfrm>
              <a:off x="3575872" y="4490350"/>
              <a:ext cx="1699391" cy="369332"/>
            </a:xfrm>
            <a:prstGeom prst="rect">
              <a:avLst/>
            </a:prstGeom>
            <a:noFill/>
          </p:spPr>
          <p:txBody>
            <a:bodyPr wrap="none" rtlCol="0">
              <a:spAutoFit/>
            </a:bodyPr>
            <a:lstStyle/>
            <a:p>
              <a:pPr algn="ctr" rtl="0"/>
              <a:r>
                <a:rPr lang="es-US" dirty="0">
                  <a:solidFill>
                    <a:srgbClr val="595959"/>
                  </a:solidFill>
                  <a:latin typeface="+mj-lt"/>
                </a:rPr>
                <a:t>ABRAZADERA DOBLE</a:t>
              </a:r>
            </a:p>
          </p:txBody>
        </p:sp>
        <p:cxnSp>
          <p:nvCxnSpPr>
            <p:cNvPr id="40" name="Straight Connector 39"/>
            <p:cNvCxnSpPr/>
            <p:nvPr/>
          </p:nvCxnSpPr>
          <p:spPr>
            <a:xfrm>
              <a:off x="4048432" y="43631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descr="SYSTEMS-double ring.jpg"/>
            <p:cNvPicPr>
              <a:picLocks noChangeAspect="1"/>
            </p:cNvPicPr>
            <p:nvPr/>
          </p:nvPicPr>
          <p:blipFill>
            <a:blip r:embed="rId9"/>
            <a:stretch>
              <a:fillRect/>
            </a:stretch>
          </p:blipFill>
          <p:spPr>
            <a:xfrm>
              <a:off x="3581400" y="2290235"/>
              <a:ext cx="1960033" cy="1960033"/>
            </a:xfrm>
            <a:prstGeom prst="rect">
              <a:avLst/>
            </a:prstGeom>
          </p:spPr>
        </p:pic>
      </p:grpSp>
    </p:spTree>
    <p:extLst>
      <p:ext uri="{BB962C8B-B14F-4D97-AF65-F5344CB8AC3E}">
        <p14:creationId xmlns:p14="http://schemas.microsoft.com/office/powerpoint/2010/main" val="3301735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Bottom)">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93483"/>
          </a:xfrm>
          <a:prstGeom prst="rect">
            <a:avLst/>
          </a:prstGeom>
          <a:noFill/>
        </p:spPr>
        <p:txBody>
          <a:bodyPr wrap="square" rtlCol="0">
            <a:spAutoFit/>
          </a:bodyPr>
          <a:lstStyle/>
          <a:p>
            <a:pPr marL="198000" indent="-198000" rtl="0">
              <a:spcAft>
                <a:spcPts val="3000"/>
              </a:spcAft>
              <a:buFont typeface="Arial"/>
              <a:buChar char="•"/>
            </a:pPr>
            <a:r>
              <a:rPr lang="es-US" sz="2200" dirty="0">
                <a:solidFill>
                  <a:srgbClr val="595959"/>
                </a:solidFill>
              </a:rPr>
              <a:t>Revise el dibujo/plano del andamio antes de comenzar a construir.</a:t>
            </a:r>
          </a:p>
          <a:p>
            <a:pPr marL="198000" indent="-198000" rtl="0">
              <a:spcAft>
                <a:spcPts val="3000"/>
              </a:spcAft>
              <a:buFont typeface="Arial"/>
              <a:buChar char="•"/>
            </a:pPr>
            <a:r>
              <a:rPr lang="es-US" sz="2200" dirty="0">
                <a:solidFill>
                  <a:srgbClr val="595959"/>
                </a:solidFill>
              </a:rPr>
              <a:t>Usted DEBE utilizar todo el equipo de protección personal correspondiente.</a:t>
            </a:r>
          </a:p>
          <a:p>
            <a:pPr marL="198000" indent="-198000" rtl="0">
              <a:spcAft>
                <a:spcPts val="3000"/>
              </a:spcAft>
              <a:buFont typeface="Arial"/>
              <a:buChar char="•"/>
            </a:pPr>
            <a:r>
              <a:rPr lang="es-US" sz="2200" dirty="0">
                <a:solidFill>
                  <a:srgbClr val="595959"/>
                </a:solidFill>
              </a:rPr>
              <a:t>Trabaje de forma segura y comuníquese/colabore con su equipo. </a:t>
            </a:r>
          </a:p>
          <a:p>
            <a:pPr marL="198000" indent="-198000" rtl="0">
              <a:spcAft>
                <a:spcPts val="3000"/>
              </a:spcAft>
              <a:buFont typeface="Arial"/>
              <a:buChar char="•"/>
            </a:pPr>
            <a:r>
              <a:rPr lang="es-US" sz="2200" dirty="0">
                <a:solidFill>
                  <a:srgbClr val="595959"/>
                </a:solidFill>
              </a:rPr>
              <a:t>Cuando haya terminado de construir el andamio, utilice la lista de verificación de inspección de andamios que figura en la guía de estudio de </a:t>
            </a:r>
            <a:r>
              <a:rPr lang="es-US" sz="2200" i="1" dirty="0">
                <a:solidFill>
                  <a:srgbClr val="595959"/>
                </a:solidFill>
              </a:rPr>
              <a:t>andamios de tubos y abrazaderas</a:t>
            </a:r>
            <a:r>
              <a:rPr lang="es-US" sz="2200" dirty="0">
                <a:solidFill>
                  <a:srgbClr val="595959"/>
                </a:solidFill>
              </a:rPr>
              <a:t> (página 35) para asegurarse de que el andamio haya sido construido de manera segura y correcta.</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HORA DE LA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marL="198000" indent="-198000" rtl="0">
              <a:spcAft>
                <a:spcPts val="3000"/>
              </a:spcAft>
              <a:buFont typeface="Arial"/>
              <a:buChar char="•"/>
            </a:pPr>
            <a:r>
              <a:rPr lang="es-US" sz="2400" dirty="0">
                <a:solidFill>
                  <a:schemeClr val="tx1">
                    <a:lumMod val="65000"/>
                    <a:lumOff val="35000"/>
                  </a:schemeClr>
                </a:solidFill>
              </a:rPr>
              <a:t>¿Qué salió bien?</a:t>
            </a:r>
          </a:p>
          <a:p>
            <a:pPr marL="198000" indent="-198000" rtl="0">
              <a:spcAft>
                <a:spcPts val="3000"/>
              </a:spcAft>
              <a:buFont typeface="Arial"/>
              <a:buChar char="•"/>
            </a:pPr>
            <a:r>
              <a:rPr lang="es-US" sz="2400" dirty="0">
                <a:solidFill>
                  <a:schemeClr val="tx1">
                    <a:lumMod val="65000"/>
                    <a:lumOff val="35000"/>
                  </a:schemeClr>
                </a:solidFill>
              </a:rPr>
              <a:t>¿Qué podríamos haber hecho mejor?</a:t>
            </a:r>
          </a:p>
          <a:p>
            <a:pPr marL="198000" indent="-198000" rtl="0">
              <a:spcAft>
                <a:spcPts val="3000"/>
              </a:spcAft>
              <a:buFont typeface="Arial"/>
              <a:buChar char="•"/>
            </a:pPr>
            <a:r>
              <a:rPr lang="es-US" sz="2400" dirty="0">
                <a:solidFill>
                  <a:schemeClr val="tx1">
                    <a:lumMod val="65000"/>
                    <a:lumOff val="35000"/>
                  </a:schemeClr>
                </a:solidFill>
              </a:rPr>
              <a:t>¿Qué aprendió que hará diferente de ahora en adelante?</a:t>
            </a:r>
          </a:p>
          <a:p>
            <a:pPr marL="198000" indent="-198000" rtl="0">
              <a:spcAft>
                <a:spcPts val="3000"/>
              </a:spcAft>
              <a:buFont typeface="Arial"/>
              <a:buChar char="•"/>
            </a:pPr>
            <a:r>
              <a:rPr lang="es-US" sz="2400" dirty="0">
                <a:solidFill>
                  <a:schemeClr val="tx1">
                    <a:lumMod val="65000"/>
                    <a:lumOff val="35000"/>
                  </a:schemeClr>
                </a:solidFill>
              </a:rPr>
              <a:t>¿Qué (si es que hay algo) encontró durante su inspección, que se deba considerar?</a:t>
            </a:r>
          </a:p>
          <a:p>
            <a:pPr marL="198000" indent="-198000" rtl="0">
              <a:spcAft>
                <a:spcPts val="3000"/>
              </a:spcAft>
              <a:buFont typeface="Arial"/>
              <a:buChar char="•"/>
            </a:pPr>
            <a:r>
              <a:rPr lang="es-US" sz="2400" dirty="0">
                <a:solidFill>
                  <a:schemeClr val="tx1">
                    <a:lumMod val="65000"/>
                    <a:lumOff val="35000"/>
                  </a:schemeClr>
                </a:solidFill>
              </a:rPr>
              <a:t>¿Discutieron y elaboraron un plan antes de desarmar el andamio? (¿por qué o por qué no?)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INFORME DE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rtl="0">
              <a:spcAft>
                <a:spcPts val="3000"/>
              </a:spcAft>
            </a:pPr>
            <a:r>
              <a:rPr lang="es-US" sz="2400">
                <a:solidFill>
                  <a:srgbClr val="595959"/>
                </a:solidFill>
              </a:rPr>
              <a:t>En preparación para la evaluación escrita, repasemos algunos de los PUNTOS CLAVE del curso...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REVISIÓN</a:t>
            </a: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33495" y="5073805"/>
            <a:ext cx="4119525" cy="923330"/>
          </a:xfrm>
          <a:prstGeom prst="rect">
            <a:avLst/>
          </a:prstGeom>
          <a:noFill/>
        </p:spPr>
        <p:txBody>
          <a:bodyPr wrap="none" rtlCol="0">
            <a:spAutoFit/>
          </a:bodyPr>
          <a:lstStyle/>
          <a:p>
            <a:pPr algn="r" rtl="0"/>
            <a:r>
              <a:rPr lang="es-US" sz="5400" dirty="0">
                <a:solidFill>
                  <a:srgbClr val="44546A"/>
                </a:solidFill>
                <a:latin typeface="+mj-lt"/>
              </a:rPr>
              <a:t>Contáctenos: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569660"/>
          </a:xfrm>
          <a:prstGeom prst="rect">
            <a:avLst/>
          </a:prstGeom>
          <a:noFill/>
        </p:spPr>
        <p:txBody>
          <a:bodyPr wrap="square" rtlCol="0">
            <a:spAutoFit/>
          </a:bodyPr>
          <a:lstStyle/>
          <a:p>
            <a:pPr rtl="0"/>
            <a:r>
              <a:rPr lang="es-US" sz="2400" cap="all">
                <a:solidFill>
                  <a:schemeClr val="tx2"/>
                </a:solidFill>
              </a:rPr>
              <a:t>Asociación de la industria </a:t>
            </a:r>
            <a:br>
              <a:rPr lang="es-US" sz="2400" cap="all">
                <a:solidFill>
                  <a:schemeClr val="tx2"/>
                </a:solidFill>
              </a:rPr>
            </a:br>
            <a:r>
              <a:rPr lang="es-US" sz="2400" cap="all">
                <a:solidFill>
                  <a:schemeClr val="tx2"/>
                </a:solidFill>
              </a:rPr>
              <a:t>de andamios y acceso </a:t>
            </a:r>
          </a:p>
          <a:p>
            <a:pPr rtl="0"/>
            <a:r>
              <a:rPr lang="es-US" sz="2400" dirty="0">
                <a:solidFill>
                  <a:schemeClr val="tx2"/>
                </a:solidFill>
              </a:rPr>
              <a:t>400 </a:t>
            </a:r>
            <a:r>
              <a:rPr lang="es-US" sz="2400" dirty="0" err="1">
                <a:solidFill>
                  <a:schemeClr val="tx2"/>
                </a:solidFill>
              </a:rPr>
              <a:t>Admiral</a:t>
            </a:r>
            <a:r>
              <a:rPr lang="es-US" sz="2400" dirty="0">
                <a:solidFill>
                  <a:schemeClr val="tx2"/>
                </a:solidFill>
              </a:rPr>
              <a:t> </a:t>
            </a:r>
            <a:r>
              <a:rPr lang="es-US" sz="2400" dirty="0" err="1">
                <a:solidFill>
                  <a:schemeClr val="tx2"/>
                </a:solidFill>
              </a:rPr>
              <a:t>Blvd</a:t>
            </a:r>
            <a:r>
              <a:rPr lang="es-US" sz="2400" dirty="0">
                <a:solidFill>
                  <a:schemeClr val="tx2"/>
                </a:solidFill>
              </a:rPr>
              <a:t>. KC, MO 64106</a:t>
            </a:r>
          </a:p>
          <a:p>
            <a:pPr rtl="0"/>
            <a:r>
              <a:rPr lang="es-US" sz="2400" dirty="0">
                <a:solidFill>
                  <a:schemeClr val="tx2"/>
                </a:solidFill>
              </a:rPr>
              <a:t>816.595.4860   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0400" y="1918643"/>
            <a:ext cx="5689600" cy="4862870"/>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FÁCIL de armar</a:t>
            </a:r>
          </a:p>
          <a:p>
            <a:pPr marL="198000" indent="-198000" rtl="0">
              <a:spcAft>
                <a:spcPts val="600"/>
              </a:spcAft>
              <a:buFont typeface="Arial"/>
              <a:buChar char="•"/>
            </a:pPr>
            <a:r>
              <a:rPr lang="es-US" sz="2000" dirty="0">
                <a:solidFill>
                  <a:srgbClr val="595959"/>
                </a:solidFill>
              </a:rPr>
              <a:t>FUERTE</a:t>
            </a:r>
          </a:p>
          <a:p>
            <a:pPr marL="198000" indent="-198000" rtl="0">
              <a:spcAft>
                <a:spcPts val="600"/>
              </a:spcAft>
              <a:buFont typeface="Arial"/>
              <a:buChar char="•"/>
            </a:pPr>
            <a:r>
              <a:rPr lang="es-US" sz="2000" dirty="0">
                <a:solidFill>
                  <a:srgbClr val="595959"/>
                </a:solidFill>
              </a:rPr>
              <a:t>Fácil de </a:t>
            </a:r>
            <a:r>
              <a:rPr lang="es-US" sz="2000" cap="all" dirty="0">
                <a:solidFill>
                  <a:srgbClr val="595959"/>
                </a:solidFill>
              </a:rPr>
              <a:t>guardar</a:t>
            </a:r>
            <a:r>
              <a:rPr lang="es-US" sz="2000" dirty="0">
                <a:solidFill>
                  <a:srgbClr val="595959"/>
                </a:solidFill>
              </a:rPr>
              <a:t> y </a:t>
            </a:r>
            <a:r>
              <a:rPr lang="es-US" sz="2000" cap="all" dirty="0">
                <a:solidFill>
                  <a:srgbClr val="595959"/>
                </a:solidFill>
              </a:rPr>
              <a:t>transportar.</a:t>
            </a:r>
          </a:p>
          <a:p>
            <a:pPr marL="198000" indent="-198000" rtl="0">
              <a:buFont typeface="Arial"/>
              <a:buChar char="•"/>
            </a:pPr>
            <a:r>
              <a:rPr lang="es-US" sz="2000" dirty="0">
                <a:solidFill>
                  <a:srgbClr val="595959"/>
                </a:solidFill>
              </a:rPr>
              <a:t>Se puede construir </a:t>
            </a:r>
            <a:r>
              <a:rPr lang="es-US" sz="2000" cap="all" dirty="0">
                <a:solidFill>
                  <a:srgbClr val="595959"/>
                </a:solidFill>
              </a:rPr>
              <a:t>sin medición de   precisión</a:t>
            </a:r>
            <a:r>
              <a:rPr lang="es-US" sz="2000" dirty="0">
                <a:solidFill>
                  <a:srgbClr val="595959"/>
                </a:solidFill>
              </a:rPr>
              <a:t> </a:t>
            </a:r>
          </a:p>
          <a:p>
            <a:pPr marL="198000" indent="-198000" rtl="0">
              <a:spcAft>
                <a:spcPts val="600"/>
              </a:spcAft>
              <a:buFont typeface="Arial"/>
              <a:buChar char="•"/>
            </a:pPr>
            <a:r>
              <a:rPr lang="es-US" sz="2000" cap="all" dirty="0">
                <a:solidFill>
                  <a:srgbClr val="595959"/>
                </a:solidFill>
              </a:rPr>
              <a:t>más rápido</a:t>
            </a:r>
            <a:r>
              <a:rPr lang="es-US" sz="2000" dirty="0">
                <a:solidFill>
                  <a:srgbClr val="595959"/>
                </a:solidFill>
              </a:rPr>
              <a:t> de construir que los andamios de tubo y abrazadera</a:t>
            </a:r>
          </a:p>
          <a:p>
            <a:pPr marL="198000" indent="-198000" rtl="0">
              <a:spcAft>
                <a:spcPts val="600"/>
              </a:spcAft>
              <a:buFont typeface="Arial"/>
              <a:buChar char="•"/>
            </a:pPr>
            <a:r>
              <a:rPr lang="es-US" sz="2000" dirty="0">
                <a:solidFill>
                  <a:srgbClr val="595959"/>
                </a:solidFill>
              </a:rPr>
              <a:t>Múltiples </a:t>
            </a:r>
            <a:r>
              <a:rPr lang="es-US" sz="2000" cap="all" dirty="0">
                <a:solidFill>
                  <a:srgbClr val="595959"/>
                </a:solidFill>
              </a:rPr>
              <a:t>puntos de conexión </a:t>
            </a:r>
          </a:p>
          <a:p>
            <a:pPr marL="198000" indent="-198000" rtl="0">
              <a:buFont typeface="Arial"/>
              <a:buChar char="•"/>
            </a:pPr>
            <a:r>
              <a:rPr lang="es-US" sz="2000" dirty="0">
                <a:solidFill>
                  <a:srgbClr val="595959"/>
                </a:solidFill>
              </a:rPr>
              <a:t>Se adapta a formas</a:t>
            </a:r>
            <a:r>
              <a:rPr lang="es-US" sz="2000" cap="all" dirty="0">
                <a:solidFill>
                  <a:srgbClr val="595959"/>
                </a:solidFill>
              </a:rPr>
              <a:t> no </a:t>
            </a:r>
            <a:br>
              <a:rPr lang="es-US" sz="2000" cap="all" dirty="0">
                <a:solidFill>
                  <a:srgbClr val="595959"/>
                </a:solidFill>
              </a:rPr>
            </a:br>
            <a:r>
              <a:rPr lang="es-US" sz="2000" cap="all" dirty="0">
                <a:solidFill>
                  <a:srgbClr val="595959"/>
                </a:solidFill>
              </a:rPr>
              <a:t>rectangulares  </a:t>
            </a:r>
          </a:p>
          <a:p>
            <a:pPr marL="198000" indent="-198000" rtl="0">
              <a:buFont typeface="Arial"/>
              <a:buChar char="•"/>
            </a:pPr>
            <a:r>
              <a:rPr lang="en-US" sz="2000" cap="all" dirty="0">
                <a:solidFill>
                  <a:srgbClr val="595959"/>
                </a:solidFill>
              </a:rPr>
              <a:t>S</a:t>
            </a:r>
            <a:r>
              <a:rPr lang="en-US" sz="2000" dirty="0">
                <a:solidFill>
                  <a:srgbClr val="595959"/>
                </a:solidFill>
              </a:rPr>
              <a:t>e </a:t>
            </a:r>
            <a:r>
              <a:rPr sz="2000" dirty="0" err="1">
                <a:solidFill>
                  <a:srgbClr val="595959"/>
                </a:solidFill>
              </a:rPr>
              <a:t>puede</a:t>
            </a:r>
            <a:r>
              <a:rPr sz="2000" dirty="0">
                <a:solidFill>
                  <a:srgbClr val="595959"/>
                </a:solidFill>
              </a:rPr>
              <a:t> </a:t>
            </a:r>
            <a:r>
              <a:rPr sz="2000" dirty="0" err="1">
                <a:solidFill>
                  <a:srgbClr val="595959"/>
                </a:solidFill>
              </a:rPr>
              <a:t>usar</a:t>
            </a:r>
            <a:r>
              <a:rPr sz="2000" dirty="0">
                <a:solidFill>
                  <a:srgbClr val="595959"/>
                </a:solidFill>
              </a:rPr>
              <a:t> con</a:t>
            </a:r>
            <a:r>
              <a:rPr lang="es-US" sz="2000" cap="all" dirty="0">
                <a:solidFill>
                  <a:srgbClr val="595959"/>
                </a:solidFill>
              </a:rPr>
              <a:t>  componentes de tubos y abrazaderas </a:t>
            </a:r>
          </a:p>
          <a:p>
            <a:pPr marL="198000" indent="-198000" rtl="0">
              <a:spcAft>
                <a:spcPts val="600"/>
              </a:spcAft>
              <a:buFont typeface="Arial"/>
              <a:buChar char="•"/>
            </a:pPr>
            <a:r>
              <a:rPr lang="es-US" sz="2000" cap="all" dirty="0">
                <a:solidFill>
                  <a:srgbClr val="595959"/>
                </a:solidFill>
              </a:rPr>
              <a:t>variedad de longitudes</a:t>
            </a:r>
            <a:r>
              <a:rPr lang="es-US" sz="2000" dirty="0">
                <a:solidFill>
                  <a:srgbClr val="595959"/>
                </a:solidFill>
              </a:rPr>
              <a:t> disponibles</a:t>
            </a:r>
          </a:p>
          <a:p>
            <a:pPr marL="198000" indent="-198000" rtl="0">
              <a:spcAft>
                <a:spcPts val="600"/>
              </a:spcAft>
              <a:buFont typeface="Arial"/>
              <a:buChar char="•"/>
            </a:pPr>
            <a:endParaRPr lang="en-US" sz="2000" dirty="0">
              <a:solidFill>
                <a:schemeClr val="tx1">
                  <a:lumMod val="50000"/>
                  <a:lumOff val="50000"/>
                </a:schemeClr>
              </a:solidFill>
            </a:endParaRPr>
          </a:p>
        </p:txBody>
      </p:sp>
      <p:sp>
        <p:nvSpPr>
          <p:cNvPr id="10" name="TextBox 9"/>
          <p:cNvSpPr txBox="1"/>
          <p:nvPr/>
        </p:nvSpPr>
        <p:spPr>
          <a:xfrm>
            <a:off x="6032500" y="2134374"/>
            <a:ext cx="5820410" cy="4785926"/>
          </a:xfrm>
          <a:prstGeom prst="rect">
            <a:avLst/>
          </a:prstGeom>
          <a:noFill/>
        </p:spPr>
        <p:txBody>
          <a:bodyPr wrap="square" rtlCol="0" anchor="t" anchorCtr="0">
            <a:spAutoFit/>
          </a:bodyPr>
          <a:lstStyle/>
          <a:p>
            <a:pPr marL="357188" indent="-196850" rtl="0">
              <a:buFont typeface="Arial"/>
              <a:buChar char="•"/>
            </a:pPr>
            <a:r>
              <a:rPr lang="es-US" sz="2000" cap="all" dirty="0">
                <a:solidFill>
                  <a:srgbClr val="595959"/>
                </a:solidFill>
              </a:rPr>
              <a:t>se necesita más habilidad</a:t>
            </a:r>
            <a:r>
              <a:rPr lang="es-US" sz="2000" dirty="0">
                <a:solidFill>
                  <a:schemeClr val="tx1">
                    <a:lumMod val="50000"/>
                    <a:lumOff val="50000"/>
                  </a:schemeClr>
                </a:solidFill>
              </a:rPr>
              <a:t> </a:t>
            </a:r>
            <a:r>
              <a:rPr lang="es-US" sz="2000" dirty="0">
                <a:solidFill>
                  <a:srgbClr val="595959"/>
                </a:solidFill>
              </a:rPr>
              <a:t>para construir que los andamios reticulados</a:t>
            </a:r>
          </a:p>
          <a:p>
            <a:pPr marL="357188" indent="-196850" rtl="0">
              <a:spcAft>
                <a:spcPts val="600"/>
              </a:spcAft>
              <a:buFont typeface="Arial"/>
              <a:buChar char="•"/>
            </a:pPr>
            <a:r>
              <a:rPr lang="es-US" sz="2000" dirty="0">
                <a:solidFill>
                  <a:srgbClr val="595959"/>
                </a:solidFill>
              </a:rPr>
              <a:t>Requiere </a:t>
            </a:r>
            <a:r>
              <a:rPr lang="es-US" sz="2000" cap="all" dirty="0">
                <a:solidFill>
                  <a:srgbClr val="595959"/>
                </a:solidFill>
              </a:rPr>
              <a:t>muchos componentes</a:t>
            </a:r>
          </a:p>
          <a:p>
            <a:pPr marL="357188" indent="-196850" rtl="0">
              <a:spcAft>
                <a:spcPts val="600"/>
              </a:spcAft>
              <a:buFont typeface="Arial"/>
              <a:buChar char="•"/>
            </a:pPr>
            <a:r>
              <a:rPr lang="es-US" sz="2000" cap="all" dirty="0">
                <a:solidFill>
                  <a:srgbClr val="595959"/>
                </a:solidFill>
              </a:rPr>
              <a:t>No hay tantas</a:t>
            </a:r>
            <a:r>
              <a:rPr lang="es-US" sz="2000" dirty="0">
                <a:solidFill>
                  <a:srgbClr val="595959"/>
                </a:solidFill>
              </a:rPr>
              <a:t> </a:t>
            </a:r>
            <a:r>
              <a:rPr lang="es-US" sz="2000" cap="all" dirty="0">
                <a:solidFill>
                  <a:srgbClr val="595959"/>
                </a:solidFill>
              </a:rPr>
              <a:t>configuraciones</a:t>
            </a:r>
            <a:r>
              <a:rPr lang="es-US" sz="2000" dirty="0">
                <a:solidFill>
                  <a:srgbClr val="595959"/>
                </a:solidFill>
              </a:rPr>
              <a:t> posibles</a:t>
            </a:r>
          </a:p>
          <a:p>
            <a:pPr marL="357188" indent="-196850" rtl="0">
              <a:buFont typeface="Arial"/>
              <a:buChar char="•"/>
            </a:pPr>
            <a:r>
              <a:rPr lang="es-US" sz="2000" cap="all" dirty="0">
                <a:solidFill>
                  <a:srgbClr val="595959"/>
                </a:solidFill>
              </a:rPr>
              <a:t>Requiere</a:t>
            </a:r>
            <a:r>
              <a:rPr lang="es-US" sz="2000" dirty="0">
                <a:solidFill>
                  <a:srgbClr val="595959"/>
                </a:solidFill>
              </a:rPr>
              <a:t> muchos </a:t>
            </a:r>
            <a:r>
              <a:rPr lang="es-US" sz="2000" cap="all" dirty="0">
                <a:solidFill>
                  <a:srgbClr val="595959"/>
                </a:solidFill>
              </a:rPr>
              <a:t>tamaños diferentes </a:t>
            </a:r>
            <a:r>
              <a:rPr lang="es-US" sz="2000" dirty="0">
                <a:solidFill>
                  <a:srgbClr val="595959"/>
                </a:solidFill>
              </a:rPr>
              <a:t>de   componentes. </a:t>
            </a:r>
          </a:p>
          <a:p>
            <a:pPr marL="357188" indent="-196850" rtl="0">
              <a:buFont typeface="Arial"/>
              <a:buChar char="•"/>
            </a:pPr>
            <a:r>
              <a:rPr lang="es-US" sz="2000" cap="all" dirty="0">
                <a:solidFill>
                  <a:srgbClr val="595959"/>
                </a:solidFill>
              </a:rPr>
              <a:t>Algunos</a:t>
            </a:r>
            <a:r>
              <a:rPr lang="es-US" sz="2000" dirty="0">
                <a:solidFill>
                  <a:srgbClr val="595959"/>
                </a:solidFill>
              </a:rPr>
              <a:t> sistemas </a:t>
            </a:r>
            <a:r>
              <a:rPr lang="es-US" sz="2000" cap="all" dirty="0">
                <a:solidFill>
                  <a:srgbClr val="595959"/>
                </a:solidFill>
              </a:rPr>
              <a:t>solo pueden manejar cuatro (4) accesorios</a:t>
            </a:r>
            <a:r>
              <a:rPr lang="es-US" sz="2000" dirty="0">
                <a:solidFill>
                  <a:srgbClr val="595959"/>
                </a:solidFill>
              </a:rPr>
              <a:t> en el punto de conexión</a:t>
            </a: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491706" y="3898900"/>
            <a:ext cx="4953794" cy="7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83230" y="469900"/>
            <a:ext cx="6084570" cy="707886"/>
          </a:xfrm>
          <a:prstGeom prst="rect">
            <a:avLst/>
          </a:prstGeom>
          <a:noFill/>
        </p:spPr>
        <p:txBody>
          <a:bodyPr wrap="square" rtlCol="0">
            <a:spAutoFit/>
          </a:bodyPr>
          <a:lstStyle/>
          <a:p>
            <a:pPr algn="ctr" rtl="0"/>
            <a:r>
              <a:rPr lang="es-US" sz="3900" cap="all" dirty="0">
                <a:solidFill>
                  <a:schemeClr val="tx2"/>
                </a:solidFill>
              </a:rPr>
              <a:t>ANDAMIOS DE SISTEMA</a:t>
            </a:r>
          </a:p>
        </p:txBody>
      </p:sp>
    </p:spTree>
    <p:extLst>
      <p:ext uri="{BB962C8B-B14F-4D97-AF65-F5344CB8AC3E}">
        <p14:creationId xmlns:p14="http://schemas.microsoft.com/office/powerpoint/2010/main" val="19517659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153938" y="504569"/>
            <a:ext cx="4522962" cy="5595926"/>
          </a:xfrm>
          <a:prstGeom prst="rect">
            <a:avLst/>
          </a:prstGeom>
        </p:spPr>
      </p:pic>
      <p:sp>
        <p:nvSpPr>
          <p:cNvPr id="52" name="TextBox 51"/>
          <p:cNvSpPr txBox="1"/>
          <p:nvPr/>
        </p:nvSpPr>
        <p:spPr>
          <a:xfrm>
            <a:off x="7024245" y="2357995"/>
            <a:ext cx="3855543" cy="2123658"/>
          </a:xfrm>
          <a:prstGeom prst="rect">
            <a:avLst/>
          </a:prstGeom>
          <a:noFill/>
        </p:spPr>
        <p:txBody>
          <a:bodyPr wrap="none" rtlCol="0">
            <a:spAutoFit/>
          </a:bodyPr>
          <a:lstStyle/>
          <a:p>
            <a:pPr rtl="0"/>
            <a:r>
              <a:rPr lang="es-US" sz="4400" cap="all" dirty="0">
                <a:solidFill>
                  <a:srgbClr val="44546A"/>
                </a:solidFill>
                <a:latin typeface="+mj-lt"/>
              </a:rPr>
              <a:t>Tubo y </a:t>
            </a:r>
            <a:br>
              <a:rPr lang="es-US" sz="4400" cap="all" dirty="0">
                <a:solidFill>
                  <a:srgbClr val="44546A"/>
                </a:solidFill>
                <a:latin typeface="+mj-lt"/>
              </a:rPr>
            </a:br>
            <a:r>
              <a:rPr lang="es-US" sz="4400" cap="all" dirty="0">
                <a:solidFill>
                  <a:srgbClr val="44546A"/>
                </a:solidFill>
                <a:latin typeface="+mj-lt"/>
              </a:rPr>
              <a:t>abrazadera</a:t>
            </a:r>
          </a:p>
          <a:p>
            <a:pPr rtl="0"/>
            <a:r>
              <a:rPr lang="es-US" sz="4400" cap="all" dirty="0">
                <a:solidFill>
                  <a:srgbClr val="44546A"/>
                </a:solidFill>
                <a:latin typeface="+mj-lt"/>
              </a:rPr>
              <a:t>Andamios</a:t>
            </a:r>
            <a:endParaRPr lang="en-US" sz="4400" cap="all" dirty="0">
              <a:solidFill>
                <a:srgbClr val="44546A"/>
              </a:solidFill>
              <a:latin typeface="+mj-lt"/>
            </a:endParaRPr>
          </a:p>
        </p:txBody>
      </p:sp>
      <p:sp>
        <p:nvSpPr>
          <p:cNvPr id="18" name="TextBox 17"/>
          <p:cNvSpPr txBox="1"/>
          <p:nvPr/>
        </p:nvSpPr>
        <p:spPr>
          <a:xfrm>
            <a:off x="7009775" y="4419600"/>
            <a:ext cx="4724400" cy="1200328"/>
          </a:xfrm>
          <a:prstGeom prst="rect">
            <a:avLst/>
          </a:prstGeom>
          <a:noFill/>
        </p:spPr>
        <p:txBody>
          <a:bodyPr wrap="square" rtlCol="0">
            <a:spAutoFit/>
          </a:bodyPr>
          <a:lstStyle/>
          <a:p>
            <a:pPr rtl="0"/>
            <a:r>
              <a:rPr lang="es-US" sz="2400">
                <a:solidFill>
                  <a:srgbClr val="595959"/>
                </a:solidFill>
              </a:rPr>
              <a:t>Los andamios de tubos y abrazaderas son flexibles y adecuados para acceder a áreas de trabajo irregulares. </a:t>
            </a:r>
          </a:p>
        </p:txBody>
      </p:sp>
      <p:grpSp>
        <p:nvGrpSpPr>
          <p:cNvPr id="23" name="Group 22">
            <a:extLst>
              <a:ext uri="{FF2B5EF4-FFF2-40B4-BE49-F238E27FC236}">
                <a16:creationId xmlns:a16="http://schemas.microsoft.com/office/drawing/2014/main" id="{30250CD4-4001-CD4E-95CA-4B31403ADA59}"/>
              </a:ext>
            </a:extLst>
          </p:cNvPr>
          <p:cNvGrpSpPr/>
          <p:nvPr/>
        </p:nvGrpSpPr>
        <p:grpSpPr>
          <a:xfrm>
            <a:off x="3242733" y="493295"/>
            <a:ext cx="1035050" cy="514499"/>
            <a:chOff x="3242733" y="493295"/>
            <a:chExt cx="1035050" cy="514499"/>
          </a:xfrm>
        </p:grpSpPr>
        <p:sp>
          <p:nvSpPr>
            <p:cNvPr id="3" name="TextBox 2">
              <a:extLst>
                <a:ext uri="{FF2B5EF4-FFF2-40B4-BE49-F238E27FC236}">
                  <a16:creationId xmlns:a16="http://schemas.microsoft.com/office/drawing/2014/main" id="{DB6FE3E6-E0A7-AF48-96ED-B501019737EF}"/>
                </a:ext>
              </a:extLst>
            </p:cNvPr>
            <p:cNvSpPr txBox="1"/>
            <p:nvPr/>
          </p:nvSpPr>
          <p:spPr>
            <a:xfrm>
              <a:off x="3242733" y="493295"/>
              <a:ext cx="1035050" cy="338554"/>
            </a:xfrm>
            <a:prstGeom prst="rect">
              <a:avLst/>
            </a:prstGeom>
            <a:noFill/>
          </p:spPr>
          <p:txBody>
            <a:bodyPr wrap="square" rtlCol="0">
              <a:spAutoFit/>
            </a:bodyPr>
            <a:lstStyle/>
            <a:p>
              <a:pPr rtl="0"/>
              <a:r>
                <a:rPr lang="es-US" sz="1600"/>
                <a:t>POSTE</a:t>
              </a:r>
            </a:p>
          </p:txBody>
        </p:sp>
        <p:cxnSp>
          <p:nvCxnSpPr>
            <p:cNvPr id="5" name="Straight Arrow Connector 4">
              <a:extLst>
                <a:ext uri="{FF2B5EF4-FFF2-40B4-BE49-F238E27FC236}">
                  <a16:creationId xmlns:a16="http://schemas.microsoft.com/office/drawing/2014/main" id="{82C24BAB-BBB7-7945-ABC0-EA2C84453C61}"/>
                </a:ext>
              </a:extLst>
            </p:cNvPr>
            <p:cNvCxnSpPr>
              <a:cxnSpLocks/>
              <a:stCxn id="3" idx="2"/>
            </p:cNvCxnSpPr>
            <p:nvPr/>
          </p:nvCxnSpPr>
          <p:spPr>
            <a:xfrm>
              <a:off x="3760258" y="831849"/>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EC55771-F080-6E4D-A6E9-EE7BFAA95645}"/>
              </a:ext>
            </a:extLst>
          </p:cNvPr>
          <p:cNvGrpSpPr/>
          <p:nvPr/>
        </p:nvGrpSpPr>
        <p:grpSpPr>
          <a:xfrm>
            <a:off x="5283200" y="1660568"/>
            <a:ext cx="2683510" cy="799413"/>
            <a:chOff x="2370840" y="1146069"/>
            <a:chExt cx="2683510" cy="799413"/>
          </a:xfrm>
        </p:grpSpPr>
        <p:sp>
          <p:nvSpPr>
            <p:cNvPr id="26" name="TextBox 25">
              <a:extLst>
                <a:ext uri="{FF2B5EF4-FFF2-40B4-BE49-F238E27FC236}">
                  <a16:creationId xmlns:a16="http://schemas.microsoft.com/office/drawing/2014/main" id="{901A4467-4287-344B-A388-2BE97A3DC316}"/>
                </a:ext>
              </a:extLst>
            </p:cNvPr>
            <p:cNvSpPr txBox="1"/>
            <p:nvPr/>
          </p:nvSpPr>
          <p:spPr>
            <a:xfrm>
              <a:off x="2826718" y="1146069"/>
              <a:ext cx="2227632" cy="584775"/>
            </a:xfrm>
            <a:prstGeom prst="rect">
              <a:avLst/>
            </a:prstGeom>
            <a:noFill/>
          </p:spPr>
          <p:txBody>
            <a:bodyPr wrap="square" rtlCol="0">
              <a:spAutoFit/>
            </a:bodyPr>
            <a:lstStyle/>
            <a:p>
              <a:pPr rtl="0"/>
              <a:r>
                <a:rPr lang="es-US" sz="1600" dirty="0"/>
                <a:t>ABRAZADERAS EN ANGULO RECTO</a:t>
              </a:r>
            </a:p>
          </p:txBody>
        </p:sp>
        <p:cxnSp>
          <p:nvCxnSpPr>
            <p:cNvPr id="27" name="Straight Arrow Connector 26">
              <a:extLst>
                <a:ext uri="{FF2B5EF4-FFF2-40B4-BE49-F238E27FC236}">
                  <a16:creationId xmlns:a16="http://schemas.microsoft.com/office/drawing/2014/main" id="{9F346CDC-10E4-A144-8F33-39BD076BCE07}"/>
                </a:ext>
              </a:extLst>
            </p:cNvPr>
            <p:cNvCxnSpPr>
              <a:cxnSpLocks/>
            </p:cNvCxnSpPr>
            <p:nvPr/>
          </p:nvCxnSpPr>
          <p:spPr>
            <a:xfrm flipH="1">
              <a:off x="2370840" y="1682601"/>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AFCBE89-F70C-C24E-A2F4-C2BE229574D9}"/>
              </a:ext>
            </a:extLst>
          </p:cNvPr>
          <p:cNvGrpSpPr/>
          <p:nvPr/>
        </p:nvGrpSpPr>
        <p:grpSpPr>
          <a:xfrm>
            <a:off x="182880" y="919821"/>
            <a:ext cx="1345780" cy="411050"/>
            <a:chOff x="182880" y="919821"/>
            <a:chExt cx="1345780" cy="411050"/>
          </a:xfrm>
        </p:grpSpPr>
        <p:sp>
          <p:nvSpPr>
            <p:cNvPr id="31" name="TextBox 30">
              <a:extLst>
                <a:ext uri="{FF2B5EF4-FFF2-40B4-BE49-F238E27FC236}">
                  <a16:creationId xmlns:a16="http://schemas.microsoft.com/office/drawing/2014/main" id="{AFC230AB-B31F-604F-82E6-971934ED0B8D}"/>
                </a:ext>
              </a:extLst>
            </p:cNvPr>
            <p:cNvSpPr txBox="1"/>
            <p:nvPr/>
          </p:nvSpPr>
          <p:spPr>
            <a:xfrm>
              <a:off x="182880" y="919821"/>
              <a:ext cx="1345780" cy="338554"/>
            </a:xfrm>
            <a:prstGeom prst="rect">
              <a:avLst/>
            </a:prstGeom>
            <a:noFill/>
          </p:spPr>
          <p:txBody>
            <a:bodyPr wrap="square" rtlCol="0">
              <a:spAutoFit/>
            </a:bodyPr>
            <a:lstStyle/>
            <a:p>
              <a:pPr rtl="0"/>
              <a:r>
                <a:rPr lang="es-US" sz="1600" dirty="0"/>
                <a:t>CABALLETE</a:t>
              </a:r>
            </a:p>
          </p:txBody>
        </p:sp>
        <p:cxnSp>
          <p:nvCxnSpPr>
            <p:cNvPr id="32" name="Straight Arrow Connector 31">
              <a:extLst>
                <a:ext uri="{FF2B5EF4-FFF2-40B4-BE49-F238E27FC236}">
                  <a16:creationId xmlns:a16="http://schemas.microsoft.com/office/drawing/2014/main" id="{4003568C-0B4A-5049-A72A-513B337FA36F}"/>
                </a:ext>
              </a:extLst>
            </p:cNvPr>
            <p:cNvCxnSpPr>
              <a:cxnSpLocks/>
            </p:cNvCxnSpPr>
            <p:nvPr/>
          </p:nvCxnSpPr>
          <p:spPr>
            <a:xfrm>
              <a:off x="863600" y="1258375"/>
              <a:ext cx="393700" cy="72496"/>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3BF97F9-FD72-3D44-BD12-F4CD030C7E2A}"/>
              </a:ext>
            </a:extLst>
          </p:cNvPr>
          <p:cNvGrpSpPr/>
          <p:nvPr/>
        </p:nvGrpSpPr>
        <p:grpSpPr>
          <a:xfrm>
            <a:off x="2720340" y="3035832"/>
            <a:ext cx="1668780" cy="605706"/>
            <a:chOff x="2720340" y="3035832"/>
            <a:chExt cx="1668780" cy="605706"/>
          </a:xfrm>
        </p:grpSpPr>
        <p:cxnSp>
          <p:nvCxnSpPr>
            <p:cNvPr id="37" name="Straight Arrow Connector 36">
              <a:extLst>
                <a:ext uri="{FF2B5EF4-FFF2-40B4-BE49-F238E27FC236}">
                  <a16:creationId xmlns:a16="http://schemas.microsoft.com/office/drawing/2014/main" id="{CC01B664-5913-7540-A9E4-1EAA24CA399C}"/>
                </a:ext>
              </a:extLst>
            </p:cNvPr>
            <p:cNvCxnSpPr>
              <a:cxnSpLocks/>
            </p:cNvCxnSpPr>
            <p:nvPr/>
          </p:nvCxnSpPr>
          <p:spPr>
            <a:xfrm flipV="1">
              <a:off x="3345218" y="3035832"/>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79AA588-F28E-3E41-895F-20C279D8E8B0}"/>
                </a:ext>
              </a:extLst>
            </p:cNvPr>
            <p:cNvSpPr txBox="1"/>
            <p:nvPr/>
          </p:nvSpPr>
          <p:spPr>
            <a:xfrm>
              <a:off x="2720340" y="3302984"/>
              <a:ext cx="1668780" cy="338554"/>
            </a:xfrm>
            <a:prstGeom prst="rect">
              <a:avLst/>
            </a:prstGeom>
            <a:noFill/>
          </p:spPr>
          <p:txBody>
            <a:bodyPr wrap="square" rtlCol="0">
              <a:spAutoFit/>
            </a:bodyPr>
            <a:lstStyle/>
            <a:p>
              <a:pPr rtl="0"/>
              <a:r>
                <a:rPr lang="es-US" sz="1600" dirty="0"/>
                <a:t>DIAGONALES</a:t>
              </a:r>
            </a:p>
          </p:txBody>
        </p:sp>
      </p:grpSp>
      <p:grpSp>
        <p:nvGrpSpPr>
          <p:cNvPr id="54" name="Group 53">
            <a:extLst>
              <a:ext uri="{FF2B5EF4-FFF2-40B4-BE49-F238E27FC236}">
                <a16:creationId xmlns:a16="http://schemas.microsoft.com/office/drawing/2014/main" id="{58E658FD-D2E4-AB4D-A010-1F34274BDE28}"/>
              </a:ext>
            </a:extLst>
          </p:cNvPr>
          <p:cNvGrpSpPr/>
          <p:nvPr/>
        </p:nvGrpSpPr>
        <p:grpSpPr>
          <a:xfrm>
            <a:off x="5283200" y="4355882"/>
            <a:ext cx="1561173" cy="799413"/>
            <a:chOff x="5283200" y="4355882"/>
            <a:chExt cx="1561173" cy="799413"/>
          </a:xfrm>
        </p:grpSpPr>
        <p:sp>
          <p:nvSpPr>
            <p:cNvPr id="44" name="TextBox 43">
              <a:extLst>
                <a:ext uri="{FF2B5EF4-FFF2-40B4-BE49-F238E27FC236}">
                  <a16:creationId xmlns:a16="http://schemas.microsoft.com/office/drawing/2014/main" id="{FEC4E2D2-1125-0D48-A971-D95ECBA41368}"/>
                </a:ext>
              </a:extLst>
            </p:cNvPr>
            <p:cNvSpPr txBox="1"/>
            <p:nvPr/>
          </p:nvSpPr>
          <p:spPr>
            <a:xfrm>
              <a:off x="5283200" y="4355882"/>
              <a:ext cx="1561173" cy="584775"/>
            </a:xfrm>
            <a:prstGeom prst="rect">
              <a:avLst/>
            </a:prstGeom>
            <a:noFill/>
          </p:spPr>
          <p:txBody>
            <a:bodyPr wrap="square" rtlCol="0">
              <a:spAutoFit/>
            </a:bodyPr>
            <a:lstStyle/>
            <a:p>
              <a:pPr rtl="0"/>
              <a:r>
                <a:rPr lang="es-US" sz="1600" dirty="0"/>
                <a:t>ABRAZADERA GIRATORIA</a:t>
              </a:r>
            </a:p>
          </p:txBody>
        </p:sp>
        <p:cxnSp>
          <p:nvCxnSpPr>
            <p:cNvPr id="45" name="Straight Arrow Connector 44">
              <a:extLst>
                <a:ext uri="{FF2B5EF4-FFF2-40B4-BE49-F238E27FC236}">
                  <a16:creationId xmlns:a16="http://schemas.microsoft.com/office/drawing/2014/main" id="{2CDDBD39-719A-E346-89D3-0C753E6C9C17}"/>
                </a:ext>
              </a:extLst>
            </p:cNvPr>
            <p:cNvCxnSpPr>
              <a:cxnSpLocks/>
            </p:cNvCxnSpPr>
            <p:nvPr/>
          </p:nvCxnSpPr>
          <p:spPr>
            <a:xfrm flipH="1">
              <a:off x="5353444" y="4892414"/>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291DF47-18F9-D848-99A7-0054055FBE94}"/>
              </a:ext>
            </a:extLst>
          </p:cNvPr>
          <p:cNvGrpSpPr/>
          <p:nvPr/>
        </p:nvGrpSpPr>
        <p:grpSpPr>
          <a:xfrm>
            <a:off x="4248149" y="5664066"/>
            <a:ext cx="1815637" cy="605706"/>
            <a:chOff x="4248149" y="5664066"/>
            <a:chExt cx="1815637" cy="605706"/>
          </a:xfrm>
        </p:grpSpPr>
        <p:cxnSp>
          <p:nvCxnSpPr>
            <p:cNvPr id="46" name="Straight Arrow Connector 45">
              <a:extLst>
                <a:ext uri="{FF2B5EF4-FFF2-40B4-BE49-F238E27FC236}">
                  <a16:creationId xmlns:a16="http://schemas.microsoft.com/office/drawing/2014/main" id="{C58EB18C-C631-7E47-8FCB-5002E967F5FB}"/>
                </a:ext>
              </a:extLst>
            </p:cNvPr>
            <p:cNvCxnSpPr>
              <a:cxnSpLocks/>
            </p:cNvCxnSpPr>
            <p:nvPr/>
          </p:nvCxnSpPr>
          <p:spPr>
            <a:xfrm flipV="1">
              <a:off x="4765675" y="5664066"/>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E9984DA-DFD8-DA4C-90B6-442F5BF3249C}"/>
                </a:ext>
              </a:extLst>
            </p:cNvPr>
            <p:cNvSpPr txBox="1"/>
            <p:nvPr/>
          </p:nvSpPr>
          <p:spPr>
            <a:xfrm>
              <a:off x="4248149" y="5931218"/>
              <a:ext cx="1815637" cy="338554"/>
            </a:xfrm>
            <a:prstGeom prst="rect">
              <a:avLst/>
            </a:prstGeom>
            <a:noFill/>
          </p:spPr>
          <p:txBody>
            <a:bodyPr wrap="square" rtlCol="0">
              <a:spAutoFit/>
            </a:bodyPr>
            <a:lstStyle/>
            <a:p>
              <a:pPr rtl="0"/>
              <a:r>
                <a:rPr lang="es-US" sz="1600" dirty="0"/>
                <a:t>PLACA DE BASE</a:t>
              </a:r>
            </a:p>
          </p:txBody>
        </p:sp>
      </p:grpSp>
      <p:grpSp>
        <p:nvGrpSpPr>
          <p:cNvPr id="43" name="Group 42">
            <a:extLst>
              <a:ext uri="{FF2B5EF4-FFF2-40B4-BE49-F238E27FC236}">
                <a16:creationId xmlns:a16="http://schemas.microsoft.com/office/drawing/2014/main" id="{1166B822-59E6-104A-BA84-53A87B113C8D}"/>
              </a:ext>
            </a:extLst>
          </p:cNvPr>
          <p:cNvGrpSpPr/>
          <p:nvPr/>
        </p:nvGrpSpPr>
        <p:grpSpPr>
          <a:xfrm>
            <a:off x="2882935" y="5183499"/>
            <a:ext cx="1586195" cy="851927"/>
            <a:chOff x="2882935" y="5183499"/>
            <a:chExt cx="1586195" cy="851927"/>
          </a:xfrm>
        </p:grpSpPr>
        <p:cxnSp>
          <p:nvCxnSpPr>
            <p:cNvPr id="48" name="Straight Arrow Connector 47">
              <a:extLst>
                <a:ext uri="{FF2B5EF4-FFF2-40B4-BE49-F238E27FC236}">
                  <a16:creationId xmlns:a16="http://schemas.microsoft.com/office/drawing/2014/main" id="{EB8ECA0B-C2B7-5445-8988-56B65F333039}"/>
                </a:ext>
              </a:extLst>
            </p:cNvPr>
            <p:cNvCxnSpPr>
              <a:cxnSpLocks/>
            </p:cNvCxnSpPr>
            <p:nvPr/>
          </p:nvCxnSpPr>
          <p:spPr>
            <a:xfrm flipV="1">
              <a:off x="3400461" y="5183499"/>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0DEDB52-5476-624B-9144-4AC2E0AF224C}"/>
                </a:ext>
              </a:extLst>
            </p:cNvPr>
            <p:cNvSpPr txBox="1"/>
            <p:nvPr/>
          </p:nvSpPr>
          <p:spPr>
            <a:xfrm>
              <a:off x="2882935" y="5450651"/>
              <a:ext cx="1586195" cy="584775"/>
            </a:xfrm>
            <a:prstGeom prst="rect">
              <a:avLst/>
            </a:prstGeom>
            <a:noFill/>
          </p:spPr>
          <p:txBody>
            <a:bodyPr wrap="square" rtlCol="0">
              <a:spAutoFit/>
            </a:bodyPr>
            <a:lstStyle/>
            <a:p>
              <a:pPr rtl="0"/>
              <a:r>
                <a:rPr lang="es-US" sz="1600" dirty="0"/>
                <a:t>LARGUERO HORIZONTAL</a:t>
              </a:r>
            </a:p>
          </p:txBody>
        </p:sp>
      </p:grpSp>
      <p:grpSp>
        <p:nvGrpSpPr>
          <p:cNvPr id="55" name="Group 54">
            <a:extLst>
              <a:ext uri="{FF2B5EF4-FFF2-40B4-BE49-F238E27FC236}">
                <a16:creationId xmlns:a16="http://schemas.microsoft.com/office/drawing/2014/main" id="{21FFDF8A-2A60-094C-B43A-A3B1AE4CE0B8}"/>
              </a:ext>
            </a:extLst>
          </p:cNvPr>
          <p:cNvGrpSpPr/>
          <p:nvPr/>
        </p:nvGrpSpPr>
        <p:grpSpPr>
          <a:xfrm>
            <a:off x="1537970" y="6002620"/>
            <a:ext cx="1285240" cy="605706"/>
            <a:chOff x="1537970" y="6002620"/>
            <a:chExt cx="1285240" cy="605706"/>
          </a:xfrm>
        </p:grpSpPr>
        <p:cxnSp>
          <p:nvCxnSpPr>
            <p:cNvPr id="50" name="Straight Arrow Connector 49">
              <a:extLst>
                <a:ext uri="{FF2B5EF4-FFF2-40B4-BE49-F238E27FC236}">
                  <a16:creationId xmlns:a16="http://schemas.microsoft.com/office/drawing/2014/main" id="{08F14D7D-FBF8-8242-AF73-DDB06BFC5EB5}"/>
                </a:ext>
              </a:extLst>
            </p:cNvPr>
            <p:cNvCxnSpPr>
              <a:cxnSpLocks/>
            </p:cNvCxnSpPr>
            <p:nvPr/>
          </p:nvCxnSpPr>
          <p:spPr>
            <a:xfrm flipV="1">
              <a:off x="2046185" y="6002620"/>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926BF01-BB55-A442-BE26-A6E0FB1A5E9A}"/>
                </a:ext>
              </a:extLst>
            </p:cNvPr>
            <p:cNvSpPr txBox="1"/>
            <p:nvPr/>
          </p:nvSpPr>
          <p:spPr>
            <a:xfrm>
              <a:off x="1537970" y="6269772"/>
              <a:ext cx="128524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31628494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0-#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0-#ppt_w/2"/>
                                          </p:val>
                                        </p:tav>
                                        <p:tav tm="100000">
                                          <p:val>
                                            <p:strVal val="#ppt_x"/>
                                          </p:val>
                                        </p:tav>
                                      </p:tavLst>
                                    </p:anim>
                                    <p:anim calcmode="lin" valueType="num">
                                      <p:cBhvr additive="base">
                                        <p:cTn id="4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0-#ppt_w/2"/>
                                          </p:val>
                                        </p:tav>
                                        <p:tav tm="100000">
                                          <p:val>
                                            <p:strVal val="#ppt_x"/>
                                          </p:val>
                                        </p:tav>
                                      </p:tavLst>
                                    </p:anim>
                                    <p:anim calcmode="lin" valueType="num">
                                      <p:cBhvr additive="base">
                                        <p:cTn id="62"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900" y="5118100"/>
            <a:ext cx="10960100" cy="1446550"/>
          </a:xfrm>
          <a:prstGeom prst="rect">
            <a:avLst/>
          </a:prstGeom>
          <a:noFill/>
        </p:spPr>
        <p:txBody>
          <a:bodyPr wrap="square" rtlCol="0">
            <a:spAutoFit/>
          </a:bodyPr>
          <a:lstStyle/>
          <a:p>
            <a:pPr rtl="0"/>
            <a:r>
              <a:rPr lang="es-US" sz="1700" dirty="0"/>
              <a:t>AVISO DE DERECHOS DE AUTOR</a:t>
            </a:r>
          </a:p>
          <a:p>
            <a:pPr rtl="0"/>
            <a:r>
              <a:rPr lang="es-US" sz="1400" dirty="0"/>
              <a:t>© Derechos de autor de la traducción al español 2019, versión original en inglés 2019 por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a:p>
            <a:pPr rtl="0"/>
            <a:r>
              <a:rPr lang="es-US" sz="1400" dirty="0"/>
              <a:t>Todos los derechos reservados. Este trabajo no se puede reproducir o transmitir en ninguna forma ni por ningún medio, de forma electrónica o mecánica, incluyendo fotocopias, grabaciones, o por un sistema de almacenamiento y recuperación de información sin el permiso previo por escrito de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p:txBody>
      </p:sp>
      <p:sp>
        <p:nvSpPr>
          <p:cNvPr id="5" name="TextBox 4"/>
          <p:cNvSpPr txBox="1"/>
          <p:nvPr/>
        </p:nvSpPr>
        <p:spPr>
          <a:xfrm>
            <a:off x="596900" y="1092200"/>
            <a:ext cx="11023600" cy="1569660"/>
          </a:xfrm>
          <a:prstGeom prst="rect">
            <a:avLst/>
          </a:prstGeom>
          <a:noFill/>
        </p:spPr>
        <p:txBody>
          <a:bodyPr wrap="square" rtlCol="0">
            <a:spAutoFit/>
          </a:bodyPr>
          <a:lstStyle/>
          <a:p>
            <a:pPr rtl="0"/>
            <a:r>
              <a:rPr lang="es-US" sz="2400" dirty="0">
                <a:solidFill>
                  <a:schemeClr val="tx1">
                    <a:lumMod val="65000"/>
                    <a:lumOff val="35000"/>
                  </a:schemeClr>
                </a:solidFill>
              </a:rPr>
              <a:t>Esta actualización de la capacitación de una persona competente fue posible gracias al generoso apoyo de la Fundación educativa de la Asociación de la industria del andamio y acceso (SAIA) y de los muchos miembros de SAIA que ofrecieron su tiempo y experiencia. </a:t>
            </a:r>
          </a:p>
        </p:txBody>
      </p:sp>
      <p:sp>
        <p:nvSpPr>
          <p:cNvPr id="8" name="TextBox 7"/>
          <p:cNvSpPr txBox="1"/>
          <p:nvPr/>
        </p:nvSpPr>
        <p:spPr>
          <a:xfrm>
            <a:off x="584200" y="508000"/>
            <a:ext cx="4804721" cy="861774"/>
          </a:xfrm>
          <a:prstGeom prst="rect">
            <a:avLst/>
          </a:prstGeom>
          <a:noFill/>
        </p:spPr>
        <p:txBody>
          <a:bodyPr wrap="square" rtlCol="0">
            <a:spAutoFit/>
          </a:bodyPr>
          <a:lstStyle/>
          <a:p>
            <a:pPr rtl="0"/>
            <a:r>
              <a:rPr lang="es-US" sz="3200" cap="all">
                <a:solidFill>
                  <a:srgbClr val="212F3C"/>
                </a:solidFill>
                <a:ea typeface="Open Sans" panose="020B0606030504020204" pitchFamily="34" charset="0"/>
                <a:cs typeface="Open Sans" panose="020B0606030504020204" pitchFamily="34" charset="0"/>
              </a:rPr>
              <a:t>RECONOCIMIENTOS:</a:t>
            </a:r>
          </a:p>
          <a:p>
            <a:pPr rtl="0"/>
            <a:endParaRPr lang="en-US" dirty="0"/>
          </a:p>
        </p:txBody>
      </p:sp>
      <p:pic>
        <p:nvPicPr>
          <p:cNvPr id="7" name="Picture 6">
            <a:extLst>
              <a:ext uri="{FF2B5EF4-FFF2-40B4-BE49-F238E27FC236}">
                <a16:creationId xmlns:a16="http://schemas.microsoft.com/office/drawing/2014/main" id="{F62D3ED6-9180-8A44-A12E-A91C5EC81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159" y="2798524"/>
            <a:ext cx="3566641" cy="2198403"/>
          </a:xfrm>
          <a:prstGeom prst="rect">
            <a:avLst/>
          </a:prstGeom>
        </p:spPr>
      </p:pic>
      <p:pic>
        <p:nvPicPr>
          <p:cNvPr id="10" name="Picture 9">
            <a:extLst>
              <a:ext uri="{FF2B5EF4-FFF2-40B4-BE49-F238E27FC236}">
                <a16:creationId xmlns:a16="http://schemas.microsoft.com/office/drawing/2014/main" id="{6497D4E1-C379-B14D-9A66-9A60B8D09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789912"/>
            <a:ext cx="3022600" cy="1587500"/>
          </a:xfrm>
          <a:prstGeom prst="rect">
            <a:avLst/>
          </a:prstGeom>
        </p:spPr>
      </p:pic>
      <p:sp>
        <p:nvSpPr>
          <p:cNvPr id="11" name="TextBox 10">
            <a:extLst>
              <a:ext uri="{FF2B5EF4-FFF2-40B4-BE49-F238E27FC236}">
                <a16:creationId xmlns:a16="http://schemas.microsoft.com/office/drawing/2014/main" id="{B0D28121-A3ED-744A-B14B-9EED9875F549}"/>
              </a:ext>
            </a:extLst>
          </p:cNvPr>
          <p:cNvSpPr txBox="1"/>
          <p:nvPr/>
        </p:nvSpPr>
        <p:spPr>
          <a:xfrm>
            <a:off x="6934200" y="4505464"/>
            <a:ext cx="3136900" cy="677108"/>
          </a:xfrm>
          <a:prstGeom prst="rect">
            <a:avLst/>
          </a:prstGeom>
          <a:solidFill>
            <a:schemeClr val="accent1"/>
          </a:solidFill>
        </p:spPr>
        <p:txBody>
          <a:bodyPr wrap="square" rtlCol="0">
            <a:spAutoFit/>
          </a:bodyPr>
          <a:lstStyle/>
          <a:p>
            <a:pPr algn="ctr" rtl="0"/>
            <a:r>
              <a:rPr lang="es-US" sz="3800" b="1" spc="410">
                <a:solidFill>
                  <a:schemeClr val="bg1"/>
                </a:solidFill>
              </a:rPr>
              <a:t>MIEMBROS</a:t>
            </a:r>
          </a:p>
        </p:txBody>
      </p:sp>
    </p:spTree>
    <p:extLst>
      <p:ext uri="{BB962C8B-B14F-4D97-AF65-F5344CB8AC3E}">
        <p14:creationId xmlns:p14="http://schemas.microsoft.com/office/powerpoint/2010/main" val="95435385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48572" y="246419"/>
            <a:ext cx="9494907" cy="1569660"/>
          </a:xfrm>
          <a:prstGeom prst="rect">
            <a:avLst/>
          </a:prstGeom>
          <a:noFill/>
        </p:spPr>
        <p:txBody>
          <a:bodyPr wrap="none" rtlCol="0">
            <a:spAutoFit/>
          </a:bodyPr>
          <a:lstStyle/>
          <a:p>
            <a:pPr algn="ctr" rtl="0"/>
            <a:r>
              <a:rPr lang="es-US" sz="4800" cap="all" dirty="0">
                <a:solidFill>
                  <a:srgbClr val="44546A"/>
                </a:solidFill>
                <a:latin typeface="+mj-lt"/>
              </a:rPr>
              <a:t>Componentes de andamios </a:t>
            </a:r>
            <a:br>
              <a:rPr lang="es-US" sz="4800" cap="all" dirty="0">
                <a:solidFill>
                  <a:srgbClr val="44546A"/>
                </a:solidFill>
                <a:latin typeface="+mj-lt"/>
              </a:rPr>
            </a:br>
            <a:r>
              <a:rPr lang="es-US" sz="4800" cap="all" dirty="0">
                <a:solidFill>
                  <a:srgbClr val="44546A"/>
                </a:solidFill>
                <a:latin typeface="+mj-lt"/>
              </a:rPr>
              <a:t>de tubos y abrazaderas</a:t>
            </a:r>
            <a:endParaRPr lang="en-US" sz="4800" cap="all" dirty="0">
              <a:solidFill>
                <a:srgbClr val="44546A"/>
              </a:solidFill>
              <a:latin typeface="+mj-lt"/>
            </a:endParaRPr>
          </a:p>
        </p:txBody>
      </p:sp>
      <p:grpSp>
        <p:nvGrpSpPr>
          <p:cNvPr id="2" name="Group 69"/>
          <p:cNvGrpSpPr/>
          <p:nvPr/>
        </p:nvGrpSpPr>
        <p:grpSpPr>
          <a:xfrm>
            <a:off x="9536700" y="4688481"/>
            <a:ext cx="423629" cy="370251"/>
            <a:chOff x="8296275" y="8293096"/>
            <a:chExt cx="1385888" cy="1211261"/>
          </a:xfrm>
          <a:solidFill>
            <a:schemeClr val="bg1"/>
          </a:solidFill>
        </p:grpSpPr>
        <p:sp>
          <p:nvSpPr>
            <p:cNvPr id="71"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 name="Group 78"/>
          <p:cNvGrpSpPr/>
          <p:nvPr/>
        </p:nvGrpSpPr>
        <p:grpSpPr>
          <a:xfrm>
            <a:off x="7039569" y="4688481"/>
            <a:ext cx="423629" cy="370251"/>
            <a:chOff x="8296275" y="8293096"/>
            <a:chExt cx="1385888" cy="1211261"/>
          </a:xfrm>
          <a:solidFill>
            <a:schemeClr val="bg1"/>
          </a:solidFill>
        </p:grpSpPr>
        <p:sp>
          <p:nvSpPr>
            <p:cNvPr id="8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81"/>
          <p:cNvGrpSpPr/>
          <p:nvPr/>
        </p:nvGrpSpPr>
        <p:grpSpPr>
          <a:xfrm>
            <a:off x="9536700" y="2689058"/>
            <a:ext cx="432364" cy="330459"/>
            <a:chOff x="5516563" y="84138"/>
            <a:chExt cx="1414463" cy="1081087"/>
          </a:xfrm>
          <a:solidFill>
            <a:schemeClr val="bg1"/>
          </a:solidFill>
        </p:grpSpPr>
        <p:sp>
          <p:nvSpPr>
            <p:cNvPr id="8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6"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7"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8"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9"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93"/>
          <p:cNvGrpSpPr/>
          <p:nvPr/>
        </p:nvGrpSpPr>
        <p:grpSpPr>
          <a:xfrm>
            <a:off x="1926469" y="4679962"/>
            <a:ext cx="422173" cy="356663"/>
            <a:chOff x="13828713" y="2805113"/>
            <a:chExt cx="1381125" cy="1166812"/>
          </a:xfrm>
          <a:solidFill>
            <a:schemeClr val="bg1"/>
          </a:solidFill>
        </p:grpSpPr>
        <p:sp>
          <p:nvSpPr>
            <p:cNvPr id="9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97"/>
          <p:cNvGrpSpPr/>
          <p:nvPr/>
        </p:nvGrpSpPr>
        <p:grpSpPr>
          <a:xfrm>
            <a:off x="4525068" y="4688481"/>
            <a:ext cx="447407" cy="385293"/>
            <a:chOff x="2727325" y="-39687"/>
            <a:chExt cx="1463675" cy="1260475"/>
          </a:xfrm>
          <a:solidFill>
            <a:schemeClr val="bg1"/>
          </a:solidFill>
        </p:grpSpPr>
        <p:sp>
          <p:nvSpPr>
            <p:cNvPr id="99"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0"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01" name="Freeform 22"/>
          <p:cNvSpPr>
            <a:spLocks noEditPoints="1"/>
          </p:cNvSpPr>
          <p:nvPr/>
        </p:nvSpPr>
        <p:spPr bwMode="auto">
          <a:xfrm>
            <a:off x="4537686" y="2678478"/>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42"/>
          <p:cNvGrpSpPr/>
          <p:nvPr/>
        </p:nvGrpSpPr>
        <p:grpSpPr>
          <a:xfrm>
            <a:off x="3467016" y="1848965"/>
            <a:ext cx="2563522" cy="2228365"/>
            <a:chOff x="3467016" y="1848965"/>
            <a:chExt cx="2563522" cy="2228365"/>
          </a:xfrm>
        </p:grpSpPr>
        <p:sp>
          <p:nvSpPr>
            <p:cNvPr id="59" name="TextBox 58"/>
            <p:cNvSpPr txBox="1"/>
            <p:nvPr/>
          </p:nvSpPr>
          <p:spPr>
            <a:xfrm>
              <a:off x="3467016" y="3338666"/>
              <a:ext cx="2563522" cy="738664"/>
            </a:xfrm>
            <a:prstGeom prst="rect">
              <a:avLst/>
            </a:prstGeom>
            <a:noFill/>
          </p:spPr>
          <p:txBody>
            <a:bodyPr wrap="none" rtlCol="0">
              <a:spAutoFit/>
            </a:bodyPr>
            <a:lstStyle/>
            <a:p>
              <a:pPr algn="ctr" rtl="0"/>
              <a:r>
                <a:rPr lang="es-US" sz="2100" cap="all" dirty="0">
                  <a:solidFill>
                    <a:srgbClr val="595959"/>
                  </a:solidFill>
                  <a:latin typeface="+mj-lt"/>
                </a:rPr>
                <a:t>Abrazaderas en </a:t>
              </a:r>
              <a:br>
                <a:rPr lang="es-US" sz="2100" cap="all" dirty="0">
                  <a:solidFill>
                    <a:srgbClr val="595959"/>
                  </a:solidFill>
                  <a:latin typeface="+mj-lt"/>
                </a:rPr>
              </a:br>
              <a:r>
                <a:rPr lang="es-US" sz="2100" cap="all" dirty="0">
                  <a:solidFill>
                    <a:srgbClr val="595959"/>
                  </a:solidFill>
                  <a:latin typeface="+mj-lt"/>
                </a:rPr>
                <a:t>ángulo recto</a:t>
              </a:r>
            </a:p>
          </p:txBody>
        </p:sp>
        <p:pic>
          <p:nvPicPr>
            <p:cNvPr id="103" name="Picture 10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3994150" y="1848965"/>
              <a:ext cx="1784350" cy="1580035"/>
            </a:xfrm>
            <a:prstGeom prst="rect">
              <a:avLst/>
            </a:prstGeom>
          </p:spPr>
        </p:pic>
      </p:grpSp>
      <p:grpSp>
        <p:nvGrpSpPr>
          <p:cNvPr id="8" name="Group 43"/>
          <p:cNvGrpSpPr/>
          <p:nvPr/>
        </p:nvGrpSpPr>
        <p:grpSpPr>
          <a:xfrm>
            <a:off x="6426200" y="1784350"/>
            <a:ext cx="2235200" cy="1969814"/>
            <a:chOff x="6426200" y="1784350"/>
            <a:chExt cx="2235200" cy="1969814"/>
          </a:xfrm>
        </p:grpSpPr>
        <p:sp>
          <p:nvSpPr>
            <p:cNvPr id="74" name="TextBox 73"/>
            <p:cNvSpPr txBox="1"/>
            <p:nvPr/>
          </p:nvSpPr>
          <p:spPr>
            <a:xfrm>
              <a:off x="6426200" y="3338666"/>
              <a:ext cx="2235200" cy="415498"/>
            </a:xfrm>
            <a:prstGeom prst="rect">
              <a:avLst/>
            </a:prstGeom>
            <a:noFill/>
          </p:spPr>
          <p:txBody>
            <a:bodyPr wrap="square" rtlCol="0">
              <a:spAutoFit/>
            </a:bodyPr>
            <a:lstStyle/>
            <a:p>
              <a:pPr algn="ctr" rtl="0"/>
              <a:r>
                <a:rPr lang="es-US" sz="2100" cap="all">
                  <a:solidFill>
                    <a:srgbClr val="595959"/>
                  </a:solidFill>
                  <a:latin typeface="+mj-lt"/>
                </a:rPr>
                <a:t>Abrazaderas giratorias</a:t>
              </a:r>
            </a:p>
          </p:txBody>
        </p:sp>
        <p:pic>
          <p:nvPicPr>
            <p:cNvPr id="104" name="Picture 10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705600" y="1784350"/>
              <a:ext cx="1498600" cy="1635667"/>
            </a:xfrm>
            <a:prstGeom prst="rect">
              <a:avLst/>
            </a:prstGeom>
          </p:spPr>
        </p:pic>
      </p:grpSp>
      <p:grpSp>
        <p:nvGrpSpPr>
          <p:cNvPr id="9" name="Group 45"/>
          <p:cNvGrpSpPr/>
          <p:nvPr/>
        </p:nvGrpSpPr>
        <p:grpSpPr>
          <a:xfrm>
            <a:off x="775700" y="3956050"/>
            <a:ext cx="1537237" cy="1868214"/>
            <a:chOff x="775700" y="3956050"/>
            <a:chExt cx="1537237" cy="1868214"/>
          </a:xfrm>
        </p:grpSpPr>
        <p:sp>
          <p:nvSpPr>
            <p:cNvPr id="65" name="TextBox 64"/>
            <p:cNvSpPr txBox="1"/>
            <p:nvPr/>
          </p:nvSpPr>
          <p:spPr>
            <a:xfrm>
              <a:off x="775700" y="5408766"/>
              <a:ext cx="1537237" cy="415498"/>
            </a:xfrm>
            <a:prstGeom prst="rect">
              <a:avLst/>
            </a:prstGeom>
            <a:noFill/>
          </p:spPr>
          <p:txBody>
            <a:bodyPr wrap="none" rtlCol="0">
              <a:spAutoFit/>
            </a:bodyPr>
            <a:lstStyle/>
            <a:p>
              <a:pPr algn="ctr" rtl="0"/>
              <a:r>
                <a:rPr lang="es-US" sz="2100" cap="all">
                  <a:solidFill>
                    <a:srgbClr val="595959"/>
                  </a:solidFill>
                  <a:latin typeface="+mj-lt"/>
                </a:rPr>
                <a:t>Placa de base</a:t>
              </a:r>
            </a:p>
          </p:txBody>
        </p:sp>
        <p:pic>
          <p:nvPicPr>
            <p:cNvPr id="105" name="Picture 10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831850" y="3956050"/>
              <a:ext cx="1416050" cy="1437344"/>
            </a:xfrm>
            <a:prstGeom prst="rect">
              <a:avLst/>
            </a:prstGeom>
          </p:spPr>
        </p:pic>
      </p:grpSp>
      <p:grpSp>
        <p:nvGrpSpPr>
          <p:cNvPr id="11" name="Group 46"/>
          <p:cNvGrpSpPr/>
          <p:nvPr/>
        </p:nvGrpSpPr>
        <p:grpSpPr>
          <a:xfrm>
            <a:off x="2912602" y="4127500"/>
            <a:ext cx="2207656" cy="2038338"/>
            <a:chOff x="2912602" y="4127500"/>
            <a:chExt cx="2207656" cy="2038338"/>
          </a:xfrm>
        </p:grpSpPr>
        <p:sp>
          <p:nvSpPr>
            <p:cNvPr id="56" name="TextBox 55"/>
            <p:cNvSpPr txBox="1"/>
            <p:nvPr/>
          </p:nvSpPr>
          <p:spPr>
            <a:xfrm>
              <a:off x="2912602" y="5427174"/>
              <a:ext cx="2207656" cy="738664"/>
            </a:xfrm>
            <a:prstGeom prst="rect">
              <a:avLst/>
            </a:prstGeom>
            <a:noFill/>
          </p:spPr>
          <p:txBody>
            <a:bodyPr wrap="none" rtlCol="0">
              <a:spAutoFit/>
            </a:bodyPr>
            <a:lstStyle/>
            <a:p>
              <a:pPr algn="ctr" rtl="0"/>
              <a:r>
                <a:rPr lang="es-US" sz="2100" cap="all" dirty="0">
                  <a:solidFill>
                    <a:srgbClr val="595959"/>
                  </a:solidFill>
                  <a:latin typeface="+mj-lt"/>
                </a:rPr>
                <a:t>Conector en </a:t>
              </a:r>
              <a:br>
                <a:rPr lang="es-US" sz="2100" cap="all" dirty="0">
                  <a:solidFill>
                    <a:srgbClr val="595959"/>
                  </a:solidFill>
                  <a:latin typeface="+mj-lt"/>
                </a:rPr>
              </a:br>
              <a:r>
                <a:rPr lang="es-US" sz="2100" cap="all" dirty="0">
                  <a:solidFill>
                    <a:srgbClr val="595959"/>
                  </a:solidFill>
                  <a:latin typeface="+mj-lt"/>
                </a:rPr>
                <a:t>manga</a:t>
              </a:r>
            </a:p>
          </p:txBody>
        </p:sp>
        <p:pic>
          <p:nvPicPr>
            <p:cNvPr id="106" name="Picture 10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3255706" y="4127500"/>
              <a:ext cx="1582994" cy="1314450"/>
            </a:xfrm>
            <a:prstGeom prst="rect">
              <a:avLst/>
            </a:prstGeom>
          </p:spPr>
        </p:pic>
      </p:grpSp>
      <p:grpSp>
        <p:nvGrpSpPr>
          <p:cNvPr id="12" name="Group 47"/>
          <p:cNvGrpSpPr/>
          <p:nvPr/>
        </p:nvGrpSpPr>
        <p:grpSpPr>
          <a:xfrm>
            <a:off x="6209551" y="4252799"/>
            <a:ext cx="2209259" cy="1913039"/>
            <a:chOff x="6209551" y="4252799"/>
            <a:chExt cx="2209259" cy="1913039"/>
          </a:xfrm>
        </p:grpSpPr>
        <p:sp>
          <p:nvSpPr>
            <p:cNvPr id="62" name="TextBox 61"/>
            <p:cNvSpPr txBox="1"/>
            <p:nvPr/>
          </p:nvSpPr>
          <p:spPr>
            <a:xfrm>
              <a:off x="6209551" y="5427174"/>
              <a:ext cx="2209259" cy="738664"/>
            </a:xfrm>
            <a:prstGeom prst="rect">
              <a:avLst/>
            </a:prstGeom>
            <a:noFill/>
          </p:spPr>
          <p:txBody>
            <a:bodyPr wrap="none" rtlCol="0">
              <a:spAutoFit/>
            </a:bodyPr>
            <a:lstStyle/>
            <a:p>
              <a:pPr algn="ctr" rtl="0"/>
              <a:r>
                <a:rPr lang="es-US" sz="2100" cap="all" dirty="0">
                  <a:solidFill>
                    <a:srgbClr val="595959"/>
                  </a:solidFill>
                  <a:latin typeface="+mj-lt"/>
                </a:rPr>
                <a:t>Conector de </a:t>
              </a:r>
              <a:br>
                <a:rPr lang="es-US" sz="2100" cap="all" dirty="0">
                  <a:solidFill>
                    <a:srgbClr val="595959"/>
                  </a:solidFill>
                  <a:latin typeface="+mj-lt"/>
                </a:rPr>
              </a:br>
              <a:r>
                <a:rPr lang="es-US" sz="2100" cap="all" dirty="0">
                  <a:solidFill>
                    <a:srgbClr val="595959"/>
                  </a:solidFill>
                  <a:latin typeface="+mj-lt"/>
                </a:rPr>
                <a:t>expansión</a:t>
              </a:r>
            </a:p>
          </p:txBody>
        </p:sp>
        <p:pic>
          <p:nvPicPr>
            <p:cNvPr id="107" name="Picture 10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6223000" y="4252799"/>
              <a:ext cx="1739900" cy="1227251"/>
            </a:xfrm>
            <a:prstGeom prst="rect">
              <a:avLst/>
            </a:prstGeom>
          </p:spPr>
        </p:pic>
      </p:grpSp>
      <p:grpSp>
        <p:nvGrpSpPr>
          <p:cNvPr id="13" name="Group 44"/>
          <p:cNvGrpSpPr/>
          <p:nvPr/>
        </p:nvGrpSpPr>
        <p:grpSpPr>
          <a:xfrm>
            <a:off x="9141744" y="1902279"/>
            <a:ext cx="2010486" cy="2168059"/>
            <a:chOff x="9141744" y="1902279"/>
            <a:chExt cx="2010486" cy="2168059"/>
          </a:xfrm>
        </p:grpSpPr>
        <p:sp>
          <p:nvSpPr>
            <p:cNvPr id="77" name="TextBox 76"/>
            <p:cNvSpPr txBox="1"/>
            <p:nvPr/>
          </p:nvSpPr>
          <p:spPr>
            <a:xfrm>
              <a:off x="9141744" y="3331674"/>
              <a:ext cx="2010486" cy="738664"/>
            </a:xfrm>
            <a:prstGeom prst="rect">
              <a:avLst/>
            </a:prstGeom>
            <a:noFill/>
          </p:spPr>
          <p:txBody>
            <a:bodyPr wrap="none" rtlCol="0">
              <a:spAutoFit/>
            </a:bodyPr>
            <a:lstStyle/>
            <a:p>
              <a:pPr algn="ctr" rtl="0"/>
              <a:r>
                <a:rPr lang="es-US" sz="2100" cap="all" dirty="0">
                  <a:solidFill>
                    <a:srgbClr val="595959"/>
                  </a:solidFill>
                  <a:latin typeface="+mj-lt"/>
                </a:rPr>
                <a:t>Abrazadera </a:t>
              </a:r>
              <a:br>
                <a:rPr lang="es-US" sz="2100" cap="all" dirty="0">
                  <a:solidFill>
                    <a:srgbClr val="595959"/>
                  </a:solidFill>
                  <a:latin typeface="+mj-lt"/>
                </a:rPr>
              </a:br>
              <a:r>
                <a:rPr lang="es-US" sz="2100" cap="all" dirty="0">
                  <a:solidFill>
                    <a:srgbClr val="595959"/>
                  </a:solidFill>
                  <a:latin typeface="+mj-lt"/>
                </a:rPr>
                <a:t>paralela</a:t>
              </a:r>
            </a:p>
          </p:txBody>
        </p:sp>
        <p:pic>
          <p:nvPicPr>
            <p:cNvPr id="108" name="Picture 10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stretch>
                  <a:fillRect/>
                </a:stretch>
              </p:blipFill>
            </mc:Choice>
            <mc:Fallback>
              <p:blipFill>
                <a:blip r:embed="rId14"/>
                <a:stretch>
                  <a:fillRect/>
                </a:stretch>
              </p:blipFill>
            </mc:Fallback>
          </mc:AlternateContent>
          <p:spPr>
            <a:xfrm>
              <a:off x="9283700" y="1902279"/>
              <a:ext cx="1752600" cy="1564821"/>
            </a:xfrm>
            <a:prstGeom prst="rect">
              <a:avLst/>
            </a:prstGeom>
          </p:spPr>
        </p:pic>
      </p:grpSp>
      <p:grpSp>
        <p:nvGrpSpPr>
          <p:cNvPr id="14" name="Group 48"/>
          <p:cNvGrpSpPr/>
          <p:nvPr/>
        </p:nvGrpSpPr>
        <p:grpSpPr>
          <a:xfrm>
            <a:off x="8999344" y="4432300"/>
            <a:ext cx="2895344" cy="1733538"/>
            <a:chOff x="8999344" y="4432300"/>
            <a:chExt cx="2895344" cy="1733538"/>
          </a:xfrm>
        </p:grpSpPr>
        <p:sp>
          <p:nvSpPr>
            <p:cNvPr id="68" name="TextBox 67"/>
            <p:cNvSpPr txBox="1"/>
            <p:nvPr/>
          </p:nvSpPr>
          <p:spPr>
            <a:xfrm>
              <a:off x="8999344" y="5427174"/>
              <a:ext cx="2895344" cy="738664"/>
            </a:xfrm>
            <a:prstGeom prst="rect">
              <a:avLst/>
            </a:prstGeom>
            <a:noFill/>
          </p:spPr>
          <p:txBody>
            <a:bodyPr wrap="none" rtlCol="0">
              <a:spAutoFit/>
            </a:bodyPr>
            <a:lstStyle/>
            <a:p>
              <a:pPr algn="ctr" rtl="0"/>
              <a:r>
                <a:rPr lang="es-US" sz="2100" cap="all" dirty="0">
                  <a:solidFill>
                    <a:srgbClr val="595959"/>
                  </a:solidFill>
                  <a:latin typeface="+mj-lt"/>
                </a:rPr>
                <a:t>Conectores </a:t>
              </a:r>
              <a:br>
                <a:rPr lang="es-US" sz="2100" cap="all" dirty="0">
                  <a:solidFill>
                    <a:srgbClr val="595959"/>
                  </a:solidFill>
                  <a:latin typeface="+mj-lt"/>
                </a:rPr>
              </a:br>
              <a:r>
                <a:rPr lang="es-US" sz="2100" cap="all" dirty="0">
                  <a:solidFill>
                    <a:srgbClr val="595959"/>
                  </a:solidFill>
                  <a:latin typeface="+mj-lt"/>
                </a:rPr>
                <a:t>para los extremos</a:t>
              </a:r>
            </a:p>
          </p:txBody>
        </p:sp>
        <p:pic>
          <p:nvPicPr>
            <p:cNvPr id="109" name="Picture 10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5"/>
                <a:srcRect l="40030" t="25610" b="16667"/>
                <a:stretch>
                  <a:fillRect/>
                </a:stretch>
              </p:blipFill>
            </mc:Choice>
            <mc:Fallback>
              <p:blipFill>
                <a:blip r:embed="rId16"/>
                <a:srcRect l="40030" t="25610" b="16667"/>
                <a:stretch>
                  <a:fillRect/>
                </a:stretch>
              </p:blipFill>
            </mc:Fallback>
          </mc:AlternateContent>
          <p:spPr>
            <a:xfrm>
              <a:off x="9283700" y="4432300"/>
              <a:ext cx="2520950" cy="901700"/>
            </a:xfrm>
            <a:prstGeom prst="rect">
              <a:avLst/>
            </a:prstGeom>
          </p:spPr>
        </p:pic>
      </p:grpSp>
      <p:grpSp>
        <p:nvGrpSpPr>
          <p:cNvPr id="15" name="Group 50"/>
          <p:cNvGrpSpPr/>
          <p:nvPr/>
        </p:nvGrpSpPr>
        <p:grpSpPr>
          <a:xfrm>
            <a:off x="0" y="1695450"/>
            <a:ext cx="3530876" cy="2058714"/>
            <a:chOff x="0" y="1695450"/>
            <a:chExt cx="3530876" cy="2058714"/>
          </a:xfrm>
        </p:grpSpPr>
        <p:pic>
          <p:nvPicPr>
            <p:cNvPr id="102" name="Picture 10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7"/>
                <a:stretch>
                  <a:fillRect/>
                </a:stretch>
              </p:blipFill>
            </mc:Choice>
            <mc:Fallback>
              <p:blipFill>
                <a:blip r:embed="rId18"/>
                <a:stretch>
                  <a:fillRect/>
                </a:stretch>
              </p:blipFill>
            </mc:Fallback>
          </mc:AlternateContent>
          <p:spPr>
            <a:xfrm rot="5400000">
              <a:off x="1565413" y="1400037"/>
              <a:ext cx="400050" cy="3530876"/>
            </a:xfrm>
            <a:prstGeom prst="rect">
              <a:avLst/>
            </a:prstGeom>
          </p:spPr>
        </p:pic>
        <p:grpSp>
          <p:nvGrpSpPr>
            <p:cNvPr id="16" name="Group 41"/>
            <p:cNvGrpSpPr/>
            <p:nvPr/>
          </p:nvGrpSpPr>
          <p:grpSpPr>
            <a:xfrm>
              <a:off x="704850" y="1695450"/>
              <a:ext cx="2755900" cy="2058714"/>
              <a:chOff x="704850" y="1695450"/>
              <a:chExt cx="2755900" cy="2058714"/>
            </a:xfrm>
          </p:grpSpPr>
          <p:sp>
            <p:nvSpPr>
              <p:cNvPr id="50" name="TextBox 49"/>
              <p:cNvSpPr txBox="1"/>
              <p:nvPr/>
            </p:nvSpPr>
            <p:spPr>
              <a:xfrm>
                <a:off x="1531267" y="3338666"/>
                <a:ext cx="913945" cy="415498"/>
              </a:xfrm>
              <a:prstGeom prst="rect">
                <a:avLst/>
              </a:prstGeom>
              <a:noFill/>
            </p:spPr>
            <p:txBody>
              <a:bodyPr wrap="none" rtlCol="0">
                <a:spAutoFit/>
              </a:bodyPr>
              <a:lstStyle/>
              <a:p>
                <a:pPr algn="ctr" rtl="0"/>
                <a:r>
                  <a:rPr lang="es-US" sz="2100" cap="all" dirty="0">
                    <a:solidFill>
                      <a:srgbClr val="595959"/>
                    </a:solidFill>
                    <a:latin typeface="+mj-lt"/>
                  </a:rPr>
                  <a:t>Tubos</a:t>
                </a:r>
              </a:p>
            </p:txBody>
          </p:sp>
          <p:pic>
            <p:nvPicPr>
              <p:cNvPr id="110" name="Picture 10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9"/>
                  <a:stretch>
                    <a:fillRect/>
                  </a:stretch>
                </p:blipFill>
              </mc:Choice>
              <mc:Fallback>
                <p:blipFill>
                  <a:blip r:embed="rId20"/>
                  <a:stretch>
                    <a:fillRect/>
                  </a:stretch>
                </p:blipFill>
              </mc:Fallback>
            </mc:AlternateContent>
            <p:spPr>
              <a:xfrm>
                <a:off x="704850" y="1695450"/>
                <a:ext cx="2755900" cy="1435100"/>
              </a:xfrm>
              <a:prstGeom prst="rect">
                <a:avLst/>
              </a:prstGeom>
            </p:spPr>
          </p:pic>
        </p:grpSp>
      </p:grpSp>
    </p:spTree>
    <p:extLst>
      <p:ext uri="{BB962C8B-B14F-4D97-AF65-F5344CB8AC3E}">
        <p14:creationId xmlns:p14="http://schemas.microsoft.com/office/powerpoint/2010/main" val="34734167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100" y="2171701"/>
            <a:ext cx="5308600" cy="3057247"/>
          </a:xfrm>
          <a:prstGeom prst="rect">
            <a:avLst/>
          </a:prstGeom>
          <a:noFill/>
        </p:spPr>
        <p:txBody>
          <a:bodyPr wrap="square" rtlCol="0">
            <a:spAutoFit/>
          </a:bodyPr>
          <a:lstStyle/>
          <a:p>
            <a:pPr marL="198000" indent="-198000" rtl="0">
              <a:spcAft>
                <a:spcPts val="1000"/>
              </a:spcAft>
              <a:buFont typeface="Arial"/>
              <a:buChar char="•"/>
            </a:pPr>
            <a:r>
              <a:rPr lang="es-US" sz="2200" cap="all" dirty="0">
                <a:solidFill>
                  <a:srgbClr val="595959"/>
                </a:solidFill>
              </a:rPr>
              <a:t>Versátil</a:t>
            </a:r>
            <a:r>
              <a:rPr lang="es-US" sz="2200" dirty="0">
                <a:solidFill>
                  <a:srgbClr val="595959"/>
                </a:solidFill>
              </a:rPr>
              <a:t> y </a:t>
            </a:r>
            <a:r>
              <a:rPr lang="es-US" sz="2200" cap="all" dirty="0">
                <a:solidFill>
                  <a:srgbClr val="595959"/>
                </a:solidFill>
              </a:rPr>
              <a:t>adaptable</a:t>
            </a:r>
            <a:r>
              <a:rPr lang="es-US" sz="2200" dirty="0">
                <a:solidFill>
                  <a:srgbClr val="595959"/>
                </a:solidFill>
              </a:rPr>
              <a:t> </a:t>
            </a:r>
          </a:p>
          <a:p>
            <a:pPr marL="198000" indent="-198000" rtl="0">
              <a:spcAft>
                <a:spcPts val="1000"/>
              </a:spcAft>
              <a:buFont typeface="Arial"/>
              <a:buChar char="•"/>
            </a:pPr>
            <a:r>
              <a:rPr lang="es-US" sz="2200" dirty="0">
                <a:solidFill>
                  <a:srgbClr val="595959"/>
                </a:solidFill>
              </a:rPr>
              <a:t>Ideal para trabajos con </a:t>
            </a:r>
            <a:r>
              <a:rPr lang="es-US" sz="2200" cap="all" dirty="0">
                <a:solidFill>
                  <a:srgbClr val="595959"/>
                </a:solidFill>
              </a:rPr>
              <a:t>acceso restringido</a:t>
            </a:r>
            <a:r>
              <a:rPr lang="es-US" sz="2200" dirty="0">
                <a:solidFill>
                  <a:srgbClr val="595959"/>
                </a:solidFill>
              </a:rPr>
              <a:t>, muchas </a:t>
            </a:r>
            <a:r>
              <a:rPr lang="es-US" sz="2200" cap="all" dirty="0">
                <a:solidFill>
                  <a:srgbClr val="595959"/>
                </a:solidFill>
              </a:rPr>
              <a:t>obstrucciones </a:t>
            </a:r>
            <a:r>
              <a:rPr lang="es-US" sz="2200" dirty="0">
                <a:solidFill>
                  <a:srgbClr val="595959"/>
                </a:solidFill>
              </a:rPr>
              <a:t>o</a:t>
            </a:r>
            <a:r>
              <a:rPr lang="es-US" sz="2200" cap="all" dirty="0">
                <a:solidFill>
                  <a:srgbClr val="595959"/>
                </a:solidFill>
              </a:rPr>
              <a:t> formas irregulares</a:t>
            </a:r>
          </a:p>
          <a:p>
            <a:pPr marL="198000" indent="-198000" rtl="0">
              <a:spcAft>
                <a:spcPts val="1000"/>
              </a:spcAft>
              <a:buFont typeface="Arial"/>
              <a:buChar char="•"/>
            </a:pPr>
            <a:r>
              <a:rPr lang="es-US" sz="2200" dirty="0">
                <a:solidFill>
                  <a:srgbClr val="595959"/>
                </a:solidFill>
              </a:rPr>
              <a:t>Se puede </a:t>
            </a:r>
            <a:r>
              <a:rPr lang="es-US" sz="2200" cap="all" dirty="0">
                <a:solidFill>
                  <a:srgbClr val="595959"/>
                </a:solidFill>
              </a:rPr>
              <a:t>utilizar en Combinación  </a:t>
            </a:r>
            <a:r>
              <a:rPr lang="es-US" sz="2200" dirty="0">
                <a:solidFill>
                  <a:srgbClr val="595959"/>
                </a:solidFill>
              </a:rPr>
              <a:t>con andamios reticulados y de sistema</a:t>
            </a:r>
          </a:p>
        </p:txBody>
      </p:sp>
      <p:sp>
        <p:nvSpPr>
          <p:cNvPr id="10" name="TextBox 9"/>
          <p:cNvSpPr txBox="1"/>
          <p:nvPr/>
        </p:nvSpPr>
        <p:spPr>
          <a:xfrm>
            <a:off x="6299200" y="2362200"/>
            <a:ext cx="5219700" cy="3524042"/>
          </a:xfrm>
          <a:prstGeom prst="rect">
            <a:avLst/>
          </a:prstGeom>
          <a:noFill/>
        </p:spPr>
        <p:txBody>
          <a:bodyPr wrap="square" rtlCol="0">
            <a:spAutoFit/>
          </a:bodyPr>
          <a:lstStyle/>
          <a:p>
            <a:pPr marL="198000" indent="-198000" rtl="0">
              <a:spcAft>
                <a:spcPts val="1000"/>
              </a:spcAft>
              <a:buFont typeface="Arial"/>
              <a:buChar char="•"/>
            </a:pPr>
            <a:r>
              <a:rPr lang="es-US" sz="2200" dirty="0">
                <a:solidFill>
                  <a:srgbClr val="595959"/>
                </a:solidFill>
              </a:rPr>
              <a:t>Más </a:t>
            </a:r>
            <a:r>
              <a:rPr lang="es-US" sz="2200" cap="all" dirty="0">
                <a:solidFill>
                  <a:srgbClr val="595959"/>
                </a:solidFill>
              </a:rPr>
              <a:t>trabajo intensivo</a:t>
            </a:r>
            <a:r>
              <a:rPr lang="es-US" sz="2200" dirty="0">
                <a:solidFill>
                  <a:srgbClr val="595959"/>
                </a:solidFill>
              </a:rPr>
              <a:t> que   otros tipos de andamios </a:t>
            </a:r>
          </a:p>
          <a:p>
            <a:pPr marL="198000" indent="-198000" rtl="0">
              <a:spcAft>
                <a:spcPts val="1000"/>
              </a:spcAft>
              <a:buFont typeface="Arial"/>
              <a:buChar char="•"/>
            </a:pPr>
            <a:r>
              <a:rPr lang="es-US" sz="2200" dirty="0">
                <a:solidFill>
                  <a:srgbClr val="595959"/>
                </a:solidFill>
              </a:rPr>
              <a:t>Lleva </a:t>
            </a:r>
            <a:r>
              <a:rPr lang="es-US" sz="2200" cap="all" dirty="0">
                <a:solidFill>
                  <a:srgbClr val="595959"/>
                </a:solidFill>
              </a:rPr>
              <a:t>más tiempo</a:t>
            </a:r>
            <a:r>
              <a:rPr lang="es-US" sz="2200" dirty="0">
                <a:solidFill>
                  <a:srgbClr val="595959"/>
                </a:solidFill>
              </a:rPr>
              <a:t> de construir</a:t>
            </a:r>
          </a:p>
          <a:p>
            <a:pPr marL="198000" indent="-198000" rtl="0">
              <a:spcAft>
                <a:spcPts val="1000"/>
              </a:spcAft>
              <a:buFont typeface="Arial"/>
              <a:buChar char="•"/>
            </a:pPr>
            <a:r>
              <a:rPr lang="es-US" sz="2200" dirty="0">
                <a:solidFill>
                  <a:srgbClr val="595959"/>
                </a:solidFill>
              </a:rPr>
              <a:t>Requiere </a:t>
            </a:r>
            <a:r>
              <a:rPr lang="es-US" sz="2200" cap="all" dirty="0">
                <a:solidFill>
                  <a:srgbClr val="595959"/>
                </a:solidFill>
              </a:rPr>
              <a:t>conocimientos especiales</a:t>
            </a:r>
          </a:p>
          <a:p>
            <a:pPr marL="198000" indent="-198000" rtl="0">
              <a:spcAft>
                <a:spcPts val="1000"/>
              </a:spcAft>
              <a:buFont typeface="Arial"/>
              <a:buChar char="•"/>
            </a:pPr>
            <a:r>
              <a:rPr lang="es-US" sz="2200" cap="all" dirty="0">
                <a:solidFill>
                  <a:srgbClr val="595959"/>
                </a:solidFill>
              </a:rPr>
              <a:t>Más accesorios </a:t>
            </a:r>
            <a:r>
              <a:rPr lang="es-US" sz="2200" dirty="0">
                <a:solidFill>
                  <a:srgbClr val="595959"/>
                </a:solidFill>
              </a:rPr>
              <a:t>sueltos</a:t>
            </a:r>
            <a:r>
              <a:rPr lang="es-US" sz="2200" cap="all" dirty="0">
                <a:solidFill>
                  <a:srgbClr val="595959"/>
                </a:solidFill>
              </a:rPr>
              <a:t> </a:t>
            </a:r>
            <a:r>
              <a:rPr lang="es-US" sz="2200" dirty="0">
                <a:solidFill>
                  <a:srgbClr val="595959"/>
                </a:solidFill>
              </a:rPr>
              <a:t>y   abrazaderas con los que lidiar, </a:t>
            </a:r>
            <a:br>
              <a:rPr lang="es-US" sz="2200" dirty="0">
                <a:solidFill>
                  <a:srgbClr val="595959"/>
                </a:solidFill>
              </a:rPr>
            </a:br>
            <a:r>
              <a:rPr lang="es-US" sz="2200" dirty="0">
                <a:solidFill>
                  <a:srgbClr val="595959"/>
                </a:solidFill>
              </a:rPr>
              <a:t>que pueden caer o extraviarse fácilmente</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758406" y="4152900"/>
            <a:ext cx="4433094" cy="134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66224" y="266700"/>
            <a:ext cx="6144322" cy="1446550"/>
          </a:xfrm>
          <a:prstGeom prst="rect">
            <a:avLst/>
          </a:prstGeom>
          <a:noFill/>
        </p:spPr>
        <p:txBody>
          <a:bodyPr wrap="square" rtlCol="0">
            <a:spAutoFit/>
          </a:bodyPr>
          <a:lstStyle/>
          <a:p>
            <a:pPr algn="ctr" rtl="0"/>
            <a:r>
              <a:rPr lang="es-US" sz="4400" cap="all" dirty="0">
                <a:solidFill>
                  <a:schemeClr val="tx2"/>
                </a:solidFill>
              </a:rPr>
              <a:t>Andamios de tubos y abrazaderas</a:t>
            </a:r>
          </a:p>
        </p:txBody>
      </p:sp>
    </p:spTree>
    <p:extLst>
      <p:ext uri="{BB962C8B-B14F-4D97-AF65-F5344CB8AC3E}">
        <p14:creationId xmlns:p14="http://schemas.microsoft.com/office/powerpoint/2010/main" val="5234739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3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2" name="Rectangle 171"/>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3" name="TextBox 212"/>
          <p:cNvSpPr txBox="1"/>
          <p:nvPr/>
        </p:nvSpPr>
        <p:spPr>
          <a:xfrm>
            <a:off x="1463566" y="5210003"/>
            <a:ext cx="2659076" cy="430887"/>
          </a:xfrm>
          <a:prstGeom prst="rect">
            <a:avLst/>
          </a:prstGeom>
          <a:noFill/>
        </p:spPr>
        <p:txBody>
          <a:bodyPr wrap="none" rtlCol="0">
            <a:spAutoFit/>
          </a:bodyPr>
          <a:lstStyle/>
          <a:p>
            <a:pPr algn="ctr" rtl="0"/>
            <a:r>
              <a:rPr lang="es-US" sz="2200" cap="all" dirty="0">
                <a:solidFill>
                  <a:schemeClr val="bg1"/>
                </a:solidFill>
                <a:latin typeface="+mj-lt"/>
              </a:rPr>
              <a:t>Torre de andamio</a:t>
            </a:r>
          </a:p>
        </p:txBody>
      </p:sp>
      <p:sp>
        <p:nvSpPr>
          <p:cNvPr id="216" name="TextBox 215"/>
          <p:cNvSpPr txBox="1"/>
          <p:nvPr/>
        </p:nvSpPr>
        <p:spPr>
          <a:xfrm>
            <a:off x="4612831" y="5028489"/>
            <a:ext cx="2977098"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tendido continuo</a:t>
            </a:r>
          </a:p>
        </p:txBody>
      </p:sp>
      <p:sp>
        <p:nvSpPr>
          <p:cNvPr id="219" name="TextBox 218"/>
          <p:cNvSpPr txBox="1"/>
          <p:nvPr/>
        </p:nvSpPr>
        <p:spPr>
          <a:xfrm>
            <a:off x="8175751" y="5210003"/>
            <a:ext cx="2440316" cy="430887"/>
          </a:xfrm>
          <a:prstGeom prst="rect">
            <a:avLst/>
          </a:prstGeom>
          <a:noFill/>
        </p:spPr>
        <p:txBody>
          <a:bodyPr wrap="none" rtlCol="0">
            <a:spAutoFit/>
          </a:bodyPr>
          <a:lstStyle/>
          <a:p>
            <a:pPr algn="ctr" rtl="0"/>
            <a:r>
              <a:rPr lang="es-US" sz="2200" cap="all" dirty="0">
                <a:solidFill>
                  <a:srgbClr val="FFFFFF"/>
                </a:solidFill>
                <a:latin typeface="+mj-lt"/>
              </a:rPr>
              <a:t>Andamio de área</a:t>
            </a:r>
          </a:p>
        </p:txBody>
      </p:sp>
      <p:pic>
        <p:nvPicPr>
          <p:cNvPr id="22" name="Picture 2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828800" y="2127250"/>
            <a:ext cx="1898650" cy="2565352"/>
          </a:xfrm>
          <a:prstGeom prst="rect">
            <a:avLst/>
          </a:prstGeom>
        </p:spPr>
      </p:pic>
      <p:pic>
        <p:nvPicPr>
          <p:cNvPr id="23" name="Picture 2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7930462" y="2432050"/>
            <a:ext cx="2921688" cy="2305050"/>
          </a:xfrm>
          <a:prstGeom prst="rect">
            <a:avLst/>
          </a:prstGeom>
        </p:spPr>
      </p:pic>
    </p:spTree>
    <p:extLst>
      <p:ext uri="{BB962C8B-B14F-4D97-AF65-F5344CB8AC3E}">
        <p14:creationId xmlns:p14="http://schemas.microsoft.com/office/powerpoint/2010/main" val="31681558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3"/>
                                        </p:tgtEl>
                                        <p:attrNameLst>
                                          <p:attrName>style.visibility</p:attrName>
                                        </p:attrNameLst>
                                      </p:cBhvr>
                                      <p:to>
                                        <p:strVal val="visible"/>
                                      </p:to>
                                    </p:set>
                                    <p:animEffect transition="in" filter="fade">
                                      <p:cBhvr>
                                        <p:cTn id="30" dur="500"/>
                                        <p:tgtEl>
                                          <p:spTgt spid="18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500"/>
                                        <p:tgtEl>
                                          <p:spTgt spid="18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6"/>
                                        </p:tgtEl>
                                        <p:attrNameLst>
                                          <p:attrName>style.visibility</p:attrName>
                                        </p:attrNameLst>
                                      </p:cBhvr>
                                      <p:to>
                                        <p:strVal val="visible"/>
                                      </p:to>
                                    </p:set>
                                    <p:animEffect transition="in" filter="fade">
                                      <p:cBhvr>
                                        <p:cTn id="50" dur="500"/>
                                        <p:tgtEl>
                                          <p:spTgt spid="17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213" name="TextBox 212"/>
          <p:cNvSpPr txBox="1"/>
          <p:nvPr/>
        </p:nvSpPr>
        <p:spPr>
          <a:xfrm>
            <a:off x="1559188" y="5146503"/>
            <a:ext cx="2417035" cy="430887"/>
          </a:xfrm>
          <a:prstGeom prst="rect">
            <a:avLst/>
          </a:prstGeom>
          <a:noFill/>
        </p:spPr>
        <p:txBody>
          <a:bodyPr wrap="none" rtlCol="0">
            <a:spAutoFit/>
          </a:bodyPr>
          <a:lstStyle/>
          <a:p>
            <a:pPr algn="ctr" rtl="0"/>
            <a:r>
              <a:rPr lang="es-US" sz="2200" cap="all">
                <a:solidFill>
                  <a:schemeClr val="bg1"/>
                </a:solidFill>
                <a:latin typeface="+mj-lt"/>
              </a:rPr>
              <a:t>Torre rodante</a:t>
            </a:r>
          </a:p>
        </p:txBody>
      </p:sp>
      <p:sp>
        <p:nvSpPr>
          <p:cNvPr id="216" name="TextBox 215"/>
          <p:cNvSpPr txBox="1"/>
          <p:nvPr/>
        </p:nvSpPr>
        <p:spPr>
          <a:xfrm>
            <a:off x="5012738" y="5049242"/>
            <a:ext cx="2106667"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puente</a:t>
            </a:r>
          </a:p>
        </p:txBody>
      </p:sp>
      <p:sp>
        <p:nvSpPr>
          <p:cNvPr id="219" name="TextBox 218"/>
          <p:cNvSpPr txBox="1"/>
          <p:nvPr/>
        </p:nvSpPr>
        <p:spPr>
          <a:xfrm>
            <a:off x="8604935" y="5049242"/>
            <a:ext cx="1667444" cy="769441"/>
          </a:xfrm>
          <a:prstGeom prst="rect">
            <a:avLst/>
          </a:prstGeom>
          <a:noFill/>
        </p:spPr>
        <p:txBody>
          <a:bodyPr wrap="none" rtlCol="0">
            <a:spAutoFit/>
          </a:bodyPr>
          <a:lstStyle/>
          <a:p>
            <a:pPr algn="ctr" rtl="0"/>
            <a:r>
              <a:rPr lang="es-US" sz="2200" cap="all" dirty="0">
                <a:solidFill>
                  <a:srgbClr val="FFFFFF"/>
                </a:solidFill>
                <a:latin typeface="+mj-lt"/>
              </a:rPr>
              <a:t>Andamio </a:t>
            </a:r>
            <a:br>
              <a:rPr lang="es-US" sz="2200" cap="all" dirty="0">
                <a:solidFill>
                  <a:srgbClr val="FFFFFF"/>
                </a:solidFill>
                <a:latin typeface="+mj-lt"/>
              </a:rPr>
            </a:br>
            <a:r>
              <a:rPr lang="es-US" sz="2200" cap="all" dirty="0">
                <a:solidFill>
                  <a:srgbClr val="FFFFFF"/>
                </a:solidFill>
                <a:latin typeface="+mj-lt"/>
              </a:rPr>
              <a:t>circular</a:t>
            </a:r>
          </a:p>
        </p:txBody>
      </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380660" y="2247900"/>
            <a:ext cx="2905590" cy="2292350"/>
          </a:xfrm>
          <a:prstGeom prst="rect">
            <a:avLst/>
          </a:prstGeom>
        </p:spPr>
      </p:pic>
      <p:pic>
        <p:nvPicPr>
          <p:cNvPr id="20" name="Picture 1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spTree>
    <p:extLst>
      <p:ext uri="{BB962C8B-B14F-4D97-AF65-F5344CB8AC3E}">
        <p14:creationId xmlns:p14="http://schemas.microsoft.com/office/powerpoint/2010/main" val="2379978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500"/>
                                        <p:tgtEl>
                                          <p:spTgt spid="1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2980" y="680759"/>
            <a:ext cx="10006164" cy="830997"/>
          </a:xfrm>
          <a:prstGeom prst="rect">
            <a:avLst/>
          </a:prstGeom>
          <a:noFill/>
        </p:spPr>
        <p:txBody>
          <a:bodyPr wrap="none" rtlCol="0">
            <a:spAutoFit/>
          </a:bodyPr>
          <a:lstStyle/>
          <a:p>
            <a:pPr algn="ctr" rtl="0"/>
            <a:r>
              <a:rPr lang="es-US" sz="4800" cap="all">
                <a:solidFill>
                  <a:schemeClr val="tx2"/>
                </a:solidFill>
                <a:latin typeface="+mj-lt"/>
              </a:rPr>
              <a:t>Elegir el andamio correcto</a:t>
            </a:r>
            <a:endParaRPr lang="en-US" sz="4800" cap="all" dirty="0">
              <a:solidFill>
                <a:schemeClr val="tx2"/>
              </a:solidFill>
              <a:latin typeface="+mj-lt"/>
            </a:endParaRPr>
          </a:p>
        </p:txBody>
      </p:sp>
      <p:grpSp>
        <p:nvGrpSpPr>
          <p:cNvPr id="2" name="Group 155"/>
          <p:cNvGrpSpPr/>
          <p:nvPr/>
        </p:nvGrpSpPr>
        <p:grpSpPr>
          <a:xfrm>
            <a:off x="779305" y="2054094"/>
            <a:ext cx="1847278" cy="1291990"/>
            <a:chOff x="1477805" y="2206494"/>
            <a:chExt cx="1847278" cy="1291990"/>
          </a:xfrm>
        </p:grpSpPr>
        <p:sp>
          <p:nvSpPr>
            <p:cNvPr id="5" name="Rectangle 4"/>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5" name="Rectangle 74"/>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4" name="Group 160"/>
          <p:cNvGrpSpPr/>
          <p:nvPr/>
        </p:nvGrpSpPr>
        <p:grpSpPr>
          <a:xfrm>
            <a:off x="830105" y="4803173"/>
            <a:ext cx="1847278" cy="1291990"/>
            <a:chOff x="1477805" y="4790473"/>
            <a:chExt cx="1847278" cy="1291990"/>
          </a:xfrm>
        </p:grpSpPr>
        <p:sp>
          <p:nvSpPr>
            <p:cNvPr id="78" name="Rectangle 77"/>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9" name="Rectangle 78"/>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6" name="Group 156"/>
          <p:cNvGrpSpPr/>
          <p:nvPr/>
        </p:nvGrpSpPr>
        <p:grpSpPr>
          <a:xfrm>
            <a:off x="2944083" y="2054094"/>
            <a:ext cx="1847278" cy="1291990"/>
            <a:chOff x="3325083" y="2206494"/>
            <a:chExt cx="1847278" cy="1291990"/>
          </a:xfrm>
        </p:grpSpPr>
        <p:sp>
          <p:nvSpPr>
            <p:cNvPr id="80" name="Rectangle 79"/>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1" name="Rectangle 80"/>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2" name="Rectangle 81"/>
          <p:cNvSpPr/>
          <p:nvPr/>
        </p:nvSpPr>
        <p:spPr>
          <a:xfrm>
            <a:off x="3045683" y="3485783"/>
            <a:ext cx="1847278" cy="129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161"/>
          <p:cNvGrpSpPr/>
          <p:nvPr/>
        </p:nvGrpSpPr>
        <p:grpSpPr>
          <a:xfrm>
            <a:off x="3020283" y="4790473"/>
            <a:ext cx="1847278" cy="1291990"/>
            <a:chOff x="3325083" y="4790473"/>
            <a:chExt cx="1847278" cy="1291990"/>
          </a:xfrm>
        </p:grpSpPr>
        <p:sp>
          <p:nvSpPr>
            <p:cNvPr id="83" name="Rectangle 82"/>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4" name="Rectangle 83"/>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9" name="Group 157"/>
          <p:cNvGrpSpPr/>
          <p:nvPr/>
        </p:nvGrpSpPr>
        <p:grpSpPr>
          <a:xfrm>
            <a:off x="5159661" y="2066794"/>
            <a:ext cx="1847278" cy="1291990"/>
            <a:chOff x="5172361" y="2206494"/>
            <a:chExt cx="1847278" cy="1291990"/>
          </a:xfrm>
        </p:grpSpPr>
        <p:sp>
          <p:nvSpPr>
            <p:cNvPr id="85" name="Rectangle 84"/>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6" name="Rectangle 85"/>
            <p:cNvSpPr/>
            <p:nvPr/>
          </p:nvSpPr>
          <p:spPr>
            <a:xfrm>
              <a:off x="5172361" y="3390512"/>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0" name="Group 162"/>
          <p:cNvGrpSpPr/>
          <p:nvPr/>
        </p:nvGrpSpPr>
        <p:grpSpPr>
          <a:xfrm>
            <a:off x="5172361" y="4790473"/>
            <a:ext cx="1847278" cy="1291990"/>
            <a:chOff x="5172361" y="4790473"/>
            <a:chExt cx="1847278" cy="1291990"/>
          </a:xfrm>
        </p:grpSpPr>
        <p:sp>
          <p:nvSpPr>
            <p:cNvPr id="88" name="Rectangle 87"/>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9" name="Rectangle 88"/>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1" name="Group 158"/>
          <p:cNvGrpSpPr/>
          <p:nvPr/>
        </p:nvGrpSpPr>
        <p:grpSpPr>
          <a:xfrm>
            <a:off x="7337139" y="2104894"/>
            <a:ext cx="1847278" cy="1291990"/>
            <a:chOff x="7019639" y="2206494"/>
            <a:chExt cx="1847278" cy="1291990"/>
          </a:xfrm>
        </p:grpSpPr>
        <p:sp>
          <p:nvSpPr>
            <p:cNvPr id="105" name="Rectangle 104"/>
            <p:cNvSpPr/>
            <p:nvPr/>
          </p:nvSpPr>
          <p:spPr>
            <a:xfrm>
              <a:off x="7019639" y="2206494"/>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6" name="Rectangle 105"/>
            <p:cNvSpPr/>
            <p:nvPr/>
          </p:nvSpPr>
          <p:spPr>
            <a:xfrm>
              <a:off x="7019639" y="3390512"/>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2" name="Group 163"/>
          <p:cNvGrpSpPr/>
          <p:nvPr/>
        </p:nvGrpSpPr>
        <p:grpSpPr>
          <a:xfrm>
            <a:off x="7362539" y="4790473"/>
            <a:ext cx="1847278" cy="1291990"/>
            <a:chOff x="7019639" y="4790473"/>
            <a:chExt cx="1847278" cy="1291990"/>
          </a:xfrm>
        </p:grpSpPr>
        <p:sp>
          <p:nvSpPr>
            <p:cNvPr id="108" name="Rectangle 107"/>
            <p:cNvSpPr/>
            <p:nvPr/>
          </p:nvSpPr>
          <p:spPr>
            <a:xfrm>
              <a:off x="7019639"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9" name="Rectangle 108"/>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3" name="Group 159"/>
          <p:cNvGrpSpPr/>
          <p:nvPr/>
        </p:nvGrpSpPr>
        <p:grpSpPr>
          <a:xfrm>
            <a:off x="9578117" y="2079494"/>
            <a:ext cx="1847278" cy="1291990"/>
            <a:chOff x="8866917" y="2206494"/>
            <a:chExt cx="1847278" cy="1291990"/>
          </a:xfrm>
        </p:grpSpPr>
        <p:sp>
          <p:nvSpPr>
            <p:cNvPr id="110" name="Rectangle 109"/>
            <p:cNvSpPr/>
            <p:nvPr/>
          </p:nvSpPr>
          <p:spPr>
            <a:xfrm>
              <a:off x="8866917" y="2206494"/>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1" name="Rectangle 110"/>
            <p:cNvSpPr/>
            <p:nvPr/>
          </p:nvSpPr>
          <p:spPr>
            <a:xfrm>
              <a:off x="8866917" y="3390512"/>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4" name="Group 164"/>
          <p:cNvGrpSpPr/>
          <p:nvPr/>
        </p:nvGrpSpPr>
        <p:grpSpPr>
          <a:xfrm>
            <a:off x="9590817" y="4790473"/>
            <a:ext cx="1847278" cy="1291990"/>
            <a:chOff x="8866917" y="4790473"/>
            <a:chExt cx="1847278" cy="1291990"/>
          </a:xfrm>
        </p:grpSpPr>
        <p:sp>
          <p:nvSpPr>
            <p:cNvPr id="113" name="Rectangle 112"/>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4" name="Rectangle 113"/>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 name="Isosceles Triangle 7"/>
          <p:cNvSpPr/>
          <p:nvPr/>
        </p:nvSpPr>
        <p:spPr>
          <a:xfrm flipV="1">
            <a:off x="1477317" y="337119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6" name="Isosceles Triangle 115"/>
          <p:cNvSpPr/>
          <p:nvPr/>
        </p:nvSpPr>
        <p:spPr>
          <a:xfrm flipV="1">
            <a:off x="3629395" y="326959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9" name="Isosceles Triangle 118"/>
          <p:cNvSpPr/>
          <p:nvPr/>
        </p:nvSpPr>
        <p:spPr>
          <a:xfrm flipV="1">
            <a:off x="5844973" y="328229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0" name="Isosceles Triangle 119"/>
          <p:cNvSpPr/>
          <p:nvPr/>
        </p:nvSpPr>
        <p:spPr>
          <a:xfrm flipV="1">
            <a:off x="8022451" y="332039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1" name="Isosceles Triangle 120"/>
          <p:cNvSpPr/>
          <p:nvPr/>
        </p:nvSpPr>
        <p:spPr>
          <a:xfrm flipV="1">
            <a:off x="10263429" y="329499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3" name="Isosceles Triangle 122"/>
          <p:cNvSpPr/>
          <p:nvPr/>
        </p:nvSpPr>
        <p:spPr>
          <a:xfrm>
            <a:off x="1515417" y="45830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4" name="Isosceles Triangle 123"/>
          <p:cNvSpPr/>
          <p:nvPr/>
        </p:nvSpPr>
        <p:spPr>
          <a:xfrm>
            <a:off x="3667495" y="45703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5" name="Isosceles Triangle 124"/>
          <p:cNvSpPr/>
          <p:nvPr/>
        </p:nvSpPr>
        <p:spPr>
          <a:xfrm>
            <a:off x="5857673" y="457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6" name="Isosceles Triangle 125"/>
          <p:cNvSpPr/>
          <p:nvPr/>
        </p:nvSpPr>
        <p:spPr>
          <a:xfrm>
            <a:off x="8047851" y="45703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7" name="Isosceles Triangle 126"/>
          <p:cNvSpPr/>
          <p:nvPr/>
        </p:nvSpPr>
        <p:spPr>
          <a:xfrm>
            <a:off x="10301529" y="45703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TextBox 15"/>
          <p:cNvSpPr txBox="1"/>
          <p:nvPr/>
        </p:nvSpPr>
        <p:spPr>
          <a:xfrm>
            <a:off x="969064" y="3848760"/>
            <a:ext cx="1489510" cy="677108"/>
          </a:xfrm>
          <a:prstGeom prst="rect">
            <a:avLst/>
          </a:prstGeom>
          <a:noFill/>
        </p:spPr>
        <p:txBody>
          <a:bodyPr wrap="none" rtlCol="0">
            <a:spAutoFit/>
          </a:bodyPr>
          <a:lstStyle/>
          <a:p>
            <a:pPr algn="ctr" rtl="0"/>
            <a:r>
              <a:rPr lang="es-US" sz="1900" dirty="0">
                <a:solidFill>
                  <a:srgbClr val="595959"/>
                </a:solidFill>
              </a:rPr>
              <a:t>TRABAJO/</a:t>
            </a:r>
            <a:br>
              <a:rPr lang="es-US" sz="1900" dirty="0">
                <a:solidFill>
                  <a:srgbClr val="595959"/>
                </a:solidFill>
              </a:rPr>
            </a:br>
            <a:r>
              <a:rPr lang="es-US" sz="1900" dirty="0">
                <a:solidFill>
                  <a:srgbClr val="595959"/>
                </a:solidFill>
              </a:rPr>
              <a:t>ACTIVIDAD</a:t>
            </a:r>
          </a:p>
        </p:txBody>
      </p:sp>
      <p:sp>
        <p:nvSpPr>
          <p:cNvPr id="129" name="TextBox 128"/>
          <p:cNvSpPr txBox="1"/>
          <p:nvPr/>
        </p:nvSpPr>
        <p:spPr>
          <a:xfrm>
            <a:off x="3112339" y="3937968"/>
            <a:ext cx="1524050" cy="400110"/>
          </a:xfrm>
          <a:prstGeom prst="rect">
            <a:avLst/>
          </a:prstGeom>
          <a:noFill/>
        </p:spPr>
        <p:txBody>
          <a:bodyPr wrap="none" rtlCol="0">
            <a:spAutoFit/>
          </a:bodyPr>
          <a:lstStyle/>
          <a:p>
            <a:pPr algn="ctr" rtl="0"/>
            <a:r>
              <a:rPr lang="es-US" sz="2000">
                <a:solidFill>
                  <a:srgbClr val="595959"/>
                </a:solidFill>
              </a:rPr>
              <a:t>ESTRUCTURA</a:t>
            </a:r>
          </a:p>
        </p:txBody>
      </p:sp>
      <p:sp>
        <p:nvSpPr>
          <p:cNvPr id="130" name="TextBox 129"/>
          <p:cNvSpPr txBox="1"/>
          <p:nvPr/>
        </p:nvSpPr>
        <p:spPr>
          <a:xfrm>
            <a:off x="5208820" y="3937968"/>
            <a:ext cx="1762246" cy="400110"/>
          </a:xfrm>
          <a:prstGeom prst="rect">
            <a:avLst/>
          </a:prstGeom>
          <a:noFill/>
        </p:spPr>
        <p:txBody>
          <a:bodyPr wrap="none" rtlCol="0">
            <a:spAutoFit/>
          </a:bodyPr>
          <a:lstStyle/>
          <a:p>
            <a:pPr algn="ctr" rtl="0"/>
            <a:r>
              <a:rPr lang="es-US" sz="2000">
                <a:solidFill>
                  <a:srgbClr val="595959"/>
                </a:solidFill>
              </a:rPr>
              <a:t>CONDICIONES</a:t>
            </a:r>
          </a:p>
        </p:txBody>
      </p:sp>
      <p:sp>
        <p:nvSpPr>
          <p:cNvPr id="131" name="TextBox 130"/>
          <p:cNvSpPr txBox="1"/>
          <p:nvPr/>
        </p:nvSpPr>
        <p:spPr>
          <a:xfrm>
            <a:off x="7904891" y="3950668"/>
            <a:ext cx="725053" cy="400110"/>
          </a:xfrm>
          <a:prstGeom prst="rect">
            <a:avLst/>
          </a:prstGeom>
          <a:noFill/>
        </p:spPr>
        <p:txBody>
          <a:bodyPr wrap="none" rtlCol="0">
            <a:spAutoFit/>
          </a:bodyPr>
          <a:lstStyle/>
          <a:p>
            <a:pPr algn="ctr" rtl="0"/>
            <a:r>
              <a:rPr lang="es-US" sz="2000">
                <a:solidFill>
                  <a:srgbClr val="595959"/>
                </a:solidFill>
              </a:rPr>
              <a:t>HORA</a:t>
            </a:r>
          </a:p>
        </p:txBody>
      </p:sp>
      <p:sp>
        <p:nvSpPr>
          <p:cNvPr id="132" name="TextBox 131"/>
          <p:cNvSpPr txBox="1"/>
          <p:nvPr/>
        </p:nvSpPr>
        <p:spPr>
          <a:xfrm>
            <a:off x="10088940" y="3925268"/>
            <a:ext cx="906643" cy="400110"/>
          </a:xfrm>
          <a:prstGeom prst="rect">
            <a:avLst/>
          </a:prstGeom>
          <a:noFill/>
        </p:spPr>
        <p:txBody>
          <a:bodyPr wrap="none" rtlCol="0">
            <a:spAutoFit/>
          </a:bodyPr>
          <a:lstStyle/>
          <a:p>
            <a:pPr algn="ctr" rtl="0"/>
            <a:r>
              <a:rPr lang="es-US" sz="2000">
                <a:solidFill>
                  <a:srgbClr val="595959"/>
                </a:solidFill>
              </a:rPr>
              <a:t>CARGA</a:t>
            </a:r>
          </a:p>
        </p:txBody>
      </p:sp>
    </p:spTree>
    <p:extLst>
      <p:ext uri="{BB962C8B-B14F-4D97-AF65-F5344CB8AC3E}">
        <p14:creationId xmlns:p14="http://schemas.microsoft.com/office/powerpoint/2010/main" val="21936552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down)">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up)">
                                      <p:cBhvr>
                                        <p:cTn id="36" dur="1000"/>
                                        <p:tgtEl>
                                          <p:spTgt spid="1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p:cTn id="39" dur="1000" fill="hold"/>
                                        <p:tgtEl>
                                          <p:spTgt spid="129"/>
                                        </p:tgtEl>
                                        <p:attrNameLst>
                                          <p:attrName>ppt_w</p:attrName>
                                        </p:attrNameLst>
                                      </p:cBhvr>
                                      <p:tavLst>
                                        <p:tav tm="0">
                                          <p:val>
                                            <p:fltVal val="0"/>
                                          </p:val>
                                        </p:tav>
                                        <p:tav tm="100000">
                                          <p:val>
                                            <p:strVal val="#ppt_w"/>
                                          </p:val>
                                        </p:tav>
                                      </p:tavLst>
                                    </p:anim>
                                    <p:anim calcmode="lin" valueType="num">
                                      <p:cBhvr>
                                        <p:cTn id="40" dur="1000" fill="hold"/>
                                        <p:tgtEl>
                                          <p:spTgt spid="129"/>
                                        </p:tgtEl>
                                        <p:attrNameLst>
                                          <p:attrName>ppt_h</p:attrName>
                                        </p:attrNameLst>
                                      </p:cBhvr>
                                      <p:tavLst>
                                        <p:tav tm="0">
                                          <p:val>
                                            <p:fltVal val="0"/>
                                          </p:val>
                                        </p:tav>
                                        <p:tav tm="100000">
                                          <p:val>
                                            <p:strVal val="#ppt_h"/>
                                          </p:val>
                                        </p:tav>
                                      </p:tavLst>
                                    </p:anim>
                                    <p:animEffect transition="in" filter="fade">
                                      <p:cBhvr>
                                        <p:cTn id="41" dur="1000"/>
                                        <p:tgtEl>
                                          <p:spTgt spid="1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wipe(down)">
                                      <p:cBhvr>
                                        <p:cTn id="44" dur="10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up)">
                                      <p:cBhvr>
                                        <p:cTn id="55" dur="1000"/>
                                        <p:tgtEl>
                                          <p:spTgt spid="11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1000" fill="hold"/>
                                        <p:tgtEl>
                                          <p:spTgt spid="130"/>
                                        </p:tgtEl>
                                        <p:attrNameLst>
                                          <p:attrName>ppt_w</p:attrName>
                                        </p:attrNameLst>
                                      </p:cBhvr>
                                      <p:tavLst>
                                        <p:tav tm="0">
                                          <p:val>
                                            <p:fltVal val="0"/>
                                          </p:val>
                                        </p:tav>
                                        <p:tav tm="100000">
                                          <p:val>
                                            <p:strVal val="#ppt_w"/>
                                          </p:val>
                                        </p:tav>
                                      </p:tavLst>
                                    </p:anim>
                                    <p:anim calcmode="lin" valueType="num">
                                      <p:cBhvr>
                                        <p:cTn id="59" dur="1000" fill="hold"/>
                                        <p:tgtEl>
                                          <p:spTgt spid="130"/>
                                        </p:tgtEl>
                                        <p:attrNameLst>
                                          <p:attrName>ppt_h</p:attrName>
                                        </p:attrNameLst>
                                      </p:cBhvr>
                                      <p:tavLst>
                                        <p:tav tm="0">
                                          <p:val>
                                            <p:fltVal val="0"/>
                                          </p:val>
                                        </p:tav>
                                        <p:tav tm="100000">
                                          <p:val>
                                            <p:strVal val="#ppt_h"/>
                                          </p:val>
                                        </p:tav>
                                      </p:tavLst>
                                    </p:anim>
                                    <p:animEffect transition="in" filter="fade">
                                      <p:cBhvr>
                                        <p:cTn id="60" dur="1000"/>
                                        <p:tgtEl>
                                          <p:spTgt spid="1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10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wipe(up)">
                                      <p:cBhvr>
                                        <p:cTn id="74" dur="1000"/>
                                        <p:tgtEl>
                                          <p:spTgt spid="1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1000" fill="hold"/>
                                        <p:tgtEl>
                                          <p:spTgt spid="131"/>
                                        </p:tgtEl>
                                        <p:attrNameLst>
                                          <p:attrName>ppt_w</p:attrName>
                                        </p:attrNameLst>
                                      </p:cBhvr>
                                      <p:tavLst>
                                        <p:tav tm="0">
                                          <p:val>
                                            <p:fltVal val="0"/>
                                          </p:val>
                                        </p:tav>
                                        <p:tav tm="100000">
                                          <p:val>
                                            <p:strVal val="#ppt_w"/>
                                          </p:val>
                                        </p:tav>
                                      </p:tavLst>
                                    </p:anim>
                                    <p:anim calcmode="lin" valueType="num">
                                      <p:cBhvr>
                                        <p:cTn id="78" dur="1000" fill="hold"/>
                                        <p:tgtEl>
                                          <p:spTgt spid="131"/>
                                        </p:tgtEl>
                                        <p:attrNameLst>
                                          <p:attrName>ppt_h</p:attrName>
                                        </p:attrNameLst>
                                      </p:cBhvr>
                                      <p:tavLst>
                                        <p:tav tm="0">
                                          <p:val>
                                            <p:fltVal val="0"/>
                                          </p:val>
                                        </p:tav>
                                        <p:tav tm="100000">
                                          <p:val>
                                            <p:strVal val="#ppt_h"/>
                                          </p:val>
                                        </p:tav>
                                      </p:tavLst>
                                    </p:anim>
                                    <p:animEffect transition="in" filter="fade">
                                      <p:cBhvr>
                                        <p:cTn id="79" dur="1000"/>
                                        <p:tgtEl>
                                          <p:spTgt spid="1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wipe(down)">
                                      <p:cBhvr>
                                        <p:cTn id="82" dur="10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up)">
                                      <p:cBhvr>
                                        <p:cTn id="93" dur="1000"/>
                                        <p:tgtEl>
                                          <p:spTgt spid="12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 calcmode="lin" valueType="num">
                                      <p:cBhvr>
                                        <p:cTn id="96" dur="1000" fill="hold"/>
                                        <p:tgtEl>
                                          <p:spTgt spid="132"/>
                                        </p:tgtEl>
                                        <p:attrNameLst>
                                          <p:attrName>ppt_w</p:attrName>
                                        </p:attrNameLst>
                                      </p:cBhvr>
                                      <p:tavLst>
                                        <p:tav tm="0">
                                          <p:val>
                                            <p:fltVal val="0"/>
                                          </p:val>
                                        </p:tav>
                                        <p:tav tm="100000">
                                          <p:val>
                                            <p:strVal val="#ppt_w"/>
                                          </p:val>
                                        </p:tav>
                                      </p:tavLst>
                                    </p:anim>
                                    <p:anim calcmode="lin" valueType="num">
                                      <p:cBhvr>
                                        <p:cTn id="97" dur="1000" fill="hold"/>
                                        <p:tgtEl>
                                          <p:spTgt spid="132"/>
                                        </p:tgtEl>
                                        <p:attrNameLst>
                                          <p:attrName>ppt_h</p:attrName>
                                        </p:attrNameLst>
                                      </p:cBhvr>
                                      <p:tavLst>
                                        <p:tav tm="0">
                                          <p:val>
                                            <p:fltVal val="0"/>
                                          </p:val>
                                        </p:tav>
                                        <p:tav tm="100000">
                                          <p:val>
                                            <p:strVal val="#ppt_h"/>
                                          </p:val>
                                        </p:tav>
                                      </p:tavLst>
                                    </p:anim>
                                    <p:animEffect transition="in" filter="fade">
                                      <p:cBhvr>
                                        <p:cTn id="98" dur="1000"/>
                                        <p:tgtEl>
                                          <p:spTgt spid="13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down)">
                                      <p:cBhvr>
                                        <p:cTn id="101" dur="10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6" grpId="0" animBg="1"/>
      <p:bldP spid="119" grpId="0" animBg="1"/>
      <p:bldP spid="120" grpId="0" animBg="1"/>
      <p:bldP spid="121" grpId="0" animBg="1"/>
      <p:bldP spid="123" grpId="0" animBg="1"/>
      <p:bldP spid="124" grpId="0" animBg="1"/>
      <p:bldP spid="125" grpId="0" animBg="1"/>
      <p:bldP spid="126" grpId="0" animBg="1"/>
      <p:bldP spid="127" grpId="0" animBg="1"/>
      <p:bldP spid="16" grpId="0"/>
      <p:bldP spid="129" grpId="0"/>
      <p:bldP spid="130" grpId="0"/>
      <p:bldP spid="131" grpId="0"/>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house.jpg"/>
          <p:cNvPicPr>
            <a:picLocks noChangeAspect="1"/>
          </p:cNvPicPr>
          <p:nvPr/>
        </p:nvPicPr>
        <p:blipFill>
          <a:blip r:embed="rId3"/>
          <a:stretch>
            <a:fillRect/>
          </a:stretch>
        </p:blipFill>
        <p:spPr>
          <a:xfrm>
            <a:off x="-1" y="0"/>
            <a:ext cx="3853543" cy="6858000"/>
          </a:xfrm>
          <a:prstGeom prst="rect">
            <a:avLst/>
          </a:prstGeom>
        </p:spPr>
      </p:pic>
      <p:grpSp>
        <p:nvGrpSpPr>
          <p:cNvPr id="3" name="Group 10"/>
          <p:cNvGrpSpPr/>
          <p:nvPr/>
        </p:nvGrpSpPr>
        <p:grpSpPr>
          <a:xfrm rot="5400000">
            <a:off x="3773246" y="39604"/>
            <a:ext cx="1421999" cy="1291990"/>
            <a:chOff x="1477805" y="4790473"/>
            <a:chExt cx="1847278" cy="1291990"/>
          </a:xfrm>
        </p:grpSpPr>
        <p:sp>
          <p:nvSpPr>
            <p:cNvPr id="12" name="Rectangle 11"/>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4" name="Isosceles Triangle 13"/>
          <p:cNvSpPr/>
          <p:nvPr/>
        </p:nvSpPr>
        <p:spPr>
          <a:xfrm rot="5400000">
            <a:off x="5020617" y="5825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4" name="Group 14"/>
          <p:cNvGrpSpPr/>
          <p:nvPr/>
        </p:nvGrpSpPr>
        <p:grpSpPr>
          <a:xfrm rot="5400000">
            <a:off x="3802321" y="1443034"/>
            <a:ext cx="1350000" cy="1291990"/>
            <a:chOff x="3325083" y="4790473"/>
            <a:chExt cx="1847278" cy="1291990"/>
          </a:xfrm>
        </p:grpSpPr>
        <p:sp>
          <p:nvSpPr>
            <p:cNvPr id="16" name="Rectangle 15"/>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8" name="Isosceles Triangle 17"/>
          <p:cNvSpPr/>
          <p:nvPr/>
        </p:nvSpPr>
        <p:spPr>
          <a:xfrm rot="5400000">
            <a:off x="5039095" y="19541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5" name="Group 18"/>
          <p:cNvGrpSpPr/>
          <p:nvPr/>
        </p:nvGrpSpPr>
        <p:grpSpPr>
          <a:xfrm rot="5400000">
            <a:off x="3795400" y="2814634"/>
            <a:ext cx="1350000" cy="1291990"/>
            <a:chOff x="5172361" y="4790473"/>
            <a:chExt cx="1847278" cy="1291990"/>
          </a:xfrm>
        </p:grpSpPr>
        <p:sp>
          <p:nvSpPr>
            <p:cNvPr id="20" name="Rectangle 19"/>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Rectangle 20"/>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2" name="Isosceles Triangle 21"/>
          <p:cNvSpPr/>
          <p:nvPr/>
        </p:nvSpPr>
        <p:spPr>
          <a:xfrm rot="5400000">
            <a:off x="5032173" y="330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22"/>
          <p:cNvGrpSpPr/>
          <p:nvPr/>
        </p:nvGrpSpPr>
        <p:grpSpPr>
          <a:xfrm rot="5400000">
            <a:off x="3813878" y="4186234"/>
            <a:ext cx="1350000" cy="1291990"/>
            <a:chOff x="7002174" y="4790473"/>
            <a:chExt cx="1864743" cy="1291990"/>
          </a:xfrm>
        </p:grpSpPr>
        <p:sp>
          <p:nvSpPr>
            <p:cNvPr id="24" name="Rectangle 23"/>
            <p:cNvSpPr/>
            <p:nvPr/>
          </p:nvSpPr>
          <p:spPr>
            <a:xfrm>
              <a:off x="7002174"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Rectangle 24"/>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6" name="Isosceles Triangle 25"/>
          <p:cNvSpPr/>
          <p:nvPr/>
        </p:nvSpPr>
        <p:spPr>
          <a:xfrm rot="5400000">
            <a:off x="5050651" y="46846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26"/>
          <p:cNvGrpSpPr/>
          <p:nvPr/>
        </p:nvGrpSpPr>
        <p:grpSpPr>
          <a:xfrm rot="5400000">
            <a:off x="3819656" y="5547927"/>
            <a:ext cx="1350000" cy="1291990"/>
            <a:chOff x="8866917" y="4790473"/>
            <a:chExt cx="1847278" cy="1291990"/>
          </a:xfrm>
        </p:grpSpPr>
        <p:sp>
          <p:nvSpPr>
            <p:cNvPr id="28" name="Rectangle 27"/>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30" name="Isosceles Triangle 29"/>
          <p:cNvSpPr/>
          <p:nvPr/>
        </p:nvSpPr>
        <p:spPr>
          <a:xfrm rot="5400000">
            <a:off x="5056429" y="60435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1" name="TextBox 30"/>
          <p:cNvSpPr txBox="1"/>
          <p:nvPr/>
        </p:nvSpPr>
        <p:spPr>
          <a:xfrm>
            <a:off x="5553335" y="187446"/>
            <a:ext cx="2385589" cy="1077218"/>
          </a:xfrm>
          <a:prstGeom prst="rect">
            <a:avLst/>
          </a:prstGeom>
          <a:noFill/>
        </p:spPr>
        <p:txBody>
          <a:bodyPr wrap="none" rtlCol="0">
            <a:spAutoFit/>
          </a:bodyPr>
          <a:lstStyle/>
          <a:p>
            <a:pPr rtl="0"/>
            <a:r>
              <a:rPr lang="es-US" sz="3200" dirty="0">
                <a:solidFill>
                  <a:schemeClr val="tx2"/>
                </a:solidFill>
              </a:rPr>
              <a:t>TRABAJO/</a:t>
            </a:r>
            <a:br>
              <a:rPr lang="es-US" sz="3200" dirty="0">
                <a:solidFill>
                  <a:schemeClr val="tx2"/>
                </a:solidFill>
              </a:rPr>
            </a:br>
            <a:r>
              <a:rPr lang="es-US" sz="3200" dirty="0">
                <a:solidFill>
                  <a:schemeClr val="tx2"/>
                </a:solidFill>
              </a:rPr>
              <a:t>ACTIVIDAD</a:t>
            </a:r>
          </a:p>
        </p:txBody>
      </p:sp>
      <p:sp>
        <p:nvSpPr>
          <p:cNvPr id="32" name="TextBox 31"/>
          <p:cNvSpPr txBox="1"/>
          <p:nvPr/>
        </p:nvSpPr>
        <p:spPr>
          <a:xfrm>
            <a:off x="5656923" y="1791668"/>
            <a:ext cx="2327680" cy="584776"/>
          </a:xfrm>
          <a:prstGeom prst="rect">
            <a:avLst/>
          </a:prstGeom>
          <a:noFill/>
        </p:spPr>
        <p:txBody>
          <a:bodyPr wrap="none" rtlCol="0">
            <a:spAutoFit/>
          </a:bodyPr>
          <a:lstStyle/>
          <a:p>
            <a:pPr algn="ctr" rtl="0"/>
            <a:r>
              <a:rPr lang="es-US" sz="3200">
                <a:solidFill>
                  <a:schemeClr val="accent2"/>
                </a:solidFill>
              </a:rPr>
              <a:t>ESTRUCTURA</a:t>
            </a:r>
          </a:p>
        </p:txBody>
      </p:sp>
      <p:sp>
        <p:nvSpPr>
          <p:cNvPr id="33" name="TextBox 32"/>
          <p:cNvSpPr txBox="1"/>
          <p:nvPr/>
        </p:nvSpPr>
        <p:spPr>
          <a:xfrm>
            <a:off x="5662645" y="3125168"/>
            <a:ext cx="2708794" cy="584776"/>
          </a:xfrm>
          <a:prstGeom prst="rect">
            <a:avLst/>
          </a:prstGeom>
          <a:noFill/>
        </p:spPr>
        <p:txBody>
          <a:bodyPr wrap="none" rtlCol="0">
            <a:spAutoFit/>
          </a:bodyPr>
          <a:lstStyle/>
          <a:p>
            <a:pPr algn="ctr" rtl="0"/>
            <a:r>
              <a:rPr lang="es-US" sz="3200">
                <a:solidFill>
                  <a:schemeClr val="accent3"/>
                </a:solidFill>
              </a:rPr>
              <a:t>CONDICIONES</a:t>
            </a:r>
          </a:p>
        </p:txBody>
      </p:sp>
      <p:sp>
        <p:nvSpPr>
          <p:cNvPr id="34" name="TextBox 33"/>
          <p:cNvSpPr txBox="1"/>
          <p:nvPr/>
        </p:nvSpPr>
        <p:spPr>
          <a:xfrm>
            <a:off x="5537513" y="4522168"/>
            <a:ext cx="1649812" cy="584775"/>
          </a:xfrm>
          <a:prstGeom prst="rect">
            <a:avLst/>
          </a:prstGeom>
          <a:noFill/>
        </p:spPr>
        <p:txBody>
          <a:bodyPr wrap="none" rtlCol="0">
            <a:spAutoFit/>
          </a:bodyPr>
          <a:lstStyle/>
          <a:p>
            <a:pPr algn="ctr"/>
            <a:r>
              <a:rPr lang="es-US" sz="3200" dirty="0">
                <a:solidFill>
                  <a:schemeClr val="accent5"/>
                </a:solidFill>
              </a:rPr>
              <a:t>TIEMPO</a:t>
            </a:r>
          </a:p>
        </p:txBody>
      </p:sp>
      <p:sp>
        <p:nvSpPr>
          <p:cNvPr id="35" name="TextBox 34"/>
          <p:cNvSpPr txBox="1"/>
          <p:nvPr/>
        </p:nvSpPr>
        <p:spPr>
          <a:xfrm>
            <a:off x="5764903" y="5881068"/>
            <a:ext cx="1375929" cy="600164"/>
          </a:xfrm>
          <a:prstGeom prst="rect">
            <a:avLst/>
          </a:prstGeom>
          <a:noFill/>
        </p:spPr>
        <p:txBody>
          <a:bodyPr wrap="none" rtlCol="0">
            <a:spAutoFit/>
          </a:bodyPr>
          <a:lstStyle/>
          <a:p>
            <a:pPr algn="ctr" rtl="0"/>
            <a:r>
              <a:rPr lang="es-US" sz="3200">
                <a:solidFill>
                  <a:schemeClr val="accent6"/>
                </a:solidFill>
              </a:rPr>
              <a:t>CARGA</a:t>
            </a:r>
          </a:p>
        </p:txBody>
      </p:sp>
      <p:sp>
        <p:nvSpPr>
          <p:cNvPr id="36" name="TextBox 35"/>
          <p:cNvSpPr txBox="1"/>
          <p:nvPr/>
        </p:nvSpPr>
        <p:spPr>
          <a:xfrm>
            <a:off x="8712199" y="317500"/>
            <a:ext cx="3052337" cy="707886"/>
          </a:xfrm>
          <a:prstGeom prst="rect">
            <a:avLst/>
          </a:prstGeom>
          <a:noFill/>
        </p:spPr>
        <p:txBody>
          <a:bodyPr wrap="square" rtlCol="0">
            <a:spAutoFit/>
          </a:bodyPr>
          <a:lstStyle/>
          <a:p>
            <a:r>
              <a:rPr lang="es-US" sz="2000" b="1" i="1" dirty="0">
                <a:solidFill>
                  <a:schemeClr val="accent2"/>
                </a:solidFill>
              </a:rPr>
              <a:t>Pintura con sandblasting</a:t>
            </a:r>
          </a:p>
        </p:txBody>
      </p:sp>
      <p:sp>
        <p:nvSpPr>
          <p:cNvPr id="37" name="TextBox 36"/>
          <p:cNvSpPr txBox="1"/>
          <p:nvPr/>
        </p:nvSpPr>
        <p:spPr>
          <a:xfrm>
            <a:off x="8712200" y="1714500"/>
            <a:ext cx="2882900" cy="1015663"/>
          </a:xfrm>
          <a:prstGeom prst="rect">
            <a:avLst/>
          </a:prstGeom>
          <a:noFill/>
        </p:spPr>
        <p:txBody>
          <a:bodyPr wrap="square" rtlCol="0">
            <a:spAutoFit/>
          </a:bodyPr>
          <a:lstStyle/>
          <a:p>
            <a:pPr rtl="0"/>
            <a:r>
              <a:rPr lang="es-US" sz="2000" dirty="0">
                <a:solidFill>
                  <a:schemeClr val="accent2"/>
                </a:solidFill>
              </a:rPr>
              <a:t> </a:t>
            </a:r>
            <a:r>
              <a:rPr lang="es-US" sz="2000" b="1" i="1" dirty="0">
                <a:solidFill>
                  <a:schemeClr val="accent2"/>
                </a:solidFill>
              </a:rPr>
              <a:t>Faro de 45 pies </a:t>
            </a:r>
            <a:br>
              <a:rPr lang="es-US" sz="2000" b="1" i="1" dirty="0">
                <a:solidFill>
                  <a:schemeClr val="accent2"/>
                </a:solidFill>
              </a:rPr>
            </a:br>
            <a:r>
              <a:rPr lang="es-US" sz="2000" b="1" i="1" dirty="0">
                <a:solidFill>
                  <a:schemeClr val="accent2"/>
                </a:solidFill>
              </a:rPr>
              <a:t>(13.7 m) de altura, redondo</a:t>
            </a:r>
          </a:p>
        </p:txBody>
      </p:sp>
      <p:sp>
        <p:nvSpPr>
          <p:cNvPr id="38" name="TextBox 37"/>
          <p:cNvSpPr txBox="1"/>
          <p:nvPr/>
        </p:nvSpPr>
        <p:spPr>
          <a:xfrm>
            <a:off x="8712200" y="3073400"/>
            <a:ext cx="3340100" cy="1323439"/>
          </a:xfrm>
          <a:prstGeom prst="rect">
            <a:avLst/>
          </a:prstGeom>
          <a:noFill/>
        </p:spPr>
        <p:txBody>
          <a:bodyPr wrap="square" rtlCol="0">
            <a:spAutoFit/>
          </a:bodyPr>
          <a:lstStyle/>
          <a:p>
            <a:pPr rtl="0"/>
            <a:r>
              <a:rPr lang="es-US" sz="2000" b="1" i="1" dirty="0">
                <a:solidFill>
                  <a:schemeClr val="accent2"/>
                </a:solidFill>
              </a:rPr>
              <a:t>Acantilado, vientos fuertes, cimientos rocosos, espacio estrecho</a:t>
            </a:r>
          </a:p>
        </p:txBody>
      </p:sp>
      <p:sp>
        <p:nvSpPr>
          <p:cNvPr id="39" name="TextBox 38"/>
          <p:cNvSpPr txBox="1"/>
          <p:nvPr/>
        </p:nvSpPr>
        <p:spPr>
          <a:xfrm>
            <a:off x="8712200" y="4521200"/>
            <a:ext cx="2882900" cy="400110"/>
          </a:xfrm>
          <a:prstGeom prst="rect">
            <a:avLst/>
          </a:prstGeom>
          <a:noFill/>
        </p:spPr>
        <p:txBody>
          <a:bodyPr wrap="square" rtlCol="0">
            <a:spAutoFit/>
          </a:bodyPr>
          <a:lstStyle/>
          <a:p>
            <a:pPr rtl="0"/>
            <a:r>
              <a:rPr lang="es-US" sz="2000" b="1" i="1" dirty="0">
                <a:solidFill>
                  <a:schemeClr val="accent2"/>
                </a:solidFill>
              </a:rPr>
              <a:t>Dos semanas</a:t>
            </a:r>
          </a:p>
        </p:txBody>
      </p:sp>
      <p:sp>
        <p:nvSpPr>
          <p:cNvPr id="40" name="TextBox 39"/>
          <p:cNvSpPr txBox="1"/>
          <p:nvPr/>
        </p:nvSpPr>
        <p:spPr>
          <a:xfrm>
            <a:off x="8712200" y="5514590"/>
            <a:ext cx="3479800" cy="1015663"/>
          </a:xfrm>
          <a:prstGeom prst="rect">
            <a:avLst/>
          </a:prstGeom>
          <a:noFill/>
        </p:spPr>
        <p:txBody>
          <a:bodyPr wrap="square" rtlCol="0">
            <a:spAutoFit/>
          </a:bodyPr>
          <a:lstStyle/>
          <a:p>
            <a:r>
              <a:rPr lang="es-US" sz="2000" b="1" i="1" dirty="0">
                <a:solidFill>
                  <a:schemeClr val="accent2"/>
                </a:solidFill>
              </a:rPr>
              <a:t>Cuatro trabajadores, equipos de </a:t>
            </a:r>
            <a:r>
              <a:rPr lang="en-CA" sz="2000" b="1" i="1" dirty="0">
                <a:solidFill>
                  <a:schemeClr val="accent6">
                    <a:lumMod val="50000"/>
                  </a:schemeClr>
                </a:solidFill>
              </a:rPr>
              <a:t>sandblasting</a:t>
            </a:r>
            <a:r>
              <a:rPr lang="es-US" sz="2000" b="1" i="1" dirty="0">
                <a:solidFill>
                  <a:schemeClr val="accent2"/>
                </a:solidFill>
              </a:rPr>
              <a:t>, pintura y cepillos/rodillos</a:t>
            </a:r>
          </a:p>
        </p:txBody>
      </p:sp>
      <p:pic>
        <p:nvPicPr>
          <p:cNvPr id="41" name="Picture 40" descr="Learning Activity ICON.psd"/>
          <p:cNvPicPr>
            <a:picLocks noChangeAspect="1"/>
          </p:cNvPicPr>
          <p:nvPr/>
        </p:nvPicPr>
        <p:blipFill>
          <a:blip r:embed="rId4"/>
          <a:stretch>
            <a:fillRect/>
          </a:stretch>
        </p:blipFill>
        <p:spPr>
          <a:xfrm>
            <a:off x="161597" y="165100"/>
            <a:ext cx="562501" cy="622300"/>
          </a:xfrm>
          <a:prstGeom prst="rect">
            <a:avLst/>
          </a:prstGeom>
        </p:spPr>
      </p:pic>
      <p:sp>
        <p:nvSpPr>
          <p:cNvPr id="42" name="TextBox 41"/>
          <p:cNvSpPr txBox="1"/>
          <p:nvPr/>
        </p:nvSpPr>
        <p:spPr>
          <a:xfrm>
            <a:off x="647700" y="127000"/>
            <a:ext cx="2667000" cy="338554"/>
          </a:xfrm>
          <a:prstGeom prst="rect">
            <a:avLst/>
          </a:prstGeom>
          <a:noFill/>
        </p:spPr>
        <p:txBody>
          <a:bodyPr wrap="square" rtlCol="0">
            <a:spAutoFit/>
          </a:bodyPr>
          <a:lstStyle/>
          <a:p>
            <a:pPr rtl="0"/>
            <a:r>
              <a:rPr lang="es-US" sz="1600">
                <a:solidFill>
                  <a:schemeClr val="bg1"/>
                </a:solidFill>
              </a:rPr>
              <a:t>ACTIVIDAD DE APRENDIZAJE</a:t>
            </a:r>
          </a:p>
        </p:txBody>
      </p:sp>
    </p:spTree>
    <p:extLst>
      <p:ext uri="{BB962C8B-B14F-4D97-AF65-F5344CB8AC3E}">
        <p14:creationId xmlns:p14="http://schemas.microsoft.com/office/powerpoint/2010/main" val="37699182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P spid="30" grpId="0" animBg="1"/>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3951" y="4648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TextBox 12"/>
          <p:cNvSpPr txBox="1"/>
          <p:nvPr/>
        </p:nvSpPr>
        <p:spPr>
          <a:xfrm>
            <a:off x="1816100" y="1346200"/>
            <a:ext cx="9893300" cy="4431983"/>
          </a:xfrm>
          <a:prstGeom prst="rect">
            <a:avLst/>
          </a:prstGeom>
          <a:noFill/>
        </p:spPr>
        <p:txBody>
          <a:bodyPr wrap="square" rtlCol="0">
            <a:spAutoFit/>
          </a:bodyPr>
          <a:lstStyle/>
          <a:p>
            <a:pPr marL="198000" indent="-198000">
              <a:spcAft>
                <a:spcPts val="600"/>
              </a:spcAft>
              <a:buFont typeface="Arial"/>
              <a:buChar char="•"/>
            </a:pPr>
            <a:r>
              <a:rPr lang="es-US" sz="2100" dirty="0">
                <a:solidFill>
                  <a:srgbClr val="595959"/>
                </a:solidFill>
              </a:rPr>
              <a:t>Dos tipos de andamios: </a:t>
            </a:r>
            <a:r>
              <a:rPr lang="en-CA" sz="2000" dirty="0">
                <a:solidFill>
                  <a:schemeClr val="tx1">
                    <a:lumMod val="65000"/>
                    <a:lumOff val="35000"/>
                  </a:schemeClr>
                </a:solidFill>
              </a:rPr>
              <a:t>SOPORTADOS</a:t>
            </a:r>
            <a:r>
              <a:rPr lang="es-US" sz="2100" dirty="0">
                <a:solidFill>
                  <a:srgbClr val="595959"/>
                </a:solidFill>
              </a:rPr>
              <a:t> y </a:t>
            </a:r>
            <a:r>
              <a:rPr lang="es-US" sz="2100" cap="all" dirty="0">
                <a:solidFill>
                  <a:srgbClr val="595959"/>
                </a:solidFill>
              </a:rPr>
              <a:t>suspendidos</a:t>
            </a:r>
            <a:endParaRPr lang="en-US" sz="2100" dirty="0">
              <a:solidFill>
                <a:srgbClr val="595959"/>
              </a:solidFill>
            </a:endParaRPr>
          </a:p>
          <a:p>
            <a:pPr marL="198000" indent="-198000" rtl="0">
              <a:spcAft>
                <a:spcPts val="600"/>
              </a:spcAft>
              <a:buFont typeface="Arial"/>
              <a:buChar char="•"/>
            </a:pPr>
            <a:r>
              <a:rPr lang="es-US" sz="2100" dirty="0">
                <a:solidFill>
                  <a:srgbClr val="595959"/>
                </a:solidFill>
              </a:rPr>
              <a:t>Los andamios reticulados, de sistema y de tubos y abrazaderas son los andamios soportados  más comunes.</a:t>
            </a:r>
          </a:p>
          <a:p>
            <a:pPr marL="198000" indent="-198000" rtl="0">
              <a:spcAft>
                <a:spcPts val="600"/>
              </a:spcAft>
              <a:buFont typeface="Arial"/>
              <a:buChar char="•"/>
            </a:pPr>
            <a:r>
              <a:rPr lang="es-US" sz="2100" cap="all" dirty="0">
                <a:solidFill>
                  <a:srgbClr val="595959"/>
                </a:solidFill>
              </a:rPr>
              <a:t>Los andamios de marco</a:t>
            </a:r>
            <a:r>
              <a:rPr lang="es-US" sz="2100" dirty="0">
                <a:solidFill>
                  <a:srgbClr val="595959"/>
                </a:solidFill>
              </a:rPr>
              <a:t> son fáciles de construir y no se necesita mucha  experiencia. </a:t>
            </a:r>
          </a:p>
          <a:p>
            <a:pPr marL="198000" indent="-198000" rtl="0">
              <a:spcAft>
                <a:spcPts val="600"/>
              </a:spcAft>
              <a:buFont typeface="Arial"/>
              <a:buChar char="•"/>
            </a:pPr>
            <a:r>
              <a:rPr lang="es-US" sz="2100" cap="all" dirty="0">
                <a:solidFill>
                  <a:srgbClr val="595959"/>
                </a:solidFill>
              </a:rPr>
              <a:t>Los andamios de sistema</a:t>
            </a:r>
            <a:r>
              <a:rPr lang="es-US" sz="2100" dirty="0">
                <a:solidFill>
                  <a:srgbClr val="595959"/>
                </a:solidFill>
              </a:rPr>
              <a:t> tienen puntos de conexión fijos a lo largo de los   postes. Son versátiles, rápidos y bastante fáciles de usar. </a:t>
            </a:r>
          </a:p>
          <a:p>
            <a:pPr marL="198000" indent="-198000" rtl="0">
              <a:spcAft>
                <a:spcPts val="600"/>
              </a:spcAft>
              <a:buFont typeface="Arial"/>
              <a:buChar char="•"/>
            </a:pPr>
            <a:r>
              <a:rPr lang="es-US" sz="2100" cap="all" dirty="0">
                <a:solidFill>
                  <a:srgbClr val="595959"/>
                </a:solidFill>
              </a:rPr>
              <a:t>Los andamios de tubos y abrazaderas</a:t>
            </a:r>
            <a:r>
              <a:rPr lang="es-US" sz="2100" dirty="0">
                <a:solidFill>
                  <a:srgbClr val="595959"/>
                </a:solidFill>
              </a:rPr>
              <a:t> se pueden adaptar a muchos tamaños  y formas.</a:t>
            </a:r>
          </a:p>
          <a:p>
            <a:pPr marL="198000" indent="-198000" rtl="0">
              <a:spcAft>
                <a:spcPts val="600"/>
              </a:spcAft>
              <a:buFont typeface="Arial"/>
              <a:buChar char="•"/>
            </a:pPr>
            <a:r>
              <a:rPr lang="es-US" sz="2100" dirty="0">
                <a:solidFill>
                  <a:srgbClr val="595959"/>
                </a:solidFill>
              </a:rPr>
              <a:t>Los andamios soportados se pueden configurar de muchas maneras diferentes. </a:t>
            </a:r>
          </a:p>
          <a:p>
            <a:pPr marL="198000" indent="-198000" rtl="0"/>
            <a:endParaRPr lang="en-US" sz="2100"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47825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07187" y="350559"/>
            <a:ext cx="4682692" cy="830997"/>
          </a:xfrm>
          <a:prstGeom prst="rect">
            <a:avLst/>
          </a:prstGeom>
          <a:noFill/>
        </p:spPr>
        <p:txBody>
          <a:bodyPr wrap="none" rtlCol="0">
            <a:spAutoFit/>
          </a:bodyPr>
          <a:lstStyle/>
          <a:p>
            <a:pPr rtl="0"/>
            <a:r>
              <a:rPr lang="es-US" sz="4800" cap="all" dirty="0">
                <a:solidFill>
                  <a:srgbClr val="44546A"/>
                </a:solidFill>
                <a:latin typeface="+mj-lt"/>
              </a:rPr>
              <a:t>Puntos clave</a:t>
            </a:r>
            <a:endParaRPr lang="en-US" sz="4800" cap="all" dirty="0">
              <a:solidFill>
                <a:srgbClr val="44546A"/>
              </a:solidFill>
              <a:latin typeface="+mj-lt"/>
            </a:endParaRPr>
          </a:p>
        </p:txBody>
      </p:sp>
      <p:sp>
        <p:nvSpPr>
          <p:cNvPr id="13" name="TextBox 12"/>
          <p:cNvSpPr txBox="1"/>
          <p:nvPr/>
        </p:nvSpPr>
        <p:spPr>
          <a:xfrm>
            <a:off x="1854200" y="1117600"/>
            <a:ext cx="9829800" cy="5186035"/>
          </a:xfrm>
          <a:prstGeom prst="rect">
            <a:avLst/>
          </a:prstGeom>
          <a:noFill/>
        </p:spPr>
        <p:txBody>
          <a:bodyPr wrap="square" rtlCol="0">
            <a:spAutoFit/>
          </a:bodyPr>
          <a:lstStyle/>
          <a:p>
            <a:pPr rtl="0">
              <a:buFont typeface="Arial"/>
              <a:buChar char="•"/>
            </a:pPr>
            <a:r>
              <a:rPr lang="es-US" sz="2400" dirty="0">
                <a:solidFill>
                  <a:srgbClr val="595959"/>
                </a:solidFill>
              </a:rPr>
              <a:t> El andamio de tubos y abrazaderas se puede usar con andamios reticulados o de sistema.</a:t>
            </a:r>
          </a:p>
          <a:p>
            <a:pPr rtl="0">
              <a:buFont typeface="Arial"/>
              <a:buChar char="•"/>
            </a:pPr>
            <a:endParaRPr lang="en-US" sz="2400" dirty="0">
              <a:solidFill>
                <a:srgbClr val="595959"/>
              </a:solidFill>
            </a:endParaRPr>
          </a:p>
          <a:p>
            <a:pPr rtl="0">
              <a:buFont typeface="Arial"/>
              <a:buChar char="•"/>
            </a:pPr>
            <a:r>
              <a:rPr lang="es-US" sz="2400" dirty="0">
                <a:solidFill>
                  <a:srgbClr val="595959"/>
                </a:solidFill>
              </a:rPr>
              <a:t> Factores fundamentales que usted debe considerar al elegir un andamio para su trabajo:</a:t>
            </a:r>
          </a:p>
          <a:p>
            <a:pPr rtl="0">
              <a:buFont typeface="Arial"/>
              <a:buChar char="•"/>
            </a:pPr>
            <a:endParaRPr lang="en-US" sz="2400" dirty="0">
              <a:solidFill>
                <a:srgbClr val="595959"/>
              </a:solidFill>
            </a:endParaRP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tipo de trabajo</a:t>
            </a:r>
            <a:r>
              <a:rPr lang="es-US" sz="2400" dirty="0">
                <a:solidFill>
                  <a:srgbClr val="595959"/>
                </a:solidFill>
              </a:rPr>
              <a:t> o actividades que se realizarán en el andamio; </a:t>
            </a:r>
          </a:p>
          <a:p>
            <a:pPr marL="342900" indent="-342900" rtl="0">
              <a:spcAft>
                <a:spcPts val="600"/>
              </a:spcAft>
              <a:buFont typeface="+mj-lt"/>
              <a:buAutoNum type="arabicPeriod"/>
            </a:pPr>
            <a:r>
              <a:rPr lang="es-US" sz="2400" dirty="0">
                <a:solidFill>
                  <a:srgbClr val="595959"/>
                </a:solidFill>
              </a:rPr>
              <a:t>el tipo y la forma de la </a:t>
            </a:r>
            <a:r>
              <a:rPr lang="es-US" sz="2400" cap="all" dirty="0">
                <a:solidFill>
                  <a:srgbClr val="595959"/>
                </a:solidFill>
              </a:rPr>
              <a:t>estructura</a:t>
            </a:r>
            <a:r>
              <a:rPr lang="es-US" sz="2400" dirty="0">
                <a:solidFill>
                  <a:srgbClr val="595959"/>
                </a:solidFill>
              </a:rPr>
              <a:t> en la que está trabajando;  </a:t>
            </a:r>
          </a:p>
          <a:p>
            <a:pPr marL="342900" indent="-342900" rtl="0">
              <a:spcAft>
                <a:spcPts val="600"/>
              </a:spcAft>
              <a:buFont typeface="+mj-lt"/>
              <a:buAutoNum type="arabicPeriod"/>
            </a:pPr>
            <a:r>
              <a:rPr lang="es-US" sz="2400" dirty="0">
                <a:solidFill>
                  <a:srgbClr val="595959"/>
                </a:solidFill>
              </a:rPr>
              <a:t>las </a:t>
            </a:r>
            <a:r>
              <a:rPr lang="es-US" sz="2400" cap="all" dirty="0">
                <a:solidFill>
                  <a:srgbClr val="595959"/>
                </a:solidFill>
              </a:rPr>
              <a:t>condiciones</a:t>
            </a:r>
            <a:r>
              <a:rPr lang="es-US" sz="2400" dirty="0">
                <a:solidFill>
                  <a:srgbClr val="595959"/>
                </a:solidFill>
              </a:rPr>
              <a:t> en las que se utilizará el andamio; </a:t>
            </a: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tiempo</a:t>
            </a:r>
            <a:r>
              <a:rPr lang="es-US" sz="2400" dirty="0">
                <a:solidFill>
                  <a:srgbClr val="595959"/>
                </a:solidFill>
              </a:rPr>
              <a:t> que el andamio será necesario; </a:t>
            </a:r>
          </a:p>
          <a:p>
            <a:pPr marL="342900" indent="-342900" rtl="0">
              <a:spcAft>
                <a:spcPts val="600"/>
              </a:spcAft>
              <a:buFont typeface="+mj-lt"/>
              <a:buAutoNum type="arabicPeriod"/>
            </a:pPr>
            <a:r>
              <a:rPr lang="es-US" sz="2400" dirty="0">
                <a:solidFill>
                  <a:srgbClr val="595959"/>
                </a:solidFill>
              </a:rPr>
              <a:t>la </a:t>
            </a:r>
            <a:r>
              <a:rPr lang="es-US" sz="2400" cap="all" dirty="0">
                <a:solidFill>
                  <a:srgbClr val="595959"/>
                </a:solidFill>
              </a:rPr>
              <a:t>carga</a:t>
            </a:r>
            <a:r>
              <a:rPr lang="es-US" sz="2400" dirty="0">
                <a:solidFill>
                  <a:srgbClr val="595959"/>
                </a:solidFill>
              </a:rPr>
              <a:t> que el andamio tendrá que soportar.</a:t>
            </a:r>
          </a:p>
          <a:p>
            <a:pPr rtl="0"/>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8" name="Picture 1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1291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1" name="Group 20"/>
          <p:cNvGrpSpPr/>
          <p:nvPr/>
        </p:nvGrpSpPr>
        <p:grpSpPr>
          <a:xfrm>
            <a:off x="4064001" y="6105525"/>
            <a:ext cx="8127999" cy="752475"/>
            <a:chOff x="4064001" y="6105525"/>
            <a:chExt cx="8127999" cy="752475"/>
          </a:xfrm>
        </p:grpSpPr>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67690" y="2165427"/>
            <a:ext cx="6256641" cy="830997"/>
          </a:xfrm>
          <a:prstGeom prst="rect">
            <a:avLst/>
          </a:prstGeom>
          <a:noFill/>
        </p:spPr>
        <p:txBody>
          <a:bodyPr wrap="none" rtlCol="0">
            <a:spAutoFit/>
          </a:bodyPr>
          <a:lstStyle/>
          <a:p>
            <a:pPr algn="ctr" rtl="0"/>
            <a:r>
              <a:rPr lang="es-US" sz="4800" cap="all" dirty="0">
                <a:solidFill>
                  <a:schemeClr val="bg1"/>
                </a:solidFill>
              </a:rPr>
              <a:t>Peligros de los andamios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2" y="5191124"/>
            <a:ext cx="2032000" cy="1666876"/>
            <a:chOff x="2044702" y="5191124"/>
            <a:chExt cx="2032000" cy="1666876"/>
          </a:xfrm>
        </p:grpSpPr>
        <p:sp>
          <p:nvSpPr>
            <p:cNvPr id="12" name="Rectangle 11"/>
            <p:cNvSpPr/>
            <p:nvPr/>
          </p:nvSpPr>
          <p:spPr>
            <a:xfrm rot="16200000">
              <a:off x="2227264" y="5008562"/>
              <a:ext cx="16668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2720732" y="5613399"/>
              <a:ext cx="835269" cy="830997"/>
            </a:xfrm>
            <a:prstGeom prst="rect">
              <a:avLst/>
            </a:prstGeom>
            <a:noFill/>
          </p:spPr>
          <p:txBody>
            <a:bodyPr wrap="square" rtlCol="0">
              <a:spAutoFit/>
            </a:bodyPr>
            <a:lstStyle/>
            <a:p>
              <a:pPr rtl="0"/>
              <a:r>
                <a:rPr lang="es-US" sz="4800">
                  <a:solidFill>
                    <a:schemeClr val="bg1"/>
                  </a:solidFill>
                </a:rPr>
                <a:t>2</a:t>
              </a:r>
            </a:p>
          </p:txBody>
        </p:sp>
      </p:grpSp>
      <p:sp>
        <p:nvSpPr>
          <p:cNvPr id="19" name="TextBox 18"/>
          <p:cNvSpPr txBox="1"/>
          <p:nvPr/>
        </p:nvSpPr>
        <p:spPr>
          <a:xfrm>
            <a:off x="1828800" y="3067829"/>
            <a:ext cx="9182100" cy="707886"/>
          </a:xfrm>
          <a:prstGeom prst="rect">
            <a:avLst/>
          </a:prstGeom>
          <a:noFill/>
        </p:spPr>
        <p:txBody>
          <a:bodyPr wrap="square" rtlCol="0">
            <a:spAutoFit/>
          </a:bodyPr>
          <a:lstStyle/>
          <a:p>
            <a:pPr algn="ctr" rtl="0"/>
            <a:r>
              <a:rPr lang="es-US" sz="2000" cap="all" dirty="0">
                <a:solidFill>
                  <a:srgbClr val="93F300"/>
                </a:solidFill>
              </a:rPr>
              <a:t>Los cinco peligros más comunes de los andamios y las regulaciones relacionadas.</a:t>
            </a:r>
          </a:p>
        </p:txBody>
      </p:sp>
    </p:spTree>
    <p:extLst>
      <p:ext uri="{BB962C8B-B14F-4D97-AF65-F5344CB8AC3E}">
        <p14:creationId xmlns:p14="http://schemas.microsoft.com/office/powerpoint/2010/main" val="7324238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lide(fromBottom)">
                                      <p:cBhvr>
                                        <p:cTn id="14" dur="500"/>
                                        <p:tgtEl>
                                          <p:spTgt spid="2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outVertical)">
                                      <p:cBhvr>
                                        <p:cTn id="30" dur="500"/>
                                        <p:tgtEl>
                                          <p:spTgt spid="42"/>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out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 name="TextBox 3"/>
          <p:cNvSpPr txBox="1"/>
          <p:nvPr/>
        </p:nvSpPr>
        <p:spPr>
          <a:xfrm>
            <a:off x="224706" y="240561"/>
            <a:ext cx="6324868" cy="830997"/>
          </a:xfrm>
          <a:prstGeom prst="rect">
            <a:avLst/>
          </a:prstGeom>
          <a:noFill/>
        </p:spPr>
        <p:txBody>
          <a:bodyPr wrap="none" rtlCol="0">
            <a:spAutoFit/>
          </a:bodyPr>
          <a:lstStyle/>
          <a:p>
            <a:pPr rtl="0"/>
            <a:r>
              <a:rPr lang="es-US" sz="4800" cap="all">
                <a:solidFill>
                  <a:srgbClr val="44546A"/>
                </a:solidFill>
                <a:latin typeface="+mj-lt"/>
              </a:rPr>
              <a:t>PERSONA COMPETENTE</a:t>
            </a:r>
            <a:endParaRPr lang="en-US" sz="4800" cap="all" dirty="0">
              <a:solidFill>
                <a:srgbClr val="44546A"/>
              </a:solidFill>
              <a:latin typeface="+mj-lt"/>
            </a:endParaRPr>
          </a:p>
        </p:txBody>
      </p:sp>
      <p:pic>
        <p:nvPicPr>
          <p:cNvPr id="8" name="Picture 7"/>
          <p:cNvPicPr>
            <a:picLocks noChangeAspect="1"/>
          </p:cNvPicPr>
          <p:nvPr/>
        </p:nvPicPr>
        <p:blipFill>
          <a:blip r:embed="rId3"/>
          <a:srcRect r="15442"/>
          <a:stretch>
            <a:fillRect/>
          </a:stretch>
        </p:blipFill>
        <p:spPr>
          <a:xfrm>
            <a:off x="-635001" y="279400"/>
            <a:ext cx="4749801" cy="6603999"/>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816600" y="1143001"/>
            <a:ext cx="6108700" cy="1015663"/>
          </a:xfrm>
          <a:prstGeom prst="rect">
            <a:avLst/>
          </a:prstGeom>
          <a:noFill/>
        </p:spPr>
        <p:txBody>
          <a:bodyPr wrap="square" rtlCol="0">
            <a:spAutoFit/>
          </a:bodyPr>
          <a:lstStyle/>
          <a:p>
            <a:pPr rtl="0"/>
            <a:r>
              <a:rPr lang="es-US" sz="2000" dirty="0">
                <a:solidFill>
                  <a:srgbClr val="595959"/>
                </a:solidFill>
              </a:rPr>
              <a:t>Dirigir a los trabajadores que construyen, desmantelan, mueven o alteran los andamios. </a:t>
            </a:r>
          </a:p>
          <a:p>
            <a:pPr rtl="0"/>
            <a:endParaRPr lang="en-US" sz="2000" dirty="0">
              <a:solidFill>
                <a:schemeClr val="bg1">
                  <a:lumMod val="50000"/>
                </a:schemeClr>
              </a:solidFill>
            </a:endParaRPr>
          </a:p>
        </p:txBody>
      </p:sp>
      <p:sp>
        <p:nvSpPr>
          <p:cNvPr id="16" name="TextBox 15"/>
          <p:cNvSpPr txBox="1"/>
          <p:nvPr/>
        </p:nvSpPr>
        <p:spPr>
          <a:xfrm>
            <a:off x="5854700" y="1863091"/>
            <a:ext cx="6083300" cy="1600438"/>
          </a:xfrm>
          <a:prstGeom prst="rect">
            <a:avLst/>
          </a:prstGeom>
          <a:noFill/>
        </p:spPr>
        <p:txBody>
          <a:bodyPr wrap="square" rtlCol="0">
            <a:spAutoFit/>
          </a:bodyPr>
          <a:lstStyle/>
          <a:p>
            <a:pPr rtl="0"/>
            <a:r>
              <a:rPr lang="es-US" sz="2000" dirty="0">
                <a:solidFill>
                  <a:srgbClr val="595959"/>
                </a:solidFill>
              </a:rPr>
              <a:t>Inspeccionar los andamios y los lugares de trabajo en busca de posibles peligros y tomar las medidas correctivas oportunas para resolverlos.</a:t>
            </a:r>
          </a:p>
          <a:p>
            <a:pPr rtl="0"/>
            <a:endParaRPr lang="en-US" sz="1600" dirty="0">
              <a:solidFill>
                <a:srgbClr val="7F7F7F"/>
              </a:solidFill>
            </a:endParaRPr>
          </a:p>
        </p:txBody>
      </p:sp>
      <p:sp>
        <p:nvSpPr>
          <p:cNvPr id="38" name="TextBox 37"/>
          <p:cNvSpPr txBox="1"/>
          <p:nvPr/>
        </p:nvSpPr>
        <p:spPr>
          <a:xfrm>
            <a:off x="5867400" y="5592524"/>
            <a:ext cx="6324600" cy="1015663"/>
          </a:xfrm>
          <a:prstGeom prst="rect">
            <a:avLst/>
          </a:prstGeom>
          <a:noFill/>
        </p:spPr>
        <p:txBody>
          <a:bodyPr wrap="square" rtlCol="0">
            <a:spAutoFit/>
          </a:bodyPr>
          <a:lstStyle/>
          <a:p>
            <a:pPr rtl="0"/>
            <a:r>
              <a:rPr lang="es-US" sz="2000" dirty="0">
                <a:solidFill>
                  <a:srgbClr val="595959"/>
                </a:solidFill>
              </a:rPr>
              <a:t>Determinar si un andamio será estructuralmente sólido si se mezclan componentes de diferentes manufactureros.</a:t>
            </a:r>
          </a:p>
        </p:txBody>
      </p:sp>
      <p:sp>
        <p:nvSpPr>
          <p:cNvPr id="24" name="TextBox 23"/>
          <p:cNvSpPr txBox="1"/>
          <p:nvPr/>
        </p:nvSpPr>
        <p:spPr>
          <a:xfrm>
            <a:off x="495300" y="584200"/>
            <a:ext cx="4076700" cy="369332"/>
          </a:xfrm>
          <a:prstGeom prst="rect">
            <a:avLst/>
          </a:prstGeom>
          <a:noFill/>
        </p:spPr>
        <p:txBody>
          <a:bodyPr wrap="square" rtlCol="0">
            <a:spAutoFit/>
          </a:bodyPr>
          <a:lstStyle/>
          <a:p>
            <a:pPr rtl="0"/>
            <a:endParaRPr lang="en-US"/>
          </a:p>
        </p:txBody>
      </p:sp>
      <p:sp>
        <p:nvSpPr>
          <p:cNvPr id="34" name="TextBox 33"/>
          <p:cNvSpPr txBox="1"/>
          <p:nvPr/>
        </p:nvSpPr>
        <p:spPr>
          <a:xfrm>
            <a:off x="5892800" y="4629150"/>
            <a:ext cx="5664200" cy="1015663"/>
          </a:xfrm>
          <a:prstGeom prst="rect">
            <a:avLst/>
          </a:prstGeom>
          <a:noFill/>
        </p:spPr>
        <p:txBody>
          <a:bodyPr wrap="square" rtlCol="0">
            <a:spAutoFit/>
          </a:bodyPr>
          <a:lstStyle/>
          <a:p>
            <a:pPr rtl="0"/>
            <a:r>
              <a:rPr lang="es-US" sz="2000" dirty="0">
                <a:solidFill>
                  <a:srgbClr val="595959"/>
                </a:solidFill>
              </a:rPr>
              <a:t>Determinar la viabilidad/seguridad de proporcionar protección contra caídas y acceso. </a:t>
            </a:r>
          </a:p>
        </p:txBody>
      </p:sp>
      <p:sp>
        <p:nvSpPr>
          <p:cNvPr id="35" name="TextBox 34"/>
          <p:cNvSpPr txBox="1"/>
          <p:nvPr/>
        </p:nvSpPr>
        <p:spPr>
          <a:xfrm>
            <a:off x="5842000" y="3175000"/>
            <a:ext cx="6146800" cy="1323439"/>
          </a:xfrm>
          <a:prstGeom prst="rect">
            <a:avLst/>
          </a:prstGeom>
          <a:noFill/>
        </p:spPr>
        <p:txBody>
          <a:bodyPr wrap="square" rtlCol="0">
            <a:spAutoFit/>
          </a:bodyPr>
          <a:lstStyle/>
          <a:p>
            <a:pPr rtl="0"/>
            <a:r>
              <a:rPr lang="es-US" sz="2000" dirty="0">
                <a:solidFill>
                  <a:srgbClr val="595959"/>
                </a:solidFill>
              </a:rPr>
              <a:t>Determinar si es seguro trabajar en o desde un andamio durante las tormentas o vientos fuertes y garantizar que los trabajadores estén debidamente protegidos contra las caídas.</a:t>
            </a:r>
          </a:p>
        </p:txBody>
      </p:sp>
      <p:sp>
        <p:nvSpPr>
          <p:cNvPr id="3" name="Rectangle 2">
            <a:extLst>
              <a:ext uri="{FF2B5EF4-FFF2-40B4-BE49-F238E27FC236}">
                <a16:creationId xmlns:a16="http://schemas.microsoft.com/office/drawing/2014/main" id="{AB3BD757-4D37-4948-BD3A-97FF882C673B}"/>
              </a:ext>
            </a:extLst>
          </p:cNvPr>
          <p:cNvSpPr/>
          <p:nvPr/>
        </p:nvSpPr>
        <p:spPr>
          <a:xfrm>
            <a:off x="4982572" y="1143001"/>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2" name="Rectangle 31">
            <a:extLst>
              <a:ext uri="{FF2B5EF4-FFF2-40B4-BE49-F238E27FC236}">
                <a16:creationId xmlns:a16="http://schemas.microsoft.com/office/drawing/2014/main" id="{A3481EC6-BFF7-DF44-9B7C-4058E12D690A}"/>
              </a:ext>
            </a:extLst>
          </p:cNvPr>
          <p:cNvSpPr/>
          <p:nvPr/>
        </p:nvSpPr>
        <p:spPr>
          <a:xfrm>
            <a:off x="5020672" y="1973998"/>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3" name="Rectangle 32">
            <a:extLst>
              <a:ext uri="{FF2B5EF4-FFF2-40B4-BE49-F238E27FC236}">
                <a16:creationId xmlns:a16="http://schemas.microsoft.com/office/drawing/2014/main" id="{899B11CD-7D47-584F-88DC-633F07F96048}"/>
              </a:ext>
            </a:extLst>
          </p:cNvPr>
          <p:cNvSpPr/>
          <p:nvPr/>
        </p:nvSpPr>
        <p:spPr>
          <a:xfrm>
            <a:off x="5058307" y="31659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3" name="Rectangle 42">
            <a:extLst>
              <a:ext uri="{FF2B5EF4-FFF2-40B4-BE49-F238E27FC236}">
                <a16:creationId xmlns:a16="http://schemas.microsoft.com/office/drawing/2014/main" id="{655931E7-EDF9-6946-AB9E-7A8B3C8ADB7E}"/>
              </a:ext>
            </a:extLst>
          </p:cNvPr>
          <p:cNvSpPr/>
          <p:nvPr/>
        </p:nvSpPr>
        <p:spPr>
          <a:xfrm>
            <a:off x="5058306" y="46863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4" name="Rectangle 43">
            <a:extLst>
              <a:ext uri="{FF2B5EF4-FFF2-40B4-BE49-F238E27FC236}">
                <a16:creationId xmlns:a16="http://schemas.microsoft.com/office/drawing/2014/main" id="{C2A9F8B0-711E-1246-A2C9-9D492CDF21CC}"/>
              </a:ext>
            </a:extLst>
          </p:cNvPr>
          <p:cNvSpPr/>
          <p:nvPr/>
        </p:nvSpPr>
        <p:spPr>
          <a:xfrm>
            <a:off x="5121313" y="5517297"/>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Tree>
    <p:extLst>
      <p:ext uri="{BB962C8B-B14F-4D97-AF65-F5344CB8AC3E}">
        <p14:creationId xmlns:p14="http://schemas.microsoft.com/office/powerpoint/2010/main" val="28822898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2.5"/>
                                          </p:val>
                                        </p:tav>
                                        <p:tav tm="100000">
                                          <p:val>
                                            <p:strVal val="#ppt_w"/>
                                          </p:val>
                                        </p:tav>
                                      </p:tavLst>
                                    </p:anim>
                                    <p:anim calcmode="lin" valueType="num">
                                      <p:cBhvr>
                                        <p:cTn id="8" dur="1000" fill="hold"/>
                                        <p:tgtEl>
                                          <p:spTgt spid="8"/>
                                        </p:tgtEl>
                                        <p:attrNameLst>
                                          <p:attrName>ppt_h</p:attrName>
                                        </p:attrNameLst>
                                      </p:cBhvr>
                                      <p:tavLst>
                                        <p:tav tm="0">
                                          <p:val>
                                            <p:strVal val="#ppt_h*0.01"/>
                                          </p:val>
                                        </p:tav>
                                        <p:tav tm="100000">
                                          <p:val>
                                            <p:strVal val="#ppt_h"/>
                                          </p:val>
                                        </p:tav>
                                      </p:tavLst>
                                    </p:anim>
                                    <p:anim calcmode="lin" valueType="num">
                                      <p:cBhvr>
                                        <p:cTn id="9" dur="1000" fill="hold"/>
                                        <p:tgtEl>
                                          <p:spTgt spid="8"/>
                                        </p:tgtEl>
                                        <p:attrNameLst>
                                          <p:attrName>ppt_x</p:attrName>
                                        </p:attrNameLst>
                                      </p:cBhvr>
                                      <p:tavLst>
                                        <p:tav tm="0">
                                          <p:val>
                                            <p:strVal val="#ppt_x"/>
                                          </p:val>
                                        </p:tav>
                                        <p:tav tm="100000">
                                          <p:val>
                                            <p:strVal val="#ppt_x"/>
                                          </p:val>
                                        </p:tav>
                                      </p:tavLst>
                                    </p:anim>
                                    <p:anim calcmode="lin" valueType="num">
                                      <p:cBhvr>
                                        <p:cTn id="10" dur="1000" fill="hold"/>
                                        <p:tgtEl>
                                          <p:spTgt spid="8"/>
                                        </p:tgtEl>
                                        <p:attrNameLst>
                                          <p:attrName>ppt_y</p:attrName>
                                        </p:attrNameLst>
                                      </p:cBhvr>
                                      <p:tavLst>
                                        <p:tav tm="0">
                                          <p:val>
                                            <p:strVal val="#ppt_h+1"/>
                                          </p:val>
                                        </p:tav>
                                        <p:tav tm="100000">
                                          <p:val>
                                            <p:strVal val="#ppt_y"/>
                                          </p:val>
                                        </p:tav>
                                      </p:tavLst>
                                    </p:anim>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0-#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0-#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childTnLst>
                          </p:cTn>
                        </p:par>
                        <p:par>
                          <p:cTn id="47" fill="hold">
                            <p:stCondLst>
                              <p:cond delay="1000"/>
                            </p:stCondLst>
                            <p:childTnLst>
                              <p:par>
                                <p:cTn id="48" presetID="2" presetClass="entr" presetSubtype="8"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0-#ppt_w/2"/>
                                          </p:val>
                                        </p:tav>
                                        <p:tav tm="100000">
                                          <p:val>
                                            <p:strVal val="#ppt_x"/>
                                          </p:val>
                                        </p:tav>
                                      </p:tavLst>
                                    </p:anim>
                                    <p:anim calcmode="lin" valueType="num">
                                      <p:cBhvr additive="base">
                                        <p:cTn id="51"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childTnLst>
                                </p:cTn>
                              </p:par>
                            </p:childTnLst>
                          </p:cTn>
                        </p:par>
                        <p:par>
                          <p:cTn id="57" fill="hold">
                            <p:stCondLst>
                              <p:cond delay="1000"/>
                            </p:stCondLst>
                            <p:childTnLst>
                              <p:par>
                                <p:cTn id="58" presetID="2" presetClass="entr" presetSubtype="8"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fill="hold"/>
                                        <p:tgtEl>
                                          <p:spTgt spid="44"/>
                                        </p:tgtEl>
                                        <p:attrNameLst>
                                          <p:attrName>ppt_x</p:attrName>
                                        </p:attrNameLst>
                                      </p:cBhvr>
                                      <p:tavLst>
                                        <p:tav tm="0">
                                          <p:val>
                                            <p:strVal val="0-#ppt_w/2"/>
                                          </p:val>
                                        </p:tav>
                                        <p:tav tm="100000">
                                          <p:val>
                                            <p:strVal val="#ppt_x"/>
                                          </p:val>
                                        </p:tav>
                                      </p:tavLst>
                                    </p:anim>
                                    <p:anim calcmode="lin" valueType="num">
                                      <p:cBhvr additive="base">
                                        <p:cTn id="6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38" grpId="0"/>
      <p:bldP spid="34" grpId="0"/>
      <p:bldP spid="35" grpId="0"/>
      <p:bldP spid="3" grpId="0"/>
      <p:bldP spid="32" grpId="0"/>
      <p:bldP spid="33"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8098562099_f2a30df2ba_k.jpg"/>
          <p:cNvPicPr>
            <a:picLocks noChangeAspect="1"/>
          </p:cNvPicPr>
          <p:nvPr/>
        </p:nvPicPr>
        <p:blipFill>
          <a:blip r:embed="rId3"/>
          <a:srcRect t="28340" b="24323"/>
          <a:stretch>
            <a:fillRect/>
          </a:stretch>
        </p:blipFill>
        <p:spPr>
          <a:xfrm>
            <a:off x="4071421" y="1981624"/>
            <a:ext cx="4070840" cy="2648173"/>
          </a:xfrm>
          <a:prstGeom prst="rect">
            <a:avLst/>
          </a:prstGeom>
          <a:solidFill>
            <a:srgbClr val="86A5DC"/>
          </a:solidFill>
        </p:spPr>
      </p:pic>
      <p:sp>
        <p:nvSpPr>
          <p:cNvPr id="21" name="Rectangle 20"/>
          <p:cNvSpPr/>
          <p:nvPr/>
        </p:nvSpPr>
        <p:spPr>
          <a:xfrm>
            <a:off x="0" y="4800938"/>
            <a:ext cx="12192000" cy="2057062"/>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Rectangle 13"/>
          <p:cNvSpPr/>
          <p:nvPr/>
        </p:nvSpPr>
        <p:spPr>
          <a:xfrm>
            <a:off x="0" y="4620790"/>
            <a:ext cx="12192000" cy="185201"/>
          </a:xfrm>
          <a:prstGeom prst="rect">
            <a:avLst/>
          </a:prstGeom>
          <a:solidFill>
            <a:srgbClr val="93F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1"/>
          <p:cNvGrpSpPr/>
          <p:nvPr/>
        </p:nvGrpSpPr>
        <p:grpSpPr>
          <a:xfrm>
            <a:off x="0" y="1990633"/>
            <a:ext cx="4071131" cy="2639164"/>
            <a:chOff x="0" y="1990633"/>
            <a:chExt cx="4071131" cy="2639164"/>
          </a:xfrm>
        </p:grpSpPr>
        <p:sp>
          <p:nvSpPr>
            <p:cNvPr id="24" name="Rectangle 23"/>
            <p:cNvSpPr/>
            <p:nvPr/>
          </p:nvSpPr>
          <p:spPr>
            <a:xfrm>
              <a:off x="0" y="1990633"/>
              <a:ext cx="4071131" cy="263916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4" name="Group 19"/>
            <p:cNvGrpSpPr/>
            <p:nvPr/>
          </p:nvGrpSpPr>
          <p:grpSpPr>
            <a:xfrm>
              <a:off x="207160" y="2199994"/>
              <a:ext cx="3602770" cy="2370553"/>
              <a:chOff x="207160" y="2199994"/>
              <a:chExt cx="3602770" cy="2370553"/>
            </a:xfrm>
          </p:grpSpPr>
          <p:sp>
            <p:nvSpPr>
              <p:cNvPr id="34" name="Rectangle 33"/>
              <p:cNvSpPr/>
              <p:nvPr/>
            </p:nvSpPr>
            <p:spPr>
              <a:xfrm>
                <a:off x="760022" y="2199994"/>
                <a:ext cx="2857758" cy="400110"/>
              </a:xfrm>
              <a:prstGeom prst="rect">
                <a:avLst/>
              </a:prstGeom>
            </p:spPr>
            <p:txBody>
              <a:bodyPr wrap="square" rtlCol="0">
                <a:spAutoFit/>
              </a:bodyPr>
              <a:lstStyle/>
              <a:p>
                <a:pPr rtl="0"/>
                <a:r>
                  <a:rPr lang="es-US" sz="2000" b="1" dirty="0">
                    <a:solidFill>
                      <a:schemeClr val="accent2"/>
                    </a:solidFill>
                    <a:latin typeface="+mj-lt"/>
                  </a:rPr>
                  <a:t>NUESTRA MISIÓN:</a:t>
                </a:r>
              </a:p>
            </p:txBody>
          </p:sp>
          <p:sp>
            <p:nvSpPr>
              <p:cNvPr id="35" name="Rectangle 34"/>
              <p:cNvSpPr/>
              <p:nvPr/>
            </p:nvSpPr>
            <p:spPr>
              <a:xfrm>
                <a:off x="207160" y="2646943"/>
                <a:ext cx="3602770" cy="1923604"/>
              </a:xfrm>
              <a:prstGeom prst="rect">
                <a:avLst/>
              </a:prstGeom>
            </p:spPr>
            <p:txBody>
              <a:bodyPr wrap="square" rtlCol="0">
                <a:spAutoFit/>
              </a:bodyPr>
              <a:lstStyle/>
              <a:p>
                <a:pPr algn="ctr" rtl="0"/>
                <a:r>
                  <a:rPr lang="es-US" sz="1700" dirty="0">
                    <a:solidFill>
                      <a:schemeClr val="tx1">
                        <a:lumMod val="75000"/>
                        <a:lumOff val="25000"/>
                      </a:schemeClr>
                    </a:solidFill>
                  </a:rPr>
                  <a:t>Para garantizar que aquellos que fabrican, instalan, dependen de o gestionan el uso de andamios y equipos de acceso persiguen los más altos estándares de seguridad, destreza y ética.</a:t>
                </a:r>
                <a:endParaRPr lang="id-ID" sz="1700" dirty="0">
                  <a:solidFill>
                    <a:schemeClr val="tx1">
                      <a:lumMod val="75000"/>
                      <a:lumOff val="25000"/>
                    </a:schemeClr>
                  </a:solidFill>
                </a:endParaRPr>
              </a:p>
            </p:txBody>
          </p:sp>
        </p:grpSp>
      </p:grpSp>
      <p:sp>
        <p:nvSpPr>
          <p:cNvPr id="36" name="TextBox 34"/>
          <p:cNvSpPr txBox="1"/>
          <p:nvPr/>
        </p:nvSpPr>
        <p:spPr>
          <a:xfrm>
            <a:off x="368300" y="5087631"/>
            <a:ext cx="11226800" cy="1323439"/>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rtl="0"/>
            <a:r>
              <a:rPr lang="es-US" sz="2000" dirty="0">
                <a:solidFill>
                  <a:srgbClr val="FFFFFF"/>
                </a:solidFill>
              </a:rPr>
              <a:t>La Asociación de la industria del andamio y acceso (SAIA) es el líder mundial en la promoción y el apoyo del uso seguro de los andamios y el equipo de acceso. SAIA ha brindado educación sobre seguridad a miles de contratistas mediante sus renombrados seminarios y cursos de capacitación. </a:t>
            </a:r>
          </a:p>
        </p:txBody>
      </p:sp>
      <p:sp>
        <p:nvSpPr>
          <p:cNvPr id="2" name="Isosceles Triangle 1"/>
          <p:cNvSpPr/>
          <p:nvPr/>
        </p:nvSpPr>
        <p:spPr>
          <a:xfrm rot="16200000">
            <a:off x="3499101" y="3049151"/>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3" name="Isosceles Triangle 12"/>
          <p:cNvSpPr/>
          <p:nvPr/>
        </p:nvSpPr>
        <p:spPr>
          <a:xfrm rot="5400000" flipH="1">
            <a:off x="8021740" y="3049152"/>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grpSp>
        <p:nvGrpSpPr>
          <p:cNvPr id="5" name="Group 18"/>
          <p:cNvGrpSpPr/>
          <p:nvPr/>
        </p:nvGrpSpPr>
        <p:grpSpPr>
          <a:xfrm>
            <a:off x="8318500" y="1972960"/>
            <a:ext cx="3721100" cy="2544014"/>
            <a:chOff x="8318500" y="1972960"/>
            <a:chExt cx="3721100" cy="2544014"/>
          </a:xfrm>
        </p:grpSpPr>
        <p:pic>
          <p:nvPicPr>
            <p:cNvPr id="15" name="Picture 14"/>
            <p:cNvPicPr>
              <a:picLocks noChangeAspect="1"/>
            </p:cNvPicPr>
            <p:nvPr/>
          </p:nvPicPr>
          <p:blipFill>
            <a:blip r:embed="rId4"/>
            <a:srcRect b="15310"/>
            <a:stretch>
              <a:fillRect/>
            </a:stretch>
          </p:blipFill>
          <p:spPr>
            <a:xfrm>
              <a:off x="8864601" y="1972960"/>
              <a:ext cx="2704890" cy="1456040"/>
            </a:xfrm>
            <a:prstGeom prst="rect">
              <a:avLst/>
            </a:prstGeom>
          </p:spPr>
        </p:pic>
        <p:sp>
          <p:nvSpPr>
            <p:cNvPr id="17" name="Rectangle 16"/>
            <p:cNvSpPr/>
            <p:nvPr/>
          </p:nvSpPr>
          <p:spPr>
            <a:xfrm>
              <a:off x="8318500" y="3378201"/>
              <a:ext cx="3721100" cy="1138773"/>
            </a:xfrm>
            <a:prstGeom prst="rect">
              <a:avLst/>
            </a:prstGeom>
          </p:spPr>
          <p:txBody>
            <a:bodyPr wrap="square" rtlCol="0">
              <a:spAutoFit/>
            </a:bodyPr>
            <a:lstStyle/>
            <a:p>
              <a:pPr algn="ctr" rtl="0"/>
              <a:r>
                <a:rPr lang="es-US" sz="1700" dirty="0"/>
                <a:t>SAIA brinda capacitación sobre seguridad a miles de contratistas mediante su programa de capacitación, SAIA </a:t>
              </a:r>
              <a:r>
                <a:rPr lang="es-US" sz="1700" dirty="0" err="1"/>
                <a:t>University</a:t>
              </a:r>
              <a:r>
                <a:rPr lang="es-US" sz="1700" dirty="0"/>
                <a:t>.</a:t>
              </a:r>
              <a:endParaRPr lang="id-ID" sz="1700" dirty="0"/>
            </a:p>
          </p:txBody>
        </p:sp>
      </p:grpSp>
      <p:pic>
        <p:nvPicPr>
          <p:cNvPr id="16" name="Picture 15">
            <a:extLst>
              <a:ext uri="{FF2B5EF4-FFF2-40B4-BE49-F238E27FC236}">
                <a16:creationId xmlns:a16="http://schemas.microsoft.com/office/drawing/2014/main" id="{06C256AB-EAAB-5040-B411-3688E6BA7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39" y="493871"/>
            <a:ext cx="10367341" cy="1066824"/>
          </a:xfrm>
          <a:prstGeom prst="rect">
            <a:avLst/>
          </a:prstGeom>
        </p:spPr>
      </p:pic>
    </p:spTree>
    <p:extLst>
      <p:ext uri="{BB962C8B-B14F-4D97-AF65-F5344CB8AC3E}">
        <p14:creationId xmlns:p14="http://schemas.microsoft.com/office/powerpoint/2010/main" val="21296194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3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75" y="952501"/>
            <a:ext cx="9771520" cy="5905500"/>
          </a:xfrm>
          <a:prstGeom prst="rect">
            <a:avLst/>
          </a:prstGeom>
        </p:spPr>
      </p:pic>
      <p:sp>
        <p:nvSpPr>
          <p:cNvPr id="10" name="TextBox 9"/>
          <p:cNvSpPr txBox="1"/>
          <p:nvPr/>
        </p:nvSpPr>
        <p:spPr>
          <a:xfrm>
            <a:off x="470200" y="490259"/>
            <a:ext cx="11073865" cy="830997"/>
          </a:xfrm>
          <a:prstGeom prst="rect">
            <a:avLst/>
          </a:prstGeom>
          <a:noFill/>
        </p:spPr>
        <p:txBody>
          <a:bodyPr wrap="none" rtlCol="0">
            <a:spAutoFit/>
          </a:bodyPr>
          <a:lstStyle/>
          <a:p>
            <a:pPr algn="ctr" rtl="0"/>
            <a:r>
              <a:rPr lang="es-US" sz="4700" cap="all" dirty="0">
                <a:solidFill>
                  <a:schemeClr val="tx2"/>
                </a:solidFill>
                <a:latin typeface="+mj-lt"/>
              </a:rPr>
              <a:t>Reglamentos, CÓDIGOS Y NORMAS</a:t>
            </a:r>
            <a:endParaRPr lang="en-US" sz="4700" cap="all" dirty="0">
              <a:solidFill>
                <a:schemeClr val="tx2"/>
              </a:solidFill>
              <a:latin typeface="+mj-lt"/>
            </a:endParaRPr>
          </a:p>
        </p:txBody>
      </p:sp>
    </p:spTree>
    <p:extLst>
      <p:ext uri="{BB962C8B-B14F-4D97-AF65-F5344CB8AC3E}">
        <p14:creationId xmlns:p14="http://schemas.microsoft.com/office/powerpoint/2010/main" val="3587414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394" y="680759"/>
            <a:ext cx="9687267" cy="1323439"/>
          </a:xfrm>
          <a:prstGeom prst="rect">
            <a:avLst/>
          </a:prstGeom>
          <a:noFill/>
        </p:spPr>
        <p:txBody>
          <a:bodyPr wrap="none" rtlCol="0">
            <a:spAutoFit/>
          </a:bodyPr>
          <a:lstStyle/>
          <a:p>
            <a:pPr algn="ctr" rtl="0"/>
            <a:r>
              <a:rPr lang="es-US" sz="4000" cap="all" dirty="0">
                <a:solidFill>
                  <a:schemeClr val="tx2"/>
                </a:solidFill>
                <a:latin typeface="+mj-lt"/>
              </a:rPr>
              <a:t>Los cinco peligros más comunes </a:t>
            </a:r>
            <a:br>
              <a:rPr lang="es-US" sz="4000" cap="all" dirty="0">
                <a:solidFill>
                  <a:schemeClr val="tx2"/>
                </a:solidFill>
                <a:latin typeface="+mj-lt"/>
              </a:rPr>
            </a:br>
            <a:r>
              <a:rPr lang="es-US" sz="4000" cap="all" dirty="0">
                <a:solidFill>
                  <a:schemeClr val="tx2"/>
                </a:solidFill>
                <a:latin typeface="+mj-lt"/>
              </a:rPr>
              <a:t>de los andamios</a:t>
            </a:r>
            <a:endParaRPr lang="en-US" sz="4000" cap="all" dirty="0">
              <a:solidFill>
                <a:schemeClr val="tx2"/>
              </a:solidFill>
              <a:latin typeface="+mj-lt"/>
            </a:endParaRPr>
          </a:p>
        </p:txBody>
      </p:sp>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pic>
        <p:nvPicPr>
          <p:cNvPr id="43" name="Picture 42" descr="ICON - FUSES - Struck by.psd"/>
          <p:cNvPicPr>
            <a:picLocks noChangeAspect="1"/>
          </p:cNvPicPr>
          <p:nvPr/>
        </p:nvPicPr>
        <p:blipFill>
          <a:blip r:embed="rId5"/>
          <a:stretch>
            <a:fillRect/>
          </a:stretch>
        </p:blipFill>
        <p:spPr>
          <a:xfrm>
            <a:off x="9766735" y="2226564"/>
            <a:ext cx="1469136" cy="1944624"/>
          </a:xfrm>
          <a:prstGeom prst="rect">
            <a:avLst/>
          </a:prstGeom>
        </p:spPr>
      </p:pic>
      <p:pic>
        <p:nvPicPr>
          <p:cNvPr id="44" name="Picture 43" descr="ICON- FUSES - Electrocution.psd"/>
          <p:cNvPicPr>
            <a:picLocks noChangeAspect="1"/>
          </p:cNvPicPr>
          <p:nvPr/>
        </p:nvPicPr>
        <p:blipFill>
          <a:blip r:embed="rId6"/>
          <a:stretch>
            <a:fillRect/>
          </a:stretch>
        </p:blipFill>
        <p:spPr>
          <a:xfrm>
            <a:off x="5218103" y="2251271"/>
            <a:ext cx="1520952" cy="2008632"/>
          </a:xfrm>
          <a:prstGeom prst="rect">
            <a:avLst/>
          </a:prstGeom>
        </p:spPr>
      </p:pic>
      <p:pic>
        <p:nvPicPr>
          <p:cNvPr id="45" name="Picture 44" descr="ICON - FUSES - Scaffold Collapse.psd"/>
          <p:cNvPicPr>
            <a:picLocks noChangeAspect="1"/>
          </p:cNvPicPr>
          <p:nvPr/>
        </p:nvPicPr>
        <p:blipFill>
          <a:blip r:embed="rId7"/>
          <a:stretch>
            <a:fillRect/>
          </a:stretch>
        </p:blipFill>
        <p:spPr>
          <a:xfrm>
            <a:off x="7573264" y="2251271"/>
            <a:ext cx="1392936" cy="1972056"/>
          </a:xfrm>
          <a:prstGeom prst="rect">
            <a:avLst/>
          </a:prstGeom>
        </p:spPr>
      </p:pic>
      <p:sp>
        <p:nvSpPr>
          <p:cNvPr id="13" name="TextBox 12"/>
          <p:cNvSpPr txBox="1"/>
          <p:nvPr/>
        </p:nvSpPr>
        <p:spPr>
          <a:xfrm>
            <a:off x="1257300" y="44450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4" name="TextBox 13"/>
          <p:cNvSpPr txBox="1"/>
          <p:nvPr/>
        </p:nvSpPr>
        <p:spPr>
          <a:xfrm>
            <a:off x="3225800" y="4470400"/>
            <a:ext cx="1117600" cy="1184940"/>
          </a:xfrm>
          <a:prstGeom prst="rect">
            <a:avLst/>
          </a:prstGeom>
          <a:noFill/>
        </p:spPr>
        <p:txBody>
          <a:bodyPr wrap="square" rtlCol="0">
            <a:spAutoFit/>
          </a:bodyPr>
          <a:lstStyle/>
          <a:p>
            <a:pPr rtl="0"/>
            <a:r>
              <a:rPr lang="es-US" sz="7100" dirty="0">
                <a:solidFill>
                  <a:srgbClr val="595959"/>
                </a:solidFill>
              </a:rPr>
              <a:t>A</a:t>
            </a:r>
          </a:p>
        </p:txBody>
      </p:sp>
      <p:sp>
        <p:nvSpPr>
          <p:cNvPr id="15" name="TextBox 14"/>
          <p:cNvSpPr txBox="1"/>
          <p:nvPr/>
        </p:nvSpPr>
        <p:spPr>
          <a:xfrm>
            <a:off x="5562600" y="4457700"/>
            <a:ext cx="1117600" cy="1184940"/>
          </a:xfrm>
          <a:prstGeom prst="rect">
            <a:avLst/>
          </a:prstGeom>
          <a:noFill/>
        </p:spPr>
        <p:txBody>
          <a:bodyPr wrap="square" rtlCol="0">
            <a:spAutoFit/>
          </a:bodyPr>
          <a:lstStyle/>
          <a:p>
            <a:pPr rtl="0"/>
            <a:r>
              <a:rPr lang="es-US" sz="7100">
                <a:solidFill>
                  <a:srgbClr val="595959"/>
                </a:solidFill>
              </a:rPr>
              <a:t>S</a:t>
            </a:r>
          </a:p>
        </p:txBody>
      </p:sp>
      <p:sp>
        <p:nvSpPr>
          <p:cNvPr id="16" name="TextBox 15"/>
          <p:cNvSpPr txBox="1"/>
          <p:nvPr/>
        </p:nvSpPr>
        <p:spPr>
          <a:xfrm>
            <a:off x="7848600" y="44704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7" name="TextBox 16"/>
          <p:cNvSpPr txBox="1"/>
          <p:nvPr/>
        </p:nvSpPr>
        <p:spPr>
          <a:xfrm>
            <a:off x="10083800" y="4457700"/>
            <a:ext cx="1117600" cy="1184940"/>
          </a:xfrm>
          <a:prstGeom prst="rect">
            <a:avLst/>
          </a:prstGeom>
          <a:noFill/>
        </p:spPr>
        <p:txBody>
          <a:bodyPr wrap="square" rtlCol="0">
            <a:spAutoFit/>
          </a:bodyPr>
          <a:lstStyle/>
          <a:p>
            <a:pPr rtl="0"/>
            <a:r>
              <a:rPr lang="es-US" sz="7100" dirty="0">
                <a:solidFill>
                  <a:srgbClr val="595959"/>
                </a:solidFill>
              </a:rPr>
              <a:t>O</a:t>
            </a:r>
          </a:p>
        </p:txBody>
      </p:sp>
    </p:spTree>
    <p:extLst>
      <p:ext uri="{BB962C8B-B14F-4D97-AF65-F5344CB8AC3E}">
        <p14:creationId xmlns:p14="http://schemas.microsoft.com/office/powerpoint/2010/main" val="98392513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448447" y="375959"/>
            <a:ext cx="2499402"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aídas</a:t>
            </a:r>
            <a:endParaRPr lang="en-US" sz="4800" cap="all" dirty="0">
              <a:solidFill>
                <a:schemeClr val="tx2"/>
              </a:solidFill>
              <a:latin typeface="+mj-lt"/>
            </a:endParaRPr>
          </a:p>
        </p:txBody>
      </p:sp>
      <p:sp>
        <p:nvSpPr>
          <p:cNvPr id="5" name="TextBox 4"/>
          <p:cNvSpPr txBox="1"/>
          <p:nvPr/>
        </p:nvSpPr>
        <p:spPr>
          <a:xfrm>
            <a:off x="355600" y="1879600"/>
            <a:ext cx="5359400" cy="3877985"/>
          </a:xfrm>
          <a:prstGeom prst="rect">
            <a:avLst/>
          </a:prstGeom>
          <a:noFill/>
        </p:spPr>
        <p:txBody>
          <a:bodyPr wrap="square" rtlCol="0">
            <a:spAutoFit/>
          </a:bodyPr>
          <a:lstStyle/>
          <a:p>
            <a:pPr marL="198000" indent="-198000" rtl="0">
              <a:spcAft>
                <a:spcPts val="1200"/>
              </a:spcAft>
              <a:buFont typeface="Arial"/>
              <a:buChar char="•"/>
            </a:pPr>
            <a:r>
              <a:rPr lang="es-US" sz="2400" dirty="0">
                <a:solidFill>
                  <a:schemeClr val="tx1">
                    <a:lumMod val="65000"/>
                    <a:lumOff val="35000"/>
                  </a:schemeClr>
                </a:solidFill>
              </a:rPr>
              <a:t>El peligro más común de los  andamios</a:t>
            </a:r>
          </a:p>
          <a:p>
            <a:pPr marL="198000" indent="-198000" rtl="0">
              <a:spcAft>
                <a:spcPts val="1200"/>
              </a:spcAft>
              <a:buFont typeface="Arial"/>
              <a:buChar char="•"/>
            </a:pPr>
            <a:r>
              <a:rPr lang="es-US" sz="2400" dirty="0">
                <a:solidFill>
                  <a:schemeClr val="tx1">
                    <a:lumMod val="65000"/>
                    <a:lumOff val="35000"/>
                  </a:schemeClr>
                </a:solidFill>
              </a:rPr>
              <a:t>Las caídas desde las alturas son la principal causa de muerte en la construcción</a:t>
            </a:r>
          </a:p>
          <a:p>
            <a:pPr marL="198000" indent="-198000" rtl="0">
              <a:spcAft>
                <a:spcPts val="1200"/>
              </a:spcAft>
              <a:buFont typeface="Arial"/>
              <a:buChar char="•"/>
            </a:pPr>
            <a:r>
              <a:rPr lang="es-US" sz="2400" dirty="0">
                <a:solidFill>
                  <a:schemeClr val="tx1">
                    <a:lumMod val="65000"/>
                    <a:lumOff val="35000"/>
                  </a:schemeClr>
                </a:solidFill>
              </a:rPr>
              <a:t>Las caídas en el mismo nivel (resbalones y  tropiezos) son las principales causas de lesiones</a:t>
            </a:r>
          </a:p>
          <a:p>
            <a:pPr marL="198000" indent="-198000" rtl="0">
              <a:spcAft>
                <a:spcPts val="1200"/>
              </a:spcAft>
            </a:pPr>
            <a:endParaRPr lang="en-US" sz="2400" dirty="0"/>
          </a:p>
        </p:txBody>
      </p:sp>
      <p:pic>
        <p:nvPicPr>
          <p:cNvPr id="7" name="Picture 6" descr="high_fall.jpg"/>
          <p:cNvPicPr>
            <a:picLocks noChangeAspect="1"/>
          </p:cNvPicPr>
          <p:nvPr/>
        </p:nvPicPr>
        <p:blipFill>
          <a:blip r:embed="rId4"/>
          <a:stretch>
            <a:fillRect/>
          </a:stretch>
        </p:blipFill>
        <p:spPr>
          <a:xfrm>
            <a:off x="5880100" y="723900"/>
            <a:ext cx="5245100" cy="524510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048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88300" y="1651000"/>
            <a:ext cx="6985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054100" y="520700"/>
            <a:ext cx="4419600" cy="2308324"/>
          </a:xfrm>
          <a:prstGeom prst="rect">
            <a:avLst/>
          </a:prstGeom>
          <a:noFill/>
        </p:spPr>
        <p:txBody>
          <a:bodyPr wrap="square" rtlCol="0">
            <a:spAutoFit/>
          </a:bodyPr>
          <a:lstStyle/>
          <a:p>
            <a:pPr rtl="0"/>
            <a:r>
              <a:rPr lang="es-US" sz="4800">
                <a:solidFill>
                  <a:schemeClr val="tx2">
                    <a:lumMod val="75000"/>
                  </a:schemeClr>
                </a:solidFill>
              </a:rPr>
              <a:t>PROTECCIÓN PERSONAL CONTRA CAÍDAS</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Rectangle 17"/>
          <p:cNvSpPr/>
          <p:nvPr/>
        </p:nvSpPr>
        <p:spPr>
          <a:xfrm>
            <a:off x="8877300" y="3251200"/>
            <a:ext cx="7366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32733" y="635879"/>
            <a:ext cx="3996759" cy="5688721"/>
          </a:xfrm>
          <a:prstGeom prst="rect">
            <a:avLst/>
          </a:prstGeom>
          <a:noFill/>
          <a:ln w="9525">
            <a:noFill/>
            <a:miter lim="800000"/>
            <a:headEnd/>
            <a:tailEnd/>
          </a:ln>
          <a:effectLst/>
        </p:spPr>
      </p:pic>
    </p:spTree>
    <p:extLst>
      <p:ext uri="{BB962C8B-B14F-4D97-AF65-F5344CB8AC3E}">
        <p14:creationId xmlns:p14="http://schemas.microsoft.com/office/powerpoint/2010/main" val="266350308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relacionados </a:t>
            </a:r>
            <a:br>
              <a:rPr lang="es-US" sz="2400" cap="all" dirty="0">
                <a:solidFill>
                  <a:srgbClr val="595959"/>
                </a:solidFill>
              </a:rPr>
            </a:br>
            <a:r>
              <a:rPr lang="es-US" sz="2400" cap="all" dirty="0">
                <a:solidFill>
                  <a:srgbClr val="595959"/>
                </a:solidFill>
              </a:rPr>
              <a:t>con las caídas</a:t>
            </a:r>
            <a:r>
              <a:rPr lang="es-US" sz="2400" dirty="0">
                <a:solidFill>
                  <a:srgbClr val="595959"/>
                </a:solidFill>
              </a:rPr>
              <a:t> de su jurisdicción local, en el espacio provisto en la página 44 de su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D3CE868E-18CD-E244-96F8-57F466E16AB3}"/>
              </a:ext>
            </a:extLst>
          </p:cNvPr>
          <p:cNvGrpSpPr/>
          <p:nvPr/>
        </p:nvGrpSpPr>
        <p:grpSpPr>
          <a:xfrm>
            <a:off x="501650" y="239836"/>
            <a:ext cx="9074116" cy="1517733"/>
            <a:chOff x="501650" y="239836"/>
            <a:chExt cx="9074116" cy="1517733"/>
          </a:xfrm>
        </p:grpSpPr>
        <p:pic>
          <p:nvPicPr>
            <p:cNvPr id="3" name="Picture 2">
              <a:extLst>
                <a:ext uri="{FF2B5EF4-FFF2-40B4-BE49-F238E27FC236}">
                  <a16:creationId xmlns:a16="http://schemas.microsoft.com/office/drawing/2014/main" id="{62BE5341-E062-EA49-BEDE-E4C7AD976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8" name="TextBox 7">
              <a:extLst>
                <a:ext uri="{FF2B5EF4-FFF2-40B4-BE49-F238E27FC236}">
                  <a16:creationId xmlns:a16="http://schemas.microsoft.com/office/drawing/2014/main" id="{11CE8DD9-407E-074B-BB17-D52A77B71275}"/>
                </a:ext>
              </a:extLst>
            </p:cNvPr>
            <p:cNvSpPr txBox="1"/>
            <p:nvPr/>
          </p:nvSpPr>
          <p:spPr>
            <a:xfrm>
              <a:off x="2099039" y="239836"/>
              <a:ext cx="7476727" cy="1446550"/>
            </a:xfrm>
            <a:prstGeom prst="rect">
              <a:avLst/>
            </a:prstGeom>
            <a:noFill/>
          </p:spPr>
          <p:txBody>
            <a:bodyPr wrap="non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0462591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576" y="287059"/>
            <a:ext cx="6061275" cy="830997"/>
          </a:xfrm>
          <a:prstGeom prst="rect">
            <a:avLst/>
          </a:prstGeom>
          <a:noFill/>
        </p:spPr>
        <p:txBody>
          <a:bodyPr wrap="none" rtlCol="0">
            <a:spAutoFit/>
          </a:bodyPr>
          <a:lstStyle/>
          <a:p>
            <a:pPr rtl="0"/>
            <a:r>
              <a:rPr lang="es-US" sz="4800" b="1" cap="all" dirty="0">
                <a:solidFill>
                  <a:schemeClr val="tx2"/>
                </a:solidFill>
                <a:latin typeface="+mj-lt"/>
              </a:rPr>
              <a:t>A</a:t>
            </a:r>
            <a:r>
              <a:rPr lang="es-US" sz="4800" cap="all" dirty="0">
                <a:solidFill>
                  <a:schemeClr val="tx2"/>
                </a:solidFill>
                <a:latin typeface="+mj-lt"/>
              </a:rPr>
              <a:t>cceso inseguro</a:t>
            </a:r>
            <a:endParaRPr lang="en-US" sz="4800" cap="all" dirty="0">
              <a:solidFill>
                <a:schemeClr val="tx2"/>
              </a:solidFill>
              <a:latin typeface="+mj-lt"/>
            </a:endParaRPr>
          </a:p>
        </p:txBody>
      </p:sp>
      <p:pic>
        <p:nvPicPr>
          <p:cNvPr id="5" name="Picture 4" descr="ICON - FUSES - Unsafe Access.psd"/>
          <p:cNvPicPr>
            <a:picLocks noChangeAspect="1"/>
          </p:cNvPicPr>
          <p:nvPr/>
        </p:nvPicPr>
        <p:blipFill>
          <a:blip r:embed="rId3"/>
          <a:stretch>
            <a:fillRect/>
          </a:stretch>
        </p:blipFill>
        <p:spPr>
          <a:xfrm>
            <a:off x="256033" y="169163"/>
            <a:ext cx="1025282" cy="1433601"/>
          </a:xfrm>
          <a:prstGeom prst="rect">
            <a:avLst/>
          </a:prstGeom>
        </p:spPr>
      </p:pic>
      <p:pic>
        <p:nvPicPr>
          <p:cNvPr id="6" name="Picture 5"/>
          <p:cNvPicPr>
            <a:picLocks noChangeAspect="1"/>
          </p:cNvPicPr>
          <p:nvPr/>
        </p:nvPicPr>
        <p:blipFill>
          <a:blip r:embed="rId4"/>
          <a:srcRect l="48968" t="7803" r="7132" b="29281"/>
          <a:stretch>
            <a:fillRect/>
          </a:stretch>
        </p:blipFill>
        <p:spPr>
          <a:xfrm>
            <a:off x="6541136" y="1117600"/>
            <a:ext cx="4843659" cy="4889500"/>
          </a:xfrm>
          <a:prstGeom prst="rect">
            <a:avLst/>
          </a:prstGeom>
        </p:spPr>
      </p:pic>
      <p:sp>
        <p:nvSpPr>
          <p:cNvPr id="7" name="TextBox 6"/>
          <p:cNvSpPr txBox="1"/>
          <p:nvPr/>
        </p:nvSpPr>
        <p:spPr>
          <a:xfrm>
            <a:off x="469900" y="1320800"/>
            <a:ext cx="5613400" cy="4385816"/>
          </a:xfrm>
          <a:prstGeom prst="rect">
            <a:avLst/>
          </a:prstGeom>
          <a:noFill/>
        </p:spPr>
        <p:txBody>
          <a:bodyPr wrap="square" rtlCol="0">
            <a:spAutoFit/>
          </a:bodyPr>
          <a:lstStyle/>
          <a:p>
            <a:pPr rtl="0"/>
            <a:endParaRPr lang="en-US" sz="2200" dirty="0">
              <a:solidFill>
                <a:srgbClr val="7F7F7F"/>
              </a:solidFill>
            </a:endParaRPr>
          </a:p>
          <a:p>
            <a:pPr marL="268288" indent="-268288" rtl="0">
              <a:spcAft>
                <a:spcPts val="1200"/>
              </a:spcAft>
              <a:buFont typeface="Arial"/>
              <a:buChar char="•"/>
            </a:pPr>
            <a:r>
              <a:rPr lang="es-US" sz="2400" dirty="0">
                <a:solidFill>
                  <a:srgbClr val="595959"/>
                </a:solidFill>
              </a:rPr>
              <a:t>Los ejemplos de </a:t>
            </a:r>
            <a:r>
              <a:rPr lang="es-US" sz="2400" cap="all" dirty="0">
                <a:solidFill>
                  <a:srgbClr val="595959"/>
                </a:solidFill>
              </a:rPr>
              <a:t>acceso inseguro</a:t>
            </a:r>
            <a:r>
              <a:rPr lang="es-US" sz="2400" dirty="0">
                <a:solidFill>
                  <a:srgbClr val="595959"/>
                </a:solidFill>
              </a:rPr>
              <a:t> incluyen:</a:t>
            </a:r>
          </a:p>
          <a:p>
            <a:pPr marL="623888" lvl="1" indent="-166688" rtl="0">
              <a:spcAft>
                <a:spcPts val="600"/>
              </a:spcAft>
              <a:buFont typeface="Arial"/>
              <a:buChar char="•"/>
            </a:pPr>
            <a:r>
              <a:rPr lang="es-US" sz="2400" dirty="0">
                <a:solidFill>
                  <a:srgbClr val="595959"/>
                </a:solidFill>
              </a:rPr>
              <a:t>trepar crucetas u otras partes del andamio que no están destinadas a  ser trepadas;</a:t>
            </a:r>
          </a:p>
          <a:p>
            <a:pPr marL="623888" lvl="1" indent="-166688" rtl="0">
              <a:spcAft>
                <a:spcPts val="600"/>
              </a:spcAft>
              <a:buFont typeface="Arial"/>
              <a:buChar char="•"/>
            </a:pPr>
            <a:r>
              <a:rPr lang="es-US" sz="2400" dirty="0">
                <a:solidFill>
                  <a:srgbClr val="595959"/>
                </a:solidFill>
              </a:rPr>
              <a:t>escaleras con peldaños demasiado separados; </a:t>
            </a:r>
          </a:p>
          <a:p>
            <a:pPr marL="623888" lvl="1" indent="-166688" rtl="0">
              <a:spcAft>
                <a:spcPts val="600"/>
              </a:spcAft>
              <a:buFont typeface="Arial"/>
              <a:buChar char="•"/>
            </a:pPr>
            <a:r>
              <a:rPr lang="es-US" sz="2400" dirty="0">
                <a:solidFill>
                  <a:srgbClr val="595959"/>
                </a:solidFill>
              </a:rPr>
              <a:t>sostener algo mientras se trepa</a:t>
            </a:r>
          </a:p>
          <a:p>
            <a:pPr rtl="0"/>
            <a:endParaRPr lang="en-US" sz="2200" dirty="0"/>
          </a:p>
          <a:p>
            <a:pPr rtl="0"/>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931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el ACCESO</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904D1302-652B-024E-94FE-638E0E78CD58}"/>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4A1F7E2C-6270-1843-9321-EF2E277D1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F93ADE9D-8F5F-FA4E-AC3B-3AE73D600326}"/>
                </a:ext>
              </a:extLst>
            </p:cNvPr>
            <p:cNvSpPr txBox="1"/>
            <p:nvPr/>
          </p:nvSpPr>
          <p:spPr>
            <a:xfrm>
              <a:off x="1929161" y="239836"/>
              <a:ext cx="852753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795823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4454" y="375959"/>
            <a:ext cx="7484741" cy="830997"/>
          </a:xfrm>
          <a:prstGeom prst="rect">
            <a:avLst/>
          </a:prstGeom>
          <a:noFill/>
        </p:spPr>
        <p:txBody>
          <a:bodyPr wrap="none" rtlCol="0">
            <a:spAutoFit/>
          </a:bodyPr>
          <a:lstStyle/>
          <a:p>
            <a:pPr rtl="0"/>
            <a:r>
              <a:rPr lang="es-US" sz="4800" cap="all" dirty="0">
                <a:solidFill>
                  <a:schemeClr val="tx2">
                    <a:lumMod val="75000"/>
                  </a:schemeClr>
                </a:solidFill>
                <a:latin typeface="+mj-lt"/>
              </a:rPr>
              <a:t>Electrocución (“</a:t>
            </a:r>
            <a:r>
              <a:rPr lang="es-US" sz="4800" b="1" cap="all" dirty="0">
                <a:solidFill>
                  <a:schemeClr val="tx2">
                    <a:lumMod val="75000"/>
                  </a:schemeClr>
                </a:solidFill>
                <a:latin typeface="+mj-lt"/>
              </a:rPr>
              <a:t>SSS</a:t>
            </a:r>
            <a:r>
              <a:rPr lang="es-US" sz="4800" cap="all" dirty="0">
                <a:solidFill>
                  <a:schemeClr val="tx2">
                    <a:lumMod val="75000"/>
                  </a:schemeClr>
                </a:solidFill>
                <a:latin typeface="+mj-lt"/>
              </a:rPr>
              <a:t>”)</a:t>
            </a:r>
            <a:endParaRPr lang="en-US" sz="4800" cap="all" dirty="0">
              <a:solidFill>
                <a:schemeClr val="tx2">
                  <a:lumMod val="75000"/>
                </a:schemeClr>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265684"/>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6604000" y="1143000"/>
            <a:ext cx="5216998" cy="4914900"/>
          </a:xfrm>
          <a:prstGeom prst="rect">
            <a:avLst/>
          </a:prstGeom>
        </p:spPr>
      </p:pic>
      <p:sp>
        <p:nvSpPr>
          <p:cNvPr id="8" name="TextBox 7"/>
          <p:cNvSpPr txBox="1"/>
          <p:nvPr/>
        </p:nvSpPr>
        <p:spPr>
          <a:xfrm>
            <a:off x="555879" y="1874121"/>
            <a:ext cx="5880100" cy="4416594"/>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La electrocución es un peligro común en los andamios. </a:t>
            </a:r>
          </a:p>
          <a:p>
            <a:pPr marL="198000" indent="-198000" rtl="0">
              <a:spcAft>
                <a:spcPts val="600"/>
              </a:spcAft>
              <a:buFont typeface="Arial"/>
              <a:buChar char="•"/>
            </a:pPr>
            <a:r>
              <a:rPr lang="es-US" sz="2000" dirty="0">
                <a:solidFill>
                  <a:srgbClr val="595959"/>
                </a:solidFill>
              </a:rPr>
              <a:t>Un cable puede pasar corriente sin tocar el andamio.</a:t>
            </a:r>
          </a:p>
          <a:p>
            <a:pPr marL="198000" indent="-198000" rtl="0">
              <a:spcAft>
                <a:spcPts val="600"/>
              </a:spcAft>
              <a:buFont typeface="Arial"/>
              <a:buChar char="•"/>
            </a:pPr>
            <a:r>
              <a:rPr lang="es-US" sz="2000" dirty="0">
                <a:solidFill>
                  <a:srgbClr val="595959"/>
                </a:solidFill>
              </a:rPr>
              <a:t>Manténgase a una distancia segura de la línea eléctrica.</a:t>
            </a:r>
          </a:p>
          <a:p>
            <a:pPr marL="198000" indent="-198000" rtl="0">
              <a:spcAft>
                <a:spcPts val="600"/>
              </a:spcAft>
              <a:buFont typeface="Arial"/>
              <a:buChar char="•"/>
            </a:pPr>
            <a:r>
              <a:rPr lang="es-US" sz="2000" dirty="0">
                <a:solidFill>
                  <a:srgbClr val="595959"/>
                </a:solidFill>
              </a:rPr>
              <a:t>Los andamios que hacen contacto accidental  con las líneas eléctricas han causado muchas  muertes. </a:t>
            </a:r>
          </a:p>
          <a:p>
            <a:pPr marL="198000" indent="-198000" rtl="0">
              <a:spcAft>
                <a:spcPts val="600"/>
              </a:spcAft>
              <a:buFont typeface="Arial"/>
              <a:buChar char="•"/>
            </a:pPr>
            <a:r>
              <a:rPr lang="es-US" sz="2000" dirty="0">
                <a:solidFill>
                  <a:srgbClr val="595959"/>
                </a:solidFill>
              </a:rPr>
              <a:t>Antes de desplazar un andamio rodante, compruebe la trayectoria de desplazamiento.</a:t>
            </a:r>
          </a:p>
          <a:p>
            <a:pPr marL="198000" indent="-198000" rtl="0">
              <a:spcAft>
                <a:spcPts val="600"/>
              </a:spcAft>
            </a:pPr>
            <a:endParaRPr lang="en-US" sz="1600" dirty="0"/>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0028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ELECTRICIDAD,</a:t>
            </a:r>
            <a:r>
              <a:rPr lang="es-US" sz="2400" dirty="0">
                <a:solidFill>
                  <a:srgbClr val="595959"/>
                </a:solidFill>
              </a:rPr>
              <a:t> en el espacio provisto en la página 40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355A8D76-1950-8146-B3B4-FF5E72B06630}"/>
              </a:ext>
            </a:extLst>
          </p:cNvPr>
          <p:cNvGrpSpPr/>
          <p:nvPr/>
        </p:nvGrpSpPr>
        <p:grpSpPr>
          <a:xfrm>
            <a:off x="501650" y="317328"/>
            <a:ext cx="9955045" cy="1517733"/>
            <a:chOff x="501650" y="239836"/>
            <a:chExt cx="9955045" cy="1517733"/>
          </a:xfrm>
        </p:grpSpPr>
        <p:pic>
          <p:nvPicPr>
            <p:cNvPr id="8" name="Picture 7">
              <a:extLst>
                <a:ext uri="{FF2B5EF4-FFF2-40B4-BE49-F238E27FC236}">
                  <a16:creationId xmlns:a16="http://schemas.microsoft.com/office/drawing/2014/main" id="{DFFBDC0A-E5ED-834D-857D-DBA98A187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727B0E39-0EC1-9547-862F-4CEB742CD580}"/>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687114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914" y="366182"/>
            <a:ext cx="7641836"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olapso del andamio</a:t>
            </a:r>
            <a:endParaRPr lang="en-US" sz="4800" cap="all" dirty="0">
              <a:solidFill>
                <a:schemeClr val="tx2"/>
              </a:solidFill>
              <a:latin typeface="+mj-lt"/>
            </a:endParaRPr>
          </a:p>
        </p:txBody>
      </p:sp>
      <p:pic>
        <p:nvPicPr>
          <p:cNvPr id="5" name="Picture 4" descr="ICON - FUSES - Scaffold Collapse.psd"/>
          <p:cNvPicPr>
            <a:picLocks noChangeAspect="1"/>
          </p:cNvPicPr>
          <p:nvPr/>
        </p:nvPicPr>
        <p:blipFill>
          <a:blip r:embed="rId3"/>
          <a:stretch>
            <a:fillRect/>
          </a:stretch>
        </p:blipFill>
        <p:spPr>
          <a:xfrm>
            <a:off x="422593" y="258572"/>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82954" y="1151053"/>
            <a:ext cx="5069531" cy="4944947"/>
          </a:xfrm>
          <a:prstGeom prst="rect">
            <a:avLst/>
          </a:prstGeom>
        </p:spPr>
      </p:pic>
      <p:sp>
        <p:nvSpPr>
          <p:cNvPr id="7" name="TextBox 6"/>
          <p:cNvSpPr txBox="1"/>
          <p:nvPr/>
        </p:nvSpPr>
        <p:spPr>
          <a:xfrm>
            <a:off x="365378" y="1988421"/>
            <a:ext cx="6441821" cy="4462760"/>
          </a:xfrm>
          <a:prstGeom prst="rect">
            <a:avLst/>
          </a:prstGeom>
          <a:noFill/>
        </p:spPr>
        <p:txBody>
          <a:bodyPr wrap="square" rtlCol="0">
            <a:spAutoFit/>
          </a:bodyPr>
          <a:lstStyle/>
          <a:p>
            <a:pPr marL="177800" indent="-177800" rtl="0">
              <a:buFont typeface="Arial"/>
              <a:buChar char="•"/>
            </a:pPr>
            <a:r>
              <a:rPr lang="es-US" sz="2400" dirty="0">
                <a:solidFill>
                  <a:schemeClr val="tx1">
                    <a:lumMod val="65000"/>
                    <a:lumOff val="35000"/>
                  </a:schemeClr>
                </a:solidFill>
              </a:rPr>
              <a:t>Los andamios colapsan por muchas razones: </a:t>
            </a:r>
          </a:p>
          <a:p>
            <a:pPr marL="714375" lvl="1" indent="-257175" rtl="0">
              <a:buFont typeface="Arial"/>
              <a:buChar char="•"/>
            </a:pPr>
            <a:r>
              <a:rPr lang="es-US" sz="2400" dirty="0">
                <a:solidFill>
                  <a:schemeClr val="tx1">
                    <a:lumMod val="65000"/>
                    <a:lumOff val="35000"/>
                  </a:schemeClr>
                </a:solidFill>
              </a:rPr>
              <a:t>sobrecarga; </a:t>
            </a:r>
          </a:p>
          <a:p>
            <a:pPr marL="714375" lvl="1" indent="-257175" rtl="0">
              <a:buFont typeface="Arial"/>
              <a:buChar char="•"/>
            </a:pPr>
            <a:r>
              <a:rPr lang="es-US" sz="2400" dirty="0">
                <a:solidFill>
                  <a:schemeClr val="tx1">
                    <a:lumMod val="65000"/>
                    <a:lumOff val="35000"/>
                  </a:schemeClr>
                </a:solidFill>
              </a:rPr>
              <a:t>construcción inadecuada;</a:t>
            </a:r>
          </a:p>
          <a:p>
            <a:pPr marL="714375" lvl="1" indent="-257175" rtl="0">
              <a:buFont typeface="Arial"/>
              <a:buChar char="•"/>
            </a:pPr>
            <a:r>
              <a:rPr lang="es-US" sz="2400" dirty="0" err="1">
                <a:solidFill>
                  <a:schemeClr val="tx1">
                    <a:lumMod val="65000"/>
                    <a:lumOff val="35000"/>
                  </a:schemeClr>
                </a:solidFill>
              </a:rPr>
              <a:t>arriostramiento</a:t>
            </a:r>
            <a:r>
              <a:rPr lang="es-US" sz="2400" dirty="0">
                <a:solidFill>
                  <a:schemeClr val="tx1">
                    <a:lumMod val="65000"/>
                    <a:lumOff val="35000"/>
                  </a:schemeClr>
                </a:solidFill>
              </a:rPr>
              <a:t> inadecuado; </a:t>
            </a:r>
          </a:p>
          <a:p>
            <a:pPr marL="714375" lvl="1" indent="-257175" rtl="0">
              <a:buFont typeface="Arial"/>
              <a:buChar char="•"/>
            </a:pPr>
            <a:r>
              <a:rPr lang="es-US" sz="2400" dirty="0">
                <a:solidFill>
                  <a:schemeClr val="tx1">
                    <a:lumMod val="65000"/>
                    <a:lumOff val="35000"/>
                  </a:schemeClr>
                </a:solidFill>
              </a:rPr>
              <a:t>base inadecuada;</a:t>
            </a:r>
          </a:p>
          <a:p>
            <a:pPr marL="714375" lvl="1" indent="-257175" rtl="0">
              <a:buFont typeface="Arial"/>
              <a:buChar char="•"/>
            </a:pPr>
            <a:r>
              <a:rPr lang="es-US" sz="2400" dirty="0">
                <a:solidFill>
                  <a:schemeClr val="tx1">
                    <a:lumMod val="65000"/>
                    <a:lumOff val="35000"/>
                  </a:schemeClr>
                </a:solidFill>
              </a:rPr>
              <a:t>atado/amarrado incorrecto;</a:t>
            </a:r>
          </a:p>
          <a:p>
            <a:pPr marL="714375" lvl="1" indent="-257175" rtl="0">
              <a:buFont typeface="Arial"/>
              <a:buChar char="•"/>
            </a:pPr>
            <a:r>
              <a:rPr lang="es-US" sz="2400" dirty="0">
                <a:solidFill>
                  <a:schemeClr val="tx1">
                    <a:lumMod val="65000"/>
                    <a:lumOff val="35000"/>
                  </a:schemeClr>
                </a:solidFill>
              </a:rPr>
              <a:t>uso de componentes dañados </a:t>
            </a:r>
            <a:br>
              <a:rPr lang="es-US" sz="2400" dirty="0">
                <a:solidFill>
                  <a:schemeClr val="tx1">
                    <a:lumMod val="65000"/>
                    <a:lumOff val="35000"/>
                  </a:schemeClr>
                </a:solidFill>
              </a:rPr>
            </a:br>
            <a:r>
              <a:rPr lang="es-US" sz="2400" dirty="0">
                <a:solidFill>
                  <a:schemeClr val="tx1">
                    <a:lumMod val="65000"/>
                    <a:lumOff val="35000"/>
                  </a:schemeClr>
                </a:solidFill>
              </a:rPr>
              <a:t>o mal mantenidos; </a:t>
            </a:r>
          </a:p>
          <a:p>
            <a:pPr marL="714375" lvl="1" indent="-257175" rtl="0">
              <a:buFont typeface="Arial"/>
              <a:buChar char="•"/>
            </a:pPr>
            <a:r>
              <a:rPr lang="es-US" sz="2400" dirty="0">
                <a:solidFill>
                  <a:schemeClr val="tx1">
                    <a:lumMod val="65000"/>
                    <a:lumOff val="35000"/>
                  </a:schemeClr>
                </a:solidFill>
              </a:rPr>
              <a:t>condiciones climáticas extremas (vientos fuertes).</a:t>
            </a:r>
          </a:p>
          <a:p>
            <a:pPr rtl="0">
              <a:buFont typeface="Arial"/>
              <a:buChar char="•"/>
            </a:pPr>
            <a:endParaRPr lang="en-US" sz="2000" dirty="0">
              <a:solidFill>
                <a:schemeClr val="tx1">
                  <a:lumMod val="50000"/>
                  <a:lumOff val="50000"/>
                </a:schemeClr>
              </a:solidFill>
            </a:endParaRPr>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4876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72791" y="673852"/>
            <a:ext cx="9652001" cy="1184940"/>
          </a:xfrm>
          <a:prstGeom prst="rect">
            <a:avLst/>
          </a:prstGeom>
          <a:noFill/>
        </p:spPr>
        <p:txBody>
          <a:bodyPr wrap="none" rtlCol="0">
            <a:spAutoFit/>
          </a:bodyPr>
          <a:lstStyle/>
          <a:p>
            <a:pPr rtl="0"/>
            <a:r>
              <a:rPr lang="es-US" sz="4300" cap="all" dirty="0">
                <a:solidFill>
                  <a:srgbClr val="212F3C"/>
                </a:solidFill>
                <a:latin typeface="+mj-lt"/>
                <a:ea typeface="Open Sans" panose="020B0606030504020204" pitchFamily="34" charset="0"/>
                <a:cs typeface="Open Sans" panose="020B0606030504020204" pitchFamily="34" charset="0"/>
              </a:rPr>
              <a:t>Bienvenido</a:t>
            </a:r>
            <a:r>
              <a:rPr lang="es-US" sz="4400" cap="all" dirty="0">
                <a:solidFill>
                  <a:srgbClr val="212F3C"/>
                </a:solidFill>
                <a:latin typeface="+mj-lt"/>
                <a:ea typeface="Open Sans" panose="020B0606030504020204" pitchFamily="34" charset="0"/>
                <a:cs typeface="Open Sans" panose="020B0606030504020204" pitchFamily="34" charset="0"/>
              </a:rPr>
              <a:t> </a:t>
            </a:r>
            <a:r>
              <a:rPr lang="es-US" sz="2700" dirty="0">
                <a:solidFill>
                  <a:srgbClr val="595959"/>
                </a:solidFill>
              </a:rPr>
              <a:t>a la capacitación de una persona</a:t>
            </a:r>
            <a:br>
              <a:rPr lang="es-US" sz="2700" dirty="0">
                <a:solidFill>
                  <a:srgbClr val="595959"/>
                </a:solidFill>
              </a:rPr>
            </a:br>
            <a:r>
              <a:rPr lang="es-US" sz="2700" dirty="0">
                <a:solidFill>
                  <a:srgbClr val="595959"/>
                </a:solidFill>
              </a:rPr>
              <a:t>competente de SAIA</a:t>
            </a:r>
            <a:endParaRPr lang="id-ID" sz="2700" cap="all" dirty="0">
              <a:solidFill>
                <a:srgbClr val="595959"/>
              </a:solidFill>
              <a:latin typeface="+mj-lt"/>
              <a:ea typeface="Open Sans" panose="020B0606030504020204" pitchFamily="34" charset="0"/>
              <a:cs typeface="Open Sans" panose="020B0606030504020204" pitchFamily="34" charset="0"/>
            </a:endParaRPr>
          </a:p>
        </p:txBody>
      </p:sp>
      <p:sp>
        <p:nvSpPr>
          <p:cNvPr id="25" name="Rectangle 24"/>
          <p:cNvSpPr/>
          <p:nvPr/>
        </p:nvSpPr>
        <p:spPr>
          <a:xfrm>
            <a:off x="1313638" y="1898701"/>
            <a:ext cx="9858956" cy="2262158"/>
          </a:xfrm>
          <a:prstGeom prst="rect">
            <a:avLst/>
          </a:prstGeom>
        </p:spPr>
        <p:txBody>
          <a:bodyPr wrap="square" rtlCol="0">
            <a:spAutoFit/>
          </a:bodyPr>
          <a:lstStyle/>
          <a:p>
            <a:pPr algn="just" rtl="0"/>
            <a:r>
              <a:rPr lang="es-US" sz="2100" dirty="0">
                <a:solidFill>
                  <a:srgbClr val="595959"/>
                </a:solidFill>
              </a:rPr>
              <a:t>Este curso está diseñado para proporcionarle el conocimiento y las habilidades que requiere una persona competente. </a:t>
            </a:r>
            <a:r>
              <a:rPr lang="es-US" sz="2100" i="1" u="sng" dirty="0">
                <a:solidFill>
                  <a:srgbClr val="595959"/>
                </a:solidFill>
              </a:rPr>
              <a:t>Solo su empleador</a:t>
            </a:r>
            <a:r>
              <a:rPr lang="es-US" sz="2100" dirty="0">
                <a:solidFill>
                  <a:srgbClr val="595959"/>
                </a:solidFill>
              </a:rPr>
              <a:t> </a:t>
            </a:r>
            <a:r>
              <a:rPr lang="es-US" sz="2100" i="1" dirty="0">
                <a:solidFill>
                  <a:srgbClr val="595959"/>
                </a:solidFill>
              </a:rPr>
              <a:t>tiene la autoridad para designarlo como su persona competente.</a:t>
            </a:r>
          </a:p>
          <a:p>
            <a:pPr algn="just" rtl="0"/>
            <a:endParaRPr lang="id-ID" sz="1200" dirty="0">
              <a:solidFill>
                <a:srgbClr val="595959"/>
              </a:solidFill>
            </a:endParaRPr>
          </a:p>
          <a:p>
            <a:pPr algn="just" rtl="0"/>
            <a:r>
              <a:rPr lang="es-US" sz="2100" dirty="0">
                <a:solidFill>
                  <a:srgbClr val="595959"/>
                </a:solidFill>
              </a:rPr>
              <a:t>Una persona competente es alguien capaz de identificar los riesgos existentes y predecibles y tiene autoridad para tomar medidas correctivas rápidas para eliminarlos.</a:t>
            </a:r>
            <a:endParaRPr lang="id-ID" sz="2100" dirty="0">
              <a:solidFill>
                <a:srgbClr val="595959"/>
              </a:solidFill>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6" name="Rectangle 45"/>
          <p:cNvSpPr/>
          <p:nvPr/>
        </p:nvSpPr>
        <p:spPr>
          <a:xfrm rot="16200000">
            <a:off x="6832601"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8" name="Rectangle 47"/>
          <p:cNvSpPr/>
          <p:nvPr/>
        </p:nvSpPr>
        <p:spPr>
          <a:xfrm rot="16200000">
            <a:off x="10883900" y="5549899"/>
            <a:ext cx="5842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6" name="Straight Connector 75"/>
          <p:cNvCxnSpPr/>
          <p:nvPr/>
        </p:nvCxnSpPr>
        <p:spPr>
          <a:xfrm>
            <a:off x="669303" y="4185501"/>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71620" y="4185501"/>
            <a:ext cx="0" cy="876692"/>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69303" y="838986"/>
            <a:ext cx="0" cy="3346515"/>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pPr rtl="0"/>
            <a:endParaRPr lang="en-US" dirty="0"/>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7" name="Picture 1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838950" y="5530850"/>
            <a:ext cx="4813300" cy="495300"/>
          </a:xfrm>
          <a:prstGeom prst="rect">
            <a:avLst/>
          </a:prstGeom>
        </p:spPr>
      </p:pic>
    </p:spTree>
    <p:extLst>
      <p:ext uri="{BB962C8B-B14F-4D97-AF65-F5344CB8AC3E}">
        <p14:creationId xmlns:p14="http://schemas.microsoft.com/office/powerpoint/2010/main" val="37630927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7"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down)">
                                      <p:cBhvr>
                                        <p:cTn id="36" dur="500"/>
                                        <p:tgtEl>
                                          <p:spTgt spid="78"/>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500"/>
                                        <p:tgtEl>
                                          <p:spTgt spid="76"/>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ipe(down)">
                                      <p:cBhvr>
                                        <p:cTn id="44" dur="500"/>
                                        <p:tgtEl>
                                          <p:spTgt spid="8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animBg="1"/>
      <p:bldP spid="46"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599" y="2298700"/>
            <a:ext cx="11079357" cy="1200329"/>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locales importantes relacionados con el colapso de andamios,</a:t>
            </a:r>
            <a:r>
              <a:rPr lang="es-US" sz="2400" dirty="0">
                <a:solidFill>
                  <a:srgbClr val="595959"/>
                </a:solidFill>
              </a:rPr>
              <a:t> en el espacio provisto en la página 41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57D3AA7C-674B-AE48-B96D-AF8B01AA0357}"/>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D6938C22-52EC-E847-90A8-F85B2B1DD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3A746CCD-5D41-DF4A-A6CD-AFE5B9C2CAB8}"/>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4640447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6797" y="325159"/>
            <a:ext cx="10312438" cy="769441"/>
          </a:xfrm>
          <a:prstGeom prst="rect">
            <a:avLst/>
          </a:prstGeom>
          <a:noFill/>
        </p:spPr>
        <p:txBody>
          <a:bodyPr wrap="none" rtlCol="0">
            <a:spAutoFit/>
          </a:bodyPr>
          <a:lstStyle/>
          <a:p>
            <a:pPr rtl="0"/>
            <a:r>
              <a:rPr lang="es-US" sz="4400" cap="all" dirty="0">
                <a:solidFill>
                  <a:srgbClr val="44546A"/>
                </a:solidFill>
                <a:latin typeface="+mj-lt"/>
              </a:rPr>
              <a:t>Golpe por la caída de un </a:t>
            </a:r>
            <a:r>
              <a:rPr lang="es-US" sz="4400" b="1" cap="all" dirty="0">
                <a:solidFill>
                  <a:srgbClr val="44546A"/>
                </a:solidFill>
                <a:latin typeface="+mj-lt"/>
              </a:rPr>
              <a:t>o</a:t>
            </a:r>
            <a:r>
              <a:rPr lang="es-US" sz="4400" cap="all" dirty="0">
                <a:solidFill>
                  <a:srgbClr val="44546A"/>
                </a:solidFill>
                <a:latin typeface="+mj-lt"/>
              </a:rPr>
              <a:t>bjeto</a:t>
            </a:r>
            <a:endParaRPr lang="en-US" sz="4400" cap="all" dirty="0">
              <a:solidFill>
                <a:srgbClr val="44546A"/>
              </a:solidFill>
              <a:latin typeface="+mj-lt"/>
            </a:endParaRP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520700" y="1841500"/>
            <a:ext cx="5905500" cy="4339650"/>
          </a:xfrm>
          <a:prstGeom prst="rect">
            <a:avLst/>
          </a:prstGeom>
          <a:noFill/>
        </p:spPr>
        <p:txBody>
          <a:bodyPr wrap="square" rtlCol="0">
            <a:spAutoFit/>
          </a:bodyPr>
          <a:lstStyle/>
          <a:p>
            <a:pPr marL="198000" indent="-198000" rtl="0">
              <a:buFont typeface="Arial"/>
              <a:buChar char="•"/>
            </a:pPr>
            <a:r>
              <a:rPr lang="es-US" sz="2300" dirty="0">
                <a:solidFill>
                  <a:srgbClr val="595959"/>
                </a:solidFill>
              </a:rPr>
              <a:t>Las herramientas y los materiales </a:t>
            </a:r>
            <a:br>
              <a:rPr lang="es-US" sz="2300" dirty="0">
                <a:solidFill>
                  <a:srgbClr val="595959"/>
                </a:solidFill>
              </a:rPr>
            </a:br>
            <a:r>
              <a:rPr lang="es-US" sz="2300" dirty="0">
                <a:solidFill>
                  <a:srgbClr val="595959"/>
                </a:solidFill>
              </a:rPr>
              <a:t>se pueden  caer o resbalar del  andamio, o ser pateados por accidente.</a:t>
            </a:r>
          </a:p>
          <a:p>
            <a:pPr marL="198000" indent="-198000" rtl="0">
              <a:buFont typeface="Arial"/>
              <a:buChar char="•"/>
            </a:pPr>
            <a:r>
              <a:rPr lang="es-US" sz="2300" dirty="0">
                <a:solidFill>
                  <a:srgbClr val="595959"/>
                </a:solidFill>
              </a:rPr>
              <a:t>Los objetos que caen pueden  </a:t>
            </a:r>
            <a:br>
              <a:rPr lang="es-US" sz="2300" dirty="0">
                <a:solidFill>
                  <a:srgbClr val="595959"/>
                </a:solidFill>
              </a:rPr>
            </a:br>
            <a:r>
              <a:rPr lang="es-US" sz="2300" dirty="0">
                <a:solidFill>
                  <a:srgbClr val="595959"/>
                </a:solidFill>
              </a:rPr>
              <a:t>causar daños materiales, lesiones </a:t>
            </a:r>
            <a:br>
              <a:rPr lang="es-US" sz="2300" dirty="0">
                <a:solidFill>
                  <a:srgbClr val="595959"/>
                </a:solidFill>
              </a:rPr>
            </a:br>
            <a:r>
              <a:rPr lang="es-US" sz="2300" dirty="0">
                <a:solidFill>
                  <a:srgbClr val="595959"/>
                </a:solidFill>
              </a:rPr>
              <a:t>o la  muerte. </a:t>
            </a:r>
          </a:p>
          <a:p>
            <a:pPr marL="198000" indent="-198000" rtl="0">
              <a:buFont typeface="Arial"/>
              <a:buChar char="•"/>
            </a:pPr>
            <a:r>
              <a:rPr lang="es-US" sz="2300" dirty="0">
                <a:solidFill>
                  <a:srgbClr val="595959"/>
                </a:solidFill>
              </a:rPr>
              <a:t>Los constructores de andamios pueden utilizar varios tipos de restricción, protección, o cercar las áreas donde puedan caer los objetos.</a:t>
            </a:r>
          </a:p>
          <a:p>
            <a:pPr marL="198000" indent="-198000" rtl="0"/>
            <a:endParaRPr lang="en-US" sz="2300" dirty="0"/>
          </a:p>
        </p:txBody>
      </p:sp>
      <p:pic>
        <p:nvPicPr>
          <p:cNvPr id="9" name="Picture 8" descr="falling-bricks.jpg"/>
          <p:cNvPicPr>
            <a:picLocks noChangeAspect="1"/>
          </p:cNvPicPr>
          <p:nvPr/>
        </p:nvPicPr>
        <p:blipFill>
          <a:blip r:embed="rId4"/>
          <a:srcRect r="32806"/>
          <a:stretch>
            <a:fillRect/>
          </a:stretch>
        </p:blipFill>
        <p:spPr>
          <a:xfrm>
            <a:off x="6654800" y="1327150"/>
            <a:ext cx="4724400" cy="471050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3205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CAÍDA DE LOS OBJETOS,</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EF610A34-60A4-CF49-A99B-2CE314D7BD98}"/>
              </a:ext>
            </a:extLst>
          </p:cNvPr>
          <p:cNvGrpSpPr/>
          <p:nvPr/>
        </p:nvGrpSpPr>
        <p:grpSpPr>
          <a:xfrm>
            <a:off x="501650" y="239836"/>
            <a:ext cx="10100009" cy="1517733"/>
            <a:chOff x="501650" y="239836"/>
            <a:chExt cx="10100009" cy="1517733"/>
          </a:xfrm>
        </p:grpSpPr>
        <p:pic>
          <p:nvPicPr>
            <p:cNvPr id="8" name="Picture 7">
              <a:extLst>
                <a:ext uri="{FF2B5EF4-FFF2-40B4-BE49-F238E27FC236}">
                  <a16:creationId xmlns:a16="http://schemas.microsoft.com/office/drawing/2014/main" id="{BCBD7061-0015-9646-B06C-615BB0156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A65C41E0-1B8E-4146-BFA1-C4EDADA95621}"/>
                </a:ext>
              </a:extLst>
            </p:cNvPr>
            <p:cNvSpPr txBox="1"/>
            <p:nvPr/>
          </p:nvSpPr>
          <p:spPr>
            <a:xfrm>
              <a:off x="1750739" y="239836"/>
              <a:ext cx="8850920"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42469071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973" b="5599"/>
          <a:stretch>
            <a:fillRect/>
          </a:stretch>
        </p:blipFill>
        <p:spPr>
          <a:xfrm>
            <a:off x="0" y="0"/>
            <a:ext cx="12192000" cy="6858000"/>
          </a:xfrm>
          <a:prstGeom prst="rect">
            <a:avLst/>
          </a:prstGeom>
        </p:spPr>
      </p:pic>
      <p:pic>
        <p:nvPicPr>
          <p:cNvPr id="3" name="Picture 2" descr="Learning Activity ICON.psd"/>
          <p:cNvPicPr>
            <a:picLocks noChangeAspect="1"/>
          </p:cNvPicPr>
          <p:nvPr/>
        </p:nvPicPr>
        <p:blipFill>
          <a:blip r:embed="rId4"/>
          <a:stretch>
            <a:fillRect/>
          </a:stretch>
        </p:blipFill>
        <p:spPr>
          <a:xfrm>
            <a:off x="263921" y="254000"/>
            <a:ext cx="650479" cy="719631"/>
          </a:xfrm>
          <a:prstGeom prst="rect">
            <a:avLst/>
          </a:prstGeom>
        </p:spPr>
      </p:pic>
      <p:sp>
        <p:nvSpPr>
          <p:cNvPr id="4" name="TextBox 3"/>
          <p:cNvSpPr txBox="1"/>
          <p:nvPr/>
        </p:nvSpPr>
        <p:spPr>
          <a:xfrm>
            <a:off x="1066800" y="317500"/>
            <a:ext cx="4775200" cy="461665"/>
          </a:xfrm>
          <a:prstGeom prst="rect">
            <a:avLst/>
          </a:prstGeom>
          <a:noFill/>
        </p:spPr>
        <p:txBody>
          <a:bodyPr wrap="square" rtlCol="0">
            <a:spAutoFit/>
          </a:bodyPr>
          <a:lstStyle/>
          <a:p>
            <a:pPr rtl="0"/>
            <a:r>
              <a:rPr lang="es-US" sz="2400">
                <a:solidFill>
                  <a:schemeClr val="bg1"/>
                </a:solidFill>
              </a:rPr>
              <a:t>ACTIVIDAD DE APRENDIZAJE</a:t>
            </a:r>
            <a:endParaRPr lang="en-US" sz="2400" dirty="0"/>
          </a:p>
        </p:txBody>
      </p:sp>
    </p:spTree>
    <p:extLst>
      <p:ext uri="{BB962C8B-B14F-4D97-AF65-F5344CB8AC3E}">
        <p14:creationId xmlns:p14="http://schemas.microsoft.com/office/powerpoint/2010/main" val="165589068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231152" y="0"/>
            <a:ext cx="12574828" cy="6858000"/>
          </a:xfrm>
          <a:prstGeom prst="rect">
            <a:avLst/>
          </a:prstGeom>
        </p:spPr>
      </p:pic>
    </p:spTree>
    <p:extLst>
      <p:ext uri="{BB962C8B-B14F-4D97-AF65-F5344CB8AC3E}">
        <p14:creationId xmlns:p14="http://schemas.microsoft.com/office/powerpoint/2010/main" val="29071714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38934" y="-21975"/>
            <a:ext cx="12611919" cy="6879228"/>
          </a:xfrm>
          <a:prstGeom prst="rect">
            <a:avLst/>
          </a:prstGeom>
        </p:spPr>
      </p:pic>
    </p:spTree>
    <p:extLst>
      <p:ext uri="{BB962C8B-B14F-4D97-AF65-F5344CB8AC3E}">
        <p14:creationId xmlns:p14="http://schemas.microsoft.com/office/powerpoint/2010/main" val="42879368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70" y="745"/>
            <a:ext cx="12570270" cy="6856510"/>
          </a:xfrm>
          <a:prstGeom prst="rect">
            <a:avLst/>
          </a:prstGeom>
        </p:spPr>
      </p:pic>
    </p:spTree>
    <p:extLst>
      <p:ext uri="{BB962C8B-B14F-4D97-AF65-F5344CB8AC3E}">
        <p14:creationId xmlns:p14="http://schemas.microsoft.com/office/powerpoint/2010/main" val="3685520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89" y="0"/>
            <a:ext cx="12559792" cy="6850795"/>
          </a:xfrm>
          <a:prstGeom prst="rect">
            <a:avLst/>
          </a:prstGeom>
        </p:spPr>
      </p:pic>
    </p:spTree>
    <p:extLst>
      <p:ext uri="{BB962C8B-B14F-4D97-AF65-F5344CB8AC3E}">
        <p14:creationId xmlns:p14="http://schemas.microsoft.com/office/powerpoint/2010/main" val="8317446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378270" y="745"/>
            <a:ext cx="12570270" cy="6856510"/>
          </a:xfrm>
          <a:prstGeom prst="rect">
            <a:avLst/>
          </a:prstGeom>
        </p:spPr>
      </p:pic>
    </p:spTree>
    <p:extLst>
      <p:ext uri="{BB962C8B-B14F-4D97-AF65-F5344CB8AC3E}">
        <p14:creationId xmlns:p14="http://schemas.microsoft.com/office/powerpoint/2010/main" val="21107834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6492"/>
          <a:stretch/>
        </p:blipFill>
        <p:spPr>
          <a:xfrm>
            <a:off x="0" y="-108488"/>
            <a:ext cx="12192000" cy="6966488"/>
          </a:xfrm>
          <a:prstGeom prst="rect">
            <a:avLst/>
          </a:prstGeom>
        </p:spPr>
      </p:pic>
      <p:sp>
        <p:nvSpPr>
          <p:cNvPr id="8" name="Rectangle 7"/>
          <p:cNvSpPr/>
          <p:nvPr/>
        </p:nvSpPr>
        <p:spPr>
          <a:xfrm>
            <a:off x="0" y="-431800"/>
            <a:ext cx="254000" cy="43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203E484F-00A0-6A40-B129-12D68EC9D578}"/>
              </a:ext>
            </a:extLst>
          </p:cNvPr>
          <p:cNvGrpSpPr/>
          <p:nvPr/>
        </p:nvGrpSpPr>
        <p:grpSpPr>
          <a:xfrm>
            <a:off x="0" y="44668"/>
            <a:ext cx="6504191" cy="1382579"/>
            <a:chOff x="0" y="44668"/>
            <a:chExt cx="6504191" cy="1382579"/>
          </a:xfrm>
        </p:grpSpPr>
        <p:sp>
          <p:nvSpPr>
            <p:cNvPr id="9" name="Rectangle 8"/>
            <p:cNvSpPr/>
            <p:nvPr/>
          </p:nvSpPr>
          <p:spPr>
            <a:xfrm>
              <a:off x="0" y="44668"/>
              <a:ext cx="6377940"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6" name="Picture 5">
              <a:extLst>
                <a:ext uri="{FF2B5EF4-FFF2-40B4-BE49-F238E27FC236}">
                  <a16:creationId xmlns:a16="http://schemas.microsoft.com/office/drawing/2014/main" id="{23B73CC7-7947-8B4A-B726-CBFDB71E8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grpSp>
    </p:spTree>
    <p:extLst>
      <p:ext uri="{BB962C8B-B14F-4D97-AF65-F5344CB8AC3E}">
        <p14:creationId xmlns:p14="http://schemas.microsoft.com/office/powerpoint/2010/main" val="1231135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03017" y="1058944"/>
            <a:ext cx="7374135" cy="830997"/>
          </a:xfrm>
          <a:prstGeom prst="rect">
            <a:avLst/>
          </a:prstGeom>
          <a:noFill/>
        </p:spPr>
        <p:txBody>
          <a:bodyPr wrap="none" rtlCol="0">
            <a:spAutoFit/>
          </a:bodyPr>
          <a:lstStyle/>
          <a:p>
            <a:pPr algn="ctr" rtl="0"/>
            <a:r>
              <a:rPr lang="es-US" sz="4800" cap="all" dirty="0">
                <a:solidFill>
                  <a:schemeClr val="tx2"/>
                </a:solidFill>
                <a:latin typeface="+mj-lt"/>
              </a:rPr>
              <a:t>PROGRAMA DEL CURSO</a:t>
            </a:r>
            <a:endParaRPr lang="en-US" sz="4800" cap="all" dirty="0">
              <a:solidFill>
                <a:schemeClr val="tx2"/>
              </a:solidFill>
              <a:latin typeface="+mj-lt"/>
            </a:endParaRPr>
          </a:p>
        </p:txBody>
      </p:sp>
      <p:cxnSp>
        <p:nvCxnSpPr>
          <p:cNvPr id="11" name="Straight Connector 10"/>
          <p:cNvCxnSpPr/>
          <p:nvPr/>
        </p:nvCxnSpPr>
        <p:spPr>
          <a:xfrm>
            <a:off x="6096000" y="210217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10800000">
            <a:off x="5964025" y="1973474"/>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 name="Oval 3"/>
          <p:cNvSpPr/>
          <p:nvPr/>
        </p:nvSpPr>
        <p:spPr>
          <a:xfrm>
            <a:off x="6039439" y="3366931"/>
            <a:ext cx="113122" cy="113122"/>
          </a:xfrm>
          <a:prstGeom prst="ellipse">
            <a:avLst/>
          </a:prstGeom>
          <a:solidFill>
            <a:schemeClr val="accent1"/>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344234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348880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4753556"/>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77961" y="480357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4866678"/>
            <a:ext cx="0" cy="1991322"/>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7788" y="2999381"/>
            <a:ext cx="3567265" cy="492443"/>
          </a:xfrm>
          <a:prstGeom prst="rect">
            <a:avLst/>
          </a:prstGeom>
          <a:noFill/>
        </p:spPr>
        <p:txBody>
          <a:bodyPr wrap="none" rtlCol="0">
            <a:spAutoFit/>
          </a:bodyPr>
          <a:lstStyle/>
          <a:p>
            <a:pPr rtl="0"/>
            <a:r>
              <a:rPr lang="es-US" sz="2600" cap="all" dirty="0">
                <a:solidFill>
                  <a:srgbClr val="595959"/>
                </a:solidFill>
                <a:latin typeface="+mj-lt"/>
              </a:rPr>
              <a:t>Tipos de andamios</a:t>
            </a:r>
          </a:p>
        </p:txBody>
      </p:sp>
      <p:grpSp>
        <p:nvGrpSpPr>
          <p:cNvPr id="44" name="Group 43"/>
          <p:cNvGrpSpPr/>
          <p:nvPr/>
        </p:nvGrpSpPr>
        <p:grpSpPr>
          <a:xfrm>
            <a:off x="4479321" y="2952092"/>
            <a:ext cx="1028700" cy="1584097"/>
            <a:chOff x="4479321" y="2952092"/>
            <a:chExt cx="1028700" cy="1584097"/>
          </a:xfrm>
        </p:grpSpPr>
        <p:sp>
          <p:nvSpPr>
            <p:cNvPr id="30" name="Rounded Rectangle 29"/>
            <p:cNvSpPr/>
            <p:nvPr/>
          </p:nvSpPr>
          <p:spPr>
            <a:xfrm>
              <a:off x="4479321" y="2952092"/>
              <a:ext cx="1028700" cy="1016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3" name="TextBox 42"/>
            <p:cNvSpPr txBox="1"/>
            <p:nvPr/>
          </p:nvSpPr>
          <p:spPr>
            <a:xfrm>
              <a:off x="4758002" y="3089639"/>
              <a:ext cx="457200" cy="1446550"/>
            </a:xfrm>
            <a:prstGeom prst="rect">
              <a:avLst/>
            </a:prstGeom>
            <a:noFill/>
          </p:spPr>
          <p:txBody>
            <a:bodyPr wrap="square" rtlCol="0">
              <a:spAutoFit/>
            </a:bodyPr>
            <a:lstStyle/>
            <a:p>
              <a:pPr rtl="0"/>
              <a:r>
                <a:rPr lang="es-US" sz="4400">
                  <a:solidFill>
                    <a:schemeClr val="bg1"/>
                  </a:solidFill>
                </a:rPr>
                <a:t>1</a:t>
              </a:r>
            </a:p>
          </p:txBody>
        </p:sp>
      </p:grpSp>
      <p:sp>
        <p:nvSpPr>
          <p:cNvPr id="20" name="TextBox 19"/>
          <p:cNvSpPr txBox="1"/>
          <p:nvPr/>
        </p:nvSpPr>
        <p:spPr>
          <a:xfrm>
            <a:off x="7859131" y="4236584"/>
            <a:ext cx="3057247" cy="892552"/>
          </a:xfrm>
          <a:prstGeom prst="rect">
            <a:avLst/>
          </a:prstGeom>
          <a:noFill/>
        </p:spPr>
        <p:txBody>
          <a:bodyPr wrap="none" rtlCol="0">
            <a:spAutoFit/>
          </a:bodyPr>
          <a:lstStyle/>
          <a:p>
            <a:pPr rtl="0"/>
            <a:r>
              <a:rPr lang="es-US" sz="2600" cap="all" dirty="0">
                <a:solidFill>
                  <a:srgbClr val="595959"/>
                </a:solidFill>
                <a:latin typeface="+mj-lt"/>
              </a:rPr>
              <a:t>Peligros de los </a:t>
            </a:r>
            <a:br>
              <a:rPr lang="es-US" sz="2600" cap="all" dirty="0">
                <a:solidFill>
                  <a:srgbClr val="595959"/>
                </a:solidFill>
                <a:latin typeface="+mj-lt"/>
              </a:rPr>
            </a:br>
            <a:r>
              <a:rPr lang="es-US" sz="2600" cap="all" dirty="0">
                <a:solidFill>
                  <a:srgbClr val="595959"/>
                </a:solidFill>
                <a:latin typeface="+mj-lt"/>
              </a:rPr>
              <a:t>andamios</a:t>
            </a:r>
          </a:p>
        </p:txBody>
      </p:sp>
      <p:grpSp>
        <p:nvGrpSpPr>
          <p:cNvPr id="21" name="Group 20"/>
          <p:cNvGrpSpPr/>
          <p:nvPr/>
        </p:nvGrpSpPr>
        <p:grpSpPr>
          <a:xfrm>
            <a:off x="6700274" y="4250098"/>
            <a:ext cx="1320800" cy="1016000"/>
            <a:chOff x="4495800" y="787400"/>
            <a:chExt cx="1320800" cy="1016000"/>
          </a:xfrm>
        </p:grpSpPr>
        <p:sp>
          <p:nvSpPr>
            <p:cNvPr id="23" name="Rounded Rectangle 22"/>
            <p:cNvSpPr/>
            <p:nvPr/>
          </p:nvSpPr>
          <p:spPr>
            <a:xfrm>
              <a:off x="4495800" y="787400"/>
              <a:ext cx="1028700" cy="10160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4" name="TextBox 23"/>
            <p:cNvSpPr txBox="1"/>
            <p:nvPr/>
          </p:nvSpPr>
          <p:spPr>
            <a:xfrm>
              <a:off x="4749800" y="876300"/>
              <a:ext cx="1066800" cy="769441"/>
            </a:xfrm>
            <a:prstGeom prst="rect">
              <a:avLst/>
            </a:prstGeom>
            <a:noFill/>
          </p:spPr>
          <p:txBody>
            <a:bodyPr wrap="square" rtlCol="0">
              <a:spAutoFit/>
            </a:bodyPr>
            <a:lstStyle/>
            <a:p>
              <a:pPr rtl="0"/>
              <a:r>
                <a:rPr lang="es-US" sz="4400">
                  <a:solidFill>
                    <a:srgbClr val="FFFFFF"/>
                  </a:solidFill>
                </a:rPr>
                <a:t>2</a:t>
              </a:r>
            </a:p>
          </p:txBody>
        </p:sp>
      </p:grpSp>
      <p:sp>
        <p:nvSpPr>
          <p:cNvPr id="34" name="TextBox 33"/>
          <p:cNvSpPr txBox="1"/>
          <p:nvPr/>
        </p:nvSpPr>
        <p:spPr>
          <a:xfrm>
            <a:off x="914400" y="3403600"/>
            <a:ext cx="3416300" cy="1323439"/>
          </a:xfrm>
          <a:prstGeom prst="rect">
            <a:avLst/>
          </a:prstGeom>
          <a:noFill/>
        </p:spPr>
        <p:txBody>
          <a:bodyPr wrap="square" rtlCol="0">
            <a:spAutoFit/>
          </a:bodyPr>
          <a:lstStyle/>
          <a:p>
            <a:pPr algn="just" rtl="0"/>
            <a:r>
              <a:rPr lang="es-US" sz="1600" dirty="0">
                <a:solidFill>
                  <a:srgbClr val="595959"/>
                </a:solidFill>
              </a:rPr>
              <a:t>Reconozca e identifique los tipos de andamios soportados, describa sus usos típicos, y enumere las ventajas y desventajas de cada uno.</a:t>
            </a:r>
          </a:p>
        </p:txBody>
      </p:sp>
      <p:sp>
        <p:nvSpPr>
          <p:cNvPr id="35" name="Rectangle 34"/>
          <p:cNvSpPr/>
          <p:nvPr/>
        </p:nvSpPr>
        <p:spPr>
          <a:xfrm>
            <a:off x="7847004" y="5036578"/>
            <a:ext cx="3455996" cy="1077218"/>
          </a:xfrm>
          <a:prstGeom prst="rect">
            <a:avLst/>
          </a:prstGeom>
        </p:spPr>
        <p:txBody>
          <a:bodyPr wrap="square" rtlCol="0">
            <a:spAutoFit/>
          </a:bodyPr>
          <a:lstStyle/>
          <a:p>
            <a:pPr algn="just" rtl="0"/>
            <a:r>
              <a:rPr lang="es-US" sz="1600">
                <a:solidFill>
                  <a:srgbClr val="595959"/>
                </a:solidFill>
              </a:rPr>
              <a:t>Describa los cinco peligros más comunes de los andamios y explique sus responsabilidades en relación con los reglamentos, códigos y normas.</a:t>
            </a:r>
            <a:endParaRPr lang="id-ID" sz="1600" dirty="0">
              <a:solidFill>
                <a:srgbClr val="595959"/>
              </a:solidFill>
            </a:endParaRPr>
          </a:p>
        </p:txBody>
      </p:sp>
    </p:spTree>
    <p:extLst>
      <p:ext uri="{BB962C8B-B14F-4D97-AF65-F5344CB8AC3E}">
        <p14:creationId xmlns:p14="http://schemas.microsoft.com/office/powerpoint/2010/main" val="3926067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28" grpId="0" animBg="1"/>
      <p:bldP spid="37" grpId="0"/>
      <p:bldP spid="20"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490259"/>
            <a:ext cx="4852610" cy="830997"/>
          </a:xfrm>
          <a:prstGeom prst="rect">
            <a:avLst/>
          </a:prstGeom>
          <a:noFill/>
        </p:spPr>
        <p:txBody>
          <a:bodyPr wrap="none" rtlCol="0">
            <a:spAutoFit/>
          </a:bodyPr>
          <a:lstStyle/>
          <a:p>
            <a:pPr rtl="0"/>
            <a:r>
              <a:rPr lang="es-US" sz="4800" cap="all" dirty="0">
                <a:solidFill>
                  <a:srgbClr val="44546A"/>
                </a:solidFill>
                <a:latin typeface="+mj-lt"/>
              </a:rPr>
              <a:t>Puntos clave </a:t>
            </a:r>
            <a:endParaRPr lang="en-US" sz="4800" cap="all" dirty="0">
              <a:solidFill>
                <a:srgbClr val="44546A"/>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44607" y="1483136"/>
            <a:ext cx="9309100" cy="4739759"/>
          </a:xfrm>
          <a:prstGeom prst="rect">
            <a:avLst/>
          </a:prstGeom>
          <a:noFill/>
        </p:spPr>
        <p:txBody>
          <a:bodyPr wrap="square" rtlCol="0">
            <a:spAutoFit/>
          </a:bodyPr>
          <a:lstStyle/>
          <a:p>
            <a:pPr marL="198000" indent="-198000" rtl="0">
              <a:spcAft>
                <a:spcPts val="2400"/>
              </a:spcAft>
              <a:buFont typeface="Arial"/>
              <a:buChar char="•"/>
            </a:pPr>
            <a:r>
              <a:rPr lang="es-US" sz="2200" dirty="0">
                <a:solidFill>
                  <a:srgbClr val="595959"/>
                </a:solidFill>
              </a:rPr>
              <a:t>Los trabajadores que se encuentran por encima del suelo están </a:t>
            </a:r>
            <a:r>
              <a:rPr lang="es-US" sz="2200" cap="all" dirty="0">
                <a:solidFill>
                  <a:srgbClr val="595959"/>
                </a:solidFill>
              </a:rPr>
              <a:t>expuestos a posibles caídas</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método de protección </a:t>
            </a:r>
            <a:r>
              <a:rPr lang="es-US" sz="2200" dirty="0" err="1">
                <a:solidFill>
                  <a:srgbClr val="595959"/>
                </a:solidFill>
              </a:rPr>
              <a:t>anticaídas</a:t>
            </a:r>
            <a:r>
              <a:rPr lang="es-US" sz="2200" dirty="0">
                <a:solidFill>
                  <a:srgbClr val="595959"/>
                </a:solidFill>
              </a:rPr>
              <a:t> en andamios es el uso de un </a:t>
            </a:r>
            <a:r>
              <a:rPr lang="es-US" sz="2200" cap="all" dirty="0">
                <a:solidFill>
                  <a:srgbClr val="595959"/>
                </a:solidFill>
              </a:rPr>
              <a:t>sistema de barandal</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barandal es una barrera que consiste en una </a:t>
            </a:r>
            <a:r>
              <a:rPr lang="es-US" sz="2200" cap="all" dirty="0">
                <a:solidFill>
                  <a:srgbClr val="595959"/>
                </a:solidFill>
              </a:rPr>
              <a:t>barandilla superior, un larguero intermedio</a:t>
            </a:r>
            <a:r>
              <a:rPr lang="es-US" sz="2200" dirty="0">
                <a:solidFill>
                  <a:srgbClr val="595959"/>
                </a:solidFill>
              </a:rPr>
              <a:t> y </a:t>
            </a:r>
            <a:r>
              <a:rPr lang="es-US" sz="2200" cap="all" dirty="0">
                <a:solidFill>
                  <a:srgbClr val="595959"/>
                </a:solidFill>
              </a:rPr>
              <a:t>postes</a:t>
            </a:r>
            <a:r>
              <a:rPr lang="es-US" sz="2200" dirty="0">
                <a:solidFill>
                  <a:srgbClr val="595959"/>
                </a:solidFill>
              </a:rPr>
              <a:t>, erigidos para evitar que los trabajadores caigan a niveles inferiores. </a:t>
            </a:r>
          </a:p>
          <a:p>
            <a:pPr marL="198000" indent="-198000">
              <a:spcAft>
                <a:spcPts val="2400"/>
              </a:spcAft>
              <a:buFont typeface="Arial"/>
              <a:buChar char="•"/>
            </a:pPr>
            <a:r>
              <a:rPr lang="es-US" sz="2200" cap="all" dirty="0">
                <a:solidFill>
                  <a:srgbClr val="595959"/>
                </a:solidFill>
              </a:rPr>
              <a:t>Las </a:t>
            </a:r>
            <a:r>
              <a:rPr lang="en-CA" sz="2000" dirty="0">
                <a:solidFill>
                  <a:schemeClr val="tx1">
                    <a:lumMod val="65000"/>
                    <a:lumOff val="35000"/>
                  </a:schemeClr>
                </a:solidFill>
              </a:rPr>
              <a:t>RODAPIÉS</a:t>
            </a:r>
            <a:r>
              <a:rPr lang="en-CA" dirty="0"/>
              <a:t> </a:t>
            </a:r>
            <a:r>
              <a:rPr lang="es-US" sz="2200" dirty="0">
                <a:solidFill>
                  <a:srgbClr val="595959"/>
                </a:solidFill>
              </a:rPr>
              <a:t>evitan que los materiales o las herramientas sean pateados o caigan por accidente de la plataforma de trabajo. También evitan que los pies de los trabajadores se resbalen por el borde. </a:t>
            </a:r>
          </a:p>
        </p:txBody>
      </p:sp>
      <p:sp>
        <p:nvSpPr>
          <p:cNvPr id="10" name="Rounded Rectangle 9"/>
          <p:cNvSpPr/>
          <p:nvPr/>
        </p:nvSpPr>
        <p:spPr>
          <a:xfrm>
            <a:off x="279400" y="266700"/>
            <a:ext cx="1371600" cy="13335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453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099" y="528359"/>
            <a:ext cx="4662759" cy="830997"/>
          </a:xfrm>
          <a:prstGeom prst="rect">
            <a:avLst/>
          </a:prstGeom>
          <a:noFill/>
        </p:spPr>
        <p:txBody>
          <a:bodyPr wrap="square" rtlCol="0">
            <a:spAutoFit/>
          </a:bodyPr>
          <a:lstStyle/>
          <a:p>
            <a:pPr rtl="0"/>
            <a:r>
              <a:rPr lang="es-US" sz="4800" cap="all" dirty="0">
                <a:solidFill>
                  <a:schemeClr val="tx2"/>
                </a:solidFill>
                <a:latin typeface="+mj-lt"/>
              </a:rPr>
              <a:t>Puntos clave</a:t>
            </a:r>
            <a:endParaRPr lang="en-US" sz="4800" dirty="0">
              <a:solidFill>
                <a:schemeClr val="tx2"/>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30400" y="1536700"/>
            <a:ext cx="9334500" cy="4555093"/>
          </a:xfrm>
          <a:prstGeom prst="rect">
            <a:avLst/>
          </a:prstGeom>
          <a:noFill/>
        </p:spPr>
        <p:txBody>
          <a:bodyPr wrap="square" rtlCol="0">
            <a:spAutoFit/>
          </a:bodyPr>
          <a:lstStyle/>
          <a:p>
            <a:pPr marL="198000" indent="-198000" rtl="0">
              <a:spcAft>
                <a:spcPts val="2400"/>
              </a:spcAft>
              <a:buFont typeface="Arial"/>
              <a:buChar char="•"/>
            </a:pPr>
            <a:r>
              <a:rPr lang="es-US" sz="2300" dirty="0">
                <a:solidFill>
                  <a:srgbClr val="595959"/>
                </a:solidFill>
              </a:rPr>
              <a:t>Se requieren sistemas de barandas </a:t>
            </a:r>
            <a:r>
              <a:rPr lang="es-US" sz="2300" cap="all" dirty="0">
                <a:solidFill>
                  <a:srgbClr val="595959"/>
                </a:solidFill>
              </a:rPr>
              <a:t>en todos los lados y extremos abiertos de las plataformas de trabajo</a:t>
            </a:r>
            <a:r>
              <a:rPr lang="es-US" sz="2300" dirty="0">
                <a:solidFill>
                  <a:srgbClr val="595959"/>
                </a:solidFill>
              </a:rPr>
              <a:t>, a menos que se utilice un sistema alternativo de prevención de caídas. </a:t>
            </a:r>
          </a:p>
          <a:p>
            <a:pPr marL="198000" indent="-198000" rtl="0">
              <a:spcAft>
                <a:spcPts val="2400"/>
              </a:spcAft>
              <a:buFont typeface="Arial"/>
              <a:buChar char="•"/>
            </a:pPr>
            <a:r>
              <a:rPr lang="es-US" sz="2300" dirty="0">
                <a:solidFill>
                  <a:srgbClr val="595959"/>
                </a:solidFill>
              </a:rPr>
              <a:t>Incluya un </a:t>
            </a:r>
            <a:r>
              <a:rPr lang="es-US" sz="2300" cap="all" dirty="0">
                <a:solidFill>
                  <a:srgbClr val="595959"/>
                </a:solidFill>
              </a:rPr>
              <a:t>movimiento seguro desde el área de acceso</a:t>
            </a:r>
            <a:r>
              <a:rPr lang="es-US" sz="2300" dirty="0">
                <a:solidFill>
                  <a:srgbClr val="595959"/>
                </a:solidFill>
              </a:rPr>
              <a:t> hacia o desde la plataforma. </a:t>
            </a:r>
          </a:p>
          <a:p>
            <a:pPr marL="198000" indent="-198000" rtl="0">
              <a:spcAft>
                <a:spcPts val="2400"/>
              </a:spcAft>
              <a:buFont typeface="Arial"/>
              <a:buChar char="•"/>
            </a:pPr>
            <a:r>
              <a:rPr lang="es-US" sz="2300" cap="all" dirty="0">
                <a:solidFill>
                  <a:srgbClr val="595959"/>
                </a:solidFill>
              </a:rPr>
              <a:t>Las puertas batientes</a:t>
            </a:r>
            <a:r>
              <a:rPr lang="es-US" sz="2300" dirty="0">
                <a:solidFill>
                  <a:srgbClr val="595959"/>
                </a:solidFill>
              </a:rPr>
              <a:t> siempre deben oscilar hacia ADENTRO de la plataforma. </a:t>
            </a:r>
          </a:p>
          <a:p>
            <a:pPr marL="198000" indent="-198000">
              <a:spcAft>
                <a:spcPts val="2400"/>
              </a:spcAft>
              <a:buFont typeface="Arial"/>
              <a:buChar char="•"/>
            </a:pPr>
            <a:r>
              <a:rPr lang="es-US" sz="2300" dirty="0">
                <a:solidFill>
                  <a:srgbClr val="595959"/>
                </a:solidFill>
              </a:rPr>
              <a:t>Las </a:t>
            </a:r>
            <a:r>
              <a:rPr lang="en-CA" sz="2300" dirty="0" err="1">
                <a:solidFill>
                  <a:schemeClr val="tx1">
                    <a:lumMod val="65000"/>
                    <a:lumOff val="35000"/>
                  </a:schemeClr>
                </a:solidFill>
              </a:rPr>
              <a:t>rodapiés</a:t>
            </a:r>
            <a:r>
              <a:rPr lang="es-US" sz="2300" dirty="0">
                <a:solidFill>
                  <a:srgbClr val="595959"/>
                </a:solidFill>
              </a:rPr>
              <a:t>, redes para escombros, rejillas y/o estructuras de cubierta son formas de </a:t>
            </a:r>
            <a:r>
              <a:rPr lang="es-US" sz="2300" cap="all" dirty="0">
                <a:solidFill>
                  <a:srgbClr val="595959"/>
                </a:solidFill>
              </a:rPr>
              <a:t>rodapiés</a:t>
            </a:r>
            <a:r>
              <a:rPr lang="es-US" sz="2300" dirty="0">
                <a:solidFill>
                  <a:srgbClr val="595959"/>
                </a:solidFill>
              </a:rPr>
              <a:t>.</a:t>
            </a:r>
          </a:p>
        </p:txBody>
      </p:sp>
      <p:sp>
        <p:nvSpPr>
          <p:cNvPr id="14" name="Rounded Rectangle 13"/>
          <p:cNvSpPr/>
          <p:nvPr/>
        </p:nvSpPr>
        <p:spPr>
          <a:xfrm>
            <a:off x="279400" y="26670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3920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834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4" y="55038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911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911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911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5038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76903" y="2636559"/>
            <a:ext cx="4438234" cy="830997"/>
          </a:xfrm>
          <a:prstGeom prst="rect">
            <a:avLst/>
          </a:prstGeom>
          <a:noFill/>
        </p:spPr>
        <p:txBody>
          <a:bodyPr wrap="none" rtlCol="0">
            <a:spAutoFit/>
          </a:bodyPr>
          <a:lstStyle/>
          <a:p>
            <a:pPr algn="ctr" rtl="0"/>
            <a:r>
              <a:rPr lang="es-US" sz="4800" cap="all">
                <a:solidFill>
                  <a:schemeClr val="bg1"/>
                </a:solidFill>
              </a:rPr>
              <a:t>Bases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54148" y="3358634"/>
            <a:ext cx="6083717" cy="430887"/>
          </a:xfrm>
          <a:prstGeom prst="rect">
            <a:avLst/>
          </a:prstGeom>
        </p:spPr>
        <p:txBody>
          <a:bodyPr wrap="none" rtlCol="0">
            <a:spAutoFit/>
          </a:bodyPr>
          <a:lstStyle/>
          <a:p>
            <a:pPr algn="ctr" rtl="0"/>
            <a:r>
              <a:rPr lang="es-US" sz="2200" cap="all">
                <a:solidFill>
                  <a:srgbClr val="93F300"/>
                </a:solidFill>
              </a:rPr>
              <a:t>Las bases sobre las que se construyen los andamios</a:t>
            </a:r>
          </a:p>
        </p:txBody>
      </p:sp>
      <p:grpSp>
        <p:nvGrpSpPr>
          <p:cNvPr id="2" name="Group 1">
            <a:extLst>
              <a:ext uri="{FF2B5EF4-FFF2-40B4-BE49-F238E27FC236}">
                <a16:creationId xmlns:a16="http://schemas.microsoft.com/office/drawing/2014/main" id="{FB9ADDC2-3878-5A42-9323-EEDCA2F934E6}"/>
              </a:ext>
            </a:extLst>
          </p:cNvPr>
          <p:cNvGrpSpPr/>
          <p:nvPr/>
        </p:nvGrpSpPr>
        <p:grpSpPr>
          <a:xfrm>
            <a:off x="4064001" y="5216524"/>
            <a:ext cx="2032000" cy="1666876"/>
            <a:chOff x="4064001" y="5216524"/>
            <a:chExt cx="2032000" cy="1666876"/>
          </a:xfrm>
        </p:grpSpPr>
        <p:sp>
          <p:nvSpPr>
            <p:cNvPr id="13" name="Rectangle 12"/>
            <p:cNvSpPr/>
            <p:nvPr/>
          </p:nvSpPr>
          <p:spPr>
            <a:xfrm rot="16200000">
              <a:off x="4246563" y="5033962"/>
              <a:ext cx="166687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4803532" y="5651499"/>
              <a:ext cx="835269" cy="830997"/>
            </a:xfrm>
            <a:prstGeom prst="rect">
              <a:avLst/>
            </a:prstGeom>
            <a:noFill/>
          </p:spPr>
          <p:txBody>
            <a:bodyPr wrap="square" rtlCol="0">
              <a:spAutoFit/>
            </a:bodyPr>
            <a:lstStyle/>
            <a:p>
              <a:pPr rtl="0"/>
              <a:r>
                <a:rPr lang="es-US" sz="4800">
                  <a:solidFill>
                    <a:schemeClr val="bg1"/>
                  </a:solidFill>
                </a:rPr>
                <a:t>3</a:t>
              </a:r>
            </a:p>
          </p:txBody>
        </p:sp>
      </p:grpSp>
    </p:spTree>
    <p:extLst>
      <p:ext uri="{BB962C8B-B14F-4D97-AF65-F5344CB8AC3E}">
        <p14:creationId xmlns:p14="http://schemas.microsoft.com/office/powerpoint/2010/main" val="31103904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7"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1800" decel="100000" fill="hold"/>
                                        <p:tgtEl>
                                          <p:spTgt spid="2"/>
                                        </p:tgtEl>
                                        <p:attrNameLst>
                                          <p:attrName>ppt_y</p:attrName>
                                        </p:attrNameLst>
                                      </p:cBhvr>
                                      <p:tavLst>
                                        <p:tav tm="0">
                                          <p:val>
                                            <p:strVal val="#ppt_y+1"/>
                                          </p:val>
                                        </p:tav>
                                        <p:tav tm="100000">
                                          <p:val>
                                            <p:strVal val="#ppt_y-.03"/>
                                          </p:val>
                                        </p:tav>
                                      </p:tavLst>
                                    </p:anim>
                                    <p:anim calcmode="lin" valueType="num">
                                      <p:cBhvr>
                                        <p:cTn id="4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par>
                          <p:cTn id="41" fill="hold">
                            <p:stCondLst>
                              <p:cond delay="4500"/>
                            </p:stCondLst>
                            <p:childTnLst>
                              <p:par>
                                <p:cTn id="42" presetID="22" presetClass="entr" presetSubtype="4"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500"/>
                            </p:stCondLst>
                            <p:childTnLst>
                              <p:par>
                                <p:cTn id="50" presetID="22" presetClass="entr" presetSubtype="4"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par>
                          <p:cTn id="53" fill="hold">
                            <p:stCondLst>
                              <p:cond delay="6000"/>
                            </p:stCondLst>
                            <p:childTnLst>
                              <p:par>
                                <p:cTn id="54" presetID="16" presetClass="entr" presetSubtype="37"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outVertical)">
                                      <p:cBhvr>
                                        <p:cTn id="56" dur="500"/>
                                        <p:tgtEl>
                                          <p:spTgt spid="42"/>
                                        </p:tgtEl>
                                      </p:cBhvr>
                                    </p:animEffect>
                                  </p:childTnLst>
                                </p:cTn>
                              </p:par>
                            </p:childTnLst>
                          </p:cTn>
                        </p:par>
                        <p:par>
                          <p:cTn id="57" fill="hold">
                            <p:stCondLst>
                              <p:cond delay="6500"/>
                            </p:stCondLst>
                            <p:childTnLst>
                              <p:par>
                                <p:cTn id="58" presetID="42"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6" presetClass="entr" presetSubtype="37"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40"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29364" y="1417488"/>
            <a:ext cx="6733334" cy="461665"/>
          </a:xfrm>
          <a:prstGeom prst="rect">
            <a:avLst/>
          </a:prstGeom>
          <a:noFill/>
        </p:spPr>
        <p:txBody>
          <a:bodyPr wrap="none" rtlCol="0">
            <a:spAutoFit/>
          </a:bodyPr>
          <a:lstStyle/>
          <a:p>
            <a:pPr algn="ctr" rtl="0"/>
            <a:r>
              <a:rPr lang="es-US" sz="2400">
                <a:solidFill>
                  <a:schemeClr val="tx1">
                    <a:lumMod val="75000"/>
                    <a:lumOff val="25000"/>
                  </a:schemeClr>
                </a:solidFill>
                <a:latin typeface="+mj-lt"/>
              </a:rPr>
              <a:t>Las cargas se pueden dividir en </a:t>
            </a:r>
            <a:r>
              <a:rPr lang="es-US" sz="2400" b="1">
                <a:solidFill>
                  <a:schemeClr val="tx1">
                    <a:lumMod val="75000"/>
                    <a:lumOff val="25000"/>
                  </a:schemeClr>
                </a:solidFill>
                <a:latin typeface="+mj-lt"/>
              </a:rPr>
              <a:t>tres</a:t>
            </a:r>
            <a:r>
              <a:rPr lang="es-US" sz="2400">
                <a:solidFill>
                  <a:schemeClr val="tx1">
                    <a:lumMod val="75000"/>
                    <a:lumOff val="25000"/>
                  </a:schemeClr>
                </a:solidFill>
                <a:latin typeface="+mj-lt"/>
              </a:rPr>
              <a:t> categorías:</a:t>
            </a:r>
            <a:endParaRPr lang="en-US" sz="2400" dirty="0">
              <a:solidFill>
                <a:schemeClr val="tx1">
                  <a:lumMod val="75000"/>
                  <a:lumOff val="2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rtl="0"/>
            <a:r>
              <a:rPr lang="es-US" sz="4800" cap="all">
                <a:solidFill>
                  <a:schemeClr val="tx2"/>
                </a:solidFill>
                <a:latin typeface="+mj-lt"/>
              </a:rPr>
              <a:t>Tipos de cargas</a:t>
            </a:r>
            <a:endParaRPr lang="en-US" sz="4800" cap="all"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2" name="Group 1">
            <a:extLst>
              <a:ext uri="{FF2B5EF4-FFF2-40B4-BE49-F238E27FC236}">
                <a16:creationId xmlns:a16="http://schemas.microsoft.com/office/drawing/2014/main" id="{8C03B2FE-A717-E148-8E3F-FE9D205CA0C9}"/>
              </a:ext>
            </a:extLst>
          </p:cNvPr>
          <p:cNvGrpSpPr/>
          <p:nvPr/>
        </p:nvGrpSpPr>
        <p:grpSpPr>
          <a:xfrm>
            <a:off x="749300" y="2433294"/>
            <a:ext cx="3345644" cy="3691929"/>
            <a:chOff x="749300" y="2433294"/>
            <a:chExt cx="3345644" cy="3691929"/>
          </a:xfrm>
        </p:grpSpPr>
        <p:sp>
          <p:nvSpPr>
            <p:cNvPr id="17" name="Rectangle 16"/>
            <p:cNvSpPr/>
            <p:nvPr/>
          </p:nvSpPr>
          <p:spPr>
            <a:xfrm>
              <a:off x="752928" y="2984837"/>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0130" y="2433294"/>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1518990" y="2465713"/>
              <a:ext cx="1882396" cy="461665"/>
            </a:xfrm>
            <a:prstGeom prst="rect">
              <a:avLst/>
            </a:prstGeom>
            <a:noFill/>
          </p:spPr>
          <p:txBody>
            <a:bodyPr wrap="none" rtlCol="0">
              <a:spAutoFit/>
            </a:bodyPr>
            <a:lstStyle/>
            <a:p>
              <a:pPr algn="ctr" rtl="0"/>
              <a:r>
                <a:rPr lang="es-US" sz="2400" cap="all">
                  <a:solidFill>
                    <a:schemeClr val="bg1"/>
                  </a:solidFill>
                </a:rPr>
                <a:t>cargas vivas</a:t>
              </a:r>
            </a:p>
          </p:txBody>
        </p:sp>
        <p:pic>
          <p:nvPicPr>
            <p:cNvPr id="21" name="Picture 20" descr="Scaffold-builder-course-2-5-m.jpg"/>
            <p:cNvPicPr>
              <a:picLocks noChangeAspect="1"/>
            </p:cNvPicPr>
            <p:nvPr/>
          </p:nvPicPr>
          <p:blipFill>
            <a:blip r:embed="rId3"/>
            <a:srcRect l="26319"/>
            <a:stretch>
              <a:fillRect/>
            </a:stretch>
          </p:blipFill>
          <p:spPr>
            <a:xfrm>
              <a:off x="749300" y="3130096"/>
              <a:ext cx="3345644" cy="2995127"/>
            </a:xfrm>
            <a:prstGeom prst="rect">
              <a:avLst/>
            </a:prstGeom>
          </p:spPr>
        </p:pic>
      </p:grpSp>
      <p:sp>
        <p:nvSpPr>
          <p:cNvPr id="25" name="TextBox 24"/>
          <p:cNvSpPr txBox="1"/>
          <p:nvPr/>
        </p:nvSpPr>
        <p:spPr>
          <a:xfrm>
            <a:off x="613317" y="6210301"/>
            <a:ext cx="3601844" cy="707886"/>
          </a:xfrm>
          <a:prstGeom prst="rect">
            <a:avLst/>
          </a:prstGeom>
          <a:noFill/>
        </p:spPr>
        <p:txBody>
          <a:bodyPr wrap="square" rtlCol="0">
            <a:spAutoFit/>
          </a:bodyPr>
          <a:lstStyle/>
          <a:p>
            <a:pPr rtl="0"/>
            <a:r>
              <a:rPr lang="es-US" sz="2000" dirty="0">
                <a:solidFill>
                  <a:schemeClr val="bg1"/>
                </a:solidFill>
              </a:rPr>
              <a:t>trabajadores, herramientas, materiales</a:t>
            </a:r>
          </a:p>
        </p:txBody>
      </p:sp>
      <p:grpSp>
        <p:nvGrpSpPr>
          <p:cNvPr id="4" name="Group 3">
            <a:extLst>
              <a:ext uri="{FF2B5EF4-FFF2-40B4-BE49-F238E27FC236}">
                <a16:creationId xmlns:a16="http://schemas.microsoft.com/office/drawing/2014/main" id="{2E9C1C8B-9167-E444-8590-A08A179D7F25}"/>
              </a:ext>
            </a:extLst>
          </p:cNvPr>
          <p:cNvGrpSpPr/>
          <p:nvPr/>
        </p:nvGrpSpPr>
        <p:grpSpPr>
          <a:xfrm>
            <a:off x="8125202" y="2433294"/>
            <a:ext cx="3366055" cy="3693915"/>
            <a:chOff x="8125202" y="2433294"/>
            <a:chExt cx="3366055" cy="3693915"/>
          </a:xfrm>
        </p:grpSpPr>
        <p:sp>
          <p:nvSpPr>
            <p:cNvPr id="68" name="Rectangle 67"/>
            <p:cNvSpPr/>
            <p:nvPr/>
          </p:nvSpPr>
          <p:spPr>
            <a:xfrm>
              <a:off x="8134772" y="2971800"/>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134772" y="2433294"/>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142000" y="2503813"/>
              <a:ext cx="3349257" cy="415498"/>
            </a:xfrm>
            <a:prstGeom prst="rect">
              <a:avLst/>
            </a:prstGeom>
            <a:noFill/>
          </p:spPr>
          <p:txBody>
            <a:bodyPr wrap="none" rtlCol="0">
              <a:spAutoFit/>
            </a:bodyPr>
            <a:lstStyle/>
            <a:p>
              <a:pPr algn="ctr" rtl="0"/>
              <a:r>
                <a:rPr lang="es-US" sz="2100" cap="all">
                  <a:solidFill>
                    <a:schemeClr val="bg1"/>
                  </a:solidFill>
                </a:rPr>
                <a:t>cargas ambientales</a:t>
              </a:r>
            </a:p>
          </p:txBody>
        </p:sp>
        <p:pic>
          <p:nvPicPr>
            <p:cNvPr id="27" name="Picture 26" descr="Palm-Trees_Hurricane-Wilma.jpg"/>
            <p:cNvPicPr>
              <a:picLocks noChangeAspect="1"/>
            </p:cNvPicPr>
            <p:nvPr/>
          </p:nvPicPr>
          <p:blipFill>
            <a:blip r:embed="rId4"/>
            <a:srcRect l="14627" r="13433"/>
            <a:stretch>
              <a:fillRect/>
            </a:stretch>
          </p:blipFill>
          <p:spPr>
            <a:xfrm>
              <a:off x="8125202" y="3136895"/>
              <a:ext cx="3350800" cy="2990314"/>
            </a:xfrm>
            <a:prstGeom prst="rect">
              <a:avLst/>
            </a:prstGeom>
          </p:spPr>
        </p:pic>
      </p:grpSp>
      <p:sp>
        <p:nvSpPr>
          <p:cNvPr id="28" name="TextBox 27"/>
          <p:cNvSpPr txBox="1"/>
          <p:nvPr/>
        </p:nvSpPr>
        <p:spPr>
          <a:xfrm>
            <a:off x="8141999" y="6210300"/>
            <a:ext cx="3349257" cy="400110"/>
          </a:xfrm>
          <a:prstGeom prst="rect">
            <a:avLst/>
          </a:prstGeom>
          <a:noFill/>
        </p:spPr>
        <p:txBody>
          <a:bodyPr wrap="square" rtlCol="0">
            <a:spAutoFit/>
          </a:bodyPr>
          <a:lstStyle/>
          <a:p>
            <a:pPr rtl="0"/>
            <a:r>
              <a:rPr lang="es-US" sz="2000" dirty="0">
                <a:solidFill>
                  <a:schemeClr val="bg1"/>
                </a:solidFill>
              </a:rPr>
              <a:t>viento, lluvia, nieve, hielo</a:t>
            </a:r>
          </a:p>
        </p:txBody>
      </p:sp>
      <p:grpSp>
        <p:nvGrpSpPr>
          <p:cNvPr id="3" name="Group 2">
            <a:extLst>
              <a:ext uri="{FF2B5EF4-FFF2-40B4-BE49-F238E27FC236}">
                <a16:creationId xmlns:a16="http://schemas.microsoft.com/office/drawing/2014/main" id="{7D856C3B-FE88-1542-A179-10E575C17A85}"/>
              </a:ext>
            </a:extLst>
          </p:cNvPr>
          <p:cNvGrpSpPr/>
          <p:nvPr/>
        </p:nvGrpSpPr>
        <p:grpSpPr>
          <a:xfrm>
            <a:off x="4413735" y="2456415"/>
            <a:ext cx="3351829" cy="3668808"/>
            <a:chOff x="4432300" y="2438400"/>
            <a:chExt cx="3351829" cy="3668808"/>
          </a:xfrm>
        </p:grpSpPr>
        <p:sp>
          <p:nvSpPr>
            <p:cNvPr id="36" name="Rectangle 35"/>
            <p:cNvSpPr/>
            <p:nvPr/>
          </p:nvSpPr>
          <p:spPr>
            <a:xfrm>
              <a:off x="4437244" y="2971800"/>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34446" y="2438400"/>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3" name="TextBox 42"/>
            <p:cNvSpPr txBox="1"/>
            <p:nvPr/>
          </p:nvSpPr>
          <p:spPr>
            <a:xfrm>
              <a:off x="4577865" y="2438400"/>
              <a:ext cx="3073399" cy="461665"/>
            </a:xfrm>
            <a:prstGeom prst="rect">
              <a:avLst/>
            </a:prstGeom>
            <a:noFill/>
          </p:spPr>
          <p:txBody>
            <a:bodyPr wrap="square" rtlCol="0">
              <a:spAutoFit/>
            </a:bodyPr>
            <a:lstStyle/>
            <a:p>
              <a:pPr algn="ctr" rtl="0"/>
              <a:r>
                <a:rPr lang="es-US" sz="2400" cap="all" dirty="0">
                  <a:solidFill>
                    <a:schemeClr val="bg1"/>
                  </a:solidFill>
                </a:rPr>
                <a:t>cargas muertas</a:t>
              </a:r>
            </a:p>
          </p:txBody>
        </p:sp>
        <p:pic>
          <p:nvPicPr>
            <p:cNvPr id="29" name="Picture 28" descr="CSS-Scaffold-Tower2.jpg"/>
            <p:cNvPicPr>
              <a:picLocks noChangeAspect="1"/>
            </p:cNvPicPr>
            <p:nvPr/>
          </p:nvPicPr>
          <p:blipFill>
            <a:blip r:embed="rId5"/>
            <a:srcRect l="21283" t="-1878" r="16889" b="1160"/>
            <a:stretch>
              <a:fillRect/>
            </a:stretch>
          </p:blipFill>
          <p:spPr>
            <a:xfrm>
              <a:off x="4432300" y="3098800"/>
              <a:ext cx="3338100" cy="3008408"/>
            </a:xfrm>
            <a:prstGeom prst="rect">
              <a:avLst/>
            </a:prstGeom>
          </p:spPr>
        </p:pic>
      </p:grpSp>
      <p:sp>
        <p:nvSpPr>
          <p:cNvPr id="30" name="TextBox 29"/>
          <p:cNvSpPr txBox="1"/>
          <p:nvPr/>
        </p:nvSpPr>
        <p:spPr>
          <a:xfrm>
            <a:off x="4418679" y="6223000"/>
            <a:ext cx="3346885" cy="400110"/>
          </a:xfrm>
          <a:prstGeom prst="rect">
            <a:avLst/>
          </a:prstGeom>
          <a:noFill/>
        </p:spPr>
        <p:txBody>
          <a:bodyPr wrap="square" rtlCol="0">
            <a:spAutoFit/>
          </a:bodyPr>
          <a:lstStyle/>
          <a:p>
            <a:pPr rtl="0"/>
            <a:r>
              <a:rPr lang="es-US" sz="2000" dirty="0">
                <a:solidFill>
                  <a:schemeClr val="bg1"/>
                </a:solidFill>
              </a:rPr>
              <a:t>andamio y componentes </a:t>
            </a:r>
          </a:p>
        </p:txBody>
      </p:sp>
    </p:spTree>
    <p:extLst>
      <p:ext uri="{BB962C8B-B14F-4D97-AF65-F5344CB8AC3E}">
        <p14:creationId xmlns:p14="http://schemas.microsoft.com/office/powerpoint/2010/main" val="36575037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37"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900" decel="100000" fill="hold"/>
                                        <p:tgtEl>
                                          <p:spTgt spid="2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900" decel="100000" fill="hold"/>
                                        <p:tgtEl>
                                          <p:spTgt spid="3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37"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900" decel="100000" fill="hold"/>
                                        <p:tgtEl>
                                          <p:spTgt spid="2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25" grpId="0"/>
      <p:bldP spid="28"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agle-Scaffold-Sheeting-14.jpg"/>
          <p:cNvPicPr>
            <a:picLocks noChangeAspect="1"/>
          </p:cNvPicPr>
          <p:nvPr/>
        </p:nvPicPr>
        <p:blipFill>
          <a:blip r:embed="rId3"/>
          <a:srcRect t="4642"/>
          <a:stretch>
            <a:fillRect/>
          </a:stretch>
        </p:blipFill>
        <p:spPr>
          <a:xfrm>
            <a:off x="0" y="-635430"/>
            <a:ext cx="12192000" cy="7989164"/>
          </a:xfrm>
          <a:prstGeom prst="rect">
            <a:avLst/>
          </a:prstGeom>
        </p:spPr>
      </p:pic>
      <p:sp>
        <p:nvSpPr>
          <p:cNvPr id="6" name="Rectangle 5">
            <a:extLst>
              <a:ext uri="{FF2B5EF4-FFF2-40B4-BE49-F238E27FC236}">
                <a16:creationId xmlns:a16="http://schemas.microsoft.com/office/drawing/2014/main" id="{F4962EC2-0669-9040-854A-2650AF0900AF}"/>
              </a:ext>
            </a:extLst>
          </p:cNvPr>
          <p:cNvSpPr/>
          <p:nvPr/>
        </p:nvSpPr>
        <p:spPr>
          <a:xfrm>
            <a:off x="0" y="44668"/>
            <a:ext cx="6345044"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TextBox 6">
            <a:extLst>
              <a:ext uri="{FF2B5EF4-FFF2-40B4-BE49-F238E27FC236}">
                <a16:creationId xmlns:a16="http://schemas.microsoft.com/office/drawing/2014/main" id="{1624437E-F87F-424F-AA62-B017D9BF4676}"/>
              </a:ext>
            </a:extLst>
          </p:cNvPr>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8" name="Picture 7">
            <a:extLst>
              <a:ext uri="{FF2B5EF4-FFF2-40B4-BE49-F238E27FC236}">
                <a16:creationId xmlns:a16="http://schemas.microsoft.com/office/drawing/2014/main" id="{84DC6E5F-0E7C-E14D-A7CB-DA48496EB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spTree>
    <p:extLst>
      <p:ext uri="{BB962C8B-B14F-4D97-AF65-F5344CB8AC3E}">
        <p14:creationId xmlns:p14="http://schemas.microsoft.com/office/powerpoint/2010/main" val="3032827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a:blip r:embed="rId3"/>
          <a:stretch>
            <a:fillRect/>
          </a:stretch>
        </p:blipFill>
        <p:spPr>
          <a:xfrm>
            <a:off x="2362200" y="371365"/>
            <a:ext cx="5932314" cy="5894665"/>
          </a:xfrm>
          <a:prstGeom prst="rect">
            <a:avLst/>
          </a:prstGeom>
        </p:spPr>
      </p:pic>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8737600" y="590550"/>
            <a:ext cx="2832100" cy="2851236"/>
          </a:xfrm>
          <a:prstGeom prst="rect">
            <a:avLst/>
          </a:prstGeom>
        </p:spPr>
      </p:pic>
      <p:pic>
        <p:nvPicPr>
          <p:cNvPr id="25" name="Picture 2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2"/>
              <a:stretch>
                <a:fillRect/>
              </a:stretch>
            </p:blipFill>
          </mc:Choice>
          <mc:Fallback>
            <p:blipFill>
              <a:blip r:embed="rId13"/>
              <a:stretch>
                <a:fillRect/>
              </a:stretch>
            </p:blipFill>
          </mc:Fallback>
        </mc:AlternateContent>
        <p:spPr>
          <a:xfrm>
            <a:off x="8991600" y="1725676"/>
            <a:ext cx="2324100" cy="1115568"/>
          </a:xfrm>
          <a:prstGeom prst="rect">
            <a:avLst/>
          </a:prstGeom>
        </p:spPr>
      </p:pic>
      <p:pic>
        <p:nvPicPr>
          <p:cNvPr id="29" name="Picture 28"/>
          <p:cNvPicPr>
            <a:picLocks noChangeAspect="1"/>
          </p:cNvPicPr>
          <p:nvPr/>
        </p:nvPicPr>
        <p:blipFill>
          <a:blip r:embed="rId14"/>
          <a:stretch>
            <a:fillRect/>
          </a:stretch>
        </p:blipFill>
        <p:spPr>
          <a:xfrm>
            <a:off x="8660626" y="3777439"/>
            <a:ext cx="2832874" cy="2813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334620" y="325159"/>
            <a:ext cx="4664859" cy="1569660"/>
          </a:xfrm>
          <a:prstGeom prst="rect">
            <a:avLst/>
          </a:prstGeom>
          <a:noFill/>
        </p:spPr>
        <p:txBody>
          <a:bodyPr wrap="none" rtlCol="0">
            <a:spAutoFit/>
          </a:bodyPr>
          <a:lstStyle/>
          <a:p>
            <a:pPr algn="ctr" rtl="0"/>
            <a:r>
              <a:rPr lang="es-US" sz="4800" cap="all">
                <a:solidFill>
                  <a:srgbClr val="44546A"/>
                </a:solidFill>
                <a:latin typeface="+mj-lt"/>
              </a:rPr>
              <a:t>Bases</a:t>
            </a:r>
          </a:p>
          <a:p>
            <a:pPr algn="ctr" rtl="0"/>
            <a:r>
              <a:rPr lang="es-US" sz="4800" cap="all">
                <a:solidFill>
                  <a:srgbClr val="44546A"/>
                </a:solidFill>
                <a:latin typeface="+mj-lt"/>
              </a:rPr>
              <a:t> Componentes</a:t>
            </a:r>
            <a:endParaRPr lang="en-US" sz="4800" cap="all" dirty="0">
              <a:solidFill>
                <a:srgbClr val="44546A"/>
              </a:solidFill>
              <a:latin typeface="+mj-lt"/>
            </a:endParaRPr>
          </a:p>
        </p:txBody>
      </p:sp>
      <p:grpSp>
        <p:nvGrpSpPr>
          <p:cNvPr id="5" name="Group 4">
            <a:extLst>
              <a:ext uri="{FF2B5EF4-FFF2-40B4-BE49-F238E27FC236}">
                <a16:creationId xmlns:a16="http://schemas.microsoft.com/office/drawing/2014/main" id="{BE8855A4-A680-5342-9B1C-95A9EB0B157C}"/>
              </a:ext>
            </a:extLst>
          </p:cNvPr>
          <p:cNvGrpSpPr/>
          <p:nvPr/>
        </p:nvGrpSpPr>
        <p:grpSpPr>
          <a:xfrm>
            <a:off x="1728440" y="5316451"/>
            <a:ext cx="3599917" cy="1333561"/>
            <a:chOff x="1728440" y="5316451"/>
            <a:chExt cx="3599917" cy="1333561"/>
          </a:xfrm>
        </p:grpSpPr>
        <p:cxnSp>
          <p:nvCxnSpPr>
            <p:cNvPr id="10" name="Straight Arrow Connector 9">
              <a:extLst>
                <a:ext uri="{FF2B5EF4-FFF2-40B4-BE49-F238E27FC236}">
                  <a16:creationId xmlns:a16="http://schemas.microsoft.com/office/drawing/2014/main" id="{3BD185ED-EC33-ED4E-AF29-D7F2885B0263}"/>
                </a:ext>
              </a:extLst>
            </p:cNvPr>
            <p:cNvCxnSpPr>
              <a:cxnSpLocks/>
            </p:cNvCxnSpPr>
            <p:nvPr/>
          </p:nvCxnSpPr>
          <p:spPr>
            <a:xfrm flipV="1">
              <a:off x="3688597" y="5316451"/>
              <a:ext cx="1639760" cy="944649"/>
            </a:xfrm>
            <a:prstGeom prst="straightConnector1">
              <a:avLst/>
            </a:prstGeom>
            <a:ln w="53975">
              <a:solidFill>
                <a:srgbClr val="93BC0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F50498-F513-464D-AE9E-6EBDA90A051E}"/>
                </a:ext>
              </a:extLst>
            </p:cNvPr>
            <p:cNvSpPr txBox="1"/>
            <p:nvPr/>
          </p:nvSpPr>
          <p:spPr>
            <a:xfrm>
              <a:off x="1728440" y="6219125"/>
              <a:ext cx="2664184" cy="430887"/>
            </a:xfrm>
            <a:prstGeom prst="rect">
              <a:avLst/>
            </a:prstGeom>
            <a:noFill/>
          </p:spPr>
          <p:txBody>
            <a:bodyPr wrap="square" rtlCol="0">
              <a:spAutoFit/>
            </a:bodyPr>
            <a:lstStyle/>
            <a:p>
              <a:pPr rtl="0"/>
              <a:r>
                <a:rPr lang="es-US" sz="2200" dirty="0"/>
                <a:t>PLACA DE BASE</a:t>
              </a:r>
            </a:p>
          </p:txBody>
        </p:sp>
      </p:grpSp>
      <p:grpSp>
        <p:nvGrpSpPr>
          <p:cNvPr id="12" name="Group 11">
            <a:extLst>
              <a:ext uri="{FF2B5EF4-FFF2-40B4-BE49-F238E27FC236}">
                <a16:creationId xmlns:a16="http://schemas.microsoft.com/office/drawing/2014/main" id="{A7566C73-09D4-6C42-9E7B-8E86CE3093B7}"/>
              </a:ext>
            </a:extLst>
          </p:cNvPr>
          <p:cNvGrpSpPr/>
          <p:nvPr/>
        </p:nvGrpSpPr>
        <p:grpSpPr>
          <a:xfrm>
            <a:off x="6573071" y="5548394"/>
            <a:ext cx="1946461" cy="833842"/>
            <a:chOff x="6573071" y="5548394"/>
            <a:chExt cx="1946461" cy="833842"/>
          </a:xfrm>
        </p:grpSpPr>
        <p:cxnSp>
          <p:nvCxnSpPr>
            <p:cNvPr id="16" name="Straight Arrow Connector 15">
              <a:extLst>
                <a:ext uri="{FF2B5EF4-FFF2-40B4-BE49-F238E27FC236}">
                  <a16:creationId xmlns:a16="http://schemas.microsoft.com/office/drawing/2014/main" id="{4A4C30C4-4B74-1746-A038-60A6BF8B00A8}"/>
                </a:ext>
              </a:extLst>
            </p:cNvPr>
            <p:cNvCxnSpPr>
              <a:cxnSpLocks/>
            </p:cNvCxnSpPr>
            <p:nvPr/>
          </p:nvCxnSpPr>
          <p:spPr>
            <a:xfrm flipH="1" flipV="1">
              <a:off x="6573071" y="5548394"/>
              <a:ext cx="366111" cy="402955"/>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EBFBC8-9F89-3C42-A3CB-156CBF7D78FD}"/>
                </a:ext>
              </a:extLst>
            </p:cNvPr>
            <p:cNvSpPr txBox="1"/>
            <p:nvPr/>
          </p:nvSpPr>
          <p:spPr>
            <a:xfrm>
              <a:off x="6656180" y="5951349"/>
              <a:ext cx="1863352" cy="430887"/>
            </a:xfrm>
            <a:prstGeom prst="rect">
              <a:avLst/>
            </a:prstGeom>
            <a:noFill/>
          </p:spPr>
          <p:txBody>
            <a:bodyPr wrap="square" rtlCol="0">
              <a:spAutoFit/>
            </a:bodyPr>
            <a:lstStyle/>
            <a:p>
              <a:pPr rtl="0"/>
              <a:r>
                <a:rPr lang="es-US" sz="2200" dirty="0"/>
                <a:t>DURMIENTE</a:t>
              </a:r>
            </a:p>
          </p:txBody>
        </p:sp>
      </p:grpSp>
      <p:grpSp>
        <p:nvGrpSpPr>
          <p:cNvPr id="19" name="Group 18">
            <a:extLst>
              <a:ext uri="{FF2B5EF4-FFF2-40B4-BE49-F238E27FC236}">
                <a16:creationId xmlns:a16="http://schemas.microsoft.com/office/drawing/2014/main" id="{82FFC0B5-1E2B-2D48-A4DB-DB66CB80497F}"/>
              </a:ext>
            </a:extLst>
          </p:cNvPr>
          <p:cNvGrpSpPr/>
          <p:nvPr/>
        </p:nvGrpSpPr>
        <p:grpSpPr>
          <a:xfrm>
            <a:off x="1919114" y="2534219"/>
            <a:ext cx="3409243" cy="779548"/>
            <a:chOff x="1919114" y="2534219"/>
            <a:chExt cx="3409243" cy="779548"/>
          </a:xfrm>
        </p:grpSpPr>
        <p:sp>
          <p:nvSpPr>
            <p:cNvPr id="26" name="TextBox 25">
              <a:extLst>
                <a:ext uri="{FF2B5EF4-FFF2-40B4-BE49-F238E27FC236}">
                  <a16:creationId xmlns:a16="http://schemas.microsoft.com/office/drawing/2014/main" id="{8EB1DC63-EDF1-B541-8E0D-E5D8D394B3FB}"/>
                </a:ext>
              </a:extLst>
            </p:cNvPr>
            <p:cNvSpPr txBox="1"/>
            <p:nvPr/>
          </p:nvSpPr>
          <p:spPr>
            <a:xfrm>
              <a:off x="1919114" y="2534219"/>
              <a:ext cx="3409243" cy="430887"/>
            </a:xfrm>
            <a:prstGeom prst="rect">
              <a:avLst/>
            </a:prstGeom>
            <a:noFill/>
          </p:spPr>
          <p:txBody>
            <a:bodyPr wrap="square" rtlCol="0">
              <a:spAutoFit/>
            </a:bodyPr>
            <a:lstStyle/>
            <a:p>
              <a:pPr rtl="0"/>
              <a:r>
                <a:rPr lang="es-US" sz="2200" dirty="0"/>
                <a:t>TORNILLO NIVELADOR</a:t>
              </a:r>
            </a:p>
          </p:txBody>
        </p:sp>
        <p:cxnSp>
          <p:nvCxnSpPr>
            <p:cNvPr id="27" name="Straight Arrow Connector 26">
              <a:extLst>
                <a:ext uri="{FF2B5EF4-FFF2-40B4-BE49-F238E27FC236}">
                  <a16:creationId xmlns:a16="http://schemas.microsoft.com/office/drawing/2014/main" id="{EC275282-327D-8841-BB7C-D5AD9C737A53}"/>
                </a:ext>
              </a:extLst>
            </p:cNvPr>
            <p:cNvCxnSpPr>
              <a:cxnSpLocks/>
              <a:stCxn id="26" idx="2"/>
            </p:cNvCxnSpPr>
            <p:nvPr/>
          </p:nvCxnSpPr>
          <p:spPr>
            <a:xfrm>
              <a:off x="3623736" y="2965106"/>
              <a:ext cx="1025756" cy="348661"/>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2589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900" decel="100000" fill="hold"/>
                                        <p:tgtEl>
                                          <p:spTgt spid="2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ls.jp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768927" y="4353266"/>
            <a:ext cx="1505641" cy="830997"/>
          </a:xfrm>
          <a:prstGeom prst="rect">
            <a:avLst/>
          </a:prstGeom>
          <a:noFill/>
        </p:spPr>
        <p:txBody>
          <a:bodyPr wrap="none" rtlCol="0">
            <a:spAutoFit/>
          </a:bodyPr>
          <a:lstStyle/>
          <a:p>
            <a:pPr algn="ctr" rtl="0"/>
            <a:r>
              <a:rPr lang="es-US" sz="4800" cap="all" dirty="0">
                <a:solidFill>
                  <a:schemeClr val="tx2">
                    <a:lumMod val="75000"/>
                  </a:schemeClr>
                </a:solidFill>
                <a:latin typeface="+mj-lt"/>
              </a:rPr>
              <a:t>Durmientes</a:t>
            </a:r>
            <a:endParaRPr lang="en-US" sz="4800" cap="all" dirty="0">
              <a:solidFill>
                <a:schemeClr val="tx2">
                  <a:lumMod val="75000"/>
                </a:schemeClr>
              </a:solidFill>
              <a:latin typeface="+mj-lt"/>
            </a:endParaRPr>
          </a:p>
        </p:txBody>
      </p:sp>
      <p:sp>
        <p:nvSpPr>
          <p:cNvPr id="5" name="TextBox 4"/>
          <p:cNvSpPr txBox="1"/>
          <p:nvPr/>
        </p:nvSpPr>
        <p:spPr>
          <a:xfrm>
            <a:off x="4828368" y="5369302"/>
            <a:ext cx="6689652" cy="1292662"/>
          </a:xfrm>
          <a:prstGeom prst="rect">
            <a:avLst/>
          </a:prstGeom>
          <a:noFill/>
        </p:spPr>
        <p:txBody>
          <a:bodyPr wrap="none" rtlCol="0">
            <a:spAutoFit/>
          </a:bodyPr>
          <a:lstStyle/>
          <a:p>
            <a:pPr rtl="0"/>
            <a:r>
              <a:rPr lang="es-US" sz="2600" dirty="0">
                <a:solidFill>
                  <a:srgbClr val="212F3C"/>
                </a:solidFill>
              </a:rPr>
              <a:t>Las durmientes deben tener el tamaño </a:t>
            </a:r>
            <a:br>
              <a:rPr lang="es-US" sz="2600" dirty="0">
                <a:solidFill>
                  <a:srgbClr val="212F3C"/>
                </a:solidFill>
              </a:rPr>
            </a:br>
            <a:r>
              <a:rPr lang="es-US" sz="2600" dirty="0">
                <a:solidFill>
                  <a:srgbClr val="212F3C"/>
                </a:solidFill>
              </a:rPr>
              <a:t>y la resistencia suficientes para soportar </a:t>
            </a:r>
            <a:br>
              <a:rPr lang="es-US" sz="2600" dirty="0">
                <a:solidFill>
                  <a:srgbClr val="212F3C"/>
                </a:solidFill>
              </a:rPr>
            </a:br>
            <a:r>
              <a:rPr lang="es-US" sz="2600" dirty="0">
                <a:solidFill>
                  <a:srgbClr val="212F3C"/>
                </a:solidFill>
              </a:rPr>
              <a:t>las cargas que se les transmiten.</a:t>
            </a:r>
          </a:p>
        </p:txBody>
      </p:sp>
    </p:spTree>
    <p:extLst>
      <p:ext uri="{BB962C8B-B14F-4D97-AF65-F5344CB8AC3E}">
        <p14:creationId xmlns:p14="http://schemas.microsoft.com/office/powerpoint/2010/main" val="1830944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701532" y="7480300"/>
            <a:ext cx="1661668" cy="1034330"/>
          </a:xfrm>
          <a:prstGeom prst="rect">
            <a:avLst/>
          </a:prstGeom>
        </p:spPr>
      </p:pic>
      <p:pic>
        <p:nvPicPr>
          <p:cNvPr id="7" name="Picture 6"/>
          <p:cNvPicPr>
            <a:picLocks noChangeAspect="1"/>
          </p:cNvPicPr>
          <p:nvPr/>
        </p:nvPicPr>
        <p:blipFill>
          <a:blip r:embed="rId4"/>
          <a:srcRect l="26714" t="36177" r="20742" b="9556"/>
          <a:stretch>
            <a:fillRect/>
          </a:stretch>
        </p:blipFill>
        <p:spPr>
          <a:xfrm>
            <a:off x="1016000" y="3086100"/>
            <a:ext cx="2260600" cy="2019300"/>
          </a:xfrm>
          <a:prstGeom prst="rect">
            <a:avLst/>
          </a:prstGeom>
        </p:spPr>
      </p:pic>
      <p:pic>
        <p:nvPicPr>
          <p:cNvPr id="9" name="Picture 8"/>
          <p:cNvPicPr>
            <a:picLocks noChangeAspect="1"/>
          </p:cNvPicPr>
          <p:nvPr/>
        </p:nvPicPr>
        <p:blipFill>
          <a:blip r:embed="rId4"/>
          <a:srcRect l="26714" t="36177" r="20742" b="9556"/>
          <a:stretch>
            <a:fillRect/>
          </a:stretch>
        </p:blipFill>
        <p:spPr>
          <a:xfrm>
            <a:off x="4673600" y="3060700"/>
            <a:ext cx="2260600" cy="2019300"/>
          </a:xfrm>
          <a:prstGeom prst="rect">
            <a:avLst/>
          </a:prstGeom>
        </p:spPr>
      </p:pic>
      <p:pic>
        <p:nvPicPr>
          <p:cNvPr id="12" name="Picture 11" descr="fixed_base_plate.psd"/>
          <p:cNvPicPr>
            <a:picLocks noChangeAspect="1"/>
          </p:cNvPicPr>
          <p:nvPr/>
        </p:nvPicPr>
        <p:blipFill>
          <a:blip r:embed="rId5"/>
          <a:srcRect t="21101"/>
          <a:stretch>
            <a:fillRect/>
          </a:stretch>
        </p:blipFill>
        <p:spPr>
          <a:xfrm>
            <a:off x="5283200" y="6134100"/>
            <a:ext cx="817368" cy="685800"/>
          </a:xfrm>
          <a:prstGeom prst="rect">
            <a:avLst/>
          </a:prstGeom>
        </p:spPr>
      </p:pic>
      <p:pic>
        <p:nvPicPr>
          <p:cNvPr id="13" name="Picture 12" descr="Effect of a Sill.jpg"/>
          <p:cNvPicPr>
            <a:picLocks noChangeAspect="1"/>
          </p:cNvPicPr>
          <p:nvPr/>
        </p:nvPicPr>
        <p:blipFill>
          <a:blip r:embed="rId6"/>
          <a:srcRect l="12500" r="69166" b="70278"/>
          <a:stretch>
            <a:fillRect/>
          </a:stretch>
        </p:blipFill>
        <p:spPr>
          <a:xfrm>
            <a:off x="4572000" y="1480141"/>
            <a:ext cx="2235200" cy="1301159"/>
          </a:xfrm>
          <a:prstGeom prst="rect">
            <a:avLst/>
          </a:prstGeom>
        </p:spPr>
      </p:pic>
      <p:sp>
        <p:nvSpPr>
          <p:cNvPr id="14" name="Down Arrow 13"/>
          <p:cNvSpPr/>
          <p:nvPr/>
        </p:nvSpPr>
        <p:spPr>
          <a:xfrm>
            <a:off x="5549900" y="24257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Left Arrow 17"/>
          <p:cNvSpPr/>
          <p:nvPr/>
        </p:nvSpPr>
        <p:spPr>
          <a:xfrm rot="17064871">
            <a:off x="5292568" y="5298461"/>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Left Arrow 18"/>
          <p:cNvSpPr/>
          <p:nvPr/>
        </p:nvSpPr>
        <p:spPr>
          <a:xfrm rot="4535129" flipH="1">
            <a:off x="5648169" y="5336559"/>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1" name="Picture 20"/>
          <p:cNvPicPr>
            <a:picLocks noChangeAspect="1"/>
          </p:cNvPicPr>
          <p:nvPr/>
        </p:nvPicPr>
        <p:blipFill>
          <a:blip r:embed="rId4"/>
          <a:srcRect l="48213" t="36177" r="47968" b="9556"/>
          <a:stretch>
            <a:fillRect/>
          </a:stretch>
        </p:blipFill>
        <p:spPr>
          <a:xfrm flipH="1">
            <a:off x="9550399" y="2857500"/>
            <a:ext cx="200475" cy="2463800"/>
          </a:xfrm>
          <a:prstGeom prst="rect">
            <a:avLst/>
          </a:prstGeom>
        </p:spPr>
      </p:pic>
      <p:pic>
        <p:nvPicPr>
          <p:cNvPr id="26" name="Picture 25" descr="fixed_base_plate.psd"/>
          <p:cNvPicPr>
            <a:picLocks noChangeAspect="1"/>
          </p:cNvPicPr>
          <p:nvPr/>
        </p:nvPicPr>
        <p:blipFill>
          <a:blip r:embed="rId5"/>
          <a:srcRect t="51784"/>
          <a:stretch>
            <a:fillRect/>
          </a:stretch>
        </p:blipFill>
        <p:spPr>
          <a:xfrm>
            <a:off x="9258300" y="6388100"/>
            <a:ext cx="817368" cy="419100"/>
          </a:xfrm>
          <a:prstGeom prst="rect">
            <a:avLst/>
          </a:prstGeom>
        </p:spPr>
      </p:pic>
      <p:pic>
        <p:nvPicPr>
          <p:cNvPr id="30" name="Picture 29" descr="Effect of a Sill.jpg"/>
          <p:cNvPicPr>
            <a:picLocks noChangeAspect="1"/>
          </p:cNvPicPr>
          <p:nvPr/>
        </p:nvPicPr>
        <p:blipFill>
          <a:blip r:embed="rId6"/>
          <a:srcRect l="12500" r="69166" b="70278"/>
          <a:stretch>
            <a:fillRect/>
          </a:stretch>
        </p:blipFill>
        <p:spPr>
          <a:xfrm>
            <a:off x="939800" y="1505541"/>
            <a:ext cx="2235200" cy="1301159"/>
          </a:xfrm>
          <a:prstGeom prst="rect">
            <a:avLst/>
          </a:prstGeom>
        </p:spPr>
      </p:pic>
      <p:sp>
        <p:nvSpPr>
          <p:cNvPr id="32" name="Down Arrow 31"/>
          <p:cNvSpPr/>
          <p:nvPr/>
        </p:nvSpPr>
        <p:spPr>
          <a:xfrm>
            <a:off x="1943100" y="1981200"/>
            <a:ext cx="177800" cy="8890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3" name="Picture 32" descr="Effect of a Sill.jpg"/>
          <p:cNvPicPr>
            <a:picLocks noChangeAspect="1"/>
          </p:cNvPicPr>
          <p:nvPr/>
        </p:nvPicPr>
        <p:blipFill>
          <a:blip r:embed="rId6"/>
          <a:srcRect l="12500" r="69166" b="70278"/>
          <a:stretch>
            <a:fillRect/>
          </a:stretch>
        </p:blipFill>
        <p:spPr>
          <a:xfrm>
            <a:off x="8534400" y="1505541"/>
            <a:ext cx="2235200" cy="1301159"/>
          </a:xfrm>
          <a:prstGeom prst="rect">
            <a:avLst/>
          </a:prstGeom>
        </p:spPr>
      </p:pic>
      <p:sp>
        <p:nvSpPr>
          <p:cNvPr id="20" name="Down Arrow 19"/>
          <p:cNvSpPr/>
          <p:nvPr/>
        </p:nvSpPr>
        <p:spPr>
          <a:xfrm>
            <a:off x="9512300" y="22860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3" name="Left Arrow 22"/>
          <p:cNvSpPr/>
          <p:nvPr/>
        </p:nvSpPr>
        <p:spPr>
          <a:xfrm rot="19261321" flipV="1">
            <a:off x="9232151" y="5225450"/>
            <a:ext cx="375208" cy="209837"/>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Left Arrow 24"/>
          <p:cNvSpPr/>
          <p:nvPr/>
        </p:nvSpPr>
        <p:spPr>
          <a:xfrm rot="13399599" flipV="1">
            <a:off x="9726534" y="5219872"/>
            <a:ext cx="347674" cy="22645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Rectángulo 2">
            <a:extLst>
              <a:ext uri="{FF2B5EF4-FFF2-40B4-BE49-F238E27FC236}">
                <a16:creationId xmlns:a16="http://schemas.microsoft.com/office/drawing/2014/main" id="{B5D15D8D-85DB-4666-ABB1-6B5FC19575A2}"/>
              </a:ext>
            </a:extLst>
          </p:cNvPr>
          <p:cNvSpPr/>
          <p:nvPr/>
        </p:nvSpPr>
        <p:spPr>
          <a:xfrm>
            <a:off x="974014" y="1760341"/>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CuadroTexto 1">
            <a:extLst>
              <a:ext uri="{FF2B5EF4-FFF2-40B4-BE49-F238E27FC236}">
                <a16:creationId xmlns:a16="http://schemas.microsoft.com/office/drawing/2014/main" id="{3976F7C3-E610-4B82-A354-0629C7CB9589}"/>
              </a:ext>
            </a:extLst>
          </p:cNvPr>
          <p:cNvSpPr txBox="1"/>
          <p:nvPr/>
        </p:nvSpPr>
        <p:spPr>
          <a:xfrm>
            <a:off x="911225" y="1697897"/>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10" name="TextBox 9"/>
          <p:cNvSpPr txBox="1"/>
          <p:nvPr/>
        </p:nvSpPr>
        <p:spPr>
          <a:xfrm>
            <a:off x="2204574" y="144270"/>
            <a:ext cx="7782900" cy="1569660"/>
          </a:xfrm>
          <a:prstGeom prst="rect">
            <a:avLst/>
          </a:prstGeom>
          <a:noFill/>
        </p:spPr>
        <p:txBody>
          <a:bodyPr wrap="none" rtlCol="0">
            <a:spAutoFit/>
          </a:bodyPr>
          <a:lstStyle/>
          <a:p>
            <a:pPr algn="ctr" rtl="0"/>
            <a:r>
              <a:rPr lang="es-US" sz="4800" cap="all" dirty="0">
                <a:solidFill>
                  <a:srgbClr val="212F3C"/>
                </a:solidFill>
                <a:latin typeface="+mj-lt"/>
              </a:rPr>
              <a:t>Cómo las durmientes </a:t>
            </a:r>
            <a:br>
              <a:rPr lang="es-US" sz="4800" cap="all" dirty="0">
                <a:solidFill>
                  <a:srgbClr val="212F3C"/>
                </a:solidFill>
                <a:latin typeface="+mj-lt"/>
              </a:rPr>
            </a:br>
            <a:r>
              <a:rPr lang="es-US" sz="4800" cap="all" dirty="0">
                <a:solidFill>
                  <a:srgbClr val="212F3C"/>
                </a:solidFill>
                <a:latin typeface="+mj-lt"/>
              </a:rPr>
              <a:t>distribuyen las cargas</a:t>
            </a:r>
            <a:endParaRPr lang="en-US" sz="4800" cap="all" dirty="0">
              <a:solidFill>
                <a:srgbClr val="212F3C"/>
              </a:solidFill>
              <a:latin typeface="+mj-lt"/>
            </a:endParaRPr>
          </a:p>
        </p:txBody>
      </p:sp>
      <p:sp>
        <p:nvSpPr>
          <p:cNvPr id="31" name="Rectángulo 21">
            <a:extLst>
              <a:ext uri="{FF2B5EF4-FFF2-40B4-BE49-F238E27FC236}">
                <a16:creationId xmlns:a16="http://schemas.microsoft.com/office/drawing/2014/main" id="{3367A7FD-B0EC-4BB0-98A8-4B5453D51BAA}"/>
              </a:ext>
            </a:extLst>
          </p:cNvPr>
          <p:cNvSpPr/>
          <p:nvPr/>
        </p:nvSpPr>
        <p:spPr>
          <a:xfrm>
            <a:off x="4627444" y="1732427"/>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CuadroTexto 28">
            <a:extLst>
              <a:ext uri="{FF2B5EF4-FFF2-40B4-BE49-F238E27FC236}">
                <a16:creationId xmlns:a16="http://schemas.microsoft.com/office/drawing/2014/main" id="{4786C3E7-669E-411C-A0D3-17EC605035AE}"/>
              </a:ext>
            </a:extLst>
          </p:cNvPr>
          <p:cNvSpPr txBox="1"/>
          <p:nvPr/>
        </p:nvSpPr>
        <p:spPr>
          <a:xfrm>
            <a:off x="4371992" y="1658879"/>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35" name="Rectángulo 27">
            <a:extLst>
              <a:ext uri="{FF2B5EF4-FFF2-40B4-BE49-F238E27FC236}">
                <a16:creationId xmlns:a16="http://schemas.microsoft.com/office/drawing/2014/main" id="{E0337B3C-5644-49DA-B7D9-5BB96B1C248D}"/>
              </a:ext>
            </a:extLst>
          </p:cNvPr>
          <p:cNvSpPr/>
          <p:nvPr/>
        </p:nvSpPr>
        <p:spPr>
          <a:xfrm>
            <a:off x="8754659" y="1754729"/>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CuadroTexto 30">
            <a:extLst>
              <a:ext uri="{FF2B5EF4-FFF2-40B4-BE49-F238E27FC236}">
                <a16:creationId xmlns:a16="http://schemas.microsoft.com/office/drawing/2014/main" id="{15AF15CB-AD4F-4756-9672-661D58EC77FB}"/>
              </a:ext>
            </a:extLst>
          </p:cNvPr>
          <p:cNvSpPr txBox="1"/>
          <p:nvPr/>
        </p:nvSpPr>
        <p:spPr>
          <a:xfrm>
            <a:off x="8309049" y="1690935"/>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Tree>
    <p:extLst>
      <p:ext uri="{BB962C8B-B14F-4D97-AF65-F5344CB8AC3E}">
        <p14:creationId xmlns:p14="http://schemas.microsoft.com/office/powerpoint/2010/main" val="2796268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0"/>
                            </p:stCondLst>
                            <p:childTnLst>
                              <p:par>
                                <p:cTn id="21" presetID="0" presetClass="path" presetSubtype="0" accel="50000" decel="50000" fill="hold" grpId="1" nodeType="afterEffect">
                                  <p:stCondLst>
                                    <p:cond delay="0"/>
                                  </p:stCondLst>
                                  <p:childTnLst>
                                    <p:animMotion origin="layout" path="M -6.66667E-6 1.11111E-6 L -6.66667E-6 0.45556 " pathEditMode="relative" ptsTypes="AA">
                                      <p:cBhvr>
                                        <p:cTn id="22" dur="3000" fill="hold"/>
                                        <p:tgtEl>
                                          <p:spTgt spid="3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nodeType="afterEffect">
                                  <p:stCondLst>
                                    <p:cond delay="0"/>
                                  </p:stCondLst>
                                  <p:childTnLst>
                                    <p:animMotion origin="layout" path="M 3.125E-6 -3.7037E-7 L 0.00104 -0.15185 " pathEditMode="relative" rAng="0" ptsTypes="AA">
                                      <p:cBhvr>
                                        <p:cTn id="35" dur="3000" fill="hold"/>
                                        <p:tgtEl>
                                          <p:spTgt spid="12"/>
                                        </p:tgtEl>
                                        <p:attrNameLst>
                                          <p:attrName>ppt_x</p:attrName>
                                          <p:attrName>ppt_y</p:attrName>
                                        </p:attrNameLst>
                                      </p:cBhvr>
                                      <p:rCtr x="100" y="-7600"/>
                                    </p:animMotion>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00117 -0.08519 L 0.00326 0.46481 " pathEditMode="relative" rAng="0" ptsTypes="AA">
                                      <p:cBhvr>
                                        <p:cTn id="41" dur="2000" fill="hold"/>
                                        <p:tgtEl>
                                          <p:spTgt spid="14"/>
                                        </p:tgtEl>
                                        <p:attrNameLst>
                                          <p:attrName>ppt_x</p:attrName>
                                          <p:attrName>ppt_y</p:attrName>
                                        </p:attrNameLst>
                                      </p:cBhvr>
                                      <p:rCtr x="100" y="27500"/>
                                    </p:animMotion>
                                  </p:childTnLst>
                                </p:cTn>
                              </p:par>
                              <p:par>
                                <p:cTn id="42" presetID="1" presetClass="entr" presetSubtype="0" fill="hold" grpId="2"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3"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0.01836 -0.04837 L -0.01289 0.09792 " pathEditMode="relative" ptsTypes="AA">
                                      <p:cBhvr>
                                        <p:cTn id="47" dur="2000" fill="hold"/>
                                        <p:tgtEl>
                                          <p:spTgt spid="18"/>
                                        </p:tgtEl>
                                        <p:attrNameLst>
                                          <p:attrName>ppt_x</p:attrName>
                                          <p:attrName>ppt_y</p:attrName>
                                        </p:attrNameLst>
                                      </p:cBhvr>
                                    </p:animMotion>
                                  </p:childTnLst>
                                </p:cTn>
                              </p:par>
                              <p:par>
                                <p:cTn id="48" presetID="0" presetClass="path" presetSubtype="0" accel="50000" decel="50000" fill="hold" grpId="0" nodeType="withEffect">
                                  <p:stCondLst>
                                    <p:cond delay="0"/>
                                  </p:stCondLst>
                                  <p:childTnLst>
                                    <p:animMotion origin="layout" path="M -0.01172 -0.00764 L 0.01745 0.08681 " pathEditMode="relative" rAng="0" ptsTypes="AA">
                                      <p:cBhvr>
                                        <p:cTn id="49" dur="2000" fill="hold"/>
                                        <p:tgtEl>
                                          <p:spTgt spid="19"/>
                                        </p:tgtEl>
                                        <p:attrNameLst>
                                          <p:attrName>ppt_x</p:attrName>
                                          <p:attrName>ppt_y</p:attrName>
                                        </p:attrNameLst>
                                      </p:cBhvr>
                                      <p:rCtr x="1500" y="4700"/>
                                    </p:animMotion>
                                  </p:childTnLst>
                                </p:cTn>
                              </p:par>
                              <p:par>
                                <p:cTn id="50" presetID="1" presetClass="entr"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0" presetClass="entr"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4.79167E-6 -4.44444E-6 L 0.00208 -0.15555 " pathEditMode="relative" rAng="0" ptsTypes="AA">
                                      <p:cBhvr>
                                        <p:cTn id="71" dur="2000" fill="hold"/>
                                        <p:tgtEl>
                                          <p:spTgt spid="26"/>
                                        </p:tgtEl>
                                        <p:attrNameLst>
                                          <p:attrName>ppt_x</p:attrName>
                                          <p:attrName>ppt_y</p:attrName>
                                        </p:attrNameLst>
                                      </p:cBhvr>
                                      <p:rCtr x="100" y="-7800"/>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0"/>
                            </p:stCondLst>
                            <p:childTnLst>
                              <p:par>
                                <p:cTn id="77" presetID="0" presetClass="path" presetSubtype="0" accel="50000" decel="50000" fill="hold" nodeType="afterEffect">
                                  <p:stCondLst>
                                    <p:cond delay="0"/>
                                  </p:stCondLst>
                                  <p:childTnLst>
                                    <p:animMotion origin="layout" path="M 0.01146 -0.00717 L 0.01354 -0.32569 " pathEditMode="relative" rAng="0" ptsTypes="AA">
                                      <p:cBhvr>
                                        <p:cTn id="78" dur="2000" fill="hold"/>
                                        <p:tgtEl>
                                          <p:spTgt spid="27"/>
                                        </p:tgtEl>
                                        <p:attrNameLst>
                                          <p:attrName>ppt_x</p:attrName>
                                          <p:attrName>ppt_y</p:attrName>
                                        </p:attrNameLst>
                                      </p:cBhvr>
                                      <p:rCtr x="100" y="-15900"/>
                                    </p:animMotion>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0.00117 -0.05185 L 0.00326 0.49815 " pathEditMode="relative" rAng="0" ptsTypes="AA">
                                      <p:cBhvr>
                                        <p:cTn id="84" dur="2000" fill="hold"/>
                                        <p:tgtEl>
                                          <p:spTgt spid="20"/>
                                        </p:tgtEl>
                                        <p:attrNameLst>
                                          <p:attrName>ppt_x</p:attrName>
                                          <p:attrName>ppt_y</p:attrName>
                                        </p:attrNameLst>
                                      </p:cBhvr>
                                      <p:rCtr x="100" y="27500"/>
                                    </p:animMotion>
                                  </p:childTnLst>
                                </p:cTn>
                              </p:par>
                              <p:par>
                                <p:cTn id="85" presetID="10" presetClass="entr" presetSubtype="0" fill="hold" grpId="1"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2000"/>
                                        <p:tgtEl>
                                          <p:spTgt spid="23"/>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2000"/>
                                        <p:tgtEl>
                                          <p:spTgt spid="25"/>
                                        </p:tgtEl>
                                      </p:cBhvr>
                                    </p:animEffect>
                                  </p:childTnLst>
                                </p:cTn>
                              </p:par>
                              <p:par>
                                <p:cTn id="91" presetID="0" presetClass="path" presetSubtype="0" accel="50000" decel="50000" fill="hold" grpId="0" nodeType="withEffect">
                                  <p:stCondLst>
                                    <p:cond delay="0"/>
                                  </p:stCondLst>
                                  <p:childTnLst>
                                    <p:animMotion origin="layout" path="M 3.33333E-6 -4.81481E-6 L -0.08334 0.20371 " pathEditMode="relative" rAng="0" ptsTypes="AA">
                                      <p:cBhvr>
                                        <p:cTn id="92" dur="2000" fill="hold"/>
                                        <p:tgtEl>
                                          <p:spTgt spid="23"/>
                                        </p:tgtEl>
                                        <p:attrNameLst>
                                          <p:attrName>ppt_x</p:attrName>
                                          <p:attrName>ppt_y</p:attrName>
                                        </p:attrNameLst>
                                      </p:cBhvr>
                                      <p:rCtr x="-4200" y="10200"/>
                                    </p:animMotion>
                                  </p:childTnLst>
                                </p:cTn>
                              </p:par>
                              <p:par>
                                <p:cTn id="93" presetID="0" presetClass="path" presetSubtype="0" accel="50000" decel="50000" fill="hold" grpId="0" nodeType="withEffect">
                                  <p:stCondLst>
                                    <p:cond delay="0"/>
                                  </p:stCondLst>
                                  <p:childTnLst>
                                    <p:animMotion origin="layout" path="M 0.01146 0.02222 L 0.09792 0.19444 " pathEditMode="relative" ptsTypes="AA">
                                      <p:cBhvr>
                                        <p:cTn id="94"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P spid="18" grpId="2" animBg="1"/>
      <p:bldP spid="19" grpId="0" animBg="1"/>
      <p:bldP spid="19" grpId="1" animBg="1"/>
      <p:bldP spid="19" grpId="2" animBg="1"/>
      <p:bldP spid="19" grpId="3" animBg="1"/>
      <p:bldP spid="32" grpId="0" animBg="1"/>
      <p:bldP spid="32" grpId="1" animBg="1"/>
      <p:bldP spid="20" grpId="0" animBg="1"/>
      <p:bldP spid="20" grpId="1" animBg="1"/>
      <p:bldP spid="23" grpId="0" animBg="1"/>
      <p:bldP spid="23" grpId="1" animBg="1"/>
      <p:bldP spid="25" grpId="0" animBg="1"/>
      <p:bldP spid="25" grpId="1"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0" y="1902955"/>
            <a:ext cx="12192000" cy="4253316"/>
          </a:xfrm>
          <a:prstGeom prst="rect">
            <a:avLst/>
          </a:prstGeom>
        </p:spPr>
      </p:pic>
      <p:sp>
        <p:nvSpPr>
          <p:cNvPr id="10" name="TextBox 9"/>
          <p:cNvSpPr txBox="1"/>
          <p:nvPr/>
        </p:nvSpPr>
        <p:spPr>
          <a:xfrm>
            <a:off x="2204574" y="390833"/>
            <a:ext cx="7782900" cy="1569660"/>
          </a:xfrm>
          <a:prstGeom prst="rect">
            <a:avLst/>
          </a:prstGeom>
          <a:noFill/>
        </p:spPr>
        <p:txBody>
          <a:bodyPr wrap="none" rtlCol="0">
            <a:spAutoFit/>
          </a:bodyPr>
          <a:lstStyle/>
          <a:p>
            <a:pPr algn="ctr" rtl="0"/>
            <a:r>
              <a:rPr lang="es-US" sz="4800" cap="all" dirty="0">
                <a:solidFill>
                  <a:schemeClr val="tx2">
                    <a:lumMod val="75000"/>
                  </a:schemeClr>
                </a:solidFill>
                <a:latin typeface="+mj-lt"/>
              </a:rPr>
              <a:t>Cómo las durmientes </a:t>
            </a:r>
            <a:br>
              <a:rPr lang="es-US" sz="4800" cap="all" dirty="0">
                <a:solidFill>
                  <a:schemeClr val="tx2">
                    <a:lumMod val="75000"/>
                  </a:schemeClr>
                </a:solidFill>
                <a:latin typeface="+mj-lt"/>
              </a:rPr>
            </a:br>
            <a:r>
              <a:rPr lang="es-US" sz="4800" cap="all" dirty="0">
                <a:solidFill>
                  <a:schemeClr val="tx2">
                    <a:lumMod val="75000"/>
                  </a:schemeClr>
                </a:solidFill>
                <a:latin typeface="+mj-lt"/>
              </a:rPr>
              <a:t>distribuyen las cargas</a:t>
            </a:r>
            <a:endParaRPr lang="en-US" sz="4800" cap="all" dirty="0">
              <a:solidFill>
                <a:schemeClr val="tx2">
                  <a:lumMod val="75000"/>
                </a:schemeClr>
              </a:solidFill>
              <a:latin typeface="+mj-lt"/>
            </a:endParaRPr>
          </a:p>
        </p:txBody>
      </p:sp>
    </p:spTree>
    <p:extLst>
      <p:ext uri="{BB962C8B-B14F-4D97-AF65-F5344CB8AC3E}">
        <p14:creationId xmlns:p14="http://schemas.microsoft.com/office/powerpoint/2010/main" val="1578944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aring Foundation.psd"/>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519953" y="1432562"/>
            <a:ext cx="8314596" cy="830997"/>
          </a:xfrm>
          <a:prstGeom prst="rect">
            <a:avLst/>
          </a:prstGeom>
          <a:noFill/>
        </p:spPr>
        <p:txBody>
          <a:bodyPr wrap="none" rtlCol="0">
            <a:spAutoFit/>
          </a:bodyPr>
          <a:lstStyle/>
          <a:p>
            <a:pPr algn="ctr" rtl="0"/>
            <a:r>
              <a:rPr lang="es-US" sz="4800" cap="all">
                <a:solidFill>
                  <a:schemeClr val="bg1"/>
                </a:solidFill>
                <a:latin typeface="+mj-lt"/>
              </a:rPr>
              <a:t>Preparación de las bases</a:t>
            </a:r>
            <a:endParaRPr lang="en-US" sz="4800" cap="all" dirty="0">
              <a:solidFill>
                <a:schemeClr val="bg1"/>
              </a:solidFill>
              <a:latin typeface="+mj-lt"/>
            </a:endParaRPr>
          </a:p>
        </p:txBody>
      </p:sp>
    </p:spTree>
    <p:extLst>
      <p:ext uri="{BB962C8B-B14F-4D97-AF65-F5344CB8AC3E}">
        <p14:creationId xmlns:p14="http://schemas.microsoft.com/office/powerpoint/2010/main" val="19873857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27483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39439" y="4025776"/>
            <a:ext cx="113122" cy="113122"/>
          </a:xfrm>
          <a:prstGeom prst="ellipse">
            <a:avLst/>
          </a:prstGeom>
          <a:solidFill>
            <a:schemeClr val="accent5"/>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101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6000" y="414764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039439" y="5412401"/>
            <a:ext cx="113122" cy="113122"/>
          </a:xfrm>
          <a:prstGeom prst="ellipse">
            <a:avLst/>
          </a:prstGeom>
          <a:solidFill>
            <a:schemeClr val="accent6"/>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80" name="Straight Connector 79"/>
          <p:cNvCxnSpPr/>
          <p:nvPr/>
        </p:nvCxnSpPr>
        <p:spPr>
          <a:xfrm>
            <a:off x="6152561" y="548781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5539737"/>
            <a:ext cx="0" cy="1318263"/>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896341" y="3574391"/>
            <a:ext cx="4620785" cy="1016000"/>
            <a:chOff x="896341" y="3574391"/>
            <a:chExt cx="4620785" cy="1016000"/>
          </a:xfrm>
        </p:grpSpPr>
        <p:sp>
          <p:nvSpPr>
            <p:cNvPr id="82" name="TextBox 81"/>
            <p:cNvSpPr txBox="1"/>
            <p:nvPr/>
          </p:nvSpPr>
          <p:spPr>
            <a:xfrm>
              <a:off x="896341" y="3653705"/>
              <a:ext cx="4450774" cy="446276"/>
            </a:xfrm>
            <a:prstGeom prst="rect">
              <a:avLst/>
            </a:prstGeom>
            <a:noFill/>
          </p:spPr>
          <p:txBody>
            <a:bodyPr wrap="square" rtlCol="0">
              <a:spAutoFit/>
            </a:bodyPr>
            <a:lstStyle/>
            <a:p>
              <a:r>
                <a:rPr lang="es-US" sz="2300" cap="all" dirty="0">
                  <a:solidFill>
                    <a:srgbClr val="595959"/>
                  </a:solidFill>
                  <a:latin typeface="+mj-lt"/>
                </a:rPr>
                <a:t>Barandas y rodapiés</a:t>
              </a:r>
            </a:p>
          </p:txBody>
        </p:sp>
        <p:grpSp>
          <p:nvGrpSpPr>
            <p:cNvPr id="59" name="Group 58"/>
            <p:cNvGrpSpPr/>
            <p:nvPr/>
          </p:nvGrpSpPr>
          <p:grpSpPr>
            <a:xfrm>
              <a:off x="4475726" y="3574391"/>
              <a:ext cx="1041400" cy="1016000"/>
              <a:chOff x="6680200" y="4940300"/>
              <a:chExt cx="1041400" cy="1016000"/>
            </a:xfrm>
          </p:grpSpPr>
          <p:sp>
            <p:nvSpPr>
              <p:cNvPr id="38" name="Rounded Rectangle 37"/>
              <p:cNvSpPr/>
              <p:nvPr/>
            </p:nvSpPr>
            <p:spPr>
              <a:xfrm>
                <a:off x="6680200" y="4940300"/>
                <a:ext cx="1028700" cy="10160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8" name="TextBox 47"/>
              <p:cNvSpPr txBox="1"/>
              <p:nvPr/>
            </p:nvSpPr>
            <p:spPr>
              <a:xfrm>
                <a:off x="6959600" y="5054600"/>
                <a:ext cx="762000" cy="769441"/>
              </a:xfrm>
              <a:prstGeom prst="rect">
                <a:avLst/>
              </a:prstGeom>
              <a:noFill/>
            </p:spPr>
            <p:txBody>
              <a:bodyPr wrap="square" rtlCol="0">
                <a:spAutoFit/>
              </a:bodyPr>
              <a:lstStyle/>
              <a:p>
                <a:pPr rtl="0"/>
                <a:r>
                  <a:rPr lang="es-US" sz="4400">
                    <a:solidFill>
                      <a:srgbClr val="FFFFFF"/>
                    </a:solidFill>
                  </a:rPr>
                  <a:t>5</a:t>
                </a:r>
              </a:p>
            </p:txBody>
          </p:sp>
        </p:grpSp>
      </p:grpSp>
      <p:grpSp>
        <p:nvGrpSpPr>
          <p:cNvPr id="40" name="Group 39"/>
          <p:cNvGrpSpPr/>
          <p:nvPr/>
        </p:nvGrpSpPr>
        <p:grpSpPr>
          <a:xfrm>
            <a:off x="2658180" y="809383"/>
            <a:ext cx="3304885" cy="1016000"/>
            <a:chOff x="2658180" y="809383"/>
            <a:chExt cx="3304885" cy="1016000"/>
          </a:xfrm>
        </p:grpSpPr>
        <p:sp>
          <p:nvSpPr>
            <p:cNvPr id="37" name="TextBox 36"/>
            <p:cNvSpPr txBox="1"/>
            <p:nvPr/>
          </p:nvSpPr>
          <p:spPr>
            <a:xfrm>
              <a:off x="2658180" y="1076441"/>
              <a:ext cx="1135246" cy="492443"/>
            </a:xfrm>
            <a:prstGeom prst="rect">
              <a:avLst/>
            </a:prstGeom>
            <a:noFill/>
          </p:spPr>
          <p:txBody>
            <a:bodyPr wrap="none" rtlCol="0">
              <a:spAutoFit/>
            </a:bodyPr>
            <a:lstStyle/>
            <a:p>
              <a:pPr algn="ctr" rtl="0"/>
              <a:r>
                <a:rPr lang="es-US" sz="2600" cap="all" dirty="0">
                  <a:solidFill>
                    <a:srgbClr val="595959"/>
                  </a:solidFill>
                  <a:latin typeface="+mj-lt"/>
                </a:rPr>
                <a:t>Bases</a:t>
              </a:r>
            </a:p>
          </p:txBody>
        </p:sp>
        <p:grpSp>
          <p:nvGrpSpPr>
            <p:cNvPr id="57" name="Group 56"/>
            <p:cNvGrpSpPr/>
            <p:nvPr/>
          </p:nvGrpSpPr>
          <p:grpSpPr>
            <a:xfrm>
              <a:off x="4476446" y="809383"/>
              <a:ext cx="1486619" cy="1016000"/>
              <a:chOff x="6752805" y="2235200"/>
              <a:chExt cx="1486619" cy="1016000"/>
            </a:xfrm>
          </p:grpSpPr>
          <p:sp>
            <p:nvSpPr>
              <p:cNvPr id="51" name="Rounded Rectangle 50"/>
              <p:cNvSpPr/>
              <p:nvPr/>
            </p:nvSpPr>
            <p:spPr>
              <a:xfrm>
                <a:off x="6752805" y="22352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2" name="TextBox 51"/>
              <p:cNvSpPr txBox="1"/>
              <p:nvPr/>
            </p:nvSpPr>
            <p:spPr>
              <a:xfrm>
                <a:off x="7007524" y="2325537"/>
                <a:ext cx="1231900" cy="769441"/>
              </a:xfrm>
              <a:prstGeom prst="rect">
                <a:avLst/>
              </a:prstGeom>
              <a:noFill/>
            </p:spPr>
            <p:txBody>
              <a:bodyPr wrap="square" rtlCol="0">
                <a:spAutoFit/>
              </a:bodyPr>
              <a:lstStyle/>
              <a:p>
                <a:pPr rtl="0"/>
                <a:r>
                  <a:rPr lang="es-US" sz="4400">
                    <a:solidFill>
                      <a:srgbClr val="FFFFFF"/>
                    </a:solidFill>
                  </a:rPr>
                  <a:t>3</a:t>
                </a:r>
              </a:p>
            </p:txBody>
          </p:sp>
        </p:grpSp>
      </p:grpSp>
      <p:grpSp>
        <p:nvGrpSpPr>
          <p:cNvPr id="39" name="Group 38"/>
          <p:cNvGrpSpPr/>
          <p:nvPr/>
        </p:nvGrpSpPr>
        <p:grpSpPr>
          <a:xfrm>
            <a:off x="6663613" y="2193683"/>
            <a:ext cx="3689763" cy="1016000"/>
            <a:chOff x="6663613" y="2193683"/>
            <a:chExt cx="3689763" cy="1016000"/>
          </a:xfrm>
        </p:grpSpPr>
        <p:sp>
          <p:nvSpPr>
            <p:cNvPr id="68" name="TextBox 67"/>
            <p:cNvSpPr txBox="1"/>
            <p:nvPr/>
          </p:nvSpPr>
          <p:spPr>
            <a:xfrm>
              <a:off x="7807486" y="2440932"/>
              <a:ext cx="2545890" cy="492443"/>
            </a:xfrm>
            <a:prstGeom prst="rect">
              <a:avLst/>
            </a:prstGeom>
            <a:noFill/>
          </p:spPr>
          <p:txBody>
            <a:bodyPr wrap="none" rtlCol="0">
              <a:spAutoFit/>
            </a:bodyPr>
            <a:lstStyle/>
            <a:p>
              <a:pPr rtl="0"/>
              <a:r>
                <a:rPr lang="es-US" sz="2600" cap="all" dirty="0">
                  <a:solidFill>
                    <a:srgbClr val="595959"/>
                  </a:solidFill>
                  <a:latin typeface="+mj-lt"/>
                </a:rPr>
                <a:t>Plataformas</a:t>
              </a:r>
            </a:p>
          </p:txBody>
        </p:sp>
        <p:grpSp>
          <p:nvGrpSpPr>
            <p:cNvPr id="58" name="Group 57"/>
            <p:cNvGrpSpPr/>
            <p:nvPr/>
          </p:nvGrpSpPr>
          <p:grpSpPr>
            <a:xfrm>
              <a:off x="6663613" y="2193683"/>
              <a:ext cx="1485181" cy="1016000"/>
              <a:chOff x="6663613" y="2193683"/>
              <a:chExt cx="1485181" cy="1016000"/>
            </a:xfrm>
          </p:grpSpPr>
          <p:sp>
            <p:nvSpPr>
              <p:cNvPr id="53" name="Rounded Rectangle 52"/>
              <p:cNvSpPr/>
              <p:nvPr/>
            </p:nvSpPr>
            <p:spPr>
              <a:xfrm>
                <a:off x="6663613" y="2193683"/>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5" name="TextBox 54"/>
              <p:cNvSpPr txBox="1"/>
              <p:nvPr/>
            </p:nvSpPr>
            <p:spPr>
              <a:xfrm>
                <a:off x="6916894" y="2284019"/>
                <a:ext cx="1231900" cy="769441"/>
              </a:xfrm>
              <a:prstGeom prst="rect">
                <a:avLst/>
              </a:prstGeom>
              <a:noFill/>
            </p:spPr>
            <p:txBody>
              <a:bodyPr wrap="square" rtlCol="0">
                <a:spAutoFit/>
              </a:bodyPr>
              <a:lstStyle/>
              <a:p>
                <a:pPr rtl="0"/>
                <a:r>
                  <a:rPr lang="es-US" sz="4400">
                    <a:solidFill>
                      <a:srgbClr val="FFFFFF"/>
                    </a:solidFill>
                  </a:rPr>
                  <a:t>4</a:t>
                </a:r>
              </a:p>
            </p:txBody>
          </p:sp>
        </p:grpSp>
      </p:grpSp>
      <p:grpSp>
        <p:nvGrpSpPr>
          <p:cNvPr id="35" name="Group 34"/>
          <p:cNvGrpSpPr/>
          <p:nvPr/>
        </p:nvGrpSpPr>
        <p:grpSpPr>
          <a:xfrm>
            <a:off x="6652351" y="4818041"/>
            <a:ext cx="4963079" cy="1190920"/>
            <a:chOff x="6652351" y="4818041"/>
            <a:chExt cx="4963079" cy="1190920"/>
          </a:xfrm>
        </p:grpSpPr>
        <p:grpSp>
          <p:nvGrpSpPr>
            <p:cNvPr id="34" name="Group 33"/>
            <p:cNvGrpSpPr/>
            <p:nvPr/>
          </p:nvGrpSpPr>
          <p:grpSpPr>
            <a:xfrm>
              <a:off x="6652351" y="4992961"/>
              <a:ext cx="1320803" cy="1016000"/>
              <a:chOff x="6652351" y="4992961"/>
              <a:chExt cx="1320803" cy="1016000"/>
            </a:xfrm>
          </p:grpSpPr>
          <p:sp>
            <p:nvSpPr>
              <p:cNvPr id="31" name="Rounded Rectangle 30"/>
              <p:cNvSpPr/>
              <p:nvPr/>
            </p:nvSpPr>
            <p:spPr>
              <a:xfrm>
                <a:off x="6652351" y="4992961"/>
                <a:ext cx="1028700" cy="10160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2" name="TextBox 31"/>
              <p:cNvSpPr txBox="1"/>
              <p:nvPr/>
            </p:nvSpPr>
            <p:spPr>
              <a:xfrm>
                <a:off x="6906354" y="5081860"/>
                <a:ext cx="1066800" cy="769441"/>
              </a:xfrm>
              <a:prstGeom prst="rect">
                <a:avLst/>
              </a:prstGeom>
              <a:noFill/>
            </p:spPr>
            <p:txBody>
              <a:bodyPr wrap="square" rtlCol="0">
                <a:spAutoFit/>
              </a:bodyPr>
              <a:lstStyle/>
              <a:p>
                <a:pPr rtl="0"/>
                <a:r>
                  <a:rPr lang="es-US" sz="4400">
                    <a:solidFill>
                      <a:srgbClr val="FFFFFF"/>
                    </a:solidFill>
                  </a:rPr>
                  <a:t>6</a:t>
                </a:r>
              </a:p>
            </p:txBody>
          </p:sp>
        </p:grpSp>
        <p:sp>
          <p:nvSpPr>
            <p:cNvPr id="33" name="TextBox 32"/>
            <p:cNvSpPr txBox="1"/>
            <p:nvPr/>
          </p:nvSpPr>
          <p:spPr>
            <a:xfrm>
              <a:off x="7791947" y="4818041"/>
              <a:ext cx="3823483" cy="892552"/>
            </a:xfrm>
            <a:prstGeom prst="rect">
              <a:avLst/>
            </a:prstGeom>
            <a:noFill/>
          </p:spPr>
          <p:txBody>
            <a:bodyPr wrap="none" rtlCol="0">
              <a:spAutoFit/>
            </a:bodyPr>
            <a:lstStyle/>
            <a:p>
              <a:pPr rtl="0"/>
              <a:r>
                <a:rPr lang="es-US" sz="2600" cap="all" dirty="0">
                  <a:solidFill>
                    <a:srgbClr val="595959"/>
                  </a:solidFill>
                  <a:latin typeface="+mj-lt"/>
                </a:rPr>
                <a:t>Sujeciones y cables </a:t>
              </a:r>
              <a:br>
                <a:rPr lang="es-US" sz="2600" cap="all" dirty="0">
                  <a:solidFill>
                    <a:srgbClr val="595959"/>
                  </a:solidFill>
                  <a:latin typeface="+mj-lt"/>
                </a:rPr>
              </a:br>
              <a:r>
                <a:rPr lang="es-US" sz="2600" cap="all" dirty="0">
                  <a:solidFill>
                    <a:srgbClr val="595959"/>
                  </a:solidFill>
                  <a:latin typeface="+mj-lt"/>
                </a:rPr>
                <a:t>de amarre</a:t>
              </a:r>
            </a:p>
          </p:txBody>
        </p:sp>
      </p:grpSp>
      <p:sp>
        <p:nvSpPr>
          <p:cNvPr id="41" name="Rectangle 40"/>
          <p:cNvSpPr/>
          <p:nvPr/>
        </p:nvSpPr>
        <p:spPr>
          <a:xfrm>
            <a:off x="1943100" y="1529618"/>
            <a:ext cx="2451100" cy="1762021"/>
          </a:xfrm>
          <a:prstGeom prst="rect">
            <a:avLst/>
          </a:prstGeom>
        </p:spPr>
        <p:txBody>
          <a:bodyPr wrap="square" rtlCol="0">
            <a:spAutoFit/>
          </a:bodyPr>
          <a:lstStyle/>
          <a:p>
            <a:pPr algn="just" rtl="0"/>
            <a:r>
              <a:rPr lang="es-US" sz="1500" dirty="0">
                <a:solidFill>
                  <a:srgbClr val="595959"/>
                </a:solidFill>
              </a:rPr>
              <a:t>Describa los soportes adecuados para los andamios en las diferentes superficies y explique cómo mejorar las malas condiciones de las mismas.</a:t>
            </a:r>
            <a:endParaRPr lang="id-ID" sz="1500" dirty="0">
              <a:solidFill>
                <a:srgbClr val="595959"/>
              </a:solidFill>
            </a:endParaRPr>
          </a:p>
        </p:txBody>
      </p:sp>
      <p:sp>
        <p:nvSpPr>
          <p:cNvPr id="42" name="Rectangle 41"/>
          <p:cNvSpPr/>
          <p:nvPr/>
        </p:nvSpPr>
        <p:spPr>
          <a:xfrm>
            <a:off x="7794714" y="2890741"/>
            <a:ext cx="2873286" cy="1246495"/>
          </a:xfrm>
          <a:prstGeom prst="rect">
            <a:avLst/>
          </a:prstGeom>
        </p:spPr>
        <p:txBody>
          <a:bodyPr wrap="square" rtlCol="0">
            <a:spAutoFit/>
          </a:bodyPr>
          <a:lstStyle/>
          <a:p>
            <a:pPr algn="just" rtl="0"/>
            <a:r>
              <a:rPr lang="es-US" sz="1500" dirty="0">
                <a:solidFill>
                  <a:srgbClr val="595959"/>
                </a:solidFill>
              </a:rPr>
              <a:t>Identifique los materiales típicos, explique las regulaciones e identifique los posibles peligros de la plataforma.</a:t>
            </a:r>
            <a:endParaRPr lang="id-ID" sz="1500" dirty="0">
              <a:solidFill>
                <a:srgbClr val="595959"/>
              </a:solidFill>
            </a:endParaRPr>
          </a:p>
        </p:txBody>
      </p:sp>
      <p:sp>
        <p:nvSpPr>
          <p:cNvPr id="43" name="Rectangle 42"/>
          <p:cNvSpPr/>
          <p:nvPr/>
        </p:nvSpPr>
        <p:spPr>
          <a:xfrm>
            <a:off x="611671" y="4147646"/>
            <a:ext cx="3937000" cy="1169551"/>
          </a:xfrm>
          <a:prstGeom prst="rect">
            <a:avLst/>
          </a:prstGeom>
        </p:spPr>
        <p:txBody>
          <a:bodyPr wrap="square" rtlCol="0">
            <a:spAutoFit/>
          </a:bodyPr>
          <a:lstStyle/>
          <a:p>
            <a:r>
              <a:rPr lang="en-CA" sz="1400" dirty="0" err="1">
                <a:solidFill>
                  <a:schemeClr val="tx1">
                    <a:lumMod val="65000"/>
                    <a:lumOff val="35000"/>
                  </a:schemeClr>
                </a:solidFill>
              </a:rPr>
              <a:t>Describir</a:t>
            </a:r>
            <a:r>
              <a:rPr lang="en-CA" sz="1400" dirty="0">
                <a:solidFill>
                  <a:schemeClr val="tx1">
                    <a:lumMod val="65000"/>
                    <a:lumOff val="35000"/>
                  </a:schemeClr>
                </a:solidFill>
              </a:rPr>
              <a:t> un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a:t>
            </a:r>
            <a:r>
              <a:rPr lang="en-CA" sz="1400" dirty="0" err="1">
                <a:solidFill>
                  <a:schemeClr val="tx1">
                    <a:lumMod val="65000"/>
                    <a:lumOff val="35000"/>
                  </a:schemeClr>
                </a:solidFill>
              </a:rPr>
              <a:t>caídas</a:t>
            </a:r>
            <a:r>
              <a:rPr lang="en-CA" sz="1400" dirty="0">
                <a:solidFill>
                  <a:schemeClr val="tx1">
                    <a:lumMod val="65000"/>
                    <a:lumOff val="35000"/>
                  </a:schemeClr>
                </a:solidFill>
              </a:rPr>
              <a:t> de </a:t>
            </a:r>
            <a:r>
              <a:rPr lang="en-CA" sz="1400" dirty="0" err="1">
                <a:solidFill>
                  <a:schemeClr val="tx1">
                    <a:lumMod val="65000"/>
                    <a:lumOff val="35000"/>
                  </a:schemeClr>
                </a:solidFill>
              </a:rPr>
              <a:t>andamios</a:t>
            </a:r>
            <a:r>
              <a:rPr lang="en-CA" sz="1400" dirty="0">
                <a:solidFill>
                  <a:schemeClr val="tx1">
                    <a:lumMod val="65000"/>
                    <a:lumOff val="35000"/>
                  </a:schemeClr>
                </a:solidFill>
              </a:rPr>
              <a:t> </a:t>
            </a:r>
            <a:r>
              <a:rPr lang="en-CA" sz="1400" dirty="0" err="1">
                <a:solidFill>
                  <a:schemeClr val="tx1">
                    <a:lumMod val="65000"/>
                    <a:lumOff val="35000"/>
                  </a:schemeClr>
                </a:solidFill>
              </a:rPr>
              <a:t>conocido</a:t>
            </a:r>
            <a:r>
              <a:rPr lang="en-CA" sz="1400" dirty="0">
                <a:solidFill>
                  <a:schemeClr val="tx1">
                    <a:lumMod val="65000"/>
                    <a:lumOff val="35000"/>
                  </a:schemeClr>
                </a:solidFill>
              </a:rPr>
              <a:t> </a:t>
            </a:r>
            <a:r>
              <a:rPr lang="en-CA" sz="1400" dirty="0" err="1">
                <a:solidFill>
                  <a:schemeClr val="tx1">
                    <a:lumMod val="65000"/>
                    <a:lumOff val="35000"/>
                  </a:schemeClr>
                </a:solidFill>
              </a:rPr>
              <a:t>como</a:t>
            </a:r>
            <a:r>
              <a:rPr lang="en-CA" sz="1400" dirty="0">
                <a:solidFill>
                  <a:schemeClr val="tx1">
                    <a:lumMod val="65000"/>
                    <a:lumOff val="35000"/>
                  </a:schemeClr>
                </a:solidFill>
              </a:rPr>
              <a:t>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barandal</a:t>
            </a:r>
            <a:r>
              <a:rPr lang="en-CA" sz="1400" dirty="0">
                <a:solidFill>
                  <a:schemeClr val="tx1">
                    <a:lumMod val="65000"/>
                    <a:lumOff val="35000"/>
                  </a:schemeClr>
                </a:solidFill>
              </a:rPr>
              <a:t>. </a:t>
            </a:r>
            <a:r>
              <a:rPr lang="en-CA" sz="1400" dirty="0" err="1">
                <a:solidFill>
                  <a:schemeClr val="tx1">
                    <a:lumMod val="65000"/>
                    <a:lumOff val="35000"/>
                  </a:schemeClr>
                </a:solidFill>
              </a:rPr>
              <a:t>Describir</a:t>
            </a:r>
            <a:r>
              <a:rPr lang="en-CA" sz="1400" dirty="0">
                <a:solidFill>
                  <a:schemeClr val="tx1">
                    <a:lumMod val="65000"/>
                    <a:lumOff val="35000"/>
                  </a:schemeClr>
                </a:solidFill>
              </a:rPr>
              <a:t> las </a:t>
            </a:r>
            <a:r>
              <a:rPr lang="en-CA" sz="1400" dirty="0" err="1">
                <a:solidFill>
                  <a:schemeClr val="tx1">
                    <a:lumMod val="65000"/>
                    <a:lumOff val="35000"/>
                  </a:schemeClr>
                </a:solidFill>
              </a:rPr>
              <a:t>rodapiés</a:t>
            </a:r>
            <a:r>
              <a:rPr lang="en-CA" sz="1400" dirty="0">
                <a:solidFill>
                  <a:schemeClr val="tx1">
                    <a:lumMod val="65000"/>
                    <a:lumOff val="35000"/>
                  </a:schemeClr>
                </a:solidFill>
              </a:rPr>
              <a:t> y </a:t>
            </a:r>
            <a:r>
              <a:rPr lang="en-CA" sz="1400" dirty="0" err="1">
                <a:solidFill>
                  <a:schemeClr val="tx1">
                    <a:lumMod val="65000"/>
                    <a:lumOff val="35000"/>
                  </a:schemeClr>
                </a:solidFill>
              </a:rPr>
              <a:t>otros</a:t>
            </a:r>
            <a:r>
              <a:rPr lang="en-CA" sz="1400" dirty="0">
                <a:solidFill>
                  <a:schemeClr val="tx1">
                    <a:lumMod val="65000"/>
                    <a:lumOff val="35000"/>
                  </a:schemeClr>
                </a:solidFill>
              </a:rPr>
              <a:t> </a:t>
            </a:r>
            <a:r>
              <a:rPr lang="en-CA" sz="1400" dirty="0" err="1">
                <a:solidFill>
                  <a:schemeClr val="tx1">
                    <a:lumMod val="65000"/>
                    <a:lumOff val="35000"/>
                  </a:schemeClr>
                </a:solidFill>
              </a:rPr>
              <a:t>tipos</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la </a:t>
            </a:r>
            <a:r>
              <a:rPr lang="en-CA" sz="1400" dirty="0" err="1">
                <a:solidFill>
                  <a:schemeClr val="tx1">
                    <a:lumMod val="65000"/>
                    <a:lumOff val="35000"/>
                  </a:schemeClr>
                </a:solidFill>
              </a:rPr>
              <a:t>caída</a:t>
            </a:r>
            <a:r>
              <a:rPr lang="en-CA" sz="1400" dirty="0">
                <a:solidFill>
                  <a:schemeClr val="tx1">
                    <a:lumMod val="65000"/>
                    <a:lumOff val="35000"/>
                  </a:schemeClr>
                </a:solidFill>
              </a:rPr>
              <a:t> de </a:t>
            </a:r>
            <a:r>
              <a:rPr lang="en-CA" sz="1400" dirty="0" err="1">
                <a:solidFill>
                  <a:schemeClr val="tx1">
                    <a:lumMod val="65000"/>
                    <a:lumOff val="35000"/>
                  </a:schemeClr>
                </a:solidFill>
              </a:rPr>
              <a:t>objetos</a:t>
            </a:r>
            <a:endParaRPr lang="en-CA" sz="1400" dirty="0">
              <a:solidFill>
                <a:schemeClr val="tx1">
                  <a:lumMod val="65000"/>
                  <a:lumOff val="35000"/>
                </a:schemeClr>
              </a:solidFill>
            </a:endParaRPr>
          </a:p>
        </p:txBody>
      </p:sp>
      <p:sp>
        <p:nvSpPr>
          <p:cNvPr id="44" name="Rectangle 43"/>
          <p:cNvSpPr/>
          <p:nvPr/>
        </p:nvSpPr>
        <p:spPr>
          <a:xfrm>
            <a:off x="7782014" y="5679182"/>
            <a:ext cx="3546386" cy="784830"/>
          </a:xfrm>
          <a:prstGeom prst="rect">
            <a:avLst/>
          </a:prstGeom>
        </p:spPr>
        <p:txBody>
          <a:bodyPr wrap="square" rtlCol="0">
            <a:spAutoFit/>
          </a:bodyPr>
          <a:lstStyle/>
          <a:p>
            <a:pPr algn="just" rtl="0"/>
            <a:r>
              <a:rPr lang="es-US" sz="1500" spc="-20" dirty="0">
                <a:solidFill>
                  <a:srgbClr val="595959"/>
                </a:solidFill>
              </a:rPr>
              <a:t>Explique la estabilidad del andamio y cómo se utilizan los amarres o los cables de amarre para estabilizarlos.</a:t>
            </a:r>
            <a:endParaRPr lang="id-ID" sz="1500" spc="-20" dirty="0">
              <a:solidFill>
                <a:srgbClr val="595959"/>
              </a:solidFill>
            </a:endParaRPr>
          </a:p>
        </p:txBody>
      </p:sp>
    </p:spTree>
    <p:extLst>
      <p:ext uri="{BB962C8B-B14F-4D97-AF65-F5344CB8AC3E}">
        <p14:creationId xmlns:p14="http://schemas.microsoft.com/office/powerpoint/2010/main" val="37354590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p:cTn id="54" dur="500" fill="hold"/>
                                        <p:tgtEl>
                                          <p:spTgt spid="70"/>
                                        </p:tgtEl>
                                        <p:attrNameLst>
                                          <p:attrName>ppt_w</p:attrName>
                                        </p:attrNameLst>
                                      </p:cBhvr>
                                      <p:tavLst>
                                        <p:tav tm="0">
                                          <p:val>
                                            <p:fltVal val="0"/>
                                          </p:val>
                                        </p:tav>
                                        <p:tav tm="100000">
                                          <p:val>
                                            <p:strVal val="#ppt_w"/>
                                          </p:val>
                                        </p:tav>
                                      </p:tavLst>
                                    </p:anim>
                                    <p:anim calcmode="lin" valueType="num">
                                      <p:cBhvr>
                                        <p:cTn id="55" dur="500" fill="hold"/>
                                        <p:tgtEl>
                                          <p:spTgt spid="70"/>
                                        </p:tgtEl>
                                        <p:attrNameLst>
                                          <p:attrName>ppt_h</p:attrName>
                                        </p:attrNameLst>
                                      </p:cBhvr>
                                      <p:tavLst>
                                        <p:tav tm="0">
                                          <p:val>
                                            <p:fltVal val="0"/>
                                          </p:val>
                                        </p:tav>
                                        <p:tav tm="100000">
                                          <p:val>
                                            <p:strVal val="#ppt_h"/>
                                          </p:val>
                                        </p:tav>
                                      </p:tavLst>
                                    </p:anim>
                                    <p:animEffect transition="in" filter="fade">
                                      <p:cBhvr>
                                        <p:cTn id="56" dur="500"/>
                                        <p:tgtEl>
                                          <p:spTgt spid="70"/>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right)">
                                      <p:cBhvr>
                                        <p:cTn id="60" dur="500"/>
                                        <p:tgtEl>
                                          <p:spTgt spid="71"/>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wipe(left)">
                                      <p:cBhvr>
                                        <p:cTn id="81" dur="500"/>
                                        <p:tgtEl>
                                          <p:spTgt spid="80"/>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par>
                          <p:cTn id="89" fill="hold">
                            <p:stCondLst>
                              <p:cond delay="8000"/>
                            </p:stCondLst>
                            <p:childTnLst>
                              <p:par>
                                <p:cTn id="90" presetID="22" presetClass="entr" presetSubtype="1"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ipe(up)">
                                      <p:cBhvr>
                                        <p:cTn id="9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70" grpId="0" animBg="1"/>
      <p:bldP spid="79" grpId="0" animBg="1"/>
      <p:bldP spid="41" grpId="0"/>
      <p:bldP spid="42" grpId="0"/>
      <p:bldP spid="43"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las BASES,</a:t>
            </a:r>
            <a:r>
              <a:rPr lang="es-US" sz="2400">
                <a:solidFill>
                  <a:srgbClr val="595959"/>
                </a:solidFill>
              </a:rPr>
              <a:t> en el espacio provisto en la página 58 de la Guía de estudio de los </a:t>
            </a:r>
            <a:r>
              <a:rPr lang="es-US" sz="2400" i="1">
                <a:solidFill>
                  <a:srgbClr val="595959"/>
                </a:solidFill>
              </a:rPr>
              <a:t>fundamentos de los andamios</a:t>
            </a:r>
            <a:r>
              <a:rPr lang="es-US" sz="2400">
                <a:solidFill>
                  <a:srgbClr val="595959"/>
                </a:solidFill>
              </a:rPr>
              <a:t>.</a:t>
            </a:r>
          </a:p>
        </p:txBody>
      </p:sp>
      <p:grpSp>
        <p:nvGrpSpPr>
          <p:cNvPr id="5" name="Group 4">
            <a:extLst>
              <a:ext uri="{FF2B5EF4-FFF2-40B4-BE49-F238E27FC236}">
                <a16:creationId xmlns:a16="http://schemas.microsoft.com/office/drawing/2014/main" id="{119A863C-7F03-194A-A91E-A141483D4BDA}"/>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81CFC822-6D7B-7C42-B65F-20E25361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74F5301-F2E6-3B4F-B4B3-6BDE09EA685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522857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3862" y="680759"/>
            <a:ext cx="10835017" cy="769441"/>
          </a:xfrm>
          <a:prstGeom prst="rect">
            <a:avLst/>
          </a:prstGeom>
          <a:noFill/>
        </p:spPr>
        <p:txBody>
          <a:bodyPr wrap="none" rtlCol="0">
            <a:spAutoFit/>
          </a:bodyPr>
          <a:lstStyle/>
          <a:p>
            <a:pPr rtl="0"/>
            <a:r>
              <a:rPr lang="es-US" sz="4300" cap="all" spc="-20" dirty="0">
                <a:solidFill>
                  <a:schemeClr val="tx2"/>
                </a:solidFill>
                <a:latin typeface="+mj-lt"/>
              </a:rPr>
              <a:t>Muro de la vergüenza de las bases</a:t>
            </a:r>
            <a:endParaRPr lang="en-US" sz="4300" cap="all" spc="-20" dirty="0">
              <a:solidFill>
                <a:schemeClr val="tx2"/>
              </a:solidFill>
              <a:latin typeface="+mj-lt"/>
            </a:endParaRPr>
          </a:p>
        </p:txBody>
      </p:sp>
      <p:pic>
        <p:nvPicPr>
          <p:cNvPr id="5" name="Picture 4" descr="ASW 1 April.jpg"/>
          <p:cNvPicPr>
            <a:picLocks noChangeAspect="1"/>
          </p:cNvPicPr>
          <p:nvPr/>
        </p:nvPicPr>
        <p:blipFill>
          <a:blip r:embed="rId3"/>
          <a:srcRect l="50211"/>
          <a:stretch>
            <a:fillRect/>
          </a:stretch>
        </p:blipFill>
        <p:spPr>
          <a:xfrm>
            <a:off x="170499" y="1600236"/>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57400" y="1613519"/>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839222" y="1619827"/>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150100" y="1638300"/>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58750" y="3873500"/>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305300" y="3867150"/>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83800" y="1600200"/>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620000" y="3873500"/>
            <a:ext cx="4271434" cy="2311400"/>
          </a:xfrm>
          <a:prstGeom prst="rect">
            <a:avLst/>
          </a:prstGeom>
        </p:spPr>
      </p:pic>
      <p:grpSp>
        <p:nvGrpSpPr>
          <p:cNvPr id="2" name="Group 1">
            <a:extLst>
              <a:ext uri="{FF2B5EF4-FFF2-40B4-BE49-F238E27FC236}">
                <a16:creationId xmlns:a16="http://schemas.microsoft.com/office/drawing/2014/main" id="{2F163FB3-6499-B447-9F14-E4A104BE933A}"/>
              </a:ext>
            </a:extLst>
          </p:cNvPr>
          <p:cNvGrpSpPr/>
          <p:nvPr/>
        </p:nvGrpSpPr>
        <p:grpSpPr>
          <a:xfrm>
            <a:off x="637065" y="203603"/>
            <a:ext cx="5589757" cy="1015597"/>
            <a:chOff x="637065" y="203603"/>
            <a:chExt cx="5589757" cy="1015597"/>
          </a:xfrm>
        </p:grpSpPr>
        <p:sp>
          <p:nvSpPr>
            <p:cNvPr id="12" name="TextBox 11">
              <a:extLst>
                <a:ext uri="{FF2B5EF4-FFF2-40B4-BE49-F238E27FC236}">
                  <a16:creationId xmlns:a16="http://schemas.microsoft.com/office/drawing/2014/main" id="{8C63454B-FEC8-ED42-BD52-FA72E2E6E75E}"/>
                </a:ext>
              </a:extLst>
            </p:cNvPr>
            <p:cNvSpPr txBox="1"/>
            <p:nvPr/>
          </p:nvSpPr>
          <p:spPr>
            <a:xfrm>
              <a:off x="1451622" y="203603"/>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9" name="Picture 18">
              <a:extLst>
                <a:ext uri="{FF2B5EF4-FFF2-40B4-BE49-F238E27FC236}">
                  <a16:creationId xmlns:a16="http://schemas.microsoft.com/office/drawing/2014/main" id="{D62E9E38-1A80-B041-84AA-D08FDC1B40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39184884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6" presetClass="emph" presetSubtype="0" fill="remove" nodeType="afterEffect">
                                  <p:stCondLst>
                                    <p:cond delay="0"/>
                                  </p:stCondLst>
                                  <p:childTnLst>
                                    <p:animScale>
                                      <p:cBhvr>
                                        <p:cTn id="18" dur="3000" fill="hold"/>
                                        <p:tgtEl>
                                          <p:spTgt spid="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6" presetClass="emph" presetSubtype="0" fill="remove" nodeType="afterEffect">
                                  <p:stCondLst>
                                    <p:cond delay="0"/>
                                  </p:stCondLst>
                                  <p:childTnLst>
                                    <p:animScale>
                                      <p:cBhvr>
                                        <p:cTn id="27" dur="3000" fill="hold"/>
                                        <p:tgtEl>
                                          <p:spTgt spid="6"/>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6" presetClass="emph" presetSubtype="0" repeatCount="0" fill="remove" nodeType="afterEffect">
                                  <p:stCondLst>
                                    <p:cond delay="0"/>
                                  </p:stCondLst>
                                  <p:childTnLst>
                                    <p:animScale>
                                      <p:cBhvr>
                                        <p:cTn id="36" dur="3000" fill="hold"/>
                                        <p:tgtEl>
                                          <p:spTgt spid="8"/>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6" presetClass="emph" presetSubtype="0" fill="remove" nodeType="afterEffect">
                                  <p:stCondLst>
                                    <p:cond delay="0"/>
                                  </p:stCondLst>
                                  <p:childTnLst>
                                    <p:animScale>
                                      <p:cBhvr>
                                        <p:cTn id="45" dur="3000" fill="hold"/>
                                        <p:tgtEl>
                                          <p:spTgt spid="13"/>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childTnLst>
                                </p:cTn>
                              </p:par>
                            </p:childTnLst>
                          </p:cTn>
                        </p:par>
                        <p:par>
                          <p:cTn id="52" fill="hold">
                            <p:stCondLst>
                              <p:cond delay="500"/>
                            </p:stCondLst>
                            <p:childTnLst>
                              <p:par>
                                <p:cTn id="53" presetID="6" presetClass="emph" presetSubtype="0" fill="remove" nodeType="afterEffect">
                                  <p:stCondLst>
                                    <p:cond delay="0"/>
                                  </p:stCondLst>
                                  <p:childTnLst>
                                    <p:animScale>
                                      <p:cBhvr>
                                        <p:cTn id="54" dur="3000" fill="hold"/>
                                        <p:tgtEl>
                                          <p:spTgt spid="16"/>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6" presetClass="emph" presetSubtype="0" fill="remove" nodeType="afterEffect">
                                  <p:stCondLst>
                                    <p:cond delay="0"/>
                                  </p:stCondLst>
                                  <p:childTnLst>
                                    <p:animScale>
                                      <p:cBhvr>
                                        <p:cTn id="63" dur="3000" fill="hold"/>
                                        <p:tgtEl>
                                          <p:spTgt spid="14"/>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childTnLst>
                                </p:cTn>
                              </p:par>
                            </p:childTnLst>
                          </p:cTn>
                        </p:par>
                        <p:par>
                          <p:cTn id="70" fill="hold">
                            <p:stCondLst>
                              <p:cond delay="500"/>
                            </p:stCondLst>
                            <p:childTnLst>
                              <p:par>
                                <p:cTn id="71" presetID="6" presetClass="emph" presetSubtype="0" fill="remove" nodeType="afterEffect">
                                  <p:stCondLst>
                                    <p:cond delay="0"/>
                                  </p:stCondLst>
                                  <p:childTnLst>
                                    <p:animScale>
                                      <p:cBhvr>
                                        <p:cTn id="72" dur="3000" fill="hold"/>
                                        <p:tgtEl>
                                          <p:spTgt spid="15"/>
                                        </p:tgtEl>
                                      </p:cBhvr>
                                      <p:by x="150000" y="150000"/>
                                    </p:animScale>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childTnLst>
                                </p:cTn>
                              </p:par>
                            </p:childTnLst>
                          </p:cTn>
                        </p:par>
                        <p:par>
                          <p:cTn id="79" fill="hold">
                            <p:stCondLst>
                              <p:cond delay="500"/>
                            </p:stCondLst>
                            <p:childTnLst>
                              <p:par>
                                <p:cTn id="80" presetID="6" presetClass="emph" presetSubtype="0" fill="remove" nodeType="afterEffect">
                                  <p:stCondLst>
                                    <p:cond delay="0"/>
                                  </p:stCondLst>
                                  <p:childTnLst>
                                    <p:animScale>
                                      <p:cBhvr>
                                        <p:cTn id="81" dur="3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sphalt.jpg"/>
          <p:cNvPicPr>
            <a:picLocks/>
          </p:cNvPicPr>
          <p:nvPr/>
        </p:nvPicPr>
        <p:blipFill>
          <a:blip r:embed="rId3"/>
          <a:srcRect t="-1858" r="27514"/>
          <a:stretch>
            <a:fillRect/>
          </a:stretch>
        </p:blipFill>
        <p:spPr>
          <a:xfrm>
            <a:off x="7159206" y="4312251"/>
            <a:ext cx="2327594" cy="2331948"/>
          </a:xfrm>
          <a:prstGeom prst="rect">
            <a:avLst/>
          </a:prstGeom>
        </p:spPr>
      </p:pic>
      <p:pic>
        <p:nvPicPr>
          <p:cNvPr id="35" name="Picture 34" descr="concrete.jpg"/>
          <p:cNvPicPr>
            <a:picLocks/>
          </p:cNvPicPr>
          <p:nvPr/>
        </p:nvPicPr>
        <p:blipFill>
          <a:blip r:embed="rId4"/>
          <a:stretch>
            <a:fillRect/>
          </a:stretch>
        </p:blipFill>
        <p:spPr>
          <a:xfrm>
            <a:off x="2792668" y="3022600"/>
            <a:ext cx="2321131" cy="2330500"/>
          </a:xfrm>
          <a:prstGeom prst="rect">
            <a:avLst/>
          </a:prstGeom>
        </p:spPr>
      </p:pic>
      <p:sp>
        <p:nvSpPr>
          <p:cNvPr id="52" name="TextBox 51"/>
          <p:cNvSpPr txBox="1"/>
          <p:nvPr/>
        </p:nvSpPr>
        <p:spPr>
          <a:xfrm>
            <a:off x="3069007" y="729735"/>
            <a:ext cx="6054061" cy="830997"/>
          </a:xfrm>
          <a:prstGeom prst="rect">
            <a:avLst/>
          </a:prstGeom>
          <a:noFill/>
        </p:spPr>
        <p:txBody>
          <a:bodyPr wrap="none" rtlCol="0">
            <a:spAutoFit/>
          </a:bodyPr>
          <a:lstStyle/>
          <a:p>
            <a:pPr algn="ctr" rtl="0"/>
            <a:r>
              <a:rPr lang="es-US" sz="4800" cap="all">
                <a:solidFill>
                  <a:schemeClr val="tx2"/>
                </a:solidFill>
                <a:latin typeface="+mj-lt"/>
              </a:rPr>
              <a:t>Superficies del suelo</a:t>
            </a:r>
            <a:endParaRPr lang="en-US" sz="4800" cap="all" dirty="0">
              <a:solidFill>
                <a:schemeClr val="tx2"/>
              </a:solidFill>
              <a:latin typeface="+mj-lt"/>
            </a:endParaRPr>
          </a:p>
        </p:txBody>
      </p:sp>
      <p:grpSp>
        <p:nvGrpSpPr>
          <p:cNvPr id="2" name="Group 28"/>
          <p:cNvGrpSpPr/>
          <p:nvPr/>
        </p:nvGrpSpPr>
        <p:grpSpPr>
          <a:xfrm>
            <a:off x="4978400" y="1879599"/>
            <a:ext cx="2120900" cy="622301"/>
            <a:chOff x="5568818" y="1490121"/>
            <a:chExt cx="1054364" cy="1054364"/>
          </a:xfrm>
          <a:solidFill>
            <a:schemeClr val="tx2">
              <a:alpha val="65000"/>
            </a:schemeClr>
          </a:solidFill>
        </p:grpSpPr>
        <p:sp>
          <p:nvSpPr>
            <p:cNvPr id="19" name="Rectangle 18"/>
            <p:cNvSpPr/>
            <p:nvPr/>
          </p:nvSpPr>
          <p:spPr>
            <a:xfrm>
              <a:off x="5568818" y="1490121"/>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0" name="Rectangle 19"/>
            <p:cNvSpPr/>
            <p:nvPr/>
          </p:nvSpPr>
          <p:spPr>
            <a:xfrm>
              <a:off x="5568818" y="2457615"/>
              <a:ext cx="1054364" cy="86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 name="TextBox 4"/>
          <p:cNvSpPr txBox="1"/>
          <p:nvPr/>
        </p:nvSpPr>
        <p:spPr>
          <a:xfrm>
            <a:off x="5110840" y="1933536"/>
            <a:ext cx="1868721" cy="461665"/>
          </a:xfrm>
          <a:prstGeom prst="rect">
            <a:avLst/>
          </a:prstGeom>
          <a:noFill/>
        </p:spPr>
        <p:txBody>
          <a:bodyPr wrap="none" rtlCol="0">
            <a:spAutoFit/>
          </a:bodyPr>
          <a:lstStyle/>
          <a:p>
            <a:pPr algn="ctr" rtl="0"/>
            <a:r>
              <a:rPr lang="es-US" sz="2400">
                <a:solidFill>
                  <a:schemeClr val="bg1"/>
                </a:solidFill>
                <a:latin typeface="+mj-lt"/>
              </a:rPr>
              <a:t>MÁS FUERTE</a:t>
            </a:r>
          </a:p>
        </p:txBody>
      </p:sp>
      <p:cxnSp>
        <p:nvCxnSpPr>
          <p:cNvPr id="7" name="Straight Connector 6"/>
          <p:cNvCxnSpPr/>
          <p:nvPr/>
        </p:nvCxnSpPr>
        <p:spPr>
          <a:xfrm>
            <a:off x="6096000" y="2544485"/>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11"/>
          <p:cNvGrpSpPr/>
          <p:nvPr/>
        </p:nvGrpSpPr>
        <p:grpSpPr>
          <a:xfrm>
            <a:off x="0" y="3961423"/>
            <a:ext cx="2946400" cy="1366576"/>
            <a:chOff x="1979525" y="3587055"/>
            <a:chExt cx="3761169" cy="1366576"/>
          </a:xfrm>
          <a:solidFill>
            <a:schemeClr val="accent1"/>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0" name="Straight Connector 29"/>
          <p:cNvCxnSpPr/>
          <p:nvPr/>
        </p:nvCxnSpPr>
        <p:spPr>
          <a:xfrm>
            <a:off x="6096000" y="4200211"/>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30"/>
          <p:cNvGrpSpPr/>
          <p:nvPr/>
        </p:nvGrpSpPr>
        <p:grpSpPr>
          <a:xfrm flipH="1">
            <a:off x="9319831" y="5267709"/>
            <a:ext cx="3761169" cy="1366576"/>
            <a:chOff x="1979525" y="3587055"/>
            <a:chExt cx="3761169" cy="1366576"/>
          </a:xfrm>
          <a:solidFill>
            <a:schemeClr val="accent2"/>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7" name="Straight Connector 36"/>
          <p:cNvCxnSpPr/>
          <p:nvPr/>
        </p:nvCxnSpPr>
        <p:spPr>
          <a:xfrm>
            <a:off x="6096000" y="5551714"/>
            <a:ext cx="0" cy="1431890"/>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4764" y="3469533"/>
            <a:ext cx="1828145" cy="461665"/>
          </a:xfrm>
          <a:prstGeom prst="rect">
            <a:avLst/>
          </a:prstGeom>
          <a:noFill/>
        </p:spPr>
        <p:txBody>
          <a:bodyPr wrap="none" rtlCol="0">
            <a:spAutoFit/>
          </a:bodyPr>
          <a:lstStyle/>
          <a:p>
            <a:pPr algn="r" rtl="0"/>
            <a:r>
              <a:rPr lang="es-US" sz="2400" cap="all">
                <a:solidFill>
                  <a:srgbClr val="333F50"/>
                </a:solidFill>
                <a:latin typeface="+mj-lt"/>
              </a:rPr>
              <a:t>Hormigón</a:t>
            </a:r>
          </a:p>
        </p:txBody>
      </p:sp>
      <p:sp>
        <p:nvSpPr>
          <p:cNvPr id="63" name="TextBox 62"/>
          <p:cNvSpPr txBox="1"/>
          <p:nvPr/>
        </p:nvSpPr>
        <p:spPr>
          <a:xfrm>
            <a:off x="9539995" y="5566508"/>
            <a:ext cx="2002630" cy="861774"/>
          </a:xfrm>
          <a:prstGeom prst="rect">
            <a:avLst/>
          </a:prstGeom>
          <a:noFill/>
        </p:spPr>
        <p:txBody>
          <a:bodyPr wrap="square" rtlCol="0">
            <a:spAutoFit/>
          </a:bodyPr>
          <a:lstStyle/>
          <a:p>
            <a:pPr algn="ctr" rtl="0"/>
            <a:r>
              <a:rPr lang="es-US" sz="2500">
                <a:solidFill>
                  <a:schemeClr val="bg1"/>
                </a:solidFill>
                <a:cs typeface="Raavi" panose="02000500000000000000" pitchFamily="2"/>
              </a:rPr>
              <a:t>98,000 psf</a:t>
            </a:r>
            <a:endParaRPr lang="fr-CA" sz="2500" dirty="0">
              <a:solidFill>
                <a:schemeClr val="bg1"/>
              </a:solidFill>
              <a:cs typeface="Raavi" panose="02000500000000000000" pitchFamily="2"/>
            </a:endParaRPr>
          </a:p>
          <a:p>
            <a:pPr algn="ctr" rtl="0"/>
            <a:r>
              <a:rPr lang="es-US" sz="2500">
                <a:solidFill>
                  <a:schemeClr val="bg1"/>
                </a:solidFill>
                <a:cs typeface="Raavi" panose="02000500000000000000" pitchFamily="2"/>
              </a:rPr>
              <a:t>4692 kPa</a:t>
            </a:r>
            <a:endParaRPr lang="id-ID" sz="2500" dirty="0">
              <a:solidFill>
                <a:schemeClr val="bg1"/>
              </a:solidFill>
              <a:cs typeface="Raavi" panose="02000500000000000000" pitchFamily="2"/>
            </a:endParaRPr>
          </a:p>
        </p:txBody>
      </p:sp>
      <p:sp>
        <p:nvSpPr>
          <p:cNvPr id="68" name="TextBox 67"/>
          <p:cNvSpPr txBox="1"/>
          <p:nvPr/>
        </p:nvSpPr>
        <p:spPr>
          <a:xfrm>
            <a:off x="9485120" y="4802943"/>
            <a:ext cx="1444777" cy="461665"/>
          </a:xfrm>
          <a:prstGeom prst="rect">
            <a:avLst/>
          </a:prstGeom>
          <a:noFill/>
        </p:spPr>
        <p:txBody>
          <a:bodyPr wrap="none" rtlCol="0">
            <a:spAutoFit/>
          </a:bodyPr>
          <a:lstStyle/>
          <a:p>
            <a:pPr rtl="0"/>
            <a:r>
              <a:rPr lang="es-US" sz="2400" cap="all">
                <a:solidFill>
                  <a:srgbClr val="333F50"/>
                </a:solidFill>
                <a:latin typeface="+mj-lt"/>
              </a:rPr>
              <a:t>Asfalto</a:t>
            </a:r>
          </a:p>
        </p:txBody>
      </p:sp>
      <p:sp>
        <p:nvSpPr>
          <p:cNvPr id="36" name="TextBox 35"/>
          <p:cNvSpPr txBox="1"/>
          <p:nvPr/>
        </p:nvSpPr>
        <p:spPr>
          <a:xfrm>
            <a:off x="419100" y="4140200"/>
            <a:ext cx="1981200" cy="938719"/>
          </a:xfrm>
          <a:prstGeom prst="rect">
            <a:avLst/>
          </a:prstGeom>
          <a:noFill/>
        </p:spPr>
        <p:txBody>
          <a:bodyPr wrap="square" rtlCol="0">
            <a:spAutoFit/>
          </a:bodyPr>
          <a:lstStyle/>
          <a:p>
            <a:pPr rtl="0">
              <a:spcAft>
                <a:spcPts val="600"/>
              </a:spcAft>
            </a:pPr>
            <a:r>
              <a:rPr lang="es-US" sz="2500">
                <a:solidFill>
                  <a:srgbClr val="FFFFFF"/>
                </a:solidFill>
              </a:rPr>
              <a:t>400,000 psf</a:t>
            </a:r>
            <a:endParaRPr lang="en-US" sz="2500" dirty="0">
              <a:solidFill>
                <a:srgbClr val="FFFFFF"/>
              </a:solidFill>
            </a:endParaRPr>
          </a:p>
          <a:p>
            <a:pPr rtl="0">
              <a:spcAft>
                <a:spcPts val="600"/>
              </a:spcAft>
            </a:pPr>
            <a:r>
              <a:rPr lang="es-US" sz="2500">
                <a:solidFill>
                  <a:srgbClr val="FFFFFF"/>
                </a:solidFill>
              </a:rPr>
              <a:t>19,152 kPa</a:t>
            </a:r>
            <a:endParaRPr lang="en-US" sz="2500" dirty="0">
              <a:solidFill>
                <a:srgbClr val="FFFFFF"/>
              </a:solidFill>
            </a:endParaRPr>
          </a:p>
        </p:txBody>
      </p:sp>
      <p:cxnSp>
        <p:nvCxnSpPr>
          <p:cNvPr id="23" name="Straight Connector 22"/>
          <p:cNvCxnSpPr>
            <a:endCxn id="35" idx="3"/>
          </p:cNvCxnSpPr>
          <p:nvPr/>
        </p:nvCxnSpPr>
        <p:spPr>
          <a:xfrm rot="10800000">
            <a:off x="5113800" y="4187850"/>
            <a:ext cx="944101" cy="315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38" idx="1"/>
          </p:cNvCxnSpPr>
          <p:nvPr/>
        </p:nvCxnSpPr>
        <p:spPr>
          <a:xfrm flipV="1">
            <a:off x="6121400" y="5478225"/>
            <a:ext cx="1037806" cy="20875"/>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8757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1000"/>
                                        <p:tgtEl>
                                          <p:spTgt spid="68"/>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par>
                                <p:cTn id="54" presetID="22" presetClass="entr" presetSubtype="2"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1000"/>
                                        <p:tgtEl>
                                          <p:spTgt spid="4"/>
                                        </p:tgtEl>
                                      </p:cBhvr>
                                    </p:animEffect>
                                  </p:childTnLst>
                                </p:cTn>
                              </p:par>
                            </p:childTnLst>
                          </p:cTn>
                        </p:par>
                        <p:par>
                          <p:cTn id="57" fill="hold">
                            <p:stCondLst>
                              <p:cond delay="20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48" grpId="0"/>
      <p:bldP spid="6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lay.jpg"/>
          <p:cNvPicPr>
            <a:picLocks noChangeAspect="1"/>
          </p:cNvPicPr>
          <p:nvPr/>
        </p:nvPicPr>
        <p:blipFill>
          <a:blip r:embed="rId3"/>
          <a:srcRect l="38827" b="7809"/>
          <a:stretch>
            <a:fillRect/>
          </a:stretch>
        </p:blipFill>
        <p:spPr>
          <a:xfrm>
            <a:off x="6997700" y="4425950"/>
            <a:ext cx="2311399" cy="2324100"/>
          </a:xfrm>
          <a:prstGeom prst="rect">
            <a:avLst/>
          </a:prstGeom>
        </p:spPr>
      </p:pic>
      <p:pic>
        <p:nvPicPr>
          <p:cNvPr id="41" name="Picture 40" descr="gravel.jpg"/>
          <p:cNvPicPr>
            <a:picLocks/>
          </p:cNvPicPr>
          <p:nvPr/>
        </p:nvPicPr>
        <p:blipFill>
          <a:blip r:embed="rId4"/>
          <a:srcRect t="31583" r="61906"/>
          <a:stretch>
            <a:fillRect/>
          </a:stretch>
        </p:blipFill>
        <p:spPr>
          <a:xfrm>
            <a:off x="6983984" y="1358900"/>
            <a:ext cx="2310316" cy="2310956"/>
          </a:xfrm>
          <a:prstGeom prst="rect">
            <a:avLst/>
          </a:prstGeom>
        </p:spPr>
      </p:pic>
      <p:pic>
        <p:nvPicPr>
          <p:cNvPr id="43" name="Picture 42" descr="coarse-sand.jpg"/>
          <p:cNvPicPr>
            <a:picLocks/>
          </p:cNvPicPr>
          <p:nvPr/>
        </p:nvPicPr>
        <p:blipFill>
          <a:blip r:embed="rId5"/>
          <a:srcRect r="43300"/>
          <a:stretch>
            <a:fillRect/>
          </a:stretch>
        </p:blipFill>
        <p:spPr>
          <a:xfrm>
            <a:off x="2948826" y="3149600"/>
            <a:ext cx="2308832" cy="2311400"/>
          </a:xfrm>
          <a:prstGeom prst="rect">
            <a:avLst/>
          </a:prstGeom>
        </p:spPr>
      </p:pic>
      <p:pic>
        <p:nvPicPr>
          <p:cNvPr id="42" name="Picture 41" descr="bedrock.JPG"/>
          <p:cNvPicPr>
            <a:picLocks/>
          </p:cNvPicPr>
          <p:nvPr/>
        </p:nvPicPr>
        <p:blipFill>
          <a:blip r:embed="rId6"/>
          <a:srcRect l="30969" t="12079"/>
          <a:stretch>
            <a:fillRect/>
          </a:stretch>
        </p:blipFill>
        <p:spPr>
          <a:xfrm>
            <a:off x="2772905" y="5097"/>
            <a:ext cx="2362200" cy="2343201"/>
          </a:xfrm>
          <a:prstGeom prst="rect">
            <a:avLst/>
          </a:prstGeom>
        </p:spPr>
      </p:pic>
      <p:cxnSp>
        <p:nvCxnSpPr>
          <p:cNvPr id="7" name="Straight Connector 6"/>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31913" y="442448"/>
            <a:ext cx="1641796" cy="461665"/>
          </a:xfrm>
          <a:prstGeom prst="rect">
            <a:avLst/>
          </a:prstGeom>
          <a:noFill/>
        </p:spPr>
        <p:txBody>
          <a:bodyPr wrap="none" rtlCol="0">
            <a:spAutoFit/>
          </a:bodyPr>
          <a:lstStyle/>
          <a:p>
            <a:pPr algn="r" rtl="0"/>
            <a:r>
              <a:rPr lang="es-US" sz="2400" cap="all">
                <a:solidFill>
                  <a:srgbClr val="333F50"/>
                </a:solidFill>
                <a:latin typeface="+mj-lt"/>
              </a:rPr>
              <a:t>Lecho de roca</a:t>
            </a:r>
          </a:p>
        </p:txBody>
      </p:sp>
      <p:sp>
        <p:nvSpPr>
          <p:cNvPr id="68" name="TextBox 67"/>
          <p:cNvSpPr txBox="1"/>
          <p:nvPr/>
        </p:nvSpPr>
        <p:spPr>
          <a:xfrm>
            <a:off x="9370820" y="1788558"/>
            <a:ext cx="1353255" cy="461665"/>
          </a:xfrm>
          <a:prstGeom prst="rect">
            <a:avLst/>
          </a:prstGeom>
          <a:noFill/>
        </p:spPr>
        <p:txBody>
          <a:bodyPr wrap="none" rtlCol="0">
            <a:spAutoFit/>
          </a:bodyPr>
          <a:lstStyle/>
          <a:p>
            <a:pPr rtl="0"/>
            <a:r>
              <a:rPr lang="es-US" sz="2400" cap="all">
                <a:solidFill>
                  <a:srgbClr val="333F50"/>
                </a:solidFill>
                <a:latin typeface="+mj-lt"/>
              </a:rPr>
              <a:t>Grava</a:t>
            </a:r>
          </a:p>
        </p:txBody>
      </p:sp>
      <p:cxnSp>
        <p:nvCxnSpPr>
          <p:cNvPr id="26" name="Straight Connector 25"/>
          <p:cNvCxnSpPr/>
          <p:nvPr/>
        </p:nvCxnSpPr>
        <p:spPr>
          <a:xfrm>
            <a:off x="6096000" y="29921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3637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000" y="5706782"/>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29972" y="3580711"/>
            <a:ext cx="2358037" cy="461665"/>
          </a:xfrm>
          <a:prstGeom prst="rect">
            <a:avLst/>
          </a:prstGeom>
          <a:noFill/>
        </p:spPr>
        <p:txBody>
          <a:bodyPr wrap="none" rtlCol="0">
            <a:spAutoFit/>
          </a:bodyPr>
          <a:lstStyle/>
          <a:p>
            <a:pPr algn="r" rtl="0"/>
            <a:r>
              <a:rPr lang="es-US" sz="2400" cap="all">
                <a:solidFill>
                  <a:srgbClr val="333F50"/>
                </a:solidFill>
                <a:latin typeface="+mj-lt"/>
              </a:rPr>
              <a:t>Arena gruesa</a:t>
            </a:r>
          </a:p>
        </p:txBody>
      </p:sp>
      <p:sp>
        <p:nvSpPr>
          <p:cNvPr id="76" name="TextBox 75"/>
          <p:cNvSpPr txBox="1"/>
          <p:nvPr/>
        </p:nvSpPr>
        <p:spPr>
          <a:xfrm>
            <a:off x="9320020" y="4393421"/>
            <a:ext cx="954107" cy="461665"/>
          </a:xfrm>
          <a:prstGeom prst="rect">
            <a:avLst/>
          </a:prstGeom>
          <a:noFill/>
        </p:spPr>
        <p:txBody>
          <a:bodyPr wrap="none" rtlCol="0">
            <a:spAutoFit/>
          </a:bodyPr>
          <a:lstStyle/>
          <a:p>
            <a:pPr rtl="0"/>
            <a:r>
              <a:rPr lang="es-US" sz="2400" cap="all">
                <a:solidFill>
                  <a:srgbClr val="333F50"/>
                </a:solidFill>
                <a:latin typeface="+mj-lt"/>
              </a:rPr>
              <a:t>Arcilla</a:t>
            </a:r>
          </a:p>
        </p:txBody>
      </p:sp>
      <p:grpSp>
        <p:nvGrpSpPr>
          <p:cNvPr id="8" name="Group 7">
            <a:extLst>
              <a:ext uri="{FF2B5EF4-FFF2-40B4-BE49-F238E27FC236}">
                <a16:creationId xmlns:a16="http://schemas.microsoft.com/office/drawing/2014/main" id="{59D36894-E142-BC40-BAF9-F91D5A1D539A}"/>
              </a:ext>
            </a:extLst>
          </p:cNvPr>
          <p:cNvGrpSpPr/>
          <p:nvPr/>
        </p:nvGrpSpPr>
        <p:grpSpPr>
          <a:xfrm>
            <a:off x="0" y="985138"/>
            <a:ext cx="2908594" cy="1366576"/>
            <a:chOff x="0" y="985138"/>
            <a:chExt cx="2908594" cy="1366576"/>
          </a:xfrm>
        </p:grpSpPr>
        <p:grpSp>
          <p:nvGrpSpPr>
            <p:cNvPr id="2" name="Group 11"/>
            <p:cNvGrpSpPr/>
            <p:nvPr/>
          </p:nvGrpSpPr>
          <p:grpSpPr>
            <a:xfrm>
              <a:off x="0" y="985138"/>
              <a:ext cx="2908594" cy="1366576"/>
              <a:chOff x="1979525" y="3587055"/>
              <a:chExt cx="3761169" cy="1366576"/>
            </a:xfrm>
            <a:solidFill>
              <a:schemeClr val="accent3"/>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0" name="TextBox 39"/>
            <p:cNvSpPr txBox="1"/>
            <p:nvPr/>
          </p:nvSpPr>
          <p:spPr>
            <a:xfrm>
              <a:off x="0" y="1146908"/>
              <a:ext cx="2730501" cy="954107"/>
            </a:xfrm>
            <a:prstGeom prst="rect">
              <a:avLst/>
            </a:prstGeom>
            <a:noFill/>
          </p:spPr>
          <p:txBody>
            <a:bodyPr wrap="square" rtlCol="0">
              <a:spAutoFit/>
            </a:bodyPr>
            <a:lstStyle/>
            <a:p>
              <a:pPr algn="ctr" rtl="0"/>
              <a:r>
                <a:rPr lang="es-US" sz="2800" spc="-150">
                  <a:solidFill>
                    <a:schemeClr val="bg1"/>
                  </a:solidFill>
                  <a:cs typeface="Raavi" panose="02000500000000000000" pitchFamily="2"/>
                </a:rPr>
                <a:t>4000-12000 psf</a:t>
              </a:r>
              <a:endParaRPr lang="fr-CA" sz="2800" spc="-150" dirty="0">
                <a:solidFill>
                  <a:schemeClr val="bg1"/>
                </a:solidFill>
                <a:cs typeface="Raavi" panose="02000500000000000000" pitchFamily="2"/>
              </a:endParaRPr>
            </a:p>
            <a:p>
              <a:pPr algn="ctr" rtl="0"/>
              <a:r>
                <a:rPr lang="es-US" sz="2800" spc="-150">
                  <a:solidFill>
                    <a:schemeClr val="bg1"/>
                  </a:solidFill>
                  <a:cs typeface="Raavi" panose="02000500000000000000" pitchFamily="2"/>
                </a:rPr>
                <a:t>191.5 - 574.5 kPa</a:t>
              </a:r>
              <a:endParaRPr lang="id-ID" sz="2800" spc="-150" dirty="0">
                <a:solidFill>
                  <a:schemeClr val="bg1"/>
                </a:solidFill>
                <a:cs typeface="Raavi" panose="02000500000000000000" pitchFamily="2"/>
              </a:endParaRPr>
            </a:p>
          </p:txBody>
        </p:sp>
      </p:grpSp>
      <p:grpSp>
        <p:nvGrpSpPr>
          <p:cNvPr id="9" name="Group 8">
            <a:extLst>
              <a:ext uri="{FF2B5EF4-FFF2-40B4-BE49-F238E27FC236}">
                <a16:creationId xmlns:a16="http://schemas.microsoft.com/office/drawing/2014/main" id="{8D7F5058-D2D3-FB41-81B1-F0A228BDB418}"/>
              </a:ext>
            </a:extLst>
          </p:cNvPr>
          <p:cNvGrpSpPr/>
          <p:nvPr/>
        </p:nvGrpSpPr>
        <p:grpSpPr>
          <a:xfrm>
            <a:off x="9111402" y="2309353"/>
            <a:ext cx="3761169" cy="1366576"/>
            <a:chOff x="9111402" y="2309353"/>
            <a:chExt cx="3761169" cy="1366576"/>
          </a:xfrm>
        </p:grpSpPr>
        <p:grpSp>
          <p:nvGrpSpPr>
            <p:cNvPr id="3" name="Group 30"/>
            <p:cNvGrpSpPr/>
            <p:nvPr/>
          </p:nvGrpSpPr>
          <p:grpSpPr>
            <a:xfrm flipH="1">
              <a:off x="9111402" y="2309353"/>
              <a:ext cx="3761169" cy="1366576"/>
              <a:chOff x="1979525" y="3587055"/>
              <a:chExt cx="3761169" cy="1366576"/>
            </a:xfrm>
            <a:solidFill>
              <a:schemeClr val="accent4"/>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9436099" y="2366108"/>
              <a:ext cx="2730501" cy="1077218"/>
            </a:xfrm>
            <a:prstGeom prst="rect">
              <a:avLst/>
            </a:prstGeom>
            <a:noFill/>
          </p:spPr>
          <p:txBody>
            <a:bodyPr wrap="square" rtlCol="0">
              <a:spAutoFit/>
            </a:bodyPr>
            <a:lstStyle/>
            <a:p>
              <a:pPr algn="ctr" rtl="0"/>
              <a:r>
                <a:rPr lang="es-US" sz="3200">
                  <a:solidFill>
                    <a:schemeClr val="bg1"/>
                  </a:solidFill>
                  <a:latin typeface="+mj-lt"/>
                  <a:cs typeface="Arial"/>
                </a:rPr>
                <a:t>2000 psf</a:t>
              </a:r>
              <a:endParaRPr lang="fr-CA" sz="3200" dirty="0">
                <a:solidFill>
                  <a:schemeClr val="bg1"/>
                </a:solidFill>
                <a:latin typeface="+mj-lt"/>
                <a:cs typeface="Arial"/>
              </a:endParaRPr>
            </a:p>
            <a:p>
              <a:pPr algn="ctr" rtl="0"/>
              <a:r>
                <a:rPr lang="es-US" sz="3200">
                  <a:solidFill>
                    <a:schemeClr val="bg1"/>
                  </a:solidFill>
                  <a:latin typeface="+mj-lt"/>
                  <a:cs typeface="Arial"/>
                </a:rPr>
                <a:t>96 kPa</a:t>
              </a:r>
              <a:endParaRPr lang="id-ID" sz="3200" dirty="0">
                <a:solidFill>
                  <a:schemeClr val="bg1"/>
                </a:solidFill>
                <a:latin typeface="+mj-lt"/>
                <a:cs typeface="Arial"/>
              </a:endParaRPr>
            </a:p>
          </p:txBody>
        </p:sp>
      </p:grpSp>
      <p:grpSp>
        <p:nvGrpSpPr>
          <p:cNvPr id="12" name="Group 11">
            <a:extLst>
              <a:ext uri="{FF2B5EF4-FFF2-40B4-BE49-F238E27FC236}">
                <a16:creationId xmlns:a16="http://schemas.microsoft.com/office/drawing/2014/main" id="{23EBCB91-90C6-C848-A672-FAC96508CECE}"/>
              </a:ext>
            </a:extLst>
          </p:cNvPr>
          <p:cNvGrpSpPr/>
          <p:nvPr/>
        </p:nvGrpSpPr>
        <p:grpSpPr>
          <a:xfrm>
            <a:off x="-88899" y="4095759"/>
            <a:ext cx="3175000" cy="1366576"/>
            <a:chOff x="-88899" y="4059901"/>
            <a:chExt cx="3175000" cy="1366576"/>
          </a:xfrm>
        </p:grpSpPr>
        <p:grpSp>
          <p:nvGrpSpPr>
            <p:cNvPr id="4" name="Group 58"/>
            <p:cNvGrpSpPr/>
            <p:nvPr/>
          </p:nvGrpSpPr>
          <p:grpSpPr>
            <a:xfrm>
              <a:off x="-88899" y="4059901"/>
              <a:ext cx="3175000" cy="1366576"/>
              <a:chOff x="1979525" y="3510855"/>
              <a:chExt cx="3761169" cy="1366576"/>
            </a:xfrm>
            <a:solidFill>
              <a:schemeClr val="accent5"/>
            </a:solidFill>
          </p:grpSpPr>
          <p:sp>
            <p:nvSpPr>
              <p:cNvPr id="60" name="Rectangle 59"/>
              <p:cNvSpPr/>
              <p:nvPr/>
            </p:nvSpPr>
            <p:spPr>
              <a:xfrm>
                <a:off x="1979525" y="3510855"/>
                <a:ext cx="3589292"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1" name="Isosceles Triangle 6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6" name="TextBox 45"/>
            <p:cNvSpPr txBox="1"/>
            <p:nvPr/>
          </p:nvSpPr>
          <p:spPr>
            <a:xfrm>
              <a:off x="254000" y="4207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1500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72 kPa</a:t>
              </a:r>
              <a:endParaRPr lang="id-ID" sz="3200" dirty="0">
                <a:solidFill>
                  <a:schemeClr val="bg1"/>
                </a:solidFill>
                <a:cs typeface="Raavi" panose="02000500000000000000" pitchFamily="2"/>
              </a:endParaRPr>
            </a:p>
          </p:txBody>
        </p:sp>
      </p:grpSp>
      <p:grpSp>
        <p:nvGrpSpPr>
          <p:cNvPr id="13" name="Group 12">
            <a:extLst>
              <a:ext uri="{FF2B5EF4-FFF2-40B4-BE49-F238E27FC236}">
                <a16:creationId xmlns:a16="http://schemas.microsoft.com/office/drawing/2014/main" id="{A5F6BA9A-E780-F246-9408-AE2A2AE057EE}"/>
              </a:ext>
            </a:extLst>
          </p:cNvPr>
          <p:cNvGrpSpPr/>
          <p:nvPr/>
        </p:nvGrpSpPr>
        <p:grpSpPr>
          <a:xfrm>
            <a:off x="9125778" y="4896287"/>
            <a:ext cx="3761169" cy="1366576"/>
            <a:chOff x="9125778" y="4896287"/>
            <a:chExt cx="3761169" cy="1366576"/>
          </a:xfrm>
        </p:grpSpPr>
        <p:grpSp>
          <p:nvGrpSpPr>
            <p:cNvPr id="5" name="Group 61"/>
            <p:cNvGrpSpPr/>
            <p:nvPr/>
          </p:nvGrpSpPr>
          <p:grpSpPr>
            <a:xfrm flipH="1">
              <a:off x="9125778" y="4896287"/>
              <a:ext cx="3761169" cy="1366576"/>
              <a:chOff x="1979525" y="3587055"/>
              <a:chExt cx="3761169" cy="1366576"/>
            </a:xfrm>
            <a:solidFill>
              <a:schemeClr val="accent2"/>
            </a:solidFill>
          </p:grpSpPr>
          <p:sp>
            <p:nvSpPr>
              <p:cNvPr id="64" name="Rectangle 63"/>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5" name="Isosceles Triangle 64"/>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0" name="TextBox 49"/>
            <p:cNvSpPr txBox="1"/>
            <p:nvPr/>
          </p:nvSpPr>
          <p:spPr>
            <a:xfrm>
              <a:off x="9407712" y="5000237"/>
              <a:ext cx="2730501" cy="1077218"/>
            </a:xfrm>
            <a:prstGeom prst="rect">
              <a:avLst/>
            </a:prstGeom>
            <a:noFill/>
          </p:spPr>
          <p:txBody>
            <a:bodyPr wrap="square" rtlCol="0">
              <a:spAutoFit/>
            </a:bodyPr>
            <a:lstStyle/>
            <a:p>
              <a:pPr algn="ctr" rtl="0"/>
              <a:r>
                <a:rPr lang="es-US" sz="3200">
                  <a:solidFill>
                    <a:schemeClr val="bg1"/>
                  </a:solidFill>
                  <a:cs typeface="Arial"/>
                </a:rPr>
                <a:t>0 - 8000 psf</a:t>
              </a:r>
              <a:endParaRPr lang="fr-CA" sz="3200" dirty="0">
                <a:solidFill>
                  <a:schemeClr val="bg1"/>
                </a:solidFill>
                <a:cs typeface="Arial"/>
              </a:endParaRPr>
            </a:p>
            <a:p>
              <a:pPr algn="ctr" rtl="0"/>
              <a:r>
                <a:rPr lang="es-US" sz="3200">
                  <a:solidFill>
                    <a:schemeClr val="bg1"/>
                  </a:solidFill>
                  <a:cs typeface="Arial"/>
                </a:rPr>
                <a:t>4.7 - 383 kPa</a:t>
              </a:r>
              <a:endParaRPr lang="id-ID" sz="3200" dirty="0">
                <a:solidFill>
                  <a:schemeClr val="bg1"/>
                </a:solidFill>
                <a:cs typeface="Arial"/>
              </a:endParaRPr>
            </a:p>
          </p:txBody>
        </p:sp>
      </p:grpSp>
      <p:cxnSp>
        <p:nvCxnSpPr>
          <p:cNvPr id="31" name="Straight Connector 30">
            <a:extLst>
              <a:ext uri="{FF2B5EF4-FFF2-40B4-BE49-F238E27FC236}">
                <a16:creationId xmlns:a16="http://schemas.microsoft.com/office/drawing/2014/main" id="{5067AB07-8AF2-F043-BBAB-03D6F6C3C2AD}"/>
              </a:ext>
            </a:extLst>
          </p:cNvPr>
          <p:cNvCxnSpPr>
            <a:cxnSpLocks/>
          </p:cNvCxnSpPr>
          <p:nvPr/>
        </p:nvCxnSpPr>
        <p:spPr>
          <a:xfrm flipH="1">
            <a:off x="5135105" y="1641890"/>
            <a:ext cx="908742" cy="3788"/>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FC8102-083A-5A47-9D7D-FD9FB7E34F22}"/>
              </a:ext>
            </a:extLst>
          </p:cNvPr>
          <p:cNvCxnSpPr>
            <a:cxnSpLocks/>
            <a:endCxn id="43" idx="3"/>
          </p:cNvCxnSpPr>
          <p:nvPr/>
        </p:nvCxnSpPr>
        <p:spPr>
          <a:xfrm flipH="1">
            <a:off x="5257658" y="4298443"/>
            <a:ext cx="837664" cy="6857"/>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D34E2AA-FB34-2540-A649-B9607828FC2A}"/>
              </a:ext>
            </a:extLst>
          </p:cNvPr>
          <p:cNvCxnSpPr>
            <a:cxnSpLocks/>
          </p:cNvCxnSpPr>
          <p:nvPr/>
        </p:nvCxnSpPr>
        <p:spPr>
          <a:xfrm flipV="1">
            <a:off x="6095322" y="2954541"/>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1E1E1F3-B3EE-CA47-9DAE-C91FEA742B2F}"/>
              </a:ext>
            </a:extLst>
          </p:cNvPr>
          <p:cNvCxnSpPr>
            <a:cxnSpLocks/>
          </p:cNvCxnSpPr>
          <p:nvPr/>
        </p:nvCxnSpPr>
        <p:spPr>
          <a:xfrm flipV="1">
            <a:off x="6122898" y="5670043"/>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DAB1886-7A53-EA4B-BA60-2FCA5169DB19}"/>
              </a:ext>
            </a:extLst>
          </p:cNvPr>
          <p:cNvCxnSpPr>
            <a:cxnSpLocks/>
          </p:cNvCxnSpPr>
          <p:nvPr/>
        </p:nvCxnSpPr>
        <p:spPr>
          <a:xfrm>
            <a:off x="6087041" y="1676493"/>
            <a:ext cx="8282" cy="1260119"/>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3258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9"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dissolve">
                                      <p:cBhvr>
                                        <p:cTn id="59" dur="500"/>
                                        <p:tgtEl>
                                          <p:spTgt spid="43"/>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up)">
                                      <p:cBhvr>
                                        <p:cTn id="68" dur="500"/>
                                        <p:tgtEl>
                                          <p:spTgt spid="29"/>
                                        </p:tgtEl>
                                      </p:cBhvr>
                                    </p:animEffec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1000"/>
                                        <p:tgtEl>
                                          <p:spTgt spid="76"/>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par>
                          <p:cTn id="80" fill="hold">
                            <p:stCondLst>
                              <p:cond delay="2000"/>
                            </p:stCondLst>
                            <p:childTnLst>
                              <p:par>
                                <p:cTn id="81" presetID="22" presetClass="entr" presetSubtype="2"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right)">
                                      <p:cBhvr>
                                        <p:cTn id="83" dur="500"/>
                                        <p:tgtEl>
                                          <p:spTgt spid="13"/>
                                        </p:tgtEl>
                                      </p:cBhvr>
                                    </p:animEffect>
                                  </p:childTnLst>
                                </p:cTn>
                              </p:par>
                            </p:childTnLst>
                          </p:cTn>
                        </p:par>
                        <p:par>
                          <p:cTn id="84" fill="hold">
                            <p:stCondLst>
                              <p:cond delay="2500"/>
                            </p:stCondLst>
                            <p:childTnLst>
                              <p:par>
                                <p:cTn id="85" presetID="22" presetClass="entr" presetSubtype="1"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8" grpId="0"/>
      <p:bldP spid="72" grpId="0"/>
      <p:bldP spid="7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ne Sand.png"/>
          <p:cNvPicPr>
            <a:picLocks/>
          </p:cNvPicPr>
          <p:nvPr/>
        </p:nvPicPr>
        <p:blipFill>
          <a:blip r:embed="rId3"/>
          <a:srcRect t="64185" r="73296"/>
          <a:stretch>
            <a:fillRect/>
          </a:stretch>
        </p:blipFill>
        <p:spPr>
          <a:xfrm>
            <a:off x="2857500" y="546100"/>
            <a:ext cx="2315600" cy="2332600"/>
          </a:xfrm>
          <a:prstGeom prst="rect">
            <a:avLst/>
          </a:prstGeom>
        </p:spPr>
      </p:pic>
      <p:pic>
        <p:nvPicPr>
          <p:cNvPr id="32" name="Picture 31" descr="peat.jpg"/>
          <p:cNvPicPr>
            <a:picLocks/>
          </p:cNvPicPr>
          <p:nvPr/>
        </p:nvPicPr>
        <p:blipFill>
          <a:blip r:embed="rId4"/>
          <a:srcRect l="35000"/>
          <a:stretch>
            <a:fillRect/>
          </a:stretch>
        </p:blipFill>
        <p:spPr>
          <a:xfrm>
            <a:off x="7035800" y="1943100"/>
            <a:ext cx="2333400" cy="2324000"/>
          </a:xfrm>
          <a:prstGeom prst="rect">
            <a:avLst/>
          </a:prstGeom>
        </p:spPr>
      </p:pic>
      <p:grpSp>
        <p:nvGrpSpPr>
          <p:cNvPr id="2" name="Group 20"/>
          <p:cNvGrpSpPr/>
          <p:nvPr/>
        </p:nvGrpSpPr>
        <p:grpSpPr>
          <a:xfrm>
            <a:off x="4927600" y="4674469"/>
            <a:ext cx="2336800" cy="1054364"/>
            <a:chOff x="5568818" y="4268069"/>
            <a:chExt cx="1054364" cy="1054364"/>
          </a:xfrm>
        </p:grpSpPr>
        <p:sp>
          <p:nvSpPr>
            <p:cNvPr id="43" name="Rectangle 42"/>
            <p:cNvSpPr/>
            <p:nvPr/>
          </p:nvSpPr>
          <p:spPr>
            <a:xfrm>
              <a:off x="5568818" y="4268069"/>
              <a:ext cx="1054364" cy="105436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4" name="Rectangle 43"/>
            <p:cNvSpPr/>
            <p:nvPr/>
          </p:nvSpPr>
          <p:spPr>
            <a:xfrm>
              <a:off x="5568818" y="5235563"/>
              <a:ext cx="1054364" cy="868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5344809" y="4914684"/>
            <a:ext cx="1502384" cy="461665"/>
          </a:xfrm>
          <a:prstGeom prst="rect">
            <a:avLst/>
          </a:prstGeom>
          <a:noFill/>
        </p:spPr>
        <p:txBody>
          <a:bodyPr wrap="none" rtlCol="0">
            <a:spAutoFit/>
          </a:bodyPr>
          <a:lstStyle/>
          <a:p>
            <a:pPr algn="ctr" rtl="0"/>
            <a:r>
              <a:rPr lang="es-US" sz="2400" cap="all">
                <a:solidFill>
                  <a:schemeClr val="bg1"/>
                </a:solidFill>
                <a:latin typeface="+mj-lt"/>
              </a:rPr>
              <a:t>MÁS DÉBIL</a:t>
            </a:r>
          </a:p>
        </p:txBody>
      </p:sp>
      <p:cxnSp>
        <p:nvCxnSpPr>
          <p:cNvPr id="46" name="Straight Connector 45"/>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054669" y="950448"/>
            <a:ext cx="1719040" cy="461665"/>
          </a:xfrm>
          <a:prstGeom prst="rect">
            <a:avLst/>
          </a:prstGeom>
          <a:noFill/>
        </p:spPr>
        <p:txBody>
          <a:bodyPr wrap="none" rtlCol="0">
            <a:spAutoFit/>
          </a:bodyPr>
          <a:lstStyle/>
          <a:p>
            <a:pPr algn="r" rtl="0"/>
            <a:r>
              <a:rPr lang="es-US" sz="2400" cap="all">
                <a:solidFill>
                  <a:srgbClr val="333F50"/>
                </a:solidFill>
                <a:latin typeface="+mj-lt"/>
              </a:rPr>
              <a:t>Arena fina</a:t>
            </a:r>
          </a:p>
        </p:txBody>
      </p:sp>
      <p:sp>
        <p:nvSpPr>
          <p:cNvPr id="82" name="TextBox 81"/>
          <p:cNvSpPr txBox="1"/>
          <p:nvPr/>
        </p:nvSpPr>
        <p:spPr>
          <a:xfrm>
            <a:off x="9459720" y="2347358"/>
            <a:ext cx="881371" cy="461665"/>
          </a:xfrm>
          <a:prstGeom prst="rect">
            <a:avLst/>
          </a:prstGeom>
          <a:noFill/>
        </p:spPr>
        <p:txBody>
          <a:bodyPr wrap="none" rtlCol="0">
            <a:spAutoFit/>
          </a:bodyPr>
          <a:lstStyle/>
          <a:p>
            <a:pPr rtl="0"/>
            <a:r>
              <a:rPr lang="es-US" sz="2400" cap="all">
                <a:solidFill>
                  <a:srgbClr val="333F50"/>
                </a:solidFill>
                <a:latin typeface="+mj-lt"/>
              </a:rPr>
              <a:t>Turba</a:t>
            </a:r>
          </a:p>
        </p:txBody>
      </p:sp>
      <p:cxnSp>
        <p:nvCxnSpPr>
          <p:cNvPr id="85" name="Straight Connector 84"/>
          <p:cNvCxnSpPr>
            <a:endCxn id="43" idx="0"/>
          </p:cNvCxnSpPr>
          <p:nvPr/>
        </p:nvCxnSpPr>
        <p:spPr>
          <a:xfrm rot="5400000">
            <a:off x="5254844" y="3833313"/>
            <a:ext cx="1682312" cy="1588"/>
          </a:xfrm>
          <a:prstGeom prst="line">
            <a:avLst/>
          </a:prstGeom>
          <a:ln w="19050" cap="flat" cmpd="sng" algn="ctr">
            <a:solidFill>
              <a:srgbClr val="93F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618BACC-0E6A-6540-8A5F-4227FAC35273}"/>
              </a:ext>
            </a:extLst>
          </p:cNvPr>
          <p:cNvGrpSpPr/>
          <p:nvPr/>
        </p:nvGrpSpPr>
        <p:grpSpPr>
          <a:xfrm>
            <a:off x="-725575" y="1516296"/>
            <a:ext cx="3761169" cy="1366576"/>
            <a:chOff x="-725575" y="1480438"/>
            <a:chExt cx="3761169" cy="1366576"/>
          </a:xfrm>
        </p:grpSpPr>
        <p:grpSp>
          <p:nvGrpSpPr>
            <p:cNvPr id="3" name="Group 49"/>
            <p:cNvGrpSpPr/>
            <p:nvPr/>
          </p:nvGrpSpPr>
          <p:grpSpPr>
            <a:xfrm>
              <a:off x="-725575" y="1480438"/>
              <a:ext cx="3761169" cy="1366576"/>
              <a:chOff x="1979525" y="3587055"/>
              <a:chExt cx="3761169" cy="1366576"/>
            </a:xfrm>
            <a:solidFill>
              <a:schemeClr val="accent3"/>
            </a:solidFill>
          </p:grpSpPr>
          <p:sp>
            <p:nvSpPr>
              <p:cNvPr id="51" name="Rectangle 50"/>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2" name="Isosceles Triangle 51"/>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9" name="TextBox 18"/>
            <p:cNvSpPr txBox="1"/>
            <p:nvPr/>
          </p:nvSpPr>
          <p:spPr>
            <a:xfrm>
              <a:off x="0" y="16295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1000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48 kPa</a:t>
              </a:r>
              <a:endParaRPr lang="id-ID" sz="3200" dirty="0">
                <a:solidFill>
                  <a:schemeClr val="bg1"/>
                </a:solidFill>
                <a:cs typeface="Raavi" panose="02000500000000000000" pitchFamily="2"/>
              </a:endParaRPr>
            </a:p>
          </p:txBody>
        </p:sp>
      </p:grpSp>
      <p:grpSp>
        <p:nvGrpSpPr>
          <p:cNvPr id="7" name="Group 6">
            <a:extLst>
              <a:ext uri="{FF2B5EF4-FFF2-40B4-BE49-F238E27FC236}">
                <a16:creationId xmlns:a16="http://schemas.microsoft.com/office/drawing/2014/main" id="{FA82B331-3073-274C-B657-17855D0D1B40}"/>
              </a:ext>
            </a:extLst>
          </p:cNvPr>
          <p:cNvGrpSpPr/>
          <p:nvPr/>
        </p:nvGrpSpPr>
        <p:grpSpPr>
          <a:xfrm>
            <a:off x="9207499" y="2913724"/>
            <a:ext cx="3430676" cy="1366576"/>
            <a:chOff x="9207499" y="2913724"/>
            <a:chExt cx="3430676" cy="1366576"/>
          </a:xfrm>
        </p:grpSpPr>
        <p:grpSp>
          <p:nvGrpSpPr>
            <p:cNvPr id="4" name="Group 53"/>
            <p:cNvGrpSpPr/>
            <p:nvPr/>
          </p:nvGrpSpPr>
          <p:grpSpPr>
            <a:xfrm flipH="1">
              <a:off x="9207499" y="2913724"/>
              <a:ext cx="3430676" cy="1366576"/>
              <a:chOff x="1979525" y="3587055"/>
              <a:chExt cx="3761169" cy="1366576"/>
            </a:xfrm>
            <a:solidFill>
              <a:schemeClr val="accent4"/>
            </a:solidFill>
          </p:grpSpPr>
          <p:sp>
            <p:nvSpPr>
              <p:cNvPr id="55" name="Rectangle 54"/>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6" name="Isosceles Triangle 55"/>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0" name="TextBox 19"/>
            <p:cNvSpPr txBox="1"/>
            <p:nvPr/>
          </p:nvSpPr>
          <p:spPr>
            <a:xfrm>
              <a:off x="9461499" y="3064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0-400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0 - 19 kPa</a:t>
              </a:r>
              <a:endParaRPr lang="id-ID" sz="3200" dirty="0">
                <a:solidFill>
                  <a:schemeClr val="bg1"/>
                </a:solidFill>
                <a:cs typeface="Raavi" panose="02000500000000000000" pitchFamily="2"/>
              </a:endParaRPr>
            </a:p>
          </p:txBody>
        </p:sp>
      </p:grpSp>
      <p:cxnSp>
        <p:nvCxnSpPr>
          <p:cNvPr id="21" name="Straight Connector 20">
            <a:extLst>
              <a:ext uri="{FF2B5EF4-FFF2-40B4-BE49-F238E27FC236}">
                <a16:creationId xmlns:a16="http://schemas.microsoft.com/office/drawing/2014/main" id="{6F006F25-DC3B-E94F-8134-2372445A6B43}"/>
              </a:ext>
            </a:extLst>
          </p:cNvPr>
          <p:cNvCxnSpPr>
            <a:cxnSpLocks/>
          </p:cNvCxnSpPr>
          <p:nvPr/>
        </p:nvCxnSpPr>
        <p:spPr>
          <a:xfrm flipH="1">
            <a:off x="5173100" y="1645678"/>
            <a:ext cx="868317" cy="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561696C-0B8C-DC40-8095-82B889A183EF}"/>
              </a:ext>
            </a:extLst>
          </p:cNvPr>
          <p:cNvCxnSpPr>
            <a:cxnSpLocks/>
          </p:cNvCxnSpPr>
          <p:nvPr/>
        </p:nvCxnSpPr>
        <p:spPr>
          <a:xfrm>
            <a:off x="6154878" y="2952530"/>
            <a:ext cx="880129" cy="9482"/>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30002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right)">
                                      <p:cBhvr>
                                        <p:cTn id="42" dur="1000"/>
                                        <p:tgtEl>
                                          <p:spTgt spid="7"/>
                                        </p:tgtEl>
                                      </p:cBhvr>
                                    </p:animEffect>
                                  </p:childTnLst>
                                </p:cTn>
                              </p:par>
                              <p:par>
                                <p:cTn id="43" presetID="22" presetClass="entr" presetSubtype="1"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up)">
                                      <p:cBhvr>
                                        <p:cTn id="45" dur="500"/>
                                        <p:tgtEl>
                                          <p:spTgt spid="85"/>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1000"/>
                                        <p:tgtEl>
                                          <p:spTgt spid="2"/>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7" grpId="0"/>
      <p:bldP spid="8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75"/>
          <p:cNvSpPr txBox="1"/>
          <p:nvPr/>
        </p:nvSpPr>
        <p:spPr>
          <a:xfrm>
            <a:off x="1592540" y="680759"/>
            <a:ext cx="9007093" cy="830997"/>
          </a:xfrm>
          <a:prstGeom prst="rect">
            <a:avLst/>
          </a:prstGeom>
          <a:noFill/>
        </p:spPr>
        <p:txBody>
          <a:bodyPr wrap="none" rtlCol="0">
            <a:spAutoFit/>
          </a:bodyPr>
          <a:lstStyle/>
          <a:p>
            <a:pPr algn="ctr" rtl="0"/>
            <a:r>
              <a:rPr lang="es-US" sz="4800">
                <a:solidFill>
                  <a:schemeClr val="tx2"/>
                </a:solidFill>
                <a:latin typeface="+mj-lt"/>
              </a:rPr>
              <a:t>BASES DESAFIANTES</a:t>
            </a:r>
            <a:endParaRPr lang="en-US" sz="4800" dirty="0">
              <a:solidFill>
                <a:schemeClr val="tx2"/>
              </a:solidFill>
              <a:latin typeface="+mj-lt"/>
            </a:endParaRPr>
          </a:p>
        </p:txBody>
      </p:sp>
      <p:pic>
        <p:nvPicPr>
          <p:cNvPr id="23" name="Picture 22"/>
          <p:cNvPicPr>
            <a:picLocks noChangeAspect="1"/>
          </p:cNvPicPr>
          <p:nvPr/>
        </p:nvPicPr>
        <p:blipFill>
          <a:blip r:embed="rId3"/>
          <a:stretch>
            <a:fillRect/>
          </a:stretch>
        </p:blipFill>
        <p:spPr>
          <a:xfrm>
            <a:off x="-85726" y="2376386"/>
            <a:ext cx="318464" cy="5576220"/>
          </a:xfrm>
          <a:prstGeom prst="rect">
            <a:avLst/>
          </a:prstGeom>
        </p:spPr>
      </p:pic>
      <p:sp>
        <p:nvSpPr>
          <p:cNvPr id="256" name="Rectangle 255"/>
          <p:cNvSpPr/>
          <p:nvPr/>
        </p:nvSpPr>
        <p:spPr>
          <a:xfrm>
            <a:off x="101600" y="4381788"/>
            <a:ext cx="1805060" cy="1138773"/>
          </a:xfrm>
          <a:prstGeom prst="rect">
            <a:avLst/>
          </a:prstGeom>
        </p:spPr>
        <p:txBody>
          <a:bodyPr wrap="square" rtlCol="0">
            <a:spAutoFit/>
          </a:bodyPr>
          <a:lstStyle/>
          <a:p>
            <a:pPr rtl="0"/>
            <a:r>
              <a:rPr lang="es-US" sz="1700" dirty="0">
                <a:solidFill>
                  <a:schemeClr val="tx1">
                    <a:lumMod val="65000"/>
                    <a:lumOff val="35000"/>
                  </a:schemeClr>
                </a:solidFill>
              </a:rPr>
              <a:t>debe estar bien compactado y nivelado</a:t>
            </a:r>
            <a:endParaRPr lang="id-ID" sz="1700" dirty="0">
              <a:solidFill>
                <a:schemeClr val="tx1">
                  <a:lumMod val="65000"/>
                  <a:lumOff val="35000"/>
                </a:schemeClr>
              </a:solidFill>
            </a:endParaRPr>
          </a:p>
        </p:txBody>
      </p:sp>
      <p:sp>
        <p:nvSpPr>
          <p:cNvPr id="199" name="Rectangle 198"/>
          <p:cNvSpPr/>
          <p:nvPr/>
        </p:nvSpPr>
        <p:spPr>
          <a:xfrm>
            <a:off x="2134746" y="4305588"/>
            <a:ext cx="1805060" cy="1400383"/>
          </a:xfrm>
          <a:prstGeom prst="rect">
            <a:avLst/>
          </a:prstGeom>
        </p:spPr>
        <p:txBody>
          <a:bodyPr wrap="square" rtlCol="0">
            <a:spAutoFit/>
          </a:bodyPr>
          <a:lstStyle/>
          <a:p>
            <a:pPr rtl="0"/>
            <a:r>
              <a:rPr lang="es-US" sz="1700" dirty="0">
                <a:solidFill>
                  <a:srgbClr val="595959"/>
                </a:solidFill>
              </a:rPr>
              <a:t>reemplazar con grava compactada o piedra triturada </a:t>
            </a:r>
            <a:endParaRPr lang="id-ID" sz="1700" dirty="0">
              <a:solidFill>
                <a:srgbClr val="595959"/>
              </a:solidFill>
            </a:endParaRPr>
          </a:p>
        </p:txBody>
      </p:sp>
      <p:sp>
        <p:nvSpPr>
          <p:cNvPr id="201" name="Rectangle 200"/>
          <p:cNvSpPr/>
          <p:nvPr/>
        </p:nvSpPr>
        <p:spPr>
          <a:xfrm>
            <a:off x="4138298" y="3835180"/>
            <a:ext cx="1992754" cy="1923604"/>
          </a:xfrm>
          <a:prstGeom prst="rect">
            <a:avLst/>
          </a:prstGeom>
        </p:spPr>
        <p:txBody>
          <a:bodyPr wrap="square" rtlCol="0">
            <a:spAutoFit/>
          </a:bodyPr>
          <a:lstStyle/>
          <a:p>
            <a:pPr rtl="0"/>
            <a:r>
              <a:rPr lang="es-US" sz="1700" dirty="0">
                <a:solidFill>
                  <a:srgbClr val="595959"/>
                </a:solidFill>
              </a:rPr>
              <a:t>colocar el andamio lo suficientemente atrás para evitar el asentamiento </a:t>
            </a:r>
            <a:br>
              <a:rPr lang="es-US" sz="1700" dirty="0">
                <a:solidFill>
                  <a:srgbClr val="595959"/>
                </a:solidFill>
              </a:rPr>
            </a:br>
            <a:r>
              <a:rPr lang="es-US" sz="1700" dirty="0">
                <a:solidFill>
                  <a:srgbClr val="595959"/>
                </a:solidFill>
              </a:rPr>
              <a:t>o la falla del terraplén</a:t>
            </a:r>
          </a:p>
        </p:txBody>
      </p:sp>
      <p:sp>
        <p:nvSpPr>
          <p:cNvPr id="233" name="Rectangle 232"/>
          <p:cNvSpPr/>
          <p:nvPr/>
        </p:nvSpPr>
        <p:spPr>
          <a:xfrm>
            <a:off x="6268850" y="3588800"/>
            <a:ext cx="1992754" cy="2246769"/>
          </a:xfrm>
          <a:prstGeom prst="rect">
            <a:avLst/>
          </a:prstGeom>
        </p:spPr>
        <p:txBody>
          <a:bodyPr wrap="square" rtlCol="0">
            <a:spAutoFit/>
          </a:bodyPr>
          <a:lstStyle/>
          <a:p>
            <a:pPr rtl="0"/>
            <a:r>
              <a:rPr lang="es-US" sz="1700" dirty="0">
                <a:solidFill>
                  <a:srgbClr val="595959"/>
                </a:solidFill>
              </a:rPr>
              <a:t>Excavar y reemplazar con material compactado y utilizar grandes durmientes</a:t>
            </a:r>
          </a:p>
          <a:p>
            <a:pPr rtl="0"/>
            <a:r>
              <a:rPr lang="es-US" sz="1700" dirty="0">
                <a:solidFill>
                  <a:srgbClr val="595959"/>
                </a:solidFill>
              </a:rPr>
              <a:t>para distribuir la carga</a:t>
            </a:r>
          </a:p>
        </p:txBody>
      </p:sp>
      <p:sp>
        <p:nvSpPr>
          <p:cNvPr id="237" name="Rectangle 236"/>
          <p:cNvSpPr/>
          <p:nvPr/>
        </p:nvSpPr>
        <p:spPr>
          <a:xfrm>
            <a:off x="8356227" y="3420180"/>
            <a:ext cx="1992754" cy="2185214"/>
          </a:xfrm>
          <a:prstGeom prst="rect">
            <a:avLst/>
          </a:prstGeom>
        </p:spPr>
        <p:txBody>
          <a:bodyPr wrap="square" rtlCol="0">
            <a:spAutoFit/>
          </a:bodyPr>
          <a:lstStyle/>
          <a:p>
            <a:pPr rtl="0"/>
            <a:r>
              <a:rPr lang="es-US" sz="1700" dirty="0">
                <a:solidFill>
                  <a:srgbClr val="595959"/>
                </a:solidFill>
              </a:rPr>
              <a:t>excavar y </a:t>
            </a:r>
            <a:br>
              <a:rPr lang="es-US" sz="1700" dirty="0">
                <a:solidFill>
                  <a:srgbClr val="595959"/>
                </a:solidFill>
              </a:rPr>
            </a:br>
            <a:r>
              <a:rPr lang="es-US" sz="1700" dirty="0">
                <a:solidFill>
                  <a:srgbClr val="595959"/>
                </a:solidFill>
              </a:rPr>
              <a:t>nivelar el área de la durmiente cortando 'escalones' </a:t>
            </a:r>
            <a:br>
              <a:rPr lang="es-US" sz="1700" dirty="0">
                <a:solidFill>
                  <a:srgbClr val="595959"/>
                </a:solidFill>
              </a:rPr>
            </a:br>
            <a:r>
              <a:rPr lang="es-US" sz="1700" dirty="0">
                <a:solidFill>
                  <a:srgbClr val="595959"/>
                </a:solidFill>
              </a:rPr>
              <a:t>de 450 mm </a:t>
            </a:r>
            <a:br>
              <a:rPr lang="es-US" sz="1700" dirty="0">
                <a:solidFill>
                  <a:srgbClr val="595959"/>
                </a:solidFill>
              </a:rPr>
            </a:br>
            <a:r>
              <a:rPr lang="es-US" sz="1700" dirty="0">
                <a:solidFill>
                  <a:srgbClr val="595959"/>
                </a:solidFill>
              </a:rPr>
              <a:t>(18 pulgadas) </a:t>
            </a:r>
            <a:br>
              <a:rPr lang="es-US" sz="1700" dirty="0">
                <a:solidFill>
                  <a:srgbClr val="595959"/>
                </a:solidFill>
              </a:rPr>
            </a:br>
            <a:r>
              <a:rPr lang="es-US" sz="1700" dirty="0">
                <a:solidFill>
                  <a:srgbClr val="595959"/>
                </a:solidFill>
              </a:rPr>
              <a:t>al suelo</a:t>
            </a:r>
          </a:p>
        </p:txBody>
      </p:sp>
      <p:sp>
        <p:nvSpPr>
          <p:cNvPr id="243" name="Rectangle 242"/>
          <p:cNvSpPr/>
          <p:nvPr/>
        </p:nvSpPr>
        <p:spPr>
          <a:xfrm>
            <a:off x="10300484" y="3042193"/>
            <a:ext cx="1992754" cy="2246769"/>
          </a:xfrm>
          <a:prstGeom prst="rect">
            <a:avLst/>
          </a:prstGeom>
        </p:spPr>
        <p:txBody>
          <a:bodyPr wrap="square" rtlCol="0">
            <a:spAutoFit/>
          </a:bodyPr>
          <a:lstStyle/>
          <a:p>
            <a:pPr rtl="0"/>
            <a:r>
              <a:rPr lang="es-US" sz="1700" dirty="0">
                <a:solidFill>
                  <a:srgbClr val="595959"/>
                </a:solidFill>
              </a:rPr>
              <a:t>la distancia entre la durmiente y el borde del </a:t>
            </a:r>
            <a:br>
              <a:rPr lang="es-US" sz="1700" dirty="0">
                <a:solidFill>
                  <a:srgbClr val="595959"/>
                </a:solidFill>
              </a:rPr>
            </a:br>
            <a:r>
              <a:rPr lang="es-US" sz="1700" dirty="0">
                <a:solidFill>
                  <a:srgbClr val="595959"/>
                </a:solidFill>
              </a:rPr>
              <a:t>banco debe </a:t>
            </a:r>
            <a:br>
              <a:rPr lang="es-US" sz="1700" dirty="0">
                <a:solidFill>
                  <a:srgbClr val="595959"/>
                </a:solidFill>
              </a:rPr>
            </a:br>
            <a:r>
              <a:rPr lang="es-US" sz="1700" dirty="0">
                <a:solidFill>
                  <a:srgbClr val="595959"/>
                </a:solidFill>
              </a:rPr>
              <a:t>ser al menos igual a la altura del banco.</a:t>
            </a:r>
          </a:p>
        </p:txBody>
      </p:sp>
      <p:grpSp>
        <p:nvGrpSpPr>
          <p:cNvPr id="44" name="Group 43">
            <a:extLst>
              <a:ext uri="{FF2B5EF4-FFF2-40B4-BE49-F238E27FC236}">
                <a16:creationId xmlns:a16="http://schemas.microsoft.com/office/drawing/2014/main" id="{4473CED1-21E9-104E-AB20-3C9635FCE0E2}"/>
              </a:ext>
            </a:extLst>
          </p:cNvPr>
          <p:cNvGrpSpPr/>
          <p:nvPr/>
        </p:nvGrpSpPr>
        <p:grpSpPr>
          <a:xfrm>
            <a:off x="1077" y="2248485"/>
            <a:ext cx="2345889" cy="5704121"/>
            <a:chOff x="-393370" y="2248485"/>
            <a:chExt cx="2345889" cy="5704121"/>
          </a:xfrm>
        </p:grpSpPr>
        <p:sp>
          <p:nvSpPr>
            <p:cNvPr id="9" name="Freeform 11"/>
            <p:cNvSpPr>
              <a:spLocks/>
            </p:cNvSpPr>
            <p:nvPr/>
          </p:nvSpPr>
          <p:spPr bwMode="auto">
            <a:xfrm>
              <a:off x="1773458"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1" name="Group 348"/>
            <p:cNvGrpSpPr/>
            <p:nvPr/>
          </p:nvGrpSpPr>
          <p:grpSpPr>
            <a:xfrm>
              <a:off x="1773458" y="6203320"/>
              <a:ext cx="179061" cy="678367"/>
              <a:chOff x="1970683" y="6203320"/>
              <a:chExt cx="179061" cy="678367"/>
            </a:xfrm>
          </p:grpSpPr>
          <p:sp>
            <p:nvSpPr>
              <p:cNvPr id="15" name="Freeform 17"/>
              <p:cNvSpPr>
                <a:spLocks/>
              </p:cNvSpPr>
              <p:nvPr/>
            </p:nvSpPr>
            <p:spPr bwMode="auto">
              <a:xfrm>
                <a:off x="1970683"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23"/>
              <p:cNvSpPr>
                <a:spLocks/>
              </p:cNvSpPr>
              <p:nvPr/>
            </p:nvSpPr>
            <p:spPr bwMode="auto">
              <a:xfrm>
                <a:off x="1970683"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8" name="Group 37">
              <a:extLst>
                <a:ext uri="{FF2B5EF4-FFF2-40B4-BE49-F238E27FC236}">
                  <a16:creationId xmlns:a16="http://schemas.microsoft.com/office/drawing/2014/main" id="{053F60AC-9B99-854A-8DB1-003B079C33EF}"/>
                </a:ext>
              </a:extLst>
            </p:cNvPr>
            <p:cNvGrpSpPr/>
            <p:nvPr/>
          </p:nvGrpSpPr>
          <p:grpSpPr>
            <a:xfrm>
              <a:off x="-393370" y="2248485"/>
              <a:ext cx="2183166" cy="5704121"/>
              <a:chOff x="-16855" y="2248485"/>
              <a:chExt cx="2183166" cy="5704121"/>
            </a:xfrm>
          </p:grpSpPr>
          <p:pic>
            <p:nvPicPr>
              <p:cNvPr id="126" name="Picture 125"/>
              <p:cNvPicPr>
                <a:picLocks noChangeAspect="1"/>
              </p:cNvPicPr>
              <p:nvPr/>
            </p:nvPicPr>
            <p:blipFill>
              <a:blip r:embed="rId3"/>
              <a:stretch>
                <a:fillRect/>
              </a:stretch>
            </p:blipFill>
            <p:spPr>
              <a:xfrm>
                <a:off x="1803666" y="2376386"/>
                <a:ext cx="318464" cy="5576220"/>
              </a:xfrm>
              <a:prstGeom prst="rect">
                <a:avLst/>
              </a:prstGeom>
            </p:spPr>
          </p:pic>
          <p:grpSp>
            <p:nvGrpSpPr>
              <p:cNvPr id="32" name="Group 31">
                <a:extLst>
                  <a:ext uri="{FF2B5EF4-FFF2-40B4-BE49-F238E27FC236}">
                    <a16:creationId xmlns:a16="http://schemas.microsoft.com/office/drawing/2014/main" id="{FFC2D5F6-C317-974C-9478-E5983377ED04}"/>
                  </a:ext>
                </a:extLst>
              </p:cNvPr>
              <p:cNvGrpSpPr/>
              <p:nvPr/>
            </p:nvGrpSpPr>
            <p:grpSpPr>
              <a:xfrm>
                <a:off x="-16855" y="2248485"/>
                <a:ext cx="2183166" cy="4936226"/>
                <a:chOff x="-16855" y="2248485"/>
                <a:chExt cx="2183166" cy="4936226"/>
              </a:xfrm>
            </p:grpSpPr>
            <p:sp>
              <p:nvSpPr>
                <p:cNvPr id="10" name="Freeform 12"/>
                <p:cNvSpPr>
                  <a:spLocks/>
                </p:cNvSpPr>
                <p:nvPr/>
              </p:nvSpPr>
              <p:spPr bwMode="auto">
                <a:xfrm>
                  <a:off x="-16855"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27" name="Group 347"/>
                <p:cNvGrpSpPr/>
                <p:nvPr/>
              </p:nvGrpSpPr>
              <p:grpSpPr>
                <a:xfrm>
                  <a:off x="-16855" y="6094851"/>
                  <a:ext cx="2183166" cy="1089860"/>
                  <a:chOff x="-16855" y="6094851"/>
                  <a:chExt cx="2183166" cy="1089860"/>
                </a:xfrm>
              </p:grpSpPr>
              <p:sp>
                <p:nvSpPr>
                  <p:cNvPr id="16" name="Freeform 18"/>
                  <p:cNvSpPr>
                    <a:spLocks/>
                  </p:cNvSpPr>
                  <p:nvPr/>
                </p:nvSpPr>
                <p:spPr bwMode="auto">
                  <a:xfrm>
                    <a:off x="-16855"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24"/>
                  <p:cNvSpPr>
                    <a:spLocks/>
                  </p:cNvSpPr>
                  <p:nvPr/>
                </p:nvSpPr>
                <p:spPr bwMode="auto">
                  <a:xfrm>
                    <a:off x="-16855"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7" name="TextBox 196"/>
                <p:cNvSpPr txBox="1"/>
                <p:nvPr/>
              </p:nvSpPr>
              <p:spPr>
                <a:xfrm rot="21016727">
                  <a:off x="165100" y="2814023"/>
                  <a:ext cx="1765300" cy="707886"/>
                </a:xfrm>
                <a:prstGeom prst="rect">
                  <a:avLst/>
                </a:prstGeom>
                <a:noFill/>
              </p:spPr>
              <p:txBody>
                <a:bodyPr wrap="square" rtlCol="0">
                  <a:spAutoFit/>
                </a:bodyPr>
                <a:lstStyle/>
                <a:p>
                  <a:pPr algn="ctr" rtl="0"/>
                  <a:r>
                    <a:rPr lang="es-US" sz="2000" b="1" dirty="0">
                      <a:solidFill>
                        <a:schemeClr val="bg1"/>
                      </a:solidFill>
                    </a:rPr>
                    <a:t>SUELO RELLENADO</a:t>
                  </a:r>
                </a:p>
              </p:txBody>
            </p:sp>
          </p:grpSp>
        </p:grpSp>
      </p:grpSp>
      <p:grpSp>
        <p:nvGrpSpPr>
          <p:cNvPr id="45" name="Group 44">
            <a:extLst>
              <a:ext uri="{FF2B5EF4-FFF2-40B4-BE49-F238E27FC236}">
                <a16:creationId xmlns:a16="http://schemas.microsoft.com/office/drawing/2014/main" id="{79B93F22-248F-9D42-92C9-7DE8428ABFC5}"/>
              </a:ext>
            </a:extLst>
          </p:cNvPr>
          <p:cNvGrpSpPr/>
          <p:nvPr/>
        </p:nvGrpSpPr>
        <p:grpSpPr>
          <a:xfrm>
            <a:off x="1862218" y="2079579"/>
            <a:ext cx="2365901" cy="5704121"/>
            <a:chOff x="1576599" y="2248485"/>
            <a:chExt cx="2365901" cy="5704121"/>
          </a:xfrm>
        </p:grpSpPr>
        <p:sp>
          <p:nvSpPr>
            <p:cNvPr id="7" name="Freeform 9"/>
            <p:cNvSpPr>
              <a:spLocks/>
            </p:cNvSpPr>
            <p:nvPr/>
          </p:nvSpPr>
          <p:spPr bwMode="auto">
            <a:xfrm>
              <a:off x="3759996" y="2347429"/>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350"/>
            <p:cNvGrpSpPr/>
            <p:nvPr/>
          </p:nvGrpSpPr>
          <p:grpSpPr>
            <a:xfrm>
              <a:off x="3759996" y="6203320"/>
              <a:ext cx="182504" cy="678367"/>
              <a:chOff x="3993076" y="6203320"/>
              <a:chExt cx="182504" cy="678367"/>
            </a:xfrm>
          </p:grpSpPr>
          <p:sp>
            <p:nvSpPr>
              <p:cNvPr id="13" name="Freeform 15"/>
              <p:cNvSpPr>
                <a:spLocks/>
              </p:cNvSpPr>
              <p:nvPr/>
            </p:nvSpPr>
            <p:spPr bwMode="auto">
              <a:xfrm>
                <a:off x="3993076"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21"/>
              <p:cNvSpPr>
                <a:spLocks/>
              </p:cNvSpPr>
              <p:nvPr/>
            </p:nvSpPr>
            <p:spPr bwMode="auto">
              <a:xfrm>
                <a:off x="3993076"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9" name="Group 38">
              <a:extLst>
                <a:ext uri="{FF2B5EF4-FFF2-40B4-BE49-F238E27FC236}">
                  <a16:creationId xmlns:a16="http://schemas.microsoft.com/office/drawing/2014/main" id="{2E7E75DB-618D-6D40-B939-6AA9ECA873E8}"/>
                </a:ext>
              </a:extLst>
            </p:cNvPr>
            <p:cNvGrpSpPr/>
            <p:nvPr/>
          </p:nvGrpSpPr>
          <p:grpSpPr>
            <a:xfrm>
              <a:off x="1576599" y="2248485"/>
              <a:ext cx="2307912" cy="5704121"/>
              <a:chOff x="1988971" y="2248485"/>
              <a:chExt cx="2307912" cy="5704121"/>
            </a:xfrm>
          </p:grpSpPr>
          <p:pic>
            <p:nvPicPr>
              <p:cNvPr id="127" name="Picture 126"/>
              <p:cNvPicPr>
                <a:picLocks noChangeAspect="1"/>
              </p:cNvPicPr>
              <p:nvPr/>
            </p:nvPicPr>
            <p:blipFill>
              <a:blip r:embed="rId3"/>
              <a:stretch>
                <a:fillRect/>
              </a:stretch>
            </p:blipFill>
            <p:spPr>
              <a:xfrm>
                <a:off x="3978419" y="2376386"/>
                <a:ext cx="318464" cy="5576220"/>
              </a:xfrm>
              <a:prstGeom prst="rect">
                <a:avLst/>
              </a:prstGeom>
            </p:spPr>
          </p:pic>
          <p:grpSp>
            <p:nvGrpSpPr>
              <p:cNvPr id="33" name="Group 32">
                <a:extLst>
                  <a:ext uri="{FF2B5EF4-FFF2-40B4-BE49-F238E27FC236}">
                    <a16:creationId xmlns:a16="http://schemas.microsoft.com/office/drawing/2014/main" id="{1AFC76C4-7FB7-594A-B5B3-680D8E1A5D0D}"/>
                  </a:ext>
                </a:extLst>
              </p:cNvPr>
              <p:cNvGrpSpPr/>
              <p:nvPr/>
            </p:nvGrpSpPr>
            <p:grpSpPr>
              <a:xfrm>
                <a:off x="1988971" y="2248485"/>
                <a:ext cx="2183166" cy="4936226"/>
                <a:chOff x="1988971" y="2248485"/>
                <a:chExt cx="2183166" cy="4936226"/>
              </a:xfrm>
            </p:grpSpPr>
            <p:sp>
              <p:nvSpPr>
                <p:cNvPr id="8" name="Freeform 10"/>
                <p:cNvSpPr>
                  <a:spLocks/>
                </p:cNvSpPr>
                <p:nvPr/>
              </p:nvSpPr>
              <p:spPr bwMode="auto">
                <a:xfrm>
                  <a:off x="198897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0" name="Group 349"/>
                <p:cNvGrpSpPr/>
                <p:nvPr/>
              </p:nvGrpSpPr>
              <p:grpSpPr>
                <a:xfrm>
                  <a:off x="1988971" y="6094851"/>
                  <a:ext cx="2183166" cy="1089860"/>
                  <a:chOff x="1988971" y="6094851"/>
                  <a:chExt cx="2183166" cy="1089860"/>
                </a:xfrm>
              </p:grpSpPr>
              <p:sp>
                <p:nvSpPr>
                  <p:cNvPr id="14" name="Freeform 16"/>
                  <p:cNvSpPr>
                    <a:spLocks/>
                  </p:cNvSpPr>
                  <p:nvPr/>
                </p:nvSpPr>
                <p:spPr bwMode="auto">
                  <a:xfrm>
                    <a:off x="198897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22"/>
                  <p:cNvSpPr>
                    <a:spLocks/>
                  </p:cNvSpPr>
                  <p:nvPr/>
                </p:nvSpPr>
                <p:spPr bwMode="auto">
                  <a:xfrm>
                    <a:off x="198897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8" name="TextBox 197"/>
                <p:cNvSpPr txBox="1"/>
                <p:nvPr/>
              </p:nvSpPr>
              <p:spPr>
                <a:xfrm rot="21016727">
                  <a:off x="2235200" y="2622036"/>
                  <a:ext cx="1765300" cy="1015663"/>
                </a:xfrm>
                <a:prstGeom prst="rect">
                  <a:avLst/>
                </a:prstGeom>
                <a:noFill/>
              </p:spPr>
              <p:txBody>
                <a:bodyPr wrap="square" rtlCol="0">
                  <a:spAutoFit/>
                </a:bodyPr>
                <a:lstStyle/>
                <a:p>
                  <a:pPr algn="ctr" rtl="0"/>
                  <a:r>
                    <a:rPr lang="es-US" sz="2000" b="1" dirty="0">
                      <a:solidFill>
                        <a:schemeClr val="bg1"/>
                      </a:solidFill>
                    </a:rPr>
                    <a:t>BARRO Y TIERRA BLANDA</a:t>
                  </a:r>
                </a:p>
              </p:txBody>
            </p:sp>
          </p:grpSp>
        </p:grpSp>
      </p:grpSp>
      <p:grpSp>
        <p:nvGrpSpPr>
          <p:cNvPr id="46" name="Group 45">
            <a:extLst>
              <a:ext uri="{FF2B5EF4-FFF2-40B4-BE49-F238E27FC236}">
                <a16:creationId xmlns:a16="http://schemas.microsoft.com/office/drawing/2014/main" id="{C020050C-D714-F846-986C-255A4B6DB2C1}"/>
              </a:ext>
            </a:extLst>
          </p:cNvPr>
          <p:cNvGrpSpPr/>
          <p:nvPr/>
        </p:nvGrpSpPr>
        <p:grpSpPr>
          <a:xfrm>
            <a:off x="3851666" y="1899772"/>
            <a:ext cx="2525765" cy="5704121"/>
            <a:chOff x="3203965" y="2248485"/>
            <a:chExt cx="2525765" cy="5704121"/>
          </a:xfrm>
        </p:grpSpPr>
        <p:sp>
          <p:nvSpPr>
            <p:cNvPr id="5" name="Freeform 7"/>
            <p:cNvSpPr>
              <a:spLocks/>
            </p:cNvSpPr>
            <p:nvPr/>
          </p:nvSpPr>
          <p:spPr bwMode="auto">
            <a:xfrm>
              <a:off x="5548947" y="235695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7" name="Group 344"/>
            <p:cNvGrpSpPr/>
            <p:nvPr/>
          </p:nvGrpSpPr>
          <p:grpSpPr>
            <a:xfrm>
              <a:off x="5548947" y="6203320"/>
              <a:ext cx="180783" cy="678367"/>
              <a:chOff x="5997180" y="6203320"/>
              <a:chExt cx="180783" cy="678367"/>
            </a:xfrm>
          </p:grpSpPr>
          <p:sp>
            <p:nvSpPr>
              <p:cNvPr id="11" name="Freeform 13"/>
              <p:cNvSpPr>
                <a:spLocks/>
              </p:cNvSpPr>
              <p:nvPr/>
            </p:nvSpPr>
            <p:spPr bwMode="auto">
              <a:xfrm>
                <a:off x="5997180"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9"/>
              <p:cNvSpPr>
                <a:spLocks/>
              </p:cNvSpPr>
              <p:nvPr/>
            </p:nvSpPr>
            <p:spPr bwMode="auto">
              <a:xfrm>
                <a:off x="5997180" y="6587269"/>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0" name="Group 39">
              <a:extLst>
                <a:ext uri="{FF2B5EF4-FFF2-40B4-BE49-F238E27FC236}">
                  <a16:creationId xmlns:a16="http://schemas.microsoft.com/office/drawing/2014/main" id="{BAFF6D48-0138-CF4B-A547-0469579D805F}"/>
                </a:ext>
              </a:extLst>
            </p:cNvPr>
            <p:cNvGrpSpPr/>
            <p:nvPr/>
          </p:nvGrpSpPr>
          <p:grpSpPr>
            <a:xfrm>
              <a:off x="3203965" y="2248485"/>
              <a:ext cx="2393797" cy="5704121"/>
              <a:chOff x="3831485" y="2248485"/>
              <a:chExt cx="2393797" cy="5704121"/>
            </a:xfrm>
          </p:grpSpPr>
          <p:pic>
            <p:nvPicPr>
              <p:cNvPr id="128" name="Picture 127"/>
              <p:cNvPicPr>
                <a:picLocks noChangeAspect="1"/>
              </p:cNvPicPr>
              <p:nvPr/>
            </p:nvPicPr>
            <p:blipFill>
              <a:blip r:embed="rId3"/>
              <a:stretch>
                <a:fillRect/>
              </a:stretch>
            </p:blipFill>
            <p:spPr>
              <a:xfrm>
                <a:off x="5906818" y="2376386"/>
                <a:ext cx="318464" cy="5576220"/>
              </a:xfrm>
              <a:prstGeom prst="rect">
                <a:avLst/>
              </a:prstGeom>
            </p:spPr>
          </p:pic>
          <p:grpSp>
            <p:nvGrpSpPr>
              <p:cNvPr id="34" name="Group 33">
                <a:extLst>
                  <a:ext uri="{FF2B5EF4-FFF2-40B4-BE49-F238E27FC236}">
                    <a16:creationId xmlns:a16="http://schemas.microsoft.com/office/drawing/2014/main" id="{1DB6E9B9-2405-2646-ABE6-922DFF472A4E}"/>
                  </a:ext>
                </a:extLst>
              </p:cNvPr>
              <p:cNvGrpSpPr/>
              <p:nvPr/>
            </p:nvGrpSpPr>
            <p:grpSpPr>
              <a:xfrm>
                <a:off x="3831485" y="2248485"/>
                <a:ext cx="2351189" cy="4936226"/>
                <a:chOff x="3831485" y="2248485"/>
                <a:chExt cx="2351189" cy="4936226"/>
              </a:xfrm>
            </p:grpSpPr>
            <p:sp>
              <p:nvSpPr>
                <p:cNvPr id="6" name="Freeform 8"/>
                <p:cNvSpPr>
                  <a:spLocks/>
                </p:cNvSpPr>
                <p:nvPr/>
              </p:nvSpPr>
              <p:spPr bwMode="auto">
                <a:xfrm>
                  <a:off x="399307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8" name="Group 343"/>
                <p:cNvGrpSpPr/>
                <p:nvPr/>
              </p:nvGrpSpPr>
              <p:grpSpPr>
                <a:xfrm>
                  <a:off x="3993076" y="6094851"/>
                  <a:ext cx="2183166" cy="1089860"/>
                  <a:chOff x="3993076" y="6094851"/>
                  <a:chExt cx="2183166" cy="1089860"/>
                </a:xfrm>
              </p:grpSpPr>
              <p:sp>
                <p:nvSpPr>
                  <p:cNvPr id="12" name="Freeform 14"/>
                  <p:cNvSpPr>
                    <a:spLocks/>
                  </p:cNvSpPr>
                  <p:nvPr/>
                </p:nvSpPr>
                <p:spPr bwMode="auto">
                  <a:xfrm>
                    <a:off x="399307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20"/>
                  <p:cNvSpPr>
                    <a:spLocks/>
                  </p:cNvSpPr>
                  <p:nvPr/>
                </p:nvSpPr>
                <p:spPr bwMode="auto">
                  <a:xfrm>
                    <a:off x="399307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0" name="TextBox 199"/>
                <p:cNvSpPr txBox="1"/>
                <p:nvPr/>
              </p:nvSpPr>
              <p:spPr>
                <a:xfrm rot="21016727">
                  <a:off x="3831485" y="2850806"/>
                  <a:ext cx="2351189" cy="400110"/>
                </a:xfrm>
                <a:prstGeom prst="rect">
                  <a:avLst/>
                </a:prstGeom>
                <a:noFill/>
              </p:spPr>
              <p:txBody>
                <a:bodyPr wrap="square" rtlCol="0">
                  <a:spAutoFit/>
                </a:bodyPr>
                <a:lstStyle/>
                <a:p>
                  <a:pPr algn="ctr" rtl="0"/>
                  <a:r>
                    <a:rPr lang="es-US" sz="2000" b="1" dirty="0">
                      <a:solidFill>
                        <a:schemeClr val="bg1"/>
                      </a:solidFill>
                    </a:rPr>
                    <a:t>TERRAPLÉN</a:t>
                  </a:r>
                </a:p>
              </p:txBody>
            </p:sp>
          </p:grpSp>
        </p:grpSp>
      </p:grpSp>
      <p:grpSp>
        <p:nvGrpSpPr>
          <p:cNvPr id="47" name="Group 46">
            <a:extLst>
              <a:ext uri="{FF2B5EF4-FFF2-40B4-BE49-F238E27FC236}">
                <a16:creationId xmlns:a16="http://schemas.microsoft.com/office/drawing/2014/main" id="{3A529B6F-590D-A843-9C3A-509D734FF23F}"/>
              </a:ext>
            </a:extLst>
          </p:cNvPr>
          <p:cNvGrpSpPr/>
          <p:nvPr/>
        </p:nvGrpSpPr>
        <p:grpSpPr>
          <a:xfrm>
            <a:off x="5829678" y="1768566"/>
            <a:ext cx="2584541" cy="5704121"/>
            <a:chOff x="5238946" y="2248485"/>
            <a:chExt cx="2584541" cy="5704121"/>
          </a:xfrm>
        </p:grpSpPr>
        <p:sp>
          <p:nvSpPr>
            <p:cNvPr id="209" name="Freeform 11"/>
            <p:cNvSpPr>
              <a:spLocks/>
            </p:cNvSpPr>
            <p:nvPr/>
          </p:nvSpPr>
          <p:spPr bwMode="auto">
            <a:xfrm>
              <a:off x="7644426"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5" name="Group 342"/>
            <p:cNvGrpSpPr/>
            <p:nvPr/>
          </p:nvGrpSpPr>
          <p:grpSpPr>
            <a:xfrm>
              <a:off x="7644426" y="6203320"/>
              <a:ext cx="179061" cy="678367"/>
              <a:chOff x="8003006" y="6203320"/>
              <a:chExt cx="179061" cy="678367"/>
            </a:xfrm>
          </p:grpSpPr>
          <p:sp>
            <p:nvSpPr>
              <p:cNvPr id="215" name="Freeform 17"/>
              <p:cNvSpPr>
                <a:spLocks/>
              </p:cNvSpPr>
              <p:nvPr/>
            </p:nvSpPr>
            <p:spPr bwMode="auto">
              <a:xfrm>
                <a:off x="8003006"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1" name="Freeform 23"/>
              <p:cNvSpPr>
                <a:spLocks/>
              </p:cNvSpPr>
              <p:nvPr/>
            </p:nvSpPr>
            <p:spPr bwMode="auto">
              <a:xfrm>
                <a:off x="8003006"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1" name="Group 40">
              <a:extLst>
                <a:ext uri="{FF2B5EF4-FFF2-40B4-BE49-F238E27FC236}">
                  <a16:creationId xmlns:a16="http://schemas.microsoft.com/office/drawing/2014/main" id="{E68BF609-1D52-C04B-B312-ED27316B719E}"/>
                </a:ext>
              </a:extLst>
            </p:cNvPr>
            <p:cNvGrpSpPr/>
            <p:nvPr/>
          </p:nvGrpSpPr>
          <p:grpSpPr>
            <a:xfrm>
              <a:off x="5238946" y="2248485"/>
              <a:ext cx="2571991" cy="5704121"/>
              <a:chOff x="5776828" y="2248485"/>
              <a:chExt cx="2571991" cy="5704121"/>
            </a:xfrm>
          </p:grpSpPr>
          <p:pic>
            <p:nvPicPr>
              <p:cNvPr id="224" name="Picture 223"/>
              <p:cNvPicPr>
                <a:picLocks noChangeAspect="1"/>
              </p:cNvPicPr>
              <p:nvPr/>
            </p:nvPicPr>
            <p:blipFill>
              <a:blip r:embed="rId3"/>
              <a:stretch>
                <a:fillRect/>
              </a:stretch>
            </p:blipFill>
            <p:spPr>
              <a:xfrm>
                <a:off x="8030355" y="2376386"/>
                <a:ext cx="318464" cy="5576220"/>
              </a:xfrm>
              <a:prstGeom prst="rect">
                <a:avLst/>
              </a:prstGeom>
            </p:spPr>
          </p:pic>
          <p:grpSp>
            <p:nvGrpSpPr>
              <p:cNvPr id="35" name="Group 34">
                <a:extLst>
                  <a:ext uri="{FF2B5EF4-FFF2-40B4-BE49-F238E27FC236}">
                    <a16:creationId xmlns:a16="http://schemas.microsoft.com/office/drawing/2014/main" id="{9F52E03F-1EE3-814F-BAFC-32D97571774C}"/>
                  </a:ext>
                </a:extLst>
              </p:cNvPr>
              <p:cNvGrpSpPr/>
              <p:nvPr/>
            </p:nvGrpSpPr>
            <p:grpSpPr>
              <a:xfrm>
                <a:off x="5776828" y="2248485"/>
                <a:ext cx="2403518" cy="4936226"/>
                <a:chOff x="5776828" y="2248485"/>
                <a:chExt cx="2403518" cy="4936226"/>
              </a:xfrm>
            </p:grpSpPr>
            <p:sp>
              <p:nvSpPr>
                <p:cNvPr id="210" name="Freeform 12"/>
                <p:cNvSpPr>
                  <a:spLocks/>
                </p:cNvSpPr>
                <p:nvPr/>
              </p:nvSpPr>
              <p:spPr bwMode="auto">
                <a:xfrm>
                  <a:off x="5997180"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6" name="Group 341"/>
                <p:cNvGrpSpPr/>
                <p:nvPr/>
              </p:nvGrpSpPr>
              <p:grpSpPr>
                <a:xfrm>
                  <a:off x="5997180" y="6094851"/>
                  <a:ext cx="2183166" cy="1089860"/>
                  <a:chOff x="5997180" y="6094851"/>
                  <a:chExt cx="2183166" cy="1089860"/>
                </a:xfrm>
              </p:grpSpPr>
              <p:sp>
                <p:nvSpPr>
                  <p:cNvPr id="216" name="Freeform 18"/>
                  <p:cNvSpPr>
                    <a:spLocks/>
                  </p:cNvSpPr>
                  <p:nvPr/>
                </p:nvSpPr>
                <p:spPr bwMode="auto">
                  <a:xfrm>
                    <a:off x="5997180"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2" name="Freeform 24"/>
                  <p:cNvSpPr>
                    <a:spLocks/>
                  </p:cNvSpPr>
                  <p:nvPr/>
                </p:nvSpPr>
                <p:spPr bwMode="auto">
                  <a:xfrm>
                    <a:off x="5997180"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2" name="TextBox 201"/>
                <p:cNvSpPr txBox="1"/>
                <p:nvPr/>
              </p:nvSpPr>
              <p:spPr>
                <a:xfrm rot="21016727">
                  <a:off x="5776828" y="2583371"/>
                  <a:ext cx="2351189" cy="1015663"/>
                </a:xfrm>
                <a:prstGeom prst="rect">
                  <a:avLst/>
                </a:prstGeom>
                <a:noFill/>
              </p:spPr>
              <p:txBody>
                <a:bodyPr wrap="square" rtlCol="0">
                  <a:spAutoFit/>
                </a:bodyPr>
                <a:lstStyle/>
                <a:p>
                  <a:pPr algn="ctr" rtl="0"/>
                  <a:r>
                    <a:rPr lang="es-US" sz="2000" b="1" dirty="0">
                      <a:solidFill>
                        <a:schemeClr val="bg1"/>
                      </a:solidFill>
                    </a:rPr>
                    <a:t>SUELO CONGELADO O DESCONGELADO</a:t>
                  </a:r>
                </a:p>
              </p:txBody>
            </p:sp>
          </p:grpSp>
        </p:grpSp>
      </p:grpSp>
      <p:grpSp>
        <p:nvGrpSpPr>
          <p:cNvPr id="48" name="Group 47">
            <a:extLst>
              <a:ext uri="{FF2B5EF4-FFF2-40B4-BE49-F238E27FC236}">
                <a16:creationId xmlns:a16="http://schemas.microsoft.com/office/drawing/2014/main" id="{9B23392D-D17A-694D-8FA1-AF203220B10A}"/>
              </a:ext>
            </a:extLst>
          </p:cNvPr>
          <p:cNvGrpSpPr/>
          <p:nvPr/>
        </p:nvGrpSpPr>
        <p:grpSpPr>
          <a:xfrm>
            <a:off x="7977939" y="1498677"/>
            <a:ext cx="2513246" cy="5704121"/>
            <a:chOff x="7497077" y="2248485"/>
            <a:chExt cx="2513246" cy="5704121"/>
          </a:xfrm>
        </p:grpSpPr>
        <p:sp>
          <p:nvSpPr>
            <p:cNvPr id="207" name="Freeform 9"/>
            <p:cNvSpPr>
              <a:spLocks/>
            </p:cNvSpPr>
            <p:nvPr/>
          </p:nvSpPr>
          <p:spPr bwMode="auto">
            <a:xfrm>
              <a:off x="9827819" y="2356954"/>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4" name="Group 337"/>
            <p:cNvGrpSpPr/>
            <p:nvPr/>
          </p:nvGrpSpPr>
          <p:grpSpPr>
            <a:xfrm>
              <a:off x="9827819" y="6203320"/>
              <a:ext cx="182504" cy="678367"/>
              <a:chOff x="10007111" y="6203320"/>
              <a:chExt cx="182504" cy="678367"/>
            </a:xfrm>
          </p:grpSpPr>
          <p:sp>
            <p:nvSpPr>
              <p:cNvPr id="213" name="Freeform 15"/>
              <p:cNvSpPr>
                <a:spLocks/>
              </p:cNvSpPr>
              <p:nvPr/>
            </p:nvSpPr>
            <p:spPr bwMode="auto">
              <a:xfrm>
                <a:off x="10007111"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9" name="Freeform 21"/>
              <p:cNvSpPr>
                <a:spLocks/>
              </p:cNvSpPr>
              <p:nvPr/>
            </p:nvSpPr>
            <p:spPr bwMode="auto">
              <a:xfrm>
                <a:off x="10007111"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2" name="Group 41">
              <a:extLst>
                <a:ext uri="{FF2B5EF4-FFF2-40B4-BE49-F238E27FC236}">
                  <a16:creationId xmlns:a16="http://schemas.microsoft.com/office/drawing/2014/main" id="{D825CC2F-225A-4745-81DA-0B222BCA407D}"/>
                </a:ext>
              </a:extLst>
            </p:cNvPr>
            <p:cNvGrpSpPr/>
            <p:nvPr/>
          </p:nvGrpSpPr>
          <p:grpSpPr>
            <a:xfrm>
              <a:off x="7497077" y="2248485"/>
              <a:ext cx="2378301" cy="5704121"/>
              <a:chOff x="7855658" y="2248485"/>
              <a:chExt cx="2378301" cy="5704121"/>
            </a:xfrm>
          </p:grpSpPr>
          <p:pic>
            <p:nvPicPr>
              <p:cNvPr id="226" name="Picture 225"/>
              <p:cNvPicPr>
                <a:picLocks noChangeAspect="1"/>
              </p:cNvPicPr>
              <p:nvPr/>
            </p:nvPicPr>
            <p:blipFill>
              <a:blip r:embed="rId3"/>
              <a:stretch>
                <a:fillRect/>
              </a:stretch>
            </p:blipFill>
            <p:spPr>
              <a:xfrm>
                <a:off x="9915495" y="2376386"/>
                <a:ext cx="318464" cy="5576220"/>
              </a:xfrm>
              <a:prstGeom prst="rect">
                <a:avLst/>
              </a:prstGeom>
            </p:spPr>
          </p:pic>
          <p:grpSp>
            <p:nvGrpSpPr>
              <p:cNvPr id="36" name="Group 35">
                <a:extLst>
                  <a:ext uri="{FF2B5EF4-FFF2-40B4-BE49-F238E27FC236}">
                    <a16:creationId xmlns:a16="http://schemas.microsoft.com/office/drawing/2014/main" id="{787E59B8-8ACB-244F-A2A6-42597A6982E9}"/>
                  </a:ext>
                </a:extLst>
              </p:cNvPr>
              <p:cNvGrpSpPr/>
              <p:nvPr/>
            </p:nvGrpSpPr>
            <p:grpSpPr>
              <a:xfrm>
                <a:off x="7855658" y="2248485"/>
                <a:ext cx="2351189" cy="4936226"/>
                <a:chOff x="7855658" y="2248485"/>
                <a:chExt cx="2351189" cy="4936226"/>
              </a:xfrm>
            </p:grpSpPr>
            <p:sp>
              <p:nvSpPr>
                <p:cNvPr id="208" name="Freeform 10"/>
                <p:cNvSpPr>
                  <a:spLocks/>
                </p:cNvSpPr>
                <p:nvPr/>
              </p:nvSpPr>
              <p:spPr bwMode="auto">
                <a:xfrm>
                  <a:off x="800300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4" name="Group 124"/>
                <p:cNvGrpSpPr/>
                <p:nvPr/>
              </p:nvGrpSpPr>
              <p:grpSpPr>
                <a:xfrm>
                  <a:off x="8003006" y="6094851"/>
                  <a:ext cx="2183166" cy="1089860"/>
                  <a:chOff x="8003006" y="6094851"/>
                  <a:chExt cx="2183166" cy="1089860"/>
                </a:xfrm>
              </p:grpSpPr>
              <p:sp>
                <p:nvSpPr>
                  <p:cNvPr id="214" name="Freeform 16"/>
                  <p:cNvSpPr>
                    <a:spLocks/>
                  </p:cNvSpPr>
                  <p:nvPr/>
                </p:nvSpPr>
                <p:spPr bwMode="auto">
                  <a:xfrm>
                    <a:off x="800300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0" name="Freeform 22"/>
                  <p:cNvSpPr>
                    <a:spLocks/>
                  </p:cNvSpPr>
                  <p:nvPr/>
                </p:nvSpPr>
                <p:spPr bwMode="auto">
                  <a:xfrm>
                    <a:off x="800300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3" name="TextBox 202"/>
                <p:cNvSpPr txBox="1"/>
                <p:nvPr/>
              </p:nvSpPr>
              <p:spPr>
                <a:xfrm rot="21016727">
                  <a:off x="7855658" y="2790103"/>
                  <a:ext cx="2351189" cy="738664"/>
                </a:xfrm>
                <a:prstGeom prst="rect">
                  <a:avLst/>
                </a:prstGeom>
                <a:noFill/>
              </p:spPr>
              <p:txBody>
                <a:bodyPr wrap="square" rtlCol="0">
                  <a:spAutoFit/>
                </a:bodyPr>
                <a:lstStyle/>
                <a:p>
                  <a:pPr algn="ctr" rtl="0"/>
                  <a:r>
                    <a:rPr lang="es-US" sz="2100" b="1" dirty="0">
                      <a:solidFill>
                        <a:schemeClr val="bg1"/>
                      </a:solidFill>
                    </a:rPr>
                    <a:t>TERRENO INCLINADO</a:t>
                  </a:r>
                </a:p>
              </p:txBody>
            </p:sp>
          </p:grpSp>
        </p:grpSp>
      </p:grpSp>
      <p:grpSp>
        <p:nvGrpSpPr>
          <p:cNvPr id="50" name="Group 49">
            <a:extLst>
              <a:ext uri="{FF2B5EF4-FFF2-40B4-BE49-F238E27FC236}">
                <a16:creationId xmlns:a16="http://schemas.microsoft.com/office/drawing/2014/main" id="{1CA84987-DC11-6F42-BC00-13333521AD2F}"/>
              </a:ext>
            </a:extLst>
          </p:cNvPr>
          <p:cNvGrpSpPr/>
          <p:nvPr/>
        </p:nvGrpSpPr>
        <p:grpSpPr>
          <a:xfrm>
            <a:off x="10090399" y="1242024"/>
            <a:ext cx="2351497" cy="5704121"/>
            <a:chOff x="9540950" y="2248485"/>
            <a:chExt cx="2351497" cy="5704121"/>
          </a:xfrm>
        </p:grpSpPr>
        <p:grpSp>
          <p:nvGrpSpPr>
            <p:cNvPr id="49" name="Group 48">
              <a:extLst>
                <a:ext uri="{FF2B5EF4-FFF2-40B4-BE49-F238E27FC236}">
                  <a16:creationId xmlns:a16="http://schemas.microsoft.com/office/drawing/2014/main" id="{9F47F3B6-98C5-4648-85EF-7AAC4E592D3B}"/>
                </a:ext>
              </a:extLst>
            </p:cNvPr>
            <p:cNvGrpSpPr/>
            <p:nvPr/>
          </p:nvGrpSpPr>
          <p:grpSpPr>
            <a:xfrm>
              <a:off x="11706417" y="2337904"/>
              <a:ext cx="180783" cy="4534258"/>
              <a:chOff x="11724346" y="2337904"/>
              <a:chExt cx="180783" cy="4534258"/>
            </a:xfrm>
          </p:grpSpPr>
          <p:sp>
            <p:nvSpPr>
              <p:cNvPr id="205" name="Freeform 7"/>
              <p:cNvSpPr>
                <a:spLocks/>
              </p:cNvSpPr>
              <p:nvPr/>
            </p:nvSpPr>
            <p:spPr bwMode="auto">
              <a:xfrm>
                <a:off x="11724346" y="233790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 name="Group 338"/>
              <p:cNvGrpSpPr/>
              <p:nvPr/>
            </p:nvGrpSpPr>
            <p:grpSpPr>
              <a:xfrm>
                <a:off x="11724346" y="6203320"/>
                <a:ext cx="180783" cy="668842"/>
                <a:chOff x="12011216" y="6203320"/>
                <a:chExt cx="180783" cy="668842"/>
              </a:xfrm>
            </p:grpSpPr>
            <p:sp>
              <p:nvSpPr>
                <p:cNvPr id="211" name="Freeform 13"/>
                <p:cNvSpPr>
                  <a:spLocks/>
                </p:cNvSpPr>
                <p:nvPr/>
              </p:nvSpPr>
              <p:spPr bwMode="auto">
                <a:xfrm>
                  <a:off x="12011216"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7" name="Freeform 19"/>
                <p:cNvSpPr>
                  <a:spLocks/>
                </p:cNvSpPr>
                <p:nvPr/>
              </p:nvSpPr>
              <p:spPr bwMode="auto">
                <a:xfrm>
                  <a:off x="12011216" y="6577744"/>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43" name="Group 42">
              <a:extLst>
                <a:ext uri="{FF2B5EF4-FFF2-40B4-BE49-F238E27FC236}">
                  <a16:creationId xmlns:a16="http://schemas.microsoft.com/office/drawing/2014/main" id="{B58F7F33-D8E4-6949-AE63-DB11221B584E}"/>
                </a:ext>
              </a:extLst>
            </p:cNvPr>
            <p:cNvGrpSpPr/>
            <p:nvPr/>
          </p:nvGrpSpPr>
          <p:grpSpPr>
            <a:xfrm>
              <a:off x="9540950" y="2248485"/>
              <a:ext cx="2351497" cy="5704121"/>
              <a:chOff x="10007111" y="2248485"/>
              <a:chExt cx="2351497" cy="5704121"/>
            </a:xfrm>
          </p:grpSpPr>
          <p:pic>
            <p:nvPicPr>
              <p:cNvPr id="225" name="Picture 224"/>
              <p:cNvPicPr>
                <a:picLocks noChangeAspect="1"/>
              </p:cNvPicPr>
              <p:nvPr/>
            </p:nvPicPr>
            <p:blipFill>
              <a:blip r:embed="rId3"/>
              <a:stretch>
                <a:fillRect/>
              </a:stretch>
            </p:blipFill>
            <p:spPr>
              <a:xfrm>
                <a:off x="11913800" y="2376386"/>
                <a:ext cx="318464" cy="5576220"/>
              </a:xfrm>
              <a:prstGeom prst="rect">
                <a:avLst/>
              </a:prstGeom>
            </p:spPr>
          </p:pic>
          <p:grpSp>
            <p:nvGrpSpPr>
              <p:cNvPr id="37" name="Group 36">
                <a:extLst>
                  <a:ext uri="{FF2B5EF4-FFF2-40B4-BE49-F238E27FC236}">
                    <a16:creationId xmlns:a16="http://schemas.microsoft.com/office/drawing/2014/main" id="{4B462270-42E7-C444-B66A-7AAAC8245F79}"/>
                  </a:ext>
                </a:extLst>
              </p:cNvPr>
              <p:cNvGrpSpPr/>
              <p:nvPr/>
            </p:nvGrpSpPr>
            <p:grpSpPr>
              <a:xfrm>
                <a:off x="10007111" y="2248485"/>
                <a:ext cx="2351497" cy="4936226"/>
                <a:chOff x="10007111" y="2248485"/>
                <a:chExt cx="2351497" cy="4936226"/>
              </a:xfrm>
            </p:grpSpPr>
            <p:sp>
              <p:nvSpPr>
                <p:cNvPr id="206" name="Freeform 8"/>
                <p:cNvSpPr>
                  <a:spLocks/>
                </p:cNvSpPr>
                <p:nvPr/>
              </p:nvSpPr>
              <p:spPr bwMode="auto">
                <a:xfrm>
                  <a:off x="1000711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111"/>
                <p:cNvGrpSpPr/>
                <p:nvPr/>
              </p:nvGrpSpPr>
              <p:grpSpPr>
                <a:xfrm>
                  <a:off x="10007111" y="6094851"/>
                  <a:ext cx="2183166" cy="1089860"/>
                  <a:chOff x="10007111" y="6094851"/>
                  <a:chExt cx="2183166" cy="1089860"/>
                </a:xfrm>
              </p:grpSpPr>
              <p:sp>
                <p:nvSpPr>
                  <p:cNvPr id="212" name="Freeform 14"/>
                  <p:cNvSpPr>
                    <a:spLocks/>
                  </p:cNvSpPr>
                  <p:nvPr/>
                </p:nvSpPr>
                <p:spPr bwMode="auto">
                  <a:xfrm>
                    <a:off x="1000711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8" name="Freeform 20"/>
                  <p:cNvSpPr>
                    <a:spLocks/>
                  </p:cNvSpPr>
                  <p:nvPr/>
                </p:nvSpPr>
                <p:spPr bwMode="auto">
                  <a:xfrm>
                    <a:off x="1000711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23" name="TextBox 222"/>
                <p:cNvSpPr txBox="1"/>
                <p:nvPr/>
              </p:nvSpPr>
              <p:spPr>
                <a:xfrm rot="21016727">
                  <a:off x="10007419" y="2916546"/>
                  <a:ext cx="2351189" cy="400110"/>
                </a:xfrm>
                <a:prstGeom prst="rect">
                  <a:avLst/>
                </a:prstGeom>
                <a:noFill/>
              </p:spPr>
              <p:txBody>
                <a:bodyPr wrap="square" rtlCol="0">
                  <a:spAutoFit/>
                </a:bodyPr>
                <a:lstStyle/>
                <a:p>
                  <a:pPr algn="ctr" rtl="0"/>
                  <a:r>
                    <a:rPr lang="es-US" sz="2000" b="1" dirty="0">
                      <a:solidFill>
                        <a:schemeClr val="bg1"/>
                      </a:solidFill>
                    </a:rPr>
                    <a:t>EXCAVACIONES</a:t>
                  </a:r>
                </a:p>
              </p:txBody>
            </p:sp>
          </p:grpSp>
        </p:grpSp>
      </p:grpSp>
    </p:spTree>
    <p:extLst>
      <p:ext uri="{BB962C8B-B14F-4D97-AF65-F5344CB8AC3E}">
        <p14:creationId xmlns:p14="http://schemas.microsoft.com/office/powerpoint/2010/main" val="22476795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anim calcmode="lin" valueType="num">
                                      <p:cBhvr>
                                        <p:cTn id="8" dur="500" fill="hold"/>
                                        <p:tgtEl>
                                          <p:spTgt spid="376"/>
                                        </p:tgtEl>
                                        <p:attrNameLst>
                                          <p:attrName>ppt_x</p:attrName>
                                        </p:attrNameLst>
                                      </p:cBhvr>
                                      <p:tavLst>
                                        <p:tav tm="0">
                                          <p:val>
                                            <p:strVal val="#ppt_x"/>
                                          </p:val>
                                        </p:tav>
                                        <p:tav tm="100000">
                                          <p:val>
                                            <p:strVal val="#ppt_x"/>
                                          </p:val>
                                        </p:tav>
                                      </p:tavLst>
                                    </p:anim>
                                    <p:anim calcmode="lin" valueType="num">
                                      <p:cBhvr>
                                        <p:cTn id="9" dur="500" fill="hold"/>
                                        <p:tgtEl>
                                          <p:spTgt spid="3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0-#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256"/>
                                        </p:tgtEl>
                                        <p:attrNameLst>
                                          <p:attrName>style.visibility</p:attrName>
                                        </p:attrNameLst>
                                      </p:cBhvr>
                                      <p:to>
                                        <p:strVal val="visible"/>
                                      </p:to>
                                    </p:set>
                                    <p:anim calcmode="lin" valueType="num">
                                      <p:cBhvr additive="base">
                                        <p:cTn id="19" dur="500" fill="hold"/>
                                        <p:tgtEl>
                                          <p:spTgt spid="256"/>
                                        </p:tgtEl>
                                        <p:attrNameLst>
                                          <p:attrName>ppt_x</p:attrName>
                                        </p:attrNameLst>
                                      </p:cBhvr>
                                      <p:tavLst>
                                        <p:tav tm="0">
                                          <p:val>
                                            <p:strVal val="0-#ppt_w/2"/>
                                          </p:val>
                                        </p:tav>
                                        <p:tav tm="100000">
                                          <p:val>
                                            <p:strVal val="#ppt_x"/>
                                          </p:val>
                                        </p:tav>
                                      </p:tavLst>
                                    </p:anim>
                                    <p:anim calcmode="lin" valueType="num">
                                      <p:cBhvr additive="base">
                                        <p:cTn id="20"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anim calcmode="lin" valueType="num">
                                      <p:cBhvr additive="base">
                                        <p:cTn id="30" dur="500" fill="hold"/>
                                        <p:tgtEl>
                                          <p:spTgt spid="199"/>
                                        </p:tgtEl>
                                        <p:attrNameLst>
                                          <p:attrName>ppt_x</p:attrName>
                                        </p:attrNameLst>
                                      </p:cBhvr>
                                      <p:tavLst>
                                        <p:tav tm="0">
                                          <p:val>
                                            <p:strVal val="0-#ppt_w/2"/>
                                          </p:val>
                                        </p:tav>
                                        <p:tav tm="100000">
                                          <p:val>
                                            <p:strVal val="#ppt_x"/>
                                          </p:val>
                                        </p:tav>
                                      </p:tavLst>
                                    </p:anim>
                                    <p:anim calcmode="lin" valueType="num">
                                      <p:cBhvr additive="base">
                                        <p:cTn id="31" dur="500" fill="hold"/>
                                        <p:tgtEl>
                                          <p:spTgt spid="19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0-#ppt_w/2"/>
                                          </p:val>
                                        </p:tav>
                                        <p:tav tm="100000">
                                          <p:val>
                                            <p:strVal val="#ppt_x"/>
                                          </p:val>
                                        </p:tav>
                                      </p:tavLst>
                                    </p:anim>
                                    <p:anim calcmode="lin" valueType="num">
                                      <p:cBhvr additive="base">
                                        <p:cTn id="37" dur="500" fill="hold"/>
                                        <p:tgtEl>
                                          <p:spTgt spid="46"/>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01"/>
                                        </p:tgtEl>
                                        <p:attrNameLst>
                                          <p:attrName>style.visibility</p:attrName>
                                        </p:attrNameLst>
                                      </p:cBhvr>
                                      <p:to>
                                        <p:strVal val="visible"/>
                                      </p:to>
                                    </p:set>
                                    <p:anim calcmode="lin" valueType="num">
                                      <p:cBhvr additive="base">
                                        <p:cTn id="41" dur="500" fill="hold"/>
                                        <p:tgtEl>
                                          <p:spTgt spid="201"/>
                                        </p:tgtEl>
                                        <p:attrNameLst>
                                          <p:attrName>ppt_x</p:attrName>
                                        </p:attrNameLst>
                                      </p:cBhvr>
                                      <p:tavLst>
                                        <p:tav tm="0">
                                          <p:val>
                                            <p:strVal val="0-#ppt_w/2"/>
                                          </p:val>
                                        </p:tav>
                                        <p:tav tm="100000">
                                          <p:val>
                                            <p:strVal val="#ppt_x"/>
                                          </p:val>
                                        </p:tav>
                                      </p:tavLst>
                                    </p:anim>
                                    <p:anim calcmode="lin" valueType="num">
                                      <p:cBhvr additive="base">
                                        <p:cTn id="42" dur="5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0-#ppt_w/2"/>
                                          </p:val>
                                        </p:tav>
                                        <p:tav tm="100000">
                                          <p:val>
                                            <p:strVal val="#ppt_x"/>
                                          </p:val>
                                        </p:tav>
                                      </p:tavLst>
                                    </p:anim>
                                    <p:anim calcmode="lin" valueType="num">
                                      <p:cBhvr additive="base">
                                        <p:cTn id="48" dur="500" fill="hold"/>
                                        <p:tgtEl>
                                          <p:spTgt spid="47"/>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233"/>
                                        </p:tgtEl>
                                        <p:attrNameLst>
                                          <p:attrName>style.visibility</p:attrName>
                                        </p:attrNameLst>
                                      </p:cBhvr>
                                      <p:to>
                                        <p:strVal val="visible"/>
                                      </p:to>
                                    </p:set>
                                    <p:anim calcmode="lin" valueType="num">
                                      <p:cBhvr additive="base">
                                        <p:cTn id="52" dur="500" fill="hold"/>
                                        <p:tgtEl>
                                          <p:spTgt spid="233"/>
                                        </p:tgtEl>
                                        <p:attrNameLst>
                                          <p:attrName>ppt_x</p:attrName>
                                        </p:attrNameLst>
                                      </p:cBhvr>
                                      <p:tavLst>
                                        <p:tav tm="0">
                                          <p:val>
                                            <p:strVal val="0-#ppt_w/2"/>
                                          </p:val>
                                        </p:tav>
                                        <p:tav tm="100000">
                                          <p:val>
                                            <p:strVal val="#ppt_x"/>
                                          </p:val>
                                        </p:tav>
                                      </p:tavLst>
                                    </p:anim>
                                    <p:anim calcmode="lin" valueType="num">
                                      <p:cBhvr additive="base">
                                        <p:cTn id="53" dur="500" fill="hold"/>
                                        <p:tgtEl>
                                          <p:spTgt spid="233"/>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0-#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37"/>
                                        </p:tgtEl>
                                        <p:attrNameLst>
                                          <p:attrName>style.visibility</p:attrName>
                                        </p:attrNameLst>
                                      </p:cBhvr>
                                      <p:to>
                                        <p:strVal val="visible"/>
                                      </p:to>
                                    </p:set>
                                    <p:anim calcmode="lin" valueType="num">
                                      <p:cBhvr additive="base">
                                        <p:cTn id="63" dur="500" fill="hold"/>
                                        <p:tgtEl>
                                          <p:spTgt spid="237"/>
                                        </p:tgtEl>
                                        <p:attrNameLst>
                                          <p:attrName>ppt_x</p:attrName>
                                        </p:attrNameLst>
                                      </p:cBhvr>
                                      <p:tavLst>
                                        <p:tav tm="0">
                                          <p:val>
                                            <p:strVal val="0-#ppt_w/2"/>
                                          </p:val>
                                        </p:tav>
                                        <p:tav tm="100000">
                                          <p:val>
                                            <p:strVal val="#ppt_x"/>
                                          </p:val>
                                        </p:tav>
                                      </p:tavLst>
                                    </p:anim>
                                    <p:anim calcmode="lin" valueType="num">
                                      <p:cBhvr additive="base">
                                        <p:cTn id="64" dur="5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additive="base">
                                        <p:cTn id="69" dur="500" fill="hold"/>
                                        <p:tgtEl>
                                          <p:spTgt spid="50"/>
                                        </p:tgtEl>
                                        <p:attrNameLst>
                                          <p:attrName>ppt_x</p:attrName>
                                        </p:attrNameLst>
                                      </p:cBhvr>
                                      <p:tavLst>
                                        <p:tav tm="0">
                                          <p:val>
                                            <p:strVal val="0-#ppt_w/2"/>
                                          </p:val>
                                        </p:tav>
                                        <p:tav tm="100000">
                                          <p:val>
                                            <p:strVal val="#ppt_x"/>
                                          </p:val>
                                        </p:tav>
                                      </p:tavLst>
                                    </p:anim>
                                    <p:anim calcmode="lin" valueType="num">
                                      <p:cBhvr additive="base">
                                        <p:cTn id="70" dur="500" fill="hold"/>
                                        <p:tgtEl>
                                          <p:spTgt spid="50"/>
                                        </p:tgtEl>
                                        <p:attrNameLst>
                                          <p:attrName>ppt_y</p:attrName>
                                        </p:attrNameLst>
                                      </p:cBhvr>
                                      <p:tavLst>
                                        <p:tav tm="0">
                                          <p:val>
                                            <p:strVal val="#ppt_y"/>
                                          </p:val>
                                        </p:tav>
                                        <p:tav tm="100000">
                                          <p:val>
                                            <p:strVal val="#ppt_y"/>
                                          </p:val>
                                        </p:tav>
                                      </p:tavLst>
                                    </p:anim>
                                  </p:childTnLst>
                                </p:cTn>
                              </p:par>
                            </p:childTnLst>
                          </p:cTn>
                        </p:par>
                        <p:par>
                          <p:cTn id="71" fill="hold">
                            <p:stCondLst>
                              <p:cond delay="500"/>
                            </p:stCondLst>
                            <p:childTnLst>
                              <p:par>
                                <p:cTn id="72" presetID="2" presetClass="entr" presetSubtype="8" fill="hold" grpId="0" nodeType="afterEffect">
                                  <p:stCondLst>
                                    <p:cond delay="0"/>
                                  </p:stCondLst>
                                  <p:childTnLst>
                                    <p:set>
                                      <p:cBhvr>
                                        <p:cTn id="73" dur="1" fill="hold">
                                          <p:stCondLst>
                                            <p:cond delay="0"/>
                                          </p:stCondLst>
                                        </p:cTn>
                                        <p:tgtEl>
                                          <p:spTgt spid="243"/>
                                        </p:tgtEl>
                                        <p:attrNameLst>
                                          <p:attrName>style.visibility</p:attrName>
                                        </p:attrNameLst>
                                      </p:cBhvr>
                                      <p:to>
                                        <p:strVal val="visible"/>
                                      </p:to>
                                    </p:set>
                                    <p:anim calcmode="lin" valueType="num">
                                      <p:cBhvr additive="base">
                                        <p:cTn id="74" dur="500" fill="hold"/>
                                        <p:tgtEl>
                                          <p:spTgt spid="243"/>
                                        </p:tgtEl>
                                        <p:attrNameLst>
                                          <p:attrName>ppt_x</p:attrName>
                                        </p:attrNameLst>
                                      </p:cBhvr>
                                      <p:tavLst>
                                        <p:tav tm="0">
                                          <p:val>
                                            <p:strVal val="0-#ppt_w/2"/>
                                          </p:val>
                                        </p:tav>
                                        <p:tav tm="100000">
                                          <p:val>
                                            <p:strVal val="#ppt_x"/>
                                          </p:val>
                                        </p:tav>
                                      </p:tavLst>
                                    </p:anim>
                                    <p:anim calcmode="lin" valueType="num">
                                      <p:cBhvr additive="base">
                                        <p:cTn id="75" dur="500" fill="hold"/>
                                        <p:tgtEl>
                                          <p:spTgt spid="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256" grpId="0"/>
      <p:bldP spid="199" grpId="0"/>
      <p:bldP spid="201" grpId="0"/>
      <p:bldP spid="233" grpId="0"/>
      <p:bldP spid="237" grpId="0"/>
      <p:bldP spid="24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819730" y="1997364"/>
            <a:ext cx="2528455" cy="2528455"/>
          </a:xfrm>
          <a:prstGeom prst="rect">
            <a:avLst/>
          </a:prstGeom>
        </p:spPr>
      </p:pic>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537368" y="1962728"/>
            <a:ext cx="2597727" cy="2597727"/>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8342745" y="1946562"/>
            <a:ext cx="2683164" cy="2683164"/>
          </a:xfrm>
          <a:prstGeom prst="rect">
            <a:avLst/>
          </a:prstGeom>
        </p:spPr>
      </p:pic>
      <p:sp>
        <p:nvSpPr>
          <p:cNvPr id="6" name="TextBox 5"/>
          <p:cNvSpPr txBox="1"/>
          <p:nvPr/>
        </p:nvSpPr>
        <p:spPr>
          <a:xfrm>
            <a:off x="965200" y="1498600"/>
            <a:ext cx="2362200" cy="461665"/>
          </a:xfrm>
          <a:prstGeom prst="rect">
            <a:avLst/>
          </a:prstGeom>
          <a:noFill/>
        </p:spPr>
        <p:txBody>
          <a:bodyPr wrap="square" rtlCol="0">
            <a:spAutoFit/>
          </a:bodyPr>
          <a:lstStyle/>
          <a:p>
            <a:pPr rtl="0"/>
            <a:r>
              <a:rPr lang="es-US" sz="2400">
                <a:solidFill>
                  <a:srgbClr val="44546A"/>
                </a:solidFill>
              </a:rPr>
              <a:t>ESCENARIO #1</a:t>
            </a:r>
          </a:p>
        </p:txBody>
      </p:sp>
      <p:sp>
        <p:nvSpPr>
          <p:cNvPr id="7" name="TextBox 6"/>
          <p:cNvSpPr txBox="1"/>
          <p:nvPr/>
        </p:nvSpPr>
        <p:spPr>
          <a:xfrm>
            <a:off x="4622800" y="1422400"/>
            <a:ext cx="2362200" cy="461665"/>
          </a:xfrm>
          <a:prstGeom prst="rect">
            <a:avLst/>
          </a:prstGeom>
          <a:noFill/>
        </p:spPr>
        <p:txBody>
          <a:bodyPr wrap="square" rtlCol="0">
            <a:spAutoFit/>
          </a:bodyPr>
          <a:lstStyle/>
          <a:p>
            <a:pPr rtl="0"/>
            <a:r>
              <a:rPr lang="es-US" sz="2400">
                <a:solidFill>
                  <a:srgbClr val="44546A"/>
                </a:solidFill>
              </a:rPr>
              <a:t>ESCENARIO #2</a:t>
            </a:r>
          </a:p>
        </p:txBody>
      </p:sp>
      <p:sp>
        <p:nvSpPr>
          <p:cNvPr id="8" name="TextBox 7"/>
          <p:cNvSpPr txBox="1"/>
          <p:nvPr/>
        </p:nvSpPr>
        <p:spPr>
          <a:xfrm>
            <a:off x="8559800" y="1409700"/>
            <a:ext cx="2362200" cy="461665"/>
          </a:xfrm>
          <a:prstGeom prst="rect">
            <a:avLst/>
          </a:prstGeom>
          <a:noFill/>
        </p:spPr>
        <p:txBody>
          <a:bodyPr wrap="square" rtlCol="0">
            <a:spAutoFit/>
          </a:bodyPr>
          <a:lstStyle/>
          <a:p>
            <a:pPr rtl="0"/>
            <a:r>
              <a:rPr lang="es-US" sz="2400">
                <a:solidFill>
                  <a:srgbClr val="44546A"/>
                </a:solidFill>
              </a:rPr>
              <a:t>ESCENARIO #3</a:t>
            </a:r>
          </a:p>
        </p:txBody>
      </p:sp>
      <p:grpSp>
        <p:nvGrpSpPr>
          <p:cNvPr id="9" name="Group 8">
            <a:extLst>
              <a:ext uri="{FF2B5EF4-FFF2-40B4-BE49-F238E27FC236}">
                <a16:creationId xmlns:a16="http://schemas.microsoft.com/office/drawing/2014/main" id="{20862379-43FE-2D49-B7BD-3CA5D17F3FD8}"/>
              </a:ext>
            </a:extLst>
          </p:cNvPr>
          <p:cNvGrpSpPr/>
          <p:nvPr/>
        </p:nvGrpSpPr>
        <p:grpSpPr>
          <a:xfrm>
            <a:off x="637065" y="219239"/>
            <a:ext cx="5736061" cy="999961"/>
            <a:chOff x="637065" y="219239"/>
            <a:chExt cx="5736061" cy="999961"/>
          </a:xfrm>
        </p:grpSpPr>
        <p:sp>
          <p:nvSpPr>
            <p:cNvPr id="10" name="TextBox 9">
              <a:extLst>
                <a:ext uri="{FF2B5EF4-FFF2-40B4-BE49-F238E27FC236}">
                  <a16:creationId xmlns:a16="http://schemas.microsoft.com/office/drawing/2014/main" id="{D271E166-F4A4-5C47-AD0C-172D2D0FC299}"/>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1" name="Picture 10">
              <a:extLst>
                <a:ext uri="{FF2B5EF4-FFF2-40B4-BE49-F238E27FC236}">
                  <a16:creationId xmlns:a16="http://schemas.microsoft.com/office/drawing/2014/main" id="{839732C1-8937-CC47-87AB-E6972DF046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3343261350"/>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1763" y="3142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787074" y="1161444"/>
            <a:ext cx="9955160" cy="4278094"/>
          </a:xfrm>
          <a:prstGeom prst="rect">
            <a:avLst/>
          </a:prstGeom>
          <a:noFill/>
        </p:spPr>
        <p:txBody>
          <a:bodyPr wrap="square" rtlCol="0">
            <a:spAutoFit/>
          </a:bodyPr>
          <a:lstStyle/>
          <a:p>
            <a:pPr rtl="0">
              <a:spcAft>
                <a:spcPts val="600"/>
              </a:spcAft>
              <a:buFont typeface="Arial"/>
              <a:buChar char="•"/>
            </a:pPr>
            <a:r>
              <a:rPr lang="es-US" sz="2200" cap="all" dirty="0">
                <a:solidFill>
                  <a:srgbClr val="595959"/>
                </a:solidFill>
              </a:rPr>
              <a:t>   Las bases </a:t>
            </a:r>
            <a:r>
              <a:rPr lang="es-US" sz="2200" dirty="0">
                <a:solidFill>
                  <a:srgbClr val="595959"/>
                </a:solidFill>
              </a:rPr>
              <a:t>afectan en gran medida</a:t>
            </a:r>
            <a:r>
              <a:rPr lang="es-US" sz="2200" cap="all" dirty="0">
                <a:solidFill>
                  <a:srgbClr val="595959"/>
                </a:solidFill>
              </a:rPr>
              <a:t> a la </a:t>
            </a:r>
            <a:r>
              <a:rPr lang="es-US" sz="2200" dirty="0">
                <a:solidFill>
                  <a:srgbClr val="595959"/>
                </a:solidFill>
              </a:rPr>
              <a:t>estabilidad</a:t>
            </a:r>
            <a:r>
              <a:rPr lang="es-US" sz="2200" cap="all" dirty="0">
                <a:solidFill>
                  <a:srgbClr val="595959"/>
                </a:solidFill>
              </a:rPr>
              <a:t> del andamio. </a:t>
            </a:r>
          </a:p>
          <a:p>
            <a:pPr rtl="0">
              <a:buFont typeface="Arial"/>
              <a:buChar char="•"/>
            </a:pPr>
            <a:r>
              <a:rPr lang="es-US" sz="2200" dirty="0">
                <a:solidFill>
                  <a:srgbClr val="595959"/>
                </a:solidFill>
              </a:rPr>
              <a:t>   El </a:t>
            </a:r>
            <a:r>
              <a:rPr lang="es-US" sz="2200" cap="all" dirty="0">
                <a:solidFill>
                  <a:srgbClr val="595959"/>
                </a:solidFill>
              </a:rPr>
              <a:t>tipo de soportes</a:t>
            </a:r>
            <a:r>
              <a:rPr lang="es-US" sz="2200" dirty="0">
                <a:solidFill>
                  <a:srgbClr val="595959"/>
                </a:solidFill>
              </a:rPr>
              <a:t> depende de: </a:t>
            </a:r>
          </a:p>
          <a:p>
            <a:pPr lvl="1" rtl="0">
              <a:buFont typeface="Arial"/>
              <a:buChar char="•"/>
            </a:pPr>
            <a:r>
              <a:rPr lang="es-US" sz="2200" dirty="0">
                <a:solidFill>
                  <a:srgbClr val="595959"/>
                </a:solidFill>
              </a:rPr>
              <a:t> la </a:t>
            </a:r>
            <a:r>
              <a:rPr lang="es-US" sz="2200" cap="all" dirty="0">
                <a:solidFill>
                  <a:srgbClr val="595959"/>
                </a:solidFill>
              </a:rPr>
              <a:t>función</a:t>
            </a:r>
            <a:r>
              <a:rPr lang="es-US" sz="2200" dirty="0">
                <a:solidFill>
                  <a:srgbClr val="595959"/>
                </a:solidFill>
              </a:rPr>
              <a:t> del andamio;</a:t>
            </a:r>
          </a:p>
          <a:p>
            <a:pPr lvl="1" rtl="0">
              <a:buFont typeface="Arial"/>
              <a:buChar char="•"/>
            </a:pPr>
            <a:r>
              <a:rPr lang="es-US" sz="2200" dirty="0">
                <a:solidFill>
                  <a:srgbClr val="595959"/>
                </a:solidFill>
              </a:rPr>
              <a:t> las </a:t>
            </a:r>
            <a:r>
              <a:rPr lang="es-US" sz="2200" cap="all" dirty="0">
                <a:solidFill>
                  <a:srgbClr val="595959"/>
                </a:solidFill>
              </a:rPr>
              <a:t>cargas</a:t>
            </a:r>
            <a:r>
              <a:rPr lang="es-US" sz="2200" dirty="0">
                <a:solidFill>
                  <a:srgbClr val="595959"/>
                </a:solidFill>
              </a:rPr>
              <a:t> que debe soportar; </a:t>
            </a:r>
          </a:p>
          <a:p>
            <a:pPr lvl="1" rtl="0">
              <a:spcAft>
                <a:spcPts val="1200"/>
              </a:spcAft>
              <a:buFont typeface="Arial"/>
              <a:buChar char="•"/>
            </a:pPr>
            <a:r>
              <a:rPr lang="es-US" sz="2200" dirty="0">
                <a:solidFill>
                  <a:srgbClr val="595959"/>
                </a:solidFill>
              </a:rPr>
              <a:t> la </a:t>
            </a:r>
            <a:r>
              <a:rPr lang="es-US" sz="2200" cap="all" dirty="0">
                <a:solidFill>
                  <a:srgbClr val="595959"/>
                </a:solidFill>
              </a:rPr>
              <a:t>superficie</a:t>
            </a:r>
            <a:r>
              <a:rPr lang="es-US" sz="2200" dirty="0">
                <a:solidFill>
                  <a:srgbClr val="595959"/>
                </a:solidFill>
              </a:rPr>
              <a:t> sobre la que se está construyendo. </a:t>
            </a:r>
          </a:p>
          <a:p>
            <a:pPr rtl="0">
              <a:buFont typeface="Arial"/>
              <a:buChar char="•"/>
            </a:pPr>
            <a:r>
              <a:rPr lang="es-US" sz="2200" dirty="0">
                <a:solidFill>
                  <a:srgbClr val="595959"/>
                </a:solidFill>
              </a:rPr>
              <a:t>   </a:t>
            </a:r>
            <a:r>
              <a:rPr lang="es-US" sz="2200" cap="all" dirty="0">
                <a:solidFill>
                  <a:srgbClr val="595959"/>
                </a:solidFill>
              </a:rPr>
              <a:t>Las cargas</a:t>
            </a:r>
            <a:r>
              <a:rPr lang="es-US" sz="2200" dirty="0">
                <a:solidFill>
                  <a:srgbClr val="595959"/>
                </a:solidFill>
              </a:rPr>
              <a:t> incluyen:</a:t>
            </a:r>
          </a:p>
          <a:p>
            <a:pPr lvl="1" rtl="0">
              <a:buFont typeface="Arial"/>
              <a:buChar char="•"/>
            </a:pPr>
            <a:r>
              <a:rPr lang="es-US" sz="2200" dirty="0">
                <a:solidFill>
                  <a:srgbClr val="595959"/>
                </a:solidFill>
              </a:rPr>
              <a:t> el peso total </a:t>
            </a:r>
            <a:r>
              <a:rPr lang="es-US" sz="2200" cap="all" dirty="0">
                <a:solidFill>
                  <a:srgbClr val="595959"/>
                </a:solidFill>
              </a:rPr>
              <a:t>de todos los trabajadores</a:t>
            </a:r>
            <a:r>
              <a:rPr lang="es-US" sz="2200" dirty="0">
                <a:solidFill>
                  <a:srgbClr val="595959"/>
                </a:solidFill>
              </a:rPr>
              <a:t>;</a:t>
            </a:r>
          </a:p>
          <a:p>
            <a:pPr lvl="1" rtl="0">
              <a:buFont typeface="Arial"/>
              <a:buChar char="•"/>
            </a:pPr>
            <a:r>
              <a:rPr lang="es-US" sz="2200" dirty="0">
                <a:solidFill>
                  <a:srgbClr val="595959"/>
                </a:solidFill>
              </a:rPr>
              <a:t> </a:t>
            </a:r>
            <a:r>
              <a:rPr lang="es-US" sz="2200" cap="all" dirty="0">
                <a:solidFill>
                  <a:srgbClr val="595959"/>
                </a:solidFill>
              </a:rPr>
              <a:t>equipos, herramientas, materiales</a:t>
            </a:r>
            <a:r>
              <a:rPr lang="es-US" sz="2200" dirty="0">
                <a:solidFill>
                  <a:srgbClr val="595959"/>
                </a:solidFill>
              </a:rPr>
              <a:t>; </a:t>
            </a:r>
          </a:p>
          <a:p>
            <a:pPr lvl="1" rtl="0">
              <a:spcAft>
                <a:spcPts val="600"/>
              </a:spcAft>
              <a:buFont typeface="Arial"/>
              <a:buChar char="•"/>
            </a:pPr>
            <a:r>
              <a:rPr lang="es-US" sz="2200" dirty="0">
                <a:solidFill>
                  <a:srgbClr val="595959"/>
                </a:solidFill>
              </a:rPr>
              <a:t> </a:t>
            </a:r>
            <a:r>
              <a:rPr lang="es-US" sz="2200" cap="all" dirty="0">
                <a:solidFill>
                  <a:srgbClr val="595959"/>
                </a:solidFill>
              </a:rPr>
              <a:t>peso o presión relacionados con el medio ambiente;</a:t>
            </a:r>
            <a:endParaRPr lang="en-US" sz="2200" dirty="0">
              <a:solidFill>
                <a:srgbClr val="595959"/>
              </a:solidFill>
            </a:endParaRPr>
          </a:p>
          <a:p>
            <a:pPr rtl="0">
              <a:spcAft>
                <a:spcPts val="1200"/>
              </a:spcAft>
              <a:buFont typeface="Arial"/>
              <a:buChar char="•"/>
            </a:pPr>
            <a:r>
              <a:rPr lang="es-US" sz="2200" dirty="0">
                <a:solidFill>
                  <a:srgbClr val="595959"/>
                </a:solidFill>
              </a:rPr>
              <a:t>   </a:t>
            </a:r>
            <a:r>
              <a:rPr lang="es-US" sz="2200" cap="all" dirty="0">
                <a:solidFill>
                  <a:srgbClr val="595959"/>
                </a:solidFill>
              </a:rPr>
              <a:t>durmientes</a:t>
            </a:r>
            <a:r>
              <a:rPr lang="es-US" sz="2200" dirty="0">
                <a:solidFill>
                  <a:srgbClr val="595959"/>
                </a:solidFill>
              </a:rPr>
              <a:t> y </a:t>
            </a:r>
            <a:r>
              <a:rPr lang="es-US" sz="2200" cap="all" dirty="0">
                <a:solidFill>
                  <a:srgbClr val="595959"/>
                </a:solidFill>
              </a:rPr>
              <a:t>placas base</a:t>
            </a:r>
            <a:r>
              <a:rPr lang="es-US" sz="2200" dirty="0">
                <a:solidFill>
                  <a:srgbClr val="595959"/>
                </a:solidFill>
              </a:rPr>
              <a:t> para </a:t>
            </a:r>
            <a:r>
              <a:rPr lang="es-US" sz="2200" cap="all" dirty="0">
                <a:solidFill>
                  <a:srgbClr val="595959"/>
                </a:solidFill>
              </a:rPr>
              <a:t>distribuir la carga</a:t>
            </a:r>
            <a:r>
              <a:rPr lang="es-US" sz="2200" dirty="0">
                <a:solidFill>
                  <a:srgbClr val="595959"/>
                </a:solidFill>
              </a:rPr>
              <a:t> del andamio; </a:t>
            </a:r>
          </a:p>
          <a:p>
            <a:pPr rtl="0">
              <a:spcAft>
                <a:spcPts val="1200"/>
              </a:spcAft>
              <a:buFont typeface="Arial"/>
              <a:buChar char="•"/>
            </a:pPr>
            <a:r>
              <a:rPr lang="es-US" sz="2200" dirty="0">
                <a:solidFill>
                  <a:srgbClr val="595959"/>
                </a:solidFill>
              </a:rPr>
              <a:t>   </a:t>
            </a:r>
            <a:r>
              <a:rPr lang="es-US" sz="2200" cap="all" dirty="0">
                <a:solidFill>
                  <a:srgbClr val="595959"/>
                </a:solidFill>
              </a:rPr>
              <a:t>La preparación de la base</a:t>
            </a:r>
            <a:r>
              <a:rPr lang="es-US" sz="2200" dirty="0">
                <a:solidFill>
                  <a:srgbClr val="595959"/>
                </a:solidFill>
              </a:rPr>
              <a:t> es importante con todos los andamios.</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3606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8563" y="1999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625600" y="1567844"/>
            <a:ext cx="10223500" cy="4016484"/>
          </a:xfrm>
          <a:prstGeom prst="rect">
            <a:avLst/>
          </a:prstGeom>
          <a:noFill/>
        </p:spPr>
        <p:txBody>
          <a:bodyPr wrap="square" rtlCol="0">
            <a:spAutoFit/>
          </a:bodyPr>
          <a:lstStyle/>
          <a:p>
            <a:pPr marL="198000" indent="-198000" rtl="0">
              <a:spcAft>
                <a:spcPts val="1800"/>
              </a:spcAft>
              <a:buFont typeface="Arial"/>
              <a:buChar char="•"/>
            </a:pPr>
            <a:r>
              <a:rPr lang="es-US" sz="2000" dirty="0">
                <a:solidFill>
                  <a:schemeClr val="tx1">
                    <a:lumMod val="65000"/>
                    <a:lumOff val="35000"/>
                  </a:schemeClr>
                </a:solidFill>
              </a:rPr>
              <a:t>Las diferentes </a:t>
            </a:r>
            <a:r>
              <a:rPr lang="es-US" sz="2000" cap="all" dirty="0">
                <a:solidFill>
                  <a:schemeClr val="tx1">
                    <a:lumMod val="65000"/>
                    <a:lumOff val="35000"/>
                  </a:schemeClr>
                </a:solidFill>
              </a:rPr>
              <a:t>superficies del suelo</a:t>
            </a:r>
            <a:r>
              <a:rPr lang="es-US" sz="2000" dirty="0">
                <a:solidFill>
                  <a:schemeClr val="tx1">
                    <a:lumMod val="65000"/>
                    <a:lumOff val="35000"/>
                  </a:schemeClr>
                </a:solidFill>
              </a:rPr>
              <a:t> tienen diferentes </a:t>
            </a:r>
            <a:r>
              <a:rPr lang="es-US" sz="2000" cap="all" dirty="0">
                <a:solidFill>
                  <a:schemeClr val="tx1">
                    <a:lumMod val="65000"/>
                    <a:lumOff val="35000"/>
                  </a:schemeClr>
                </a:solidFill>
              </a:rPr>
              <a:t>capacidades de carga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Los suelos rellenados</a:t>
            </a:r>
            <a:r>
              <a:rPr lang="es-US" sz="2000" dirty="0">
                <a:solidFill>
                  <a:schemeClr val="tx1">
                    <a:lumMod val="65000"/>
                    <a:lumOff val="35000"/>
                  </a:schemeClr>
                </a:solidFill>
              </a:rPr>
              <a:t> deben estar bien </a:t>
            </a:r>
            <a:r>
              <a:rPr lang="es-US" sz="2000" cap="all" dirty="0">
                <a:solidFill>
                  <a:schemeClr val="tx1">
                    <a:lumMod val="65000"/>
                    <a:lumOff val="35000"/>
                  </a:schemeClr>
                </a:solidFill>
              </a:rPr>
              <a:t>compactados y nivelados</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Reemplace el barro y el suelo blando con </a:t>
            </a:r>
            <a:r>
              <a:rPr lang="es-US" sz="2000" cap="all" dirty="0">
                <a:solidFill>
                  <a:schemeClr val="tx1">
                    <a:lumMod val="65000"/>
                    <a:lumOff val="35000"/>
                  </a:schemeClr>
                </a:solidFill>
              </a:rPr>
              <a:t>grava</a:t>
            </a:r>
            <a:r>
              <a:rPr lang="es-US" sz="2000" dirty="0">
                <a:solidFill>
                  <a:schemeClr val="tx1">
                    <a:lumMod val="65000"/>
                    <a:lumOff val="35000"/>
                  </a:schemeClr>
                </a:solidFill>
              </a:rPr>
              <a:t> o </a:t>
            </a:r>
            <a:r>
              <a:rPr lang="es-US" sz="2000" cap="all" dirty="0">
                <a:solidFill>
                  <a:schemeClr val="tx1">
                    <a:lumMod val="65000"/>
                    <a:lumOff val="35000"/>
                  </a:schemeClr>
                </a:solidFill>
              </a:rPr>
              <a:t>piedra triturada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No utilice</a:t>
            </a:r>
            <a:r>
              <a:rPr lang="es-US" sz="2000" dirty="0">
                <a:solidFill>
                  <a:schemeClr val="tx1">
                    <a:lumMod val="65000"/>
                    <a:lumOff val="35000"/>
                  </a:schemeClr>
                </a:solidFill>
              </a:rPr>
              <a:t> ladrillos, trozos de madera, palés u otros materiales de desecho, </a:t>
            </a:r>
            <a:r>
              <a:rPr lang="es-US" sz="2000" cap="all" dirty="0">
                <a:solidFill>
                  <a:schemeClr val="tx1">
                    <a:lumMod val="65000"/>
                    <a:lumOff val="35000"/>
                  </a:schemeClr>
                </a:solidFill>
              </a:rPr>
              <a:t>debajo de las patas del andamio,</a:t>
            </a:r>
            <a:r>
              <a:rPr lang="es-US" sz="2000" dirty="0">
                <a:solidFill>
                  <a:schemeClr val="tx1">
                    <a:lumMod val="65000"/>
                    <a:lumOff val="35000"/>
                  </a:schemeClr>
                </a:solidFill>
              </a:rPr>
              <a:t> o debajo de las </a:t>
            </a:r>
            <a:r>
              <a:rPr lang="es-US" sz="2000" cap="all" dirty="0">
                <a:solidFill>
                  <a:schemeClr val="tx1">
                    <a:lumMod val="65000"/>
                    <a:lumOff val="35000"/>
                  </a:schemeClr>
                </a:solidFill>
              </a:rPr>
              <a:t>durmientes</a:t>
            </a:r>
            <a:r>
              <a:rPr lang="es-US" sz="2000" dirty="0">
                <a:solidFill>
                  <a:schemeClr val="tx1">
                    <a:lumMod val="65000"/>
                    <a:lumOff val="35000"/>
                  </a:schemeClr>
                </a:solidFill>
              </a:rPr>
              <a:t>. </a:t>
            </a:r>
          </a:p>
          <a:p>
            <a:pPr marL="198000" indent="-198000" rtl="0">
              <a:spcAft>
                <a:spcPts val="1800"/>
              </a:spcAft>
              <a:buFont typeface="Arial"/>
              <a:buChar char="•"/>
            </a:pPr>
            <a:r>
              <a:rPr lang="es-US" sz="2000" dirty="0">
                <a:solidFill>
                  <a:schemeClr val="tx1">
                    <a:lumMod val="65000"/>
                    <a:lumOff val="35000"/>
                  </a:schemeClr>
                </a:solidFill>
              </a:rPr>
              <a:t>En </a:t>
            </a:r>
            <a:r>
              <a:rPr lang="es-US" sz="2000" cap="all" dirty="0">
                <a:solidFill>
                  <a:schemeClr val="tx1">
                    <a:lumMod val="65000"/>
                    <a:lumOff val="35000"/>
                  </a:schemeClr>
                </a:solidFill>
              </a:rPr>
              <a:t>terreno en pendiente</a:t>
            </a:r>
            <a:r>
              <a:rPr lang="es-US" sz="2000" dirty="0">
                <a:solidFill>
                  <a:schemeClr val="tx1">
                    <a:lumMod val="65000"/>
                    <a:lumOff val="35000"/>
                  </a:schemeClr>
                </a:solidFill>
              </a:rPr>
              <a:t>, nivele el área de la durmiente </a:t>
            </a:r>
            <a:r>
              <a:rPr lang="es-US" sz="2000" cap="all" dirty="0">
                <a:solidFill>
                  <a:schemeClr val="tx1">
                    <a:lumMod val="65000"/>
                    <a:lumOff val="35000"/>
                  </a:schemeClr>
                </a:solidFill>
              </a:rPr>
              <a:t>excavando</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Cerca de una </a:t>
            </a:r>
            <a:r>
              <a:rPr lang="es-US" sz="2000" cap="all" dirty="0">
                <a:solidFill>
                  <a:schemeClr val="tx1">
                    <a:lumMod val="65000"/>
                    <a:lumOff val="35000"/>
                  </a:schemeClr>
                </a:solidFill>
              </a:rPr>
              <a:t>excavación</a:t>
            </a:r>
            <a:r>
              <a:rPr lang="es-US" sz="2000" dirty="0">
                <a:solidFill>
                  <a:schemeClr val="tx1">
                    <a:lumMod val="65000"/>
                    <a:lumOff val="35000"/>
                  </a:schemeClr>
                </a:solidFill>
              </a:rPr>
              <a:t>, la pata debe estar </a:t>
            </a:r>
            <a:r>
              <a:rPr lang="es-US" sz="2000" cap="all" dirty="0">
                <a:solidFill>
                  <a:schemeClr val="tx1">
                    <a:lumMod val="65000"/>
                    <a:lumOff val="35000"/>
                  </a:schemeClr>
                </a:solidFill>
              </a:rPr>
              <a:t>por lo menos tan lejos</a:t>
            </a:r>
            <a:r>
              <a:rPr lang="es-US" sz="2000" dirty="0">
                <a:solidFill>
                  <a:schemeClr val="tx1">
                    <a:lumMod val="65000"/>
                    <a:lumOff val="35000"/>
                  </a:schemeClr>
                </a:solidFill>
              </a:rPr>
              <a:t> del borde de la excavación </a:t>
            </a:r>
            <a:r>
              <a:rPr lang="es-US" sz="2000" cap="all" dirty="0">
                <a:solidFill>
                  <a:schemeClr val="tx1">
                    <a:lumMod val="65000"/>
                    <a:lumOff val="35000"/>
                  </a:schemeClr>
                </a:solidFill>
              </a:rPr>
              <a:t>como la excavación sea profunda</a:t>
            </a:r>
            <a:r>
              <a:rPr lang="es-US" sz="2000" dirty="0">
                <a:solidFill>
                  <a:schemeClr val="tx1">
                    <a:lumMod val="65000"/>
                    <a:lumOff val="35000"/>
                  </a:schemeClr>
                </a:solidFill>
              </a:rPr>
              <a:t>. </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5280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6929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a:extLst>
              <a:ext uri="{FF2B5EF4-FFF2-40B4-BE49-F238E27FC236}">
                <a16:creationId xmlns:a16="http://schemas.microsoft.com/office/drawing/2014/main" id="{DCE44950-258B-D148-9A95-766FE96DA86C}"/>
              </a:ext>
            </a:extLst>
          </p:cNvPr>
          <p:cNvGrpSpPr/>
          <p:nvPr/>
        </p:nvGrpSpPr>
        <p:grpSpPr>
          <a:xfrm>
            <a:off x="8128001" y="6105525"/>
            <a:ext cx="4063999" cy="752475"/>
            <a:chOff x="8128001" y="6105525"/>
            <a:chExt cx="4063999" cy="752475"/>
          </a:xfrm>
        </p:grpSpPr>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2" name="Group 1">
            <a:extLst>
              <a:ext uri="{FF2B5EF4-FFF2-40B4-BE49-F238E27FC236}">
                <a16:creationId xmlns:a16="http://schemas.microsoft.com/office/drawing/2014/main" id="{C6E51693-DF09-7341-B214-1702838BD39B}"/>
              </a:ext>
            </a:extLst>
          </p:cNvPr>
          <p:cNvGrpSpPr/>
          <p:nvPr/>
        </p:nvGrpSpPr>
        <p:grpSpPr>
          <a:xfrm>
            <a:off x="2" y="6105523"/>
            <a:ext cx="6095999" cy="752477"/>
            <a:chOff x="2" y="6105523"/>
            <a:chExt cx="6095999" cy="752477"/>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05960" y="1899968"/>
            <a:ext cx="3580127" cy="830997"/>
          </a:xfrm>
          <a:prstGeom prst="rect">
            <a:avLst/>
          </a:prstGeom>
          <a:noFill/>
        </p:spPr>
        <p:txBody>
          <a:bodyPr wrap="none" rtlCol="0">
            <a:spAutoFit/>
          </a:bodyPr>
          <a:lstStyle/>
          <a:p>
            <a:pPr algn="ctr" rtl="0"/>
            <a:r>
              <a:rPr lang="es-US" sz="4800" cap="all" dirty="0">
                <a:solidFill>
                  <a:schemeClr val="bg1"/>
                </a:solidFill>
              </a:rPr>
              <a:t>Plataformas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5912" y="2870517"/>
            <a:ext cx="10878088" cy="769441"/>
          </a:xfrm>
          <a:prstGeom prst="rect">
            <a:avLst/>
          </a:prstGeom>
          <a:noFill/>
        </p:spPr>
        <p:txBody>
          <a:bodyPr wrap="square" rtlCol="0">
            <a:spAutoFit/>
          </a:bodyPr>
          <a:lstStyle/>
          <a:p>
            <a:pPr algn="ctr" rtl="0"/>
            <a:r>
              <a:rPr lang="es-US" sz="2200" cap="all" dirty="0">
                <a:solidFill>
                  <a:srgbClr val="93F300"/>
                </a:solidFill>
              </a:rPr>
              <a:t>Superficies de trabajo elevadas compuestas de una o </a:t>
            </a:r>
            <a:br>
              <a:rPr lang="es-US" sz="2200" cap="all" dirty="0">
                <a:solidFill>
                  <a:srgbClr val="93F300"/>
                </a:solidFill>
              </a:rPr>
            </a:br>
            <a:r>
              <a:rPr lang="es-US" sz="2200" cap="all" dirty="0">
                <a:solidFill>
                  <a:srgbClr val="93F300"/>
                </a:solidFill>
              </a:rPr>
              <a:t>más unidades de plataforma.</a:t>
            </a:r>
          </a:p>
        </p:txBody>
      </p:sp>
      <p:grpSp>
        <p:nvGrpSpPr>
          <p:cNvPr id="23" name="Group 22"/>
          <p:cNvGrpSpPr/>
          <p:nvPr/>
        </p:nvGrpSpPr>
        <p:grpSpPr>
          <a:xfrm>
            <a:off x="6096001" y="5191122"/>
            <a:ext cx="2032000" cy="1666878"/>
            <a:chOff x="6096001" y="5191122"/>
            <a:chExt cx="2032000" cy="1666878"/>
          </a:xfrm>
        </p:grpSpPr>
        <p:sp>
          <p:nvSpPr>
            <p:cNvPr id="14" name="Rectangle 13"/>
            <p:cNvSpPr/>
            <p:nvPr/>
          </p:nvSpPr>
          <p:spPr>
            <a:xfrm rot="16200000">
              <a:off x="6278562" y="5008561"/>
              <a:ext cx="1666878"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TextBox 20"/>
            <p:cNvSpPr txBox="1"/>
            <p:nvPr/>
          </p:nvSpPr>
          <p:spPr>
            <a:xfrm>
              <a:off x="6743700" y="5575300"/>
              <a:ext cx="1244600" cy="923330"/>
            </a:xfrm>
            <a:prstGeom prst="rect">
              <a:avLst/>
            </a:prstGeom>
            <a:noFill/>
          </p:spPr>
          <p:txBody>
            <a:bodyPr wrap="square" rtlCol="0">
              <a:spAutoFit/>
            </a:bodyPr>
            <a:lstStyle/>
            <a:p>
              <a:pPr rtl="0"/>
              <a:r>
                <a:rPr lang="es-US" sz="5400">
                  <a:solidFill>
                    <a:schemeClr val="bg1"/>
                  </a:solidFill>
                </a:rPr>
                <a:t>4</a:t>
              </a:r>
            </a:p>
          </p:txBody>
        </p:sp>
      </p:grpSp>
    </p:spTree>
    <p:extLst>
      <p:ext uri="{BB962C8B-B14F-4D97-AF65-F5344CB8AC3E}">
        <p14:creationId xmlns:p14="http://schemas.microsoft.com/office/powerpoint/2010/main" val="3488364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25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3839" y="622062"/>
            <a:ext cx="3812261" cy="1600438"/>
          </a:xfrm>
          <a:prstGeom prst="rect">
            <a:avLst/>
          </a:prstGeom>
          <a:noFill/>
        </p:spPr>
        <p:txBody>
          <a:bodyPr wrap="none" rtlCol="0">
            <a:spAutoFit/>
          </a:bodyPr>
          <a:lstStyle/>
          <a:p>
            <a:pPr algn="ctr"/>
            <a:r>
              <a:rPr lang="es-US" sz="2500" cap="all" dirty="0">
                <a:solidFill>
                  <a:srgbClr val="595959"/>
                </a:solidFill>
                <a:latin typeface="+mj-lt"/>
              </a:rPr>
              <a:t>ANDAMIOS</a:t>
            </a:r>
            <a:r>
              <a:rPr lang="es-US" sz="2500" cap="all" dirty="0">
                <a:solidFill>
                  <a:srgbClr val="FF0000"/>
                </a:solidFill>
                <a:latin typeface="+mj-lt"/>
              </a:rPr>
              <a:t> </a:t>
            </a:r>
            <a:r>
              <a:rPr lang="es-US" sz="2500" cap="all" dirty="0">
                <a:solidFill>
                  <a:schemeClr val="tx1">
                    <a:lumMod val="50000"/>
                    <a:lumOff val="50000"/>
                  </a:schemeClr>
                </a:solidFill>
                <a:latin typeface="+mj-lt"/>
              </a:rPr>
              <a:t>de </a:t>
            </a:r>
            <a:r>
              <a:rPr lang="en-CA" sz="2400" dirty="0">
                <a:solidFill>
                  <a:schemeClr val="tx1">
                    <a:lumMod val="50000"/>
                    <a:lumOff val="50000"/>
                  </a:schemeClr>
                </a:solidFill>
              </a:rPr>
              <a:t>TUBOS Y </a:t>
            </a:r>
          </a:p>
          <a:p>
            <a:pPr algn="ctr"/>
            <a:r>
              <a:rPr lang="en-CA" sz="2400" dirty="0">
                <a:solidFill>
                  <a:schemeClr val="tx1">
                    <a:lumMod val="50000"/>
                    <a:lumOff val="50000"/>
                  </a:schemeClr>
                </a:solidFill>
              </a:rPr>
              <a:t>ABRAZADERAS</a:t>
            </a:r>
          </a:p>
          <a:p>
            <a:pPr algn="ctr"/>
            <a:endParaRPr lang="en-CA" sz="2400" dirty="0">
              <a:solidFill>
                <a:schemeClr val="tx1">
                  <a:lumMod val="65000"/>
                  <a:lumOff val="35000"/>
                </a:schemeClr>
              </a:solidFill>
            </a:endParaRPr>
          </a:p>
          <a:p>
            <a:pPr algn="ctr" rtl="0"/>
            <a:endParaRPr lang="es-US" sz="2500" cap="all" dirty="0">
              <a:solidFill>
                <a:schemeClr val="tx1">
                  <a:lumMod val="50000"/>
                  <a:lumOff val="50000"/>
                </a:schemeClr>
              </a:solidFill>
              <a:latin typeface="+mj-lt"/>
            </a:endParaRPr>
          </a:p>
        </p:txBody>
      </p:sp>
      <p:cxnSp>
        <p:nvCxnSpPr>
          <p:cNvPr id="67" name="Straight Connector 66"/>
          <p:cNvCxnSpPr>
            <a:endCxn id="70" idx="0"/>
          </p:cNvCxnSpPr>
          <p:nvPr/>
        </p:nvCxnSpPr>
        <p:spPr>
          <a:xfrm rot="5400000">
            <a:off x="5273123" y="3583898"/>
            <a:ext cx="1645755" cy="1588"/>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016" y="3827931"/>
            <a:ext cx="1364476" cy="492443"/>
          </a:xfrm>
          <a:prstGeom prst="rect">
            <a:avLst/>
          </a:prstGeom>
          <a:noFill/>
        </p:spPr>
        <p:txBody>
          <a:bodyPr wrap="none" rtlCol="0">
            <a:spAutoFit/>
          </a:bodyPr>
          <a:lstStyle/>
          <a:p>
            <a:pPr algn="r" rtl="0"/>
            <a:r>
              <a:rPr lang="es-US" sz="2600" cap="all">
                <a:solidFill>
                  <a:srgbClr val="595959"/>
                </a:solidFill>
                <a:latin typeface="+mj-lt"/>
              </a:rPr>
              <a:t>Revisión</a:t>
            </a:r>
          </a:p>
        </p:txBody>
      </p:sp>
      <p:sp>
        <p:nvSpPr>
          <p:cNvPr id="70" name="Oval 69"/>
          <p:cNvSpPr/>
          <p:nvPr/>
        </p:nvSpPr>
        <p:spPr>
          <a:xfrm>
            <a:off x="6039439" y="4406776"/>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482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4946650" y="5695950"/>
            <a:ext cx="2298700" cy="25400"/>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39211" y="2179334"/>
            <a:ext cx="4046889" cy="492443"/>
          </a:xfrm>
          <a:prstGeom prst="rect">
            <a:avLst/>
          </a:prstGeom>
          <a:noFill/>
        </p:spPr>
        <p:txBody>
          <a:bodyPr wrap="none" rtlCol="0">
            <a:spAutoFit/>
          </a:bodyPr>
          <a:lstStyle/>
          <a:p>
            <a:pPr rtl="0"/>
            <a:r>
              <a:rPr lang="es-US" sz="2600" cap="all">
                <a:solidFill>
                  <a:srgbClr val="595959"/>
                </a:solidFill>
                <a:latin typeface="+mj-lt"/>
              </a:rPr>
              <a:t>EVALUACIÓN práctica</a:t>
            </a:r>
          </a:p>
        </p:txBody>
      </p:sp>
      <p:sp>
        <p:nvSpPr>
          <p:cNvPr id="55" name="Rounded Rectangle 54"/>
          <p:cNvSpPr/>
          <p:nvPr/>
        </p:nvSpPr>
        <p:spPr>
          <a:xfrm>
            <a:off x="4495800" y="39370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4" name="Group 23"/>
          <p:cNvGrpSpPr/>
          <p:nvPr/>
        </p:nvGrpSpPr>
        <p:grpSpPr>
          <a:xfrm>
            <a:off x="4724400" y="4134200"/>
            <a:ext cx="520701" cy="653699"/>
            <a:chOff x="7938" y="1588"/>
            <a:chExt cx="3867150" cy="3625850"/>
          </a:xfrm>
          <a:solidFill>
            <a:schemeClr val="bg1"/>
          </a:solidFill>
        </p:grpSpPr>
        <p:sp>
          <p:nvSpPr>
            <p:cNvPr id="12"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3"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1" name="Group 60"/>
          <p:cNvGrpSpPr/>
          <p:nvPr/>
        </p:nvGrpSpPr>
        <p:grpSpPr>
          <a:xfrm>
            <a:off x="6705600" y="2222500"/>
            <a:ext cx="1028700" cy="1016000"/>
            <a:chOff x="6731000" y="4953000"/>
            <a:chExt cx="1028700" cy="1016000"/>
          </a:xfrm>
        </p:grpSpPr>
        <p:sp>
          <p:nvSpPr>
            <p:cNvPr id="59" name="Rounded Rectangle 58"/>
            <p:cNvSpPr/>
            <p:nvPr/>
          </p:nvSpPr>
          <p:spPr>
            <a:xfrm>
              <a:off x="6731000" y="4953000"/>
              <a:ext cx="1028700" cy="1016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1" name="Picture 50" descr="Build Icon.png"/>
            <p:cNvPicPr>
              <a:picLocks noChangeAspect="1"/>
            </p:cNvPicPr>
            <p:nvPr/>
          </p:nvPicPr>
          <p:blipFill>
            <a:blip r:embed="rId3"/>
            <a:stretch>
              <a:fillRect/>
            </a:stretch>
          </p:blipFill>
          <p:spPr>
            <a:xfrm>
              <a:off x="6834781" y="5063202"/>
              <a:ext cx="747119" cy="829597"/>
            </a:xfrm>
            <a:prstGeom prst="rect">
              <a:avLst/>
            </a:prstGeom>
          </p:spPr>
        </p:pic>
      </p:grpSp>
      <p:grpSp>
        <p:nvGrpSpPr>
          <p:cNvPr id="63" name="Group 62"/>
          <p:cNvGrpSpPr/>
          <p:nvPr/>
        </p:nvGrpSpPr>
        <p:grpSpPr>
          <a:xfrm>
            <a:off x="4470400" y="741175"/>
            <a:ext cx="1028700" cy="1016000"/>
            <a:chOff x="6680200" y="2235200"/>
            <a:chExt cx="1028700" cy="1016000"/>
          </a:xfrm>
        </p:grpSpPr>
        <p:sp>
          <p:nvSpPr>
            <p:cNvPr id="52" name="Rounded Rectangle 51"/>
            <p:cNvSpPr/>
            <p:nvPr/>
          </p:nvSpPr>
          <p:spPr>
            <a:xfrm>
              <a:off x="6680200" y="22352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9" name="Picture 38" descr="Scaffold Icon.png"/>
            <p:cNvPicPr>
              <a:picLocks noChangeAspect="1"/>
            </p:cNvPicPr>
            <p:nvPr/>
          </p:nvPicPr>
          <p:blipFill>
            <a:blip r:embed="rId4"/>
            <a:stretch>
              <a:fillRect/>
            </a:stretch>
          </p:blipFill>
          <p:spPr>
            <a:xfrm>
              <a:off x="6908800" y="2439751"/>
              <a:ext cx="558800" cy="594468"/>
            </a:xfrm>
            <a:prstGeom prst="rect">
              <a:avLst/>
            </a:prstGeom>
          </p:spPr>
        </p:pic>
      </p:grpSp>
      <p:sp>
        <p:nvSpPr>
          <p:cNvPr id="33" name="TextBox 32"/>
          <p:cNvSpPr txBox="1"/>
          <p:nvPr/>
        </p:nvSpPr>
        <p:spPr>
          <a:xfrm>
            <a:off x="670861" y="1333500"/>
            <a:ext cx="3503380" cy="1815882"/>
          </a:xfrm>
          <a:prstGeom prst="rect">
            <a:avLst/>
          </a:prstGeom>
          <a:noFill/>
        </p:spPr>
        <p:txBody>
          <a:bodyPr wrap="square" rtlCol="0">
            <a:spAutoFit/>
          </a:bodyPr>
          <a:lstStyle/>
          <a:p>
            <a:r>
              <a:rPr lang="es-US" sz="1600" dirty="0">
                <a:solidFill>
                  <a:srgbClr val="595959"/>
                </a:solidFill>
              </a:rPr>
              <a:t>Seis sesiones relacionadas específicamente con la construcción e inspección de andamios de </a:t>
            </a:r>
            <a:r>
              <a:rPr lang="en-CA" sz="1600" dirty="0" err="1">
                <a:solidFill>
                  <a:schemeClr val="tx1">
                    <a:lumMod val="50000"/>
                    <a:lumOff val="50000"/>
                  </a:schemeClr>
                </a:solidFill>
              </a:rPr>
              <a:t>tubos</a:t>
            </a:r>
            <a:r>
              <a:rPr lang="en-CA" sz="1600" dirty="0">
                <a:solidFill>
                  <a:schemeClr val="tx1">
                    <a:lumMod val="50000"/>
                    <a:lumOff val="50000"/>
                  </a:schemeClr>
                </a:solidFill>
              </a:rPr>
              <a:t> y </a:t>
            </a:r>
            <a:r>
              <a:rPr lang="en-CA" sz="1600" dirty="0" err="1">
                <a:solidFill>
                  <a:schemeClr val="tx1">
                    <a:lumMod val="50000"/>
                    <a:lumOff val="50000"/>
                  </a:schemeClr>
                </a:solidFill>
              </a:rPr>
              <a:t>abrazaderas</a:t>
            </a:r>
            <a:r>
              <a:rPr lang="en-CA" sz="1600" dirty="0">
                <a:solidFill>
                  <a:schemeClr val="tx1">
                    <a:lumMod val="50000"/>
                    <a:lumOff val="50000"/>
                  </a:schemeClr>
                </a:solidFill>
              </a:rPr>
              <a:t> </a:t>
            </a:r>
            <a:r>
              <a:rPr lang="es-US" sz="1600" i="1" dirty="0">
                <a:solidFill>
                  <a:srgbClr val="595959"/>
                </a:solidFill>
              </a:rPr>
              <a:t>(las expectativas de aprendizaje se describirán al comienzo de estas sesiones)</a:t>
            </a:r>
          </a:p>
        </p:txBody>
      </p:sp>
      <p:sp>
        <p:nvSpPr>
          <p:cNvPr id="34" name="TextBox 33"/>
          <p:cNvSpPr txBox="1"/>
          <p:nvPr/>
        </p:nvSpPr>
        <p:spPr>
          <a:xfrm>
            <a:off x="7772400" y="2590800"/>
            <a:ext cx="3898900" cy="830997"/>
          </a:xfrm>
          <a:prstGeom prst="rect">
            <a:avLst/>
          </a:prstGeom>
          <a:noFill/>
        </p:spPr>
        <p:txBody>
          <a:bodyPr wrap="square" rtlCol="0">
            <a:spAutoFit/>
          </a:bodyPr>
          <a:lstStyle/>
          <a:p>
            <a:pPr algn="just" rtl="0"/>
            <a:r>
              <a:rPr lang="es-US" sz="1600">
                <a:solidFill>
                  <a:srgbClr val="595959"/>
                </a:solidFill>
              </a:rPr>
              <a:t>Demuestre su capacidad para construir andamios de sistema de forma segura y correcta, y complete una inspección de andamios.</a:t>
            </a:r>
            <a:endParaRPr lang="en-US" sz="1600" i="1" dirty="0">
              <a:solidFill>
                <a:srgbClr val="595959"/>
              </a:solidFill>
            </a:endParaRPr>
          </a:p>
        </p:txBody>
      </p:sp>
      <p:sp>
        <p:nvSpPr>
          <p:cNvPr id="35" name="TextBox 34"/>
          <p:cNvSpPr txBox="1"/>
          <p:nvPr/>
        </p:nvSpPr>
        <p:spPr>
          <a:xfrm>
            <a:off x="1092200" y="4318000"/>
            <a:ext cx="3225800" cy="830997"/>
          </a:xfrm>
          <a:prstGeom prst="rect">
            <a:avLst/>
          </a:prstGeom>
          <a:noFill/>
        </p:spPr>
        <p:txBody>
          <a:bodyPr wrap="square" rtlCol="0">
            <a:spAutoFit/>
          </a:bodyPr>
          <a:lstStyle/>
          <a:p>
            <a:pPr algn="just" rtl="0"/>
            <a:r>
              <a:rPr lang="es-US" sz="1600">
                <a:solidFill>
                  <a:srgbClr val="595959"/>
                </a:solidFill>
              </a:rPr>
              <a:t>Revise brevemente los PUNTOS CLAVE de cada sesión para prepararse para la evaluación escrita.</a:t>
            </a:r>
            <a:endParaRPr lang="en-US" sz="1600" i="1" dirty="0">
              <a:solidFill>
                <a:srgbClr val="595959"/>
              </a:solidFill>
            </a:endParaRPr>
          </a:p>
        </p:txBody>
      </p:sp>
    </p:spTree>
    <p:extLst>
      <p:ext uri="{BB962C8B-B14F-4D97-AF65-F5344CB8AC3E}">
        <p14:creationId xmlns:p14="http://schemas.microsoft.com/office/powerpoint/2010/main" val="6217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0"/>
                                        <p:tgtEl>
                                          <p:spTgt spid="6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10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5000"/>
                            </p:stCondLst>
                            <p:childTnLst>
                              <p:par>
                                <p:cTn id="49" presetID="22" presetClass="entr" presetSubtype="1" fill="hold"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up)">
                                      <p:cBhvr>
                                        <p:cTn id="51" dur="500"/>
                                        <p:tgtEl>
                                          <p:spTgt spid="67"/>
                                        </p:tgtEl>
                                      </p:cBhvr>
                                    </p:animEffect>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fltVal val="0"/>
                                          </p:val>
                                        </p:tav>
                                        <p:tav tm="100000">
                                          <p:val>
                                            <p:strVal val="#ppt_h"/>
                                          </p:val>
                                        </p:tav>
                                      </p:tavLst>
                                    </p:anim>
                                    <p:animEffect transition="in" filter="fade">
                                      <p:cBhvr>
                                        <p:cTn id="57" dur="500"/>
                                        <p:tgtEl>
                                          <p:spTgt spid="70"/>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right)">
                                      <p:cBhvr>
                                        <p:cTn id="61" dur="500"/>
                                        <p:tgtEl>
                                          <p:spTgt spid="71"/>
                                        </p:tgtEl>
                                      </p:cBhvr>
                                    </p:animEffect>
                                  </p:childTnLst>
                                </p:cTn>
                              </p:par>
                            </p:childTnLst>
                          </p:cTn>
                        </p:par>
                        <p:par>
                          <p:cTn id="62" fill="hold">
                            <p:stCondLst>
                              <p:cond delay="6500"/>
                            </p:stCondLst>
                            <p:childTnLst>
                              <p:par>
                                <p:cTn id="63" presetID="1"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10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par>
                          <p:cTn id="71" fill="hold">
                            <p:stCondLst>
                              <p:cond delay="7500"/>
                            </p:stCondLst>
                            <p:childTnLst>
                              <p:par>
                                <p:cTn id="72" presetID="22" presetClass="entr" presetSubtype="1"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up)">
                                      <p:cBhvr>
                                        <p:cTn id="7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7" grpId="0"/>
      <p:bldP spid="68" grpId="0"/>
      <p:bldP spid="70" grpId="0" animBg="1"/>
      <p:bldP spid="82" grpId="0"/>
      <p:bldP spid="55" grpId="0" animBg="1"/>
      <p:bldP spid="33" grpId="0"/>
      <p:bldP spid="3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88064" y="1417488"/>
            <a:ext cx="6733334" cy="461665"/>
          </a:xfrm>
          <a:prstGeom prst="rect">
            <a:avLst/>
          </a:prstGeom>
          <a:noFill/>
        </p:spPr>
        <p:txBody>
          <a:bodyPr wrap="none" rtlCol="0">
            <a:spAutoFit/>
          </a:bodyPr>
          <a:lstStyle/>
          <a:p>
            <a:pPr algn="ctr" rtl="0"/>
            <a:r>
              <a:rPr lang="es-US" sz="2400">
                <a:solidFill>
                  <a:srgbClr val="595959"/>
                </a:solidFill>
                <a:latin typeface="+mj-lt"/>
              </a:rPr>
              <a:t>Las cargas se pueden dividir en </a:t>
            </a:r>
            <a:r>
              <a:rPr lang="es-US" sz="2400" b="1">
                <a:solidFill>
                  <a:srgbClr val="595959"/>
                </a:solidFill>
                <a:latin typeface="+mj-lt"/>
              </a:rPr>
              <a:t>tres</a:t>
            </a:r>
            <a:r>
              <a:rPr lang="es-US" sz="2400">
                <a:solidFill>
                  <a:srgbClr val="595959"/>
                </a:solidFill>
                <a:latin typeface="+mj-lt"/>
              </a:rPr>
              <a:t> categorías:</a:t>
            </a:r>
            <a:endParaRPr lang="en-US" sz="2400" dirty="0">
              <a:solidFill>
                <a:srgbClr val="595959"/>
              </a:solidFill>
              <a:latin typeface="+mj-lt"/>
            </a:endParaRPr>
          </a:p>
        </p:txBody>
      </p:sp>
      <p:sp>
        <p:nvSpPr>
          <p:cNvPr id="52" name="TextBox 51"/>
          <p:cNvSpPr txBox="1"/>
          <p:nvPr/>
        </p:nvSpPr>
        <p:spPr>
          <a:xfrm>
            <a:off x="780584" y="680759"/>
            <a:ext cx="10593659" cy="830997"/>
          </a:xfrm>
          <a:prstGeom prst="rect">
            <a:avLst/>
          </a:prstGeom>
          <a:noFill/>
        </p:spPr>
        <p:txBody>
          <a:bodyPr wrap="square" rtlCol="0">
            <a:spAutoFit/>
          </a:bodyPr>
          <a:lstStyle/>
          <a:p>
            <a:pPr algn="ctr" rtl="0"/>
            <a:r>
              <a:rPr lang="es-US" sz="4800" dirty="0">
                <a:solidFill>
                  <a:schemeClr val="tx2"/>
                </a:solidFill>
                <a:latin typeface="+mj-lt"/>
              </a:rPr>
              <a:t>MATERIALES DE LA PLATAFORMA</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5">
            <a:extLst>
              <a:ext uri="{FF2B5EF4-FFF2-40B4-BE49-F238E27FC236}">
                <a16:creationId xmlns:a16="http://schemas.microsoft.com/office/drawing/2014/main" id="{98846485-8199-1E4C-BE5C-DD660E8BEE6B}"/>
              </a:ext>
            </a:extLst>
          </p:cNvPr>
          <p:cNvGrpSpPr/>
          <p:nvPr/>
        </p:nvGrpSpPr>
        <p:grpSpPr>
          <a:xfrm>
            <a:off x="1120174" y="2363556"/>
            <a:ext cx="3263900" cy="3763387"/>
            <a:chOff x="1338147" y="2364113"/>
            <a:chExt cx="3263900" cy="3763387"/>
          </a:xfrm>
        </p:grpSpPr>
        <p:sp>
          <p:nvSpPr>
            <p:cNvPr id="16" name="Rectangle 15"/>
            <p:cNvSpPr/>
            <p:nvPr/>
          </p:nvSpPr>
          <p:spPr>
            <a:xfrm>
              <a:off x="1387928"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1387928" y="2433294"/>
              <a:ext cx="3058885"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2251168" y="2364113"/>
              <a:ext cx="1332441" cy="492443"/>
            </a:xfrm>
            <a:prstGeom prst="rect">
              <a:avLst/>
            </a:prstGeom>
            <a:noFill/>
          </p:spPr>
          <p:txBody>
            <a:bodyPr wrap="none" rtlCol="0">
              <a:spAutoFit/>
            </a:bodyPr>
            <a:lstStyle/>
            <a:p>
              <a:pPr algn="ctr" rtl="0"/>
              <a:r>
                <a:rPr lang="es-US" sz="2600">
                  <a:solidFill>
                    <a:schemeClr val="bg1"/>
                  </a:solidFill>
                </a:rPr>
                <a:t>MADERA</a:t>
              </a:r>
            </a:p>
          </p:txBody>
        </p:sp>
        <p:grpSp>
          <p:nvGrpSpPr>
            <p:cNvPr id="3" name="Group 2">
              <a:extLst>
                <a:ext uri="{FF2B5EF4-FFF2-40B4-BE49-F238E27FC236}">
                  <a16:creationId xmlns:a16="http://schemas.microsoft.com/office/drawing/2014/main" id="{7A82134B-72A7-BD4E-90D1-52D04E17B411}"/>
                </a:ext>
              </a:extLst>
            </p:cNvPr>
            <p:cNvGrpSpPr/>
            <p:nvPr/>
          </p:nvGrpSpPr>
          <p:grpSpPr>
            <a:xfrm>
              <a:off x="1338147" y="2771391"/>
              <a:ext cx="3263900" cy="677108"/>
              <a:chOff x="1338147" y="2771391"/>
              <a:chExt cx="3263900" cy="677108"/>
            </a:xfrm>
          </p:grpSpPr>
          <p:sp>
            <p:nvSpPr>
              <p:cNvPr id="17" name="Rectangle 16"/>
              <p:cNvSpPr/>
              <p:nvPr/>
            </p:nvSpPr>
            <p:spPr>
              <a:xfrm>
                <a:off x="1387928" y="2781637"/>
                <a:ext cx="3058885"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5" name="TextBox 24"/>
              <p:cNvSpPr txBox="1"/>
              <p:nvPr/>
            </p:nvSpPr>
            <p:spPr>
              <a:xfrm>
                <a:off x="1338147" y="2771391"/>
                <a:ext cx="3263900" cy="677108"/>
              </a:xfrm>
              <a:prstGeom prst="rect">
                <a:avLst/>
              </a:prstGeom>
              <a:noFill/>
            </p:spPr>
            <p:txBody>
              <a:bodyPr wrap="square" rtlCol="0">
                <a:spAutoFit/>
              </a:bodyPr>
              <a:lstStyle/>
              <a:p>
                <a:pPr algn="ctr" rtl="0"/>
                <a:r>
                  <a:rPr lang="es-US" sz="1900" dirty="0">
                    <a:solidFill>
                      <a:schemeClr val="bg1"/>
                    </a:solidFill>
                  </a:rPr>
                  <a:t>Serrado sólido o </a:t>
                </a:r>
                <a:br>
                  <a:rPr lang="es-US" sz="1900" dirty="0">
                    <a:solidFill>
                      <a:schemeClr val="bg1"/>
                    </a:solidFill>
                  </a:rPr>
                </a:br>
                <a:r>
                  <a:rPr lang="es-US" sz="1900" dirty="0">
                    <a:solidFill>
                      <a:schemeClr val="bg1"/>
                    </a:solidFill>
                  </a:rPr>
                  <a:t>laminado</a:t>
                </a:r>
              </a:p>
            </p:txBody>
          </p:sp>
        </p:grpSp>
        <p:pic>
          <p:nvPicPr>
            <p:cNvPr id="31" name="Picture 3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52730" t="4369" b="43450"/>
                <a:stretch>
                  <a:fillRect/>
                </a:stretch>
              </p:blipFill>
            </mc:Choice>
            <mc:Fallback>
              <p:blipFill>
                <a:blip r:embed="rId4"/>
                <a:srcRect l="52730" t="4369" b="43450"/>
                <a:stretch>
                  <a:fillRect/>
                </a:stretch>
              </p:blipFill>
            </mc:Fallback>
          </mc:AlternateContent>
          <p:spPr>
            <a:xfrm>
              <a:off x="1371608" y="4762500"/>
              <a:ext cx="2284075" cy="1365000"/>
            </a:xfrm>
            <a:prstGeom prst="rect">
              <a:avLst/>
            </a:prstGeom>
          </p:spPr>
        </p:pic>
        <p:pic>
          <p:nvPicPr>
            <p:cNvPr id="32" name="Picture 3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t="7966" r="19771" b="54327"/>
                <a:stretch>
                  <a:fillRect/>
                </a:stretch>
              </p:blipFill>
            </mc:Choice>
            <mc:Fallback>
              <p:blipFill>
                <a:blip r:embed="rId6"/>
                <a:srcRect t="7966" r="19771" b="54327"/>
                <a:stretch>
                  <a:fillRect/>
                </a:stretch>
              </p:blipFill>
            </mc:Fallback>
          </mc:AlternateContent>
          <p:spPr>
            <a:xfrm>
              <a:off x="1955801" y="3403600"/>
              <a:ext cx="2514599" cy="1473000"/>
            </a:xfrm>
            <a:prstGeom prst="rect">
              <a:avLst/>
            </a:prstGeom>
          </p:spPr>
        </p:pic>
      </p:grpSp>
      <p:grpSp>
        <p:nvGrpSpPr>
          <p:cNvPr id="10" name="Group 9">
            <a:extLst>
              <a:ext uri="{FF2B5EF4-FFF2-40B4-BE49-F238E27FC236}">
                <a16:creationId xmlns:a16="http://schemas.microsoft.com/office/drawing/2014/main" id="{12B9555C-034B-0945-B08A-D54811A0872F}"/>
              </a:ext>
            </a:extLst>
          </p:cNvPr>
          <p:cNvGrpSpPr/>
          <p:nvPr/>
        </p:nvGrpSpPr>
        <p:grpSpPr>
          <a:xfrm>
            <a:off x="4498564" y="2452457"/>
            <a:ext cx="3083266" cy="3704779"/>
            <a:chOff x="4498564" y="2452457"/>
            <a:chExt cx="3083266" cy="3704779"/>
          </a:xfrm>
        </p:grpSpPr>
        <p:sp>
          <p:nvSpPr>
            <p:cNvPr id="37" name="Rectangle 36">
              <a:extLst>
                <a:ext uri="{FF2B5EF4-FFF2-40B4-BE49-F238E27FC236}">
                  <a16:creationId xmlns:a16="http://schemas.microsoft.com/office/drawing/2014/main" id="{1DF638E1-A956-F54C-8DC1-6C356873F1FA}"/>
                </a:ext>
              </a:extLst>
            </p:cNvPr>
            <p:cNvSpPr/>
            <p:nvPr/>
          </p:nvSpPr>
          <p:spPr>
            <a:xfrm>
              <a:off x="4520739" y="2458912"/>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9" name="Group 8">
              <a:extLst>
                <a:ext uri="{FF2B5EF4-FFF2-40B4-BE49-F238E27FC236}">
                  <a16:creationId xmlns:a16="http://schemas.microsoft.com/office/drawing/2014/main" id="{490C79B5-5963-8F4E-AABC-9D2835EB1909}"/>
                </a:ext>
              </a:extLst>
            </p:cNvPr>
            <p:cNvGrpSpPr/>
            <p:nvPr/>
          </p:nvGrpSpPr>
          <p:grpSpPr>
            <a:xfrm>
              <a:off x="4498564" y="2452457"/>
              <a:ext cx="3083266" cy="3704779"/>
              <a:chOff x="5060415" y="4974612"/>
              <a:chExt cx="3083266" cy="3704779"/>
            </a:xfrm>
          </p:grpSpPr>
          <p:sp>
            <p:nvSpPr>
              <p:cNvPr id="42" name="Rectangle 41"/>
              <p:cNvSpPr/>
              <p:nvPr/>
            </p:nvSpPr>
            <p:spPr>
              <a:xfrm>
                <a:off x="5069323" y="4974612"/>
                <a:ext cx="3058885" cy="49441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8" name="Group 7">
                <a:extLst>
                  <a:ext uri="{FF2B5EF4-FFF2-40B4-BE49-F238E27FC236}">
                    <a16:creationId xmlns:a16="http://schemas.microsoft.com/office/drawing/2014/main" id="{1179C21F-53A2-F04F-BE25-D0BE630F8978}"/>
                  </a:ext>
                </a:extLst>
              </p:cNvPr>
              <p:cNvGrpSpPr/>
              <p:nvPr/>
            </p:nvGrpSpPr>
            <p:grpSpPr>
              <a:xfrm>
                <a:off x="5060415" y="4976579"/>
                <a:ext cx="3083266" cy="3702812"/>
                <a:chOff x="4651443" y="2381844"/>
                <a:chExt cx="3083266" cy="3702812"/>
              </a:xfrm>
            </p:grpSpPr>
            <p:sp>
              <p:nvSpPr>
                <p:cNvPr id="43" name="TextBox 42"/>
                <p:cNvSpPr txBox="1"/>
                <p:nvPr/>
              </p:nvSpPr>
              <p:spPr>
                <a:xfrm>
                  <a:off x="4925527" y="2381844"/>
                  <a:ext cx="2425699" cy="492443"/>
                </a:xfrm>
                <a:prstGeom prst="rect">
                  <a:avLst/>
                </a:prstGeom>
                <a:noFill/>
              </p:spPr>
              <p:txBody>
                <a:bodyPr wrap="square" rtlCol="0">
                  <a:spAutoFit/>
                </a:bodyPr>
                <a:lstStyle/>
                <a:p>
                  <a:pPr algn="ctr" rtl="0"/>
                  <a:r>
                    <a:rPr lang="es-US" sz="2600">
                      <a:solidFill>
                        <a:schemeClr val="bg1"/>
                      </a:solidFill>
                    </a:rPr>
                    <a:t>METAL</a:t>
                  </a:r>
                </a:p>
              </p:txBody>
            </p:sp>
            <p:grpSp>
              <p:nvGrpSpPr>
                <p:cNvPr id="4" name="Group 3">
                  <a:extLst>
                    <a:ext uri="{FF2B5EF4-FFF2-40B4-BE49-F238E27FC236}">
                      <a16:creationId xmlns:a16="http://schemas.microsoft.com/office/drawing/2014/main" id="{9DD62279-3269-324C-B907-A50303C12296}"/>
                    </a:ext>
                  </a:extLst>
                </p:cNvPr>
                <p:cNvGrpSpPr/>
                <p:nvPr/>
              </p:nvGrpSpPr>
              <p:grpSpPr>
                <a:xfrm>
                  <a:off x="4651443" y="2873429"/>
                  <a:ext cx="3083266" cy="698499"/>
                  <a:chOff x="4653516" y="2859373"/>
                  <a:chExt cx="3083266" cy="698499"/>
                </a:xfrm>
              </p:grpSpPr>
              <p:sp>
                <p:nvSpPr>
                  <p:cNvPr id="36" name="Rectangle 35"/>
                  <p:cNvSpPr/>
                  <p:nvPr/>
                </p:nvSpPr>
                <p:spPr>
                  <a:xfrm>
                    <a:off x="4653516" y="2859373"/>
                    <a:ext cx="3058885"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30" name="TextBox 29"/>
                  <p:cNvSpPr txBox="1"/>
                  <p:nvPr/>
                </p:nvSpPr>
                <p:spPr>
                  <a:xfrm>
                    <a:off x="4663382" y="2882900"/>
                    <a:ext cx="3073400" cy="400110"/>
                  </a:xfrm>
                  <a:prstGeom prst="rect">
                    <a:avLst/>
                  </a:prstGeom>
                  <a:noFill/>
                </p:spPr>
                <p:txBody>
                  <a:bodyPr wrap="square" rtlCol="0">
                    <a:spAutoFit/>
                  </a:bodyPr>
                  <a:lstStyle/>
                  <a:p>
                    <a:pPr algn="ctr" rtl="0"/>
                    <a:r>
                      <a:rPr lang="es-US" sz="2000" dirty="0">
                        <a:solidFill>
                          <a:schemeClr val="bg1"/>
                        </a:solidFill>
                      </a:rPr>
                      <a:t>Aluminio o acero</a:t>
                    </a:r>
                  </a:p>
                </p:txBody>
              </p:sp>
            </p:grpSp>
            <p:pic>
              <p:nvPicPr>
                <p:cNvPr id="33" name="Picture 3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l="2741" r="70564" b="-7242"/>
                    <a:stretch>
                      <a:fillRect/>
                    </a:stretch>
                  </p:blipFill>
                </mc:Choice>
                <mc:Fallback>
                  <p:blipFill>
                    <a:blip r:embed="rId8"/>
                    <a:srcRect l="2741" r="70564" b="-7242"/>
                    <a:stretch>
                      <a:fillRect/>
                    </a:stretch>
                  </p:blipFill>
                </mc:Fallback>
              </mc:AlternateContent>
              <p:spPr>
                <a:xfrm>
                  <a:off x="4696927" y="3538976"/>
                  <a:ext cx="2882900" cy="2545680"/>
                </a:xfrm>
                <a:prstGeom prst="rect">
                  <a:avLst/>
                </a:prstGeom>
              </p:spPr>
            </p:pic>
          </p:grpSp>
        </p:grpSp>
      </p:grpSp>
      <p:grpSp>
        <p:nvGrpSpPr>
          <p:cNvPr id="11" name="Group 10">
            <a:extLst>
              <a:ext uri="{FF2B5EF4-FFF2-40B4-BE49-F238E27FC236}">
                <a16:creationId xmlns:a16="http://schemas.microsoft.com/office/drawing/2014/main" id="{9C9F580D-3E6A-DA4D-A6BE-5D527AA66A4B}"/>
              </a:ext>
            </a:extLst>
          </p:cNvPr>
          <p:cNvGrpSpPr/>
          <p:nvPr/>
        </p:nvGrpSpPr>
        <p:grpSpPr>
          <a:xfrm>
            <a:off x="8029436" y="2381588"/>
            <a:ext cx="3441700" cy="3726811"/>
            <a:chOff x="7785100" y="2390194"/>
            <a:chExt cx="3441700" cy="3726811"/>
          </a:xfrm>
        </p:grpSpPr>
        <p:sp>
          <p:nvSpPr>
            <p:cNvPr id="67" name="Rectangle 66"/>
            <p:cNvSpPr/>
            <p:nvPr/>
          </p:nvSpPr>
          <p:spPr>
            <a:xfrm>
              <a:off x="7842672"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7842672" y="2390194"/>
              <a:ext cx="3104728" cy="3914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432097" y="2414913"/>
              <a:ext cx="1880067" cy="446276"/>
            </a:xfrm>
            <a:prstGeom prst="rect">
              <a:avLst/>
            </a:prstGeom>
            <a:noFill/>
          </p:spPr>
          <p:txBody>
            <a:bodyPr wrap="none" rtlCol="0">
              <a:spAutoFit/>
            </a:bodyPr>
            <a:lstStyle/>
            <a:p>
              <a:pPr algn="ctr" rtl="0"/>
              <a:r>
                <a:rPr lang="es-US" sz="2300">
                  <a:solidFill>
                    <a:schemeClr val="bg1"/>
                  </a:solidFill>
                </a:rPr>
                <a:t>COMPUESTO</a:t>
              </a:r>
            </a:p>
          </p:txBody>
        </p:sp>
        <p:grpSp>
          <p:nvGrpSpPr>
            <p:cNvPr id="5" name="Group 4">
              <a:extLst>
                <a:ext uri="{FF2B5EF4-FFF2-40B4-BE49-F238E27FC236}">
                  <a16:creationId xmlns:a16="http://schemas.microsoft.com/office/drawing/2014/main" id="{B61F4C0B-B388-4142-9EA8-4AD01DACAACC}"/>
                </a:ext>
              </a:extLst>
            </p:cNvPr>
            <p:cNvGrpSpPr/>
            <p:nvPr/>
          </p:nvGrpSpPr>
          <p:grpSpPr>
            <a:xfrm>
              <a:off x="7785100" y="2781637"/>
              <a:ext cx="3441700" cy="682237"/>
              <a:chOff x="7785100" y="2781637"/>
              <a:chExt cx="3441700" cy="682237"/>
            </a:xfrm>
          </p:grpSpPr>
          <p:sp>
            <p:nvSpPr>
              <p:cNvPr id="68" name="Rectangle 67"/>
              <p:cNvSpPr/>
              <p:nvPr/>
            </p:nvSpPr>
            <p:spPr>
              <a:xfrm>
                <a:off x="7842672" y="2781637"/>
                <a:ext cx="3104728"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8" name="TextBox 27"/>
              <p:cNvSpPr txBox="1"/>
              <p:nvPr/>
            </p:nvSpPr>
            <p:spPr>
              <a:xfrm>
                <a:off x="7785100" y="2817543"/>
                <a:ext cx="3441700" cy="646331"/>
              </a:xfrm>
              <a:prstGeom prst="rect">
                <a:avLst/>
              </a:prstGeom>
              <a:noFill/>
            </p:spPr>
            <p:txBody>
              <a:bodyPr wrap="square" rtlCol="0">
                <a:spAutoFit/>
              </a:bodyPr>
              <a:lstStyle/>
              <a:p>
                <a:pPr algn="ctr" rtl="0"/>
                <a:r>
                  <a:rPr lang="es-US" dirty="0">
                    <a:solidFill>
                      <a:schemeClr val="bg1"/>
                    </a:solidFill>
                  </a:rPr>
                  <a:t>Fibra de vidrio, otros materiales </a:t>
                </a:r>
              </a:p>
            </p:txBody>
          </p:sp>
        </p:grpSp>
        <p:pic>
          <p:nvPicPr>
            <p:cNvPr id="34" name="Picture 3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rcRect r="3695"/>
                <a:stretch>
                  <a:fillRect/>
                </a:stretch>
              </p:blipFill>
            </mc:Choice>
            <mc:Fallback>
              <p:blipFill>
                <a:blip r:embed="rId10"/>
                <a:srcRect r="3695"/>
                <a:stretch>
                  <a:fillRect/>
                </a:stretch>
              </p:blipFill>
            </mc:Fallback>
          </mc:AlternateContent>
          <p:spPr>
            <a:xfrm>
              <a:off x="7828391" y="3767367"/>
              <a:ext cx="3004709" cy="2038625"/>
            </a:xfrm>
            <a:prstGeom prst="rect">
              <a:avLst/>
            </a:prstGeom>
          </p:spPr>
        </p:pic>
      </p:grpSp>
    </p:spTree>
    <p:extLst>
      <p:ext uri="{BB962C8B-B14F-4D97-AF65-F5344CB8AC3E}">
        <p14:creationId xmlns:p14="http://schemas.microsoft.com/office/powerpoint/2010/main" val="6984335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21429" b="44323"/>
              <a:stretch>
                <a:fillRect/>
              </a:stretch>
            </p:blipFill>
          </mc:Choice>
          <mc:Fallback>
            <p:blipFill>
              <a:blip r:embed="rId4"/>
              <a:srcRect l="21429" b="44323"/>
              <a:stretch>
                <a:fillRect/>
              </a:stretch>
            </p:blipFill>
          </mc:Fallback>
        </mc:AlternateContent>
        <p:spPr>
          <a:xfrm>
            <a:off x="292100" y="184149"/>
            <a:ext cx="4610100" cy="1768543"/>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t="2454" b="7103"/>
              <a:stretch>
                <a:fillRect/>
              </a:stretch>
            </p:blipFill>
          </mc:Choice>
          <mc:Fallback>
            <p:blipFill>
              <a:blip r:embed="rId6"/>
              <a:srcRect t="2454" b="7103"/>
              <a:stretch>
                <a:fillRect/>
              </a:stretch>
            </p:blipFill>
          </mc:Fallback>
        </mc:AlternateContent>
        <p:spPr>
          <a:xfrm>
            <a:off x="387742" y="2336800"/>
            <a:ext cx="3942957" cy="4395114"/>
          </a:xfrm>
          <a:prstGeom prst="rect">
            <a:avLst/>
          </a:prstGeom>
        </p:spPr>
      </p:pic>
      <p:sp>
        <p:nvSpPr>
          <p:cNvPr id="5" name="TextBox 4"/>
          <p:cNvSpPr txBox="1"/>
          <p:nvPr/>
        </p:nvSpPr>
        <p:spPr>
          <a:xfrm>
            <a:off x="5143500" y="240068"/>
            <a:ext cx="6477000" cy="646331"/>
          </a:xfrm>
          <a:prstGeom prst="rect">
            <a:avLst/>
          </a:prstGeom>
          <a:noFill/>
        </p:spPr>
        <p:txBody>
          <a:bodyPr wrap="square" rtlCol="0">
            <a:spAutoFit/>
          </a:bodyPr>
          <a:lstStyle/>
          <a:p>
            <a:pPr rtl="0"/>
            <a:r>
              <a:rPr lang="es-US" sz="3600" cap="all" dirty="0">
                <a:solidFill>
                  <a:schemeClr val="tx2"/>
                </a:solidFill>
              </a:rPr>
              <a:t>Tablones de madera aserrada maciza</a:t>
            </a:r>
          </a:p>
        </p:txBody>
      </p:sp>
      <p:sp>
        <p:nvSpPr>
          <p:cNvPr id="6" name="TextBox 5"/>
          <p:cNvSpPr txBox="1"/>
          <p:nvPr/>
        </p:nvSpPr>
        <p:spPr>
          <a:xfrm>
            <a:off x="5137920" y="4050684"/>
            <a:ext cx="7073900" cy="1138773"/>
          </a:xfrm>
          <a:prstGeom prst="rect">
            <a:avLst/>
          </a:prstGeom>
          <a:noFill/>
        </p:spPr>
        <p:txBody>
          <a:bodyPr wrap="square" rtlCol="0">
            <a:spAutoFit/>
          </a:bodyPr>
          <a:lstStyle/>
          <a:p>
            <a:pPr rtl="0"/>
            <a:r>
              <a:rPr lang="es-US" sz="3400" cap="all" dirty="0">
                <a:solidFill>
                  <a:schemeClr val="tx2"/>
                </a:solidFill>
              </a:rPr>
              <a:t>Tablones de andamios laminados</a:t>
            </a:r>
          </a:p>
        </p:txBody>
      </p:sp>
      <p:sp>
        <p:nvSpPr>
          <p:cNvPr id="7" name="TextBox 6"/>
          <p:cNvSpPr txBox="1"/>
          <p:nvPr/>
        </p:nvSpPr>
        <p:spPr>
          <a:xfrm>
            <a:off x="5168900" y="1409700"/>
            <a:ext cx="6400800" cy="3031599"/>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cortado de una pieza de madera "sólida"</a:t>
            </a:r>
          </a:p>
          <a:p>
            <a:pPr marL="198000" indent="-198000" rtl="0">
              <a:spcAft>
                <a:spcPts val="600"/>
              </a:spcAft>
              <a:buFont typeface="Arial"/>
              <a:buChar char="•"/>
            </a:pPr>
            <a:r>
              <a:rPr lang="es-US" sz="2000" dirty="0">
                <a:solidFill>
                  <a:srgbClr val="595959"/>
                </a:solidFill>
              </a:rPr>
              <a:t>el tamaño común es de 2 pulgadas x </a:t>
            </a:r>
            <a:br>
              <a:rPr lang="es-US" sz="2000" dirty="0">
                <a:solidFill>
                  <a:srgbClr val="595959"/>
                </a:solidFill>
              </a:rPr>
            </a:br>
            <a:r>
              <a:rPr lang="es-US" sz="2000" dirty="0">
                <a:solidFill>
                  <a:srgbClr val="595959"/>
                </a:solidFill>
              </a:rPr>
              <a:t>10 pulgadas (50 mm x 250 mm)</a:t>
            </a:r>
          </a:p>
          <a:p>
            <a:pPr marL="198000" indent="-198000" rtl="0">
              <a:buFont typeface="Arial"/>
              <a:buChar char="•"/>
            </a:pPr>
            <a:r>
              <a:rPr lang="es-US" sz="2000" dirty="0">
                <a:solidFill>
                  <a:srgbClr val="595959"/>
                </a:solidFill>
              </a:rPr>
              <a:t>Las regulaciones se aplican al tipo y la calidad de la  madera utilizada para los tablones de los andamios.</a:t>
            </a:r>
          </a:p>
          <a:p>
            <a:pPr marL="198000" indent="-198000" rtl="0">
              <a:buFont typeface="Arial"/>
              <a:buChar char="•"/>
            </a:pPr>
            <a:r>
              <a:rPr lang="es-US" sz="2000" dirty="0">
                <a:solidFill>
                  <a:srgbClr val="595959"/>
                </a:solidFill>
              </a:rPr>
              <a:t>Esta debe ser verificada por una agencia de inspección independiente.</a:t>
            </a:r>
          </a:p>
          <a:p>
            <a:pPr marL="198000" indent="-198000" rtl="0"/>
            <a:endParaRPr lang="en-US" sz="2100" dirty="0"/>
          </a:p>
        </p:txBody>
      </p:sp>
      <p:sp>
        <p:nvSpPr>
          <p:cNvPr id="8" name="TextBox 7"/>
          <p:cNvSpPr txBox="1"/>
          <p:nvPr/>
        </p:nvSpPr>
        <p:spPr>
          <a:xfrm>
            <a:off x="5041900" y="5029200"/>
            <a:ext cx="6667500" cy="17851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fabricado a partir de piezas de madera más pequeñas pegadas al borde de 1 ½ pulgada </a:t>
            </a:r>
            <a:br>
              <a:rPr lang="es-US" sz="2000" dirty="0">
                <a:solidFill>
                  <a:srgbClr val="595959"/>
                </a:solidFill>
              </a:rPr>
            </a:br>
            <a:r>
              <a:rPr lang="es-US" sz="2000" dirty="0">
                <a:solidFill>
                  <a:srgbClr val="595959"/>
                </a:solidFill>
              </a:rPr>
              <a:t>(38 mm), una al lado de la otra.</a:t>
            </a:r>
          </a:p>
          <a:p>
            <a:pPr marL="198000" indent="-198000" rtl="0">
              <a:spcAft>
                <a:spcPts val="1200"/>
              </a:spcAft>
              <a:buFont typeface="Arial"/>
              <a:buChar char="•"/>
            </a:pPr>
            <a:r>
              <a:rPr lang="es-US" sz="2000" dirty="0">
                <a:solidFill>
                  <a:srgbClr val="595959"/>
                </a:solidFill>
              </a:rPr>
              <a:t>También se pueden hacer de capas de chapa laminada como madera contrachapada.</a:t>
            </a:r>
          </a:p>
        </p:txBody>
      </p:sp>
    </p:spTree>
    <p:extLst>
      <p:ext uri="{BB962C8B-B14F-4D97-AF65-F5344CB8AC3E}">
        <p14:creationId xmlns:p14="http://schemas.microsoft.com/office/powerpoint/2010/main" val="1691754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71500" y="1955801"/>
            <a:ext cx="5431010" cy="4127500"/>
            <a:chOff x="1032766" y="2570547"/>
            <a:chExt cx="4969744" cy="3512753"/>
          </a:xfrm>
        </p:grpSpPr>
        <p:sp>
          <p:nvSpPr>
            <p:cNvPr id="31" name="Rectangle 30"/>
            <p:cNvSpPr/>
            <p:nvPr/>
          </p:nvSpPr>
          <p:spPr>
            <a:xfrm>
              <a:off x="1032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35" name="Picture Placeholder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496" t="58066" r="55697" b="622"/>
                <a:stretch>
                  <a:fillRect/>
                </a:stretch>
              </p:blipFill>
            </mc:Choice>
            <mc:Fallback>
              <p:blipFill>
                <a:blip r:embed="rId4"/>
                <a:srcRect l="496" t="58066" r="55697" b="622"/>
                <a:stretch>
                  <a:fillRect/>
                </a:stretch>
              </p:blipFill>
            </mc:Fallback>
          </mc:AlternateContent>
          <p:spPr>
            <a:xfrm>
              <a:off x="1054100" y="2570547"/>
              <a:ext cx="4940300" cy="2522153"/>
            </a:xfrm>
            <a:prstGeom prst="rect">
              <a:avLst/>
            </a:prstGeom>
          </p:spPr>
        </p:pic>
      </p:grpSp>
      <p:grpSp>
        <p:nvGrpSpPr>
          <p:cNvPr id="3" name="Group 52"/>
          <p:cNvGrpSpPr/>
          <p:nvPr/>
        </p:nvGrpSpPr>
        <p:grpSpPr>
          <a:xfrm>
            <a:off x="2819400" y="5042865"/>
            <a:ext cx="813059" cy="879617"/>
            <a:chOff x="8121650" y="-184150"/>
            <a:chExt cx="1181100" cy="1181100"/>
          </a:xfrm>
          <a:solidFill>
            <a:schemeClr val="bg1"/>
          </a:solidFill>
        </p:grpSpPr>
        <p:sp>
          <p:nvSpPr>
            <p:cNvPr id="55"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6"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29"/>
          <p:cNvGrpSpPr/>
          <p:nvPr/>
        </p:nvGrpSpPr>
        <p:grpSpPr>
          <a:xfrm>
            <a:off x="6515099" y="1892300"/>
            <a:ext cx="5207001" cy="4144046"/>
            <a:chOff x="6515099" y="2501900"/>
            <a:chExt cx="4988683" cy="3534446"/>
          </a:xfrm>
        </p:grpSpPr>
        <p:sp>
          <p:nvSpPr>
            <p:cNvPr id="48" name="Rectangle 47"/>
            <p:cNvSpPr/>
            <p:nvPr/>
          </p:nvSpPr>
          <p:spPr>
            <a:xfrm>
              <a:off x="6516763" y="5045725"/>
              <a:ext cx="4969744" cy="9906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2"/>
                </a:solidFill>
              </a:endParaRPr>
            </a:p>
          </p:txBody>
        </p:sp>
        <p:pic>
          <p:nvPicPr>
            <p:cNvPr id="25" name="Picture 24"/>
            <p:cNvPicPr>
              <a:picLocks noChangeAspect="1"/>
            </p:cNvPicPr>
            <p:nvPr/>
          </p:nvPicPr>
          <p:blipFill>
            <a:blip r:embed="rId5"/>
            <a:srcRect l="30881" t="41731" b="15772"/>
            <a:stretch>
              <a:fillRect/>
            </a:stretch>
          </p:blipFill>
          <p:spPr>
            <a:xfrm>
              <a:off x="6515099" y="2501900"/>
              <a:ext cx="4988683" cy="2565400"/>
            </a:xfrm>
            <a:prstGeom prst="rect">
              <a:avLst/>
            </a:prstGeom>
          </p:spPr>
        </p:pic>
      </p:grpSp>
      <p:grpSp>
        <p:nvGrpSpPr>
          <p:cNvPr id="5" name="Group 52"/>
          <p:cNvGrpSpPr/>
          <p:nvPr/>
        </p:nvGrpSpPr>
        <p:grpSpPr>
          <a:xfrm rot="10800000">
            <a:off x="8712200" y="5106365"/>
            <a:ext cx="813059" cy="879617"/>
            <a:chOff x="8121650" y="-184150"/>
            <a:chExt cx="1181100" cy="1181100"/>
          </a:xfrm>
          <a:solidFill>
            <a:schemeClr val="bg1"/>
          </a:solidFill>
        </p:grpSpPr>
        <p:sp>
          <p:nvSpPr>
            <p:cNvPr id="27"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8"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9" name="TextBox 28"/>
          <p:cNvSpPr txBox="1"/>
          <p:nvPr/>
        </p:nvSpPr>
        <p:spPr>
          <a:xfrm>
            <a:off x="1458417" y="290474"/>
            <a:ext cx="9275295" cy="1569660"/>
          </a:xfrm>
          <a:prstGeom prst="rect">
            <a:avLst/>
          </a:prstGeom>
          <a:noFill/>
        </p:spPr>
        <p:txBody>
          <a:bodyPr wrap="none" rtlCol="0">
            <a:spAutoFit/>
          </a:bodyPr>
          <a:lstStyle/>
          <a:p>
            <a:pPr algn="ctr" rtl="0"/>
            <a:r>
              <a:rPr lang="es-US" sz="4800" cap="all" dirty="0">
                <a:solidFill>
                  <a:schemeClr val="tx2"/>
                </a:solidFill>
                <a:latin typeface="+mj-lt"/>
              </a:rPr>
              <a:t>Identificación de tablones </a:t>
            </a:r>
            <a:br>
              <a:rPr lang="es-US" sz="4800" cap="all" dirty="0">
                <a:solidFill>
                  <a:schemeClr val="tx2"/>
                </a:solidFill>
                <a:latin typeface="+mj-lt"/>
              </a:rPr>
            </a:br>
            <a:r>
              <a:rPr lang="es-US" sz="4800" cap="all" dirty="0">
                <a:solidFill>
                  <a:schemeClr val="tx2"/>
                </a:solidFill>
                <a:latin typeface="+mj-lt"/>
              </a:rPr>
              <a:t>de grado de andamio</a:t>
            </a:r>
            <a:endParaRPr lang="en-US" sz="4800" cap="all" dirty="0">
              <a:solidFill>
                <a:schemeClr val="tx2"/>
              </a:solidFill>
              <a:latin typeface="+mj-lt"/>
            </a:endParaRPr>
          </a:p>
        </p:txBody>
      </p:sp>
    </p:spTree>
    <p:extLst>
      <p:ext uri="{BB962C8B-B14F-4D97-AF65-F5344CB8AC3E}">
        <p14:creationId xmlns:p14="http://schemas.microsoft.com/office/powerpoint/2010/main" val="7152526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35"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style.rotation</p:attrName>
                                        </p:attrNameLst>
                                      </p:cBhvr>
                                      <p:tavLst>
                                        <p:tav tm="0">
                                          <p:val>
                                            <p:fltVal val="720"/>
                                          </p:val>
                                        </p:tav>
                                        <p:tav tm="100000">
                                          <p:val>
                                            <p:fltVal val="0"/>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INSPECCIÓN DEL TABLÓN</a:t>
            </a:r>
            <a:endParaRPr lang="en-US" sz="4800" dirty="0">
              <a:solidFill>
                <a:schemeClr val="tx2"/>
              </a:solidFill>
              <a:latin typeface="+mj-lt"/>
            </a:endParaRPr>
          </a:p>
        </p:txBody>
      </p:sp>
      <p:pic>
        <p:nvPicPr>
          <p:cNvPr id="6" name="Picture 5" descr="End Splits.psd"/>
          <p:cNvPicPr>
            <a:picLocks noChangeAspect="1"/>
          </p:cNvPicPr>
          <p:nvPr/>
        </p:nvPicPr>
        <p:blipFill>
          <a:blip r:embed="rId3"/>
          <a:stretch>
            <a:fillRect/>
          </a:stretch>
        </p:blipFill>
        <p:spPr>
          <a:xfrm>
            <a:off x="80028" y="2877616"/>
            <a:ext cx="2692400" cy="1473200"/>
          </a:xfrm>
          <a:prstGeom prst="rect">
            <a:avLst/>
          </a:prstGeom>
        </p:spPr>
      </p:pic>
      <p:sp>
        <p:nvSpPr>
          <p:cNvPr id="7" name="TextBox 6"/>
          <p:cNvSpPr txBox="1"/>
          <p:nvPr/>
        </p:nvSpPr>
        <p:spPr>
          <a:xfrm>
            <a:off x="135098" y="4365843"/>
            <a:ext cx="1990882" cy="461665"/>
          </a:xfrm>
          <a:prstGeom prst="rect">
            <a:avLst/>
          </a:prstGeom>
          <a:noFill/>
        </p:spPr>
        <p:txBody>
          <a:bodyPr wrap="square" rtlCol="0">
            <a:spAutoFit/>
          </a:bodyPr>
          <a:lstStyle/>
          <a:p>
            <a:pPr algn="ctr" rtl="0"/>
            <a:r>
              <a:rPr lang="es-US" sz="2400" dirty="0">
                <a:solidFill>
                  <a:srgbClr val="595959"/>
                </a:solidFill>
              </a:rPr>
              <a:t>DIVISIONES</a:t>
            </a:r>
          </a:p>
        </p:txBody>
      </p:sp>
      <p:pic>
        <p:nvPicPr>
          <p:cNvPr id="8" name="Picture 7" descr="SAW KERFS.psd"/>
          <p:cNvPicPr>
            <a:picLocks noChangeAspect="1"/>
          </p:cNvPicPr>
          <p:nvPr/>
        </p:nvPicPr>
        <p:blipFill>
          <a:blip r:embed="rId4"/>
          <a:stretch>
            <a:fillRect/>
          </a:stretch>
        </p:blipFill>
        <p:spPr>
          <a:xfrm>
            <a:off x="2534763" y="2779718"/>
            <a:ext cx="2413000" cy="1536700"/>
          </a:xfrm>
          <a:prstGeom prst="rect">
            <a:avLst/>
          </a:prstGeom>
        </p:spPr>
      </p:pic>
      <p:sp>
        <p:nvSpPr>
          <p:cNvPr id="9" name="TextBox 8"/>
          <p:cNvSpPr txBox="1"/>
          <p:nvPr/>
        </p:nvSpPr>
        <p:spPr>
          <a:xfrm>
            <a:off x="2534763" y="4412397"/>
            <a:ext cx="1922937" cy="830997"/>
          </a:xfrm>
          <a:prstGeom prst="rect">
            <a:avLst/>
          </a:prstGeom>
          <a:noFill/>
        </p:spPr>
        <p:txBody>
          <a:bodyPr wrap="square" rtlCol="0">
            <a:spAutoFit/>
          </a:bodyPr>
          <a:lstStyle/>
          <a:p>
            <a:pPr rtl="0"/>
            <a:r>
              <a:rPr lang="es-US" sz="2400" dirty="0">
                <a:solidFill>
                  <a:srgbClr val="595959"/>
                </a:solidFill>
              </a:rPr>
              <a:t>CORTES DE LA SIERRA</a:t>
            </a:r>
          </a:p>
        </p:txBody>
      </p:sp>
      <p:pic>
        <p:nvPicPr>
          <p:cNvPr id="10" name="Picture 9" descr="Delamination.psd"/>
          <p:cNvPicPr>
            <a:picLocks noChangeAspect="1"/>
          </p:cNvPicPr>
          <p:nvPr/>
        </p:nvPicPr>
        <p:blipFill>
          <a:blip r:embed="rId5"/>
          <a:stretch>
            <a:fillRect/>
          </a:stretch>
        </p:blipFill>
        <p:spPr>
          <a:xfrm>
            <a:off x="4646609" y="2719919"/>
            <a:ext cx="2819400" cy="1524000"/>
          </a:xfrm>
          <a:prstGeom prst="rect">
            <a:avLst/>
          </a:prstGeom>
        </p:spPr>
      </p:pic>
      <p:sp>
        <p:nvSpPr>
          <p:cNvPr id="11" name="TextBox 10"/>
          <p:cNvSpPr txBox="1"/>
          <p:nvPr/>
        </p:nvSpPr>
        <p:spPr>
          <a:xfrm>
            <a:off x="4665429" y="4432499"/>
            <a:ext cx="2592309" cy="461665"/>
          </a:xfrm>
          <a:prstGeom prst="rect">
            <a:avLst/>
          </a:prstGeom>
          <a:noFill/>
        </p:spPr>
        <p:txBody>
          <a:bodyPr wrap="square" rtlCol="0">
            <a:spAutoFit/>
          </a:bodyPr>
          <a:lstStyle/>
          <a:p>
            <a:pPr rtl="0"/>
            <a:r>
              <a:rPr lang="es-US" sz="2400" dirty="0">
                <a:solidFill>
                  <a:srgbClr val="595959"/>
                </a:solidFill>
              </a:rPr>
              <a:t>DELAMINACIÓN</a:t>
            </a:r>
          </a:p>
        </p:txBody>
      </p:sp>
      <p:pic>
        <p:nvPicPr>
          <p:cNvPr id="12" name="Picture 11" descr="Dents Depressions.psd"/>
          <p:cNvPicPr>
            <a:picLocks noChangeAspect="1"/>
          </p:cNvPicPr>
          <p:nvPr/>
        </p:nvPicPr>
        <p:blipFill>
          <a:blip r:embed="rId6"/>
          <a:stretch>
            <a:fillRect/>
          </a:stretch>
        </p:blipFill>
        <p:spPr>
          <a:xfrm>
            <a:off x="6921957" y="2876028"/>
            <a:ext cx="3136900" cy="1397000"/>
          </a:xfrm>
          <a:prstGeom prst="rect">
            <a:avLst/>
          </a:prstGeom>
        </p:spPr>
      </p:pic>
      <p:sp>
        <p:nvSpPr>
          <p:cNvPr id="13" name="TextBox 12"/>
          <p:cNvSpPr txBox="1"/>
          <p:nvPr/>
        </p:nvSpPr>
        <p:spPr>
          <a:xfrm>
            <a:off x="7257738" y="4399682"/>
            <a:ext cx="2422264" cy="461665"/>
          </a:xfrm>
          <a:prstGeom prst="rect">
            <a:avLst/>
          </a:prstGeom>
          <a:noFill/>
        </p:spPr>
        <p:txBody>
          <a:bodyPr wrap="square" rtlCol="0">
            <a:spAutoFit/>
          </a:bodyPr>
          <a:lstStyle/>
          <a:p>
            <a:pPr rtl="0"/>
            <a:r>
              <a:rPr lang="es-US" sz="2400" dirty="0">
                <a:solidFill>
                  <a:srgbClr val="595959"/>
                </a:solidFill>
              </a:rPr>
              <a:t>ABOLLADURAS</a:t>
            </a:r>
          </a:p>
        </p:txBody>
      </p:sp>
      <p:pic>
        <p:nvPicPr>
          <p:cNvPr id="15" name="Picture 14" descr="Face Breaks.psd"/>
          <p:cNvPicPr>
            <a:picLocks noChangeAspect="1"/>
          </p:cNvPicPr>
          <p:nvPr/>
        </p:nvPicPr>
        <p:blipFill>
          <a:blip r:embed="rId7"/>
          <a:stretch>
            <a:fillRect/>
          </a:stretch>
        </p:blipFill>
        <p:spPr>
          <a:xfrm>
            <a:off x="9171383" y="2925245"/>
            <a:ext cx="3162300" cy="1536700"/>
          </a:xfrm>
          <a:prstGeom prst="rect">
            <a:avLst/>
          </a:prstGeom>
        </p:spPr>
      </p:pic>
      <p:sp>
        <p:nvSpPr>
          <p:cNvPr id="16" name="TextBox 15"/>
          <p:cNvSpPr txBox="1"/>
          <p:nvPr/>
        </p:nvSpPr>
        <p:spPr>
          <a:xfrm>
            <a:off x="9680002" y="4446243"/>
            <a:ext cx="2176401" cy="830997"/>
          </a:xfrm>
          <a:prstGeom prst="rect">
            <a:avLst/>
          </a:prstGeom>
          <a:noFill/>
        </p:spPr>
        <p:txBody>
          <a:bodyPr wrap="square" rtlCol="0">
            <a:spAutoFit/>
          </a:bodyPr>
          <a:lstStyle/>
          <a:p>
            <a:pPr rtl="0"/>
            <a:r>
              <a:rPr lang="es-US" sz="2400" dirty="0">
                <a:solidFill>
                  <a:srgbClr val="595959"/>
                </a:solidFill>
              </a:rPr>
              <a:t>RUPTURAS </a:t>
            </a:r>
            <a:br>
              <a:rPr lang="es-US" sz="2400" dirty="0">
                <a:solidFill>
                  <a:srgbClr val="595959"/>
                </a:solidFill>
              </a:rPr>
            </a:br>
            <a:r>
              <a:rPr lang="es-US" sz="2400" dirty="0">
                <a:solidFill>
                  <a:srgbClr val="595959"/>
                </a:solidFill>
              </a:rPr>
              <a:t>DE LA CARA</a:t>
            </a:r>
          </a:p>
        </p:txBody>
      </p:sp>
    </p:spTree>
    <p:extLst>
      <p:ext uri="{BB962C8B-B14F-4D97-AF65-F5344CB8AC3E}">
        <p14:creationId xmlns:p14="http://schemas.microsoft.com/office/powerpoint/2010/main" val="20572760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PROTEJA SUS TABLONES</a:t>
            </a:r>
            <a:endParaRPr lang="en-US" sz="4800" dirty="0">
              <a:solidFill>
                <a:schemeClr val="tx2"/>
              </a:solidFill>
              <a:latin typeface="+mj-lt"/>
            </a:endParaRPr>
          </a:p>
        </p:txBody>
      </p:sp>
      <p:sp>
        <p:nvSpPr>
          <p:cNvPr id="7" name="TextBox 6"/>
          <p:cNvSpPr txBox="1"/>
          <p:nvPr/>
        </p:nvSpPr>
        <p:spPr>
          <a:xfrm>
            <a:off x="1217049" y="4987636"/>
            <a:ext cx="10225869" cy="461665"/>
          </a:xfrm>
          <a:prstGeom prst="rect">
            <a:avLst/>
          </a:prstGeom>
          <a:noFill/>
        </p:spPr>
        <p:txBody>
          <a:bodyPr wrap="square" rtlCol="0">
            <a:spAutoFit/>
          </a:bodyPr>
          <a:lstStyle/>
          <a:p>
            <a:pPr rtl="0"/>
            <a:r>
              <a:rPr lang="es-US" sz="2400">
                <a:solidFill>
                  <a:srgbClr val="595959"/>
                </a:solidFill>
              </a:rPr>
              <a:t>El almacenamiento y manejo adecuados evitarán daños a los tablones de andamio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68" y="2116768"/>
            <a:ext cx="9910484" cy="2743254"/>
          </a:xfrm>
          <a:prstGeom prst="rect">
            <a:avLst/>
          </a:prstGeom>
        </p:spPr>
      </p:pic>
    </p:spTree>
    <p:extLst>
      <p:ext uri="{BB962C8B-B14F-4D97-AF65-F5344CB8AC3E}">
        <p14:creationId xmlns:p14="http://schemas.microsoft.com/office/powerpoint/2010/main" val="6006278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838" y="971354"/>
            <a:ext cx="8536311" cy="769441"/>
          </a:xfrm>
          <a:prstGeom prst="rect">
            <a:avLst/>
          </a:prstGeom>
          <a:noFill/>
        </p:spPr>
        <p:txBody>
          <a:bodyPr wrap="none" rtlCol="0">
            <a:spAutoFit/>
          </a:bodyPr>
          <a:lstStyle/>
          <a:p>
            <a:r>
              <a:rPr lang="en-CA" sz="4400" dirty="0">
                <a:solidFill>
                  <a:schemeClr val="tx1">
                    <a:lumMod val="65000"/>
                    <a:lumOff val="35000"/>
                  </a:schemeClr>
                </a:solidFill>
              </a:rPr>
              <a:t>¿UTILIZARLO O DESCARTARLO?</a:t>
            </a:r>
          </a:p>
        </p:txBody>
      </p:sp>
      <p:cxnSp>
        <p:nvCxnSpPr>
          <p:cNvPr id="98" name="Straight Connector 97"/>
          <p:cNvCxnSpPr/>
          <p:nvPr/>
        </p:nvCxnSpPr>
        <p:spPr>
          <a:xfrm>
            <a:off x="32617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64998" y="5048873"/>
            <a:ext cx="864339"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DIVISIÓN</a:t>
            </a:r>
          </a:p>
        </p:txBody>
      </p:sp>
      <p:grpSp>
        <p:nvGrpSpPr>
          <p:cNvPr id="2" name="Group 59"/>
          <p:cNvGrpSpPr/>
          <p:nvPr/>
        </p:nvGrpSpPr>
        <p:grpSpPr>
          <a:xfrm>
            <a:off x="330199" y="2180930"/>
            <a:ext cx="2768601" cy="2733970"/>
            <a:chOff x="330199" y="2180930"/>
            <a:chExt cx="2768601" cy="273397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4" name="Picture 43"/>
            <p:cNvPicPr>
              <a:picLocks noChangeAspect="1"/>
            </p:cNvPicPr>
            <p:nvPr/>
          </p:nvPicPr>
          <p:blipFill>
            <a:blip r:embed="rId3"/>
            <a:srcRect l="3747" r="3913"/>
            <a:stretch>
              <a:fillRect/>
            </a:stretch>
          </p:blipFill>
          <p:spPr>
            <a:xfrm>
              <a:off x="622300" y="2180930"/>
              <a:ext cx="2463800" cy="2329219"/>
            </a:xfrm>
            <a:prstGeom prst="rect">
              <a:avLst/>
            </a:prstGeom>
          </p:spPr>
        </p:pic>
      </p:grpSp>
      <p:sp>
        <p:nvSpPr>
          <p:cNvPr id="47" name="TextBox 46"/>
          <p:cNvSpPr txBox="1"/>
          <p:nvPr/>
        </p:nvSpPr>
        <p:spPr>
          <a:xfrm>
            <a:off x="1257300" y="24638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60"/>
          <p:cNvGrpSpPr/>
          <p:nvPr/>
        </p:nvGrpSpPr>
        <p:grpSpPr>
          <a:xfrm>
            <a:off x="3416300" y="2159000"/>
            <a:ext cx="2692401" cy="2732600"/>
            <a:chOff x="3416300" y="2159000"/>
            <a:chExt cx="2692401" cy="2732600"/>
          </a:xfrm>
        </p:grpSpPr>
        <p:grpSp>
          <p:nvGrpSpPr>
            <p:cNvPr id="6"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8" name="Picture 47"/>
            <p:cNvPicPr>
              <a:picLocks noChangeAspect="1"/>
            </p:cNvPicPr>
            <p:nvPr/>
          </p:nvPicPr>
          <p:blipFill>
            <a:blip r:embed="rId4"/>
            <a:srcRect l="10256" t="9646" r="14809" b="2806"/>
            <a:stretch>
              <a:fillRect/>
            </a:stretch>
          </p:blipFill>
          <p:spPr>
            <a:xfrm>
              <a:off x="3721101" y="2162982"/>
              <a:ext cx="2387600" cy="2409018"/>
            </a:xfrm>
            <a:prstGeom prst="rect">
              <a:avLst/>
            </a:prstGeom>
          </p:spPr>
        </p:pic>
      </p:grpSp>
      <p:sp>
        <p:nvSpPr>
          <p:cNvPr id="50" name="TextBox 11"/>
          <p:cNvSpPr txBox="1"/>
          <p:nvPr/>
        </p:nvSpPr>
        <p:spPr>
          <a:xfrm>
            <a:off x="3968169" y="5023473"/>
            <a:ext cx="1750800"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CORTE DE </a:t>
            </a:r>
            <a:br>
              <a:rPr lang="es-US" sz="2400" dirty="0">
                <a:solidFill>
                  <a:schemeClr val="bg1">
                    <a:lumMod val="50000"/>
                  </a:schemeClr>
                </a:solidFill>
                <a:latin typeface="+mj-lt"/>
              </a:rPr>
            </a:br>
            <a:r>
              <a:rPr lang="es-US" sz="2400" dirty="0">
                <a:solidFill>
                  <a:schemeClr val="bg1">
                    <a:lumMod val="50000"/>
                  </a:schemeClr>
                </a:solidFill>
                <a:latin typeface="+mj-lt"/>
              </a:rPr>
              <a:t>LA SIERRA</a:t>
            </a:r>
          </a:p>
        </p:txBody>
      </p:sp>
      <p:sp>
        <p:nvSpPr>
          <p:cNvPr id="51" name="TextBox 50"/>
          <p:cNvSpPr txBox="1"/>
          <p:nvPr/>
        </p:nvSpPr>
        <p:spPr>
          <a:xfrm>
            <a:off x="4318000" y="25314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61"/>
          <p:cNvGrpSpPr/>
          <p:nvPr/>
        </p:nvGrpSpPr>
        <p:grpSpPr>
          <a:xfrm>
            <a:off x="6388577" y="2184400"/>
            <a:ext cx="2636546" cy="2713500"/>
            <a:chOff x="6388577" y="2184400"/>
            <a:chExt cx="2636546" cy="2713500"/>
          </a:xfrm>
        </p:grpSpPr>
        <p:grpSp>
          <p:nvGrpSpPr>
            <p:cNvPr id="8"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2" name="Picture 51"/>
            <p:cNvPicPr>
              <a:picLocks noChangeAspect="1"/>
            </p:cNvPicPr>
            <p:nvPr/>
          </p:nvPicPr>
          <p:blipFill>
            <a:blip r:embed="rId5"/>
            <a:srcRect l="5357" t="14646"/>
            <a:stretch>
              <a:fillRect/>
            </a:stretch>
          </p:blipFill>
          <p:spPr>
            <a:xfrm>
              <a:off x="6667500" y="2197100"/>
              <a:ext cx="2357623" cy="2387600"/>
            </a:xfrm>
            <a:prstGeom prst="rect">
              <a:avLst/>
            </a:prstGeom>
          </p:spPr>
        </p:pic>
      </p:grpSp>
      <p:sp>
        <p:nvSpPr>
          <p:cNvPr id="53" name="TextBox 11"/>
          <p:cNvSpPr txBox="1"/>
          <p:nvPr/>
        </p:nvSpPr>
        <p:spPr>
          <a:xfrm>
            <a:off x="7130771" y="5036173"/>
            <a:ext cx="124219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REVISAR</a:t>
            </a:r>
          </a:p>
        </p:txBody>
      </p:sp>
      <p:sp>
        <p:nvSpPr>
          <p:cNvPr id="54" name="TextBox 53"/>
          <p:cNvSpPr txBox="1"/>
          <p:nvPr/>
        </p:nvSpPr>
        <p:spPr>
          <a:xfrm>
            <a:off x="7239000" y="25822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62"/>
          <p:cNvGrpSpPr/>
          <p:nvPr/>
        </p:nvGrpSpPr>
        <p:grpSpPr>
          <a:xfrm>
            <a:off x="9242900" y="2133600"/>
            <a:ext cx="2695100" cy="2722000"/>
            <a:chOff x="9242900" y="2133600"/>
            <a:chExt cx="2695100" cy="2722000"/>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5" name="Picture 54"/>
            <p:cNvPicPr>
              <a:picLocks noChangeAspect="1"/>
            </p:cNvPicPr>
            <p:nvPr/>
          </p:nvPicPr>
          <p:blipFill>
            <a:blip r:embed="rId6"/>
            <a:srcRect l="15907" t="5250" r="25594" b="3819"/>
            <a:stretch>
              <a:fillRect/>
            </a:stretch>
          </p:blipFill>
          <p:spPr>
            <a:xfrm>
              <a:off x="9512299" y="2133600"/>
              <a:ext cx="2425701" cy="2425700"/>
            </a:xfrm>
            <a:prstGeom prst="rect">
              <a:avLst/>
            </a:prstGeom>
            <a:ln>
              <a:solidFill>
                <a:schemeClr val="bg2">
                  <a:lumMod val="90000"/>
                </a:schemeClr>
              </a:solidFill>
            </a:ln>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sp>
        <p:nvSpPr>
          <p:cNvPr id="59" name="TextBox 11"/>
          <p:cNvSpPr txBox="1"/>
          <p:nvPr/>
        </p:nvSpPr>
        <p:spPr>
          <a:xfrm>
            <a:off x="9739574" y="5036173"/>
            <a:ext cx="2069798"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RUPTURA DE </a:t>
            </a:r>
            <a:br>
              <a:rPr lang="es-US" sz="2400" dirty="0">
                <a:solidFill>
                  <a:schemeClr val="bg1">
                    <a:lumMod val="50000"/>
                  </a:schemeClr>
                </a:solidFill>
                <a:latin typeface="+mj-lt"/>
              </a:rPr>
            </a:br>
            <a:r>
              <a:rPr lang="es-US" sz="2400" dirty="0">
                <a:solidFill>
                  <a:schemeClr val="bg1">
                    <a:lumMod val="50000"/>
                  </a:schemeClr>
                </a:solidFill>
                <a:latin typeface="+mj-lt"/>
              </a:rPr>
              <a:t>LA CARA</a:t>
            </a:r>
          </a:p>
        </p:txBody>
      </p:sp>
      <p:grpSp>
        <p:nvGrpSpPr>
          <p:cNvPr id="35" name="Group 34">
            <a:extLst>
              <a:ext uri="{FF2B5EF4-FFF2-40B4-BE49-F238E27FC236}">
                <a16:creationId xmlns:a16="http://schemas.microsoft.com/office/drawing/2014/main" id="{ADA56019-E3B1-4D48-BE8B-A974E937605B}"/>
              </a:ext>
            </a:extLst>
          </p:cNvPr>
          <p:cNvGrpSpPr/>
          <p:nvPr/>
        </p:nvGrpSpPr>
        <p:grpSpPr>
          <a:xfrm>
            <a:off x="637065" y="219239"/>
            <a:ext cx="5736061" cy="999961"/>
            <a:chOff x="637065" y="219239"/>
            <a:chExt cx="5736061" cy="999961"/>
          </a:xfrm>
        </p:grpSpPr>
        <p:sp>
          <p:nvSpPr>
            <p:cNvPr id="36" name="TextBox 35">
              <a:extLst>
                <a:ext uri="{FF2B5EF4-FFF2-40B4-BE49-F238E27FC236}">
                  <a16:creationId xmlns:a16="http://schemas.microsoft.com/office/drawing/2014/main" id="{1E657EF0-433E-D742-8380-94880E20760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7" name="Picture 36">
              <a:extLst>
                <a:ext uri="{FF2B5EF4-FFF2-40B4-BE49-F238E27FC236}">
                  <a16:creationId xmlns:a16="http://schemas.microsoft.com/office/drawing/2014/main" id="{04836A9D-F3DF-B149-BFC1-3BA4B2F928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17307266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900" decel="100000" fill="hold"/>
                                        <p:tgtEl>
                                          <p:spTgt spid="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70" decel="100000"/>
                                        <p:tgtEl>
                                          <p:spTgt spid="47"/>
                                        </p:tgtEl>
                                      </p:cBhvr>
                                    </p:animEffect>
                                    <p:animScale>
                                      <p:cBhvr>
                                        <p:cTn id="27" dur="770" decel="100000"/>
                                        <p:tgtEl>
                                          <p:spTgt spid="47"/>
                                        </p:tgtEl>
                                      </p:cBhvr>
                                      <p:from x="10000" y="10000"/>
                                      <p:to x="200000" y="450000"/>
                                    </p:animScale>
                                    <p:animScale>
                                      <p:cBhvr>
                                        <p:cTn id="28" dur="1230" accel="100000" fill="hold">
                                          <p:stCondLst>
                                            <p:cond delay="770"/>
                                          </p:stCondLst>
                                        </p:cTn>
                                        <p:tgtEl>
                                          <p:spTgt spid="47"/>
                                        </p:tgtEl>
                                      </p:cBhvr>
                                      <p:from x="200000" y="450000"/>
                                      <p:to x="100000" y="100000"/>
                                    </p:animScale>
                                    <p:set>
                                      <p:cBhvr>
                                        <p:cTn id="29" dur="770" fill="hold"/>
                                        <p:tgtEl>
                                          <p:spTgt spid="47"/>
                                        </p:tgtEl>
                                        <p:attrNameLst>
                                          <p:attrName>ppt_x</p:attrName>
                                        </p:attrNameLst>
                                      </p:cBhvr>
                                      <p:to>
                                        <p:strVal val="(0.5)"/>
                                      </p:to>
                                    </p:set>
                                    <p:anim from="(0.5)" to="(#ppt_x)" calcmode="lin" valueType="num">
                                      <p:cBhvr>
                                        <p:cTn id="30" dur="1230" accel="100000" fill="hold">
                                          <p:stCondLst>
                                            <p:cond delay="770"/>
                                          </p:stCondLst>
                                        </p:cTn>
                                        <p:tgtEl>
                                          <p:spTgt spid="47"/>
                                        </p:tgtEl>
                                        <p:attrNameLst>
                                          <p:attrName>ppt_x</p:attrName>
                                        </p:attrNameLst>
                                      </p:cBhvr>
                                    </p:anim>
                                    <p:set>
                                      <p:cBhvr>
                                        <p:cTn id="31" dur="770" fill="hold"/>
                                        <p:tgtEl>
                                          <p:spTgt spid="47"/>
                                        </p:tgtEl>
                                        <p:attrNameLst>
                                          <p:attrName>ppt_y</p:attrName>
                                        </p:attrNameLst>
                                      </p:cBhvr>
                                      <p:to>
                                        <p:strVal val="(#ppt_y+0.4)"/>
                                      </p:to>
                                    </p:set>
                                    <p:anim from="(#ppt_y+0.4)" to="(#ppt_y)" calcmode="lin" valueType="num">
                                      <p:cBhvr>
                                        <p:cTn id="32" dur="1230" accel="100000" fill="hold">
                                          <p:stCondLst>
                                            <p:cond delay="770"/>
                                          </p:stCondLst>
                                        </p:cTn>
                                        <p:tgtEl>
                                          <p:spTgt spid="47"/>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6" presetClass="entr" presetSubtype="42"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outHorizont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900" decel="100000" fill="hold"/>
                                        <p:tgtEl>
                                          <p:spTgt spid="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70" decel="100000"/>
                                        <p:tgtEl>
                                          <p:spTgt spid="51"/>
                                        </p:tgtEl>
                                      </p:cBhvr>
                                    </p:animEffect>
                                    <p:animScale>
                                      <p:cBhvr>
                                        <p:cTn id="53" dur="770" decel="100000"/>
                                        <p:tgtEl>
                                          <p:spTgt spid="51"/>
                                        </p:tgtEl>
                                      </p:cBhvr>
                                      <p:from x="10000" y="10000"/>
                                      <p:to x="200000" y="450000"/>
                                    </p:animScale>
                                    <p:animScale>
                                      <p:cBhvr>
                                        <p:cTn id="54" dur="1230" accel="100000" fill="hold">
                                          <p:stCondLst>
                                            <p:cond delay="770"/>
                                          </p:stCondLst>
                                        </p:cTn>
                                        <p:tgtEl>
                                          <p:spTgt spid="51"/>
                                        </p:tgtEl>
                                      </p:cBhvr>
                                      <p:from x="200000" y="450000"/>
                                      <p:to x="100000" y="100000"/>
                                    </p:animScale>
                                    <p:set>
                                      <p:cBhvr>
                                        <p:cTn id="55" dur="770" fill="hold"/>
                                        <p:tgtEl>
                                          <p:spTgt spid="51"/>
                                        </p:tgtEl>
                                        <p:attrNameLst>
                                          <p:attrName>ppt_x</p:attrName>
                                        </p:attrNameLst>
                                      </p:cBhvr>
                                      <p:to>
                                        <p:strVal val="(0.5)"/>
                                      </p:to>
                                    </p:set>
                                    <p:anim from="(0.5)" to="(#ppt_x)" calcmode="lin" valueType="num">
                                      <p:cBhvr>
                                        <p:cTn id="56" dur="1230" accel="100000" fill="hold">
                                          <p:stCondLst>
                                            <p:cond delay="770"/>
                                          </p:stCondLst>
                                        </p:cTn>
                                        <p:tgtEl>
                                          <p:spTgt spid="51"/>
                                        </p:tgtEl>
                                        <p:attrNameLst>
                                          <p:attrName>ppt_x</p:attrName>
                                        </p:attrNameLst>
                                      </p:cBhvr>
                                    </p:anim>
                                    <p:set>
                                      <p:cBhvr>
                                        <p:cTn id="57" dur="770" fill="hold"/>
                                        <p:tgtEl>
                                          <p:spTgt spid="51"/>
                                        </p:tgtEl>
                                        <p:attrNameLst>
                                          <p:attrName>ppt_y</p:attrName>
                                        </p:attrNameLst>
                                      </p:cBhvr>
                                      <p:to>
                                        <p:strVal val="(#ppt_y+0.4)"/>
                                      </p:to>
                                    </p:set>
                                    <p:anim from="(#ppt_y+0.4)" to="(#ppt_y)" calcmode="lin" valueType="num">
                                      <p:cBhvr>
                                        <p:cTn id="58" dur="1230" accel="100000" fill="hold">
                                          <p:stCondLst>
                                            <p:cond delay="770"/>
                                          </p:stCondLst>
                                        </p:cTn>
                                        <p:tgtEl>
                                          <p:spTgt spid="51"/>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6" presetClass="entr" presetSubtype="42"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barn(outHorizontal)">
                                      <p:cBhvr>
                                        <p:cTn id="65" dur="500"/>
                                        <p:tgtEl>
                                          <p:spTgt spid="99"/>
                                        </p:tgtEl>
                                      </p:cBhvr>
                                    </p:animEffect>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900" decel="100000" fill="hold"/>
                                        <p:tgtEl>
                                          <p:spTgt spid="7"/>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770" decel="100000"/>
                                        <p:tgtEl>
                                          <p:spTgt spid="54"/>
                                        </p:tgtEl>
                                      </p:cBhvr>
                                    </p:animEffect>
                                    <p:animScale>
                                      <p:cBhvr>
                                        <p:cTn id="79" dur="770" decel="100000"/>
                                        <p:tgtEl>
                                          <p:spTgt spid="54"/>
                                        </p:tgtEl>
                                      </p:cBhvr>
                                      <p:from x="10000" y="10000"/>
                                      <p:to x="200000" y="450000"/>
                                    </p:animScale>
                                    <p:animScale>
                                      <p:cBhvr>
                                        <p:cTn id="80" dur="1230" accel="100000" fill="hold">
                                          <p:stCondLst>
                                            <p:cond delay="770"/>
                                          </p:stCondLst>
                                        </p:cTn>
                                        <p:tgtEl>
                                          <p:spTgt spid="54"/>
                                        </p:tgtEl>
                                      </p:cBhvr>
                                      <p:from x="200000" y="450000"/>
                                      <p:to x="100000" y="100000"/>
                                    </p:animScale>
                                    <p:set>
                                      <p:cBhvr>
                                        <p:cTn id="81" dur="770" fill="hold"/>
                                        <p:tgtEl>
                                          <p:spTgt spid="54"/>
                                        </p:tgtEl>
                                        <p:attrNameLst>
                                          <p:attrName>ppt_x</p:attrName>
                                        </p:attrNameLst>
                                      </p:cBhvr>
                                      <p:to>
                                        <p:strVal val="(0.5)"/>
                                      </p:to>
                                    </p:set>
                                    <p:anim from="(0.5)" to="(#ppt_x)" calcmode="lin" valueType="num">
                                      <p:cBhvr>
                                        <p:cTn id="82" dur="1230" accel="100000" fill="hold">
                                          <p:stCondLst>
                                            <p:cond delay="770"/>
                                          </p:stCondLst>
                                        </p:cTn>
                                        <p:tgtEl>
                                          <p:spTgt spid="54"/>
                                        </p:tgtEl>
                                        <p:attrNameLst>
                                          <p:attrName>ppt_x</p:attrName>
                                        </p:attrNameLst>
                                      </p:cBhvr>
                                    </p:anim>
                                    <p:set>
                                      <p:cBhvr>
                                        <p:cTn id="83" dur="770" fill="hold"/>
                                        <p:tgtEl>
                                          <p:spTgt spid="54"/>
                                        </p:tgtEl>
                                        <p:attrNameLst>
                                          <p:attrName>ppt_y</p:attrName>
                                        </p:attrNameLst>
                                      </p:cBhvr>
                                      <p:to>
                                        <p:strVal val="(#ppt_y+0.4)"/>
                                      </p:to>
                                    </p:set>
                                    <p:anim from="(#ppt_y+0.4)" to="(#ppt_y)" calcmode="lin" valueType="num">
                                      <p:cBhvr>
                                        <p:cTn id="84" dur="1230" accel="100000" fill="hold">
                                          <p:stCondLst>
                                            <p:cond delay="770"/>
                                          </p:stCondLst>
                                        </p:cTn>
                                        <p:tgtEl>
                                          <p:spTgt spid="54"/>
                                        </p:tgtEl>
                                        <p:attrNameLst>
                                          <p:attrName>ppt_y</p:attrName>
                                        </p:attrNameLst>
                                      </p:cBhvr>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par>
                                <p:cTn id="89" presetID="16" presetClass="entr" presetSubtype="42"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barn(outHorizontal)">
                                      <p:cBhvr>
                                        <p:cTn id="91" dur="50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900" decel="100000" fill="hold"/>
                                        <p:tgtEl>
                                          <p:spTgt spid="9"/>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1" presetClass="entr" presetSubtype="0" fill="hold" grpId="0"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770" decel="100000"/>
                                        <p:tgtEl>
                                          <p:spTgt spid="58"/>
                                        </p:tgtEl>
                                      </p:cBhvr>
                                    </p:animEffect>
                                    <p:animScale>
                                      <p:cBhvr>
                                        <p:cTn id="105" dur="770" decel="100000"/>
                                        <p:tgtEl>
                                          <p:spTgt spid="58"/>
                                        </p:tgtEl>
                                      </p:cBhvr>
                                      <p:from x="10000" y="10000"/>
                                      <p:to x="200000" y="450000"/>
                                    </p:animScale>
                                    <p:animScale>
                                      <p:cBhvr>
                                        <p:cTn id="106" dur="1230" accel="100000" fill="hold">
                                          <p:stCondLst>
                                            <p:cond delay="770"/>
                                          </p:stCondLst>
                                        </p:cTn>
                                        <p:tgtEl>
                                          <p:spTgt spid="58"/>
                                        </p:tgtEl>
                                      </p:cBhvr>
                                      <p:from x="200000" y="450000"/>
                                      <p:to x="100000" y="100000"/>
                                    </p:animScale>
                                    <p:set>
                                      <p:cBhvr>
                                        <p:cTn id="107" dur="770" fill="hold"/>
                                        <p:tgtEl>
                                          <p:spTgt spid="58"/>
                                        </p:tgtEl>
                                        <p:attrNameLst>
                                          <p:attrName>ppt_x</p:attrName>
                                        </p:attrNameLst>
                                      </p:cBhvr>
                                      <p:to>
                                        <p:strVal val="(0.5)"/>
                                      </p:to>
                                    </p:set>
                                    <p:anim from="(0.5)" to="(#ppt_x)" calcmode="lin" valueType="num">
                                      <p:cBhvr>
                                        <p:cTn id="108" dur="1230" accel="100000" fill="hold">
                                          <p:stCondLst>
                                            <p:cond delay="770"/>
                                          </p:stCondLst>
                                        </p:cTn>
                                        <p:tgtEl>
                                          <p:spTgt spid="58"/>
                                        </p:tgtEl>
                                        <p:attrNameLst>
                                          <p:attrName>ppt_x</p:attrName>
                                        </p:attrNameLst>
                                      </p:cBhvr>
                                    </p:anim>
                                    <p:set>
                                      <p:cBhvr>
                                        <p:cTn id="109" dur="770" fill="hold"/>
                                        <p:tgtEl>
                                          <p:spTgt spid="58"/>
                                        </p:tgtEl>
                                        <p:attrNameLst>
                                          <p:attrName>ppt_y</p:attrName>
                                        </p:attrNameLst>
                                      </p:cBhvr>
                                      <p:to>
                                        <p:strVal val="(#ppt_y+0.4)"/>
                                      </p:to>
                                    </p:set>
                                    <p:anim from="(#ppt_y+0.4)" to="(#ppt_y)" calcmode="lin" valueType="num">
                                      <p:cBhvr>
                                        <p:cTn id="110" dur="1230" accel="100000" fill="hold">
                                          <p:stCondLst>
                                            <p:cond delay="770"/>
                                          </p:stCondLst>
                                        </p:cTn>
                                        <p:tgtEl>
                                          <p:spTgt spid="58"/>
                                        </p:tgtEl>
                                        <p:attrNameLst>
                                          <p:attrName>ppt_y</p:attrName>
                                        </p:attrNameLst>
                                      </p:cBhvr>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7" grpId="0"/>
      <p:bldP spid="50" grpId="0"/>
      <p:bldP spid="51" grpId="0"/>
      <p:bldP spid="53" grpId="0"/>
      <p:bldP spid="54" grpId="0"/>
      <p:bldP spid="58" grpId="0"/>
      <p:bldP spid="5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Straight Connector 97"/>
          <p:cNvCxnSpPr/>
          <p:nvPr/>
        </p:nvCxnSpPr>
        <p:spPr>
          <a:xfrm>
            <a:off x="33379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87892" y="5048873"/>
            <a:ext cx="818553"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TAZA</a:t>
            </a:r>
          </a:p>
        </p:txBody>
      </p:sp>
      <p:sp>
        <p:nvSpPr>
          <p:cNvPr id="50" name="TextBox 11"/>
          <p:cNvSpPr txBox="1"/>
          <p:nvPr/>
        </p:nvSpPr>
        <p:spPr>
          <a:xfrm>
            <a:off x="4481180" y="5023473"/>
            <a:ext cx="724778"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¡CORRECTO!</a:t>
            </a:r>
          </a:p>
        </p:txBody>
      </p:sp>
      <p:sp>
        <p:nvSpPr>
          <p:cNvPr id="53" name="TextBox 11"/>
          <p:cNvSpPr txBox="1"/>
          <p:nvPr/>
        </p:nvSpPr>
        <p:spPr>
          <a:xfrm>
            <a:off x="7268406" y="5036173"/>
            <a:ext cx="966931"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TORCEDURA</a:t>
            </a:r>
          </a:p>
        </p:txBody>
      </p:sp>
      <p:grpSp>
        <p:nvGrpSpPr>
          <p:cNvPr id="2" name="Group 31"/>
          <p:cNvGrpSpPr/>
          <p:nvPr/>
        </p:nvGrpSpPr>
        <p:grpSpPr>
          <a:xfrm>
            <a:off x="330199" y="2197100"/>
            <a:ext cx="2781301" cy="2717800"/>
            <a:chOff x="330199" y="2197100"/>
            <a:chExt cx="2781301" cy="271780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1" name="Picture 30"/>
            <p:cNvPicPr>
              <a:picLocks noChangeAspect="1"/>
            </p:cNvPicPr>
            <p:nvPr/>
          </p:nvPicPr>
          <p:blipFill>
            <a:blip r:embed="rId3"/>
            <a:srcRect l="22561" r="3258" b="11059"/>
            <a:stretch>
              <a:fillRect/>
            </a:stretch>
          </p:blipFill>
          <p:spPr>
            <a:xfrm>
              <a:off x="647700" y="2197100"/>
              <a:ext cx="2463800" cy="2400300"/>
            </a:xfrm>
            <a:prstGeom prst="rect">
              <a:avLst/>
            </a:prstGeom>
          </p:spPr>
        </p:pic>
      </p:grpSp>
      <p:sp>
        <p:nvSpPr>
          <p:cNvPr id="59" name="TextBox 11"/>
          <p:cNvSpPr txBox="1"/>
          <p:nvPr/>
        </p:nvSpPr>
        <p:spPr>
          <a:xfrm>
            <a:off x="9370392" y="5036173"/>
            <a:ext cx="242716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DELAMINACIÓN</a:t>
            </a:r>
          </a:p>
        </p:txBody>
      </p:sp>
      <p:sp>
        <p:nvSpPr>
          <p:cNvPr id="47" name="TextBox 46"/>
          <p:cNvSpPr txBox="1"/>
          <p:nvPr/>
        </p:nvSpPr>
        <p:spPr>
          <a:xfrm>
            <a:off x="1295400" y="26289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36"/>
          <p:cNvGrpSpPr/>
          <p:nvPr/>
        </p:nvGrpSpPr>
        <p:grpSpPr>
          <a:xfrm>
            <a:off x="6388577" y="2184400"/>
            <a:ext cx="2630322" cy="2713500"/>
            <a:chOff x="6388577" y="2184400"/>
            <a:chExt cx="2630322" cy="2713500"/>
          </a:xfrm>
        </p:grpSpPr>
        <p:grpSp>
          <p:nvGrpSpPr>
            <p:cNvPr id="6"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3" name="Picture 32"/>
            <p:cNvPicPr>
              <a:picLocks noChangeAspect="1"/>
            </p:cNvPicPr>
            <p:nvPr/>
          </p:nvPicPr>
          <p:blipFill>
            <a:blip r:embed="rId4"/>
            <a:srcRect l="3656" r="1667"/>
            <a:stretch>
              <a:fillRect/>
            </a:stretch>
          </p:blipFill>
          <p:spPr>
            <a:xfrm>
              <a:off x="6680200" y="2209800"/>
              <a:ext cx="2311400" cy="2368550"/>
            </a:xfrm>
            <a:prstGeom prst="rect">
              <a:avLst/>
            </a:prstGeom>
          </p:spPr>
        </p:pic>
      </p:grpSp>
      <p:sp>
        <p:nvSpPr>
          <p:cNvPr id="51" name="TextBox 50"/>
          <p:cNvSpPr txBox="1"/>
          <p:nvPr/>
        </p:nvSpPr>
        <p:spPr>
          <a:xfrm>
            <a:off x="7226300" y="25441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35"/>
          <p:cNvGrpSpPr/>
          <p:nvPr/>
        </p:nvGrpSpPr>
        <p:grpSpPr>
          <a:xfrm>
            <a:off x="3416300" y="2133600"/>
            <a:ext cx="2836577" cy="2758000"/>
            <a:chOff x="3416300" y="2133600"/>
            <a:chExt cx="2836577" cy="2758000"/>
          </a:xfrm>
        </p:grpSpPr>
        <p:grpSp>
          <p:nvGrpSpPr>
            <p:cNvPr id="8"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4" name="Picture 33"/>
            <p:cNvPicPr>
              <a:picLocks noChangeAspect="1"/>
            </p:cNvPicPr>
            <p:nvPr/>
          </p:nvPicPr>
          <p:blipFill>
            <a:blip r:embed="rId5"/>
            <a:stretch>
              <a:fillRect/>
            </a:stretch>
          </p:blipFill>
          <p:spPr>
            <a:xfrm>
              <a:off x="3722471" y="2133600"/>
              <a:ext cx="2530406" cy="2425700"/>
            </a:xfrm>
            <a:prstGeom prst="rect">
              <a:avLst/>
            </a:prstGeom>
          </p:spPr>
        </p:pic>
      </p:grpSp>
      <p:sp>
        <p:nvSpPr>
          <p:cNvPr id="54" name="TextBox 53"/>
          <p:cNvSpPr txBox="1"/>
          <p:nvPr/>
        </p:nvSpPr>
        <p:spPr>
          <a:xfrm>
            <a:off x="4381500" y="25949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37"/>
          <p:cNvGrpSpPr/>
          <p:nvPr/>
        </p:nvGrpSpPr>
        <p:grpSpPr>
          <a:xfrm>
            <a:off x="9242900" y="2145244"/>
            <a:ext cx="2618900" cy="2710356"/>
            <a:chOff x="9242900" y="2145244"/>
            <a:chExt cx="2618900" cy="2710356"/>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5" name="Picture 34"/>
            <p:cNvPicPr>
              <a:picLocks noChangeAspect="1"/>
            </p:cNvPicPr>
            <p:nvPr/>
          </p:nvPicPr>
          <p:blipFill>
            <a:blip r:embed="rId6"/>
            <a:srcRect l="19505" t="27917" r="34761"/>
            <a:stretch>
              <a:fillRect/>
            </a:stretch>
          </p:blipFill>
          <p:spPr>
            <a:xfrm>
              <a:off x="9436100" y="2159000"/>
              <a:ext cx="2425700" cy="2326686"/>
            </a:xfrm>
            <a:prstGeom prst="rect">
              <a:avLst/>
            </a:prstGeom>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36" name="Group 35">
            <a:extLst>
              <a:ext uri="{FF2B5EF4-FFF2-40B4-BE49-F238E27FC236}">
                <a16:creationId xmlns:a16="http://schemas.microsoft.com/office/drawing/2014/main" id="{80B3027A-2226-DA47-AE2C-210E1C88A7C9}"/>
              </a:ext>
            </a:extLst>
          </p:cNvPr>
          <p:cNvGrpSpPr/>
          <p:nvPr/>
        </p:nvGrpSpPr>
        <p:grpSpPr>
          <a:xfrm>
            <a:off x="637065" y="219239"/>
            <a:ext cx="5736061" cy="999961"/>
            <a:chOff x="637065" y="219239"/>
            <a:chExt cx="5736061" cy="999961"/>
          </a:xfrm>
        </p:grpSpPr>
        <p:sp>
          <p:nvSpPr>
            <p:cNvPr id="37" name="TextBox 36">
              <a:extLst>
                <a:ext uri="{FF2B5EF4-FFF2-40B4-BE49-F238E27FC236}">
                  <a16:creationId xmlns:a16="http://schemas.microsoft.com/office/drawing/2014/main" id="{D7C97E88-F1DC-9043-8C2F-1924904D562D}"/>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8" name="Picture 37">
              <a:extLst>
                <a:ext uri="{FF2B5EF4-FFF2-40B4-BE49-F238E27FC236}">
                  <a16:creationId xmlns:a16="http://schemas.microsoft.com/office/drawing/2014/main" id="{E6FFAF93-EB21-CF49-A5CB-BC76E10CF5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
        <p:nvSpPr>
          <p:cNvPr id="39" name="TextBox 38">
            <a:extLst>
              <a:ext uri="{FF2B5EF4-FFF2-40B4-BE49-F238E27FC236}">
                <a16:creationId xmlns:a16="http://schemas.microsoft.com/office/drawing/2014/main" id="{84B23634-38FF-B74D-983F-B5AC46794501}"/>
              </a:ext>
            </a:extLst>
          </p:cNvPr>
          <p:cNvSpPr txBox="1"/>
          <p:nvPr/>
        </p:nvSpPr>
        <p:spPr>
          <a:xfrm>
            <a:off x="2188838" y="971354"/>
            <a:ext cx="8536311" cy="769441"/>
          </a:xfrm>
          <a:prstGeom prst="rect">
            <a:avLst/>
          </a:prstGeom>
          <a:noFill/>
        </p:spPr>
        <p:txBody>
          <a:bodyPr wrap="none" rtlCol="0">
            <a:spAutoFit/>
          </a:bodyPr>
          <a:lstStyle/>
          <a:p>
            <a:r>
              <a:rPr lang="en-CA" sz="4400" dirty="0">
                <a:solidFill>
                  <a:schemeClr val="tx1">
                    <a:lumMod val="65000"/>
                    <a:lumOff val="35000"/>
                  </a:schemeClr>
                </a:solidFill>
              </a:rPr>
              <a:t>¿UTILIZARLO O DESCARTARLO?</a:t>
            </a:r>
          </a:p>
        </p:txBody>
      </p:sp>
    </p:spTree>
    <p:extLst>
      <p:ext uri="{BB962C8B-B14F-4D97-AF65-F5344CB8AC3E}">
        <p14:creationId xmlns:p14="http://schemas.microsoft.com/office/powerpoint/2010/main" val="41943116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770" decel="100000"/>
                                        <p:tgtEl>
                                          <p:spTgt spid="47"/>
                                        </p:tgtEl>
                                      </p:cBhvr>
                                    </p:animEffect>
                                    <p:animScale>
                                      <p:cBhvr>
                                        <p:cTn id="21" dur="770" decel="100000"/>
                                        <p:tgtEl>
                                          <p:spTgt spid="47"/>
                                        </p:tgtEl>
                                      </p:cBhvr>
                                      <p:from x="10000" y="10000"/>
                                      <p:to x="200000" y="450000"/>
                                    </p:animScale>
                                    <p:animScale>
                                      <p:cBhvr>
                                        <p:cTn id="22" dur="1230" accel="100000" fill="hold">
                                          <p:stCondLst>
                                            <p:cond delay="770"/>
                                          </p:stCondLst>
                                        </p:cTn>
                                        <p:tgtEl>
                                          <p:spTgt spid="47"/>
                                        </p:tgtEl>
                                      </p:cBhvr>
                                      <p:from x="200000" y="450000"/>
                                      <p:to x="100000" y="100000"/>
                                    </p:animScale>
                                    <p:set>
                                      <p:cBhvr>
                                        <p:cTn id="23" dur="770" fill="hold"/>
                                        <p:tgtEl>
                                          <p:spTgt spid="47"/>
                                        </p:tgtEl>
                                        <p:attrNameLst>
                                          <p:attrName>ppt_x</p:attrName>
                                        </p:attrNameLst>
                                      </p:cBhvr>
                                      <p:to>
                                        <p:strVal val="(0.5)"/>
                                      </p:to>
                                    </p:set>
                                    <p:anim from="(0.5)" to="(#ppt_x)" calcmode="lin" valueType="num">
                                      <p:cBhvr>
                                        <p:cTn id="24" dur="1230" accel="100000" fill="hold">
                                          <p:stCondLst>
                                            <p:cond delay="770"/>
                                          </p:stCondLst>
                                        </p:cTn>
                                        <p:tgtEl>
                                          <p:spTgt spid="47"/>
                                        </p:tgtEl>
                                        <p:attrNameLst>
                                          <p:attrName>ppt_x</p:attrName>
                                        </p:attrNameLst>
                                      </p:cBhvr>
                                    </p:anim>
                                    <p:set>
                                      <p:cBhvr>
                                        <p:cTn id="25" dur="770" fill="hold"/>
                                        <p:tgtEl>
                                          <p:spTgt spid="47"/>
                                        </p:tgtEl>
                                        <p:attrNameLst>
                                          <p:attrName>ppt_y</p:attrName>
                                        </p:attrNameLst>
                                      </p:cBhvr>
                                      <p:to>
                                        <p:strVal val="(#ppt_y+0.4)"/>
                                      </p:to>
                                    </p:set>
                                    <p:anim from="(#ppt_y+0.4)" to="(#ppt_y)" calcmode="lin" valueType="num">
                                      <p:cBhvr>
                                        <p:cTn id="26" dur="1230" accel="100000" fill="hold">
                                          <p:stCondLst>
                                            <p:cond delay="770"/>
                                          </p:stCondLst>
                                        </p:cTn>
                                        <p:tgtEl>
                                          <p:spTgt spid="47"/>
                                        </p:tgtEl>
                                        <p:attrNameLst>
                                          <p:attrName>ppt_y</p:attrName>
                                        </p:attrNameLst>
                                      </p:cBhvr>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6" presetClass="entr" presetSubtype="42"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barn(outHorizontal)">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770" decel="100000"/>
                                        <p:tgtEl>
                                          <p:spTgt spid="54"/>
                                        </p:tgtEl>
                                      </p:cBhvr>
                                    </p:animEffect>
                                    <p:animScale>
                                      <p:cBhvr>
                                        <p:cTn id="47" dur="770" decel="100000"/>
                                        <p:tgtEl>
                                          <p:spTgt spid="54"/>
                                        </p:tgtEl>
                                      </p:cBhvr>
                                      <p:from x="10000" y="10000"/>
                                      <p:to x="200000" y="450000"/>
                                    </p:animScale>
                                    <p:animScale>
                                      <p:cBhvr>
                                        <p:cTn id="48" dur="1230" accel="100000" fill="hold">
                                          <p:stCondLst>
                                            <p:cond delay="770"/>
                                          </p:stCondLst>
                                        </p:cTn>
                                        <p:tgtEl>
                                          <p:spTgt spid="54"/>
                                        </p:tgtEl>
                                      </p:cBhvr>
                                      <p:from x="200000" y="450000"/>
                                      <p:to x="100000" y="100000"/>
                                    </p:animScale>
                                    <p:set>
                                      <p:cBhvr>
                                        <p:cTn id="49" dur="770" fill="hold"/>
                                        <p:tgtEl>
                                          <p:spTgt spid="54"/>
                                        </p:tgtEl>
                                        <p:attrNameLst>
                                          <p:attrName>ppt_x</p:attrName>
                                        </p:attrNameLst>
                                      </p:cBhvr>
                                      <p:to>
                                        <p:strVal val="(0.5)"/>
                                      </p:to>
                                    </p:set>
                                    <p:anim from="(0.5)" to="(#ppt_x)" calcmode="lin" valueType="num">
                                      <p:cBhvr>
                                        <p:cTn id="50" dur="1230" accel="100000" fill="hold">
                                          <p:stCondLst>
                                            <p:cond delay="770"/>
                                          </p:stCondLst>
                                        </p:cTn>
                                        <p:tgtEl>
                                          <p:spTgt spid="54"/>
                                        </p:tgtEl>
                                        <p:attrNameLst>
                                          <p:attrName>ppt_x</p:attrName>
                                        </p:attrNameLst>
                                      </p:cBhvr>
                                    </p:anim>
                                    <p:set>
                                      <p:cBhvr>
                                        <p:cTn id="51" dur="770" fill="hold"/>
                                        <p:tgtEl>
                                          <p:spTgt spid="54"/>
                                        </p:tgtEl>
                                        <p:attrNameLst>
                                          <p:attrName>ppt_y</p:attrName>
                                        </p:attrNameLst>
                                      </p:cBhvr>
                                      <p:to>
                                        <p:strVal val="(#ppt_y+0.4)"/>
                                      </p:to>
                                    </p:set>
                                    <p:anim from="(#ppt_y+0.4)" to="(#ppt_y)" calcmode="lin" valueType="num">
                                      <p:cBhvr>
                                        <p:cTn id="52" dur="1230" accel="100000" fill="hold">
                                          <p:stCondLst>
                                            <p:cond delay="770"/>
                                          </p:stCondLst>
                                        </p:cTn>
                                        <p:tgtEl>
                                          <p:spTgt spid="54"/>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6" presetClass="entr" presetSubtype="42"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barn(outHorizontal)">
                                      <p:cBhvr>
                                        <p:cTn id="59" dur="500"/>
                                        <p:tgtEl>
                                          <p:spTgt spid="99"/>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900" decel="100000" fill="hold"/>
                                        <p:tgtEl>
                                          <p:spTgt spid="5"/>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770" decel="100000"/>
                                        <p:tgtEl>
                                          <p:spTgt spid="51"/>
                                        </p:tgtEl>
                                      </p:cBhvr>
                                    </p:animEffect>
                                    <p:animScale>
                                      <p:cBhvr>
                                        <p:cTn id="73" dur="770" decel="100000"/>
                                        <p:tgtEl>
                                          <p:spTgt spid="51"/>
                                        </p:tgtEl>
                                      </p:cBhvr>
                                      <p:from x="10000" y="10000"/>
                                      <p:to x="200000" y="450000"/>
                                    </p:animScale>
                                    <p:animScale>
                                      <p:cBhvr>
                                        <p:cTn id="74" dur="1230" accel="100000" fill="hold">
                                          <p:stCondLst>
                                            <p:cond delay="770"/>
                                          </p:stCondLst>
                                        </p:cTn>
                                        <p:tgtEl>
                                          <p:spTgt spid="51"/>
                                        </p:tgtEl>
                                      </p:cBhvr>
                                      <p:from x="200000" y="450000"/>
                                      <p:to x="100000" y="100000"/>
                                    </p:animScale>
                                    <p:set>
                                      <p:cBhvr>
                                        <p:cTn id="75" dur="770" fill="hold"/>
                                        <p:tgtEl>
                                          <p:spTgt spid="51"/>
                                        </p:tgtEl>
                                        <p:attrNameLst>
                                          <p:attrName>ppt_x</p:attrName>
                                        </p:attrNameLst>
                                      </p:cBhvr>
                                      <p:to>
                                        <p:strVal val="(0.5)"/>
                                      </p:to>
                                    </p:set>
                                    <p:anim from="(0.5)" to="(#ppt_x)" calcmode="lin" valueType="num">
                                      <p:cBhvr>
                                        <p:cTn id="76" dur="1230" accel="100000" fill="hold">
                                          <p:stCondLst>
                                            <p:cond delay="770"/>
                                          </p:stCondLst>
                                        </p:cTn>
                                        <p:tgtEl>
                                          <p:spTgt spid="51"/>
                                        </p:tgtEl>
                                        <p:attrNameLst>
                                          <p:attrName>ppt_x</p:attrName>
                                        </p:attrNameLst>
                                      </p:cBhvr>
                                    </p:anim>
                                    <p:set>
                                      <p:cBhvr>
                                        <p:cTn id="77" dur="770" fill="hold"/>
                                        <p:tgtEl>
                                          <p:spTgt spid="51"/>
                                        </p:tgtEl>
                                        <p:attrNameLst>
                                          <p:attrName>ppt_y</p:attrName>
                                        </p:attrNameLst>
                                      </p:cBhvr>
                                      <p:to>
                                        <p:strVal val="(#ppt_y+0.4)"/>
                                      </p:to>
                                    </p:set>
                                    <p:anim from="(#ppt_y+0.4)" to="(#ppt_y)" calcmode="lin" valueType="num">
                                      <p:cBhvr>
                                        <p:cTn id="78" dur="1230" accel="100000" fill="hold">
                                          <p:stCondLst>
                                            <p:cond delay="770"/>
                                          </p:stCondLst>
                                        </p:cTn>
                                        <p:tgtEl>
                                          <p:spTgt spid="51"/>
                                        </p:tgtEl>
                                        <p:attrNameLst>
                                          <p:attrName>ppt_y</p:attrName>
                                        </p:attrNameLst>
                                      </p:cBhvr>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6" presetClass="entr" presetSubtype="42"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barn(outHorizontal)">
                                      <p:cBhvr>
                                        <p:cTn id="85" dur="500"/>
                                        <p:tgtEl>
                                          <p:spTgt spid="100"/>
                                        </p:tgtEl>
                                      </p:cBhvr>
                                    </p:animEffect>
                                  </p:childTnLst>
                                </p:cTn>
                              </p:par>
                            </p:childTnLst>
                          </p:cTn>
                        </p:par>
                      </p:childTnLst>
                    </p:cTn>
                  </p:par>
                  <p:par>
                    <p:cTn id="86" fill="hold">
                      <p:stCondLst>
                        <p:cond delay="indefinite"/>
                      </p:stCondLst>
                      <p:childTnLst>
                        <p:par>
                          <p:cTn id="87" fill="hold">
                            <p:stCondLst>
                              <p:cond delay="0"/>
                            </p:stCondLst>
                            <p:childTnLst>
                              <p:par>
                                <p:cTn id="88" presetID="37"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900" decel="100000" fill="hold"/>
                                        <p:tgtEl>
                                          <p:spTgt spid="9"/>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1" presetClass="entr" presetSubtype="0" fill="hold" grpId="0" nodeType="click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770" decel="100000"/>
                                        <p:tgtEl>
                                          <p:spTgt spid="58"/>
                                        </p:tgtEl>
                                      </p:cBhvr>
                                    </p:animEffect>
                                    <p:animScale>
                                      <p:cBhvr>
                                        <p:cTn id="99" dur="770" decel="100000"/>
                                        <p:tgtEl>
                                          <p:spTgt spid="58"/>
                                        </p:tgtEl>
                                      </p:cBhvr>
                                      <p:from x="10000" y="10000"/>
                                      <p:to x="200000" y="450000"/>
                                    </p:animScale>
                                    <p:animScale>
                                      <p:cBhvr>
                                        <p:cTn id="100" dur="1230" accel="100000" fill="hold">
                                          <p:stCondLst>
                                            <p:cond delay="770"/>
                                          </p:stCondLst>
                                        </p:cTn>
                                        <p:tgtEl>
                                          <p:spTgt spid="58"/>
                                        </p:tgtEl>
                                      </p:cBhvr>
                                      <p:from x="200000" y="450000"/>
                                      <p:to x="100000" y="100000"/>
                                    </p:animScale>
                                    <p:set>
                                      <p:cBhvr>
                                        <p:cTn id="101" dur="770" fill="hold"/>
                                        <p:tgtEl>
                                          <p:spTgt spid="58"/>
                                        </p:tgtEl>
                                        <p:attrNameLst>
                                          <p:attrName>ppt_x</p:attrName>
                                        </p:attrNameLst>
                                      </p:cBhvr>
                                      <p:to>
                                        <p:strVal val="(0.5)"/>
                                      </p:to>
                                    </p:set>
                                    <p:anim from="(0.5)" to="(#ppt_x)" calcmode="lin" valueType="num">
                                      <p:cBhvr>
                                        <p:cTn id="102" dur="1230" accel="100000" fill="hold">
                                          <p:stCondLst>
                                            <p:cond delay="770"/>
                                          </p:stCondLst>
                                        </p:cTn>
                                        <p:tgtEl>
                                          <p:spTgt spid="58"/>
                                        </p:tgtEl>
                                        <p:attrNameLst>
                                          <p:attrName>ppt_x</p:attrName>
                                        </p:attrNameLst>
                                      </p:cBhvr>
                                    </p:anim>
                                    <p:set>
                                      <p:cBhvr>
                                        <p:cTn id="103" dur="770" fill="hold"/>
                                        <p:tgtEl>
                                          <p:spTgt spid="58"/>
                                        </p:tgtEl>
                                        <p:attrNameLst>
                                          <p:attrName>ppt_y</p:attrName>
                                        </p:attrNameLst>
                                      </p:cBhvr>
                                      <p:to>
                                        <p:strVal val="(#ppt_y+0.4)"/>
                                      </p:to>
                                    </p:set>
                                    <p:anim from="(#ppt_y+0.4)" to="(#ppt_y)" calcmode="lin" valueType="num">
                                      <p:cBhvr>
                                        <p:cTn id="104" dur="1230" accel="100000" fill="hold">
                                          <p:stCondLst>
                                            <p:cond delay="770"/>
                                          </p:stCondLst>
                                        </p:cTn>
                                        <p:tgtEl>
                                          <p:spTgt spid="58"/>
                                        </p:tgtEl>
                                        <p:attrNameLst>
                                          <p:attrName>ppt_y</p:attrName>
                                        </p:attrNameLst>
                                      </p:cBhvr>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0" grpId="0"/>
      <p:bldP spid="53" grpId="0"/>
      <p:bldP spid="59" grpId="0"/>
      <p:bldP spid="47" grpId="0"/>
      <p:bldP spid="51" grpId="0"/>
      <p:bldP spid="54" grpId="0"/>
      <p:bldP spid="5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2813" y="680759"/>
            <a:ext cx="7566495" cy="830997"/>
          </a:xfrm>
          <a:prstGeom prst="rect">
            <a:avLst/>
          </a:prstGeom>
          <a:noFill/>
        </p:spPr>
        <p:txBody>
          <a:bodyPr wrap="none" rtlCol="0">
            <a:spAutoFit/>
          </a:bodyPr>
          <a:lstStyle/>
          <a:p>
            <a:pPr algn="ctr"/>
            <a:r>
              <a:rPr lang="en-CA" sz="4800" dirty="0">
                <a:solidFill>
                  <a:schemeClr val="tx1">
                    <a:lumMod val="65000"/>
                    <a:lumOff val="35000"/>
                  </a:schemeClr>
                </a:solidFill>
              </a:rPr>
              <a:t>PLATAFORMAS</a:t>
            </a:r>
            <a:r>
              <a:rPr lang="es-US" sz="4800" cap="all" dirty="0">
                <a:solidFill>
                  <a:srgbClr val="44546A"/>
                </a:solidFill>
                <a:latin typeface="+mj-lt"/>
              </a:rPr>
              <a:t> de metal</a:t>
            </a:r>
            <a:endParaRPr lang="en-US" sz="48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27" name="Picture 2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011115" y="1898650"/>
            <a:ext cx="10371155" cy="2279650"/>
          </a:xfrm>
          <a:prstGeom prst="rect">
            <a:avLst/>
          </a:prstGeom>
        </p:spPr>
      </p:pic>
      <p:sp>
        <p:nvSpPr>
          <p:cNvPr id="22" name="TextBox 21"/>
          <p:cNvSpPr txBox="1"/>
          <p:nvPr/>
        </p:nvSpPr>
        <p:spPr>
          <a:xfrm>
            <a:off x="2376453" y="4137236"/>
            <a:ext cx="10278783" cy="2215991"/>
          </a:xfrm>
          <a:prstGeom prst="rect">
            <a:avLst/>
          </a:prstGeom>
          <a:noFill/>
        </p:spPr>
        <p:txBody>
          <a:bodyPr wrap="square" rtlCol="0">
            <a:spAutoFit/>
          </a:bodyPr>
          <a:lstStyle/>
          <a:p>
            <a:pPr marL="182563" indent="-182563" rtl="0">
              <a:buFont typeface="Arial"/>
              <a:buChar char="•"/>
            </a:pPr>
            <a:r>
              <a:rPr lang="es-US" sz="2000" dirty="0">
                <a:solidFill>
                  <a:srgbClr val="595959"/>
                </a:solidFill>
              </a:rPr>
              <a:t>por lo general, hechos de aluminio o acero </a:t>
            </a:r>
          </a:p>
          <a:p>
            <a:pPr marL="182563" indent="-182563" rtl="0">
              <a:buFont typeface="Arial"/>
              <a:buChar char="•"/>
            </a:pPr>
            <a:r>
              <a:rPr lang="es-US" sz="2000" dirty="0">
                <a:solidFill>
                  <a:srgbClr val="595959"/>
                </a:solidFill>
              </a:rPr>
              <a:t>típicamente 9.5 pulgadas (240 mm) de ancho</a:t>
            </a:r>
          </a:p>
          <a:p>
            <a:pPr marL="182563" indent="-182563" rtl="0">
              <a:buFont typeface="Arial"/>
              <a:buChar char="•"/>
            </a:pPr>
            <a:r>
              <a:rPr lang="es-US" sz="2000" dirty="0">
                <a:solidFill>
                  <a:srgbClr val="595959"/>
                </a:solidFill>
              </a:rPr>
              <a:t>tienen una superficie antideslizante </a:t>
            </a:r>
          </a:p>
          <a:p>
            <a:pPr marL="182563" indent="-182563" rtl="0">
              <a:buFont typeface="Arial"/>
              <a:buChar char="•"/>
            </a:pPr>
            <a:r>
              <a:rPr lang="es-US" sz="2000" dirty="0">
                <a:solidFill>
                  <a:srgbClr val="595959"/>
                </a:solidFill>
              </a:rPr>
              <a:t>disponible con ganchos finales o extremos cuadrados </a:t>
            </a:r>
          </a:p>
          <a:p>
            <a:pPr marL="182563" indent="-182563" rtl="0">
              <a:buFont typeface="Arial"/>
              <a:buChar char="•"/>
            </a:pPr>
            <a:r>
              <a:rPr lang="es-US" sz="2000" dirty="0">
                <a:solidFill>
                  <a:srgbClr val="595959"/>
                </a:solidFill>
              </a:rPr>
              <a:t>Las plataformas de metal varían en longitud hasta 10 pies (3.05 m) </a:t>
            </a:r>
            <a:br>
              <a:rPr lang="es-US" sz="2000" dirty="0">
                <a:solidFill>
                  <a:srgbClr val="595959"/>
                </a:solidFill>
              </a:rPr>
            </a:br>
            <a:r>
              <a:rPr lang="es-US" sz="2000" dirty="0">
                <a:solidFill>
                  <a:srgbClr val="595959"/>
                </a:solidFill>
              </a:rPr>
              <a:t>para caber en una sola sección.</a:t>
            </a:r>
          </a:p>
          <a:p>
            <a:pPr marL="182563" indent="-182563" rtl="0"/>
            <a:endParaRPr lang="en-US" sz="1600" dirty="0"/>
          </a:p>
        </p:txBody>
      </p:sp>
      <p:pic>
        <p:nvPicPr>
          <p:cNvPr id="23" name="Picture 2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4" name="Straight Connector 2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843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1534" y="680759"/>
            <a:ext cx="6369051" cy="769441"/>
          </a:xfrm>
          <a:prstGeom prst="rect">
            <a:avLst/>
          </a:prstGeom>
          <a:noFill/>
        </p:spPr>
        <p:txBody>
          <a:bodyPr wrap="none" rtlCol="0">
            <a:spAutoFit/>
          </a:bodyPr>
          <a:lstStyle/>
          <a:p>
            <a:pPr algn="ctr" rtl="0"/>
            <a:r>
              <a:rPr lang="es-US" sz="4400" cap="all" dirty="0">
                <a:solidFill>
                  <a:srgbClr val="44546A"/>
                </a:solidFill>
                <a:latin typeface="+mj-lt"/>
              </a:rPr>
              <a:t>Tarimas de andamio</a:t>
            </a:r>
            <a:endParaRPr lang="en-US" sz="44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4" name="TextBox 23"/>
          <p:cNvSpPr txBox="1"/>
          <p:nvPr/>
        </p:nvSpPr>
        <p:spPr>
          <a:xfrm>
            <a:off x="529152" y="1465875"/>
            <a:ext cx="5681148" cy="4708981"/>
          </a:xfrm>
          <a:prstGeom prst="rect">
            <a:avLst/>
          </a:prstGeom>
          <a:noFill/>
        </p:spPr>
        <p:txBody>
          <a:bodyPr wrap="square" rtlCol="0">
            <a:spAutoFit/>
          </a:bodyPr>
          <a:lstStyle/>
          <a:p>
            <a:pPr marL="177800" indent="-177800" rtl="0">
              <a:spcAft>
                <a:spcPts val="1200"/>
              </a:spcAft>
              <a:buFont typeface="Arial"/>
              <a:buChar char="•"/>
            </a:pPr>
            <a:r>
              <a:rPr lang="es-US" sz="2000" dirty="0">
                <a:solidFill>
                  <a:schemeClr val="tx1">
                    <a:lumMod val="65000"/>
                    <a:lumOff val="35000"/>
                  </a:schemeClr>
                </a:solidFill>
              </a:rPr>
              <a:t>módulos de plataforma fabricados generalmente de 19 pulgadas (483 mm) de ancho</a:t>
            </a:r>
          </a:p>
          <a:p>
            <a:pPr marL="177800" indent="-177800" rtl="0">
              <a:spcAft>
                <a:spcPts val="1200"/>
              </a:spcAft>
              <a:buFont typeface="Arial"/>
              <a:buChar char="•"/>
            </a:pPr>
            <a:r>
              <a:rPr lang="es-US" sz="2000" dirty="0">
                <a:solidFill>
                  <a:schemeClr val="tx1">
                    <a:lumMod val="65000"/>
                    <a:lumOff val="35000"/>
                  </a:schemeClr>
                </a:solidFill>
              </a:rPr>
              <a:t>tienen ganchos para ser sujetados a los soportes de los andamios </a:t>
            </a:r>
          </a:p>
          <a:p>
            <a:pPr marL="177800" indent="-177800" rtl="0">
              <a:spcAft>
                <a:spcPts val="1200"/>
              </a:spcAft>
              <a:buFont typeface="Arial"/>
              <a:buChar char="•"/>
            </a:pPr>
            <a:r>
              <a:rPr lang="es-US" sz="2000" dirty="0">
                <a:solidFill>
                  <a:schemeClr val="tx1">
                    <a:lumMod val="65000"/>
                    <a:lumOff val="35000"/>
                  </a:schemeClr>
                </a:solidFill>
              </a:rPr>
              <a:t>pueden abarcar solo una sección.</a:t>
            </a:r>
          </a:p>
          <a:p>
            <a:pPr marL="177800" indent="-177800" rtl="0">
              <a:spcAft>
                <a:spcPts val="1200"/>
              </a:spcAft>
              <a:buFont typeface="Arial"/>
              <a:buChar char="•"/>
            </a:pPr>
            <a:r>
              <a:rPr lang="es-US" sz="2000" dirty="0">
                <a:solidFill>
                  <a:schemeClr val="tx1">
                    <a:lumMod val="65000"/>
                    <a:lumOff val="35000"/>
                  </a:schemeClr>
                </a:solidFill>
              </a:rPr>
              <a:t>los diseños más comunes consisten en rieles laterales de aluminio con tapas de contrachapado, o en una construcción hecha totalmente de aluminio.</a:t>
            </a:r>
          </a:p>
          <a:p>
            <a:pPr marL="177800" indent="-177800" rtl="0">
              <a:spcAft>
                <a:spcPts val="1200"/>
              </a:spcAft>
              <a:buFont typeface="Arial"/>
              <a:buChar char="•"/>
            </a:pPr>
            <a:r>
              <a:rPr lang="es-US" sz="2000" dirty="0">
                <a:solidFill>
                  <a:schemeClr val="tx1">
                    <a:lumMod val="65000"/>
                    <a:lumOff val="35000"/>
                  </a:schemeClr>
                </a:solidFill>
              </a:rPr>
              <a:t>clasificado por cargas uniformes, generalmente 50 </a:t>
            </a:r>
            <a:r>
              <a:rPr lang="es-US" sz="2000" dirty="0" err="1">
                <a:solidFill>
                  <a:schemeClr val="tx1">
                    <a:lumMod val="65000"/>
                    <a:lumOff val="35000"/>
                  </a:schemeClr>
                </a:solidFill>
              </a:rPr>
              <a:t>psf</a:t>
            </a:r>
            <a:r>
              <a:rPr lang="es-US" sz="2000" dirty="0">
                <a:solidFill>
                  <a:schemeClr val="tx1">
                    <a:lumMod val="65000"/>
                    <a:lumOff val="35000"/>
                  </a:schemeClr>
                </a:solidFill>
              </a:rPr>
              <a:t> (2.5 </a:t>
            </a:r>
            <a:r>
              <a:rPr lang="es-US" sz="2000" dirty="0" err="1">
                <a:solidFill>
                  <a:schemeClr val="tx1">
                    <a:lumMod val="65000"/>
                    <a:lumOff val="35000"/>
                  </a:schemeClr>
                </a:solidFill>
              </a:rPr>
              <a:t>kN</a:t>
            </a:r>
            <a:r>
              <a:rPr lang="es-US" sz="2000" dirty="0">
                <a:solidFill>
                  <a:schemeClr val="tx1">
                    <a:lumMod val="65000"/>
                    <a:lumOff val="35000"/>
                  </a:schemeClr>
                </a:solidFill>
              </a:rPr>
              <a:t> / m²) o </a:t>
            </a:r>
            <a:br>
              <a:rPr lang="es-US" sz="2000" dirty="0">
                <a:solidFill>
                  <a:schemeClr val="tx1">
                    <a:lumMod val="65000"/>
                    <a:lumOff val="35000"/>
                  </a:schemeClr>
                </a:solidFill>
              </a:rPr>
            </a:br>
            <a:r>
              <a:rPr lang="es-US" sz="2000" dirty="0">
                <a:solidFill>
                  <a:schemeClr val="tx1">
                    <a:lumMod val="65000"/>
                    <a:lumOff val="35000"/>
                  </a:schemeClr>
                </a:solidFill>
              </a:rPr>
              <a:t>75 </a:t>
            </a:r>
            <a:r>
              <a:rPr lang="es-US" sz="2000" dirty="0" err="1">
                <a:solidFill>
                  <a:schemeClr val="tx1">
                    <a:lumMod val="65000"/>
                    <a:lumOff val="35000"/>
                  </a:schemeClr>
                </a:solidFill>
              </a:rPr>
              <a:t>psf</a:t>
            </a:r>
            <a:r>
              <a:rPr lang="es-US" sz="2000" dirty="0">
                <a:solidFill>
                  <a:schemeClr val="tx1">
                    <a:lumMod val="65000"/>
                    <a:lumOff val="35000"/>
                  </a:schemeClr>
                </a:solidFill>
              </a:rPr>
              <a:t> (3.6 </a:t>
            </a:r>
            <a:r>
              <a:rPr lang="es-US" sz="2000" dirty="0" err="1">
                <a:solidFill>
                  <a:schemeClr val="tx1">
                    <a:lumMod val="65000"/>
                    <a:lumOff val="35000"/>
                  </a:schemeClr>
                </a:solidFill>
              </a:rPr>
              <a:t>kN</a:t>
            </a:r>
            <a:r>
              <a:rPr lang="es-US" sz="2000" dirty="0">
                <a:solidFill>
                  <a:schemeClr val="tx1">
                    <a:lumMod val="65000"/>
                    <a:lumOff val="35000"/>
                  </a:schemeClr>
                </a:solidFill>
              </a:rPr>
              <a:t> / m²)</a:t>
            </a:r>
          </a:p>
        </p:txBody>
      </p:sp>
      <p:pic>
        <p:nvPicPr>
          <p:cNvPr id="25" name="Picture 2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6" name="Straight Connector 2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0E34DA4-C078-7D41-A082-5B07A1482294}"/>
              </a:ext>
            </a:extLst>
          </p:cNvPr>
          <p:cNvGrpSpPr/>
          <p:nvPr/>
        </p:nvGrpSpPr>
        <p:grpSpPr>
          <a:xfrm>
            <a:off x="5515958" y="1586548"/>
            <a:ext cx="5955376" cy="4275755"/>
            <a:chOff x="5515958" y="1586548"/>
            <a:chExt cx="5955376" cy="4275755"/>
          </a:xfrm>
        </p:grpSpPr>
        <p:pic>
          <p:nvPicPr>
            <p:cNvPr id="10" name="Picture 9">
              <a:extLst>
                <a:ext uri="{FF2B5EF4-FFF2-40B4-BE49-F238E27FC236}">
                  <a16:creationId xmlns:a16="http://schemas.microsoft.com/office/drawing/2014/main" id="{291366FE-A7B7-A64C-89AD-4ACEEACB0691}"/>
                </a:ext>
              </a:extLst>
            </p:cNvPr>
            <p:cNvPicPr>
              <a:picLocks noChangeAspect="1"/>
            </p:cNvPicPr>
            <p:nvPr/>
          </p:nvPicPr>
          <p:blipFill rotWithShape="1">
            <a:blip r:embed="rId7"/>
            <a:srcRect l="3680" t="25040" r="-3680" b="29867"/>
            <a:stretch/>
          </p:blipFill>
          <p:spPr>
            <a:xfrm flipH="1">
              <a:off x="6208054" y="3276616"/>
              <a:ext cx="5263280" cy="2585687"/>
            </a:xfrm>
            <a:prstGeom prst="rect">
              <a:avLst/>
            </a:prstGeom>
          </p:spPr>
        </p:pic>
        <p:pic>
          <p:nvPicPr>
            <p:cNvPr id="8" name="Picture 7">
              <a:extLst>
                <a:ext uri="{FF2B5EF4-FFF2-40B4-BE49-F238E27FC236}">
                  <a16:creationId xmlns:a16="http://schemas.microsoft.com/office/drawing/2014/main" id="{53F2CC06-FEDC-6641-BAD7-3C411CAECF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5958" y="1586548"/>
              <a:ext cx="5443088" cy="2177235"/>
            </a:xfrm>
            <a:prstGeom prst="rect">
              <a:avLst/>
            </a:prstGeom>
          </p:spPr>
        </p:pic>
      </p:grpSp>
    </p:spTree>
    <p:extLst>
      <p:ext uri="{BB962C8B-B14F-4D97-AF65-F5344CB8AC3E}">
        <p14:creationId xmlns:p14="http://schemas.microsoft.com/office/powerpoint/2010/main" val="13987186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2044" y="680759"/>
            <a:ext cx="5628038" cy="769441"/>
          </a:xfrm>
          <a:prstGeom prst="rect">
            <a:avLst/>
          </a:prstGeom>
          <a:noFill/>
        </p:spPr>
        <p:txBody>
          <a:bodyPr wrap="none" rtlCol="0">
            <a:spAutoFit/>
          </a:bodyPr>
          <a:lstStyle/>
          <a:p>
            <a:pPr algn="ctr" rtl="0"/>
            <a:r>
              <a:rPr lang="es-US" sz="4400" cap="all">
                <a:solidFill>
                  <a:srgbClr val="44546A"/>
                </a:solidFill>
                <a:latin typeface="+mj-lt"/>
              </a:rPr>
              <a:t>TABLONES COMPUESTOS</a:t>
            </a:r>
            <a:endParaRPr lang="en-US" sz="4400" cap="all" dirty="0">
              <a:solidFill>
                <a:srgbClr val="44546A"/>
              </a:solidFill>
              <a:latin typeface="+mj-lt"/>
            </a:endParaRPr>
          </a:p>
        </p:txBody>
      </p:sp>
      <p:sp>
        <p:nvSpPr>
          <p:cNvPr id="4" name="TextBox 3"/>
          <p:cNvSpPr txBox="1"/>
          <p:nvPr/>
        </p:nvSpPr>
        <p:spPr>
          <a:xfrm>
            <a:off x="5285678" y="1799253"/>
            <a:ext cx="6690732" cy="3323987"/>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hechos de fibra de vidrio u otros materiales compuestos</a:t>
            </a:r>
          </a:p>
          <a:p>
            <a:pPr marL="198000" indent="-198000" rtl="0">
              <a:spcAft>
                <a:spcPts val="600"/>
              </a:spcAft>
              <a:buFont typeface="Arial"/>
              <a:buChar char="•"/>
            </a:pPr>
            <a:r>
              <a:rPr lang="es-US" sz="2000" dirty="0">
                <a:solidFill>
                  <a:srgbClr val="595959"/>
                </a:solidFill>
              </a:rPr>
              <a:t>son ligeros, duraderos y resistentes.</a:t>
            </a:r>
          </a:p>
          <a:p>
            <a:pPr marL="198000" indent="-198000" rtl="0">
              <a:spcAft>
                <a:spcPts val="600"/>
              </a:spcAft>
              <a:buFont typeface="Arial"/>
              <a:buChar char="•"/>
            </a:pPr>
            <a:r>
              <a:rPr lang="es-US" sz="2000" dirty="0">
                <a:solidFill>
                  <a:srgbClr val="595959"/>
                </a:solidFill>
              </a:rPr>
              <a:t>no se oxidan, ni se corroen ni se pudren</a:t>
            </a:r>
          </a:p>
          <a:p>
            <a:pPr marL="198000" indent="-198000" rtl="0">
              <a:spcAft>
                <a:spcPts val="600"/>
              </a:spcAft>
              <a:buFont typeface="Arial"/>
              <a:buChar char="•"/>
            </a:pPr>
            <a:r>
              <a:rPr lang="es-US" sz="2000" dirty="0">
                <a:solidFill>
                  <a:srgbClr val="595959"/>
                </a:solidFill>
              </a:rPr>
              <a:t>se pueden cortar a medida  </a:t>
            </a:r>
          </a:p>
          <a:p>
            <a:pPr marL="198000" indent="-198000" rtl="0">
              <a:spcAft>
                <a:spcPts val="600"/>
              </a:spcAft>
              <a:buFont typeface="Arial"/>
              <a:buChar char="•"/>
            </a:pPr>
            <a:r>
              <a:rPr lang="es-US" sz="2000" dirty="0">
                <a:solidFill>
                  <a:srgbClr val="595959"/>
                </a:solidFill>
              </a:rPr>
              <a:t>pueden tener tapas o ganchos en los extremos</a:t>
            </a:r>
          </a:p>
          <a:p>
            <a:pPr marL="198000" indent="-198000" rtl="0">
              <a:spcAft>
                <a:spcPts val="600"/>
              </a:spcAft>
              <a:buFont typeface="Arial"/>
              <a:buChar char="•"/>
            </a:pPr>
            <a:r>
              <a:rPr lang="es-US" sz="2000" dirty="0">
                <a:solidFill>
                  <a:srgbClr val="595959"/>
                </a:solidFill>
              </a:rPr>
              <a:t>deben estar etiquetados y la capacidad de carga debe tener un factor de seguridad de 4 a 1</a:t>
            </a:r>
          </a:p>
          <a:p>
            <a:pPr marL="198000" indent="-198000" rtl="0">
              <a:spcAft>
                <a:spcPts val="600"/>
              </a:spcAft>
              <a:buFont typeface="Arial"/>
              <a:buChar char="•"/>
            </a:pPr>
            <a:r>
              <a:rPr lang="es-US" sz="2000" dirty="0">
                <a:solidFill>
                  <a:srgbClr val="595959"/>
                </a:solidFill>
              </a:rPr>
              <a:t>también deben tener una superficie antideslizante</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DE4CF32-4C93-0643-B399-6705991434AD}"/>
              </a:ext>
            </a:extLst>
          </p:cNvPr>
          <p:cNvPicPr>
            <a:picLocks noChangeAspect="1"/>
          </p:cNvPicPr>
          <p:nvPr/>
        </p:nvPicPr>
        <p:blipFill rotWithShape="1">
          <a:blip r:embed="rId7"/>
          <a:srcRect t="17918"/>
          <a:stretch/>
        </p:blipFill>
        <p:spPr>
          <a:xfrm flipH="1">
            <a:off x="261409" y="1799252"/>
            <a:ext cx="4639773" cy="4169747"/>
          </a:xfrm>
          <a:prstGeom prst="rect">
            <a:avLst/>
          </a:prstGeom>
        </p:spPr>
      </p:pic>
    </p:spTree>
    <p:extLst>
      <p:ext uri="{BB962C8B-B14F-4D97-AF65-F5344CB8AC3E}">
        <p14:creationId xmlns:p14="http://schemas.microsoft.com/office/powerpoint/2010/main" val="20054947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680200" y="22225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Rounded Rectangle 20"/>
          <p:cNvSpPr/>
          <p:nvPr/>
        </p:nvSpPr>
        <p:spPr>
          <a:xfrm>
            <a:off x="4495800" y="7874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3570463" y="4158809"/>
            <a:ext cx="5051082" cy="830997"/>
          </a:xfrm>
          <a:prstGeom prst="rect">
            <a:avLst/>
          </a:prstGeom>
          <a:noFill/>
        </p:spPr>
        <p:txBody>
          <a:bodyPr wrap="none" rtlCol="0">
            <a:spAutoFit/>
          </a:bodyPr>
          <a:lstStyle/>
          <a:p>
            <a:pPr algn="ctr" rtl="0"/>
            <a:r>
              <a:rPr lang="es-US" sz="4800" cap="all">
                <a:solidFill>
                  <a:srgbClr val="003F5F"/>
                </a:solidFill>
                <a:latin typeface="+mj-lt"/>
              </a:rPr>
              <a:t>Fin del curso</a:t>
            </a:r>
            <a:endParaRPr lang="en-US" sz="4800" cap="all" dirty="0">
              <a:solidFill>
                <a:srgbClr val="003F5F"/>
              </a:solidFill>
              <a:latin typeface="+mj-lt"/>
            </a:endParaRPr>
          </a:p>
        </p:txBody>
      </p:sp>
      <p:sp>
        <p:nvSpPr>
          <p:cNvPr id="2" name="Isosceles Triangle 1"/>
          <p:cNvSpPr/>
          <p:nvPr/>
        </p:nvSpPr>
        <p:spPr>
          <a:xfrm rot="10800000" flipH="1" flipV="1">
            <a:off x="5964025" y="3983999"/>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1" name="Straight Connector 6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95315" y="704598"/>
            <a:ext cx="3547566" cy="492443"/>
          </a:xfrm>
          <a:prstGeom prst="rect">
            <a:avLst/>
          </a:prstGeom>
          <a:noFill/>
        </p:spPr>
        <p:txBody>
          <a:bodyPr wrap="none" rtlCol="0">
            <a:spAutoFit/>
          </a:bodyPr>
          <a:lstStyle/>
          <a:p>
            <a:pPr algn="r" rtl="0"/>
            <a:r>
              <a:rPr lang="es-US" sz="2600">
                <a:solidFill>
                  <a:srgbClr val="595959"/>
                </a:solidFill>
                <a:latin typeface="+mj-lt"/>
              </a:rPr>
              <a:t>EVALUACIÓN ESCRITA</a:t>
            </a:r>
          </a:p>
        </p:txBody>
      </p:sp>
      <p:sp>
        <p:nvSpPr>
          <p:cNvPr id="64" name="Oval 63"/>
          <p:cNvSpPr/>
          <p:nvPr/>
        </p:nvSpPr>
        <p:spPr>
          <a:xfrm>
            <a:off x="6039439" y="1264755"/>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5" name="Straight Connector 64"/>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039439" y="2651380"/>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9" name="Straight Connector 6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02711" y="2118045"/>
            <a:ext cx="1678402" cy="492443"/>
          </a:xfrm>
          <a:prstGeom prst="rect">
            <a:avLst/>
          </a:prstGeom>
          <a:noFill/>
        </p:spPr>
        <p:txBody>
          <a:bodyPr wrap="none" rtlCol="0">
            <a:spAutoFit/>
          </a:bodyPr>
          <a:lstStyle/>
          <a:p>
            <a:pPr rtl="0"/>
            <a:r>
              <a:rPr lang="es-US" sz="2600" cap="all">
                <a:solidFill>
                  <a:srgbClr val="595959"/>
                </a:solidFill>
                <a:latin typeface="+mj-lt"/>
              </a:rPr>
              <a:t>Cierre</a:t>
            </a:r>
          </a:p>
        </p:txBody>
      </p:sp>
      <p:cxnSp>
        <p:nvCxnSpPr>
          <p:cNvPr id="73" name="Straight Connector 72"/>
          <p:cNvCxnSpPr/>
          <p:nvPr/>
        </p:nvCxnSpPr>
        <p:spPr>
          <a:xfrm>
            <a:off x="6096000" y="27610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5" name="Freeform 11"/>
          <p:cNvSpPr>
            <a:spLocks noEditPoints="1"/>
          </p:cNvSpPr>
          <p:nvPr/>
        </p:nvSpPr>
        <p:spPr bwMode="auto">
          <a:xfrm>
            <a:off x="6908800" y="2425701"/>
            <a:ext cx="558799" cy="63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28"/>
          <p:cNvGrpSpPr/>
          <p:nvPr/>
        </p:nvGrpSpPr>
        <p:grpSpPr>
          <a:xfrm>
            <a:off x="4713817" y="977371"/>
            <a:ext cx="593725" cy="586846"/>
            <a:chOff x="3294063" y="1474788"/>
            <a:chExt cx="347662" cy="341313"/>
          </a:xfrm>
          <a:solidFill>
            <a:schemeClr val="bg1"/>
          </a:solidFill>
        </p:grpSpPr>
        <p:sp>
          <p:nvSpPr>
            <p:cNvPr id="30" name="Freeform 8"/>
            <p:cNvSpPr>
              <a:spLocks/>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1" name="Freeform 9"/>
            <p:cNvSpPr>
              <a:spLocks/>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2" name="Freeform 10"/>
            <p:cNvSpPr>
              <a:spLocks/>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0" name="TextBox 19"/>
          <p:cNvSpPr txBox="1"/>
          <p:nvPr/>
        </p:nvSpPr>
        <p:spPr>
          <a:xfrm>
            <a:off x="901700" y="1130301"/>
            <a:ext cx="3187700" cy="825500"/>
          </a:xfrm>
          <a:prstGeom prst="rect">
            <a:avLst/>
          </a:prstGeom>
          <a:noFill/>
        </p:spPr>
        <p:txBody>
          <a:bodyPr wrap="square" rtlCol="0">
            <a:spAutoFit/>
          </a:bodyPr>
          <a:lstStyle/>
          <a:p>
            <a:pPr algn="just" rtl="0"/>
            <a:r>
              <a:rPr lang="es-US" sz="1600">
                <a:solidFill>
                  <a:srgbClr val="595959"/>
                </a:solidFill>
              </a:rPr>
              <a:t>Complete una evaluación escrita de opciones múltiples basada en los PUNTOS CLAVE de cada sesión.</a:t>
            </a:r>
            <a:endParaRPr lang="en-US" sz="1600" i="1" dirty="0">
              <a:solidFill>
                <a:srgbClr val="595959"/>
              </a:solidFill>
            </a:endParaRPr>
          </a:p>
        </p:txBody>
      </p:sp>
      <p:sp>
        <p:nvSpPr>
          <p:cNvPr id="22" name="TextBox 21"/>
          <p:cNvSpPr txBox="1"/>
          <p:nvPr/>
        </p:nvSpPr>
        <p:spPr>
          <a:xfrm>
            <a:off x="7886700" y="2552700"/>
            <a:ext cx="3289300" cy="1077218"/>
          </a:xfrm>
          <a:prstGeom prst="rect">
            <a:avLst/>
          </a:prstGeom>
          <a:noFill/>
        </p:spPr>
        <p:txBody>
          <a:bodyPr wrap="square" rtlCol="0">
            <a:spAutoFit/>
          </a:bodyPr>
          <a:lstStyle/>
          <a:p>
            <a:pPr algn="just" rtl="0"/>
            <a:r>
              <a:rPr lang="es-US" sz="1600">
                <a:solidFill>
                  <a:srgbClr val="595959"/>
                </a:solidFill>
              </a:rPr>
              <a:t>Proporcione sus comentarios sobre nuestro formulario de evaluación del curso. Tenga la oportunidad de hacer cualquier pregunta final.</a:t>
            </a:r>
            <a:endParaRPr lang="en-US" sz="1600" i="1" dirty="0">
              <a:solidFill>
                <a:srgbClr val="595959"/>
              </a:solidFill>
            </a:endParaRPr>
          </a:p>
        </p:txBody>
      </p:sp>
    </p:spTree>
    <p:extLst>
      <p:ext uri="{BB962C8B-B14F-4D97-AF65-F5344CB8AC3E}">
        <p14:creationId xmlns:p14="http://schemas.microsoft.com/office/powerpoint/2010/main" val="40048910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right)">
                                      <p:cBhvr>
                                        <p:cTn id="13" dur="500"/>
                                        <p:tgtEl>
                                          <p:spTgt spid="6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2000"/>
                                        <p:tgtEl>
                                          <p:spTgt spid="6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up)">
                                      <p:cBhvr>
                                        <p:cTn id="26" dur="500"/>
                                        <p:tgtEl>
                                          <p:spTgt spid="67"/>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p:cTn id="30" dur="500" fill="hold"/>
                                        <p:tgtEl>
                                          <p:spTgt spid="68"/>
                                        </p:tgtEl>
                                        <p:attrNameLst>
                                          <p:attrName>ppt_w</p:attrName>
                                        </p:attrNameLst>
                                      </p:cBhvr>
                                      <p:tavLst>
                                        <p:tav tm="0">
                                          <p:val>
                                            <p:fltVal val="0"/>
                                          </p:val>
                                        </p:tav>
                                        <p:tav tm="100000">
                                          <p:val>
                                            <p:strVal val="#ppt_w"/>
                                          </p:val>
                                        </p:tav>
                                      </p:tavLst>
                                    </p:anim>
                                    <p:anim calcmode="lin" valueType="num">
                                      <p:cBhvr>
                                        <p:cTn id="31" dur="500" fill="hold"/>
                                        <p:tgtEl>
                                          <p:spTgt spid="68"/>
                                        </p:tgtEl>
                                        <p:attrNameLst>
                                          <p:attrName>ppt_h</p:attrName>
                                        </p:attrNameLst>
                                      </p:cBhvr>
                                      <p:tavLst>
                                        <p:tav tm="0">
                                          <p:val>
                                            <p:fltVal val="0"/>
                                          </p:val>
                                        </p:tav>
                                        <p:tav tm="100000">
                                          <p:val>
                                            <p:strVal val="#ppt_h"/>
                                          </p:val>
                                        </p:tav>
                                      </p:tavLst>
                                    </p:anim>
                                    <p:animEffect transition="in" filter="fade">
                                      <p:cBhvr>
                                        <p:cTn id="32" dur="500"/>
                                        <p:tgtEl>
                                          <p:spTgt spid="68"/>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ppt_w</p:attrName>
                                        </p:attrNameLst>
                                      </p:cBhvr>
                                      <p:tavLst>
                                        <p:tav tm="0">
                                          <p:val>
                                            <p:fltVal val="0"/>
                                          </p:val>
                                        </p:tav>
                                        <p:tav tm="100000">
                                          <p:val>
                                            <p:strVal val="#ppt_w"/>
                                          </p:val>
                                        </p:tav>
                                      </p:tavLst>
                                    </p:anim>
                                    <p:anim calcmode="lin" valueType="num">
                                      <p:cBhvr>
                                        <p:cTn id="41" dur="500" fill="hold"/>
                                        <p:tgtEl>
                                          <p:spTgt spid="75"/>
                                        </p:tgtEl>
                                        <p:attrNameLst>
                                          <p:attrName>ppt_h</p:attrName>
                                        </p:attrNameLst>
                                      </p:cBhvr>
                                      <p:tavLst>
                                        <p:tav tm="0">
                                          <p:val>
                                            <p:fltVal val="0"/>
                                          </p:val>
                                        </p:tav>
                                        <p:tav tm="100000">
                                          <p:val>
                                            <p:strVal val="#ppt_h"/>
                                          </p:val>
                                        </p:tav>
                                      </p:tavLst>
                                    </p:anim>
                                    <p:animEffect transition="in" filter="fade">
                                      <p:cBhvr>
                                        <p:cTn id="42" dur="500"/>
                                        <p:tgtEl>
                                          <p:spTgt spid="75"/>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5500"/>
                            </p:stCondLst>
                            <p:childTnLst>
                              <p:par>
                                <p:cTn id="54" presetID="22" presetClass="entr" presetSubtype="1" fill="hold"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up)">
                                      <p:cBhvr>
                                        <p:cTn id="56" dur="500"/>
                                        <p:tgtEl>
                                          <p:spTgt spid="7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anim calcmode="lin" valueType="num">
                                      <p:cBhvr>
                                        <p:cTn id="60" dur="500" fill="hold"/>
                                        <p:tgtEl>
                                          <p:spTgt spid="2"/>
                                        </p:tgtEl>
                                        <p:attrNameLst>
                                          <p:attrName>ppt_x</p:attrName>
                                        </p:attrNameLst>
                                      </p:cBhvr>
                                      <p:tavLst>
                                        <p:tav tm="0">
                                          <p:val>
                                            <p:strVal val="#ppt_x"/>
                                          </p:val>
                                        </p:tav>
                                        <p:tav tm="100000">
                                          <p:val>
                                            <p:strVal val="#ppt_x"/>
                                          </p:val>
                                        </p:tav>
                                      </p:tavLst>
                                    </p:anim>
                                    <p:anim calcmode="lin" valueType="num">
                                      <p:cBhvr>
                                        <p:cTn id="61" dur="500" fill="hold"/>
                                        <p:tgtEl>
                                          <p:spTgt spid="2"/>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 grpId="0" animBg="1"/>
      <p:bldP spid="62" grpId="0"/>
      <p:bldP spid="64" grpId="0" animBg="1"/>
      <p:bldP spid="68" grpId="0" animBg="1"/>
      <p:bldP spid="71" grpId="0"/>
      <p:bldP spid="75" grpId="0" animBg="1"/>
      <p:bldP spid="20" grpId="0"/>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739" y="515659"/>
            <a:ext cx="6950641" cy="830997"/>
          </a:xfrm>
          <a:prstGeom prst="rect">
            <a:avLst/>
          </a:prstGeom>
          <a:noFill/>
        </p:spPr>
        <p:txBody>
          <a:bodyPr wrap="none" rtlCol="0">
            <a:spAutoFit/>
          </a:bodyPr>
          <a:lstStyle/>
          <a:p>
            <a:pPr algn="ctr" rtl="0"/>
            <a:r>
              <a:rPr lang="es-US" sz="4800" cap="all">
                <a:solidFill>
                  <a:schemeClr val="tx2"/>
                </a:solidFill>
                <a:latin typeface="+mj-lt"/>
              </a:rPr>
              <a:t>Cargas en las plataformas</a:t>
            </a:r>
            <a:endParaRPr lang="en-US" sz="4800" cap="all" dirty="0">
              <a:solidFill>
                <a:schemeClr val="tx2"/>
              </a:solidFill>
              <a:latin typeface="+mj-lt"/>
            </a:endParaRPr>
          </a:p>
        </p:txBody>
      </p:sp>
      <p:cxnSp>
        <p:nvCxnSpPr>
          <p:cNvPr id="62" name="Straight Connector 61"/>
          <p:cNvCxnSpPr/>
          <p:nvPr/>
        </p:nvCxnSpPr>
        <p:spPr>
          <a:xfrm>
            <a:off x="6852939" y="2439808"/>
            <a:ext cx="0" cy="358969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55388" y="1949814"/>
            <a:ext cx="4517511" cy="3385542"/>
          </a:xfrm>
          <a:prstGeom prst="rect">
            <a:avLst/>
          </a:prstGeom>
          <a:noFill/>
        </p:spPr>
        <p:txBody>
          <a:bodyPr wrap="square" rtlCol="0">
            <a:spAutoFit/>
          </a:bodyPr>
          <a:lstStyle/>
          <a:p>
            <a:pPr rtl="0">
              <a:lnSpc>
                <a:spcPct val="150000"/>
              </a:lnSpc>
            </a:pPr>
            <a:r>
              <a:rPr lang="es-US" sz="2400" dirty="0">
                <a:solidFill>
                  <a:srgbClr val="595959"/>
                </a:solidFill>
                <a:latin typeface="+mj-lt"/>
              </a:rPr>
              <a:t>Un andamio DEBE ser capaz de soportar </a:t>
            </a:r>
            <a:r>
              <a:rPr lang="es-US" sz="2400" cap="all" dirty="0">
                <a:solidFill>
                  <a:srgbClr val="595959"/>
                </a:solidFill>
                <a:latin typeface="+mj-lt"/>
              </a:rPr>
              <a:t>su propio peso</a:t>
            </a:r>
            <a:r>
              <a:rPr lang="es-US" sz="2400" dirty="0">
                <a:solidFill>
                  <a:srgbClr val="595959"/>
                </a:solidFill>
                <a:latin typeface="+mj-lt"/>
              </a:rPr>
              <a:t> y</a:t>
            </a:r>
            <a:r>
              <a:rPr lang="es-US" sz="2400" cap="all" dirty="0">
                <a:solidFill>
                  <a:srgbClr val="595959"/>
                </a:solidFill>
                <a:latin typeface="+mj-lt"/>
              </a:rPr>
              <a:t> por lo menos</a:t>
            </a:r>
            <a:r>
              <a:rPr lang="es-US" sz="2400" dirty="0">
                <a:solidFill>
                  <a:srgbClr val="595959"/>
                </a:solidFill>
                <a:latin typeface="+mj-lt"/>
              </a:rPr>
              <a:t> cuatro veces la carga máxima prevista que se le aplica o transmite.</a:t>
            </a:r>
            <a:endParaRPr lang="id-ID" sz="2400" dirty="0">
              <a:solidFill>
                <a:srgbClr val="595959"/>
              </a:solidFill>
              <a:latin typeface="+mj-lt"/>
            </a:endParaRPr>
          </a:p>
        </p:txBody>
      </p:sp>
      <p:pic>
        <p:nvPicPr>
          <p:cNvPr id="33" name="Picture 3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60350" y="1390650"/>
            <a:ext cx="6811742" cy="467995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8776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outHorizontal)">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97000"/>
            <a:ext cx="8280400" cy="738664"/>
          </a:xfrm>
          <a:prstGeom prst="rect">
            <a:avLst/>
          </a:prstGeom>
          <a:noFill/>
        </p:spPr>
        <p:txBody>
          <a:bodyPr wrap="square" rtlCol="0">
            <a:spAutoFit/>
          </a:bodyPr>
          <a:lstStyle/>
          <a:p>
            <a:pPr rtl="0"/>
            <a:endParaRPr lang="en-US" dirty="0"/>
          </a:p>
          <a:p>
            <a:pPr rtl="0">
              <a:spcAft>
                <a:spcPts val="2400"/>
              </a:spcAft>
            </a:pPr>
            <a:r>
              <a:rPr lang="es-US" sz="2400" dirty="0">
                <a:solidFill>
                  <a:srgbClr val="595959"/>
                </a:solidFill>
              </a:rPr>
              <a:t>Empiece con el </a:t>
            </a:r>
            <a:r>
              <a:rPr lang="es-US" sz="2400" cap="all" dirty="0">
                <a:solidFill>
                  <a:srgbClr val="595959"/>
                </a:solidFill>
              </a:rPr>
              <a:t>ancho del tablón</a:t>
            </a:r>
            <a:r>
              <a:rPr lang="es-US" sz="2400" dirty="0">
                <a:solidFill>
                  <a:srgbClr val="595959"/>
                </a:solidFill>
              </a:rPr>
              <a:t> (pulgadas) </a:t>
            </a:r>
          </a:p>
        </p:txBody>
      </p:sp>
      <p:sp>
        <p:nvSpPr>
          <p:cNvPr id="3" name="TextBox 2"/>
          <p:cNvSpPr txBox="1"/>
          <p:nvPr/>
        </p:nvSpPr>
        <p:spPr>
          <a:xfrm>
            <a:off x="1655813" y="680759"/>
            <a:ext cx="8880506" cy="769441"/>
          </a:xfrm>
          <a:prstGeom prst="rect">
            <a:avLst/>
          </a:prstGeom>
          <a:noFill/>
        </p:spPr>
        <p:txBody>
          <a:bodyPr wrap="none" rtlCol="0">
            <a:spAutoFit/>
          </a:bodyPr>
          <a:lstStyle/>
          <a:p>
            <a:pPr algn="ctr" rtl="0"/>
            <a:r>
              <a:rPr lang="es-US" sz="4400" cap="all">
                <a:solidFill>
                  <a:schemeClr val="tx2"/>
                </a:solidFill>
                <a:latin typeface="+mj-lt"/>
              </a:rPr>
              <a:t>Calcular la capacidad del tablón</a:t>
            </a:r>
            <a:endParaRPr lang="en-US" sz="4400" cap="all" dirty="0">
              <a:solidFill>
                <a:schemeClr val="tx2"/>
              </a:solidFill>
              <a:latin typeface="+mj-lt"/>
            </a:endParaRPr>
          </a:p>
        </p:txBody>
      </p:sp>
      <p:sp>
        <p:nvSpPr>
          <p:cNvPr id="4" name="TextBox 3"/>
          <p:cNvSpPr txBox="1"/>
          <p:nvPr/>
        </p:nvSpPr>
        <p:spPr>
          <a:xfrm>
            <a:off x="8953500" y="1727200"/>
            <a:ext cx="3073400" cy="646331"/>
          </a:xfrm>
          <a:prstGeom prst="rect">
            <a:avLst/>
          </a:prstGeom>
          <a:noFill/>
        </p:spPr>
        <p:txBody>
          <a:bodyPr wrap="square" rtlCol="0">
            <a:spAutoFit/>
          </a:bodyPr>
          <a:lstStyle/>
          <a:p>
            <a:pPr rtl="0"/>
            <a:r>
              <a:rPr lang="es-US" sz="3600">
                <a:solidFill>
                  <a:srgbClr val="595959"/>
                </a:solidFill>
              </a:rPr>
              <a:t>9.5 pulgadas</a:t>
            </a:r>
            <a:r>
              <a:rPr lang="es-US"/>
              <a:t> </a:t>
            </a:r>
          </a:p>
        </p:txBody>
      </p:sp>
      <p:sp>
        <p:nvSpPr>
          <p:cNvPr id="5" name="TextBox 4"/>
          <p:cNvSpPr txBox="1"/>
          <p:nvPr/>
        </p:nvSpPr>
        <p:spPr>
          <a:xfrm>
            <a:off x="8902700" y="2540000"/>
            <a:ext cx="3124200" cy="646331"/>
          </a:xfrm>
          <a:prstGeom prst="rect">
            <a:avLst/>
          </a:prstGeom>
          <a:noFill/>
        </p:spPr>
        <p:txBody>
          <a:bodyPr wrap="square" rtlCol="0">
            <a:spAutoFit/>
          </a:bodyPr>
          <a:lstStyle/>
          <a:p>
            <a:pPr rtl="0"/>
            <a:r>
              <a:rPr lang="es-US" sz="3600">
                <a:solidFill>
                  <a:srgbClr val="595959"/>
                </a:solidFill>
              </a:rPr>
              <a:t>÷ 12  </a:t>
            </a:r>
          </a:p>
        </p:txBody>
      </p:sp>
      <p:sp>
        <p:nvSpPr>
          <p:cNvPr id="6" name="TextBox 5"/>
          <p:cNvSpPr txBox="1"/>
          <p:nvPr/>
        </p:nvSpPr>
        <p:spPr>
          <a:xfrm>
            <a:off x="8851900" y="3365500"/>
            <a:ext cx="3175000" cy="646331"/>
          </a:xfrm>
          <a:prstGeom prst="rect">
            <a:avLst/>
          </a:prstGeom>
          <a:noFill/>
        </p:spPr>
        <p:txBody>
          <a:bodyPr wrap="square" rtlCol="0">
            <a:spAutoFit/>
          </a:bodyPr>
          <a:lstStyle/>
          <a:p>
            <a:pPr rtl="0"/>
            <a:r>
              <a:rPr lang="es-US" sz="3600">
                <a:solidFill>
                  <a:srgbClr val="595959"/>
                </a:solidFill>
              </a:rPr>
              <a:t>× 8 pies</a:t>
            </a:r>
          </a:p>
        </p:txBody>
      </p:sp>
      <p:sp>
        <p:nvSpPr>
          <p:cNvPr id="7" name="TextBox 6"/>
          <p:cNvSpPr txBox="1"/>
          <p:nvPr/>
        </p:nvSpPr>
        <p:spPr>
          <a:xfrm>
            <a:off x="8839200" y="4343400"/>
            <a:ext cx="3251200" cy="646331"/>
          </a:xfrm>
          <a:prstGeom prst="rect">
            <a:avLst/>
          </a:prstGeom>
          <a:noFill/>
        </p:spPr>
        <p:txBody>
          <a:bodyPr wrap="square" rtlCol="0">
            <a:spAutoFit/>
          </a:bodyPr>
          <a:lstStyle/>
          <a:p>
            <a:pPr rtl="0"/>
            <a:r>
              <a:rPr lang="es-US" sz="3600">
                <a:solidFill>
                  <a:srgbClr val="595959"/>
                </a:solidFill>
              </a:rPr>
              <a:t>× 25psf</a:t>
            </a:r>
          </a:p>
        </p:txBody>
      </p:sp>
      <p:sp>
        <p:nvSpPr>
          <p:cNvPr id="8" name="TextBox 7"/>
          <p:cNvSpPr txBox="1"/>
          <p:nvPr/>
        </p:nvSpPr>
        <p:spPr>
          <a:xfrm>
            <a:off x="8813800" y="5422900"/>
            <a:ext cx="3378200" cy="646331"/>
          </a:xfrm>
          <a:prstGeom prst="rect">
            <a:avLst/>
          </a:prstGeom>
          <a:noFill/>
        </p:spPr>
        <p:txBody>
          <a:bodyPr wrap="square" rtlCol="0">
            <a:spAutoFit/>
          </a:bodyPr>
          <a:lstStyle/>
          <a:p>
            <a:pPr rtl="0"/>
            <a:r>
              <a:rPr lang="es-US" sz="3600" dirty="0">
                <a:solidFill>
                  <a:srgbClr val="46647F"/>
                </a:solidFill>
              </a:rPr>
              <a:t>= </a:t>
            </a:r>
            <a:r>
              <a:rPr lang="es-US" sz="3600" b="1" dirty="0">
                <a:solidFill>
                  <a:srgbClr val="46647F"/>
                </a:solidFill>
              </a:rPr>
              <a:t>158.3 libras</a:t>
            </a:r>
            <a:endParaRPr lang="en-US" sz="3600" b="1" dirty="0">
              <a:solidFill>
                <a:srgbClr val="46647F"/>
              </a:solidFill>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99AAF3-44D1-6B48-A8CB-81FFF509721F}"/>
              </a:ext>
            </a:extLst>
          </p:cNvPr>
          <p:cNvSpPr txBox="1"/>
          <p:nvPr/>
        </p:nvSpPr>
        <p:spPr>
          <a:xfrm>
            <a:off x="546315" y="2350988"/>
            <a:ext cx="6695268" cy="738664"/>
          </a:xfrm>
          <a:prstGeom prst="rect">
            <a:avLst/>
          </a:prstGeom>
          <a:noFill/>
        </p:spPr>
        <p:txBody>
          <a:bodyPr wrap="square" rtlCol="0">
            <a:spAutoFit/>
          </a:bodyPr>
          <a:lstStyle/>
          <a:p>
            <a:pPr rtl="0"/>
            <a:r>
              <a:rPr lang="es-US" sz="2400" dirty="0">
                <a:solidFill>
                  <a:srgbClr val="595959"/>
                </a:solidFill>
              </a:rPr>
              <a:t> </a:t>
            </a:r>
            <a:r>
              <a:rPr lang="es-US" sz="2400" cap="all" dirty="0">
                <a:solidFill>
                  <a:srgbClr val="595959"/>
                </a:solidFill>
              </a:rPr>
              <a:t> Divídalo por 12</a:t>
            </a:r>
            <a:r>
              <a:rPr lang="es-US" sz="2400" dirty="0">
                <a:solidFill>
                  <a:srgbClr val="595959"/>
                </a:solidFill>
              </a:rPr>
              <a:t> (</a:t>
            </a:r>
            <a:r>
              <a:rPr lang="es-US" sz="2400" i="1" dirty="0">
                <a:solidFill>
                  <a:srgbClr val="595959"/>
                </a:solidFill>
              </a:rPr>
              <a:t>1 pie = 12 pulgadas</a:t>
            </a:r>
            <a:r>
              <a:rPr lang="es-US" sz="2400" dirty="0">
                <a:solidFill>
                  <a:srgbClr val="595959"/>
                </a:solidFill>
              </a:rPr>
              <a:t>) </a:t>
            </a:r>
          </a:p>
          <a:p>
            <a:pPr rtl="0"/>
            <a:endParaRPr lang="en-US" dirty="0"/>
          </a:p>
        </p:txBody>
      </p:sp>
      <p:sp>
        <p:nvSpPr>
          <p:cNvPr id="12" name="TextBox 11">
            <a:extLst>
              <a:ext uri="{FF2B5EF4-FFF2-40B4-BE49-F238E27FC236}">
                <a16:creationId xmlns:a16="http://schemas.microsoft.com/office/drawing/2014/main" id="{96CDEB93-A7DA-1F40-A1EB-864B449F0BF9}"/>
              </a:ext>
            </a:extLst>
          </p:cNvPr>
          <p:cNvSpPr txBox="1"/>
          <p:nvPr/>
        </p:nvSpPr>
        <p:spPr>
          <a:xfrm>
            <a:off x="685800" y="3209570"/>
            <a:ext cx="6695268" cy="830997"/>
          </a:xfrm>
          <a:prstGeom prst="rect">
            <a:avLst/>
          </a:prstGeom>
          <a:noFill/>
        </p:spPr>
        <p:txBody>
          <a:bodyPr wrap="square" rtlCol="0">
            <a:spAutoFit/>
          </a:bodyPr>
          <a:lstStyle/>
          <a:p>
            <a:pPr rtl="0">
              <a:spcAft>
                <a:spcPts val="2400"/>
              </a:spcAft>
            </a:pPr>
            <a:r>
              <a:rPr lang="es-US" sz="2400" cap="all" dirty="0">
                <a:solidFill>
                  <a:srgbClr val="595959"/>
                </a:solidFill>
              </a:rPr>
              <a:t>Multiplíquelo </a:t>
            </a:r>
            <a:r>
              <a:rPr lang="es-US" sz="2400" dirty="0">
                <a:solidFill>
                  <a:srgbClr val="595959"/>
                </a:solidFill>
              </a:rPr>
              <a:t>por la </a:t>
            </a:r>
            <a:r>
              <a:rPr lang="es-US" sz="2400" cap="all" dirty="0">
                <a:solidFill>
                  <a:srgbClr val="595959"/>
                </a:solidFill>
              </a:rPr>
              <a:t>longitud </a:t>
            </a:r>
            <a:r>
              <a:rPr lang="es-US" sz="2400" dirty="0">
                <a:solidFill>
                  <a:srgbClr val="595959"/>
                </a:solidFill>
              </a:rPr>
              <a:t>del tablón (tablón de 8 pies) </a:t>
            </a:r>
          </a:p>
        </p:txBody>
      </p:sp>
      <p:sp>
        <p:nvSpPr>
          <p:cNvPr id="14" name="TextBox 13">
            <a:extLst>
              <a:ext uri="{FF2B5EF4-FFF2-40B4-BE49-F238E27FC236}">
                <a16:creationId xmlns:a16="http://schemas.microsoft.com/office/drawing/2014/main" id="{FF666065-26A1-2C43-A79E-785E3306853E}"/>
              </a:ext>
            </a:extLst>
          </p:cNvPr>
          <p:cNvSpPr txBox="1"/>
          <p:nvPr/>
        </p:nvSpPr>
        <p:spPr>
          <a:xfrm>
            <a:off x="657901" y="4325557"/>
            <a:ext cx="7068003" cy="1107996"/>
          </a:xfrm>
          <a:prstGeom prst="rect">
            <a:avLst/>
          </a:prstGeom>
          <a:noFill/>
        </p:spPr>
        <p:txBody>
          <a:bodyPr wrap="square" rtlCol="0">
            <a:spAutoFit/>
          </a:bodyPr>
          <a:lstStyle/>
          <a:p>
            <a:pPr rtl="0"/>
            <a:r>
              <a:rPr lang="es-US" sz="2400" cap="all" dirty="0">
                <a:solidFill>
                  <a:srgbClr val="595959"/>
                </a:solidFill>
              </a:rPr>
              <a:t>Multiplíquelo</a:t>
            </a:r>
            <a:r>
              <a:rPr lang="es-US" sz="2400" dirty="0">
                <a:solidFill>
                  <a:srgbClr val="595959"/>
                </a:solidFill>
              </a:rPr>
              <a:t> por las </a:t>
            </a:r>
            <a:r>
              <a:rPr lang="es-US" sz="2400" cap="all" dirty="0">
                <a:solidFill>
                  <a:srgbClr val="595959"/>
                </a:solidFill>
              </a:rPr>
              <a:t>libras por pie cuadrado</a:t>
            </a:r>
            <a:r>
              <a:rPr lang="es-US" sz="2400" dirty="0">
                <a:solidFill>
                  <a:srgbClr val="595959"/>
                </a:solidFill>
              </a:rPr>
              <a:t> (</a:t>
            </a:r>
            <a:r>
              <a:rPr lang="es-US" sz="2400" i="1" dirty="0">
                <a:solidFill>
                  <a:srgbClr val="595959"/>
                </a:solidFill>
              </a:rPr>
              <a:t>por lo general, 25 </a:t>
            </a:r>
            <a:r>
              <a:rPr lang="es-US" sz="2400" i="1" dirty="0" err="1">
                <a:solidFill>
                  <a:srgbClr val="595959"/>
                </a:solidFill>
              </a:rPr>
              <a:t>psf</a:t>
            </a:r>
            <a:r>
              <a:rPr lang="es-US" sz="2400" dirty="0">
                <a:solidFill>
                  <a:srgbClr val="595959"/>
                </a:solidFill>
              </a:rPr>
              <a:t>) </a:t>
            </a:r>
          </a:p>
          <a:p>
            <a:pPr rtl="0"/>
            <a:endParaRPr lang="en-US" dirty="0"/>
          </a:p>
        </p:txBody>
      </p:sp>
      <p:sp>
        <p:nvSpPr>
          <p:cNvPr id="15" name="TextBox 14">
            <a:extLst>
              <a:ext uri="{FF2B5EF4-FFF2-40B4-BE49-F238E27FC236}">
                <a16:creationId xmlns:a16="http://schemas.microsoft.com/office/drawing/2014/main" id="{073CF020-6BD2-BB47-8AC4-2DC88DF76E97}"/>
              </a:ext>
            </a:extLst>
          </p:cNvPr>
          <p:cNvSpPr txBox="1"/>
          <p:nvPr/>
        </p:nvSpPr>
        <p:spPr>
          <a:xfrm>
            <a:off x="657901" y="5422781"/>
            <a:ext cx="7501955" cy="738664"/>
          </a:xfrm>
          <a:prstGeom prst="rect">
            <a:avLst/>
          </a:prstGeom>
          <a:noFill/>
        </p:spPr>
        <p:txBody>
          <a:bodyPr wrap="square" rtlCol="0">
            <a:spAutoFit/>
          </a:bodyPr>
          <a:lstStyle/>
          <a:p>
            <a:pPr rtl="0"/>
            <a:r>
              <a:rPr lang="es-US" sz="2400" b="1" cap="all" dirty="0">
                <a:solidFill>
                  <a:schemeClr val="tx2"/>
                </a:solidFill>
              </a:rPr>
              <a:t>= CARGA máxima permitida para el tablón</a:t>
            </a:r>
          </a:p>
          <a:p>
            <a:pPr rtl="0"/>
            <a:endParaRPr lang="en-US" dirty="0"/>
          </a:p>
        </p:txBody>
      </p:sp>
    </p:spTree>
    <p:extLst>
      <p:ext uri="{BB962C8B-B14F-4D97-AF65-F5344CB8AC3E}">
        <p14:creationId xmlns:p14="http://schemas.microsoft.com/office/powerpoint/2010/main" val="3762339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9"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0"/>
                            </p:stCondLst>
                            <p:childTnLst>
                              <p:par>
                                <p:cTn id="39" presetID="9"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0"/>
                            </p:stCondLst>
                            <p:childTnLst>
                              <p:par>
                                <p:cTn id="47" presetID="9"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1" grpId="0"/>
      <p:bldP spid="12" grpId="0"/>
      <p:bldP spid="14" grpId="0"/>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337527" y="1931745"/>
            <a:ext cx="11371873" cy="3478455"/>
          </a:xfrm>
          <a:prstGeom prst="rect">
            <a:avLst/>
          </a:prstGeom>
        </p:spPr>
      </p:pic>
      <p:sp>
        <p:nvSpPr>
          <p:cNvPr id="3" name="TextBox 2"/>
          <p:cNvSpPr txBox="1"/>
          <p:nvPr/>
        </p:nvSpPr>
        <p:spPr>
          <a:xfrm>
            <a:off x="3242650" y="680759"/>
            <a:ext cx="5706836" cy="769441"/>
          </a:xfrm>
          <a:prstGeom prst="rect">
            <a:avLst/>
          </a:prstGeom>
          <a:noFill/>
        </p:spPr>
        <p:txBody>
          <a:bodyPr wrap="none" rtlCol="0">
            <a:spAutoFit/>
          </a:bodyPr>
          <a:lstStyle/>
          <a:p>
            <a:pPr algn="ctr" rtl="0"/>
            <a:r>
              <a:rPr lang="es-US" sz="4400" cap="all">
                <a:solidFill>
                  <a:schemeClr val="tx2"/>
                </a:solidFill>
                <a:latin typeface="+mj-lt"/>
              </a:rPr>
              <a:t>Peligros de la plataforma</a:t>
            </a:r>
            <a:endParaRPr lang="en-US" sz="4400" cap="all" dirty="0">
              <a:solidFill>
                <a:schemeClr val="tx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2306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 PLATAFORMA,</a:t>
            </a:r>
            <a:r>
              <a:rPr lang="es-US" sz="2400">
                <a:solidFill>
                  <a:srgbClr val="595959"/>
                </a:solidFill>
              </a:rPr>
              <a:t> en el espacio provisto en la página 64 de la Guía de estudio de los </a:t>
            </a:r>
            <a:r>
              <a:rPr lang="es-US" sz="2400" i="1">
                <a:solidFill>
                  <a:srgbClr val="595959"/>
                </a:solidFill>
              </a:rPr>
              <a:t>fundamentos de los andamios</a:t>
            </a:r>
            <a:r>
              <a:rPr lang="es-US" sz="2400">
                <a:solidFill>
                  <a:srgbClr val="595959"/>
                </a:solidFill>
              </a:rPr>
              <a:t>.</a:t>
            </a:r>
          </a:p>
        </p:txBody>
      </p:sp>
      <p:grpSp>
        <p:nvGrpSpPr>
          <p:cNvPr id="7" name="Group 6">
            <a:extLst>
              <a:ext uri="{FF2B5EF4-FFF2-40B4-BE49-F238E27FC236}">
                <a16:creationId xmlns:a16="http://schemas.microsoft.com/office/drawing/2014/main" id="{A5DAF696-DD85-5640-9C1C-5D668918E05C}"/>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AA0961C4-7A7F-7A48-9004-D9C318570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948ED895-EB28-3441-A24F-E52BF8C0F303}"/>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6955748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360879" y="2045208"/>
            <a:ext cx="2641600" cy="2921000"/>
          </a:xfrm>
          <a:prstGeom prst="rect">
            <a:avLst/>
          </a:prstGeom>
          <a:ln w="3175" cmpd="sng">
            <a:solidFill>
              <a:schemeClr val="tx1"/>
            </a:solidFill>
          </a:ln>
        </p:spPr>
      </p:pic>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3333750" y="838200"/>
            <a:ext cx="2527300" cy="2895600"/>
          </a:xfrm>
          <a:prstGeom prst="rect">
            <a:avLst/>
          </a:prstGeom>
          <a:ln w="3175" cmpd="sng">
            <a:solidFill>
              <a:schemeClr val="tx1"/>
            </a:solidFill>
          </a:ln>
        </p:spPr>
      </p:pic>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6229349" y="831850"/>
            <a:ext cx="2996753" cy="2914650"/>
          </a:xfrm>
          <a:prstGeom prst="rect">
            <a:avLst/>
          </a:prstGeom>
          <a:ln w="3175" cmpd="sng">
            <a:solidFill>
              <a:schemeClr val="tx1"/>
            </a:solidFill>
          </a:ln>
        </p:spPr>
      </p:pic>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9556750" y="812800"/>
            <a:ext cx="2457450" cy="2927454"/>
          </a:xfrm>
          <a:prstGeom prst="rect">
            <a:avLst/>
          </a:prstGeom>
          <a:ln w="3175" cmpd="sng">
            <a:solidFill>
              <a:schemeClr val="tx1"/>
            </a:solidFill>
          </a:ln>
        </p:spPr>
      </p:pic>
      <p:pic>
        <p:nvPicPr>
          <p:cNvPr id="10" name="Picture 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stretch>
                <a:fillRect/>
              </a:stretch>
            </p:blipFill>
          </mc:Choice>
          <mc:Fallback>
            <p:blipFill>
              <a:blip r:embed="rId14"/>
              <a:stretch>
                <a:fillRect/>
              </a:stretch>
            </p:blipFill>
          </mc:Fallback>
        </mc:AlternateContent>
        <p:spPr>
          <a:xfrm>
            <a:off x="6596618" y="3917950"/>
            <a:ext cx="4188857" cy="2698750"/>
          </a:xfrm>
          <a:prstGeom prst="rect">
            <a:avLst/>
          </a:prstGeom>
          <a:ln w="3175" cmpd="sng">
            <a:solidFill>
              <a:schemeClr val="tx1"/>
            </a:solidFill>
          </a:ln>
        </p:spPr>
      </p:pic>
      <p:pic>
        <p:nvPicPr>
          <p:cNvPr id="11" name="Picture 1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5"/>
              <a:stretch>
                <a:fillRect/>
              </a:stretch>
            </p:blipFill>
          </mc:Choice>
          <mc:Fallback>
            <p:blipFill>
              <a:blip r:embed="rId16"/>
              <a:stretch>
                <a:fillRect/>
              </a:stretch>
            </p:blipFill>
          </mc:Fallback>
        </mc:AlternateContent>
        <p:spPr>
          <a:xfrm>
            <a:off x="3260725" y="3943350"/>
            <a:ext cx="2673350" cy="2673350"/>
          </a:xfrm>
          <a:prstGeom prst="rect">
            <a:avLst/>
          </a:prstGeom>
          <a:ln w="3175" cmpd="sng">
            <a:solidFill>
              <a:schemeClr val="tx1"/>
            </a:solidFill>
          </a:ln>
        </p:spPr>
      </p:pic>
      <p:grpSp>
        <p:nvGrpSpPr>
          <p:cNvPr id="12" name="Group 11">
            <a:extLst>
              <a:ext uri="{FF2B5EF4-FFF2-40B4-BE49-F238E27FC236}">
                <a16:creationId xmlns:a16="http://schemas.microsoft.com/office/drawing/2014/main" id="{D17E4411-484E-1248-ACF0-F6E7C03CCC1D}"/>
              </a:ext>
            </a:extLst>
          </p:cNvPr>
          <p:cNvGrpSpPr/>
          <p:nvPr/>
        </p:nvGrpSpPr>
        <p:grpSpPr>
          <a:xfrm>
            <a:off x="637065" y="219239"/>
            <a:ext cx="5736061" cy="999961"/>
            <a:chOff x="637065" y="219239"/>
            <a:chExt cx="5736061" cy="999961"/>
          </a:xfrm>
        </p:grpSpPr>
        <p:sp>
          <p:nvSpPr>
            <p:cNvPr id="13" name="TextBox 12">
              <a:extLst>
                <a:ext uri="{FF2B5EF4-FFF2-40B4-BE49-F238E27FC236}">
                  <a16:creationId xmlns:a16="http://schemas.microsoft.com/office/drawing/2014/main" id="{F9504EAA-C1CC-E446-8A86-CD7A2D0B511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4" name="Picture 13">
              <a:extLst>
                <a:ext uri="{FF2B5EF4-FFF2-40B4-BE49-F238E27FC236}">
                  <a16:creationId xmlns:a16="http://schemas.microsoft.com/office/drawing/2014/main" id="{FAFA7272-D5AC-B94C-B3EC-4932BE8D41F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13857480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remove" nodeType="after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remove" nodeType="afterEffect">
                                  <p:stCondLst>
                                    <p:cond delay="0"/>
                                  </p:stCondLst>
                                  <p:childTnLst>
                                    <p:animScale>
                                      <p:cBhvr>
                                        <p:cTn id="21" dur="2000" fill="hold"/>
                                        <p:tgtEl>
                                          <p:spTgt spid="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0"/>
                            </p:stCondLst>
                            <p:childTnLst>
                              <p:par>
                                <p:cTn id="27" presetID="6" presetClass="emph" presetSubtype="0" fill="remove" nodeType="afterEffect">
                                  <p:stCondLst>
                                    <p:cond delay="0"/>
                                  </p:stCondLst>
                                  <p:childTnLst>
                                    <p:animScale>
                                      <p:cBhvr>
                                        <p:cTn id="28" dur="2000" fill="hold"/>
                                        <p:tgtEl>
                                          <p:spTgt spid="8"/>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remove" nodeType="afterEffect">
                                  <p:stCondLst>
                                    <p:cond delay="0"/>
                                  </p:stCondLst>
                                  <p:childTnLst>
                                    <p:animScale>
                                      <p:cBhvr>
                                        <p:cTn id="35" dur="2000" fill="hold"/>
                                        <p:tgtEl>
                                          <p:spTgt spid="9"/>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0"/>
                            </p:stCondLst>
                            <p:childTnLst>
                              <p:par>
                                <p:cTn id="41" presetID="6" presetClass="emph" presetSubtype="0" fill="remove" nodeType="afterEffect">
                                  <p:stCondLst>
                                    <p:cond delay="0"/>
                                  </p:stCondLst>
                                  <p:childTnLst>
                                    <p:animScale>
                                      <p:cBhvr>
                                        <p:cTn id="42" dur="2000" fill="hold"/>
                                        <p:tgtEl>
                                          <p:spTgt spid="11"/>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0"/>
                            </p:stCondLst>
                            <p:childTnLst>
                              <p:par>
                                <p:cTn id="48" presetID="6" presetClass="emph" presetSubtype="0" fill="remove" nodeType="afterEffect">
                                  <p:stCondLst>
                                    <p:cond delay="0"/>
                                  </p:stCondLst>
                                  <p:childTnLst>
                                    <p:animScale>
                                      <p:cBhvr>
                                        <p:cTn id="4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879600" y="1308100"/>
            <a:ext cx="9398000" cy="4893647"/>
          </a:xfrm>
          <a:prstGeom prst="rect">
            <a:avLst/>
          </a:prstGeom>
          <a:noFill/>
        </p:spPr>
        <p:txBody>
          <a:bodyPr wrap="square" rtlCol="0">
            <a:spAutoFit/>
          </a:bodyPr>
          <a:lstStyle/>
          <a:p>
            <a:pPr marL="198000" indent="-198000" rtl="0">
              <a:spcAft>
                <a:spcPts val="1800"/>
              </a:spcAft>
              <a:buFont typeface="Arial"/>
              <a:buChar char="•"/>
            </a:pPr>
            <a:r>
              <a:rPr lang="es-US" sz="2100" dirty="0">
                <a:solidFill>
                  <a:srgbClr val="595959"/>
                </a:solidFill>
              </a:rPr>
              <a:t>El acceso a las plataformas de trabajo debe ser </a:t>
            </a:r>
            <a:r>
              <a:rPr lang="es-US" sz="2100" cap="all" dirty="0">
                <a:solidFill>
                  <a:srgbClr val="595959"/>
                </a:solidFill>
              </a:rPr>
              <a:t>adecuado y seguro</a:t>
            </a:r>
            <a:r>
              <a:rPr lang="es-US" sz="2100" dirty="0">
                <a:solidFill>
                  <a:srgbClr val="595959"/>
                </a:solidFill>
              </a:rPr>
              <a:t> para las condiciones de trabajo y el tipo de trabajo a realizar. </a:t>
            </a:r>
          </a:p>
          <a:p>
            <a:pPr marL="198000" indent="-198000" rtl="0">
              <a:spcAft>
                <a:spcPts val="1800"/>
              </a:spcAft>
              <a:buFont typeface="Arial"/>
              <a:buChar char="•"/>
            </a:pPr>
            <a:r>
              <a:rPr lang="es-US" sz="2100" dirty="0">
                <a:solidFill>
                  <a:srgbClr val="595959"/>
                </a:solidFill>
              </a:rPr>
              <a:t>Una plataforma de andamio siempre debe estar </a:t>
            </a:r>
            <a:r>
              <a:rPr lang="es-US" sz="2100" cap="all" dirty="0">
                <a:solidFill>
                  <a:srgbClr val="595959"/>
                </a:solidFill>
              </a:rPr>
              <a:t>completamente entablonada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La calidad de los materiales y la fabricación de cada plataforma de andamio es muy importante.</a:t>
            </a:r>
          </a:p>
          <a:p>
            <a:pPr marL="198000" indent="-198000" rtl="0">
              <a:spcAft>
                <a:spcPts val="1800"/>
              </a:spcAft>
              <a:buFont typeface="Arial"/>
              <a:buChar char="•"/>
            </a:pPr>
            <a:r>
              <a:rPr lang="es-US" sz="2100" dirty="0">
                <a:solidFill>
                  <a:srgbClr val="595959"/>
                </a:solidFill>
              </a:rPr>
              <a:t>Cada componente del andamio debe ser </a:t>
            </a:r>
            <a:r>
              <a:rPr lang="es-US" sz="2100" cap="all" dirty="0">
                <a:solidFill>
                  <a:srgbClr val="595959"/>
                </a:solidFill>
              </a:rPr>
              <a:t>capaz de soportar su propio peso y al menos cuatro veces la carga máxima prevista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Los diferentes tipos de tablones y tarimas tienen diferentes </a:t>
            </a:r>
            <a:r>
              <a:rPr lang="es-US" sz="2100" cap="all" dirty="0">
                <a:solidFill>
                  <a:srgbClr val="595959"/>
                </a:solidFill>
              </a:rPr>
              <a:t>capacidades de carga,</a:t>
            </a:r>
            <a:r>
              <a:rPr lang="es-US" sz="2100" dirty="0">
                <a:solidFill>
                  <a:srgbClr val="595959"/>
                </a:solidFill>
              </a:rPr>
              <a:t> que usted debe tener en cuenta.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8918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5" name="TextBox 14"/>
          <p:cNvSpPr txBox="1"/>
          <p:nvPr/>
        </p:nvSpPr>
        <p:spPr>
          <a:xfrm>
            <a:off x="1778000" y="1003300"/>
            <a:ext cx="9740900" cy="5109091"/>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Existen cuatro (4) categorías principales de plataformas: </a:t>
            </a:r>
          </a:p>
          <a:p>
            <a:pPr lvl="1" rtl="0">
              <a:buFont typeface="Arial"/>
              <a:buChar char="•"/>
            </a:pPr>
            <a:r>
              <a:rPr lang="es-US" sz="2000" dirty="0">
                <a:solidFill>
                  <a:srgbClr val="595959"/>
                </a:solidFill>
              </a:rPr>
              <a:t> Tablones de metal </a:t>
            </a:r>
          </a:p>
          <a:p>
            <a:pPr lvl="1" rtl="0">
              <a:buFont typeface="Arial"/>
              <a:buChar char="•"/>
            </a:pPr>
            <a:r>
              <a:rPr lang="es-US" sz="2000" dirty="0">
                <a:solidFill>
                  <a:srgbClr val="595959"/>
                </a:solidFill>
              </a:rPr>
              <a:t> Tablones de madera </a:t>
            </a:r>
          </a:p>
          <a:p>
            <a:pPr lvl="1" rtl="0">
              <a:buFont typeface="Arial"/>
              <a:buChar char="•"/>
            </a:pPr>
            <a:r>
              <a:rPr lang="es-US" sz="2000" dirty="0">
                <a:solidFill>
                  <a:srgbClr val="595959"/>
                </a:solidFill>
              </a:rPr>
              <a:t> Tarimas del andamio</a:t>
            </a:r>
          </a:p>
          <a:p>
            <a:pPr lvl="1" rtl="0">
              <a:spcAft>
                <a:spcPts val="1200"/>
              </a:spcAft>
              <a:buFont typeface="Arial"/>
              <a:buChar char="•"/>
            </a:pPr>
            <a:r>
              <a:rPr lang="es-US" sz="2000" dirty="0">
                <a:solidFill>
                  <a:srgbClr val="595959"/>
                </a:solidFill>
              </a:rPr>
              <a:t> Tablones compuestos</a:t>
            </a:r>
          </a:p>
          <a:p>
            <a:pPr marL="198000" indent="-198000" rtl="0">
              <a:spcAft>
                <a:spcPts val="600"/>
              </a:spcAft>
              <a:buFont typeface="Arial"/>
              <a:buChar char="•"/>
            </a:pPr>
            <a:r>
              <a:rPr lang="es-US" sz="2000" dirty="0">
                <a:solidFill>
                  <a:srgbClr val="595959"/>
                </a:solidFill>
              </a:rPr>
              <a:t>Los tablones de madera aserrada maciza deben ser verificados por una agencia de  inspección independiente. Tenga cuidado con los tablones que no sean de clasificación de andamiaje,  con sellos y marcas engañosas. </a:t>
            </a:r>
          </a:p>
          <a:p>
            <a:pPr marL="198000" indent="-198000" rtl="0">
              <a:spcAft>
                <a:spcPts val="600"/>
              </a:spcAft>
              <a:buFont typeface="Arial"/>
              <a:buChar char="•"/>
            </a:pPr>
            <a:r>
              <a:rPr lang="es-US" sz="2000" dirty="0">
                <a:solidFill>
                  <a:srgbClr val="595959"/>
                </a:solidFill>
              </a:rPr>
              <a:t>Muchas </a:t>
            </a:r>
            <a:r>
              <a:rPr lang="es-US" sz="2000" cap="all" dirty="0">
                <a:solidFill>
                  <a:srgbClr val="595959"/>
                </a:solidFill>
              </a:rPr>
              <a:t>lesiones</a:t>
            </a:r>
            <a:r>
              <a:rPr lang="es-US" sz="2000" dirty="0">
                <a:solidFill>
                  <a:srgbClr val="595959"/>
                </a:solidFill>
              </a:rPr>
              <a:t> en los andamios son causadas por </a:t>
            </a:r>
            <a:r>
              <a:rPr lang="es-US" sz="2000" cap="all" dirty="0">
                <a:solidFill>
                  <a:srgbClr val="595959"/>
                </a:solidFill>
              </a:rPr>
              <a:t>tablones inseguros,</a:t>
            </a:r>
            <a:r>
              <a:rPr lang="es-US" sz="2000" dirty="0">
                <a:solidFill>
                  <a:srgbClr val="595959"/>
                </a:solidFill>
              </a:rPr>
              <a:t> o tablones que </a:t>
            </a:r>
            <a:r>
              <a:rPr lang="es-US" sz="2000" cap="all" dirty="0">
                <a:solidFill>
                  <a:srgbClr val="595959"/>
                </a:solidFill>
              </a:rPr>
              <a:t>no tienen suficiente voladizo, o que tienen demasiado</a:t>
            </a:r>
            <a:r>
              <a:rPr lang="es-US" sz="2000" dirty="0">
                <a:solidFill>
                  <a:srgbClr val="595959"/>
                </a:solidFill>
              </a:rPr>
              <a:t>. </a:t>
            </a:r>
          </a:p>
          <a:p>
            <a:pPr marL="198000" indent="-198000" rtl="0">
              <a:spcAft>
                <a:spcPts val="600"/>
              </a:spcAft>
              <a:buFont typeface="Arial"/>
              <a:buChar char="•"/>
            </a:pPr>
            <a:r>
              <a:rPr lang="es-US" sz="2000" dirty="0">
                <a:solidFill>
                  <a:srgbClr val="595959"/>
                </a:solidFill>
              </a:rPr>
              <a:t>Utilice solo tablones aprobados para andamio e </a:t>
            </a:r>
            <a:r>
              <a:rPr lang="es-US" sz="2000" cap="all" dirty="0">
                <a:solidFill>
                  <a:srgbClr val="595959"/>
                </a:solidFill>
              </a:rPr>
              <a:t>inspeccione los tablones antes de utilizarlos</a:t>
            </a:r>
            <a:r>
              <a:rPr lang="es-US" sz="2000" dirty="0">
                <a:solidFill>
                  <a:srgbClr val="595959"/>
                </a:solidFill>
              </a:rPr>
              <a:t>. </a:t>
            </a:r>
          </a:p>
          <a:p>
            <a:pPr rtl="0"/>
            <a:endParaRPr lang="en-US" sz="1600" dirty="0"/>
          </a:p>
        </p:txBody>
      </p:sp>
      <p:pic>
        <p:nvPicPr>
          <p:cNvPr id="18" name="Picture 1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1089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1597C651-8C11-AF4E-8F7F-DE9261051953}"/>
              </a:ext>
            </a:extLst>
          </p:cNvPr>
          <p:cNvGrpSpPr/>
          <p:nvPr/>
        </p:nvGrpSpPr>
        <p:grpSpPr>
          <a:xfrm>
            <a:off x="2" y="6105522"/>
            <a:ext cx="8127999" cy="752478"/>
            <a:chOff x="2" y="6105522"/>
            <a:chExt cx="8127999" cy="752478"/>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2" y="5465761"/>
              <a:ext cx="75247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2748" y="2523745"/>
            <a:ext cx="8386431" cy="830997"/>
          </a:xfrm>
          <a:prstGeom prst="rect">
            <a:avLst/>
          </a:prstGeom>
          <a:noFill/>
        </p:spPr>
        <p:txBody>
          <a:bodyPr wrap="none" rtlCol="0">
            <a:spAutoFit/>
          </a:bodyPr>
          <a:lstStyle/>
          <a:p>
            <a:pPr algn="ctr" rtl="0"/>
            <a:r>
              <a:rPr lang="es-US" sz="4800" cap="all">
                <a:solidFill>
                  <a:schemeClr val="bg1"/>
                </a:solidFill>
              </a:rPr>
              <a:t>Barandas y tablas de capellada</a:t>
            </a:r>
          </a:p>
        </p:txBody>
      </p:sp>
      <p:sp>
        <p:nvSpPr>
          <p:cNvPr id="41" name="Rectangle 40"/>
          <p:cNvSpPr/>
          <p:nvPr/>
        </p:nvSpPr>
        <p:spPr>
          <a:xfrm>
            <a:off x="1625600" y="3303529"/>
            <a:ext cx="8781922" cy="446276"/>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Protección contra caídas y rodapiés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D8F7686-A3E4-2244-971D-79FE55B53F28}"/>
              </a:ext>
            </a:extLst>
          </p:cNvPr>
          <p:cNvGrpSpPr/>
          <p:nvPr/>
        </p:nvGrpSpPr>
        <p:grpSpPr>
          <a:xfrm>
            <a:off x="8128001" y="5191121"/>
            <a:ext cx="2032000" cy="1666878"/>
            <a:chOff x="8128001" y="5191121"/>
            <a:chExt cx="2032000" cy="1666878"/>
          </a:xfrm>
        </p:grpSpPr>
        <p:sp>
          <p:nvSpPr>
            <p:cNvPr id="15" name="Rectangle 14"/>
            <p:cNvSpPr/>
            <p:nvPr/>
          </p:nvSpPr>
          <p:spPr>
            <a:xfrm rot="16200000">
              <a:off x="8310562" y="5008560"/>
              <a:ext cx="166687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92932" y="5600699"/>
              <a:ext cx="835269" cy="830997"/>
            </a:xfrm>
            <a:prstGeom prst="rect">
              <a:avLst/>
            </a:prstGeom>
            <a:noFill/>
          </p:spPr>
          <p:txBody>
            <a:bodyPr wrap="square" rtlCol="0">
              <a:spAutoFit/>
            </a:bodyPr>
            <a:lstStyle/>
            <a:p>
              <a:pPr rtl="0"/>
              <a:r>
                <a:rPr lang="es-US" sz="4800">
                  <a:solidFill>
                    <a:schemeClr val="bg1"/>
                  </a:solidFill>
                </a:rPr>
                <a:t>5</a:t>
              </a:r>
            </a:p>
          </p:txBody>
        </p:sp>
      </p:grpSp>
    </p:spTree>
    <p:extLst>
      <p:ext uri="{BB962C8B-B14F-4D97-AF65-F5344CB8AC3E}">
        <p14:creationId xmlns:p14="http://schemas.microsoft.com/office/powerpoint/2010/main" val="3629242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30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inVertical)">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p:bldP spid="4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ardrail_labeled.jpg"/>
          <p:cNvPicPr>
            <a:picLocks noChangeAspect="1"/>
          </p:cNvPicPr>
          <p:nvPr/>
        </p:nvPicPr>
        <p:blipFill>
          <a:blip r:embed="rId3"/>
          <a:stretch>
            <a:fillRect/>
          </a:stretch>
        </p:blipFill>
        <p:spPr>
          <a:xfrm>
            <a:off x="740664" y="865124"/>
            <a:ext cx="6519672" cy="5102352"/>
          </a:xfrm>
          <a:prstGeom prst="rect">
            <a:avLst/>
          </a:prstGeom>
        </p:spPr>
      </p:pic>
      <p:sp>
        <p:nvSpPr>
          <p:cNvPr id="3" name="TextBox 2"/>
          <p:cNvSpPr txBox="1"/>
          <p:nvPr/>
        </p:nvSpPr>
        <p:spPr>
          <a:xfrm>
            <a:off x="7973025" y="892954"/>
            <a:ext cx="3498073" cy="2308324"/>
          </a:xfrm>
          <a:prstGeom prst="rect">
            <a:avLst/>
          </a:prstGeom>
          <a:noFill/>
        </p:spPr>
        <p:txBody>
          <a:bodyPr wrap="none" rtlCol="0">
            <a:spAutoFit/>
          </a:bodyPr>
          <a:lstStyle/>
          <a:p>
            <a:pPr algn="ctr" rtl="0"/>
            <a:r>
              <a:rPr lang="es-US" sz="4800" cap="all" dirty="0">
                <a:solidFill>
                  <a:schemeClr val="tx2"/>
                </a:solidFill>
                <a:latin typeface="+mj-lt"/>
              </a:rPr>
              <a:t>Barandas</a:t>
            </a:r>
          </a:p>
          <a:p>
            <a:pPr algn="ctr" rtl="0"/>
            <a:r>
              <a:rPr lang="es-US" sz="4800" cap="all" dirty="0">
                <a:solidFill>
                  <a:schemeClr val="tx2"/>
                </a:solidFill>
                <a:latin typeface="+mj-lt"/>
              </a:rPr>
              <a:t>y</a:t>
            </a:r>
          </a:p>
          <a:p>
            <a:pPr algn="ctr"/>
            <a:r>
              <a:rPr lang="es-US" sz="4800" cap="all" dirty="0">
                <a:solidFill>
                  <a:srgbClr val="595959"/>
                </a:solidFill>
              </a:rPr>
              <a:t>rodapiés</a:t>
            </a:r>
            <a:endParaRPr lang="en-US" sz="4800" cap="all" dirty="0">
              <a:solidFill>
                <a:schemeClr val="tx2"/>
              </a:solidFill>
              <a:latin typeface="+mj-lt"/>
            </a:endParaRPr>
          </a:p>
        </p:txBody>
      </p:sp>
      <p:grpSp>
        <p:nvGrpSpPr>
          <p:cNvPr id="2" name="Group 9"/>
          <p:cNvGrpSpPr/>
          <p:nvPr/>
        </p:nvGrpSpPr>
        <p:grpSpPr>
          <a:xfrm>
            <a:off x="5943600" y="990600"/>
            <a:ext cx="1854200" cy="755651"/>
            <a:chOff x="5943600" y="990600"/>
            <a:chExt cx="1854200" cy="755651"/>
          </a:xfrm>
        </p:grpSpPr>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rot="19348732">
              <a:off x="5956299" y="1352551"/>
              <a:ext cx="711200" cy="393700"/>
            </a:xfrm>
            <a:prstGeom prst="rect">
              <a:avLst/>
            </a:prstGeom>
          </p:spPr>
        </p:pic>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stretch>
                  <a:fillRect/>
                </a:stretch>
              </p:blipFill>
            </mc:Choice>
            <mc:Fallback>
              <p:blipFill>
                <a:blip r:embed="rId7"/>
                <a:stretch>
                  <a:fillRect/>
                </a:stretch>
              </p:blipFill>
            </mc:Fallback>
          </mc:AlternateContent>
          <p:spPr>
            <a:xfrm>
              <a:off x="5943600" y="990600"/>
              <a:ext cx="1854200" cy="463550"/>
            </a:xfrm>
            <a:prstGeom prst="rect">
              <a:avLst/>
            </a:prstGeom>
          </p:spPr>
        </p:pic>
      </p:grpSp>
      <p:grpSp>
        <p:nvGrpSpPr>
          <p:cNvPr id="10" name="Group 11"/>
          <p:cNvGrpSpPr/>
          <p:nvPr/>
        </p:nvGrpSpPr>
        <p:grpSpPr>
          <a:xfrm>
            <a:off x="5029200" y="2667000"/>
            <a:ext cx="2425700" cy="469900"/>
            <a:chOff x="5029200" y="2667000"/>
            <a:chExt cx="2425700" cy="469900"/>
          </a:xfrm>
        </p:grpSpPr>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5029200" y="2736850"/>
              <a:ext cx="711200" cy="393700"/>
            </a:xfrm>
            <a:prstGeom prst="rect">
              <a:avLst/>
            </a:prstGeom>
          </p:spPr>
        </p:pic>
        <p:pic>
          <p:nvPicPr>
            <p:cNvPr id="11" name="Picture 1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stretch>
                  <a:fillRect/>
                </a:stretch>
              </p:blipFill>
            </mc:Choice>
            <mc:Fallback>
              <p:blipFill>
                <a:blip r:embed="rId9"/>
                <a:stretch>
                  <a:fillRect/>
                </a:stretch>
              </p:blipFill>
            </mc:Fallback>
          </mc:AlternateContent>
          <p:spPr>
            <a:xfrm>
              <a:off x="5575300" y="2667000"/>
              <a:ext cx="1879600" cy="469900"/>
            </a:xfrm>
            <a:prstGeom prst="rect">
              <a:avLst/>
            </a:prstGeom>
          </p:spPr>
        </p:pic>
      </p:grpSp>
      <p:grpSp>
        <p:nvGrpSpPr>
          <p:cNvPr id="12" name="Group 13"/>
          <p:cNvGrpSpPr/>
          <p:nvPr/>
        </p:nvGrpSpPr>
        <p:grpSpPr>
          <a:xfrm>
            <a:off x="2616200" y="2241550"/>
            <a:ext cx="2247900" cy="488950"/>
            <a:chOff x="2616200" y="2241550"/>
            <a:chExt cx="2247900" cy="488950"/>
          </a:xfrm>
        </p:grpSpPr>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2616200" y="2241550"/>
              <a:ext cx="711200" cy="393700"/>
            </a:xfrm>
            <a:prstGeom prst="rect">
              <a:avLst/>
            </a:prstGeom>
          </p:spPr>
        </p:pic>
        <p:pic>
          <p:nvPicPr>
            <p:cNvPr id="13" name="Picture 1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3187700" y="2311400"/>
              <a:ext cx="1676400" cy="419100"/>
            </a:xfrm>
            <a:prstGeom prst="rect">
              <a:avLst/>
            </a:prstGeom>
          </p:spPr>
        </p:pic>
      </p:grpSp>
      <p:grpSp>
        <p:nvGrpSpPr>
          <p:cNvPr id="14" name="Group 15"/>
          <p:cNvGrpSpPr/>
          <p:nvPr/>
        </p:nvGrpSpPr>
        <p:grpSpPr>
          <a:xfrm>
            <a:off x="6934200" y="4114800"/>
            <a:ext cx="2413000" cy="466335"/>
            <a:chOff x="6934200" y="4114800"/>
            <a:chExt cx="2413000" cy="466335"/>
          </a:xfrm>
        </p:grpSpPr>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934200" y="4121150"/>
              <a:ext cx="711200" cy="393700"/>
            </a:xfrm>
            <a:prstGeom prst="rect">
              <a:avLst/>
            </a:prstGeom>
          </p:spPr>
        </p:pic>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2"/>
                <a:stretch>
                  <a:fillRect/>
                </a:stretch>
              </p:blipFill>
            </mc:Choice>
            <mc:Fallback>
              <p:blipFill>
                <a:blip r:embed="rId13"/>
                <a:stretch>
                  <a:fillRect/>
                </a:stretch>
              </p:blipFill>
            </mc:Fallback>
          </mc:AlternateContent>
          <p:spPr>
            <a:xfrm>
              <a:off x="7448550" y="4114800"/>
              <a:ext cx="1898650" cy="466335"/>
            </a:xfrm>
            <a:prstGeom prst="rect">
              <a:avLst/>
            </a:prstGeom>
          </p:spPr>
        </p:pic>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4">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8" name="Imagen 18">
            <a:extLst>
              <a:ext uri="{FF2B5EF4-FFF2-40B4-BE49-F238E27FC236}">
                <a16:creationId xmlns:a16="http://schemas.microsoft.com/office/drawing/2014/main" id="{8BAA5339-0325-4A07-9D45-C32BC6F8FFB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85484" y="859859"/>
            <a:ext cx="2045945" cy="435864"/>
          </a:xfrm>
          <a:prstGeom prst="rect">
            <a:avLst/>
          </a:prstGeom>
        </p:spPr>
      </p:pic>
      <p:pic>
        <p:nvPicPr>
          <p:cNvPr id="19" name="Imagen 20">
            <a:extLst>
              <a:ext uri="{FF2B5EF4-FFF2-40B4-BE49-F238E27FC236}">
                <a16:creationId xmlns:a16="http://schemas.microsoft.com/office/drawing/2014/main" id="{1AFD5FDE-4881-42AE-BE22-805611EAD40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 r="21255" b="-7808"/>
          <a:stretch/>
        </p:blipFill>
        <p:spPr>
          <a:xfrm>
            <a:off x="5698498" y="2600715"/>
            <a:ext cx="1235702" cy="469899"/>
          </a:xfrm>
          <a:prstGeom prst="rect">
            <a:avLst/>
          </a:prstGeom>
        </p:spPr>
      </p:pic>
      <p:pic>
        <p:nvPicPr>
          <p:cNvPr id="20" name="Imagen 22">
            <a:extLst>
              <a:ext uri="{FF2B5EF4-FFF2-40B4-BE49-F238E27FC236}">
                <a16:creationId xmlns:a16="http://schemas.microsoft.com/office/drawing/2014/main" id="{6590B201-8D35-4002-9805-69BA1A9762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70326" y="2378784"/>
            <a:ext cx="791472" cy="298629"/>
          </a:xfrm>
          <a:prstGeom prst="rect">
            <a:avLst/>
          </a:prstGeom>
        </p:spPr>
      </p:pic>
      <p:grpSp>
        <p:nvGrpSpPr>
          <p:cNvPr id="23" name="Group 22">
            <a:extLst>
              <a:ext uri="{FF2B5EF4-FFF2-40B4-BE49-F238E27FC236}">
                <a16:creationId xmlns:a16="http://schemas.microsoft.com/office/drawing/2014/main" id="{D6B9C150-B2F3-3241-AD1A-48C0A3329D62}"/>
              </a:ext>
            </a:extLst>
          </p:cNvPr>
          <p:cNvGrpSpPr/>
          <p:nvPr/>
        </p:nvGrpSpPr>
        <p:grpSpPr>
          <a:xfrm>
            <a:off x="7645400" y="4114800"/>
            <a:ext cx="1898650" cy="451100"/>
            <a:chOff x="7645400" y="4114800"/>
            <a:chExt cx="1898650" cy="451100"/>
          </a:xfrm>
        </p:grpSpPr>
        <p:pic>
          <p:nvPicPr>
            <p:cNvPr id="21" name="Imagen 24">
              <a:extLst>
                <a:ext uri="{FF2B5EF4-FFF2-40B4-BE49-F238E27FC236}">
                  <a16:creationId xmlns:a16="http://schemas.microsoft.com/office/drawing/2014/main" id="{E7658875-C138-4986-80B2-2BEB1CAC5F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5400" y="4114800"/>
              <a:ext cx="1892808" cy="435864"/>
            </a:xfrm>
            <a:prstGeom prst="rect">
              <a:avLst/>
            </a:prstGeom>
          </p:spPr>
        </p:pic>
        <p:sp>
          <p:nvSpPr>
            <p:cNvPr id="22" name="TextBox 21">
              <a:extLst>
                <a:ext uri="{FF2B5EF4-FFF2-40B4-BE49-F238E27FC236}">
                  <a16:creationId xmlns:a16="http://schemas.microsoft.com/office/drawing/2014/main" id="{2EFB18A7-0795-7240-B7E5-DD8720915056}"/>
                </a:ext>
              </a:extLst>
            </p:cNvPr>
            <p:cNvSpPr txBox="1"/>
            <p:nvPr/>
          </p:nvSpPr>
          <p:spPr>
            <a:xfrm>
              <a:off x="7654036" y="4196568"/>
              <a:ext cx="1890014" cy="369332"/>
            </a:xfrm>
            <a:prstGeom prst="rect">
              <a:avLst/>
            </a:prstGeom>
            <a:solidFill>
              <a:schemeClr val="bg1"/>
            </a:solidFill>
          </p:spPr>
          <p:txBody>
            <a:bodyPr wrap="square" rtlCol="0">
              <a:spAutoFit/>
            </a:bodyPr>
            <a:lstStyle/>
            <a:p>
              <a:r>
                <a:rPr lang="es-US" cap="all" dirty="0">
                  <a:solidFill>
                    <a:srgbClr val="595959"/>
                  </a:solidFill>
                  <a:latin typeface="Chalkboard" panose="03050602040202020205" pitchFamily="66" charset="77"/>
                </a:rPr>
                <a:t>rodapiés</a:t>
              </a:r>
              <a:endParaRPr lang="en-US" dirty="0">
                <a:latin typeface="Chalkboard" panose="03050602040202020205" pitchFamily="66" charset="77"/>
              </a:endParaRPr>
            </a:p>
          </p:txBody>
        </p:sp>
      </p:grpSp>
    </p:spTree>
    <p:extLst>
      <p:ext uri="{BB962C8B-B14F-4D97-AF65-F5344CB8AC3E}">
        <p14:creationId xmlns:p14="http://schemas.microsoft.com/office/powerpoint/2010/main" val="3007206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11200" y="649534"/>
            <a:ext cx="4902200" cy="4176603"/>
          </a:xfrm>
          <a:prstGeom prst="rect">
            <a:avLst/>
          </a:prstGeom>
        </p:spPr>
      </p:pic>
      <p:sp>
        <p:nvSpPr>
          <p:cNvPr id="4" name="TextBox 3"/>
          <p:cNvSpPr txBox="1"/>
          <p:nvPr/>
        </p:nvSpPr>
        <p:spPr>
          <a:xfrm>
            <a:off x="7112000" y="5010109"/>
            <a:ext cx="3873500" cy="1015663"/>
          </a:xfrm>
          <a:prstGeom prst="rect">
            <a:avLst/>
          </a:prstGeom>
          <a:noFill/>
        </p:spPr>
        <p:txBody>
          <a:bodyPr wrap="square" rtlCol="0">
            <a:spAutoFit/>
          </a:bodyPr>
          <a:lstStyle/>
          <a:p>
            <a:pPr rtl="0"/>
            <a:r>
              <a:rPr lang="es-US" sz="2000" dirty="0">
                <a:solidFill>
                  <a:srgbClr val="595959"/>
                </a:solidFill>
              </a:rPr>
              <a:t>Las puertas de las barandillas deben oscilar hacia ADENTRO de la plataforma.</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6900" y="4838700"/>
            <a:ext cx="5207000" cy="1323439"/>
          </a:xfrm>
          <a:prstGeom prst="rect">
            <a:avLst/>
          </a:prstGeom>
          <a:noFill/>
        </p:spPr>
        <p:txBody>
          <a:bodyPr wrap="square" rtlCol="0">
            <a:spAutoFit/>
          </a:bodyPr>
          <a:lstStyle/>
          <a:p>
            <a:pPr rtl="0"/>
            <a:r>
              <a:rPr lang="es-US" sz="2000" dirty="0">
                <a:solidFill>
                  <a:srgbClr val="595959"/>
                </a:solidFill>
              </a:rPr>
              <a:t>Las barandas se deben utilizar en plataformas de trabajo de más de </a:t>
            </a:r>
            <a:br>
              <a:rPr lang="es-US" sz="2000" dirty="0">
                <a:solidFill>
                  <a:srgbClr val="595959"/>
                </a:solidFill>
              </a:rPr>
            </a:br>
            <a:r>
              <a:rPr lang="es-US" sz="2000" dirty="0">
                <a:solidFill>
                  <a:srgbClr val="595959"/>
                </a:solidFill>
              </a:rPr>
              <a:t>10 pies (3 m) de altura (o de acuerdo con las normas locales)</a:t>
            </a:r>
          </a:p>
        </p:txBody>
      </p:sp>
      <p:pic>
        <p:nvPicPr>
          <p:cNvPr id="9" name="Picture 8">
            <a:extLst>
              <a:ext uri="{FF2B5EF4-FFF2-40B4-BE49-F238E27FC236}">
                <a16:creationId xmlns:a16="http://schemas.microsoft.com/office/drawing/2014/main" id="{1265FC46-01B0-2748-AB55-97F62CED19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600" y="618254"/>
            <a:ext cx="2794000" cy="4200908"/>
          </a:xfrm>
          <a:prstGeom prst="rect">
            <a:avLst/>
          </a:prstGeom>
        </p:spPr>
      </p:pic>
      <p:sp>
        <p:nvSpPr>
          <p:cNvPr id="15" name="Arc 14">
            <a:extLst>
              <a:ext uri="{FF2B5EF4-FFF2-40B4-BE49-F238E27FC236}">
                <a16:creationId xmlns:a16="http://schemas.microsoft.com/office/drawing/2014/main" id="{FED23E99-0444-FA4D-AE8F-2B9B35A5A1E4}"/>
              </a:ext>
            </a:extLst>
          </p:cNvPr>
          <p:cNvSpPr/>
          <p:nvPr/>
        </p:nvSpPr>
        <p:spPr>
          <a:xfrm flipV="1">
            <a:off x="7226300" y="3416300"/>
            <a:ext cx="1155700" cy="381000"/>
          </a:xfrm>
          <a:prstGeom prst="arc">
            <a:avLst>
              <a:gd name="adj1" fmla="val 13428256"/>
              <a:gd name="adj2" fmla="val 0"/>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p>
        </p:txBody>
      </p:sp>
    </p:spTree>
    <p:extLst>
      <p:ext uri="{BB962C8B-B14F-4D97-AF65-F5344CB8AC3E}">
        <p14:creationId xmlns:p14="http://schemas.microsoft.com/office/powerpoint/2010/main" val="71663026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88966" y="4572000"/>
            <a:ext cx="2167379" cy="2301711"/>
            <a:chOff x="10088966" y="4572000"/>
            <a:chExt cx="2167379" cy="2301711"/>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6"/>
            <p:cNvGrpSpPr/>
            <p:nvPr/>
          </p:nvGrpSpPr>
          <p:grpSpPr>
            <a:xfrm>
              <a:off x="10088966" y="5613341"/>
              <a:ext cx="2167379" cy="1260370"/>
              <a:chOff x="10088966" y="5613341"/>
              <a:chExt cx="2167379" cy="1260370"/>
            </a:xfrm>
          </p:grpSpPr>
          <p:sp>
            <p:nvSpPr>
              <p:cNvPr id="63" name="TextBox 62"/>
              <p:cNvSpPr txBox="1"/>
              <p:nvPr/>
            </p:nvSpPr>
            <p:spPr>
              <a:xfrm>
                <a:off x="10135926" y="5613341"/>
                <a:ext cx="1947969" cy="384721"/>
              </a:xfrm>
              <a:prstGeom prst="rect">
                <a:avLst/>
              </a:prstGeom>
              <a:noFill/>
            </p:spPr>
            <p:txBody>
              <a:bodyPr wrap="none" rtlCol="0">
                <a:spAutoFit/>
              </a:bodyPr>
              <a:lstStyle/>
              <a:p>
                <a:pPr algn="ctr" rtl="0"/>
                <a:r>
                  <a:rPr lang="es-US" sz="1900" cap="all" dirty="0">
                    <a:solidFill>
                      <a:schemeClr val="bg1"/>
                    </a:solidFill>
                    <a:latin typeface="+mj-lt"/>
                  </a:rPr>
                  <a:t>Comentarios</a:t>
                </a:r>
              </a:p>
            </p:txBody>
          </p:sp>
          <p:sp>
            <p:nvSpPr>
              <p:cNvPr id="90" name="Rectangle 89"/>
              <p:cNvSpPr/>
              <p:nvPr/>
            </p:nvSpPr>
            <p:spPr>
              <a:xfrm>
                <a:off x="10088966" y="5950381"/>
                <a:ext cx="2167379" cy="923330"/>
              </a:xfrm>
              <a:prstGeom prst="rect">
                <a:avLst/>
              </a:prstGeom>
            </p:spPr>
            <p:txBody>
              <a:bodyPr wrap="square" rtlCol="0">
                <a:spAutoFit/>
              </a:bodyPr>
              <a:lstStyle/>
              <a:p>
                <a:pPr algn="ctr" rtl="0"/>
                <a:r>
                  <a:rPr lang="es-US" sz="1350" spc="-20" dirty="0">
                    <a:solidFill>
                      <a:schemeClr val="bg1"/>
                    </a:solidFill>
                  </a:rPr>
                  <a:t>Ofrezca una retroalimentación sincera en la evaluación de su curso.</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2" name="Group 1"/>
              <p:cNvGrpSpPr/>
              <p:nvPr/>
            </p:nvGrpSpPr>
            <p:grpSpPr>
              <a:xfrm>
                <a:off x="-151769" y="5486663"/>
                <a:ext cx="2167379" cy="1166862"/>
                <a:chOff x="-151769" y="5486663"/>
                <a:chExt cx="2167379" cy="1166862"/>
              </a:xfrm>
            </p:grpSpPr>
            <p:sp>
              <p:nvSpPr>
                <p:cNvPr id="142" name="TextBox 141"/>
                <p:cNvSpPr txBox="1"/>
                <p:nvPr/>
              </p:nvSpPr>
              <p:spPr>
                <a:xfrm>
                  <a:off x="222536" y="5486663"/>
                  <a:ext cx="1469573" cy="477054"/>
                </a:xfrm>
                <a:prstGeom prst="rect">
                  <a:avLst/>
                </a:prstGeom>
                <a:noFill/>
              </p:spPr>
              <p:txBody>
                <a:bodyPr wrap="none" rtlCol="0">
                  <a:spAutoFit/>
                </a:bodyPr>
                <a:lstStyle/>
                <a:p>
                  <a:pPr algn="ctr" rtl="0"/>
                  <a:r>
                    <a:rPr lang="es-US" sz="2400" cap="all">
                      <a:solidFill>
                        <a:schemeClr val="bg1"/>
                      </a:solidFill>
                      <a:latin typeface="+mj-lt"/>
                    </a:rPr>
                    <a:t>Respeto</a:t>
                  </a:r>
                </a:p>
              </p:txBody>
            </p:sp>
            <p:sp>
              <p:nvSpPr>
                <p:cNvPr id="143" name="Rectangle 142"/>
                <p:cNvSpPr/>
                <p:nvPr/>
              </p:nvSpPr>
              <p:spPr>
                <a:xfrm>
                  <a:off x="-151769" y="5868695"/>
                  <a:ext cx="2167379" cy="784830"/>
                </a:xfrm>
                <a:prstGeom prst="rect">
                  <a:avLst/>
                </a:prstGeom>
              </p:spPr>
              <p:txBody>
                <a:bodyPr wrap="square" rtlCol="0">
                  <a:spAutoFit/>
                </a:bodyPr>
                <a:lstStyle/>
                <a:p>
                  <a:pPr algn="ctr" rtl="0"/>
                  <a:r>
                    <a:rPr lang="es-US" sz="1500" dirty="0">
                      <a:solidFill>
                        <a:schemeClr val="bg1"/>
                      </a:solidFill>
                    </a:rPr>
                    <a:t>Respete </a:t>
                  </a:r>
                </a:p>
                <a:p>
                  <a:pPr algn="ctr" rtl="0"/>
                  <a:r>
                    <a:rPr lang="es-US" sz="1500" dirty="0">
                      <a:solidFill>
                        <a:schemeClr val="bg1"/>
                      </a:solidFill>
                    </a:rPr>
                    <a:t>a todas las </a:t>
                  </a:r>
                  <a:br>
                    <a:rPr lang="es-US" sz="1500" dirty="0">
                      <a:solidFill>
                        <a:schemeClr val="bg1"/>
                      </a:solidFill>
                    </a:rPr>
                  </a:br>
                  <a:r>
                    <a:rPr lang="es-US" sz="1500" dirty="0">
                      <a:solidFill>
                        <a:schemeClr val="bg1"/>
                      </a:solidFill>
                    </a:rPr>
                    <a:t>personas.</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133" name="Group 132"/>
          <p:cNvGrpSpPr/>
          <p:nvPr/>
        </p:nvGrpSpPr>
        <p:grpSpPr>
          <a:xfrm>
            <a:off x="4024270" y="2286537"/>
            <a:ext cx="2167379" cy="2301238"/>
            <a:chOff x="3986170" y="2311937"/>
            <a:chExt cx="2167379" cy="2301238"/>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4" name="Group 3"/>
            <p:cNvGrpSpPr/>
            <p:nvPr/>
          </p:nvGrpSpPr>
          <p:grpSpPr>
            <a:xfrm>
              <a:off x="3986170" y="3228180"/>
              <a:ext cx="2167379" cy="1384995"/>
              <a:chOff x="4000987" y="3200663"/>
              <a:chExt cx="2167379" cy="1384995"/>
            </a:xfrm>
          </p:grpSpPr>
          <p:sp>
            <p:nvSpPr>
              <p:cNvPr id="138" name="TextBox 137"/>
              <p:cNvSpPr txBox="1"/>
              <p:nvPr/>
            </p:nvSpPr>
            <p:spPr>
              <a:xfrm>
                <a:off x="4668116" y="3200663"/>
                <a:ext cx="833131" cy="461665"/>
              </a:xfrm>
              <a:prstGeom prst="rect">
                <a:avLst/>
              </a:prstGeom>
              <a:noFill/>
            </p:spPr>
            <p:txBody>
              <a:bodyPr wrap="none" rtlCol="0">
                <a:spAutoFit/>
              </a:bodyPr>
              <a:lstStyle/>
              <a:p>
                <a:pPr algn="ctr" rtl="0"/>
                <a:r>
                  <a:rPr lang="es-US" sz="2400" cap="all">
                    <a:solidFill>
                      <a:schemeClr val="bg1"/>
                    </a:solidFill>
                    <a:latin typeface="+mj-lt"/>
                  </a:rPr>
                  <a:t>Hora</a:t>
                </a:r>
              </a:p>
            </p:txBody>
          </p:sp>
          <p:sp>
            <p:nvSpPr>
              <p:cNvPr id="139" name="Rectangle 138"/>
              <p:cNvSpPr/>
              <p:nvPr/>
            </p:nvSpPr>
            <p:spPr>
              <a:xfrm>
                <a:off x="4000987" y="3569995"/>
                <a:ext cx="2167379" cy="1015663"/>
              </a:xfrm>
              <a:prstGeom prst="rect">
                <a:avLst/>
              </a:prstGeom>
            </p:spPr>
            <p:txBody>
              <a:bodyPr wrap="square" rtlCol="0">
                <a:spAutoFit/>
              </a:bodyPr>
              <a:lstStyle/>
              <a:p>
                <a:pPr algn="ctr" rtl="0"/>
                <a:r>
                  <a:rPr lang="es-US" sz="1500" dirty="0">
                    <a:solidFill>
                      <a:schemeClr val="bg1"/>
                    </a:solidFill>
                  </a:rPr>
                  <a:t>Realice comentarios breves. Regrese de los descansos a tiempo.</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156" name="Group 155"/>
          <p:cNvGrpSpPr/>
          <p:nvPr/>
        </p:nvGrpSpPr>
        <p:grpSpPr>
          <a:xfrm>
            <a:off x="1949359" y="961165"/>
            <a:ext cx="2167379" cy="1179562"/>
            <a:chOff x="1758859" y="961165"/>
            <a:chExt cx="2167379" cy="1179562"/>
          </a:xfrm>
        </p:grpSpPr>
        <p:sp>
          <p:nvSpPr>
            <p:cNvPr id="136" name="TextBox 135"/>
            <p:cNvSpPr txBox="1"/>
            <p:nvPr/>
          </p:nvSpPr>
          <p:spPr>
            <a:xfrm>
              <a:off x="2305842" y="961165"/>
              <a:ext cx="1073431" cy="461665"/>
            </a:xfrm>
            <a:prstGeom prst="rect">
              <a:avLst/>
            </a:prstGeom>
            <a:noFill/>
          </p:spPr>
          <p:txBody>
            <a:bodyPr wrap="none" rtlCol="0">
              <a:spAutoFit/>
            </a:bodyPr>
            <a:lstStyle/>
            <a:p>
              <a:pPr algn="ctr" rtl="0"/>
              <a:r>
                <a:rPr lang="es-US" sz="2400" cap="all">
                  <a:solidFill>
                    <a:schemeClr val="bg1"/>
                  </a:solidFill>
                  <a:latin typeface="+mj-lt"/>
                </a:rPr>
                <a:t>Escuchar</a:t>
              </a:r>
            </a:p>
          </p:txBody>
        </p:sp>
        <p:sp>
          <p:nvSpPr>
            <p:cNvPr id="137" name="Rectangle 136"/>
            <p:cNvSpPr/>
            <p:nvPr/>
          </p:nvSpPr>
          <p:spPr>
            <a:xfrm>
              <a:off x="1758859" y="1355897"/>
              <a:ext cx="2167379" cy="784830"/>
            </a:xfrm>
            <a:prstGeom prst="rect">
              <a:avLst/>
            </a:prstGeom>
          </p:spPr>
          <p:txBody>
            <a:bodyPr wrap="square" rtlCol="0">
              <a:spAutoFit/>
            </a:bodyPr>
            <a:lstStyle/>
            <a:p>
              <a:pPr algn="ctr" rtl="0"/>
              <a:r>
                <a:rPr lang="es-US" sz="1450" spc="-20" dirty="0">
                  <a:solidFill>
                    <a:schemeClr val="bg1"/>
                  </a:solidFill>
                </a:rPr>
                <a:t>Practique la </a:t>
              </a:r>
              <a:br>
                <a:rPr lang="es-US" sz="1450" spc="-20" dirty="0">
                  <a:solidFill>
                    <a:schemeClr val="bg1"/>
                  </a:solidFill>
                </a:rPr>
              </a:br>
              <a:r>
                <a:rPr lang="es-US" sz="1450" spc="-20" dirty="0">
                  <a:solidFill>
                    <a:schemeClr val="bg1"/>
                  </a:solidFill>
                </a:rPr>
                <a:t>escucha activa. </a:t>
              </a:r>
            </a:p>
            <a:p>
              <a:pPr algn="ctr" rtl="0"/>
              <a:r>
                <a:rPr lang="es-US" sz="1450" spc="-20" dirty="0">
                  <a:solidFill>
                    <a:schemeClr val="bg1"/>
                  </a:solidFill>
                </a:rPr>
                <a:t>Evite las distracciones</a:t>
              </a:r>
            </a:p>
          </p:txBody>
        </p:sp>
      </p:grpSp>
      <p:grpSp>
        <p:nvGrpSpPr>
          <p:cNvPr id="132" name="Group 131"/>
          <p:cNvGrpSpPr/>
          <p:nvPr/>
        </p:nvGrpSpPr>
        <p:grpSpPr>
          <a:xfrm>
            <a:off x="1926182" y="4572000"/>
            <a:ext cx="2167379" cy="2321600"/>
            <a:chOff x="1926182" y="4572000"/>
            <a:chExt cx="2167379" cy="23216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3" name="Group 2"/>
            <p:cNvGrpSpPr/>
            <p:nvPr/>
          </p:nvGrpSpPr>
          <p:grpSpPr>
            <a:xfrm>
              <a:off x="1926182" y="5562541"/>
              <a:ext cx="2167379" cy="1331059"/>
              <a:chOff x="1926182" y="5562541"/>
              <a:chExt cx="2167379" cy="1331059"/>
            </a:xfrm>
          </p:grpSpPr>
          <p:sp>
            <p:nvSpPr>
              <p:cNvPr id="91" name="TextBox 90"/>
              <p:cNvSpPr txBox="1"/>
              <p:nvPr/>
            </p:nvSpPr>
            <p:spPr>
              <a:xfrm>
                <a:off x="2314614" y="5562541"/>
                <a:ext cx="1390525" cy="461665"/>
              </a:xfrm>
              <a:prstGeom prst="rect">
                <a:avLst/>
              </a:prstGeom>
              <a:noFill/>
            </p:spPr>
            <p:txBody>
              <a:bodyPr wrap="none" rtlCol="0">
                <a:spAutoFit/>
              </a:bodyPr>
              <a:lstStyle/>
              <a:p>
                <a:pPr algn="ctr" rtl="0"/>
                <a:r>
                  <a:rPr lang="es-US" sz="2400" cap="all">
                    <a:solidFill>
                      <a:schemeClr val="bg1"/>
                    </a:solidFill>
                    <a:latin typeface="+mj-lt"/>
                  </a:rPr>
                  <a:t>Teléfonos</a:t>
                </a:r>
              </a:p>
            </p:txBody>
          </p:sp>
          <p:sp>
            <p:nvSpPr>
              <p:cNvPr id="92" name="Rectangle 91"/>
              <p:cNvSpPr/>
              <p:nvPr/>
            </p:nvSpPr>
            <p:spPr>
              <a:xfrm>
                <a:off x="1926182" y="5939493"/>
                <a:ext cx="2167379" cy="954107"/>
              </a:xfrm>
              <a:prstGeom prst="rect">
                <a:avLst/>
              </a:prstGeom>
            </p:spPr>
            <p:txBody>
              <a:bodyPr wrap="square" rtlCol="0">
                <a:spAutoFit/>
              </a:bodyPr>
              <a:lstStyle/>
              <a:p>
                <a:pPr algn="ctr" rtl="0"/>
                <a:r>
                  <a:rPr lang="es-US" sz="1400" dirty="0">
                    <a:solidFill>
                      <a:schemeClr val="bg1"/>
                    </a:solidFill>
                  </a:rPr>
                  <a:t>Teléfonos en modo silencioso. Concéntrese en</a:t>
                </a:r>
              </a:p>
              <a:p>
                <a:pPr algn="ctr" rtl="0"/>
                <a:r>
                  <a:rPr lang="es-US" sz="1400" dirty="0">
                    <a:solidFill>
                      <a:schemeClr val="bg1"/>
                    </a:solidFill>
                  </a:rPr>
                  <a:t> la capacitación.</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6" name="Group 5"/>
            <p:cNvGrpSpPr/>
            <p:nvPr/>
          </p:nvGrpSpPr>
          <p:grpSpPr>
            <a:xfrm>
              <a:off x="8074194" y="3200663"/>
              <a:ext cx="2167379" cy="1374239"/>
              <a:chOff x="8074194" y="3200663"/>
              <a:chExt cx="2167379" cy="1374239"/>
            </a:xfrm>
          </p:grpSpPr>
          <p:sp>
            <p:nvSpPr>
              <p:cNvPr id="140" name="TextBox 139"/>
              <p:cNvSpPr txBox="1"/>
              <p:nvPr/>
            </p:nvSpPr>
            <p:spPr>
              <a:xfrm>
                <a:off x="8559007" y="3200663"/>
                <a:ext cx="1197764" cy="461665"/>
              </a:xfrm>
              <a:prstGeom prst="rect">
                <a:avLst/>
              </a:prstGeom>
              <a:noFill/>
            </p:spPr>
            <p:txBody>
              <a:bodyPr wrap="none" rtlCol="0">
                <a:spAutoFit/>
              </a:bodyPr>
              <a:lstStyle/>
              <a:p>
                <a:pPr algn="ctr" rtl="0"/>
                <a:r>
                  <a:rPr lang="es-US" sz="2400" cap="all">
                    <a:solidFill>
                      <a:schemeClr val="bg1"/>
                    </a:solidFill>
                    <a:latin typeface="+mj-lt"/>
                  </a:rPr>
                  <a:t>Seguridad</a:t>
                </a:r>
              </a:p>
            </p:txBody>
          </p:sp>
          <p:sp>
            <p:nvSpPr>
              <p:cNvPr id="141" name="Rectangle 140"/>
              <p:cNvSpPr/>
              <p:nvPr/>
            </p:nvSpPr>
            <p:spPr>
              <a:xfrm>
                <a:off x="8074194" y="3620795"/>
                <a:ext cx="2167379" cy="954107"/>
              </a:xfrm>
              <a:prstGeom prst="rect">
                <a:avLst/>
              </a:prstGeom>
            </p:spPr>
            <p:txBody>
              <a:bodyPr wrap="square" rtlCol="0">
                <a:spAutoFit/>
              </a:bodyPr>
              <a:lstStyle/>
              <a:p>
                <a:pPr algn="ctr" rtl="0"/>
                <a:r>
                  <a:rPr lang="es-US" sz="1400" spc="-20" dirty="0">
                    <a:solidFill>
                      <a:schemeClr val="bg1"/>
                    </a:solidFill>
                  </a:rPr>
                  <a:t>Trabaje de forma segura y  utilice el equipo de protección personal (EPP).</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49345"/>
            <a:chOff x="6057011" y="4419600"/>
            <a:chExt cx="2167379" cy="2449345"/>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82" name="Group 81"/>
            <p:cNvGrpSpPr/>
            <p:nvPr/>
          </p:nvGrpSpPr>
          <p:grpSpPr>
            <a:xfrm>
              <a:off x="6057011" y="5551856"/>
              <a:ext cx="2167379" cy="1317089"/>
              <a:chOff x="8074194" y="3039373"/>
              <a:chExt cx="2167379" cy="1317089"/>
            </a:xfrm>
          </p:grpSpPr>
          <p:sp>
            <p:nvSpPr>
              <p:cNvPr id="83" name="TextBox 82"/>
              <p:cNvSpPr txBox="1"/>
              <p:nvPr/>
            </p:nvSpPr>
            <p:spPr>
              <a:xfrm>
                <a:off x="8594045" y="3039373"/>
                <a:ext cx="1127683" cy="461665"/>
              </a:xfrm>
              <a:prstGeom prst="rect">
                <a:avLst/>
              </a:prstGeom>
              <a:noFill/>
            </p:spPr>
            <p:txBody>
              <a:bodyPr wrap="none" rtlCol="0">
                <a:spAutoFit/>
              </a:bodyPr>
              <a:lstStyle/>
              <a:p>
                <a:pPr algn="ctr" rtl="0"/>
                <a:r>
                  <a:rPr lang="es-US" sz="2400" cap="all" dirty="0">
                    <a:solidFill>
                      <a:schemeClr val="bg1"/>
                    </a:solidFill>
                    <a:latin typeface="+mj-lt"/>
                  </a:rPr>
                  <a:t>Compartir</a:t>
                </a:r>
              </a:p>
            </p:txBody>
          </p:sp>
          <p:sp>
            <p:nvSpPr>
              <p:cNvPr id="85" name="Rectangle 84"/>
              <p:cNvSpPr/>
              <p:nvPr/>
            </p:nvSpPr>
            <p:spPr>
              <a:xfrm>
                <a:off x="8074194" y="3402355"/>
                <a:ext cx="2167379" cy="954107"/>
              </a:xfrm>
              <a:prstGeom prst="rect">
                <a:avLst/>
              </a:prstGeom>
            </p:spPr>
            <p:txBody>
              <a:bodyPr wrap="square" rtlCol="0">
                <a:spAutoFit/>
              </a:bodyPr>
              <a:lstStyle/>
              <a:p>
                <a:pPr algn="ctr" rtl="0"/>
                <a:r>
                  <a:rPr lang="es-US" sz="1400" spc="-20" dirty="0">
                    <a:solidFill>
                      <a:schemeClr val="bg1"/>
                    </a:solidFill>
                  </a:rPr>
                  <a:t>Sus conocimientos y experiencias se añaden a nuestra capacitación.</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0"/>
            <a:ext cx="2205479" cy="2297271"/>
            <a:chOff x="5975259" y="0"/>
            <a:chExt cx="2205479" cy="2297271"/>
          </a:xfrm>
        </p:grpSpPr>
        <p:sp>
          <p:nvSpPr>
            <p:cNvPr id="98" name="Rectangle 97"/>
            <p:cNvSpPr/>
            <p:nvPr/>
          </p:nvSpPr>
          <p:spPr>
            <a:xfrm>
              <a:off x="6114203" y="0"/>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11615" y="1014082"/>
                <a:ext cx="1821683" cy="461665"/>
              </a:xfrm>
              <a:prstGeom prst="rect">
                <a:avLst/>
              </a:prstGeom>
              <a:noFill/>
            </p:spPr>
            <p:txBody>
              <a:bodyPr wrap="none" rtlCol="0">
                <a:spAutoFit/>
              </a:bodyPr>
              <a:lstStyle/>
              <a:p>
                <a:pPr algn="ctr" rtl="0"/>
                <a:r>
                  <a:rPr lang="es-US" sz="2400" cap="all">
                    <a:solidFill>
                      <a:schemeClr val="bg1"/>
                    </a:solidFill>
                    <a:latin typeface="+mj-lt"/>
                  </a:rPr>
                  <a:t>Preguntas</a:t>
                </a:r>
              </a:p>
            </p:txBody>
          </p:sp>
          <p:sp>
            <p:nvSpPr>
              <p:cNvPr id="62" name="Rectangle 61"/>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761747"/>
            </a:xfrm>
            <a:prstGeom prst="rect">
              <a:avLst/>
            </a:prstGeom>
          </p:spPr>
          <p:txBody>
            <a:bodyPr wrap="square" rtlCol="0">
              <a:spAutoFit/>
            </a:bodyPr>
            <a:lstStyle/>
            <a:p>
              <a:pPr algn="ctr" rtl="0"/>
              <a:r>
                <a:rPr lang="es-US" sz="1450" dirty="0">
                  <a:solidFill>
                    <a:schemeClr val="bg1"/>
                  </a:solidFill>
                </a:rPr>
                <a:t>Está bien que pregunte si no entiende algo. </a:t>
              </a:r>
            </a:p>
          </p:txBody>
        </p:sp>
      </p:grpSp>
      <p:grpSp>
        <p:nvGrpSpPr>
          <p:cNvPr id="149" name="Group 148"/>
          <p:cNvGrpSpPr/>
          <p:nvPr/>
        </p:nvGrpSpPr>
        <p:grpSpPr>
          <a:xfrm>
            <a:off x="9923021" y="-114300"/>
            <a:ext cx="2268979" cy="2400300"/>
            <a:chOff x="9923021" y="-114300"/>
            <a:chExt cx="2268979" cy="2400300"/>
          </a:xfrm>
        </p:grpSpPr>
        <p:sp>
          <p:nvSpPr>
            <p:cNvPr id="69" name="Rectangle 68"/>
            <p:cNvSpPr/>
            <p:nvPr/>
          </p:nvSpPr>
          <p:spPr>
            <a:xfrm>
              <a:off x="10172700" y="0"/>
              <a:ext cx="20193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accent3"/>
                </a:solidFill>
              </a:endParaRPr>
            </a:p>
          </p:txBody>
        </p:sp>
        <p:pic>
          <p:nvPicPr>
            <p:cNvPr id="73" name="Picture 72" descr="HousekeepingICON.psd"/>
            <p:cNvPicPr>
              <a:picLocks noChangeAspect="1"/>
            </p:cNvPicPr>
            <p:nvPr/>
          </p:nvPicPr>
          <p:blipFill>
            <a:blip r:embed="rId7"/>
            <a:stretch>
              <a:fillRect/>
            </a:stretch>
          </p:blipFill>
          <p:spPr>
            <a:xfrm>
              <a:off x="10731500" y="-114300"/>
              <a:ext cx="1079500" cy="1079500"/>
            </a:xfrm>
            <a:prstGeom prst="rect">
              <a:avLst/>
            </a:prstGeom>
          </p:spPr>
        </p:pic>
        <p:grpSp>
          <p:nvGrpSpPr>
            <p:cNvPr id="78" name="Group 77"/>
            <p:cNvGrpSpPr/>
            <p:nvPr/>
          </p:nvGrpSpPr>
          <p:grpSpPr>
            <a:xfrm>
              <a:off x="9923021" y="1001382"/>
              <a:ext cx="2232685" cy="661720"/>
              <a:chOff x="5975259" y="1014082"/>
              <a:chExt cx="2232685" cy="661720"/>
            </a:xfrm>
          </p:grpSpPr>
          <p:sp>
            <p:nvSpPr>
              <p:cNvPr id="79" name="TextBox 78"/>
              <p:cNvSpPr txBox="1"/>
              <p:nvPr/>
            </p:nvSpPr>
            <p:spPr>
              <a:xfrm>
                <a:off x="6189443" y="1014082"/>
                <a:ext cx="2018501" cy="661720"/>
              </a:xfrm>
              <a:prstGeom prst="rect">
                <a:avLst/>
              </a:prstGeom>
              <a:noFill/>
            </p:spPr>
            <p:txBody>
              <a:bodyPr wrap="none" rtlCol="0">
                <a:spAutoFit/>
              </a:bodyPr>
              <a:lstStyle/>
              <a:p>
                <a:pPr algn="ctr" rtl="0"/>
                <a:r>
                  <a:rPr lang="es-US" sz="1600" cap="all" dirty="0">
                    <a:solidFill>
                      <a:schemeClr val="bg1"/>
                    </a:solidFill>
                    <a:latin typeface="+mj-lt"/>
                  </a:rPr>
                  <a:t>MANTENIMIENTO</a:t>
                </a:r>
              </a:p>
              <a:p>
                <a:pPr algn="ctr" rtl="0"/>
                <a:r>
                  <a:rPr lang="es-US" sz="2100" cap="all" dirty="0">
                    <a:solidFill>
                      <a:schemeClr val="bg1"/>
                    </a:solidFill>
                    <a:latin typeface="+mj-lt"/>
                  </a:rPr>
                  <a:t>DEL ENTORNO</a:t>
                </a:r>
              </a:p>
            </p:txBody>
          </p:sp>
          <p:sp>
            <p:nvSpPr>
              <p:cNvPr id="80" name="Rectangle 79"/>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grpSp>
    </p:spTree>
    <p:extLst>
      <p:ext uri="{BB962C8B-B14F-4D97-AF65-F5344CB8AC3E}">
        <p14:creationId xmlns:p14="http://schemas.microsoft.com/office/powerpoint/2010/main" val="2626106780"/>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11125200" cy="707886"/>
          </a:xfrm>
          <a:prstGeom prst="rect">
            <a:avLst/>
          </a:prstGeom>
          <a:noFill/>
        </p:spPr>
        <p:txBody>
          <a:bodyPr wrap="square" rtlCol="0">
            <a:spAutoFit/>
          </a:bodyPr>
          <a:lstStyle/>
          <a:p>
            <a:pPr rtl="0"/>
            <a:r>
              <a:rPr lang="es-US" sz="4000">
                <a:solidFill>
                  <a:schemeClr val="tx2"/>
                </a:solidFill>
              </a:rPr>
              <a:t>CRUCETAS COMO PARTE DEL BARANDAL</a:t>
            </a:r>
          </a:p>
        </p:txBody>
      </p:sp>
      <p:sp>
        <p:nvSpPr>
          <p:cNvPr id="5" name="Rectangle 4"/>
          <p:cNvSpPr/>
          <p:nvPr/>
        </p:nvSpPr>
        <p:spPr>
          <a:xfrm>
            <a:off x="2768600" y="3416300"/>
            <a:ext cx="16129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Rectangle 5"/>
          <p:cNvSpPr/>
          <p:nvPr/>
        </p:nvSpPr>
        <p:spPr>
          <a:xfrm>
            <a:off x="8166100" y="3568700"/>
            <a:ext cx="1422400" cy="774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55B508EA-2B11-F94B-9DA8-7320DDDB2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0915" y="1917700"/>
            <a:ext cx="9283583" cy="3797300"/>
          </a:xfrm>
          <a:prstGeom prst="rect">
            <a:avLst/>
          </a:prstGeom>
        </p:spPr>
      </p:pic>
    </p:spTree>
    <p:extLst>
      <p:ext uri="{BB962C8B-B14F-4D97-AF65-F5344CB8AC3E}">
        <p14:creationId xmlns:p14="http://schemas.microsoft.com/office/powerpoint/2010/main" val="1893789510"/>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11125200" cy="707886"/>
          </a:xfrm>
          <a:prstGeom prst="rect">
            <a:avLst/>
          </a:prstGeom>
          <a:noFill/>
        </p:spPr>
        <p:txBody>
          <a:bodyPr wrap="square" rtlCol="0">
            <a:spAutoFit/>
          </a:bodyPr>
          <a:lstStyle/>
          <a:p>
            <a:pPr rtl="0"/>
            <a:r>
              <a:rPr lang="es-US" sz="4000">
                <a:solidFill>
                  <a:schemeClr val="tx2"/>
                </a:solidFill>
              </a:rPr>
              <a:t>PANELES DE BARANDAL PARA ANDAMIOS RETICULADOS</a:t>
            </a:r>
          </a:p>
        </p:txBody>
      </p:sp>
      <p:sp>
        <p:nvSpPr>
          <p:cNvPr id="4" name="TextBox 3"/>
          <p:cNvSpPr txBox="1"/>
          <p:nvPr/>
        </p:nvSpPr>
        <p:spPr>
          <a:xfrm>
            <a:off x="546100" y="5829300"/>
            <a:ext cx="5549900" cy="707886"/>
          </a:xfrm>
          <a:prstGeom prst="rect">
            <a:avLst/>
          </a:prstGeom>
          <a:noFill/>
        </p:spPr>
        <p:txBody>
          <a:bodyPr wrap="square" rtlCol="0">
            <a:spAutoFit/>
          </a:bodyPr>
          <a:lstStyle/>
          <a:p>
            <a:pPr rtl="0"/>
            <a:r>
              <a:rPr lang="es-US" sz="2000" dirty="0">
                <a:solidFill>
                  <a:srgbClr val="595959"/>
                </a:solidFill>
              </a:rPr>
              <a:t>El panel se fija al marco directamente detrás de las crucetas, para proteger el andamio.</a:t>
            </a:r>
          </a:p>
        </p:txBody>
      </p:sp>
      <p:sp>
        <p:nvSpPr>
          <p:cNvPr id="5" name="TextBox 4"/>
          <p:cNvSpPr txBox="1"/>
          <p:nvPr/>
        </p:nvSpPr>
        <p:spPr>
          <a:xfrm>
            <a:off x="6591300" y="5854700"/>
            <a:ext cx="5143500" cy="707886"/>
          </a:xfrm>
          <a:prstGeom prst="rect">
            <a:avLst/>
          </a:prstGeom>
          <a:noFill/>
        </p:spPr>
        <p:txBody>
          <a:bodyPr wrap="square" rtlCol="0">
            <a:spAutoFit/>
          </a:bodyPr>
          <a:lstStyle/>
          <a:p>
            <a:pPr rtl="0"/>
            <a:r>
              <a:rPr lang="es-US" sz="2000" dirty="0">
                <a:solidFill>
                  <a:srgbClr val="595959"/>
                </a:solidFill>
              </a:rPr>
              <a:t>El panel se fija al marco para proteger el extremo de la plataforma</a:t>
            </a:r>
          </a:p>
        </p:txBody>
      </p:sp>
      <p:pic>
        <p:nvPicPr>
          <p:cNvPr id="7" name="Picture 6">
            <a:extLst>
              <a:ext uri="{FF2B5EF4-FFF2-40B4-BE49-F238E27FC236}">
                <a16:creationId xmlns:a16="http://schemas.microsoft.com/office/drawing/2014/main" id="{EA767583-88CB-4643-9445-3466C1359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156687"/>
            <a:ext cx="10515600" cy="4630211"/>
          </a:xfrm>
          <a:prstGeom prst="rect">
            <a:avLst/>
          </a:prstGeom>
        </p:spPr>
      </p:pic>
    </p:spTree>
    <p:extLst>
      <p:ext uri="{BB962C8B-B14F-4D97-AF65-F5344CB8AC3E}">
        <p14:creationId xmlns:p14="http://schemas.microsoft.com/office/powerpoint/2010/main" val="1026575617"/>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833145" y="1346200"/>
            <a:ext cx="10096816" cy="4775200"/>
          </a:xfrm>
          <a:prstGeom prst="rect">
            <a:avLst/>
          </a:prstGeom>
        </p:spPr>
      </p:pic>
      <p:sp>
        <p:nvSpPr>
          <p:cNvPr id="3" name="TextBox 2"/>
          <p:cNvSpPr txBox="1"/>
          <p:nvPr/>
        </p:nvSpPr>
        <p:spPr>
          <a:xfrm>
            <a:off x="1600200" y="6103620"/>
            <a:ext cx="4194810" cy="400110"/>
          </a:xfrm>
          <a:prstGeom prst="rect">
            <a:avLst/>
          </a:prstGeom>
          <a:noFill/>
        </p:spPr>
        <p:txBody>
          <a:bodyPr wrap="square" rtlCol="0">
            <a:spAutoFit/>
          </a:bodyPr>
          <a:lstStyle/>
          <a:p>
            <a:pPr rtl="0"/>
            <a:r>
              <a:rPr lang="es-US" sz="2000" dirty="0">
                <a:solidFill>
                  <a:srgbClr val="595959"/>
                </a:solidFill>
              </a:rPr>
              <a:t>PANEL DE PUERTA DE SISTEMAS</a:t>
            </a:r>
          </a:p>
        </p:txBody>
      </p:sp>
      <p:sp>
        <p:nvSpPr>
          <p:cNvPr id="4" name="TextBox 3"/>
          <p:cNvSpPr txBox="1"/>
          <p:nvPr/>
        </p:nvSpPr>
        <p:spPr>
          <a:xfrm>
            <a:off x="6422390" y="6116320"/>
            <a:ext cx="4687570" cy="415498"/>
          </a:xfrm>
          <a:prstGeom prst="rect">
            <a:avLst/>
          </a:prstGeom>
          <a:noFill/>
        </p:spPr>
        <p:txBody>
          <a:bodyPr wrap="square" rtlCol="0">
            <a:spAutoFit/>
          </a:bodyPr>
          <a:lstStyle/>
          <a:p>
            <a:pPr rtl="0"/>
            <a:r>
              <a:rPr lang="es-US" sz="2100" dirty="0">
                <a:solidFill>
                  <a:srgbClr val="595959"/>
                </a:solidFill>
              </a:rPr>
              <a:t>PANEL DE PUERTA DE ABRAZADERA</a:t>
            </a:r>
          </a:p>
        </p:txBody>
      </p:sp>
      <p:sp>
        <p:nvSpPr>
          <p:cNvPr id="5" name="TextBox 4"/>
          <p:cNvSpPr txBox="1"/>
          <p:nvPr/>
        </p:nvSpPr>
        <p:spPr>
          <a:xfrm>
            <a:off x="3289300" y="381000"/>
            <a:ext cx="11125200" cy="769441"/>
          </a:xfrm>
          <a:prstGeom prst="rect">
            <a:avLst/>
          </a:prstGeom>
          <a:noFill/>
        </p:spPr>
        <p:txBody>
          <a:bodyPr wrap="square" rtlCol="0">
            <a:spAutoFit/>
          </a:bodyPr>
          <a:lstStyle/>
          <a:p>
            <a:pPr rtl="0"/>
            <a:r>
              <a:rPr lang="es-US" sz="4400">
                <a:solidFill>
                  <a:schemeClr val="tx2"/>
                </a:solidFill>
              </a:rPr>
              <a:t>PANELES DE PUERTA</a:t>
            </a:r>
          </a:p>
        </p:txBody>
      </p:sp>
    </p:spTree>
    <p:extLst>
      <p:ext uri="{BB962C8B-B14F-4D97-AF65-F5344CB8AC3E}">
        <p14:creationId xmlns:p14="http://schemas.microsoft.com/office/powerpoint/2010/main" val="72961084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6829" y="722046"/>
            <a:ext cx="3147015" cy="830997"/>
          </a:xfrm>
          <a:prstGeom prst="rect">
            <a:avLst/>
          </a:prstGeom>
          <a:noFill/>
        </p:spPr>
        <p:txBody>
          <a:bodyPr wrap="none" rtlCol="0">
            <a:spAutoFit/>
          </a:bodyPr>
          <a:lstStyle/>
          <a:p>
            <a:r>
              <a:rPr lang="es-US" sz="4800" cap="all" dirty="0">
                <a:solidFill>
                  <a:srgbClr val="595959"/>
                </a:solidFill>
              </a:rPr>
              <a:t>rodapiés</a:t>
            </a:r>
            <a:endParaRPr lang="en-US" sz="4800" cap="all" dirty="0">
              <a:solidFill>
                <a:srgbClr val="44546A"/>
              </a:solidFill>
              <a:latin typeface="+mj-lt"/>
            </a:endParaRPr>
          </a:p>
        </p:txBody>
      </p:sp>
      <p:sp>
        <p:nvSpPr>
          <p:cNvPr id="4" name="TextBox 3"/>
          <p:cNvSpPr txBox="1"/>
          <p:nvPr/>
        </p:nvSpPr>
        <p:spPr>
          <a:xfrm>
            <a:off x="7607300" y="2590800"/>
            <a:ext cx="4470400" cy="3277820"/>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Evitar que los materiales </a:t>
            </a:r>
            <a:br>
              <a:rPr lang="es-US" sz="2400" dirty="0">
                <a:solidFill>
                  <a:srgbClr val="595959"/>
                </a:solidFill>
              </a:rPr>
            </a:br>
            <a:r>
              <a:rPr lang="es-US" sz="2400" dirty="0">
                <a:solidFill>
                  <a:srgbClr val="595959"/>
                </a:solidFill>
              </a:rPr>
              <a:t>o las herramientas sean pateados o caigan, accidentalmente, de la plataforma de trabajo</a:t>
            </a:r>
          </a:p>
          <a:p>
            <a:pPr marL="198000" indent="-198000" rtl="0">
              <a:spcAft>
                <a:spcPts val="600"/>
              </a:spcAft>
              <a:buFont typeface="Arial"/>
              <a:buChar char="•"/>
            </a:pPr>
            <a:r>
              <a:rPr lang="es-US" sz="2400" dirty="0">
                <a:solidFill>
                  <a:srgbClr val="595959"/>
                </a:solidFill>
              </a:rPr>
              <a:t>ayuda a evitar que los pies de los trabajadores se resbalen por el borde</a:t>
            </a:r>
          </a:p>
        </p:txBody>
      </p:sp>
      <p:pic>
        <p:nvPicPr>
          <p:cNvPr id="6" name="Picture 5">
            <a:extLst>
              <a:ext uri="{FF2B5EF4-FFF2-40B4-BE49-F238E27FC236}">
                <a16:creationId xmlns:a16="http://schemas.microsoft.com/office/drawing/2014/main" id="{094E0686-9E5F-8140-94CC-B380AD675066}"/>
              </a:ext>
            </a:extLst>
          </p:cNvPr>
          <p:cNvPicPr>
            <a:picLocks noChangeAspect="1"/>
          </p:cNvPicPr>
          <p:nvPr/>
        </p:nvPicPr>
        <p:blipFill rotWithShape="1">
          <a:blip r:embed="rId3">
            <a:extLst>
              <a:ext uri="{28A0092B-C50C-407E-A947-70E740481C1C}">
                <a14:useLocalDpi xmlns:a14="http://schemas.microsoft.com/office/drawing/2010/main" val="0"/>
              </a:ext>
            </a:extLst>
          </a:blip>
          <a:srcRect l="10101" r="4034"/>
          <a:stretch/>
        </p:blipFill>
        <p:spPr>
          <a:xfrm>
            <a:off x="495300" y="722046"/>
            <a:ext cx="6477000" cy="5475553"/>
          </a:xfrm>
          <a:prstGeom prst="rect">
            <a:avLst/>
          </a:prstGeom>
        </p:spPr>
      </p:pic>
    </p:spTree>
    <p:extLst>
      <p:ext uri="{BB962C8B-B14F-4D97-AF65-F5344CB8AC3E}">
        <p14:creationId xmlns:p14="http://schemas.microsoft.com/office/powerpoint/2010/main" val="3809589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64273" y="1417488"/>
            <a:ext cx="7263527" cy="461665"/>
          </a:xfrm>
          <a:prstGeom prst="rect">
            <a:avLst/>
          </a:prstGeom>
          <a:noFill/>
        </p:spPr>
        <p:txBody>
          <a:bodyPr wrap="none" rtlCol="0">
            <a:spAutoFit/>
          </a:bodyPr>
          <a:lstStyle/>
          <a:p>
            <a:pPr algn="ctr" rtl="0"/>
            <a:r>
              <a:rPr lang="es-US" sz="2400">
                <a:solidFill>
                  <a:srgbClr val="595959"/>
                </a:solidFill>
                <a:latin typeface="+mj-lt"/>
              </a:rPr>
              <a:t>Otros tipos de rodapiés incluyen:</a:t>
            </a:r>
            <a:endParaRPr lang="en-US" sz="2400" dirty="0">
              <a:solidFill>
                <a:srgbClr val="595959"/>
              </a:solidFill>
              <a:latin typeface="+mj-lt"/>
            </a:endParaRPr>
          </a:p>
        </p:txBody>
      </p:sp>
      <p:sp>
        <p:nvSpPr>
          <p:cNvPr id="52" name="TextBox 51"/>
          <p:cNvSpPr txBox="1"/>
          <p:nvPr/>
        </p:nvSpPr>
        <p:spPr>
          <a:xfrm>
            <a:off x="1488016" y="718681"/>
            <a:ext cx="9215967" cy="830997"/>
          </a:xfrm>
          <a:prstGeom prst="rect">
            <a:avLst/>
          </a:prstGeom>
          <a:noFill/>
        </p:spPr>
        <p:txBody>
          <a:bodyPr wrap="square" rtlCol="0">
            <a:spAutoFit/>
          </a:bodyPr>
          <a:lstStyle/>
          <a:p>
            <a:pPr algn="ctr" rtl="0"/>
            <a:r>
              <a:rPr lang="es-US" sz="4800" dirty="0">
                <a:solidFill>
                  <a:schemeClr val="tx2"/>
                </a:solidFill>
                <a:latin typeface="+mj-lt"/>
              </a:rPr>
              <a:t>RODAPIÉS</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B064687E-C253-4349-88A8-DEAC09EDAD48}"/>
              </a:ext>
            </a:extLst>
          </p:cNvPr>
          <p:cNvGrpSpPr/>
          <p:nvPr/>
        </p:nvGrpSpPr>
        <p:grpSpPr>
          <a:xfrm>
            <a:off x="686221" y="2443006"/>
            <a:ext cx="3352801" cy="3688106"/>
            <a:chOff x="736599" y="2433294"/>
            <a:chExt cx="3352801" cy="3688106"/>
          </a:xfrm>
        </p:grpSpPr>
        <p:sp>
          <p:nvSpPr>
            <p:cNvPr id="17" name="Rectangle 16"/>
            <p:cNvSpPr/>
            <p:nvPr/>
          </p:nvSpPr>
          <p:spPr>
            <a:xfrm>
              <a:off x="740228" y="2781637"/>
              <a:ext cx="33343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2928" y="2433294"/>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29" name="Picture 2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36599" y="3397250"/>
              <a:ext cx="3331445" cy="2724150"/>
            </a:xfrm>
            <a:prstGeom prst="rect">
              <a:avLst/>
            </a:prstGeom>
          </p:spPr>
        </p:pic>
      </p:grpSp>
      <p:grpSp>
        <p:nvGrpSpPr>
          <p:cNvPr id="5" name="Group 4">
            <a:extLst>
              <a:ext uri="{FF2B5EF4-FFF2-40B4-BE49-F238E27FC236}">
                <a16:creationId xmlns:a16="http://schemas.microsoft.com/office/drawing/2014/main" id="{7B5D1162-7DB6-E341-AF62-0EA14BD92456}"/>
              </a:ext>
            </a:extLst>
          </p:cNvPr>
          <p:cNvGrpSpPr/>
          <p:nvPr/>
        </p:nvGrpSpPr>
        <p:grpSpPr>
          <a:xfrm>
            <a:off x="8222449" y="2354973"/>
            <a:ext cx="3418885" cy="3688106"/>
            <a:chOff x="8083972" y="2433294"/>
            <a:chExt cx="3418885" cy="3688106"/>
          </a:xfrm>
        </p:grpSpPr>
        <p:sp>
          <p:nvSpPr>
            <p:cNvPr id="68" name="Rectangle 67"/>
            <p:cNvSpPr/>
            <p:nvPr/>
          </p:nvSpPr>
          <p:spPr>
            <a:xfrm>
              <a:off x="8083972" y="2781637"/>
              <a:ext cx="3418885"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083972" y="2433294"/>
              <a:ext cx="341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38" name="Picture 3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8089899" y="3333750"/>
              <a:ext cx="3409101" cy="2787650"/>
            </a:xfrm>
            <a:prstGeom prst="rect">
              <a:avLst/>
            </a:prstGeom>
          </p:spPr>
        </p:pic>
      </p:grpSp>
      <p:grpSp>
        <p:nvGrpSpPr>
          <p:cNvPr id="4" name="Group 3">
            <a:extLst>
              <a:ext uri="{FF2B5EF4-FFF2-40B4-BE49-F238E27FC236}">
                <a16:creationId xmlns:a16="http://schemas.microsoft.com/office/drawing/2014/main" id="{6E271979-A7BA-954B-B6D5-BAB137EA221E}"/>
              </a:ext>
            </a:extLst>
          </p:cNvPr>
          <p:cNvGrpSpPr/>
          <p:nvPr/>
        </p:nvGrpSpPr>
        <p:grpSpPr>
          <a:xfrm>
            <a:off x="4420583" y="2433294"/>
            <a:ext cx="3252228" cy="3670300"/>
            <a:chOff x="4457700" y="2413000"/>
            <a:chExt cx="3252228" cy="3670300"/>
          </a:xfrm>
        </p:grpSpPr>
        <p:sp>
          <p:nvSpPr>
            <p:cNvPr id="36" name="Rectangle 35"/>
            <p:cNvSpPr/>
            <p:nvPr/>
          </p:nvSpPr>
          <p:spPr>
            <a:xfrm>
              <a:off x="4457700" y="2730500"/>
              <a:ext cx="3252228"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57700" y="2413000"/>
              <a:ext cx="3238500"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l="1351" r="12162"/>
                <a:stretch>
                  <a:fillRect/>
                </a:stretch>
              </p:blipFill>
            </mc:Choice>
            <mc:Fallback>
              <p:blipFill>
                <a:blip r:embed="rId8"/>
                <a:srcRect l="1351" r="12162"/>
                <a:stretch>
                  <a:fillRect/>
                </a:stretch>
              </p:blipFill>
            </mc:Fallback>
          </mc:AlternateContent>
          <p:spPr>
            <a:xfrm>
              <a:off x="4457700" y="3276600"/>
              <a:ext cx="3251200" cy="2806700"/>
            </a:xfrm>
            <a:prstGeom prst="rect">
              <a:avLst/>
            </a:prstGeom>
          </p:spPr>
        </p:pic>
      </p:grpSp>
      <p:sp>
        <p:nvSpPr>
          <p:cNvPr id="19" name="TextBox 18">
            <a:extLst>
              <a:ext uri="{FF2B5EF4-FFF2-40B4-BE49-F238E27FC236}">
                <a16:creationId xmlns:a16="http://schemas.microsoft.com/office/drawing/2014/main" id="{5BF6D573-D68B-9F41-9661-8893DB9DEC3B}"/>
              </a:ext>
            </a:extLst>
          </p:cNvPr>
          <p:cNvSpPr txBox="1"/>
          <p:nvPr/>
        </p:nvSpPr>
        <p:spPr>
          <a:xfrm>
            <a:off x="1753180" y="2378679"/>
            <a:ext cx="1422184" cy="461665"/>
          </a:xfrm>
          <a:prstGeom prst="rect">
            <a:avLst/>
          </a:prstGeom>
          <a:noFill/>
        </p:spPr>
        <p:txBody>
          <a:bodyPr wrap="none" rtlCol="0">
            <a:spAutoFit/>
          </a:bodyPr>
          <a:lstStyle/>
          <a:p>
            <a:pPr algn="ctr" rtl="0"/>
            <a:r>
              <a:rPr lang="es-US" sz="2400" dirty="0">
                <a:solidFill>
                  <a:schemeClr val="bg1"/>
                </a:solidFill>
              </a:rPr>
              <a:t>REJILLAS</a:t>
            </a:r>
            <a:endParaRPr lang="es-US" sz="2600" dirty="0">
              <a:solidFill>
                <a:schemeClr val="bg1"/>
              </a:solidFill>
            </a:endParaRPr>
          </a:p>
        </p:txBody>
      </p:sp>
      <p:sp>
        <p:nvSpPr>
          <p:cNvPr id="21" name="TextBox 20">
            <a:extLst>
              <a:ext uri="{FF2B5EF4-FFF2-40B4-BE49-F238E27FC236}">
                <a16:creationId xmlns:a16="http://schemas.microsoft.com/office/drawing/2014/main" id="{4E0112C6-2D65-6248-A9AE-8977000DED07}"/>
              </a:ext>
            </a:extLst>
          </p:cNvPr>
          <p:cNvSpPr txBox="1"/>
          <p:nvPr/>
        </p:nvSpPr>
        <p:spPr>
          <a:xfrm>
            <a:off x="4761572" y="2349500"/>
            <a:ext cx="2591728" cy="461665"/>
          </a:xfrm>
          <a:prstGeom prst="rect">
            <a:avLst/>
          </a:prstGeom>
          <a:noFill/>
        </p:spPr>
        <p:txBody>
          <a:bodyPr wrap="square" rtlCol="0">
            <a:spAutoFit/>
          </a:bodyPr>
          <a:lstStyle/>
          <a:p>
            <a:pPr algn="ctr" rtl="0"/>
            <a:r>
              <a:rPr lang="es-US" sz="2400" dirty="0">
                <a:solidFill>
                  <a:schemeClr val="bg1"/>
                </a:solidFill>
              </a:rPr>
              <a:t>REDES</a:t>
            </a:r>
            <a:endParaRPr lang="es-US" sz="2600" dirty="0">
              <a:solidFill>
                <a:schemeClr val="bg1"/>
              </a:solidFill>
            </a:endParaRPr>
          </a:p>
        </p:txBody>
      </p:sp>
      <p:sp>
        <p:nvSpPr>
          <p:cNvPr id="25" name="TextBox 24">
            <a:extLst>
              <a:ext uri="{FF2B5EF4-FFF2-40B4-BE49-F238E27FC236}">
                <a16:creationId xmlns:a16="http://schemas.microsoft.com/office/drawing/2014/main" id="{B25F963C-B1CD-7E47-82A5-DB76A4A6DB19}"/>
              </a:ext>
            </a:extLst>
          </p:cNvPr>
          <p:cNvSpPr txBox="1"/>
          <p:nvPr/>
        </p:nvSpPr>
        <p:spPr>
          <a:xfrm>
            <a:off x="8253386" y="2330029"/>
            <a:ext cx="3357009" cy="400110"/>
          </a:xfrm>
          <a:prstGeom prst="rect">
            <a:avLst/>
          </a:prstGeom>
          <a:noFill/>
        </p:spPr>
        <p:txBody>
          <a:bodyPr wrap="none" rtlCol="0">
            <a:spAutoFit/>
          </a:bodyPr>
          <a:lstStyle/>
          <a:p>
            <a:pPr algn="ctr" rtl="0"/>
            <a:r>
              <a:rPr lang="es-US" sz="2000" dirty="0">
                <a:solidFill>
                  <a:schemeClr val="bg1"/>
                </a:solidFill>
              </a:rPr>
              <a:t>ESTRUCTURA DE CUBIERTA</a:t>
            </a:r>
          </a:p>
        </p:txBody>
      </p:sp>
    </p:spTree>
    <p:extLst>
      <p:ext uri="{BB962C8B-B14F-4D97-AF65-F5344CB8AC3E}">
        <p14:creationId xmlns:p14="http://schemas.microsoft.com/office/powerpoint/2010/main" val="14623122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9" grpId="0"/>
      <p:bldP spid="21" grpId="0"/>
      <p:bldP spid="2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1790701" y="1778718"/>
            <a:ext cx="9540688" cy="4539704"/>
          </a:xfrm>
          <a:prstGeom prst="rect">
            <a:avLst/>
          </a:prstGeom>
          <a:noFill/>
        </p:spPr>
        <p:txBody>
          <a:bodyPr wrap="square" rtlCol="0">
            <a:spAutoFit/>
          </a:bodyPr>
          <a:lstStyle/>
          <a:p>
            <a:pPr rtl="0">
              <a:spcAft>
                <a:spcPts val="600"/>
              </a:spcAft>
            </a:pPr>
            <a:r>
              <a:rPr lang="es-US" sz="2400" dirty="0">
                <a:solidFill>
                  <a:srgbClr val="595959"/>
                </a:solidFill>
              </a:rPr>
              <a:t>Tome nota de la altura mínima en la que se requieren los </a:t>
            </a:r>
            <a:r>
              <a:rPr lang="es-US" sz="2400" cap="all" dirty="0">
                <a:solidFill>
                  <a:srgbClr val="595959"/>
                </a:solidFill>
              </a:rPr>
              <a:t>SISTEMAS DE BARANDAL,</a:t>
            </a:r>
            <a:r>
              <a:rPr lang="es-US" sz="2400" dirty="0">
                <a:solidFill>
                  <a:srgbClr val="595959"/>
                </a:solidFill>
              </a:rPr>
              <a:t> de acuerdo con los </a:t>
            </a:r>
            <a:r>
              <a:rPr lang="es-US" sz="2400" cap="all" dirty="0">
                <a:solidFill>
                  <a:srgbClr val="595959"/>
                </a:solidFill>
              </a:rPr>
              <a:t>reglamentos</a:t>
            </a:r>
            <a:r>
              <a:rPr lang="es-US" sz="2400" dirty="0">
                <a:solidFill>
                  <a:srgbClr val="595959"/>
                </a:solidFill>
              </a:rPr>
              <a:t> locales, en el espacio provisto en la página 74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r>
              <a:rPr lang="es-US" sz="2400" dirty="0">
                <a:solidFill>
                  <a:srgbClr val="595959"/>
                </a:solidFill>
              </a:rPr>
              <a:t>Tome nota de la altura mínima de las </a:t>
            </a:r>
            <a:r>
              <a:rPr lang="es-US" sz="2400" cap="all" dirty="0">
                <a:solidFill>
                  <a:srgbClr val="595959"/>
                </a:solidFill>
              </a:rPr>
              <a:t>TABLAS DE CAPELLADA</a:t>
            </a:r>
            <a:r>
              <a:rPr lang="es-US" sz="2400" dirty="0">
                <a:solidFill>
                  <a:srgbClr val="595959"/>
                </a:solidFill>
              </a:rPr>
              <a:t> requerida de acuerdo con los </a:t>
            </a:r>
            <a:r>
              <a:rPr lang="es-US" sz="2400" cap="all" dirty="0">
                <a:solidFill>
                  <a:srgbClr val="595959"/>
                </a:solidFill>
              </a:rPr>
              <a:t>reglamentos</a:t>
            </a:r>
            <a:r>
              <a:rPr lang="es-US" sz="2400" dirty="0">
                <a:solidFill>
                  <a:srgbClr val="595959"/>
                </a:solidFill>
              </a:rPr>
              <a:t> locales, en el espacio provisto en la página 77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p:txBody>
      </p:sp>
      <p:grpSp>
        <p:nvGrpSpPr>
          <p:cNvPr id="6" name="Group 5">
            <a:extLst>
              <a:ext uri="{FF2B5EF4-FFF2-40B4-BE49-F238E27FC236}">
                <a16:creationId xmlns:a16="http://schemas.microsoft.com/office/drawing/2014/main" id="{3FEAB749-8DD2-A74B-8B88-2964E2964C12}"/>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A2D0AE7E-2A69-DB44-9627-CFC7D360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F5119ED-AB7C-114E-8B6E-141792BF904F}"/>
                </a:ext>
              </a:extLst>
            </p:cNvPr>
            <p:cNvSpPr txBox="1"/>
            <p:nvPr/>
          </p:nvSpPr>
          <p:spPr>
            <a:xfrm>
              <a:off x="1790702" y="239836"/>
              <a:ext cx="8665994"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1957413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585470"/>
            <a:ext cx="10871200" cy="923330"/>
          </a:xfrm>
          <a:prstGeom prst="rect">
            <a:avLst/>
          </a:prstGeom>
          <a:noFill/>
        </p:spPr>
        <p:txBody>
          <a:bodyPr wrap="square" rtlCol="0">
            <a:spAutoFit/>
          </a:bodyPr>
          <a:lstStyle/>
          <a:p>
            <a:pPr rtl="0"/>
            <a:r>
              <a:rPr lang="es-US" dirty="0"/>
              <a:t>____________ desde las alturas es una preocupación en muchos sitios de trabajo, especialmente cuando se utilizan andamios. Muchas __________ en la industria de la construcción son el resultado de una caída desde las alturas...</a:t>
            </a:r>
          </a:p>
        </p:txBody>
      </p:sp>
      <p:sp>
        <p:nvSpPr>
          <p:cNvPr id="5" name="TextBox 4"/>
          <p:cNvSpPr txBox="1"/>
          <p:nvPr/>
        </p:nvSpPr>
        <p:spPr>
          <a:xfrm>
            <a:off x="952500" y="594360"/>
            <a:ext cx="1358900" cy="369332"/>
          </a:xfrm>
          <a:prstGeom prst="rect">
            <a:avLst/>
          </a:prstGeom>
          <a:noFill/>
        </p:spPr>
        <p:txBody>
          <a:bodyPr wrap="square" rtlCol="0">
            <a:spAutoFit/>
          </a:bodyPr>
          <a:lstStyle/>
          <a:p>
            <a:pPr rtl="0"/>
            <a:r>
              <a:rPr lang="es-US" dirty="0">
                <a:solidFill>
                  <a:srgbClr val="800000"/>
                </a:solidFill>
              </a:rPr>
              <a:t>CAÍDAS</a:t>
            </a:r>
          </a:p>
        </p:txBody>
      </p:sp>
      <p:sp>
        <p:nvSpPr>
          <p:cNvPr id="6" name="TextBox 5"/>
          <p:cNvSpPr txBox="1"/>
          <p:nvPr/>
        </p:nvSpPr>
        <p:spPr>
          <a:xfrm>
            <a:off x="5023258" y="863600"/>
            <a:ext cx="1358900" cy="369332"/>
          </a:xfrm>
          <a:prstGeom prst="rect">
            <a:avLst/>
          </a:prstGeom>
          <a:noFill/>
        </p:spPr>
        <p:txBody>
          <a:bodyPr wrap="square" rtlCol="0">
            <a:spAutoFit/>
          </a:bodyPr>
          <a:lstStyle/>
          <a:p>
            <a:pPr rtl="0"/>
            <a:r>
              <a:rPr lang="es-US" dirty="0">
                <a:solidFill>
                  <a:srgbClr val="800000"/>
                </a:solidFill>
              </a:rPr>
              <a:t>MUERTES</a:t>
            </a:r>
          </a:p>
        </p:txBody>
      </p:sp>
      <p:sp>
        <p:nvSpPr>
          <p:cNvPr id="7" name="TextBox 6"/>
          <p:cNvSpPr txBox="1"/>
          <p:nvPr/>
        </p:nvSpPr>
        <p:spPr>
          <a:xfrm>
            <a:off x="711200" y="1407160"/>
            <a:ext cx="10756900" cy="646331"/>
          </a:xfrm>
          <a:prstGeom prst="rect">
            <a:avLst/>
          </a:prstGeom>
          <a:noFill/>
        </p:spPr>
        <p:txBody>
          <a:bodyPr wrap="square" rtlCol="0">
            <a:spAutoFit/>
          </a:bodyPr>
          <a:lstStyle/>
          <a:p>
            <a:r>
              <a:rPr lang="es-US" dirty="0"/>
              <a:t>Las regulaciones locales requieren que se utilicen sistemas de barandas cuando se realiza el trabajo en plataformas _______________________...</a:t>
            </a:r>
          </a:p>
        </p:txBody>
      </p:sp>
      <p:sp>
        <p:nvSpPr>
          <p:cNvPr id="8" name="TextBox 7"/>
          <p:cNvSpPr txBox="1"/>
          <p:nvPr/>
        </p:nvSpPr>
        <p:spPr>
          <a:xfrm>
            <a:off x="3431540" y="1651000"/>
            <a:ext cx="2909570" cy="369332"/>
          </a:xfrm>
          <a:prstGeom prst="rect">
            <a:avLst/>
          </a:prstGeom>
          <a:noFill/>
        </p:spPr>
        <p:txBody>
          <a:bodyPr wrap="square" rtlCol="0">
            <a:spAutoFit/>
          </a:bodyPr>
          <a:lstStyle/>
          <a:p>
            <a:pPr rtl="0"/>
            <a:r>
              <a:rPr lang="es-US" i="1" dirty="0">
                <a:solidFill>
                  <a:srgbClr val="800000"/>
                </a:solidFill>
              </a:rPr>
              <a:t>(ESPECIFICAR ALTURA)</a:t>
            </a:r>
          </a:p>
        </p:txBody>
      </p:sp>
      <p:sp>
        <p:nvSpPr>
          <p:cNvPr id="9" name="TextBox 8"/>
          <p:cNvSpPr txBox="1"/>
          <p:nvPr/>
        </p:nvSpPr>
        <p:spPr>
          <a:xfrm>
            <a:off x="698500" y="2006600"/>
            <a:ext cx="10756900" cy="369332"/>
          </a:xfrm>
          <a:prstGeom prst="rect">
            <a:avLst/>
          </a:prstGeom>
          <a:noFill/>
        </p:spPr>
        <p:txBody>
          <a:bodyPr wrap="square" rtlCol="0">
            <a:spAutoFit/>
          </a:bodyPr>
          <a:lstStyle/>
          <a:p>
            <a:pPr rtl="0"/>
            <a:r>
              <a:rPr lang="es-US"/>
              <a:t>Un barandal es una barrera vertical que consiste en una barandilla superior ________________ ...</a:t>
            </a:r>
          </a:p>
        </p:txBody>
      </p:sp>
      <p:sp>
        <p:nvSpPr>
          <p:cNvPr id="10" name="TextBox 9"/>
          <p:cNvSpPr txBox="1"/>
          <p:nvPr/>
        </p:nvSpPr>
        <p:spPr>
          <a:xfrm>
            <a:off x="9127490" y="1981200"/>
            <a:ext cx="3102610" cy="369332"/>
          </a:xfrm>
          <a:prstGeom prst="rect">
            <a:avLst/>
          </a:prstGeom>
          <a:noFill/>
        </p:spPr>
        <p:txBody>
          <a:bodyPr wrap="square" rtlCol="0">
            <a:spAutoFit/>
          </a:bodyPr>
          <a:lstStyle/>
          <a:p>
            <a:pPr rtl="0"/>
            <a:r>
              <a:rPr lang="es-US" dirty="0">
                <a:solidFill>
                  <a:srgbClr val="800000"/>
                </a:solidFill>
              </a:rPr>
              <a:t>LARGUERO INTERMEDIO</a:t>
            </a:r>
          </a:p>
        </p:txBody>
      </p:sp>
      <p:sp>
        <p:nvSpPr>
          <p:cNvPr id="12" name="TextBox 11"/>
          <p:cNvSpPr txBox="1"/>
          <p:nvPr/>
        </p:nvSpPr>
        <p:spPr>
          <a:xfrm>
            <a:off x="685800" y="2362200"/>
            <a:ext cx="10756900" cy="369332"/>
          </a:xfrm>
          <a:prstGeom prst="rect">
            <a:avLst/>
          </a:prstGeom>
          <a:noFill/>
        </p:spPr>
        <p:txBody>
          <a:bodyPr wrap="square" rtlCol="0">
            <a:spAutoFit/>
          </a:bodyPr>
          <a:lstStyle/>
          <a:p>
            <a:r>
              <a:rPr lang="es-US" dirty="0"/>
              <a:t>Una barandal superior estándar tiene una altura vertical de ________________________ ...</a:t>
            </a:r>
          </a:p>
        </p:txBody>
      </p:sp>
      <p:sp>
        <p:nvSpPr>
          <p:cNvPr id="13" name="TextBox 12"/>
          <p:cNvSpPr txBox="1"/>
          <p:nvPr/>
        </p:nvSpPr>
        <p:spPr>
          <a:xfrm>
            <a:off x="7393939" y="2349500"/>
            <a:ext cx="2908141" cy="369332"/>
          </a:xfrm>
          <a:prstGeom prst="rect">
            <a:avLst/>
          </a:prstGeom>
          <a:noFill/>
        </p:spPr>
        <p:txBody>
          <a:bodyPr wrap="square" rtlCol="0">
            <a:spAutoFit/>
          </a:bodyPr>
          <a:lstStyle/>
          <a:p>
            <a:pPr rtl="0"/>
            <a:r>
              <a:rPr lang="es-US" i="1" dirty="0">
                <a:solidFill>
                  <a:srgbClr val="800000"/>
                </a:solidFill>
              </a:rPr>
              <a:t>(ESPECIFICAR ALTURA)</a:t>
            </a:r>
          </a:p>
        </p:txBody>
      </p:sp>
      <p:sp>
        <p:nvSpPr>
          <p:cNvPr id="14" name="TextBox 13"/>
          <p:cNvSpPr txBox="1"/>
          <p:nvPr/>
        </p:nvSpPr>
        <p:spPr>
          <a:xfrm>
            <a:off x="711200" y="2705100"/>
            <a:ext cx="10756900" cy="369332"/>
          </a:xfrm>
          <a:prstGeom prst="rect">
            <a:avLst/>
          </a:prstGeom>
          <a:noFill/>
        </p:spPr>
        <p:txBody>
          <a:bodyPr wrap="square" rtlCol="0">
            <a:spAutoFit/>
          </a:bodyPr>
          <a:lstStyle/>
          <a:p>
            <a:pPr rtl="0"/>
            <a:r>
              <a:rPr lang="es-US" dirty="0"/>
              <a:t>Debe haber una baranda intermedia aproximadamente _________ ...</a:t>
            </a:r>
          </a:p>
        </p:txBody>
      </p:sp>
      <p:sp>
        <p:nvSpPr>
          <p:cNvPr id="15" name="TextBox 14"/>
          <p:cNvSpPr txBox="1"/>
          <p:nvPr/>
        </p:nvSpPr>
        <p:spPr>
          <a:xfrm>
            <a:off x="7263130" y="2679700"/>
            <a:ext cx="1858010" cy="369332"/>
          </a:xfrm>
          <a:prstGeom prst="rect">
            <a:avLst/>
          </a:prstGeom>
          <a:noFill/>
        </p:spPr>
        <p:txBody>
          <a:bodyPr wrap="square" rtlCol="0">
            <a:spAutoFit/>
          </a:bodyPr>
          <a:lstStyle/>
          <a:p>
            <a:pPr rtl="0"/>
            <a:r>
              <a:rPr lang="es-US" dirty="0">
                <a:solidFill>
                  <a:srgbClr val="800000"/>
                </a:solidFill>
              </a:rPr>
              <a:t>MEDIO</a:t>
            </a:r>
          </a:p>
        </p:txBody>
      </p:sp>
      <p:sp>
        <p:nvSpPr>
          <p:cNvPr id="16" name="TextBox 15"/>
          <p:cNvSpPr txBox="1"/>
          <p:nvPr/>
        </p:nvSpPr>
        <p:spPr>
          <a:xfrm>
            <a:off x="723900" y="3060700"/>
            <a:ext cx="11151870" cy="369332"/>
          </a:xfrm>
          <a:prstGeom prst="rect">
            <a:avLst/>
          </a:prstGeom>
          <a:noFill/>
        </p:spPr>
        <p:txBody>
          <a:bodyPr wrap="square" rtlCol="0">
            <a:spAutoFit/>
          </a:bodyPr>
          <a:lstStyle/>
          <a:p>
            <a:pPr rtl="0"/>
            <a:r>
              <a:rPr lang="es-US" dirty="0"/>
              <a:t>Cuando se instala una escalera externa o un sistema de escalera, un ________________________….</a:t>
            </a:r>
          </a:p>
        </p:txBody>
      </p:sp>
      <p:sp>
        <p:nvSpPr>
          <p:cNvPr id="17" name="TextBox 16"/>
          <p:cNvSpPr txBox="1"/>
          <p:nvPr/>
        </p:nvSpPr>
        <p:spPr>
          <a:xfrm>
            <a:off x="8468360" y="3035300"/>
            <a:ext cx="2870200" cy="369332"/>
          </a:xfrm>
          <a:prstGeom prst="rect">
            <a:avLst/>
          </a:prstGeom>
          <a:noFill/>
        </p:spPr>
        <p:txBody>
          <a:bodyPr wrap="square" rtlCol="0">
            <a:spAutoFit/>
          </a:bodyPr>
          <a:lstStyle/>
          <a:p>
            <a:pPr rtl="0"/>
            <a:r>
              <a:rPr lang="es-US" dirty="0">
                <a:solidFill>
                  <a:srgbClr val="800000"/>
                </a:solidFill>
              </a:rPr>
              <a:t>PUERTA DEL BARANDAL</a:t>
            </a:r>
          </a:p>
        </p:txBody>
      </p:sp>
      <p:sp>
        <p:nvSpPr>
          <p:cNvPr id="18" name="TextBox 17"/>
          <p:cNvSpPr txBox="1"/>
          <p:nvPr/>
        </p:nvSpPr>
        <p:spPr>
          <a:xfrm>
            <a:off x="749300" y="3390900"/>
            <a:ext cx="10756900" cy="369332"/>
          </a:xfrm>
          <a:prstGeom prst="rect">
            <a:avLst/>
          </a:prstGeom>
          <a:noFill/>
        </p:spPr>
        <p:txBody>
          <a:bodyPr wrap="square" rtlCol="0">
            <a:spAutoFit/>
          </a:bodyPr>
          <a:lstStyle/>
          <a:p>
            <a:r>
              <a:rPr lang="es-US" dirty="0"/>
              <a:t>Es importante que este siempre se abra ___________________…</a:t>
            </a:r>
          </a:p>
        </p:txBody>
      </p:sp>
      <p:sp>
        <p:nvSpPr>
          <p:cNvPr id="19" name="TextBox 18"/>
          <p:cNvSpPr txBox="1"/>
          <p:nvPr/>
        </p:nvSpPr>
        <p:spPr>
          <a:xfrm>
            <a:off x="5312410" y="3365500"/>
            <a:ext cx="2870200" cy="369332"/>
          </a:xfrm>
          <a:prstGeom prst="rect">
            <a:avLst/>
          </a:prstGeom>
          <a:noFill/>
        </p:spPr>
        <p:txBody>
          <a:bodyPr wrap="square" rtlCol="0">
            <a:spAutoFit/>
          </a:bodyPr>
          <a:lstStyle/>
          <a:p>
            <a:pPr rtl="0"/>
            <a:r>
              <a:rPr lang="es-US" dirty="0">
                <a:solidFill>
                  <a:srgbClr val="800000"/>
                </a:solidFill>
              </a:rPr>
              <a:t>HACIA ADENTRO</a:t>
            </a:r>
          </a:p>
        </p:txBody>
      </p:sp>
      <p:sp>
        <p:nvSpPr>
          <p:cNvPr id="20" name="TextBox 19"/>
          <p:cNvSpPr txBox="1"/>
          <p:nvPr/>
        </p:nvSpPr>
        <p:spPr>
          <a:xfrm>
            <a:off x="711200" y="3746500"/>
            <a:ext cx="11393170" cy="646331"/>
          </a:xfrm>
          <a:prstGeom prst="rect">
            <a:avLst/>
          </a:prstGeom>
          <a:noFill/>
        </p:spPr>
        <p:txBody>
          <a:bodyPr wrap="square" rtlCol="0">
            <a:spAutoFit/>
          </a:bodyPr>
          <a:lstStyle/>
          <a:p>
            <a:r>
              <a:rPr lang="es-US" dirty="0"/>
              <a:t>Se requieren barandas en todos los __________________ y ____________ de todas las plataformas del andamio, a menos que  ____________________________________________________________________</a:t>
            </a:r>
          </a:p>
        </p:txBody>
      </p:sp>
      <p:sp>
        <p:nvSpPr>
          <p:cNvPr id="21" name="TextBox 20"/>
          <p:cNvSpPr txBox="1"/>
          <p:nvPr/>
        </p:nvSpPr>
        <p:spPr>
          <a:xfrm>
            <a:off x="4763770" y="3733800"/>
            <a:ext cx="2254250" cy="369332"/>
          </a:xfrm>
          <a:prstGeom prst="rect">
            <a:avLst/>
          </a:prstGeom>
          <a:noFill/>
        </p:spPr>
        <p:txBody>
          <a:bodyPr wrap="square" rtlCol="0">
            <a:spAutoFit/>
          </a:bodyPr>
          <a:lstStyle/>
          <a:p>
            <a:pPr rtl="0"/>
            <a:r>
              <a:rPr lang="es-US" dirty="0">
                <a:solidFill>
                  <a:srgbClr val="800000"/>
                </a:solidFill>
              </a:rPr>
              <a:t>LADOS ABIERTOS</a:t>
            </a:r>
          </a:p>
        </p:txBody>
      </p:sp>
      <p:sp>
        <p:nvSpPr>
          <p:cNvPr id="22" name="TextBox 21"/>
          <p:cNvSpPr txBox="1"/>
          <p:nvPr/>
        </p:nvSpPr>
        <p:spPr>
          <a:xfrm>
            <a:off x="7124700" y="3733800"/>
            <a:ext cx="1435100" cy="369332"/>
          </a:xfrm>
          <a:prstGeom prst="rect">
            <a:avLst/>
          </a:prstGeom>
          <a:noFill/>
        </p:spPr>
        <p:txBody>
          <a:bodyPr wrap="square" rtlCol="0">
            <a:spAutoFit/>
          </a:bodyPr>
          <a:lstStyle/>
          <a:p>
            <a:pPr rtl="0"/>
            <a:r>
              <a:rPr lang="es-US" dirty="0">
                <a:solidFill>
                  <a:srgbClr val="800000"/>
                </a:solidFill>
              </a:rPr>
              <a:t>EXTREMOS</a:t>
            </a:r>
          </a:p>
        </p:txBody>
      </p:sp>
      <p:sp>
        <p:nvSpPr>
          <p:cNvPr id="23" name="TextBox 22"/>
          <p:cNvSpPr txBox="1"/>
          <p:nvPr/>
        </p:nvSpPr>
        <p:spPr>
          <a:xfrm>
            <a:off x="3559810" y="4013200"/>
            <a:ext cx="7801610" cy="369332"/>
          </a:xfrm>
          <a:prstGeom prst="rect">
            <a:avLst/>
          </a:prstGeom>
          <a:noFill/>
        </p:spPr>
        <p:txBody>
          <a:bodyPr wrap="square" rtlCol="0">
            <a:spAutoFit/>
          </a:bodyPr>
          <a:lstStyle/>
          <a:p>
            <a:pPr rtl="0"/>
            <a:r>
              <a:rPr lang="es-US" dirty="0">
                <a:solidFill>
                  <a:srgbClr val="800000"/>
                </a:solidFill>
              </a:rPr>
              <a:t>SE UTILICE UNA FORMA ALTERNA DE PROTECCIÓN CONTRA CAÍDAS</a:t>
            </a:r>
          </a:p>
        </p:txBody>
      </p:sp>
      <p:sp>
        <p:nvSpPr>
          <p:cNvPr id="24" name="TextBox 23"/>
          <p:cNvSpPr txBox="1"/>
          <p:nvPr/>
        </p:nvSpPr>
        <p:spPr>
          <a:xfrm>
            <a:off x="825500" y="4386580"/>
            <a:ext cx="11278870" cy="369332"/>
          </a:xfrm>
          <a:prstGeom prst="rect">
            <a:avLst/>
          </a:prstGeom>
          <a:noFill/>
        </p:spPr>
        <p:txBody>
          <a:bodyPr wrap="square" rtlCol="0">
            <a:spAutoFit/>
          </a:bodyPr>
          <a:lstStyle/>
          <a:p>
            <a:r>
              <a:rPr lang="es-US" dirty="0"/>
              <a:t>_____________________ también puede ser un peligro...</a:t>
            </a:r>
          </a:p>
        </p:txBody>
      </p:sp>
      <p:sp>
        <p:nvSpPr>
          <p:cNvPr id="25" name="TextBox 24"/>
          <p:cNvSpPr txBox="1"/>
          <p:nvPr/>
        </p:nvSpPr>
        <p:spPr>
          <a:xfrm>
            <a:off x="787400" y="4776470"/>
            <a:ext cx="11316970" cy="369332"/>
          </a:xfrm>
          <a:prstGeom prst="rect">
            <a:avLst/>
          </a:prstGeom>
          <a:noFill/>
        </p:spPr>
        <p:txBody>
          <a:bodyPr wrap="square" rtlCol="0">
            <a:spAutoFit/>
          </a:bodyPr>
          <a:lstStyle/>
          <a:p>
            <a:r>
              <a:rPr lang="es-US" spc="-100" dirty="0"/>
              <a:t>Un _________________________ </a:t>
            </a:r>
            <a:r>
              <a:rPr lang="es-US" spc="-80" dirty="0"/>
              <a:t>es una barrera colocada para evitar la caída de materiales a un nivel inferior o...</a:t>
            </a:r>
          </a:p>
        </p:txBody>
      </p:sp>
      <p:sp>
        <p:nvSpPr>
          <p:cNvPr id="26" name="TextBox 25"/>
          <p:cNvSpPr txBox="1"/>
          <p:nvPr/>
        </p:nvSpPr>
        <p:spPr>
          <a:xfrm>
            <a:off x="812800" y="5133340"/>
            <a:ext cx="11442700" cy="923330"/>
          </a:xfrm>
          <a:prstGeom prst="rect">
            <a:avLst/>
          </a:prstGeom>
          <a:noFill/>
        </p:spPr>
        <p:txBody>
          <a:bodyPr wrap="square" rtlCol="0">
            <a:spAutoFit/>
          </a:bodyPr>
          <a:lstStyle/>
          <a:p>
            <a:r>
              <a:rPr lang="es-US" dirty="0"/>
              <a:t>Deben estar al menos _______________ por encima de la plataforma. Tiene que estar _________ de manera segura en su lugar y con un espacio libre de no más de ______________________ por encima de la plataforma.</a:t>
            </a:r>
          </a:p>
        </p:txBody>
      </p:sp>
      <p:sp>
        <p:nvSpPr>
          <p:cNvPr id="27" name="TextBox 26"/>
          <p:cNvSpPr txBox="1"/>
          <p:nvPr/>
        </p:nvSpPr>
        <p:spPr>
          <a:xfrm>
            <a:off x="908050" y="4368800"/>
            <a:ext cx="2870200" cy="369332"/>
          </a:xfrm>
          <a:prstGeom prst="rect">
            <a:avLst/>
          </a:prstGeom>
          <a:noFill/>
        </p:spPr>
        <p:txBody>
          <a:bodyPr wrap="square" rtlCol="0">
            <a:spAutoFit/>
          </a:bodyPr>
          <a:lstStyle/>
          <a:p>
            <a:pPr rtl="0"/>
            <a:r>
              <a:rPr lang="es-US" dirty="0">
                <a:solidFill>
                  <a:srgbClr val="800000"/>
                </a:solidFill>
              </a:rPr>
              <a:t>OBJETOS QUE CAEN</a:t>
            </a:r>
          </a:p>
        </p:txBody>
      </p:sp>
      <p:sp>
        <p:nvSpPr>
          <p:cNvPr id="28" name="TextBox 27"/>
          <p:cNvSpPr txBox="1"/>
          <p:nvPr/>
        </p:nvSpPr>
        <p:spPr>
          <a:xfrm>
            <a:off x="1206500" y="4775200"/>
            <a:ext cx="2768600" cy="369332"/>
          </a:xfrm>
          <a:prstGeom prst="rect">
            <a:avLst/>
          </a:prstGeom>
          <a:noFill/>
        </p:spPr>
        <p:txBody>
          <a:bodyPr wrap="square" rtlCol="0">
            <a:spAutoFit/>
          </a:bodyPr>
          <a:lstStyle/>
          <a:p>
            <a:pPr rtl="0"/>
            <a:r>
              <a:rPr lang="es-US" dirty="0">
                <a:solidFill>
                  <a:srgbClr val="800000"/>
                </a:solidFill>
              </a:rPr>
              <a:t>TABLA DE CAPELLADA</a:t>
            </a:r>
          </a:p>
        </p:txBody>
      </p:sp>
      <p:sp>
        <p:nvSpPr>
          <p:cNvPr id="29" name="TextBox 28"/>
          <p:cNvSpPr txBox="1"/>
          <p:nvPr/>
        </p:nvSpPr>
        <p:spPr>
          <a:xfrm>
            <a:off x="3493770" y="5118100"/>
            <a:ext cx="1638300" cy="369332"/>
          </a:xfrm>
          <a:prstGeom prst="rect">
            <a:avLst/>
          </a:prstGeom>
          <a:noFill/>
        </p:spPr>
        <p:txBody>
          <a:bodyPr wrap="square" rtlCol="0">
            <a:spAutoFit/>
          </a:bodyPr>
          <a:lstStyle/>
          <a:p>
            <a:pPr rtl="0"/>
            <a:r>
              <a:rPr lang="es-US" dirty="0">
                <a:solidFill>
                  <a:srgbClr val="800000"/>
                </a:solidFill>
              </a:rPr>
              <a:t>3½ ”(89 mm)</a:t>
            </a:r>
          </a:p>
        </p:txBody>
      </p:sp>
      <p:sp>
        <p:nvSpPr>
          <p:cNvPr id="30" name="TextBox 29"/>
          <p:cNvSpPr txBox="1"/>
          <p:nvPr/>
        </p:nvSpPr>
        <p:spPr>
          <a:xfrm>
            <a:off x="10330180" y="5143500"/>
            <a:ext cx="1638300" cy="369332"/>
          </a:xfrm>
          <a:prstGeom prst="rect">
            <a:avLst/>
          </a:prstGeom>
          <a:noFill/>
        </p:spPr>
        <p:txBody>
          <a:bodyPr wrap="square" rtlCol="0">
            <a:spAutoFit/>
          </a:bodyPr>
          <a:lstStyle/>
          <a:p>
            <a:pPr rtl="0"/>
            <a:r>
              <a:rPr lang="es-US" dirty="0">
                <a:solidFill>
                  <a:srgbClr val="800000"/>
                </a:solidFill>
              </a:rPr>
              <a:t>SUJETO</a:t>
            </a:r>
          </a:p>
        </p:txBody>
      </p:sp>
      <p:sp>
        <p:nvSpPr>
          <p:cNvPr id="31" name="TextBox 30"/>
          <p:cNvSpPr txBox="1"/>
          <p:nvPr/>
        </p:nvSpPr>
        <p:spPr>
          <a:xfrm>
            <a:off x="8086090" y="5398532"/>
            <a:ext cx="2623820" cy="369332"/>
          </a:xfrm>
          <a:prstGeom prst="rect">
            <a:avLst/>
          </a:prstGeom>
          <a:noFill/>
        </p:spPr>
        <p:txBody>
          <a:bodyPr wrap="square" rtlCol="0">
            <a:spAutoFit/>
          </a:bodyPr>
          <a:lstStyle/>
          <a:p>
            <a:pPr rtl="0"/>
            <a:r>
              <a:rPr lang="es-US" dirty="0">
                <a:solidFill>
                  <a:srgbClr val="800000"/>
                </a:solidFill>
              </a:rPr>
              <a:t>1/4 pulgadas (6 mm)</a:t>
            </a:r>
          </a:p>
        </p:txBody>
      </p:sp>
      <p:sp>
        <p:nvSpPr>
          <p:cNvPr id="32" name="TextBox 31"/>
          <p:cNvSpPr txBox="1"/>
          <p:nvPr/>
        </p:nvSpPr>
        <p:spPr>
          <a:xfrm>
            <a:off x="812800" y="6033116"/>
            <a:ext cx="10756900" cy="646331"/>
          </a:xfrm>
          <a:prstGeom prst="rect">
            <a:avLst/>
          </a:prstGeom>
          <a:noFill/>
        </p:spPr>
        <p:txBody>
          <a:bodyPr wrap="square" rtlCol="0">
            <a:spAutoFit/>
          </a:bodyPr>
          <a:lstStyle/>
          <a:p>
            <a:pPr rtl="0"/>
            <a:r>
              <a:rPr lang="es-US" dirty="0"/>
              <a:t>_____________ debe instalarse desde la barandilla superior a la tabla de capellada... Asegúrese de que las aberturas en el material que elija sean ______________ suficientemente...</a:t>
            </a:r>
          </a:p>
        </p:txBody>
      </p:sp>
      <p:sp>
        <p:nvSpPr>
          <p:cNvPr id="33" name="TextBox 32"/>
          <p:cNvSpPr txBox="1"/>
          <p:nvPr/>
        </p:nvSpPr>
        <p:spPr>
          <a:xfrm>
            <a:off x="874751" y="5995016"/>
            <a:ext cx="1638300" cy="369332"/>
          </a:xfrm>
          <a:prstGeom prst="rect">
            <a:avLst/>
          </a:prstGeom>
          <a:noFill/>
        </p:spPr>
        <p:txBody>
          <a:bodyPr wrap="square" rtlCol="0">
            <a:spAutoFit/>
          </a:bodyPr>
          <a:lstStyle/>
          <a:p>
            <a:pPr rtl="0"/>
            <a:r>
              <a:rPr lang="es-US" dirty="0">
                <a:solidFill>
                  <a:srgbClr val="800000"/>
                </a:solidFill>
              </a:rPr>
              <a:t>REJILLAS</a:t>
            </a:r>
          </a:p>
        </p:txBody>
      </p:sp>
      <p:sp>
        <p:nvSpPr>
          <p:cNvPr id="34" name="TextBox 33"/>
          <p:cNvSpPr txBox="1"/>
          <p:nvPr/>
        </p:nvSpPr>
        <p:spPr>
          <a:xfrm>
            <a:off x="6629241" y="6284123"/>
            <a:ext cx="1638300" cy="369332"/>
          </a:xfrm>
          <a:prstGeom prst="rect">
            <a:avLst/>
          </a:prstGeom>
          <a:noFill/>
        </p:spPr>
        <p:txBody>
          <a:bodyPr wrap="square" rtlCol="0">
            <a:spAutoFit/>
          </a:bodyPr>
          <a:lstStyle/>
          <a:p>
            <a:pPr rtl="0"/>
            <a:r>
              <a:rPr lang="es-US" dirty="0">
                <a:solidFill>
                  <a:srgbClr val="800000"/>
                </a:solidFill>
              </a:rPr>
              <a:t>PEQUEÑO</a:t>
            </a:r>
          </a:p>
        </p:txBody>
      </p:sp>
      <p:grpSp>
        <p:nvGrpSpPr>
          <p:cNvPr id="35" name="Group 34">
            <a:extLst>
              <a:ext uri="{FF2B5EF4-FFF2-40B4-BE49-F238E27FC236}">
                <a16:creationId xmlns:a16="http://schemas.microsoft.com/office/drawing/2014/main" id="{4E3D445A-CB80-714B-BEB4-A2B46C834DAD}"/>
              </a:ext>
            </a:extLst>
          </p:cNvPr>
          <p:cNvGrpSpPr/>
          <p:nvPr/>
        </p:nvGrpSpPr>
        <p:grpSpPr>
          <a:xfrm>
            <a:off x="263921" y="101142"/>
            <a:ext cx="5095479" cy="693199"/>
            <a:chOff x="263921" y="254000"/>
            <a:chExt cx="5434647" cy="719631"/>
          </a:xfrm>
        </p:grpSpPr>
        <p:pic>
          <p:nvPicPr>
            <p:cNvPr id="36" name="Picture 35" descr="Learning Activity ICON.psd">
              <a:extLst>
                <a:ext uri="{FF2B5EF4-FFF2-40B4-BE49-F238E27FC236}">
                  <a16:creationId xmlns:a16="http://schemas.microsoft.com/office/drawing/2014/main" id="{7D985510-93DD-7E4C-8494-A1545F06181E}"/>
                </a:ext>
              </a:extLst>
            </p:cNvPr>
            <p:cNvPicPr>
              <a:picLocks noChangeAspect="1"/>
            </p:cNvPicPr>
            <p:nvPr/>
          </p:nvPicPr>
          <p:blipFill>
            <a:blip r:embed="rId3"/>
            <a:stretch>
              <a:fillRect/>
            </a:stretch>
          </p:blipFill>
          <p:spPr>
            <a:xfrm>
              <a:off x="263921" y="254000"/>
              <a:ext cx="650479" cy="719631"/>
            </a:xfrm>
            <a:prstGeom prst="rect">
              <a:avLst/>
            </a:prstGeom>
          </p:spPr>
        </p:pic>
        <p:sp>
          <p:nvSpPr>
            <p:cNvPr id="37" name="TextBox 36">
              <a:extLst>
                <a:ext uri="{FF2B5EF4-FFF2-40B4-BE49-F238E27FC236}">
                  <a16:creationId xmlns:a16="http://schemas.microsoft.com/office/drawing/2014/main" id="{8CF10894-D9E9-B74B-8692-83C64F87606E}"/>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spTree>
    <p:extLst>
      <p:ext uri="{BB962C8B-B14F-4D97-AF65-F5344CB8AC3E}">
        <p14:creationId xmlns:p14="http://schemas.microsoft.com/office/powerpoint/2010/main" val="6444649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968500" y="1346200"/>
            <a:ext cx="9525000" cy="44012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Los trabajadores en andamios están expuestos a posibles caídas.</a:t>
            </a:r>
          </a:p>
          <a:p>
            <a:pPr marL="198000" indent="-198000" rtl="0">
              <a:spcAft>
                <a:spcPts val="1200"/>
              </a:spcAft>
              <a:buFont typeface="Arial"/>
              <a:buChar char="•"/>
            </a:pPr>
            <a:r>
              <a:rPr lang="es-US" sz="2000" dirty="0">
                <a:solidFill>
                  <a:srgbClr val="595959"/>
                </a:solidFill>
              </a:rPr>
              <a:t>El sistema de barandal es un método de PROTECCIÓN CONTRA CAÍDAS.</a:t>
            </a:r>
          </a:p>
          <a:p>
            <a:pPr marL="198000" indent="-198000" rtl="0">
              <a:spcAft>
                <a:spcPts val="1200"/>
              </a:spcAft>
              <a:buFont typeface="Arial"/>
              <a:buChar char="•"/>
            </a:pPr>
            <a:r>
              <a:rPr lang="es-US" sz="2000" dirty="0">
                <a:solidFill>
                  <a:srgbClr val="595959"/>
                </a:solidFill>
              </a:rPr>
              <a:t>Un barandal es una barrera que consiste en una </a:t>
            </a:r>
            <a:r>
              <a:rPr lang="es-US" sz="2000" cap="all" dirty="0">
                <a:solidFill>
                  <a:srgbClr val="595959"/>
                </a:solidFill>
              </a:rPr>
              <a:t>barandilla superior</a:t>
            </a:r>
            <a:r>
              <a:rPr lang="es-US" sz="2000" dirty="0">
                <a:solidFill>
                  <a:srgbClr val="595959"/>
                </a:solidFill>
              </a:rPr>
              <a:t>, un </a:t>
            </a:r>
            <a:r>
              <a:rPr lang="es-US" sz="2000" cap="all" dirty="0">
                <a:solidFill>
                  <a:srgbClr val="595959"/>
                </a:solidFill>
              </a:rPr>
              <a:t>larguero intermedio</a:t>
            </a:r>
            <a:r>
              <a:rPr lang="es-US" sz="2000" dirty="0">
                <a:solidFill>
                  <a:srgbClr val="595959"/>
                </a:solidFill>
              </a:rPr>
              <a:t> y </a:t>
            </a:r>
            <a:r>
              <a:rPr lang="es-US" sz="2000" cap="all" dirty="0">
                <a:solidFill>
                  <a:srgbClr val="595959"/>
                </a:solidFill>
              </a:rPr>
              <a:t>postes</a:t>
            </a:r>
            <a:r>
              <a:rPr lang="es-US" sz="2000" dirty="0">
                <a:solidFill>
                  <a:srgbClr val="595959"/>
                </a:solidFill>
              </a:rPr>
              <a:t>, cuyo fin es evitar que los trabajadores caigan a niveles inferiores. </a:t>
            </a:r>
          </a:p>
          <a:p>
            <a:pPr marL="198000" indent="-198000" rtl="0">
              <a:spcAft>
                <a:spcPts val="1200"/>
              </a:spcAft>
              <a:buFont typeface="Arial"/>
              <a:buChar char="•"/>
            </a:pPr>
            <a:r>
              <a:rPr lang="es-US" sz="2000" cap="all" dirty="0">
                <a:solidFill>
                  <a:srgbClr val="595959"/>
                </a:solidFill>
              </a:rPr>
              <a:t>las tablas de capellada </a:t>
            </a:r>
            <a:r>
              <a:rPr lang="es-US" sz="2000" dirty="0">
                <a:solidFill>
                  <a:srgbClr val="595959"/>
                </a:solidFill>
              </a:rPr>
              <a:t>evitan que los objetos se caigan de la plataforma y que los trabajadores se resbalen por el borde. </a:t>
            </a:r>
          </a:p>
          <a:p>
            <a:pPr marL="198000" indent="-198000" rtl="0">
              <a:spcAft>
                <a:spcPts val="1200"/>
              </a:spcAft>
              <a:buFont typeface="Arial"/>
              <a:buChar char="•"/>
            </a:pPr>
            <a:r>
              <a:rPr lang="es-US" sz="2000" dirty="0">
                <a:solidFill>
                  <a:srgbClr val="595959"/>
                </a:solidFill>
              </a:rPr>
              <a:t>Se requieren sistemas de barandas en todos los niveles de la plataforma por encima de los 10 pies (3 m). Los barandales se deben utilizar en </a:t>
            </a:r>
            <a:r>
              <a:rPr lang="es-US" sz="2000" cap="all" dirty="0">
                <a:solidFill>
                  <a:srgbClr val="595959"/>
                </a:solidFill>
              </a:rPr>
              <a:t>todos los lados y extremos abiertos</a:t>
            </a:r>
            <a:r>
              <a:rPr lang="es-US" sz="2000" dirty="0">
                <a:solidFill>
                  <a:srgbClr val="595959"/>
                </a:solidFill>
              </a:rPr>
              <a:t> de todas las plataformas elevadas de andamios, a menos que se utilice un sistema alternativo de protección contra caídas.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1587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8" name="TextBox 17"/>
          <p:cNvSpPr txBox="1"/>
          <p:nvPr/>
        </p:nvSpPr>
        <p:spPr>
          <a:xfrm>
            <a:off x="1943100" y="1333500"/>
            <a:ext cx="9182100" cy="5309146"/>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Cuando se instalen los sistemas de barandillas, incluya el </a:t>
            </a:r>
            <a:r>
              <a:rPr lang="es-US" sz="2200" cap="all" dirty="0">
                <a:solidFill>
                  <a:srgbClr val="595959"/>
                </a:solidFill>
              </a:rPr>
              <a:t>movimiento seguro desde el área de acceso</a:t>
            </a:r>
            <a:r>
              <a:rPr lang="es-US" sz="2200" dirty="0">
                <a:solidFill>
                  <a:srgbClr val="595959"/>
                </a:solidFill>
              </a:rPr>
              <a:t> hacia o desde la plataforma.</a:t>
            </a:r>
          </a:p>
          <a:p>
            <a:pPr marL="198000" indent="-198000" rtl="0">
              <a:spcAft>
                <a:spcPts val="1200"/>
              </a:spcAft>
              <a:buFont typeface="Arial"/>
              <a:buChar char="•"/>
            </a:pPr>
            <a:r>
              <a:rPr lang="es-US" sz="2200" dirty="0">
                <a:solidFill>
                  <a:srgbClr val="595959"/>
                </a:solidFill>
              </a:rPr>
              <a:t>Asegúrese de que las </a:t>
            </a:r>
            <a:r>
              <a:rPr lang="es-US" sz="2200" cap="all" dirty="0">
                <a:solidFill>
                  <a:srgbClr val="595959"/>
                </a:solidFill>
              </a:rPr>
              <a:t>puertas giratorias</a:t>
            </a:r>
            <a:r>
              <a:rPr lang="es-US" sz="2200" dirty="0">
                <a:solidFill>
                  <a:srgbClr val="595959"/>
                </a:solidFill>
              </a:rPr>
              <a:t> siempre se muevan </a:t>
            </a:r>
            <a:r>
              <a:rPr lang="es-US" sz="2200" cap="all" dirty="0">
                <a:solidFill>
                  <a:srgbClr val="595959"/>
                </a:solidFill>
              </a:rPr>
              <a:t>hacia ADENTRO de la plataforma</a:t>
            </a:r>
            <a:r>
              <a:rPr lang="es-US" sz="2200" dirty="0">
                <a:solidFill>
                  <a:srgbClr val="595959"/>
                </a:solidFill>
              </a:rPr>
              <a:t>.</a:t>
            </a:r>
            <a:endParaRPr lang="en-US" sz="2200" dirty="0">
              <a:solidFill>
                <a:srgbClr val="595959"/>
              </a:solidFill>
            </a:endParaRPr>
          </a:p>
          <a:p>
            <a:pPr marL="198000" indent="-198000" rtl="0">
              <a:spcAft>
                <a:spcPts val="1200"/>
              </a:spcAft>
              <a:buFont typeface="Arial"/>
              <a:buChar char="•"/>
            </a:pPr>
            <a:r>
              <a:rPr lang="es-US" sz="2200" cap="all" dirty="0">
                <a:solidFill>
                  <a:srgbClr val="595959"/>
                </a:solidFill>
              </a:rPr>
              <a:t>Las tablas de capellada</a:t>
            </a:r>
            <a:r>
              <a:rPr lang="es-US" sz="2200" dirty="0">
                <a:solidFill>
                  <a:srgbClr val="595959"/>
                </a:solidFill>
              </a:rPr>
              <a:t> deben estar a, por lo menos, </a:t>
            </a:r>
            <a:br>
              <a:rPr lang="es-US" sz="2200" dirty="0">
                <a:solidFill>
                  <a:srgbClr val="595959"/>
                </a:solidFill>
              </a:rPr>
            </a:br>
            <a:r>
              <a:rPr lang="es-US" sz="2200" dirty="0">
                <a:solidFill>
                  <a:srgbClr val="595959"/>
                </a:solidFill>
              </a:rPr>
              <a:t>3 pulgadas y 1/2 (89 mm) de altura sobre la plataforma, y proporcionar más de 1/4 de pulgada (6 mm) de espacio libre hasta la plataforma.</a:t>
            </a:r>
          </a:p>
          <a:p>
            <a:pPr marL="198000" indent="-198000" rtl="0">
              <a:spcAft>
                <a:spcPts val="1200"/>
              </a:spcAft>
              <a:buFont typeface="Arial"/>
              <a:buChar char="•"/>
            </a:pPr>
            <a:r>
              <a:rPr lang="es-US" sz="2200" dirty="0">
                <a:solidFill>
                  <a:srgbClr val="595959"/>
                </a:solidFill>
              </a:rPr>
              <a:t>También se pueden utilizar </a:t>
            </a:r>
            <a:r>
              <a:rPr lang="es-US" sz="2200" cap="all" dirty="0">
                <a:solidFill>
                  <a:srgbClr val="595959"/>
                </a:solidFill>
              </a:rPr>
              <a:t>REDES PARA ESCOMBROS</a:t>
            </a:r>
            <a:r>
              <a:rPr lang="es-US" sz="2200" dirty="0">
                <a:solidFill>
                  <a:srgbClr val="595959"/>
                </a:solidFill>
              </a:rPr>
              <a:t>, rejillas </a:t>
            </a:r>
            <a:br>
              <a:rPr lang="es-US" sz="2200" dirty="0">
                <a:solidFill>
                  <a:srgbClr val="595959"/>
                </a:solidFill>
              </a:rPr>
            </a:br>
            <a:r>
              <a:rPr lang="es-US" sz="2200" dirty="0">
                <a:solidFill>
                  <a:srgbClr val="595959"/>
                </a:solidFill>
              </a:rPr>
              <a:t>o TOLDOS </a:t>
            </a:r>
            <a:r>
              <a:rPr lang="es-US" sz="2200" cap="all" dirty="0">
                <a:solidFill>
                  <a:srgbClr val="595959"/>
                </a:solidFill>
              </a:rPr>
              <a:t>para rodapiés</a:t>
            </a:r>
            <a:r>
              <a:rPr lang="es-US" sz="2200" dirty="0">
                <a:solidFill>
                  <a:srgbClr val="595959"/>
                </a:solidFill>
              </a:rPr>
              <a:t> (también se puede colocar una barricada alrededor del área debajo del andamio).</a:t>
            </a:r>
            <a:endParaRPr lang="en-US" sz="2200" cap="all" dirty="0">
              <a:solidFill>
                <a:srgbClr val="595959"/>
              </a:solidFill>
            </a:endParaRPr>
          </a:p>
          <a:p>
            <a:pPr marL="198000" indent="-198000" rtl="0"/>
            <a:endParaRPr lang="en-US" sz="2200" dirty="0"/>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2863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70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6040" y="2547659"/>
            <a:ext cx="3639939" cy="830997"/>
          </a:xfrm>
          <a:prstGeom prst="rect">
            <a:avLst/>
          </a:prstGeom>
          <a:noFill/>
        </p:spPr>
        <p:txBody>
          <a:bodyPr wrap="none" rtlCol="0">
            <a:spAutoFit/>
          </a:bodyPr>
          <a:lstStyle/>
          <a:p>
            <a:pPr algn="ctr" rtl="0"/>
            <a:r>
              <a:rPr lang="es-US" sz="4800" cap="all">
                <a:solidFill>
                  <a:schemeClr val="bg1"/>
                </a:solidFill>
              </a:rPr>
              <a:t>Amarres y cables de amarre</a:t>
            </a:r>
          </a:p>
        </p:txBody>
      </p:sp>
      <p:sp>
        <p:nvSpPr>
          <p:cNvPr id="47" name="Rectangle 46"/>
          <p:cNvSpPr/>
          <p:nvPr/>
        </p:nvSpPr>
        <p:spPr>
          <a:xfrm>
            <a:off x="1727200" y="3367029"/>
            <a:ext cx="88962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Estabilizar los andamios utilizando sujeciones O cables</a:t>
            </a: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E943D25-06C8-BB43-AC9D-EBA84672F31C}"/>
              </a:ext>
            </a:extLst>
          </p:cNvPr>
          <p:cNvGrpSpPr/>
          <p:nvPr/>
        </p:nvGrpSpPr>
        <p:grpSpPr>
          <a:xfrm>
            <a:off x="-12699" y="6004978"/>
            <a:ext cx="10149419" cy="881251"/>
            <a:chOff x="-12699" y="6004978"/>
            <a:chExt cx="10149419" cy="881251"/>
          </a:xfrm>
        </p:grpSpPr>
        <p:sp>
          <p:nvSpPr>
            <p:cNvPr id="25" name="Rectangle 24"/>
            <p:cNvSpPr/>
            <p:nvPr/>
          </p:nvSpPr>
          <p:spPr>
            <a:xfrm rot="16200000">
              <a:off x="573899" y="5418380"/>
              <a:ext cx="858803"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593204" y="5420498"/>
              <a:ext cx="85879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41013" y="5436311"/>
              <a:ext cx="85879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57201" y="5440828"/>
              <a:ext cx="85880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3" name="Rectangle 22"/>
            <p:cNvSpPr/>
            <p:nvPr/>
          </p:nvSpPr>
          <p:spPr>
            <a:xfrm rot="16200000">
              <a:off x="8691319" y="5440829"/>
              <a:ext cx="858801"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7" name="Group 16"/>
          <p:cNvGrpSpPr/>
          <p:nvPr/>
        </p:nvGrpSpPr>
        <p:grpSpPr>
          <a:xfrm>
            <a:off x="10134600" y="5191123"/>
            <a:ext cx="2032000" cy="1773200"/>
            <a:chOff x="10160000" y="5191123"/>
            <a:chExt cx="2032000" cy="1773200"/>
          </a:xfrm>
        </p:grpSpPr>
        <p:sp>
          <p:nvSpPr>
            <p:cNvPr id="29" name="Rectangle 28"/>
            <p:cNvSpPr/>
            <p:nvPr/>
          </p:nvSpPr>
          <p:spPr>
            <a:xfrm rot="16200000">
              <a:off x="10289400" y="5061723"/>
              <a:ext cx="1773200" cy="2032000"/>
            </a:xfrm>
            <a:prstGeom prst="rect">
              <a:avLst/>
            </a:prstGeom>
            <a:solidFill>
              <a:srgbClr val="AD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10871200" y="5600700"/>
              <a:ext cx="965200" cy="830997"/>
            </a:xfrm>
            <a:prstGeom prst="rect">
              <a:avLst/>
            </a:prstGeom>
            <a:noFill/>
          </p:spPr>
          <p:txBody>
            <a:bodyPr wrap="square" rtlCol="0">
              <a:spAutoFit/>
            </a:bodyPr>
            <a:lstStyle/>
            <a:p>
              <a:pPr rtl="0"/>
              <a:r>
                <a:rPr lang="es-US" sz="4800">
                  <a:solidFill>
                    <a:schemeClr val="bg1"/>
                  </a:solidFill>
                </a:rPr>
                <a:t>6</a:t>
              </a:r>
            </a:p>
          </p:txBody>
        </p:sp>
      </p:grpSp>
    </p:spTree>
    <p:extLst>
      <p:ext uri="{BB962C8B-B14F-4D97-AF65-F5344CB8AC3E}">
        <p14:creationId xmlns:p14="http://schemas.microsoft.com/office/powerpoint/2010/main" val="1401914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500"/>
                                        <p:tgtEl>
                                          <p:spTgt spid="43"/>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down)">
                                      <p:cBhvr>
                                        <p:cTn id="26" dur="500"/>
                                        <p:tgtEl>
                                          <p:spTgt spid="49"/>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outVertical)">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27500</TotalTime>
  <Words>14050</Words>
  <Application>Microsoft Macintosh PowerPoint</Application>
  <PresentationFormat>Widescreen</PresentationFormat>
  <Paragraphs>1323</Paragraphs>
  <Slides>173</Slides>
  <Notes>170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173</vt:i4>
      </vt:variant>
    </vt:vector>
  </HeadingPairs>
  <TitlesOfParts>
    <vt:vector size="183" baseType="lpstr">
      <vt:lpstr>Arial</vt:lpstr>
      <vt:lpstr>Calibri</vt:lpstr>
      <vt:lpstr>Century Gothic</vt:lpstr>
      <vt:lpstr>Chalkboard</vt:lpstr>
      <vt:lpstr>Open Sans</vt:lpstr>
      <vt:lpstr>Raavi</vt:lpstr>
      <vt:lpstr>Source Sans Pro Light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Microsoft Office User</cp:lastModifiedBy>
  <cp:revision>1116</cp:revision>
  <cp:lastPrinted>2019-06-05T01:41:34Z</cp:lastPrinted>
  <dcterms:created xsi:type="dcterms:W3CDTF">2018-10-17T03:26:01Z</dcterms:created>
  <dcterms:modified xsi:type="dcterms:W3CDTF">2020-05-11T18:36:57Z</dcterms:modified>
  <cp:category/>
</cp:coreProperties>
</file>