
<file path=[Content_Types].xml><?xml version="1.0" encoding="utf-8"?>
<Types xmlns="http://schemas.openxmlformats.org/package/2006/content-types">
  <Default Extension="png" ContentType="image/png"/>
  <Default Extension="pdf" ContentType="application/pdf"/>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2"/>
  </p:notesMasterIdLst>
  <p:handoutMasterIdLst>
    <p:handoutMasterId r:id="rId63"/>
  </p:handoutMasterIdLst>
  <p:sldIdLst>
    <p:sldId id="620" r:id="rId2"/>
    <p:sldId id="568" r:id="rId3"/>
    <p:sldId id="621" r:id="rId4"/>
    <p:sldId id="569" r:id="rId5"/>
    <p:sldId id="570" r:id="rId6"/>
    <p:sldId id="634" r:id="rId7"/>
    <p:sldId id="635" r:id="rId8"/>
    <p:sldId id="571" r:id="rId9"/>
    <p:sldId id="631" r:id="rId10"/>
    <p:sldId id="633" r:id="rId11"/>
    <p:sldId id="576" r:id="rId12"/>
    <p:sldId id="577" r:id="rId13"/>
    <p:sldId id="580" r:id="rId14"/>
    <p:sldId id="572" r:id="rId15"/>
    <p:sldId id="573" r:id="rId16"/>
    <p:sldId id="582" r:id="rId17"/>
    <p:sldId id="583" r:id="rId18"/>
    <p:sldId id="584" r:id="rId19"/>
    <p:sldId id="585" r:id="rId20"/>
    <p:sldId id="586" r:id="rId21"/>
    <p:sldId id="587" r:id="rId22"/>
    <p:sldId id="589" r:id="rId23"/>
    <p:sldId id="637" r:id="rId24"/>
    <p:sldId id="626" r:id="rId25"/>
    <p:sldId id="590" r:id="rId26"/>
    <p:sldId id="591" r:id="rId27"/>
    <p:sldId id="592" r:id="rId28"/>
    <p:sldId id="593" r:id="rId29"/>
    <p:sldId id="595" r:id="rId30"/>
    <p:sldId id="638" r:id="rId31"/>
    <p:sldId id="597" r:id="rId32"/>
    <p:sldId id="603" r:id="rId33"/>
    <p:sldId id="627" r:id="rId34"/>
    <p:sldId id="598" r:id="rId35"/>
    <p:sldId id="599" r:id="rId36"/>
    <p:sldId id="600" r:id="rId37"/>
    <p:sldId id="601" r:id="rId38"/>
    <p:sldId id="602" r:id="rId39"/>
    <p:sldId id="632" r:id="rId40"/>
    <p:sldId id="636" r:id="rId41"/>
    <p:sldId id="628" r:id="rId42"/>
    <p:sldId id="629" r:id="rId43"/>
    <p:sldId id="604" r:id="rId44"/>
    <p:sldId id="605" r:id="rId45"/>
    <p:sldId id="606" r:id="rId46"/>
    <p:sldId id="607" r:id="rId47"/>
    <p:sldId id="608" r:id="rId48"/>
    <p:sldId id="609" r:id="rId49"/>
    <p:sldId id="610" r:id="rId50"/>
    <p:sldId id="630" r:id="rId51"/>
    <p:sldId id="611" r:id="rId52"/>
    <p:sldId id="613" r:id="rId53"/>
    <p:sldId id="614" r:id="rId54"/>
    <p:sldId id="615" r:id="rId55"/>
    <p:sldId id="616" r:id="rId56"/>
    <p:sldId id="617" r:id="rId57"/>
    <p:sldId id="612" r:id="rId58"/>
    <p:sldId id="619" r:id="rId59"/>
    <p:sldId id="623" r:id="rId60"/>
    <p:sldId id="567" r:id="rId61"/>
  </p:sldIdLst>
  <p:sldSz cx="12192000" cy="6858000"/>
  <p:notesSz cx="9144000" cy="6858000"/>
  <p:defaultTex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2160">
          <p15:clr>
            <a:srgbClr val="A4A3A4"/>
          </p15:clr>
        </p15:guide>
        <p15:guide id="2" pos="288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buSina" initials="A" lastIdx="0" clrIdx="0">
    <p:extLst>
      <p:ext uri="{19B8F6BF-5375-455C-9EA6-DF929625EA0E}">
        <p15:presenceInfo xmlns:p15="http://schemas.microsoft.com/office/powerpoint/2012/main" userId="AbuSin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clrMru>
    <a:srgbClr val="E9A6A9"/>
    <a:srgbClr val="E07E83"/>
    <a:srgbClr val="D9676B"/>
    <a:srgbClr val="D0444F"/>
    <a:srgbClr val="C8152F"/>
    <a:srgbClr val="A40000"/>
    <a:srgbClr val="93BC00"/>
    <a:srgbClr val="BFAFBB"/>
    <a:srgbClr val="AF9BAA"/>
    <a:srgbClr val="8E728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1697" autoAdjust="0"/>
    <p:restoredTop sz="91988" autoAdjust="0"/>
  </p:normalViewPr>
  <p:slideViewPr>
    <p:cSldViewPr snapToGrid="0">
      <p:cViewPr varScale="1">
        <p:scale>
          <a:sx n="62" d="100"/>
          <a:sy n="62" d="100"/>
        </p:scale>
        <p:origin x="216" y="1064"/>
      </p:cViewPr>
      <p:guideLst>
        <p:guide orient="horz" pos="2160"/>
        <p:guide pos="3840"/>
      </p:guideLst>
    </p:cSldViewPr>
  </p:slideViewPr>
  <p:outlineViewPr>
    <p:cViewPr>
      <p:scale>
        <a:sx n="33" d="100"/>
        <a:sy n="33" d="100"/>
      </p:scale>
      <p:origin x="0" y="2768"/>
    </p:cViewPr>
  </p:outlineViewPr>
  <p:notesTextViewPr>
    <p:cViewPr>
      <p:scale>
        <a:sx n="3" d="2"/>
        <a:sy n="3" d="2"/>
      </p:scale>
      <p:origin x="0" y="0"/>
    </p:cViewPr>
  </p:notesTextViewPr>
  <p:sorterViewPr>
    <p:cViewPr>
      <p:scale>
        <a:sx n="60" d="100"/>
        <a:sy n="60" d="100"/>
      </p:scale>
      <p:origin x="0" y="17280"/>
    </p:cViewPr>
  </p:sorterViewPr>
  <p:notesViewPr>
    <p:cSldViewPr snapToGrid="0">
      <p:cViewPr varScale="1">
        <p:scale>
          <a:sx n="125" d="100"/>
          <a:sy n="125" d="100"/>
        </p:scale>
        <p:origin x="-1200" y="-112"/>
      </p:cViewPr>
      <p:guideLst>
        <p:guide orient="horz" pos="2160"/>
        <p:guide pos="288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handoutMaster" Target="handoutMasters/handoutMaster1.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id-ID"/>
          </a:p>
        </p:txBody>
      </p:sp>
      <p:sp>
        <p:nvSpPr>
          <p:cNvPr id="3" name="Date Placeholder 2"/>
          <p:cNvSpPr>
            <a:spLocks noGrp="1"/>
          </p:cNvSpPr>
          <p:nvPr>
            <p:ph type="dt" sz="quarter" idx="1"/>
          </p:nvPr>
        </p:nvSpPr>
        <p:spPr>
          <a:xfrm>
            <a:off x="5179484" y="0"/>
            <a:ext cx="3962400" cy="344091"/>
          </a:xfrm>
          <a:prstGeom prst="rect">
            <a:avLst/>
          </a:prstGeom>
        </p:spPr>
        <p:txBody>
          <a:bodyPr vert="horz" lIns="91440" tIns="45720" rIns="91440" bIns="45720" rtlCol="0"/>
          <a:lstStyle>
            <a:lvl1pPr algn="r">
              <a:defRPr sz="1200"/>
            </a:lvl1pPr>
          </a:lstStyle>
          <a:p>
            <a:fld id="{6ADC24EA-8346-4C8B-943C-AD383301A03D}" type="datetimeFigureOut">
              <a:rPr lang="id-ID" smtClean="0"/>
              <a:pPr/>
              <a:t>20/08/19</a:t>
            </a:fld>
            <a:endParaRPr lang="id-ID"/>
          </a:p>
        </p:txBody>
      </p:sp>
      <p:sp>
        <p:nvSpPr>
          <p:cNvPr id="4" name="Footer Placeholder 3"/>
          <p:cNvSpPr>
            <a:spLocks noGrp="1"/>
          </p:cNvSpPr>
          <p:nvPr>
            <p:ph type="ftr" sz="quarter" idx="2"/>
          </p:nvPr>
        </p:nvSpPr>
        <p:spPr>
          <a:xfrm>
            <a:off x="0" y="6513910"/>
            <a:ext cx="3962400" cy="344090"/>
          </a:xfrm>
          <a:prstGeom prst="rect">
            <a:avLst/>
          </a:prstGeom>
        </p:spPr>
        <p:txBody>
          <a:bodyPr vert="horz" lIns="91440" tIns="45720" rIns="91440" bIns="45720" rtlCol="0" anchor="b"/>
          <a:lstStyle>
            <a:lvl1pPr algn="l">
              <a:defRPr sz="1200"/>
            </a:lvl1pPr>
          </a:lstStyle>
          <a:p>
            <a:endParaRPr lang="id-ID"/>
          </a:p>
        </p:txBody>
      </p:sp>
      <p:sp>
        <p:nvSpPr>
          <p:cNvPr id="5" name="Slide Number Placeholder 4"/>
          <p:cNvSpPr>
            <a:spLocks noGrp="1"/>
          </p:cNvSpPr>
          <p:nvPr>
            <p:ph type="sldNum" sz="quarter" idx="3"/>
          </p:nvPr>
        </p:nvSpPr>
        <p:spPr>
          <a:xfrm>
            <a:off x="5179484" y="6513910"/>
            <a:ext cx="3962400" cy="344090"/>
          </a:xfrm>
          <a:prstGeom prst="rect">
            <a:avLst/>
          </a:prstGeom>
        </p:spPr>
        <p:txBody>
          <a:bodyPr vert="horz" lIns="91440" tIns="45720" rIns="91440" bIns="45720" rtlCol="0" anchor="b"/>
          <a:lstStyle>
            <a:lvl1pPr algn="r">
              <a:defRPr sz="1200"/>
            </a:lvl1pPr>
          </a:lstStyle>
          <a:p>
            <a:fld id="{4ECE71F5-2935-4BFA-B369-9FA3FAF55664}" type="slidenum">
              <a:rPr lang="id-ID" smtClean="0"/>
              <a:pPr/>
              <a:t>‹#›</a:t>
            </a:fld>
            <a:endParaRPr lang="id-ID"/>
          </a:p>
        </p:txBody>
      </p:sp>
    </p:spTree>
    <p:extLst>
      <p:ext uri="{BB962C8B-B14F-4D97-AF65-F5344CB8AC3E}">
        <p14:creationId xmlns:p14="http://schemas.microsoft.com/office/powerpoint/2010/main" val="26950297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id-ID"/>
          </a:p>
        </p:txBody>
      </p:sp>
      <p:sp>
        <p:nvSpPr>
          <p:cNvPr id="3" name="Date Placeholder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vl1pPr>
          </a:lstStyle>
          <a:p>
            <a:fld id="{928D06E5-932C-4F36-8614-8789767FBCD2}" type="datetimeFigureOut">
              <a:rPr lang="id-ID" smtClean="0"/>
              <a:pPr/>
              <a:t>20/08/19</a:t>
            </a:fld>
            <a:endParaRPr lang="id-ID"/>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id-ID"/>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id-ID"/>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55C38DD1-33AA-4996-977A-42B26A155BBE}" type="slidenum">
              <a:rPr lang="id-ID" smtClean="0"/>
              <a:pPr/>
              <a:t>‹#›</a:t>
            </a:fld>
            <a:endParaRPr lang="id-ID"/>
          </a:p>
        </p:txBody>
      </p:sp>
    </p:spTree>
    <p:extLst>
      <p:ext uri="{BB962C8B-B14F-4D97-AF65-F5344CB8AC3E}">
        <p14:creationId xmlns:p14="http://schemas.microsoft.com/office/powerpoint/2010/main" val="13059312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5C38DD1-33AA-4996-977A-42B26A155BBE}" type="slidenum">
              <a:rPr lang="id-ID" smtClean="0"/>
              <a:pPr/>
              <a:t>1</a:t>
            </a:fld>
            <a:endParaRPr lang="id-ID"/>
          </a:p>
        </p:txBody>
      </p:sp>
    </p:spTree>
    <p:extLst>
      <p:ext uri="{BB962C8B-B14F-4D97-AF65-F5344CB8AC3E}">
        <p14:creationId xmlns:p14="http://schemas.microsoft.com/office/powerpoint/2010/main" val="38888566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Describe the different</a:t>
            </a:r>
            <a:r>
              <a:rPr lang="en-US" baseline="0" dirty="0"/>
              <a:t> defects that could affect a scaffold tube and what to look for when inspecting tubes.</a:t>
            </a:r>
            <a:endParaRPr lang="en-US" dirty="0"/>
          </a:p>
        </p:txBody>
      </p:sp>
      <p:sp>
        <p:nvSpPr>
          <p:cNvPr id="4" name="Slide Number Placeholder 3"/>
          <p:cNvSpPr>
            <a:spLocks noGrp="1"/>
          </p:cNvSpPr>
          <p:nvPr>
            <p:ph type="sldNum" sz="quarter" idx="10"/>
          </p:nvPr>
        </p:nvSpPr>
        <p:spPr/>
        <p:txBody>
          <a:bodyPr/>
          <a:lstStyle/>
          <a:p>
            <a:fld id="{55C38DD1-33AA-4996-977A-42B26A155BBE}" type="slidenum">
              <a:rPr lang="id-ID" smtClean="0"/>
              <a:pPr/>
              <a:t>10</a:t>
            </a:fld>
            <a:endParaRPr lang="id-ID"/>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Describe what to look for when inspecting tubes.</a:t>
            </a:r>
          </a:p>
        </p:txBody>
      </p:sp>
      <p:sp>
        <p:nvSpPr>
          <p:cNvPr id="4" name="Slide Number Placeholder 3"/>
          <p:cNvSpPr>
            <a:spLocks noGrp="1"/>
          </p:cNvSpPr>
          <p:nvPr>
            <p:ph type="sldNum" sz="quarter" idx="10"/>
          </p:nvPr>
        </p:nvSpPr>
        <p:spPr/>
        <p:txBody>
          <a:bodyPr/>
          <a:lstStyle/>
          <a:p>
            <a:fld id="{55C38DD1-33AA-4996-977A-42B26A155BBE}" type="slidenum">
              <a:rPr lang="id-ID" smtClean="0"/>
              <a:pPr/>
              <a:t>11</a:t>
            </a:fld>
            <a:endParaRPr lang="id-ID"/>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Explain the most</a:t>
            </a:r>
            <a:r>
              <a:rPr lang="en-US" baseline="0" dirty="0"/>
              <a:t> important points to inspect when using Wedge Clamps.</a:t>
            </a:r>
            <a:endParaRPr lang="en-US" dirty="0"/>
          </a:p>
        </p:txBody>
      </p:sp>
      <p:sp>
        <p:nvSpPr>
          <p:cNvPr id="4" name="Slide Number Placeholder 3"/>
          <p:cNvSpPr>
            <a:spLocks noGrp="1"/>
          </p:cNvSpPr>
          <p:nvPr>
            <p:ph type="sldNum" sz="quarter" idx="10"/>
          </p:nvPr>
        </p:nvSpPr>
        <p:spPr/>
        <p:txBody>
          <a:bodyPr/>
          <a:lstStyle/>
          <a:p>
            <a:fld id="{55C38DD1-33AA-4996-977A-42B26A155BBE}" type="slidenum">
              <a:rPr lang="id-ID" smtClean="0"/>
              <a:pPr/>
              <a:t>12</a:t>
            </a:fld>
            <a:endParaRPr lang="id-ID"/>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Explain the most</a:t>
            </a:r>
            <a:r>
              <a:rPr lang="en-US" baseline="0" dirty="0"/>
              <a:t> important points to inspect when using Bolt Clamps.</a:t>
            </a:r>
            <a:endParaRPr lang="en-US" dirty="0"/>
          </a:p>
        </p:txBody>
      </p:sp>
      <p:sp>
        <p:nvSpPr>
          <p:cNvPr id="4" name="Slide Number Placeholder 3"/>
          <p:cNvSpPr>
            <a:spLocks noGrp="1"/>
          </p:cNvSpPr>
          <p:nvPr>
            <p:ph type="sldNum" sz="quarter" idx="10"/>
          </p:nvPr>
        </p:nvSpPr>
        <p:spPr/>
        <p:txBody>
          <a:bodyPr/>
          <a:lstStyle/>
          <a:p>
            <a:fld id="{55C38DD1-33AA-4996-977A-42B26A155BBE}" type="slidenum">
              <a:rPr lang="id-ID" smtClean="0"/>
              <a:pPr/>
              <a:t>13</a:t>
            </a:fld>
            <a:endParaRPr lang="id-ID"/>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Describe</a:t>
            </a:r>
            <a:r>
              <a:rPr lang="en-US" baseline="0" dirty="0"/>
              <a:t> the types of bases available and review how they are used.</a:t>
            </a:r>
          </a:p>
        </p:txBody>
      </p:sp>
      <p:sp>
        <p:nvSpPr>
          <p:cNvPr id="4" name="Slide Number Placeholder 3"/>
          <p:cNvSpPr>
            <a:spLocks noGrp="1"/>
          </p:cNvSpPr>
          <p:nvPr>
            <p:ph type="sldNum" sz="quarter" idx="10"/>
          </p:nvPr>
        </p:nvSpPr>
        <p:spPr/>
        <p:txBody>
          <a:bodyPr/>
          <a:lstStyle/>
          <a:p>
            <a:fld id="{55C38DD1-33AA-4996-977A-42B26A155BBE}" type="slidenum">
              <a:rPr lang="id-ID" smtClean="0"/>
              <a:pPr/>
              <a:t>14</a:t>
            </a:fld>
            <a:endParaRPr lang="id-ID"/>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Describe what to look for when inspecting bases. </a:t>
            </a:r>
          </a:p>
        </p:txBody>
      </p:sp>
      <p:sp>
        <p:nvSpPr>
          <p:cNvPr id="4" name="Slide Number Placeholder 3"/>
          <p:cNvSpPr>
            <a:spLocks noGrp="1"/>
          </p:cNvSpPr>
          <p:nvPr>
            <p:ph type="sldNum" sz="quarter" idx="10"/>
          </p:nvPr>
        </p:nvSpPr>
        <p:spPr/>
        <p:txBody>
          <a:bodyPr/>
          <a:lstStyle/>
          <a:p>
            <a:fld id="{55C38DD1-33AA-4996-977A-42B26A155BBE}" type="slidenum">
              <a:rPr lang="id-ID" smtClean="0"/>
              <a:pPr/>
              <a:t>15</a:t>
            </a:fld>
            <a:endParaRPr lang="id-ID"/>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Have</a:t>
            </a:r>
            <a:r>
              <a:rPr lang="en-US" baseline="0" dirty="0"/>
              <a:t> trainees get up and go inspect the equipment that is to be used for the Practical Assessment.</a:t>
            </a:r>
            <a:endParaRPr lang="en-US" dirty="0"/>
          </a:p>
        </p:txBody>
      </p:sp>
      <p:sp>
        <p:nvSpPr>
          <p:cNvPr id="4" name="Slide Number Placeholder 3"/>
          <p:cNvSpPr>
            <a:spLocks noGrp="1"/>
          </p:cNvSpPr>
          <p:nvPr>
            <p:ph type="sldNum" sz="quarter" idx="10"/>
          </p:nvPr>
        </p:nvSpPr>
        <p:spPr/>
        <p:txBody>
          <a:bodyPr/>
          <a:lstStyle/>
          <a:p>
            <a:fld id="{55C38DD1-33AA-4996-977A-42B26A155BBE}" type="slidenum">
              <a:rPr lang="id-ID" smtClean="0"/>
              <a:pPr/>
              <a:t>16</a:t>
            </a:fld>
            <a:endParaRPr lang="id-ID"/>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Review</a:t>
            </a:r>
            <a:r>
              <a:rPr lang="en-US" baseline="0" dirty="0"/>
              <a:t> the </a:t>
            </a:r>
            <a:r>
              <a:rPr lang="en-US" cap="all" baseline="0" dirty="0"/>
              <a:t>key points </a:t>
            </a:r>
            <a:r>
              <a:rPr lang="en-US" baseline="0" dirty="0"/>
              <a:t>from this session.</a:t>
            </a:r>
            <a:endParaRPr lang="en-US" dirty="0"/>
          </a:p>
          <a:p>
            <a:endParaRPr lang="en-US" dirty="0"/>
          </a:p>
        </p:txBody>
      </p:sp>
      <p:sp>
        <p:nvSpPr>
          <p:cNvPr id="4" name="Slide Number Placeholder 3"/>
          <p:cNvSpPr>
            <a:spLocks noGrp="1"/>
          </p:cNvSpPr>
          <p:nvPr>
            <p:ph type="sldNum" sz="quarter" idx="10"/>
          </p:nvPr>
        </p:nvSpPr>
        <p:spPr/>
        <p:txBody>
          <a:bodyPr/>
          <a:lstStyle/>
          <a:p>
            <a:fld id="{55C38DD1-33AA-4996-977A-42B26A155BBE}" type="slidenum">
              <a:rPr lang="id-ID" smtClean="0"/>
              <a:pPr/>
              <a:t>17</a:t>
            </a:fld>
            <a:endParaRPr lang="id-ID"/>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Review</a:t>
            </a:r>
            <a:r>
              <a:rPr lang="en-US" baseline="0" dirty="0"/>
              <a:t> the </a:t>
            </a:r>
            <a:r>
              <a:rPr lang="en-US" cap="all" baseline="0" dirty="0"/>
              <a:t>key points </a:t>
            </a:r>
            <a:r>
              <a:rPr lang="en-US" baseline="0" dirty="0"/>
              <a:t>from this session.</a:t>
            </a:r>
            <a:endParaRPr lang="en-US" dirty="0"/>
          </a:p>
          <a:p>
            <a:endParaRPr lang="en-US" dirty="0"/>
          </a:p>
        </p:txBody>
      </p:sp>
      <p:sp>
        <p:nvSpPr>
          <p:cNvPr id="4" name="Slide Number Placeholder 3"/>
          <p:cNvSpPr>
            <a:spLocks noGrp="1"/>
          </p:cNvSpPr>
          <p:nvPr>
            <p:ph type="sldNum" sz="quarter" idx="10"/>
          </p:nvPr>
        </p:nvSpPr>
        <p:spPr/>
        <p:txBody>
          <a:bodyPr/>
          <a:lstStyle/>
          <a:p>
            <a:fld id="{55C38DD1-33AA-4996-977A-42B26A155BBE}" type="slidenum">
              <a:rPr lang="id-ID" smtClean="0"/>
              <a:pPr/>
              <a:t>18</a:t>
            </a:fld>
            <a:endParaRPr lang="id-ID"/>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5C38DD1-33AA-4996-977A-42B26A155BBE}" type="slidenum">
              <a:rPr lang="id-ID" smtClean="0"/>
              <a:pPr/>
              <a:t>19</a:t>
            </a:fld>
            <a:endParaRPr lang="id-ID"/>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5C38DD1-33AA-4996-977A-42B26A155BBE}" type="slidenum">
              <a:rPr lang="id-ID" smtClean="0"/>
              <a:pPr/>
              <a:t>2</a:t>
            </a:fld>
            <a:endParaRPr lang="id-ID"/>
          </a:p>
        </p:txBody>
      </p:sp>
    </p:spTree>
    <p:extLst>
      <p:ext uri="{BB962C8B-B14F-4D97-AF65-F5344CB8AC3E}">
        <p14:creationId xmlns:p14="http://schemas.microsoft.com/office/powerpoint/2010/main" val="23865850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Point out the different components of the basic Tube &amp; Clamp</a:t>
            </a:r>
            <a:r>
              <a:rPr lang="en-US" baseline="0" dirty="0"/>
              <a:t> Scaffold and discuss the importance of including guardrails, fully-planked platforms and providing proper access</a:t>
            </a:r>
            <a:endParaRPr lang="en-US" dirty="0"/>
          </a:p>
        </p:txBody>
      </p:sp>
      <p:sp>
        <p:nvSpPr>
          <p:cNvPr id="4" name="Slide Number Placeholder 3"/>
          <p:cNvSpPr>
            <a:spLocks noGrp="1"/>
          </p:cNvSpPr>
          <p:nvPr>
            <p:ph type="sldNum" sz="quarter" idx="10"/>
          </p:nvPr>
        </p:nvSpPr>
        <p:spPr/>
        <p:txBody>
          <a:bodyPr/>
          <a:lstStyle/>
          <a:p>
            <a:fld id="{55C38DD1-33AA-4996-977A-42B26A155BBE}" type="slidenum">
              <a:rPr lang="id-ID" smtClean="0"/>
              <a:pPr/>
              <a:t>20</a:t>
            </a:fld>
            <a:endParaRPr lang="id-ID"/>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d-ID" dirty="0"/>
              <a:t>Briefly</a:t>
            </a:r>
            <a:r>
              <a:rPr lang="id-ID" baseline="0" dirty="0"/>
              <a:t> describe each step in the process of building a basic Tube &amp; Clamp Scaffold unit. *STEP 5 - Explain the process of building the base lift in detail. Discuss the importance of inspecting the scaffold before it is used and how often it should be inspected afterwards.</a:t>
            </a:r>
            <a:endParaRPr lang="id-ID" dirty="0"/>
          </a:p>
        </p:txBody>
      </p:sp>
      <p:sp>
        <p:nvSpPr>
          <p:cNvPr id="4" name="Slide Number Placeholder 3"/>
          <p:cNvSpPr>
            <a:spLocks noGrp="1"/>
          </p:cNvSpPr>
          <p:nvPr>
            <p:ph type="sldNum" sz="quarter" idx="10"/>
          </p:nvPr>
        </p:nvSpPr>
        <p:spPr/>
        <p:txBody>
          <a:bodyPr/>
          <a:lstStyle/>
          <a:p>
            <a:fld id="{55C38DD1-33AA-4996-977A-42B26A155BBE}" type="slidenum">
              <a:rPr lang="id-ID" smtClean="0"/>
              <a:pPr/>
              <a:t>21</a:t>
            </a:fld>
            <a:endParaRPr lang="id-ID"/>
          </a:p>
        </p:txBody>
      </p:sp>
    </p:spTree>
    <p:extLst>
      <p:ext uri="{BB962C8B-B14F-4D97-AF65-F5344CB8AC3E}">
        <p14:creationId xmlns:p14="http://schemas.microsoft.com/office/powerpoint/2010/main" val="9723578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Discuss proper access and best practices when installing access. Refer to any relevant regulations related to access (these should already have been discussed in Scaffold</a:t>
            </a:r>
            <a:r>
              <a:rPr lang="en-US" baseline="0" dirty="0"/>
              <a:t> Fundamentals </a:t>
            </a:r>
            <a:r>
              <a:rPr lang="en-US" dirty="0"/>
              <a:t>Section 2 so just a brief reminder). Discuss the importance of 3 points of contact</a:t>
            </a:r>
            <a:r>
              <a:rPr lang="en-US" baseline="0" dirty="0"/>
              <a:t> when climbing ladders.</a:t>
            </a:r>
            <a:endParaRPr lang="en-US" dirty="0"/>
          </a:p>
        </p:txBody>
      </p:sp>
      <p:sp>
        <p:nvSpPr>
          <p:cNvPr id="4" name="Slide Number Placeholder 3"/>
          <p:cNvSpPr>
            <a:spLocks noGrp="1"/>
          </p:cNvSpPr>
          <p:nvPr>
            <p:ph type="sldNum" sz="quarter" idx="10"/>
          </p:nvPr>
        </p:nvSpPr>
        <p:spPr/>
        <p:txBody>
          <a:bodyPr/>
          <a:lstStyle/>
          <a:p>
            <a:fld id="{55C38DD1-33AA-4996-977A-42B26A155BBE}" type="slidenum">
              <a:rPr lang="id-ID" smtClean="0"/>
              <a:pPr/>
              <a:t>22</a:t>
            </a:fld>
            <a:endParaRPr lang="id-ID"/>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Describe</a:t>
            </a:r>
            <a:r>
              <a:rPr lang="en-US" baseline="0" dirty="0"/>
              <a:t> check clamps and when they should be used.</a:t>
            </a:r>
          </a:p>
          <a:p>
            <a:r>
              <a:rPr lang="en-US" baseline="0" dirty="0"/>
              <a:t>Explain where the placement of the check clamp must be (above or below depending on whether scaffold is hanging or not). Explain the importance of the clamps being on contact with each other.</a:t>
            </a:r>
            <a:endParaRPr lang="en-US" dirty="0"/>
          </a:p>
        </p:txBody>
      </p:sp>
      <p:sp>
        <p:nvSpPr>
          <p:cNvPr id="4" name="Slide Number Placeholder 3"/>
          <p:cNvSpPr>
            <a:spLocks noGrp="1"/>
          </p:cNvSpPr>
          <p:nvPr>
            <p:ph type="sldNum" sz="quarter" idx="10"/>
          </p:nvPr>
        </p:nvSpPr>
        <p:spPr/>
        <p:txBody>
          <a:bodyPr/>
          <a:lstStyle/>
          <a:p>
            <a:fld id="{55C38DD1-33AA-4996-977A-42B26A155BBE}" type="slidenum">
              <a:rPr lang="id-ID" smtClean="0"/>
              <a:pPr/>
              <a:t>23</a:t>
            </a:fld>
            <a:endParaRPr lang="id-ID"/>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Discuss the learning activity as a group or have trainees work in pairs to answer the questions on page 38. </a:t>
            </a:r>
          </a:p>
        </p:txBody>
      </p:sp>
      <p:sp>
        <p:nvSpPr>
          <p:cNvPr id="4" name="Slide Number Placeholder 3"/>
          <p:cNvSpPr>
            <a:spLocks noGrp="1"/>
          </p:cNvSpPr>
          <p:nvPr>
            <p:ph type="sldNum" sz="quarter" idx="10"/>
          </p:nvPr>
        </p:nvSpPr>
        <p:spPr/>
        <p:txBody>
          <a:bodyPr/>
          <a:lstStyle/>
          <a:p>
            <a:fld id="{55C38DD1-33AA-4996-977A-42B26A155BBE}" type="slidenum">
              <a:rPr lang="id-ID" smtClean="0"/>
              <a:pPr/>
              <a:t>24</a:t>
            </a:fld>
            <a:endParaRPr lang="id-ID"/>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Review</a:t>
            </a:r>
            <a:r>
              <a:rPr lang="en-US" baseline="0" dirty="0"/>
              <a:t> the </a:t>
            </a:r>
            <a:r>
              <a:rPr lang="en-US" cap="all" baseline="0" dirty="0"/>
              <a:t>key points </a:t>
            </a:r>
            <a:r>
              <a:rPr lang="en-US" baseline="0" dirty="0"/>
              <a:t>from this session.</a:t>
            </a:r>
            <a:endParaRPr lang="en-US" dirty="0"/>
          </a:p>
          <a:p>
            <a:endParaRPr lang="en-US" dirty="0"/>
          </a:p>
        </p:txBody>
      </p:sp>
      <p:sp>
        <p:nvSpPr>
          <p:cNvPr id="4" name="Slide Number Placeholder 3"/>
          <p:cNvSpPr>
            <a:spLocks noGrp="1"/>
          </p:cNvSpPr>
          <p:nvPr>
            <p:ph type="sldNum" sz="quarter" idx="10"/>
          </p:nvPr>
        </p:nvSpPr>
        <p:spPr/>
        <p:txBody>
          <a:bodyPr/>
          <a:lstStyle/>
          <a:p>
            <a:fld id="{55C38DD1-33AA-4996-977A-42B26A155BBE}" type="slidenum">
              <a:rPr lang="id-ID" smtClean="0"/>
              <a:pPr/>
              <a:t>25</a:t>
            </a:fld>
            <a:endParaRPr lang="id-ID"/>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Review</a:t>
            </a:r>
            <a:r>
              <a:rPr lang="en-US" baseline="0" dirty="0"/>
              <a:t> the </a:t>
            </a:r>
            <a:r>
              <a:rPr lang="en-US" cap="all" baseline="0" dirty="0"/>
              <a:t>key points </a:t>
            </a:r>
            <a:r>
              <a:rPr lang="en-US" baseline="0" dirty="0"/>
              <a:t>from this session.</a:t>
            </a:r>
            <a:endParaRPr lang="en-US" dirty="0"/>
          </a:p>
          <a:p>
            <a:endParaRPr lang="en-US" dirty="0"/>
          </a:p>
        </p:txBody>
      </p:sp>
      <p:sp>
        <p:nvSpPr>
          <p:cNvPr id="4" name="Slide Number Placeholder 3"/>
          <p:cNvSpPr>
            <a:spLocks noGrp="1"/>
          </p:cNvSpPr>
          <p:nvPr>
            <p:ph type="sldNum" sz="quarter" idx="10"/>
          </p:nvPr>
        </p:nvSpPr>
        <p:spPr/>
        <p:txBody>
          <a:bodyPr/>
          <a:lstStyle/>
          <a:p>
            <a:fld id="{55C38DD1-33AA-4996-977A-42B26A155BBE}" type="slidenum">
              <a:rPr lang="id-ID" smtClean="0"/>
              <a:pPr/>
              <a:t>26</a:t>
            </a:fld>
            <a:endParaRPr lang="id-ID"/>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5C38DD1-33AA-4996-977A-42B26A155BBE}" type="slidenum">
              <a:rPr lang="id-ID" smtClean="0"/>
              <a:pPr/>
              <a:t>27</a:t>
            </a:fld>
            <a:endParaRPr lang="id-ID"/>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Discuss the different types of configurations</a:t>
            </a:r>
            <a:r>
              <a:rPr lang="en-US" baseline="0" dirty="0"/>
              <a:t> that Tube &amp; Clamp Scaffolds are built into. Describe some of the most common uses for Tube &amp; Clamp Scaffolds. Remind trainees that the configuration depends on the intended use and the nature of the project.</a:t>
            </a:r>
            <a:endParaRPr lang="en-US" dirty="0"/>
          </a:p>
        </p:txBody>
      </p:sp>
      <p:sp>
        <p:nvSpPr>
          <p:cNvPr id="4" name="Slide Number Placeholder 3"/>
          <p:cNvSpPr>
            <a:spLocks noGrp="1"/>
          </p:cNvSpPr>
          <p:nvPr>
            <p:ph type="sldNum" sz="quarter" idx="10"/>
          </p:nvPr>
        </p:nvSpPr>
        <p:spPr/>
        <p:txBody>
          <a:bodyPr/>
          <a:lstStyle/>
          <a:p>
            <a:fld id="{55C38DD1-33AA-4996-977A-42B26A155BBE}" type="slidenum">
              <a:rPr lang="id-ID" smtClean="0"/>
              <a:pPr/>
              <a:t>28</a:t>
            </a:fld>
            <a:endParaRPr lang="id-ID"/>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Discuss</a:t>
            </a:r>
            <a:r>
              <a:rPr lang="en-US" baseline="0" dirty="0"/>
              <a:t> the ways in which plans can be helpful for scaffold builders. Explain that a plan can be as simple as a sketch or drawing. Describe how an equipment list can be developed once the sketch or plan has been made.</a:t>
            </a:r>
            <a:endParaRPr lang="en-US" dirty="0"/>
          </a:p>
        </p:txBody>
      </p:sp>
      <p:sp>
        <p:nvSpPr>
          <p:cNvPr id="4" name="Slide Number Placeholder 3"/>
          <p:cNvSpPr>
            <a:spLocks noGrp="1"/>
          </p:cNvSpPr>
          <p:nvPr>
            <p:ph type="sldNum" sz="quarter" idx="10"/>
          </p:nvPr>
        </p:nvSpPr>
        <p:spPr/>
        <p:txBody>
          <a:bodyPr/>
          <a:lstStyle/>
          <a:p>
            <a:fld id="{55C38DD1-33AA-4996-977A-42B26A155BBE}" type="slidenum">
              <a:rPr lang="id-ID" smtClean="0"/>
              <a:pPr/>
              <a:t>29</a:t>
            </a:fld>
            <a:endParaRPr lang="id-ID"/>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Briefly go over the Learning Outcomes for the Tube &amp; Clamp portion of the course.</a:t>
            </a:r>
          </a:p>
        </p:txBody>
      </p:sp>
      <p:sp>
        <p:nvSpPr>
          <p:cNvPr id="4" name="Slide Number Placeholder 3"/>
          <p:cNvSpPr>
            <a:spLocks noGrp="1"/>
          </p:cNvSpPr>
          <p:nvPr>
            <p:ph type="sldNum" sz="quarter" idx="10"/>
          </p:nvPr>
        </p:nvSpPr>
        <p:spPr/>
        <p:txBody>
          <a:bodyPr/>
          <a:lstStyle/>
          <a:p>
            <a:fld id="{55C38DD1-33AA-4996-977A-42B26A155BBE}" type="slidenum">
              <a:rPr lang="id-ID" smtClean="0"/>
              <a:pPr/>
              <a:t>3</a:t>
            </a:fld>
            <a:endParaRPr lang="id-ID"/>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Discuss</a:t>
            </a:r>
            <a:r>
              <a:rPr lang="en-US" baseline="0" dirty="0"/>
              <a:t> the factors that influence the selection of Tube &amp; Clamp Scaffold equipment. Explain that decisions can be made about what equipment is needed but a sketch or plan will help determine how much of each component is required. </a:t>
            </a:r>
            <a:endParaRPr lang="en-US" dirty="0"/>
          </a:p>
        </p:txBody>
      </p:sp>
      <p:sp>
        <p:nvSpPr>
          <p:cNvPr id="4" name="Slide Number Placeholder 3"/>
          <p:cNvSpPr>
            <a:spLocks noGrp="1"/>
          </p:cNvSpPr>
          <p:nvPr>
            <p:ph type="sldNum" sz="quarter" idx="10"/>
          </p:nvPr>
        </p:nvSpPr>
        <p:spPr/>
        <p:txBody>
          <a:bodyPr/>
          <a:lstStyle/>
          <a:p>
            <a:fld id="{55C38DD1-33AA-4996-977A-42B26A155BBE}" type="slidenum">
              <a:rPr lang="id-ID" smtClean="0"/>
              <a:pPr/>
              <a:t>30</a:t>
            </a:fld>
            <a:endParaRPr lang="id-ID"/>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Point out the three views on the</a:t>
            </a:r>
            <a:r>
              <a:rPr lang="en-US" baseline="0" dirty="0"/>
              <a:t> image (you may need to help some trainees visualize these three views by pointing to a feature of the drawing – like the point of the roof – and show where it is located in each view). </a:t>
            </a:r>
            <a:endParaRPr lang="en-US" dirty="0"/>
          </a:p>
        </p:txBody>
      </p:sp>
      <p:sp>
        <p:nvSpPr>
          <p:cNvPr id="4" name="Slide Number Placeholder 3"/>
          <p:cNvSpPr>
            <a:spLocks noGrp="1"/>
          </p:cNvSpPr>
          <p:nvPr>
            <p:ph type="sldNum" sz="quarter" idx="10"/>
          </p:nvPr>
        </p:nvSpPr>
        <p:spPr/>
        <p:txBody>
          <a:bodyPr/>
          <a:lstStyle/>
          <a:p>
            <a:fld id="{55C38DD1-33AA-4996-977A-42B26A155BBE}" type="slidenum">
              <a:rPr lang="id-ID" smtClean="0"/>
              <a:pPr/>
              <a:t>31</a:t>
            </a:fld>
            <a:endParaRPr lang="id-ID"/>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Explain how</a:t>
            </a:r>
            <a:r>
              <a:rPr lang="en-US" baseline="0" dirty="0"/>
              <a:t> sketching a plan of the scaffold can be helpful when preparing equipment lists and communicating with scaffold builders and users. Point out the different types of views shown here (elevation, plan view, side view etc.)</a:t>
            </a:r>
            <a:endParaRPr lang="en-US" dirty="0"/>
          </a:p>
        </p:txBody>
      </p:sp>
      <p:sp>
        <p:nvSpPr>
          <p:cNvPr id="4" name="Slide Number Placeholder 3"/>
          <p:cNvSpPr>
            <a:spLocks noGrp="1"/>
          </p:cNvSpPr>
          <p:nvPr>
            <p:ph type="sldNum" sz="quarter" idx="10"/>
          </p:nvPr>
        </p:nvSpPr>
        <p:spPr/>
        <p:txBody>
          <a:bodyPr/>
          <a:lstStyle/>
          <a:p>
            <a:fld id="{55C38DD1-33AA-4996-977A-42B26A155BBE}" type="slidenum">
              <a:rPr lang="id-ID" smtClean="0"/>
              <a:pPr/>
              <a:t>32</a:t>
            </a:fld>
            <a:endParaRPr lang="id-ID"/>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Discuss the learning activity</a:t>
            </a:r>
            <a:r>
              <a:rPr lang="en-US" baseline="0" dirty="0"/>
              <a:t> on page 49 and (if possible) sketch how the scaffold for this scenario should look.</a:t>
            </a:r>
            <a:endParaRPr lang="en-US" dirty="0"/>
          </a:p>
        </p:txBody>
      </p:sp>
      <p:sp>
        <p:nvSpPr>
          <p:cNvPr id="4" name="Slide Number Placeholder 3"/>
          <p:cNvSpPr>
            <a:spLocks noGrp="1"/>
          </p:cNvSpPr>
          <p:nvPr>
            <p:ph type="sldNum" sz="quarter" idx="10"/>
          </p:nvPr>
        </p:nvSpPr>
        <p:spPr/>
        <p:txBody>
          <a:bodyPr/>
          <a:lstStyle/>
          <a:p>
            <a:fld id="{55C38DD1-33AA-4996-977A-42B26A155BBE}" type="slidenum">
              <a:rPr lang="id-ID" smtClean="0"/>
              <a:pPr/>
              <a:t>33</a:t>
            </a:fld>
            <a:endParaRPr lang="id-ID"/>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Review the KEY POINTS from this session.</a:t>
            </a:r>
          </a:p>
        </p:txBody>
      </p:sp>
      <p:sp>
        <p:nvSpPr>
          <p:cNvPr id="4" name="Slide Number Placeholder 3"/>
          <p:cNvSpPr>
            <a:spLocks noGrp="1"/>
          </p:cNvSpPr>
          <p:nvPr>
            <p:ph type="sldNum" sz="quarter" idx="10"/>
          </p:nvPr>
        </p:nvSpPr>
        <p:spPr/>
        <p:txBody>
          <a:bodyPr/>
          <a:lstStyle/>
          <a:p>
            <a:fld id="{55C38DD1-33AA-4996-977A-42B26A155BBE}" type="slidenum">
              <a:rPr lang="id-ID" smtClean="0"/>
              <a:pPr/>
              <a:t>34</a:t>
            </a:fld>
            <a:endParaRPr lang="id-ID"/>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Review</a:t>
            </a:r>
            <a:r>
              <a:rPr lang="en-US" baseline="0" dirty="0"/>
              <a:t> the </a:t>
            </a:r>
            <a:r>
              <a:rPr lang="en-US" cap="all" baseline="0" dirty="0"/>
              <a:t>key points </a:t>
            </a:r>
            <a:r>
              <a:rPr lang="en-US" baseline="0" dirty="0"/>
              <a:t>from this session.</a:t>
            </a:r>
            <a:endParaRPr lang="en-US" dirty="0"/>
          </a:p>
          <a:p>
            <a:endParaRPr lang="en-US" dirty="0"/>
          </a:p>
        </p:txBody>
      </p:sp>
      <p:sp>
        <p:nvSpPr>
          <p:cNvPr id="4" name="Slide Number Placeholder 3"/>
          <p:cNvSpPr>
            <a:spLocks noGrp="1"/>
          </p:cNvSpPr>
          <p:nvPr>
            <p:ph type="sldNum" sz="quarter" idx="10"/>
          </p:nvPr>
        </p:nvSpPr>
        <p:spPr/>
        <p:txBody>
          <a:bodyPr/>
          <a:lstStyle/>
          <a:p>
            <a:fld id="{55C38DD1-33AA-4996-977A-42B26A155BBE}" type="slidenum">
              <a:rPr lang="id-ID" smtClean="0"/>
              <a:pPr/>
              <a:t>35</a:t>
            </a:fld>
            <a:endParaRPr lang="id-ID"/>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5C38DD1-33AA-4996-977A-42B26A155BBE}" type="slidenum">
              <a:rPr lang="id-ID" smtClean="0"/>
              <a:pPr/>
              <a:t>36</a:t>
            </a:fld>
            <a:endParaRPr lang="id-ID"/>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Describe scaffold runs</a:t>
            </a:r>
            <a:r>
              <a:rPr lang="en-US" baseline="0" dirty="0"/>
              <a:t> and where they are typically used. </a:t>
            </a:r>
          </a:p>
          <a:p>
            <a:r>
              <a:rPr lang="en-US" baseline="0" dirty="0"/>
              <a:t>Describe the process of adding bays and lifts.</a:t>
            </a:r>
            <a:endParaRPr lang="en-US" dirty="0"/>
          </a:p>
        </p:txBody>
      </p:sp>
      <p:sp>
        <p:nvSpPr>
          <p:cNvPr id="4" name="Slide Number Placeholder 3"/>
          <p:cNvSpPr>
            <a:spLocks noGrp="1"/>
          </p:cNvSpPr>
          <p:nvPr>
            <p:ph type="sldNum" sz="quarter" idx="10"/>
          </p:nvPr>
        </p:nvSpPr>
        <p:spPr/>
        <p:txBody>
          <a:bodyPr/>
          <a:lstStyle/>
          <a:p>
            <a:fld id="{55C38DD1-33AA-4996-977A-42B26A155BBE}" type="slidenum">
              <a:rPr lang="id-ID" smtClean="0"/>
              <a:pPr/>
              <a:t>37</a:t>
            </a:fld>
            <a:endParaRPr lang="id-ID"/>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Describe area scaffolds and what types of jobs they are typically used for</a:t>
            </a:r>
            <a:r>
              <a:rPr lang="en-US" baseline="0" dirty="0"/>
              <a:t>. Explain how area scaffolds are constructed.</a:t>
            </a:r>
            <a:endParaRPr lang="en-US" dirty="0"/>
          </a:p>
        </p:txBody>
      </p:sp>
      <p:sp>
        <p:nvSpPr>
          <p:cNvPr id="4" name="Slide Number Placeholder 3"/>
          <p:cNvSpPr>
            <a:spLocks noGrp="1"/>
          </p:cNvSpPr>
          <p:nvPr>
            <p:ph type="sldNum" sz="quarter" idx="10"/>
          </p:nvPr>
        </p:nvSpPr>
        <p:spPr/>
        <p:txBody>
          <a:bodyPr/>
          <a:lstStyle/>
          <a:p>
            <a:fld id="{55C38DD1-33AA-4996-977A-42B26A155BBE}" type="slidenum">
              <a:rPr lang="id-ID" smtClean="0"/>
              <a:pPr/>
              <a:t>38</a:t>
            </a:fld>
            <a:endParaRPr lang="id-ID"/>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Explain the importance of bracing and describe how</a:t>
            </a:r>
            <a:r>
              <a:rPr lang="en-US" baseline="0" dirty="0"/>
              <a:t> and where to install bracing on Tube &amp; Clamp Scaffolds. Emphasize the importance of following manufacturer’s instructions for bracing of specific Tube &amp; Clamp Scaffold Equipment.</a:t>
            </a:r>
            <a:endParaRPr lang="en-US" dirty="0"/>
          </a:p>
        </p:txBody>
      </p:sp>
      <p:sp>
        <p:nvSpPr>
          <p:cNvPr id="4" name="Slide Number Placeholder 3"/>
          <p:cNvSpPr>
            <a:spLocks noGrp="1"/>
          </p:cNvSpPr>
          <p:nvPr>
            <p:ph type="sldNum" sz="quarter" idx="10"/>
          </p:nvPr>
        </p:nvSpPr>
        <p:spPr/>
        <p:txBody>
          <a:bodyPr/>
          <a:lstStyle/>
          <a:p>
            <a:fld id="{55C38DD1-33AA-4996-977A-42B26A155BBE}" type="slidenum">
              <a:rPr lang="id-ID" smtClean="0"/>
              <a:pPr/>
              <a:t>39</a:t>
            </a:fld>
            <a:endParaRPr lang="id-ID"/>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Describe</a:t>
            </a:r>
            <a:r>
              <a:rPr lang="en-US" baseline="0" dirty="0"/>
              <a:t> the features and range of uses for Tube &amp; Clamp Scaffolds</a:t>
            </a:r>
            <a:endParaRPr lang="en-US" dirty="0"/>
          </a:p>
        </p:txBody>
      </p:sp>
      <p:sp>
        <p:nvSpPr>
          <p:cNvPr id="4" name="Slide Number Placeholder 3"/>
          <p:cNvSpPr>
            <a:spLocks noGrp="1"/>
          </p:cNvSpPr>
          <p:nvPr>
            <p:ph type="sldNum" sz="quarter" idx="10"/>
          </p:nvPr>
        </p:nvSpPr>
        <p:spPr/>
        <p:txBody>
          <a:bodyPr/>
          <a:lstStyle/>
          <a:p>
            <a:fld id="{55C38DD1-33AA-4996-977A-42B26A155BBE}" type="slidenum">
              <a:rPr lang="id-ID" smtClean="0"/>
              <a:pPr/>
              <a:t>4</a:t>
            </a:fld>
            <a:endParaRPr lang="id-ID"/>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Explain that as the scaffold</a:t>
            </a:r>
            <a:r>
              <a:rPr lang="en-US" baseline="0" dirty="0"/>
              <a:t> gets higher it may be necessary to secure the scaffold. Discuss buttresses and how they are attached to the scaffold tower. Explain the diagram shown here and discuss why the buttresses are built differently for each tower.</a:t>
            </a:r>
            <a:endParaRPr lang="en-US" dirty="0"/>
          </a:p>
        </p:txBody>
      </p:sp>
      <p:sp>
        <p:nvSpPr>
          <p:cNvPr id="4" name="Slide Number Placeholder 3"/>
          <p:cNvSpPr>
            <a:spLocks noGrp="1"/>
          </p:cNvSpPr>
          <p:nvPr>
            <p:ph type="sldNum" sz="quarter" idx="10"/>
          </p:nvPr>
        </p:nvSpPr>
        <p:spPr/>
        <p:txBody>
          <a:bodyPr/>
          <a:lstStyle/>
          <a:p>
            <a:fld id="{55C38DD1-33AA-4996-977A-42B26A155BBE}" type="slidenum">
              <a:rPr lang="id-ID" smtClean="0"/>
              <a:pPr/>
              <a:t>40</a:t>
            </a:fld>
            <a:endParaRPr lang="id-ID"/>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Discuss the Learning</a:t>
            </a:r>
            <a:r>
              <a:rPr lang="en-US" baseline="0" dirty="0"/>
              <a:t> Activity on page </a:t>
            </a:r>
            <a:r>
              <a:rPr lang="en-US" u="none" baseline="0" dirty="0">
                <a:solidFill>
                  <a:srgbClr val="800000"/>
                </a:solidFill>
              </a:rPr>
              <a:t>60</a:t>
            </a:r>
            <a:r>
              <a:rPr lang="en-US" baseline="0" dirty="0"/>
              <a:t> and roughly sketch out (if you have a whiteboard) what the design of the scaffold for this scenario should look like. Discuss what equipment will be needed for this scaffold.</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i="1" kern="1200" dirty="0">
                <a:solidFill>
                  <a:schemeClr val="tx1"/>
                </a:solidFill>
                <a:effectLst/>
                <a:latin typeface="+mn-lt"/>
                <a:ea typeface="+mn-ea"/>
                <a:cs typeface="+mn-cs"/>
              </a:rPr>
              <a:t>Note for instructor: This scaffold could be considered to be a pedestrian walkway. There are specific requirements for Pedestrian walkways: This scaffold could be considered as such and would be subject to  different requirements, usually dependent on local building codes. Be Sure to check. We will not deal with that for this exercise.</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55C38DD1-33AA-4996-977A-42B26A155BBE}" type="slidenum">
              <a:rPr lang="id-ID" smtClean="0"/>
              <a:pPr/>
              <a:t>41</a:t>
            </a:fld>
            <a:endParaRPr lang="id-ID"/>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Discuss the Learning</a:t>
            </a:r>
            <a:r>
              <a:rPr lang="en-US" baseline="0" dirty="0"/>
              <a:t> Activity on page </a:t>
            </a:r>
            <a:r>
              <a:rPr lang="en-US" u="none" baseline="0" dirty="0"/>
              <a:t>64</a:t>
            </a:r>
            <a:r>
              <a:rPr lang="en-US" baseline="0" dirty="0"/>
              <a:t> and roughly sketch out (if you have a whiteboard) what the design of the scaffold for this scenario should look like. Discuss what equipment will be needed for this scaffold.</a:t>
            </a:r>
            <a:endParaRPr lang="en-US" dirty="0"/>
          </a:p>
        </p:txBody>
      </p:sp>
      <p:sp>
        <p:nvSpPr>
          <p:cNvPr id="4" name="Slide Number Placeholder 3"/>
          <p:cNvSpPr>
            <a:spLocks noGrp="1"/>
          </p:cNvSpPr>
          <p:nvPr>
            <p:ph type="sldNum" sz="quarter" idx="10"/>
          </p:nvPr>
        </p:nvSpPr>
        <p:spPr/>
        <p:txBody>
          <a:bodyPr/>
          <a:lstStyle/>
          <a:p>
            <a:fld id="{55C38DD1-33AA-4996-977A-42B26A155BBE}" type="slidenum">
              <a:rPr lang="id-ID" smtClean="0"/>
              <a:pPr/>
              <a:t>42</a:t>
            </a:fld>
            <a:endParaRPr lang="id-ID"/>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Review</a:t>
            </a:r>
            <a:r>
              <a:rPr lang="en-US" baseline="0" dirty="0"/>
              <a:t> the </a:t>
            </a:r>
            <a:r>
              <a:rPr lang="en-US" cap="all" baseline="0" dirty="0"/>
              <a:t>key points </a:t>
            </a:r>
            <a:r>
              <a:rPr lang="en-US" baseline="0" dirty="0"/>
              <a:t>from this session.</a:t>
            </a:r>
            <a:endParaRPr lang="en-US" dirty="0"/>
          </a:p>
          <a:p>
            <a:endParaRPr lang="en-US" dirty="0"/>
          </a:p>
        </p:txBody>
      </p:sp>
      <p:sp>
        <p:nvSpPr>
          <p:cNvPr id="4" name="Slide Number Placeholder 3"/>
          <p:cNvSpPr>
            <a:spLocks noGrp="1"/>
          </p:cNvSpPr>
          <p:nvPr>
            <p:ph type="sldNum" sz="quarter" idx="10"/>
          </p:nvPr>
        </p:nvSpPr>
        <p:spPr/>
        <p:txBody>
          <a:bodyPr/>
          <a:lstStyle/>
          <a:p>
            <a:fld id="{55C38DD1-33AA-4996-977A-42B26A155BBE}" type="slidenum">
              <a:rPr lang="id-ID" smtClean="0"/>
              <a:pPr/>
              <a:t>43</a:t>
            </a:fld>
            <a:endParaRPr lang="id-ID"/>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Review</a:t>
            </a:r>
            <a:r>
              <a:rPr lang="en-US" baseline="0" dirty="0"/>
              <a:t> the </a:t>
            </a:r>
            <a:r>
              <a:rPr lang="en-US" cap="all" baseline="0" dirty="0"/>
              <a:t>key points </a:t>
            </a:r>
            <a:r>
              <a:rPr lang="en-US" baseline="0" dirty="0"/>
              <a:t>from this session.</a:t>
            </a:r>
            <a:endParaRPr lang="en-US" dirty="0"/>
          </a:p>
          <a:p>
            <a:endParaRPr lang="en-US" dirty="0"/>
          </a:p>
        </p:txBody>
      </p:sp>
      <p:sp>
        <p:nvSpPr>
          <p:cNvPr id="4" name="Slide Number Placeholder 3"/>
          <p:cNvSpPr>
            <a:spLocks noGrp="1"/>
          </p:cNvSpPr>
          <p:nvPr>
            <p:ph type="sldNum" sz="quarter" idx="10"/>
          </p:nvPr>
        </p:nvSpPr>
        <p:spPr/>
        <p:txBody>
          <a:bodyPr/>
          <a:lstStyle/>
          <a:p>
            <a:fld id="{55C38DD1-33AA-4996-977A-42B26A155BBE}" type="slidenum">
              <a:rPr lang="id-ID" smtClean="0"/>
              <a:pPr/>
              <a:t>44</a:t>
            </a:fld>
            <a:endParaRPr lang="id-ID"/>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5C38DD1-33AA-4996-977A-42B26A155BBE}" type="slidenum">
              <a:rPr lang="id-ID" smtClean="0"/>
              <a:pPr/>
              <a:t>45</a:t>
            </a:fld>
            <a:endParaRPr lang="id-ID"/>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Discuss the different types of ties and the different ways ties can be constructed. Emphasize the importance of ties for stabilizing higher</a:t>
            </a:r>
            <a:r>
              <a:rPr lang="en-US" baseline="0" dirty="0"/>
              <a:t> multi-lift scaffolds.</a:t>
            </a:r>
            <a:endParaRPr lang="en-US" dirty="0"/>
          </a:p>
        </p:txBody>
      </p:sp>
      <p:sp>
        <p:nvSpPr>
          <p:cNvPr id="4" name="Slide Number Placeholder 3"/>
          <p:cNvSpPr>
            <a:spLocks noGrp="1"/>
          </p:cNvSpPr>
          <p:nvPr>
            <p:ph type="sldNum" sz="quarter" idx="10"/>
          </p:nvPr>
        </p:nvSpPr>
        <p:spPr/>
        <p:txBody>
          <a:bodyPr/>
          <a:lstStyle/>
          <a:p>
            <a:fld id="{55C38DD1-33AA-4996-977A-42B26A155BBE}" type="slidenum">
              <a:rPr lang="id-ID" smtClean="0"/>
              <a:pPr/>
              <a:t>46</a:t>
            </a:fld>
            <a:endParaRPr lang="id-ID"/>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Discuss the increased</a:t>
            </a:r>
            <a:r>
              <a:rPr lang="en-US" baseline="0" dirty="0"/>
              <a:t> loads that enclosed scaffolds are subjected to and the importance of having a qualified person design the scaffold (including the ties required).</a:t>
            </a:r>
            <a:endParaRPr lang="en-US" dirty="0"/>
          </a:p>
        </p:txBody>
      </p:sp>
      <p:sp>
        <p:nvSpPr>
          <p:cNvPr id="4" name="Slide Number Placeholder 3"/>
          <p:cNvSpPr>
            <a:spLocks noGrp="1"/>
          </p:cNvSpPr>
          <p:nvPr>
            <p:ph type="sldNum" sz="quarter" idx="10"/>
          </p:nvPr>
        </p:nvSpPr>
        <p:spPr/>
        <p:txBody>
          <a:bodyPr/>
          <a:lstStyle/>
          <a:p>
            <a:fld id="{55C38DD1-33AA-4996-977A-42B26A155BBE}" type="slidenum">
              <a:rPr lang="id-ID" smtClean="0"/>
              <a:pPr/>
              <a:t>47</a:t>
            </a:fld>
            <a:endParaRPr lang="id-ID"/>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Clearly outline</a:t>
            </a:r>
            <a:r>
              <a:rPr lang="en-US" baseline="0" dirty="0"/>
              <a:t> the Competent Person’s responsibilities regarding scaffold inspections.</a:t>
            </a:r>
          </a:p>
          <a:p>
            <a:r>
              <a:rPr lang="en-US" baseline="0" dirty="0"/>
              <a:t>Explain how often scaffolds must be inspected and that this is a MINIMUM.</a:t>
            </a:r>
          </a:p>
          <a:p>
            <a:r>
              <a:rPr lang="en-US" baseline="0" dirty="0"/>
              <a:t>Describe the three color tag system and how it works.</a:t>
            </a:r>
            <a:endParaRPr lang="en-US" dirty="0"/>
          </a:p>
        </p:txBody>
      </p:sp>
      <p:sp>
        <p:nvSpPr>
          <p:cNvPr id="4" name="Slide Number Placeholder 3"/>
          <p:cNvSpPr>
            <a:spLocks noGrp="1"/>
          </p:cNvSpPr>
          <p:nvPr>
            <p:ph type="sldNum" sz="quarter" idx="10"/>
          </p:nvPr>
        </p:nvSpPr>
        <p:spPr/>
        <p:txBody>
          <a:bodyPr/>
          <a:lstStyle/>
          <a:p>
            <a:fld id="{55C38DD1-33AA-4996-977A-42B26A155BBE}" type="slidenum">
              <a:rPr lang="id-ID" smtClean="0"/>
              <a:pPr/>
              <a:t>48</a:t>
            </a:fld>
            <a:endParaRPr lang="id-ID"/>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Discuss the Learning Activity on page </a:t>
            </a:r>
            <a:r>
              <a:rPr lang="en-US" u="none" dirty="0"/>
              <a:t>49</a:t>
            </a:r>
            <a:r>
              <a:rPr lang="en-US" dirty="0"/>
              <a:t>. If</a:t>
            </a:r>
            <a:r>
              <a:rPr lang="en-US" baseline="0" dirty="0"/>
              <a:t> possible sketch out the scaffold design (on a whiteboard) and the type of tie that should be used in this scenario.</a:t>
            </a:r>
            <a:endParaRPr lang="en-US" dirty="0"/>
          </a:p>
        </p:txBody>
      </p:sp>
      <p:sp>
        <p:nvSpPr>
          <p:cNvPr id="4" name="Slide Number Placeholder 3"/>
          <p:cNvSpPr>
            <a:spLocks noGrp="1"/>
          </p:cNvSpPr>
          <p:nvPr>
            <p:ph type="sldNum" sz="quarter" idx="10"/>
          </p:nvPr>
        </p:nvSpPr>
        <p:spPr/>
        <p:txBody>
          <a:bodyPr/>
          <a:lstStyle/>
          <a:p>
            <a:fld id="{55C38DD1-33AA-4996-977A-42B26A155BBE}" type="slidenum">
              <a:rPr lang="id-ID" smtClean="0"/>
              <a:pPr/>
              <a:t>49</a:t>
            </a:fld>
            <a:endParaRPr lang="id-ID"/>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Briefly</a:t>
            </a:r>
            <a:r>
              <a:rPr lang="en-US" baseline="0" dirty="0"/>
              <a:t> review</a:t>
            </a:r>
            <a:r>
              <a:rPr lang="en-US" dirty="0"/>
              <a:t> the various components of a basic Tube &amp; Clamp Scaffold and describe their function. CLICK for each component to appear.</a:t>
            </a:r>
          </a:p>
        </p:txBody>
      </p:sp>
      <p:sp>
        <p:nvSpPr>
          <p:cNvPr id="4" name="Slide Number Placeholder 3"/>
          <p:cNvSpPr>
            <a:spLocks noGrp="1"/>
          </p:cNvSpPr>
          <p:nvPr>
            <p:ph type="sldNum" sz="quarter" idx="10"/>
          </p:nvPr>
        </p:nvSpPr>
        <p:spPr/>
        <p:txBody>
          <a:bodyPr/>
          <a:lstStyle/>
          <a:p>
            <a:fld id="{55C38DD1-33AA-4996-977A-42B26A155BBE}" type="slidenum">
              <a:rPr lang="id-ID" smtClean="0"/>
              <a:pPr/>
              <a:t>5</a:t>
            </a:fld>
            <a:endParaRPr lang="id-ID"/>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Review</a:t>
            </a:r>
            <a:r>
              <a:rPr lang="en-US" baseline="0" dirty="0"/>
              <a:t> the </a:t>
            </a:r>
            <a:r>
              <a:rPr lang="en-US" cap="all" baseline="0" dirty="0"/>
              <a:t>key points </a:t>
            </a:r>
            <a:r>
              <a:rPr lang="en-US" baseline="0" dirty="0"/>
              <a:t>from this session.</a:t>
            </a:r>
            <a:endParaRPr lang="en-US" dirty="0"/>
          </a:p>
        </p:txBody>
      </p:sp>
      <p:sp>
        <p:nvSpPr>
          <p:cNvPr id="4" name="Slide Number Placeholder 3"/>
          <p:cNvSpPr>
            <a:spLocks noGrp="1"/>
          </p:cNvSpPr>
          <p:nvPr>
            <p:ph type="sldNum" sz="quarter" idx="10"/>
          </p:nvPr>
        </p:nvSpPr>
        <p:spPr/>
        <p:txBody>
          <a:bodyPr/>
          <a:lstStyle/>
          <a:p>
            <a:fld id="{55C38DD1-33AA-4996-977A-42B26A155BBE}" type="slidenum">
              <a:rPr lang="id-ID" smtClean="0"/>
              <a:pPr/>
              <a:t>50</a:t>
            </a:fld>
            <a:endParaRPr lang="id-ID"/>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Review</a:t>
            </a:r>
            <a:r>
              <a:rPr lang="en-US" baseline="0" dirty="0"/>
              <a:t> the </a:t>
            </a:r>
            <a:r>
              <a:rPr lang="en-US" cap="all" baseline="0" dirty="0"/>
              <a:t>key points </a:t>
            </a:r>
            <a:r>
              <a:rPr lang="en-US" baseline="0" dirty="0"/>
              <a:t>from this session.</a:t>
            </a:r>
            <a:endParaRPr lang="en-US" dirty="0"/>
          </a:p>
          <a:p>
            <a:endParaRPr lang="en-US" dirty="0"/>
          </a:p>
        </p:txBody>
      </p:sp>
      <p:sp>
        <p:nvSpPr>
          <p:cNvPr id="4" name="Slide Number Placeholder 3"/>
          <p:cNvSpPr>
            <a:spLocks noGrp="1"/>
          </p:cNvSpPr>
          <p:nvPr>
            <p:ph type="sldNum" sz="quarter" idx="10"/>
          </p:nvPr>
        </p:nvSpPr>
        <p:spPr/>
        <p:txBody>
          <a:bodyPr/>
          <a:lstStyle/>
          <a:p>
            <a:fld id="{55C38DD1-33AA-4996-977A-42B26A155BBE}" type="slidenum">
              <a:rPr lang="id-ID" smtClean="0"/>
              <a:pPr/>
              <a:t>51</a:t>
            </a:fld>
            <a:endParaRPr lang="id-ID"/>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5C38DD1-33AA-4996-977A-42B26A155BBE}" type="slidenum">
              <a:rPr lang="id-ID" smtClean="0"/>
              <a:pPr/>
              <a:t>52</a:t>
            </a:fld>
            <a:endParaRPr lang="id-ID"/>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d-ID" dirty="0"/>
              <a:t>Discuss the most important points to remember when dismantling</a:t>
            </a:r>
            <a:r>
              <a:rPr lang="id-ID" baseline="0" dirty="0"/>
              <a:t> Tube &amp; Clamp </a:t>
            </a:r>
            <a:r>
              <a:rPr lang="id-ID" dirty="0"/>
              <a:t>Scaffolds.</a:t>
            </a:r>
          </a:p>
          <a:p>
            <a:r>
              <a:rPr lang="id-ID" dirty="0"/>
              <a:t>Remind the trainees that the</a:t>
            </a:r>
            <a:r>
              <a:rPr lang="id-ID" baseline="0" dirty="0"/>
              <a:t> dismantling of the scaffold is as important a part of the PRACTICAL ASSESSMENT as the building and you expect them to work safely and remove components in the correct order. No matter how short you are on time – DO NOT allow them to rush the dismantling process.</a:t>
            </a:r>
            <a:endParaRPr lang="id-ID" dirty="0"/>
          </a:p>
        </p:txBody>
      </p:sp>
      <p:sp>
        <p:nvSpPr>
          <p:cNvPr id="4" name="Slide Number Placeholder 3"/>
          <p:cNvSpPr>
            <a:spLocks noGrp="1"/>
          </p:cNvSpPr>
          <p:nvPr>
            <p:ph type="sldNum" sz="quarter" idx="10"/>
          </p:nvPr>
        </p:nvSpPr>
        <p:spPr/>
        <p:txBody>
          <a:bodyPr/>
          <a:lstStyle/>
          <a:p>
            <a:fld id="{55C38DD1-33AA-4996-977A-42B26A155BBE}" type="slidenum">
              <a:rPr lang="id-ID" smtClean="0"/>
              <a:pPr/>
              <a:t>53</a:t>
            </a:fld>
            <a:endParaRPr lang="id-ID"/>
          </a:p>
        </p:txBody>
      </p:sp>
    </p:spTree>
    <p:extLst>
      <p:ext uri="{BB962C8B-B14F-4D97-AF65-F5344CB8AC3E}">
        <p14:creationId xmlns:p14="http://schemas.microsoft.com/office/powerpoint/2010/main" val="41233509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Explain that while trainees may not be responsible for the storage of the equipment</a:t>
            </a:r>
            <a:r>
              <a:rPr lang="en-US" baseline="0" dirty="0"/>
              <a:t> they are using, it is still important to stack equipment neatly and group similar sized components together for easy pick-up and storage. It may be important to compare what is there with the original shipment list to ensure nothing has gone missing. Emphasize the importance of separating and tagging any damaged components so they are not re-used.</a:t>
            </a:r>
            <a:endParaRPr lang="en-US" dirty="0"/>
          </a:p>
        </p:txBody>
      </p:sp>
      <p:sp>
        <p:nvSpPr>
          <p:cNvPr id="4" name="Slide Number Placeholder 3"/>
          <p:cNvSpPr>
            <a:spLocks noGrp="1"/>
          </p:cNvSpPr>
          <p:nvPr>
            <p:ph type="sldNum" sz="quarter" idx="10"/>
          </p:nvPr>
        </p:nvSpPr>
        <p:spPr/>
        <p:txBody>
          <a:bodyPr/>
          <a:lstStyle/>
          <a:p>
            <a:fld id="{55C38DD1-33AA-4996-977A-42B26A155BBE}" type="slidenum">
              <a:rPr lang="id-ID" smtClean="0"/>
              <a:pPr/>
              <a:t>54</a:t>
            </a:fld>
            <a:endParaRPr lang="id-ID"/>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Review</a:t>
            </a:r>
            <a:r>
              <a:rPr lang="en-US" baseline="0" dirty="0"/>
              <a:t> the </a:t>
            </a:r>
            <a:r>
              <a:rPr lang="en-US" cap="all" baseline="0" dirty="0"/>
              <a:t>key points </a:t>
            </a:r>
            <a:r>
              <a:rPr lang="en-US" baseline="0" dirty="0"/>
              <a:t>from this session.</a:t>
            </a:r>
            <a:endParaRPr lang="en-US" dirty="0"/>
          </a:p>
        </p:txBody>
      </p:sp>
      <p:sp>
        <p:nvSpPr>
          <p:cNvPr id="4" name="Slide Number Placeholder 3"/>
          <p:cNvSpPr>
            <a:spLocks noGrp="1"/>
          </p:cNvSpPr>
          <p:nvPr>
            <p:ph type="sldNum" sz="quarter" idx="10"/>
          </p:nvPr>
        </p:nvSpPr>
        <p:spPr/>
        <p:txBody>
          <a:bodyPr/>
          <a:lstStyle/>
          <a:p>
            <a:fld id="{55C38DD1-33AA-4996-977A-42B26A155BBE}" type="slidenum">
              <a:rPr lang="id-ID" smtClean="0"/>
              <a:pPr/>
              <a:t>55</a:t>
            </a:fld>
            <a:endParaRPr lang="id-ID"/>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Review</a:t>
            </a:r>
            <a:r>
              <a:rPr lang="en-US" baseline="0" dirty="0"/>
              <a:t> the </a:t>
            </a:r>
            <a:r>
              <a:rPr lang="en-US" cap="all" baseline="0" dirty="0"/>
              <a:t>key points </a:t>
            </a:r>
            <a:r>
              <a:rPr lang="en-US" baseline="0" dirty="0"/>
              <a:t>from this session.</a:t>
            </a:r>
            <a:endParaRPr lang="en-US" dirty="0"/>
          </a:p>
        </p:txBody>
      </p:sp>
      <p:sp>
        <p:nvSpPr>
          <p:cNvPr id="4" name="Slide Number Placeholder 3"/>
          <p:cNvSpPr>
            <a:spLocks noGrp="1"/>
          </p:cNvSpPr>
          <p:nvPr>
            <p:ph type="sldNum" sz="quarter" idx="10"/>
          </p:nvPr>
        </p:nvSpPr>
        <p:spPr/>
        <p:txBody>
          <a:bodyPr/>
          <a:lstStyle/>
          <a:p>
            <a:fld id="{55C38DD1-33AA-4996-977A-42B26A155BBE}" type="slidenum">
              <a:rPr lang="id-ID" smtClean="0"/>
              <a:pPr/>
              <a:t>56</a:t>
            </a:fld>
            <a:endParaRPr lang="id-ID"/>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Stop the presentation here and review</a:t>
            </a:r>
            <a:r>
              <a:rPr lang="en-US" baseline="0" dirty="0"/>
              <a:t> the requirements of the Practical Assessment with the trainees.</a:t>
            </a:r>
          </a:p>
          <a:p>
            <a:r>
              <a:rPr lang="en-US" baseline="0" dirty="0"/>
              <a:t>Provide them with a drawing or plan for the scaffold you want them to build.</a:t>
            </a:r>
          </a:p>
          <a:p>
            <a:r>
              <a:rPr lang="en-US" baseline="0" dirty="0"/>
              <a:t>Ensure they are wearing all appropriate Personal Protective Equipment.</a:t>
            </a:r>
          </a:p>
          <a:p>
            <a:r>
              <a:rPr lang="en-US" baseline="0" dirty="0"/>
              <a:t>After the </a:t>
            </a:r>
            <a:r>
              <a:rPr lang="en-US" baseline="0" dirty="0" err="1"/>
              <a:t>scaffold(s</a:t>
            </a:r>
            <a:r>
              <a:rPr lang="en-US" baseline="0" dirty="0"/>
              <a:t>) have been built – have the trainees inspect their scaffold using their Inspection Checklists.</a:t>
            </a:r>
          </a:p>
        </p:txBody>
      </p:sp>
      <p:sp>
        <p:nvSpPr>
          <p:cNvPr id="4" name="Slide Number Placeholder 3"/>
          <p:cNvSpPr>
            <a:spLocks noGrp="1"/>
          </p:cNvSpPr>
          <p:nvPr>
            <p:ph type="sldNum" sz="quarter" idx="10"/>
          </p:nvPr>
        </p:nvSpPr>
        <p:spPr/>
        <p:txBody>
          <a:bodyPr/>
          <a:lstStyle/>
          <a:p>
            <a:fld id="{55C38DD1-33AA-4996-977A-42B26A155BBE}" type="slidenum">
              <a:rPr lang="id-ID" smtClean="0"/>
              <a:pPr/>
              <a:t>57</a:t>
            </a:fld>
            <a:endParaRPr lang="id-ID"/>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After the equipment has been stacked</a:t>
            </a:r>
            <a:r>
              <a:rPr lang="en-US" baseline="0" dirty="0"/>
              <a:t> or put away. Share your observations of the build with the trainees (what you saw that they did well and what you feel they could have improved). Allow them the opportunity to share their answers to these debrief questions. REMEMBER – THIS IS YOUR OPPORTUNITY TO CORRECT ANY UNSAFE OR INCORRECT PRACTICES.</a:t>
            </a:r>
          </a:p>
        </p:txBody>
      </p:sp>
      <p:sp>
        <p:nvSpPr>
          <p:cNvPr id="4" name="Slide Number Placeholder 3"/>
          <p:cNvSpPr>
            <a:spLocks noGrp="1"/>
          </p:cNvSpPr>
          <p:nvPr>
            <p:ph type="sldNum" sz="quarter" idx="10"/>
          </p:nvPr>
        </p:nvSpPr>
        <p:spPr/>
        <p:txBody>
          <a:bodyPr/>
          <a:lstStyle/>
          <a:p>
            <a:fld id="{55C38DD1-33AA-4996-977A-42B26A155BBE}" type="slidenum">
              <a:rPr lang="id-ID" smtClean="0"/>
              <a:pPr/>
              <a:t>58</a:t>
            </a:fld>
            <a:endParaRPr lang="id-ID"/>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a:t>REMEMBER – THIS IS YOUR OPPORTUNITY </a:t>
            </a:r>
            <a:r>
              <a:rPr lang="en-US" baseline="0"/>
              <a:t>TO CLARIFY ANY INFORMATION OR EXPLAIN ANY CONCEPTS TRAINEES SEEM UNCLEAR ON.</a:t>
            </a:r>
            <a:endParaRPr lang="en-US" baseline="0" dirty="0"/>
          </a:p>
        </p:txBody>
      </p:sp>
      <p:sp>
        <p:nvSpPr>
          <p:cNvPr id="4" name="Slide Number Placeholder 3"/>
          <p:cNvSpPr>
            <a:spLocks noGrp="1"/>
          </p:cNvSpPr>
          <p:nvPr>
            <p:ph type="sldNum" sz="quarter" idx="10"/>
          </p:nvPr>
        </p:nvSpPr>
        <p:spPr/>
        <p:txBody>
          <a:bodyPr/>
          <a:lstStyle/>
          <a:p>
            <a:fld id="{55C38DD1-33AA-4996-977A-42B26A155BBE}" type="slidenum">
              <a:rPr lang="id-ID" smtClean="0"/>
              <a:pPr/>
              <a:t>59</a:t>
            </a:fld>
            <a:endParaRPr lang="id-ID"/>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Describe</a:t>
            </a:r>
            <a:r>
              <a:rPr lang="en-US" baseline="0" dirty="0"/>
              <a:t> the two styles of clamps and explain how each of them are attached.</a:t>
            </a:r>
          </a:p>
          <a:p>
            <a:r>
              <a:rPr lang="en-US" baseline="0" dirty="0"/>
              <a:t>Discuss the advantages and disadvantages of each type.</a:t>
            </a:r>
          </a:p>
        </p:txBody>
      </p:sp>
      <p:sp>
        <p:nvSpPr>
          <p:cNvPr id="4" name="Slide Number Placeholder 3"/>
          <p:cNvSpPr>
            <a:spLocks noGrp="1"/>
          </p:cNvSpPr>
          <p:nvPr>
            <p:ph type="sldNum" sz="quarter" idx="10"/>
          </p:nvPr>
        </p:nvSpPr>
        <p:spPr/>
        <p:txBody>
          <a:bodyPr/>
          <a:lstStyle/>
          <a:p>
            <a:fld id="{55C38DD1-33AA-4996-977A-42B26A155BBE}" type="slidenum">
              <a:rPr lang="id-ID" smtClean="0"/>
              <a:pPr/>
              <a:t>6</a:t>
            </a:fld>
            <a:endParaRPr lang="id-ID"/>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5C38DD1-33AA-4996-977A-42B26A155BBE}" type="slidenum">
              <a:rPr lang="id-ID" smtClean="0"/>
              <a:pPr/>
              <a:t>60</a:t>
            </a:fld>
            <a:endParaRPr lang="id-ID"/>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Describe</a:t>
            </a:r>
            <a:r>
              <a:rPr lang="en-US" baseline="0" dirty="0"/>
              <a:t> the types of clamps/connectors shown and explain when they are used.</a:t>
            </a:r>
          </a:p>
        </p:txBody>
      </p:sp>
      <p:sp>
        <p:nvSpPr>
          <p:cNvPr id="4" name="Slide Number Placeholder 3"/>
          <p:cNvSpPr>
            <a:spLocks noGrp="1"/>
          </p:cNvSpPr>
          <p:nvPr>
            <p:ph type="sldNum" sz="quarter" idx="10"/>
          </p:nvPr>
        </p:nvSpPr>
        <p:spPr/>
        <p:txBody>
          <a:bodyPr/>
          <a:lstStyle/>
          <a:p>
            <a:fld id="{55C38DD1-33AA-4996-977A-42B26A155BBE}" type="slidenum">
              <a:rPr lang="id-ID" smtClean="0"/>
              <a:pPr/>
              <a:t>7</a:t>
            </a:fld>
            <a:endParaRPr lang="id-ID"/>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Describe the type of tubes that have special end-connectors and explain</a:t>
            </a:r>
            <a:r>
              <a:rPr lang="en-US" baseline="0" dirty="0"/>
              <a:t> how they are attached together.</a:t>
            </a:r>
            <a:endParaRPr lang="en-US" dirty="0"/>
          </a:p>
        </p:txBody>
      </p:sp>
      <p:sp>
        <p:nvSpPr>
          <p:cNvPr id="4" name="Slide Number Placeholder 3"/>
          <p:cNvSpPr>
            <a:spLocks noGrp="1"/>
          </p:cNvSpPr>
          <p:nvPr>
            <p:ph type="sldNum" sz="quarter" idx="10"/>
          </p:nvPr>
        </p:nvSpPr>
        <p:spPr/>
        <p:txBody>
          <a:bodyPr/>
          <a:lstStyle/>
          <a:p>
            <a:fld id="{55C38DD1-33AA-4996-977A-42B26A155BBE}" type="slidenum">
              <a:rPr lang="id-ID" smtClean="0"/>
              <a:pPr/>
              <a:t>8</a:t>
            </a:fld>
            <a:endParaRPr lang="id-ID"/>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Discuss the importance of inspecting equipment</a:t>
            </a:r>
            <a:r>
              <a:rPr lang="en-US" baseline="0" dirty="0"/>
              <a:t> before beginning to build a scaffold.</a:t>
            </a:r>
            <a:endParaRPr lang="en-US" dirty="0"/>
          </a:p>
        </p:txBody>
      </p:sp>
      <p:sp>
        <p:nvSpPr>
          <p:cNvPr id="4" name="Slide Number Placeholder 3"/>
          <p:cNvSpPr>
            <a:spLocks noGrp="1"/>
          </p:cNvSpPr>
          <p:nvPr>
            <p:ph type="sldNum" sz="quarter" idx="10"/>
          </p:nvPr>
        </p:nvSpPr>
        <p:spPr/>
        <p:txBody>
          <a:bodyPr/>
          <a:lstStyle/>
          <a:p>
            <a:fld id="{55C38DD1-33AA-4996-977A-42B26A155BBE}" type="slidenum">
              <a:rPr lang="id-ID" smtClean="0"/>
              <a:pPr/>
              <a:t>9</a:t>
            </a:fld>
            <a:endParaRPr lang="id-ID"/>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pd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pd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pd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pd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pd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pd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pd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pd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pd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pd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997948947"/>
      </p:ext>
    </p:extLst>
  </p:cSld>
  <p:clrMapOvr>
    <a:masterClrMapping/>
  </p:clrMapOvr>
  <p:transition spd="slow"/>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6" name="Picture Placeholder 3"/>
          <p:cNvSpPr>
            <a:spLocks noGrp="1"/>
          </p:cNvSpPr>
          <p:nvPr>
            <p:ph type="pic" sz="quarter" idx="10"/>
          </p:nvPr>
        </p:nvSpPr>
        <p:spPr>
          <a:xfrm>
            <a:off x="1450174" y="2284944"/>
            <a:ext cx="1697846" cy="1697847"/>
          </a:xfrm>
          <a:prstGeom prst="rect">
            <a:avLst/>
          </a:prstGeom>
        </p:spPr>
        <p:txBody>
          <a:bodyPr>
            <a:normAutofit/>
          </a:bodyPr>
          <a:lstStyle>
            <a:lvl1pPr>
              <a:defRPr sz="1600">
                <a:solidFill>
                  <a:schemeClr val="accent2"/>
                </a:solidFill>
              </a:defRPr>
            </a:lvl1pPr>
          </a:lstStyle>
          <a:p>
            <a:endParaRPr lang="id-ID" dirty="0"/>
          </a:p>
        </p:txBody>
      </p:sp>
      <p:sp>
        <p:nvSpPr>
          <p:cNvPr id="8" name="Picture Placeholder 3"/>
          <p:cNvSpPr>
            <a:spLocks noGrp="1"/>
          </p:cNvSpPr>
          <p:nvPr>
            <p:ph type="pic" sz="quarter" idx="11"/>
          </p:nvPr>
        </p:nvSpPr>
        <p:spPr>
          <a:xfrm>
            <a:off x="3971864" y="2284944"/>
            <a:ext cx="1697846" cy="1697847"/>
          </a:xfrm>
          <a:prstGeom prst="rect">
            <a:avLst/>
          </a:prstGeom>
        </p:spPr>
        <p:txBody>
          <a:bodyPr>
            <a:normAutofit/>
          </a:bodyPr>
          <a:lstStyle>
            <a:lvl1pPr>
              <a:defRPr sz="1600">
                <a:solidFill>
                  <a:schemeClr val="accent2"/>
                </a:solidFill>
              </a:defRPr>
            </a:lvl1pPr>
          </a:lstStyle>
          <a:p>
            <a:endParaRPr lang="id-ID" dirty="0"/>
          </a:p>
        </p:txBody>
      </p:sp>
      <p:sp>
        <p:nvSpPr>
          <p:cNvPr id="9" name="Picture Placeholder 3"/>
          <p:cNvSpPr>
            <a:spLocks noGrp="1"/>
          </p:cNvSpPr>
          <p:nvPr>
            <p:ph type="pic" sz="quarter" idx="12"/>
          </p:nvPr>
        </p:nvSpPr>
        <p:spPr>
          <a:xfrm>
            <a:off x="6508785" y="2284944"/>
            <a:ext cx="1697846" cy="1697847"/>
          </a:xfrm>
          <a:prstGeom prst="rect">
            <a:avLst/>
          </a:prstGeom>
        </p:spPr>
        <p:txBody>
          <a:bodyPr>
            <a:normAutofit/>
          </a:bodyPr>
          <a:lstStyle>
            <a:lvl1pPr>
              <a:defRPr sz="1600">
                <a:solidFill>
                  <a:schemeClr val="accent2"/>
                </a:solidFill>
              </a:defRPr>
            </a:lvl1pPr>
          </a:lstStyle>
          <a:p>
            <a:endParaRPr lang="id-ID" dirty="0"/>
          </a:p>
        </p:txBody>
      </p:sp>
      <p:sp>
        <p:nvSpPr>
          <p:cNvPr id="10" name="Picture Placeholder 3"/>
          <p:cNvSpPr>
            <a:spLocks noGrp="1"/>
          </p:cNvSpPr>
          <p:nvPr>
            <p:ph type="pic" sz="quarter" idx="13"/>
          </p:nvPr>
        </p:nvSpPr>
        <p:spPr>
          <a:xfrm>
            <a:off x="9030475" y="2284944"/>
            <a:ext cx="1697846" cy="1697847"/>
          </a:xfrm>
          <a:prstGeom prst="rect">
            <a:avLst/>
          </a:prstGeom>
        </p:spPr>
        <p:txBody>
          <a:bodyPr>
            <a:normAutofit/>
          </a:bodyPr>
          <a:lstStyle>
            <a:lvl1pPr>
              <a:defRPr sz="1600">
                <a:solidFill>
                  <a:schemeClr val="accent2"/>
                </a:solidFill>
              </a:defRPr>
            </a:lvl1pPr>
          </a:lstStyle>
          <a:p>
            <a:endParaRPr lang="id-ID"/>
          </a:p>
        </p:txBody>
      </p:sp>
      <p:pic>
        <p:nvPicPr>
          <p:cNvPr id="7" name="Picture 6" descr="17_SAIA_Logo_Pantone302_Horz_Stack_375 Lime Green (1).eps"/>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2">
                <a:alphaModFix amt="50000"/>
              </a:blip>
              <a:stretch>
                <a:fillRect/>
              </a:stretch>
            </p:blipFill>
          </mc:Choice>
          <mc:Fallback>
            <p:blipFill>
              <a:blip r:embed="rId3">
                <a:alphaModFix amt="50000"/>
              </a:blip>
              <a:stretch>
                <a:fillRect/>
              </a:stretch>
            </p:blipFill>
          </mc:Fallback>
        </mc:AlternateContent>
        <p:spPr>
          <a:xfrm>
            <a:off x="261411" y="6386468"/>
            <a:ext cx="2557731" cy="263197"/>
          </a:xfrm>
          <a:prstGeom prst="rect">
            <a:avLst/>
          </a:prstGeom>
          <a:noFill/>
          <a:ln w="12700" cmpd="sng">
            <a:noFill/>
          </a:ln>
        </p:spPr>
      </p:pic>
      <p:cxnSp>
        <p:nvCxnSpPr>
          <p:cNvPr id="11" name="Straight Connector 10"/>
          <p:cNvCxnSpPr/>
          <p:nvPr userDrawn="1"/>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9177204"/>
      </p:ext>
    </p:extLst>
  </p:cSld>
  <p:clrMapOvr>
    <a:masterClrMapping/>
  </p:clrMapOvr>
  <p:transition spd="slow"/>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4943475" y="1228725"/>
            <a:ext cx="2362200" cy="3260725"/>
          </a:xfrm>
        </p:spPr>
        <p:txBody>
          <a:bodyPr>
            <a:normAutofit/>
          </a:bodyPr>
          <a:lstStyle>
            <a:lvl1pPr>
              <a:defRPr sz="1600">
                <a:solidFill>
                  <a:schemeClr val="accent2"/>
                </a:solidFill>
              </a:defRPr>
            </a:lvl1pPr>
          </a:lstStyle>
          <a:p>
            <a:endParaRPr lang="id-ID" dirty="0"/>
          </a:p>
        </p:txBody>
      </p:sp>
      <p:pic>
        <p:nvPicPr>
          <p:cNvPr id="3" name="Picture 2" descr="17_SAIA_Logo_Pantone302_Horz_Stack_375 Lime Green (1).eps"/>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2">
                <a:alphaModFix amt="50000"/>
              </a:blip>
              <a:stretch>
                <a:fillRect/>
              </a:stretch>
            </p:blipFill>
          </mc:Choice>
          <mc:Fallback>
            <p:blipFill>
              <a:blip r:embed="rId3">
                <a:alphaModFix amt="50000"/>
              </a:blip>
              <a:stretch>
                <a:fillRect/>
              </a:stretch>
            </p:blipFill>
          </mc:Fallback>
        </mc:AlternateContent>
        <p:spPr>
          <a:xfrm>
            <a:off x="261411" y="6386468"/>
            <a:ext cx="2557731" cy="263197"/>
          </a:xfrm>
          <a:prstGeom prst="rect">
            <a:avLst/>
          </a:prstGeom>
          <a:noFill/>
          <a:ln w="12700" cmpd="sng">
            <a:noFill/>
          </a:ln>
        </p:spPr>
      </p:pic>
      <p:cxnSp>
        <p:nvCxnSpPr>
          <p:cNvPr id="5" name="Straight Connector 4"/>
          <p:cNvCxnSpPr/>
          <p:nvPr userDrawn="1"/>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83401932"/>
      </p:ext>
    </p:extLst>
  </p:cSld>
  <p:clrMapOvr>
    <a:masterClrMapping/>
  </p:clrMapOvr>
  <p:transition spd="slow"/>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8" name="Picture Placeholder 2"/>
          <p:cNvSpPr>
            <a:spLocks noGrp="1"/>
          </p:cNvSpPr>
          <p:nvPr>
            <p:ph type="pic" sz="quarter" idx="10"/>
          </p:nvPr>
        </p:nvSpPr>
        <p:spPr>
          <a:xfrm>
            <a:off x="1222375" y="1945431"/>
            <a:ext cx="3106738" cy="2016211"/>
          </a:xfrm>
        </p:spPr>
        <p:txBody>
          <a:bodyPr>
            <a:normAutofit/>
          </a:bodyPr>
          <a:lstStyle>
            <a:lvl1pPr>
              <a:defRPr sz="2000">
                <a:solidFill>
                  <a:schemeClr val="accent2"/>
                </a:solidFill>
              </a:defRPr>
            </a:lvl1pPr>
          </a:lstStyle>
          <a:p>
            <a:endParaRPr lang="id-ID"/>
          </a:p>
        </p:txBody>
      </p:sp>
      <p:sp>
        <p:nvSpPr>
          <p:cNvPr id="9" name="Picture Placeholder 2"/>
          <p:cNvSpPr>
            <a:spLocks noGrp="1"/>
          </p:cNvSpPr>
          <p:nvPr>
            <p:ph type="pic" sz="quarter" idx="11"/>
          </p:nvPr>
        </p:nvSpPr>
        <p:spPr>
          <a:xfrm>
            <a:off x="4533786" y="1945431"/>
            <a:ext cx="3106738" cy="2016211"/>
          </a:xfrm>
        </p:spPr>
        <p:txBody>
          <a:bodyPr>
            <a:normAutofit/>
          </a:bodyPr>
          <a:lstStyle>
            <a:lvl1pPr>
              <a:defRPr sz="2000">
                <a:solidFill>
                  <a:schemeClr val="accent2"/>
                </a:solidFill>
              </a:defRPr>
            </a:lvl1pPr>
          </a:lstStyle>
          <a:p>
            <a:endParaRPr lang="id-ID"/>
          </a:p>
        </p:txBody>
      </p:sp>
      <p:sp>
        <p:nvSpPr>
          <p:cNvPr id="10" name="Picture Placeholder 2"/>
          <p:cNvSpPr>
            <a:spLocks noGrp="1"/>
          </p:cNvSpPr>
          <p:nvPr>
            <p:ph type="pic" sz="quarter" idx="12"/>
          </p:nvPr>
        </p:nvSpPr>
        <p:spPr>
          <a:xfrm>
            <a:off x="7858048" y="1945431"/>
            <a:ext cx="3106738" cy="2016211"/>
          </a:xfrm>
        </p:spPr>
        <p:txBody>
          <a:bodyPr>
            <a:normAutofit/>
          </a:bodyPr>
          <a:lstStyle>
            <a:lvl1pPr>
              <a:defRPr sz="2000">
                <a:solidFill>
                  <a:schemeClr val="accent2"/>
                </a:solidFill>
              </a:defRPr>
            </a:lvl1pPr>
          </a:lstStyle>
          <a:p>
            <a:endParaRPr lang="id-ID"/>
          </a:p>
        </p:txBody>
      </p:sp>
      <p:sp>
        <p:nvSpPr>
          <p:cNvPr id="11" name="Picture Placeholder 2"/>
          <p:cNvSpPr>
            <a:spLocks noGrp="1"/>
          </p:cNvSpPr>
          <p:nvPr>
            <p:ph type="pic" sz="quarter" idx="13"/>
          </p:nvPr>
        </p:nvSpPr>
        <p:spPr>
          <a:xfrm>
            <a:off x="1222375" y="4177345"/>
            <a:ext cx="3106738" cy="2016211"/>
          </a:xfrm>
        </p:spPr>
        <p:txBody>
          <a:bodyPr>
            <a:normAutofit/>
          </a:bodyPr>
          <a:lstStyle>
            <a:lvl1pPr>
              <a:defRPr sz="2000">
                <a:solidFill>
                  <a:schemeClr val="accent2"/>
                </a:solidFill>
              </a:defRPr>
            </a:lvl1pPr>
          </a:lstStyle>
          <a:p>
            <a:endParaRPr lang="id-ID"/>
          </a:p>
        </p:txBody>
      </p:sp>
      <p:sp>
        <p:nvSpPr>
          <p:cNvPr id="12" name="Picture Placeholder 2"/>
          <p:cNvSpPr>
            <a:spLocks noGrp="1"/>
          </p:cNvSpPr>
          <p:nvPr>
            <p:ph type="pic" sz="quarter" idx="14"/>
          </p:nvPr>
        </p:nvSpPr>
        <p:spPr>
          <a:xfrm>
            <a:off x="4533786" y="4177345"/>
            <a:ext cx="3106738" cy="2016211"/>
          </a:xfrm>
        </p:spPr>
        <p:txBody>
          <a:bodyPr>
            <a:normAutofit/>
          </a:bodyPr>
          <a:lstStyle>
            <a:lvl1pPr>
              <a:defRPr sz="2000">
                <a:solidFill>
                  <a:schemeClr val="accent2"/>
                </a:solidFill>
              </a:defRPr>
            </a:lvl1pPr>
          </a:lstStyle>
          <a:p>
            <a:endParaRPr lang="id-ID"/>
          </a:p>
        </p:txBody>
      </p:sp>
      <p:sp>
        <p:nvSpPr>
          <p:cNvPr id="13" name="Picture Placeholder 2"/>
          <p:cNvSpPr>
            <a:spLocks noGrp="1"/>
          </p:cNvSpPr>
          <p:nvPr>
            <p:ph type="pic" sz="quarter" idx="15"/>
          </p:nvPr>
        </p:nvSpPr>
        <p:spPr>
          <a:xfrm>
            <a:off x="7858048" y="4177345"/>
            <a:ext cx="3106738" cy="2016211"/>
          </a:xfrm>
        </p:spPr>
        <p:txBody>
          <a:bodyPr>
            <a:normAutofit/>
          </a:bodyPr>
          <a:lstStyle>
            <a:lvl1pPr>
              <a:defRPr sz="2000">
                <a:solidFill>
                  <a:schemeClr val="accent2"/>
                </a:solidFill>
              </a:defRPr>
            </a:lvl1pPr>
          </a:lstStyle>
          <a:p>
            <a:endParaRPr lang="id-ID"/>
          </a:p>
        </p:txBody>
      </p:sp>
      <p:sp>
        <p:nvSpPr>
          <p:cNvPr id="14" name="Freeform 5"/>
          <p:cNvSpPr>
            <a:spLocks/>
          </p:cNvSpPr>
          <p:nvPr userDrawn="1"/>
        </p:nvSpPr>
        <p:spPr bwMode="auto">
          <a:xfrm flipH="1">
            <a:off x="9305255" y="2655843"/>
            <a:ext cx="1337469" cy="1337469"/>
          </a:xfrm>
          <a:custGeom>
            <a:avLst/>
            <a:gdLst>
              <a:gd name="T0" fmla="*/ 731 w 1169"/>
              <a:gd name="T1" fmla="*/ 0 h 1169"/>
              <a:gd name="T2" fmla="*/ 0 w 1169"/>
              <a:gd name="T3" fmla="*/ 0 h 1169"/>
              <a:gd name="T4" fmla="*/ 0 w 1169"/>
              <a:gd name="T5" fmla="*/ 731 h 1169"/>
              <a:gd name="T6" fmla="*/ 439 w 1169"/>
              <a:gd name="T7" fmla="*/ 1169 h 1169"/>
              <a:gd name="T8" fmla="*/ 1169 w 1169"/>
              <a:gd name="T9" fmla="*/ 1169 h 1169"/>
              <a:gd name="T10" fmla="*/ 1169 w 1169"/>
              <a:gd name="T11" fmla="*/ 439 h 1169"/>
              <a:gd name="T12" fmla="*/ 731 w 1169"/>
              <a:gd name="T13" fmla="*/ 0 h 1169"/>
            </a:gdLst>
            <a:ahLst/>
            <a:cxnLst>
              <a:cxn ang="0">
                <a:pos x="T0" y="T1"/>
              </a:cxn>
              <a:cxn ang="0">
                <a:pos x="T2" y="T3"/>
              </a:cxn>
              <a:cxn ang="0">
                <a:pos x="T4" y="T5"/>
              </a:cxn>
              <a:cxn ang="0">
                <a:pos x="T6" y="T7"/>
              </a:cxn>
              <a:cxn ang="0">
                <a:pos x="T8" y="T9"/>
              </a:cxn>
              <a:cxn ang="0">
                <a:pos x="T10" y="T11"/>
              </a:cxn>
              <a:cxn ang="0">
                <a:pos x="T12" y="T13"/>
              </a:cxn>
            </a:cxnLst>
            <a:rect l="0" t="0" r="r" b="b"/>
            <a:pathLst>
              <a:path w="1169" h="1169">
                <a:moveTo>
                  <a:pt x="731" y="0"/>
                </a:moveTo>
                <a:cubicBezTo>
                  <a:pt x="0" y="0"/>
                  <a:pt x="0" y="0"/>
                  <a:pt x="0" y="0"/>
                </a:cubicBezTo>
                <a:cubicBezTo>
                  <a:pt x="0" y="731"/>
                  <a:pt x="0" y="731"/>
                  <a:pt x="0" y="731"/>
                </a:cubicBezTo>
                <a:cubicBezTo>
                  <a:pt x="0" y="973"/>
                  <a:pt x="196" y="1169"/>
                  <a:pt x="439" y="1169"/>
                </a:cubicBezTo>
                <a:cubicBezTo>
                  <a:pt x="1169" y="1169"/>
                  <a:pt x="1169" y="1169"/>
                  <a:pt x="1169" y="1169"/>
                </a:cubicBezTo>
                <a:cubicBezTo>
                  <a:pt x="1169" y="439"/>
                  <a:pt x="1169" y="439"/>
                  <a:pt x="1169" y="439"/>
                </a:cubicBezTo>
                <a:cubicBezTo>
                  <a:pt x="1169" y="196"/>
                  <a:pt x="973" y="0"/>
                  <a:pt x="731" y="0"/>
                </a:cubicBezTo>
                <a:close/>
              </a:path>
            </a:pathLst>
          </a:custGeom>
          <a:solidFill>
            <a:schemeClr val="bg1">
              <a:lumMod val="85000"/>
              <a:alpha val="15000"/>
            </a:schemeClr>
          </a:solidFill>
          <a:ln>
            <a:noFill/>
          </a:ln>
        </p:spPr>
        <p:txBody>
          <a:bodyPr vert="horz" wrap="square" lIns="91440" tIns="45720" rIns="91440" bIns="45720" numCol="1" anchor="t" anchorCtr="0" compatLnSpc="1">
            <a:prstTxWarp prst="textNoShape">
              <a:avLst/>
            </a:prstTxWarp>
          </a:bodyPr>
          <a:lstStyle/>
          <a:p>
            <a:endParaRPr lang="id-ID" sz="1400">
              <a:solidFill>
                <a:schemeClr val="accent2"/>
              </a:solidFill>
            </a:endParaRPr>
          </a:p>
        </p:txBody>
      </p:sp>
      <p:sp>
        <p:nvSpPr>
          <p:cNvPr id="18" name="Freeform 5"/>
          <p:cNvSpPr>
            <a:spLocks/>
          </p:cNvSpPr>
          <p:nvPr userDrawn="1"/>
        </p:nvSpPr>
        <p:spPr bwMode="auto">
          <a:xfrm flipH="1">
            <a:off x="10870156" y="3855256"/>
            <a:ext cx="521440" cy="521440"/>
          </a:xfrm>
          <a:custGeom>
            <a:avLst/>
            <a:gdLst>
              <a:gd name="T0" fmla="*/ 731 w 1169"/>
              <a:gd name="T1" fmla="*/ 0 h 1169"/>
              <a:gd name="T2" fmla="*/ 0 w 1169"/>
              <a:gd name="T3" fmla="*/ 0 h 1169"/>
              <a:gd name="T4" fmla="*/ 0 w 1169"/>
              <a:gd name="T5" fmla="*/ 731 h 1169"/>
              <a:gd name="T6" fmla="*/ 439 w 1169"/>
              <a:gd name="T7" fmla="*/ 1169 h 1169"/>
              <a:gd name="T8" fmla="*/ 1169 w 1169"/>
              <a:gd name="T9" fmla="*/ 1169 h 1169"/>
              <a:gd name="T10" fmla="*/ 1169 w 1169"/>
              <a:gd name="T11" fmla="*/ 439 h 1169"/>
              <a:gd name="T12" fmla="*/ 731 w 1169"/>
              <a:gd name="T13" fmla="*/ 0 h 1169"/>
            </a:gdLst>
            <a:ahLst/>
            <a:cxnLst>
              <a:cxn ang="0">
                <a:pos x="T0" y="T1"/>
              </a:cxn>
              <a:cxn ang="0">
                <a:pos x="T2" y="T3"/>
              </a:cxn>
              <a:cxn ang="0">
                <a:pos x="T4" y="T5"/>
              </a:cxn>
              <a:cxn ang="0">
                <a:pos x="T6" y="T7"/>
              </a:cxn>
              <a:cxn ang="0">
                <a:pos x="T8" y="T9"/>
              </a:cxn>
              <a:cxn ang="0">
                <a:pos x="T10" y="T11"/>
              </a:cxn>
              <a:cxn ang="0">
                <a:pos x="T12" y="T13"/>
              </a:cxn>
            </a:cxnLst>
            <a:rect l="0" t="0" r="r" b="b"/>
            <a:pathLst>
              <a:path w="1169" h="1169">
                <a:moveTo>
                  <a:pt x="731" y="0"/>
                </a:moveTo>
                <a:cubicBezTo>
                  <a:pt x="0" y="0"/>
                  <a:pt x="0" y="0"/>
                  <a:pt x="0" y="0"/>
                </a:cubicBezTo>
                <a:cubicBezTo>
                  <a:pt x="0" y="731"/>
                  <a:pt x="0" y="731"/>
                  <a:pt x="0" y="731"/>
                </a:cubicBezTo>
                <a:cubicBezTo>
                  <a:pt x="0" y="973"/>
                  <a:pt x="196" y="1169"/>
                  <a:pt x="439" y="1169"/>
                </a:cubicBezTo>
                <a:cubicBezTo>
                  <a:pt x="1169" y="1169"/>
                  <a:pt x="1169" y="1169"/>
                  <a:pt x="1169" y="1169"/>
                </a:cubicBezTo>
                <a:cubicBezTo>
                  <a:pt x="1169" y="439"/>
                  <a:pt x="1169" y="439"/>
                  <a:pt x="1169" y="439"/>
                </a:cubicBezTo>
                <a:cubicBezTo>
                  <a:pt x="1169" y="196"/>
                  <a:pt x="973" y="0"/>
                  <a:pt x="731" y="0"/>
                </a:cubicBezTo>
                <a:close/>
              </a:path>
            </a:pathLst>
          </a:custGeom>
          <a:solidFill>
            <a:schemeClr val="bg1">
              <a:lumMod val="85000"/>
              <a:alpha val="15000"/>
            </a:schemeClr>
          </a:solidFill>
          <a:ln>
            <a:noFill/>
          </a:ln>
        </p:spPr>
        <p:txBody>
          <a:bodyPr vert="horz" wrap="square" lIns="91440" tIns="45720" rIns="91440" bIns="45720" numCol="1" anchor="t" anchorCtr="0" compatLnSpc="1">
            <a:prstTxWarp prst="textNoShape">
              <a:avLst/>
            </a:prstTxWarp>
          </a:bodyPr>
          <a:lstStyle/>
          <a:p>
            <a:endParaRPr lang="id-ID" sz="1400">
              <a:solidFill>
                <a:schemeClr val="accent2"/>
              </a:solidFill>
            </a:endParaRPr>
          </a:p>
        </p:txBody>
      </p:sp>
      <p:sp>
        <p:nvSpPr>
          <p:cNvPr id="19" name="Freeform 5"/>
          <p:cNvSpPr>
            <a:spLocks/>
          </p:cNvSpPr>
          <p:nvPr userDrawn="1"/>
        </p:nvSpPr>
        <p:spPr bwMode="auto">
          <a:xfrm flipH="1">
            <a:off x="8352858" y="2453988"/>
            <a:ext cx="521761" cy="521761"/>
          </a:xfrm>
          <a:custGeom>
            <a:avLst/>
            <a:gdLst>
              <a:gd name="T0" fmla="*/ 731 w 1169"/>
              <a:gd name="T1" fmla="*/ 0 h 1169"/>
              <a:gd name="T2" fmla="*/ 0 w 1169"/>
              <a:gd name="T3" fmla="*/ 0 h 1169"/>
              <a:gd name="T4" fmla="*/ 0 w 1169"/>
              <a:gd name="T5" fmla="*/ 731 h 1169"/>
              <a:gd name="T6" fmla="*/ 439 w 1169"/>
              <a:gd name="T7" fmla="*/ 1169 h 1169"/>
              <a:gd name="T8" fmla="*/ 1169 w 1169"/>
              <a:gd name="T9" fmla="*/ 1169 h 1169"/>
              <a:gd name="T10" fmla="*/ 1169 w 1169"/>
              <a:gd name="T11" fmla="*/ 439 h 1169"/>
              <a:gd name="T12" fmla="*/ 731 w 1169"/>
              <a:gd name="T13" fmla="*/ 0 h 1169"/>
            </a:gdLst>
            <a:ahLst/>
            <a:cxnLst>
              <a:cxn ang="0">
                <a:pos x="T0" y="T1"/>
              </a:cxn>
              <a:cxn ang="0">
                <a:pos x="T2" y="T3"/>
              </a:cxn>
              <a:cxn ang="0">
                <a:pos x="T4" y="T5"/>
              </a:cxn>
              <a:cxn ang="0">
                <a:pos x="T6" y="T7"/>
              </a:cxn>
              <a:cxn ang="0">
                <a:pos x="T8" y="T9"/>
              </a:cxn>
              <a:cxn ang="0">
                <a:pos x="T10" y="T11"/>
              </a:cxn>
              <a:cxn ang="0">
                <a:pos x="T12" y="T13"/>
              </a:cxn>
            </a:cxnLst>
            <a:rect l="0" t="0" r="r" b="b"/>
            <a:pathLst>
              <a:path w="1169" h="1169">
                <a:moveTo>
                  <a:pt x="731" y="0"/>
                </a:moveTo>
                <a:cubicBezTo>
                  <a:pt x="0" y="0"/>
                  <a:pt x="0" y="0"/>
                  <a:pt x="0" y="0"/>
                </a:cubicBezTo>
                <a:cubicBezTo>
                  <a:pt x="0" y="731"/>
                  <a:pt x="0" y="731"/>
                  <a:pt x="0" y="731"/>
                </a:cubicBezTo>
                <a:cubicBezTo>
                  <a:pt x="0" y="973"/>
                  <a:pt x="196" y="1169"/>
                  <a:pt x="439" y="1169"/>
                </a:cubicBezTo>
                <a:cubicBezTo>
                  <a:pt x="1169" y="1169"/>
                  <a:pt x="1169" y="1169"/>
                  <a:pt x="1169" y="1169"/>
                </a:cubicBezTo>
                <a:cubicBezTo>
                  <a:pt x="1169" y="439"/>
                  <a:pt x="1169" y="439"/>
                  <a:pt x="1169" y="439"/>
                </a:cubicBezTo>
                <a:cubicBezTo>
                  <a:pt x="1169" y="196"/>
                  <a:pt x="973" y="0"/>
                  <a:pt x="731" y="0"/>
                </a:cubicBezTo>
                <a:close/>
              </a:path>
            </a:pathLst>
          </a:custGeom>
          <a:solidFill>
            <a:schemeClr val="bg1">
              <a:lumMod val="85000"/>
              <a:alpha val="15000"/>
            </a:schemeClr>
          </a:solidFill>
          <a:ln>
            <a:noFill/>
          </a:ln>
        </p:spPr>
        <p:txBody>
          <a:bodyPr vert="horz" wrap="square" lIns="91440" tIns="45720" rIns="91440" bIns="45720" numCol="1" anchor="t" anchorCtr="0" compatLnSpc="1">
            <a:prstTxWarp prst="textNoShape">
              <a:avLst/>
            </a:prstTxWarp>
          </a:bodyPr>
          <a:lstStyle/>
          <a:p>
            <a:endParaRPr lang="id-ID" sz="1400">
              <a:solidFill>
                <a:schemeClr val="accent2"/>
              </a:solidFill>
            </a:endParaRPr>
          </a:p>
        </p:txBody>
      </p:sp>
      <p:pic>
        <p:nvPicPr>
          <p:cNvPr id="15" name="Picture 14" descr="17_SAIA_Logo_Pantone302_Horz_Stack_375 Lime Green (1).eps"/>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2">
                <a:alphaModFix amt="50000"/>
              </a:blip>
              <a:stretch>
                <a:fillRect/>
              </a:stretch>
            </p:blipFill>
          </mc:Choice>
          <mc:Fallback>
            <p:blipFill>
              <a:blip r:embed="rId3">
                <a:alphaModFix amt="50000"/>
              </a:blip>
              <a:stretch>
                <a:fillRect/>
              </a:stretch>
            </p:blipFill>
          </mc:Fallback>
        </mc:AlternateContent>
        <p:spPr>
          <a:xfrm>
            <a:off x="261411" y="6386468"/>
            <a:ext cx="2557731" cy="263197"/>
          </a:xfrm>
          <a:prstGeom prst="rect">
            <a:avLst/>
          </a:prstGeom>
          <a:noFill/>
          <a:ln w="12700" cmpd="sng">
            <a:noFill/>
          </a:ln>
        </p:spPr>
      </p:pic>
      <p:cxnSp>
        <p:nvCxnSpPr>
          <p:cNvPr id="16" name="Straight Connector 15"/>
          <p:cNvCxnSpPr/>
          <p:nvPr userDrawn="1"/>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6515081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1+#ppt_w/2"/>
                                          </p:val>
                                        </p:tav>
                                        <p:tav tm="100000">
                                          <p:val>
                                            <p:strVal val="#ppt_x"/>
                                          </p:val>
                                        </p:tav>
                                      </p:tavLst>
                                    </p:anim>
                                    <p:anim calcmode="lin" valueType="num">
                                      <p:cBhvr additive="base">
                                        <p:cTn id="8" dur="500" fill="hold"/>
                                        <p:tgtEl>
                                          <p:spTgt spid="19"/>
                                        </p:tgtEl>
                                        <p:attrNameLst>
                                          <p:attrName>ppt_y</p:attrName>
                                        </p:attrNameLst>
                                      </p:cBhvr>
                                      <p:tavLst>
                                        <p:tav tm="0">
                                          <p:val>
                                            <p:strVal val="0-#ppt_h/2"/>
                                          </p:val>
                                        </p:tav>
                                        <p:tav tm="100000">
                                          <p:val>
                                            <p:strVal val="#ppt_y"/>
                                          </p:val>
                                        </p:tav>
                                      </p:tavLst>
                                    </p:anim>
                                  </p:childTnLst>
                                </p:cTn>
                              </p:par>
                              <p:par>
                                <p:cTn id="9" presetID="2" presetClass="entr" presetSubtype="3"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1+#ppt_w/2"/>
                                          </p:val>
                                        </p:tav>
                                        <p:tav tm="100000">
                                          <p:val>
                                            <p:strVal val="#ppt_x"/>
                                          </p:val>
                                        </p:tav>
                                      </p:tavLst>
                                    </p:anim>
                                    <p:anim calcmode="lin" valueType="num">
                                      <p:cBhvr additive="base">
                                        <p:cTn id="12" dur="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3"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500" fill="hold"/>
                                        <p:tgtEl>
                                          <p:spTgt spid="18"/>
                                        </p:tgtEl>
                                        <p:attrNameLst>
                                          <p:attrName>ppt_x</p:attrName>
                                        </p:attrNameLst>
                                      </p:cBhvr>
                                      <p:tavLst>
                                        <p:tav tm="0">
                                          <p:val>
                                            <p:strVal val="1+#ppt_w/2"/>
                                          </p:val>
                                        </p:tav>
                                        <p:tav tm="100000">
                                          <p:val>
                                            <p:strVal val="#ppt_x"/>
                                          </p:val>
                                        </p:tav>
                                      </p:tavLst>
                                    </p:anim>
                                    <p:anim calcmode="lin" valueType="num">
                                      <p:cBhvr additive="base">
                                        <p:cTn id="16" dur="500" fill="hold"/>
                                        <p:tgtEl>
                                          <p:spTgt spid="1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8" grpId="0" animBg="1"/>
      <p:bldP spid="19" grpId="0" animBg="1"/>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15" name="Picture Placeholder 14"/>
          <p:cNvSpPr>
            <a:spLocks noGrp="1"/>
          </p:cNvSpPr>
          <p:nvPr>
            <p:ph type="pic" sz="quarter" idx="10"/>
          </p:nvPr>
        </p:nvSpPr>
        <p:spPr>
          <a:xfrm>
            <a:off x="1192213" y="2152650"/>
            <a:ext cx="3206750" cy="3138488"/>
          </a:xfrm>
        </p:spPr>
        <p:txBody>
          <a:bodyPr>
            <a:normAutofit/>
          </a:bodyPr>
          <a:lstStyle>
            <a:lvl1pPr>
              <a:defRPr sz="1600">
                <a:solidFill>
                  <a:schemeClr val="accent2"/>
                </a:solidFill>
              </a:defRPr>
            </a:lvl1pPr>
          </a:lstStyle>
          <a:p>
            <a:endParaRPr lang="id-ID"/>
          </a:p>
        </p:txBody>
      </p:sp>
      <p:sp>
        <p:nvSpPr>
          <p:cNvPr id="16" name="Picture Placeholder 14"/>
          <p:cNvSpPr>
            <a:spLocks noGrp="1"/>
          </p:cNvSpPr>
          <p:nvPr>
            <p:ph type="pic" sz="quarter" idx="11"/>
          </p:nvPr>
        </p:nvSpPr>
        <p:spPr>
          <a:xfrm>
            <a:off x="4487822" y="2152650"/>
            <a:ext cx="3206750" cy="3138488"/>
          </a:xfrm>
        </p:spPr>
        <p:txBody>
          <a:bodyPr>
            <a:normAutofit/>
          </a:bodyPr>
          <a:lstStyle>
            <a:lvl1pPr>
              <a:defRPr sz="1600">
                <a:solidFill>
                  <a:schemeClr val="accent2"/>
                </a:solidFill>
              </a:defRPr>
            </a:lvl1pPr>
          </a:lstStyle>
          <a:p>
            <a:endParaRPr lang="id-ID"/>
          </a:p>
        </p:txBody>
      </p:sp>
      <p:sp>
        <p:nvSpPr>
          <p:cNvPr id="17" name="Picture Placeholder 14"/>
          <p:cNvSpPr>
            <a:spLocks noGrp="1"/>
          </p:cNvSpPr>
          <p:nvPr>
            <p:ph type="pic" sz="quarter" idx="12"/>
          </p:nvPr>
        </p:nvSpPr>
        <p:spPr>
          <a:xfrm>
            <a:off x="7809924" y="2152650"/>
            <a:ext cx="3206750" cy="3138488"/>
          </a:xfrm>
        </p:spPr>
        <p:txBody>
          <a:bodyPr>
            <a:normAutofit/>
          </a:bodyPr>
          <a:lstStyle>
            <a:lvl1pPr>
              <a:defRPr sz="1600">
                <a:solidFill>
                  <a:schemeClr val="accent2"/>
                </a:solidFill>
              </a:defRPr>
            </a:lvl1pPr>
          </a:lstStyle>
          <a:p>
            <a:endParaRPr lang="id-ID"/>
          </a:p>
        </p:txBody>
      </p:sp>
      <p:pic>
        <p:nvPicPr>
          <p:cNvPr id="5" name="Picture 4" descr="17_SAIA_Logo_Pantone302_Horz_Stack_375 Lime Green (1).eps"/>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2">
                <a:alphaModFix amt="50000"/>
              </a:blip>
              <a:stretch>
                <a:fillRect/>
              </a:stretch>
            </p:blipFill>
          </mc:Choice>
          <mc:Fallback>
            <p:blipFill>
              <a:blip r:embed="rId3">
                <a:alphaModFix amt="50000"/>
              </a:blip>
              <a:stretch>
                <a:fillRect/>
              </a:stretch>
            </p:blipFill>
          </mc:Fallback>
        </mc:AlternateContent>
        <p:spPr>
          <a:xfrm>
            <a:off x="261411" y="6386468"/>
            <a:ext cx="2557731" cy="263197"/>
          </a:xfrm>
          <a:prstGeom prst="rect">
            <a:avLst/>
          </a:prstGeom>
          <a:noFill/>
          <a:ln w="12700" cmpd="sng">
            <a:noFill/>
          </a:ln>
        </p:spPr>
      </p:pic>
      <p:cxnSp>
        <p:nvCxnSpPr>
          <p:cNvPr id="6" name="Straight Connector 5"/>
          <p:cNvCxnSpPr/>
          <p:nvPr userDrawn="1"/>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16734137"/>
      </p:ext>
    </p:extLst>
  </p:cSld>
  <p:clrMapOvr>
    <a:masterClrMapping/>
  </p:clrMapOvr>
  <p:transition spd="slow"/>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8" name="Picture Placeholder 3"/>
          <p:cNvSpPr>
            <a:spLocks noGrp="1"/>
          </p:cNvSpPr>
          <p:nvPr>
            <p:ph type="pic" sz="quarter" idx="10"/>
          </p:nvPr>
        </p:nvSpPr>
        <p:spPr>
          <a:xfrm>
            <a:off x="1045466" y="1950125"/>
            <a:ext cx="4969744" cy="3753338"/>
          </a:xfrm>
        </p:spPr>
        <p:txBody>
          <a:bodyPr>
            <a:normAutofit/>
          </a:bodyPr>
          <a:lstStyle>
            <a:lvl1pPr>
              <a:defRPr sz="1800">
                <a:solidFill>
                  <a:schemeClr val="accent2"/>
                </a:solidFill>
              </a:defRPr>
            </a:lvl1pPr>
          </a:lstStyle>
          <a:p>
            <a:endParaRPr lang="id-ID"/>
          </a:p>
        </p:txBody>
      </p:sp>
      <p:sp>
        <p:nvSpPr>
          <p:cNvPr id="9" name="Picture Placeholder 3"/>
          <p:cNvSpPr>
            <a:spLocks noGrp="1"/>
          </p:cNvSpPr>
          <p:nvPr>
            <p:ph type="pic" sz="quarter" idx="11"/>
          </p:nvPr>
        </p:nvSpPr>
        <p:spPr>
          <a:xfrm>
            <a:off x="6516763" y="1937796"/>
            <a:ext cx="4969744" cy="3753338"/>
          </a:xfrm>
        </p:spPr>
        <p:txBody>
          <a:bodyPr>
            <a:normAutofit/>
          </a:bodyPr>
          <a:lstStyle>
            <a:lvl1pPr>
              <a:defRPr sz="1800">
                <a:solidFill>
                  <a:schemeClr val="accent2"/>
                </a:solidFill>
              </a:defRPr>
            </a:lvl1pPr>
          </a:lstStyle>
          <a:p>
            <a:endParaRPr lang="id-ID"/>
          </a:p>
        </p:txBody>
      </p:sp>
      <p:pic>
        <p:nvPicPr>
          <p:cNvPr id="11" name="Picture 10" descr="17_SAIA_Logo_Pantone302_Horz_Stack_375 Lime Green (1).eps"/>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2">
                <a:alphaModFix amt="50000"/>
              </a:blip>
              <a:stretch>
                <a:fillRect/>
              </a:stretch>
            </p:blipFill>
          </mc:Choice>
          <mc:Fallback>
            <p:blipFill>
              <a:blip r:embed="rId3">
                <a:alphaModFix amt="50000"/>
              </a:blip>
              <a:stretch>
                <a:fillRect/>
              </a:stretch>
            </p:blipFill>
          </mc:Fallback>
        </mc:AlternateContent>
        <p:spPr>
          <a:xfrm>
            <a:off x="261411" y="6386468"/>
            <a:ext cx="2557731" cy="263197"/>
          </a:xfrm>
          <a:prstGeom prst="rect">
            <a:avLst/>
          </a:prstGeom>
          <a:noFill/>
          <a:ln w="12700" cmpd="sng">
            <a:noFill/>
          </a:ln>
        </p:spPr>
      </p:pic>
      <p:cxnSp>
        <p:nvCxnSpPr>
          <p:cNvPr id="15" name="Straight Connector 14"/>
          <p:cNvCxnSpPr/>
          <p:nvPr userDrawn="1"/>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23994634"/>
      </p:ext>
    </p:extLst>
  </p:cSld>
  <p:clrMapOvr>
    <a:masterClrMapping/>
  </p:clrMapOvr>
  <p:transition spd="slow"/>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sp>
        <p:nvSpPr>
          <p:cNvPr id="10" name="Picture Placeholder 3"/>
          <p:cNvSpPr>
            <a:spLocks noGrp="1"/>
          </p:cNvSpPr>
          <p:nvPr>
            <p:ph type="pic" sz="quarter" idx="11"/>
          </p:nvPr>
        </p:nvSpPr>
        <p:spPr>
          <a:xfrm>
            <a:off x="5266299" y="3164617"/>
            <a:ext cx="6819990" cy="4020519"/>
          </a:xfrm>
        </p:spPr>
        <p:txBody>
          <a:bodyPr>
            <a:normAutofit/>
          </a:bodyPr>
          <a:lstStyle>
            <a:lvl1pPr>
              <a:defRPr sz="1800">
                <a:solidFill>
                  <a:schemeClr val="accent2"/>
                </a:solidFill>
              </a:defRPr>
            </a:lvl1pPr>
          </a:lstStyle>
          <a:p>
            <a:endParaRPr lang="id-ID" dirty="0"/>
          </a:p>
        </p:txBody>
      </p:sp>
      <p:pic>
        <p:nvPicPr>
          <p:cNvPr id="5" name="Picture 4" descr="17_SAIA_Logo_Pantone302_Horz_Stack_375 Lime Green (1).eps"/>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2">
                <a:alphaModFix amt="50000"/>
              </a:blip>
              <a:stretch>
                <a:fillRect/>
              </a:stretch>
            </p:blipFill>
          </mc:Choice>
          <mc:Fallback>
            <p:blipFill>
              <a:blip r:embed="rId3">
                <a:alphaModFix amt="50000"/>
              </a:blip>
              <a:stretch>
                <a:fillRect/>
              </a:stretch>
            </p:blipFill>
          </mc:Fallback>
        </mc:AlternateContent>
        <p:spPr>
          <a:xfrm>
            <a:off x="261411" y="6386468"/>
            <a:ext cx="2557731" cy="263197"/>
          </a:xfrm>
          <a:prstGeom prst="rect">
            <a:avLst/>
          </a:prstGeom>
          <a:noFill/>
          <a:ln w="12700" cmpd="sng">
            <a:noFill/>
          </a:ln>
        </p:spPr>
      </p:pic>
      <p:cxnSp>
        <p:nvCxnSpPr>
          <p:cNvPr id="6" name="Straight Connector 5"/>
          <p:cNvCxnSpPr/>
          <p:nvPr userDrawn="1"/>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40078244"/>
      </p:ext>
    </p:extLst>
  </p:cSld>
  <p:clrMapOvr>
    <a:masterClrMapping/>
  </p:clrMapOvr>
  <p:transition spd="slow"/>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sp>
        <p:nvSpPr>
          <p:cNvPr id="4" name="Picture Placeholder 3"/>
          <p:cNvSpPr>
            <a:spLocks noGrp="1"/>
          </p:cNvSpPr>
          <p:nvPr>
            <p:ph type="pic" sz="quarter" idx="11"/>
          </p:nvPr>
        </p:nvSpPr>
        <p:spPr>
          <a:xfrm>
            <a:off x="0" y="-23813"/>
            <a:ext cx="12192000" cy="4117976"/>
          </a:xfrm>
        </p:spPr>
        <p:txBody>
          <a:bodyPr/>
          <a:lstStyle>
            <a:lvl1pPr>
              <a:defRPr>
                <a:solidFill>
                  <a:schemeClr val="accent2"/>
                </a:solidFill>
              </a:defRPr>
            </a:lvl1pPr>
          </a:lstStyle>
          <a:p>
            <a:endParaRPr lang="id-ID"/>
          </a:p>
        </p:txBody>
      </p:sp>
      <p:sp>
        <p:nvSpPr>
          <p:cNvPr id="8" name="Picture Placeholder 3"/>
          <p:cNvSpPr>
            <a:spLocks noGrp="1"/>
          </p:cNvSpPr>
          <p:nvPr>
            <p:ph type="pic" sz="quarter" idx="10"/>
          </p:nvPr>
        </p:nvSpPr>
        <p:spPr>
          <a:xfrm>
            <a:off x="6502324" y="662473"/>
            <a:ext cx="2734983" cy="2969860"/>
          </a:xfrm>
          <a:custGeom>
            <a:avLst/>
            <a:gdLst>
              <a:gd name="connsiteX0" fmla="*/ 0 w 2091170"/>
              <a:gd name="connsiteY0" fmla="*/ 0 h 3109819"/>
              <a:gd name="connsiteX1" fmla="*/ 2091170 w 2091170"/>
              <a:gd name="connsiteY1" fmla="*/ 0 h 3109819"/>
              <a:gd name="connsiteX2" fmla="*/ 2091170 w 2091170"/>
              <a:gd name="connsiteY2" fmla="*/ 3109819 h 3109819"/>
              <a:gd name="connsiteX3" fmla="*/ 0 w 2091170"/>
              <a:gd name="connsiteY3" fmla="*/ 3109819 h 3109819"/>
              <a:gd name="connsiteX4" fmla="*/ 0 w 2091170"/>
              <a:gd name="connsiteY4" fmla="*/ 0 h 3109819"/>
              <a:gd name="connsiteX0" fmla="*/ 0 w 2091170"/>
              <a:gd name="connsiteY0" fmla="*/ 317241 h 3427060"/>
              <a:gd name="connsiteX1" fmla="*/ 1363383 w 2091170"/>
              <a:gd name="connsiteY1" fmla="*/ 0 h 3427060"/>
              <a:gd name="connsiteX2" fmla="*/ 2091170 w 2091170"/>
              <a:gd name="connsiteY2" fmla="*/ 3427060 h 3427060"/>
              <a:gd name="connsiteX3" fmla="*/ 0 w 2091170"/>
              <a:gd name="connsiteY3" fmla="*/ 3427060 h 3427060"/>
              <a:gd name="connsiteX4" fmla="*/ 0 w 2091170"/>
              <a:gd name="connsiteY4" fmla="*/ 317241 h 3427060"/>
              <a:gd name="connsiteX0" fmla="*/ 0 w 2734983"/>
              <a:gd name="connsiteY0" fmla="*/ 317241 h 3427060"/>
              <a:gd name="connsiteX1" fmla="*/ 1363383 w 2734983"/>
              <a:gd name="connsiteY1" fmla="*/ 0 h 3427060"/>
              <a:gd name="connsiteX2" fmla="*/ 2734983 w 2734983"/>
              <a:gd name="connsiteY2" fmla="*/ 2521990 h 3427060"/>
              <a:gd name="connsiteX3" fmla="*/ 0 w 2734983"/>
              <a:gd name="connsiteY3" fmla="*/ 3427060 h 3427060"/>
              <a:gd name="connsiteX4" fmla="*/ 0 w 2734983"/>
              <a:gd name="connsiteY4" fmla="*/ 317241 h 3427060"/>
              <a:gd name="connsiteX0" fmla="*/ 0 w 2734983"/>
              <a:gd name="connsiteY0" fmla="*/ 317241 h 2969860"/>
              <a:gd name="connsiteX1" fmla="*/ 1363383 w 2734983"/>
              <a:gd name="connsiteY1" fmla="*/ 0 h 2969860"/>
              <a:gd name="connsiteX2" fmla="*/ 2734983 w 2734983"/>
              <a:gd name="connsiteY2" fmla="*/ 2521990 h 2969860"/>
              <a:gd name="connsiteX3" fmla="*/ 1408923 w 2734983"/>
              <a:gd name="connsiteY3" fmla="*/ 2969860 h 2969860"/>
              <a:gd name="connsiteX4" fmla="*/ 0 w 2734983"/>
              <a:gd name="connsiteY4" fmla="*/ 317241 h 2969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4983" h="2969860">
                <a:moveTo>
                  <a:pt x="0" y="317241"/>
                </a:moveTo>
                <a:lnTo>
                  <a:pt x="1363383" y="0"/>
                </a:lnTo>
                <a:lnTo>
                  <a:pt x="2734983" y="2521990"/>
                </a:lnTo>
                <a:lnTo>
                  <a:pt x="1408923" y="2969860"/>
                </a:lnTo>
                <a:lnTo>
                  <a:pt x="0" y="317241"/>
                </a:lnTo>
                <a:close/>
              </a:path>
            </a:pathLst>
          </a:custGeom>
        </p:spPr>
        <p:txBody>
          <a:bodyPr>
            <a:normAutofit/>
          </a:bodyPr>
          <a:lstStyle>
            <a:lvl1pPr>
              <a:defRPr sz="1600">
                <a:solidFill>
                  <a:schemeClr val="bg1"/>
                </a:solidFill>
              </a:defRPr>
            </a:lvl1pPr>
          </a:lstStyle>
          <a:p>
            <a:endParaRPr lang="id-ID" dirty="0"/>
          </a:p>
        </p:txBody>
      </p:sp>
      <p:sp>
        <p:nvSpPr>
          <p:cNvPr id="14" name="Rectangle 13"/>
          <p:cNvSpPr/>
          <p:nvPr userDrawn="1"/>
        </p:nvSpPr>
        <p:spPr>
          <a:xfrm>
            <a:off x="11528983" y="273543"/>
            <a:ext cx="461914" cy="3676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400"/>
          </a:p>
        </p:txBody>
      </p:sp>
      <p:sp>
        <p:nvSpPr>
          <p:cNvPr id="15" name="Rectangle 14"/>
          <p:cNvSpPr/>
          <p:nvPr userDrawn="1"/>
        </p:nvSpPr>
        <p:spPr>
          <a:xfrm>
            <a:off x="11528983" y="641189"/>
            <a:ext cx="461914" cy="45719"/>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400"/>
          </a:p>
        </p:txBody>
      </p:sp>
      <p:sp>
        <p:nvSpPr>
          <p:cNvPr id="23" name="TextBox 22"/>
          <p:cNvSpPr txBox="1"/>
          <p:nvPr userDrawn="1"/>
        </p:nvSpPr>
        <p:spPr>
          <a:xfrm>
            <a:off x="11560205" y="305131"/>
            <a:ext cx="399469" cy="307777"/>
          </a:xfrm>
          <a:prstGeom prst="rect">
            <a:avLst/>
          </a:prstGeom>
          <a:noFill/>
        </p:spPr>
        <p:txBody>
          <a:bodyPr wrap="none" rtlCol="0">
            <a:spAutoFit/>
          </a:bodyPr>
          <a:lstStyle/>
          <a:p>
            <a:pPr algn="ctr"/>
            <a:fld id="{260E2A6B-A809-4840-BF14-8648BC0BDF87}" type="slidenum">
              <a:rPr lang="id-ID" sz="1400" b="1" smtClean="0">
                <a:solidFill>
                  <a:schemeClr val="bg1"/>
                </a:solidFill>
              </a:rPr>
              <a:pPr algn="ctr"/>
              <a:t>‹#›</a:t>
            </a:fld>
            <a:endParaRPr lang="id-ID" sz="1100" dirty="0">
              <a:solidFill>
                <a:schemeClr val="bg1"/>
              </a:solidFill>
            </a:endParaRPr>
          </a:p>
        </p:txBody>
      </p:sp>
      <p:pic>
        <p:nvPicPr>
          <p:cNvPr id="7" name="Picture 6" descr="17_SAIA_Logo_Pantone302_Horz_Stack_375 Lime Green (1).eps"/>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2">
                <a:alphaModFix amt="50000"/>
              </a:blip>
              <a:stretch>
                <a:fillRect/>
              </a:stretch>
            </p:blipFill>
          </mc:Choice>
          <mc:Fallback>
            <p:blipFill>
              <a:blip r:embed="rId3">
                <a:alphaModFix amt="50000"/>
              </a:blip>
              <a:stretch>
                <a:fillRect/>
              </a:stretch>
            </p:blipFill>
          </mc:Fallback>
        </mc:AlternateContent>
        <p:spPr>
          <a:xfrm>
            <a:off x="261411" y="6386468"/>
            <a:ext cx="2557731" cy="263197"/>
          </a:xfrm>
          <a:prstGeom prst="rect">
            <a:avLst/>
          </a:prstGeom>
          <a:noFill/>
          <a:ln w="12700" cmpd="sng">
            <a:noFill/>
          </a:ln>
        </p:spPr>
      </p:pic>
      <p:cxnSp>
        <p:nvCxnSpPr>
          <p:cNvPr id="9" name="Straight Connector 8"/>
          <p:cNvCxnSpPr/>
          <p:nvPr userDrawn="1"/>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41102171"/>
      </p:ext>
    </p:extLst>
  </p:cSld>
  <p:clrMapOvr>
    <a:masterClrMapping/>
  </p:clrMapOvr>
  <p:transition spd="slow"/>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7_Title Slide">
    <p:spTree>
      <p:nvGrpSpPr>
        <p:cNvPr id="1" name=""/>
        <p:cNvGrpSpPr/>
        <p:nvPr/>
      </p:nvGrpSpPr>
      <p:grpSpPr>
        <a:xfrm>
          <a:off x="0" y="0"/>
          <a:ext cx="0" cy="0"/>
          <a:chOff x="0" y="0"/>
          <a:chExt cx="0" cy="0"/>
        </a:xfrm>
      </p:grpSpPr>
      <p:sp>
        <p:nvSpPr>
          <p:cNvPr id="9" name="Rectangle 8"/>
          <p:cNvSpPr/>
          <p:nvPr userDrawn="1"/>
        </p:nvSpPr>
        <p:spPr>
          <a:xfrm>
            <a:off x="-2" y="0"/>
            <a:ext cx="12187314" cy="40005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icture Placeholder 2"/>
          <p:cNvSpPr>
            <a:spLocks noGrp="1"/>
          </p:cNvSpPr>
          <p:nvPr>
            <p:ph type="pic" sz="quarter" idx="10"/>
          </p:nvPr>
        </p:nvSpPr>
        <p:spPr>
          <a:xfrm>
            <a:off x="4265098" y="1704098"/>
            <a:ext cx="3633145" cy="2288465"/>
          </a:xfrm>
        </p:spPr>
        <p:txBody>
          <a:bodyPr>
            <a:normAutofit/>
          </a:bodyPr>
          <a:lstStyle>
            <a:lvl1pPr>
              <a:defRPr sz="2000">
                <a:solidFill>
                  <a:schemeClr val="accent2"/>
                </a:solidFill>
              </a:defRPr>
            </a:lvl1pPr>
          </a:lstStyle>
          <a:p>
            <a:endParaRPr lang="id-ID"/>
          </a:p>
        </p:txBody>
      </p:sp>
    </p:spTree>
    <p:extLst>
      <p:ext uri="{BB962C8B-B14F-4D97-AF65-F5344CB8AC3E}">
        <p14:creationId xmlns:p14="http://schemas.microsoft.com/office/powerpoint/2010/main" val="242016174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1_Title Slide">
    <p:spTree>
      <p:nvGrpSpPr>
        <p:cNvPr id="1" name=""/>
        <p:cNvGrpSpPr/>
        <p:nvPr/>
      </p:nvGrpSpPr>
      <p:grpSpPr>
        <a:xfrm>
          <a:off x="0" y="0"/>
          <a:ext cx="0" cy="0"/>
          <a:chOff x="0" y="0"/>
          <a:chExt cx="0" cy="0"/>
        </a:xfrm>
      </p:grpSpPr>
      <p:sp>
        <p:nvSpPr>
          <p:cNvPr id="8" name="Picture Placeholder 2"/>
          <p:cNvSpPr>
            <a:spLocks noGrp="1"/>
          </p:cNvSpPr>
          <p:nvPr>
            <p:ph type="pic" sz="quarter" idx="10"/>
          </p:nvPr>
        </p:nvSpPr>
        <p:spPr>
          <a:xfrm>
            <a:off x="0" y="2140431"/>
            <a:ext cx="12192000" cy="3241193"/>
          </a:xfrm>
        </p:spPr>
        <p:txBody>
          <a:bodyPr/>
          <a:lstStyle>
            <a:lvl1pPr>
              <a:defRPr>
                <a:solidFill>
                  <a:schemeClr val="accent2"/>
                </a:solidFill>
              </a:defRPr>
            </a:lvl1pPr>
          </a:lstStyle>
          <a:p>
            <a:endParaRPr lang="id-ID"/>
          </a:p>
        </p:txBody>
      </p:sp>
      <p:pic>
        <p:nvPicPr>
          <p:cNvPr id="3" name="Picture 2" descr="17_SAIA_Logo_Pantone302_Horz_Stack_375 Lime Green (1).eps"/>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2">
                <a:alphaModFix amt="50000"/>
              </a:blip>
              <a:stretch>
                <a:fillRect/>
              </a:stretch>
            </p:blipFill>
          </mc:Choice>
          <mc:Fallback>
            <p:blipFill>
              <a:blip r:embed="rId3">
                <a:alphaModFix amt="50000"/>
              </a:blip>
              <a:stretch>
                <a:fillRect/>
              </a:stretch>
            </p:blipFill>
          </mc:Fallback>
        </mc:AlternateContent>
        <p:spPr>
          <a:xfrm>
            <a:off x="261411" y="6386468"/>
            <a:ext cx="2557731" cy="263197"/>
          </a:xfrm>
          <a:prstGeom prst="rect">
            <a:avLst/>
          </a:prstGeom>
          <a:noFill/>
          <a:ln w="12700" cmpd="sng">
            <a:noFill/>
          </a:ln>
        </p:spPr>
      </p:pic>
      <p:cxnSp>
        <p:nvCxnSpPr>
          <p:cNvPr id="4" name="Straight Connector 3"/>
          <p:cNvCxnSpPr/>
          <p:nvPr userDrawn="1"/>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47196662"/>
      </p:ext>
    </p:extLst>
  </p:cSld>
  <p:clrMapOvr>
    <a:masterClrMapping/>
  </p:clrMapOvr>
  <p:transition spd="slow"/>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4_Title Slide">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2192000" cy="5399088"/>
          </a:xfrm>
        </p:spPr>
        <p:txBody>
          <a:bodyPr>
            <a:normAutofit/>
          </a:bodyPr>
          <a:lstStyle>
            <a:lvl1pPr>
              <a:defRPr sz="3600">
                <a:solidFill>
                  <a:schemeClr val="accent2"/>
                </a:solidFill>
              </a:defRPr>
            </a:lvl1pPr>
          </a:lstStyle>
          <a:p>
            <a:endParaRPr lang="id-ID"/>
          </a:p>
        </p:txBody>
      </p:sp>
    </p:spTree>
    <p:extLst>
      <p:ext uri="{BB962C8B-B14F-4D97-AF65-F5344CB8AC3E}">
        <p14:creationId xmlns:p14="http://schemas.microsoft.com/office/powerpoint/2010/main" val="4255193803"/>
      </p:ext>
    </p:extLst>
  </p:cSld>
  <p:clrMapOvr>
    <a:masterClrMapping/>
  </p:clrMapOvr>
  <p:transition spd="slow"/>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734482"/>
      </p:ext>
    </p:extLst>
  </p:cSld>
  <p:clrMapOvr>
    <a:masterClrMapping/>
  </p:clrMapOvr>
  <p:transition spd="slow"/>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7968416"/>
      </p:ext>
    </p:extLst>
  </p:cSld>
  <p:clrMapOvr>
    <a:masterClrMapping/>
  </p:clrMapOvr>
  <p:transition spd="slow"/>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8" name="Rectangle 7"/>
          <p:cNvSpPr/>
          <p:nvPr userDrawn="1"/>
        </p:nvSpPr>
        <p:spPr>
          <a:xfrm>
            <a:off x="0" y="-1"/>
            <a:ext cx="12192000" cy="4152123"/>
          </a:xfrm>
          <a:prstGeom prst="rect">
            <a:avLst/>
          </a:prstGeom>
          <a:solidFill>
            <a:srgbClr val="222A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6" name="Picture Placeholder 3"/>
          <p:cNvSpPr>
            <a:spLocks noGrp="1"/>
          </p:cNvSpPr>
          <p:nvPr>
            <p:ph type="pic" sz="quarter" idx="10"/>
          </p:nvPr>
        </p:nvSpPr>
        <p:spPr>
          <a:xfrm>
            <a:off x="5265737" y="921256"/>
            <a:ext cx="1660525" cy="1658937"/>
          </a:xfrm>
          <a:prstGeom prst="ellipse">
            <a:avLst/>
          </a:prstGeom>
        </p:spPr>
        <p:txBody>
          <a:bodyPr>
            <a:normAutofit/>
          </a:bodyPr>
          <a:lstStyle>
            <a:lvl1pPr>
              <a:defRPr sz="1600">
                <a:solidFill>
                  <a:schemeClr val="accent2"/>
                </a:solidFill>
              </a:defRPr>
            </a:lvl1pPr>
          </a:lstStyle>
          <a:p>
            <a:endParaRPr lang="id-ID" dirty="0"/>
          </a:p>
        </p:txBody>
      </p:sp>
    </p:spTree>
    <p:extLst>
      <p:ext uri="{BB962C8B-B14F-4D97-AF65-F5344CB8AC3E}">
        <p14:creationId xmlns:p14="http://schemas.microsoft.com/office/powerpoint/2010/main" val="132232372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8" name="Picture Placeholder 3"/>
          <p:cNvSpPr>
            <a:spLocks noGrp="1"/>
          </p:cNvSpPr>
          <p:nvPr>
            <p:ph type="pic" sz="quarter" idx="11"/>
          </p:nvPr>
        </p:nvSpPr>
        <p:spPr>
          <a:xfrm>
            <a:off x="8116673" y="1993246"/>
            <a:ext cx="4059266" cy="2635316"/>
          </a:xfrm>
        </p:spPr>
        <p:txBody>
          <a:bodyPr>
            <a:normAutofit/>
          </a:bodyPr>
          <a:lstStyle>
            <a:lvl1pPr>
              <a:defRPr sz="1600">
                <a:solidFill>
                  <a:schemeClr val="accent2"/>
                </a:solidFill>
              </a:defRPr>
            </a:lvl1pPr>
          </a:lstStyle>
          <a:p>
            <a:endParaRPr lang="id-ID"/>
          </a:p>
        </p:txBody>
      </p:sp>
      <p:sp>
        <p:nvSpPr>
          <p:cNvPr id="11" name="Picture Placeholder 3"/>
          <p:cNvSpPr>
            <a:spLocks noGrp="1"/>
          </p:cNvSpPr>
          <p:nvPr>
            <p:ph type="pic" sz="quarter" idx="12"/>
          </p:nvPr>
        </p:nvSpPr>
        <p:spPr>
          <a:xfrm>
            <a:off x="0" y="1993246"/>
            <a:ext cx="4058337" cy="2635316"/>
          </a:xfrm>
        </p:spPr>
        <p:txBody>
          <a:bodyPr>
            <a:normAutofit/>
          </a:bodyPr>
          <a:lstStyle>
            <a:lvl1pPr>
              <a:defRPr sz="1600">
                <a:solidFill>
                  <a:schemeClr val="accent2"/>
                </a:solidFill>
              </a:defRPr>
            </a:lvl1pPr>
          </a:lstStyle>
          <a:p>
            <a:endParaRPr lang="id-ID"/>
          </a:p>
        </p:txBody>
      </p:sp>
    </p:spTree>
    <p:extLst>
      <p:ext uri="{BB962C8B-B14F-4D97-AF65-F5344CB8AC3E}">
        <p14:creationId xmlns:p14="http://schemas.microsoft.com/office/powerpoint/2010/main" val="4157294925"/>
      </p:ext>
    </p:extLst>
  </p:cSld>
  <p:clrMapOvr>
    <a:masterClrMapping/>
  </p:clrMapOvr>
  <p:transition spd="slow"/>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11" name="Picture Placeholder 3"/>
          <p:cNvSpPr>
            <a:spLocks noGrp="1"/>
          </p:cNvSpPr>
          <p:nvPr>
            <p:ph type="pic" sz="quarter" idx="12"/>
          </p:nvPr>
        </p:nvSpPr>
        <p:spPr>
          <a:xfrm>
            <a:off x="0" y="1993246"/>
            <a:ext cx="12192000" cy="2635316"/>
          </a:xfrm>
        </p:spPr>
        <p:txBody>
          <a:bodyPr>
            <a:normAutofit/>
          </a:bodyPr>
          <a:lstStyle>
            <a:lvl1pPr>
              <a:defRPr sz="1600">
                <a:solidFill>
                  <a:schemeClr val="accent2"/>
                </a:solidFill>
              </a:defRPr>
            </a:lvl1pPr>
          </a:lstStyle>
          <a:p>
            <a:endParaRPr lang="id-ID"/>
          </a:p>
        </p:txBody>
      </p:sp>
    </p:spTree>
    <p:extLst>
      <p:ext uri="{BB962C8B-B14F-4D97-AF65-F5344CB8AC3E}">
        <p14:creationId xmlns:p14="http://schemas.microsoft.com/office/powerpoint/2010/main" val="3336908678"/>
      </p:ext>
    </p:extLst>
  </p:cSld>
  <p:clrMapOvr>
    <a:masterClrMapping/>
  </p:clrMapOvr>
  <p:transition spd="slow"/>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6" name="Picture Placeholder 3"/>
          <p:cNvSpPr>
            <a:spLocks noGrp="1"/>
          </p:cNvSpPr>
          <p:nvPr>
            <p:ph type="pic" sz="quarter" idx="10"/>
          </p:nvPr>
        </p:nvSpPr>
        <p:spPr>
          <a:xfrm>
            <a:off x="0" y="0"/>
            <a:ext cx="2034000" cy="2286000"/>
          </a:xfrm>
        </p:spPr>
        <p:txBody>
          <a:bodyPr/>
          <a:lstStyle>
            <a:lvl1pPr>
              <a:defRPr sz="1800">
                <a:solidFill>
                  <a:schemeClr val="accent2"/>
                </a:solidFill>
              </a:defRPr>
            </a:lvl1pPr>
          </a:lstStyle>
          <a:p>
            <a:endParaRPr lang="id-ID"/>
          </a:p>
        </p:txBody>
      </p:sp>
      <p:sp>
        <p:nvSpPr>
          <p:cNvPr id="8" name="Picture Placeholder 3"/>
          <p:cNvSpPr>
            <a:spLocks noGrp="1"/>
          </p:cNvSpPr>
          <p:nvPr>
            <p:ph type="pic" sz="quarter" idx="11"/>
          </p:nvPr>
        </p:nvSpPr>
        <p:spPr>
          <a:xfrm>
            <a:off x="0" y="2286000"/>
            <a:ext cx="2034000" cy="2286000"/>
          </a:xfrm>
        </p:spPr>
        <p:txBody>
          <a:bodyPr/>
          <a:lstStyle>
            <a:lvl1pPr>
              <a:defRPr sz="1800">
                <a:solidFill>
                  <a:schemeClr val="accent2"/>
                </a:solidFill>
              </a:defRPr>
            </a:lvl1pPr>
          </a:lstStyle>
          <a:p>
            <a:endParaRPr lang="id-ID"/>
          </a:p>
        </p:txBody>
      </p:sp>
      <p:sp>
        <p:nvSpPr>
          <p:cNvPr id="9" name="Picture Placeholder 3"/>
          <p:cNvSpPr>
            <a:spLocks noGrp="1"/>
          </p:cNvSpPr>
          <p:nvPr>
            <p:ph type="pic" sz="quarter" idx="12"/>
          </p:nvPr>
        </p:nvSpPr>
        <p:spPr>
          <a:xfrm>
            <a:off x="0" y="4572000"/>
            <a:ext cx="2034000" cy="2286000"/>
          </a:xfrm>
        </p:spPr>
        <p:txBody>
          <a:bodyPr/>
          <a:lstStyle>
            <a:lvl1pPr>
              <a:defRPr sz="1800">
                <a:solidFill>
                  <a:schemeClr val="accent2"/>
                </a:solidFill>
              </a:defRPr>
            </a:lvl1pPr>
          </a:lstStyle>
          <a:p>
            <a:endParaRPr lang="id-ID"/>
          </a:p>
        </p:txBody>
      </p:sp>
      <p:sp>
        <p:nvSpPr>
          <p:cNvPr id="10" name="Picture Placeholder 3"/>
          <p:cNvSpPr>
            <a:spLocks noGrp="1"/>
          </p:cNvSpPr>
          <p:nvPr>
            <p:ph type="pic" sz="quarter" idx="13"/>
          </p:nvPr>
        </p:nvSpPr>
        <p:spPr>
          <a:xfrm>
            <a:off x="2037319" y="0"/>
            <a:ext cx="2034000" cy="2286000"/>
          </a:xfrm>
        </p:spPr>
        <p:txBody>
          <a:bodyPr/>
          <a:lstStyle>
            <a:lvl1pPr>
              <a:defRPr sz="1800">
                <a:solidFill>
                  <a:schemeClr val="accent2"/>
                </a:solidFill>
              </a:defRPr>
            </a:lvl1pPr>
          </a:lstStyle>
          <a:p>
            <a:endParaRPr lang="id-ID"/>
          </a:p>
        </p:txBody>
      </p:sp>
      <p:sp>
        <p:nvSpPr>
          <p:cNvPr id="12" name="Picture Placeholder 3"/>
          <p:cNvSpPr>
            <a:spLocks noGrp="1"/>
          </p:cNvSpPr>
          <p:nvPr>
            <p:ph type="pic" sz="quarter" idx="14"/>
          </p:nvPr>
        </p:nvSpPr>
        <p:spPr>
          <a:xfrm>
            <a:off x="2037319" y="2286000"/>
            <a:ext cx="2034000" cy="2286000"/>
          </a:xfrm>
        </p:spPr>
        <p:txBody>
          <a:bodyPr/>
          <a:lstStyle>
            <a:lvl1pPr>
              <a:defRPr sz="1800">
                <a:solidFill>
                  <a:schemeClr val="accent2"/>
                </a:solidFill>
              </a:defRPr>
            </a:lvl1pPr>
          </a:lstStyle>
          <a:p>
            <a:endParaRPr lang="id-ID"/>
          </a:p>
        </p:txBody>
      </p:sp>
      <p:sp>
        <p:nvSpPr>
          <p:cNvPr id="13" name="Picture Placeholder 3"/>
          <p:cNvSpPr>
            <a:spLocks noGrp="1"/>
          </p:cNvSpPr>
          <p:nvPr>
            <p:ph type="pic" sz="quarter" idx="15"/>
          </p:nvPr>
        </p:nvSpPr>
        <p:spPr>
          <a:xfrm>
            <a:off x="2037319" y="4572000"/>
            <a:ext cx="2034000" cy="2286000"/>
          </a:xfrm>
        </p:spPr>
        <p:txBody>
          <a:bodyPr/>
          <a:lstStyle>
            <a:lvl1pPr>
              <a:defRPr sz="1800">
                <a:solidFill>
                  <a:schemeClr val="accent2"/>
                </a:solidFill>
              </a:defRPr>
            </a:lvl1pPr>
          </a:lstStyle>
          <a:p>
            <a:endParaRPr lang="id-ID"/>
          </a:p>
        </p:txBody>
      </p:sp>
      <p:sp>
        <p:nvSpPr>
          <p:cNvPr id="14" name="Picture Placeholder 3"/>
          <p:cNvSpPr>
            <a:spLocks noGrp="1"/>
          </p:cNvSpPr>
          <p:nvPr>
            <p:ph type="pic" sz="quarter" idx="16"/>
          </p:nvPr>
        </p:nvSpPr>
        <p:spPr>
          <a:xfrm>
            <a:off x="4071319" y="0"/>
            <a:ext cx="2034000" cy="2286000"/>
          </a:xfrm>
        </p:spPr>
        <p:txBody>
          <a:bodyPr/>
          <a:lstStyle>
            <a:lvl1pPr>
              <a:defRPr sz="1800">
                <a:solidFill>
                  <a:schemeClr val="accent2"/>
                </a:solidFill>
              </a:defRPr>
            </a:lvl1pPr>
          </a:lstStyle>
          <a:p>
            <a:endParaRPr lang="id-ID"/>
          </a:p>
        </p:txBody>
      </p:sp>
      <p:sp>
        <p:nvSpPr>
          <p:cNvPr id="15" name="Picture Placeholder 3"/>
          <p:cNvSpPr>
            <a:spLocks noGrp="1"/>
          </p:cNvSpPr>
          <p:nvPr>
            <p:ph type="pic" sz="quarter" idx="17"/>
          </p:nvPr>
        </p:nvSpPr>
        <p:spPr>
          <a:xfrm>
            <a:off x="4071319" y="2286000"/>
            <a:ext cx="2034000" cy="2286000"/>
          </a:xfrm>
        </p:spPr>
        <p:txBody>
          <a:bodyPr/>
          <a:lstStyle>
            <a:lvl1pPr>
              <a:defRPr sz="1800">
                <a:solidFill>
                  <a:schemeClr val="accent2"/>
                </a:solidFill>
              </a:defRPr>
            </a:lvl1pPr>
          </a:lstStyle>
          <a:p>
            <a:endParaRPr lang="id-ID"/>
          </a:p>
        </p:txBody>
      </p:sp>
      <p:sp>
        <p:nvSpPr>
          <p:cNvPr id="16" name="Picture Placeholder 3"/>
          <p:cNvSpPr>
            <a:spLocks noGrp="1"/>
          </p:cNvSpPr>
          <p:nvPr>
            <p:ph type="pic" sz="quarter" idx="18"/>
          </p:nvPr>
        </p:nvSpPr>
        <p:spPr>
          <a:xfrm>
            <a:off x="4071319" y="4572000"/>
            <a:ext cx="2034000" cy="2286000"/>
          </a:xfrm>
        </p:spPr>
        <p:txBody>
          <a:bodyPr/>
          <a:lstStyle>
            <a:lvl1pPr>
              <a:defRPr sz="1800">
                <a:solidFill>
                  <a:schemeClr val="accent2"/>
                </a:solidFill>
              </a:defRPr>
            </a:lvl1pPr>
          </a:lstStyle>
          <a:p>
            <a:endParaRPr lang="id-ID"/>
          </a:p>
        </p:txBody>
      </p:sp>
      <p:sp>
        <p:nvSpPr>
          <p:cNvPr id="17" name="Picture Placeholder 3"/>
          <p:cNvSpPr>
            <a:spLocks noGrp="1"/>
          </p:cNvSpPr>
          <p:nvPr>
            <p:ph type="pic" sz="quarter" idx="19"/>
          </p:nvPr>
        </p:nvSpPr>
        <p:spPr>
          <a:xfrm>
            <a:off x="6108638" y="0"/>
            <a:ext cx="2034000" cy="2286000"/>
          </a:xfrm>
        </p:spPr>
        <p:txBody>
          <a:bodyPr/>
          <a:lstStyle>
            <a:lvl1pPr>
              <a:defRPr sz="1800">
                <a:solidFill>
                  <a:schemeClr val="accent2"/>
                </a:solidFill>
              </a:defRPr>
            </a:lvl1pPr>
          </a:lstStyle>
          <a:p>
            <a:endParaRPr lang="id-ID"/>
          </a:p>
        </p:txBody>
      </p:sp>
      <p:sp>
        <p:nvSpPr>
          <p:cNvPr id="18" name="Picture Placeholder 3"/>
          <p:cNvSpPr>
            <a:spLocks noGrp="1"/>
          </p:cNvSpPr>
          <p:nvPr>
            <p:ph type="pic" sz="quarter" idx="20"/>
          </p:nvPr>
        </p:nvSpPr>
        <p:spPr>
          <a:xfrm>
            <a:off x="6108638" y="2286000"/>
            <a:ext cx="2034000" cy="2286000"/>
          </a:xfrm>
        </p:spPr>
        <p:txBody>
          <a:bodyPr/>
          <a:lstStyle>
            <a:lvl1pPr>
              <a:defRPr sz="1800">
                <a:solidFill>
                  <a:schemeClr val="accent2"/>
                </a:solidFill>
              </a:defRPr>
            </a:lvl1pPr>
          </a:lstStyle>
          <a:p>
            <a:endParaRPr lang="id-ID"/>
          </a:p>
        </p:txBody>
      </p:sp>
      <p:sp>
        <p:nvSpPr>
          <p:cNvPr id="19" name="Picture Placeholder 3"/>
          <p:cNvSpPr>
            <a:spLocks noGrp="1"/>
          </p:cNvSpPr>
          <p:nvPr>
            <p:ph type="pic" sz="quarter" idx="21"/>
          </p:nvPr>
        </p:nvSpPr>
        <p:spPr>
          <a:xfrm>
            <a:off x="6108638" y="4572000"/>
            <a:ext cx="2034000" cy="2286000"/>
          </a:xfrm>
        </p:spPr>
        <p:txBody>
          <a:bodyPr/>
          <a:lstStyle>
            <a:lvl1pPr>
              <a:defRPr sz="1800">
                <a:solidFill>
                  <a:schemeClr val="accent2"/>
                </a:solidFill>
              </a:defRPr>
            </a:lvl1pPr>
          </a:lstStyle>
          <a:p>
            <a:endParaRPr lang="id-ID"/>
          </a:p>
        </p:txBody>
      </p:sp>
      <p:sp>
        <p:nvSpPr>
          <p:cNvPr id="20" name="Picture Placeholder 3"/>
          <p:cNvSpPr>
            <a:spLocks noGrp="1"/>
          </p:cNvSpPr>
          <p:nvPr>
            <p:ph type="pic" sz="quarter" idx="22"/>
          </p:nvPr>
        </p:nvSpPr>
        <p:spPr>
          <a:xfrm>
            <a:off x="8139319" y="0"/>
            <a:ext cx="2034000" cy="2286000"/>
          </a:xfrm>
        </p:spPr>
        <p:txBody>
          <a:bodyPr/>
          <a:lstStyle>
            <a:lvl1pPr>
              <a:defRPr sz="1800">
                <a:solidFill>
                  <a:schemeClr val="accent2"/>
                </a:solidFill>
              </a:defRPr>
            </a:lvl1pPr>
          </a:lstStyle>
          <a:p>
            <a:endParaRPr lang="id-ID"/>
          </a:p>
        </p:txBody>
      </p:sp>
      <p:sp>
        <p:nvSpPr>
          <p:cNvPr id="21" name="Picture Placeholder 3"/>
          <p:cNvSpPr>
            <a:spLocks noGrp="1"/>
          </p:cNvSpPr>
          <p:nvPr>
            <p:ph type="pic" sz="quarter" idx="23"/>
          </p:nvPr>
        </p:nvSpPr>
        <p:spPr>
          <a:xfrm>
            <a:off x="8139319" y="2286000"/>
            <a:ext cx="2034000" cy="2286000"/>
          </a:xfrm>
        </p:spPr>
        <p:txBody>
          <a:bodyPr/>
          <a:lstStyle>
            <a:lvl1pPr>
              <a:defRPr sz="1800">
                <a:solidFill>
                  <a:schemeClr val="accent2"/>
                </a:solidFill>
              </a:defRPr>
            </a:lvl1pPr>
          </a:lstStyle>
          <a:p>
            <a:endParaRPr lang="id-ID"/>
          </a:p>
        </p:txBody>
      </p:sp>
      <p:sp>
        <p:nvSpPr>
          <p:cNvPr id="22" name="Picture Placeholder 3"/>
          <p:cNvSpPr>
            <a:spLocks noGrp="1"/>
          </p:cNvSpPr>
          <p:nvPr>
            <p:ph type="pic" sz="quarter" idx="24"/>
          </p:nvPr>
        </p:nvSpPr>
        <p:spPr>
          <a:xfrm>
            <a:off x="8139319" y="4572000"/>
            <a:ext cx="2034000" cy="2286000"/>
          </a:xfrm>
        </p:spPr>
        <p:txBody>
          <a:bodyPr/>
          <a:lstStyle>
            <a:lvl1pPr>
              <a:defRPr sz="1800">
                <a:solidFill>
                  <a:schemeClr val="accent2"/>
                </a:solidFill>
              </a:defRPr>
            </a:lvl1pPr>
          </a:lstStyle>
          <a:p>
            <a:endParaRPr lang="id-ID"/>
          </a:p>
        </p:txBody>
      </p:sp>
      <p:sp>
        <p:nvSpPr>
          <p:cNvPr id="23" name="Picture Placeholder 3"/>
          <p:cNvSpPr>
            <a:spLocks noGrp="1"/>
          </p:cNvSpPr>
          <p:nvPr>
            <p:ph type="pic" sz="quarter" idx="25"/>
          </p:nvPr>
        </p:nvSpPr>
        <p:spPr>
          <a:xfrm>
            <a:off x="10176638" y="0"/>
            <a:ext cx="2034000" cy="2286000"/>
          </a:xfrm>
        </p:spPr>
        <p:txBody>
          <a:bodyPr/>
          <a:lstStyle>
            <a:lvl1pPr>
              <a:defRPr sz="1800">
                <a:solidFill>
                  <a:schemeClr val="accent2"/>
                </a:solidFill>
              </a:defRPr>
            </a:lvl1pPr>
          </a:lstStyle>
          <a:p>
            <a:endParaRPr lang="id-ID"/>
          </a:p>
        </p:txBody>
      </p:sp>
      <p:sp>
        <p:nvSpPr>
          <p:cNvPr id="24" name="Picture Placeholder 3"/>
          <p:cNvSpPr>
            <a:spLocks noGrp="1"/>
          </p:cNvSpPr>
          <p:nvPr>
            <p:ph type="pic" sz="quarter" idx="26"/>
          </p:nvPr>
        </p:nvSpPr>
        <p:spPr>
          <a:xfrm>
            <a:off x="10176638" y="2286000"/>
            <a:ext cx="2034000" cy="2286000"/>
          </a:xfrm>
        </p:spPr>
        <p:txBody>
          <a:bodyPr/>
          <a:lstStyle>
            <a:lvl1pPr>
              <a:defRPr sz="1800">
                <a:solidFill>
                  <a:schemeClr val="accent2"/>
                </a:solidFill>
              </a:defRPr>
            </a:lvl1pPr>
          </a:lstStyle>
          <a:p>
            <a:endParaRPr lang="id-ID"/>
          </a:p>
        </p:txBody>
      </p:sp>
      <p:sp>
        <p:nvSpPr>
          <p:cNvPr id="25" name="Picture Placeholder 3"/>
          <p:cNvSpPr>
            <a:spLocks noGrp="1"/>
          </p:cNvSpPr>
          <p:nvPr>
            <p:ph type="pic" sz="quarter" idx="27"/>
          </p:nvPr>
        </p:nvSpPr>
        <p:spPr>
          <a:xfrm>
            <a:off x="10176638" y="4572000"/>
            <a:ext cx="2034000" cy="2286000"/>
          </a:xfrm>
        </p:spPr>
        <p:txBody>
          <a:bodyPr/>
          <a:lstStyle>
            <a:lvl1pPr>
              <a:defRPr sz="1800">
                <a:solidFill>
                  <a:schemeClr val="accent2"/>
                </a:solidFill>
              </a:defRPr>
            </a:lvl1pPr>
          </a:lstStyle>
          <a:p>
            <a:endParaRPr lang="id-ID"/>
          </a:p>
        </p:txBody>
      </p:sp>
      <p:sp>
        <p:nvSpPr>
          <p:cNvPr id="7" name="TextBox 6"/>
          <p:cNvSpPr txBox="1"/>
          <p:nvPr userDrawn="1"/>
        </p:nvSpPr>
        <p:spPr>
          <a:xfrm>
            <a:off x="11584250" y="305131"/>
            <a:ext cx="351378" cy="261610"/>
          </a:xfrm>
          <a:prstGeom prst="rect">
            <a:avLst/>
          </a:prstGeom>
          <a:noFill/>
        </p:spPr>
        <p:txBody>
          <a:bodyPr wrap="none" rtlCol="0">
            <a:spAutoFit/>
          </a:bodyPr>
          <a:lstStyle/>
          <a:p>
            <a:pPr algn="ctr"/>
            <a:fld id="{260E2A6B-A809-4840-BF14-8648BC0BDF87}" type="slidenum">
              <a:rPr lang="id-ID" sz="1100" b="1" smtClean="0">
                <a:solidFill>
                  <a:schemeClr val="bg1"/>
                </a:solidFill>
              </a:rPr>
              <a:pPr algn="ctr"/>
              <a:t>‹#›</a:t>
            </a:fld>
            <a:endParaRPr lang="id-ID" sz="1100" dirty="0">
              <a:solidFill>
                <a:schemeClr val="bg1"/>
              </a:solidFill>
            </a:endParaRPr>
          </a:p>
        </p:txBody>
      </p:sp>
    </p:spTree>
    <p:extLst>
      <p:ext uri="{BB962C8B-B14F-4D97-AF65-F5344CB8AC3E}">
        <p14:creationId xmlns:p14="http://schemas.microsoft.com/office/powerpoint/2010/main" val="202324561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26" name="Picture Placeholder 3"/>
          <p:cNvSpPr>
            <a:spLocks noGrp="1"/>
          </p:cNvSpPr>
          <p:nvPr>
            <p:ph type="pic" sz="quarter" idx="10"/>
          </p:nvPr>
        </p:nvSpPr>
        <p:spPr>
          <a:xfrm>
            <a:off x="1450174" y="2284944"/>
            <a:ext cx="1697846" cy="1697847"/>
          </a:xfrm>
          <a:prstGeom prst="ellipse">
            <a:avLst/>
          </a:prstGeom>
        </p:spPr>
        <p:txBody>
          <a:bodyPr>
            <a:normAutofit/>
          </a:bodyPr>
          <a:lstStyle>
            <a:lvl1pPr>
              <a:defRPr sz="1600">
                <a:solidFill>
                  <a:schemeClr val="accent2"/>
                </a:solidFill>
              </a:defRPr>
            </a:lvl1pPr>
          </a:lstStyle>
          <a:p>
            <a:endParaRPr lang="id-ID" dirty="0"/>
          </a:p>
        </p:txBody>
      </p:sp>
      <p:sp>
        <p:nvSpPr>
          <p:cNvPr id="27" name="Picture Placeholder 3"/>
          <p:cNvSpPr>
            <a:spLocks noGrp="1"/>
          </p:cNvSpPr>
          <p:nvPr>
            <p:ph type="pic" sz="quarter" idx="11"/>
          </p:nvPr>
        </p:nvSpPr>
        <p:spPr>
          <a:xfrm>
            <a:off x="3971864" y="2284944"/>
            <a:ext cx="1697846" cy="1697847"/>
          </a:xfrm>
          <a:prstGeom prst="ellipse">
            <a:avLst/>
          </a:prstGeom>
        </p:spPr>
        <p:txBody>
          <a:bodyPr>
            <a:normAutofit/>
          </a:bodyPr>
          <a:lstStyle>
            <a:lvl1pPr>
              <a:defRPr sz="1600">
                <a:solidFill>
                  <a:schemeClr val="accent2"/>
                </a:solidFill>
              </a:defRPr>
            </a:lvl1pPr>
          </a:lstStyle>
          <a:p>
            <a:endParaRPr lang="id-ID" dirty="0"/>
          </a:p>
        </p:txBody>
      </p:sp>
      <p:sp>
        <p:nvSpPr>
          <p:cNvPr id="28" name="Picture Placeholder 3"/>
          <p:cNvSpPr>
            <a:spLocks noGrp="1"/>
          </p:cNvSpPr>
          <p:nvPr>
            <p:ph type="pic" sz="quarter" idx="12"/>
          </p:nvPr>
        </p:nvSpPr>
        <p:spPr>
          <a:xfrm>
            <a:off x="6508785" y="2284944"/>
            <a:ext cx="1697846" cy="1697847"/>
          </a:xfrm>
          <a:prstGeom prst="ellipse">
            <a:avLst/>
          </a:prstGeom>
        </p:spPr>
        <p:txBody>
          <a:bodyPr>
            <a:normAutofit/>
          </a:bodyPr>
          <a:lstStyle>
            <a:lvl1pPr>
              <a:defRPr sz="1600">
                <a:solidFill>
                  <a:schemeClr val="accent2"/>
                </a:solidFill>
              </a:defRPr>
            </a:lvl1pPr>
          </a:lstStyle>
          <a:p>
            <a:endParaRPr lang="id-ID" dirty="0"/>
          </a:p>
        </p:txBody>
      </p:sp>
      <p:sp>
        <p:nvSpPr>
          <p:cNvPr id="29" name="Picture Placeholder 3"/>
          <p:cNvSpPr>
            <a:spLocks noGrp="1"/>
          </p:cNvSpPr>
          <p:nvPr>
            <p:ph type="pic" sz="quarter" idx="13"/>
          </p:nvPr>
        </p:nvSpPr>
        <p:spPr>
          <a:xfrm>
            <a:off x="9030475" y="2284944"/>
            <a:ext cx="1697846" cy="1697847"/>
          </a:xfrm>
          <a:prstGeom prst="ellipse">
            <a:avLst/>
          </a:prstGeom>
        </p:spPr>
        <p:txBody>
          <a:bodyPr>
            <a:normAutofit/>
          </a:bodyPr>
          <a:lstStyle>
            <a:lvl1pPr>
              <a:defRPr sz="1600">
                <a:solidFill>
                  <a:schemeClr val="accent2"/>
                </a:solidFill>
              </a:defRPr>
            </a:lvl1pPr>
          </a:lstStyle>
          <a:p>
            <a:endParaRPr lang="id-ID"/>
          </a:p>
        </p:txBody>
      </p:sp>
      <p:pic>
        <p:nvPicPr>
          <p:cNvPr id="6" name="Picture 5" descr="17_SAIA_Logo_Pantone302_Horz_Stack_375 Lime Green (1).eps"/>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2">
                <a:alphaModFix amt="50000"/>
              </a:blip>
              <a:stretch>
                <a:fillRect/>
              </a:stretch>
            </p:blipFill>
          </mc:Choice>
          <mc:Fallback>
            <p:blipFill>
              <a:blip r:embed="rId3">
                <a:alphaModFix amt="50000"/>
              </a:blip>
              <a:stretch>
                <a:fillRect/>
              </a:stretch>
            </p:blipFill>
          </mc:Fallback>
        </mc:AlternateContent>
        <p:spPr>
          <a:xfrm>
            <a:off x="261411" y="6386468"/>
            <a:ext cx="2557731" cy="263197"/>
          </a:xfrm>
          <a:prstGeom prst="rect">
            <a:avLst/>
          </a:prstGeom>
          <a:noFill/>
          <a:ln w="12700" cmpd="sng">
            <a:noFill/>
          </a:ln>
        </p:spPr>
      </p:pic>
      <p:cxnSp>
        <p:nvCxnSpPr>
          <p:cNvPr id="7" name="Straight Connector 6"/>
          <p:cNvCxnSpPr/>
          <p:nvPr userDrawn="1"/>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51655109"/>
      </p:ext>
    </p:extLst>
  </p:cSld>
  <p:clrMapOvr>
    <a:masterClrMapping/>
  </p:clrMapOvr>
  <p:transition spd="slow"/>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72" name="Picture Placeholder 3"/>
          <p:cNvSpPr>
            <a:spLocks noGrp="1"/>
          </p:cNvSpPr>
          <p:nvPr>
            <p:ph type="pic" sz="quarter" idx="10"/>
          </p:nvPr>
        </p:nvSpPr>
        <p:spPr>
          <a:xfrm>
            <a:off x="1244493" y="2113494"/>
            <a:ext cx="1697846" cy="1697847"/>
          </a:xfrm>
          <a:prstGeom prst="ellipse">
            <a:avLst/>
          </a:prstGeom>
        </p:spPr>
        <p:txBody>
          <a:bodyPr>
            <a:normAutofit/>
          </a:bodyPr>
          <a:lstStyle>
            <a:lvl1pPr>
              <a:defRPr sz="1600">
                <a:solidFill>
                  <a:schemeClr val="accent2"/>
                </a:solidFill>
              </a:defRPr>
            </a:lvl1pPr>
          </a:lstStyle>
          <a:p>
            <a:endParaRPr lang="id-ID" dirty="0"/>
          </a:p>
        </p:txBody>
      </p:sp>
      <p:pic>
        <p:nvPicPr>
          <p:cNvPr id="3" name="Picture 2" descr="17_SAIA_Logo_Pantone302_Horz_Stack_375 Lime Green (1).eps"/>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2">
                <a:alphaModFix amt="50000"/>
              </a:blip>
              <a:stretch>
                <a:fillRect/>
              </a:stretch>
            </p:blipFill>
          </mc:Choice>
          <mc:Fallback>
            <p:blipFill>
              <a:blip r:embed="rId3">
                <a:alphaModFix amt="50000"/>
              </a:blip>
              <a:stretch>
                <a:fillRect/>
              </a:stretch>
            </p:blipFill>
          </mc:Fallback>
        </mc:AlternateContent>
        <p:spPr>
          <a:xfrm>
            <a:off x="261411" y="6386468"/>
            <a:ext cx="2557731" cy="263197"/>
          </a:xfrm>
          <a:prstGeom prst="rect">
            <a:avLst/>
          </a:prstGeom>
          <a:noFill/>
          <a:ln w="12700" cmpd="sng">
            <a:noFill/>
          </a:ln>
        </p:spPr>
      </p:pic>
      <p:cxnSp>
        <p:nvCxnSpPr>
          <p:cNvPr id="4" name="Straight Connector 3"/>
          <p:cNvCxnSpPr/>
          <p:nvPr userDrawn="1"/>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52827181"/>
      </p:ext>
    </p:extLst>
  </p:cSld>
  <p:clrMapOvr>
    <a:masterClrMapping/>
  </p:clrMapOvr>
  <p:transition spd="slow"/>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id-ID"/>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73FBC63-C649-42C3-9C85-0F873F8F0B35}" type="datetimeFigureOut">
              <a:rPr lang="id-ID" smtClean="0"/>
              <a:pPr/>
              <a:t>20/08/19</a:t>
            </a:fld>
            <a:endParaRPr lang="id-ID"/>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d-ID"/>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76DFD3-2AF0-4B06-81C8-CF1C6F54D29C}" type="slidenum">
              <a:rPr lang="id-ID" smtClean="0"/>
              <a:pPr/>
              <a:t>‹#›</a:t>
            </a:fld>
            <a:endParaRPr lang="id-ID"/>
          </a:p>
        </p:txBody>
      </p:sp>
    </p:spTree>
    <p:extLst>
      <p:ext uri="{BB962C8B-B14F-4D97-AF65-F5344CB8AC3E}">
        <p14:creationId xmlns:p14="http://schemas.microsoft.com/office/powerpoint/2010/main" val="13730609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73"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60" r:id="rId12"/>
    <p:sldLayoutId id="2147483659" r:id="rId13"/>
    <p:sldLayoutId id="2147483661" r:id="rId14"/>
    <p:sldLayoutId id="2147483664" r:id="rId15"/>
    <p:sldLayoutId id="2147483665" r:id="rId16"/>
    <p:sldLayoutId id="2147483666" r:id="rId17"/>
    <p:sldLayoutId id="2147483670" r:id="rId18"/>
    <p:sldLayoutId id="2147483678" r:id="rId19"/>
  </p:sldLayoutIdLst>
  <p:transition spd="slow"/>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38.pdf"/><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4.emf"/><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1.pdf"/><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5.emf"/><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image" Target="../media/image1.pdf"/><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6.emf"/><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image" Target="../media/image1.pdf"/><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344.pdf"/><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1.pdf"/></Relationships>
</file>

<file path=ppt/slides/_rels/slide16.xml.rels><?xml version="1.0" encoding="UTF-8" standalone="yes"?>
<Relationships xmlns="http://schemas.openxmlformats.org/package/2006/relationships"><Relationship Id="rId8" Type="http://schemas.openxmlformats.org/officeDocument/2006/relationships/image" Target="../media/image31.png"/><Relationship Id="rId7" Type="http://schemas.openxmlformats.org/officeDocument/2006/relationships/image" Target="../media/image30.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1.pdf"/></Relationships>
</file>

<file path=ppt/slides/_rels/slide17.xml.rels><?xml version="1.0" encoding="UTF-8" standalone="yes"?>
<Relationships xmlns="http://schemas.openxmlformats.org/package/2006/relationships"><Relationship Id="rId3" Type="http://schemas.openxmlformats.org/officeDocument/2006/relationships/image" Target="../media/image1.pdf"/><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image" Target="../media/image1.pdf"/><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53.pdf"/><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55.pdf"/><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57.pdf"/><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image" Target="../media/image359.pdf"/><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1.pdf"/><Relationship Id="rId7" Type="http://schemas.openxmlformats.org/officeDocument/2006/relationships/image" Target="../media/image361.pdf"/><Relationship Id="rId12"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2.xml"/><Relationship Id="rId11" Type="http://schemas.openxmlformats.org/officeDocument/2006/relationships/image" Target="../media/image39.emf"/><Relationship Id="rId10" Type="http://schemas.openxmlformats.org/officeDocument/2006/relationships/image" Target="../media/image38.emf"/><Relationship Id="rId4" Type="http://schemas.openxmlformats.org/officeDocument/2006/relationships/image" Target="../media/image1.png"/><Relationship Id="rId9" Type="http://schemas.openxmlformats.org/officeDocument/2006/relationships/image" Target="../media/image37.png"/></Relationships>
</file>

<file path=ppt/slides/_rels/slide25.xml.rels><?xml version="1.0" encoding="UTF-8" standalone="yes"?>
<Relationships xmlns="http://schemas.openxmlformats.org/package/2006/relationships"><Relationship Id="rId3" Type="http://schemas.openxmlformats.org/officeDocument/2006/relationships/image" Target="../media/image1.pdf"/><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image" Target="../media/image1.pdf"/><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5.pdf"/><Relationship Id="rId7" Type="http://schemas.openxmlformats.org/officeDocument/2006/relationships/image" Target="../media/image369.pdf"/><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67.pdf"/><Relationship Id="rId4" Type="http://schemas.openxmlformats.org/officeDocument/2006/relationships/image" Target="../media/image32.png"/></Relationships>
</file>

<file path=ppt/slides/_rels/slide29.xml.rels><?xml version="1.0" encoding="UTF-8" standalone="yes"?>
<Relationships xmlns="http://schemas.openxmlformats.org/package/2006/relationships"><Relationship Id="rId3" Type="http://schemas.openxmlformats.org/officeDocument/2006/relationships/image" Target="../media/image1.pdf"/><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42.jpeg"/><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pdf"/><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1.png"/></Relationships>
</file>

<file path=ppt/slides/_rels/slide31.xml.rels><?xml version="1.0" encoding="UTF-8" standalone="yes"?>
<Relationships xmlns="http://schemas.openxmlformats.org/package/2006/relationships"><Relationship Id="rId3" Type="http://schemas.openxmlformats.org/officeDocument/2006/relationships/image" Target="../media/image1.pdf"/><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373.pdf"/><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1.pdf"/><Relationship Id="rId7" Type="http://schemas.openxmlformats.org/officeDocument/2006/relationships/image" Target="../media/image377.pdf"/><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375.pdf"/><Relationship Id="rId4" Type="http://schemas.openxmlformats.org/officeDocument/2006/relationships/image" Target="../media/image1.png"/></Relationships>
</file>

<file path=ppt/slides/_rels/slide33.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1.pdf"/><Relationship Id="rId7" Type="http://schemas.openxmlformats.org/officeDocument/2006/relationships/image" Target="../media/image379.pdf"/><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1.png"/><Relationship Id="rId9" Type="http://schemas.openxmlformats.org/officeDocument/2006/relationships/image" Target="../media/image31.png"/></Relationships>
</file>

<file path=ppt/slides/_rels/slide34.xml.rels><?xml version="1.0" encoding="UTF-8" standalone="yes"?>
<Relationships xmlns="http://schemas.openxmlformats.org/package/2006/relationships"><Relationship Id="rId3" Type="http://schemas.openxmlformats.org/officeDocument/2006/relationships/image" Target="../media/image1.pdf"/><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5.xml.rels><?xml version="1.0" encoding="UTF-8" standalone="yes"?>
<Relationships xmlns="http://schemas.openxmlformats.org/package/2006/relationships"><Relationship Id="rId3" Type="http://schemas.openxmlformats.org/officeDocument/2006/relationships/image" Target="../media/image1.pdf"/><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1.pdf"/><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48.jpeg"/><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3" Type="http://schemas.openxmlformats.org/officeDocument/2006/relationships/image" Target="../media/image382.pdf"/><Relationship Id="rId2" Type="http://schemas.openxmlformats.org/officeDocument/2006/relationships/notesSlide" Target="../notesSlides/notesSlide38.xml"/><Relationship Id="rId1" Type="http://schemas.openxmlformats.org/officeDocument/2006/relationships/slideLayout" Target="../slideLayouts/slideLayout14.xml"/><Relationship Id="rId4" Type="http://schemas.openxmlformats.org/officeDocument/2006/relationships/image" Target="../media/image49.png"/></Relationships>
</file>

<file path=ppt/slides/_rels/slide39.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notesSlide" Target="../notesSlides/notesSlide39.xml"/><Relationship Id="rId1" Type="http://schemas.openxmlformats.org/officeDocument/2006/relationships/slideLayout" Target="../slideLayouts/slideLayout14.xml"/><Relationship Id="rId5" Type="http://schemas.openxmlformats.org/officeDocument/2006/relationships/image" Target="../media/image52.emf"/><Relationship Id="rId4" Type="http://schemas.openxmlformats.org/officeDocument/2006/relationships/image" Target="../media/image51.emf"/></Relationships>
</file>

<file path=ppt/slides/_rels/slide4.xml.rels><?xml version="1.0" encoding="UTF-8" standalone="yes"?>
<Relationships xmlns="http://schemas.openxmlformats.org/package/2006/relationships"><Relationship Id="rId3" Type="http://schemas.openxmlformats.org/officeDocument/2006/relationships/image" Target="../media/image301.pd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0.xml"/><Relationship Id="rId1" Type="http://schemas.openxmlformats.org/officeDocument/2006/relationships/slideLayout" Target="../slideLayouts/slideLayout14.xml"/><Relationship Id="rId5" Type="http://schemas.openxmlformats.org/officeDocument/2006/relationships/image" Target="../media/image54.png"/><Relationship Id="rId4" Type="http://schemas.openxmlformats.org/officeDocument/2006/relationships/image" Target="../media/image387.pdf"/></Relationships>
</file>

<file path=ppt/slides/_rels/slide41.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1.pdf"/><Relationship Id="rId7" Type="http://schemas.openxmlformats.org/officeDocument/2006/relationships/image" Target="../media/image389.pdf"/><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1.png"/><Relationship Id="rId9" Type="http://schemas.openxmlformats.org/officeDocument/2006/relationships/image" Target="../media/image31.png"/></Relationships>
</file>

<file path=ppt/slides/_rels/slide42.xml.rels><?xml version="1.0" encoding="UTF-8" standalone="yes"?>
<Relationships xmlns="http://schemas.openxmlformats.org/package/2006/relationships"><Relationship Id="rId3" Type="http://schemas.openxmlformats.org/officeDocument/2006/relationships/image" Target="../media/image1.pdf"/><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56.emf"/><Relationship Id="rId4" Type="http://schemas.openxmlformats.org/officeDocument/2006/relationships/image" Target="../media/image1.png"/></Relationships>
</file>

<file path=ppt/slides/_rels/slide43.xml.rels><?xml version="1.0" encoding="UTF-8" standalone="yes"?>
<Relationships xmlns="http://schemas.openxmlformats.org/package/2006/relationships"><Relationship Id="rId3" Type="http://schemas.openxmlformats.org/officeDocument/2006/relationships/image" Target="../media/image1.pdf"/><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44.xml.rels><?xml version="1.0" encoding="UTF-8" standalone="yes"?>
<Relationships xmlns="http://schemas.openxmlformats.org/package/2006/relationships"><Relationship Id="rId3" Type="http://schemas.openxmlformats.org/officeDocument/2006/relationships/image" Target="../media/image1.pdf"/><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1.pdf"/><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393.pdf"/><Relationship Id="rId4" Type="http://schemas.openxmlformats.org/officeDocument/2006/relationships/image" Target="../media/image1.png"/></Relationships>
</file>

<file path=ppt/slides/_rels/slide47.xml.rels><?xml version="1.0" encoding="UTF-8" standalone="yes"?>
<Relationships xmlns="http://schemas.openxmlformats.org/package/2006/relationships"><Relationship Id="rId3" Type="http://schemas.openxmlformats.org/officeDocument/2006/relationships/image" Target="../media/image395.pdf"/><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48.xml.rels><?xml version="1.0" encoding="UTF-8" standalone="yes"?>
<Relationships xmlns="http://schemas.openxmlformats.org/package/2006/relationships"><Relationship Id="rId3" Type="http://schemas.openxmlformats.org/officeDocument/2006/relationships/image" Target="../media/image397.pdf"/><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399.pdf"/><Relationship Id="rId4" Type="http://schemas.openxmlformats.org/officeDocument/2006/relationships/image" Target="../media/image59.png"/></Relationships>
</file>

<file path=ppt/slides/_rels/slide49.xml.rels><?xml version="1.0" encoding="UTF-8" standalone="yes"?>
<Relationships xmlns="http://schemas.openxmlformats.org/package/2006/relationships"><Relationship Id="rId3" Type="http://schemas.openxmlformats.org/officeDocument/2006/relationships/image" Target="../media/image1.pdf"/><Relationship Id="rId7" Type="http://schemas.openxmlformats.org/officeDocument/2006/relationships/image" Target="../media/image31.png"/><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401.pdf"/><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311.pdf"/><Relationship Id="rId18" Type="http://schemas.openxmlformats.org/officeDocument/2006/relationships/image" Target="../media/image10.png"/><Relationship Id="rId26" Type="http://schemas.openxmlformats.org/officeDocument/2006/relationships/image" Target="../media/image14.png"/><Relationship Id="rId3" Type="http://schemas.openxmlformats.org/officeDocument/2006/relationships/image" Target="../media/image4.png"/><Relationship Id="rId21" Type="http://schemas.openxmlformats.org/officeDocument/2006/relationships/image" Target="../media/image319.pdf"/><Relationship Id="rId7" Type="http://schemas.openxmlformats.org/officeDocument/2006/relationships/image" Target="../media/image305.pdf"/><Relationship Id="rId12" Type="http://schemas.openxmlformats.org/officeDocument/2006/relationships/image" Target="../media/image7.png"/><Relationship Id="rId17" Type="http://schemas.openxmlformats.org/officeDocument/2006/relationships/image" Target="../media/image315.pdf"/><Relationship Id="rId25" Type="http://schemas.openxmlformats.org/officeDocument/2006/relationships/image" Target="../media/image323.pdf"/><Relationship Id="rId2" Type="http://schemas.openxmlformats.org/officeDocument/2006/relationships/notesSlide" Target="../notesSlides/notesSlide5.xml"/><Relationship Id="rId16" Type="http://schemas.openxmlformats.org/officeDocument/2006/relationships/image" Target="../media/image9.png"/><Relationship Id="rId20" Type="http://schemas.openxmlformats.org/officeDocument/2006/relationships/image" Target="../media/image11.png"/><Relationship Id="rId29" Type="http://schemas.openxmlformats.org/officeDocument/2006/relationships/image" Target="../media/image327.pdf"/><Relationship Id="rId1" Type="http://schemas.openxmlformats.org/officeDocument/2006/relationships/slideLayout" Target="../slideLayouts/slideLayout2.xml"/><Relationship Id="rId6" Type="http://schemas.openxmlformats.org/officeDocument/2006/relationships/image" Target="../media/image1.png"/><Relationship Id="rId11" Type="http://schemas.openxmlformats.org/officeDocument/2006/relationships/image" Target="../media/image309.pdf"/><Relationship Id="rId24" Type="http://schemas.openxmlformats.org/officeDocument/2006/relationships/image" Target="../media/image13.png"/><Relationship Id="rId5" Type="http://schemas.openxmlformats.org/officeDocument/2006/relationships/image" Target="../media/image1.pdf"/><Relationship Id="rId15" Type="http://schemas.openxmlformats.org/officeDocument/2006/relationships/image" Target="../media/image313.pdf"/><Relationship Id="rId23" Type="http://schemas.openxmlformats.org/officeDocument/2006/relationships/image" Target="../media/image321.pdf"/><Relationship Id="rId28" Type="http://schemas.openxmlformats.org/officeDocument/2006/relationships/image" Target="../media/image15.png"/><Relationship Id="rId10" Type="http://schemas.openxmlformats.org/officeDocument/2006/relationships/image" Target="../media/image6.png"/><Relationship Id="rId19" Type="http://schemas.openxmlformats.org/officeDocument/2006/relationships/image" Target="../media/image317.pdf"/><Relationship Id="rId9" Type="http://schemas.openxmlformats.org/officeDocument/2006/relationships/image" Target="../media/image307.pdf"/><Relationship Id="rId14" Type="http://schemas.openxmlformats.org/officeDocument/2006/relationships/image" Target="../media/image8.png"/><Relationship Id="rId22" Type="http://schemas.openxmlformats.org/officeDocument/2006/relationships/image" Target="../media/image12.png"/><Relationship Id="rId27" Type="http://schemas.openxmlformats.org/officeDocument/2006/relationships/image" Target="../media/image325.pdf"/><Relationship Id="rId30" Type="http://schemas.openxmlformats.org/officeDocument/2006/relationships/image" Target="../media/image16.png"/></Relationships>
</file>

<file path=ppt/slides/_rels/slide50.xml.rels><?xml version="1.0" encoding="UTF-8" standalone="yes"?>
<Relationships xmlns="http://schemas.openxmlformats.org/package/2006/relationships"><Relationship Id="rId3" Type="http://schemas.openxmlformats.org/officeDocument/2006/relationships/image" Target="../media/image1.pdf"/><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51.xml.rels><?xml version="1.0" encoding="UTF-8" standalone="yes"?>
<Relationships xmlns="http://schemas.openxmlformats.org/package/2006/relationships"><Relationship Id="rId3" Type="http://schemas.openxmlformats.org/officeDocument/2006/relationships/image" Target="../media/image1.pdf"/><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1.pdf"/><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403.pdf"/><Relationship Id="rId4" Type="http://schemas.openxmlformats.org/officeDocument/2006/relationships/image" Target="../media/image1.png"/></Relationships>
</file>

<file path=ppt/slides/_rels/slide54.xml.rels><?xml version="1.0" encoding="UTF-8" standalone="yes"?>
<Relationships xmlns="http://schemas.openxmlformats.org/package/2006/relationships"><Relationship Id="rId3" Type="http://schemas.openxmlformats.org/officeDocument/2006/relationships/image" Target="../media/image1.pdf"/><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405.pdf"/><Relationship Id="rId4" Type="http://schemas.openxmlformats.org/officeDocument/2006/relationships/image" Target="../media/image1.png"/></Relationships>
</file>

<file path=ppt/slides/_rels/slide55.xml.rels><?xml version="1.0" encoding="UTF-8" standalone="yes"?>
<Relationships xmlns="http://schemas.openxmlformats.org/package/2006/relationships"><Relationship Id="rId3" Type="http://schemas.openxmlformats.org/officeDocument/2006/relationships/image" Target="../media/image1.pdf"/><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56.xml.rels><?xml version="1.0" encoding="UTF-8" standalone="yes"?>
<Relationships xmlns="http://schemas.openxmlformats.org/package/2006/relationships"><Relationship Id="rId3" Type="http://schemas.openxmlformats.org/officeDocument/2006/relationships/image" Target="../media/image1.pdf"/><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5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7.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1.pdf"/></Relationships>
</file>

<file path=ppt/slides/_rels/slide5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8.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1.pdf"/></Relationships>
</file>

<file path=ppt/slides/_rels/slide59.xml.rels><?xml version="1.0" encoding="UTF-8" standalone="yes"?>
<Relationships xmlns="http://schemas.openxmlformats.org/package/2006/relationships"><Relationship Id="rId3" Type="http://schemas.openxmlformats.org/officeDocument/2006/relationships/image" Target="../media/image1.pdf"/><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14.xml"/><Relationship Id="rId5" Type="http://schemas.openxmlformats.org/officeDocument/2006/relationships/image" Target="../media/image18.png"/><Relationship Id="rId4" Type="http://schemas.openxmlformats.org/officeDocument/2006/relationships/image" Target="../media/image330.pdf"/></Relationships>
</file>

<file path=ppt/slides/_rels/slide60.xml.rels><?xml version="1.0" encoding="UTF-8" standalone="yes"?>
<Relationships xmlns="http://schemas.openxmlformats.org/package/2006/relationships"><Relationship Id="rId3" Type="http://schemas.openxmlformats.org/officeDocument/2006/relationships/image" Target="../media/image407.pdf"/><Relationship Id="rId2" Type="http://schemas.openxmlformats.org/officeDocument/2006/relationships/notesSlide" Target="../notesSlides/notesSlide60.xml"/><Relationship Id="rId1" Type="http://schemas.openxmlformats.org/officeDocument/2006/relationships/slideLayout" Target="../slideLayouts/slideLayout19.xml"/><Relationship Id="rId4" Type="http://schemas.openxmlformats.org/officeDocument/2006/relationships/image" Target="../media/image65.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1.pdf"/><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333.pdf"/><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image" Target="../media/image1.pdf"/><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335.pdf"/><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9F17EE6-BD8E-AD41-BF67-72884B0A30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378200" y="660400"/>
            <a:ext cx="5130800" cy="769441"/>
          </a:xfrm>
          <a:prstGeom prst="rect">
            <a:avLst/>
          </a:prstGeom>
          <a:solidFill>
            <a:schemeClr val="bg1"/>
          </a:solidFill>
        </p:spPr>
        <p:txBody>
          <a:bodyPr wrap="square" rtlCol="0">
            <a:spAutoFit/>
          </a:bodyPr>
          <a:lstStyle/>
          <a:p>
            <a:r>
              <a:rPr lang="en-US" sz="4400" dirty="0">
                <a:solidFill>
                  <a:srgbClr val="333F50"/>
                </a:solidFill>
              </a:rPr>
              <a:t>INSPECTING TUBES</a:t>
            </a:r>
          </a:p>
        </p:txBody>
      </p:sp>
      <p:pic>
        <p:nvPicPr>
          <p:cNvPr id="6" name="Picture 5" descr="damaged tubes2.jpg"/>
          <p:cNvPicPr>
            <a:picLocks noChangeAspect="1"/>
          </p:cNvPicPr>
          <p:nvPr/>
        </p:nvPicPr>
        <p:blipFill>
          <a:blip r:embed="rId3"/>
          <a:stretch>
            <a:fillRect/>
          </a:stretch>
        </p:blipFill>
        <p:spPr>
          <a:xfrm rot="16200000">
            <a:off x="5022779" y="-2775632"/>
            <a:ext cx="2730499" cy="12752164"/>
          </a:xfrm>
          <a:prstGeom prst="rect">
            <a:avLst/>
          </a:prstGeom>
        </p:spPr>
      </p:pic>
      <p:sp>
        <p:nvSpPr>
          <p:cNvPr id="7" name="TextBox 6"/>
          <p:cNvSpPr txBox="1"/>
          <p:nvPr/>
        </p:nvSpPr>
        <p:spPr>
          <a:xfrm>
            <a:off x="406400" y="5054600"/>
            <a:ext cx="2171700" cy="446276"/>
          </a:xfrm>
          <a:prstGeom prst="rect">
            <a:avLst/>
          </a:prstGeom>
          <a:noFill/>
        </p:spPr>
        <p:txBody>
          <a:bodyPr wrap="square" rtlCol="0">
            <a:spAutoFit/>
          </a:bodyPr>
          <a:lstStyle/>
          <a:p>
            <a:r>
              <a:rPr lang="en-US" sz="2300" dirty="0"/>
              <a:t>CROSSCUT</a:t>
            </a:r>
          </a:p>
        </p:txBody>
      </p:sp>
      <p:sp>
        <p:nvSpPr>
          <p:cNvPr id="8" name="TextBox 7"/>
          <p:cNvSpPr txBox="1"/>
          <p:nvPr/>
        </p:nvSpPr>
        <p:spPr>
          <a:xfrm>
            <a:off x="2984500" y="5105400"/>
            <a:ext cx="1600200" cy="446276"/>
          </a:xfrm>
          <a:prstGeom prst="rect">
            <a:avLst/>
          </a:prstGeom>
          <a:noFill/>
        </p:spPr>
        <p:txBody>
          <a:bodyPr wrap="square" rtlCol="0">
            <a:spAutoFit/>
          </a:bodyPr>
          <a:lstStyle/>
          <a:p>
            <a:r>
              <a:rPr lang="en-US" sz="2300" dirty="0"/>
              <a:t>SPLIT END</a:t>
            </a:r>
          </a:p>
        </p:txBody>
      </p:sp>
      <p:sp>
        <p:nvSpPr>
          <p:cNvPr id="9" name="TextBox 8"/>
          <p:cNvSpPr txBox="1"/>
          <p:nvPr/>
        </p:nvSpPr>
        <p:spPr>
          <a:xfrm>
            <a:off x="5384800" y="4889500"/>
            <a:ext cx="2006600" cy="800219"/>
          </a:xfrm>
          <a:prstGeom prst="rect">
            <a:avLst/>
          </a:prstGeom>
          <a:noFill/>
        </p:spPr>
        <p:txBody>
          <a:bodyPr wrap="square" rtlCol="0">
            <a:spAutoFit/>
          </a:bodyPr>
          <a:lstStyle/>
          <a:p>
            <a:r>
              <a:rPr lang="en-US" sz="2300" dirty="0"/>
              <a:t>MUSHROOM- HEADED</a:t>
            </a:r>
          </a:p>
        </p:txBody>
      </p:sp>
      <p:sp>
        <p:nvSpPr>
          <p:cNvPr id="10" name="TextBox 9"/>
          <p:cNvSpPr txBox="1"/>
          <p:nvPr/>
        </p:nvSpPr>
        <p:spPr>
          <a:xfrm>
            <a:off x="7962900" y="5054600"/>
            <a:ext cx="1943100" cy="446276"/>
          </a:xfrm>
          <a:prstGeom prst="rect">
            <a:avLst/>
          </a:prstGeom>
          <a:noFill/>
        </p:spPr>
        <p:txBody>
          <a:bodyPr wrap="square" rtlCol="0">
            <a:spAutoFit/>
          </a:bodyPr>
          <a:lstStyle/>
          <a:p>
            <a:r>
              <a:rPr lang="en-US" sz="2300" dirty="0"/>
              <a:t>FLAME CUT</a:t>
            </a:r>
          </a:p>
        </p:txBody>
      </p:sp>
      <p:sp>
        <p:nvSpPr>
          <p:cNvPr id="11" name="TextBox 10"/>
          <p:cNvSpPr txBox="1"/>
          <p:nvPr/>
        </p:nvSpPr>
        <p:spPr>
          <a:xfrm>
            <a:off x="10515600" y="5067300"/>
            <a:ext cx="1358900" cy="446276"/>
          </a:xfrm>
          <a:prstGeom prst="rect">
            <a:avLst/>
          </a:prstGeom>
          <a:noFill/>
        </p:spPr>
        <p:txBody>
          <a:bodyPr wrap="square" rtlCol="0">
            <a:spAutoFit/>
          </a:bodyPr>
          <a:lstStyle/>
          <a:p>
            <a:r>
              <a:rPr lang="en-US" sz="2300" dirty="0"/>
              <a:t>BEND</a:t>
            </a:r>
          </a:p>
        </p:txBody>
      </p:sp>
    </p:spTree>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368300" y="368300"/>
            <a:ext cx="5130800" cy="769441"/>
          </a:xfrm>
          <a:prstGeom prst="rect">
            <a:avLst/>
          </a:prstGeom>
          <a:solidFill>
            <a:schemeClr val="bg1"/>
          </a:solidFill>
        </p:spPr>
        <p:txBody>
          <a:bodyPr wrap="square" rtlCol="0">
            <a:spAutoFit/>
          </a:bodyPr>
          <a:lstStyle/>
          <a:p>
            <a:r>
              <a:rPr lang="en-US" sz="4400" dirty="0">
                <a:solidFill>
                  <a:srgbClr val="333F50"/>
                </a:solidFill>
              </a:rPr>
              <a:t>INSPECTING TUBES</a:t>
            </a:r>
          </a:p>
        </p:txBody>
      </p:sp>
      <p:pic>
        <p:nvPicPr>
          <p:cNvPr id="35" name="Picture 34"/>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3"/>
              <a:stretch>
                <a:fillRect/>
              </a:stretch>
            </p:blipFill>
          </mc:Choice>
          <mc:Fallback>
            <p:blipFill>
              <a:blip r:embed="rId4"/>
              <a:stretch>
                <a:fillRect/>
              </a:stretch>
            </p:blipFill>
          </mc:Fallback>
        </mc:AlternateContent>
        <p:spPr>
          <a:xfrm rot="1041656">
            <a:off x="4989908" y="1407413"/>
            <a:ext cx="6502401" cy="4895105"/>
          </a:xfrm>
          <a:prstGeom prst="rect">
            <a:avLst/>
          </a:prstGeom>
        </p:spPr>
      </p:pic>
      <p:pic>
        <p:nvPicPr>
          <p:cNvPr id="2" name="Picture 1">
            <a:extLst>
              <a:ext uri="{FF2B5EF4-FFF2-40B4-BE49-F238E27FC236}">
                <a16:creationId xmlns:a16="http://schemas.microsoft.com/office/drawing/2014/main" id="{7C92F7EF-CF43-F14B-8F82-64AF7C53A9B6}"/>
              </a:ext>
            </a:extLst>
          </p:cNvPr>
          <p:cNvPicPr>
            <a:picLocks noChangeAspect="1"/>
          </p:cNvPicPr>
          <p:nvPr/>
        </p:nvPicPr>
        <p:blipFill>
          <a:blip r:embed="rId5"/>
          <a:stretch>
            <a:fillRect/>
          </a:stretch>
        </p:blipFill>
        <p:spPr>
          <a:xfrm>
            <a:off x="2000251" y="1190891"/>
            <a:ext cx="4814888" cy="5328150"/>
          </a:xfrm>
          <a:prstGeom prst="rect">
            <a:avLst/>
          </a:prstGeom>
        </p:spPr>
      </p:pic>
    </p:spTree>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401359"/>
            <a:ext cx="10033000" cy="769441"/>
          </a:xfrm>
          <a:prstGeom prst="rect">
            <a:avLst/>
          </a:prstGeom>
          <a:noFill/>
        </p:spPr>
        <p:txBody>
          <a:bodyPr wrap="square" rtlCol="0">
            <a:spAutoFit/>
          </a:bodyPr>
          <a:lstStyle/>
          <a:p>
            <a:pPr algn="ctr"/>
            <a:r>
              <a:rPr lang="id-ID" sz="4400" cap="all" dirty="0">
                <a:solidFill>
                  <a:srgbClr val="333F50"/>
                </a:solidFill>
                <a:latin typeface="+mj-lt"/>
              </a:rPr>
              <a:t>INSPECTING WEDGE CLAMPS</a:t>
            </a:r>
            <a:endParaRPr lang="en-US" sz="4400" cap="all" dirty="0">
              <a:solidFill>
                <a:srgbClr val="333F50"/>
              </a:solidFill>
              <a:latin typeface="+mj-lt"/>
            </a:endParaRPr>
          </a:p>
        </p:txBody>
      </p:sp>
      <p:pic>
        <p:nvPicPr>
          <p:cNvPr id="5" name="Picture 4" descr="17_SAIA_Logo_Pantone302_Horz_Stack_375 Lime Green (1).eps"/>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3">
                <a:alphaModFix amt="50000"/>
              </a:blip>
              <a:stretch>
                <a:fillRect/>
              </a:stretch>
            </p:blipFill>
          </mc:Choice>
          <mc:Fallback>
            <p:blipFill>
              <a:blip r:embed="rId4">
                <a:alphaModFix amt="50000"/>
              </a:blip>
              <a:stretch>
                <a:fillRect/>
              </a:stretch>
            </p:blipFill>
          </mc:Fallback>
        </mc:AlternateContent>
        <p:spPr>
          <a:xfrm>
            <a:off x="261411" y="6386468"/>
            <a:ext cx="2557731" cy="263197"/>
          </a:xfrm>
          <a:prstGeom prst="rect">
            <a:avLst/>
          </a:prstGeom>
          <a:noFill/>
          <a:ln w="12700" cmpd="sng">
            <a:noFill/>
          </a:ln>
        </p:spPr>
      </p:pic>
      <p:cxnSp>
        <p:nvCxnSpPr>
          <p:cNvPr id="6" name="Straight Connector 5"/>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pic>
        <p:nvPicPr>
          <p:cNvPr id="2" name="Picture 1">
            <a:extLst>
              <a:ext uri="{FF2B5EF4-FFF2-40B4-BE49-F238E27FC236}">
                <a16:creationId xmlns:a16="http://schemas.microsoft.com/office/drawing/2014/main" id="{EF201845-445C-9848-A116-12B2A87907D6}"/>
              </a:ext>
            </a:extLst>
          </p:cNvPr>
          <p:cNvPicPr>
            <a:picLocks noChangeAspect="1"/>
          </p:cNvPicPr>
          <p:nvPr/>
        </p:nvPicPr>
        <p:blipFill>
          <a:blip r:embed="rId5"/>
          <a:stretch>
            <a:fillRect/>
          </a:stretch>
        </p:blipFill>
        <p:spPr>
          <a:xfrm>
            <a:off x="1614488" y="-4679932"/>
            <a:ext cx="7800975" cy="11701463"/>
          </a:xfrm>
          <a:prstGeom prst="rect">
            <a:avLst/>
          </a:prstGeom>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17_SAIA_Logo_Pantone302_Horz_Stack_375 Lime Green (1).eps"/>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3">
                <a:alphaModFix amt="50000"/>
              </a:blip>
              <a:stretch>
                <a:fillRect/>
              </a:stretch>
            </p:blipFill>
          </mc:Choice>
          <mc:Fallback>
            <p:blipFill>
              <a:blip r:embed="rId4">
                <a:alphaModFix amt="50000"/>
              </a:blip>
              <a:stretch>
                <a:fillRect/>
              </a:stretch>
            </p:blipFill>
          </mc:Fallback>
        </mc:AlternateContent>
        <p:spPr>
          <a:xfrm>
            <a:off x="261411" y="6386468"/>
            <a:ext cx="2557731" cy="263197"/>
          </a:xfrm>
          <a:prstGeom prst="rect">
            <a:avLst/>
          </a:prstGeom>
          <a:noFill/>
          <a:ln w="12700" cmpd="sng">
            <a:noFill/>
          </a:ln>
        </p:spPr>
      </p:pic>
      <p:cxnSp>
        <p:nvCxnSpPr>
          <p:cNvPr id="7" name="Straight Connector 6"/>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596900" y="299759"/>
            <a:ext cx="10325100" cy="769441"/>
          </a:xfrm>
          <a:prstGeom prst="rect">
            <a:avLst/>
          </a:prstGeom>
          <a:noFill/>
        </p:spPr>
        <p:txBody>
          <a:bodyPr wrap="square" rtlCol="0">
            <a:spAutoFit/>
          </a:bodyPr>
          <a:lstStyle/>
          <a:p>
            <a:pPr algn="ctr"/>
            <a:r>
              <a:rPr lang="id-ID" sz="4400" cap="all" dirty="0">
                <a:solidFill>
                  <a:srgbClr val="333F50"/>
                </a:solidFill>
                <a:latin typeface="+mj-lt"/>
              </a:rPr>
              <a:t>INSPECTING BOLT CLAMPS</a:t>
            </a:r>
            <a:endParaRPr lang="en-US" sz="4400" cap="all" dirty="0">
              <a:solidFill>
                <a:srgbClr val="333F50"/>
              </a:solidFill>
              <a:latin typeface="+mj-lt"/>
            </a:endParaRPr>
          </a:p>
        </p:txBody>
      </p:sp>
      <p:pic>
        <p:nvPicPr>
          <p:cNvPr id="2" name="Picture 1">
            <a:extLst>
              <a:ext uri="{FF2B5EF4-FFF2-40B4-BE49-F238E27FC236}">
                <a16:creationId xmlns:a16="http://schemas.microsoft.com/office/drawing/2014/main" id="{4752251C-B85C-2542-823A-AA8E3240CE7D}"/>
              </a:ext>
            </a:extLst>
          </p:cNvPr>
          <p:cNvPicPr>
            <a:picLocks noChangeAspect="1"/>
          </p:cNvPicPr>
          <p:nvPr/>
        </p:nvPicPr>
        <p:blipFill>
          <a:blip r:embed="rId5"/>
          <a:stretch>
            <a:fillRect/>
          </a:stretch>
        </p:blipFill>
        <p:spPr>
          <a:xfrm>
            <a:off x="2239168" y="910162"/>
            <a:ext cx="7290596" cy="5317625"/>
          </a:xfrm>
          <a:prstGeom prst="rect">
            <a:avLst/>
          </a:prstGeom>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2700" y="490259"/>
            <a:ext cx="3365500" cy="769441"/>
          </a:xfrm>
          <a:prstGeom prst="rect">
            <a:avLst/>
          </a:prstGeom>
          <a:noFill/>
        </p:spPr>
        <p:txBody>
          <a:bodyPr wrap="square" rtlCol="0">
            <a:spAutoFit/>
          </a:bodyPr>
          <a:lstStyle/>
          <a:p>
            <a:pPr algn="ctr"/>
            <a:r>
              <a:rPr lang="id-ID" sz="4400" cap="all" dirty="0">
                <a:solidFill>
                  <a:srgbClr val="333F50"/>
                </a:solidFill>
                <a:latin typeface="+mj-lt"/>
              </a:rPr>
              <a:t>BASES</a:t>
            </a:r>
            <a:endParaRPr lang="en-US" sz="4400" cap="all" dirty="0">
              <a:solidFill>
                <a:srgbClr val="333F50"/>
              </a:solidFill>
              <a:latin typeface="+mj-lt"/>
            </a:endParaRPr>
          </a:p>
        </p:txBody>
      </p:sp>
      <p:pic>
        <p:nvPicPr>
          <p:cNvPr id="9" name="Picture 8" descr="17_SAIA_Logo_Pantone302_Horz_Stack_375 Lime Green (1).eps"/>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3">
                <a:alphaModFix amt="50000"/>
              </a:blip>
              <a:stretch>
                <a:fillRect/>
              </a:stretch>
            </p:blipFill>
          </mc:Choice>
          <mc:Fallback>
            <p:blipFill>
              <a:blip r:embed="rId4">
                <a:alphaModFix amt="50000"/>
              </a:blip>
              <a:stretch>
                <a:fillRect/>
              </a:stretch>
            </p:blipFill>
          </mc:Fallback>
        </mc:AlternateContent>
        <p:spPr>
          <a:xfrm>
            <a:off x="261411" y="6386468"/>
            <a:ext cx="2557731" cy="263197"/>
          </a:xfrm>
          <a:prstGeom prst="rect">
            <a:avLst/>
          </a:prstGeom>
          <a:noFill/>
          <a:ln w="12700" cmpd="sng">
            <a:noFill/>
          </a:ln>
        </p:spPr>
      </p:pic>
      <p:cxnSp>
        <p:nvCxnSpPr>
          <p:cNvPr id="11" name="Straight Connector 10"/>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pic>
        <p:nvPicPr>
          <p:cNvPr id="16" name="Picture 15"/>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5"/>
              <a:stretch>
                <a:fillRect/>
              </a:stretch>
            </p:blipFill>
          </mc:Choice>
          <mc:Fallback>
            <p:blipFill>
              <a:blip r:embed="rId6"/>
              <a:stretch>
                <a:fillRect/>
              </a:stretch>
            </p:blipFill>
          </mc:Fallback>
        </mc:AlternateContent>
        <p:spPr>
          <a:xfrm>
            <a:off x="1142999" y="3130550"/>
            <a:ext cx="8762215" cy="2724150"/>
          </a:xfrm>
          <a:prstGeom prst="rect">
            <a:avLst/>
          </a:prstGeom>
        </p:spPr>
      </p:pic>
      <p:sp>
        <p:nvSpPr>
          <p:cNvPr id="17" name="Rectangle 16"/>
          <p:cNvSpPr/>
          <p:nvPr/>
        </p:nvSpPr>
        <p:spPr>
          <a:xfrm>
            <a:off x="800100" y="1335038"/>
            <a:ext cx="10769600" cy="1569660"/>
          </a:xfrm>
          <a:prstGeom prst="rect">
            <a:avLst/>
          </a:prstGeom>
        </p:spPr>
        <p:txBody>
          <a:bodyPr wrap="square">
            <a:spAutoFit/>
          </a:bodyPr>
          <a:lstStyle/>
          <a:p>
            <a:pPr>
              <a:buFont typeface="Arial"/>
              <a:buChar char="•"/>
            </a:pPr>
            <a:r>
              <a:rPr lang="en-US" sz="2400" dirty="0" err="1">
                <a:solidFill>
                  <a:schemeClr val="tx1">
                    <a:lumMod val="65000"/>
                    <a:lumOff val="35000"/>
                  </a:schemeClr>
                </a:solidFill>
              </a:rPr>
              <a:t>Baseplates</a:t>
            </a:r>
            <a:r>
              <a:rPr lang="en-US" sz="2400" dirty="0">
                <a:solidFill>
                  <a:schemeClr val="tx1">
                    <a:lumMod val="65000"/>
                    <a:lumOff val="35000"/>
                  </a:schemeClr>
                </a:solidFill>
              </a:rPr>
              <a:t> distribute leg or post loads over a larger area. </a:t>
            </a:r>
          </a:p>
          <a:p>
            <a:pPr>
              <a:buFont typeface="Arial"/>
              <a:buChar char="•"/>
            </a:pPr>
            <a:endParaRPr lang="en-US" sz="2400" dirty="0">
              <a:solidFill>
                <a:schemeClr val="tx1">
                  <a:lumMod val="65000"/>
                  <a:lumOff val="35000"/>
                </a:schemeClr>
              </a:solidFill>
            </a:endParaRPr>
          </a:p>
          <a:p>
            <a:pPr>
              <a:buFont typeface="Arial"/>
              <a:buChar char="•"/>
            </a:pPr>
            <a:r>
              <a:rPr lang="en-US" sz="2400" dirty="0">
                <a:solidFill>
                  <a:schemeClr val="tx1">
                    <a:lumMod val="65000"/>
                    <a:lumOff val="35000"/>
                  </a:schemeClr>
                </a:solidFill>
              </a:rPr>
              <a:t>There are different types of </a:t>
            </a:r>
            <a:r>
              <a:rPr lang="en-US" sz="2400" dirty="0" err="1">
                <a:solidFill>
                  <a:schemeClr val="tx1">
                    <a:lumMod val="65000"/>
                    <a:lumOff val="35000"/>
                  </a:schemeClr>
                </a:solidFill>
              </a:rPr>
              <a:t>baseplates</a:t>
            </a:r>
            <a:r>
              <a:rPr lang="en-US" sz="2400" dirty="0">
                <a:solidFill>
                  <a:schemeClr val="tx1">
                    <a:lumMod val="65000"/>
                    <a:lumOff val="35000"/>
                  </a:schemeClr>
                </a:solidFill>
              </a:rPr>
              <a:t> available for use with Tube &amp; Clamp Scaffolds.</a:t>
            </a:r>
          </a:p>
        </p:txBody>
      </p:sp>
    </p:spTree>
    <p:extLst>
      <p:ext uri="{BB962C8B-B14F-4D97-AF65-F5344CB8AC3E}">
        <p14:creationId xmlns:p14="http://schemas.microsoft.com/office/powerpoint/2010/main" val="88429212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0D9B9F9-3956-8A43-9F14-712B02EDF0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87799" y="2688280"/>
            <a:ext cx="4827588" cy="3746785"/>
          </a:xfrm>
          <a:prstGeom prst="rect">
            <a:avLst/>
          </a:prstGeom>
        </p:spPr>
      </p:pic>
      <p:sp>
        <p:nvSpPr>
          <p:cNvPr id="4" name="TextBox 3"/>
          <p:cNvSpPr txBox="1"/>
          <p:nvPr/>
        </p:nvSpPr>
        <p:spPr>
          <a:xfrm>
            <a:off x="407987" y="279039"/>
            <a:ext cx="8407400" cy="769441"/>
          </a:xfrm>
          <a:prstGeom prst="rect">
            <a:avLst/>
          </a:prstGeom>
          <a:solidFill>
            <a:schemeClr val="bg1"/>
          </a:solidFill>
        </p:spPr>
        <p:txBody>
          <a:bodyPr wrap="square" rtlCol="0">
            <a:spAutoFit/>
          </a:bodyPr>
          <a:lstStyle/>
          <a:p>
            <a:r>
              <a:rPr lang="en-US" sz="4400" dirty="0">
                <a:solidFill>
                  <a:srgbClr val="333F50"/>
                </a:solidFill>
              </a:rPr>
              <a:t>INSPECTING BASES</a:t>
            </a:r>
          </a:p>
        </p:txBody>
      </p:sp>
      <p:pic>
        <p:nvPicPr>
          <p:cNvPr id="7" name="Picture 6" descr="17_SAIA_Logo_Pantone302_Horz_Stack_375 Lime Green (1).eps"/>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5">
                <a:alphaModFix amt="50000"/>
              </a:blip>
              <a:stretch>
                <a:fillRect/>
              </a:stretch>
            </p:blipFill>
          </mc:Choice>
          <mc:Fallback>
            <p:blipFill>
              <a:blip r:embed="rId6">
                <a:alphaModFix amt="50000"/>
              </a:blip>
              <a:stretch>
                <a:fillRect/>
              </a:stretch>
            </p:blipFill>
          </mc:Fallback>
        </mc:AlternateContent>
        <p:spPr>
          <a:xfrm>
            <a:off x="261411" y="6386468"/>
            <a:ext cx="2557731" cy="263197"/>
          </a:xfrm>
          <a:prstGeom prst="rect">
            <a:avLst/>
          </a:prstGeom>
          <a:noFill/>
          <a:ln w="12700" cmpd="sng">
            <a:noFill/>
          </a:ln>
        </p:spPr>
      </p:pic>
      <p:cxnSp>
        <p:nvCxnSpPr>
          <p:cNvPr id="8" name="Straight Connector 7"/>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
        <p:nvSpPr>
          <p:cNvPr id="24" name="Rounded Rectangle 23"/>
          <p:cNvSpPr/>
          <p:nvPr/>
        </p:nvSpPr>
        <p:spPr>
          <a:xfrm>
            <a:off x="407987" y="1185434"/>
            <a:ext cx="3978276" cy="1564846"/>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TextBox 24"/>
          <p:cNvSpPr txBox="1"/>
          <p:nvPr/>
        </p:nvSpPr>
        <p:spPr>
          <a:xfrm>
            <a:off x="548743" y="1235805"/>
            <a:ext cx="3723220" cy="1477328"/>
          </a:xfrm>
          <a:prstGeom prst="rect">
            <a:avLst/>
          </a:prstGeom>
          <a:noFill/>
        </p:spPr>
        <p:txBody>
          <a:bodyPr wrap="square" rtlCol="0">
            <a:spAutoFit/>
          </a:bodyPr>
          <a:lstStyle/>
          <a:p>
            <a:r>
              <a:rPr lang="en-CA" b="1" dirty="0"/>
              <a:t>1A STEM/SPIGOT (PLAIN END TUBE): </a:t>
            </a:r>
            <a:r>
              <a:rPr lang="en-CA" dirty="0"/>
              <a:t>Fits inside vertical post.</a:t>
            </a:r>
          </a:p>
          <a:p>
            <a:r>
              <a:rPr lang="en-CA" b="1" dirty="0"/>
              <a:t>1B STEM/SPIGOT (TUBE with END CONNECTOR): </a:t>
            </a:r>
            <a:r>
              <a:rPr lang="en-CA" dirty="0"/>
              <a:t>Ends twist and lock together properly</a:t>
            </a:r>
          </a:p>
        </p:txBody>
      </p:sp>
      <p:grpSp>
        <p:nvGrpSpPr>
          <p:cNvPr id="31" name="Group 30"/>
          <p:cNvGrpSpPr/>
          <p:nvPr/>
        </p:nvGrpSpPr>
        <p:grpSpPr>
          <a:xfrm>
            <a:off x="479025" y="3007081"/>
            <a:ext cx="3907236" cy="626598"/>
            <a:chOff x="6451600" y="3848100"/>
            <a:chExt cx="2273301" cy="212142"/>
          </a:xfrm>
        </p:grpSpPr>
        <p:sp>
          <p:nvSpPr>
            <p:cNvPr id="32" name="Rounded Rectangle 31"/>
            <p:cNvSpPr/>
            <p:nvPr/>
          </p:nvSpPr>
          <p:spPr>
            <a:xfrm>
              <a:off x="6451600" y="3848100"/>
              <a:ext cx="2273301" cy="212142"/>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TextBox 32"/>
            <p:cNvSpPr txBox="1"/>
            <p:nvPr/>
          </p:nvSpPr>
          <p:spPr>
            <a:xfrm>
              <a:off x="6501475" y="3892809"/>
              <a:ext cx="2223426" cy="125042"/>
            </a:xfrm>
            <a:prstGeom prst="rect">
              <a:avLst/>
            </a:prstGeom>
            <a:noFill/>
          </p:spPr>
          <p:txBody>
            <a:bodyPr wrap="square" rtlCol="0">
              <a:spAutoFit/>
            </a:bodyPr>
            <a:lstStyle/>
            <a:p>
              <a:r>
                <a:rPr lang="en-CA" b="1" dirty="0"/>
                <a:t>PLATE: </a:t>
              </a:r>
              <a:r>
                <a:rPr lang="en-CA" dirty="0"/>
                <a:t>Flat, no curled corners.</a:t>
              </a:r>
            </a:p>
          </p:txBody>
        </p:sp>
      </p:grpSp>
      <p:grpSp>
        <p:nvGrpSpPr>
          <p:cNvPr id="34" name="Group 33"/>
          <p:cNvGrpSpPr/>
          <p:nvPr/>
        </p:nvGrpSpPr>
        <p:grpSpPr>
          <a:xfrm>
            <a:off x="423996" y="3914806"/>
            <a:ext cx="3962265" cy="1082033"/>
            <a:chOff x="800100" y="4965700"/>
            <a:chExt cx="2150927" cy="544713"/>
          </a:xfrm>
        </p:grpSpPr>
        <p:sp>
          <p:nvSpPr>
            <p:cNvPr id="35" name="Rounded Rectangle 34"/>
            <p:cNvSpPr/>
            <p:nvPr/>
          </p:nvSpPr>
          <p:spPr>
            <a:xfrm>
              <a:off x="800100" y="4965700"/>
              <a:ext cx="2150927" cy="544713"/>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extBox 35"/>
            <p:cNvSpPr txBox="1"/>
            <p:nvPr/>
          </p:nvSpPr>
          <p:spPr>
            <a:xfrm>
              <a:off x="889000" y="4991100"/>
              <a:ext cx="1841500" cy="464819"/>
            </a:xfrm>
            <a:prstGeom prst="rect">
              <a:avLst/>
            </a:prstGeom>
            <a:noFill/>
          </p:spPr>
          <p:txBody>
            <a:bodyPr wrap="square" rtlCol="0">
              <a:spAutoFit/>
            </a:bodyPr>
            <a:lstStyle/>
            <a:p>
              <a:r>
                <a:rPr lang="en-CA" b="1" dirty="0"/>
                <a:t>General appearance: </a:t>
              </a:r>
              <a:r>
                <a:rPr lang="en-CA" dirty="0"/>
                <a:t>Must be straight, free of excessive rust, or foreign materials</a:t>
              </a:r>
            </a:p>
          </p:txBody>
        </p:sp>
      </p:grpSp>
      <p:pic>
        <p:nvPicPr>
          <p:cNvPr id="16" name="Picture 15">
            <a:extLst>
              <a:ext uri="{FF2B5EF4-FFF2-40B4-BE49-F238E27FC236}">
                <a16:creationId xmlns:a16="http://schemas.microsoft.com/office/drawing/2014/main" id="{9DF446EA-A6B7-2D4C-B0F9-570AA5D1A93F}"/>
              </a:ext>
            </a:extLst>
          </p:cNvPr>
          <p:cNvPicPr>
            <a:picLocks noChangeAspect="1"/>
          </p:cNvPicPr>
          <p:nvPr/>
        </p:nvPicPr>
        <p:blipFill rotWithShape="1">
          <a:blip r:embed="rId7">
            <a:extLst>
              <a:ext uri="{28A0092B-C50C-407E-A947-70E740481C1C}">
                <a14:useLocalDpi xmlns:a14="http://schemas.microsoft.com/office/drawing/2010/main" val="0"/>
              </a:ext>
            </a:extLst>
          </a:blip>
          <a:srcRect l="8493" r="5966"/>
          <a:stretch/>
        </p:blipFill>
        <p:spPr>
          <a:xfrm>
            <a:off x="8486774" y="2182075"/>
            <a:ext cx="3557589" cy="3879045"/>
          </a:xfrm>
          <a:prstGeom prst="rect">
            <a:avLst/>
          </a:prstGeom>
        </p:spPr>
      </p:pic>
      <p:cxnSp>
        <p:nvCxnSpPr>
          <p:cNvPr id="20" name="Straight Arrow Connector 19">
            <a:extLst>
              <a:ext uri="{FF2B5EF4-FFF2-40B4-BE49-F238E27FC236}">
                <a16:creationId xmlns:a16="http://schemas.microsoft.com/office/drawing/2014/main" id="{8385E5EE-DB56-D542-B3DB-CDAB3CCFA26E}"/>
              </a:ext>
            </a:extLst>
          </p:cNvPr>
          <p:cNvCxnSpPr>
            <a:cxnSpLocks/>
          </p:cNvCxnSpPr>
          <p:nvPr/>
        </p:nvCxnSpPr>
        <p:spPr>
          <a:xfrm>
            <a:off x="4412719" y="1554685"/>
            <a:ext cx="1988874" cy="1584452"/>
          </a:xfrm>
          <a:prstGeom prst="straightConnector1">
            <a:avLst/>
          </a:prstGeom>
          <a:ln w="41275">
            <a:solidFill>
              <a:srgbClr val="92D050"/>
            </a:solidFill>
            <a:headEnd w="lg" len="lg"/>
            <a:tailEnd type="triangle"/>
          </a:ln>
        </p:spPr>
        <p:style>
          <a:lnRef idx="2">
            <a:schemeClr val="dk1"/>
          </a:lnRef>
          <a:fillRef idx="0">
            <a:schemeClr val="dk1"/>
          </a:fillRef>
          <a:effectRef idx="1">
            <a:schemeClr val="dk1"/>
          </a:effectRef>
          <a:fontRef idx="minor">
            <a:schemeClr val="tx1"/>
          </a:fontRef>
        </p:style>
      </p:cxnSp>
      <p:cxnSp>
        <p:nvCxnSpPr>
          <p:cNvPr id="39" name="Straight Arrow Connector 38">
            <a:extLst>
              <a:ext uri="{FF2B5EF4-FFF2-40B4-BE49-F238E27FC236}">
                <a16:creationId xmlns:a16="http://schemas.microsoft.com/office/drawing/2014/main" id="{0E6B5AAC-7AF5-DC4D-AB25-65154D618271}"/>
              </a:ext>
            </a:extLst>
          </p:cNvPr>
          <p:cNvCxnSpPr>
            <a:cxnSpLocks/>
          </p:cNvCxnSpPr>
          <p:nvPr/>
        </p:nvCxnSpPr>
        <p:spPr>
          <a:xfrm>
            <a:off x="4386261" y="2022141"/>
            <a:ext cx="5524106" cy="947993"/>
          </a:xfrm>
          <a:prstGeom prst="straightConnector1">
            <a:avLst/>
          </a:prstGeom>
          <a:ln w="41275">
            <a:solidFill>
              <a:srgbClr val="92D050"/>
            </a:solidFill>
            <a:headEnd w="lg" len="lg"/>
            <a:tailEnd type="triangle"/>
          </a:ln>
        </p:spPr>
        <p:style>
          <a:lnRef idx="2">
            <a:schemeClr val="dk1"/>
          </a:lnRef>
          <a:fillRef idx="0">
            <a:schemeClr val="dk1"/>
          </a:fillRef>
          <a:effectRef idx="1">
            <a:schemeClr val="dk1"/>
          </a:effectRef>
          <a:fontRef idx="minor">
            <a:schemeClr val="tx1"/>
          </a:fontRef>
        </p:style>
      </p:cxnSp>
      <p:cxnSp>
        <p:nvCxnSpPr>
          <p:cNvPr id="40" name="Straight Arrow Connector 39">
            <a:extLst>
              <a:ext uri="{FF2B5EF4-FFF2-40B4-BE49-F238E27FC236}">
                <a16:creationId xmlns:a16="http://schemas.microsoft.com/office/drawing/2014/main" id="{40F3379F-C22C-CD42-8E04-66DCE0F9E0F3}"/>
              </a:ext>
            </a:extLst>
          </p:cNvPr>
          <p:cNvCxnSpPr>
            <a:cxnSpLocks/>
          </p:cNvCxnSpPr>
          <p:nvPr/>
        </p:nvCxnSpPr>
        <p:spPr>
          <a:xfrm>
            <a:off x="4386261" y="3249698"/>
            <a:ext cx="328614" cy="1172911"/>
          </a:xfrm>
          <a:prstGeom prst="straightConnector1">
            <a:avLst/>
          </a:prstGeom>
          <a:ln w="41275">
            <a:solidFill>
              <a:srgbClr val="92D050"/>
            </a:solidFill>
            <a:headEnd w="lg" len="lg"/>
            <a:tailEnd type="triangle"/>
          </a:ln>
        </p:spPr>
        <p:style>
          <a:lnRef idx="2">
            <a:schemeClr val="dk1"/>
          </a:lnRef>
          <a:fillRef idx="0">
            <a:schemeClr val="dk1"/>
          </a:fillRef>
          <a:effectRef idx="1">
            <a:schemeClr val="dk1"/>
          </a:effectRef>
          <a:fontRef idx="minor">
            <a:schemeClr val="tx1"/>
          </a:fontRef>
        </p:style>
      </p:cxnSp>
    </p:spTree>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308100" y="1143000"/>
            <a:ext cx="9855200" cy="830997"/>
          </a:xfrm>
          <a:prstGeom prst="rect">
            <a:avLst/>
          </a:prstGeom>
          <a:noFill/>
        </p:spPr>
        <p:txBody>
          <a:bodyPr wrap="square" rtlCol="0">
            <a:spAutoFit/>
          </a:bodyPr>
          <a:lstStyle/>
          <a:p>
            <a:r>
              <a:rPr lang="en-US" sz="2400" dirty="0">
                <a:solidFill>
                  <a:srgbClr val="595959"/>
                </a:solidFill>
              </a:rPr>
              <a:t>Inspect the scaffold equipment that has been provided for the practical (hands-on) component of this course. </a:t>
            </a:r>
          </a:p>
        </p:txBody>
      </p:sp>
      <p:pic>
        <p:nvPicPr>
          <p:cNvPr id="6" name="Picture 5" descr="17_SAIA_Logo_Pantone302_Horz_Stack_375 Lime Green (1).eps"/>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5">
                <a:alphaModFix amt="50000"/>
              </a:blip>
              <a:stretch>
                <a:fillRect/>
              </a:stretch>
            </p:blipFill>
          </mc:Choice>
          <mc:Fallback>
            <p:blipFill>
              <a:blip r:embed="rId6">
                <a:alphaModFix amt="50000"/>
              </a:blip>
              <a:stretch>
                <a:fillRect/>
              </a:stretch>
            </p:blipFill>
          </mc:Fallback>
        </mc:AlternateContent>
        <p:spPr>
          <a:xfrm>
            <a:off x="261411" y="6386468"/>
            <a:ext cx="2557731" cy="263197"/>
          </a:xfrm>
          <a:prstGeom prst="rect">
            <a:avLst/>
          </a:prstGeom>
          <a:noFill/>
          <a:ln w="12700" cmpd="sng">
            <a:noFill/>
          </a:ln>
        </p:spPr>
      </p:pic>
      <p:cxnSp>
        <p:nvCxnSpPr>
          <p:cNvPr id="7" name="Straight Connector 6"/>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pic>
        <p:nvPicPr>
          <p:cNvPr id="8" name="Picture 7" descr="file-4.jpeg"/>
          <p:cNvPicPr>
            <a:picLocks noChangeAspect="1"/>
          </p:cNvPicPr>
          <p:nvPr/>
        </p:nvPicPr>
        <p:blipFill>
          <a:blip r:embed="rId7"/>
          <a:srcRect l="31189" t="27037" b="37963"/>
          <a:stretch>
            <a:fillRect/>
          </a:stretch>
        </p:blipFill>
        <p:spPr>
          <a:xfrm>
            <a:off x="1155699" y="2118185"/>
            <a:ext cx="10248901" cy="3893650"/>
          </a:xfrm>
          <a:prstGeom prst="rect">
            <a:avLst/>
          </a:prstGeom>
        </p:spPr>
      </p:pic>
      <p:pic>
        <p:nvPicPr>
          <p:cNvPr id="9" name="Picture 8" descr="Learning Activity ICON.psd">
            <a:extLst>
              <a:ext uri="{FF2B5EF4-FFF2-40B4-BE49-F238E27FC236}">
                <a16:creationId xmlns:a16="http://schemas.microsoft.com/office/drawing/2014/main" id="{5005AF58-F2C2-6E4B-B803-E703ADA995AE}"/>
              </a:ext>
            </a:extLst>
          </p:cNvPr>
          <p:cNvPicPr>
            <a:picLocks noChangeAspect="1"/>
          </p:cNvPicPr>
          <p:nvPr/>
        </p:nvPicPr>
        <p:blipFill>
          <a:blip r:embed="rId8"/>
          <a:stretch>
            <a:fillRect/>
          </a:stretch>
        </p:blipFill>
        <p:spPr>
          <a:xfrm>
            <a:off x="263921" y="254000"/>
            <a:ext cx="650479" cy="719631"/>
          </a:xfrm>
          <a:prstGeom prst="rect">
            <a:avLst/>
          </a:prstGeom>
        </p:spPr>
      </p:pic>
      <p:sp>
        <p:nvSpPr>
          <p:cNvPr id="10" name="TextBox 9">
            <a:extLst>
              <a:ext uri="{FF2B5EF4-FFF2-40B4-BE49-F238E27FC236}">
                <a16:creationId xmlns:a16="http://schemas.microsoft.com/office/drawing/2014/main" id="{6D8C58E3-6F0E-314F-8378-6EFF00B2453E}"/>
              </a:ext>
            </a:extLst>
          </p:cNvPr>
          <p:cNvSpPr txBox="1"/>
          <p:nvPr/>
        </p:nvSpPr>
        <p:spPr>
          <a:xfrm>
            <a:off x="923368" y="317500"/>
            <a:ext cx="4775200" cy="461665"/>
          </a:xfrm>
          <a:prstGeom prst="rect">
            <a:avLst/>
          </a:prstGeom>
          <a:noFill/>
        </p:spPr>
        <p:txBody>
          <a:bodyPr wrap="square" rtlCol="0">
            <a:spAutoFit/>
          </a:bodyPr>
          <a:lstStyle/>
          <a:p>
            <a:r>
              <a:rPr lang="en-US" sz="2400" dirty="0">
                <a:solidFill>
                  <a:schemeClr val="tx2">
                    <a:lumMod val="75000"/>
                  </a:schemeClr>
                </a:solidFill>
              </a:rPr>
              <a:t>LEARNING ACTIVITY</a:t>
            </a:r>
          </a:p>
        </p:txBody>
      </p:sp>
    </p:spTree>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14"/>
          <p:cNvSpPr/>
          <p:nvPr/>
        </p:nvSpPr>
        <p:spPr>
          <a:xfrm>
            <a:off x="457200" y="457200"/>
            <a:ext cx="1270000" cy="1231900"/>
          </a:xfrm>
          <a:prstGeom prst="roundRect">
            <a:avLst/>
          </a:prstGeom>
          <a:solidFill>
            <a:srgbClr val="A4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 name="Group 2"/>
          <p:cNvGrpSpPr/>
          <p:nvPr/>
        </p:nvGrpSpPr>
        <p:grpSpPr>
          <a:xfrm>
            <a:off x="807418" y="766864"/>
            <a:ext cx="617837" cy="618015"/>
            <a:chOff x="0" y="4763"/>
            <a:chExt cx="5500688" cy="5502275"/>
          </a:xfrm>
          <a:solidFill>
            <a:schemeClr val="bg1"/>
          </a:solidFill>
        </p:grpSpPr>
        <p:sp>
          <p:nvSpPr>
            <p:cNvPr id="4" name="Freeform 5"/>
            <p:cNvSpPr>
              <a:spLocks noEditPoints="1"/>
            </p:cNvSpPr>
            <p:nvPr/>
          </p:nvSpPr>
          <p:spPr bwMode="auto">
            <a:xfrm>
              <a:off x="0" y="4763"/>
              <a:ext cx="5500688" cy="5502275"/>
            </a:xfrm>
            <a:custGeom>
              <a:avLst/>
              <a:gdLst>
                <a:gd name="T0" fmla="*/ 1007 w 1464"/>
                <a:gd name="T1" fmla="*/ 0 h 1464"/>
                <a:gd name="T2" fmla="*/ 549 w 1464"/>
                <a:gd name="T3" fmla="*/ 458 h 1464"/>
                <a:gd name="T4" fmla="*/ 582 w 1464"/>
                <a:gd name="T5" fmla="*/ 624 h 1464"/>
                <a:gd name="T6" fmla="*/ 26 w 1464"/>
                <a:gd name="T7" fmla="*/ 1179 h 1464"/>
                <a:gd name="T8" fmla="*/ 0 w 1464"/>
                <a:gd name="T9" fmla="*/ 1235 h 1464"/>
                <a:gd name="T10" fmla="*/ 0 w 1464"/>
                <a:gd name="T11" fmla="*/ 1373 h 1464"/>
                <a:gd name="T12" fmla="*/ 91 w 1464"/>
                <a:gd name="T13" fmla="*/ 1464 h 1464"/>
                <a:gd name="T14" fmla="*/ 229 w 1464"/>
                <a:gd name="T15" fmla="*/ 1464 h 1464"/>
                <a:gd name="T16" fmla="*/ 285 w 1464"/>
                <a:gd name="T17" fmla="*/ 1438 h 1464"/>
                <a:gd name="T18" fmla="*/ 350 w 1464"/>
                <a:gd name="T19" fmla="*/ 1373 h 1464"/>
                <a:gd name="T20" fmla="*/ 458 w 1464"/>
                <a:gd name="T21" fmla="*/ 1373 h 1464"/>
                <a:gd name="T22" fmla="*/ 549 w 1464"/>
                <a:gd name="T23" fmla="*/ 1281 h 1464"/>
                <a:gd name="T24" fmla="*/ 549 w 1464"/>
                <a:gd name="T25" fmla="*/ 1190 h 1464"/>
                <a:gd name="T26" fmla="*/ 641 w 1464"/>
                <a:gd name="T27" fmla="*/ 1190 h 1464"/>
                <a:gd name="T28" fmla="*/ 732 w 1464"/>
                <a:gd name="T29" fmla="*/ 1098 h 1464"/>
                <a:gd name="T30" fmla="*/ 732 w 1464"/>
                <a:gd name="T31" fmla="*/ 991 h 1464"/>
                <a:gd name="T32" fmla="*/ 841 w 1464"/>
                <a:gd name="T33" fmla="*/ 882 h 1464"/>
                <a:gd name="T34" fmla="*/ 1007 w 1464"/>
                <a:gd name="T35" fmla="*/ 915 h 1464"/>
                <a:gd name="T36" fmla="*/ 1464 w 1464"/>
                <a:gd name="T37" fmla="*/ 458 h 1464"/>
                <a:gd name="T38" fmla="*/ 1007 w 1464"/>
                <a:gd name="T39" fmla="*/ 0 h 1464"/>
                <a:gd name="T40" fmla="*/ 1007 w 1464"/>
                <a:gd name="T41" fmla="*/ 824 h 1464"/>
                <a:gd name="T42" fmla="*/ 822 w 1464"/>
                <a:gd name="T43" fmla="*/ 772 h 1464"/>
                <a:gd name="T44" fmla="*/ 806 w 1464"/>
                <a:gd name="T45" fmla="*/ 787 h 1464"/>
                <a:gd name="T46" fmla="*/ 755 w 1464"/>
                <a:gd name="T47" fmla="*/ 839 h 1464"/>
                <a:gd name="T48" fmla="*/ 667 w 1464"/>
                <a:gd name="T49" fmla="*/ 926 h 1464"/>
                <a:gd name="T50" fmla="*/ 641 w 1464"/>
                <a:gd name="T51" fmla="*/ 991 h 1464"/>
                <a:gd name="T52" fmla="*/ 641 w 1464"/>
                <a:gd name="T53" fmla="*/ 1098 h 1464"/>
                <a:gd name="T54" fmla="*/ 549 w 1464"/>
                <a:gd name="T55" fmla="*/ 1098 h 1464"/>
                <a:gd name="T56" fmla="*/ 458 w 1464"/>
                <a:gd name="T57" fmla="*/ 1190 h 1464"/>
                <a:gd name="T58" fmla="*/ 458 w 1464"/>
                <a:gd name="T59" fmla="*/ 1281 h 1464"/>
                <a:gd name="T60" fmla="*/ 350 w 1464"/>
                <a:gd name="T61" fmla="*/ 1281 h 1464"/>
                <a:gd name="T62" fmla="*/ 286 w 1464"/>
                <a:gd name="T63" fmla="*/ 1308 h 1464"/>
                <a:gd name="T64" fmla="*/ 221 w 1464"/>
                <a:gd name="T65" fmla="*/ 1373 h 1464"/>
                <a:gd name="T66" fmla="*/ 92 w 1464"/>
                <a:gd name="T67" fmla="*/ 1373 h 1464"/>
                <a:gd name="T68" fmla="*/ 92 w 1464"/>
                <a:gd name="T69" fmla="*/ 1242 h 1464"/>
                <a:gd name="T70" fmla="*/ 625 w 1464"/>
                <a:gd name="T71" fmla="*/ 709 h 1464"/>
                <a:gd name="T72" fmla="*/ 625 w 1464"/>
                <a:gd name="T73" fmla="*/ 710 h 1464"/>
                <a:gd name="T74" fmla="*/ 692 w 1464"/>
                <a:gd name="T75" fmla="*/ 642 h 1464"/>
                <a:gd name="T76" fmla="*/ 641 w 1464"/>
                <a:gd name="T77" fmla="*/ 458 h 1464"/>
                <a:gd name="T78" fmla="*/ 1007 w 1464"/>
                <a:gd name="T79" fmla="*/ 92 h 1464"/>
                <a:gd name="T80" fmla="*/ 1373 w 1464"/>
                <a:gd name="T81" fmla="*/ 458 h 1464"/>
                <a:gd name="T82" fmla="*/ 1007 w 1464"/>
                <a:gd name="T83" fmla="*/ 824 h 1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64" h="1464">
                  <a:moveTo>
                    <a:pt x="1007" y="0"/>
                  </a:moveTo>
                  <a:cubicBezTo>
                    <a:pt x="754" y="0"/>
                    <a:pt x="549" y="205"/>
                    <a:pt x="549" y="458"/>
                  </a:cubicBezTo>
                  <a:cubicBezTo>
                    <a:pt x="549" y="516"/>
                    <a:pt x="561" y="572"/>
                    <a:pt x="582" y="624"/>
                  </a:cubicBezTo>
                  <a:cubicBezTo>
                    <a:pt x="26" y="1179"/>
                    <a:pt x="26" y="1179"/>
                    <a:pt x="26" y="1179"/>
                  </a:cubicBezTo>
                  <a:cubicBezTo>
                    <a:pt x="10" y="1195"/>
                    <a:pt x="0" y="1211"/>
                    <a:pt x="0" y="1235"/>
                  </a:cubicBezTo>
                  <a:cubicBezTo>
                    <a:pt x="0" y="1373"/>
                    <a:pt x="0" y="1373"/>
                    <a:pt x="0" y="1373"/>
                  </a:cubicBezTo>
                  <a:cubicBezTo>
                    <a:pt x="0" y="1422"/>
                    <a:pt x="42" y="1464"/>
                    <a:pt x="91" y="1464"/>
                  </a:cubicBezTo>
                  <a:cubicBezTo>
                    <a:pt x="229" y="1464"/>
                    <a:pt x="229" y="1464"/>
                    <a:pt x="229" y="1464"/>
                  </a:cubicBezTo>
                  <a:cubicBezTo>
                    <a:pt x="253" y="1464"/>
                    <a:pt x="269" y="1454"/>
                    <a:pt x="285" y="1438"/>
                  </a:cubicBezTo>
                  <a:cubicBezTo>
                    <a:pt x="350" y="1373"/>
                    <a:pt x="350" y="1373"/>
                    <a:pt x="350" y="1373"/>
                  </a:cubicBezTo>
                  <a:cubicBezTo>
                    <a:pt x="458" y="1373"/>
                    <a:pt x="458" y="1373"/>
                    <a:pt x="458" y="1373"/>
                  </a:cubicBezTo>
                  <a:cubicBezTo>
                    <a:pt x="508" y="1373"/>
                    <a:pt x="549" y="1332"/>
                    <a:pt x="549" y="1281"/>
                  </a:cubicBezTo>
                  <a:cubicBezTo>
                    <a:pt x="549" y="1190"/>
                    <a:pt x="549" y="1190"/>
                    <a:pt x="549" y="1190"/>
                  </a:cubicBezTo>
                  <a:cubicBezTo>
                    <a:pt x="641" y="1190"/>
                    <a:pt x="641" y="1190"/>
                    <a:pt x="641" y="1190"/>
                  </a:cubicBezTo>
                  <a:cubicBezTo>
                    <a:pt x="691" y="1190"/>
                    <a:pt x="732" y="1149"/>
                    <a:pt x="732" y="1098"/>
                  </a:cubicBezTo>
                  <a:cubicBezTo>
                    <a:pt x="732" y="991"/>
                    <a:pt x="732" y="991"/>
                    <a:pt x="732" y="991"/>
                  </a:cubicBezTo>
                  <a:cubicBezTo>
                    <a:pt x="841" y="882"/>
                    <a:pt x="841" y="882"/>
                    <a:pt x="841" y="882"/>
                  </a:cubicBezTo>
                  <a:cubicBezTo>
                    <a:pt x="892" y="903"/>
                    <a:pt x="948" y="915"/>
                    <a:pt x="1007" y="915"/>
                  </a:cubicBezTo>
                  <a:cubicBezTo>
                    <a:pt x="1259" y="915"/>
                    <a:pt x="1464" y="710"/>
                    <a:pt x="1464" y="458"/>
                  </a:cubicBezTo>
                  <a:cubicBezTo>
                    <a:pt x="1464" y="205"/>
                    <a:pt x="1259" y="0"/>
                    <a:pt x="1007" y="0"/>
                  </a:cubicBezTo>
                  <a:close/>
                  <a:moveTo>
                    <a:pt x="1007" y="824"/>
                  </a:moveTo>
                  <a:cubicBezTo>
                    <a:pt x="939" y="824"/>
                    <a:pt x="876" y="804"/>
                    <a:pt x="822" y="772"/>
                  </a:cubicBezTo>
                  <a:cubicBezTo>
                    <a:pt x="806" y="787"/>
                    <a:pt x="806" y="787"/>
                    <a:pt x="806" y="787"/>
                  </a:cubicBezTo>
                  <a:cubicBezTo>
                    <a:pt x="755" y="839"/>
                    <a:pt x="755" y="839"/>
                    <a:pt x="755" y="839"/>
                  </a:cubicBezTo>
                  <a:cubicBezTo>
                    <a:pt x="667" y="926"/>
                    <a:pt x="667" y="926"/>
                    <a:pt x="667" y="926"/>
                  </a:cubicBezTo>
                  <a:cubicBezTo>
                    <a:pt x="650" y="943"/>
                    <a:pt x="641" y="967"/>
                    <a:pt x="641" y="991"/>
                  </a:cubicBezTo>
                  <a:cubicBezTo>
                    <a:pt x="641" y="1098"/>
                    <a:pt x="641" y="1098"/>
                    <a:pt x="641" y="1098"/>
                  </a:cubicBezTo>
                  <a:cubicBezTo>
                    <a:pt x="549" y="1098"/>
                    <a:pt x="549" y="1098"/>
                    <a:pt x="549" y="1098"/>
                  </a:cubicBezTo>
                  <a:cubicBezTo>
                    <a:pt x="499" y="1098"/>
                    <a:pt x="458" y="1139"/>
                    <a:pt x="458" y="1190"/>
                  </a:cubicBezTo>
                  <a:cubicBezTo>
                    <a:pt x="458" y="1281"/>
                    <a:pt x="458" y="1281"/>
                    <a:pt x="458" y="1281"/>
                  </a:cubicBezTo>
                  <a:cubicBezTo>
                    <a:pt x="350" y="1281"/>
                    <a:pt x="350" y="1281"/>
                    <a:pt x="350" y="1281"/>
                  </a:cubicBezTo>
                  <a:cubicBezTo>
                    <a:pt x="326" y="1281"/>
                    <a:pt x="303" y="1291"/>
                    <a:pt x="286" y="1308"/>
                  </a:cubicBezTo>
                  <a:cubicBezTo>
                    <a:pt x="221" y="1373"/>
                    <a:pt x="221" y="1373"/>
                    <a:pt x="221" y="1373"/>
                  </a:cubicBezTo>
                  <a:cubicBezTo>
                    <a:pt x="92" y="1373"/>
                    <a:pt x="92" y="1373"/>
                    <a:pt x="92" y="1373"/>
                  </a:cubicBezTo>
                  <a:cubicBezTo>
                    <a:pt x="92" y="1242"/>
                    <a:pt x="92" y="1242"/>
                    <a:pt x="92" y="1242"/>
                  </a:cubicBezTo>
                  <a:cubicBezTo>
                    <a:pt x="625" y="709"/>
                    <a:pt x="625" y="709"/>
                    <a:pt x="625" y="709"/>
                  </a:cubicBezTo>
                  <a:cubicBezTo>
                    <a:pt x="625" y="709"/>
                    <a:pt x="625" y="709"/>
                    <a:pt x="625" y="710"/>
                  </a:cubicBezTo>
                  <a:cubicBezTo>
                    <a:pt x="692" y="642"/>
                    <a:pt x="692" y="642"/>
                    <a:pt x="692" y="642"/>
                  </a:cubicBezTo>
                  <a:cubicBezTo>
                    <a:pt x="660" y="588"/>
                    <a:pt x="641" y="525"/>
                    <a:pt x="641" y="458"/>
                  </a:cubicBezTo>
                  <a:cubicBezTo>
                    <a:pt x="641" y="255"/>
                    <a:pt x="805" y="92"/>
                    <a:pt x="1007" y="92"/>
                  </a:cubicBezTo>
                  <a:cubicBezTo>
                    <a:pt x="1209" y="92"/>
                    <a:pt x="1373" y="255"/>
                    <a:pt x="1373" y="458"/>
                  </a:cubicBezTo>
                  <a:cubicBezTo>
                    <a:pt x="1373" y="660"/>
                    <a:pt x="1209" y="824"/>
                    <a:pt x="1007" y="824"/>
                  </a:cubicBezTo>
                  <a:close/>
                </a:path>
              </a:pathLst>
            </a:custGeom>
            <a:grpFill/>
            <a:ln>
              <a:noFill/>
            </a:ln>
            <a:extLst>
              <a:ext uri="{91240B29-F687-4f45-9708-019B960494DF}">
                <a14:hiddenLine xmlns:mc="http://schemas.openxmlformats.org/markup-compatibility/2006" xmlns:mv="urn:schemas-microsoft-com:mac:vml"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5" name="Freeform 6"/>
            <p:cNvSpPr>
              <a:spLocks noEditPoints="1"/>
            </p:cNvSpPr>
            <p:nvPr/>
          </p:nvSpPr>
          <p:spPr bwMode="auto">
            <a:xfrm>
              <a:off x="3436938" y="685801"/>
              <a:ext cx="1374775" cy="1390650"/>
            </a:xfrm>
            <a:custGeom>
              <a:avLst/>
              <a:gdLst>
                <a:gd name="T0" fmla="*/ 358 w 366"/>
                <a:gd name="T1" fmla="*/ 196 h 370"/>
                <a:gd name="T2" fmla="*/ 172 w 366"/>
                <a:gd name="T3" fmla="*/ 10 h 370"/>
                <a:gd name="T4" fmla="*/ 132 w 366"/>
                <a:gd name="T5" fmla="*/ 5 h 370"/>
                <a:gd name="T6" fmla="*/ 3 w 366"/>
                <a:gd name="T7" fmla="*/ 134 h 370"/>
                <a:gd name="T8" fmla="*/ 0 w 366"/>
                <a:gd name="T9" fmla="*/ 149 h 370"/>
                <a:gd name="T10" fmla="*/ 8 w 366"/>
                <a:gd name="T11" fmla="*/ 174 h 370"/>
                <a:gd name="T12" fmla="*/ 194 w 366"/>
                <a:gd name="T13" fmla="*/ 360 h 370"/>
                <a:gd name="T14" fmla="*/ 234 w 366"/>
                <a:gd name="T15" fmla="*/ 366 h 370"/>
                <a:gd name="T16" fmla="*/ 364 w 366"/>
                <a:gd name="T17" fmla="*/ 236 h 370"/>
                <a:gd name="T18" fmla="*/ 366 w 366"/>
                <a:gd name="T19" fmla="*/ 222 h 370"/>
                <a:gd name="T20" fmla="*/ 358 w 366"/>
                <a:gd name="T21" fmla="*/ 196 h 370"/>
                <a:gd name="T22" fmla="*/ 221 w 366"/>
                <a:gd name="T23" fmla="*/ 323 h 370"/>
                <a:gd name="T24" fmla="*/ 46 w 366"/>
                <a:gd name="T25" fmla="*/ 149 h 370"/>
                <a:gd name="T26" fmla="*/ 146 w 366"/>
                <a:gd name="T27" fmla="*/ 48 h 370"/>
                <a:gd name="T28" fmla="*/ 320 w 366"/>
                <a:gd name="T29" fmla="*/ 222 h 370"/>
                <a:gd name="T30" fmla="*/ 221 w 366"/>
                <a:gd name="T31" fmla="*/ 323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66" h="370">
                  <a:moveTo>
                    <a:pt x="358" y="196"/>
                  </a:moveTo>
                  <a:cubicBezTo>
                    <a:pt x="306" y="125"/>
                    <a:pt x="244" y="62"/>
                    <a:pt x="172" y="10"/>
                  </a:cubicBezTo>
                  <a:cubicBezTo>
                    <a:pt x="161" y="2"/>
                    <a:pt x="146" y="0"/>
                    <a:pt x="132" y="5"/>
                  </a:cubicBezTo>
                  <a:cubicBezTo>
                    <a:pt x="68" y="27"/>
                    <a:pt x="25" y="71"/>
                    <a:pt x="3" y="134"/>
                  </a:cubicBezTo>
                  <a:cubicBezTo>
                    <a:pt x="1" y="139"/>
                    <a:pt x="0" y="144"/>
                    <a:pt x="0" y="149"/>
                  </a:cubicBezTo>
                  <a:cubicBezTo>
                    <a:pt x="0" y="158"/>
                    <a:pt x="3" y="167"/>
                    <a:pt x="8" y="174"/>
                  </a:cubicBezTo>
                  <a:cubicBezTo>
                    <a:pt x="60" y="246"/>
                    <a:pt x="122" y="308"/>
                    <a:pt x="194" y="360"/>
                  </a:cubicBezTo>
                  <a:cubicBezTo>
                    <a:pt x="206" y="368"/>
                    <a:pt x="221" y="370"/>
                    <a:pt x="234" y="366"/>
                  </a:cubicBezTo>
                  <a:cubicBezTo>
                    <a:pt x="298" y="343"/>
                    <a:pt x="341" y="300"/>
                    <a:pt x="364" y="236"/>
                  </a:cubicBezTo>
                  <a:cubicBezTo>
                    <a:pt x="365" y="232"/>
                    <a:pt x="366" y="227"/>
                    <a:pt x="366" y="222"/>
                  </a:cubicBezTo>
                  <a:cubicBezTo>
                    <a:pt x="366" y="213"/>
                    <a:pt x="363" y="204"/>
                    <a:pt x="358" y="196"/>
                  </a:cubicBezTo>
                  <a:close/>
                  <a:moveTo>
                    <a:pt x="221" y="323"/>
                  </a:moveTo>
                  <a:cubicBezTo>
                    <a:pt x="153" y="274"/>
                    <a:pt x="94" y="215"/>
                    <a:pt x="46" y="149"/>
                  </a:cubicBezTo>
                  <a:cubicBezTo>
                    <a:pt x="63" y="99"/>
                    <a:pt x="97" y="66"/>
                    <a:pt x="146" y="48"/>
                  </a:cubicBezTo>
                  <a:cubicBezTo>
                    <a:pt x="213" y="96"/>
                    <a:pt x="272" y="155"/>
                    <a:pt x="320" y="222"/>
                  </a:cubicBezTo>
                  <a:cubicBezTo>
                    <a:pt x="302" y="272"/>
                    <a:pt x="269" y="305"/>
                    <a:pt x="221" y="323"/>
                  </a:cubicBezTo>
                  <a:close/>
                </a:path>
              </a:pathLst>
            </a:custGeom>
            <a:grpFill/>
            <a:ln>
              <a:noFill/>
            </a:ln>
            <a:extLst>
              <a:ext uri="{91240B29-F687-4f45-9708-019B960494DF}">
                <a14:hiddenLine xmlns:mc="http://schemas.openxmlformats.org/markup-compatibility/2006" xmlns:mv="urn:schemas-microsoft-com:mac:vml"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sp>
        <p:nvSpPr>
          <p:cNvPr id="6" name="TextBox 5"/>
          <p:cNvSpPr txBox="1"/>
          <p:nvPr/>
        </p:nvSpPr>
        <p:spPr>
          <a:xfrm>
            <a:off x="406400" y="439459"/>
            <a:ext cx="6261100" cy="769441"/>
          </a:xfrm>
          <a:prstGeom prst="rect">
            <a:avLst/>
          </a:prstGeom>
          <a:noFill/>
        </p:spPr>
        <p:txBody>
          <a:bodyPr wrap="square" rtlCol="0">
            <a:spAutoFit/>
          </a:bodyPr>
          <a:lstStyle/>
          <a:p>
            <a:pPr algn="ctr"/>
            <a:r>
              <a:rPr lang="id-ID" sz="4400" cap="all" dirty="0">
                <a:solidFill>
                  <a:srgbClr val="44546A"/>
                </a:solidFill>
                <a:latin typeface="+mj-lt"/>
              </a:rPr>
              <a:t>Key points</a:t>
            </a:r>
            <a:endParaRPr lang="en-US" sz="4400" cap="all" dirty="0">
              <a:solidFill>
                <a:srgbClr val="44546A"/>
              </a:solidFill>
              <a:latin typeface="+mj-lt"/>
            </a:endParaRPr>
          </a:p>
        </p:txBody>
      </p:sp>
      <p:sp>
        <p:nvSpPr>
          <p:cNvPr id="12" name="TextBox 11"/>
          <p:cNvSpPr txBox="1"/>
          <p:nvPr/>
        </p:nvSpPr>
        <p:spPr>
          <a:xfrm>
            <a:off x="1892300" y="1206500"/>
            <a:ext cx="9448800" cy="5155257"/>
          </a:xfrm>
          <a:prstGeom prst="rect">
            <a:avLst/>
          </a:prstGeom>
          <a:noFill/>
        </p:spPr>
        <p:txBody>
          <a:bodyPr wrap="square" rtlCol="0">
            <a:spAutoFit/>
          </a:bodyPr>
          <a:lstStyle/>
          <a:p>
            <a:pPr>
              <a:spcAft>
                <a:spcPts val="1200"/>
              </a:spcAft>
              <a:buFont typeface="Arial"/>
              <a:buChar char="•"/>
            </a:pPr>
            <a:r>
              <a:rPr lang="en-US" sz="2400" dirty="0">
                <a:solidFill>
                  <a:srgbClr val="595959"/>
                </a:solidFill>
              </a:rPr>
              <a:t> Tube &amp; Clamp Scaffolds can be adapted to suit many sizes and shapes because there are </a:t>
            </a:r>
            <a:r>
              <a:rPr lang="en-US" sz="2400" cap="all" dirty="0">
                <a:solidFill>
                  <a:srgbClr val="595959"/>
                </a:solidFill>
              </a:rPr>
              <a:t>no restrictions as to where connections can be made</a:t>
            </a:r>
            <a:r>
              <a:rPr lang="en-US" sz="2400" dirty="0">
                <a:solidFill>
                  <a:srgbClr val="595959"/>
                </a:solidFill>
              </a:rPr>
              <a:t>. </a:t>
            </a:r>
          </a:p>
          <a:p>
            <a:pPr>
              <a:spcAft>
                <a:spcPts val="1200"/>
              </a:spcAft>
              <a:buFont typeface="Arial"/>
              <a:buChar char="•"/>
            </a:pPr>
            <a:r>
              <a:rPr lang="en-US" sz="2400" dirty="0">
                <a:solidFill>
                  <a:srgbClr val="595959"/>
                </a:solidFill>
              </a:rPr>
              <a:t> Tube &amp; Clamp Scaffold consists of 4 basic elements: </a:t>
            </a:r>
          </a:p>
          <a:p>
            <a:pPr lvl="2">
              <a:spcAft>
                <a:spcPts val="600"/>
              </a:spcAft>
              <a:buFont typeface="Arial"/>
              <a:buChar char="•"/>
            </a:pPr>
            <a:r>
              <a:rPr lang="en-US" sz="2400" cap="all" dirty="0">
                <a:solidFill>
                  <a:srgbClr val="595959"/>
                </a:solidFill>
              </a:rPr>
              <a:t>vertical</a:t>
            </a:r>
            <a:r>
              <a:rPr lang="en-US" sz="2400" dirty="0">
                <a:solidFill>
                  <a:srgbClr val="595959"/>
                </a:solidFill>
              </a:rPr>
              <a:t> tubes, </a:t>
            </a:r>
          </a:p>
          <a:p>
            <a:pPr lvl="2">
              <a:spcAft>
                <a:spcPts val="600"/>
              </a:spcAft>
              <a:buFont typeface="Arial"/>
              <a:buChar char="•"/>
            </a:pPr>
            <a:r>
              <a:rPr lang="en-US" sz="2400" cap="all" dirty="0">
                <a:solidFill>
                  <a:srgbClr val="595959"/>
                </a:solidFill>
              </a:rPr>
              <a:t>horizontal</a:t>
            </a:r>
            <a:r>
              <a:rPr lang="en-US" sz="2400" dirty="0">
                <a:solidFill>
                  <a:srgbClr val="595959"/>
                </a:solidFill>
              </a:rPr>
              <a:t> tubes, </a:t>
            </a:r>
          </a:p>
          <a:p>
            <a:pPr lvl="2">
              <a:spcAft>
                <a:spcPts val="600"/>
              </a:spcAft>
              <a:buFont typeface="Arial"/>
              <a:buChar char="•"/>
            </a:pPr>
            <a:r>
              <a:rPr lang="en-US" sz="2400" cap="all" dirty="0">
                <a:solidFill>
                  <a:srgbClr val="595959"/>
                </a:solidFill>
              </a:rPr>
              <a:t>diagonal</a:t>
            </a:r>
            <a:r>
              <a:rPr lang="en-US" sz="2400" dirty="0">
                <a:solidFill>
                  <a:srgbClr val="595959"/>
                </a:solidFill>
              </a:rPr>
              <a:t> tubes and </a:t>
            </a:r>
          </a:p>
          <a:p>
            <a:pPr lvl="2">
              <a:spcAft>
                <a:spcPts val="600"/>
              </a:spcAft>
              <a:buFont typeface="Arial"/>
              <a:buChar char="•"/>
            </a:pPr>
            <a:r>
              <a:rPr lang="en-US" sz="2400" cap="all" dirty="0">
                <a:solidFill>
                  <a:srgbClr val="595959"/>
                </a:solidFill>
              </a:rPr>
              <a:t>clamps</a:t>
            </a:r>
            <a:r>
              <a:rPr lang="en-US" sz="2400" dirty="0">
                <a:solidFill>
                  <a:srgbClr val="595959"/>
                </a:solidFill>
              </a:rPr>
              <a:t> (or couplers).</a:t>
            </a:r>
          </a:p>
          <a:p>
            <a:pPr>
              <a:spcAft>
                <a:spcPts val="1800"/>
              </a:spcAft>
              <a:buFont typeface="Arial"/>
              <a:buChar char="•"/>
            </a:pPr>
            <a:r>
              <a:rPr lang="en-US" sz="2400" dirty="0">
                <a:solidFill>
                  <a:srgbClr val="595959"/>
                </a:solidFill>
              </a:rPr>
              <a:t> Do NOT use Aluminum and steel tubes together.</a:t>
            </a:r>
          </a:p>
          <a:p>
            <a:pPr>
              <a:spcAft>
                <a:spcPts val="1800"/>
              </a:spcAft>
              <a:buFont typeface="Arial"/>
              <a:buChar char="•"/>
            </a:pPr>
            <a:r>
              <a:rPr lang="en-US" sz="2400" dirty="0">
                <a:solidFill>
                  <a:srgbClr val="595959"/>
                </a:solidFill>
              </a:rPr>
              <a:t> Some tubes have special connectors that allow them to be firmly connected end-to-end. </a:t>
            </a:r>
          </a:p>
        </p:txBody>
      </p:sp>
      <p:pic>
        <p:nvPicPr>
          <p:cNvPr id="13" name="Picture 12" descr="17_SAIA_Logo_Pantone302_Horz_Stack_375 Lime Green (1).eps"/>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3">
                <a:alphaModFix amt="50000"/>
              </a:blip>
              <a:stretch>
                <a:fillRect/>
              </a:stretch>
            </p:blipFill>
          </mc:Choice>
          <mc:Fallback>
            <p:blipFill>
              <a:blip r:embed="rId4">
                <a:alphaModFix amt="50000"/>
              </a:blip>
              <a:stretch>
                <a:fillRect/>
              </a:stretch>
            </p:blipFill>
          </mc:Fallback>
        </mc:AlternateContent>
        <p:spPr>
          <a:xfrm>
            <a:off x="261411" y="6386468"/>
            <a:ext cx="2557731" cy="263197"/>
          </a:xfrm>
          <a:prstGeom prst="rect">
            <a:avLst/>
          </a:prstGeom>
          <a:noFill/>
          <a:ln w="12700" cmpd="sng">
            <a:noFill/>
          </a:ln>
        </p:spPr>
      </p:pic>
      <p:cxnSp>
        <p:nvCxnSpPr>
          <p:cNvPr id="14" name="Straight Connector 13"/>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47"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anim calcmode="lin" valueType="num">
                                      <p:cBhvr>
                                        <p:cTn id="14" dur="500" fill="hold"/>
                                        <p:tgtEl>
                                          <p:spTgt spid="6"/>
                                        </p:tgtEl>
                                        <p:attrNameLst>
                                          <p:attrName>ppt_x</p:attrName>
                                        </p:attrNameLst>
                                      </p:cBhvr>
                                      <p:tavLst>
                                        <p:tav tm="0">
                                          <p:val>
                                            <p:strVal val="#ppt_x"/>
                                          </p:val>
                                        </p:tav>
                                        <p:tav tm="100000">
                                          <p:val>
                                            <p:strVal val="#ppt_x"/>
                                          </p:val>
                                        </p:tav>
                                      </p:tavLst>
                                    </p:anim>
                                    <p:anim calcmode="lin" valueType="num">
                                      <p:cBhvr>
                                        <p:cTn id="15"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ounded Rectangle 15"/>
          <p:cNvSpPr/>
          <p:nvPr/>
        </p:nvSpPr>
        <p:spPr>
          <a:xfrm>
            <a:off x="457200" y="457200"/>
            <a:ext cx="1270000" cy="1231900"/>
          </a:xfrm>
          <a:prstGeom prst="roundRect">
            <a:avLst/>
          </a:prstGeom>
          <a:solidFill>
            <a:srgbClr val="A4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 name="Group 2"/>
          <p:cNvGrpSpPr/>
          <p:nvPr/>
        </p:nvGrpSpPr>
        <p:grpSpPr>
          <a:xfrm>
            <a:off x="807418" y="766864"/>
            <a:ext cx="617837" cy="618015"/>
            <a:chOff x="0" y="4763"/>
            <a:chExt cx="5500688" cy="5502275"/>
          </a:xfrm>
          <a:solidFill>
            <a:schemeClr val="bg1"/>
          </a:solidFill>
        </p:grpSpPr>
        <p:sp>
          <p:nvSpPr>
            <p:cNvPr id="4" name="Freeform 5"/>
            <p:cNvSpPr>
              <a:spLocks noEditPoints="1"/>
            </p:cNvSpPr>
            <p:nvPr/>
          </p:nvSpPr>
          <p:spPr bwMode="auto">
            <a:xfrm>
              <a:off x="0" y="4763"/>
              <a:ext cx="5500688" cy="5502275"/>
            </a:xfrm>
            <a:custGeom>
              <a:avLst/>
              <a:gdLst>
                <a:gd name="T0" fmla="*/ 1007 w 1464"/>
                <a:gd name="T1" fmla="*/ 0 h 1464"/>
                <a:gd name="T2" fmla="*/ 549 w 1464"/>
                <a:gd name="T3" fmla="*/ 458 h 1464"/>
                <a:gd name="T4" fmla="*/ 582 w 1464"/>
                <a:gd name="T5" fmla="*/ 624 h 1464"/>
                <a:gd name="T6" fmla="*/ 26 w 1464"/>
                <a:gd name="T7" fmla="*/ 1179 h 1464"/>
                <a:gd name="T8" fmla="*/ 0 w 1464"/>
                <a:gd name="T9" fmla="*/ 1235 h 1464"/>
                <a:gd name="T10" fmla="*/ 0 w 1464"/>
                <a:gd name="T11" fmla="*/ 1373 h 1464"/>
                <a:gd name="T12" fmla="*/ 91 w 1464"/>
                <a:gd name="T13" fmla="*/ 1464 h 1464"/>
                <a:gd name="T14" fmla="*/ 229 w 1464"/>
                <a:gd name="T15" fmla="*/ 1464 h 1464"/>
                <a:gd name="T16" fmla="*/ 285 w 1464"/>
                <a:gd name="T17" fmla="*/ 1438 h 1464"/>
                <a:gd name="T18" fmla="*/ 350 w 1464"/>
                <a:gd name="T19" fmla="*/ 1373 h 1464"/>
                <a:gd name="T20" fmla="*/ 458 w 1464"/>
                <a:gd name="T21" fmla="*/ 1373 h 1464"/>
                <a:gd name="T22" fmla="*/ 549 w 1464"/>
                <a:gd name="T23" fmla="*/ 1281 h 1464"/>
                <a:gd name="T24" fmla="*/ 549 w 1464"/>
                <a:gd name="T25" fmla="*/ 1190 h 1464"/>
                <a:gd name="T26" fmla="*/ 641 w 1464"/>
                <a:gd name="T27" fmla="*/ 1190 h 1464"/>
                <a:gd name="T28" fmla="*/ 732 w 1464"/>
                <a:gd name="T29" fmla="*/ 1098 h 1464"/>
                <a:gd name="T30" fmla="*/ 732 w 1464"/>
                <a:gd name="T31" fmla="*/ 991 h 1464"/>
                <a:gd name="T32" fmla="*/ 841 w 1464"/>
                <a:gd name="T33" fmla="*/ 882 h 1464"/>
                <a:gd name="T34" fmla="*/ 1007 w 1464"/>
                <a:gd name="T35" fmla="*/ 915 h 1464"/>
                <a:gd name="T36" fmla="*/ 1464 w 1464"/>
                <a:gd name="T37" fmla="*/ 458 h 1464"/>
                <a:gd name="T38" fmla="*/ 1007 w 1464"/>
                <a:gd name="T39" fmla="*/ 0 h 1464"/>
                <a:gd name="T40" fmla="*/ 1007 w 1464"/>
                <a:gd name="T41" fmla="*/ 824 h 1464"/>
                <a:gd name="T42" fmla="*/ 822 w 1464"/>
                <a:gd name="T43" fmla="*/ 772 h 1464"/>
                <a:gd name="T44" fmla="*/ 806 w 1464"/>
                <a:gd name="T45" fmla="*/ 787 h 1464"/>
                <a:gd name="T46" fmla="*/ 755 w 1464"/>
                <a:gd name="T47" fmla="*/ 839 h 1464"/>
                <a:gd name="T48" fmla="*/ 667 w 1464"/>
                <a:gd name="T49" fmla="*/ 926 h 1464"/>
                <a:gd name="T50" fmla="*/ 641 w 1464"/>
                <a:gd name="T51" fmla="*/ 991 h 1464"/>
                <a:gd name="T52" fmla="*/ 641 w 1464"/>
                <a:gd name="T53" fmla="*/ 1098 h 1464"/>
                <a:gd name="T54" fmla="*/ 549 w 1464"/>
                <a:gd name="T55" fmla="*/ 1098 h 1464"/>
                <a:gd name="T56" fmla="*/ 458 w 1464"/>
                <a:gd name="T57" fmla="*/ 1190 h 1464"/>
                <a:gd name="T58" fmla="*/ 458 w 1464"/>
                <a:gd name="T59" fmla="*/ 1281 h 1464"/>
                <a:gd name="T60" fmla="*/ 350 w 1464"/>
                <a:gd name="T61" fmla="*/ 1281 h 1464"/>
                <a:gd name="T62" fmla="*/ 286 w 1464"/>
                <a:gd name="T63" fmla="*/ 1308 h 1464"/>
                <a:gd name="T64" fmla="*/ 221 w 1464"/>
                <a:gd name="T65" fmla="*/ 1373 h 1464"/>
                <a:gd name="T66" fmla="*/ 92 w 1464"/>
                <a:gd name="T67" fmla="*/ 1373 h 1464"/>
                <a:gd name="T68" fmla="*/ 92 w 1464"/>
                <a:gd name="T69" fmla="*/ 1242 h 1464"/>
                <a:gd name="T70" fmla="*/ 625 w 1464"/>
                <a:gd name="T71" fmla="*/ 709 h 1464"/>
                <a:gd name="T72" fmla="*/ 625 w 1464"/>
                <a:gd name="T73" fmla="*/ 710 h 1464"/>
                <a:gd name="T74" fmla="*/ 692 w 1464"/>
                <a:gd name="T75" fmla="*/ 642 h 1464"/>
                <a:gd name="T76" fmla="*/ 641 w 1464"/>
                <a:gd name="T77" fmla="*/ 458 h 1464"/>
                <a:gd name="T78" fmla="*/ 1007 w 1464"/>
                <a:gd name="T79" fmla="*/ 92 h 1464"/>
                <a:gd name="T80" fmla="*/ 1373 w 1464"/>
                <a:gd name="T81" fmla="*/ 458 h 1464"/>
                <a:gd name="T82" fmla="*/ 1007 w 1464"/>
                <a:gd name="T83" fmla="*/ 824 h 1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64" h="1464">
                  <a:moveTo>
                    <a:pt x="1007" y="0"/>
                  </a:moveTo>
                  <a:cubicBezTo>
                    <a:pt x="754" y="0"/>
                    <a:pt x="549" y="205"/>
                    <a:pt x="549" y="458"/>
                  </a:cubicBezTo>
                  <a:cubicBezTo>
                    <a:pt x="549" y="516"/>
                    <a:pt x="561" y="572"/>
                    <a:pt x="582" y="624"/>
                  </a:cubicBezTo>
                  <a:cubicBezTo>
                    <a:pt x="26" y="1179"/>
                    <a:pt x="26" y="1179"/>
                    <a:pt x="26" y="1179"/>
                  </a:cubicBezTo>
                  <a:cubicBezTo>
                    <a:pt x="10" y="1195"/>
                    <a:pt x="0" y="1211"/>
                    <a:pt x="0" y="1235"/>
                  </a:cubicBezTo>
                  <a:cubicBezTo>
                    <a:pt x="0" y="1373"/>
                    <a:pt x="0" y="1373"/>
                    <a:pt x="0" y="1373"/>
                  </a:cubicBezTo>
                  <a:cubicBezTo>
                    <a:pt x="0" y="1422"/>
                    <a:pt x="42" y="1464"/>
                    <a:pt x="91" y="1464"/>
                  </a:cubicBezTo>
                  <a:cubicBezTo>
                    <a:pt x="229" y="1464"/>
                    <a:pt x="229" y="1464"/>
                    <a:pt x="229" y="1464"/>
                  </a:cubicBezTo>
                  <a:cubicBezTo>
                    <a:pt x="253" y="1464"/>
                    <a:pt x="269" y="1454"/>
                    <a:pt x="285" y="1438"/>
                  </a:cubicBezTo>
                  <a:cubicBezTo>
                    <a:pt x="350" y="1373"/>
                    <a:pt x="350" y="1373"/>
                    <a:pt x="350" y="1373"/>
                  </a:cubicBezTo>
                  <a:cubicBezTo>
                    <a:pt x="458" y="1373"/>
                    <a:pt x="458" y="1373"/>
                    <a:pt x="458" y="1373"/>
                  </a:cubicBezTo>
                  <a:cubicBezTo>
                    <a:pt x="508" y="1373"/>
                    <a:pt x="549" y="1332"/>
                    <a:pt x="549" y="1281"/>
                  </a:cubicBezTo>
                  <a:cubicBezTo>
                    <a:pt x="549" y="1190"/>
                    <a:pt x="549" y="1190"/>
                    <a:pt x="549" y="1190"/>
                  </a:cubicBezTo>
                  <a:cubicBezTo>
                    <a:pt x="641" y="1190"/>
                    <a:pt x="641" y="1190"/>
                    <a:pt x="641" y="1190"/>
                  </a:cubicBezTo>
                  <a:cubicBezTo>
                    <a:pt x="691" y="1190"/>
                    <a:pt x="732" y="1149"/>
                    <a:pt x="732" y="1098"/>
                  </a:cubicBezTo>
                  <a:cubicBezTo>
                    <a:pt x="732" y="991"/>
                    <a:pt x="732" y="991"/>
                    <a:pt x="732" y="991"/>
                  </a:cubicBezTo>
                  <a:cubicBezTo>
                    <a:pt x="841" y="882"/>
                    <a:pt x="841" y="882"/>
                    <a:pt x="841" y="882"/>
                  </a:cubicBezTo>
                  <a:cubicBezTo>
                    <a:pt x="892" y="903"/>
                    <a:pt x="948" y="915"/>
                    <a:pt x="1007" y="915"/>
                  </a:cubicBezTo>
                  <a:cubicBezTo>
                    <a:pt x="1259" y="915"/>
                    <a:pt x="1464" y="710"/>
                    <a:pt x="1464" y="458"/>
                  </a:cubicBezTo>
                  <a:cubicBezTo>
                    <a:pt x="1464" y="205"/>
                    <a:pt x="1259" y="0"/>
                    <a:pt x="1007" y="0"/>
                  </a:cubicBezTo>
                  <a:close/>
                  <a:moveTo>
                    <a:pt x="1007" y="824"/>
                  </a:moveTo>
                  <a:cubicBezTo>
                    <a:pt x="939" y="824"/>
                    <a:pt x="876" y="804"/>
                    <a:pt x="822" y="772"/>
                  </a:cubicBezTo>
                  <a:cubicBezTo>
                    <a:pt x="806" y="787"/>
                    <a:pt x="806" y="787"/>
                    <a:pt x="806" y="787"/>
                  </a:cubicBezTo>
                  <a:cubicBezTo>
                    <a:pt x="755" y="839"/>
                    <a:pt x="755" y="839"/>
                    <a:pt x="755" y="839"/>
                  </a:cubicBezTo>
                  <a:cubicBezTo>
                    <a:pt x="667" y="926"/>
                    <a:pt x="667" y="926"/>
                    <a:pt x="667" y="926"/>
                  </a:cubicBezTo>
                  <a:cubicBezTo>
                    <a:pt x="650" y="943"/>
                    <a:pt x="641" y="967"/>
                    <a:pt x="641" y="991"/>
                  </a:cubicBezTo>
                  <a:cubicBezTo>
                    <a:pt x="641" y="1098"/>
                    <a:pt x="641" y="1098"/>
                    <a:pt x="641" y="1098"/>
                  </a:cubicBezTo>
                  <a:cubicBezTo>
                    <a:pt x="549" y="1098"/>
                    <a:pt x="549" y="1098"/>
                    <a:pt x="549" y="1098"/>
                  </a:cubicBezTo>
                  <a:cubicBezTo>
                    <a:pt x="499" y="1098"/>
                    <a:pt x="458" y="1139"/>
                    <a:pt x="458" y="1190"/>
                  </a:cubicBezTo>
                  <a:cubicBezTo>
                    <a:pt x="458" y="1281"/>
                    <a:pt x="458" y="1281"/>
                    <a:pt x="458" y="1281"/>
                  </a:cubicBezTo>
                  <a:cubicBezTo>
                    <a:pt x="350" y="1281"/>
                    <a:pt x="350" y="1281"/>
                    <a:pt x="350" y="1281"/>
                  </a:cubicBezTo>
                  <a:cubicBezTo>
                    <a:pt x="326" y="1281"/>
                    <a:pt x="303" y="1291"/>
                    <a:pt x="286" y="1308"/>
                  </a:cubicBezTo>
                  <a:cubicBezTo>
                    <a:pt x="221" y="1373"/>
                    <a:pt x="221" y="1373"/>
                    <a:pt x="221" y="1373"/>
                  </a:cubicBezTo>
                  <a:cubicBezTo>
                    <a:pt x="92" y="1373"/>
                    <a:pt x="92" y="1373"/>
                    <a:pt x="92" y="1373"/>
                  </a:cubicBezTo>
                  <a:cubicBezTo>
                    <a:pt x="92" y="1242"/>
                    <a:pt x="92" y="1242"/>
                    <a:pt x="92" y="1242"/>
                  </a:cubicBezTo>
                  <a:cubicBezTo>
                    <a:pt x="625" y="709"/>
                    <a:pt x="625" y="709"/>
                    <a:pt x="625" y="709"/>
                  </a:cubicBezTo>
                  <a:cubicBezTo>
                    <a:pt x="625" y="709"/>
                    <a:pt x="625" y="709"/>
                    <a:pt x="625" y="710"/>
                  </a:cubicBezTo>
                  <a:cubicBezTo>
                    <a:pt x="692" y="642"/>
                    <a:pt x="692" y="642"/>
                    <a:pt x="692" y="642"/>
                  </a:cubicBezTo>
                  <a:cubicBezTo>
                    <a:pt x="660" y="588"/>
                    <a:pt x="641" y="525"/>
                    <a:pt x="641" y="458"/>
                  </a:cubicBezTo>
                  <a:cubicBezTo>
                    <a:pt x="641" y="255"/>
                    <a:pt x="805" y="92"/>
                    <a:pt x="1007" y="92"/>
                  </a:cubicBezTo>
                  <a:cubicBezTo>
                    <a:pt x="1209" y="92"/>
                    <a:pt x="1373" y="255"/>
                    <a:pt x="1373" y="458"/>
                  </a:cubicBezTo>
                  <a:cubicBezTo>
                    <a:pt x="1373" y="660"/>
                    <a:pt x="1209" y="824"/>
                    <a:pt x="1007" y="824"/>
                  </a:cubicBezTo>
                  <a:close/>
                </a:path>
              </a:pathLst>
            </a:custGeom>
            <a:grpFill/>
            <a:ln>
              <a:noFill/>
            </a:ln>
            <a:extLst>
              <a:ext uri="{91240B29-F687-4f45-9708-019B960494DF}">
                <a14:hiddenLine xmlns:mc="http://schemas.openxmlformats.org/markup-compatibility/2006" xmlns:mv="urn:schemas-microsoft-com:mac:vml"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5" name="Freeform 6"/>
            <p:cNvSpPr>
              <a:spLocks noEditPoints="1"/>
            </p:cNvSpPr>
            <p:nvPr/>
          </p:nvSpPr>
          <p:spPr bwMode="auto">
            <a:xfrm>
              <a:off x="3436938" y="685801"/>
              <a:ext cx="1374775" cy="1390650"/>
            </a:xfrm>
            <a:custGeom>
              <a:avLst/>
              <a:gdLst>
                <a:gd name="T0" fmla="*/ 358 w 366"/>
                <a:gd name="T1" fmla="*/ 196 h 370"/>
                <a:gd name="T2" fmla="*/ 172 w 366"/>
                <a:gd name="T3" fmla="*/ 10 h 370"/>
                <a:gd name="T4" fmla="*/ 132 w 366"/>
                <a:gd name="T5" fmla="*/ 5 h 370"/>
                <a:gd name="T6" fmla="*/ 3 w 366"/>
                <a:gd name="T7" fmla="*/ 134 h 370"/>
                <a:gd name="T8" fmla="*/ 0 w 366"/>
                <a:gd name="T9" fmla="*/ 149 h 370"/>
                <a:gd name="T10" fmla="*/ 8 w 366"/>
                <a:gd name="T11" fmla="*/ 174 h 370"/>
                <a:gd name="T12" fmla="*/ 194 w 366"/>
                <a:gd name="T13" fmla="*/ 360 h 370"/>
                <a:gd name="T14" fmla="*/ 234 w 366"/>
                <a:gd name="T15" fmla="*/ 366 h 370"/>
                <a:gd name="T16" fmla="*/ 364 w 366"/>
                <a:gd name="T17" fmla="*/ 236 h 370"/>
                <a:gd name="T18" fmla="*/ 366 w 366"/>
                <a:gd name="T19" fmla="*/ 222 h 370"/>
                <a:gd name="T20" fmla="*/ 358 w 366"/>
                <a:gd name="T21" fmla="*/ 196 h 370"/>
                <a:gd name="T22" fmla="*/ 221 w 366"/>
                <a:gd name="T23" fmla="*/ 323 h 370"/>
                <a:gd name="T24" fmla="*/ 46 w 366"/>
                <a:gd name="T25" fmla="*/ 149 h 370"/>
                <a:gd name="T26" fmla="*/ 146 w 366"/>
                <a:gd name="T27" fmla="*/ 48 h 370"/>
                <a:gd name="T28" fmla="*/ 320 w 366"/>
                <a:gd name="T29" fmla="*/ 222 h 370"/>
                <a:gd name="T30" fmla="*/ 221 w 366"/>
                <a:gd name="T31" fmla="*/ 323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66" h="370">
                  <a:moveTo>
                    <a:pt x="358" y="196"/>
                  </a:moveTo>
                  <a:cubicBezTo>
                    <a:pt x="306" y="125"/>
                    <a:pt x="244" y="62"/>
                    <a:pt x="172" y="10"/>
                  </a:cubicBezTo>
                  <a:cubicBezTo>
                    <a:pt x="161" y="2"/>
                    <a:pt x="146" y="0"/>
                    <a:pt x="132" y="5"/>
                  </a:cubicBezTo>
                  <a:cubicBezTo>
                    <a:pt x="68" y="27"/>
                    <a:pt x="25" y="71"/>
                    <a:pt x="3" y="134"/>
                  </a:cubicBezTo>
                  <a:cubicBezTo>
                    <a:pt x="1" y="139"/>
                    <a:pt x="0" y="144"/>
                    <a:pt x="0" y="149"/>
                  </a:cubicBezTo>
                  <a:cubicBezTo>
                    <a:pt x="0" y="158"/>
                    <a:pt x="3" y="167"/>
                    <a:pt x="8" y="174"/>
                  </a:cubicBezTo>
                  <a:cubicBezTo>
                    <a:pt x="60" y="246"/>
                    <a:pt x="122" y="308"/>
                    <a:pt x="194" y="360"/>
                  </a:cubicBezTo>
                  <a:cubicBezTo>
                    <a:pt x="206" y="368"/>
                    <a:pt x="221" y="370"/>
                    <a:pt x="234" y="366"/>
                  </a:cubicBezTo>
                  <a:cubicBezTo>
                    <a:pt x="298" y="343"/>
                    <a:pt x="341" y="300"/>
                    <a:pt x="364" y="236"/>
                  </a:cubicBezTo>
                  <a:cubicBezTo>
                    <a:pt x="365" y="232"/>
                    <a:pt x="366" y="227"/>
                    <a:pt x="366" y="222"/>
                  </a:cubicBezTo>
                  <a:cubicBezTo>
                    <a:pt x="366" y="213"/>
                    <a:pt x="363" y="204"/>
                    <a:pt x="358" y="196"/>
                  </a:cubicBezTo>
                  <a:close/>
                  <a:moveTo>
                    <a:pt x="221" y="323"/>
                  </a:moveTo>
                  <a:cubicBezTo>
                    <a:pt x="153" y="274"/>
                    <a:pt x="94" y="215"/>
                    <a:pt x="46" y="149"/>
                  </a:cubicBezTo>
                  <a:cubicBezTo>
                    <a:pt x="63" y="99"/>
                    <a:pt x="97" y="66"/>
                    <a:pt x="146" y="48"/>
                  </a:cubicBezTo>
                  <a:cubicBezTo>
                    <a:pt x="213" y="96"/>
                    <a:pt x="272" y="155"/>
                    <a:pt x="320" y="222"/>
                  </a:cubicBezTo>
                  <a:cubicBezTo>
                    <a:pt x="302" y="272"/>
                    <a:pt x="269" y="305"/>
                    <a:pt x="221" y="323"/>
                  </a:cubicBezTo>
                  <a:close/>
                </a:path>
              </a:pathLst>
            </a:custGeom>
            <a:grpFill/>
            <a:ln>
              <a:noFill/>
            </a:ln>
            <a:extLst>
              <a:ext uri="{91240B29-F687-4f45-9708-019B960494DF}">
                <a14:hiddenLine xmlns:mc="http://schemas.openxmlformats.org/markup-compatibility/2006" xmlns:mv="urn:schemas-microsoft-com:mac:vml"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sp>
        <p:nvSpPr>
          <p:cNvPr id="6" name="TextBox 5"/>
          <p:cNvSpPr txBox="1"/>
          <p:nvPr/>
        </p:nvSpPr>
        <p:spPr>
          <a:xfrm>
            <a:off x="406400" y="439459"/>
            <a:ext cx="6261100" cy="769441"/>
          </a:xfrm>
          <a:prstGeom prst="rect">
            <a:avLst/>
          </a:prstGeom>
          <a:noFill/>
        </p:spPr>
        <p:txBody>
          <a:bodyPr wrap="square" rtlCol="0">
            <a:spAutoFit/>
          </a:bodyPr>
          <a:lstStyle/>
          <a:p>
            <a:pPr algn="ctr"/>
            <a:r>
              <a:rPr lang="id-ID" sz="4400" cap="all" dirty="0">
                <a:solidFill>
                  <a:schemeClr val="tx2"/>
                </a:solidFill>
                <a:latin typeface="+mj-lt"/>
              </a:rPr>
              <a:t>Key points</a:t>
            </a:r>
            <a:endParaRPr lang="en-US" sz="4400" cap="all" dirty="0">
              <a:solidFill>
                <a:schemeClr val="tx2"/>
              </a:solidFill>
              <a:latin typeface="+mj-lt"/>
            </a:endParaRPr>
          </a:p>
        </p:txBody>
      </p:sp>
      <p:sp>
        <p:nvSpPr>
          <p:cNvPr id="12" name="TextBox 11"/>
          <p:cNvSpPr txBox="1"/>
          <p:nvPr/>
        </p:nvSpPr>
        <p:spPr>
          <a:xfrm>
            <a:off x="1866900" y="622300"/>
            <a:ext cx="9829800" cy="5678477"/>
          </a:xfrm>
          <a:prstGeom prst="rect">
            <a:avLst/>
          </a:prstGeom>
          <a:noFill/>
        </p:spPr>
        <p:txBody>
          <a:bodyPr wrap="square" rtlCol="0">
            <a:spAutoFit/>
          </a:bodyPr>
          <a:lstStyle/>
          <a:p>
            <a:pPr>
              <a:spcAft>
                <a:spcPts val="1800"/>
              </a:spcAft>
              <a:buFont typeface="Arial"/>
              <a:buChar char="•"/>
            </a:pPr>
            <a:endParaRPr lang="en-US" sz="2400" dirty="0">
              <a:solidFill>
                <a:srgbClr val="595959"/>
              </a:solidFill>
            </a:endParaRPr>
          </a:p>
          <a:p>
            <a:pPr>
              <a:spcAft>
                <a:spcPts val="1800"/>
              </a:spcAft>
              <a:buFont typeface="Arial"/>
              <a:buChar char="•"/>
            </a:pPr>
            <a:r>
              <a:rPr lang="en-US" sz="2400" dirty="0">
                <a:solidFill>
                  <a:srgbClr val="595959"/>
                </a:solidFill>
              </a:rPr>
              <a:t> Tubes are connected with either </a:t>
            </a:r>
            <a:r>
              <a:rPr lang="en-US" sz="2400" cap="all" dirty="0">
                <a:solidFill>
                  <a:srgbClr val="595959"/>
                </a:solidFill>
              </a:rPr>
              <a:t>bolt clamps</a:t>
            </a:r>
            <a:r>
              <a:rPr lang="en-US" sz="2400" dirty="0">
                <a:solidFill>
                  <a:srgbClr val="595959"/>
                </a:solidFill>
              </a:rPr>
              <a:t>, or </a:t>
            </a:r>
            <a:r>
              <a:rPr lang="en-US" sz="2400" cap="all" dirty="0">
                <a:solidFill>
                  <a:srgbClr val="595959"/>
                </a:solidFill>
              </a:rPr>
              <a:t>wedge clamps</a:t>
            </a:r>
            <a:r>
              <a:rPr lang="en-US" sz="2400" dirty="0">
                <a:solidFill>
                  <a:srgbClr val="595959"/>
                </a:solidFill>
              </a:rPr>
              <a:t>. </a:t>
            </a:r>
          </a:p>
          <a:p>
            <a:pPr>
              <a:spcAft>
                <a:spcPts val="1800"/>
              </a:spcAft>
              <a:buFont typeface="Arial"/>
              <a:buChar char="•"/>
            </a:pPr>
            <a:r>
              <a:rPr lang="en-US" sz="2400" dirty="0">
                <a:solidFill>
                  <a:srgbClr val="595959"/>
                </a:solidFill>
              </a:rPr>
              <a:t> Do NOT drive the wedge in too deeply. This weakens the whole clamp making it dangerous to use.</a:t>
            </a:r>
          </a:p>
          <a:p>
            <a:pPr>
              <a:spcAft>
                <a:spcPts val="1800"/>
              </a:spcAft>
              <a:buFont typeface="Arial"/>
              <a:buChar char="•"/>
            </a:pPr>
            <a:r>
              <a:rPr lang="en-US" sz="2400" dirty="0">
                <a:solidFill>
                  <a:srgbClr val="595959"/>
                </a:solidFill>
              </a:rPr>
              <a:t> Be sure to position WEDGE CLAMP so that the post wedge is driven </a:t>
            </a:r>
            <a:r>
              <a:rPr lang="en-US" sz="2400" cap="all" dirty="0">
                <a:solidFill>
                  <a:srgbClr val="595959"/>
                </a:solidFill>
              </a:rPr>
              <a:t>downward</a:t>
            </a:r>
            <a:r>
              <a:rPr lang="en-US" sz="2400" dirty="0">
                <a:solidFill>
                  <a:srgbClr val="595959"/>
                </a:solidFill>
              </a:rPr>
              <a:t>, and the other wedge is driven </a:t>
            </a:r>
            <a:r>
              <a:rPr lang="en-US" sz="2400" cap="all" dirty="0">
                <a:solidFill>
                  <a:srgbClr val="595959"/>
                </a:solidFill>
              </a:rPr>
              <a:t>outward</a:t>
            </a:r>
            <a:r>
              <a:rPr lang="en-US" sz="2400" dirty="0">
                <a:solidFill>
                  <a:srgbClr val="595959"/>
                </a:solidFill>
              </a:rPr>
              <a:t>.</a:t>
            </a:r>
          </a:p>
          <a:p>
            <a:pPr>
              <a:spcAft>
                <a:spcPts val="1200"/>
              </a:spcAft>
              <a:buFont typeface="Arial"/>
              <a:buChar char="•"/>
            </a:pPr>
            <a:r>
              <a:rPr lang="en-US" sz="2400" dirty="0">
                <a:solidFill>
                  <a:srgbClr val="595959"/>
                </a:solidFill>
              </a:rPr>
              <a:t> Thoroughly inspect scaffold equipment or components before use to ensure they are safe. </a:t>
            </a:r>
          </a:p>
          <a:p>
            <a:pPr>
              <a:spcAft>
                <a:spcPts val="1800"/>
              </a:spcAft>
              <a:buFont typeface="Arial"/>
              <a:buChar char="•"/>
            </a:pPr>
            <a:r>
              <a:rPr lang="en-US" sz="2400" dirty="0">
                <a:solidFill>
                  <a:srgbClr val="595959"/>
                </a:solidFill>
              </a:rPr>
              <a:t> Check for: structural damage, modification, missing parts or pieces, damage, excessive corrosion, discoloration and other types of damage or physical defects.</a:t>
            </a:r>
          </a:p>
        </p:txBody>
      </p:sp>
      <p:pic>
        <p:nvPicPr>
          <p:cNvPr id="13" name="Picture 12" descr="17_SAIA_Logo_Pantone302_Horz_Stack_375 Lime Green (1).eps"/>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3">
                <a:alphaModFix amt="50000"/>
              </a:blip>
              <a:stretch>
                <a:fillRect/>
              </a:stretch>
            </p:blipFill>
          </mc:Choice>
          <mc:Fallback>
            <p:blipFill>
              <a:blip r:embed="rId4">
                <a:alphaModFix amt="50000"/>
              </a:blip>
              <a:stretch>
                <a:fillRect/>
              </a:stretch>
            </p:blipFill>
          </mc:Fallback>
        </mc:AlternateContent>
        <p:spPr>
          <a:xfrm>
            <a:off x="261411" y="6386468"/>
            <a:ext cx="2557731" cy="263197"/>
          </a:xfrm>
          <a:prstGeom prst="rect">
            <a:avLst/>
          </a:prstGeom>
          <a:noFill/>
          <a:ln w="12700" cmpd="sng">
            <a:noFill/>
          </a:ln>
        </p:spPr>
      </p:pic>
      <p:cxnSp>
        <p:nvCxnSpPr>
          <p:cNvPr id="14" name="Straight Connector 13"/>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47"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anim calcmode="lin" valueType="num">
                                      <p:cBhvr>
                                        <p:cTn id="14" dur="500" fill="hold"/>
                                        <p:tgtEl>
                                          <p:spTgt spid="6"/>
                                        </p:tgtEl>
                                        <p:attrNameLst>
                                          <p:attrName>ppt_x</p:attrName>
                                        </p:attrNameLst>
                                      </p:cBhvr>
                                      <p:tavLst>
                                        <p:tav tm="0">
                                          <p:val>
                                            <p:strVal val="#ppt_x"/>
                                          </p:val>
                                        </p:tav>
                                        <p:tav tm="100000">
                                          <p:val>
                                            <p:strVal val="#ppt_x"/>
                                          </p:val>
                                        </p:tav>
                                      </p:tavLst>
                                    </p:anim>
                                    <p:anim calcmode="lin" valueType="num">
                                      <p:cBhvr>
                                        <p:cTn id="15"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0" y="0"/>
            <a:ext cx="12192000" cy="6858000"/>
          </a:xfrm>
          <a:prstGeom prst="rect">
            <a:avLst/>
          </a:prstGeom>
          <a:solidFill>
            <a:schemeClr val="tx2">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rot="16200000">
            <a:off x="647700" y="5473700"/>
            <a:ext cx="736600" cy="2032000"/>
          </a:xfrm>
          <a:prstGeom prst="rect">
            <a:avLst/>
          </a:prstGeom>
          <a:solidFill>
            <a:srgbClr val="A4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nvGrpSpPr>
          <p:cNvPr id="19" name="Group 18"/>
          <p:cNvGrpSpPr/>
          <p:nvPr/>
        </p:nvGrpSpPr>
        <p:grpSpPr>
          <a:xfrm>
            <a:off x="4051301" y="6105524"/>
            <a:ext cx="8127999" cy="752476"/>
            <a:chOff x="4051301" y="6105524"/>
            <a:chExt cx="8127999" cy="752476"/>
          </a:xfrm>
        </p:grpSpPr>
        <p:sp>
          <p:nvSpPr>
            <p:cNvPr id="14" name="Rectangle 13"/>
            <p:cNvSpPr/>
            <p:nvPr/>
          </p:nvSpPr>
          <p:spPr>
            <a:xfrm rot="16200000">
              <a:off x="4691065" y="5465764"/>
              <a:ext cx="752471" cy="2032000"/>
            </a:xfrm>
            <a:prstGeom prst="rect">
              <a:avLst/>
            </a:prstGeom>
            <a:solidFill>
              <a:srgbClr val="D044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5" name="Rectangle 14"/>
            <p:cNvSpPr/>
            <p:nvPr/>
          </p:nvSpPr>
          <p:spPr>
            <a:xfrm rot="16200000">
              <a:off x="6723064" y="5465763"/>
              <a:ext cx="752474" cy="2032000"/>
            </a:xfrm>
            <a:prstGeom prst="rect">
              <a:avLst/>
            </a:prstGeom>
            <a:solidFill>
              <a:srgbClr val="D967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6" name="Rectangle 15"/>
            <p:cNvSpPr/>
            <p:nvPr/>
          </p:nvSpPr>
          <p:spPr>
            <a:xfrm rot="16200000">
              <a:off x="8755066" y="5465766"/>
              <a:ext cx="752468" cy="2032000"/>
            </a:xfrm>
            <a:prstGeom prst="rect">
              <a:avLst/>
            </a:prstGeom>
            <a:solidFill>
              <a:srgbClr val="E07E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7" name="Rectangle 16"/>
            <p:cNvSpPr/>
            <p:nvPr/>
          </p:nvSpPr>
          <p:spPr>
            <a:xfrm rot="16200000">
              <a:off x="10787062" y="5465762"/>
              <a:ext cx="752475" cy="2032000"/>
            </a:xfrm>
            <a:prstGeom prst="rect">
              <a:avLst/>
            </a:prstGeom>
            <a:solidFill>
              <a:srgbClr val="E9A6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cxnSp>
        <p:nvCxnSpPr>
          <p:cNvPr id="35" name="Straight Connector 34"/>
          <p:cNvCxnSpPr/>
          <p:nvPr/>
        </p:nvCxnSpPr>
        <p:spPr>
          <a:xfrm>
            <a:off x="3028787" y="4752582"/>
            <a:ext cx="3067213" cy="0"/>
          </a:xfrm>
          <a:prstGeom prst="line">
            <a:avLst/>
          </a:prstGeom>
          <a:ln w="15875">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3028787" y="4752975"/>
            <a:ext cx="0" cy="438149"/>
          </a:xfrm>
          <a:prstGeom prst="line">
            <a:avLst/>
          </a:prstGeom>
          <a:ln w="15875">
            <a:solidFill>
              <a:schemeClr val="accent6"/>
            </a:solidFill>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564239" y="2623859"/>
            <a:ext cx="11063546" cy="830997"/>
          </a:xfrm>
          <a:prstGeom prst="rect">
            <a:avLst/>
          </a:prstGeom>
          <a:noFill/>
        </p:spPr>
        <p:txBody>
          <a:bodyPr wrap="none" rtlCol="0">
            <a:spAutoFit/>
          </a:bodyPr>
          <a:lstStyle/>
          <a:p>
            <a:pPr algn="ctr"/>
            <a:r>
              <a:rPr lang="id-ID" sz="4800" cap="all" dirty="0">
                <a:solidFill>
                  <a:schemeClr val="bg1"/>
                </a:solidFill>
              </a:rPr>
              <a:t>Building TUBE &amp; CLAMP Scaffolds</a:t>
            </a:r>
          </a:p>
        </p:txBody>
      </p:sp>
      <p:sp>
        <p:nvSpPr>
          <p:cNvPr id="41" name="Rectangle 40"/>
          <p:cNvSpPr/>
          <p:nvPr/>
        </p:nvSpPr>
        <p:spPr>
          <a:xfrm>
            <a:off x="457200" y="3367029"/>
            <a:ext cx="11163300" cy="400110"/>
          </a:xfrm>
          <a:prstGeom prst="rect">
            <a:avLst/>
          </a:prstGeom>
          <a:noFill/>
        </p:spPr>
        <p:txBody>
          <a:bodyPr wrap="square">
            <a:spAutoFit/>
          </a:bodyPr>
          <a:lstStyle/>
          <a:p>
            <a:pPr algn="ctr"/>
            <a:r>
              <a:rPr lang="en-US" sz="2000" cap="all" dirty="0">
                <a:solidFill>
                  <a:srgbClr val="93F300"/>
                </a:solidFill>
                <a:latin typeface="Source Sans Pro Light" panose="020B0403030403020204" pitchFamily="34" charset="0"/>
              </a:rPr>
              <a:t>A basic TUBE &amp; CLAMP Scaffold is the building block for all configurations</a:t>
            </a:r>
            <a:endParaRPr lang="id-ID" sz="2000" cap="all" dirty="0">
              <a:solidFill>
                <a:srgbClr val="93F300"/>
              </a:solidFill>
              <a:latin typeface="Source Sans Pro Light" panose="020B0403030403020204" pitchFamily="34" charset="0"/>
            </a:endParaRPr>
          </a:p>
        </p:txBody>
      </p:sp>
      <p:cxnSp>
        <p:nvCxnSpPr>
          <p:cNvPr id="42" name="Straight Connector 41"/>
          <p:cNvCxnSpPr/>
          <p:nvPr/>
        </p:nvCxnSpPr>
        <p:spPr>
          <a:xfrm>
            <a:off x="5723825" y="3802513"/>
            <a:ext cx="744351" cy="0"/>
          </a:xfrm>
          <a:prstGeom prst="line">
            <a:avLst/>
          </a:prstGeom>
          <a:ln w="15875">
            <a:solidFill>
              <a:schemeClr val="accent2"/>
            </a:solidFill>
            <a:prstDash val="sysDash"/>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6096000" y="3952875"/>
            <a:ext cx="0" cy="809232"/>
          </a:xfrm>
          <a:prstGeom prst="line">
            <a:avLst/>
          </a:prstGeom>
          <a:ln w="15875">
            <a:solidFill>
              <a:schemeClr val="accent6"/>
            </a:solidFill>
            <a:headEnd type="oval"/>
          </a:ln>
        </p:spPr>
        <p:style>
          <a:lnRef idx="1">
            <a:schemeClr val="accent1"/>
          </a:lnRef>
          <a:fillRef idx="0">
            <a:schemeClr val="accent1"/>
          </a:fillRef>
          <a:effectRef idx="0">
            <a:schemeClr val="accent1"/>
          </a:effectRef>
          <a:fontRef idx="minor">
            <a:schemeClr val="tx1"/>
          </a:fontRef>
        </p:style>
      </p:cxnSp>
      <p:grpSp>
        <p:nvGrpSpPr>
          <p:cNvPr id="20" name="Group 19"/>
          <p:cNvGrpSpPr/>
          <p:nvPr/>
        </p:nvGrpSpPr>
        <p:grpSpPr>
          <a:xfrm>
            <a:off x="2019301" y="5207000"/>
            <a:ext cx="2032000" cy="1651000"/>
            <a:chOff x="2019301" y="5207000"/>
            <a:chExt cx="2032000" cy="1651000"/>
          </a:xfrm>
          <a:solidFill>
            <a:srgbClr val="C8152F"/>
          </a:solidFill>
        </p:grpSpPr>
        <p:sp>
          <p:nvSpPr>
            <p:cNvPr id="13" name="Rectangle 12"/>
            <p:cNvSpPr/>
            <p:nvPr/>
          </p:nvSpPr>
          <p:spPr>
            <a:xfrm rot="16200000">
              <a:off x="2209801" y="5016500"/>
              <a:ext cx="1651000" cy="2032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4400" dirty="0">
                <a:solidFill>
                  <a:schemeClr val="bg1"/>
                </a:solidFill>
              </a:endParaRPr>
            </a:p>
          </p:txBody>
        </p:sp>
        <p:sp>
          <p:nvSpPr>
            <p:cNvPr id="25" name="TextBox 24"/>
            <p:cNvSpPr txBox="1"/>
            <p:nvPr/>
          </p:nvSpPr>
          <p:spPr>
            <a:xfrm>
              <a:off x="2743200" y="5626100"/>
              <a:ext cx="558800" cy="769441"/>
            </a:xfrm>
            <a:prstGeom prst="rect">
              <a:avLst/>
            </a:prstGeom>
            <a:grpFill/>
          </p:spPr>
          <p:txBody>
            <a:bodyPr wrap="square" rtlCol="0">
              <a:spAutoFit/>
            </a:bodyPr>
            <a:lstStyle/>
            <a:p>
              <a:r>
                <a:rPr lang="en-US" sz="4400" dirty="0">
                  <a:solidFill>
                    <a:srgbClr val="FFFFFF"/>
                  </a:solidFill>
                </a:rPr>
                <a:t>2</a:t>
              </a:r>
            </a:p>
          </p:txBody>
        </p:sp>
      </p:grpSp>
    </p:spTree>
    <p:extLst>
      <p:ext uri="{BB962C8B-B14F-4D97-AF65-F5344CB8AC3E}">
        <p14:creationId xmlns:p14="http://schemas.microsoft.com/office/powerpoint/2010/main" val="196434683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slide(fromBottom)">
                                      <p:cBhvr>
                                        <p:cTn id="7" dur="500"/>
                                        <p:tgtEl>
                                          <p:spTgt spid="19"/>
                                        </p:tgtEl>
                                      </p:cBhvr>
                                    </p:animEffect>
                                  </p:childTnLst>
                                </p:cTn>
                              </p:par>
                              <p:par>
                                <p:cTn id="8" presetID="12" presetClass="entr" presetSubtype="4"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slide(fromBottom)">
                                      <p:cBhvr>
                                        <p:cTn id="10" dur="500"/>
                                        <p:tgtEl>
                                          <p:spTgt spid="12"/>
                                        </p:tgtEl>
                                      </p:cBhvr>
                                    </p:animEffect>
                                  </p:childTnLst>
                                </p:cTn>
                              </p:par>
                            </p:childTnLst>
                          </p:cTn>
                        </p:par>
                        <p:par>
                          <p:cTn id="11" fill="hold">
                            <p:stCondLst>
                              <p:cond delay="500"/>
                            </p:stCondLst>
                            <p:childTnLst>
                              <p:par>
                                <p:cTn id="12" presetID="12" presetClass="entr" presetSubtype="4" fill="hold" nodeType="after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slide(fromBottom)">
                                      <p:cBhvr>
                                        <p:cTn id="14" dur="500"/>
                                        <p:tgtEl>
                                          <p:spTgt spid="20"/>
                                        </p:tgtEl>
                                      </p:cBhvr>
                                    </p:animEffect>
                                  </p:childTnLst>
                                </p:cTn>
                              </p:par>
                              <p:par>
                                <p:cTn id="15" presetID="42" presetClass="entr" presetSubtype="0" fill="hold" grpId="0" nodeType="with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fade">
                                      <p:cBhvr>
                                        <p:cTn id="17" dur="1000"/>
                                        <p:tgtEl>
                                          <p:spTgt spid="41"/>
                                        </p:tgtEl>
                                      </p:cBhvr>
                                    </p:animEffect>
                                    <p:anim calcmode="lin" valueType="num">
                                      <p:cBhvr>
                                        <p:cTn id="18" dur="1000" fill="hold"/>
                                        <p:tgtEl>
                                          <p:spTgt spid="41"/>
                                        </p:tgtEl>
                                        <p:attrNameLst>
                                          <p:attrName>ppt_x</p:attrName>
                                        </p:attrNameLst>
                                      </p:cBhvr>
                                      <p:tavLst>
                                        <p:tav tm="0">
                                          <p:val>
                                            <p:strVal val="#ppt_x"/>
                                          </p:val>
                                        </p:tav>
                                        <p:tav tm="100000">
                                          <p:val>
                                            <p:strVal val="#ppt_x"/>
                                          </p:val>
                                        </p:tav>
                                      </p:tavLst>
                                    </p:anim>
                                    <p:anim calcmode="lin" valueType="num">
                                      <p:cBhvr>
                                        <p:cTn id="19" dur="1000" fill="hold"/>
                                        <p:tgtEl>
                                          <p:spTgt spid="41"/>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42" presetClass="entr" presetSubtype="0" fill="hold" grpId="0" nodeType="afterEffect">
                                  <p:stCondLst>
                                    <p:cond delay="0"/>
                                  </p:stCondLst>
                                  <p:childTnLst>
                                    <p:set>
                                      <p:cBhvr>
                                        <p:cTn id="22" dur="1" fill="hold">
                                          <p:stCondLst>
                                            <p:cond delay="0"/>
                                          </p:stCondLst>
                                        </p:cTn>
                                        <p:tgtEl>
                                          <p:spTgt spid="40"/>
                                        </p:tgtEl>
                                        <p:attrNameLst>
                                          <p:attrName>style.visibility</p:attrName>
                                        </p:attrNameLst>
                                      </p:cBhvr>
                                      <p:to>
                                        <p:strVal val="visible"/>
                                      </p:to>
                                    </p:set>
                                    <p:animEffect transition="in" filter="fade">
                                      <p:cBhvr>
                                        <p:cTn id="23" dur="1000"/>
                                        <p:tgtEl>
                                          <p:spTgt spid="40"/>
                                        </p:tgtEl>
                                      </p:cBhvr>
                                    </p:animEffect>
                                    <p:anim calcmode="lin" valueType="num">
                                      <p:cBhvr>
                                        <p:cTn id="24" dur="1000" fill="hold"/>
                                        <p:tgtEl>
                                          <p:spTgt spid="40"/>
                                        </p:tgtEl>
                                        <p:attrNameLst>
                                          <p:attrName>ppt_x</p:attrName>
                                        </p:attrNameLst>
                                      </p:cBhvr>
                                      <p:tavLst>
                                        <p:tav tm="0">
                                          <p:val>
                                            <p:strVal val="#ppt_x"/>
                                          </p:val>
                                        </p:tav>
                                        <p:tav tm="100000">
                                          <p:val>
                                            <p:strVal val="#ppt_x"/>
                                          </p:val>
                                        </p:tav>
                                      </p:tavLst>
                                    </p:anim>
                                    <p:anim calcmode="lin" valueType="num">
                                      <p:cBhvr>
                                        <p:cTn id="25"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40" grpId="0"/>
      <p:bldP spid="4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0" y="0"/>
            <a:ext cx="12192000" cy="6858000"/>
          </a:xfrm>
          <a:prstGeom prst="rect">
            <a:avLst/>
          </a:prstGeom>
          <a:solidFill>
            <a:schemeClr val="tx2">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rot="16200000">
            <a:off x="2671769" y="5465767"/>
            <a:ext cx="752466" cy="2032000"/>
          </a:xfrm>
          <a:prstGeom prst="rect">
            <a:avLst/>
          </a:prstGeom>
          <a:solidFill>
            <a:srgbClr val="C815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3" name="Rectangle 12"/>
          <p:cNvSpPr/>
          <p:nvPr/>
        </p:nvSpPr>
        <p:spPr>
          <a:xfrm rot="16200000">
            <a:off x="4703767" y="5465765"/>
            <a:ext cx="752468" cy="2032000"/>
          </a:xfrm>
          <a:prstGeom prst="rect">
            <a:avLst/>
          </a:prstGeom>
          <a:solidFill>
            <a:srgbClr val="D044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4" name="Rectangle 13"/>
          <p:cNvSpPr/>
          <p:nvPr/>
        </p:nvSpPr>
        <p:spPr>
          <a:xfrm rot="16200000">
            <a:off x="6735765" y="5465764"/>
            <a:ext cx="752471" cy="2032000"/>
          </a:xfrm>
          <a:prstGeom prst="rect">
            <a:avLst/>
          </a:prstGeom>
          <a:solidFill>
            <a:srgbClr val="D967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5" name="Rectangle 14"/>
          <p:cNvSpPr/>
          <p:nvPr/>
        </p:nvSpPr>
        <p:spPr>
          <a:xfrm rot="16200000">
            <a:off x="8767764" y="5465762"/>
            <a:ext cx="752474" cy="2032000"/>
          </a:xfrm>
          <a:prstGeom prst="rect">
            <a:avLst/>
          </a:prstGeom>
          <a:solidFill>
            <a:srgbClr val="E07E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6" name="Rectangle 15"/>
          <p:cNvSpPr/>
          <p:nvPr/>
        </p:nvSpPr>
        <p:spPr>
          <a:xfrm rot="16200000">
            <a:off x="10799766" y="5465766"/>
            <a:ext cx="752468" cy="2032000"/>
          </a:xfrm>
          <a:prstGeom prst="rect">
            <a:avLst/>
          </a:prstGeom>
          <a:solidFill>
            <a:srgbClr val="E9A6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7" name="Rectangle 16"/>
          <p:cNvSpPr/>
          <p:nvPr/>
        </p:nvSpPr>
        <p:spPr>
          <a:xfrm rot="16200000">
            <a:off x="182563" y="5008562"/>
            <a:ext cx="1666875" cy="2032000"/>
          </a:xfrm>
          <a:prstGeom prst="rect">
            <a:avLst/>
          </a:prstGeom>
          <a:solidFill>
            <a:srgbClr val="A4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cxnSp>
        <p:nvCxnSpPr>
          <p:cNvPr id="35" name="Straight Connector 34"/>
          <p:cNvCxnSpPr/>
          <p:nvPr/>
        </p:nvCxnSpPr>
        <p:spPr>
          <a:xfrm>
            <a:off x="1009487" y="4752582"/>
            <a:ext cx="5086513" cy="0"/>
          </a:xfrm>
          <a:prstGeom prst="line">
            <a:avLst/>
          </a:prstGeom>
          <a:ln w="15875">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1009487" y="4752975"/>
            <a:ext cx="0" cy="438149"/>
          </a:xfrm>
          <a:prstGeom prst="line">
            <a:avLst/>
          </a:prstGeom>
          <a:ln w="15875">
            <a:solidFill>
              <a:schemeClr val="accent6"/>
            </a:solidFill>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2034144" y="2357159"/>
            <a:ext cx="8123738" cy="830997"/>
          </a:xfrm>
          <a:prstGeom prst="rect">
            <a:avLst/>
          </a:prstGeom>
          <a:noFill/>
        </p:spPr>
        <p:txBody>
          <a:bodyPr wrap="none" rtlCol="0">
            <a:spAutoFit/>
          </a:bodyPr>
          <a:lstStyle/>
          <a:p>
            <a:pPr algn="ctr"/>
            <a:r>
              <a:rPr lang="id-ID" sz="4800" dirty="0">
                <a:solidFill>
                  <a:schemeClr val="bg1"/>
                </a:solidFill>
              </a:rPr>
              <a:t>TUBE &amp; CLAMP SCAFFOLDS</a:t>
            </a:r>
          </a:p>
        </p:txBody>
      </p:sp>
      <p:sp>
        <p:nvSpPr>
          <p:cNvPr id="41" name="Rectangle 40"/>
          <p:cNvSpPr/>
          <p:nvPr/>
        </p:nvSpPr>
        <p:spPr>
          <a:xfrm>
            <a:off x="1670178" y="3151129"/>
            <a:ext cx="9505822" cy="430887"/>
          </a:xfrm>
          <a:prstGeom prst="rect">
            <a:avLst/>
          </a:prstGeom>
          <a:solidFill>
            <a:schemeClr val="tx2">
              <a:lumMod val="50000"/>
            </a:schemeClr>
          </a:solidFill>
        </p:spPr>
        <p:txBody>
          <a:bodyPr wrap="square">
            <a:spAutoFit/>
          </a:bodyPr>
          <a:lstStyle/>
          <a:p>
            <a:pPr algn="ctr"/>
            <a:r>
              <a:rPr lang="en-US" sz="2200" cap="all" dirty="0">
                <a:solidFill>
                  <a:srgbClr val="93BC00"/>
                </a:solidFill>
                <a:latin typeface="Source Sans Pro Light" panose="020B0403030403020204" pitchFamily="34" charset="0"/>
              </a:rPr>
              <a:t>VERSATILE AND EASY TO PUT TOGETHER</a:t>
            </a:r>
            <a:endParaRPr lang="id-ID" sz="2200" cap="all" dirty="0">
              <a:solidFill>
                <a:srgbClr val="93BC00"/>
              </a:solidFill>
              <a:latin typeface="Source Sans Pro Light" panose="020B0403030403020204" pitchFamily="34" charset="0"/>
            </a:endParaRPr>
          </a:p>
        </p:txBody>
      </p:sp>
      <p:cxnSp>
        <p:nvCxnSpPr>
          <p:cNvPr id="42" name="Straight Connector 41"/>
          <p:cNvCxnSpPr/>
          <p:nvPr/>
        </p:nvCxnSpPr>
        <p:spPr>
          <a:xfrm>
            <a:off x="5723825" y="3802513"/>
            <a:ext cx="744351" cy="0"/>
          </a:xfrm>
          <a:prstGeom prst="line">
            <a:avLst/>
          </a:prstGeom>
          <a:ln w="15875">
            <a:solidFill>
              <a:schemeClr val="accent2"/>
            </a:solidFill>
            <a:prstDash val="sysDash"/>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6096000" y="3952875"/>
            <a:ext cx="0" cy="809232"/>
          </a:xfrm>
          <a:prstGeom prst="line">
            <a:avLst/>
          </a:prstGeom>
          <a:ln w="15875">
            <a:solidFill>
              <a:schemeClr val="accent6"/>
            </a:solidFill>
            <a:headEnd type="ova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711200" y="5613400"/>
            <a:ext cx="76200" cy="769441"/>
          </a:xfrm>
          <a:prstGeom prst="rect">
            <a:avLst/>
          </a:prstGeom>
          <a:noFill/>
        </p:spPr>
        <p:txBody>
          <a:bodyPr wrap="square" rtlCol="0">
            <a:spAutoFit/>
          </a:bodyPr>
          <a:lstStyle/>
          <a:p>
            <a:r>
              <a:rPr lang="en-US" sz="4400" dirty="0">
                <a:solidFill>
                  <a:schemeClr val="bg1"/>
                </a:solidFill>
              </a:rPr>
              <a:t>1</a:t>
            </a:r>
          </a:p>
        </p:txBody>
      </p:sp>
    </p:spTree>
    <p:extLst>
      <p:ext uri="{BB962C8B-B14F-4D97-AF65-F5344CB8AC3E}">
        <p14:creationId xmlns:p14="http://schemas.microsoft.com/office/powerpoint/2010/main" val="159751789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down)">
                                      <p:cBhvr>
                                        <p:cTn id="7" dur="500"/>
                                        <p:tgtEl>
                                          <p:spTgt spid="36"/>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35"/>
                                        </p:tgtEl>
                                        <p:attrNameLst>
                                          <p:attrName>style.visibility</p:attrName>
                                        </p:attrNameLst>
                                      </p:cBhvr>
                                      <p:to>
                                        <p:strVal val="visible"/>
                                      </p:to>
                                    </p:set>
                                    <p:animEffect transition="in" filter="wipe(left)">
                                      <p:cBhvr>
                                        <p:cTn id="11" dur="500"/>
                                        <p:tgtEl>
                                          <p:spTgt spid="35"/>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44"/>
                                        </p:tgtEl>
                                        <p:attrNameLst>
                                          <p:attrName>style.visibility</p:attrName>
                                        </p:attrNameLst>
                                      </p:cBhvr>
                                      <p:to>
                                        <p:strVal val="visible"/>
                                      </p:to>
                                    </p:set>
                                    <p:animEffect transition="in" filter="wipe(down)">
                                      <p:cBhvr>
                                        <p:cTn id="15" dur="500"/>
                                        <p:tgtEl>
                                          <p:spTgt spid="44"/>
                                        </p:tgtEl>
                                      </p:cBhvr>
                                    </p:animEffect>
                                  </p:childTnLst>
                                </p:cTn>
                              </p:par>
                            </p:childTnLst>
                          </p:cTn>
                        </p:par>
                        <p:par>
                          <p:cTn id="16" fill="hold">
                            <p:stCondLst>
                              <p:cond delay="1500"/>
                            </p:stCondLst>
                            <p:childTnLst>
                              <p:par>
                                <p:cTn id="17" presetID="16" presetClass="entr" presetSubtype="37" fill="hold" nodeType="afterEffect">
                                  <p:stCondLst>
                                    <p:cond delay="0"/>
                                  </p:stCondLst>
                                  <p:childTnLst>
                                    <p:set>
                                      <p:cBhvr>
                                        <p:cTn id="18" dur="1" fill="hold">
                                          <p:stCondLst>
                                            <p:cond delay="0"/>
                                          </p:stCondLst>
                                        </p:cTn>
                                        <p:tgtEl>
                                          <p:spTgt spid="42"/>
                                        </p:tgtEl>
                                        <p:attrNameLst>
                                          <p:attrName>style.visibility</p:attrName>
                                        </p:attrNameLst>
                                      </p:cBhvr>
                                      <p:to>
                                        <p:strVal val="visible"/>
                                      </p:to>
                                    </p:set>
                                    <p:animEffect transition="in" filter="barn(outVertical)">
                                      <p:cBhvr>
                                        <p:cTn id="19" dur="500"/>
                                        <p:tgtEl>
                                          <p:spTgt spid="42"/>
                                        </p:tgtEl>
                                      </p:cBhvr>
                                    </p:animEffect>
                                  </p:childTnLst>
                                </p:cTn>
                              </p:par>
                              <p:par>
                                <p:cTn id="20" presetID="42" presetClass="entr" presetSubtype="0" fill="hold" grpId="0" nodeType="withEffect">
                                  <p:stCondLst>
                                    <p:cond delay="0"/>
                                  </p:stCondLst>
                                  <p:childTnLst>
                                    <p:set>
                                      <p:cBhvr>
                                        <p:cTn id="21" dur="1" fill="hold">
                                          <p:stCondLst>
                                            <p:cond delay="0"/>
                                          </p:stCondLst>
                                        </p:cTn>
                                        <p:tgtEl>
                                          <p:spTgt spid="41"/>
                                        </p:tgtEl>
                                        <p:attrNameLst>
                                          <p:attrName>style.visibility</p:attrName>
                                        </p:attrNameLst>
                                      </p:cBhvr>
                                      <p:to>
                                        <p:strVal val="visible"/>
                                      </p:to>
                                    </p:set>
                                    <p:animEffect transition="in" filter="fade">
                                      <p:cBhvr>
                                        <p:cTn id="22" dur="1000"/>
                                        <p:tgtEl>
                                          <p:spTgt spid="41"/>
                                        </p:tgtEl>
                                      </p:cBhvr>
                                    </p:animEffect>
                                    <p:anim calcmode="lin" valueType="num">
                                      <p:cBhvr>
                                        <p:cTn id="23" dur="1000" fill="hold"/>
                                        <p:tgtEl>
                                          <p:spTgt spid="41"/>
                                        </p:tgtEl>
                                        <p:attrNameLst>
                                          <p:attrName>ppt_x</p:attrName>
                                        </p:attrNameLst>
                                      </p:cBhvr>
                                      <p:tavLst>
                                        <p:tav tm="0">
                                          <p:val>
                                            <p:strVal val="#ppt_x"/>
                                          </p:val>
                                        </p:tav>
                                        <p:tav tm="100000">
                                          <p:val>
                                            <p:strVal val="#ppt_x"/>
                                          </p:val>
                                        </p:tav>
                                      </p:tavLst>
                                    </p:anim>
                                    <p:anim calcmode="lin" valueType="num">
                                      <p:cBhvr>
                                        <p:cTn id="24" dur="1000" fill="hold"/>
                                        <p:tgtEl>
                                          <p:spTgt spid="41"/>
                                        </p:tgtEl>
                                        <p:attrNameLst>
                                          <p:attrName>ppt_y</p:attrName>
                                        </p:attrNameLst>
                                      </p:cBhvr>
                                      <p:tavLst>
                                        <p:tav tm="0">
                                          <p:val>
                                            <p:strVal val="#ppt_y+.1"/>
                                          </p:val>
                                        </p:tav>
                                        <p:tav tm="100000">
                                          <p:val>
                                            <p:strVal val="#ppt_y"/>
                                          </p:val>
                                        </p:tav>
                                      </p:tavLst>
                                    </p:anim>
                                  </p:childTnLst>
                                </p:cTn>
                              </p:par>
                            </p:childTnLst>
                          </p:cTn>
                        </p:par>
                        <p:par>
                          <p:cTn id="25" fill="hold">
                            <p:stCondLst>
                              <p:cond delay="2500"/>
                            </p:stCondLst>
                            <p:childTnLst>
                              <p:par>
                                <p:cTn id="26" presetID="42" presetClass="entr" presetSubtype="0" fill="hold" grpId="0" nodeType="afterEffect">
                                  <p:stCondLst>
                                    <p:cond delay="0"/>
                                  </p:stCondLst>
                                  <p:childTnLst>
                                    <p:set>
                                      <p:cBhvr>
                                        <p:cTn id="27" dur="1" fill="hold">
                                          <p:stCondLst>
                                            <p:cond delay="0"/>
                                          </p:stCondLst>
                                        </p:cTn>
                                        <p:tgtEl>
                                          <p:spTgt spid="40"/>
                                        </p:tgtEl>
                                        <p:attrNameLst>
                                          <p:attrName>style.visibility</p:attrName>
                                        </p:attrNameLst>
                                      </p:cBhvr>
                                      <p:to>
                                        <p:strVal val="visible"/>
                                      </p:to>
                                    </p:set>
                                    <p:animEffect transition="in" filter="fade">
                                      <p:cBhvr>
                                        <p:cTn id="28" dur="1000"/>
                                        <p:tgtEl>
                                          <p:spTgt spid="40"/>
                                        </p:tgtEl>
                                      </p:cBhvr>
                                    </p:animEffect>
                                    <p:anim calcmode="lin" valueType="num">
                                      <p:cBhvr>
                                        <p:cTn id="29" dur="1000" fill="hold"/>
                                        <p:tgtEl>
                                          <p:spTgt spid="40"/>
                                        </p:tgtEl>
                                        <p:attrNameLst>
                                          <p:attrName>ppt_x</p:attrName>
                                        </p:attrNameLst>
                                      </p:cBhvr>
                                      <p:tavLst>
                                        <p:tav tm="0">
                                          <p:val>
                                            <p:strVal val="#ppt_x"/>
                                          </p:val>
                                        </p:tav>
                                        <p:tav tm="100000">
                                          <p:val>
                                            <p:strVal val="#ppt_x"/>
                                          </p:val>
                                        </p:tav>
                                      </p:tavLst>
                                    </p:anim>
                                    <p:anim calcmode="lin" valueType="num">
                                      <p:cBhvr>
                                        <p:cTn id="30"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76300" y="439459"/>
            <a:ext cx="7035800" cy="769441"/>
          </a:xfrm>
          <a:prstGeom prst="rect">
            <a:avLst/>
          </a:prstGeom>
          <a:noFill/>
        </p:spPr>
        <p:txBody>
          <a:bodyPr wrap="square" rtlCol="0">
            <a:spAutoFit/>
          </a:bodyPr>
          <a:lstStyle/>
          <a:p>
            <a:pPr algn="ctr"/>
            <a:r>
              <a:rPr lang="id-ID" sz="4400" cap="all" dirty="0">
                <a:solidFill>
                  <a:srgbClr val="333F50"/>
                </a:solidFill>
                <a:latin typeface="+mj-lt"/>
              </a:rPr>
              <a:t>TUBE &amp; CLAMP TOWERS</a:t>
            </a:r>
            <a:endParaRPr lang="en-US" sz="4400" cap="all" dirty="0">
              <a:solidFill>
                <a:srgbClr val="333F50"/>
              </a:solidFill>
              <a:latin typeface="+mj-lt"/>
            </a:endParaRPr>
          </a:p>
        </p:txBody>
      </p:sp>
      <p:sp>
        <p:nvSpPr>
          <p:cNvPr id="13" name="TextBox 12"/>
          <p:cNvSpPr txBox="1"/>
          <p:nvPr/>
        </p:nvSpPr>
        <p:spPr>
          <a:xfrm>
            <a:off x="5029200" y="1447800"/>
            <a:ext cx="6400800" cy="4862869"/>
          </a:xfrm>
          <a:prstGeom prst="rect">
            <a:avLst/>
          </a:prstGeom>
          <a:noFill/>
        </p:spPr>
        <p:txBody>
          <a:bodyPr wrap="square" rtlCol="0">
            <a:spAutoFit/>
          </a:bodyPr>
          <a:lstStyle/>
          <a:p>
            <a:pPr>
              <a:spcAft>
                <a:spcPts val="1200"/>
              </a:spcAft>
              <a:buFont typeface="Arial"/>
              <a:buChar char="•"/>
            </a:pPr>
            <a:r>
              <a:rPr lang="en-US" sz="2400" dirty="0">
                <a:solidFill>
                  <a:srgbClr val="595959"/>
                </a:solidFill>
              </a:rPr>
              <a:t>  Spacing of the posts, are determined by the application, the load and the required configuration.</a:t>
            </a:r>
          </a:p>
          <a:p>
            <a:pPr>
              <a:spcAft>
                <a:spcPts val="1200"/>
              </a:spcAft>
              <a:buFont typeface="Arial"/>
              <a:buChar char="•"/>
            </a:pPr>
            <a:r>
              <a:rPr lang="en-US" sz="2400" dirty="0">
                <a:solidFill>
                  <a:srgbClr val="595959"/>
                </a:solidFill>
              </a:rPr>
              <a:t> Guardrails are required on all open sides and ends of work platforms. </a:t>
            </a:r>
          </a:p>
          <a:p>
            <a:pPr>
              <a:spcAft>
                <a:spcPts val="1200"/>
              </a:spcAft>
              <a:buFont typeface="Arial"/>
              <a:buChar char="•"/>
            </a:pPr>
            <a:r>
              <a:rPr lang="en-US" sz="2400" dirty="0">
                <a:solidFill>
                  <a:srgbClr val="595959"/>
                </a:solidFill>
              </a:rPr>
              <a:t> The scaffold leg is supported by the foundation, the sill, and the </a:t>
            </a:r>
            <a:r>
              <a:rPr lang="en-US" sz="2400" dirty="0" err="1">
                <a:solidFill>
                  <a:srgbClr val="595959"/>
                </a:solidFill>
              </a:rPr>
              <a:t>baseplate</a:t>
            </a:r>
            <a:r>
              <a:rPr lang="en-US" sz="2400" dirty="0">
                <a:solidFill>
                  <a:srgbClr val="595959"/>
                </a:solidFill>
              </a:rPr>
              <a:t>. </a:t>
            </a:r>
          </a:p>
          <a:p>
            <a:pPr>
              <a:spcAft>
                <a:spcPts val="1200"/>
              </a:spcAft>
              <a:buFont typeface="Arial"/>
              <a:buChar char="•"/>
            </a:pPr>
            <a:r>
              <a:rPr lang="en-US" sz="2400" dirty="0">
                <a:solidFill>
                  <a:srgbClr val="595959"/>
                </a:solidFill>
              </a:rPr>
              <a:t> Platforms must be fully planked or decked. </a:t>
            </a:r>
          </a:p>
          <a:p>
            <a:pPr>
              <a:spcAft>
                <a:spcPts val="1200"/>
              </a:spcAft>
              <a:buFont typeface="Arial"/>
              <a:buChar char="•"/>
            </a:pPr>
            <a:r>
              <a:rPr lang="en-US" sz="2400" dirty="0">
                <a:solidFill>
                  <a:srgbClr val="595959"/>
                </a:solidFill>
              </a:rPr>
              <a:t> Proper access is required </a:t>
            </a:r>
          </a:p>
          <a:p>
            <a:pPr>
              <a:spcAft>
                <a:spcPts val="1200"/>
              </a:spcAft>
              <a:buFont typeface="Arial"/>
              <a:buChar char="•"/>
            </a:pPr>
            <a:endParaRPr lang="en-US" sz="2000" dirty="0">
              <a:solidFill>
                <a:srgbClr val="767171"/>
              </a:solidFill>
            </a:endParaRPr>
          </a:p>
        </p:txBody>
      </p:sp>
      <p:pic>
        <p:nvPicPr>
          <p:cNvPr id="8" name="Picture 7"/>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3"/>
              <a:stretch>
                <a:fillRect/>
              </a:stretch>
            </p:blipFill>
          </mc:Choice>
          <mc:Fallback>
            <p:blipFill>
              <a:blip r:embed="rId4"/>
              <a:stretch>
                <a:fillRect/>
              </a:stretch>
            </p:blipFill>
          </mc:Fallback>
        </mc:AlternateContent>
        <p:spPr>
          <a:xfrm>
            <a:off x="901700" y="1219200"/>
            <a:ext cx="4152900" cy="5232000"/>
          </a:xfrm>
          <a:prstGeom prst="rect">
            <a:avLst/>
          </a:prstGeom>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20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86"/>
          <p:cNvGrpSpPr/>
          <p:nvPr/>
        </p:nvGrpSpPr>
        <p:grpSpPr>
          <a:xfrm>
            <a:off x="2803195" y="4885323"/>
            <a:ext cx="413352" cy="599360"/>
            <a:chOff x="-990600" y="3375025"/>
            <a:chExt cx="571500" cy="828675"/>
          </a:xfrm>
          <a:solidFill>
            <a:schemeClr val="bg1"/>
          </a:solidFill>
        </p:grpSpPr>
        <p:sp>
          <p:nvSpPr>
            <p:cNvPr id="64" name="Freeform 5"/>
            <p:cNvSpPr>
              <a:spLocks noEditPoints="1"/>
            </p:cNvSpPr>
            <p:nvPr/>
          </p:nvSpPr>
          <p:spPr bwMode="auto">
            <a:xfrm>
              <a:off x="-990600" y="3375025"/>
              <a:ext cx="571500" cy="828675"/>
            </a:xfrm>
            <a:custGeom>
              <a:avLst/>
              <a:gdLst>
                <a:gd name="T0" fmla="*/ 131 w 152"/>
                <a:gd name="T1" fmla="*/ 0 h 220"/>
                <a:gd name="T2" fmla="*/ 21 w 152"/>
                <a:gd name="T3" fmla="*/ 0 h 220"/>
                <a:gd name="T4" fmla="*/ 0 w 152"/>
                <a:gd name="T5" fmla="*/ 21 h 220"/>
                <a:gd name="T6" fmla="*/ 0 w 152"/>
                <a:gd name="T7" fmla="*/ 199 h 220"/>
                <a:gd name="T8" fmla="*/ 21 w 152"/>
                <a:gd name="T9" fmla="*/ 220 h 220"/>
                <a:gd name="T10" fmla="*/ 131 w 152"/>
                <a:gd name="T11" fmla="*/ 220 h 220"/>
                <a:gd name="T12" fmla="*/ 152 w 152"/>
                <a:gd name="T13" fmla="*/ 199 h 220"/>
                <a:gd name="T14" fmla="*/ 152 w 152"/>
                <a:gd name="T15" fmla="*/ 21 h 220"/>
                <a:gd name="T16" fmla="*/ 131 w 152"/>
                <a:gd name="T17" fmla="*/ 0 h 220"/>
                <a:gd name="T18" fmla="*/ 138 w 152"/>
                <a:gd name="T19" fmla="*/ 199 h 220"/>
                <a:gd name="T20" fmla="*/ 131 w 152"/>
                <a:gd name="T21" fmla="*/ 206 h 220"/>
                <a:gd name="T22" fmla="*/ 21 w 152"/>
                <a:gd name="T23" fmla="*/ 206 h 220"/>
                <a:gd name="T24" fmla="*/ 14 w 152"/>
                <a:gd name="T25" fmla="*/ 199 h 220"/>
                <a:gd name="T26" fmla="*/ 14 w 152"/>
                <a:gd name="T27" fmla="*/ 186 h 220"/>
                <a:gd name="T28" fmla="*/ 138 w 152"/>
                <a:gd name="T29" fmla="*/ 186 h 220"/>
                <a:gd name="T30" fmla="*/ 138 w 152"/>
                <a:gd name="T31" fmla="*/ 199 h 220"/>
                <a:gd name="T32" fmla="*/ 138 w 152"/>
                <a:gd name="T33" fmla="*/ 179 h 220"/>
                <a:gd name="T34" fmla="*/ 14 w 152"/>
                <a:gd name="T35" fmla="*/ 179 h 220"/>
                <a:gd name="T36" fmla="*/ 14 w 152"/>
                <a:gd name="T37" fmla="*/ 41 h 220"/>
                <a:gd name="T38" fmla="*/ 138 w 152"/>
                <a:gd name="T39" fmla="*/ 41 h 220"/>
                <a:gd name="T40" fmla="*/ 138 w 152"/>
                <a:gd name="T41" fmla="*/ 179 h 220"/>
                <a:gd name="T42" fmla="*/ 138 w 152"/>
                <a:gd name="T43" fmla="*/ 34 h 220"/>
                <a:gd name="T44" fmla="*/ 14 w 152"/>
                <a:gd name="T45" fmla="*/ 34 h 220"/>
                <a:gd name="T46" fmla="*/ 14 w 152"/>
                <a:gd name="T47" fmla="*/ 21 h 220"/>
                <a:gd name="T48" fmla="*/ 21 w 152"/>
                <a:gd name="T49" fmla="*/ 14 h 220"/>
                <a:gd name="T50" fmla="*/ 131 w 152"/>
                <a:gd name="T51" fmla="*/ 14 h 220"/>
                <a:gd name="T52" fmla="*/ 138 w 152"/>
                <a:gd name="T53" fmla="*/ 21 h 220"/>
                <a:gd name="T54" fmla="*/ 138 w 152"/>
                <a:gd name="T55" fmla="*/ 34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52" h="220">
                  <a:moveTo>
                    <a:pt x="131" y="0"/>
                  </a:moveTo>
                  <a:cubicBezTo>
                    <a:pt x="21" y="0"/>
                    <a:pt x="21" y="0"/>
                    <a:pt x="21" y="0"/>
                  </a:cubicBezTo>
                  <a:cubicBezTo>
                    <a:pt x="10" y="0"/>
                    <a:pt x="0" y="9"/>
                    <a:pt x="0" y="21"/>
                  </a:cubicBezTo>
                  <a:cubicBezTo>
                    <a:pt x="0" y="199"/>
                    <a:pt x="0" y="199"/>
                    <a:pt x="0" y="199"/>
                  </a:cubicBezTo>
                  <a:cubicBezTo>
                    <a:pt x="0" y="211"/>
                    <a:pt x="10" y="220"/>
                    <a:pt x="21" y="220"/>
                  </a:cubicBezTo>
                  <a:cubicBezTo>
                    <a:pt x="131" y="220"/>
                    <a:pt x="131" y="220"/>
                    <a:pt x="131" y="220"/>
                  </a:cubicBezTo>
                  <a:cubicBezTo>
                    <a:pt x="142" y="220"/>
                    <a:pt x="152" y="211"/>
                    <a:pt x="152" y="199"/>
                  </a:cubicBezTo>
                  <a:cubicBezTo>
                    <a:pt x="152" y="21"/>
                    <a:pt x="152" y="21"/>
                    <a:pt x="152" y="21"/>
                  </a:cubicBezTo>
                  <a:cubicBezTo>
                    <a:pt x="152" y="9"/>
                    <a:pt x="142" y="0"/>
                    <a:pt x="131" y="0"/>
                  </a:cubicBezTo>
                  <a:close/>
                  <a:moveTo>
                    <a:pt x="138" y="199"/>
                  </a:moveTo>
                  <a:cubicBezTo>
                    <a:pt x="138" y="203"/>
                    <a:pt x="135" y="206"/>
                    <a:pt x="131" y="206"/>
                  </a:cubicBezTo>
                  <a:cubicBezTo>
                    <a:pt x="21" y="206"/>
                    <a:pt x="21" y="206"/>
                    <a:pt x="21" y="206"/>
                  </a:cubicBezTo>
                  <a:cubicBezTo>
                    <a:pt x="17" y="206"/>
                    <a:pt x="14" y="203"/>
                    <a:pt x="14" y="199"/>
                  </a:cubicBezTo>
                  <a:cubicBezTo>
                    <a:pt x="14" y="186"/>
                    <a:pt x="14" y="186"/>
                    <a:pt x="14" y="186"/>
                  </a:cubicBezTo>
                  <a:cubicBezTo>
                    <a:pt x="138" y="186"/>
                    <a:pt x="138" y="186"/>
                    <a:pt x="138" y="186"/>
                  </a:cubicBezTo>
                  <a:lnTo>
                    <a:pt x="138" y="199"/>
                  </a:lnTo>
                  <a:close/>
                  <a:moveTo>
                    <a:pt x="138" y="179"/>
                  </a:moveTo>
                  <a:cubicBezTo>
                    <a:pt x="14" y="179"/>
                    <a:pt x="14" y="179"/>
                    <a:pt x="14" y="179"/>
                  </a:cubicBezTo>
                  <a:cubicBezTo>
                    <a:pt x="14" y="41"/>
                    <a:pt x="14" y="41"/>
                    <a:pt x="14" y="41"/>
                  </a:cubicBezTo>
                  <a:cubicBezTo>
                    <a:pt x="138" y="41"/>
                    <a:pt x="138" y="41"/>
                    <a:pt x="138" y="41"/>
                  </a:cubicBezTo>
                  <a:lnTo>
                    <a:pt x="138" y="179"/>
                  </a:lnTo>
                  <a:close/>
                  <a:moveTo>
                    <a:pt x="138" y="34"/>
                  </a:moveTo>
                  <a:cubicBezTo>
                    <a:pt x="14" y="34"/>
                    <a:pt x="14" y="34"/>
                    <a:pt x="14" y="34"/>
                  </a:cubicBezTo>
                  <a:cubicBezTo>
                    <a:pt x="14" y="21"/>
                    <a:pt x="14" y="21"/>
                    <a:pt x="14" y="21"/>
                  </a:cubicBezTo>
                  <a:cubicBezTo>
                    <a:pt x="14" y="17"/>
                    <a:pt x="17" y="14"/>
                    <a:pt x="21" y="14"/>
                  </a:cubicBezTo>
                  <a:cubicBezTo>
                    <a:pt x="131" y="14"/>
                    <a:pt x="131" y="14"/>
                    <a:pt x="131" y="14"/>
                  </a:cubicBezTo>
                  <a:cubicBezTo>
                    <a:pt x="135" y="14"/>
                    <a:pt x="138" y="17"/>
                    <a:pt x="138" y="21"/>
                  </a:cubicBezTo>
                  <a:lnTo>
                    <a:pt x="138" y="34"/>
                  </a:lnTo>
                  <a:close/>
                </a:path>
              </a:pathLst>
            </a:custGeom>
            <a:grpFill/>
            <a:ln>
              <a:noFill/>
            </a:ln>
            <a:extLst>
              <a:ext uri="{91240B29-F687-4f45-9708-019B960494DF}">
                <a14:hiddenLine xmlns:mc="http://schemas.openxmlformats.org/markup-compatibility/2006" xmlns:mv="urn:schemas-microsoft-com:mac:vml"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65" name="Freeform 6"/>
            <p:cNvSpPr>
              <a:spLocks/>
            </p:cNvSpPr>
            <p:nvPr/>
          </p:nvSpPr>
          <p:spPr bwMode="auto">
            <a:xfrm>
              <a:off x="-757238" y="3454400"/>
              <a:ext cx="104775" cy="22225"/>
            </a:xfrm>
            <a:custGeom>
              <a:avLst/>
              <a:gdLst>
                <a:gd name="T0" fmla="*/ 28 w 28"/>
                <a:gd name="T1" fmla="*/ 3 h 6"/>
                <a:gd name="T2" fmla="*/ 24 w 28"/>
                <a:gd name="T3" fmla="*/ 6 h 6"/>
                <a:gd name="T4" fmla="*/ 4 w 28"/>
                <a:gd name="T5" fmla="*/ 6 h 6"/>
                <a:gd name="T6" fmla="*/ 0 w 28"/>
                <a:gd name="T7" fmla="*/ 3 h 6"/>
                <a:gd name="T8" fmla="*/ 0 w 28"/>
                <a:gd name="T9" fmla="*/ 3 h 6"/>
                <a:gd name="T10" fmla="*/ 4 w 28"/>
                <a:gd name="T11" fmla="*/ 0 h 6"/>
                <a:gd name="T12" fmla="*/ 24 w 28"/>
                <a:gd name="T13" fmla="*/ 0 h 6"/>
                <a:gd name="T14" fmla="*/ 28 w 28"/>
                <a:gd name="T15" fmla="*/ 3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6">
                  <a:moveTo>
                    <a:pt x="28" y="3"/>
                  </a:moveTo>
                  <a:cubicBezTo>
                    <a:pt x="28" y="5"/>
                    <a:pt x="26" y="6"/>
                    <a:pt x="24" y="6"/>
                  </a:cubicBezTo>
                  <a:cubicBezTo>
                    <a:pt x="4" y="6"/>
                    <a:pt x="4" y="6"/>
                    <a:pt x="4" y="6"/>
                  </a:cubicBezTo>
                  <a:cubicBezTo>
                    <a:pt x="2" y="6"/>
                    <a:pt x="0" y="5"/>
                    <a:pt x="0" y="3"/>
                  </a:cubicBezTo>
                  <a:cubicBezTo>
                    <a:pt x="0" y="3"/>
                    <a:pt x="0" y="3"/>
                    <a:pt x="0" y="3"/>
                  </a:cubicBezTo>
                  <a:cubicBezTo>
                    <a:pt x="0" y="1"/>
                    <a:pt x="2" y="0"/>
                    <a:pt x="4" y="0"/>
                  </a:cubicBezTo>
                  <a:cubicBezTo>
                    <a:pt x="24" y="0"/>
                    <a:pt x="24" y="0"/>
                    <a:pt x="24" y="0"/>
                  </a:cubicBezTo>
                  <a:cubicBezTo>
                    <a:pt x="26" y="0"/>
                    <a:pt x="28" y="1"/>
                    <a:pt x="28" y="3"/>
                  </a:cubicBezTo>
                  <a:close/>
                </a:path>
              </a:pathLst>
            </a:custGeom>
            <a:grpFill/>
            <a:ln>
              <a:noFill/>
            </a:ln>
            <a:extLst>
              <a:ext uri="{91240B29-F687-4f45-9708-019B960494DF}">
                <a14:hiddenLine xmlns:mc="http://schemas.openxmlformats.org/markup-compatibility/2006" xmlns:mv="urn:schemas-microsoft-com:mac:vml"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66" name="Freeform 7"/>
            <p:cNvSpPr>
              <a:spLocks/>
            </p:cNvSpPr>
            <p:nvPr/>
          </p:nvSpPr>
          <p:spPr bwMode="auto">
            <a:xfrm>
              <a:off x="-730250" y="4097338"/>
              <a:ext cx="52387" cy="26988"/>
            </a:xfrm>
            <a:custGeom>
              <a:avLst/>
              <a:gdLst>
                <a:gd name="T0" fmla="*/ 14 w 14"/>
                <a:gd name="T1" fmla="*/ 4 h 7"/>
                <a:gd name="T2" fmla="*/ 10 w 14"/>
                <a:gd name="T3" fmla="*/ 7 h 7"/>
                <a:gd name="T4" fmla="*/ 4 w 14"/>
                <a:gd name="T5" fmla="*/ 7 h 7"/>
                <a:gd name="T6" fmla="*/ 0 w 14"/>
                <a:gd name="T7" fmla="*/ 4 h 7"/>
                <a:gd name="T8" fmla="*/ 0 w 14"/>
                <a:gd name="T9" fmla="*/ 4 h 7"/>
                <a:gd name="T10" fmla="*/ 4 w 14"/>
                <a:gd name="T11" fmla="*/ 0 h 7"/>
                <a:gd name="T12" fmla="*/ 10 w 14"/>
                <a:gd name="T13" fmla="*/ 0 h 7"/>
                <a:gd name="T14" fmla="*/ 14 w 14"/>
                <a:gd name="T15" fmla="*/ 4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7">
                  <a:moveTo>
                    <a:pt x="14" y="4"/>
                  </a:moveTo>
                  <a:cubicBezTo>
                    <a:pt x="14" y="6"/>
                    <a:pt x="12" y="7"/>
                    <a:pt x="10" y="7"/>
                  </a:cubicBezTo>
                  <a:cubicBezTo>
                    <a:pt x="4" y="7"/>
                    <a:pt x="4" y="7"/>
                    <a:pt x="4" y="7"/>
                  </a:cubicBezTo>
                  <a:cubicBezTo>
                    <a:pt x="2" y="7"/>
                    <a:pt x="0" y="6"/>
                    <a:pt x="0" y="4"/>
                  </a:cubicBezTo>
                  <a:cubicBezTo>
                    <a:pt x="0" y="4"/>
                    <a:pt x="0" y="4"/>
                    <a:pt x="0" y="4"/>
                  </a:cubicBezTo>
                  <a:cubicBezTo>
                    <a:pt x="0" y="2"/>
                    <a:pt x="2" y="0"/>
                    <a:pt x="4" y="0"/>
                  </a:cubicBezTo>
                  <a:cubicBezTo>
                    <a:pt x="10" y="0"/>
                    <a:pt x="10" y="0"/>
                    <a:pt x="10" y="0"/>
                  </a:cubicBezTo>
                  <a:cubicBezTo>
                    <a:pt x="12" y="0"/>
                    <a:pt x="14" y="2"/>
                    <a:pt x="14" y="4"/>
                  </a:cubicBezTo>
                  <a:close/>
                </a:path>
              </a:pathLst>
            </a:custGeom>
            <a:grpFill/>
            <a:ln>
              <a:noFill/>
            </a:ln>
            <a:extLst>
              <a:ext uri="{91240B29-F687-4f45-9708-019B960494DF}">
                <a14:hiddenLine xmlns:mc="http://schemas.openxmlformats.org/markup-compatibility/2006" xmlns:mv="urn:schemas-microsoft-com:mac:vml"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sp>
        <p:nvSpPr>
          <p:cNvPr id="72" name="Freeform 13"/>
          <p:cNvSpPr>
            <a:spLocks noEditPoints="1"/>
          </p:cNvSpPr>
          <p:nvPr/>
        </p:nvSpPr>
        <p:spPr bwMode="auto">
          <a:xfrm>
            <a:off x="10957708" y="4956864"/>
            <a:ext cx="468540" cy="456279"/>
          </a:xfrm>
          <a:custGeom>
            <a:avLst/>
            <a:gdLst>
              <a:gd name="T0" fmla="*/ 161 w 226"/>
              <a:gd name="T1" fmla="*/ 0 h 220"/>
              <a:gd name="T2" fmla="*/ 96 w 226"/>
              <a:gd name="T3" fmla="*/ 47 h 220"/>
              <a:gd name="T4" fmla="*/ 95 w 226"/>
              <a:gd name="T5" fmla="*/ 47 h 220"/>
              <a:gd name="T6" fmla="*/ 24 w 226"/>
              <a:gd name="T7" fmla="*/ 119 h 220"/>
              <a:gd name="T8" fmla="*/ 1 w 226"/>
              <a:gd name="T9" fmla="*/ 189 h 220"/>
              <a:gd name="T10" fmla="*/ 24 w 226"/>
              <a:gd name="T11" fmla="*/ 220 h 220"/>
              <a:gd name="T12" fmla="*/ 90 w 226"/>
              <a:gd name="T13" fmla="*/ 203 h 220"/>
              <a:gd name="T14" fmla="*/ 207 w 226"/>
              <a:gd name="T15" fmla="*/ 91 h 220"/>
              <a:gd name="T16" fmla="*/ 110 w 226"/>
              <a:gd name="T17" fmla="*/ 164 h 220"/>
              <a:gd name="T18" fmla="*/ 170 w 226"/>
              <a:gd name="T19" fmla="*/ 81 h 220"/>
              <a:gd name="T20" fmla="*/ 163 w 226"/>
              <a:gd name="T21" fmla="*/ 115 h 220"/>
              <a:gd name="T22" fmla="*/ 110 w 226"/>
              <a:gd name="T23" fmla="*/ 169 h 220"/>
              <a:gd name="T24" fmla="*/ 102 w 226"/>
              <a:gd name="T25" fmla="*/ 139 h 220"/>
              <a:gd name="T26" fmla="*/ 79 w 226"/>
              <a:gd name="T27" fmla="*/ 117 h 220"/>
              <a:gd name="T28" fmla="*/ 159 w 226"/>
              <a:gd name="T29" fmla="*/ 61 h 220"/>
              <a:gd name="T30" fmla="*/ 102 w 226"/>
              <a:gd name="T31" fmla="*/ 139 h 220"/>
              <a:gd name="T32" fmla="*/ 52 w 226"/>
              <a:gd name="T33" fmla="*/ 110 h 220"/>
              <a:gd name="T34" fmla="*/ 137 w 226"/>
              <a:gd name="T35" fmla="*/ 49 h 220"/>
              <a:gd name="T36" fmla="*/ 29 w 226"/>
              <a:gd name="T37" fmla="*/ 205 h 220"/>
              <a:gd name="T38" fmla="*/ 14 w 226"/>
              <a:gd name="T39" fmla="*/ 196 h 220"/>
              <a:gd name="T40" fmla="*/ 22 w 226"/>
              <a:gd name="T41" fmla="*/ 166 h 220"/>
              <a:gd name="T42" fmla="*/ 54 w 226"/>
              <a:gd name="T43" fmla="*/ 199 h 220"/>
              <a:gd name="T44" fmla="*/ 61 w 226"/>
              <a:gd name="T45" fmla="*/ 197 h 220"/>
              <a:gd name="T46" fmla="*/ 24 w 226"/>
              <a:gd name="T47" fmla="*/ 159 h 220"/>
              <a:gd name="T48" fmla="*/ 33 w 226"/>
              <a:gd name="T49" fmla="*/ 129 h 220"/>
              <a:gd name="T50" fmla="*/ 89 w 226"/>
              <a:gd name="T51" fmla="*/ 189 h 220"/>
              <a:gd name="T52" fmla="*/ 61 w 226"/>
              <a:gd name="T53" fmla="*/ 197 h 220"/>
              <a:gd name="T54" fmla="*/ 186 w 226"/>
              <a:gd name="T55" fmla="*/ 93 h 220"/>
              <a:gd name="T56" fmla="*/ 168 w 226"/>
              <a:gd name="T57" fmla="*/ 52 h 220"/>
              <a:gd name="T58" fmla="*/ 139 w 226"/>
              <a:gd name="T59" fmla="*/ 23 h 220"/>
              <a:gd name="T60" fmla="*/ 192 w 226"/>
              <a:gd name="T61" fmla="*/ 27 h 220"/>
              <a:gd name="T62" fmla="*/ 197 w 226"/>
              <a:gd name="T63" fmla="*/ 81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26" h="220">
                <a:moveTo>
                  <a:pt x="202" y="18"/>
                </a:moveTo>
                <a:cubicBezTo>
                  <a:pt x="191" y="6"/>
                  <a:pt x="176" y="0"/>
                  <a:pt x="161" y="0"/>
                </a:cubicBezTo>
                <a:cubicBezTo>
                  <a:pt x="149" y="0"/>
                  <a:pt x="137" y="5"/>
                  <a:pt x="129" y="13"/>
                </a:cubicBezTo>
                <a:cubicBezTo>
                  <a:pt x="96" y="47"/>
                  <a:pt x="96" y="47"/>
                  <a:pt x="96" y="47"/>
                </a:cubicBezTo>
                <a:cubicBezTo>
                  <a:pt x="96" y="47"/>
                  <a:pt x="95" y="47"/>
                  <a:pt x="95" y="47"/>
                </a:cubicBezTo>
                <a:cubicBezTo>
                  <a:pt x="95" y="47"/>
                  <a:pt x="95" y="47"/>
                  <a:pt x="95" y="47"/>
                </a:cubicBezTo>
                <a:cubicBezTo>
                  <a:pt x="95" y="47"/>
                  <a:pt x="95" y="47"/>
                  <a:pt x="95" y="47"/>
                </a:cubicBezTo>
                <a:cubicBezTo>
                  <a:pt x="24" y="119"/>
                  <a:pt x="24" y="119"/>
                  <a:pt x="24" y="119"/>
                </a:cubicBezTo>
                <a:cubicBezTo>
                  <a:pt x="21" y="122"/>
                  <a:pt x="19" y="126"/>
                  <a:pt x="17" y="130"/>
                </a:cubicBezTo>
                <a:cubicBezTo>
                  <a:pt x="1" y="189"/>
                  <a:pt x="1" y="189"/>
                  <a:pt x="1" y="189"/>
                </a:cubicBezTo>
                <a:cubicBezTo>
                  <a:pt x="1" y="189"/>
                  <a:pt x="0" y="194"/>
                  <a:pt x="0" y="196"/>
                </a:cubicBezTo>
                <a:cubicBezTo>
                  <a:pt x="0" y="209"/>
                  <a:pt x="11" y="220"/>
                  <a:pt x="24" y="220"/>
                </a:cubicBezTo>
                <a:cubicBezTo>
                  <a:pt x="27" y="220"/>
                  <a:pt x="32" y="219"/>
                  <a:pt x="32" y="219"/>
                </a:cubicBezTo>
                <a:cubicBezTo>
                  <a:pt x="90" y="203"/>
                  <a:pt x="90" y="203"/>
                  <a:pt x="90" y="203"/>
                </a:cubicBezTo>
                <a:cubicBezTo>
                  <a:pt x="95" y="202"/>
                  <a:pt x="99" y="200"/>
                  <a:pt x="102" y="196"/>
                </a:cubicBezTo>
                <a:cubicBezTo>
                  <a:pt x="207" y="91"/>
                  <a:pt x="207" y="91"/>
                  <a:pt x="207" y="91"/>
                </a:cubicBezTo>
                <a:cubicBezTo>
                  <a:pt x="226" y="72"/>
                  <a:pt x="224" y="40"/>
                  <a:pt x="202" y="18"/>
                </a:cubicBezTo>
                <a:close/>
                <a:moveTo>
                  <a:pt x="110" y="164"/>
                </a:moveTo>
                <a:cubicBezTo>
                  <a:pt x="110" y="157"/>
                  <a:pt x="108" y="151"/>
                  <a:pt x="105" y="146"/>
                </a:cubicBezTo>
                <a:cubicBezTo>
                  <a:pt x="170" y="81"/>
                  <a:pt x="170" y="81"/>
                  <a:pt x="170" y="81"/>
                </a:cubicBezTo>
                <a:cubicBezTo>
                  <a:pt x="174" y="93"/>
                  <a:pt x="172" y="106"/>
                  <a:pt x="163" y="115"/>
                </a:cubicBezTo>
                <a:cubicBezTo>
                  <a:pt x="163" y="115"/>
                  <a:pt x="163" y="115"/>
                  <a:pt x="163" y="115"/>
                </a:cubicBezTo>
                <a:cubicBezTo>
                  <a:pt x="163" y="115"/>
                  <a:pt x="163" y="115"/>
                  <a:pt x="163" y="115"/>
                </a:cubicBezTo>
                <a:cubicBezTo>
                  <a:pt x="110" y="169"/>
                  <a:pt x="110" y="169"/>
                  <a:pt x="110" y="169"/>
                </a:cubicBezTo>
                <a:cubicBezTo>
                  <a:pt x="110" y="167"/>
                  <a:pt x="110" y="165"/>
                  <a:pt x="110" y="164"/>
                </a:cubicBezTo>
                <a:close/>
                <a:moveTo>
                  <a:pt x="102" y="139"/>
                </a:moveTo>
                <a:cubicBezTo>
                  <a:pt x="99" y="135"/>
                  <a:pt x="96" y="131"/>
                  <a:pt x="93" y="127"/>
                </a:cubicBezTo>
                <a:cubicBezTo>
                  <a:pt x="88" y="123"/>
                  <a:pt x="84" y="120"/>
                  <a:pt x="79" y="117"/>
                </a:cubicBezTo>
                <a:cubicBezTo>
                  <a:pt x="144" y="52"/>
                  <a:pt x="144" y="52"/>
                  <a:pt x="144" y="52"/>
                </a:cubicBezTo>
                <a:cubicBezTo>
                  <a:pt x="149" y="54"/>
                  <a:pt x="154" y="57"/>
                  <a:pt x="159" y="61"/>
                </a:cubicBezTo>
                <a:cubicBezTo>
                  <a:pt x="162" y="65"/>
                  <a:pt x="165" y="69"/>
                  <a:pt x="167" y="74"/>
                </a:cubicBezTo>
                <a:lnTo>
                  <a:pt x="102" y="139"/>
                </a:lnTo>
                <a:close/>
                <a:moveTo>
                  <a:pt x="72" y="114"/>
                </a:moveTo>
                <a:cubicBezTo>
                  <a:pt x="66" y="111"/>
                  <a:pt x="59" y="110"/>
                  <a:pt x="52" y="110"/>
                </a:cubicBezTo>
                <a:cubicBezTo>
                  <a:pt x="105" y="56"/>
                  <a:pt x="105" y="56"/>
                  <a:pt x="105" y="56"/>
                </a:cubicBezTo>
                <a:cubicBezTo>
                  <a:pt x="113" y="48"/>
                  <a:pt x="125" y="46"/>
                  <a:pt x="137" y="49"/>
                </a:cubicBezTo>
                <a:lnTo>
                  <a:pt x="72" y="114"/>
                </a:lnTo>
                <a:close/>
                <a:moveTo>
                  <a:pt x="29" y="205"/>
                </a:moveTo>
                <a:cubicBezTo>
                  <a:pt x="28" y="206"/>
                  <a:pt x="26" y="206"/>
                  <a:pt x="24" y="206"/>
                </a:cubicBezTo>
                <a:cubicBezTo>
                  <a:pt x="18" y="206"/>
                  <a:pt x="14" y="202"/>
                  <a:pt x="14" y="196"/>
                </a:cubicBezTo>
                <a:cubicBezTo>
                  <a:pt x="14" y="195"/>
                  <a:pt x="14" y="193"/>
                  <a:pt x="14" y="192"/>
                </a:cubicBezTo>
                <a:cubicBezTo>
                  <a:pt x="22" y="166"/>
                  <a:pt x="22" y="166"/>
                  <a:pt x="22" y="166"/>
                </a:cubicBezTo>
                <a:cubicBezTo>
                  <a:pt x="30" y="166"/>
                  <a:pt x="38" y="169"/>
                  <a:pt x="45" y="175"/>
                </a:cubicBezTo>
                <a:cubicBezTo>
                  <a:pt x="51" y="182"/>
                  <a:pt x="55" y="191"/>
                  <a:pt x="54" y="199"/>
                </a:cubicBezTo>
                <a:lnTo>
                  <a:pt x="29" y="205"/>
                </a:lnTo>
                <a:close/>
                <a:moveTo>
                  <a:pt x="61" y="197"/>
                </a:moveTo>
                <a:cubicBezTo>
                  <a:pt x="61" y="188"/>
                  <a:pt x="57" y="178"/>
                  <a:pt x="50" y="170"/>
                </a:cubicBezTo>
                <a:cubicBezTo>
                  <a:pt x="42" y="163"/>
                  <a:pt x="33" y="159"/>
                  <a:pt x="24" y="159"/>
                </a:cubicBezTo>
                <a:cubicBezTo>
                  <a:pt x="30" y="134"/>
                  <a:pt x="30" y="134"/>
                  <a:pt x="30" y="134"/>
                </a:cubicBezTo>
                <a:cubicBezTo>
                  <a:pt x="31" y="132"/>
                  <a:pt x="32" y="131"/>
                  <a:pt x="33" y="129"/>
                </a:cubicBezTo>
                <a:cubicBezTo>
                  <a:pt x="47" y="119"/>
                  <a:pt x="68" y="122"/>
                  <a:pt x="83" y="137"/>
                </a:cubicBezTo>
                <a:cubicBezTo>
                  <a:pt x="98" y="153"/>
                  <a:pt x="101" y="175"/>
                  <a:pt x="89" y="189"/>
                </a:cubicBezTo>
                <a:cubicBezTo>
                  <a:pt x="88" y="190"/>
                  <a:pt x="87" y="190"/>
                  <a:pt x="86" y="190"/>
                </a:cubicBezTo>
                <a:lnTo>
                  <a:pt x="61" y="197"/>
                </a:lnTo>
                <a:close/>
                <a:moveTo>
                  <a:pt x="197" y="81"/>
                </a:moveTo>
                <a:cubicBezTo>
                  <a:pt x="186" y="93"/>
                  <a:pt x="186" y="93"/>
                  <a:pt x="186" y="93"/>
                </a:cubicBezTo>
                <a:cubicBezTo>
                  <a:pt x="186" y="91"/>
                  <a:pt x="186" y="90"/>
                  <a:pt x="186" y="88"/>
                </a:cubicBezTo>
                <a:cubicBezTo>
                  <a:pt x="185" y="75"/>
                  <a:pt x="178" y="62"/>
                  <a:pt x="168" y="52"/>
                </a:cubicBezTo>
                <a:cubicBezTo>
                  <a:pt x="157" y="41"/>
                  <a:pt x="142" y="34"/>
                  <a:pt x="127" y="34"/>
                </a:cubicBezTo>
                <a:cubicBezTo>
                  <a:pt x="139" y="23"/>
                  <a:pt x="139" y="23"/>
                  <a:pt x="139" y="23"/>
                </a:cubicBezTo>
                <a:cubicBezTo>
                  <a:pt x="145" y="17"/>
                  <a:pt x="153" y="14"/>
                  <a:pt x="161" y="14"/>
                </a:cubicBezTo>
                <a:cubicBezTo>
                  <a:pt x="172" y="14"/>
                  <a:pt x="184" y="19"/>
                  <a:pt x="192" y="27"/>
                </a:cubicBezTo>
                <a:cubicBezTo>
                  <a:pt x="201" y="36"/>
                  <a:pt x="205" y="46"/>
                  <a:pt x="206" y="56"/>
                </a:cubicBezTo>
                <a:cubicBezTo>
                  <a:pt x="207" y="66"/>
                  <a:pt x="204" y="75"/>
                  <a:pt x="197" y="8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id-ID"/>
          </a:p>
        </p:txBody>
      </p:sp>
      <p:grpSp>
        <p:nvGrpSpPr>
          <p:cNvPr id="3" name="Group 83"/>
          <p:cNvGrpSpPr/>
          <p:nvPr/>
        </p:nvGrpSpPr>
        <p:grpSpPr>
          <a:xfrm>
            <a:off x="4844241" y="2547938"/>
            <a:ext cx="539504" cy="539505"/>
            <a:chOff x="-2771775" y="66675"/>
            <a:chExt cx="827087" cy="827088"/>
          </a:xfrm>
          <a:solidFill>
            <a:schemeClr val="bg1"/>
          </a:solidFill>
        </p:grpSpPr>
        <p:sp>
          <p:nvSpPr>
            <p:cNvPr id="78" name="Freeform 19"/>
            <p:cNvSpPr>
              <a:spLocks noEditPoints="1"/>
            </p:cNvSpPr>
            <p:nvPr/>
          </p:nvSpPr>
          <p:spPr bwMode="auto">
            <a:xfrm>
              <a:off x="-2771775" y="66675"/>
              <a:ext cx="827087" cy="827088"/>
            </a:xfrm>
            <a:custGeom>
              <a:avLst/>
              <a:gdLst>
                <a:gd name="T0" fmla="*/ 188 w 220"/>
                <a:gd name="T1" fmla="*/ 83 h 220"/>
                <a:gd name="T2" fmla="*/ 196 w 220"/>
                <a:gd name="T3" fmla="*/ 56 h 220"/>
                <a:gd name="T4" fmla="*/ 181 w 220"/>
                <a:gd name="T5" fmla="*/ 26 h 220"/>
                <a:gd name="T6" fmla="*/ 164 w 220"/>
                <a:gd name="T7" fmla="*/ 24 h 220"/>
                <a:gd name="T8" fmla="*/ 137 w 220"/>
                <a:gd name="T9" fmla="*/ 32 h 220"/>
                <a:gd name="T10" fmla="*/ 119 w 220"/>
                <a:gd name="T11" fmla="*/ 0 h 220"/>
                <a:gd name="T12" fmla="*/ 87 w 220"/>
                <a:gd name="T13" fmla="*/ 11 h 220"/>
                <a:gd name="T14" fmla="*/ 74 w 220"/>
                <a:gd name="T15" fmla="*/ 36 h 220"/>
                <a:gd name="T16" fmla="*/ 49 w 220"/>
                <a:gd name="T17" fmla="*/ 22 h 220"/>
                <a:gd name="T18" fmla="*/ 26 w 220"/>
                <a:gd name="T19" fmla="*/ 39 h 220"/>
                <a:gd name="T20" fmla="*/ 36 w 220"/>
                <a:gd name="T21" fmla="*/ 74 h 220"/>
                <a:gd name="T22" fmla="*/ 11 w 220"/>
                <a:gd name="T23" fmla="*/ 87 h 220"/>
                <a:gd name="T24" fmla="*/ 0 w 220"/>
                <a:gd name="T25" fmla="*/ 119 h 220"/>
                <a:gd name="T26" fmla="*/ 32 w 220"/>
                <a:gd name="T27" fmla="*/ 137 h 220"/>
                <a:gd name="T28" fmla="*/ 24 w 220"/>
                <a:gd name="T29" fmla="*/ 164 h 220"/>
                <a:gd name="T30" fmla="*/ 39 w 220"/>
                <a:gd name="T31" fmla="*/ 194 h 220"/>
                <a:gd name="T32" fmla="*/ 56 w 220"/>
                <a:gd name="T33" fmla="*/ 196 h 220"/>
                <a:gd name="T34" fmla="*/ 83 w 220"/>
                <a:gd name="T35" fmla="*/ 188 h 220"/>
                <a:gd name="T36" fmla="*/ 101 w 220"/>
                <a:gd name="T37" fmla="*/ 220 h 220"/>
                <a:gd name="T38" fmla="*/ 133 w 220"/>
                <a:gd name="T39" fmla="*/ 209 h 220"/>
                <a:gd name="T40" fmla="*/ 146 w 220"/>
                <a:gd name="T41" fmla="*/ 184 h 220"/>
                <a:gd name="T42" fmla="*/ 171 w 220"/>
                <a:gd name="T43" fmla="*/ 198 h 220"/>
                <a:gd name="T44" fmla="*/ 194 w 220"/>
                <a:gd name="T45" fmla="*/ 181 h 220"/>
                <a:gd name="T46" fmla="*/ 184 w 220"/>
                <a:gd name="T47" fmla="*/ 146 h 220"/>
                <a:gd name="T48" fmla="*/ 209 w 220"/>
                <a:gd name="T49" fmla="*/ 133 h 220"/>
                <a:gd name="T50" fmla="*/ 220 w 220"/>
                <a:gd name="T51" fmla="*/ 101 h 220"/>
                <a:gd name="T52" fmla="*/ 185 w 220"/>
                <a:gd name="T53" fmla="*/ 124 h 220"/>
                <a:gd name="T54" fmla="*/ 172 w 220"/>
                <a:gd name="T55" fmla="*/ 140 h 220"/>
                <a:gd name="T56" fmla="*/ 185 w 220"/>
                <a:gd name="T57" fmla="*/ 171 h 220"/>
                <a:gd name="T58" fmla="*/ 154 w 220"/>
                <a:gd name="T59" fmla="*/ 173 h 220"/>
                <a:gd name="T60" fmla="*/ 140 w 220"/>
                <a:gd name="T61" fmla="*/ 172 h 220"/>
                <a:gd name="T62" fmla="*/ 124 w 220"/>
                <a:gd name="T63" fmla="*/ 185 h 220"/>
                <a:gd name="T64" fmla="*/ 101 w 220"/>
                <a:gd name="T65" fmla="*/ 206 h 220"/>
                <a:gd name="T66" fmla="*/ 87 w 220"/>
                <a:gd name="T67" fmla="*/ 175 h 220"/>
                <a:gd name="T68" fmla="*/ 74 w 220"/>
                <a:gd name="T69" fmla="*/ 170 h 220"/>
                <a:gd name="T70" fmla="*/ 49 w 220"/>
                <a:gd name="T71" fmla="*/ 185 h 220"/>
                <a:gd name="T72" fmla="*/ 47 w 220"/>
                <a:gd name="T73" fmla="*/ 154 h 220"/>
                <a:gd name="T74" fmla="*/ 45 w 220"/>
                <a:gd name="T75" fmla="*/ 133 h 220"/>
                <a:gd name="T76" fmla="*/ 14 w 220"/>
                <a:gd name="T77" fmla="*/ 119 h 220"/>
                <a:gd name="T78" fmla="*/ 35 w 220"/>
                <a:gd name="T79" fmla="*/ 96 h 220"/>
                <a:gd name="T80" fmla="*/ 48 w 220"/>
                <a:gd name="T81" fmla="*/ 80 h 220"/>
                <a:gd name="T82" fmla="*/ 35 w 220"/>
                <a:gd name="T83" fmla="*/ 49 h 220"/>
                <a:gd name="T84" fmla="*/ 66 w 220"/>
                <a:gd name="T85" fmla="*/ 47 h 220"/>
                <a:gd name="T86" fmla="*/ 80 w 220"/>
                <a:gd name="T87" fmla="*/ 48 h 220"/>
                <a:gd name="T88" fmla="*/ 96 w 220"/>
                <a:gd name="T89" fmla="*/ 35 h 220"/>
                <a:gd name="T90" fmla="*/ 119 w 220"/>
                <a:gd name="T91" fmla="*/ 14 h 220"/>
                <a:gd name="T92" fmla="*/ 133 w 220"/>
                <a:gd name="T93" fmla="*/ 45 h 220"/>
                <a:gd name="T94" fmla="*/ 146 w 220"/>
                <a:gd name="T95" fmla="*/ 50 h 220"/>
                <a:gd name="T96" fmla="*/ 171 w 220"/>
                <a:gd name="T97" fmla="*/ 35 h 220"/>
                <a:gd name="T98" fmla="*/ 173 w 220"/>
                <a:gd name="T99" fmla="*/ 66 h 220"/>
                <a:gd name="T100" fmla="*/ 175 w 220"/>
                <a:gd name="T101" fmla="*/ 87 h 220"/>
                <a:gd name="T102" fmla="*/ 206 w 220"/>
                <a:gd name="T103" fmla="*/ 101 h 220"/>
                <a:gd name="T104" fmla="*/ 185 w 220"/>
                <a:gd name="T105" fmla="*/ 124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20" h="220">
                  <a:moveTo>
                    <a:pt x="209" y="87"/>
                  </a:moveTo>
                  <a:cubicBezTo>
                    <a:pt x="188" y="83"/>
                    <a:pt x="188" y="83"/>
                    <a:pt x="188" y="83"/>
                  </a:cubicBezTo>
                  <a:cubicBezTo>
                    <a:pt x="187" y="80"/>
                    <a:pt x="186" y="77"/>
                    <a:pt x="184" y="74"/>
                  </a:cubicBezTo>
                  <a:cubicBezTo>
                    <a:pt x="196" y="56"/>
                    <a:pt x="196" y="56"/>
                    <a:pt x="196" y="56"/>
                  </a:cubicBezTo>
                  <a:cubicBezTo>
                    <a:pt x="200" y="51"/>
                    <a:pt x="199" y="43"/>
                    <a:pt x="194" y="39"/>
                  </a:cubicBezTo>
                  <a:cubicBezTo>
                    <a:pt x="181" y="26"/>
                    <a:pt x="181" y="26"/>
                    <a:pt x="181" y="26"/>
                  </a:cubicBezTo>
                  <a:cubicBezTo>
                    <a:pt x="179" y="23"/>
                    <a:pt x="175" y="22"/>
                    <a:pt x="171" y="22"/>
                  </a:cubicBezTo>
                  <a:cubicBezTo>
                    <a:pt x="169" y="22"/>
                    <a:pt x="166" y="22"/>
                    <a:pt x="164" y="24"/>
                  </a:cubicBezTo>
                  <a:cubicBezTo>
                    <a:pt x="146" y="36"/>
                    <a:pt x="146" y="36"/>
                    <a:pt x="146" y="36"/>
                  </a:cubicBezTo>
                  <a:cubicBezTo>
                    <a:pt x="143" y="34"/>
                    <a:pt x="140" y="33"/>
                    <a:pt x="137" y="32"/>
                  </a:cubicBezTo>
                  <a:cubicBezTo>
                    <a:pt x="133" y="11"/>
                    <a:pt x="133" y="11"/>
                    <a:pt x="133" y="11"/>
                  </a:cubicBezTo>
                  <a:cubicBezTo>
                    <a:pt x="132" y="5"/>
                    <a:pt x="126" y="0"/>
                    <a:pt x="119" y="0"/>
                  </a:cubicBezTo>
                  <a:cubicBezTo>
                    <a:pt x="101" y="0"/>
                    <a:pt x="101" y="0"/>
                    <a:pt x="101" y="0"/>
                  </a:cubicBezTo>
                  <a:cubicBezTo>
                    <a:pt x="94" y="0"/>
                    <a:pt x="88" y="5"/>
                    <a:pt x="87" y="11"/>
                  </a:cubicBezTo>
                  <a:cubicBezTo>
                    <a:pt x="83" y="32"/>
                    <a:pt x="83" y="32"/>
                    <a:pt x="83" y="32"/>
                  </a:cubicBezTo>
                  <a:cubicBezTo>
                    <a:pt x="80" y="33"/>
                    <a:pt x="77" y="34"/>
                    <a:pt x="74" y="36"/>
                  </a:cubicBezTo>
                  <a:cubicBezTo>
                    <a:pt x="56" y="24"/>
                    <a:pt x="56" y="24"/>
                    <a:pt x="56" y="24"/>
                  </a:cubicBezTo>
                  <a:cubicBezTo>
                    <a:pt x="54" y="22"/>
                    <a:pt x="51" y="22"/>
                    <a:pt x="49" y="22"/>
                  </a:cubicBezTo>
                  <a:cubicBezTo>
                    <a:pt x="45" y="22"/>
                    <a:pt x="41" y="23"/>
                    <a:pt x="39" y="26"/>
                  </a:cubicBezTo>
                  <a:cubicBezTo>
                    <a:pt x="26" y="39"/>
                    <a:pt x="26" y="39"/>
                    <a:pt x="26" y="39"/>
                  </a:cubicBezTo>
                  <a:cubicBezTo>
                    <a:pt x="21" y="43"/>
                    <a:pt x="20" y="51"/>
                    <a:pt x="24" y="56"/>
                  </a:cubicBezTo>
                  <a:cubicBezTo>
                    <a:pt x="36" y="74"/>
                    <a:pt x="36" y="74"/>
                    <a:pt x="36" y="74"/>
                  </a:cubicBezTo>
                  <a:cubicBezTo>
                    <a:pt x="34" y="77"/>
                    <a:pt x="33" y="80"/>
                    <a:pt x="32" y="83"/>
                  </a:cubicBezTo>
                  <a:cubicBezTo>
                    <a:pt x="11" y="87"/>
                    <a:pt x="11" y="87"/>
                    <a:pt x="11" y="87"/>
                  </a:cubicBezTo>
                  <a:cubicBezTo>
                    <a:pt x="5" y="88"/>
                    <a:pt x="0" y="94"/>
                    <a:pt x="0" y="101"/>
                  </a:cubicBezTo>
                  <a:cubicBezTo>
                    <a:pt x="0" y="119"/>
                    <a:pt x="0" y="119"/>
                    <a:pt x="0" y="119"/>
                  </a:cubicBezTo>
                  <a:cubicBezTo>
                    <a:pt x="0" y="126"/>
                    <a:pt x="5" y="132"/>
                    <a:pt x="11" y="133"/>
                  </a:cubicBezTo>
                  <a:cubicBezTo>
                    <a:pt x="32" y="137"/>
                    <a:pt x="32" y="137"/>
                    <a:pt x="32" y="137"/>
                  </a:cubicBezTo>
                  <a:cubicBezTo>
                    <a:pt x="33" y="140"/>
                    <a:pt x="34" y="143"/>
                    <a:pt x="36" y="146"/>
                  </a:cubicBezTo>
                  <a:cubicBezTo>
                    <a:pt x="24" y="164"/>
                    <a:pt x="24" y="164"/>
                    <a:pt x="24" y="164"/>
                  </a:cubicBezTo>
                  <a:cubicBezTo>
                    <a:pt x="20" y="169"/>
                    <a:pt x="21" y="177"/>
                    <a:pt x="26" y="181"/>
                  </a:cubicBezTo>
                  <a:cubicBezTo>
                    <a:pt x="39" y="194"/>
                    <a:pt x="39" y="194"/>
                    <a:pt x="39" y="194"/>
                  </a:cubicBezTo>
                  <a:cubicBezTo>
                    <a:pt x="41" y="197"/>
                    <a:pt x="45" y="198"/>
                    <a:pt x="49" y="198"/>
                  </a:cubicBezTo>
                  <a:cubicBezTo>
                    <a:pt x="51" y="198"/>
                    <a:pt x="54" y="198"/>
                    <a:pt x="56" y="196"/>
                  </a:cubicBezTo>
                  <a:cubicBezTo>
                    <a:pt x="74" y="184"/>
                    <a:pt x="74" y="184"/>
                    <a:pt x="74" y="184"/>
                  </a:cubicBezTo>
                  <a:cubicBezTo>
                    <a:pt x="77" y="186"/>
                    <a:pt x="80" y="187"/>
                    <a:pt x="83" y="188"/>
                  </a:cubicBezTo>
                  <a:cubicBezTo>
                    <a:pt x="87" y="209"/>
                    <a:pt x="87" y="209"/>
                    <a:pt x="87" y="209"/>
                  </a:cubicBezTo>
                  <a:cubicBezTo>
                    <a:pt x="88" y="215"/>
                    <a:pt x="94" y="220"/>
                    <a:pt x="101" y="220"/>
                  </a:cubicBezTo>
                  <a:cubicBezTo>
                    <a:pt x="119" y="220"/>
                    <a:pt x="119" y="220"/>
                    <a:pt x="119" y="220"/>
                  </a:cubicBezTo>
                  <a:cubicBezTo>
                    <a:pt x="126" y="220"/>
                    <a:pt x="132" y="215"/>
                    <a:pt x="133" y="209"/>
                  </a:cubicBezTo>
                  <a:cubicBezTo>
                    <a:pt x="137" y="188"/>
                    <a:pt x="137" y="188"/>
                    <a:pt x="137" y="188"/>
                  </a:cubicBezTo>
                  <a:cubicBezTo>
                    <a:pt x="140" y="187"/>
                    <a:pt x="143" y="186"/>
                    <a:pt x="146" y="184"/>
                  </a:cubicBezTo>
                  <a:cubicBezTo>
                    <a:pt x="164" y="196"/>
                    <a:pt x="164" y="196"/>
                    <a:pt x="164" y="196"/>
                  </a:cubicBezTo>
                  <a:cubicBezTo>
                    <a:pt x="166" y="198"/>
                    <a:pt x="169" y="198"/>
                    <a:pt x="171" y="198"/>
                  </a:cubicBezTo>
                  <a:cubicBezTo>
                    <a:pt x="175" y="198"/>
                    <a:pt x="179" y="197"/>
                    <a:pt x="181" y="194"/>
                  </a:cubicBezTo>
                  <a:cubicBezTo>
                    <a:pt x="194" y="181"/>
                    <a:pt x="194" y="181"/>
                    <a:pt x="194" y="181"/>
                  </a:cubicBezTo>
                  <a:cubicBezTo>
                    <a:pt x="199" y="177"/>
                    <a:pt x="200" y="169"/>
                    <a:pt x="196" y="164"/>
                  </a:cubicBezTo>
                  <a:cubicBezTo>
                    <a:pt x="184" y="146"/>
                    <a:pt x="184" y="146"/>
                    <a:pt x="184" y="146"/>
                  </a:cubicBezTo>
                  <a:cubicBezTo>
                    <a:pt x="186" y="143"/>
                    <a:pt x="187" y="140"/>
                    <a:pt x="188" y="137"/>
                  </a:cubicBezTo>
                  <a:cubicBezTo>
                    <a:pt x="209" y="133"/>
                    <a:pt x="209" y="133"/>
                    <a:pt x="209" y="133"/>
                  </a:cubicBezTo>
                  <a:cubicBezTo>
                    <a:pt x="215" y="132"/>
                    <a:pt x="220" y="126"/>
                    <a:pt x="220" y="119"/>
                  </a:cubicBezTo>
                  <a:cubicBezTo>
                    <a:pt x="220" y="101"/>
                    <a:pt x="220" y="101"/>
                    <a:pt x="220" y="101"/>
                  </a:cubicBezTo>
                  <a:cubicBezTo>
                    <a:pt x="220" y="94"/>
                    <a:pt x="215" y="88"/>
                    <a:pt x="209" y="87"/>
                  </a:cubicBezTo>
                  <a:close/>
                  <a:moveTo>
                    <a:pt x="185" y="124"/>
                  </a:moveTo>
                  <a:cubicBezTo>
                    <a:pt x="180" y="125"/>
                    <a:pt x="176" y="128"/>
                    <a:pt x="175" y="133"/>
                  </a:cubicBezTo>
                  <a:cubicBezTo>
                    <a:pt x="174" y="135"/>
                    <a:pt x="173" y="138"/>
                    <a:pt x="172" y="140"/>
                  </a:cubicBezTo>
                  <a:cubicBezTo>
                    <a:pt x="170" y="144"/>
                    <a:pt x="170" y="149"/>
                    <a:pt x="173" y="154"/>
                  </a:cubicBezTo>
                  <a:cubicBezTo>
                    <a:pt x="185" y="171"/>
                    <a:pt x="185" y="171"/>
                    <a:pt x="185" y="171"/>
                  </a:cubicBezTo>
                  <a:cubicBezTo>
                    <a:pt x="171" y="185"/>
                    <a:pt x="171" y="185"/>
                    <a:pt x="171" y="185"/>
                  </a:cubicBezTo>
                  <a:cubicBezTo>
                    <a:pt x="154" y="173"/>
                    <a:pt x="154" y="173"/>
                    <a:pt x="154" y="173"/>
                  </a:cubicBezTo>
                  <a:cubicBezTo>
                    <a:pt x="151" y="171"/>
                    <a:pt x="149" y="170"/>
                    <a:pt x="146" y="170"/>
                  </a:cubicBezTo>
                  <a:cubicBezTo>
                    <a:pt x="144" y="170"/>
                    <a:pt x="142" y="171"/>
                    <a:pt x="140" y="172"/>
                  </a:cubicBezTo>
                  <a:cubicBezTo>
                    <a:pt x="138" y="173"/>
                    <a:pt x="135" y="174"/>
                    <a:pt x="133" y="175"/>
                  </a:cubicBezTo>
                  <a:cubicBezTo>
                    <a:pt x="128" y="176"/>
                    <a:pt x="125" y="180"/>
                    <a:pt x="124" y="185"/>
                  </a:cubicBezTo>
                  <a:cubicBezTo>
                    <a:pt x="119" y="206"/>
                    <a:pt x="119" y="206"/>
                    <a:pt x="119" y="206"/>
                  </a:cubicBezTo>
                  <a:cubicBezTo>
                    <a:pt x="101" y="206"/>
                    <a:pt x="101" y="206"/>
                    <a:pt x="101" y="206"/>
                  </a:cubicBezTo>
                  <a:cubicBezTo>
                    <a:pt x="96" y="185"/>
                    <a:pt x="96" y="185"/>
                    <a:pt x="96" y="185"/>
                  </a:cubicBezTo>
                  <a:cubicBezTo>
                    <a:pt x="95" y="180"/>
                    <a:pt x="92" y="176"/>
                    <a:pt x="87" y="175"/>
                  </a:cubicBezTo>
                  <a:cubicBezTo>
                    <a:pt x="85" y="174"/>
                    <a:pt x="82" y="173"/>
                    <a:pt x="80" y="172"/>
                  </a:cubicBezTo>
                  <a:cubicBezTo>
                    <a:pt x="78" y="171"/>
                    <a:pt x="76" y="170"/>
                    <a:pt x="74" y="170"/>
                  </a:cubicBezTo>
                  <a:cubicBezTo>
                    <a:pt x="71" y="170"/>
                    <a:pt x="69" y="171"/>
                    <a:pt x="66" y="173"/>
                  </a:cubicBezTo>
                  <a:cubicBezTo>
                    <a:pt x="49" y="185"/>
                    <a:pt x="49" y="185"/>
                    <a:pt x="49" y="185"/>
                  </a:cubicBezTo>
                  <a:cubicBezTo>
                    <a:pt x="35" y="171"/>
                    <a:pt x="35" y="171"/>
                    <a:pt x="35" y="171"/>
                  </a:cubicBezTo>
                  <a:cubicBezTo>
                    <a:pt x="47" y="154"/>
                    <a:pt x="47" y="154"/>
                    <a:pt x="47" y="154"/>
                  </a:cubicBezTo>
                  <a:cubicBezTo>
                    <a:pt x="50" y="149"/>
                    <a:pt x="50" y="144"/>
                    <a:pt x="48" y="140"/>
                  </a:cubicBezTo>
                  <a:cubicBezTo>
                    <a:pt x="47" y="138"/>
                    <a:pt x="46" y="135"/>
                    <a:pt x="45" y="133"/>
                  </a:cubicBezTo>
                  <a:cubicBezTo>
                    <a:pt x="44" y="128"/>
                    <a:pt x="40" y="125"/>
                    <a:pt x="35" y="124"/>
                  </a:cubicBezTo>
                  <a:cubicBezTo>
                    <a:pt x="14" y="119"/>
                    <a:pt x="14" y="119"/>
                    <a:pt x="14" y="119"/>
                  </a:cubicBezTo>
                  <a:cubicBezTo>
                    <a:pt x="14" y="101"/>
                    <a:pt x="14" y="101"/>
                    <a:pt x="14" y="101"/>
                  </a:cubicBezTo>
                  <a:cubicBezTo>
                    <a:pt x="35" y="96"/>
                    <a:pt x="35" y="96"/>
                    <a:pt x="35" y="96"/>
                  </a:cubicBezTo>
                  <a:cubicBezTo>
                    <a:pt x="40" y="95"/>
                    <a:pt x="44" y="92"/>
                    <a:pt x="45" y="87"/>
                  </a:cubicBezTo>
                  <a:cubicBezTo>
                    <a:pt x="46" y="85"/>
                    <a:pt x="47" y="82"/>
                    <a:pt x="48" y="80"/>
                  </a:cubicBezTo>
                  <a:cubicBezTo>
                    <a:pt x="50" y="76"/>
                    <a:pt x="50" y="71"/>
                    <a:pt x="47" y="66"/>
                  </a:cubicBezTo>
                  <a:cubicBezTo>
                    <a:pt x="35" y="49"/>
                    <a:pt x="35" y="49"/>
                    <a:pt x="35" y="49"/>
                  </a:cubicBezTo>
                  <a:cubicBezTo>
                    <a:pt x="49" y="35"/>
                    <a:pt x="49" y="35"/>
                    <a:pt x="49" y="35"/>
                  </a:cubicBezTo>
                  <a:cubicBezTo>
                    <a:pt x="66" y="47"/>
                    <a:pt x="66" y="47"/>
                    <a:pt x="66" y="47"/>
                  </a:cubicBezTo>
                  <a:cubicBezTo>
                    <a:pt x="69" y="49"/>
                    <a:pt x="71" y="50"/>
                    <a:pt x="74" y="50"/>
                  </a:cubicBezTo>
                  <a:cubicBezTo>
                    <a:pt x="76" y="50"/>
                    <a:pt x="78" y="49"/>
                    <a:pt x="80" y="48"/>
                  </a:cubicBezTo>
                  <a:cubicBezTo>
                    <a:pt x="82" y="47"/>
                    <a:pt x="85" y="46"/>
                    <a:pt x="87" y="45"/>
                  </a:cubicBezTo>
                  <a:cubicBezTo>
                    <a:pt x="92" y="44"/>
                    <a:pt x="95" y="40"/>
                    <a:pt x="96" y="35"/>
                  </a:cubicBezTo>
                  <a:cubicBezTo>
                    <a:pt x="101" y="14"/>
                    <a:pt x="101" y="14"/>
                    <a:pt x="101" y="14"/>
                  </a:cubicBezTo>
                  <a:cubicBezTo>
                    <a:pt x="119" y="14"/>
                    <a:pt x="119" y="14"/>
                    <a:pt x="119" y="14"/>
                  </a:cubicBezTo>
                  <a:cubicBezTo>
                    <a:pt x="124" y="35"/>
                    <a:pt x="124" y="35"/>
                    <a:pt x="124" y="35"/>
                  </a:cubicBezTo>
                  <a:cubicBezTo>
                    <a:pt x="125" y="40"/>
                    <a:pt x="128" y="44"/>
                    <a:pt x="133" y="45"/>
                  </a:cubicBezTo>
                  <a:cubicBezTo>
                    <a:pt x="135" y="46"/>
                    <a:pt x="138" y="47"/>
                    <a:pt x="140" y="48"/>
                  </a:cubicBezTo>
                  <a:cubicBezTo>
                    <a:pt x="142" y="49"/>
                    <a:pt x="144" y="50"/>
                    <a:pt x="146" y="50"/>
                  </a:cubicBezTo>
                  <a:cubicBezTo>
                    <a:pt x="149" y="50"/>
                    <a:pt x="151" y="49"/>
                    <a:pt x="154" y="47"/>
                  </a:cubicBezTo>
                  <a:cubicBezTo>
                    <a:pt x="171" y="35"/>
                    <a:pt x="171" y="35"/>
                    <a:pt x="171" y="35"/>
                  </a:cubicBezTo>
                  <a:cubicBezTo>
                    <a:pt x="185" y="49"/>
                    <a:pt x="185" y="49"/>
                    <a:pt x="185" y="49"/>
                  </a:cubicBezTo>
                  <a:cubicBezTo>
                    <a:pt x="173" y="66"/>
                    <a:pt x="173" y="66"/>
                    <a:pt x="173" y="66"/>
                  </a:cubicBezTo>
                  <a:cubicBezTo>
                    <a:pt x="170" y="71"/>
                    <a:pt x="170" y="76"/>
                    <a:pt x="172" y="80"/>
                  </a:cubicBezTo>
                  <a:cubicBezTo>
                    <a:pt x="173" y="82"/>
                    <a:pt x="174" y="85"/>
                    <a:pt x="175" y="87"/>
                  </a:cubicBezTo>
                  <a:cubicBezTo>
                    <a:pt x="176" y="92"/>
                    <a:pt x="180" y="95"/>
                    <a:pt x="185" y="96"/>
                  </a:cubicBezTo>
                  <a:cubicBezTo>
                    <a:pt x="206" y="101"/>
                    <a:pt x="206" y="101"/>
                    <a:pt x="206" y="101"/>
                  </a:cubicBezTo>
                  <a:cubicBezTo>
                    <a:pt x="206" y="119"/>
                    <a:pt x="206" y="119"/>
                    <a:pt x="206" y="119"/>
                  </a:cubicBezTo>
                  <a:lnTo>
                    <a:pt x="185" y="124"/>
                  </a:lnTo>
                  <a:close/>
                </a:path>
              </a:pathLst>
            </a:custGeom>
            <a:grpFill/>
            <a:ln>
              <a:noFill/>
            </a:ln>
            <a:extLst>
              <a:ext uri="{91240B29-F687-4f45-9708-019B960494DF}">
                <a14:hiddenLine xmlns:mc="http://schemas.openxmlformats.org/markup-compatibility/2006" xmlns:mv="urn:schemas-microsoft-com:mac:vml"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79" name="Freeform 20"/>
            <p:cNvSpPr>
              <a:spLocks noEditPoints="1"/>
            </p:cNvSpPr>
            <p:nvPr/>
          </p:nvSpPr>
          <p:spPr bwMode="auto">
            <a:xfrm>
              <a:off x="-2538413" y="300038"/>
              <a:ext cx="360362" cy="360363"/>
            </a:xfrm>
            <a:custGeom>
              <a:avLst/>
              <a:gdLst>
                <a:gd name="T0" fmla="*/ 48 w 96"/>
                <a:gd name="T1" fmla="*/ 0 h 96"/>
                <a:gd name="T2" fmla="*/ 0 w 96"/>
                <a:gd name="T3" fmla="*/ 48 h 96"/>
                <a:gd name="T4" fmla="*/ 48 w 96"/>
                <a:gd name="T5" fmla="*/ 96 h 96"/>
                <a:gd name="T6" fmla="*/ 96 w 96"/>
                <a:gd name="T7" fmla="*/ 48 h 96"/>
                <a:gd name="T8" fmla="*/ 48 w 96"/>
                <a:gd name="T9" fmla="*/ 0 h 96"/>
                <a:gd name="T10" fmla="*/ 48 w 96"/>
                <a:gd name="T11" fmla="*/ 90 h 96"/>
                <a:gd name="T12" fmla="*/ 6 w 96"/>
                <a:gd name="T13" fmla="*/ 48 h 96"/>
                <a:gd name="T14" fmla="*/ 48 w 96"/>
                <a:gd name="T15" fmla="*/ 6 h 96"/>
                <a:gd name="T16" fmla="*/ 90 w 96"/>
                <a:gd name="T17" fmla="*/ 48 h 96"/>
                <a:gd name="T18" fmla="*/ 48 w 96"/>
                <a:gd name="T19" fmla="*/ 9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6">
                  <a:moveTo>
                    <a:pt x="48" y="0"/>
                  </a:moveTo>
                  <a:cubicBezTo>
                    <a:pt x="21" y="0"/>
                    <a:pt x="0" y="21"/>
                    <a:pt x="0" y="48"/>
                  </a:cubicBezTo>
                  <a:cubicBezTo>
                    <a:pt x="0" y="75"/>
                    <a:pt x="21" y="96"/>
                    <a:pt x="48" y="96"/>
                  </a:cubicBezTo>
                  <a:cubicBezTo>
                    <a:pt x="75" y="96"/>
                    <a:pt x="96" y="75"/>
                    <a:pt x="96" y="48"/>
                  </a:cubicBezTo>
                  <a:cubicBezTo>
                    <a:pt x="96" y="21"/>
                    <a:pt x="75" y="0"/>
                    <a:pt x="48" y="0"/>
                  </a:cubicBezTo>
                  <a:close/>
                  <a:moveTo>
                    <a:pt x="48" y="90"/>
                  </a:moveTo>
                  <a:cubicBezTo>
                    <a:pt x="25" y="90"/>
                    <a:pt x="6" y="71"/>
                    <a:pt x="6" y="48"/>
                  </a:cubicBezTo>
                  <a:cubicBezTo>
                    <a:pt x="6" y="25"/>
                    <a:pt x="25" y="6"/>
                    <a:pt x="48" y="6"/>
                  </a:cubicBezTo>
                  <a:cubicBezTo>
                    <a:pt x="71" y="6"/>
                    <a:pt x="90" y="25"/>
                    <a:pt x="90" y="48"/>
                  </a:cubicBezTo>
                  <a:cubicBezTo>
                    <a:pt x="90" y="71"/>
                    <a:pt x="71" y="90"/>
                    <a:pt x="48" y="90"/>
                  </a:cubicBezTo>
                  <a:close/>
                </a:path>
              </a:pathLst>
            </a:custGeom>
            <a:grpFill/>
            <a:ln>
              <a:noFill/>
            </a:ln>
            <a:extLst>
              <a:ext uri="{91240B29-F687-4f45-9708-019B960494DF}">
                <a14:hiddenLine xmlns:mc="http://schemas.openxmlformats.org/markup-compatibility/2006" xmlns:mv="urn:schemas-microsoft-com:mac:vml"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80" name="Freeform 21"/>
            <p:cNvSpPr>
              <a:spLocks noEditPoints="1"/>
            </p:cNvSpPr>
            <p:nvPr/>
          </p:nvSpPr>
          <p:spPr bwMode="auto">
            <a:xfrm>
              <a:off x="-2460625" y="374650"/>
              <a:ext cx="207962" cy="206375"/>
            </a:xfrm>
            <a:custGeom>
              <a:avLst/>
              <a:gdLst>
                <a:gd name="T0" fmla="*/ 27 w 55"/>
                <a:gd name="T1" fmla="*/ 0 h 55"/>
                <a:gd name="T2" fmla="*/ 0 w 55"/>
                <a:gd name="T3" fmla="*/ 28 h 55"/>
                <a:gd name="T4" fmla="*/ 27 w 55"/>
                <a:gd name="T5" fmla="*/ 55 h 55"/>
                <a:gd name="T6" fmla="*/ 55 w 55"/>
                <a:gd name="T7" fmla="*/ 28 h 55"/>
                <a:gd name="T8" fmla="*/ 27 w 55"/>
                <a:gd name="T9" fmla="*/ 0 h 55"/>
                <a:gd name="T10" fmla="*/ 27 w 55"/>
                <a:gd name="T11" fmla="*/ 49 h 55"/>
                <a:gd name="T12" fmla="*/ 6 w 55"/>
                <a:gd name="T13" fmla="*/ 28 h 55"/>
                <a:gd name="T14" fmla="*/ 27 w 55"/>
                <a:gd name="T15" fmla="*/ 7 h 55"/>
                <a:gd name="T16" fmla="*/ 48 w 55"/>
                <a:gd name="T17" fmla="*/ 28 h 55"/>
                <a:gd name="T18" fmla="*/ 27 w 55"/>
                <a:gd name="T19" fmla="*/ 49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5" h="55">
                  <a:moveTo>
                    <a:pt x="27" y="0"/>
                  </a:moveTo>
                  <a:cubicBezTo>
                    <a:pt x="12" y="0"/>
                    <a:pt x="0" y="13"/>
                    <a:pt x="0" y="28"/>
                  </a:cubicBezTo>
                  <a:cubicBezTo>
                    <a:pt x="0" y="43"/>
                    <a:pt x="12" y="55"/>
                    <a:pt x="27" y="55"/>
                  </a:cubicBezTo>
                  <a:cubicBezTo>
                    <a:pt x="42" y="55"/>
                    <a:pt x="55" y="43"/>
                    <a:pt x="55" y="28"/>
                  </a:cubicBezTo>
                  <a:cubicBezTo>
                    <a:pt x="55" y="13"/>
                    <a:pt x="42" y="0"/>
                    <a:pt x="27" y="0"/>
                  </a:cubicBezTo>
                  <a:close/>
                  <a:moveTo>
                    <a:pt x="27" y="49"/>
                  </a:moveTo>
                  <a:cubicBezTo>
                    <a:pt x="16" y="49"/>
                    <a:pt x="6" y="39"/>
                    <a:pt x="6" y="28"/>
                  </a:cubicBezTo>
                  <a:cubicBezTo>
                    <a:pt x="6" y="17"/>
                    <a:pt x="16" y="7"/>
                    <a:pt x="27" y="7"/>
                  </a:cubicBezTo>
                  <a:cubicBezTo>
                    <a:pt x="38" y="7"/>
                    <a:pt x="48" y="17"/>
                    <a:pt x="48" y="28"/>
                  </a:cubicBezTo>
                  <a:cubicBezTo>
                    <a:pt x="48" y="39"/>
                    <a:pt x="38" y="49"/>
                    <a:pt x="27" y="49"/>
                  </a:cubicBezTo>
                  <a:close/>
                </a:path>
              </a:pathLst>
            </a:custGeom>
            <a:grpFill/>
            <a:ln>
              <a:noFill/>
            </a:ln>
            <a:extLst>
              <a:ext uri="{91240B29-F687-4f45-9708-019B960494DF}">
                <a14:hiddenLine xmlns:mc="http://schemas.openxmlformats.org/markup-compatibility/2006" xmlns:mv="urn:schemas-microsoft-com:mac:vml"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grpSp>
        <p:nvGrpSpPr>
          <p:cNvPr id="4" name="Group 6"/>
          <p:cNvGrpSpPr/>
          <p:nvPr/>
        </p:nvGrpSpPr>
        <p:grpSpPr>
          <a:xfrm>
            <a:off x="10026215" y="5613341"/>
            <a:ext cx="2167379" cy="1015663"/>
            <a:chOff x="10026215" y="5613341"/>
            <a:chExt cx="2167379" cy="1015663"/>
          </a:xfrm>
        </p:grpSpPr>
        <p:sp>
          <p:nvSpPr>
            <p:cNvPr id="63" name="TextBox 62"/>
            <p:cNvSpPr txBox="1"/>
            <p:nvPr/>
          </p:nvSpPr>
          <p:spPr>
            <a:xfrm>
              <a:off x="10599990" y="5613341"/>
              <a:ext cx="1019831" cy="369332"/>
            </a:xfrm>
            <a:prstGeom prst="rect">
              <a:avLst/>
            </a:prstGeom>
            <a:noFill/>
          </p:spPr>
          <p:txBody>
            <a:bodyPr wrap="none" rtlCol="0">
              <a:spAutoFit/>
            </a:bodyPr>
            <a:lstStyle/>
            <a:p>
              <a:pPr algn="ctr"/>
              <a:r>
                <a:rPr lang="id-ID" b="1" dirty="0">
                  <a:solidFill>
                    <a:schemeClr val="bg1"/>
                  </a:solidFill>
                  <a:latin typeface="+mj-lt"/>
                </a:rPr>
                <a:t>Powerful</a:t>
              </a:r>
            </a:p>
          </p:txBody>
        </p:sp>
        <p:sp>
          <p:nvSpPr>
            <p:cNvPr id="90" name="Rectangle 89"/>
            <p:cNvSpPr/>
            <p:nvPr/>
          </p:nvSpPr>
          <p:spPr>
            <a:xfrm>
              <a:off x="10026215" y="5982673"/>
              <a:ext cx="2167379" cy="646331"/>
            </a:xfrm>
            <a:prstGeom prst="rect">
              <a:avLst/>
            </a:prstGeom>
          </p:spPr>
          <p:txBody>
            <a:bodyPr wrap="square">
              <a:spAutoFit/>
            </a:bodyPr>
            <a:lstStyle/>
            <a:p>
              <a:pPr algn="ctr"/>
              <a:r>
                <a:rPr lang="id-ID" sz="1200" dirty="0">
                  <a:solidFill>
                    <a:schemeClr val="bg1"/>
                  </a:solidFill>
                </a:rPr>
                <a:t>Suitable for all categories business and personal presentation</a:t>
              </a:r>
            </a:p>
          </p:txBody>
        </p:sp>
      </p:grpSp>
      <p:grpSp>
        <p:nvGrpSpPr>
          <p:cNvPr id="67" name="Group 66"/>
          <p:cNvGrpSpPr/>
          <p:nvPr/>
        </p:nvGrpSpPr>
        <p:grpSpPr>
          <a:xfrm>
            <a:off x="0" y="0"/>
            <a:ext cx="2046093" cy="2297271"/>
            <a:chOff x="0" y="0"/>
            <a:chExt cx="2046093" cy="2297271"/>
          </a:xfrm>
          <a:solidFill>
            <a:srgbClr val="A40000"/>
          </a:solidFill>
        </p:grpSpPr>
        <p:sp>
          <p:nvSpPr>
            <p:cNvPr id="54" name="Rectangle 53"/>
            <p:cNvSpPr/>
            <p:nvPr/>
          </p:nvSpPr>
          <p:spPr>
            <a:xfrm>
              <a:off x="0" y="0"/>
              <a:ext cx="2046093" cy="229727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8800" dirty="0">
                <a:solidFill>
                  <a:schemeClr val="bg1"/>
                </a:solidFill>
              </a:endParaRPr>
            </a:p>
          </p:txBody>
        </p:sp>
        <p:sp>
          <p:nvSpPr>
            <p:cNvPr id="53" name="TextBox 52"/>
            <p:cNvSpPr txBox="1"/>
            <p:nvPr/>
          </p:nvSpPr>
          <p:spPr>
            <a:xfrm>
              <a:off x="88900" y="419100"/>
              <a:ext cx="1879600" cy="1200329"/>
            </a:xfrm>
            <a:prstGeom prst="rect">
              <a:avLst/>
            </a:prstGeom>
            <a:grpFill/>
          </p:spPr>
          <p:txBody>
            <a:bodyPr wrap="square" rtlCol="0">
              <a:spAutoFit/>
            </a:bodyPr>
            <a:lstStyle/>
            <a:p>
              <a:pPr algn="ctr"/>
              <a:r>
                <a:rPr lang="en-US" cap="all" dirty="0">
                  <a:solidFill>
                    <a:schemeClr val="bg1"/>
                  </a:solidFill>
                </a:rPr>
                <a:t>1 </a:t>
              </a:r>
            </a:p>
            <a:p>
              <a:pPr algn="ctr"/>
              <a:r>
                <a:rPr lang="en-US" cap="all" dirty="0">
                  <a:solidFill>
                    <a:schemeClr val="bg1"/>
                  </a:solidFill>
                </a:rPr>
                <a:t>Select and inspect the equipment</a:t>
              </a:r>
            </a:p>
          </p:txBody>
        </p:sp>
      </p:grpSp>
      <p:grpSp>
        <p:nvGrpSpPr>
          <p:cNvPr id="68" name="Group 67"/>
          <p:cNvGrpSpPr/>
          <p:nvPr/>
        </p:nvGrpSpPr>
        <p:grpSpPr>
          <a:xfrm>
            <a:off x="2048695" y="0"/>
            <a:ext cx="2053833" cy="2286000"/>
            <a:chOff x="2048695" y="0"/>
            <a:chExt cx="2053833" cy="2286000"/>
          </a:xfrm>
          <a:solidFill>
            <a:srgbClr val="E07E83"/>
          </a:solidFill>
        </p:grpSpPr>
        <p:sp>
          <p:nvSpPr>
            <p:cNvPr id="99" name="Rectangle 98"/>
            <p:cNvSpPr/>
            <p:nvPr/>
          </p:nvSpPr>
          <p:spPr>
            <a:xfrm>
              <a:off x="2048695" y="0"/>
              <a:ext cx="2053833" cy="228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8800">
                <a:solidFill>
                  <a:schemeClr val="bg1"/>
                </a:solidFill>
              </a:endParaRPr>
            </a:p>
          </p:txBody>
        </p:sp>
        <p:sp>
          <p:nvSpPr>
            <p:cNvPr id="55" name="TextBox 54"/>
            <p:cNvSpPr txBox="1"/>
            <p:nvPr/>
          </p:nvSpPr>
          <p:spPr>
            <a:xfrm>
              <a:off x="2222500" y="406400"/>
              <a:ext cx="1689100" cy="923330"/>
            </a:xfrm>
            <a:prstGeom prst="rect">
              <a:avLst/>
            </a:prstGeom>
            <a:grpFill/>
          </p:spPr>
          <p:txBody>
            <a:bodyPr wrap="square" rtlCol="0">
              <a:spAutoFit/>
            </a:bodyPr>
            <a:lstStyle/>
            <a:p>
              <a:pPr algn="ctr"/>
              <a:r>
                <a:rPr lang="en-US" cap="all" dirty="0">
                  <a:solidFill>
                    <a:srgbClr val="FFFFFF"/>
                  </a:solidFill>
                </a:rPr>
                <a:t>2</a:t>
              </a:r>
            </a:p>
            <a:p>
              <a:pPr algn="ctr"/>
              <a:r>
                <a:rPr lang="en-US" cap="all" dirty="0">
                  <a:solidFill>
                    <a:srgbClr val="FFFFFF"/>
                  </a:solidFill>
                </a:rPr>
                <a:t>Prepare the foundation</a:t>
              </a:r>
              <a:endParaRPr lang="en-US" cap="all" dirty="0">
                <a:solidFill>
                  <a:srgbClr val="767171"/>
                </a:solidFill>
              </a:endParaRPr>
            </a:p>
          </p:txBody>
        </p:sp>
      </p:grpSp>
      <p:grpSp>
        <p:nvGrpSpPr>
          <p:cNvPr id="69" name="Group 68"/>
          <p:cNvGrpSpPr/>
          <p:nvPr/>
        </p:nvGrpSpPr>
        <p:grpSpPr>
          <a:xfrm>
            <a:off x="4102876" y="0"/>
            <a:ext cx="2034000" cy="2286000"/>
            <a:chOff x="4102876" y="0"/>
            <a:chExt cx="2034000" cy="2286000"/>
          </a:xfrm>
          <a:solidFill>
            <a:srgbClr val="C8152F"/>
          </a:solidFill>
        </p:grpSpPr>
        <p:sp>
          <p:nvSpPr>
            <p:cNvPr id="93" name="Rectangle 92"/>
            <p:cNvSpPr/>
            <p:nvPr/>
          </p:nvSpPr>
          <p:spPr>
            <a:xfrm>
              <a:off x="4102876" y="0"/>
              <a:ext cx="2034000" cy="228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8800">
                <a:solidFill>
                  <a:schemeClr val="bg1"/>
                </a:solidFill>
              </a:endParaRPr>
            </a:p>
          </p:txBody>
        </p:sp>
        <p:sp>
          <p:nvSpPr>
            <p:cNvPr id="56" name="TextBox 55"/>
            <p:cNvSpPr txBox="1"/>
            <p:nvPr/>
          </p:nvSpPr>
          <p:spPr>
            <a:xfrm>
              <a:off x="4203700" y="431800"/>
              <a:ext cx="1803400" cy="923330"/>
            </a:xfrm>
            <a:prstGeom prst="rect">
              <a:avLst/>
            </a:prstGeom>
            <a:grpFill/>
          </p:spPr>
          <p:txBody>
            <a:bodyPr wrap="square" rtlCol="0">
              <a:spAutoFit/>
            </a:bodyPr>
            <a:lstStyle/>
            <a:p>
              <a:pPr algn="ctr"/>
              <a:r>
                <a:rPr lang="en-US" cap="all" dirty="0">
                  <a:solidFill>
                    <a:srgbClr val="FFFFFF"/>
                  </a:solidFill>
                </a:rPr>
                <a:t>3</a:t>
              </a:r>
            </a:p>
            <a:p>
              <a:pPr algn="ctr"/>
              <a:r>
                <a:rPr lang="en-US" cap="all" dirty="0">
                  <a:solidFill>
                    <a:srgbClr val="FFFFFF"/>
                  </a:solidFill>
                </a:rPr>
                <a:t>Set the sills</a:t>
              </a:r>
            </a:p>
            <a:p>
              <a:pPr algn="ctr"/>
              <a:endParaRPr lang="en-US" cap="all" dirty="0">
                <a:solidFill>
                  <a:srgbClr val="FFFFFF"/>
                </a:solidFill>
              </a:endParaRPr>
            </a:p>
          </p:txBody>
        </p:sp>
      </p:grpSp>
      <p:grpSp>
        <p:nvGrpSpPr>
          <p:cNvPr id="71" name="Group 70"/>
          <p:cNvGrpSpPr/>
          <p:nvPr/>
        </p:nvGrpSpPr>
        <p:grpSpPr>
          <a:xfrm>
            <a:off x="6118435" y="0"/>
            <a:ext cx="2046093" cy="2297271"/>
            <a:chOff x="6118435" y="0"/>
            <a:chExt cx="2046093" cy="2297271"/>
          </a:xfrm>
          <a:solidFill>
            <a:srgbClr val="E9A6A9"/>
          </a:solidFill>
        </p:grpSpPr>
        <p:sp>
          <p:nvSpPr>
            <p:cNvPr id="98" name="Rectangle 97"/>
            <p:cNvSpPr/>
            <p:nvPr/>
          </p:nvSpPr>
          <p:spPr>
            <a:xfrm>
              <a:off x="6118435" y="0"/>
              <a:ext cx="2046093" cy="229727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8800" dirty="0">
                <a:solidFill>
                  <a:schemeClr val="bg1"/>
                </a:solidFill>
              </a:endParaRPr>
            </a:p>
          </p:txBody>
        </p:sp>
        <p:sp>
          <p:nvSpPr>
            <p:cNvPr id="57" name="TextBox 56"/>
            <p:cNvSpPr txBox="1"/>
            <p:nvPr/>
          </p:nvSpPr>
          <p:spPr>
            <a:xfrm>
              <a:off x="6197600" y="495300"/>
              <a:ext cx="1892300" cy="923330"/>
            </a:xfrm>
            <a:prstGeom prst="rect">
              <a:avLst/>
            </a:prstGeom>
            <a:grpFill/>
          </p:spPr>
          <p:txBody>
            <a:bodyPr wrap="square" rtlCol="0">
              <a:spAutoFit/>
            </a:bodyPr>
            <a:lstStyle/>
            <a:p>
              <a:pPr algn="ctr"/>
              <a:r>
                <a:rPr lang="en-US" cap="all" dirty="0">
                  <a:solidFill>
                    <a:srgbClr val="FFFFFF"/>
                  </a:solidFill>
                </a:rPr>
                <a:t>4</a:t>
              </a:r>
            </a:p>
            <a:p>
              <a:pPr algn="ctr"/>
              <a:r>
                <a:rPr lang="en-US" cap="all" dirty="0">
                  <a:solidFill>
                    <a:srgbClr val="FFFFFF"/>
                  </a:solidFill>
                </a:rPr>
                <a:t>POSITION THE BASEPLATES</a:t>
              </a:r>
            </a:p>
          </p:txBody>
        </p:sp>
      </p:grpSp>
      <p:grpSp>
        <p:nvGrpSpPr>
          <p:cNvPr id="84" name="Group 83"/>
          <p:cNvGrpSpPr/>
          <p:nvPr/>
        </p:nvGrpSpPr>
        <p:grpSpPr>
          <a:xfrm>
            <a:off x="7658100" y="0"/>
            <a:ext cx="3073400" cy="2286000"/>
            <a:chOff x="7658100" y="0"/>
            <a:chExt cx="3073400" cy="2286000"/>
          </a:xfrm>
          <a:solidFill>
            <a:srgbClr val="8E7287"/>
          </a:solidFill>
        </p:grpSpPr>
        <p:sp>
          <p:nvSpPr>
            <p:cNvPr id="100" name="Rectangle 99"/>
            <p:cNvSpPr/>
            <p:nvPr/>
          </p:nvSpPr>
          <p:spPr>
            <a:xfrm>
              <a:off x="8150926" y="0"/>
              <a:ext cx="2034000" cy="2286000"/>
            </a:xfrm>
            <a:prstGeom prst="rect">
              <a:avLst/>
            </a:prstGeom>
            <a:solidFill>
              <a:srgbClr val="C815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8800" dirty="0">
                <a:solidFill>
                  <a:schemeClr val="bg1"/>
                </a:solidFill>
              </a:endParaRPr>
            </a:p>
          </p:txBody>
        </p:sp>
        <p:sp>
          <p:nvSpPr>
            <p:cNvPr id="60" name="TextBox 59"/>
            <p:cNvSpPr txBox="1"/>
            <p:nvPr/>
          </p:nvSpPr>
          <p:spPr>
            <a:xfrm>
              <a:off x="7658100" y="469900"/>
              <a:ext cx="3073400" cy="923330"/>
            </a:xfrm>
            <a:prstGeom prst="rect">
              <a:avLst/>
            </a:prstGeom>
            <a:noFill/>
          </p:spPr>
          <p:txBody>
            <a:bodyPr wrap="square" rtlCol="0">
              <a:spAutoFit/>
            </a:bodyPr>
            <a:lstStyle/>
            <a:p>
              <a:pPr algn="ctr"/>
              <a:r>
                <a:rPr lang="en-US" cap="all" dirty="0">
                  <a:solidFill>
                    <a:srgbClr val="FFFFFF"/>
                  </a:solidFill>
                </a:rPr>
                <a:t>5</a:t>
              </a:r>
            </a:p>
            <a:p>
              <a:pPr algn="ctr"/>
              <a:r>
                <a:rPr lang="en-US" cap="all" dirty="0">
                  <a:solidFill>
                    <a:srgbClr val="FFFFFF"/>
                  </a:solidFill>
                </a:rPr>
                <a:t>CREATE THE </a:t>
              </a:r>
            </a:p>
            <a:p>
              <a:pPr algn="ctr"/>
              <a:r>
                <a:rPr lang="en-US" cap="all" dirty="0">
                  <a:solidFill>
                    <a:srgbClr val="FFFFFF"/>
                  </a:solidFill>
                </a:rPr>
                <a:t>BASE LIFT*</a:t>
              </a:r>
            </a:p>
          </p:txBody>
        </p:sp>
      </p:grpSp>
      <p:grpSp>
        <p:nvGrpSpPr>
          <p:cNvPr id="87" name="Group 86"/>
          <p:cNvGrpSpPr/>
          <p:nvPr/>
        </p:nvGrpSpPr>
        <p:grpSpPr>
          <a:xfrm>
            <a:off x="10145907" y="0"/>
            <a:ext cx="2046093" cy="2297271"/>
            <a:chOff x="10145907" y="0"/>
            <a:chExt cx="2046093" cy="2297271"/>
          </a:xfrm>
          <a:solidFill>
            <a:srgbClr val="A40000"/>
          </a:solidFill>
        </p:grpSpPr>
        <p:sp>
          <p:nvSpPr>
            <p:cNvPr id="59" name="Rectangle 58"/>
            <p:cNvSpPr/>
            <p:nvPr/>
          </p:nvSpPr>
          <p:spPr>
            <a:xfrm>
              <a:off x="10145907" y="0"/>
              <a:ext cx="2046093" cy="229727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8800" dirty="0">
                <a:solidFill>
                  <a:schemeClr val="bg1"/>
                </a:solidFill>
              </a:endParaRPr>
            </a:p>
          </p:txBody>
        </p:sp>
        <p:sp>
          <p:nvSpPr>
            <p:cNvPr id="50" name="Rectangle 49"/>
            <p:cNvSpPr/>
            <p:nvPr/>
          </p:nvSpPr>
          <p:spPr>
            <a:xfrm>
              <a:off x="10160000" y="336034"/>
              <a:ext cx="2006454" cy="923330"/>
            </a:xfrm>
            <a:prstGeom prst="rect">
              <a:avLst/>
            </a:prstGeom>
            <a:grpFill/>
          </p:spPr>
          <p:txBody>
            <a:bodyPr wrap="square">
              <a:spAutoFit/>
            </a:bodyPr>
            <a:lstStyle/>
            <a:p>
              <a:pPr algn="ctr"/>
              <a:r>
                <a:rPr lang="en-US" cap="all" dirty="0">
                  <a:solidFill>
                    <a:schemeClr val="bg1"/>
                  </a:solidFill>
                </a:rPr>
                <a:t>6</a:t>
              </a:r>
            </a:p>
            <a:p>
              <a:pPr algn="ctr"/>
              <a:r>
                <a:rPr lang="en-US" cap="all" dirty="0">
                  <a:solidFill>
                    <a:schemeClr val="bg1"/>
                  </a:solidFill>
                </a:rPr>
                <a:t>INSTALL A PLAN BRACE</a:t>
              </a:r>
            </a:p>
          </p:txBody>
        </p:sp>
      </p:grpSp>
      <p:grpSp>
        <p:nvGrpSpPr>
          <p:cNvPr id="89" name="Group 88"/>
          <p:cNvGrpSpPr/>
          <p:nvPr/>
        </p:nvGrpSpPr>
        <p:grpSpPr>
          <a:xfrm>
            <a:off x="0" y="2286000"/>
            <a:ext cx="2053833" cy="2286000"/>
            <a:chOff x="0" y="2286000"/>
            <a:chExt cx="2053833" cy="2286000"/>
          </a:xfrm>
          <a:solidFill>
            <a:srgbClr val="C8152F"/>
          </a:solidFill>
        </p:grpSpPr>
        <p:sp>
          <p:nvSpPr>
            <p:cNvPr id="81" name="Rectangle 80"/>
            <p:cNvSpPr/>
            <p:nvPr/>
          </p:nvSpPr>
          <p:spPr>
            <a:xfrm>
              <a:off x="0" y="2286000"/>
              <a:ext cx="2053833" cy="228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8800">
                <a:solidFill>
                  <a:schemeClr val="bg1"/>
                </a:solidFill>
              </a:endParaRPr>
            </a:p>
          </p:txBody>
        </p:sp>
        <p:sp>
          <p:nvSpPr>
            <p:cNvPr id="51" name="Rectangle 50"/>
            <p:cNvSpPr/>
            <p:nvPr/>
          </p:nvSpPr>
          <p:spPr>
            <a:xfrm>
              <a:off x="30834" y="2977634"/>
              <a:ext cx="1919854" cy="646331"/>
            </a:xfrm>
            <a:prstGeom prst="rect">
              <a:avLst/>
            </a:prstGeom>
            <a:grpFill/>
          </p:spPr>
          <p:txBody>
            <a:bodyPr wrap="none">
              <a:spAutoFit/>
            </a:bodyPr>
            <a:lstStyle/>
            <a:p>
              <a:pPr algn="ctr"/>
              <a:r>
                <a:rPr lang="en-US" cap="all" dirty="0">
                  <a:solidFill>
                    <a:srgbClr val="FFFFFF"/>
                  </a:solidFill>
                </a:rPr>
                <a:t>7</a:t>
              </a:r>
            </a:p>
            <a:p>
              <a:pPr algn="ctr"/>
              <a:r>
                <a:rPr lang="en-US" cap="all" dirty="0">
                  <a:solidFill>
                    <a:srgbClr val="FFFFFF"/>
                  </a:solidFill>
                </a:rPr>
                <a:t>INSTALL BRACES</a:t>
              </a:r>
            </a:p>
          </p:txBody>
        </p:sp>
      </p:grpSp>
      <p:grpSp>
        <p:nvGrpSpPr>
          <p:cNvPr id="91" name="Group 90"/>
          <p:cNvGrpSpPr/>
          <p:nvPr/>
        </p:nvGrpSpPr>
        <p:grpSpPr>
          <a:xfrm>
            <a:off x="2029035" y="4560729"/>
            <a:ext cx="2046093" cy="2297271"/>
            <a:chOff x="9735" y="2286000"/>
            <a:chExt cx="2046093" cy="2297271"/>
          </a:xfrm>
          <a:solidFill>
            <a:srgbClr val="D0444F"/>
          </a:solidFill>
        </p:grpSpPr>
        <p:sp>
          <p:nvSpPr>
            <p:cNvPr id="58" name="Rectangle 57"/>
            <p:cNvSpPr/>
            <p:nvPr/>
          </p:nvSpPr>
          <p:spPr>
            <a:xfrm>
              <a:off x="9735" y="2286000"/>
              <a:ext cx="2046093" cy="229727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8800" dirty="0">
                <a:solidFill>
                  <a:schemeClr val="bg1"/>
                </a:solidFill>
              </a:endParaRPr>
            </a:p>
          </p:txBody>
        </p:sp>
        <p:sp>
          <p:nvSpPr>
            <p:cNvPr id="52" name="Rectangle 51"/>
            <p:cNvSpPr/>
            <p:nvPr/>
          </p:nvSpPr>
          <p:spPr>
            <a:xfrm>
              <a:off x="212102" y="2571234"/>
              <a:ext cx="1686993" cy="1754327"/>
            </a:xfrm>
            <a:prstGeom prst="rect">
              <a:avLst/>
            </a:prstGeom>
            <a:grpFill/>
          </p:spPr>
          <p:txBody>
            <a:bodyPr wrap="none">
              <a:spAutoFit/>
            </a:bodyPr>
            <a:lstStyle/>
            <a:p>
              <a:pPr algn="ctr"/>
              <a:r>
                <a:rPr lang="en-US" cap="all" dirty="0">
                  <a:solidFill>
                    <a:srgbClr val="FFFFFF"/>
                  </a:solidFill>
                </a:rPr>
                <a:t>14</a:t>
              </a:r>
            </a:p>
            <a:p>
              <a:pPr algn="ctr"/>
              <a:r>
                <a:rPr lang="en-US" cap="all" dirty="0">
                  <a:solidFill>
                    <a:srgbClr val="FFFFFF"/>
                  </a:solidFill>
                </a:rPr>
                <a:t>INSTALL </a:t>
              </a:r>
            </a:p>
            <a:p>
              <a:pPr algn="ctr"/>
              <a:r>
                <a:rPr lang="en-US" cap="all" dirty="0">
                  <a:solidFill>
                    <a:srgbClr val="FFFFFF"/>
                  </a:solidFill>
                </a:rPr>
                <a:t>GUARDRAIL </a:t>
              </a:r>
            </a:p>
            <a:p>
              <a:pPr algn="ctr"/>
              <a:r>
                <a:rPr lang="en-US" cap="all" dirty="0">
                  <a:solidFill>
                    <a:srgbClr val="FFFFFF"/>
                  </a:solidFill>
                </a:rPr>
                <a:t>SYSTEM &amp;</a:t>
              </a:r>
            </a:p>
            <a:p>
              <a:pPr algn="ctr"/>
              <a:r>
                <a:rPr lang="en-US" cap="all" dirty="0">
                  <a:solidFill>
                    <a:srgbClr val="FFFFFF"/>
                  </a:solidFill>
                </a:rPr>
                <a:t>TOEBOARDS</a:t>
              </a:r>
            </a:p>
            <a:p>
              <a:pPr algn="ctr"/>
              <a:r>
                <a:rPr lang="en-US" cap="all" dirty="0">
                  <a:solidFill>
                    <a:srgbClr val="FFFFFF"/>
                  </a:solidFill>
                </a:rPr>
                <a:t>(IF REQUIRED)</a:t>
              </a:r>
            </a:p>
          </p:txBody>
        </p:sp>
      </p:grpSp>
      <p:grpSp>
        <p:nvGrpSpPr>
          <p:cNvPr id="94" name="Group 93"/>
          <p:cNvGrpSpPr/>
          <p:nvPr/>
        </p:nvGrpSpPr>
        <p:grpSpPr>
          <a:xfrm>
            <a:off x="6134100" y="2286000"/>
            <a:ext cx="2108200" cy="2298700"/>
            <a:chOff x="6134100" y="2260600"/>
            <a:chExt cx="2108200" cy="2286000"/>
          </a:xfrm>
          <a:solidFill>
            <a:srgbClr val="E07E83"/>
          </a:solidFill>
        </p:grpSpPr>
        <p:sp>
          <p:nvSpPr>
            <p:cNvPr id="70" name="Rectangle 69"/>
            <p:cNvSpPr/>
            <p:nvPr/>
          </p:nvSpPr>
          <p:spPr>
            <a:xfrm>
              <a:off x="6134876" y="2260600"/>
              <a:ext cx="2034000" cy="228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8800">
                <a:solidFill>
                  <a:schemeClr val="bg1"/>
                </a:solidFill>
              </a:endParaRPr>
            </a:p>
          </p:txBody>
        </p:sp>
        <p:sp>
          <p:nvSpPr>
            <p:cNvPr id="73" name="Rectangle 72"/>
            <p:cNvSpPr/>
            <p:nvPr/>
          </p:nvSpPr>
          <p:spPr>
            <a:xfrm>
              <a:off x="6134100" y="2891135"/>
              <a:ext cx="2108200" cy="646331"/>
            </a:xfrm>
            <a:prstGeom prst="rect">
              <a:avLst/>
            </a:prstGeom>
            <a:noFill/>
          </p:spPr>
          <p:txBody>
            <a:bodyPr wrap="square">
              <a:spAutoFit/>
            </a:bodyPr>
            <a:lstStyle/>
            <a:p>
              <a:pPr algn="ctr"/>
              <a:r>
                <a:rPr lang="en-US" cap="all" dirty="0">
                  <a:solidFill>
                    <a:srgbClr val="FFFFFF"/>
                  </a:solidFill>
                </a:rPr>
                <a:t>10</a:t>
              </a:r>
            </a:p>
            <a:p>
              <a:pPr algn="ctr"/>
              <a:r>
                <a:rPr lang="en-US" cap="all" dirty="0">
                  <a:solidFill>
                    <a:srgbClr val="FFFFFF"/>
                  </a:solidFill>
                </a:rPr>
                <a:t>PLACE RUNNERS</a:t>
              </a:r>
            </a:p>
          </p:txBody>
        </p:sp>
      </p:grpSp>
      <p:grpSp>
        <p:nvGrpSpPr>
          <p:cNvPr id="105" name="Group 104"/>
          <p:cNvGrpSpPr/>
          <p:nvPr/>
        </p:nvGrpSpPr>
        <p:grpSpPr>
          <a:xfrm>
            <a:off x="7899400" y="2286000"/>
            <a:ext cx="2501900" cy="2298700"/>
            <a:chOff x="7899400" y="2273300"/>
            <a:chExt cx="2501900" cy="2297271"/>
          </a:xfrm>
          <a:solidFill>
            <a:srgbClr val="A40000"/>
          </a:solidFill>
        </p:grpSpPr>
        <p:sp>
          <p:nvSpPr>
            <p:cNvPr id="76" name="Rectangle 75"/>
            <p:cNvSpPr/>
            <p:nvPr/>
          </p:nvSpPr>
          <p:spPr>
            <a:xfrm>
              <a:off x="8126607" y="2273300"/>
              <a:ext cx="2046093" cy="229727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8800" dirty="0">
                <a:solidFill>
                  <a:schemeClr val="bg1"/>
                </a:solidFill>
              </a:endParaRPr>
            </a:p>
          </p:txBody>
        </p:sp>
        <p:sp>
          <p:nvSpPr>
            <p:cNvPr id="75" name="Rectangle 74"/>
            <p:cNvSpPr/>
            <p:nvPr/>
          </p:nvSpPr>
          <p:spPr>
            <a:xfrm>
              <a:off x="7899400" y="2801035"/>
              <a:ext cx="2501900" cy="923330"/>
            </a:xfrm>
            <a:prstGeom prst="rect">
              <a:avLst/>
            </a:prstGeom>
            <a:noFill/>
          </p:spPr>
          <p:txBody>
            <a:bodyPr wrap="square">
              <a:spAutoFit/>
            </a:bodyPr>
            <a:lstStyle/>
            <a:p>
              <a:pPr algn="ctr"/>
              <a:r>
                <a:rPr lang="en-US" cap="all" dirty="0">
                  <a:solidFill>
                    <a:srgbClr val="FFFFFF"/>
                  </a:solidFill>
                </a:rPr>
                <a:t>11</a:t>
              </a:r>
            </a:p>
            <a:p>
              <a:pPr algn="ctr"/>
              <a:r>
                <a:rPr lang="en-US" cap="all" dirty="0">
                  <a:solidFill>
                    <a:srgbClr val="FFFFFF"/>
                  </a:solidFill>
                </a:rPr>
                <a:t>CONNECT </a:t>
              </a:r>
            </a:p>
            <a:p>
              <a:pPr algn="ctr"/>
              <a:r>
                <a:rPr lang="en-US" cap="all" dirty="0">
                  <a:solidFill>
                    <a:srgbClr val="FFFFFF"/>
                  </a:solidFill>
                </a:rPr>
                <a:t>BEARERS</a:t>
              </a:r>
            </a:p>
          </p:txBody>
        </p:sp>
      </p:grpSp>
      <p:grpSp>
        <p:nvGrpSpPr>
          <p:cNvPr id="106" name="Group 105"/>
          <p:cNvGrpSpPr/>
          <p:nvPr/>
        </p:nvGrpSpPr>
        <p:grpSpPr>
          <a:xfrm>
            <a:off x="9918700" y="2298700"/>
            <a:ext cx="2501900" cy="2286000"/>
            <a:chOff x="9918700" y="2298700"/>
            <a:chExt cx="2501900" cy="2286000"/>
          </a:xfrm>
          <a:solidFill>
            <a:srgbClr val="D9676B"/>
          </a:solidFill>
        </p:grpSpPr>
        <p:sp>
          <p:nvSpPr>
            <p:cNvPr id="74" name="Rectangle 73"/>
            <p:cNvSpPr/>
            <p:nvPr/>
          </p:nvSpPr>
          <p:spPr>
            <a:xfrm>
              <a:off x="10138167" y="2298700"/>
              <a:ext cx="2053833" cy="228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8800">
                <a:solidFill>
                  <a:schemeClr val="bg1"/>
                </a:solidFill>
              </a:endParaRPr>
            </a:p>
          </p:txBody>
        </p:sp>
        <p:sp>
          <p:nvSpPr>
            <p:cNvPr id="77" name="Rectangle 76"/>
            <p:cNvSpPr/>
            <p:nvPr/>
          </p:nvSpPr>
          <p:spPr>
            <a:xfrm>
              <a:off x="9918700" y="2877235"/>
              <a:ext cx="2501900" cy="1200329"/>
            </a:xfrm>
            <a:prstGeom prst="rect">
              <a:avLst/>
            </a:prstGeom>
            <a:noFill/>
          </p:spPr>
          <p:txBody>
            <a:bodyPr wrap="square">
              <a:spAutoFit/>
            </a:bodyPr>
            <a:lstStyle/>
            <a:p>
              <a:pPr algn="ctr"/>
              <a:r>
                <a:rPr lang="en-US" cap="all" dirty="0">
                  <a:solidFill>
                    <a:srgbClr val="FFFFFF"/>
                  </a:solidFill>
                </a:rPr>
                <a:t>12</a:t>
              </a:r>
            </a:p>
            <a:p>
              <a:pPr algn="ctr"/>
              <a:r>
                <a:rPr lang="en-US" cap="all" dirty="0">
                  <a:solidFill>
                    <a:srgbClr val="FFFFFF"/>
                  </a:solidFill>
                </a:rPr>
                <a:t>INSTALL </a:t>
              </a:r>
            </a:p>
            <a:p>
              <a:pPr algn="ctr"/>
              <a:r>
                <a:rPr lang="en-US" cap="all" dirty="0">
                  <a:solidFill>
                    <a:srgbClr val="FFFFFF"/>
                  </a:solidFill>
                </a:rPr>
                <a:t>&amp; SECURE THE PLATFORM</a:t>
              </a:r>
            </a:p>
          </p:txBody>
        </p:sp>
      </p:grpSp>
      <p:grpSp>
        <p:nvGrpSpPr>
          <p:cNvPr id="83" name="Group 82"/>
          <p:cNvGrpSpPr/>
          <p:nvPr/>
        </p:nvGrpSpPr>
        <p:grpSpPr>
          <a:xfrm>
            <a:off x="0" y="4572000"/>
            <a:ext cx="2034000" cy="2286000"/>
            <a:chOff x="4102876" y="0"/>
            <a:chExt cx="2034000" cy="2286000"/>
          </a:xfrm>
          <a:solidFill>
            <a:srgbClr val="A40000"/>
          </a:solidFill>
        </p:grpSpPr>
        <p:sp>
          <p:nvSpPr>
            <p:cNvPr id="85" name="Rectangle 84"/>
            <p:cNvSpPr/>
            <p:nvPr/>
          </p:nvSpPr>
          <p:spPr>
            <a:xfrm>
              <a:off x="4102876" y="0"/>
              <a:ext cx="2034000" cy="228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8800">
                <a:solidFill>
                  <a:schemeClr val="bg1"/>
                </a:solidFill>
              </a:endParaRPr>
            </a:p>
          </p:txBody>
        </p:sp>
        <p:sp>
          <p:nvSpPr>
            <p:cNvPr id="86" name="TextBox 85"/>
            <p:cNvSpPr txBox="1"/>
            <p:nvPr/>
          </p:nvSpPr>
          <p:spPr>
            <a:xfrm>
              <a:off x="4203700" y="431800"/>
              <a:ext cx="1803400" cy="1200329"/>
            </a:xfrm>
            <a:prstGeom prst="rect">
              <a:avLst/>
            </a:prstGeom>
            <a:grpFill/>
          </p:spPr>
          <p:txBody>
            <a:bodyPr wrap="square" rtlCol="0">
              <a:spAutoFit/>
            </a:bodyPr>
            <a:lstStyle/>
            <a:p>
              <a:pPr algn="ctr"/>
              <a:r>
                <a:rPr lang="en-US" cap="all" dirty="0">
                  <a:solidFill>
                    <a:srgbClr val="FFFFFF"/>
                  </a:solidFill>
                </a:rPr>
                <a:t>13</a:t>
              </a:r>
            </a:p>
            <a:p>
              <a:pPr algn="ctr"/>
              <a:r>
                <a:rPr lang="en-US" cap="all" dirty="0">
                  <a:solidFill>
                    <a:srgbClr val="FFFFFF"/>
                  </a:solidFill>
                </a:rPr>
                <a:t>ATTACH ACCESS &amp; TAG</a:t>
              </a:r>
            </a:p>
          </p:txBody>
        </p:sp>
      </p:grpSp>
      <p:grpSp>
        <p:nvGrpSpPr>
          <p:cNvPr id="88" name="Group 87"/>
          <p:cNvGrpSpPr/>
          <p:nvPr/>
        </p:nvGrpSpPr>
        <p:grpSpPr>
          <a:xfrm>
            <a:off x="3708400" y="2286000"/>
            <a:ext cx="2654300" cy="2298700"/>
            <a:chOff x="3708400" y="2273300"/>
            <a:chExt cx="2654300" cy="2286000"/>
          </a:xfrm>
          <a:solidFill>
            <a:srgbClr val="A40000"/>
          </a:solidFill>
        </p:grpSpPr>
        <p:sp>
          <p:nvSpPr>
            <p:cNvPr id="95" name="Rectangle 94"/>
            <p:cNvSpPr/>
            <p:nvPr/>
          </p:nvSpPr>
          <p:spPr>
            <a:xfrm>
              <a:off x="4099626" y="2273300"/>
              <a:ext cx="2034000" cy="228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8800" dirty="0">
                <a:solidFill>
                  <a:schemeClr val="bg1"/>
                </a:solidFill>
              </a:endParaRPr>
            </a:p>
          </p:txBody>
        </p:sp>
        <p:sp>
          <p:nvSpPr>
            <p:cNvPr id="97" name="TextBox 96"/>
            <p:cNvSpPr txBox="1"/>
            <p:nvPr/>
          </p:nvSpPr>
          <p:spPr>
            <a:xfrm>
              <a:off x="3708400" y="2844800"/>
              <a:ext cx="2654300" cy="646331"/>
            </a:xfrm>
            <a:prstGeom prst="rect">
              <a:avLst/>
            </a:prstGeom>
            <a:noFill/>
          </p:spPr>
          <p:txBody>
            <a:bodyPr wrap="square" rtlCol="0">
              <a:noAutofit/>
            </a:bodyPr>
            <a:lstStyle/>
            <a:p>
              <a:pPr algn="ctr"/>
              <a:r>
                <a:rPr lang="en-US" cap="all" dirty="0">
                  <a:solidFill>
                    <a:srgbClr val="FFFFFF"/>
                  </a:solidFill>
                </a:rPr>
                <a:t>9</a:t>
              </a:r>
            </a:p>
            <a:p>
              <a:pPr algn="ctr"/>
              <a:r>
                <a:rPr lang="en-US" cap="all" dirty="0">
                  <a:solidFill>
                    <a:srgbClr val="FFFFFF"/>
                  </a:solidFill>
                </a:rPr>
                <a:t>Attach RIGHT </a:t>
              </a:r>
            </a:p>
            <a:p>
              <a:pPr algn="ctr"/>
              <a:r>
                <a:rPr lang="en-US" cap="all" dirty="0">
                  <a:solidFill>
                    <a:srgbClr val="FFFFFF"/>
                  </a:solidFill>
                </a:rPr>
                <a:t>ANGLE CLAMPS</a:t>
              </a:r>
            </a:p>
          </p:txBody>
        </p:sp>
      </p:grpSp>
      <p:grpSp>
        <p:nvGrpSpPr>
          <p:cNvPr id="101" name="Group 100"/>
          <p:cNvGrpSpPr/>
          <p:nvPr/>
        </p:nvGrpSpPr>
        <p:grpSpPr>
          <a:xfrm>
            <a:off x="2041735" y="2287429"/>
            <a:ext cx="2046093" cy="2297271"/>
            <a:chOff x="2054435" y="2286000"/>
            <a:chExt cx="2046093" cy="2297271"/>
          </a:xfrm>
          <a:solidFill>
            <a:srgbClr val="E9A6A9"/>
          </a:solidFill>
        </p:grpSpPr>
        <p:sp>
          <p:nvSpPr>
            <p:cNvPr id="102" name="Rectangle 101"/>
            <p:cNvSpPr/>
            <p:nvPr/>
          </p:nvSpPr>
          <p:spPr>
            <a:xfrm>
              <a:off x="2054435" y="2286000"/>
              <a:ext cx="2046093" cy="229727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8800" dirty="0">
                <a:solidFill>
                  <a:schemeClr val="bg1"/>
                </a:solidFill>
              </a:endParaRPr>
            </a:p>
          </p:txBody>
        </p:sp>
        <p:sp>
          <p:nvSpPr>
            <p:cNvPr id="103" name="Rectangle 102"/>
            <p:cNvSpPr/>
            <p:nvPr/>
          </p:nvSpPr>
          <p:spPr>
            <a:xfrm>
              <a:off x="2235662" y="2863334"/>
              <a:ext cx="1653067" cy="646331"/>
            </a:xfrm>
            <a:prstGeom prst="rect">
              <a:avLst/>
            </a:prstGeom>
            <a:noFill/>
          </p:spPr>
          <p:txBody>
            <a:bodyPr wrap="none">
              <a:spAutoFit/>
            </a:bodyPr>
            <a:lstStyle/>
            <a:p>
              <a:pPr algn="ctr"/>
              <a:r>
                <a:rPr lang="en-US" cap="all" dirty="0">
                  <a:solidFill>
                    <a:srgbClr val="FFFFFF"/>
                  </a:solidFill>
                </a:rPr>
                <a:t>8</a:t>
              </a:r>
            </a:p>
            <a:p>
              <a:pPr algn="ctr"/>
              <a:r>
                <a:rPr lang="en-US" cap="all" dirty="0">
                  <a:solidFill>
                    <a:srgbClr val="FFFFFF"/>
                  </a:solidFill>
                </a:rPr>
                <a:t>PLUMB POSTS</a:t>
              </a:r>
            </a:p>
          </p:txBody>
        </p:sp>
      </p:grpSp>
      <p:grpSp>
        <p:nvGrpSpPr>
          <p:cNvPr id="110" name="Group 109"/>
          <p:cNvGrpSpPr/>
          <p:nvPr/>
        </p:nvGrpSpPr>
        <p:grpSpPr>
          <a:xfrm>
            <a:off x="4064002" y="4586129"/>
            <a:ext cx="8127998" cy="2297271"/>
            <a:chOff x="10120251" y="-12700"/>
            <a:chExt cx="2046203" cy="2297271"/>
          </a:xfrm>
          <a:solidFill>
            <a:srgbClr val="C8152F"/>
          </a:solidFill>
        </p:grpSpPr>
        <p:sp>
          <p:nvSpPr>
            <p:cNvPr id="111" name="Rectangle 110"/>
            <p:cNvSpPr/>
            <p:nvPr/>
          </p:nvSpPr>
          <p:spPr>
            <a:xfrm>
              <a:off x="10120251" y="-12700"/>
              <a:ext cx="2046093" cy="229727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8800" dirty="0">
                <a:solidFill>
                  <a:schemeClr val="bg1"/>
                </a:solidFill>
              </a:endParaRPr>
            </a:p>
          </p:txBody>
        </p:sp>
        <p:sp>
          <p:nvSpPr>
            <p:cNvPr id="112" name="Rectangle 111"/>
            <p:cNvSpPr/>
            <p:nvPr/>
          </p:nvSpPr>
          <p:spPr>
            <a:xfrm>
              <a:off x="10160000" y="678934"/>
              <a:ext cx="2006454" cy="646331"/>
            </a:xfrm>
            <a:prstGeom prst="rect">
              <a:avLst/>
            </a:prstGeom>
            <a:grpFill/>
          </p:spPr>
          <p:txBody>
            <a:bodyPr wrap="square">
              <a:spAutoFit/>
            </a:bodyPr>
            <a:lstStyle/>
            <a:p>
              <a:pPr algn="ctr"/>
              <a:r>
                <a:rPr lang="en-US" cap="all" dirty="0">
                  <a:solidFill>
                    <a:schemeClr val="bg1"/>
                  </a:solidFill>
                </a:rPr>
                <a:t>15</a:t>
              </a:r>
            </a:p>
            <a:p>
              <a:pPr algn="ctr"/>
              <a:r>
                <a:rPr lang="en-US" cap="all" dirty="0">
                  <a:solidFill>
                    <a:schemeClr val="bg1"/>
                  </a:solidFill>
                </a:rPr>
                <a:t>INSPECT THE SCAFFOLD</a:t>
              </a:r>
            </a:p>
          </p:txBody>
        </p:sp>
      </p:grpSp>
    </p:spTree>
    <p:extLst>
      <p:ext uri="{BB962C8B-B14F-4D97-AF65-F5344CB8AC3E}">
        <p14:creationId xmlns:p14="http://schemas.microsoft.com/office/powerpoint/2010/main" val="106397260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7" presetClass="entr" presetSubtype="0" fill="hold" nodeType="clickEffect">
                                  <p:stCondLst>
                                    <p:cond delay="0"/>
                                  </p:stCondLst>
                                  <p:childTnLst>
                                    <p:set>
                                      <p:cBhvr>
                                        <p:cTn id="10" dur="1" fill="hold">
                                          <p:stCondLst>
                                            <p:cond delay="0"/>
                                          </p:stCondLst>
                                        </p:cTn>
                                        <p:tgtEl>
                                          <p:spTgt spid="68"/>
                                        </p:tgtEl>
                                        <p:attrNameLst>
                                          <p:attrName>style.visibility</p:attrName>
                                        </p:attrNameLst>
                                      </p:cBhvr>
                                      <p:to>
                                        <p:strVal val="visible"/>
                                      </p:to>
                                    </p:set>
                                    <p:animEffect transition="in" filter="fade">
                                      <p:cBhvr>
                                        <p:cTn id="11" dur="1000"/>
                                        <p:tgtEl>
                                          <p:spTgt spid="68"/>
                                        </p:tgtEl>
                                      </p:cBhvr>
                                    </p:animEffect>
                                    <p:anim calcmode="lin" valueType="num">
                                      <p:cBhvr>
                                        <p:cTn id="12" dur="1000" fill="hold"/>
                                        <p:tgtEl>
                                          <p:spTgt spid="68"/>
                                        </p:tgtEl>
                                        <p:attrNameLst>
                                          <p:attrName>ppt_x</p:attrName>
                                        </p:attrNameLst>
                                      </p:cBhvr>
                                      <p:tavLst>
                                        <p:tav tm="0">
                                          <p:val>
                                            <p:strVal val="#ppt_x"/>
                                          </p:val>
                                        </p:tav>
                                        <p:tav tm="100000">
                                          <p:val>
                                            <p:strVal val="#ppt_x"/>
                                          </p:val>
                                        </p:tav>
                                      </p:tavLst>
                                    </p:anim>
                                    <p:anim calcmode="lin" valueType="num">
                                      <p:cBhvr>
                                        <p:cTn id="13" dur="1000" fill="hold"/>
                                        <p:tgtEl>
                                          <p:spTgt spid="68"/>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7" presetClass="entr" presetSubtype="0" fill="hold" nodeType="clickEffect">
                                  <p:stCondLst>
                                    <p:cond delay="0"/>
                                  </p:stCondLst>
                                  <p:childTnLst>
                                    <p:set>
                                      <p:cBhvr>
                                        <p:cTn id="17" dur="1" fill="hold">
                                          <p:stCondLst>
                                            <p:cond delay="0"/>
                                          </p:stCondLst>
                                        </p:cTn>
                                        <p:tgtEl>
                                          <p:spTgt spid="69"/>
                                        </p:tgtEl>
                                        <p:attrNameLst>
                                          <p:attrName>style.visibility</p:attrName>
                                        </p:attrNameLst>
                                      </p:cBhvr>
                                      <p:to>
                                        <p:strVal val="visible"/>
                                      </p:to>
                                    </p:set>
                                    <p:animEffect transition="in" filter="fade">
                                      <p:cBhvr>
                                        <p:cTn id="18" dur="1000"/>
                                        <p:tgtEl>
                                          <p:spTgt spid="69"/>
                                        </p:tgtEl>
                                      </p:cBhvr>
                                    </p:animEffect>
                                    <p:anim calcmode="lin" valueType="num">
                                      <p:cBhvr>
                                        <p:cTn id="19" dur="1000" fill="hold"/>
                                        <p:tgtEl>
                                          <p:spTgt spid="69"/>
                                        </p:tgtEl>
                                        <p:attrNameLst>
                                          <p:attrName>ppt_x</p:attrName>
                                        </p:attrNameLst>
                                      </p:cBhvr>
                                      <p:tavLst>
                                        <p:tav tm="0">
                                          <p:val>
                                            <p:strVal val="#ppt_x"/>
                                          </p:val>
                                        </p:tav>
                                        <p:tav tm="100000">
                                          <p:val>
                                            <p:strVal val="#ppt_x"/>
                                          </p:val>
                                        </p:tav>
                                      </p:tavLst>
                                    </p:anim>
                                    <p:anim calcmode="lin" valueType="num">
                                      <p:cBhvr>
                                        <p:cTn id="20" dur="1000" fill="hold"/>
                                        <p:tgtEl>
                                          <p:spTgt spid="69"/>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7" presetClass="entr" presetSubtype="0" fill="hold" nodeType="clickEffect">
                                  <p:stCondLst>
                                    <p:cond delay="0"/>
                                  </p:stCondLst>
                                  <p:childTnLst>
                                    <p:set>
                                      <p:cBhvr>
                                        <p:cTn id="24" dur="1" fill="hold">
                                          <p:stCondLst>
                                            <p:cond delay="0"/>
                                          </p:stCondLst>
                                        </p:cTn>
                                        <p:tgtEl>
                                          <p:spTgt spid="71"/>
                                        </p:tgtEl>
                                        <p:attrNameLst>
                                          <p:attrName>style.visibility</p:attrName>
                                        </p:attrNameLst>
                                      </p:cBhvr>
                                      <p:to>
                                        <p:strVal val="visible"/>
                                      </p:to>
                                    </p:set>
                                    <p:animEffect transition="in" filter="fade">
                                      <p:cBhvr>
                                        <p:cTn id="25" dur="1000"/>
                                        <p:tgtEl>
                                          <p:spTgt spid="71"/>
                                        </p:tgtEl>
                                      </p:cBhvr>
                                    </p:animEffect>
                                    <p:anim calcmode="lin" valueType="num">
                                      <p:cBhvr>
                                        <p:cTn id="26" dur="1000" fill="hold"/>
                                        <p:tgtEl>
                                          <p:spTgt spid="71"/>
                                        </p:tgtEl>
                                        <p:attrNameLst>
                                          <p:attrName>ppt_x</p:attrName>
                                        </p:attrNameLst>
                                      </p:cBhvr>
                                      <p:tavLst>
                                        <p:tav tm="0">
                                          <p:val>
                                            <p:strVal val="#ppt_x"/>
                                          </p:val>
                                        </p:tav>
                                        <p:tav tm="100000">
                                          <p:val>
                                            <p:strVal val="#ppt_x"/>
                                          </p:val>
                                        </p:tav>
                                      </p:tavLst>
                                    </p:anim>
                                    <p:anim calcmode="lin" valueType="num">
                                      <p:cBhvr>
                                        <p:cTn id="27" dur="1000" fill="hold"/>
                                        <p:tgtEl>
                                          <p:spTgt spid="71"/>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7" presetClass="entr" presetSubtype="0" fill="hold" nodeType="clickEffect">
                                  <p:stCondLst>
                                    <p:cond delay="0"/>
                                  </p:stCondLst>
                                  <p:childTnLst>
                                    <p:set>
                                      <p:cBhvr>
                                        <p:cTn id="31" dur="1" fill="hold">
                                          <p:stCondLst>
                                            <p:cond delay="0"/>
                                          </p:stCondLst>
                                        </p:cTn>
                                        <p:tgtEl>
                                          <p:spTgt spid="84"/>
                                        </p:tgtEl>
                                        <p:attrNameLst>
                                          <p:attrName>style.visibility</p:attrName>
                                        </p:attrNameLst>
                                      </p:cBhvr>
                                      <p:to>
                                        <p:strVal val="visible"/>
                                      </p:to>
                                    </p:set>
                                    <p:animEffect transition="in" filter="fade">
                                      <p:cBhvr>
                                        <p:cTn id="32" dur="1000"/>
                                        <p:tgtEl>
                                          <p:spTgt spid="84"/>
                                        </p:tgtEl>
                                      </p:cBhvr>
                                    </p:animEffect>
                                    <p:anim calcmode="lin" valueType="num">
                                      <p:cBhvr>
                                        <p:cTn id="33" dur="1000" fill="hold"/>
                                        <p:tgtEl>
                                          <p:spTgt spid="84"/>
                                        </p:tgtEl>
                                        <p:attrNameLst>
                                          <p:attrName>ppt_x</p:attrName>
                                        </p:attrNameLst>
                                      </p:cBhvr>
                                      <p:tavLst>
                                        <p:tav tm="0">
                                          <p:val>
                                            <p:strVal val="#ppt_x"/>
                                          </p:val>
                                        </p:tav>
                                        <p:tav tm="100000">
                                          <p:val>
                                            <p:strVal val="#ppt_x"/>
                                          </p:val>
                                        </p:tav>
                                      </p:tavLst>
                                    </p:anim>
                                    <p:anim calcmode="lin" valueType="num">
                                      <p:cBhvr>
                                        <p:cTn id="34" dur="1000" fill="hold"/>
                                        <p:tgtEl>
                                          <p:spTgt spid="84"/>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7" presetClass="entr" presetSubtype="0" fill="hold" nodeType="clickEffect">
                                  <p:stCondLst>
                                    <p:cond delay="0"/>
                                  </p:stCondLst>
                                  <p:childTnLst>
                                    <p:set>
                                      <p:cBhvr>
                                        <p:cTn id="38" dur="1" fill="hold">
                                          <p:stCondLst>
                                            <p:cond delay="0"/>
                                          </p:stCondLst>
                                        </p:cTn>
                                        <p:tgtEl>
                                          <p:spTgt spid="87"/>
                                        </p:tgtEl>
                                        <p:attrNameLst>
                                          <p:attrName>style.visibility</p:attrName>
                                        </p:attrNameLst>
                                      </p:cBhvr>
                                      <p:to>
                                        <p:strVal val="visible"/>
                                      </p:to>
                                    </p:set>
                                    <p:animEffect transition="in" filter="fade">
                                      <p:cBhvr>
                                        <p:cTn id="39" dur="1000"/>
                                        <p:tgtEl>
                                          <p:spTgt spid="87"/>
                                        </p:tgtEl>
                                      </p:cBhvr>
                                    </p:animEffect>
                                    <p:anim calcmode="lin" valueType="num">
                                      <p:cBhvr>
                                        <p:cTn id="40" dur="1000" fill="hold"/>
                                        <p:tgtEl>
                                          <p:spTgt spid="87"/>
                                        </p:tgtEl>
                                        <p:attrNameLst>
                                          <p:attrName>ppt_x</p:attrName>
                                        </p:attrNameLst>
                                      </p:cBhvr>
                                      <p:tavLst>
                                        <p:tav tm="0">
                                          <p:val>
                                            <p:strVal val="#ppt_x"/>
                                          </p:val>
                                        </p:tav>
                                        <p:tav tm="100000">
                                          <p:val>
                                            <p:strVal val="#ppt_x"/>
                                          </p:val>
                                        </p:tav>
                                      </p:tavLst>
                                    </p:anim>
                                    <p:anim calcmode="lin" valueType="num">
                                      <p:cBhvr>
                                        <p:cTn id="41" dur="1000" fill="hold"/>
                                        <p:tgtEl>
                                          <p:spTgt spid="87"/>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9" presetClass="entr" presetSubtype="0" fill="hold" nodeType="clickEffect">
                                  <p:stCondLst>
                                    <p:cond delay="0"/>
                                  </p:stCondLst>
                                  <p:childTnLst>
                                    <p:set>
                                      <p:cBhvr>
                                        <p:cTn id="45" dur="1" fill="hold">
                                          <p:stCondLst>
                                            <p:cond delay="0"/>
                                          </p:stCondLst>
                                        </p:cTn>
                                        <p:tgtEl>
                                          <p:spTgt spid="89"/>
                                        </p:tgtEl>
                                        <p:attrNameLst>
                                          <p:attrName>style.visibility</p:attrName>
                                        </p:attrNameLst>
                                      </p:cBhvr>
                                      <p:to>
                                        <p:strVal val="visible"/>
                                      </p:to>
                                    </p:set>
                                    <p:anim calcmode="lin" valueType="num">
                                      <p:cBhvr>
                                        <p:cTn id="46" dur="1000" fill="hold"/>
                                        <p:tgtEl>
                                          <p:spTgt spid="89"/>
                                        </p:tgtEl>
                                        <p:attrNameLst>
                                          <p:attrName>ppt_x</p:attrName>
                                        </p:attrNameLst>
                                      </p:cBhvr>
                                      <p:tavLst>
                                        <p:tav tm="0">
                                          <p:val>
                                            <p:strVal val="#ppt_x-.2"/>
                                          </p:val>
                                        </p:tav>
                                        <p:tav tm="100000">
                                          <p:val>
                                            <p:strVal val="#ppt_x"/>
                                          </p:val>
                                        </p:tav>
                                      </p:tavLst>
                                    </p:anim>
                                    <p:anim calcmode="lin" valueType="num">
                                      <p:cBhvr>
                                        <p:cTn id="47" dur="1000" fill="hold"/>
                                        <p:tgtEl>
                                          <p:spTgt spid="89"/>
                                        </p:tgtEl>
                                        <p:attrNameLst>
                                          <p:attrName>ppt_y</p:attrName>
                                        </p:attrNameLst>
                                      </p:cBhvr>
                                      <p:tavLst>
                                        <p:tav tm="0">
                                          <p:val>
                                            <p:strVal val="#ppt_y"/>
                                          </p:val>
                                        </p:tav>
                                        <p:tav tm="100000">
                                          <p:val>
                                            <p:strVal val="#ppt_y"/>
                                          </p:val>
                                        </p:tav>
                                      </p:tavLst>
                                    </p:anim>
                                    <p:animEffect transition="in" filter="wipe(right)" prLst="gradientSize: 0.1">
                                      <p:cBhvr>
                                        <p:cTn id="48" dur="1000"/>
                                        <p:tgtEl>
                                          <p:spTgt spid="89"/>
                                        </p:tgtEl>
                                      </p:cBhvr>
                                    </p:animEffect>
                                  </p:childTnLst>
                                </p:cTn>
                              </p:par>
                            </p:childTnLst>
                          </p:cTn>
                        </p:par>
                      </p:childTnLst>
                    </p:cTn>
                  </p:par>
                  <p:par>
                    <p:cTn id="49" fill="hold">
                      <p:stCondLst>
                        <p:cond delay="indefinite"/>
                      </p:stCondLst>
                      <p:childTnLst>
                        <p:par>
                          <p:cTn id="50" fill="hold">
                            <p:stCondLst>
                              <p:cond delay="0"/>
                            </p:stCondLst>
                            <p:childTnLst>
                              <p:par>
                                <p:cTn id="51" presetID="29" presetClass="entr" presetSubtype="0" fill="hold" nodeType="clickEffect">
                                  <p:stCondLst>
                                    <p:cond delay="0"/>
                                  </p:stCondLst>
                                  <p:childTnLst>
                                    <p:set>
                                      <p:cBhvr>
                                        <p:cTn id="52" dur="1" fill="hold">
                                          <p:stCondLst>
                                            <p:cond delay="0"/>
                                          </p:stCondLst>
                                        </p:cTn>
                                        <p:tgtEl>
                                          <p:spTgt spid="101"/>
                                        </p:tgtEl>
                                        <p:attrNameLst>
                                          <p:attrName>style.visibility</p:attrName>
                                        </p:attrNameLst>
                                      </p:cBhvr>
                                      <p:to>
                                        <p:strVal val="visible"/>
                                      </p:to>
                                    </p:set>
                                    <p:anim calcmode="lin" valueType="num">
                                      <p:cBhvr>
                                        <p:cTn id="53" dur="1000" fill="hold"/>
                                        <p:tgtEl>
                                          <p:spTgt spid="101"/>
                                        </p:tgtEl>
                                        <p:attrNameLst>
                                          <p:attrName>ppt_x</p:attrName>
                                        </p:attrNameLst>
                                      </p:cBhvr>
                                      <p:tavLst>
                                        <p:tav tm="0">
                                          <p:val>
                                            <p:strVal val="#ppt_x-.2"/>
                                          </p:val>
                                        </p:tav>
                                        <p:tav tm="100000">
                                          <p:val>
                                            <p:strVal val="#ppt_x"/>
                                          </p:val>
                                        </p:tav>
                                      </p:tavLst>
                                    </p:anim>
                                    <p:anim calcmode="lin" valueType="num">
                                      <p:cBhvr>
                                        <p:cTn id="54" dur="1000" fill="hold"/>
                                        <p:tgtEl>
                                          <p:spTgt spid="101"/>
                                        </p:tgtEl>
                                        <p:attrNameLst>
                                          <p:attrName>ppt_y</p:attrName>
                                        </p:attrNameLst>
                                      </p:cBhvr>
                                      <p:tavLst>
                                        <p:tav tm="0">
                                          <p:val>
                                            <p:strVal val="#ppt_y"/>
                                          </p:val>
                                        </p:tav>
                                        <p:tav tm="100000">
                                          <p:val>
                                            <p:strVal val="#ppt_y"/>
                                          </p:val>
                                        </p:tav>
                                      </p:tavLst>
                                    </p:anim>
                                    <p:animEffect transition="in" filter="wipe(right)" prLst="gradientSize: 0.1">
                                      <p:cBhvr>
                                        <p:cTn id="55" dur="1000"/>
                                        <p:tgtEl>
                                          <p:spTgt spid="101"/>
                                        </p:tgtEl>
                                      </p:cBhvr>
                                    </p:animEffect>
                                  </p:childTnLst>
                                </p:cTn>
                              </p:par>
                            </p:childTnLst>
                          </p:cTn>
                        </p:par>
                      </p:childTnLst>
                    </p:cTn>
                  </p:par>
                  <p:par>
                    <p:cTn id="56" fill="hold">
                      <p:stCondLst>
                        <p:cond delay="indefinite"/>
                      </p:stCondLst>
                      <p:childTnLst>
                        <p:par>
                          <p:cTn id="57" fill="hold">
                            <p:stCondLst>
                              <p:cond delay="0"/>
                            </p:stCondLst>
                            <p:childTnLst>
                              <p:par>
                                <p:cTn id="58" presetID="29" presetClass="entr" presetSubtype="0" fill="hold" nodeType="clickEffect">
                                  <p:stCondLst>
                                    <p:cond delay="0"/>
                                  </p:stCondLst>
                                  <p:childTnLst>
                                    <p:set>
                                      <p:cBhvr>
                                        <p:cTn id="59" dur="1" fill="hold">
                                          <p:stCondLst>
                                            <p:cond delay="0"/>
                                          </p:stCondLst>
                                        </p:cTn>
                                        <p:tgtEl>
                                          <p:spTgt spid="88"/>
                                        </p:tgtEl>
                                        <p:attrNameLst>
                                          <p:attrName>style.visibility</p:attrName>
                                        </p:attrNameLst>
                                      </p:cBhvr>
                                      <p:to>
                                        <p:strVal val="visible"/>
                                      </p:to>
                                    </p:set>
                                    <p:anim calcmode="lin" valueType="num">
                                      <p:cBhvr>
                                        <p:cTn id="60" dur="1000" fill="hold"/>
                                        <p:tgtEl>
                                          <p:spTgt spid="88"/>
                                        </p:tgtEl>
                                        <p:attrNameLst>
                                          <p:attrName>ppt_x</p:attrName>
                                        </p:attrNameLst>
                                      </p:cBhvr>
                                      <p:tavLst>
                                        <p:tav tm="0">
                                          <p:val>
                                            <p:strVal val="#ppt_x-.2"/>
                                          </p:val>
                                        </p:tav>
                                        <p:tav tm="100000">
                                          <p:val>
                                            <p:strVal val="#ppt_x"/>
                                          </p:val>
                                        </p:tav>
                                      </p:tavLst>
                                    </p:anim>
                                    <p:anim calcmode="lin" valueType="num">
                                      <p:cBhvr>
                                        <p:cTn id="61" dur="1000" fill="hold"/>
                                        <p:tgtEl>
                                          <p:spTgt spid="88"/>
                                        </p:tgtEl>
                                        <p:attrNameLst>
                                          <p:attrName>ppt_y</p:attrName>
                                        </p:attrNameLst>
                                      </p:cBhvr>
                                      <p:tavLst>
                                        <p:tav tm="0">
                                          <p:val>
                                            <p:strVal val="#ppt_y"/>
                                          </p:val>
                                        </p:tav>
                                        <p:tav tm="100000">
                                          <p:val>
                                            <p:strVal val="#ppt_y"/>
                                          </p:val>
                                        </p:tav>
                                      </p:tavLst>
                                    </p:anim>
                                    <p:animEffect transition="in" filter="wipe(right)" prLst="gradientSize: 0.1">
                                      <p:cBhvr>
                                        <p:cTn id="62" dur="1000"/>
                                        <p:tgtEl>
                                          <p:spTgt spid="88"/>
                                        </p:tgtEl>
                                      </p:cBhvr>
                                    </p:animEffect>
                                  </p:childTnLst>
                                </p:cTn>
                              </p:par>
                            </p:childTnLst>
                          </p:cTn>
                        </p:par>
                      </p:childTnLst>
                    </p:cTn>
                  </p:par>
                  <p:par>
                    <p:cTn id="63" fill="hold">
                      <p:stCondLst>
                        <p:cond delay="indefinite"/>
                      </p:stCondLst>
                      <p:childTnLst>
                        <p:par>
                          <p:cTn id="64" fill="hold">
                            <p:stCondLst>
                              <p:cond delay="0"/>
                            </p:stCondLst>
                            <p:childTnLst>
                              <p:par>
                                <p:cTn id="65" presetID="29" presetClass="entr" presetSubtype="0" fill="hold" nodeType="clickEffect">
                                  <p:stCondLst>
                                    <p:cond delay="0"/>
                                  </p:stCondLst>
                                  <p:childTnLst>
                                    <p:set>
                                      <p:cBhvr>
                                        <p:cTn id="66" dur="1" fill="hold">
                                          <p:stCondLst>
                                            <p:cond delay="0"/>
                                          </p:stCondLst>
                                        </p:cTn>
                                        <p:tgtEl>
                                          <p:spTgt spid="94"/>
                                        </p:tgtEl>
                                        <p:attrNameLst>
                                          <p:attrName>style.visibility</p:attrName>
                                        </p:attrNameLst>
                                      </p:cBhvr>
                                      <p:to>
                                        <p:strVal val="visible"/>
                                      </p:to>
                                    </p:set>
                                    <p:anim calcmode="lin" valueType="num">
                                      <p:cBhvr>
                                        <p:cTn id="67" dur="1000" fill="hold"/>
                                        <p:tgtEl>
                                          <p:spTgt spid="94"/>
                                        </p:tgtEl>
                                        <p:attrNameLst>
                                          <p:attrName>ppt_x</p:attrName>
                                        </p:attrNameLst>
                                      </p:cBhvr>
                                      <p:tavLst>
                                        <p:tav tm="0">
                                          <p:val>
                                            <p:strVal val="#ppt_x-.2"/>
                                          </p:val>
                                        </p:tav>
                                        <p:tav tm="100000">
                                          <p:val>
                                            <p:strVal val="#ppt_x"/>
                                          </p:val>
                                        </p:tav>
                                      </p:tavLst>
                                    </p:anim>
                                    <p:anim calcmode="lin" valueType="num">
                                      <p:cBhvr>
                                        <p:cTn id="68" dur="1000" fill="hold"/>
                                        <p:tgtEl>
                                          <p:spTgt spid="94"/>
                                        </p:tgtEl>
                                        <p:attrNameLst>
                                          <p:attrName>ppt_y</p:attrName>
                                        </p:attrNameLst>
                                      </p:cBhvr>
                                      <p:tavLst>
                                        <p:tav tm="0">
                                          <p:val>
                                            <p:strVal val="#ppt_y"/>
                                          </p:val>
                                        </p:tav>
                                        <p:tav tm="100000">
                                          <p:val>
                                            <p:strVal val="#ppt_y"/>
                                          </p:val>
                                        </p:tav>
                                      </p:tavLst>
                                    </p:anim>
                                    <p:animEffect transition="in" filter="wipe(right)" prLst="gradientSize: 0.1">
                                      <p:cBhvr>
                                        <p:cTn id="69" dur="1000"/>
                                        <p:tgtEl>
                                          <p:spTgt spid="94"/>
                                        </p:tgtEl>
                                      </p:cBhvr>
                                    </p:animEffect>
                                  </p:childTnLst>
                                </p:cTn>
                              </p:par>
                            </p:childTnLst>
                          </p:cTn>
                        </p:par>
                      </p:childTnLst>
                    </p:cTn>
                  </p:par>
                  <p:par>
                    <p:cTn id="70" fill="hold">
                      <p:stCondLst>
                        <p:cond delay="indefinite"/>
                      </p:stCondLst>
                      <p:childTnLst>
                        <p:par>
                          <p:cTn id="71" fill="hold">
                            <p:stCondLst>
                              <p:cond delay="0"/>
                            </p:stCondLst>
                            <p:childTnLst>
                              <p:par>
                                <p:cTn id="72" presetID="29" presetClass="entr" presetSubtype="0" fill="hold" nodeType="clickEffect">
                                  <p:stCondLst>
                                    <p:cond delay="0"/>
                                  </p:stCondLst>
                                  <p:childTnLst>
                                    <p:set>
                                      <p:cBhvr>
                                        <p:cTn id="73" dur="1" fill="hold">
                                          <p:stCondLst>
                                            <p:cond delay="0"/>
                                          </p:stCondLst>
                                        </p:cTn>
                                        <p:tgtEl>
                                          <p:spTgt spid="105"/>
                                        </p:tgtEl>
                                        <p:attrNameLst>
                                          <p:attrName>style.visibility</p:attrName>
                                        </p:attrNameLst>
                                      </p:cBhvr>
                                      <p:to>
                                        <p:strVal val="visible"/>
                                      </p:to>
                                    </p:set>
                                    <p:anim calcmode="lin" valueType="num">
                                      <p:cBhvr>
                                        <p:cTn id="74" dur="1000" fill="hold"/>
                                        <p:tgtEl>
                                          <p:spTgt spid="105"/>
                                        </p:tgtEl>
                                        <p:attrNameLst>
                                          <p:attrName>ppt_x</p:attrName>
                                        </p:attrNameLst>
                                      </p:cBhvr>
                                      <p:tavLst>
                                        <p:tav tm="0">
                                          <p:val>
                                            <p:strVal val="#ppt_x-.2"/>
                                          </p:val>
                                        </p:tav>
                                        <p:tav tm="100000">
                                          <p:val>
                                            <p:strVal val="#ppt_x"/>
                                          </p:val>
                                        </p:tav>
                                      </p:tavLst>
                                    </p:anim>
                                    <p:anim calcmode="lin" valueType="num">
                                      <p:cBhvr>
                                        <p:cTn id="75" dur="1000" fill="hold"/>
                                        <p:tgtEl>
                                          <p:spTgt spid="105"/>
                                        </p:tgtEl>
                                        <p:attrNameLst>
                                          <p:attrName>ppt_y</p:attrName>
                                        </p:attrNameLst>
                                      </p:cBhvr>
                                      <p:tavLst>
                                        <p:tav tm="0">
                                          <p:val>
                                            <p:strVal val="#ppt_y"/>
                                          </p:val>
                                        </p:tav>
                                        <p:tav tm="100000">
                                          <p:val>
                                            <p:strVal val="#ppt_y"/>
                                          </p:val>
                                        </p:tav>
                                      </p:tavLst>
                                    </p:anim>
                                    <p:animEffect transition="in" filter="wipe(right)" prLst="gradientSize: 0.1">
                                      <p:cBhvr>
                                        <p:cTn id="76" dur="1000"/>
                                        <p:tgtEl>
                                          <p:spTgt spid="105"/>
                                        </p:tgtEl>
                                      </p:cBhvr>
                                    </p:animEffect>
                                  </p:childTnLst>
                                </p:cTn>
                              </p:par>
                            </p:childTnLst>
                          </p:cTn>
                        </p:par>
                      </p:childTnLst>
                    </p:cTn>
                  </p:par>
                  <p:par>
                    <p:cTn id="77" fill="hold">
                      <p:stCondLst>
                        <p:cond delay="indefinite"/>
                      </p:stCondLst>
                      <p:childTnLst>
                        <p:par>
                          <p:cTn id="78" fill="hold">
                            <p:stCondLst>
                              <p:cond delay="0"/>
                            </p:stCondLst>
                            <p:childTnLst>
                              <p:par>
                                <p:cTn id="79" presetID="29" presetClass="entr" presetSubtype="0" fill="hold" nodeType="clickEffect">
                                  <p:stCondLst>
                                    <p:cond delay="0"/>
                                  </p:stCondLst>
                                  <p:childTnLst>
                                    <p:set>
                                      <p:cBhvr>
                                        <p:cTn id="80" dur="1" fill="hold">
                                          <p:stCondLst>
                                            <p:cond delay="0"/>
                                          </p:stCondLst>
                                        </p:cTn>
                                        <p:tgtEl>
                                          <p:spTgt spid="106"/>
                                        </p:tgtEl>
                                        <p:attrNameLst>
                                          <p:attrName>style.visibility</p:attrName>
                                        </p:attrNameLst>
                                      </p:cBhvr>
                                      <p:to>
                                        <p:strVal val="visible"/>
                                      </p:to>
                                    </p:set>
                                    <p:anim calcmode="lin" valueType="num">
                                      <p:cBhvr>
                                        <p:cTn id="81" dur="1000" fill="hold"/>
                                        <p:tgtEl>
                                          <p:spTgt spid="106"/>
                                        </p:tgtEl>
                                        <p:attrNameLst>
                                          <p:attrName>ppt_x</p:attrName>
                                        </p:attrNameLst>
                                      </p:cBhvr>
                                      <p:tavLst>
                                        <p:tav tm="0">
                                          <p:val>
                                            <p:strVal val="#ppt_x-.2"/>
                                          </p:val>
                                        </p:tav>
                                        <p:tav tm="100000">
                                          <p:val>
                                            <p:strVal val="#ppt_x"/>
                                          </p:val>
                                        </p:tav>
                                      </p:tavLst>
                                    </p:anim>
                                    <p:anim calcmode="lin" valueType="num">
                                      <p:cBhvr>
                                        <p:cTn id="82" dur="1000" fill="hold"/>
                                        <p:tgtEl>
                                          <p:spTgt spid="106"/>
                                        </p:tgtEl>
                                        <p:attrNameLst>
                                          <p:attrName>ppt_y</p:attrName>
                                        </p:attrNameLst>
                                      </p:cBhvr>
                                      <p:tavLst>
                                        <p:tav tm="0">
                                          <p:val>
                                            <p:strVal val="#ppt_y"/>
                                          </p:val>
                                        </p:tav>
                                        <p:tav tm="100000">
                                          <p:val>
                                            <p:strVal val="#ppt_y"/>
                                          </p:val>
                                        </p:tav>
                                      </p:tavLst>
                                    </p:anim>
                                    <p:animEffect transition="in" filter="wipe(right)" prLst="gradientSize: 0.1">
                                      <p:cBhvr>
                                        <p:cTn id="83" dur="1000"/>
                                        <p:tgtEl>
                                          <p:spTgt spid="106"/>
                                        </p:tgtEl>
                                      </p:cBhvr>
                                    </p:animEffect>
                                  </p:childTnLst>
                                </p:cTn>
                              </p:par>
                            </p:childTnLst>
                          </p:cTn>
                        </p:par>
                      </p:childTnLst>
                    </p:cTn>
                  </p:par>
                  <p:par>
                    <p:cTn id="84" fill="hold">
                      <p:stCondLst>
                        <p:cond delay="indefinite"/>
                      </p:stCondLst>
                      <p:childTnLst>
                        <p:par>
                          <p:cTn id="85" fill="hold">
                            <p:stCondLst>
                              <p:cond delay="0"/>
                            </p:stCondLst>
                            <p:childTnLst>
                              <p:par>
                                <p:cTn id="86" presetID="47" presetClass="entr" presetSubtype="0" fill="hold" nodeType="clickEffect">
                                  <p:stCondLst>
                                    <p:cond delay="0"/>
                                  </p:stCondLst>
                                  <p:childTnLst>
                                    <p:set>
                                      <p:cBhvr>
                                        <p:cTn id="87" dur="1" fill="hold">
                                          <p:stCondLst>
                                            <p:cond delay="0"/>
                                          </p:stCondLst>
                                        </p:cTn>
                                        <p:tgtEl>
                                          <p:spTgt spid="83"/>
                                        </p:tgtEl>
                                        <p:attrNameLst>
                                          <p:attrName>style.visibility</p:attrName>
                                        </p:attrNameLst>
                                      </p:cBhvr>
                                      <p:to>
                                        <p:strVal val="visible"/>
                                      </p:to>
                                    </p:set>
                                    <p:animEffect transition="in" filter="fade">
                                      <p:cBhvr>
                                        <p:cTn id="88" dur="1000"/>
                                        <p:tgtEl>
                                          <p:spTgt spid="83"/>
                                        </p:tgtEl>
                                      </p:cBhvr>
                                    </p:animEffect>
                                    <p:anim calcmode="lin" valueType="num">
                                      <p:cBhvr>
                                        <p:cTn id="89" dur="1000" fill="hold"/>
                                        <p:tgtEl>
                                          <p:spTgt spid="83"/>
                                        </p:tgtEl>
                                        <p:attrNameLst>
                                          <p:attrName>ppt_x</p:attrName>
                                        </p:attrNameLst>
                                      </p:cBhvr>
                                      <p:tavLst>
                                        <p:tav tm="0">
                                          <p:val>
                                            <p:strVal val="#ppt_x"/>
                                          </p:val>
                                        </p:tav>
                                        <p:tav tm="100000">
                                          <p:val>
                                            <p:strVal val="#ppt_x"/>
                                          </p:val>
                                        </p:tav>
                                      </p:tavLst>
                                    </p:anim>
                                    <p:anim calcmode="lin" valueType="num">
                                      <p:cBhvr>
                                        <p:cTn id="90" dur="1000" fill="hold"/>
                                        <p:tgtEl>
                                          <p:spTgt spid="83"/>
                                        </p:tgtEl>
                                        <p:attrNameLst>
                                          <p:attrName>ppt_y</p:attrName>
                                        </p:attrNameLst>
                                      </p:cBhvr>
                                      <p:tavLst>
                                        <p:tav tm="0">
                                          <p:val>
                                            <p:strVal val="#ppt_y-.1"/>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29" presetClass="entr" presetSubtype="0" fill="hold" nodeType="clickEffect">
                                  <p:stCondLst>
                                    <p:cond delay="0"/>
                                  </p:stCondLst>
                                  <p:childTnLst>
                                    <p:set>
                                      <p:cBhvr>
                                        <p:cTn id="94" dur="1" fill="hold">
                                          <p:stCondLst>
                                            <p:cond delay="0"/>
                                          </p:stCondLst>
                                        </p:cTn>
                                        <p:tgtEl>
                                          <p:spTgt spid="91"/>
                                        </p:tgtEl>
                                        <p:attrNameLst>
                                          <p:attrName>style.visibility</p:attrName>
                                        </p:attrNameLst>
                                      </p:cBhvr>
                                      <p:to>
                                        <p:strVal val="visible"/>
                                      </p:to>
                                    </p:set>
                                    <p:anim calcmode="lin" valueType="num">
                                      <p:cBhvr>
                                        <p:cTn id="95" dur="1000" fill="hold"/>
                                        <p:tgtEl>
                                          <p:spTgt spid="91"/>
                                        </p:tgtEl>
                                        <p:attrNameLst>
                                          <p:attrName>ppt_x</p:attrName>
                                        </p:attrNameLst>
                                      </p:cBhvr>
                                      <p:tavLst>
                                        <p:tav tm="0">
                                          <p:val>
                                            <p:strVal val="#ppt_x-.2"/>
                                          </p:val>
                                        </p:tav>
                                        <p:tav tm="100000">
                                          <p:val>
                                            <p:strVal val="#ppt_x"/>
                                          </p:val>
                                        </p:tav>
                                      </p:tavLst>
                                    </p:anim>
                                    <p:anim calcmode="lin" valueType="num">
                                      <p:cBhvr>
                                        <p:cTn id="96" dur="1000" fill="hold"/>
                                        <p:tgtEl>
                                          <p:spTgt spid="91"/>
                                        </p:tgtEl>
                                        <p:attrNameLst>
                                          <p:attrName>ppt_y</p:attrName>
                                        </p:attrNameLst>
                                      </p:cBhvr>
                                      <p:tavLst>
                                        <p:tav tm="0">
                                          <p:val>
                                            <p:strVal val="#ppt_y"/>
                                          </p:val>
                                        </p:tav>
                                        <p:tav tm="100000">
                                          <p:val>
                                            <p:strVal val="#ppt_y"/>
                                          </p:val>
                                        </p:tav>
                                      </p:tavLst>
                                    </p:anim>
                                    <p:animEffect transition="in" filter="wipe(right)" prLst="gradientSize: 0.1">
                                      <p:cBhvr>
                                        <p:cTn id="97" dur="1000"/>
                                        <p:tgtEl>
                                          <p:spTgt spid="91"/>
                                        </p:tgtEl>
                                      </p:cBhvr>
                                    </p:animEffect>
                                  </p:childTnLst>
                                </p:cTn>
                              </p:par>
                            </p:childTnLst>
                          </p:cTn>
                        </p:par>
                      </p:childTnLst>
                    </p:cTn>
                  </p:par>
                  <p:par>
                    <p:cTn id="98" fill="hold">
                      <p:stCondLst>
                        <p:cond delay="indefinite"/>
                      </p:stCondLst>
                      <p:childTnLst>
                        <p:par>
                          <p:cTn id="99" fill="hold">
                            <p:stCondLst>
                              <p:cond delay="0"/>
                            </p:stCondLst>
                            <p:childTnLst>
                              <p:par>
                                <p:cTn id="100" presetID="47" presetClass="entr" presetSubtype="0" fill="hold" nodeType="clickEffect">
                                  <p:stCondLst>
                                    <p:cond delay="0"/>
                                  </p:stCondLst>
                                  <p:childTnLst>
                                    <p:set>
                                      <p:cBhvr>
                                        <p:cTn id="101" dur="1" fill="hold">
                                          <p:stCondLst>
                                            <p:cond delay="0"/>
                                          </p:stCondLst>
                                        </p:cTn>
                                        <p:tgtEl>
                                          <p:spTgt spid="110"/>
                                        </p:tgtEl>
                                        <p:attrNameLst>
                                          <p:attrName>style.visibility</p:attrName>
                                        </p:attrNameLst>
                                      </p:cBhvr>
                                      <p:to>
                                        <p:strVal val="visible"/>
                                      </p:to>
                                    </p:set>
                                    <p:animEffect transition="in" filter="fade">
                                      <p:cBhvr>
                                        <p:cTn id="102" dur="1000"/>
                                        <p:tgtEl>
                                          <p:spTgt spid="110"/>
                                        </p:tgtEl>
                                      </p:cBhvr>
                                    </p:animEffect>
                                    <p:anim calcmode="lin" valueType="num">
                                      <p:cBhvr>
                                        <p:cTn id="103" dur="1000" fill="hold"/>
                                        <p:tgtEl>
                                          <p:spTgt spid="110"/>
                                        </p:tgtEl>
                                        <p:attrNameLst>
                                          <p:attrName>ppt_x</p:attrName>
                                        </p:attrNameLst>
                                      </p:cBhvr>
                                      <p:tavLst>
                                        <p:tav tm="0">
                                          <p:val>
                                            <p:strVal val="#ppt_x"/>
                                          </p:val>
                                        </p:tav>
                                        <p:tav tm="100000">
                                          <p:val>
                                            <p:strVal val="#ppt_x"/>
                                          </p:val>
                                        </p:tav>
                                      </p:tavLst>
                                    </p:anim>
                                    <p:anim calcmode="lin" valueType="num">
                                      <p:cBhvr>
                                        <p:cTn id="104" dur="1000" fill="hold"/>
                                        <p:tgtEl>
                                          <p:spTgt spid="1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388100" y="287059"/>
            <a:ext cx="6261100" cy="769441"/>
          </a:xfrm>
          <a:prstGeom prst="rect">
            <a:avLst/>
          </a:prstGeom>
          <a:noFill/>
        </p:spPr>
        <p:txBody>
          <a:bodyPr wrap="square" rtlCol="0">
            <a:spAutoFit/>
          </a:bodyPr>
          <a:lstStyle/>
          <a:p>
            <a:pPr algn="ctr"/>
            <a:r>
              <a:rPr lang="id-ID" sz="4400" cap="all" dirty="0">
                <a:solidFill>
                  <a:schemeClr val="tx2">
                    <a:lumMod val="75000"/>
                  </a:schemeClr>
                </a:solidFill>
                <a:latin typeface="+mj-lt"/>
              </a:rPr>
              <a:t>access</a:t>
            </a:r>
            <a:endParaRPr lang="en-US" sz="4400" cap="all" dirty="0">
              <a:solidFill>
                <a:schemeClr val="tx2">
                  <a:lumMod val="75000"/>
                </a:schemeClr>
              </a:solidFill>
              <a:latin typeface="+mj-lt"/>
            </a:endParaRPr>
          </a:p>
        </p:txBody>
      </p:sp>
      <p:pic>
        <p:nvPicPr>
          <p:cNvPr id="5" name="Picture 4"/>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3"/>
              <a:stretch>
                <a:fillRect/>
              </a:stretch>
            </p:blipFill>
          </mc:Choice>
          <mc:Fallback>
            <p:blipFill>
              <a:blip r:embed="rId4"/>
              <a:stretch>
                <a:fillRect/>
              </a:stretch>
            </p:blipFill>
          </mc:Fallback>
        </mc:AlternateContent>
        <p:spPr>
          <a:xfrm>
            <a:off x="2184399" y="689030"/>
            <a:ext cx="4714517" cy="5686369"/>
          </a:xfrm>
          <a:prstGeom prst="rect">
            <a:avLst/>
          </a:prstGeom>
        </p:spPr>
      </p:pic>
      <p:sp>
        <p:nvSpPr>
          <p:cNvPr id="6" name="TextBox 5"/>
          <p:cNvSpPr txBox="1"/>
          <p:nvPr/>
        </p:nvSpPr>
        <p:spPr>
          <a:xfrm>
            <a:off x="2565400" y="1485900"/>
            <a:ext cx="3898900" cy="4985981"/>
          </a:xfrm>
          <a:prstGeom prst="rect">
            <a:avLst/>
          </a:prstGeom>
          <a:noFill/>
        </p:spPr>
        <p:txBody>
          <a:bodyPr wrap="square" rtlCol="0">
            <a:spAutoFit/>
          </a:bodyPr>
          <a:lstStyle/>
          <a:p>
            <a:r>
              <a:rPr lang="en-US" sz="2600" dirty="0">
                <a:solidFill>
                  <a:srgbClr val="595959"/>
                </a:solidFill>
              </a:rPr>
              <a:t>Approximately 15% of scaffold-related injuries occur when workers are climbing up and down. </a:t>
            </a:r>
          </a:p>
          <a:p>
            <a:r>
              <a:rPr lang="en-US" sz="2600" dirty="0">
                <a:solidFill>
                  <a:srgbClr val="595959"/>
                </a:solidFill>
              </a:rPr>
              <a:t>Use safe </a:t>
            </a:r>
          </a:p>
          <a:p>
            <a:r>
              <a:rPr lang="en-US" sz="2600" dirty="0">
                <a:solidFill>
                  <a:srgbClr val="595959"/>
                </a:solidFill>
              </a:rPr>
              <a:t>climbing</a:t>
            </a:r>
          </a:p>
          <a:p>
            <a:r>
              <a:rPr lang="en-US" sz="2600" dirty="0">
                <a:solidFill>
                  <a:srgbClr val="595959"/>
                </a:solidFill>
              </a:rPr>
              <a:t>techniques </a:t>
            </a:r>
          </a:p>
          <a:p>
            <a:r>
              <a:rPr lang="en-US" sz="2600" dirty="0">
                <a:solidFill>
                  <a:srgbClr val="595959"/>
                </a:solidFill>
              </a:rPr>
              <a:t>(3-point </a:t>
            </a:r>
          </a:p>
          <a:p>
            <a:r>
              <a:rPr lang="en-US" sz="2600" dirty="0">
                <a:solidFill>
                  <a:srgbClr val="595959"/>
                </a:solidFill>
              </a:rPr>
              <a:t>contact </a:t>
            </a:r>
          </a:p>
          <a:p>
            <a:r>
              <a:rPr lang="en-US" sz="2600" dirty="0">
                <a:solidFill>
                  <a:srgbClr val="595959"/>
                </a:solidFill>
              </a:rPr>
              <a:t>as shown).</a:t>
            </a:r>
          </a:p>
          <a:p>
            <a:endParaRPr lang="en-US" sz="1600" dirty="0">
              <a:solidFill>
                <a:schemeClr val="tx1">
                  <a:lumMod val="50000"/>
                  <a:lumOff val="50000"/>
                </a:schemeClr>
              </a:solidFill>
            </a:endParaRPr>
          </a:p>
          <a:p>
            <a:endParaRPr lang="en-US" sz="1600" dirty="0">
              <a:solidFill>
                <a:schemeClr val="tx1">
                  <a:lumMod val="50000"/>
                  <a:lumOff val="50000"/>
                </a:schemeClr>
              </a:solidFill>
            </a:endParaRPr>
          </a:p>
        </p:txBody>
      </p:sp>
      <p:sp>
        <p:nvSpPr>
          <p:cNvPr id="7" name="TextBox 6"/>
          <p:cNvSpPr txBox="1"/>
          <p:nvPr/>
        </p:nvSpPr>
        <p:spPr>
          <a:xfrm>
            <a:off x="7099300" y="1133356"/>
            <a:ext cx="4724400" cy="5724644"/>
          </a:xfrm>
          <a:prstGeom prst="rect">
            <a:avLst/>
          </a:prstGeom>
          <a:noFill/>
        </p:spPr>
        <p:txBody>
          <a:bodyPr wrap="square" rtlCol="0">
            <a:spAutoFit/>
          </a:bodyPr>
          <a:lstStyle/>
          <a:p>
            <a:pPr>
              <a:spcAft>
                <a:spcPts val="1200"/>
              </a:spcAft>
              <a:buFont typeface="Arial"/>
              <a:buChar char="•"/>
            </a:pPr>
            <a:r>
              <a:rPr lang="en-US" sz="2400" dirty="0">
                <a:solidFill>
                  <a:srgbClr val="595959"/>
                </a:solidFill>
              </a:rPr>
              <a:t> Proper access is required for all scaffolds. This access must </a:t>
            </a:r>
            <a:r>
              <a:rPr lang="en-US" sz="2400" b="1" i="1" dirty="0">
                <a:solidFill>
                  <a:srgbClr val="595959"/>
                </a:solidFill>
              </a:rPr>
              <a:t>safely</a:t>
            </a:r>
            <a:r>
              <a:rPr lang="en-US" sz="2400" dirty="0">
                <a:solidFill>
                  <a:srgbClr val="595959"/>
                </a:solidFill>
              </a:rPr>
              <a:t> permit a worker to gain access to the platform. </a:t>
            </a:r>
          </a:p>
          <a:p>
            <a:pPr>
              <a:spcAft>
                <a:spcPts val="1200"/>
              </a:spcAft>
              <a:buFont typeface="Arial"/>
              <a:buChar char="•"/>
            </a:pPr>
            <a:r>
              <a:rPr lang="en-US" sz="2400" dirty="0">
                <a:solidFill>
                  <a:srgbClr val="595959"/>
                </a:solidFill>
              </a:rPr>
              <a:t> It is good practice to extend your ladder 36in (914 mm) above the platform so that the worker has a hand hold as he/she climbs onto or off of the platform. </a:t>
            </a:r>
          </a:p>
          <a:p>
            <a:pPr>
              <a:spcAft>
                <a:spcPts val="1200"/>
              </a:spcAft>
              <a:buFont typeface="Arial"/>
              <a:buChar char="•"/>
            </a:pPr>
            <a:r>
              <a:rPr lang="en-US" sz="2400" dirty="0">
                <a:solidFill>
                  <a:srgbClr val="595959"/>
                </a:solidFill>
              </a:rPr>
              <a:t> If the climb is higher than 30ft to 35ft (9.1m to 10.7m), a rest platform may be required.</a:t>
            </a:r>
          </a:p>
          <a:p>
            <a:endParaRPr lang="en-US" sz="2400" dirty="0">
              <a:solidFill>
                <a:srgbClr val="7F7F7F"/>
              </a:solidFill>
            </a:endParaRPr>
          </a:p>
        </p:txBody>
      </p:sp>
      <p:pic>
        <p:nvPicPr>
          <p:cNvPr id="8" name="Picture 7"/>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5"/>
              <a:stretch>
                <a:fillRect/>
              </a:stretch>
            </p:blipFill>
          </mc:Choice>
          <mc:Fallback>
            <p:blipFill>
              <a:blip r:embed="rId6"/>
              <a:stretch>
                <a:fillRect/>
              </a:stretch>
            </p:blipFill>
          </mc:Fallback>
        </mc:AlternateContent>
        <p:spPr>
          <a:xfrm>
            <a:off x="190500" y="565149"/>
            <a:ext cx="2159000" cy="5608707"/>
          </a:xfrm>
          <a:prstGeom prst="rect">
            <a:avLst/>
          </a:prstGeom>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3"/>
              <a:stretch>
                <a:fillRect/>
              </a:stretch>
            </p:blipFill>
          </mc:Choice>
          <mc:Fallback>
            <p:blipFill>
              <a:blip r:embed="rId4"/>
              <a:stretch>
                <a:fillRect/>
              </a:stretch>
            </p:blipFill>
          </mc:Fallback>
        </mc:AlternateContent>
        <p:spPr>
          <a:xfrm>
            <a:off x="1250950" y="978466"/>
            <a:ext cx="4401348" cy="5130234"/>
          </a:xfrm>
          <a:prstGeom prst="rect">
            <a:avLst/>
          </a:prstGeom>
        </p:spPr>
      </p:pic>
      <p:sp>
        <p:nvSpPr>
          <p:cNvPr id="3" name="TextBox 2"/>
          <p:cNvSpPr txBox="1"/>
          <p:nvPr/>
        </p:nvSpPr>
        <p:spPr>
          <a:xfrm>
            <a:off x="228600" y="426759"/>
            <a:ext cx="6261100" cy="769441"/>
          </a:xfrm>
          <a:prstGeom prst="rect">
            <a:avLst/>
          </a:prstGeom>
          <a:noFill/>
        </p:spPr>
        <p:txBody>
          <a:bodyPr wrap="square" rtlCol="0">
            <a:spAutoFit/>
          </a:bodyPr>
          <a:lstStyle/>
          <a:p>
            <a:pPr algn="ctr"/>
            <a:r>
              <a:rPr lang="id-ID" sz="4400" cap="all" dirty="0">
                <a:solidFill>
                  <a:schemeClr val="tx2">
                    <a:lumMod val="75000"/>
                  </a:schemeClr>
                </a:solidFill>
                <a:latin typeface="+mj-lt"/>
              </a:rPr>
              <a:t>CHECK CLAMP</a:t>
            </a:r>
            <a:endParaRPr lang="en-US" sz="4400" cap="all" dirty="0">
              <a:solidFill>
                <a:schemeClr val="tx2">
                  <a:lumMod val="75000"/>
                </a:schemeClr>
              </a:solidFill>
              <a:latin typeface="+mj-lt"/>
            </a:endParaRPr>
          </a:p>
        </p:txBody>
      </p:sp>
      <p:sp>
        <p:nvSpPr>
          <p:cNvPr id="5" name="TextBox 4"/>
          <p:cNvSpPr txBox="1"/>
          <p:nvPr/>
        </p:nvSpPr>
        <p:spPr>
          <a:xfrm>
            <a:off x="5943600" y="787400"/>
            <a:ext cx="6019800" cy="6155530"/>
          </a:xfrm>
          <a:prstGeom prst="rect">
            <a:avLst/>
          </a:prstGeom>
          <a:noFill/>
        </p:spPr>
        <p:txBody>
          <a:bodyPr wrap="square" rtlCol="0">
            <a:spAutoFit/>
          </a:bodyPr>
          <a:lstStyle/>
          <a:p>
            <a:pPr>
              <a:spcAft>
                <a:spcPts val="1200"/>
              </a:spcAft>
              <a:buFont typeface="Arial"/>
              <a:buChar char="•"/>
            </a:pPr>
            <a:r>
              <a:rPr lang="en-US" sz="2400" dirty="0">
                <a:solidFill>
                  <a:schemeClr val="tx1">
                    <a:lumMod val="65000"/>
                    <a:lumOff val="35000"/>
                  </a:schemeClr>
                </a:solidFill>
              </a:rPr>
              <a:t> A check clamp is a “back-up” clamp that </a:t>
            </a:r>
            <a:r>
              <a:rPr lang="en-US" sz="2400" cap="all" dirty="0">
                <a:solidFill>
                  <a:schemeClr val="tx1">
                    <a:lumMod val="65000"/>
                    <a:lumOff val="35000"/>
                  </a:schemeClr>
                </a:solidFill>
              </a:rPr>
              <a:t>prevents slipping </a:t>
            </a:r>
            <a:r>
              <a:rPr lang="en-US" sz="2400" dirty="0">
                <a:solidFill>
                  <a:schemeClr val="tx1">
                    <a:lumMod val="65000"/>
                    <a:lumOff val="35000"/>
                  </a:schemeClr>
                </a:solidFill>
              </a:rPr>
              <a:t>if the load bearing clamp becomes overloaded.  </a:t>
            </a:r>
          </a:p>
          <a:p>
            <a:pPr>
              <a:spcAft>
                <a:spcPts val="1200"/>
              </a:spcAft>
              <a:buFont typeface="Arial"/>
              <a:buChar char="•"/>
            </a:pPr>
            <a:r>
              <a:rPr lang="en-US" sz="2400" dirty="0">
                <a:solidFill>
                  <a:schemeClr val="tx1">
                    <a:lumMod val="65000"/>
                    <a:lumOff val="35000"/>
                  </a:schemeClr>
                </a:solidFill>
              </a:rPr>
              <a:t> Usually connected, directly beneath, and </a:t>
            </a:r>
            <a:r>
              <a:rPr lang="en-US" sz="2400" cap="all" dirty="0">
                <a:solidFill>
                  <a:schemeClr val="tx1">
                    <a:lumMod val="65000"/>
                    <a:lumOff val="35000"/>
                  </a:schemeClr>
                </a:solidFill>
              </a:rPr>
              <a:t>in contact </a:t>
            </a:r>
            <a:r>
              <a:rPr lang="en-US" sz="2400" dirty="0">
                <a:solidFill>
                  <a:schemeClr val="tx1">
                    <a:lumMod val="65000"/>
                    <a:lumOff val="35000"/>
                  </a:schemeClr>
                </a:solidFill>
              </a:rPr>
              <a:t>with, a load-bearing clamp. </a:t>
            </a:r>
          </a:p>
          <a:p>
            <a:pPr>
              <a:spcAft>
                <a:spcPts val="1200"/>
              </a:spcAft>
              <a:buFont typeface="Arial"/>
              <a:buChar char="•"/>
            </a:pPr>
            <a:r>
              <a:rPr lang="en-US" sz="2400" dirty="0">
                <a:solidFill>
                  <a:schemeClr val="tx1">
                    <a:lumMod val="65000"/>
                    <a:lumOff val="35000"/>
                  </a:schemeClr>
                </a:solidFill>
              </a:rPr>
              <a:t> The two clamps </a:t>
            </a:r>
            <a:r>
              <a:rPr lang="en-US" sz="2400" cap="all" dirty="0">
                <a:solidFill>
                  <a:schemeClr val="tx1">
                    <a:lumMod val="65000"/>
                    <a:lumOff val="35000"/>
                  </a:schemeClr>
                </a:solidFill>
              </a:rPr>
              <a:t>must be in contact with each other</a:t>
            </a:r>
            <a:r>
              <a:rPr lang="en-US" sz="2400" dirty="0">
                <a:solidFill>
                  <a:schemeClr val="tx1">
                    <a:lumMod val="65000"/>
                    <a:lumOff val="35000"/>
                  </a:schemeClr>
                </a:solidFill>
              </a:rPr>
              <a:t>.</a:t>
            </a:r>
            <a:endParaRPr lang="en-US" sz="2400" dirty="0"/>
          </a:p>
          <a:p>
            <a:pPr>
              <a:spcAft>
                <a:spcPts val="1200"/>
              </a:spcAft>
              <a:buFont typeface="Arial"/>
              <a:buChar char="•"/>
            </a:pPr>
            <a:r>
              <a:rPr lang="en-US" sz="2400" dirty="0">
                <a:solidFill>
                  <a:srgbClr val="595959"/>
                </a:solidFill>
              </a:rPr>
              <a:t> When the bearer is installed above the runner, and the bearer clamp bears against the runner clamp, the runner clamp acts as a “check or safety “ clamp, in case the bearer clamp slips.</a:t>
            </a:r>
          </a:p>
          <a:p>
            <a:endParaRPr lang="en-US" dirty="0"/>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7_SAIA_Logo_Pantone302_Horz_Stack_375 Lime Green (1).eps"/>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3">
                <a:alphaModFix amt="50000"/>
              </a:blip>
              <a:stretch>
                <a:fillRect/>
              </a:stretch>
            </p:blipFill>
          </mc:Choice>
          <mc:Fallback>
            <p:blipFill>
              <a:blip r:embed="rId4">
                <a:alphaModFix amt="50000"/>
              </a:blip>
              <a:stretch>
                <a:fillRect/>
              </a:stretch>
            </p:blipFill>
          </mc:Fallback>
        </mc:AlternateContent>
        <p:spPr>
          <a:xfrm>
            <a:off x="261411" y="6386468"/>
            <a:ext cx="2557731" cy="263197"/>
          </a:xfrm>
          <a:prstGeom prst="rect">
            <a:avLst/>
          </a:prstGeom>
          <a:noFill/>
          <a:ln w="12700" cmpd="sng">
            <a:noFill/>
          </a:ln>
        </p:spPr>
      </p:pic>
      <p:cxnSp>
        <p:nvCxnSpPr>
          <p:cNvPr id="4" name="Straight Connector 3"/>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7"/>
              <a:srcRect r="9847"/>
              <a:stretch>
                <a:fillRect/>
              </a:stretch>
            </p:blipFill>
          </mc:Choice>
          <mc:Fallback>
            <p:blipFill>
              <a:blip r:embed="rId8"/>
              <a:srcRect r="9847"/>
              <a:stretch>
                <a:fillRect/>
              </a:stretch>
            </p:blipFill>
          </mc:Fallback>
        </mc:AlternateContent>
        <p:spPr>
          <a:xfrm>
            <a:off x="-228600" y="1168400"/>
            <a:ext cx="5232400" cy="4826000"/>
          </a:xfrm>
          <a:prstGeom prst="rect">
            <a:avLst/>
          </a:prstGeom>
        </p:spPr>
      </p:pic>
      <p:pic>
        <p:nvPicPr>
          <p:cNvPr id="6" name="Picture 5">
            <a:extLst>
              <a:ext uri="{FF2B5EF4-FFF2-40B4-BE49-F238E27FC236}">
                <a16:creationId xmlns:a16="http://schemas.microsoft.com/office/drawing/2014/main" id="{3C468BBC-45CF-2A4F-85DF-8FE1A93DEEB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03800" y="1168400"/>
            <a:ext cx="7119753" cy="4603750"/>
          </a:xfrm>
          <a:prstGeom prst="rect">
            <a:avLst/>
          </a:prstGeom>
        </p:spPr>
      </p:pic>
      <p:pic>
        <p:nvPicPr>
          <p:cNvPr id="9" name="Picture 8">
            <a:extLst>
              <a:ext uri="{FF2B5EF4-FFF2-40B4-BE49-F238E27FC236}">
                <a16:creationId xmlns:a16="http://schemas.microsoft.com/office/drawing/2014/main" id="{90F640C3-0DE6-9B44-8125-27989AE002AB}"/>
              </a:ext>
            </a:extLst>
          </p:cNvPr>
          <p:cNvPicPr>
            <a:picLocks noChangeAspect="1"/>
          </p:cNvPicPr>
          <p:nvPr/>
        </p:nvPicPr>
        <p:blipFill>
          <a:blip r:embed="rId10"/>
          <a:stretch>
            <a:fillRect/>
          </a:stretch>
        </p:blipFill>
        <p:spPr>
          <a:xfrm>
            <a:off x="5162184" y="2765425"/>
            <a:ext cx="2078404" cy="704850"/>
          </a:xfrm>
          <a:prstGeom prst="rect">
            <a:avLst/>
          </a:prstGeom>
        </p:spPr>
      </p:pic>
      <p:pic>
        <p:nvPicPr>
          <p:cNvPr id="10" name="Picture 9">
            <a:extLst>
              <a:ext uri="{FF2B5EF4-FFF2-40B4-BE49-F238E27FC236}">
                <a16:creationId xmlns:a16="http://schemas.microsoft.com/office/drawing/2014/main" id="{F293EF65-726B-F540-B7AB-3AF02EFB64BD}"/>
              </a:ext>
            </a:extLst>
          </p:cNvPr>
          <p:cNvPicPr>
            <a:picLocks noChangeAspect="1"/>
          </p:cNvPicPr>
          <p:nvPr/>
        </p:nvPicPr>
        <p:blipFill>
          <a:blip r:embed="rId11"/>
          <a:stretch>
            <a:fillRect/>
          </a:stretch>
        </p:blipFill>
        <p:spPr>
          <a:xfrm>
            <a:off x="9351062" y="3349624"/>
            <a:ext cx="2930875" cy="665163"/>
          </a:xfrm>
          <a:prstGeom prst="rect">
            <a:avLst/>
          </a:prstGeom>
        </p:spPr>
      </p:pic>
      <p:pic>
        <p:nvPicPr>
          <p:cNvPr id="11" name="Picture 10" descr="Learning Activity ICON.psd">
            <a:extLst>
              <a:ext uri="{FF2B5EF4-FFF2-40B4-BE49-F238E27FC236}">
                <a16:creationId xmlns:a16="http://schemas.microsoft.com/office/drawing/2014/main" id="{11F3F2EB-B84B-6849-9CFD-8EE78E87009F}"/>
              </a:ext>
            </a:extLst>
          </p:cNvPr>
          <p:cNvPicPr>
            <a:picLocks noChangeAspect="1"/>
          </p:cNvPicPr>
          <p:nvPr/>
        </p:nvPicPr>
        <p:blipFill>
          <a:blip r:embed="rId12"/>
          <a:stretch>
            <a:fillRect/>
          </a:stretch>
        </p:blipFill>
        <p:spPr>
          <a:xfrm>
            <a:off x="263921" y="254000"/>
            <a:ext cx="650479" cy="719631"/>
          </a:xfrm>
          <a:prstGeom prst="rect">
            <a:avLst/>
          </a:prstGeom>
        </p:spPr>
      </p:pic>
      <p:sp>
        <p:nvSpPr>
          <p:cNvPr id="12" name="TextBox 11">
            <a:extLst>
              <a:ext uri="{FF2B5EF4-FFF2-40B4-BE49-F238E27FC236}">
                <a16:creationId xmlns:a16="http://schemas.microsoft.com/office/drawing/2014/main" id="{C1260D79-B0E6-C24A-B87C-D9A747684437}"/>
              </a:ext>
            </a:extLst>
          </p:cNvPr>
          <p:cNvSpPr txBox="1"/>
          <p:nvPr/>
        </p:nvSpPr>
        <p:spPr>
          <a:xfrm>
            <a:off x="923368" y="317500"/>
            <a:ext cx="4775200" cy="461665"/>
          </a:xfrm>
          <a:prstGeom prst="rect">
            <a:avLst/>
          </a:prstGeom>
          <a:noFill/>
        </p:spPr>
        <p:txBody>
          <a:bodyPr wrap="square" rtlCol="0">
            <a:spAutoFit/>
          </a:bodyPr>
          <a:lstStyle/>
          <a:p>
            <a:r>
              <a:rPr lang="en-US" sz="2400" dirty="0">
                <a:solidFill>
                  <a:schemeClr val="tx2">
                    <a:lumMod val="75000"/>
                  </a:schemeClr>
                </a:solidFill>
              </a:rPr>
              <a:t>LEARNING ACTIVITY</a:t>
            </a:r>
          </a:p>
        </p:txBody>
      </p:sp>
    </p:spTree>
  </p:cSld>
  <p:clrMapOvr>
    <a:masterClrMapping/>
  </p:clrMapOvr>
  <p:transition spd="slow"/>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12"/>
          <p:cNvSpPr/>
          <p:nvPr/>
        </p:nvSpPr>
        <p:spPr>
          <a:xfrm>
            <a:off x="457200" y="457200"/>
            <a:ext cx="1270000" cy="1231900"/>
          </a:xfrm>
          <a:prstGeom prst="roundRect">
            <a:avLst/>
          </a:prstGeom>
          <a:solidFill>
            <a:srgbClr val="A4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 name="Group 2"/>
          <p:cNvGrpSpPr/>
          <p:nvPr/>
        </p:nvGrpSpPr>
        <p:grpSpPr>
          <a:xfrm>
            <a:off x="807418" y="766864"/>
            <a:ext cx="617837" cy="618015"/>
            <a:chOff x="0" y="4763"/>
            <a:chExt cx="5500688" cy="5502275"/>
          </a:xfrm>
          <a:solidFill>
            <a:schemeClr val="bg1"/>
          </a:solidFill>
        </p:grpSpPr>
        <p:sp>
          <p:nvSpPr>
            <p:cNvPr id="4" name="Freeform 5"/>
            <p:cNvSpPr>
              <a:spLocks noEditPoints="1"/>
            </p:cNvSpPr>
            <p:nvPr/>
          </p:nvSpPr>
          <p:spPr bwMode="auto">
            <a:xfrm>
              <a:off x="0" y="4763"/>
              <a:ext cx="5500688" cy="5502275"/>
            </a:xfrm>
            <a:custGeom>
              <a:avLst/>
              <a:gdLst>
                <a:gd name="T0" fmla="*/ 1007 w 1464"/>
                <a:gd name="T1" fmla="*/ 0 h 1464"/>
                <a:gd name="T2" fmla="*/ 549 w 1464"/>
                <a:gd name="T3" fmla="*/ 458 h 1464"/>
                <a:gd name="T4" fmla="*/ 582 w 1464"/>
                <a:gd name="T5" fmla="*/ 624 h 1464"/>
                <a:gd name="T6" fmla="*/ 26 w 1464"/>
                <a:gd name="T7" fmla="*/ 1179 h 1464"/>
                <a:gd name="T8" fmla="*/ 0 w 1464"/>
                <a:gd name="T9" fmla="*/ 1235 h 1464"/>
                <a:gd name="T10" fmla="*/ 0 w 1464"/>
                <a:gd name="T11" fmla="*/ 1373 h 1464"/>
                <a:gd name="T12" fmla="*/ 91 w 1464"/>
                <a:gd name="T13" fmla="*/ 1464 h 1464"/>
                <a:gd name="T14" fmla="*/ 229 w 1464"/>
                <a:gd name="T15" fmla="*/ 1464 h 1464"/>
                <a:gd name="T16" fmla="*/ 285 w 1464"/>
                <a:gd name="T17" fmla="*/ 1438 h 1464"/>
                <a:gd name="T18" fmla="*/ 350 w 1464"/>
                <a:gd name="T19" fmla="*/ 1373 h 1464"/>
                <a:gd name="T20" fmla="*/ 458 w 1464"/>
                <a:gd name="T21" fmla="*/ 1373 h 1464"/>
                <a:gd name="T22" fmla="*/ 549 w 1464"/>
                <a:gd name="T23" fmla="*/ 1281 h 1464"/>
                <a:gd name="T24" fmla="*/ 549 w 1464"/>
                <a:gd name="T25" fmla="*/ 1190 h 1464"/>
                <a:gd name="T26" fmla="*/ 641 w 1464"/>
                <a:gd name="T27" fmla="*/ 1190 h 1464"/>
                <a:gd name="T28" fmla="*/ 732 w 1464"/>
                <a:gd name="T29" fmla="*/ 1098 h 1464"/>
                <a:gd name="T30" fmla="*/ 732 w 1464"/>
                <a:gd name="T31" fmla="*/ 991 h 1464"/>
                <a:gd name="T32" fmla="*/ 841 w 1464"/>
                <a:gd name="T33" fmla="*/ 882 h 1464"/>
                <a:gd name="T34" fmla="*/ 1007 w 1464"/>
                <a:gd name="T35" fmla="*/ 915 h 1464"/>
                <a:gd name="T36" fmla="*/ 1464 w 1464"/>
                <a:gd name="T37" fmla="*/ 458 h 1464"/>
                <a:gd name="T38" fmla="*/ 1007 w 1464"/>
                <a:gd name="T39" fmla="*/ 0 h 1464"/>
                <a:gd name="T40" fmla="*/ 1007 w 1464"/>
                <a:gd name="T41" fmla="*/ 824 h 1464"/>
                <a:gd name="T42" fmla="*/ 822 w 1464"/>
                <a:gd name="T43" fmla="*/ 772 h 1464"/>
                <a:gd name="T44" fmla="*/ 806 w 1464"/>
                <a:gd name="T45" fmla="*/ 787 h 1464"/>
                <a:gd name="T46" fmla="*/ 755 w 1464"/>
                <a:gd name="T47" fmla="*/ 839 h 1464"/>
                <a:gd name="T48" fmla="*/ 667 w 1464"/>
                <a:gd name="T49" fmla="*/ 926 h 1464"/>
                <a:gd name="T50" fmla="*/ 641 w 1464"/>
                <a:gd name="T51" fmla="*/ 991 h 1464"/>
                <a:gd name="T52" fmla="*/ 641 w 1464"/>
                <a:gd name="T53" fmla="*/ 1098 h 1464"/>
                <a:gd name="T54" fmla="*/ 549 w 1464"/>
                <a:gd name="T55" fmla="*/ 1098 h 1464"/>
                <a:gd name="T56" fmla="*/ 458 w 1464"/>
                <a:gd name="T57" fmla="*/ 1190 h 1464"/>
                <a:gd name="T58" fmla="*/ 458 w 1464"/>
                <a:gd name="T59" fmla="*/ 1281 h 1464"/>
                <a:gd name="T60" fmla="*/ 350 w 1464"/>
                <a:gd name="T61" fmla="*/ 1281 h 1464"/>
                <a:gd name="T62" fmla="*/ 286 w 1464"/>
                <a:gd name="T63" fmla="*/ 1308 h 1464"/>
                <a:gd name="T64" fmla="*/ 221 w 1464"/>
                <a:gd name="T65" fmla="*/ 1373 h 1464"/>
                <a:gd name="T66" fmla="*/ 92 w 1464"/>
                <a:gd name="T67" fmla="*/ 1373 h 1464"/>
                <a:gd name="T68" fmla="*/ 92 w 1464"/>
                <a:gd name="T69" fmla="*/ 1242 h 1464"/>
                <a:gd name="T70" fmla="*/ 625 w 1464"/>
                <a:gd name="T71" fmla="*/ 709 h 1464"/>
                <a:gd name="T72" fmla="*/ 625 w 1464"/>
                <a:gd name="T73" fmla="*/ 710 h 1464"/>
                <a:gd name="T74" fmla="*/ 692 w 1464"/>
                <a:gd name="T75" fmla="*/ 642 h 1464"/>
                <a:gd name="T76" fmla="*/ 641 w 1464"/>
                <a:gd name="T77" fmla="*/ 458 h 1464"/>
                <a:gd name="T78" fmla="*/ 1007 w 1464"/>
                <a:gd name="T79" fmla="*/ 92 h 1464"/>
                <a:gd name="T80" fmla="*/ 1373 w 1464"/>
                <a:gd name="T81" fmla="*/ 458 h 1464"/>
                <a:gd name="T82" fmla="*/ 1007 w 1464"/>
                <a:gd name="T83" fmla="*/ 824 h 1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64" h="1464">
                  <a:moveTo>
                    <a:pt x="1007" y="0"/>
                  </a:moveTo>
                  <a:cubicBezTo>
                    <a:pt x="754" y="0"/>
                    <a:pt x="549" y="205"/>
                    <a:pt x="549" y="458"/>
                  </a:cubicBezTo>
                  <a:cubicBezTo>
                    <a:pt x="549" y="516"/>
                    <a:pt x="561" y="572"/>
                    <a:pt x="582" y="624"/>
                  </a:cubicBezTo>
                  <a:cubicBezTo>
                    <a:pt x="26" y="1179"/>
                    <a:pt x="26" y="1179"/>
                    <a:pt x="26" y="1179"/>
                  </a:cubicBezTo>
                  <a:cubicBezTo>
                    <a:pt x="10" y="1195"/>
                    <a:pt x="0" y="1211"/>
                    <a:pt x="0" y="1235"/>
                  </a:cubicBezTo>
                  <a:cubicBezTo>
                    <a:pt x="0" y="1373"/>
                    <a:pt x="0" y="1373"/>
                    <a:pt x="0" y="1373"/>
                  </a:cubicBezTo>
                  <a:cubicBezTo>
                    <a:pt x="0" y="1422"/>
                    <a:pt x="42" y="1464"/>
                    <a:pt x="91" y="1464"/>
                  </a:cubicBezTo>
                  <a:cubicBezTo>
                    <a:pt x="229" y="1464"/>
                    <a:pt x="229" y="1464"/>
                    <a:pt x="229" y="1464"/>
                  </a:cubicBezTo>
                  <a:cubicBezTo>
                    <a:pt x="253" y="1464"/>
                    <a:pt x="269" y="1454"/>
                    <a:pt x="285" y="1438"/>
                  </a:cubicBezTo>
                  <a:cubicBezTo>
                    <a:pt x="350" y="1373"/>
                    <a:pt x="350" y="1373"/>
                    <a:pt x="350" y="1373"/>
                  </a:cubicBezTo>
                  <a:cubicBezTo>
                    <a:pt x="458" y="1373"/>
                    <a:pt x="458" y="1373"/>
                    <a:pt x="458" y="1373"/>
                  </a:cubicBezTo>
                  <a:cubicBezTo>
                    <a:pt x="508" y="1373"/>
                    <a:pt x="549" y="1332"/>
                    <a:pt x="549" y="1281"/>
                  </a:cubicBezTo>
                  <a:cubicBezTo>
                    <a:pt x="549" y="1190"/>
                    <a:pt x="549" y="1190"/>
                    <a:pt x="549" y="1190"/>
                  </a:cubicBezTo>
                  <a:cubicBezTo>
                    <a:pt x="641" y="1190"/>
                    <a:pt x="641" y="1190"/>
                    <a:pt x="641" y="1190"/>
                  </a:cubicBezTo>
                  <a:cubicBezTo>
                    <a:pt x="691" y="1190"/>
                    <a:pt x="732" y="1149"/>
                    <a:pt x="732" y="1098"/>
                  </a:cubicBezTo>
                  <a:cubicBezTo>
                    <a:pt x="732" y="991"/>
                    <a:pt x="732" y="991"/>
                    <a:pt x="732" y="991"/>
                  </a:cubicBezTo>
                  <a:cubicBezTo>
                    <a:pt x="841" y="882"/>
                    <a:pt x="841" y="882"/>
                    <a:pt x="841" y="882"/>
                  </a:cubicBezTo>
                  <a:cubicBezTo>
                    <a:pt x="892" y="903"/>
                    <a:pt x="948" y="915"/>
                    <a:pt x="1007" y="915"/>
                  </a:cubicBezTo>
                  <a:cubicBezTo>
                    <a:pt x="1259" y="915"/>
                    <a:pt x="1464" y="710"/>
                    <a:pt x="1464" y="458"/>
                  </a:cubicBezTo>
                  <a:cubicBezTo>
                    <a:pt x="1464" y="205"/>
                    <a:pt x="1259" y="0"/>
                    <a:pt x="1007" y="0"/>
                  </a:cubicBezTo>
                  <a:close/>
                  <a:moveTo>
                    <a:pt x="1007" y="824"/>
                  </a:moveTo>
                  <a:cubicBezTo>
                    <a:pt x="939" y="824"/>
                    <a:pt x="876" y="804"/>
                    <a:pt x="822" y="772"/>
                  </a:cubicBezTo>
                  <a:cubicBezTo>
                    <a:pt x="806" y="787"/>
                    <a:pt x="806" y="787"/>
                    <a:pt x="806" y="787"/>
                  </a:cubicBezTo>
                  <a:cubicBezTo>
                    <a:pt x="755" y="839"/>
                    <a:pt x="755" y="839"/>
                    <a:pt x="755" y="839"/>
                  </a:cubicBezTo>
                  <a:cubicBezTo>
                    <a:pt x="667" y="926"/>
                    <a:pt x="667" y="926"/>
                    <a:pt x="667" y="926"/>
                  </a:cubicBezTo>
                  <a:cubicBezTo>
                    <a:pt x="650" y="943"/>
                    <a:pt x="641" y="967"/>
                    <a:pt x="641" y="991"/>
                  </a:cubicBezTo>
                  <a:cubicBezTo>
                    <a:pt x="641" y="1098"/>
                    <a:pt x="641" y="1098"/>
                    <a:pt x="641" y="1098"/>
                  </a:cubicBezTo>
                  <a:cubicBezTo>
                    <a:pt x="549" y="1098"/>
                    <a:pt x="549" y="1098"/>
                    <a:pt x="549" y="1098"/>
                  </a:cubicBezTo>
                  <a:cubicBezTo>
                    <a:pt x="499" y="1098"/>
                    <a:pt x="458" y="1139"/>
                    <a:pt x="458" y="1190"/>
                  </a:cubicBezTo>
                  <a:cubicBezTo>
                    <a:pt x="458" y="1281"/>
                    <a:pt x="458" y="1281"/>
                    <a:pt x="458" y="1281"/>
                  </a:cubicBezTo>
                  <a:cubicBezTo>
                    <a:pt x="350" y="1281"/>
                    <a:pt x="350" y="1281"/>
                    <a:pt x="350" y="1281"/>
                  </a:cubicBezTo>
                  <a:cubicBezTo>
                    <a:pt x="326" y="1281"/>
                    <a:pt x="303" y="1291"/>
                    <a:pt x="286" y="1308"/>
                  </a:cubicBezTo>
                  <a:cubicBezTo>
                    <a:pt x="221" y="1373"/>
                    <a:pt x="221" y="1373"/>
                    <a:pt x="221" y="1373"/>
                  </a:cubicBezTo>
                  <a:cubicBezTo>
                    <a:pt x="92" y="1373"/>
                    <a:pt x="92" y="1373"/>
                    <a:pt x="92" y="1373"/>
                  </a:cubicBezTo>
                  <a:cubicBezTo>
                    <a:pt x="92" y="1242"/>
                    <a:pt x="92" y="1242"/>
                    <a:pt x="92" y="1242"/>
                  </a:cubicBezTo>
                  <a:cubicBezTo>
                    <a:pt x="625" y="709"/>
                    <a:pt x="625" y="709"/>
                    <a:pt x="625" y="709"/>
                  </a:cubicBezTo>
                  <a:cubicBezTo>
                    <a:pt x="625" y="709"/>
                    <a:pt x="625" y="709"/>
                    <a:pt x="625" y="710"/>
                  </a:cubicBezTo>
                  <a:cubicBezTo>
                    <a:pt x="692" y="642"/>
                    <a:pt x="692" y="642"/>
                    <a:pt x="692" y="642"/>
                  </a:cubicBezTo>
                  <a:cubicBezTo>
                    <a:pt x="660" y="588"/>
                    <a:pt x="641" y="525"/>
                    <a:pt x="641" y="458"/>
                  </a:cubicBezTo>
                  <a:cubicBezTo>
                    <a:pt x="641" y="255"/>
                    <a:pt x="805" y="92"/>
                    <a:pt x="1007" y="92"/>
                  </a:cubicBezTo>
                  <a:cubicBezTo>
                    <a:pt x="1209" y="92"/>
                    <a:pt x="1373" y="255"/>
                    <a:pt x="1373" y="458"/>
                  </a:cubicBezTo>
                  <a:cubicBezTo>
                    <a:pt x="1373" y="660"/>
                    <a:pt x="1209" y="824"/>
                    <a:pt x="1007" y="824"/>
                  </a:cubicBezTo>
                  <a:close/>
                </a:path>
              </a:pathLst>
            </a:custGeom>
            <a:grpFill/>
            <a:ln>
              <a:noFill/>
            </a:ln>
            <a:extLst>
              <a:ext uri="{91240B29-F687-4f45-9708-019B960494DF}">
                <a14:hiddenLine xmlns:mc="http://schemas.openxmlformats.org/markup-compatibility/2006" xmlns:mv="urn:schemas-microsoft-com:mac:vml"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5" name="Freeform 6"/>
            <p:cNvSpPr>
              <a:spLocks noEditPoints="1"/>
            </p:cNvSpPr>
            <p:nvPr/>
          </p:nvSpPr>
          <p:spPr bwMode="auto">
            <a:xfrm>
              <a:off x="3436938" y="685801"/>
              <a:ext cx="1374775" cy="1390650"/>
            </a:xfrm>
            <a:custGeom>
              <a:avLst/>
              <a:gdLst>
                <a:gd name="T0" fmla="*/ 358 w 366"/>
                <a:gd name="T1" fmla="*/ 196 h 370"/>
                <a:gd name="T2" fmla="*/ 172 w 366"/>
                <a:gd name="T3" fmla="*/ 10 h 370"/>
                <a:gd name="T4" fmla="*/ 132 w 366"/>
                <a:gd name="T5" fmla="*/ 5 h 370"/>
                <a:gd name="T6" fmla="*/ 3 w 366"/>
                <a:gd name="T7" fmla="*/ 134 h 370"/>
                <a:gd name="T8" fmla="*/ 0 w 366"/>
                <a:gd name="T9" fmla="*/ 149 h 370"/>
                <a:gd name="T10" fmla="*/ 8 w 366"/>
                <a:gd name="T11" fmla="*/ 174 h 370"/>
                <a:gd name="T12" fmla="*/ 194 w 366"/>
                <a:gd name="T13" fmla="*/ 360 h 370"/>
                <a:gd name="T14" fmla="*/ 234 w 366"/>
                <a:gd name="T15" fmla="*/ 366 h 370"/>
                <a:gd name="T16" fmla="*/ 364 w 366"/>
                <a:gd name="T17" fmla="*/ 236 h 370"/>
                <a:gd name="T18" fmla="*/ 366 w 366"/>
                <a:gd name="T19" fmla="*/ 222 h 370"/>
                <a:gd name="T20" fmla="*/ 358 w 366"/>
                <a:gd name="T21" fmla="*/ 196 h 370"/>
                <a:gd name="T22" fmla="*/ 221 w 366"/>
                <a:gd name="T23" fmla="*/ 323 h 370"/>
                <a:gd name="T24" fmla="*/ 46 w 366"/>
                <a:gd name="T25" fmla="*/ 149 h 370"/>
                <a:gd name="T26" fmla="*/ 146 w 366"/>
                <a:gd name="T27" fmla="*/ 48 h 370"/>
                <a:gd name="T28" fmla="*/ 320 w 366"/>
                <a:gd name="T29" fmla="*/ 222 h 370"/>
                <a:gd name="T30" fmla="*/ 221 w 366"/>
                <a:gd name="T31" fmla="*/ 323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66" h="370">
                  <a:moveTo>
                    <a:pt x="358" y="196"/>
                  </a:moveTo>
                  <a:cubicBezTo>
                    <a:pt x="306" y="125"/>
                    <a:pt x="244" y="62"/>
                    <a:pt x="172" y="10"/>
                  </a:cubicBezTo>
                  <a:cubicBezTo>
                    <a:pt x="161" y="2"/>
                    <a:pt x="146" y="0"/>
                    <a:pt x="132" y="5"/>
                  </a:cubicBezTo>
                  <a:cubicBezTo>
                    <a:pt x="68" y="27"/>
                    <a:pt x="25" y="71"/>
                    <a:pt x="3" y="134"/>
                  </a:cubicBezTo>
                  <a:cubicBezTo>
                    <a:pt x="1" y="139"/>
                    <a:pt x="0" y="144"/>
                    <a:pt x="0" y="149"/>
                  </a:cubicBezTo>
                  <a:cubicBezTo>
                    <a:pt x="0" y="158"/>
                    <a:pt x="3" y="167"/>
                    <a:pt x="8" y="174"/>
                  </a:cubicBezTo>
                  <a:cubicBezTo>
                    <a:pt x="60" y="246"/>
                    <a:pt x="122" y="308"/>
                    <a:pt x="194" y="360"/>
                  </a:cubicBezTo>
                  <a:cubicBezTo>
                    <a:pt x="206" y="368"/>
                    <a:pt x="221" y="370"/>
                    <a:pt x="234" y="366"/>
                  </a:cubicBezTo>
                  <a:cubicBezTo>
                    <a:pt x="298" y="343"/>
                    <a:pt x="341" y="300"/>
                    <a:pt x="364" y="236"/>
                  </a:cubicBezTo>
                  <a:cubicBezTo>
                    <a:pt x="365" y="232"/>
                    <a:pt x="366" y="227"/>
                    <a:pt x="366" y="222"/>
                  </a:cubicBezTo>
                  <a:cubicBezTo>
                    <a:pt x="366" y="213"/>
                    <a:pt x="363" y="204"/>
                    <a:pt x="358" y="196"/>
                  </a:cubicBezTo>
                  <a:close/>
                  <a:moveTo>
                    <a:pt x="221" y="323"/>
                  </a:moveTo>
                  <a:cubicBezTo>
                    <a:pt x="153" y="274"/>
                    <a:pt x="94" y="215"/>
                    <a:pt x="46" y="149"/>
                  </a:cubicBezTo>
                  <a:cubicBezTo>
                    <a:pt x="63" y="99"/>
                    <a:pt x="97" y="66"/>
                    <a:pt x="146" y="48"/>
                  </a:cubicBezTo>
                  <a:cubicBezTo>
                    <a:pt x="213" y="96"/>
                    <a:pt x="272" y="155"/>
                    <a:pt x="320" y="222"/>
                  </a:cubicBezTo>
                  <a:cubicBezTo>
                    <a:pt x="302" y="272"/>
                    <a:pt x="269" y="305"/>
                    <a:pt x="221" y="323"/>
                  </a:cubicBezTo>
                  <a:close/>
                </a:path>
              </a:pathLst>
            </a:custGeom>
            <a:grpFill/>
            <a:ln>
              <a:noFill/>
            </a:ln>
            <a:extLst>
              <a:ext uri="{91240B29-F687-4f45-9708-019B960494DF}">
                <a14:hiddenLine xmlns:mc="http://schemas.openxmlformats.org/markup-compatibility/2006" xmlns:mv="urn:schemas-microsoft-com:mac:vml"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sp>
        <p:nvSpPr>
          <p:cNvPr id="6" name="TextBox 5"/>
          <p:cNvSpPr txBox="1"/>
          <p:nvPr/>
        </p:nvSpPr>
        <p:spPr>
          <a:xfrm>
            <a:off x="406400" y="439459"/>
            <a:ext cx="6261100" cy="769441"/>
          </a:xfrm>
          <a:prstGeom prst="rect">
            <a:avLst/>
          </a:prstGeom>
          <a:noFill/>
        </p:spPr>
        <p:txBody>
          <a:bodyPr wrap="square" rtlCol="0">
            <a:spAutoFit/>
          </a:bodyPr>
          <a:lstStyle/>
          <a:p>
            <a:pPr algn="ctr"/>
            <a:r>
              <a:rPr lang="id-ID" sz="4400" cap="all" dirty="0">
                <a:solidFill>
                  <a:srgbClr val="333F50"/>
                </a:solidFill>
                <a:latin typeface="+mj-lt"/>
              </a:rPr>
              <a:t>Key points</a:t>
            </a:r>
            <a:endParaRPr lang="en-US" sz="4400" cap="all" dirty="0">
              <a:solidFill>
                <a:srgbClr val="333F50"/>
              </a:solidFill>
              <a:latin typeface="+mj-lt"/>
            </a:endParaRPr>
          </a:p>
        </p:txBody>
      </p:sp>
      <p:pic>
        <p:nvPicPr>
          <p:cNvPr id="14" name="Picture 13" descr="17_SAIA_Logo_Pantone302_Horz_Stack_375 Lime Green (1).eps"/>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3">
                <a:alphaModFix amt="50000"/>
              </a:blip>
              <a:stretch>
                <a:fillRect/>
              </a:stretch>
            </p:blipFill>
          </mc:Choice>
          <mc:Fallback>
            <p:blipFill>
              <a:blip r:embed="rId4">
                <a:alphaModFix amt="50000"/>
              </a:blip>
              <a:stretch>
                <a:fillRect/>
              </a:stretch>
            </p:blipFill>
          </mc:Fallback>
        </mc:AlternateContent>
        <p:spPr>
          <a:xfrm>
            <a:off x="261411" y="6386468"/>
            <a:ext cx="2557731" cy="263197"/>
          </a:xfrm>
          <a:prstGeom prst="rect">
            <a:avLst/>
          </a:prstGeom>
          <a:noFill/>
          <a:ln w="12700" cmpd="sng">
            <a:noFill/>
          </a:ln>
        </p:spPr>
      </p:pic>
      <p:cxnSp>
        <p:nvCxnSpPr>
          <p:cNvPr id="15" name="Straight Connector 14"/>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2019300" y="1244600"/>
            <a:ext cx="9626600" cy="5078314"/>
          </a:xfrm>
          <a:prstGeom prst="rect">
            <a:avLst/>
          </a:prstGeom>
          <a:noFill/>
        </p:spPr>
        <p:txBody>
          <a:bodyPr wrap="square" rtlCol="0">
            <a:spAutoFit/>
          </a:bodyPr>
          <a:lstStyle/>
          <a:p>
            <a:pPr>
              <a:spcAft>
                <a:spcPts val="600"/>
              </a:spcAft>
              <a:buFont typeface="Arial"/>
              <a:buChar char="•"/>
            </a:pPr>
            <a:r>
              <a:rPr lang="en-US" sz="2200" dirty="0">
                <a:solidFill>
                  <a:srgbClr val="595959"/>
                </a:solidFill>
              </a:rPr>
              <a:t> </a:t>
            </a:r>
            <a:r>
              <a:rPr lang="en-US" sz="2300" dirty="0">
                <a:solidFill>
                  <a:srgbClr val="595959"/>
                </a:solidFill>
              </a:rPr>
              <a:t>Make sure </a:t>
            </a:r>
            <a:r>
              <a:rPr lang="en-US" sz="2300" cap="all" dirty="0">
                <a:solidFill>
                  <a:srgbClr val="595959"/>
                </a:solidFill>
              </a:rPr>
              <a:t>clamps are properly tightened. </a:t>
            </a:r>
            <a:endParaRPr lang="en-US" sz="2300" dirty="0">
              <a:solidFill>
                <a:srgbClr val="595959"/>
              </a:solidFill>
            </a:endParaRPr>
          </a:p>
          <a:p>
            <a:pPr>
              <a:spcAft>
                <a:spcPts val="600"/>
              </a:spcAft>
              <a:buFont typeface="Arial"/>
              <a:buChar char="•"/>
            </a:pPr>
            <a:r>
              <a:rPr lang="en-US" sz="2300" dirty="0">
                <a:solidFill>
                  <a:srgbClr val="595959"/>
                </a:solidFill>
              </a:rPr>
              <a:t> Make sure </a:t>
            </a:r>
            <a:r>
              <a:rPr lang="en-US" sz="2300" cap="all" dirty="0">
                <a:solidFill>
                  <a:srgbClr val="595959"/>
                </a:solidFill>
              </a:rPr>
              <a:t>bearers</a:t>
            </a:r>
            <a:r>
              <a:rPr lang="en-US" sz="2300" dirty="0">
                <a:solidFill>
                  <a:srgbClr val="595959"/>
                </a:solidFill>
              </a:rPr>
              <a:t> are clamped </a:t>
            </a:r>
            <a:r>
              <a:rPr lang="en-US" sz="2300" cap="all" dirty="0">
                <a:solidFill>
                  <a:srgbClr val="595959"/>
                </a:solidFill>
              </a:rPr>
              <a:t>inside</a:t>
            </a:r>
            <a:r>
              <a:rPr lang="en-US" sz="2300" dirty="0">
                <a:solidFill>
                  <a:srgbClr val="595959"/>
                </a:solidFill>
              </a:rPr>
              <a:t> the posts </a:t>
            </a:r>
            <a:r>
              <a:rPr lang="en-US" sz="2300" cap="all" dirty="0">
                <a:solidFill>
                  <a:srgbClr val="595959"/>
                </a:solidFill>
              </a:rPr>
              <a:t>above the runners</a:t>
            </a:r>
            <a:r>
              <a:rPr lang="en-US" sz="2300" dirty="0">
                <a:solidFill>
                  <a:srgbClr val="595959"/>
                </a:solidFill>
              </a:rPr>
              <a:t>. </a:t>
            </a:r>
          </a:p>
          <a:p>
            <a:pPr>
              <a:spcAft>
                <a:spcPts val="600"/>
              </a:spcAft>
              <a:buFont typeface="Arial"/>
              <a:buChar char="•"/>
            </a:pPr>
            <a:r>
              <a:rPr lang="en-US" sz="2300" dirty="0">
                <a:solidFill>
                  <a:srgbClr val="595959"/>
                </a:solidFill>
              </a:rPr>
              <a:t> Clamps should be as close to each other as possible. </a:t>
            </a:r>
            <a:r>
              <a:rPr lang="en-US" sz="2300" cap="all" dirty="0">
                <a:solidFill>
                  <a:srgbClr val="595959"/>
                </a:solidFill>
              </a:rPr>
              <a:t>Bearers</a:t>
            </a:r>
            <a:r>
              <a:rPr lang="en-US" sz="2300" dirty="0">
                <a:solidFill>
                  <a:srgbClr val="595959"/>
                </a:solidFill>
              </a:rPr>
              <a:t> should be supported by </a:t>
            </a:r>
            <a:r>
              <a:rPr lang="en-US" sz="2300" cap="all" dirty="0">
                <a:solidFill>
                  <a:srgbClr val="595959"/>
                </a:solidFill>
              </a:rPr>
              <a:t>at least two clamps</a:t>
            </a:r>
            <a:r>
              <a:rPr lang="en-US" sz="2300" dirty="0">
                <a:solidFill>
                  <a:srgbClr val="595959"/>
                </a:solidFill>
              </a:rPr>
              <a:t>.</a:t>
            </a:r>
          </a:p>
          <a:p>
            <a:pPr>
              <a:spcAft>
                <a:spcPts val="600"/>
              </a:spcAft>
              <a:buFont typeface="Arial"/>
              <a:buChar char="•"/>
            </a:pPr>
            <a:r>
              <a:rPr lang="en-US" sz="2300" dirty="0">
                <a:solidFill>
                  <a:srgbClr val="595959"/>
                </a:solidFill>
              </a:rPr>
              <a:t> Do not exceed the vertical locations of runners 6ft 6in (2 </a:t>
            </a:r>
            <a:r>
              <a:rPr lang="en-US" sz="2300" dirty="0" err="1">
                <a:solidFill>
                  <a:srgbClr val="595959"/>
                </a:solidFill>
              </a:rPr>
              <a:t>m</a:t>
            </a:r>
            <a:r>
              <a:rPr lang="en-US" sz="2300" dirty="0">
                <a:solidFill>
                  <a:srgbClr val="595959"/>
                </a:solidFill>
              </a:rPr>
              <a:t>) or the </a:t>
            </a:r>
            <a:r>
              <a:rPr lang="en-US" sz="2300" cap="all" dirty="0">
                <a:solidFill>
                  <a:srgbClr val="595959"/>
                </a:solidFill>
              </a:rPr>
              <a:t>load capacity of the scaffold will be reduced</a:t>
            </a:r>
            <a:r>
              <a:rPr lang="en-US" sz="2300" dirty="0">
                <a:solidFill>
                  <a:srgbClr val="595959"/>
                </a:solidFill>
              </a:rPr>
              <a:t>.</a:t>
            </a:r>
          </a:p>
          <a:p>
            <a:pPr>
              <a:spcAft>
                <a:spcPts val="600"/>
              </a:spcAft>
              <a:buFont typeface="Arial"/>
              <a:buChar char="•"/>
            </a:pPr>
            <a:r>
              <a:rPr lang="en-US" sz="2300" dirty="0">
                <a:solidFill>
                  <a:srgbClr val="595959"/>
                </a:solidFill>
              </a:rPr>
              <a:t> If </a:t>
            </a:r>
            <a:r>
              <a:rPr lang="en-US" sz="2300" cap="all" dirty="0">
                <a:solidFill>
                  <a:srgbClr val="595959"/>
                </a:solidFill>
              </a:rPr>
              <a:t>connecting a bearer to a runner</a:t>
            </a:r>
            <a:r>
              <a:rPr lang="en-US" sz="2300" dirty="0">
                <a:solidFill>
                  <a:srgbClr val="595959"/>
                </a:solidFill>
              </a:rPr>
              <a:t>, the </a:t>
            </a:r>
            <a:r>
              <a:rPr lang="en-US" sz="2300" cap="all" dirty="0">
                <a:solidFill>
                  <a:srgbClr val="595959"/>
                </a:solidFill>
              </a:rPr>
              <a:t>clamp should be as close to the post as possible</a:t>
            </a:r>
            <a:r>
              <a:rPr lang="en-US" sz="2300" dirty="0">
                <a:solidFill>
                  <a:srgbClr val="595959"/>
                </a:solidFill>
              </a:rPr>
              <a:t>. </a:t>
            </a:r>
          </a:p>
          <a:p>
            <a:pPr>
              <a:spcAft>
                <a:spcPts val="600"/>
              </a:spcAft>
              <a:buFont typeface="Arial"/>
              <a:buChar char="•"/>
            </a:pPr>
            <a:r>
              <a:rPr lang="en-US" sz="2300" dirty="0">
                <a:solidFill>
                  <a:srgbClr val="595959"/>
                </a:solidFill>
              </a:rPr>
              <a:t> A </a:t>
            </a:r>
            <a:r>
              <a:rPr lang="en-US" sz="2300" cap="all" dirty="0">
                <a:solidFill>
                  <a:srgbClr val="595959"/>
                </a:solidFill>
              </a:rPr>
              <a:t>sway brace </a:t>
            </a:r>
            <a:r>
              <a:rPr lang="en-US" sz="2300" dirty="0">
                <a:solidFill>
                  <a:srgbClr val="595959"/>
                </a:solidFill>
              </a:rPr>
              <a:t>must be clamped to </a:t>
            </a:r>
            <a:r>
              <a:rPr lang="en-US" sz="2300" cap="all" dirty="0">
                <a:solidFill>
                  <a:srgbClr val="595959"/>
                </a:solidFill>
              </a:rPr>
              <a:t>each post or runner that it crosses</a:t>
            </a:r>
            <a:r>
              <a:rPr lang="en-US" sz="2300" dirty="0">
                <a:solidFill>
                  <a:srgbClr val="595959"/>
                </a:solidFill>
              </a:rPr>
              <a:t> to minimize posts bending, and to ensure they stay </a:t>
            </a:r>
            <a:r>
              <a:rPr lang="en-US" sz="2300" cap="all" dirty="0">
                <a:solidFill>
                  <a:srgbClr val="595959"/>
                </a:solidFill>
              </a:rPr>
              <a:t>plumb</a:t>
            </a:r>
            <a:r>
              <a:rPr lang="en-US" sz="2300" dirty="0">
                <a:solidFill>
                  <a:srgbClr val="595959"/>
                </a:solidFill>
              </a:rPr>
              <a:t>.</a:t>
            </a:r>
          </a:p>
          <a:p>
            <a:endParaRPr lang="en-US" dirty="0"/>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47"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anim calcmode="lin" valueType="num">
                                      <p:cBhvr>
                                        <p:cTn id="14" dur="500" fill="hold"/>
                                        <p:tgtEl>
                                          <p:spTgt spid="6"/>
                                        </p:tgtEl>
                                        <p:attrNameLst>
                                          <p:attrName>ppt_x</p:attrName>
                                        </p:attrNameLst>
                                      </p:cBhvr>
                                      <p:tavLst>
                                        <p:tav tm="0">
                                          <p:val>
                                            <p:strVal val="#ppt_x"/>
                                          </p:val>
                                        </p:tav>
                                        <p:tav tm="100000">
                                          <p:val>
                                            <p:strVal val="#ppt_x"/>
                                          </p:val>
                                        </p:tav>
                                      </p:tavLst>
                                    </p:anim>
                                    <p:anim calcmode="lin" valueType="num">
                                      <p:cBhvr>
                                        <p:cTn id="15"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14"/>
          <p:cNvSpPr/>
          <p:nvPr/>
        </p:nvSpPr>
        <p:spPr>
          <a:xfrm>
            <a:off x="457200" y="457200"/>
            <a:ext cx="1270000" cy="1231900"/>
          </a:xfrm>
          <a:prstGeom prst="roundRect">
            <a:avLst/>
          </a:prstGeom>
          <a:solidFill>
            <a:srgbClr val="A4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 name="Group 2"/>
          <p:cNvGrpSpPr/>
          <p:nvPr/>
        </p:nvGrpSpPr>
        <p:grpSpPr>
          <a:xfrm>
            <a:off x="807418" y="766864"/>
            <a:ext cx="617837" cy="618015"/>
            <a:chOff x="0" y="4763"/>
            <a:chExt cx="5500688" cy="5502275"/>
          </a:xfrm>
          <a:solidFill>
            <a:schemeClr val="bg1"/>
          </a:solidFill>
        </p:grpSpPr>
        <p:sp>
          <p:nvSpPr>
            <p:cNvPr id="4" name="Freeform 5"/>
            <p:cNvSpPr>
              <a:spLocks noEditPoints="1"/>
            </p:cNvSpPr>
            <p:nvPr/>
          </p:nvSpPr>
          <p:spPr bwMode="auto">
            <a:xfrm>
              <a:off x="0" y="4763"/>
              <a:ext cx="5500688" cy="5502275"/>
            </a:xfrm>
            <a:custGeom>
              <a:avLst/>
              <a:gdLst>
                <a:gd name="T0" fmla="*/ 1007 w 1464"/>
                <a:gd name="T1" fmla="*/ 0 h 1464"/>
                <a:gd name="T2" fmla="*/ 549 w 1464"/>
                <a:gd name="T3" fmla="*/ 458 h 1464"/>
                <a:gd name="T4" fmla="*/ 582 w 1464"/>
                <a:gd name="T5" fmla="*/ 624 h 1464"/>
                <a:gd name="T6" fmla="*/ 26 w 1464"/>
                <a:gd name="T7" fmla="*/ 1179 h 1464"/>
                <a:gd name="T8" fmla="*/ 0 w 1464"/>
                <a:gd name="T9" fmla="*/ 1235 h 1464"/>
                <a:gd name="T10" fmla="*/ 0 w 1464"/>
                <a:gd name="T11" fmla="*/ 1373 h 1464"/>
                <a:gd name="T12" fmla="*/ 91 w 1464"/>
                <a:gd name="T13" fmla="*/ 1464 h 1464"/>
                <a:gd name="T14" fmla="*/ 229 w 1464"/>
                <a:gd name="T15" fmla="*/ 1464 h 1464"/>
                <a:gd name="T16" fmla="*/ 285 w 1464"/>
                <a:gd name="T17" fmla="*/ 1438 h 1464"/>
                <a:gd name="T18" fmla="*/ 350 w 1464"/>
                <a:gd name="T19" fmla="*/ 1373 h 1464"/>
                <a:gd name="T20" fmla="*/ 458 w 1464"/>
                <a:gd name="T21" fmla="*/ 1373 h 1464"/>
                <a:gd name="T22" fmla="*/ 549 w 1464"/>
                <a:gd name="T23" fmla="*/ 1281 h 1464"/>
                <a:gd name="T24" fmla="*/ 549 w 1464"/>
                <a:gd name="T25" fmla="*/ 1190 h 1464"/>
                <a:gd name="T26" fmla="*/ 641 w 1464"/>
                <a:gd name="T27" fmla="*/ 1190 h 1464"/>
                <a:gd name="T28" fmla="*/ 732 w 1464"/>
                <a:gd name="T29" fmla="*/ 1098 h 1464"/>
                <a:gd name="T30" fmla="*/ 732 w 1464"/>
                <a:gd name="T31" fmla="*/ 991 h 1464"/>
                <a:gd name="T32" fmla="*/ 841 w 1464"/>
                <a:gd name="T33" fmla="*/ 882 h 1464"/>
                <a:gd name="T34" fmla="*/ 1007 w 1464"/>
                <a:gd name="T35" fmla="*/ 915 h 1464"/>
                <a:gd name="T36" fmla="*/ 1464 w 1464"/>
                <a:gd name="T37" fmla="*/ 458 h 1464"/>
                <a:gd name="T38" fmla="*/ 1007 w 1464"/>
                <a:gd name="T39" fmla="*/ 0 h 1464"/>
                <a:gd name="T40" fmla="*/ 1007 w 1464"/>
                <a:gd name="T41" fmla="*/ 824 h 1464"/>
                <a:gd name="T42" fmla="*/ 822 w 1464"/>
                <a:gd name="T43" fmla="*/ 772 h 1464"/>
                <a:gd name="T44" fmla="*/ 806 w 1464"/>
                <a:gd name="T45" fmla="*/ 787 h 1464"/>
                <a:gd name="T46" fmla="*/ 755 w 1464"/>
                <a:gd name="T47" fmla="*/ 839 h 1464"/>
                <a:gd name="T48" fmla="*/ 667 w 1464"/>
                <a:gd name="T49" fmla="*/ 926 h 1464"/>
                <a:gd name="T50" fmla="*/ 641 w 1464"/>
                <a:gd name="T51" fmla="*/ 991 h 1464"/>
                <a:gd name="T52" fmla="*/ 641 w 1464"/>
                <a:gd name="T53" fmla="*/ 1098 h 1464"/>
                <a:gd name="T54" fmla="*/ 549 w 1464"/>
                <a:gd name="T55" fmla="*/ 1098 h 1464"/>
                <a:gd name="T56" fmla="*/ 458 w 1464"/>
                <a:gd name="T57" fmla="*/ 1190 h 1464"/>
                <a:gd name="T58" fmla="*/ 458 w 1464"/>
                <a:gd name="T59" fmla="*/ 1281 h 1464"/>
                <a:gd name="T60" fmla="*/ 350 w 1464"/>
                <a:gd name="T61" fmla="*/ 1281 h 1464"/>
                <a:gd name="T62" fmla="*/ 286 w 1464"/>
                <a:gd name="T63" fmla="*/ 1308 h 1464"/>
                <a:gd name="T64" fmla="*/ 221 w 1464"/>
                <a:gd name="T65" fmla="*/ 1373 h 1464"/>
                <a:gd name="T66" fmla="*/ 92 w 1464"/>
                <a:gd name="T67" fmla="*/ 1373 h 1464"/>
                <a:gd name="T68" fmla="*/ 92 w 1464"/>
                <a:gd name="T69" fmla="*/ 1242 h 1464"/>
                <a:gd name="T70" fmla="*/ 625 w 1464"/>
                <a:gd name="T71" fmla="*/ 709 h 1464"/>
                <a:gd name="T72" fmla="*/ 625 w 1464"/>
                <a:gd name="T73" fmla="*/ 710 h 1464"/>
                <a:gd name="T74" fmla="*/ 692 w 1464"/>
                <a:gd name="T75" fmla="*/ 642 h 1464"/>
                <a:gd name="T76" fmla="*/ 641 w 1464"/>
                <a:gd name="T77" fmla="*/ 458 h 1464"/>
                <a:gd name="T78" fmla="*/ 1007 w 1464"/>
                <a:gd name="T79" fmla="*/ 92 h 1464"/>
                <a:gd name="T80" fmla="*/ 1373 w 1464"/>
                <a:gd name="T81" fmla="*/ 458 h 1464"/>
                <a:gd name="T82" fmla="*/ 1007 w 1464"/>
                <a:gd name="T83" fmla="*/ 824 h 1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64" h="1464">
                  <a:moveTo>
                    <a:pt x="1007" y="0"/>
                  </a:moveTo>
                  <a:cubicBezTo>
                    <a:pt x="754" y="0"/>
                    <a:pt x="549" y="205"/>
                    <a:pt x="549" y="458"/>
                  </a:cubicBezTo>
                  <a:cubicBezTo>
                    <a:pt x="549" y="516"/>
                    <a:pt x="561" y="572"/>
                    <a:pt x="582" y="624"/>
                  </a:cubicBezTo>
                  <a:cubicBezTo>
                    <a:pt x="26" y="1179"/>
                    <a:pt x="26" y="1179"/>
                    <a:pt x="26" y="1179"/>
                  </a:cubicBezTo>
                  <a:cubicBezTo>
                    <a:pt x="10" y="1195"/>
                    <a:pt x="0" y="1211"/>
                    <a:pt x="0" y="1235"/>
                  </a:cubicBezTo>
                  <a:cubicBezTo>
                    <a:pt x="0" y="1373"/>
                    <a:pt x="0" y="1373"/>
                    <a:pt x="0" y="1373"/>
                  </a:cubicBezTo>
                  <a:cubicBezTo>
                    <a:pt x="0" y="1422"/>
                    <a:pt x="42" y="1464"/>
                    <a:pt x="91" y="1464"/>
                  </a:cubicBezTo>
                  <a:cubicBezTo>
                    <a:pt x="229" y="1464"/>
                    <a:pt x="229" y="1464"/>
                    <a:pt x="229" y="1464"/>
                  </a:cubicBezTo>
                  <a:cubicBezTo>
                    <a:pt x="253" y="1464"/>
                    <a:pt x="269" y="1454"/>
                    <a:pt x="285" y="1438"/>
                  </a:cubicBezTo>
                  <a:cubicBezTo>
                    <a:pt x="350" y="1373"/>
                    <a:pt x="350" y="1373"/>
                    <a:pt x="350" y="1373"/>
                  </a:cubicBezTo>
                  <a:cubicBezTo>
                    <a:pt x="458" y="1373"/>
                    <a:pt x="458" y="1373"/>
                    <a:pt x="458" y="1373"/>
                  </a:cubicBezTo>
                  <a:cubicBezTo>
                    <a:pt x="508" y="1373"/>
                    <a:pt x="549" y="1332"/>
                    <a:pt x="549" y="1281"/>
                  </a:cubicBezTo>
                  <a:cubicBezTo>
                    <a:pt x="549" y="1190"/>
                    <a:pt x="549" y="1190"/>
                    <a:pt x="549" y="1190"/>
                  </a:cubicBezTo>
                  <a:cubicBezTo>
                    <a:pt x="641" y="1190"/>
                    <a:pt x="641" y="1190"/>
                    <a:pt x="641" y="1190"/>
                  </a:cubicBezTo>
                  <a:cubicBezTo>
                    <a:pt x="691" y="1190"/>
                    <a:pt x="732" y="1149"/>
                    <a:pt x="732" y="1098"/>
                  </a:cubicBezTo>
                  <a:cubicBezTo>
                    <a:pt x="732" y="991"/>
                    <a:pt x="732" y="991"/>
                    <a:pt x="732" y="991"/>
                  </a:cubicBezTo>
                  <a:cubicBezTo>
                    <a:pt x="841" y="882"/>
                    <a:pt x="841" y="882"/>
                    <a:pt x="841" y="882"/>
                  </a:cubicBezTo>
                  <a:cubicBezTo>
                    <a:pt x="892" y="903"/>
                    <a:pt x="948" y="915"/>
                    <a:pt x="1007" y="915"/>
                  </a:cubicBezTo>
                  <a:cubicBezTo>
                    <a:pt x="1259" y="915"/>
                    <a:pt x="1464" y="710"/>
                    <a:pt x="1464" y="458"/>
                  </a:cubicBezTo>
                  <a:cubicBezTo>
                    <a:pt x="1464" y="205"/>
                    <a:pt x="1259" y="0"/>
                    <a:pt x="1007" y="0"/>
                  </a:cubicBezTo>
                  <a:close/>
                  <a:moveTo>
                    <a:pt x="1007" y="824"/>
                  </a:moveTo>
                  <a:cubicBezTo>
                    <a:pt x="939" y="824"/>
                    <a:pt x="876" y="804"/>
                    <a:pt x="822" y="772"/>
                  </a:cubicBezTo>
                  <a:cubicBezTo>
                    <a:pt x="806" y="787"/>
                    <a:pt x="806" y="787"/>
                    <a:pt x="806" y="787"/>
                  </a:cubicBezTo>
                  <a:cubicBezTo>
                    <a:pt x="755" y="839"/>
                    <a:pt x="755" y="839"/>
                    <a:pt x="755" y="839"/>
                  </a:cubicBezTo>
                  <a:cubicBezTo>
                    <a:pt x="667" y="926"/>
                    <a:pt x="667" y="926"/>
                    <a:pt x="667" y="926"/>
                  </a:cubicBezTo>
                  <a:cubicBezTo>
                    <a:pt x="650" y="943"/>
                    <a:pt x="641" y="967"/>
                    <a:pt x="641" y="991"/>
                  </a:cubicBezTo>
                  <a:cubicBezTo>
                    <a:pt x="641" y="1098"/>
                    <a:pt x="641" y="1098"/>
                    <a:pt x="641" y="1098"/>
                  </a:cubicBezTo>
                  <a:cubicBezTo>
                    <a:pt x="549" y="1098"/>
                    <a:pt x="549" y="1098"/>
                    <a:pt x="549" y="1098"/>
                  </a:cubicBezTo>
                  <a:cubicBezTo>
                    <a:pt x="499" y="1098"/>
                    <a:pt x="458" y="1139"/>
                    <a:pt x="458" y="1190"/>
                  </a:cubicBezTo>
                  <a:cubicBezTo>
                    <a:pt x="458" y="1281"/>
                    <a:pt x="458" y="1281"/>
                    <a:pt x="458" y="1281"/>
                  </a:cubicBezTo>
                  <a:cubicBezTo>
                    <a:pt x="350" y="1281"/>
                    <a:pt x="350" y="1281"/>
                    <a:pt x="350" y="1281"/>
                  </a:cubicBezTo>
                  <a:cubicBezTo>
                    <a:pt x="326" y="1281"/>
                    <a:pt x="303" y="1291"/>
                    <a:pt x="286" y="1308"/>
                  </a:cubicBezTo>
                  <a:cubicBezTo>
                    <a:pt x="221" y="1373"/>
                    <a:pt x="221" y="1373"/>
                    <a:pt x="221" y="1373"/>
                  </a:cubicBezTo>
                  <a:cubicBezTo>
                    <a:pt x="92" y="1373"/>
                    <a:pt x="92" y="1373"/>
                    <a:pt x="92" y="1373"/>
                  </a:cubicBezTo>
                  <a:cubicBezTo>
                    <a:pt x="92" y="1242"/>
                    <a:pt x="92" y="1242"/>
                    <a:pt x="92" y="1242"/>
                  </a:cubicBezTo>
                  <a:cubicBezTo>
                    <a:pt x="625" y="709"/>
                    <a:pt x="625" y="709"/>
                    <a:pt x="625" y="709"/>
                  </a:cubicBezTo>
                  <a:cubicBezTo>
                    <a:pt x="625" y="709"/>
                    <a:pt x="625" y="709"/>
                    <a:pt x="625" y="710"/>
                  </a:cubicBezTo>
                  <a:cubicBezTo>
                    <a:pt x="692" y="642"/>
                    <a:pt x="692" y="642"/>
                    <a:pt x="692" y="642"/>
                  </a:cubicBezTo>
                  <a:cubicBezTo>
                    <a:pt x="660" y="588"/>
                    <a:pt x="641" y="525"/>
                    <a:pt x="641" y="458"/>
                  </a:cubicBezTo>
                  <a:cubicBezTo>
                    <a:pt x="641" y="255"/>
                    <a:pt x="805" y="92"/>
                    <a:pt x="1007" y="92"/>
                  </a:cubicBezTo>
                  <a:cubicBezTo>
                    <a:pt x="1209" y="92"/>
                    <a:pt x="1373" y="255"/>
                    <a:pt x="1373" y="458"/>
                  </a:cubicBezTo>
                  <a:cubicBezTo>
                    <a:pt x="1373" y="660"/>
                    <a:pt x="1209" y="824"/>
                    <a:pt x="1007" y="824"/>
                  </a:cubicBezTo>
                  <a:close/>
                </a:path>
              </a:pathLst>
            </a:custGeom>
            <a:grpFill/>
            <a:ln>
              <a:noFill/>
            </a:ln>
            <a:extLst>
              <a:ext uri="{91240B29-F687-4f45-9708-019B960494DF}">
                <a14:hiddenLine xmlns:mc="http://schemas.openxmlformats.org/markup-compatibility/2006" xmlns:mv="urn:schemas-microsoft-com:mac:vml"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5" name="Freeform 6"/>
            <p:cNvSpPr>
              <a:spLocks noEditPoints="1"/>
            </p:cNvSpPr>
            <p:nvPr/>
          </p:nvSpPr>
          <p:spPr bwMode="auto">
            <a:xfrm>
              <a:off x="3436938" y="685801"/>
              <a:ext cx="1374775" cy="1390650"/>
            </a:xfrm>
            <a:custGeom>
              <a:avLst/>
              <a:gdLst>
                <a:gd name="T0" fmla="*/ 358 w 366"/>
                <a:gd name="T1" fmla="*/ 196 h 370"/>
                <a:gd name="T2" fmla="*/ 172 w 366"/>
                <a:gd name="T3" fmla="*/ 10 h 370"/>
                <a:gd name="T4" fmla="*/ 132 w 366"/>
                <a:gd name="T5" fmla="*/ 5 h 370"/>
                <a:gd name="T6" fmla="*/ 3 w 366"/>
                <a:gd name="T7" fmla="*/ 134 h 370"/>
                <a:gd name="T8" fmla="*/ 0 w 366"/>
                <a:gd name="T9" fmla="*/ 149 h 370"/>
                <a:gd name="T10" fmla="*/ 8 w 366"/>
                <a:gd name="T11" fmla="*/ 174 h 370"/>
                <a:gd name="T12" fmla="*/ 194 w 366"/>
                <a:gd name="T13" fmla="*/ 360 h 370"/>
                <a:gd name="T14" fmla="*/ 234 w 366"/>
                <a:gd name="T15" fmla="*/ 366 h 370"/>
                <a:gd name="T16" fmla="*/ 364 w 366"/>
                <a:gd name="T17" fmla="*/ 236 h 370"/>
                <a:gd name="T18" fmla="*/ 366 w 366"/>
                <a:gd name="T19" fmla="*/ 222 h 370"/>
                <a:gd name="T20" fmla="*/ 358 w 366"/>
                <a:gd name="T21" fmla="*/ 196 h 370"/>
                <a:gd name="T22" fmla="*/ 221 w 366"/>
                <a:gd name="T23" fmla="*/ 323 h 370"/>
                <a:gd name="T24" fmla="*/ 46 w 366"/>
                <a:gd name="T25" fmla="*/ 149 h 370"/>
                <a:gd name="T26" fmla="*/ 146 w 366"/>
                <a:gd name="T27" fmla="*/ 48 h 370"/>
                <a:gd name="T28" fmla="*/ 320 w 366"/>
                <a:gd name="T29" fmla="*/ 222 h 370"/>
                <a:gd name="T30" fmla="*/ 221 w 366"/>
                <a:gd name="T31" fmla="*/ 323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66" h="370">
                  <a:moveTo>
                    <a:pt x="358" y="196"/>
                  </a:moveTo>
                  <a:cubicBezTo>
                    <a:pt x="306" y="125"/>
                    <a:pt x="244" y="62"/>
                    <a:pt x="172" y="10"/>
                  </a:cubicBezTo>
                  <a:cubicBezTo>
                    <a:pt x="161" y="2"/>
                    <a:pt x="146" y="0"/>
                    <a:pt x="132" y="5"/>
                  </a:cubicBezTo>
                  <a:cubicBezTo>
                    <a:pt x="68" y="27"/>
                    <a:pt x="25" y="71"/>
                    <a:pt x="3" y="134"/>
                  </a:cubicBezTo>
                  <a:cubicBezTo>
                    <a:pt x="1" y="139"/>
                    <a:pt x="0" y="144"/>
                    <a:pt x="0" y="149"/>
                  </a:cubicBezTo>
                  <a:cubicBezTo>
                    <a:pt x="0" y="158"/>
                    <a:pt x="3" y="167"/>
                    <a:pt x="8" y="174"/>
                  </a:cubicBezTo>
                  <a:cubicBezTo>
                    <a:pt x="60" y="246"/>
                    <a:pt x="122" y="308"/>
                    <a:pt x="194" y="360"/>
                  </a:cubicBezTo>
                  <a:cubicBezTo>
                    <a:pt x="206" y="368"/>
                    <a:pt x="221" y="370"/>
                    <a:pt x="234" y="366"/>
                  </a:cubicBezTo>
                  <a:cubicBezTo>
                    <a:pt x="298" y="343"/>
                    <a:pt x="341" y="300"/>
                    <a:pt x="364" y="236"/>
                  </a:cubicBezTo>
                  <a:cubicBezTo>
                    <a:pt x="365" y="232"/>
                    <a:pt x="366" y="227"/>
                    <a:pt x="366" y="222"/>
                  </a:cubicBezTo>
                  <a:cubicBezTo>
                    <a:pt x="366" y="213"/>
                    <a:pt x="363" y="204"/>
                    <a:pt x="358" y="196"/>
                  </a:cubicBezTo>
                  <a:close/>
                  <a:moveTo>
                    <a:pt x="221" y="323"/>
                  </a:moveTo>
                  <a:cubicBezTo>
                    <a:pt x="153" y="274"/>
                    <a:pt x="94" y="215"/>
                    <a:pt x="46" y="149"/>
                  </a:cubicBezTo>
                  <a:cubicBezTo>
                    <a:pt x="63" y="99"/>
                    <a:pt x="97" y="66"/>
                    <a:pt x="146" y="48"/>
                  </a:cubicBezTo>
                  <a:cubicBezTo>
                    <a:pt x="213" y="96"/>
                    <a:pt x="272" y="155"/>
                    <a:pt x="320" y="222"/>
                  </a:cubicBezTo>
                  <a:cubicBezTo>
                    <a:pt x="302" y="272"/>
                    <a:pt x="269" y="305"/>
                    <a:pt x="221" y="323"/>
                  </a:cubicBezTo>
                  <a:close/>
                </a:path>
              </a:pathLst>
            </a:custGeom>
            <a:grpFill/>
            <a:ln>
              <a:noFill/>
            </a:ln>
            <a:extLst>
              <a:ext uri="{91240B29-F687-4f45-9708-019B960494DF}">
                <a14:hiddenLine xmlns:mc="http://schemas.openxmlformats.org/markup-compatibility/2006" xmlns:mv="urn:schemas-microsoft-com:mac:vml"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sp>
        <p:nvSpPr>
          <p:cNvPr id="6" name="TextBox 5"/>
          <p:cNvSpPr txBox="1"/>
          <p:nvPr/>
        </p:nvSpPr>
        <p:spPr>
          <a:xfrm>
            <a:off x="406400" y="439459"/>
            <a:ext cx="6261100" cy="769441"/>
          </a:xfrm>
          <a:prstGeom prst="rect">
            <a:avLst/>
          </a:prstGeom>
          <a:noFill/>
        </p:spPr>
        <p:txBody>
          <a:bodyPr wrap="square" rtlCol="0">
            <a:spAutoFit/>
          </a:bodyPr>
          <a:lstStyle/>
          <a:p>
            <a:pPr algn="ctr"/>
            <a:r>
              <a:rPr lang="id-ID" sz="4400" cap="all" dirty="0">
                <a:solidFill>
                  <a:srgbClr val="333F50"/>
                </a:solidFill>
                <a:latin typeface="+mj-lt"/>
              </a:rPr>
              <a:t>Key points</a:t>
            </a:r>
            <a:endParaRPr lang="en-US" sz="4400" cap="all" dirty="0">
              <a:solidFill>
                <a:srgbClr val="333F50"/>
              </a:solidFill>
              <a:latin typeface="+mj-lt"/>
            </a:endParaRPr>
          </a:p>
        </p:txBody>
      </p:sp>
      <p:sp>
        <p:nvSpPr>
          <p:cNvPr id="13" name="TextBox 12"/>
          <p:cNvSpPr txBox="1"/>
          <p:nvPr/>
        </p:nvSpPr>
        <p:spPr>
          <a:xfrm>
            <a:off x="2197100" y="1422400"/>
            <a:ext cx="8877300" cy="369332"/>
          </a:xfrm>
          <a:prstGeom prst="rect">
            <a:avLst/>
          </a:prstGeom>
          <a:noFill/>
        </p:spPr>
        <p:txBody>
          <a:bodyPr wrap="square" rtlCol="0">
            <a:spAutoFit/>
          </a:bodyPr>
          <a:lstStyle/>
          <a:p>
            <a:endParaRPr lang="en-US"/>
          </a:p>
        </p:txBody>
      </p:sp>
      <p:pic>
        <p:nvPicPr>
          <p:cNvPr id="16" name="Picture 15" descr="17_SAIA_Logo_Pantone302_Horz_Stack_375 Lime Green (1).eps"/>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3">
                <a:alphaModFix amt="50000"/>
              </a:blip>
              <a:stretch>
                <a:fillRect/>
              </a:stretch>
            </p:blipFill>
          </mc:Choice>
          <mc:Fallback>
            <p:blipFill>
              <a:blip r:embed="rId4">
                <a:alphaModFix amt="50000"/>
              </a:blip>
              <a:stretch>
                <a:fillRect/>
              </a:stretch>
            </p:blipFill>
          </mc:Fallback>
        </mc:AlternateContent>
        <p:spPr>
          <a:xfrm>
            <a:off x="261411" y="6386468"/>
            <a:ext cx="2557731" cy="263197"/>
          </a:xfrm>
          <a:prstGeom prst="rect">
            <a:avLst/>
          </a:prstGeom>
          <a:noFill/>
          <a:ln w="12700" cmpd="sng">
            <a:noFill/>
          </a:ln>
        </p:spPr>
      </p:pic>
      <p:cxnSp>
        <p:nvCxnSpPr>
          <p:cNvPr id="17" name="Straight Connector 16"/>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1981200" y="1155700"/>
            <a:ext cx="9842500" cy="5078313"/>
          </a:xfrm>
          <a:prstGeom prst="rect">
            <a:avLst/>
          </a:prstGeom>
          <a:noFill/>
        </p:spPr>
        <p:txBody>
          <a:bodyPr wrap="square" rtlCol="0">
            <a:spAutoFit/>
          </a:bodyPr>
          <a:lstStyle/>
          <a:p>
            <a:pPr>
              <a:spcAft>
                <a:spcPts val="1200"/>
              </a:spcAft>
              <a:buFont typeface="Arial"/>
              <a:buChar char="•"/>
            </a:pPr>
            <a:r>
              <a:rPr lang="en-US" sz="2200" dirty="0">
                <a:solidFill>
                  <a:srgbClr val="595959"/>
                </a:solidFill>
              </a:rPr>
              <a:t> Guardrails are required on ALL OPEN SIDES AND ENDS on any scaffold more than 10ft (3m) above the ground (or lower in some jurisdictions). </a:t>
            </a:r>
          </a:p>
          <a:p>
            <a:pPr>
              <a:spcAft>
                <a:spcPts val="1200"/>
              </a:spcAft>
              <a:buFont typeface="Arial"/>
              <a:buChar char="•"/>
            </a:pPr>
            <a:r>
              <a:rPr lang="en-US" sz="2200" dirty="0">
                <a:solidFill>
                  <a:srgbClr val="595959"/>
                </a:solidFill>
              </a:rPr>
              <a:t> All working </a:t>
            </a:r>
            <a:r>
              <a:rPr lang="en-US" sz="2200" cap="all" dirty="0">
                <a:solidFill>
                  <a:srgbClr val="595959"/>
                </a:solidFill>
              </a:rPr>
              <a:t>platforms must be fully planked </a:t>
            </a:r>
            <a:r>
              <a:rPr lang="en-US" sz="2200" dirty="0">
                <a:solidFill>
                  <a:srgbClr val="595959"/>
                </a:solidFill>
              </a:rPr>
              <a:t>or decked. </a:t>
            </a:r>
          </a:p>
          <a:p>
            <a:pPr>
              <a:spcAft>
                <a:spcPts val="1200"/>
              </a:spcAft>
              <a:buFont typeface="Arial"/>
              <a:buChar char="•"/>
            </a:pPr>
            <a:r>
              <a:rPr lang="en-US" sz="2200" dirty="0">
                <a:solidFill>
                  <a:srgbClr val="595959"/>
                </a:solidFill>
              </a:rPr>
              <a:t> Provide </a:t>
            </a:r>
            <a:r>
              <a:rPr lang="en-US" sz="2200" cap="all" dirty="0">
                <a:solidFill>
                  <a:srgbClr val="595959"/>
                </a:solidFill>
              </a:rPr>
              <a:t>proper access </a:t>
            </a:r>
            <a:r>
              <a:rPr lang="en-US" sz="2200" dirty="0">
                <a:solidFill>
                  <a:srgbClr val="595959"/>
                </a:solidFill>
              </a:rPr>
              <a:t>for workers.  </a:t>
            </a:r>
          </a:p>
          <a:p>
            <a:pPr>
              <a:spcAft>
                <a:spcPts val="1200"/>
              </a:spcAft>
              <a:buFont typeface="Arial"/>
              <a:buChar char="•"/>
            </a:pPr>
            <a:r>
              <a:rPr lang="en-US" sz="2200" dirty="0">
                <a:solidFill>
                  <a:srgbClr val="595959"/>
                </a:solidFill>
              </a:rPr>
              <a:t> Build the scaffold on a </a:t>
            </a:r>
            <a:r>
              <a:rPr lang="en-US" sz="2200" cap="all" dirty="0">
                <a:solidFill>
                  <a:srgbClr val="595959"/>
                </a:solidFill>
              </a:rPr>
              <a:t>clear, firm foundation</a:t>
            </a:r>
            <a:r>
              <a:rPr lang="en-US" sz="2200" dirty="0">
                <a:solidFill>
                  <a:srgbClr val="595959"/>
                </a:solidFill>
              </a:rPr>
              <a:t>.</a:t>
            </a:r>
          </a:p>
          <a:p>
            <a:pPr>
              <a:spcAft>
                <a:spcPts val="1200"/>
              </a:spcAft>
              <a:buFont typeface="Arial"/>
              <a:buChar char="•"/>
            </a:pPr>
            <a:r>
              <a:rPr lang="en-US" sz="2200" dirty="0">
                <a:solidFill>
                  <a:srgbClr val="595959"/>
                </a:solidFill>
              </a:rPr>
              <a:t> The </a:t>
            </a:r>
            <a:r>
              <a:rPr lang="en-US" sz="2200" cap="all" dirty="0">
                <a:solidFill>
                  <a:srgbClr val="595959"/>
                </a:solidFill>
              </a:rPr>
              <a:t>three-colored tag system </a:t>
            </a:r>
            <a:r>
              <a:rPr lang="en-US" sz="2200" dirty="0">
                <a:solidFill>
                  <a:srgbClr val="595959"/>
                </a:solidFill>
              </a:rPr>
              <a:t>is widely recognized and used on many job sites. </a:t>
            </a:r>
          </a:p>
          <a:p>
            <a:pPr>
              <a:spcAft>
                <a:spcPts val="1200"/>
              </a:spcAft>
              <a:buFont typeface="Arial"/>
              <a:buChar char="•"/>
            </a:pPr>
            <a:r>
              <a:rPr lang="en-US" sz="2200" dirty="0">
                <a:solidFill>
                  <a:srgbClr val="595959"/>
                </a:solidFill>
              </a:rPr>
              <a:t> Before the scaffold can be used </a:t>
            </a:r>
            <a:r>
              <a:rPr lang="en-US" sz="2200" cap="all" dirty="0">
                <a:solidFill>
                  <a:srgbClr val="595959"/>
                </a:solidFill>
              </a:rPr>
              <a:t>it must be inspected </a:t>
            </a:r>
            <a:r>
              <a:rPr lang="en-US" sz="2200" dirty="0">
                <a:solidFill>
                  <a:srgbClr val="595959"/>
                </a:solidFill>
              </a:rPr>
              <a:t>by a Competent Person to ensure it is safe. </a:t>
            </a:r>
          </a:p>
          <a:p>
            <a:pPr>
              <a:spcAft>
                <a:spcPts val="1200"/>
              </a:spcAft>
              <a:buFont typeface="Arial"/>
              <a:buChar char="•"/>
            </a:pPr>
            <a:r>
              <a:rPr lang="en-US" sz="2200" dirty="0">
                <a:solidFill>
                  <a:srgbClr val="595959"/>
                </a:solidFill>
              </a:rPr>
              <a:t> </a:t>
            </a:r>
            <a:r>
              <a:rPr lang="en-US" sz="2200" cap="all" dirty="0">
                <a:solidFill>
                  <a:srgbClr val="595959"/>
                </a:solidFill>
              </a:rPr>
              <a:t>Scaffold inspections </a:t>
            </a:r>
            <a:r>
              <a:rPr lang="en-US" sz="2200" dirty="0">
                <a:solidFill>
                  <a:srgbClr val="595959"/>
                </a:solidFill>
              </a:rPr>
              <a:t>must be made after the scaffold has been built and before it is used, before each shift and “periodically” afterwards.</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47"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anim calcmode="lin" valueType="num">
                                      <p:cBhvr>
                                        <p:cTn id="14" dur="500" fill="hold"/>
                                        <p:tgtEl>
                                          <p:spTgt spid="6"/>
                                        </p:tgtEl>
                                        <p:attrNameLst>
                                          <p:attrName>ppt_x</p:attrName>
                                        </p:attrNameLst>
                                      </p:cBhvr>
                                      <p:tavLst>
                                        <p:tav tm="0">
                                          <p:val>
                                            <p:strVal val="#ppt_x"/>
                                          </p:val>
                                        </p:tav>
                                        <p:tav tm="100000">
                                          <p:val>
                                            <p:strVal val="#ppt_x"/>
                                          </p:val>
                                        </p:tav>
                                      </p:tavLst>
                                    </p:anim>
                                    <p:anim calcmode="lin" valueType="num">
                                      <p:cBhvr>
                                        <p:cTn id="15"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0" y="0"/>
            <a:ext cx="12192000" cy="6858000"/>
          </a:xfrm>
          <a:prstGeom prst="rect">
            <a:avLst/>
          </a:prstGeom>
          <a:solidFill>
            <a:schemeClr val="tx2">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9" name="Group 18"/>
          <p:cNvGrpSpPr/>
          <p:nvPr/>
        </p:nvGrpSpPr>
        <p:grpSpPr>
          <a:xfrm>
            <a:off x="12700" y="6105524"/>
            <a:ext cx="4064001" cy="752476"/>
            <a:chOff x="12700" y="6105524"/>
            <a:chExt cx="4064001" cy="752476"/>
          </a:xfrm>
        </p:grpSpPr>
        <p:sp>
          <p:nvSpPr>
            <p:cNvPr id="12" name="Rectangle 11"/>
            <p:cNvSpPr/>
            <p:nvPr/>
          </p:nvSpPr>
          <p:spPr>
            <a:xfrm rot="16200000">
              <a:off x="652462" y="5465762"/>
              <a:ext cx="752476" cy="2032000"/>
            </a:xfrm>
            <a:prstGeom prst="rect">
              <a:avLst/>
            </a:prstGeom>
            <a:solidFill>
              <a:srgbClr val="A4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3" name="Rectangle 12"/>
            <p:cNvSpPr/>
            <p:nvPr/>
          </p:nvSpPr>
          <p:spPr>
            <a:xfrm rot="16200000">
              <a:off x="2697701" y="5479000"/>
              <a:ext cx="726000" cy="2032000"/>
            </a:xfrm>
            <a:prstGeom prst="rect">
              <a:avLst/>
            </a:prstGeom>
            <a:solidFill>
              <a:srgbClr val="C815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15" name="Rectangle 14"/>
          <p:cNvSpPr/>
          <p:nvPr/>
        </p:nvSpPr>
        <p:spPr>
          <a:xfrm rot="16200000">
            <a:off x="6748464" y="5465763"/>
            <a:ext cx="752474" cy="2032000"/>
          </a:xfrm>
          <a:prstGeom prst="rect">
            <a:avLst/>
          </a:prstGeom>
          <a:solidFill>
            <a:srgbClr val="D967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6" name="Rectangle 15"/>
          <p:cNvSpPr/>
          <p:nvPr/>
        </p:nvSpPr>
        <p:spPr>
          <a:xfrm rot="16200000">
            <a:off x="8780466" y="5465766"/>
            <a:ext cx="752468" cy="2032000"/>
          </a:xfrm>
          <a:prstGeom prst="rect">
            <a:avLst/>
          </a:prstGeom>
          <a:solidFill>
            <a:srgbClr val="E07E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7" name="Rectangle 16"/>
          <p:cNvSpPr/>
          <p:nvPr/>
        </p:nvSpPr>
        <p:spPr>
          <a:xfrm rot="16200000">
            <a:off x="10799763" y="5465762"/>
            <a:ext cx="752475" cy="2032000"/>
          </a:xfrm>
          <a:prstGeom prst="rect">
            <a:avLst/>
          </a:prstGeom>
          <a:solidFill>
            <a:srgbClr val="E9A6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cxnSp>
        <p:nvCxnSpPr>
          <p:cNvPr id="35" name="Straight Connector 34"/>
          <p:cNvCxnSpPr/>
          <p:nvPr/>
        </p:nvCxnSpPr>
        <p:spPr>
          <a:xfrm>
            <a:off x="5067137" y="4752582"/>
            <a:ext cx="1028863" cy="0"/>
          </a:xfrm>
          <a:prstGeom prst="line">
            <a:avLst/>
          </a:prstGeom>
          <a:ln w="15875">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5067137" y="4752975"/>
            <a:ext cx="0" cy="438149"/>
          </a:xfrm>
          <a:prstGeom prst="line">
            <a:avLst/>
          </a:prstGeom>
          <a:ln w="15875">
            <a:solidFill>
              <a:schemeClr val="accent6"/>
            </a:solidFill>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3570486" y="2560359"/>
            <a:ext cx="5051082" cy="830997"/>
          </a:xfrm>
          <a:prstGeom prst="rect">
            <a:avLst/>
          </a:prstGeom>
          <a:noFill/>
        </p:spPr>
        <p:txBody>
          <a:bodyPr wrap="none" rtlCol="0">
            <a:spAutoFit/>
          </a:bodyPr>
          <a:lstStyle/>
          <a:p>
            <a:pPr algn="ctr"/>
            <a:r>
              <a:rPr lang="id-ID" sz="4800" dirty="0">
                <a:solidFill>
                  <a:schemeClr val="bg1"/>
                </a:solidFill>
              </a:rPr>
              <a:t>SCAFFOLD PLAN</a:t>
            </a:r>
          </a:p>
        </p:txBody>
      </p:sp>
      <p:sp>
        <p:nvSpPr>
          <p:cNvPr id="41" name="Rectangle 40"/>
          <p:cNvSpPr/>
          <p:nvPr/>
        </p:nvSpPr>
        <p:spPr>
          <a:xfrm>
            <a:off x="1606678" y="3341629"/>
            <a:ext cx="8896222" cy="430887"/>
          </a:xfrm>
          <a:prstGeom prst="rect">
            <a:avLst/>
          </a:prstGeom>
          <a:noFill/>
        </p:spPr>
        <p:txBody>
          <a:bodyPr wrap="square">
            <a:spAutoFit/>
          </a:bodyPr>
          <a:lstStyle/>
          <a:p>
            <a:pPr algn="ctr"/>
            <a:r>
              <a:rPr lang="en-US" sz="2200" cap="all" dirty="0">
                <a:solidFill>
                  <a:srgbClr val="93F300"/>
                </a:solidFill>
                <a:latin typeface="Source Sans Pro Light" panose="020B0403030403020204" pitchFamily="34" charset="0"/>
              </a:rPr>
              <a:t>A SCAFFOLD PLAN will save you time &amp; Prevent Errors </a:t>
            </a:r>
            <a:endParaRPr lang="id-ID" sz="2200" cap="all" dirty="0">
              <a:solidFill>
                <a:srgbClr val="93F300"/>
              </a:solidFill>
              <a:latin typeface="Source Sans Pro Light" panose="020B0403030403020204" pitchFamily="34" charset="0"/>
            </a:endParaRPr>
          </a:p>
        </p:txBody>
      </p:sp>
      <p:cxnSp>
        <p:nvCxnSpPr>
          <p:cNvPr id="42" name="Straight Connector 41"/>
          <p:cNvCxnSpPr/>
          <p:nvPr/>
        </p:nvCxnSpPr>
        <p:spPr>
          <a:xfrm>
            <a:off x="5723825" y="3802513"/>
            <a:ext cx="744351" cy="0"/>
          </a:xfrm>
          <a:prstGeom prst="line">
            <a:avLst/>
          </a:prstGeom>
          <a:ln w="15875">
            <a:solidFill>
              <a:schemeClr val="accent2"/>
            </a:solidFill>
            <a:prstDash val="sysDash"/>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6096000" y="3952875"/>
            <a:ext cx="0" cy="809232"/>
          </a:xfrm>
          <a:prstGeom prst="line">
            <a:avLst/>
          </a:prstGeom>
          <a:ln w="15875">
            <a:solidFill>
              <a:schemeClr val="accent6"/>
            </a:solidFill>
            <a:headEnd type="oval"/>
          </a:ln>
        </p:spPr>
        <p:style>
          <a:lnRef idx="1">
            <a:schemeClr val="accent1"/>
          </a:lnRef>
          <a:fillRef idx="0">
            <a:schemeClr val="accent1"/>
          </a:fillRef>
          <a:effectRef idx="0">
            <a:schemeClr val="accent1"/>
          </a:effectRef>
          <a:fontRef idx="minor">
            <a:schemeClr val="tx1"/>
          </a:fontRef>
        </p:style>
      </p:cxnSp>
      <p:grpSp>
        <p:nvGrpSpPr>
          <p:cNvPr id="20" name="Group 19"/>
          <p:cNvGrpSpPr/>
          <p:nvPr/>
        </p:nvGrpSpPr>
        <p:grpSpPr>
          <a:xfrm>
            <a:off x="4076701" y="5194300"/>
            <a:ext cx="2032000" cy="1663700"/>
            <a:chOff x="4076701" y="5194300"/>
            <a:chExt cx="2032000" cy="1663700"/>
          </a:xfrm>
          <a:solidFill>
            <a:srgbClr val="D0444F"/>
          </a:solidFill>
        </p:grpSpPr>
        <p:sp>
          <p:nvSpPr>
            <p:cNvPr id="14" name="Rectangle 13"/>
            <p:cNvSpPr/>
            <p:nvPr/>
          </p:nvSpPr>
          <p:spPr>
            <a:xfrm rot="16200000">
              <a:off x="4260851" y="5010150"/>
              <a:ext cx="1663700" cy="2032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5" name="TextBox 24"/>
            <p:cNvSpPr txBox="1"/>
            <p:nvPr/>
          </p:nvSpPr>
          <p:spPr>
            <a:xfrm>
              <a:off x="4813300" y="5638800"/>
              <a:ext cx="939800" cy="769441"/>
            </a:xfrm>
            <a:prstGeom prst="rect">
              <a:avLst/>
            </a:prstGeom>
            <a:grpFill/>
          </p:spPr>
          <p:txBody>
            <a:bodyPr wrap="square" rtlCol="0">
              <a:spAutoFit/>
            </a:bodyPr>
            <a:lstStyle/>
            <a:p>
              <a:r>
                <a:rPr lang="en-US" sz="4400" dirty="0">
                  <a:solidFill>
                    <a:schemeClr val="bg1"/>
                  </a:solidFill>
                </a:rPr>
                <a:t>3</a:t>
              </a:r>
            </a:p>
          </p:txBody>
        </p:sp>
      </p:grpSp>
    </p:spTree>
    <p:extLst>
      <p:ext uri="{BB962C8B-B14F-4D97-AF65-F5344CB8AC3E}">
        <p14:creationId xmlns:p14="http://schemas.microsoft.com/office/powerpoint/2010/main" val="316960818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anim calcmode="lin" valueType="num">
                                      <p:cBhvr>
                                        <p:cTn id="8" dur="500" fill="hold"/>
                                        <p:tgtEl>
                                          <p:spTgt spid="17"/>
                                        </p:tgtEl>
                                        <p:attrNameLst>
                                          <p:attrName>ppt_x</p:attrName>
                                        </p:attrNameLst>
                                      </p:cBhvr>
                                      <p:tavLst>
                                        <p:tav tm="0">
                                          <p:val>
                                            <p:strVal val="#ppt_x"/>
                                          </p:val>
                                        </p:tav>
                                        <p:tav tm="100000">
                                          <p:val>
                                            <p:strVal val="#ppt_x"/>
                                          </p:val>
                                        </p:tav>
                                      </p:tavLst>
                                    </p:anim>
                                    <p:anim calcmode="lin" valueType="num">
                                      <p:cBhvr>
                                        <p:cTn id="9" dur="500" fill="hold"/>
                                        <p:tgtEl>
                                          <p:spTgt spid="17"/>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anim calcmode="lin" valueType="num">
                                      <p:cBhvr>
                                        <p:cTn id="14" dur="500" fill="hold"/>
                                        <p:tgtEl>
                                          <p:spTgt spid="15"/>
                                        </p:tgtEl>
                                        <p:attrNameLst>
                                          <p:attrName>ppt_x</p:attrName>
                                        </p:attrNameLst>
                                      </p:cBhvr>
                                      <p:tavLst>
                                        <p:tav tm="0">
                                          <p:val>
                                            <p:strVal val="#ppt_x"/>
                                          </p:val>
                                        </p:tav>
                                        <p:tav tm="100000">
                                          <p:val>
                                            <p:strVal val="#ppt_x"/>
                                          </p:val>
                                        </p:tav>
                                      </p:tavLst>
                                    </p:anim>
                                    <p:anim calcmode="lin" valueType="num">
                                      <p:cBhvr>
                                        <p:cTn id="15" dur="500" fill="hold"/>
                                        <p:tgtEl>
                                          <p:spTgt spid="15"/>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grpId="0"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anim calcmode="lin" valueType="num">
                                      <p:cBhvr>
                                        <p:cTn id="20" dur="500" fill="hold"/>
                                        <p:tgtEl>
                                          <p:spTgt spid="16"/>
                                        </p:tgtEl>
                                        <p:attrNameLst>
                                          <p:attrName>ppt_x</p:attrName>
                                        </p:attrNameLst>
                                      </p:cBhvr>
                                      <p:tavLst>
                                        <p:tav tm="0">
                                          <p:val>
                                            <p:strVal val="#ppt_x"/>
                                          </p:val>
                                        </p:tav>
                                        <p:tav tm="100000">
                                          <p:val>
                                            <p:strVal val="#ppt_x"/>
                                          </p:val>
                                        </p:tav>
                                      </p:tavLst>
                                    </p:anim>
                                    <p:anim calcmode="lin" valueType="num">
                                      <p:cBhvr>
                                        <p:cTn id="21" dur="500" fill="hold"/>
                                        <p:tgtEl>
                                          <p:spTgt spid="16"/>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41"/>
                                        </p:tgtEl>
                                        <p:attrNameLst>
                                          <p:attrName>style.visibility</p:attrName>
                                        </p:attrNameLst>
                                      </p:cBhvr>
                                      <p:to>
                                        <p:strVal val="visible"/>
                                      </p:to>
                                    </p:set>
                                    <p:animEffect transition="in" filter="fade">
                                      <p:cBhvr>
                                        <p:cTn id="24" dur="1000"/>
                                        <p:tgtEl>
                                          <p:spTgt spid="41"/>
                                        </p:tgtEl>
                                      </p:cBhvr>
                                    </p:animEffect>
                                    <p:anim calcmode="lin" valueType="num">
                                      <p:cBhvr>
                                        <p:cTn id="25" dur="1000" fill="hold"/>
                                        <p:tgtEl>
                                          <p:spTgt spid="41"/>
                                        </p:tgtEl>
                                        <p:attrNameLst>
                                          <p:attrName>ppt_x</p:attrName>
                                        </p:attrNameLst>
                                      </p:cBhvr>
                                      <p:tavLst>
                                        <p:tav tm="0">
                                          <p:val>
                                            <p:strVal val="#ppt_x"/>
                                          </p:val>
                                        </p:tav>
                                        <p:tav tm="100000">
                                          <p:val>
                                            <p:strVal val="#ppt_x"/>
                                          </p:val>
                                        </p:tav>
                                      </p:tavLst>
                                    </p:anim>
                                    <p:anim calcmode="lin" valueType="num">
                                      <p:cBhvr>
                                        <p:cTn id="26" dur="1000" fill="hold"/>
                                        <p:tgtEl>
                                          <p:spTgt spid="41"/>
                                        </p:tgtEl>
                                        <p:attrNameLst>
                                          <p:attrName>ppt_y</p:attrName>
                                        </p:attrNameLst>
                                      </p:cBhvr>
                                      <p:tavLst>
                                        <p:tav tm="0">
                                          <p:val>
                                            <p:strVal val="#ppt_y+.1"/>
                                          </p:val>
                                        </p:tav>
                                        <p:tav tm="100000">
                                          <p:val>
                                            <p:strVal val="#ppt_y"/>
                                          </p:val>
                                        </p:tav>
                                      </p:tavLst>
                                    </p:anim>
                                  </p:childTnLst>
                                </p:cTn>
                              </p:par>
                            </p:childTnLst>
                          </p:cTn>
                        </p:par>
                        <p:par>
                          <p:cTn id="27" fill="hold">
                            <p:stCondLst>
                              <p:cond delay="2000"/>
                            </p:stCondLst>
                            <p:childTnLst>
                              <p:par>
                                <p:cTn id="28" presetID="42" presetClass="entr" presetSubtype="0" fill="hold" grpId="0" nodeType="afterEffect">
                                  <p:stCondLst>
                                    <p:cond delay="0"/>
                                  </p:stCondLst>
                                  <p:childTnLst>
                                    <p:set>
                                      <p:cBhvr>
                                        <p:cTn id="29" dur="1" fill="hold">
                                          <p:stCondLst>
                                            <p:cond delay="0"/>
                                          </p:stCondLst>
                                        </p:cTn>
                                        <p:tgtEl>
                                          <p:spTgt spid="40"/>
                                        </p:tgtEl>
                                        <p:attrNameLst>
                                          <p:attrName>style.visibility</p:attrName>
                                        </p:attrNameLst>
                                      </p:cBhvr>
                                      <p:to>
                                        <p:strVal val="visible"/>
                                      </p:to>
                                    </p:set>
                                    <p:animEffect transition="in" filter="fade">
                                      <p:cBhvr>
                                        <p:cTn id="30" dur="1000"/>
                                        <p:tgtEl>
                                          <p:spTgt spid="40"/>
                                        </p:tgtEl>
                                      </p:cBhvr>
                                    </p:animEffect>
                                    <p:anim calcmode="lin" valueType="num">
                                      <p:cBhvr>
                                        <p:cTn id="31" dur="1000" fill="hold"/>
                                        <p:tgtEl>
                                          <p:spTgt spid="40"/>
                                        </p:tgtEl>
                                        <p:attrNameLst>
                                          <p:attrName>ppt_x</p:attrName>
                                        </p:attrNameLst>
                                      </p:cBhvr>
                                      <p:tavLst>
                                        <p:tav tm="0">
                                          <p:val>
                                            <p:strVal val="#ppt_x"/>
                                          </p:val>
                                        </p:tav>
                                        <p:tav tm="100000">
                                          <p:val>
                                            <p:strVal val="#ppt_x"/>
                                          </p:val>
                                        </p:tav>
                                      </p:tavLst>
                                    </p:anim>
                                    <p:anim calcmode="lin" valueType="num">
                                      <p:cBhvr>
                                        <p:cTn id="32"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40" grpId="0"/>
      <p:bldP spid="4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0" y="617259"/>
            <a:ext cx="12242800" cy="754053"/>
          </a:xfrm>
          <a:prstGeom prst="rect">
            <a:avLst/>
          </a:prstGeom>
          <a:noFill/>
        </p:spPr>
        <p:txBody>
          <a:bodyPr wrap="square" rtlCol="0">
            <a:spAutoFit/>
          </a:bodyPr>
          <a:lstStyle/>
          <a:p>
            <a:pPr algn="ctr"/>
            <a:r>
              <a:rPr lang="id-ID" sz="4200" cap="all" dirty="0">
                <a:solidFill>
                  <a:schemeClr val="tx2"/>
                </a:solidFill>
                <a:latin typeface="+mj-lt"/>
              </a:rPr>
              <a:t>TUBE &amp; CLAMP SCAFFOLD CONFIGURATIONS</a:t>
            </a:r>
            <a:endParaRPr lang="en-US" sz="4200" cap="all" dirty="0">
              <a:solidFill>
                <a:schemeClr val="tx2"/>
              </a:solidFill>
              <a:latin typeface="+mj-lt"/>
            </a:endParaRPr>
          </a:p>
        </p:txBody>
      </p:sp>
      <p:pic>
        <p:nvPicPr>
          <p:cNvPr id="3" name="Picture 2"/>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3"/>
              <a:stretch>
                <a:fillRect/>
              </a:stretch>
            </p:blipFill>
          </mc:Choice>
          <mc:Fallback>
            <p:blipFill>
              <a:blip r:embed="rId4"/>
              <a:stretch>
                <a:fillRect/>
              </a:stretch>
            </p:blipFill>
          </mc:Fallback>
        </mc:AlternateContent>
        <p:spPr>
          <a:xfrm>
            <a:off x="730250" y="2235200"/>
            <a:ext cx="2508250" cy="3160000"/>
          </a:xfrm>
          <a:prstGeom prst="rect">
            <a:avLst/>
          </a:prstGeom>
        </p:spPr>
      </p:pic>
      <p:pic>
        <p:nvPicPr>
          <p:cNvPr id="4" name="Picture 3"/>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5"/>
              <a:stretch>
                <a:fillRect/>
              </a:stretch>
            </p:blipFill>
          </mc:Choice>
          <mc:Fallback>
            <p:blipFill>
              <a:blip r:embed="rId6"/>
              <a:stretch>
                <a:fillRect/>
              </a:stretch>
            </p:blipFill>
          </mc:Fallback>
        </mc:AlternateContent>
        <p:spPr>
          <a:xfrm>
            <a:off x="3378199" y="2260600"/>
            <a:ext cx="3594340" cy="3175000"/>
          </a:xfrm>
          <a:prstGeom prst="rect">
            <a:avLst/>
          </a:prstGeom>
        </p:spPr>
      </p:pic>
      <p:pic>
        <p:nvPicPr>
          <p:cNvPr id="5" name="Picture 4"/>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7"/>
              <a:stretch>
                <a:fillRect/>
              </a:stretch>
            </p:blipFill>
          </mc:Choice>
          <mc:Fallback>
            <p:blipFill>
              <a:blip r:embed="rId8"/>
              <a:stretch>
                <a:fillRect/>
              </a:stretch>
            </p:blipFill>
          </mc:Fallback>
        </mc:AlternateContent>
        <p:spPr>
          <a:xfrm>
            <a:off x="7302500" y="2241374"/>
            <a:ext cx="3987946" cy="3219626"/>
          </a:xfrm>
          <a:prstGeom prst="rect">
            <a:avLst/>
          </a:prstGeom>
        </p:spPr>
      </p:pic>
    </p:spTree>
    <p:extLst>
      <p:ext uri="{BB962C8B-B14F-4D97-AF65-F5344CB8AC3E}">
        <p14:creationId xmlns:p14="http://schemas.microsoft.com/office/powerpoint/2010/main" val="103179146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anim calcmode="lin" valueType="num">
                                      <p:cBhvr>
                                        <p:cTn id="8" dur="500" fill="hold"/>
                                        <p:tgtEl>
                                          <p:spTgt spid="17"/>
                                        </p:tgtEl>
                                        <p:attrNameLst>
                                          <p:attrName>ppt_x</p:attrName>
                                        </p:attrNameLst>
                                      </p:cBhvr>
                                      <p:tavLst>
                                        <p:tav tm="0">
                                          <p:val>
                                            <p:strVal val="#ppt_x"/>
                                          </p:val>
                                        </p:tav>
                                        <p:tav tm="100000">
                                          <p:val>
                                            <p:strVal val="#ppt_x"/>
                                          </p:val>
                                        </p:tav>
                                      </p:tavLst>
                                    </p:anim>
                                    <p:anim calcmode="lin" valueType="num">
                                      <p:cBhvr>
                                        <p:cTn id="9" dur="5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24000" y="401359"/>
            <a:ext cx="10236200" cy="769441"/>
          </a:xfrm>
          <a:prstGeom prst="rect">
            <a:avLst/>
          </a:prstGeom>
          <a:noFill/>
        </p:spPr>
        <p:txBody>
          <a:bodyPr wrap="square" rtlCol="0">
            <a:spAutoFit/>
          </a:bodyPr>
          <a:lstStyle/>
          <a:p>
            <a:pPr algn="ctr"/>
            <a:r>
              <a:rPr lang="id-ID" sz="4400" cap="all" dirty="0">
                <a:solidFill>
                  <a:srgbClr val="333F50"/>
                </a:solidFill>
                <a:latin typeface="+mj-lt"/>
              </a:rPr>
              <a:t>Your Scaffold Plan</a:t>
            </a:r>
            <a:endParaRPr lang="en-US" sz="4400" cap="all" dirty="0">
              <a:solidFill>
                <a:srgbClr val="333F50"/>
              </a:solidFill>
              <a:latin typeface="+mj-lt"/>
            </a:endParaRPr>
          </a:p>
        </p:txBody>
      </p:sp>
      <p:pic>
        <p:nvPicPr>
          <p:cNvPr id="4" name="Picture 3" descr="17_SAIA_Logo_Pantone302_Horz_Stack_375 Lime Green (1).eps"/>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3">
                <a:alphaModFix amt="50000"/>
              </a:blip>
              <a:stretch>
                <a:fillRect/>
              </a:stretch>
            </p:blipFill>
          </mc:Choice>
          <mc:Fallback>
            <p:blipFill>
              <a:blip r:embed="rId4">
                <a:alphaModFix amt="50000"/>
              </a:blip>
              <a:stretch>
                <a:fillRect/>
              </a:stretch>
            </p:blipFill>
          </mc:Fallback>
        </mc:AlternateContent>
        <p:spPr>
          <a:xfrm>
            <a:off x="261411" y="6386468"/>
            <a:ext cx="2557731" cy="263197"/>
          </a:xfrm>
          <a:prstGeom prst="rect">
            <a:avLst/>
          </a:prstGeom>
          <a:noFill/>
          <a:ln w="12700" cmpd="sng">
            <a:noFill/>
          </a:ln>
        </p:spPr>
      </p:pic>
      <p:cxnSp>
        <p:nvCxnSpPr>
          <p:cNvPr id="5" name="Straight Connector 4"/>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609600" y="1422400"/>
            <a:ext cx="5918200" cy="4016484"/>
          </a:xfrm>
          <a:prstGeom prst="rect">
            <a:avLst/>
          </a:prstGeom>
          <a:noFill/>
        </p:spPr>
        <p:txBody>
          <a:bodyPr wrap="square" rtlCol="0">
            <a:spAutoFit/>
          </a:bodyPr>
          <a:lstStyle/>
          <a:p>
            <a:pPr>
              <a:spcAft>
                <a:spcPts val="1800"/>
              </a:spcAft>
              <a:buFont typeface="Arial"/>
              <a:buChar char="•"/>
            </a:pPr>
            <a:r>
              <a:rPr lang="en-US" sz="2400" dirty="0">
                <a:solidFill>
                  <a:srgbClr val="595959"/>
                </a:solidFill>
              </a:rPr>
              <a:t> Once you know the requirements of the project, you can develop a plan. </a:t>
            </a:r>
          </a:p>
          <a:p>
            <a:pPr>
              <a:spcAft>
                <a:spcPts val="1800"/>
              </a:spcAft>
              <a:buFont typeface="Arial"/>
              <a:buChar char="•"/>
            </a:pPr>
            <a:r>
              <a:rPr lang="en-US" sz="2400" dirty="0">
                <a:solidFill>
                  <a:srgbClr val="595959"/>
                </a:solidFill>
              </a:rPr>
              <a:t> A plan, is a sketch or drawing, that allows you to figure out the scaffold design on paper.</a:t>
            </a:r>
          </a:p>
          <a:p>
            <a:pPr>
              <a:spcAft>
                <a:spcPts val="1800"/>
              </a:spcAft>
              <a:buFont typeface="Arial"/>
              <a:buChar char="•"/>
            </a:pPr>
            <a:r>
              <a:rPr lang="en-US" sz="2400" dirty="0">
                <a:solidFill>
                  <a:srgbClr val="595959"/>
                </a:solidFill>
              </a:rPr>
              <a:t> You can develop your equipment list from a sketch or drawing of the scaffold configuration. </a:t>
            </a:r>
          </a:p>
          <a:p>
            <a:endParaRPr lang="en-US" dirty="0"/>
          </a:p>
        </p:txBody>
      </p:sp>
      <p:pic>
        <p:nvPicPr>
          <p:cNvPr id="7" name="Picture 6" descr="file-3.jpeg"/>
          <p:cNvPicPr>
            <a:picLocks noChangeAspect="1"/>
          </p:cNvPicPr>
          <p:nvPr/>
        </p:nvPicPr>
        <p:blipFill>
          <a:blip r:embed="rId5"/>
          <a:stretch>
            <a:fillRect/>
          </a:stretch>
        </p:blipFill>
        <p:spPr>
          <a:xfrm rot="16200000">
            <a:off x="6244994" y="1031483"/>
            <a:ext cx="6445090" cy="4813925"/>
          </a:xfrm>
          <a:prstGeom prst="rect">
            <a:avLst/>
          </a:prstGeom>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88916" y="1417488"/>
            <a:ext cx="7014210" cy="400110"/>
          </a:xfrm>
          <a:prstGeom prst="rect">
            <a:avLst/>
          </a:prstGeom>
          <a:noFill/>
        </p:spPr>
        <p:txBody>
          <a:bodyPr wrap="none" rtlCol="0">
            <a:spAutoFit/>
          </a:bodyPr>
          <a:lstStyle/>
          <a:p>
            <a:pPr algn="ctr"/>
            <a:r>
              <a:rPr lang="id-ID" sz="2000" dirty="0">
                <a:solidFill>
                  <a:schemeClr val="tx1">
                    <a:lumMod val="50000"/>
                    <a:lumOff val="50000"/>
                  </a:schemeClr>
                </a:solidFill>
                <a:latin typeface="+mj-lt"/>
              </a:rPr>
              <a:t>By the end of this part of the course you will be able to:</a:t>
            </a:r>
            <a:endParaRPr lang="en-US" sz="2000" dirty="0">
              <a:solidFill>
                <a:schemeClr val="tx1">
                  <a:lumMod val="50000"/>
                  <a:lumOff val="50000"/>
                </a:schemeClr>
              </a:solidFill>
              <a:latin typeface="+mj-lt"/>
            </a:endParaRPr>
          </a:p>
        </p:txBody>
      </p:sp>
      <p:sp>
        <p:nvSpPr>
          <p:cNvPr id="3" name="TextBox 2"/>
          <p:cNvSpPr txBox="1"/>
          <p:nvPr/>
        </p:nvSpPr>
        <p:spPr>
          <a:xfrm>
            <a:off x="2599374" y="680759"/>
            <a:ext cx="6993321" cy="830997"/>
          </a:xfrm>
          <a:prstGeom prst="rect">
            <a:avLst/>
          </a:prstGeom>
          <a:noFill/>
        </p:spPr>
        <p:txBody>
          <a:bodyPr wrap="none" rtlCol="0">
            <a:spAutoFit/>
          </a:bodyPr>
          <a:lstStyle/>
          <a:p>
            <a:pPr algn="ctr"/>
            <a:r>
              <a:rPr lang="id-ID" sz="4800" cap="all" dirty="0">
                <a:solidFill>
                  <a:schemeClr val="tx2"/>
                </a:solidFill>
                <a:latin typeface="+mj-lt"/>
              </a:rPr>
              <a:t>Learning Outcomes:</a:t>
            </a:r>
            <a:endParaRPr lang="en-US" sz="4800" cap="all" dirty="0">
              <a:solidFill>
                <a:schemeClr val="tx2"/>
              </a:solidFill>
              <a:latin typeface="+mj-lt"/>
            </a:endParaRPr>
          </a:p>
        </p:txBody>
      </p:sp>
      <p:grpSp>
        <p:nvGrpSpPr>
          <p:cNvPr id="4" name="Group 43"/>
          <p:cNvGrpSpPr/>
          <p:nvPr/>
        </p:nvGrpSpPr>
        <p:grpSpPr>
          <a:xfrm>
            <a:off x="698500" y="2101911"/>
            <a:ext cx="4889501" cy="1413707"/>
            <a:chOff x="1041400" y="2254311"/>
            <a:chExt cx="4889501" cy="1413707"/>
          </a:xfrm>
        </p:grpSpPr>
        <p:sp>
          <p:nvSpPr>
            <p:cNvPr id="5" name="TextBox 4"/>
            <p:cNvSpPr txBox="1"/>
            <p:nvPr/>
          </p:nvSpPr>
          <p:spPr>
            <a:xfrm>
              <a:off x="2005004" y="2254311"/>
              <a:ext cx="3492613" cy="400110"/>
            </a:xfrm>
            <a:prstGeom prst="rect">
              <a:avLst/>
            </a:prstGeom>
            <a:noFill/>
          </p:spPr>
          <p:txBody>
            <a:bodyPr wrap="none" rtlCol="0">
              <a:spAutoFit/>
            </a:bodyPr>
            <a:lstStyle/>
            <a:p>
              <a:r>
                <a:rPr lang="id-ID" sz="2000" dirty="0">
                  <a:solidFill>
                    <a:schemeClr val="bg1">
                      <a:lumMod val="50000"/>
                    </a:schemeClr>
                  </a:solidFill>
                  <a:latin typeface="+mj-lt"/>
                </a:rPr>
                <a:t>TUBE &amp; CLAMP SCAFFOLDS</a:t>
              </a:r>
            </a:p>
          </p:txBody>
        </p:sp>
        <p:grpSp>
          <p:nvGrpSpPr>
            <p:cNvPr id="6" name="Group 37"/>
            <p:cNvGrpSpPr/>
            <p:nvPr/>
          </p:nvGrpSpPr>
          <p:grpSpPr>
            <a:xfrm>
              <a:off x="1286112" y="2684950"/>
              <a:ext cx="423629" cy="370251"/>
              <a:chOff x="8296275" y="8293096"/>
              <a:chExt cx="1385888" cy="1211261"/>
            </a:xfrm>
            <a:solidFill>
              <a:schemeClr val="bg1"/>
            </a:solidFill>
          </p:grpSpPr>
          <p:sp>
            <p:nvSpPr>
              <p:cNvPr id="10" name="Freeform 8"/>
              <p:cNvSpPr>
                <a:spLocks noEditPoints="1"/>
              </p:cNvSpPr>
              <p:nvPr/>
            </p:nvSpPr>
            <p:spPr bwMode="auto">
              <a:xfrm>
                <a:off x="8296275" y="8293096"/>
                <a:ext cx="1385888" cy="1211261"/>
              </a:xfrm>
              <a:custGeom>
                <a:avLst/>
                <a:gdLst>
                  <a:gd name="T0" fmla="*/ 368 w 369"/>
                  <a:gd name="T1" fmla="*/ 190 h 323"/>
                  <a:gd name="T2" fmla="*/ 322 w 369"/>
                  <a:gd name="T3" fmla="*/ 17 h 323"/>
                  <a:gd name="T4" fmla="*/ 299 w 369"/>
                  <a:gd name="T5" fmla="*/ 0 h 323"/>
                  <a:gd name="T6" fmla="*/ 184 w 369"/>
                  <a:gd name="T7" fmla="*/ 0 h 323"/>
                  <a:gd name="T8" fmla="*/ 69 w 369"/>
                  <a:gd name="T9" fmla="*/ 0 h 323"/>
                  <a:gd name="T10" fmla="*/ 47 w 369"/>
                  <a:gd name="T11" fmla="*/ 17 h 323"/>
                  <a:gd name="T12" fmla="*/ 1 w 369"/>
                  <a:gd name="T13" fmla="*/ 190 h 323"/>
                  <a:gd name="T14" fmla="*/ 0 w 369"/>
                  <a:gd name="T15" fmla="*/ 196 h 323"/>
                  <a:gd name="T16" fmla="*/ 0 w 369"/>
                  <a:gd name="T17" fmla="*/ 276 h 323"/>
                  <a:gd name="T18" fmla="*/ 46 w 369"/>
                  <a:gd name="T19" fmla="*/ 323 h 323"/>
                  <a:gd name="T20" fmla="*/ 323 w 369"/>
                  <a:gd name="T21" fmla="*/ 323 h 323"/>
                  <a:gd name="T22" fmla="*/ 369 w 369"/>
                  <a:gd name="T23" fmla="*/ 276 h 323"/>
                  <a:gd name="T24" fmla="*/ 369 w 369"/>
                  <a:gd name="T25" fmla="*/ 196 h 323"/>
                  <a:gd name="T26" fmla="*/ 368 w 369"/>
                  <a:gd name="T27" fmla="*/ 190 h 323"/>
                  <a:gd name="T28" fmla="*/ 346 w 369"/>
                  <a:gd name="T29" fmla="*/ 276 h 323"/>
                  <a:gd name="T30" fmla="*/ 323 w 369"/>
                  <a:gd name="T31" fmla="*/ 299 h 323"/>
                  <a:gd name="T32" fmla="*/ 46 w 369"/>
                  <a:gd name="T33" fmla="*/ 299 h 323"/>
                  <a:gd name="T34" fmla="*/ 23 w 369"/>
                  <a:gd name="T35" fmla="*/ 276 h 323"/>
                  <a:gd name="T36" fmla="*/ 23 w 369"/>
                  <a:gd name="T37" fmla="*/ 196 h 323"/>
                  <a:gd name="T38" fmla="*/ 69 w 369"/>
                  <a:gd name="T39" fmla="*/ 23 h 323"/>
                  <a:gd name="T40" fmla="*/ 299 w 369"/>
                  <a:gd name="T41" fmla="*/ 23 h 323"/>
                  <a:gd name="T42" fmla="*/ 346 w 369"/>
                  <a:gd name="T43" fmla="*/ 196 h 323"/>
                  <a:gd name="T44" fmla="*/ 346 w 369"/>
                  <a:gd name="T45" fmla="*/ 276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69" h="323">
                    <a:moveTo>
                      <a:pt x="368" y="190"/>
                    </a:moveTo>
                    <a:cubicBezTo>
                      <a:pt x="322" y="17"/>
                      <a:pt x="322" y="17"/>
                      <a:pt x="322" y="17"/>
                    </a:cubicBezTo>
                    <a:cubicBezTo>
                      <a:pt x="319" y="7"/>
                      <a:pt x="310" y="0"/>
                      <a:pt x="299" y="0"/>
                    </a:cubicBezTo>
                    <a:cubicBezTo>
                      <a:pt x="184" y="0"/>
                      <a:pt x="184" y="0"/>
                      <a:pt x="184" y="0"/>
                    </a:cubicBezTo>
                    <a:cubicBezTo>
                      <a:pt x="69" y="0"/>
                      <a:pt x="69" y="0"/>
                      <a:pt x="69" y="0"/>
                    </a:cubicBezTo>
                    <a:cubicBezTo>
                      <a:pt x="59" y="0"/>
                      <a:pt x="50" y="7"/>
                      <a:pt x="47" y="17"/>
                    </a:cubicBezTo>
                    <a:cubicBezTo>
                      <a:pt x="1" y="190"/>
                      <a:pt x="1" y="190"/>
                      <a:pt x="1" y="190"/>
                    </a:cubicBezTo>
                    <a:cubicBezTo>
                      <a:pt x="0" y="192"/>
                      <a:pt x="0" y="194"/>
                      <a:pt x="0" y="196"/>
                    </a:cubicBezTo>
                    <a:cubicBezTo>
                      <a:pt x="0" y="276"/>
                      <a:pt x="0" y="276"/>
                      <a:pt x="0" y="276"/>
                    </a:cubicBezTo>
                    <a:cubicBezTo>
                      <a:pt x="0" y="302"/>
                      <a:pt x="21" y="323"/>
                      <a:pt x="46" y="323"/>
                    </a:cubicBezTo>
                    <a:cubicBezTo>
                      <a:pt x="323" y="323"/>
                      <a:pt x="323" y="323"/>
                      <a:pt x="323" y="323"/>
                    </a:cubicBezTo>
                    <a:cubicBezTo>
                      <a:pt x="348" y="323"/>
                      <a:pt x="369" y="302"/>
                      <a:pt x="369" y="276"/>
                    </a:cubicBezTo>
                    <a:cubicBezTo>
                      <a:pt x="369" y="196"/>
                      <a:pt x="369" y="196"/>
                      <a:pt x="369" y="196"/>
                    </a:cubicBezTo>
                    <a:cubicBezTo>
                      <a:pt x="369" y="194"/>
                      <a:pt x="368" y="192"/>
                      <a:pt x="368" y="190"/>
                    </a:cubicBezTo>
                    <a:close/>
                    <a:moveTo>
                      <a:pt x="346" y="276"/>
                    </a:moveTo>
                    <a:cubicBezTo>
                      <a:pt x="346" y="289"/>
                      <a:pt x="335" y="299"/>
                      <a:pt x="323" y="299"/>
                    </a:cubicBezTo>
                    <a:cubicBezTo>
                      <a:pt x="46" y="299"/>
                      <a:pt x="46" y="299"/>
                      <a:pt x="46" y="299"/>
                    </a:cubicBezTo>
                    <a:cubicBezTo>
                      <a:pt x="34" y="299"/>
                      <a:pt x="23" y="289"/>
                      <a:pt x="23" y="276"/>
                    </a:cubicBezTo>
                    <a:cubicBezTo>
                      <a:pt x="23" y="196"/>
                      <a:pt x="23" y="196"/>
                      <a:pt x="23" y="196"/>
                    </a:cubicBezTo>
                    <a:cubicBezTo>
                      <a:pt x="69" y="23"/>
                      <a:pt x="69" y="23"/>
                      <a:pt x="69" y="23"/>
                    </a:cubicBezTo>
                    <a:cubicBezTo>
                      <a:pt x="299" y="23"/>
                      <a:pt x="299" y="23"/>
                      <a:pt x="299" y="23"/>
                    </a:cubicBezTo>
                    <a:cubicBezTo>
                      <a:pt x="346" y="196"/>
                      <a:pt x="346" y="196"/>
                      <a:pt x="346" y="196"/>
                    </a:cubicBezTo>
                    <a:lnTo>
                      <a:pt x="346" y="276"/>
                    </a:lnTo>
                    <a:close/>
                  </a:path>
                </a:pathLst>
              </a:custGeom>
              <a:grpFill/>
              <a:ln>
                <a:noFill/>
              </a:ln>
              <a:extLst>
                <a:ext uri="{91240B29-F687-4f45-9708-019B960494DF}">
                  <a14:hiddenLine xmlns:mc="http://schemas.openxmlformats.org/markup-compatibility/2006" xmlns:mv="urn:schemas-microsoft-com:mac:vml"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1" name="Freeform 9"/>
              <p:cNvSpPr>
                <a:spLocks noEditPoints="1"/>
              </p:cNvSpPr>
              <p:nvPr/>
            </p:nvSpPr>
            <p:spPr bwMode="auto">
              <a:xfrm>
                <a:off x="8461376" y="8466137"/>
                <a:ext cx="1055689" cy="776288"/>
              </a:xfrm>
              <a:custGeom>
                <a:avLst/>
                <a:gdLst>
                  <a:gd name="T0" fmla="*/ 229 w 281"/>
                  <a:gd name="T1" fmla="*/ 0 h 207"/>
                  <a:gd name="T2" fmla="*/ 51 w 281"/>
                  <a:gd name="T3" fmla="*/ 0 h 207"/>
                  <a:gd name="T4" fmla="*/ 40 w 281"/>
                  <a:gd name="T5" fmla="*/ 9 h 207"/>
                  <a:gd name="T6" fmla="*/ 0 w 281"/>
                  <a:gd name="T7" fmla="*/ 147 h 207"/>
                  <a:gd name="T8" fmla="*/ 2 w 281"/>
                  <a:gd name="T9" fmla="*/ 157 h 207"/>
                  <a:gd name="T10" fmla="*/ 12 w 281"/>
                  <a:gd name="T11" fmla="*/ 161 h 207"/>
                  <a:gd name="T12" fmla="*/ 45 w 281"/>
                  <a:gd name="T13" fmla="*/ 161 h 207"/>
                  <a:gd name="T14" fmla="*/ 58 w 281"/>
                  <a:gd name="T15" fmla="*/ 161 h 207"/>
                  <a:gd name="T16" fmla="*/ 64 w 281"/>
                  <a:gd name="T17" fmla="*/ 161 h 207"/>
                  <a:gd name="T18" fmla="*/ 81 w 281"/>
                  <a:gd name="T19" fmla="*/ 195 h 207"/>
                  <a:gd name="T20" fmla="*/ 101 w 281"/>
                  <a:gd name="T21" fmla="*/ 207 h 207"/>
                  <a:gd name="T22" fmla="*/ 179 w 281"/>
                  <a:gd name="T23" fmla="*/ 207 h 207"/>
                  <a:gd name="T24" fmla="*/ 200 w 281"/>
                  <a:gd name="T25" fmla="*/ 195 h 207"/>
                  <a:gd name="T26" fmla="*/ 217 w 281"/>
                  <a:gd name="T27" fmla="*/ 161 h 207"/>
                  <a:gd name="T28" fmla="*/ 223 w 281"/>
                  <a:gd name="T29" fmla="*/ 161 h 207"/>
                  <a:gd name="T30" fmla="*/ 236 w 281"/>
                  <a:gd name="T31" fmla="*/ 161 h 207"/>
                  <a:gd name="T32" fmla="*/ 269 w 281"/>
                  <a:gd name="T33" fmla="*/ 161 h 207"/>
                  <a:gd name="T34" fmla="*/ 278 w 281"/>
                  <a:gd name="T35" fmla="*/ 157 h 207"/>
                  <a:gd name="T36" fmla="*/ 280 w 281"/>
                  <a:gd name="T37" fmla="*/ 147 h 207"/>
                  <a:gd name="T38" fmla="*/ 241 w 281"/>
                  <a:gd name="T39" fmla="*/ 9 h 207"/>
                  <a:gd name="T40" fmla="*/ 229 w 281"/>
                  <a:gd name="T41" fmla="*/ 0 h 207"/>
                  <a:gd name="T42" fmla="*/ 236 w 281"/>
                  <a:gd name="T43" fmla="*/ 138 h 207"/>
                  <a:gd name="T44" fmla="*/ 217 w 281"/>
                  <a:gd name="T45" fmla="*/ 138 h 207"/>
                  <a:gd name="T46" fmla="*/ 196 w 281"/>
                  <a:gd name="T47" fmla="*/ 151 h 207"/>
                  <a:gd name="T48" fmla="*/ 179 w 281"/>
                  <a:gd name="T49" fmla="*/ 184 h 207"/>
                  <a:gd name="T50" fmla="*/ 101 w 281"/>
                  <a:gd name="T51" fmla="*/ 184 h 207"/>
                  <a:gd name="T52" fmla="*/ 85 w 281"/>
                  <a:gd name="T53" fmla="*/ 151 h 207"/>
                  <a:gd name="T54" fmla="*/ 64 w 281"/>
                  <a:gd name="T55" fmla="*/ 138 h 207"/>
                  <a:gd name="T56" fmla="*/ 45 w 281"/>
                  <a:gd name="T57" fmla="*/ 138 h 207"/>
                  <a:gd name="T58" fmla="*/ 18 w 281"/>
                  <a:gd name="T59" fmla="*/ 138 h 207"/>
                  <a:gd name="T60" fmla="*/ 51 w 281"/>
                  <a:gd name="T61" fmla="*/ 12 h 207"/>
                  <a:gd name="T62" fmla="*/ 229 w 281"/>
                  <a:gd name="T63" fmla="*/ 12 h 207"/>
                  <a:gd name="T64" fmla="*/ 263 w 281"/>
                  <a:gd name="T65" fmla="*/ 138 h 207"/>
                  <a:gd name="T66" fmla="*/ 236 w 281"/>
                  <a:gd name="T67" fmla="*/ 138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81" h="207">
                    <a:moveTo>
                      <a:pt x="229" y="0"/>
                    </a:moveTo>
                    <a:cubicBezTo>
                      <a:pt x="51" y="0"/>
                      <a:pt x="51" y="0"/>
                      <a:pt x="51" y="0"/>
                    </a:cubicBezTo>
                    <a:cubicBezTo>
                      <a:pt x="46" y="0"/>
                      <a:pt x="41" y="4"/>
                      <a:pt x="40" y="9"/>
                    </a:cubicBezTo>
                    <a:cubicBezTo>
                      <a:pt x="0" y="147"/>
                      <a:pt x="0" y="147"/>
                      <a:pt x="0" y="147"/>
                    </a:cubicBezTo>
                    <a:cubicBezTo>
                      <a:pt x="0" y="150"/>
                      <a:pt x="0" y="154"/>
                      <a:pt x="2" y="157"/>
                    </a:cubicBezTo>
                    <a:cubicBezTo>
                      <a:pt x="5" y="160"/>
                      <a:pt x="8" y="161"/>
                      <a:pt x="12" y="161"/>
                    </a:cubicBezTo>
                    <a:cubicBezTo>
                      <a:pt x="45" y="161"/>
                      <a:pt x="45" y="161"/>
                      <a:pt x="45" y="161"/>
                    </a:cubicBezTo>
                    <a:cubicBezTo>
                      <a:pt x="58" y="161"/>
                      <a:pt x="58" y="161"/>
                      <a:pt x="58" y="161"/>
                    </a:cubicBezTo>
                    <a:cubicBezTo>
                      <a:pt x="64" y="161"/>
                      <a:pt x="64" y="161"/>
                      <a:pt x="64" y="161"/>
                    </a:cubicBezTo>
                    <a:cubicBezTo>
                      <a:pt x="81" y="195"/>
                      <a:pt x="81" y="195"/>
                      <a:pt x="81" y="195"/>
                    </a:cubicBezTo>
                    <a:cubicBezTo>
                      <a:pt x="85" y="203"/>
                      <a:pt x="93" y="207"/>
                      <a:pt x="101" y="207"/>
                    </a:cubicBezTo>
                    <a:cubicBezTo>
                      <a:pt x="179" y="207"/>
                      <a:pt x="179" y="207"/>
                      <a:pt x="179" y="207"/>
                    </a:cubicBezTo>
                    <a:cubicBezTo>
                      <a:pt x="188" y="207"/>
                      <a:pt x="196" y="203"/>
                      <a:pt x="200" y="195"/>
                    </a:cubicBezTo>
                    <a:cubicBezTo>
                      <a:pt x="217" y="161"/>
                      <a:pt x="217" y="161"/>
                      <a:pt x="217" y="161"/>
                    </a:cubicBezTo>
                    <a:cubicBezTo>
                      <a:pt x="223" y="161"/>
                      <a:pt x="223" y="161"/>
                      <a:pt x="223" y="161"/>
                    </a:cubicBezTo>
                    <a:cubicBezTo>
                      <a:pt x="236" y="161"/>
                      <a:pt x="236" y="161"/>
                      <a:pt x="236" y="161"/>
                    </a:cubicBezTo>
                    <a:cubicBezTo>
                      <a:pt x="269" y="161"/>
                      <a:pt x="269" y="161"/>
                      <a:pt x="269" y="161"/>
                    </a:cubicBezTo>
                    <a:cubicBezTo>
                      <a:pt x="273" y="161"/>
                      <a:pt x="276" y="160"/>
                      <a:pt x="278" y="157"/>
                    </a:cubicBezTo>
                    <a:cubicBezTo>
                      <a:pt x="280" y="154"/>
                      <a:pt x="281" y="150"/>
                      <a:pt x="280" y="147"/>
                    </a:cubicBezTo>
                    <a:cubicBezTo>
                      <a:pt x="241" y="9"/>
                      <a:pt x="241" y="9"/>
                      <a:pt x="241" y="9"/>
                    </a:cubicBezTo>
                    <a:cubicBezTo>
                      <a:pt x="239" y="4"/>
                      <a:pt x="235" y="0"/>
                      <a:pt x="229" y="0"/>
                    </a:cubicBezTo>
                    <a:close/>
                    <a:moveTo>
                      <a:pt x="236" y="138"/>
                    </a:moveTo>
                    <a:cubicBezTo>
                      <a:pt x="217" y="138"/>
                      <a:pt x="217" y="138"/>
                      <a:pt x="217" y="138"/>
                    </a:cubicBezTo>
                    <a:cubicBezTo>
                      <a:pt x="208" y="138"/>
                      <a:pt x="200" y="143"/>
                      <a:pt x="196" y="151"/>
                    </a:cubicBezTo>
                    <a:cubicBezTo>
                      <a:pt x="179" y="184"/>
                      <a:pt x="179" y="184"/>
                      <a:pt x="179" y="184"/>
                    </a:cubicBezTo>
                    <a:cubicBezTo>
                      <a:pt x="101" y="184"/>
                      <a:pt x="101" y="184"/>
                      <a:pt x="101" y="184"/>
                    </a:cubicBezTo>
                    <a:cubicBezTo>
                      <a:pt x="85" y="151"/>
                      <a:pt x="85" y="151"/>
                      <a:pt x="85" y="151"/>
                    </a:cubicBezTo>
                    <a:cubicBezTo>
                      <a:pt x="81" y="143"/>
                      <a:pt x="73" y="138"/>
                      <a:pt x="64" y="138"/>
                    </a:cubicBezTo>
                    <a:cubicBezTo>
                      <a:pt x="45" y="138"/>
                      <a:pt x="45" y="138"/>
                      <a:pt x="45" y="138"/>
                    </a:cubicBezTo>
                    <a:cubicBezTo>
                      <a:pt x="18" y="138"/>
                      <a:pt x="18" y="138"/>
                      <a:pt x="18" y="138"/>
                    </a:cubicBezTo>
                    <a:cubicBezTo>
                      <a:pt x="51" y="12"/>
                      <a:pt x="51" y="12"/>
                      <a:pt x="51" y="12"/>
                    </a:cubicBezTo>
                    <a:cubicBezTo>
                      <a:pt x="229" y="12"/>
                      <a:pt x="229" y="12"/>
                      <a:pt x="229" y="12"/>
                    </a:cubicBezTo>
                    <a:cubicBezTo>
                      <a:pt x="263" y="138"/>
                      <a:pt x="263" y="138"/>
                      <a:pt x="263" y="138"/>
                    </a:cubicBezTo>
                    <a:lnTo>
                      <a:pt x="236" y="138"/>
                    </a:lnTo>
                    <a:close/>
                  </a:path>
                </a:pathLst>
              </a:custGeom>
              <a:grpFill/>
              <a:ln>
                <a:noFill/>
              </a:ln>
              <a:extLst>
                <a:ext uri="{91240B29-F687-4f45-9708-019B960494DF}">
                  <a14:hiddenLine xmlns:mc="http://schemas.openxmlformats.org/markup-compatibility/2006" xmlns:mv="urn:schemas-microsoft-com:mac:vml"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sp>
          <p:nvSpPr>
            <p:cNvPr id="7" name="Oval 6"/>
            <p:cNvSpPr/>
            <p:nvPr/>
          </p:nvSpPr>
          <p:spPr>
            <a:xfrm>
              <a:off x="1041400" y="2387600"/>
              <a:ext cx="901700" cy="901700"/>
            </a:xfrm>
            <a:prstGeom prst="ellipse">
              <a:avLst/>
            </a:prstGeom>
            <a:solidFill>
              <a:srgbClr val="A4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1257300" y="2425700"/>
              <a:ext cx="571500" cy="769441"/>
            </a:xfrm>
            <a:prstGeom prst="rect">
              <a:avLst/>
            </a:prstGeom>
            <a:noFill/>
          </p:spPr>
          <p:txBody>
            <a:bodyPr wrap="square" rtlCol="0">
              <a:spAutoFit/>
            </a:bodyPr>
            <a:lstStyle/>
            <a:p>
              <a:r>
                <a:rPr lang="en-US" sz="4400" dirty="0">
                  <a:solidFill>
                    <a:schemeClr val="bg1"/>
                  </a:solidFill>
                </a:rPr>
                <a:t>1</a:t>
              </a:r>
            </a:p>
          </p:txBody>
        </p:sp>
        <p:sp>
          <p:nvSpPr>
            <p:cNvPr id="9" name="TextBox 8"/>
            <p:cNvSpPr txBox="1"/>
            <p:nvPr/>
          </p:nvSpPr>
          <p:spPr>
            <a:xfrm>
              <a:off x="2019301" y="2590800"/>
              <a:ext cx="3911600" cy="1077218"/>
            </a:xfrm>
            <a:prstGeom prst="rect">
              <a:avLst/>
            </a:prstGeom>
            <a:noFill/>
          </p:spPr>
          <p:txBody>
            <a:bodyPr wrap="square" rtlCol="0">
              <a:spAutoFit/>
            </a:bodyPr>
            <a:lstStyle/>
            <a:p>
              <a:pPr algn="just"/>
              <a:r>
                <a:rPr lang="en-US" sz="1600" dirty="0">
                  <a:solidFill>
                    <a:srgbClr val="595959"/>
                  </a:solidFill>
                </a:rPr>
                <a:t>Identify different  components of a Tube &amp; Clamp Scaffold. You will also learn to select and inspect Tube &amp; Clamp Scaffold equipment.</a:t>
              </a:r>
              <a:endParaRPr lang="en-US" sz="1600" dirty="0">
                <a:solidFill>
                  <a:schemeClr val="bg1">
                    <a:lumMod val="65000"/>
                  </a:schemeClr>
                </a:solidFill>
              </a:endParaRPr>
            </a:p>
          </p:txBody>
        </p:sp>
      </p:grpSp>
      <p:grpSp>
        <p:nvGrpSpPr>
          <p:cNvPr id="12" name="Group 44"/>
          <p:cNvGrpSpPr/>
          <p:nvPr/>
        </p:nvGrpSpPr>
        <p:grpSpPr>
          <a:xfrm>
            <a:off x="673100" y="3587348"/>
            <a:ext cx="5016500" cy="1416627"/>
            <a:chOff x="1016000" y="3536548"/>
            <a:chExt cx="5016500" cy="1416627"/>
          </a:xfrm>
        </p:grpSpPr>
        <p:sp>
          <p:nvSpPr>
            <p:cNvPr id="13" name="Oval 12"/>
            <p:cNvSpPr/>
            <p:nvPr/>
          </p:nvSpPr>
          <p:spPr>
            <a:xfrm>
              <a:off x="1016000" y="3732397"/>
              <a:ext cx="926812" cy="923827"/>
            </a:xfrm>
            <a:prstGeom prst="ellipse">
              <a:avLst/>
            </a:prstGeom>
            <a:solidFill>
              <a:srgbClr val="C815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4" name="TextBox 13"/>
            <p:cNvSpPr txBox="1"/>
            <p:nvPr/>
          </p:nvSpPr>
          <p:spPr>
            <a:xfrm>
              <a:off x="2005005" y="3536548"/>
              <a:ext cx="3176596" cy="707886"/>
            </a:xfrm>
            <a:prstGeom prst="rect">
              <a:avLst/>
            </a:prstGeom>
            <a:noFill/>
          </p:spPr>
          <p:txBody>
            <a:bodyPr wrap="square" rtlCol="0">
              <a:spAutoFit/>
            </a:bodyPr>
            <a:lstStyle/>
            <a:p>
              <a:r>
                <a:rPr lang="id-ID" sz="2000" dirty="0">
                  <a:solidFill>
                    <a:schemeClr val="bg1">
                      <a:lumMod val="50000"/>
                    </a:schemeClr>
                  </a:solidFill>
                  <a:latin typeface="+mj-lt"/>
                </a:rPr>
                <a:t>BUILDING TUBE &amp; CLAMP SCAFFOLDS</a:t>
              </a:r>
            </a:p>
          </p:txBody>
        </p:sp>
        <p:sp>
          <p:nvSpPr>
            <p:cNvPr id="15" name="Rectangle 14"/>
            <p:cNvSpPr/>
            <p:nvPr/>
          </p:nvSpPr>
          <p:spPr>
            <a:xfrm>
              <a:off x="2005004" y="4122178"/>
              <a:ext cx="4027496" cy="830997"/>
            </a:xfrm>
            <a:prstGeom prst="rect">
              <a:avLst/>
            </a:prstGeom>
          </p:spPr>
          <p:txBody>
            <a:bodyPr wrap="square">
              <a:spAutoFit/>
            </a:bodyPr>
            <a:lstStyle/>
            <a:p>
              <a:pPr algn="just"/>
              <a:r>
                <a:rPr lang="en-US" sz="1600" dirty="0">
                  <a:solidFill>
                    <a:srgbClr val="595959"/>
                  </a:solidFill>
                </a:rPr>
                <a:t>Describe the process of building a basic Tube &amp; Clamp Scaffold unit and how to install additional lifts.</a:t>
              </a:r>
              <a:endParaRPr lang="id-ID" sz="1600" dirty="0">
                <a:solidFill>
                  <a:srgbClr val="595959"/>
                </a:solidFill>
              </a:endParaRPr>
            </a:p>
          </p:txBody>
        </p:sp>
        <p:sp>
          <p:nvSpPr>
            <p:cNvPr id="16" name="TextBox 15"/>
            <p:cNvSpPr txBox="1"/>
            <p:nvPr/>
          </p:nvSpPr>
          <p:spPr>
            <a:xfrm>
              <a:off x="1244600" y="3784600"/>
              <a:ext cx="571500" cy="769441"/>
            </a:xfrm>
            <a:prstGeom prst="rect">
              <a:avLst/>
            </a:prstGeom>
            <a:noFill/>
          </p:spPr>
          <p:txBody>
            <a:bodyPr wrap="square" rtlCol="0">
              <a:spAutoFit/>
            </a:bodyPr>
            <a:lstStyle/>
            <a:p>
              <a:r>
                <a:rPr lang="en-US" sz="4400" dirty="0">
                  <a:solidFill>
                    <a:schemeClr val="bg1"/>
                  </a:solidFill>
                </a:rPr>
                <a:t>2</a:t>
              </a:r>
            </a:p>
          </p:txBody>
        </p:sp>
      </p:grpSp>
      <p:grpSp>
        <p:nvGrpSpPr>
          <p:cNvPr id="17" name="Group 45"/>
          <p:cNvGrpSpPr/>
          <p:nvPr/>
        </p:nvGrpSpPr>
        <p:grpSpPr>
          <a:xfrm>
            <a:off x="676085" y="5039070"/>
            <a:ext cx="5013515" cy="1627180"/>
            <a:chOff x="1018985" y="5039070"/>
            <a:chExt cx="5013515" cy="1627180"/>
          </a:xfrm>
        </p:grpSpPr>
        <p:sp>
          <p:nvSpPr>
            <p:cNvPr id="18" name="Oval 17"/>
            <p:cNvSpPr/>
            <p:nvPr/>
          </p:nvSpPr>
          <p:spPr>
            <a:xfrm>
              <a:off x="1018985" y="5153038"/>
              <a:ext cx="923827" cy="923827"/>
            </a:xfrm>
            <a:prstGeom prst="ellipse">
              <a:avLst/>
            </a:prstGeom>
            <a:solidFill>
              <a:srgbClr val="D044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9" name="TextBox 18"/>
            <p:cNvSpPr txBox="1"/>
            <p:nvPr/>
          </p:nvSpPr>
          <p:spPr>
            <a:xfrm>
              <a:off x="2017704" y="5039070"/>
              <a:ext cx="2212339" cy="400110"/>
            </a:xfrm>
            <a:prstGeom prst="rect">
              <a:avLst/>
            </a:prstGeom>
            <a:noFill/>
          </p:spPr>
          <p:txBody>
            <a:bodyPr wrap="none" rtlCol="0">
              <a:spAutoFit/>
            </a:bodyPr>
            <a:lstStyle/>
            <a:p>
              <a:r>
                <a:rPr lang="id-ID" sz="2000" dirty="0">
                  <a:solidFill>
                    <a:schemeClr val="bg1">
                      <a:lumMod val="50000"/>
                    </a:schemeClr>
                  </a:solidFill>
                  <a:latin typeface="+mj-lt"/>
                </a:rPr>
                <a:t>SCAFFOLD PLAN</a:t>
              </a:r>
            </a:p>
          </p:txBody>
        </p:sp>
        <p:sp>
          <p:nvSpPr>
            <p:cNvPr id="20" name="Rectangle 19"/>
            <p:cNvSpPr/>
            <p:nvPr/>
          </p:nvSpPr>
          <p:spPr>
            <a:xfrm>
              <a:off x="2005004" y="5314219"/>
              <a:ext cx="4027496" cy="954107"/>
            </a:xfrm>
            <a:prstGeom prst="rect">
              <a:avLst/>
            </a:prstGeom>
          </p:spPr>
          <p:txBody>
            <a:bodyPr wrap="square">
              <a:spAutoFit/>
            </a:bodyPr>
            <a:lstStyle/>
            <a:p>
              <a:pPr algn="just"/>
              <a:r>
                <a:rPr lang="en-US" sz="1400" dirty="0">
                  <a:solidFill>
                    <a:srgbClr val="595959"/>
                  </a:solidFill>
                </a:rPr>
                <a:t>Describe the different types of Tube &amp; Clamp Scaffold configurations. Select appropriate equipment and sketch a scaffold design for the purposes of planning.</a:t>
              </a:r>
              <a:endParaRPr lang="id-ID" sz="1400" dirty="0">
                <a:solidFill>
                  <a:srgbClr val="595959"/>
                </a:solidFill>
              </a:endParaRPr>
            </a:p>
          </p:txBody>
        </p:sp>
        <p:sp>
          <p:nvSpPr>
            <p:cNvPr id="21" name="TextBox 20"/>
            <p:cNvSpPr txBox="1"/>
            <p:nvPr/>
          </p:nvSpPr>
          <p:spPr>
            <a:xfrm>
              <a:off x="1244601" y="5219700"/>
              <a:ext cx="469899" cy="1446550"/>
            </a:xfrm>
            <a:prstGeom prst="rect">
              <a:avLst/>
            </a:prstGeom>
            <a:noFill/>
          </p:spPr>
          <p:txBody>
            <a:bodyPr wrap="square" rtlCol="0">
              <a:spAutoFit/>
            </a:bodyPr>
            <a:lstStyle/>
            <a:p>
              <a:r>
                <a:rPr lang="en-US" sz="4400" dirty="0">
                  <a:solidFill>
                    <a:schemeClr val="bg1"/>
                  </a:solidFill>
                </a:rPr>
                <a:t>3</a:t>
              </a:r>
            </a:p>
          </p:txBody>
        </p:sp>
      </p:grpSp>
      <p:grpSp>
        <p:nvGrpSpPr>
          <p:cNvPr id="22" name="Group 46"/>
          <p:cNvGrpSpPr/>
          <p:nvPr/>
        </p:nvGrpSpPr>
        <p:grpSpPr>
          <a:xfrm>
            <a:off x="6202698" y="2292411"/>
            <a:ext cx="5354302" cy="1617939"/>
            <a:chOff x="6545598" y="2292411"/>
            <a:chExt cx="5354302" cy="1617939"/>
          </a:xfrm>
        </p:grpSpPr>
        <p:sp>
          <p:nvSpPr>
            <p:cNvPr id="23" name="Oval 22"/>
            <p:cNvSpPr/>
            <p:nvPr/>
          </p:nvSpPr>
          <p:spPr>
            <a:xfrm>
              <a:off x="6545598" y="2424760"/>
              <a:ext cx="923827" cy="923827"/>
            </a:xfrm>
            <a:prstGeom prst="ellipse">
              <a:avLst/>
            </a:prstGeom>
            <a:solidFill>
              <a:srgbClr val="D967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4" name="TextBox 23"/>
            <p:cNvSpPr txBox="1"/>
            <p:nvPr/>
          </p:nvSpPr>
          <p:spPr>
            <a:xfrm>
              <a:off x="7553414" y="2292411"/>
              <a:ext cx="2953603" cy="400110"/>
            </a:xfrm>
            <a:prstGeom prst="rect">
              <a:avLst/>
            </a:prstGeom>
            <a:noFill/>
          </p:spPr>
          <p:txBody>
            <a:bodyPr wrap="none" rtlCol="0">
              <a:spAutoFit/>
            </a:bodyPr>
            <a:lstStyle/>
            <a:p>
              <a:r>
                <a:rPr lang="id-ID" sz="2000" dirty="0">
                  <a:solidFill>
                    <a:schemeClr val="bg1">
                      <a:lumMod val="50000"/>
                    </a:schemeClr>
                  </a:solidFill>
                  <a:latin typeface="+mj-lt"/>
                </a:rPr>
                <a:t>MULTI-BAY SCAFFOLDS</a:t>
              </a:r>
            </a:p>
          </p:txBody>
        </p:sp>
        <p:sp>
          <p:nvSpPr>
            <p:cNvPr id="25" name="Rectangle 24"/>
            <p:cNvSpPr/>
            <p:nvPr/>
          </p:nvSpPr>
          <p:spPr>
            <a:xfrm>
              <a:off x="7553414" y="2598641"/>
              <a:ext cx="4346486" cy="830997"/>
            </a:xfrm>
            <a:prstGeom prst="rect">
              <a:avLst/>
            </a:prstGeom>
          </p:spPr>
          <p:txBody>
            <a:bodyPr wrap="square">
              <a:spAutoFit/>
            </a:bodyPr>
            <a:lstStyle/>
            <a:p>
              <a:pPr algn="just"/>
              <a:r>
                <a:rPr lang="en-US" sz="1600" dirty="0">
                  <a:solidFill>
                    <a:srgbClr val="595959"/>
                  </a:solidFill>
                </a:rPr>
                <a:t>Build area scaffolds and scaffold runs by adding additional bays lengthwise and widthwise and sketch a scaffold design,</a:t>
              </a:r>
              <a:endParaRPr lang="id-ID" sz="1600" dirty="0">
                <a:solidFill>
                  <a:srgbClr val="595959"/>
                </a:solidFill>
              </a:endParaRPr>
            </a:p>
          </p:txBody>
        </p:sp>
        <p:sp>
          <p:nvSpPr>
            <p:cNvPr id="26" name="TextBox 25"/>
            <p:cNvSpPr txBox="1"/>
            <p:nvPr/>
          </p:nvSpPr>
          <p:spPr>
            <a:xfrm>
              <a:off x="6718300" y="2463800"/>
              <a:ext cx="469900" cy="1446550"/>
            </a:xfrm>
            <a:prstGeom prst="rect">
              <a:avLst/>
            </a:prstGeom>
            <a:noFill/>
          </p:spPr>
          <p:txBody>
            <a:bodyPr wrap="square" rtlCol="0">
              <a:spAutoFit/>
            </a:bodyPr>
            <a:lstStyle/>
            <a:p>
              <a:r>
                <a:rPr lang="en-US" sz="4400" dirty="0">
                  <a:solidFill>
                    <a:schemeClr val="bg1"/>
                  </a:solidFill>
                </a:rPr>
                <a:t>4</a:t>
              </a:r>
            </a:p>
          </p:txBody>
        </p:sp>
      </p:grpSp>
      <p:grpSp>
        <p:nvGrpSpPr>
          <p:cNvPr id="27" name="Group 47"/>
          <p:cNvGrpSpPr/>
          <p:nvPr/>
        </p:nvGrpSpPr>
        <p:grpSpPr>
          <a:xfrm>
            <a:off x="6224495" y="3600048"/>
            <a:ext cx="5218205" cy="1643802"/>
            <a:chOff x="6567395" y="3600048"/>
            <a:chExt cx="5218205" cy="1643802"/>
          </a:xfrm>
        </p:grpSpPr>
        <p:sp>
          <p:nvSpPr>
            <p:cNvPr id="28" name="Oval 27"/>
            <p:cNvSpPr/>
            <p:nvPr/>
          </p:nvSpPr>
          <p:spPr>
            <a:xfrm>
              <a:off x="6567395" y="3732397"/>
              <a:ext cx="923827" cy="923827"/>
            </a:xfrm>
            <a:prstGeom prst="ellipse">
              <a:avLst/>
            </a:prstGeom>
            <a:solidFill>
              <a:srgbClr val="E07E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9" name="TextBox 28"/>
            <p:cNvSpPr txBox="1"/>
            <p:nvPr/>
          </p:nvSpPr>
          <p:spPr>
            <a:xfrm>
              <a:off x="7553414" y="3600048"/>
              <a:ext cx="3656670" cy="400110"/>
            </a:xfrm>
            <a:prstGeom prst="rect">
              <a:avLst/>
            </a:prstGeom>
            <a:noFill/>
          </p:spPr>
          <p:txBody>
            <a:bodyPr wrap="none" rtlCol="0">
              <a:spAutoFit/>
            </a:bodyPr>
            <a:lstStyle/>
            <a:p>
              <a:r>
                <a:rPr lang="id-ID" sz="2000" dirty="0">
                  <a:solidFill>
                    <a:schemeClr val="bg1">
                      <a:lumMod val="50000"/>
                    </a:schemeClr>
                  </a:solidFill>
                  <a:latin typeface="+mj-lt"/>
                </a:rPr>
                <a:t>MULTI-BAY &amp; LIFT SCAFFOLDS</a:t>
              </a:r>
            </a:p>
          </p:txBody>
        </p:sp>
        <p:sp>
          <p:nvSpPr>
            <p:cNvPr id="30" name="Rectangle 29"/>
            <p:cNvSpPr/>
            <p:nvPr/>
          </p:nvSpPr>
          <p:spPr>
            <a:xfrm>
              <a:off x="7553414" y="3906278"/>
              <a:ext cx="4232186" cy="1077218"/>
            </a:xfrm>
            <a:prstGeom prst="rect">
              <a:avLst/>
            </a:prstGeom>
          </p:spPr>
          <p:txBody>
            <a:bodyPr wrap="square">
              <a:spAutoFit/>
            </a:bodyPr>
            <a:lstStyle/>
            <a:p>
              <a:pPr algn="just"/>
              <a:r>
                <a:rPr lang="en-US" sz="1600" dirty="0">
                  <a:solidFill>
                    <a:srgbClr val="595959"/>
                  </a:solidFill>
                </a:rPr>
                <a:t>Stabilize higher scaffolds using ties, identify important considerations when building enclosed scaffolds and develop more detailed sketches.</a:t>
              </a:r>
              <a:endParaRPr lang="id-ID" sz="1600" dirty="0">
                <a:solidFill>
                  <a:schemeClr val="bg1">
                    <a:lumMod val="65000"/>
                  </a:schemeClr>
                </a:solidFill>
              </a:endParaRPr>
            </a:p>
          </p:txBody>
        </p:sp>
        <p:sp>
          <p:nvSpPr>
            <p:cNvPr id="31" name="TextBox 30"/>
            <p:cNvSpPr txBox="1"/>
            <p:nvPr/>
          </p:nvSpPr>
          <p:spPr>
            <a:xfrm>
              <a:off x="6781800" y="3797300"/>
              <a:ext cx="469900" cy="1446550"/>
            </a:xfrm>
            <a:prstGeom prst="rect">
              <a:avLst/>
            </a:prstGeom>
            <a:noFill/>
          </p:spPr>
          <p:txBody>
            <a:bodyPr wrap="square" rtlCol="0">
              <a:spAutoFit/>
            </a:bodyPr>
            <a:lstStyle/>
            <a:p>
              <a:r>
                <a:rPr lang="en-US" sz="4400" dirty="0">
                  <a:solidFill>
                    <a:schemeClr val="bg1"/>
                  </a:solidFill>
                </a:rPr>
                <a:t>5</a:t>
              </a:r>
            </a:p>
          </p:txBody>
        </p:sp>
      </p:grpSp>
      <p:grpSp>
        <p:nvGrpSpPr>
          <p:cNvPr id="32" name="Group 50"/>
          <p:cNvGrpSpPr/>
          <p:nvPr/>
        </p:nvGrpSpPr>
        <p:grpSpPr>
          <a:xfrm>
            <a:off x="6224495" y="5038738"/>
            <a:ext cx="4968133" cy="1487812"/>
            <a:chOff x="6567395" y="5038738"/>
            <a:chExt cx="4968133" cy="1487812"/>
          </a:xfrm>
        </p:grpSpPr>
        <p:sp>
          <p:nvSpPr>
            <p:cNvPr id="33" name="Oval 32"/>
            <p:cNvSpPr/>
            <p:nvPr/>
          </p:nvSpPr>
          <p:spPr>
            <a:xfrm>
              <a:off x="6567395" y="5038738"/>
              <a:ext cx="923827" cy="923827"/>
            </a:xfrm>
            <a:prstGeom prst="ellipse">
              <a:avLst/>
            </a:prstGeom>
            <a:solidFill>
              <a:srgbClr val="E9A6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4" name="TextBox 33"/>
            <p:cNvSpPr txBox="1"/>
            <p:nvPr/>
          </p:nvSpPr>
          <p:spPr>
            <a:xfrm>
              <a:off x="7591514" y="5039070"/>
              <a:ext cx="3378023" cy="400110"/>
            </a:xfrm>
            <a:prstGeom prst="rect">
              <a:avLst/>
            </a:prstGeom>
            <a:noFill/>
          </p:spPr>
          <p:txBody>
            <a:bodyPr wrap="none" rtlCol="0">
              <a:spAutoFit/>
            </a:bodyPr>
            <a:lstStyle/>
            <a:p>
              <a:r>
                <a:rPr lang="id-ID" sz="2000" cap="all" dirty="0">
                  <a:solidFill>
                    <a:schemeClr val="bg1">
                      <a:lumMod val="50000"/>
                    </a:schemeClr>
                  </a:solidFill>
                  <a:latin typeface="+mj-lt"/>
                </a:rPr>
                <a:t>Dismantling &amp; Storage</a:t>
              </a:r>
            </a:p>
          </p:txBody>
        </p:sp>
        <p:sp>
          <p:nvSpPr>
            <p:cNvPr id="35" name="Rectangle 34"/>
            <p:cNvSpPr/>
            <p:nvPr/>
          </p:nvSpPr>
          <p:spPr>
            <a:xfrm>
              <a:off x="7578814" y="5352319"/>
              <a:ext cx="3956714" cy="830997"/>
            </a:xfrm>
            <a:prstGeom prst="rect">
              <a:avLst/>
            </a:prstGeom>
          </p:spPr>
          <p:txBody>
            <a:bodyPr wrap="square">
              <a:spAutoFit/>
            </a:bodyPr>
            <a:lstStyle/>
            <a:p>
              <a:pPr algn="just"/>
              <a:r>
                <a:rPr lang="en-US" sz="1600" dirty="0">
                  <a:solidFill>
                    <a:srgbClr val="595959"/>
                  </a:solidFill>
                </a:rPr>
                <a:t>Prepare to dismantle scaffolds safely. Store scaffold equipment properly to prevent damage.</a:t>
              </a:r>
              <a:endParaRPr lang="id-ID" sz="1600" dirty="0">
                <a:solidFill>
                  <a:srgbClr val="595959"/>
                </a:solidFill>
              </a:endParaRPr>
            </a:p>
          </p:txBody>
        </p:sp>
        <p:sp>
          <p:nvSpPr>
            <p:cNvPr id="36" name="TextBox 35"/>
            <p:cNvSpPr txBox="1"/>
            <p:nvPr/>
          </p:nvSpPr>
          <p:spPr>
            <a:xfrm>
              <a:off x="6781800" y="5080000"/>
              <a:ext cx="469900" cy="1446550"/>
            </a:xfrm>
            <a:prstGeom prst="rect">
              <a:avLst/>
            </a:prstGeom>
            <a:noFill/>
          </p:spPr>
          <p:txBody>
            <a:bodyPr wrap="square" rtlCol="0">
              <a:spAutoFit/>
            </a:bodyPr>
            <a:lstStyle/>
            <a:p>
              <a:r>
                <a:rPr lang="en-US" sz="4400" dirty="0">
                  <a:solidFill>
                    <a:schemeClr val="bg1"/>
                  </a:solidFill>
                </a:rPr>
                <a:t>6</a:t>
              </a:r>
            </a:p>
          </p:txBody>
        </p:sp>
      </p:grpSp>
    </p:spTree>
  </p:cSld>
  <p:clrMapOvr>
    <a:masterClrMapping/>
  </p:clrMapOvr>
  <p:transition spd="slow"/>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44600" y="350559"/>
            <a:ext cx="10236200" cy="769441"/>
          </a:xfrm>
          <a:prstGeom prst="rect">
            <a:avLst/>
          </a:prstGeom>
          <a:noFill/>
        </p:spPr>
        <p:txBody>
          <a:bodyPr wrap="square" rtlCol="0">
            <a:spAutoFit/>
          </a:bodyPr>
          <a:lstStyle/>
          <a:p>
            <a:pPr algn="ctr"/>
            <a:r>
              <a:rPr lang="id-ID" sz="4400" cap="all" dirty="0">
                <a:solidFill>
                  <a:srgbClr val="333F50"/>
                </a:solidFill>
                <a:latin typeface="+mj-lt"/>
              </a:rPr>
              <a:t>SELECTING YOUR EQUIPMENT</a:t>
            </a:r>
            <a:endParaRPr lang="en-US" sz="4400" cap="all" dirty="0">
              <a:solidFill>
                <a:srgbClr val="333F50"/>
              </a:solidFill>
              <a:latin typeface="+mj-lt"/>
            </a:endParaRPr>
          </a:p>
        </p:txBody>
      </p:sp>
      <p:pic>
        <p:nvPicPr>
          <p:cNvPr id="4" name="Picture 3" descr="17_SAIA_Logo_Pantone302_Horz_Stack_375 Lime Green (1).eps"/>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3">
                <a:alphaModFix amt="50000"/>
              </a:blip>
              <a:stretch>
                <a:fillRect/>
              </a:stretch>
            </p:blipFill>
          </mc:Choice>
          <mc:Fallback>
            <p:blipFill>
              <a:blip r:embed="rId4">
                <a:alphaModFix amt="50000"/>
              </a:blip>
              <a:stretch>
                <a:fillRect/>
              </a:stretch>
            </p:blipFill>
          </mc:Fallback>
        </mc:AlternateContent>
        <p:spPr>
          <a:xfrm>
            <a:off x="261411" y="6386468"/>
            <a:ext cx="2557731" cy="263197"/>
          </a:xfrm>
          <a:prstGeom prst="rect">
            <a:avLst/>
          </a:prstGeom>
          <a:noFill/>
          <a:ln w="12700" cmpd="sng">
            <a:noFill/>
          </a:ln>
        </p:spPr>
      </p:pic>
      <p:cxnSp>
        <p:nvCxnSpPr>
          <p:cNvPr id="5" name="Straight Connector 4"/>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6502400" y="1206500"/>
            <a:ext cx="5918200" cy="4385816"/>
          </a:xfrm>
          <a:prstGeom prst="rect">
            <a:avLst/>
          </a:prstGeom>
          <a:noFill/>
        </p:spPr>
        <p:txBody>
          <a:bodyPr wrap="square" rtlCol="0">
            <a:spAutoFit/>
          </a:bodyPr>
          <a:lstStyle/>
          <a:p>
            <a:pPr>
              <a:spcAft>
                <a:spcPts val="1800"/>
              </a:spcAft>
              <a:buFont typeface="Arial"/>
              <a:buChar char="•"/>
            </a:pPr>
            <a:r>
              <a:rPr lang="en-US" sz="2400" dirty="0">
                <a:solidFill>
                  <a:srgbClr val="595959"/>
                </a:solidFill>
              </a:rPr>
              <a:t> Once you have a good understanding of the job, you can determine the following: </a:t>
            </a:r>
          </a:p>
          <a:p>
            <a:pPr lvl="1">
              <a:spcAft>
                <a:spcPts val="600"/>
              </a:spcAft>
              <a:buFont typeface="Arial"/>
              <a:buChar char="•"/>
            </a:pPr>
            <a:r>
              <a:rPr lang="en-US" sz="2400" dirty="0">
                <a:solidFill>
                  <a:srgbClr val="595959"/>
                </a:solidFill>
              </a:rPr>
              <a:t> Scaffold height</a:t>
            </a:r>
          </a:p>
          <a:p>
            <a:pPr lvl="1">
              <a:spcAft>
                <a:spcPts val="600"/>
              </a:spcAft>
              <a:buFont typeface="Arial"/>
              <a:buChar char="•"/>
            </a:pPr>
            <a:r>
              <a:rPr lang="en-US" sz="2400" dirty="0">
                <a:solidFill>
                  <a:srgbClr val="595959"/>
                </a:solidFill>
              </a:rPr>
              <a:t> Scaffold width</a:t>
            </a:r>
          </a:p>
          <a:p>
            <a:pPr lvl="1">
              <a:spcAft>
                <a:spcPts val="600"/>
              </a:spcAft>
              <a:buFont typeface="Arial"/>
              <a:buChar char="•"/>
            </a:pPr>
            <a:r>
              <a:rPr lang="en-US" sz="2400" dirty="0">
                <a:solidFill>
                  <a:srgbClr val="595959"/>
                </a:solidFill>
              </a:rPr>
              <a:t> Scaffold length</a:t>
            </a:r>
          </a:p>
          <a:p>
            <a:pPr lvl="1">
              <a:spcAft>
                <a:spcPts val="600"/>
              </a:spcAft>
              <a:buFont typeface="Arial"/>
              <a:buChar char="•"/>
            </a:pPr>
            <a:r>
              <a:rPr lang="en-US" sz="2400" dirty="0">
                <a:solidFill>
                  <a:srgbClr val="595959"/>
                </a:solidFill>
              </a:rPr>
              <a:t> Type of platform</a:t>
            </a:r>
          </a:p>
          <a:p>
            <a:pPr lvl="1">
              <a:spcAft>
                <a:spcPts val="600"/>
              </a:spcAft>
              <a:buFont typeface="Arial"/>
              <a:buChar char="•"/>
            </a:pPr>
            <a:r>
              <a:rPr lang="en-US" sz="2400" dirty="0">
                <a:solidFill>
                  <a:srgbClr val="595959"/>
                </a:solidFill>
              </a:rPr>
              <a:t> Number of platforms </a:t>
            </a:r>
          </a:p>
          <a:p>
            <a:pPr lvl="1">
              <a:spcAft>
                <a:spcPts val="600"/>
              </a:spcAft>
              <a:buFont typeface="Arial"/>
              <a:buChar char="•"/>
            </a:pPr>
            <a:r>
              <a:rPr lang="en-US" sz="2400" dirty="0">
                <a:solidFill>
                  <a:srgbClr val="595959"/>
                </a:solidFill>
              </a:rPr>
              <a:t> Type of Access</a:t>
            </a:r>
          </a:p>
          <a:p>
            <a:endParaRPr lang="en-US" dirty="0"/>
          </a:p>
        </p:txBody>
      </p:sp>
      <p:pic>
        <p:nvPicPr>
          <p:cNvPr id="7" name="Picture 6" descr="Select equipment.png"/>
          <p:cNvPicPr>
            <a:picLocks noChangeAspect="1"/>
          </p:cNvPicPr>
          <p:nvPr/>
        </p:nvPicPr>
        <p:blipFill>
          <a:blip r:embed="rId5"/>
          <a:srcRect l="33427"/>
          <a:stretch>
            <a:fillRect/>
          </a:stretch>
        </p:blipFill>
        <p:spPr>
          <a:xfrm>
            <a:off x="292100" y="1206500"/>
            <a:ext cx="5994377" cy="4757754"/>
          </a:xfrm>
          <a:prstGeom prst="rect">
            <a:avLst/>
          </a:prstGeom>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44600" y="350559"/>
            <a:ext cx="10236200" cy="769441"/>
          </a:xfrm>
          <a:prstGeom prst="rect">
            <a:avLst/>
          </a:prstGeom>
          <a:noFill/>
        </p:spPr>
        <p:txBody>
          <a:bodyPr wrap="square" rtlCol="0">
            <a:spAutoFit/>
          </a:bodyPr>
          <a:lstStyle/>
          <a:p>
            <a:pPr algn="ctr"/>
            <a:r>
              <a:rPr lang="id-ID" sz="4400" cap="all" dirty="0">
                <a:solidFill>
                  <a:srgbClr val="44546A"/>
                </a:solidFill>
                <a:latin typeface="+mj-lt"/>
              </a:rPr>
              <a:t>SKETCH OF SCAFFOLD</a:t>
            </a:r>
            <a:endParaRPr lang="en-US" sz="4400" cap="all" dirty="0">
              <a:solidFill>
                <a:srgbClr val="44546A"/>
              </a:solidFill>
              <a:latin typeface="+mj-lt"/>
            </a:endParaRPr>
          </a:p>
        </p:txBody>
      </p:sp>
      <p:sp>
        <p:nvSpPr>
          <p:cNvPr id="5" name="TextBox 4"/>
          <p:cNvSpPr txBox="1"/>
          <p:nvPr/>
        </p:nvSpPr>
        <p:spPr>
          <a:xfrm>
            <a:off x="5232400" y="1409700"/>
            <a:ext cx="6311900" cy="4339650"/>
          </a:xfrm>
          <a:prstGeom prst="rect">
            <a:avLst/>
          </a:prstGeom>
          <a:noFill/>
        </p:spPr>
        <p:txBody>
          <a:bodyPr wrap="square" rtlCol="0">
            <a:spAutoFit/>
          </a:bodyPr>
          <a:lstStyle/>
          <a:p>
            <a:pPr>
              <a:spcAft>
                <a:spcPts val="1800"/>
              </a:spcAft>
              <a:buFont typeface="Arial"/>
              <a:buChar char="•"/>
            </a:pPr>
            <a:r>
              <a:rPr lang="en-US" sz="2400" dirty="0">
                <a:solidFill>
                  <a:srgbClr val="595959"/>
                </a:solidFill>
              </a:rPr>
              <a:t> A good sketch of a scaffold shows PLAN view and ELEVATIONS (front, side)</a:t>
            </a:r>
          </a:p>
          <a:p>
            <a:pPr>
              <a:spcAft>
                <a:spcPts val="1800"/>
              </a:spcAft>
              <a:buFont typeface="Arial"/>
              <a:buChar char="•"/>
            </a:pPr>
            <a:r>
              <a:rPr lang="en-US" sz="2400" dirty="0">
                <a:solidFill>
                  <a:srgbClr val="595959"/>
                </a:solidFill>
              </a:rPr>
              <a:t> PLAN VIEW: Shows scaffold from ABOVE</a:t>
            </a:r>
          </a:p>
          <a:p>
            <a:pPr>
              <a:spcAft>
                <a:spcPts val="1800"/>
              </a:spcAft>
              <a:buFont typeface="Arial"/>
              <a:buChar char="•"/>
            </a:pPr>
            <a:r>
              <a:rPr lang="en-US" sz="2400" dirty="0">
                <a:solidFill>
                  <a:srgbClr val="595959"/>
                </a:solidFill>
              </a:rPr>
              <a:t> ELEVATIONS: Show scaffolds from the FRONT and SIDE</a:t>
            </a:r>
          </a:p>
          <a:p>
            <a:pPr>
              <a:spcAft>
                <a:spcPts val="1800"/>
              </a:spcAft>
              <a:buFont typeface="Arial"/>
              <a:buChar char="•"/>
            </a:pPr>
            <a:r>
              <a:rPr lang="en-US" sz="2400" dirty="0">
                <a:solidFill>
                  <a:srgbClr val="595959"/>
                </a:solidFill>
              </a:rPr>
              <a:t> Sketches don’t have to be perfect.</a:t>
            </a:r>
          </a:p>
          <a:p>
            <a:pPr>
              <a:spcAft>
                <a:spcPts val="1800"/>
              </a:spcAft>
              <a:buFont typeface="Arial"/>
              <a:buChar char="•"/>
            </a:pPr>
            <a:r>
              <a:rPr lang="en-US" sz="2400" dirty="0">
                <a:solidFill>
                  <a:srgbClr val="595959"/>
                </a:solidFill>
              </a:rPr>
              <a:t> Sketches should also show IMPORTANT DETAILS such as tie design &amp; placement (if required).</a:t>
            </a:r>
          </a:p>
        </p:txBody>
      </p:sp>
      <p:pic>
        <p:nvPicPr>
          <p:cNvPr id="6" name="Picture 5" descr="17_SAIA_Logo_Pantone302_Horz_Stack_375 Lime Green (1).eps"/>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3">
                <a:alphaModFix amt="50000"/>
              </a:blip>
              <a:stretch>
                <a:fillRect/>
              </a:stretch>
            </p:blipFill>
          </mc:Choice>
          <mc:Fallback>
            <p:blipFill>
              <a:blip r:embed="rId4">
                <a:alphaModFix amt="50000"/>
              </a:blip>
              <a:stretch>
                <a:fillRect/>
              </a:stretch>
            </p:blipFill>
          </mc:Fallback>
        </mc:AlternateContent>
        <p:spPr>
          <a:xfrm>
            <a:off x="261411" y="6386468"/>
            <a:ext cx="2557731" cy="263197"/>
          </a:xfrm>
          <a:prstGeom prst="rect">
            <a:avLst/>
          </a:prstGeom>
          <a:noFill/>
          <a:ln w="12700" cmpd="sng">
            <a:noFill/>
          </a:ln>
        </p:spPr>
      </p:pic>
      <p:cxnSp>
        <p:nvCxnSpPr>
          <p:cNvPr id="7" name="Straight Connector 6"/>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pic>
        <p:nvPicPr>
          <p:cNvPr id="9" name="Picture 8"/>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5"/>
              <a:stretch>
                <a:fillRect/>
              </a:stretch>
            </p:blipFill>
          </mc:Choice>
          <mc:Fallback>
            <p:blipFill>
              <a:blip r:embed="rId6"/>
              <a:stretch>
                <a:fillRect/>
              </a:stretch>
            </p:blipFill>
          </mc:Fallback>
        </mc:AlternateContent>
        <p:spPr>
          <a:xfrm>
            <a:off x="508000" y="1084832"/>
            <a:ext cx="4457700" cy="4941318"/>
          </a:xfrm>
          <a:prstGeom prst="rect">
            <a:avLst/>
          </a:prstGeom>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591859"/>
            <a:ext cx="4635500" cy="769441"/>
          </a:xfrm>
          <a:prstGeom prst="rect">
            <a:avLst/>
          </a:prstGeom>
          <a:noFill/>
        </p:spPr>
        <p:txBody>
          <a:bodyPr wrap="square" rtlCol="0">
            <a:spAutoFit/>
          </a:bodyPr>
          <a:lstStyle/>
          <a:p>
            <a:pPr algn="ctr"/>
            <a:r>
              <a:rPr lang="id-ID" sz="4400" cap="all" dirty="0">
                <a:solidFill>
                  <a:srgbClr val="333F50"/>
                </a:solidFill>
                <a:latin typeface="+mj-lt"/>
              </a:rPr>
              <a:t>SKETCHING</a:t>
            </a:r>
            <a:endParaRPr lang="en-US" sz="4400" cap="all" dirty="0">
              <a:solidFill>
                <a:srgbClr val="333F50"/>
              </a:solidFill>
              <a:latin typeface="+mj-lt"/>
            </a:endParaRPr>
          </a:p>
        </p:txBody>
      </p:sp>
      <p:pic>
        <p:nvPicPr>
          <p:cNvPr id="5" name="Picture 4" descr="17_SAIA_Logo_Pantone302_Horz_Stack_375 Lime Green (1).eps"/>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3">
                <a:alphaModFix amt="50000"/>
              </a:blip>
              <a:stretch>
                <a:fillRect/>
              </a:stretch>
            </p:blipFill>
          </mc:Choice>
          <mc:Fallback>
            <p:blipFill>
              <a:blip r:embed="rId4">
                <a:alphaModFix amt="50000"/>
              </a:blip>
              <a:stretch>
                <a:fillRect/>
              </a:stretch>
            </p:blipFill>
          </mc:Fallback>
        </mc:AlternateContent>
        <p:spPr>
          <a:xfrm>
            <a:off x="261411" y="6386468"/>
            <a:ext cx="2557731" cy="263197"/>
          </a:xfrm>
          <a:prstGeom prst="rect">
            <a:avLst/>
          </a:prstGeom>
          <a:noFill/>
          <a:ln w="12700" cmpd="sng">
            <a:noFill/>
          </a:ln>
        </p:spPr>
      </p:pic>
      <p:cxnSp>
        <p:nvCxnSpPr>
          <p:cNvPr id="6" name="Straight Connector 5"/>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pic>
        <p:nvPicPr>
          <p:cNvPr id="9" name="Picture 8"/>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5"/>
              <a:stretch>
                <a:fillRect/>
              </a:stretch>
            </p:blipFill>
          </mc:Choice>
          <mc:Fallback>
            <p:blipFill>
              <a:blip r:embed="rId6"/>
              <a:stretch>
                <a:fillRect/>
              </a:stretch>
            </p:blipFill>
          </mc:Fallback>
        </mc:AlternateContent>
        <p:spPr>
          <a:xfrm>
            <a:off x="508000" y="1301750"/>
            <a:ext cx="4964386" cy="4845050"/>
          </a:xfrm>
          <a:prstGeom prst="rect">
            <a:avLst/>
          </a:prstGeom>
        </p:spPr>
      </p:pic>
      <p:pic>
        <p:nvPicPr>
          <p:cNvPr id="10" name="Picture 9"/>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7"/>
              <a:stretch>
                <a:fillRect/>
              </a:stretch>
            </p:blipFill>
          </mc:Choice>
          <mc:Fallback>
            <p:blipFill>
              <a:blip r:embed="rId8"/>
              <a:stretch>
                <a:fillRect/>
              </a:stretch>
            </p:blipFill>
          </mc:Fallback>
        </mc:AlternateContent>
        <p:spPr>
          <a:xfrm>
            <a:off x="5841999" y="654050"/>
            <a:ext cx="5584193" cy="5289550"/>
          </a:xfrm>
          <a:prstGeom prst="rect">
            <a:avLst/>
          </a:prstGeom>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17_SAIA_Logo_Pantone302_Horz_Stack_375 Lime Green (1).eps"/>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3">
                <a:alphaModFix amt="50000"/>
              </a:blip>
              <a:stretch>
                <a:fillRect/>
              </a:stretch>
            </p:blipFill>
          </mc:Choice>
          <mc:Fallback>
            <p:blipFill>
              <a:blip r:embed="rId4">
                <a:alphaModFix amt="50000"/>
              </a:blip>
              <a:stretch>
                <a:fillRect/>
              </a:stretch>
            </p:blipFill>
          </mc:Fallback>
        </mc:AlternateContent>
        <p:spPr>
          <a:xfrm>
            <a:off x="261411" y="6386468"/>
            <a:ext cx="2557731" cy="263197"/>
          </a:xfrm>
          <a:prstGeom prst="rect">
            <a:avLst/>
          </a:prstGeom>
          <a:noFill/>
          <a:ln w="12700" cmpd="sng">
            <a:noFill/>
          </a:ln>
        </p:spPr>
      </p:pic>
      <p:cxnSp>
        <p:nvCxnSpPr>
          <p:cNvPr id="7" name="Straight Connector 6"/>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pic>
        <p:nvPicPr>
          <p:cNvPr id="11" name="Picture 10"/>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7"/>
              <a:stretch>
                <a:fillRect/>
              </a:stretch>
            </p:blipFill>
          </mc:Choice>
          <mc:Fallback>
            <p:blipFill>
              <a:blip r:embed="rId8"/>
              <a:stretch>
                <a:fillRect/>
              </a:stretch>
            </p:blipFill>
          </mc:Fallback>
        </mc:AlternateContent>
        <p:spPr>
          <a:xfrm>
            <a:off x="1494249" y="1095812"/>
            <a:ext cx="8589551" cy="5025588"/>
          </a:xfrm>
          <a:prstGeom prst="rect">
            <a:avLst/>
          </a:prstGeom>
        </p:spPr>
      </p:pic>
      <p:pic>
        <p:nvPicPr>
          <p:cNvPr id="9" name="Picture 8" descr="Learning Activity ICON.psd">
            <a:extLst>
              <a:ext uri="{FF2B5EF4-FFF2-40B4-BE49-F238E27FC236}">
                <a16:creationId xmlns:a16="http://schemas.microsoft.com/office/drawing/2014/main" id="{4680E94D-C34A-FB46-8E74-CF9ED03C18A8}"/>
              </a:ext>
            </a:extLst>
          </p:cNvPr>
          <p:cNvPicPr>
            <a:picLocks noChangeAspect="1"/>
          </p:cNvPicPr>
          <p:nvPr/>
        </p:nvPicPr>
        <p:blipFill>
          <a:blip r:embed="rId9"/>
          <a:stretch>
            <a:fillRect/>
          </a:stretch>
        </p:blipFill>
        <p:spPr>
          <a:xfrm>
            <a:off x="263921" y="254000"/>
            <a:ext cx="650479" cy="719631"/>
          </a:xfrm>
          <a:prstGeom prst="rect">
            <a:avLst/>
          </a:prstGeom>
        </p:spPr>
      </p:pic>
      <p:sp>
        <p:nvSpPr>
          <p:cNvPr id="10" name="TextBox 9">
            <a:extLst>
              <a:ext uri="{FF2B5EF4-FFF2-40B4-BE49-F238E27FC236}">
                <a16:creationId xmlns:a16="http://schemas.microsoft.com/office/drawing/2014/main" id="{B4C223DC-C011-7D46-992C-D5E98E499626}"/>
              </a:ext>
            </a:extLst>
          </p:cNvPr>
          <p:cNvSpPr txBox="1"/>
          <p:nvPr/>
        </p:nvSpPr>
        <p:spPr>
          <a:xfrm>
            <a:off x="923368" y="317500"/>
            <a:ext cx="4775200" cy="461665"/>
          </a:xfrm>
          <a:prstGeom prst="rect">
            <a:avLst/>
          </a:prstGeom>
          <a:noFill/>
        </p:spPr>
        <p:txBody>
          <a:bodyPr wrap="square" rtlCol="0">
            <a:spAutoFit/>
          </a:bodyPr>
          <a:lstStyle/>
          <a:p>
            <a:r>
              <a:rPr lang="en-US" sz="2400" dirty="0">
                <a:solidFill>
                  <a:schemeClr val="tx2">
                    <a:lumMod val="75000"/>
                  </a:schemeClr>
                </a:solidFill>
              </a:rPr>
              <a:t>LEARNING ACTIVITY</a:t>
            </a:r>
          </a:p>
        </p:txBody>
      </p:sp>
    </p:spTree>
  </p:cSld>
  <p:clrMapOvr>
    <a:masterClrMapping/>
  </p:clrMapOvr>
  <p:transition spd="slow"/>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14"/>
          <p:cNvSpPr/>
          <p:nvPr/>
        </p:nvSpPr>
        <p:spPr>
          <a:xfrm>
            <a:off x="457200" y="457200"/>
            <a:ext cx="1270000" cy="1231900"/>
          </a:xfrm>
          <a:prstGeom prst="roundRect">
            <a:avLst/>
          </a:prstGeom>
          <a:solidFill>
            <a:srgbClr val="C8152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 name="Group 2"/>
          <p:cNvGrpSpPr/>
          <p:nvPr/>
        </p:nvGrpSpPr>
        <p:grpSpPr>
          <a:xfrm>
            <a:off x="807418" y="766864"/>
            <a:ext cx="617837" cy="618015"/>
            <a:chOff x="0" y="4763"/>
            <a:chExt cx="5500688" cy="5502275"/>
          </a:xfrm>
          <a:solidFill>
            <a:schemeClr val="bg1"/>
          </a:solidFill>
        </p:grpSpPr>
        <p:sp>
          <p:nvSpPr>
            <p:cNvPr id="4" name="Freeform 5"/>
            <p:cNvSpPr>
              <a:spLocks noEditPoints="1"/>
            </p:cNvSpPr>
            <p:nvPr/>
          </p:nvSpPr>
          <p:spPr bwMode="auto">
            <a:xfrm>
              <a:off x="0" y="4763"/>
              <a:ext cx="5500688" cy="5502275"/>
            </a:xfrm>
            <a:custGeom>
              <a:avLst/>
              <a:gdLst>
                <a:gd name="T0" fmla="*/ 1007 w 1464"/>
                <a:gd name="T1" fmla="*/ 0 h 1464"/>
                <a:gd name="T2" fmla="*/ 549 w 1464"/>
                <a:gd name="T3" fmla="*/ 458 h 1464"/>
                <a:gd name="T4" fmla="*/ 582 w 1464"/>
                <a:gd name="T5" fmla="*/ 624 h 1464"/>
                <a:gd name="T6" fmla="*/ 26 w 1464"/>
                <a:gd name="T7" fmla="*/ 1179 h 1464"/>
                <a:gd name="T8" fmla="*/ 0 w 1464"/>
                <a:gd name="T9" fmla="*/ 1235 h 1464"/>
                <a:gd name="T10" fmla="*/ 0 w 1464"/>
                <a:gd name="T11" fmla="*/ 1373 h 1464"/>
                <a:gd name="T12" fmla="*/ 91 w 1464"/>
                <a:gd name="T13" fmla="*/ 1464 h 1464"/>
                <a:gd name="T14" fmla="*/ 229 w 1464"/>
                <a:gd name="T15" fmla="*/ 1464 h 1464"/>
                <a:gd name="T16" fmla="*/ 285 w 1464"/>
                <a:gd name="T17" fmla="*/ 1438 h 1464"/>
                <a:gd name="T18" fmla="*/ 350 w 1464"/>
                <a:gd name="T19" fmla="*/ 1373 h 1464"/>
                <a:gd name="T20" fmla="*/ 458 w 1464"/>
                <a:gd name="T21" fmla="*/ 1373 h 1464"/>
                <a:gd name="T22" fmla="*/ 549 w 1464"/>
                <a:gd name="T23" fmla="*/ 1281 h 1464"/>
                <a:gd name="T24" fmla="*/ 549 w 1464"/>
                <a:gd name="T25" fmla="*/ 1190 h 1464"/>
                <a:gd name="T26" fmla="*/ 641 w 1464"/>
                <a:gd name="T27" fmla="*/ 1190 h 1464"/>
                <a:gd name="T28" fmla="*/ 732 w 1464"/>
                <a:gd name="T29" fmla="*/ 1098 h 1464"/>
                <a:gd name="T30" fmla="*/ 732 w 1464"/>
                <a:gd name="T31" fmla="*/ 991 h 1464"/>
                <a:gd name="T32" fmla="*/ 841 w 1464"/>
                <a:gd name="T33" fmla="*/ 882 h 1464"/>
                <a:gd name="T34" fmla="*/ 1007 w 1464"/>
                <a:gd name="T35" fmla="*/ 915 h 1464"/>
                <a:gd name="T36" fmla="*/ 1464 w 1464"/>
                <a:gd name="T37" fmla="*/ 458 h 1464"/>
                <a:gd name="T38" fmla="*/ 1007 w 1464"/>
                <a:gd name="T39" fmla="*/ 0 h 1464"/>
                <a:gd name="T40" fmla="*/ 1007 w 1464"/>
                <a:gd name="T41" fmla="*/ 824 h 1464"/>
                <a:gd name="T42" fmla="*/ 822 w 1464"/>
                <a:gd name="T43" fmla="*/ 772 h 1464"/>
                <a:gd name="T44" fmla="*/ 806 w 1464"/>
                <a:gd name="T45" fmla="*/ 787 h 1464"/>
                <a:gd name="T46" fmla="*/ 755 w 1464"/>
                <a:gd name="T47" fmla="*/ 839 h 1464"/>
                <a:gd name="T48" fmla="*/ 667 w 1464"/>
                <a:gd name="T49" fmla="*/ 926 h 1464"/>
                <a:gd name="T50" fmla="*/ 641 w 1464"/>
                <a:gd name="T51" fmla="*/ 991 h 1464"/>
                <a:gd name="T52" fmla="*/ 641 w 1464"/>
                <a:gd name="T53" fmla="*/ 1098 h 1464"/>
                <a:gd name="T54" fmla="*/ 549 w 1464"/>
                <a:gd name="T55" fmla="*/ 1098 h 1464"/>
                <a:gd name="T56" fmla="*/ 458 w 1464"/>
                <a:gd name="T57" fmla="*/ 1190 h 1464"/>
                <a:gd name="T58" fmla="*/ 458 w 1464"/>
                <a:gd name="T59" fmla="*/ 1281 h 1464"/>
                <a:gd name="T60" fmla="*/ 350 w 1464"/>
                <a:gd name="T61" fmla="*/ 1281 h 1464"/>
                <a:gd name="T62" fmla="*/ 286 w 1464"/>
                <a:gd name="T63" fmla="*/ 1308 h 1464"/>
                <a:gd name="T64" fmla="*/ 221 w 1464"/>
                <a:gd name="T65" fmla="*/ 1373 h 1464"/>
                <a:gd name="T66" fmla="*/ 92 w 1464"/>
                <a:gd name="T67" fmla="*/ 1373 h 1464"/>
                <a:gd name="T68" fmla="*/ 92 w 1464"/>
                <a:gd name="T69" fmla="*/ 1242 h 1464"/>
                <a:gd name="T70" fmla="*/ 625 w 1464"/>
                <a:gd name="T71" fmla="*/ 709 h 1464"/>
                <a:gd name="T72" fmla="*/ 625 w 1464"/>
                <a:gd name="T73" fmla="*/ 710 h 1464"/>
                <a:gd name="T74" fmla="*/ 692 w 1464"/>
                <a:gd name="T75" fmla="*/ 642 h 1464"/>
                <a:gd name="T76" fmla="*/ 641 w 1464"/>
                <a:gd name="T77" fmla="*/ 458 h 1464"/>
                <a:gd name="T78" fmla="*/ 1007 w 1464"/>
                <a:gd name="T79" fmla="*/ 92 h 1464"/>
                <a:gd name="T80" fmla="*/ 1373 w 1464"/>
                <a:gd name="T81" fmla="*/ 458 h 1464"/>
                <a:gd name="T82" fmla="*/ 1007 w 1464"/>
                <a:gd name="T83" fmla="*/ 824 h 1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64" h="1464">
                  <a:moveTo>
                    <a:pt x="1007" y="0"/>
                  </a:moveTo>
                  <a:cubicBezTo>
                    <a:pt x="754" y="0"/>
                    <a:pt x="549" y="205"/>
                    <a:pt x="549" y="458"/>
                  </a:cubicBezTo>
                  <a:cubicBezTo>
                    <a:pt x="549" y="516"/>
                    <a:pt x="561" y="572"/>
                    <a:pt x="582" y="624"/>
                  </a:cubicBezTo>
                  <a:cubicBezTo>
                    <a:pt x="26" y="1179"/>
                    <a:pt x="26" y="1179"/>
                    <a:pt x="26" y="1179"/>
                  </a:cubicBezTo>
                  <a:cubicBezTo>
                    <a:pt x="10" y="1195"/>
                    <a:pt x="0" y="1211"/>
                    <a:pt x="0" y="1235"/>
                  </a:cubicBezTo>
                  <a:cubicBezTo>
                    <a:pt x="0" y="1373"/>
                    <a:pt x="0" y="1373"/>
                    <a:pt x="0" y="1373"/>
                  </a:cubicBezTo>
                  <a:cubicBezTo>
                    <a:pt x="0" y="1422"/>
                    <a:pt x="42" y="1464"/>
                    <a:pt x="91" y="1464"/>
                  </a:cubicBezTo>
                  <a:cubicBezTo>
                    <a:pt x="229" y="1464"/>
                    <a:pt x="229" y="1464"/>
                    <a:pt x="229" y="1464"/>
                  </a:cubicBezTo>
                  <a:cubicBezTo>
                    <a:pt x="253" y="1464"/>
                    <a:pt x="269" y="1454"/>
                    <a:pt x="285" y="1438"/>
                  </a:cubicBezTo>
                  <a:cubicBezTo>
                    <a:pt x="350" y="1373"/>
                    <a:pt x="350" y="1373"/>
                    <a:pt x="350" y="1373"/>
                  </a:cubicBezTo>
                  <a:cubicBezTo>
                    <a:pt x="458" y="1373"/>
                    <a:pt x="458" y="1373"/>
                    <a:pt x="458" y="1373"/>
                  </a:cubicBezTo>
                  <a:cubicBezTo>
                    <a:pt x="508" y="1373"/>
                    <a:pt x="549" y="1332"/>
                    <a:pt x="549" y="1281"/>
                  </a:cubicBezTo>
                  <a:cubicBezTo>
                    <a:pt x="549" y="1190"/>
                    <a:pt x="549" y="1190"/>
                    <a:pt x="549" y="1190"/>
                  </a:cubicBezTo>
                  <a:cubicBezTo>
                    <a:pt x="641" y="1190"/>
                    <a:pt x="641" y="1190"/>
                    <a:pt x="641" y="1190"/>
                  </a:cubicBezTo>
                  <a:cubicBezTo>
                    <a:pt x="691" y="1190"/>
                    <a:pt x="732" y="1149"/>
                    <a:pt x="732" y="1098"/>
                  </a:cubicBezTo>
                  <a:cubicBezTo>
                    <a:pt x="732" y="991"/>
                    <a:pt x="732" y="991"/>
                    <a:pt x="732" y="991"/>
                  </a:cubicBezTo>
                  <a:cubicBezTo>
                    <a:pt x="841" y="882"/>
                    <a:pt x="841" y="882"/>
                    <a:pt x="841" y="882"/>
                  </a:cubicBezTo>
                  <a:cubicBezTo>
                    <a:pt x="892" y="903"/>
                    <a:pt x="948" y="915"/>
                    <a:pt x="1007" y="915"/>
                  </a:cubicBezTo>
                  <a:cubicBezTo>
                    <a:pt x="1259" y="915"/>
                    <a:pt x="1464" y="710"/>
                    <a:pt x="1464" y="458"/>
                  </a:cubicBezTo>
                  <a:cubicBezTo>
                    <a:pt x="1464" y="205"/>
                    <a:pt x="1259" y="0"/>
                    <a:pt x="1007" y="0"/>
                  </a:cubicBezTo>
                  <a:close/>
                  <a:moveTo>
                    <a:pt x="1007" y="824"/>
                  </a:moveTo>
                  <a:cubicBezTo>
                    <a:pt x="939" y="824"/>
                    <a:pt x="876" y="804"/>
                    <a:pt x="822" y="772"/>
                  </a:cubicBezTo>
                  <a:cubicBezTo>
                    <a:pt x="806" y="787"/>
                    <a:pt x="806" y="787"/>
                    <a:pt x="806" y="787"/>
                  </a:cubicBezTo>
                  <a:cubicBezTo>
                    <a:pt x="755" y="839"/>
                    <a:pt x="755" y="839"/>
                    <a:pt x="755" y="839"/>
                  </a:cubicBezTo>
                  <a:cubicBezTo>
                    <a:pt x="667" y="926"/>
                    <a:pt x="667" y="926"/>
                    <a:pt x="667" y="926"/>
                  </a:cubicBezTo>
                  <a:cubicBezTo>
                    <a:pt x="650" y="943"/>
                    <a:pt x="641" y="967"/>
                    <a:pt x="641" y="991"/>
                  </a:cubicBezTo>
                  <a:cubicBezTo>
                    <a:pt x="641" y="1098"/>
                    <a:pt x="641" y="1098"/>
                    <a:pt x="641" y="1098"/>
                  </a:cubicBezTo>
                  <a:cubicBezTo>
                    <a:pt x="549" y="1098"/>
                    <a:pt x="549" y="1098"/>
                    <a:pt x="549" y="1098"/>
                  </a:cubicBezTo>
                  <a:cubicBezTo>
                    <a:pt x="499" y="1098"/>
                    <a:pt x="458" y="1139"/>
                    <a:pt x="458" y="1190"/>
                  </a:cubicBezTo>
                  <a:cubicBezTo>
                    <a:pt x="458" y="1281"/>
                    <a:pt x="458" y="1281"/>
                    <a:pt x="458" y="1281"/>
                  </a:cubicBezTo>
                  <a:cubicBezTo>
                    <a:pt x="350" y="1281"/>
                    <a:pt x="350" y="1281"/>
                    <a:pt x="350" y="1281"/>
                  </a:cubicBezTo>
                  <a:cubicBezTo>
                    <a:pt x="326" y="1281"/>
                    <a:pt x="303" y="1291"/>
                    <a:pt x="286" y="1308"/>
                  </a:cubicBezTo>
                  <a:cubicBezTo>
                    <a:pt x="221" y="1373"/>
                    <a:pt x="221" y="1373"/>
                    <a:pt x="221" y="1373"/>
                  </a:cubicBezTo>
                  <a:cubicBezTo>
                    <a:pt x="92" y="1373"/>
                    <a:pt x="92" y="1373"/>
                    <a:pt x="92" y="1373"/>
                  </a:cubicBezTo>
                  <a:cubicBezTo>
                    <a:pt x="92" y="1242"/>
                    <a:pt x="92" y="1242"/>
                    <a:pt x="92" y="1242"/>
                  </a:cubicBezTo>
                  <a:cubicBezTo>
                    <a:pt x="625" y="709"/>
                    <a:pt x="625" y="709"/>
                    <a:pt x="625" y="709"/>
                  </a:cubicBezTo>
                  <a:cubicBezTo>
                    <a:pt x="625" y="709"/>
                    <a:pt x="625" y="709"/>
                    <a:pt x="625" y="710"/>
                  </a:cubicBezTo>
                  <a:cubicBezTo>
                    <a:pt x="692" y="642"/>
                    <a:pt x="692" y="642"/>
                    <a:pt x="692" y="642"/>
                  </a:cubicBezTo>
                  <a:cubicBezTo>
                    <a:pt x="660" y="588"/>
                    <a:pt x="641" y="525"/>
                    <a:pt x="641" y="458"/>
                  </a:cubicBezTo>
                  <a:cubicBezTo>
                    <a:pt x="641" y="255"/>
                    <a:pt x="805" y="92"/>
                    <a:pt x="1007" y="92"/>
                  </a:cubicBezTo>
                  <a:cubicBezTo>
                    <a:pt x="1209" y="92"/>
                    <a:pt x="1373" y="255"/>
                    <a:pt x="1373" y="458"/>
                  </a:cubicBezTo>
                  <a:cubicBezTo>
                    <a:pt x="1373" y="660"/>
                    <a:pt x="1209" y="824"/>
                    <a:pt x="1007" y="824"/>
                  </a:cubicBezTo>
                  <a:close/>
                </a:path>
              </a:pathLst>
            </a:custGeom>
            <a:grpFill/>
            <a:ln>
              <a:noFill/>
            </a:ln>
            <a:extLst>
              <a:ext uri="{91240B29-F687-4f45-9708-019B960494DF}">
                <a14:hiddenLine xmlns="" xmlns:a14="http://schemas.microsoft.com/office/drawing/2010/main" xmlns:mv="urn:schemas-microsoft-com:mac:vml" xmlns:mc="http://schemas.openxmlformats.org/markup-compatibility/2006"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5" name="Freeform 6"/>
            <p:cNvSpPr>
              <a:spLocks noEditPoints="1"/>
            </p:cNvSpPr>
            <p:nvPr/>
          </p:nvSpPr>
          <p:spPr bwMode="auto">
            <a:xfrm>
              <a:off x="3436938" y="685801"/>
              <a:ext cx="1374775" cy="1390650"/>
            </a:xfrm>
            <a:custGeom>
              <a:avLst/>
              <a:gdLst>
                <a:gd name="T0" fmla="*/ 358 w 366"/>
                <a:gd name="T1" fmla="*/ 196 h 370"/>
                <a:gd name="T2" fmla="*/ 172 w 366"/>
                <a:gd name="T3" fmla="*/ 10 h 370"/>
                <a:gd name="T4" fmla="*/ 132 w 366"/>
                <a:gd name="T5" fmla="*/ 5 h 370"/>
                <a:gd name="T6" fmla="*/ 3 w 366"/>
                <a:gd name="T7" fmla="*/ 134 h 370"/>
                <a:gd name="T8" fmla="*/ 0 w 366"/>
                <a:gd name="T9" fmla="*/ 149 h 370"/>
                <a:gd name="T10" fmla="*/ 8 w 366"/>
                <a:gd name="T11" fmla="*/ 174 h 370"/>
                <a:gd name="T12" fmla="*/ 194 w 366"/>
                <a:gd name="T13" fmla="*/ 360 h 370"/>
                <a:gd name="T14" fmla="*/ 234 w 366"/>
                <a:gd name="T15" fmla="*/ 366 h 370"/>
                <a:gd name="T16" fmla="*/ 364 w 366"/>
                <a:gd name="T17" fmla="*/ 236 h 370"/>
                <a:gd name="T18" fmla="*/ 366 w 366"/>
                <a:gd name="T19" fmla="*/ 222 h 370"/>
                <a:gd name="T20" fmla="*/ 358 w 366"/>
                <a:gd name="T21" fmla="*/ 196 h 370"/>
                <a:gd name="T22" fmla="*/ 221 w 366"/>
                <a:gd name="T23" fmla="*/ 323 h 370"/>
                <a:gd name="T24" fmla="*/ 46 w 366"/>
                <a:gd name="T25" fmla="*/ 149 h 370"/>
                <a:gd name="T26" fmla="*/ 146 w 366"/>
                <a:gd name="T27" fmla="*/ 48 h 370"/>
                <a:gd name="T28" fmla="*/ 320 w 366"/>
                <a:gd name="T29" fmla="*/ 222 h 370"/>
                <a:gd name="T30" fmla="*/ 221 w 366"/>
                <a:gd name="T31" fmla="*/ 323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66" h="370">
                  <a:moveTo>
                    <a:pt x="358" y="196"/>
                  </a:moveTo>
                  <a:cubicBezTo>
                    <a:pt x="306" y="125"/>
                    <a:pt x="244" y="62"/>
                    <a:pt x="172" y="10"/>
                  </a:cubicBezTo>
                  <a:cubicBezTo>
                    <a:pt x="161" y="2"/>
                    <a:pt x="146" y="0"/>
                    <a:pt x="132" y="5"/>
                  </a:cubicBezTo>
                  <a:cubicBezTo>
                    <a:pt x="68" y="27"/>
                    <a:pt x="25" y="71"/>
                    <a:pt x="3" y="134"/>
                  </a:cubicBezTo>
                  <a:cubicBezTo>
                    <a:pt x="1" y="139"/>
                    <a:pt x="0" y="144"/>
                    <a:pt x="0" y="149"/>
                  </a:cubicBezTo>
                  <a:cubicBezTo>
                    <a:pt x="0" y="158"/>
                    <a:pt x="3" y="167"/>
                    <a:pt x="8" y="174"/>
                  </a:cubicBezTo>
                  <a:cubicBezTo>
                    <a:pt x="60" y="246"/>
                    <a:pt x="122" y="308"/>
                    <a:pt x="194" y="360"/>
                  </a:cubicBezTo>
                  <a:cubicBezTo>
                    <a:pt x="206" y="368"/>
                    <a:pt x="221" y="370"/>
                    <a:pt x="234" y="366"/>
                  </a:cubicBezTo>
                  <a:cubicBezTo>
                    <a:pt x="298" y="343"/>
                    <a:pt x="341" y="300"/>
                    <a:pt x="364" y="236"/>
                  </a:cubicBezTo>
                  <a:cubicBezTo>
                    <a:pt x="365" y="232"/>
                    <a:pt x="366" y="227"/>
                    <a:pt x="366" y="222"/>
                  </a:cubicBezTo>
                  <a:cubicBezTo>
                    <a:pt x="366" y="213"/>
                    <a:pt x="363" y="204"/>
                    <a:pt x="358" y="196"/>
                  </a:cubicBezTo>
                  <a:close/>
                  <a:moveTo>
                    <a:pt x="221" y="323"/>
                  </a:moveTo>
                  <a:cubicBezTo>
                    <a:pt x="153" y="274"/>
                    <a:pt x="94" y="215"/>
                    <a:pt x="46" y="149"/>
                  </a:cubicBezTo>
                  <a:cubicBezTo>
                    <a:pt x="63" y="99"/>
                    <a:pt x="97" y="66"/>
                    <a:pt x="146" y="48"/>
                  </a:cubicBezTo>
                  <a:cubicBezTo>
                    <a:pt x="213" y="96"/>
                    <a:pt x="272" y="155"/>
                    <a:pt x="320" y="222"/>
                  </a:cubicBezTo>
                  <a:cubicBezTo>
                    <a:pt x="302" y="272"/>
                    <a:pt x="269" y="305"/>
                    <a:pt x="221" y="323"/>
                  </a:cubicBezTo>
                  <a:close/>
                </a:path>
              </a:pathLst>
            </a:custGeom>
            <a:grpFill/>
            <a:ln>
              <a:noFill/>
            </a:ln>
            <a:extLst>
              <a:ext uri="{91240B29-F687-4f45-9708-019B960494DF}">
                <a14:hiddenLine xmlns="" xmlns:a14="http://schemas.microsoft.com/office/drawing/2010/main" xmlns:mv="urn:schemas-microsoft-com:mac:vml" xmlns:mc="http://schemas.openxmlformats.org/markup-compatibility/2006"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sp>
        <p:nvSpPr>
          <p:cNvPr id="6" name="TextBox 5"/>
          <p:cNvSpPr txBox="1"/>
          <p:nvPr/>
        </p:nvSpPr>
        <p:spPr>
          <a:xfrm>
            <a:off x="406400" y="439459"/>
            <a:ext cx="6261100" cy="769441"/>
          </a:xfrm>
          <a:prstGeom prst="rect">
            <a:avLst/>
          </a:prstGeom>
          <a:noFill/>
        </p:spPr>
        <p:txBody>
          <a:bodyPr wrap="square" rtlCol="0">
            <a:spAutoFit/>
          </a:bodyPr>
          <a:lstStyle/>
          <a:p>
            <a:pPr algn="ctr"/>
            <a:r>
              <a:rPr lang="id-ID" sz="4400" cap="all" dirty="0">
                <a:solidFill>
                  <a:srgbClr val="333F50"/>
                </a:solidFill>
                <a:latin typeface="+mj-lt"/>
              </a:rPr>
              <a:t>Key points</a:t>
            </a:r>
            <a:endParaRPr lang="en-US" sz="4400" cap="all" dirty="0">
              <a:solidFill>
                <a:srgbClr val="333F50"/>
              </a:solidFill>
              <a:latin typeface="+mj-lt"/>
            </a:endParaRPr>
          </a:p>
        </p:txBody>
      </p:sp>
      <p:sp>
        <p:nvSpPr>
          <p:cNvPr id="12" name="TextBox 11"/>
          <p:cNvSpPr txBox="1"/>
          <p:nvPr/>
        </p:nvSpPr>
        <p:spPr>
          <a:xfrm>
            <a:off x="2032000" y="1460500"/>
            <a:ext cx="8890000" cy="830997"/>
          </a:xfrm>
          <a:prstGeom prst="rect">
            <a:avLst/>
          </a:prstGeom>
          <a:noFill/>
        </p:spPr>
        <p:txBody>
          <a:bodyPr wrap="square" rtlCol="0">
            <a:spAutoFit/>
          </a:bodyPr>
          <a:lstStyle/>
          <a:p>
            <a:endParaRPr lang="en-US" sz="2400" dirty="0">
              <a:solidFill>
                <a:srgbClr val="7F7F7F"/>
              </a:solidFill>
            </a:endParaRPr>
          </a:p>
          <a:p>
            <a:endParaRPr lang="en-US" sz="2400" dirty="0">
              <a:solidFill>
                <a:srgbClr val="7F7F7F"/>
              </a:solidFill>
            </a:endParaRPr>
          </a:p>
        </p:txBody>
      </p:sp>
      <p:pic>
        <p:nvPicPr>
          <p:cNvPr id="13" name="Picture 12" descr="17_SAIA_Logo_Pantone302_Horz_Stack_375 Lime Green (1).eps"/>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3">
                <a:alphaModFix amt="50000"/>
              </a:blip>
              <a:stretch>
                <a:fillRect/>
              </a:stretch>
            </p:blipFill>
          </mc:Choice>
          <mc:Fallback>
            <p:blipFill>
              <a:blip r:embed="rId4">
                <a:alphaModFix amt="50000"/>
              </a:blip>
              <a:stretch>
                <a:fillRect/>
              </a:stretch>
            </p:blipFill>
          </mc:Fallback>
        </mc:AlternateContent>
        <p:spPr>
          <a:xfrm>
            <a:off x="261411" y="6386468"/>
            <a:ext cx="2557731" cy="263197"/>
          </a:xfrm>
          <a:prstGeom prst="rect">
            <a:avLst/>
          </a:prstGeom>
          <a:noFill/>
          <a:ln w="12700" cmpd="sng">
            <a:noFill/>
          </a:ln>
        </p:spPr>
      </p:pic>
      <p:cxnSp>
        <p:nvCxnSpPr>
          <p:cNvPr id="14" name="Straight Connector 13"/>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1879600" y="1270000"/>
            <a:ext cx="10007600" cy="4832092"/>
          </a:xfrm>
          <a:prstGeom prst="rect">
            <a:avLst/>
          </a:prstGeom>
          <a:noFill/>
        </p:spPr>
        <p:txBody>
          <a:bodyPr wrap="square" rtlCol="0">
            <a:spAutoFit/>
          </a:bodyPr>
          <a:lstStyle/>
          <a:p>
            <a:pPr>
              <a:buFont typeface="Arial"/>
              <a:buChar char="•"/>
            </a:pPr>
            <a:r>
              <a:rPr lang="en-US" sz="2200" dirty="0">
                <a:solidFill>
                  <a:srgbClr val="595959"/>
                </a:solidFill>
              </a:rPr>
              <a:t> Tube &amp; Clamp Scaffolds can be constructed many ways: </a:t>
            </a:r>
          </a:p>
          <a:p>
            <a:pPr>
              <a:spcAft>
                <a:spcPts val="1200"/>
              </a:spcAft>
            </a:pPr>
            <a:r>
              <a:rPr lang="en-US" sz="2200" dirty="0">
                <a:solidFill>
                  <a:srgbClr val="595959"/>
                </a:solidFill>
              </a:rPr>
              <a:t> S</a:t>
            </a:r>
            <a:r>
              <a:rPr lang="en-US" sz="2200" cap="all" dirty="0">
                <a:solidFill>
                  <a:srgbClr val="595959"/>
                </a:solidFill>
              </a:rPr>
              <a:t>ingle Bay </a:t>
            </a:r>
            <a:r>
              <a:rPr lang="en-US" sz="2200" dirty="0">
                <a:solidFill>
                  <a:srgbClr val="595959"/>
                </a:solidFill>
              </a:rPr>
              <a:t>(Tower) Scaffold, </a:t>
            </a:r>
            <a:r>
              <a:rPr lang="en-US" sz="2200" cap="all" dirty="0">
                <a:solidFill>
                  <a:srgbClr val="595959"/>
                </a:solidFill>
              </a:rPr>
              <a:t>Scaffold Runs </a:t>
            </a:r>
            <a:r>
              <a:rPr lang="en-US" sz="2200" dirty="0">
                <a:solidFill>
                  <a:srgbClr val="595959"/>
                </a:solidFill>
              </a:rPr>
              <a:t>or </a:t>
            </a:r>
            <a:r>
              <a:rPr lang="en-US" sz="2200" cap="all" dirty="0">
                <a:solidFill>
                  <a:srgbClr val="595959"/>
                </a:solidFill>
              </a:rPr>
              <a:t>Area Scaffolds</a:t>
            </a:r>
            <a:r>
              <a:rPr lang="en-US" sz="2200" dirty="0">
                <a:solidFill>
                  <a:srgbClr val="595959"/>
                </a:solidFill>
              </a:rPr>
              <a:t>. </a:t>
            </a:r>
          </a:p>
          <a:p>
            <a:pPr>
              <a:spcAft>
                <a:spcPts val="1200"/>
              </a:spcAft>
              <a:buFont typeface="Arial"/>
              <a:buChar char="•"/>
            </a:pPr>
            <a:r>
              <a:rPr lang="en-US" sz="2200" dirty="0">
                <a:solidFill>
                  <a:srgbClr val="595959"/>
                </a:solidFill>
              </a:rPr>
              <a:t> Often used for </a:t>
            </a:r>
            <a:r>
              <a:rPr lang="en-US" sz="2200" cap="all" dirty="0">
                <a:solidFill>
                  <a:srgbClr val="595959"/>
                </a:solidFill>
              </a:rPr>
              <a:t>circular scaffolds</a:t>
            </a:r>
            <a:r>
              <a:rPr lang="en-US" sz="2200" dirty="0">
                <a:solidFill>
                  <a:srgbClr val="595959"/>
                </a:solidFill>
              </a:rPr>
              <a:t> and around circular structures.</a:t>
            </a:r>
          </a:p>
          <a:p>
            <a:pPr>
              <a:spcAft>
                <a:spcPts val="1200"/>
              </a:spcAft>
              <a:buFont typeface="Arial"/>
              <a:buChar char="•"/>
            </a:pPr>
            <a:r>
              <a:rPr lang="en-US" sz="2200" dirty="0">
                <a:solidFill>
                  <a:srgbClr val="595959"/>
                </a:solidFill>
              </a:rPr>
              <a:t> A plan, (in the form of a sketch or drawing), helps you figure out the scaffold design on paper.</a:t>
            </a:r>
          </a:p>
          <a:p>
            <a:pPr>
              <a:spcAft>
                <a:spcPts val="1200"/>
              </a:spcAft>
              <a:buFont typeface="Arial"/>
              <a:buChar char="•"/>
            </a:pPr>
            <a:r>
              <a:rPr lang="en-US" sz="2200" dirty="0">
                <a:solidFill>
                  <a:srgbClr val="595959"/>
                </a:solidFill>
              </a:rPr>
              <a:t> Develop your equipment list from a sketch or drawing of the scaffold.</a:t>
            </a:r>
          </a:p>
          <a:p>
            <a:pPr>
              <a:spcAft>
                <a:spcPts val="1200"/>
              </a:spcAft>
              <a:buFont typeface="Arial"/>
              <a:buChar char="•"/>
            </a:pPr>
            <a:r>
              <a:rPr lang="en-US" sz="2200" dirty="0">
                <a:solidFill>
                  <a:srgbClr val="595959"/>
                </a:solidFill>
              </a:rPr>
              <a:t> It is possible to make an equipment list from a mental picture of what is required, but errors can easily result. </a:t>
            </a:r>
          </a:p>
          <a:p>
            <a:pPr>
              <a:spcAft>
                <a:spcPts val="1200"/>
              </a:spcAft>
              <a:buFont typeface="Arial"/>
              <a:buChar char="•"/>
            </a:pPr>
            <a:r>
              <a:rPr lang="en-US" sz="2200" dirty="0">
                <a:solidFill>
                  <a:srgbClr val="595959"/>
                </a:solidFill>
              </a:rPr>
              <a:t> Your sketch should show different views of the scaffold and include important details such as tie design and placement (if required).</a:t>
            </a:r>
          </a:p>
          <a:p>
            <a:endParaRPr lang="en-US" dirty="0"/>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47"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anim calcmode="lin" valueType="num">
                                      <p:cBhvr>
                                        <p:cTn id="14" dur="500" fill="hold"/>
                                        <p:tgtEl>
                                          <p:spTgt spid="6"/>
                                        </p:tgtEl>
                                        <p:attrNameLst>
                                          <p:attrName>ppt_x</p:attrName>
                                        </p:attrNameLst>
                                      </p:cBhvr>
                                      <p:tavLst>
                                        <p:tav tm="0">
                                          <p:val>
                                            <p:strVal val="#ppt_x"/>
                                          </p:val>
                                        </p:tav>
                                        <p:tav tm="100000">
                                          <p:val>
                                            <p:strVal val="#ppt_x"/>
                                          </p:val>
                                        </p:tav>
                                      </p:tavLst>
                                    </p:anim>
                                    <p:anim calcmode="lin" valueType="num">
                                      <p:cBhvr>
                                        <p:cTn id="15"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14"/>
          <p:cNvSpPr/>
          <p:nvPr/>
        </p:nvSpPr>
        <p:spPr>
          <a:xfrm>
            <a:off x="457200" y="457200"/>
            <a:ext cx="1270000" cy="1231900"/>
          </a:xfrm>
          <a:prstGeom prst="roundRect">
            <a:avLst/>
          </a:prstGeom>
          <a:solidFill>
            <a:srgbClr val="C8152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 name="Group 2"/>
          <p:cNvGrpSpPr/>
          <p:nvPr/>
        </p:nvGrpSpPr>
        <p:grpSpPr>
          <a:xfrm>
            <a:off x="807418" y="766864"/>
            <a:ext cx="617837" cy="618015"/>
            <a:chOff x="0" y="4763"/>
            <a:chExt cx="5500688" cy="5502275"/>
          </a:xfrm>
          <a:solidFill>
            <a:schemeClr val="bg1"/>
          </a:solidFill>
        </p:grpSpPr>
        <p:sp>
          <p:nvSpPr>
            <p:cNvPr id="4" name="Freeform 5"/>
            <p:cNvSpPr>
              <a:spLocks noEditPoints="1"/>
            </p:cNvSpPr>
            <p:nvPr/>
          </p:nvSpPr>
          <p:spPr bwMode="auto">
            <a:xfrm>
              <a:off x="0" y="4763"/>
              <a:ext cx="5500688" cy="5502275"/>
            </a:xfrm>
            <a:custGeom>
              <a:avLst/>
              <a:gdLst>
                <a:gd name="T0" fmla="*/ 1007 w 1464"/>
                <a:gd name="T1" fmla="*/ 0 h 1464"/>
                <a:gd name="T2" fmla="*/ 549 w 1464"/>
                <a:gd name="T3" fmla="*/ 458 h 1464"/>
                <a:gd name="T4" fmla="*/ 582 w 1464"/>
                <a:gd name="T5" fmla="*/ 624 h 1464"/>
                <a:gd name="T6" fmla="*/ 26 w 1464"/>
                <a:gd name="T7" fmla="*/ 1179 h 1464"/>
                <a:gd name="T8" fmla="*/ 0 w 1464"/>
                <a:gd name="T9" fmla="*/ 1235 h 1464"/>
                <a:gd name="T10" fmla="*/ 0 w 1464"/>
                <a:gd name="T11" fmla="*/ 1373 h 1464"/>
                <a:gd name="T12" fmla="*/ 91 w 1464"/>
                <a:gd name="T13" fmla="*/ 1464 h 1464"/>
                <a:gd name="T14" fmla="*/ 229 w 1464"/>
                <a:gd name="T15" fmla="*/ 1464 h 1464"/>
                <a:gd name="T16" fmla="*/ 285 w 1464"/>
                <a:gd name="T17" fmla="*/ 1438 h 1464"/>
                <a:gd name="T18" fmla="*/ 350 w 1464"/>
                <a:gd name="T19" fmla="*/ 1373 h 1464"/>
                <a:gd name="T20" fmla="*/ 458 w 1464"/>
                <a:gd name="T21" fmla="*/ 1373 h 1464"/>
                <a:gd name="T22" fmla="*/ 549 w 1464"/>
                <a:gd name="T23" fmla="*/ 1281 h 1464"/>
                <a:gd name="T24" fmla="*/ 549 w 1464"/>
                <a:gd name="T25" fmla="*/ 1190 h 1464"/>
                <a:gd name="T26" fmla="*/ 641 w 1464"/>
                <a:gd name="T27" fmla="*/ 1190 h 1464"/>
                <a:gd name="T28" fmla="*/ 732 w 1464"/>
                <a:gd name="T29" fmla="*/ 1098 h 1464"/>
                <a:gd name="T30" fmla="*/ 732 w 1464"/>
                <a:gd name="T31" fmla="*/ 991 h 1464"/>
                <a:gd name="T32" fmla="*/ 841 w 1464"/>
                <a:gd name="T33" fmla="*/ 882 h 1464"/>
                <a:gd name="T34" fmla="*/ 1007 w 1464"/>
                <a:gd name="T35" fmla="*/ 915 h 1464"/>
                <a:gd name="T36" fmla="*/ 1464 w 1464"/>
                <a:gd name="T37" fmla="*/ 458 h 1464"/>
                <a:gd name="T38" fmla="*/ 1007 w 1464"/>
                <a:gd name="T39" fmla="*/ 0 h 1464"/>
                <a:gd name="T40" fmla="*/ 1007 w 1464"/>
                <a:gd name="T41" fmla="*/ 824 h 1464"/>
                <a:gd name="T42" fmla="*/ 822 w 1464"/>
                <a:gd name="T43" fmla="*/ 772 h 1464"/>
                <a:gd name="T44" fmla="*/ 806 w 1464"/>
                <a:gd name="T45" fmla="*/ 787 h 1464"/>
                <a:gd name="T46" fmla="*/ 755 w 1464"/>
                <a:gd name="T47" fmla="*/ 839 h 1464"/>
                <a:gd name="T48" fmla="*/ 667 w 1464"/>
                <a:gd name="T49" fmla="*/ 926 h 1464"/>
                <a:gd name="T50" fmla="*/ 641 w 1464"/>
                <a:gd name="T51" fmla="*/ 991 h 1464"/>
                <a:gd name="T52" fmla="*/ 641 w 1464"/>
                <a:gd name="T53" fmla="*/ 1098 h 1464"/>
                <a:gd name="T54" fmla="*/ 549 w 1464"/>
                <a:gd name="T55" fmla="*/ 1098 h 1464"/>
                <a:gd name="T56" fmla="*/ 458 w 1464"/>
                <a:gd name="T57" fmla="*/ 1190 h 1464"/>
                <a:gd name="T58" fmla="*/ 458 w 1464"/>
                <a:gd name="T59" fmla="*/ 1281 h 1464"/>
                <a:gd name="T60" fmla="*/ 350 w 1464"/>
                <a:gd name="T61" fmla="*/ 1281 h 1464"/>
                <a:gd name="T62" fmla="*/ 286 w 1464"/>
                <a:gd name="T63" fmla="*/ 1308 h 1464"/>
                <a:gd name="T64" fmla="*/ 221 w 1464"/>
                <a:gd name="T65" fmla="*/ 1373 h 1464"/>
                <a:gd name="T66" fmla="*/ 92 w 1464"/>
                <a:gd name="T67" fmla="*/ 1373 h 1464"/>
                <a:gd name="T68" fmla="*/ 92 w 1464"/>
                <a:gd name="T69" fmla="*/ 1242 h 1464"/>
                <a:gd name="T70" fmla="*/ 625 w 1464"/>
                <a:gd name="T71" fmla="*/ 709 h 1464"/>
                <a:gd name="T72" fmla="*/ 625 w 1464"/>
                <a:gd name="T73" fmla="*/ 710 h 1464"/>
                <a:gd name="T74" fmla="*/ 692 w 1464"/>
                <a:gd name="T75" fmla="*/ 642 h 1464"/>
                <a:gd name="T76" fmla="*/ 641 w 1464"/>
                <a:gd name="T77" fmla="*/ 458 h 1464"/>
                <a:gd name="T78" fmla="*/ 1007 w 1464"/>
                <a:gd name="T79" fmla="*/ 92 h 1464"/>
                <a:gd name="T80" fmla="*/ 1373 w 1464"/>
                <a:gd name="T81" fmla="*/ 458 h 1464"/>
                <a:gd name="T82" fmla="*/ 1007 w 1464"/>
                <a:gd name="T83" fmla="*/ 824 h 1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64" h="1464">
                  <a:moveTo>
                    <a:pt x="1007" y="0"/>
                  </a:moveTo>
                  <a:cubicBezTo>
                    <a:pt x="754" y="0"/>
                    <a:pt x="549" y="205"/>
                    <a:pt x="549" y="458"/>
                  </a:cubicBezTo>
                  <a:cubicBezTo>
                    <a:pt x="549" y="516"/>
                    <a:pt x="561" y="572"/>
                    <a:pt x="582" y="624"/>
                  </a:cubicBezTo>
                  <a:cubicBezTo>
                    <a:pt x="26" y="1179"/>
                    <a:pt x="26" y="1179"/>
                    <a:pt x="26" y="1179"/>
                  </a:cubicBezTo>
                  <a:cubicBezTo>
                    <a:pt x="10" y="1195"/>
                    <a:pt x="0" y="1211"/>
                    <a:pt x="0" y="1235"/>
                  </a:cubicBezTo>
                  <a:cubicBezTo>
                    <a:pt x="0" y="1373"/>
                    <a:pt x="0" y="1373"/>
                    <a:pt x="0" y="1373"/>
                  </a:cubicBezTo>
                  <a:cubicBezTo>
                    <a:pt x="0" y="1422"/>
                    <a:pt x="42" y="1464"/>
                    <a:pt x="91" y="1464"/>
                  </a:cubicBezTo>
                  <a:cubicBezTo>
                    <a:pt x="229" y="1464"/>
                    <a:pt x="229" y="1464"/>
                    <a:pt x="229" y="1464"/>
                  </a:cubicBezTo>
                  <a:cubicBezTo>
                    <a:pt x="253" y="1464"/>
                    <a:pt x="269" y="1454"/>
                    <a:pt x="285" y="1438"/>
                  </a:cubicBezTo>
                  <a:cubicBezTo>
                    <a:pt x="350" y="1373"/>
                    <a:pt x="350" y="1373"/>
                    <a:pt x="350" y="1373"/>
                  </a:cubicBezTo>
                  <a:cubicBezTo>
                    <a:pt x="458" y="1373"/>
                    <a:pt x="458" y="1373"/>
                    <a:pt x="458" y="1373"/>
                  </a:cubicBezTo>
                  <a:cubicBezTo>
                    <a:pt x="508" y="1373"/>
                    <a:pt x="549" y="1332"/>
                    <a:pt x="549" y="1281"/>
                  </a:cubicBezTo>
                  <a:cubicBezTo>
                    <a:pt x="549" y="1190"/>
                    <a:pt x="549" y="1190"/>
                    <a:pt x="549" y="1190"/>
                  </a:cubicBezTo>
                  <a:cubicBezTo>
                    <a:pt x="641" y="1190"/>
                    <a:pt x="641" y="1190"/>
                    <a:pt x="641" y="1190"/>
                  </a:cubicBezTo>
                  <a:cubicBezTo>
                    <a:pt x="691" y="1190"/>
                    <a:pt x="732" y="1149"/>
                    <a:pt x="732" y="1098"/>
                  </a:cubicBezTo>
                  <a:cubicBezTo>
                    <a:pt x="732" y="991"/>
                    <a:pt x="732" y="991"/>
                    <a:pt x="732" y="991"/>
                  </a:cubicBezTo>
                  <a:cubicBezTo>
                    <a:pt x="841" y="882"/>
                    <a:pt x="841" y="882"/>
                    <a:pt x="841" y="882"/>
                  </a:cubicBezTo>
                  <a:cubicBezTo>
                    <a:pt x="892" y="903"/>
                    <a:pt x="948" y="915"/>
                    <a:pt x="1007" y="915"/>
                  </a:cubicBezTo>
                  <a:cubicBezTo>
                    <a:pt x="1259" y="915"/>
                    <a:pt x="1464" y="710"/>
                    <a:pt x="1464" y="458"/>
                  </a:cubicBezTo>
                  <a:cubicBezTo>
                    <a:pt x="1464" y="205"/>
                    <a:pt x="1259" y="0"/>
                    <a:pt x="1007" y="0"/>
                  </a:cubicBezTo>
                  <a:close/>
                  <a:moveTo>
                    <a:pt x="1007" y="824"/>
                  </a:moveTo>
                  <a:cubicBezTo>
                    <a:pt x="939" y="824"/>
                    <a:pt x="876" y="804"/>
                    <a:pt x="822" y="772"/>
                  </a:cubicBezTo>
                  <a:cubicBezTo>
                    <a:pt x="806" y="787"/>
                    <a:pt x="806" y="787"/>
                    <a:pt x="806" y="787"/>
                  </a:cubicBezTo>
                  <a:cubicBezTo>
                    <a:pt x="755" y="839"/>
                    <a:pt x="755" y="839"/>
                    <a:pt x="755" y="839"/>
                  </a:cubicBezTo>
                  <a:cubicBezTo>
                    <a:pt x="667" y="926"/>
                    <a:pt x="667" y="926"/>
                    <a:pt x="667" y="926"/>
                  </a:cubicBezTo>
                  <a:cubicBezTo>
                    <a:pt x="650" y="943"/>
                    <a:pt x="641" y="967"/>
                    <a:pt x="641" y="991"/>
                  </a:cubicBezTo>
                  <a:cubicBezTo>
                    <a:pt x="641" y="1098"/>
                    <a:pt x="641" y="1098"/>
                    <a:pt x="641" y="1098"/>
                  </a:cubicBezTo>
                  <a:cubicBezTo>
                    <a:pt x="549" y="1098"/>
                    <a:pt x="549" y="1098"/>
                    <a:pt x="549" y="1098"/>
                  </a:cubicBezTo>
                  <a:cubicBezTo>
                    <a:pt x="499" y="1098"/>
                    <a:pt x="458" y="1139"/>
                    <a:pt x="458" y="1190"/>
                  </a:cubicBezTo>
                  <a:cubicBezTo>
                    <a:pt x="458" y="1281"/>
                    <a:pt x="458" y="1281"/>
                    <a:pt x="458" y="1281"/>
                  </a:cubicBezTo>
                  <a:cubicBezTo>
                    <a:pt x="350" y="1281"/>
                    <a:pt x="350" y="1281"/>
                    <a:pt x="350" y="1281"/>
                  </a:cubicBezTo>
                  <a:cubicBezTo>
                    <a:pt x="326" y="1281"/>
                    <a:pt x="303" y="1291"/>
                    <a:pt x="286" y="1308"/>
                  </a:cubicBezTo>
                  <a:cubicBezTo>
                    <a:pt x="221" y="1373"/>
                    <a:pt x="221" y="1373"/>
                    <a:pt x="221" y="1373"/>
                  </a:cubicBezTo>
                  <a:cubicBezTo>
                    <a:pt x="92" y="1373"/>
                    <a:pt x="92" y="1373"/>
                    <a:pt x="92" y="1373"/>
                  </a:cubicBezTo>
                  <a:cubicBezTo>
                    <a:pt x="92" y="1242"/>
                    <a:pt x="92" y="1242"/>
                    <a:pt x="92" y="1242"/>
                  </a:cubicBezTo>
                  <a:cubicBezTo>
                    <a:pt x="625" y="709"/>
                    <a:pt x="625" y="709"/>
                    <a:pt x="625" y="709"/>
                  </a:cubicBezTo>
                  <a:cubicBezTo>
                    <a:pt x="625" y="709"/>
                    <a:pt x="625" y="709"/>
                    <a:pt x="625" y="710"/>
                  </a:cubicBezTo>
                  <a:cubicBezTo>
                    <a:pt x="692" y="642"/>
                    <a:pt x="692" y="642"/>
                    <a:pt x="692" y="642"/>
                  </a:cubicBezTo>
                  <a:cubicBezTo>
                    <a:pt x="660" y="588"/>
                    <a:pt x="641" y="525"/>
                    <a:pt x="641" y="458"/>
                  </a:cubicBezTo>
                  <a:cubicBezTo>
                    <a:pt x="641" y="255"/>
                    <a:pt x="805" y="92"/>
                    <a:pt x="1007" y="92"/>
                  </a:cubicBezTo>
                  <a:cubicBezTo>
                    <a:pt x="1209" y="92"/>
                    <a:pt x="1373" y="255"/>
                    <a:pt x="1373" y="458"/>
                  </a:cubicBezTo>
                  <a:cubicBezTo>
                    <a:pt x="1373" y="660"/>
                    <a:pt x="1209" y="824"/>
                    <a:pt x="1007" y="824"/>
                  </a:cubicBezTo>
                  <a:close/>
                </a:path>
              </a:pathLst>
            </a:custGeom>
            <a:grpFill/>
            <a:ln>
              <a:noFill/>
            </a:ln>
            <a:extLst>
              <a:ext uri="{91240B29-F687-4f45-9708-019B960494DF}">
                <a14:hiddenLine xmlns="" xmlns:a14="http://schemas.microsoft.com/office/drawing/2010/main" xmlns:mv="urn:schemas-microsoft-com:mac:vml" xmlns:mc="http://schemas.openxmlformats.org/markup-compatibility/2006"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5" name="Freeform 6"/>
            <p:cNvSpPr>
              <a:spLocks noEditPoints="1"/>
            </p:cNvSpPr>
            <p:nvPr/>
          </p:nvSpPr>
          <p:spPr bwMode="auto">
            <a:xfrm>
              <a:off x="3436938" y="685801"/>
              <a:ext cx="1374775" cy="1390650"/>
            </a:xfrm>
            <a:custGeom>
              <a:avLst/>
              <a:gdLst>
                <a:gd name="T0" fmla="*/ 358 w 366"/>
                <a:gd name="T1" fmla="*/ 196 h 370"/>
                <a:gd name="T2" fmla="*/ 172 w 366"/>
                <a:gd name="T3" fmla="*/ 10 h 370"/>
                <a:gd name="T4" fmla="*/ 132 w 366"/>
                <a:gd name="T5" fmla="*/ 5 h 370"/>
                <a:gd name="T6" fmla="*/ 3 w 366"/>
                <a:gd name="T7" fmla="*/ 134 h 370"/>
                <a:gd name="T8" fmla="*/ 0 w 366"/>
                <a:gd name="T9" fmla="*/ 149 h 370"/>
                <a:gd name="T10" fmla="*/ 8 w 366"/>
                <a:gd name="T11" fmla="*/ 174 h 370"/>
                <a:gd name="T12" fmla="*/ 194 w 366"/>
                <a:gd name="T13" fmla="*/ 360 h 370"/>
                <a:gd name="T14" fmla="*/ 234 w 366"/>
                <a:gd name="T15" fmla="*/ 366 h 370"/>
                <a:gd name="T16" fmla="*/ 364 w 366"/>
                <a:gd name="T17" fmla="*/ 236 h 370"/>
                <a:gd name="T18" fmla="*/ 366 w 366"/>
                <a:gd name="T19" fmla="*/ 222 h 370"/>
                <a:gd name="T20" fmla="*/ 358 w 366"/>
                <a:gd name="T21" fmla="*/ 196 h 370"/>
                <a:gd name="T22" fmla="*/ 221 w 366"/>
                <a:gd name="T23" fmla="*/ 323 h 370"/>
                <a:gd name="T24" fmla="*/ 46 w 366"/>
                <a:gd name="T25" fmla="*/ 149 h 370"/>
                <a:gd name="T26" fmla="*/ 146 w 366"/>
                <a:gd name="T27" fmla="*/ 48 h 370"/>
                <a:gd name="T28" fmla="*/ 320 w 366"/>
                <a:gd name="T29" fmla="*/ 222 h 370"/>
                <a:gd name="T30" fmla="*/ 221 w 366"/>
                <a:gd name="T31" fmla="*/ 323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66" h="370">
                  <a:moveTo>
                    <a:pt x="358" y="196"/>
                  </a:moveTo>
                  <a:cubicBezTo>
                    <a:pt x="306" y="125"/>
                    <a:pt x="244" y="62"/>
                    <a:pt x="172" y="10"/>
                  </a:cubicBezTo>
                  <a:cubicBezTo>
                    <a:pt x="161" y="2"/>
                    <a:pt x="146" y="0"/>
                    <a:pt x="132" y="5"/>
                  </a:cubicBezTo>
                  <a:cubicBezTo>
                    <a:pt x="68" y="27"/>
                    <a:pt x="25" y="71"/>
                    <a:pt x="3" y="134"/>
                  </a:cubicBezTo>
                  <a:cubicBezTo>
                    <a:pt x="1" y="139"/>
                    <a:pt x="0" y="144"/>
                    <a:pt x="0" y="149"/>
                  </a:cubicBezTo>
                  <a:cubicBezTo>
                    <a:pt x="0" y="158"/>
                    <a:pt x="3" y="167"/>
                    <a:pt x="8" y="174"/>
                  </a:cubicBezTo>
                  <a:cubicBezTo>
                    <a:pt x="60" y="246"/>
                    <a:pt x="122" y="308"/>
                    <a:pt x="194" y="360"/>
                  </a:cubicBezTo>
                  <a:cubicBezTo>
                    <a:pt x="206" y="368"/>
                    <a:pt x="221" y="370"/>
                    <a:pt x="234" y="366"/>
                  </a:cubicBezTo>
                  <a:cubicBezTo>
                    <a:pt x="298" y="343"/>
                    <a:pt x="341" y="300"/>
                    <a:pt x="364" y="236"/>
                  </a:cubicBezTo>
                  <a:cubicBezTo>
                    <a:pt x="365" y="232"/>
                    <a:pt x="366" y="227"/>
                    <a:pt x="366" y="222"/>
                  </a:cubicBezTo>
                  <a:cubicBezTo>
                    <a:pt x="366" y="213"/>
                    <a:pt x="363" y="204"/>
                    <a:pt x="358" y="196"/>
                  </a:cubicBezTo>
                  <a:close/>
                  <a:moveTo>
                    <a:pt x="221" y="323"/>
                  </a:moveTo>
                  <a:cubicBezTo>
                    <a:pt x="153" y="274"/>
                    <a:pt x="94" y="215"/>
                    <a:pt x="46" y="149"/>
                  </a:cubicBezTo>
                  <a:cubicBezTo>
                    <a:pt x="63" y="99"/>
                    <a:pt x="97" y="66"/>
                    <a:pt x="146" y="48"/>
                  </a:cubicBezTo>
                  <a:cubicBezTo>
                    <a:pt x="213" y="96"/>
                    <a:pt x="272" y="155"/>
                    <a:pt x="320" y="222"/>
                  </a:cubicBezTo>
                  <a:cubicBezTo>
                    <a:pt x="302" y="272"/>
                    <a:pt x="269" y="305"/>
                    <a:pt x="221" y="323"/>
                  </a:cubicBezTo>
                  <a:close/>
                </a:path>
              </a:pathLst>
            </a:custGeom>
            <a:grpFill/>
            <a:ln>
              <a:noFill/>
            </a:ln>
            <a:extLst>
              <a:ext uri="{91240B29-F687-4f45-9708-019B960494DF}">
                <a14:hiddenLine xmlns="" xmlns:a14="http://schemas.microsoft.com/office/drawing/2010/main" xmlns:mv="urn:schemas-microsoft-com:mac:vml" xmlns:mc="http://schemas.openxmlformats.org/markup-compatibility/2006"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sp>
        <p:nvSpPr>
          <p:cNvPr id="6" name="TextBox 5"/>
          <p:cNvSpPr txBox="1"/>
          <p:nvPr/>
        </p:nvSpPr>
        <p:spPr>
          <a:xfrm>
            <a:off x="406400" y="439459"/>
            <a:ext cx="6261100" cy="769441"/>
          </a:xfrm>
          <a:prstGeom prst="rect">
            <a:avLst/>
          </a:prstGeom>
          <a:noFill/>
        </p:spPr>
        <p:txBody>
          <a:bodyPr wrap="square" rtlCol="0">
            <a:spAutoFit/>
          </a:bodyPr>
          <a:lstStyle/>
          <a:p>
            <a:pPr algn="ctr"/>
            <a:r>
              <a:rPr lang="id-ID" sz="4400" cap="all" dirty="0">
                <a:solidFill>
                  <a:srgbClr val="333F50"/>
                </a:solidFill>
                <a:latin typeface="+mj-lt"/>
              </a:rPr>
              <a:t>Key points</a:t>
            </a:r>
            <a:endParaRPr lang="en-US" sz="4400" cap="all" dirty="0">
              <a:solidFill>
                <a:srgbClr val="333F50"/>
              </a:solidFill>
              <a:latin typeface="+mj-lt"/>
            </a:endParaRPr>
          </a:p>
        </p:txBody>
      </p:sp>
      <p:sp>
        <p:nvSpPr>
          <p:cNvPr id="12" name="TextBox 11"/>
          <p:cNvSpPr txBox="1"/>
          <p:nvPr/>
        </p:nvSpPr>
        <p:spPr>
          <a:xfrm>
            <a:off x="2082800" y="1841500"/>
            <a:ext cx="9410700" cy="461665"/>
          </a:xfrm>
          <a:prstGeom prst="rect">
            <a:avLst/>
          </a:prstGeom>
          <a:noFill/>
        </p:spPr>
        <p:txBody>
          <a:bodyPr wrap="square" rtlCol="0">
            <a:spAutoFit/>
          </a:bodyPr>
          <a:lstStyle/>
          <a:p>
            <a:r>
              <a:rPr lang="en-US" sz="2400" dirty="0">
                <a:solidFill>
                  <a:srgbClr val="7F7F7F"/>
                </a:solidFill>
              </a:rPr>
              <a:t> </a:t>
            </a:r>
          </a:p>
        </p:txBody>
      </p:sp>
      <p:pic>
        <p:nvPicPr>
          <p:cNvPr id="13" name="Picture 12" descr="17_SAIA_Logo_Pantone302_Horz_Stack_375 Lime Green (1).eps"/>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3">
                <a:alphaModFix amt="50000"/>
              </a:blip>
              <a:stretch>
                <a:fillRect/>
              </a:stretch>
            </p:blipFill>
          </mc:Choice>
          <mc:Fallback>
            <p:blipFill>
              <a:blip r:embed="rId4">
                <a:alphaModFix amt="50000"/>
              </a:blip>
              <a:stretch>
                <a:fillRect/>
              </a:stretch>
            </p:blipFill>
          </mc:Fallback>
        </mc:AlternateContent>
        <p:spPr>
          <a:xfrm>
            <a:off x="261411" y="6386468"/>
            <a:ext cx="2557731" cy="263197"/>
          </a:xfrm>
          <a:prstGeom prst="rect">
            <a:avLst/>
          </a:prstGeom>
          <a:noFill/>
          <a:ln w="12700" cmpd="sng">
            <a:noFill/>
          </a:ln>
        </p:spPr>
      </p:pic>
      <p:cxnSp>
        <p:nvCxnSpPr>
          <p:cNvPr id="14" name="Straight Connector 13"/>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1955800" y="1447800"/>
            <a:ext cx="9347200" cy="4616648"/>
          </a:xfrm>
          <a:prstGeom prst="rect">
            <a:avLst/>
          </a:prstGeom>
          <a:noFill/>
        </p:spPr>
        <p:txBody>
          <a:bodyPr wrap="square" rtlCol="0">
            <a:spAutoFit/>
          </a:bodyPr>
          <a:lstStyle/>
          <a:p>
            <a:pPr>
              <a:spcAft>
                <a:spcPts val="1200"/>
              </a:spcAft>
              <a:buFont typeface="Arial"/>
              <a:buChar char="•"/>
            </a:pPr>
            <a:r>
              <a:rPr lang="en-US" sz="2400" dirty="0">
                <a:solidFill>
                  <a:srgbClr val="595959"/>
                </a:solidFill>
              </a:rPr>
              <a:t> Plan view: how the scaffold looks as seen from above</a:t>
            </a:r>
          </a:p>
          <a:p>
            <a:pPr>
              <a:spcAft>
                <a:spcPts val="1200"/>
              </a:spcAft>
              <a:buFont typeface="Arial"/>
              <a:buChar char="•"/>
            </a:pPr>
            <a:r>
              <a:rPr lang="en-US" sz="2400" dirty="0">
                <a:solidFill>
                  <a:srgbClr val="595959"/>
                </a:solidFill>
              </a:rPr>
              <a:t> Elevation: how a scaffold looks from the front or the side</a:t>
            </a:r>
          </a:p>
          <a:p>
            <a:pPr>
              <a:spcAft>
                <a:spcPts val="1200"/>
              </a:spcAft>
              <a:buFont typeface="Arial"/>
              <a:buChar char="•"/>
            </a:pPr>
            <a:r>
              <a:rPr lang="en-US" sz="2400" dirty="0">
                <a:solidFill>
                  <a:srgbClr val="595959"/>
                </a:solidFill>
              </a:rPr>
              <a:t> Graph paper can be a helpful tool to allow you to draw your scaffold to scale. </a:t>
            </a:r>
          </a:p>
          <a:p>
            <a:pPr>
              <a:spcAft>
                <a:spcPts val="1200"/>
              </a:spcAft>
              <a:buFont typeface="Arial"/>
              <a:buChar char="•"/>
            </a:pPr>
            <a:r>
              <a:rPr lang="en-US" sz="2400" dirty="0">
                <a:solidFill>
                  <a:srgbClr val="595959"/>
                </a:solidFill>
              </a:rPr>
              <a:t> Adding lifts above the first level requires workers to hand scaffold components up to a worker on the </a:t>
            </a:r>
            <a:r>
              <a:rPr lang="en-US" sz="2400" dirty="0" err="1">
                <a:solidFill>
                  <a:srgbClr val="595959"/>
                </a:solidFill>
              </a:rPr>
              <a:t>platfom</a:t>
            </a:r>
            <a:r>
              <a:rPr lang="en-US" sz="2400" dirty="0">
                <a:solidFill>
                  <a:srgbClr val="595959"/>
                </a:solidFill>
              </a:rPr>
              <a:t>. As you build higher, a hoisting line or a wheel pulley may be required.</a:t>
            </a:r>
          </a:p>
          <a:p>
            <a:pPr>
              <a:spcAft>
                <a:spcPts val="2400"/>
              </a:spcAft>
              <a:buFont typeface="Arial"/>
              <a:buChar char="•"/>
            </a:pPr>
            <a:r>
              <a:rPr lang="en-US" sz="2400" dirty="0">
                <a:solidFill>
                  <a:srgbClr val="595959"/>
                </a:solidFill>
              </a:rPr>
              <a:t> Buttresses provide stability when a scaffold’s height-to-base width ratio exceeds 4:1 (or 3:1 depending on your jurisdiction).</a:t>
            </a:r>
          </a:p>
          <a:p>
            <a:endParaRPr lang="en-US" dirty="0"/>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47"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anim calcmode="lin" valueType="num">
                                      <p:cBhvr>
                                        <p:cTn id="14" dur="500" fill="hold"/>
                                        <p:tgtEl>
                                          <p:spTgt spid="6"/>
                                        </p:tgtEl>
                                        <p:attrNameLst>
                                          <p:attrName>ppt_x</p:attrName>
                                        </p:attrNameLst>
                                      </p:cBhvr>
                                      <p:tavLst>
                                        <p:tav tm="0">
                                          <p:val>
                                            <p:strVal val="#ppt_x"/>
                                          </p:val>
                                        </p:tav>
                                        <p:tav tm="100000">
                                          <p:val>
                                            <p:strVal val="#ppt_x"/>
                                          </p:val>
                                        </p:tav>
                                      </p:tavLst>
                                    </p:anim>
                                    <p:anim calcmode="lin" valueType="num">
                                      <p:cBhvr>
                                        <p:cTn id="15"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0" y="0"/>
            <a:ext cx="12192000" cy="6858000"/>
          </a:xfrm>
          <a:prstGeom prst="rect">
            <a:avLst/>
          </a:prstGeom>
          <a:solidFill>
            <a:schemeClr val="tx2">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rot="16200000">
            <a:off x="652462" y="5465762"/>
            <a:ext cx="752476" cy="2032000"/>
          </a:xfrm>
          <a:prstGeom prst="rect">
            <a:avLst/>
          </a:prstGeom>
          <a:solidFill>
            <a:srgbClr val="A4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3" name="Rectangle 12"/>
          <p:cNvSpPr/>
          <p:nvPr/>
        </p:nvSpPr>
        <p:spPr>
          <a:xfrm rot="16200000">
            <a:off x="2684464" y="5478462"/>
            <a:ext cx="752475" cy="2032000"/>
          </a:xfrm>
          <a:prstGeom prst="rect">
            <a:avLst/>
          </a:prstGeom>
          <a:solidFill>
            <a:srgbClr val="C815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4" name="Rectangle 13"/>
          <p:cNvSpPr/>
          <p:nvPr/>
        </p:nvSpPr>
        <p:spPr>
          <a:xfrm rot="16200000">
            <a:off x="4729701" y="5479000"/>
            <a:ext cx="726000" cy="2032000"/>
          </a:xfrm>
          <a:prstGeom prst="rect">
            <a:avLst/>
          </a:prstGeom>
          <a:solidFill>
            <a:srgbClr val="D044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5" name="Rectangle 14"/>
          <p:cNvSpPr/>
          <p:nvPr/>
        </p:nvSpPr>
        <p:spPr>
          <a:xfrm rot="16200000">
            <a:off x="6299201" y="5016500"/>
            <a:ext cx="1651000" cy="2032000"/>
          </a:xfrm>
          <a:prstGeom prst="rect">
            <a:avLst/>
          </a:prstGeom>
          <a:solidFill>
            <a:srgbClr val="D967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6" name="Rectangle 15"/>
          <p:cNvSpPr/>
          <p:nvPr/>
        </p:nvSpPr>
        <p:spPr>
          <a:xfrm rot="16200000">
            <a:off x="8767766" y="5465766"/>
            <a:ext cx="752468" cy="2032000"/>
          </a:xfrm>
          <a:prstGeom prst="rect">
            <a:avLst/>
          </a:prstGeom>
          <a:solidFill>
            <a:srgbClr val="E07E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7" name="Rectangle 16"/>
          <p:cNvSpPr/>
          <p:nvPr/>
        </p:nvSpPr>
        <p:spPr>
          <a:xfrm rot="16200000">
            <a:off x="10799763" y="5465762"/>
            <a:ext cx="752475" cy="2032000"/>
          </a:xfrm>
          <a:prstGeom prst="rect">
            <a:avLst/>
          </a:prstGeom>
          <a:solidFill>
            <a:srgbClr val="E9A6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cxnSp>
        <p:nvCxnSpPr>
          <p:cNvPr id="35" name="Straight Connector 34"/>
          <p:cNvCxnSpPr/>
          <p:nvPr/>
        </p:nvCxnSpPr>
        <p:spPr>
          <a:xfrm flipH="1">
            <a:off x="6096001" y="4752582"/>
            <a:ext cx="1009486" cy="0"/>
          </a:xfrm>
          <a:prstGeom prst="line">
            <a:avLst/>
          </a:prstGeom>
          <a:ln w="15875">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7105487" y="4752975"/>
            <a:ext cx="0" cy="438149"/>
          </a:xfrm>
          <a:prstGeom prst="line">
            <a:avLst/>
          </a:prstGeom>
          <a:ln w="15875">
            <a:solidFill>
              <a:schemeClr val="accent6"/>
            </a:solidFill>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2623102" y="2547659"/>
            <a:ext cx="6844241" cy="830997"/>
          </a:xfrm>
          <a:prstGeom prst="rect">
            <a:avLst/>
          </a:prstGeom>
          <a:noFill/>
        </p:spPr>
        <p:txBody>
          <a:bodyPr wrap="none" rtlCol="0">
            <a:spAutoFit/>
          </a:bodyPr>
          <a:lstStyle/>
          <a:p>
            <a:pPr algn="ctr"/>
            <a:r>
              <a:rPr lang="id-ID" sz="4800" dirty="0">
                <a:solidFill>
                  <a:schemeClr val="bg1"/>
                </a:solidFill>
              </a:rPr>
              <a:t>MULTI-BAY SCAFFOLDS</a:t>
            </a:r>
          </a:p>
        </p:txBody>
      </p:sp>
      <p:sp>
        <p:nvSpPr>
          <p:cNvPr id="41" name="Rectangle 40"/>
          <p:cNvSpPr/>
          <p:nvPr/>
        </p:nvSpPr>
        <p:spPr>
          <a:xfrm>
            <a:off x="1390778" y="3328929"/>
            <a:ext cx="10344022" cy="430887"/>
          </a:xfrm>
          <a:prstGeom prst="rect">
            <a:avLst/>
          </a:prstGeom>
          <a:noFill/>
        </p:spPr>
        <p:txBody>
          <a:bodyPr wrap="square">
            <a:spAutoFit/>
          </a:bodyPr>
          <a:lstStyle/>
          <a:p>
            <a:pPr algn="ctr"/>
            <a:r>
              <a:rPr lang="en-US" sz="2200" cap="all" dirty="0">
                <a:solidFill>
                  <a:srgbClr val="93BC00"/>
                </a:solidFill>
                <a:latin typeface="Source Sans Pro Light" panose="020B0403030403020204" pitchFamily="34" charset="0"/>
              </a:rPr>
              <a:t>SYSTEM scaffolds can be BUILT in  different configurations </a:t>
            </a:r>
            <a:endParaRPr lang="id-ID" sz="2200" cap="all" dirty="0">
              <a:solidFill>
                <a:srgbClr val="93BC00"/>
              </a:solidFill>
              <a:latin typeface="Source Sans Pro Light" panose="020B0403030403020204" pitchFamily="34" charset="0"/>
            </a:endParaRPr>
          </a:p>
        </p:txBody>
      </p:sp>
      <p:cxnSp>
        <p:nvCxnSpPr>
          <p:cNvPr id="42" name="Straight Connector 41"/>
          <p:cNvCxnSpPr/>
          <p:nvPr/>
        </p:nvCxnSpPr>
        <p:spPr>
          <a:xfrm>
            <a:off x="5723825" y="3802513"/>
            <a:ext cx="744351" cy="0"/>
          </a:xfrm>
          <a:prstGeom prst="line">
            <a:avLst/>
          </a:prstGeom>
          <a:ln w="15875">
            <a:solidFill>
              <a:schemeClr val="accent2"/>
            </a:solidFill>
            <a:prstDash val="sysDash"/>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6096000" y="3952875"/>
            <a:ext cx="0" cy="809232"/>
          </a:xfrm>
          <a:prstGeom prst="line">
            <a:avLst/>
          </a:prstGeom>
          <a:ln w="15875">
            <a:solidFill>
              <a:schemeClr val="accent6"/>
            </a:solidFill>
            <a:headEnd type="oval"/>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6794500" y="5715000"/>
            <a:ext cx="622300" cy="769441"/>
          </a:xfrm>
          <a:prstGeom prst="rect">
            <a:avLst/>
          </a:prstGeom>
          <a:noFill/>
        </p:spPr>
        <p:txBody>
          <a:bodyPr wrap="square" rtlCol="0">
            <a:spAutoFit/>
          </a:bodyPr>
          <a:lstStyle/>
          <a:p>
            <a:r>
              <a:rPr lang="en-US" sz="4400" dirty="0">
                <a:solidFill>
                  <a:schemeClr val="bg1"/>
                </a:solidFill>
              </a:rPr>
              <a:t>4</a:t>
            </a:r>
          </a:p>
        </p:txBody>
      </p:sp>
    </p:spTree>
    <p:extLst>
      <p:ext uri="{BB962C8B-B14F-4D97-AF65-F5344CB8AC3E}">
        <p14:creationId xmlns:p14="http://schemas.microsoft.com/office/powerpoint/2010/main" val="305513288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anim calcmode="lin" valueType="num">
                                      <p:cBhvr>
                                        <p:cTn id="8" dur="500" fill="hold"/>
                                        <p:tgtEl>
                                          <p:spTgt spid="17"/>
                                        </p:tgtEl>
                                        <p:attrNameLst>
                                          <p:attrName>ppt_x</p:attrName>
                                        </p:attrNameLst>
                                      </p:cBhvr>
                                      <p:tavLst>
                                        <p:tav tm="0">
                                          <p:val>
                                            <p:strVal val="#ppt_x"/>
                                          </p:val>
                                        </p:tav>
                                        <p:tav tm="100000">
                                          <p:val>
                                            <p:strVal val="#ppt_x"/>
                                          </p:val>
                                        </p:tav>
                                      </p:tavLst>
                                    </p:anim>
                                    <p:anim calcmode="lin" valueType="num">
                                      <p:cBhvr>
                                        <p:cTn id="9" dur="500" fill="hold"/>
                                        <p:tgtEl>
                                          <p:spTgt spid="17"/>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anim calcmode="lin" valueType="num">
                                      <p:cBhvr>
                                        <p:cTn id="14" dur="500" fill="hold"/>
                                        <p:tgtEl>
                                          <p:spTgt spid="12"/>
                                        </p:tgtEl>
                                        <p:attrNameLst>
                                          <p:attrName>ppt_x</p:attrName>
                                        </p:attrNameLst>
                                      </p:cBhvr>
                                      <p:tavLst>
                                        <p:tav tm="0">
                                          <p:val>
                                            <p:strVal val="#ppt_x"/>
                                          </p:val>
                                        </p:tav>
                                        <p:tav tm="100000">
                                          <p:val>
                                            <p:strVal val="#ppt_x"/>
                                          </p:val>
                                        </p:tav>
                                      </p:tavLst>
                                    </p:anim>
                                    <p:anim calcmode="lin" valueType="num">
                                      <p:cBhvr>
                                        <p:cTn id="15" dur="500" fill="hold"/>
                                        <p:tgtEl>
                                          <p:spTgt spid="12"/>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anim calcmode="lin" valueType="num">
                                      <p:cBhvr>
                                        <p:cTn id="20" dur="500" fill="hold"/>
                                        <p:tgtEl>
                                          <p:spTgt spid="13"/>
                                        </p:tgtEl>
                                        <p:attrNameLst>
                                          <p:attrName>ppt_x</p:attrName>
                                        </p:attrNameLst>
                                      </p:cBhvr>
                                      <p:tavLst>
                                        <p:tav tm="0">
                                          <p:val>
                                            <p:strVal val="#ppt_x"/>
                                          </p:val>
                                        </p:tav>
                                        <p:tav tm="100000">
                                          <p:val>
                                            <p:strVal val="#ppt_x"/>
                                          </p:val>
                                        </p:tav>
                                      </p:tavLst>
                                    </p:anim>
                                    <p:anim calcmode="lin" valueType="num">
                                      <p:cBhvr>
                                        <p:cTn id="21" dur="500" fill="hold"/>
                                        <p:tgtEl>
                                          <p:spTgt spid="13"/>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2" presetClass="entr" presetSubtype="0" fill="hold" grpId="0" nodeType="after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anim calcmode="lin" valueType="num">
                                      <p:cBhvr>
                                        <p:cTn id="26" dur="500" fill="hold"/>
                                        <p:tgtEl>
                                          <p:spTgt spid="14"/>
                                        </p:tgtEl>
                                        <p:attrNameLst>
                                          <p:attrName>ppt_x</p:attrName>
                                        </p:attrNameLst>
                                      </p:cBhvr>
                                      <p:tavLst>
                                        <p:tav tm="0">
                                          <p:val>
                                            <p:strVal val="#ppt_x"/>
                                          </p:val>
                                        </p:tav>
                                        <p:tav tm="100000">
                                          <p:val>
                                            <p:strVal val="#ppt_x"/>
                                          </p:val>
                                        </p:tav>
                                      </p:tavLst>
                                    </p:anim>
                                    <p:anim calcmode="lin" valueType="num">
                                      <p:cBhvr>
                                        <p:cTn id="27" dur="500" fill="hold"/>
                                        <p:tgtEl>
                                          <p:spTgt spid="14"/>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42" presetClass="entr" presetSubtype="0" fill="hold" grpId="0" nodeType="after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anim calcmode="lin" valueType="num">
                                      <p:cBhvr>
                                        <p:cTn id="32" dur="500" fill="hold"/>
                                        <p:tgtEl>
                                          <p:spTgt spid="15"/>
                                        </p:tgtEl>
                                        <p:attrNameLst>
                                          <p:attrName>ppt_x</p:attrName>
                                        </p:attrNameLst>
                                      </p:cBhvr>
                                      <p:tavLst>
                                        <p:tav tm="0">
                                          <p:val>
                                            <p:strVal val="#ppt_x"/>
                                          </p:val>
                                        </p:tav>
                                        <p:tav tm="100000">
                                          <p:val>
                                            <p:strVal val="#ppt_x"/>
                                          </p:val>
                                        </p:tav>
                                      </p:tavLst>
                                    </p:anim>
                                    <p:anim calcmode="lin" valueType="num">
                                      <p:cBhvr>
                                        <p:cTn id="33" dur="500" fill="hold"/>
                                        <p:tgtEl>
                                          <p:spTgt spid="15"/>
                                        </p:tgtEl>
                                        <p:attrNameLst>
                                          <p:attrName>ppt_y</p:attrName>
                                        </p:attrNameLst>
                                      </p:cBhvr>
                                      <p:tavLst>
                                        <p:tav tm="0">
                                          <p:val>
                                            <p:strVal val="#ppt_y+.1"/>
                                          </p:val>
                                        </p:tav>
                                        <p:tav tm="100000">
                                          <p:val>
                                            <p:strVal val="#ppt_y"/>
                                          </p:val>
                                        </p:tav>
                                      </p:tavLst>
                                    </p:anim>
                                  </p:childTnLst>
                                </p:cTn>
                              </p:par>
                            </p:childTnLst>
                          </p:cTn>
                        </p:par>
                        <p:par>
                          <p:cTn id="34" fill="hold">
                            <p:stCondLst>
                              <p:cond delay="2500"/>
                            </p:stCondLst>
                            <p:childTnLst>
                              <p:par>
                                <p:cTn id="35" presetID="42" presetClass="entr" presetSubtype="0" fill="hold" grpId="0" nodeType="after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500"/>
                                        <p:tgtEl>
                                          <p:spTgt spid="16"/>
                                        </p:tgtEl>
                                      </p:cBhvr>
                                    </p:animEffect>
                                    <p:anim calcmode="lin" valueType="num">
                                      <p:cBhvr>
                                        <p:cTn id="38" dur="500" fill="hold"/>
                                        <p:tgtEl>
                                          <p:spTgt spid="16"/>
                                        </p:tgtEl>
                                        <p:attrNameLst>
                                          <p:attrName>ppt_x</p:attrName>
                                        </p:attrNameLst>
                                      </p:cBhvr>
                                      <p:tavLst>
                                        <p:tav tm="0">
                                          <p:val>
                                            <p:strVal val="#ppt_x"/>
                                          </p:val>
                                        </p:tav>
                                        <p:tav tm="100000">
                                          <p:val>
                                            <p:strVal val="#ppt_x"/>
                                          </p:val>
                                        </p:tav>
                                      </p:tavLst>
                                    </p:anim>
                                    <p:anim calcmode="lin" valueType="num">
                                      <p:cBhvr>
                                        <p:cTn id="39" dur="500" fill="hold"/>
                                        <p:tgtEl>
                                          <p:spTgt spid="16"/>
                                        </p:tgtEl>
                                        <p:attrNameLst>
                                          <p:attrName>ppt_y</p:attrName>
                                        </p:attrNameLst>
                                      </p:cBhvr>
                                      <p:tavLst>
                                        <p:tav tm="0">
                                          <p:val>
                                            <p:strVal val="#ppt_y+.1"/>
                                          </p:val>
                                        </p:tav>
                                        <p:tav tm="100000">
                                          <p:val>
                                            <p:strVal val="#ppt_y"/>
                                          </p:val>
                                        </p:tav>
                                      </p:tavLst>
                                    </p:anim>
                                  </p:childTnLst>
                                </p:cTn>
                              </p:par>
                            </p:childTnLst>
                          </p:cTn>
                        </p:par>
                        <p:par>
                          <p:cTn id="40" fill="hold">
                            <p:stCondLst>
                              <p:cond delay="3000"/>
                            </p:stCondLst>
                            <p:childTnLst>
                              <p:par>
                                <p:cTn id="41" presetID="22" presetClass="entr" presetSubtype="4" fill="hold" nodeType="afterEffect">
                                  <p:stCondLst>
                                    <p:cond delay="0"/>
                                  </p:stCondLst>
                                  <p:childTnLst>
                                    <p:set>
                                      <p:cBhvr>
                                        <p:cTn id="42" dur="1" fill="hold">
                                          <p:stCondLst>
                                            <p:cond delay="0"/>
                                          </p:stCondLst>
                                        </p:cTn>
                                        <p:tgtEl>
                                          <p:spTgt spid="36"/>
                                        </p:tgtEl>
                                        <p:attrNameLst>
                                          <p:attrName>style.visibility</p:attrName>
                                        </p:attrNameLst>
                                      </p:cBhvr>
                                      <p:to>
                                        <p:strVal val="visible"/>
                                      </p:to>
                                    </p:set>
                                    <p:animEffect transition="in" filter="wipe(down)">
                                      <p:cBhvr>
                                        <p:cTn id="43" dur="500"/>
                                        <p:tgtEl>
                                          <p:spTgt spid="36"/>
                                        </p:tgtEl>
                                      </p:cBhvr>
                                    </p:animEffect>
                                  </p:childTnLst>
                                </p:cTn>
                              </p:par>
                            </p:childTnLst>
                          </p:cTn>
                        </p:par>
                        <p:par>
                          <p:cTn id="44" fill="hold">
                            <p:stCondLst>
                              <p:cond delay="3500"/>
                            </p:stCondLst>
                            <p:childTnLst>
                              <p:par>
                                <p:cTn id="45" presetID="22" presetClass="entr" presetSubtype="2" fill="hold" nodeType="afterEffect">
                                  <p:stCondLst>
                                    <p:cond delay="0"/>
                                  </p:stCondLst>
                                  <p:childTnLst>
                                    <p:set>
                                      <p:cBhvr>
                                        <p:cTn id="46" dur="1" fill="hold">
                                          <p:stCondLst>
                                            <p:cond delay="0"/>
                                          </p:stCondLst>
                                        </p:cTn>
                                        <p:tgtEl>
                                          <p:spTgt spid="35"/>
                                        </p:tgtEl>
                                        <p:attrNameLst>
                                          <p:attrName>style.visibility</p:attrName>
                                        </p:attrNameLst>
                                      </p:cBhvr>
                                      <p:to>
                                        <p:strVal val="visible"/>
                                      </p:to>
                                    </p:set>
                                    <p:animEffect transition="in" filter="wipe(right)">
                                      <p:cBhvr>
                                        <p:cTn id="47" dur="500"/>
                                        <p:tgtEl>
                                          <p:spTgt spid="35"/>
                                        </p:tgtEl>
                                      </p:cBhvr>
                                    </p:animEffect>
                                  </p:childTnLst>
                                </p:cTn>
                              </p:par>
                            </p:childTnLst>
                          </p:cTn>
                        </p:par>
                        <p:par>
                          <p:cTn id="48" fill="hold">
                            <p:stCondLst>
                              <p:cond delay="4000"/>
                            </p:stCondLst>
                            <p:childTnLst>
                              <p:par>
                                <p:cTn id="49" presetID="22" presetClass="entr" presetSubtype="4" fill="hold" nodeType="afterEffect">
                                  <p:stCondLst>
                                    <p:cond delay="0"/>
                                  </p:stCondLst>
                                  <p:childTnLst>
                                    <p:set>
                                      <p:cBhvr>
                                        <p:cTn id="50" dur="1" fill="hold">
                                          <p:stCondLst>
                                            <p:cond delay="0"/>
                                          </p:stCondLst>
                                        </p:cTn>
                                        <p:tgtEl>
                                          <p:spTgt spid="44"/>
                                        </p:tgtEl>
                                        <p:attrNameLst>
                                          <p:attrName>style.visibility</p:attrName>
                                        </p:attrNameLst>
                                      </p:cBhvr>
                                      <p:to>
                                        <p:strVal val="visible"/>
                                      </p:to>
                                    </p:set>
                                    <p:animEffect transition="in" filter="wipe(down)">
                                      <p:cBhvr>
                                        <p:cTn id="51" dur="500"/>
                                        <p:tgtEl>
                                          <p:spTgt spid="44"/>
                                        </p:tgtEl>
                                      </p:cBhvr>
                                    </p:animEffect>
                                  </p:childTnLst>
                                </p:cTn>
                              </p:par>
                            </p:childTnLst>
                          </p:cTn>
                        </p:par>
                        <p:par>
                          <p:cTn id="52" fill="hold">
                            <p:stCondLst>
                              <p:cond delay="4500"/>
                            </p:stCondLst>
                            <p:childTnLst>
                              <p:par>
                                <p:cTn id="53" presetID="16" presetClass="entr" presetSubtype="37" fill="hold" nodeType="afterEffect">
                                  <p:stCondLst>
                                    <p:cond delay="0"/>
                                  </p:stCondLst>
                                  <p:childTnLst>
                                    <p:set>
                                      <p:cBhvr>
                                        <p:cTn id="54" dur="1" fill="hold">
                                          <p:stCondLst>
                                            <p:cond delay="0"/>
                                          </p:stCondLst>
                                        </p:cTn>
                                        <p:tgtEl>
                                          <p:spTgt spid="42"/>
                                        </p:tgtEl>
                                        <p:attrNameLst>
                                          <p:attrName>style.visibility</p:attrName>
                                        </p:attrNameLst>
                                      </p:cBhvr>
                                      <p:to>
                                        <p:strVal val="visible"/>
                                      </p:to>
                                    </p:set>
                                    <p:animEffect transition="in" filter="barn(outVertical)">
                                      <p:cBhvr>
                                        <p:cTn id="55" dur="500"/>
                                        <p:tgtEl>
                                          <p:spTgt spid="42"/>
                                        </p:tgtEl>
                                      </p:cBhvr>
                                    </p:animEffect>
                                  </p:childTnLst>
                                </p:cTn>
                              </p:par>
                              <p:par>
                                <p:cTn id="56" presetID="42" presetClass="entr" presetSubtype="0" fill="hold" grpId="0" nodeType="withEffect">
                                  <p:stCondLst>
                                    <p:cond delay="0"/>
                                  </p:stCondLst>
                                  <p:childTnLst>
                                    <p:set>
                                      <p:cBhvr>
                                        <p:cTn id="57" dur="1" fill="hold">
                                          <p:stCondLst>
                                            <p:cond delay="0"/>
                                          </p:stCondLst>
                                        </p:cTn>
                                        <p:tgtEl>
                                          <p:spTgt spid="41"/>
                                        </p:tgtEl>
                                        <p:attrNameLst>
                                          <p:attrName>style.visibility</p:attrName>
                                        </p:attrNameLst>
                                      </p:cBhvr>
                                      <p:to>
                                        <p:strVal val="visible"/>
                                      </p:to>
                                    </p:set>
                                    <p:animEffect transition="in" filter="fade">
                                      <p:cBhvr>
                                        <p:cTn id="58" dur="1000"/>
                                        <p:tgtEl>
                                          <p:spTgt spid="41"/>
                                        </p:tgtEl>
                                      </p:cBhvr>
                                    </p:animEffect>
                                    <p:anim calcmode="lin" valueType="num">
                                      <p:cBhvr>
                                        <p:cTn id="59" dur="1000" fill="hold"/>
                                        <p:tgtEl>
                                          <p:spTgt spid="41"/>
                                        </p:tgtEl>
                                        <p:attrNameLst>
                                          <p:attrName>ppt_x</p:attrName>
                                        </p:attrNameLst>
                                      </p:cBhvr>
                                      <p:tavLst>
                                        <p:tav tm="0">
                                          <p:val>
                                            <p:strVal val="#ppt_x"/>
                                          </p:val>
                                        </p:tav>
                                        <p:tav tm="100000">
                                          <p:val>
                                            <p:strVal val="#ppt_x"/>
                                          </p:val>
                                        </p:tav>
                                      </p:tavLst>
                                    </p:anim>
                                    <p:anim calcmode="lin" valueType="num">
                                      <p:cBhvr>
                                        <p:cTn id="60" dur="1000" fill="hold"/>
                                        <p:tgtEl>
                                          <p:spTgt spid="41"/>
                                        </p:tgtEl>
                                        <p:attrNameLst>
                                          <p:attrName>ppt_y</p:attrName>
                                        </p:attrNameLst>
                                      </p:cBhvr>
                                      <p:tavLst>
                                        <p:tav tm="0">
                                          <p:val>
                                            <p:strVal val="#ppt_y+.1"/>
                                          </p:val>
                                        </p:tav>
                                        <p:tav tm="100000">
                                          <p:val>
                                            <p:strVal val="#ppt_y"/>
                                          </p:val>
                                        </p:tav>
                                      </p:tavLst>
                                    </p:anim>
                                  </p:childTnLst>
                                </p:cTn>
                              </p:par>
                            </p:childTnLst>
                          </p:cTn>
                        </p:par>
                        <p:par>
                          <p:cTn id="61" fill="hold">
                            <p:stCondLst>
                              <p:cond delay="5500"/>
                            </p:stCondLst>
                            <p:childTnLst>
                              <p:par>
                                <p:cTn id="62" presetID="42" presetClass="entr" presetSubtype="0" fill="hold" grpId="0" nodeType="afterEffect">
                                  <p:stCondLst>
                                    <p:cond delay="0"/>
                                  </p:stCondLst>
                                  <p:childTnLst>
                                    <p:set>
                                      <p:cBhvr>
                                        <p:cTn id="63" dur="1" fill="hold">
                                          <p:stCondLst>
                                            <p:cond delay="0"/>
                                          </p:stCondLst>
                                        </p:cTn>
                                        <p:tgtEl>
                                          <p:spTgt spid="40"/>
                                        </p:tgtEl>
                                        <p:attrNameLst>
                                          <p:attrName>style.visibility</p:attrName>
                                        </p:attrNameLst>
                                      </p:cBhvr>
                                      <p:to>
                                        <p:strVal val="visible"/>
                                      </p:to>
                                    </p:set>
                                    <p:animEffect transition="in" filter="fade">
                                      <p:cBhvr>
                                        <p:cTn id="64" dur="1000"/>
                                        <p:tgtEl>
                                          <p:spTgt spid="40"/>
                                        </p:tgtEl>
                                      </p:cBhvr>
                                    </p:animEffect>
                                    <p:anim calcmode="lin" valueType="num">
                                      <p:cBhvr>
                                        <p:cTn id="65" dur="1000" fill="hold"/>
                                        <p:tgtEl>
                                          <p:spTgt spid="40"/>
                                        </p:tgtEl>
                                        <p:attrNameLst>
                                          <p:attrName>ppt_x</p:attrName>
                                        </p:attrNameLst>
                                      </p:cBhvr>
                                      <p:tavLst>
                                        <p:tav tm="0">
                                          <p:val>
                                            <p:strVal val="#ppt_x"/>
                                          </p:val>
                                        </p:tav>
                                        <p:tav tm="100000">
                                          <p:val>
                                            <p:strVal val="#ppt_x"/>
                                          </p:val>
                                        </p:tav>
                                      </p:tavLst>
                                    </p:anim>
                                    <p:anim calcmode="lin" valueType="num">
                                      <p:cBhvr>
                                        <p:cTn id="66"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P spid="17" grpId="0" animBg="1"/>
      <p:bldP spid="40" grpId="0"/>
      <p:bldP spid="41"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30556" y="388659"/>
            <a:ext cx="4723769" cy="830997"/>
          </a:xfrm>
          <a:prstGeom prst="rect">
            <a:avLst/>
          </a:prstGeom>
          <a:noFill/>
        </p:spPr>
        <p:txBody>
          <a:bodyPr wrap="none" rtlCol="0">
            <a:spAutoFit/>
          </a:bodyPr>
          <a:lstStyle/>
          <a:p>
            <a:pPr algn="ctr"/>
            <a:r>
              <a:rPr lang="id-ID" sz="4800" cap="all" dirty="0">
                <a:solidFill>
                  <a:srgbClr val="333F50"/>
                </a:solidFill>
                <a:latin typeface="+mj-lt"/>
              </a:rPr>
              <a:t>SCAFFOLD RUN</a:t>
            </a:r>
            <a:endParaRPr lang="en-US" sz="4800" cap="all" dirty="0">
              <a:solidFill>
                <a:srgbClr val="333F50"/>
              </a:solidFill>
              <a:latin typeface="+mj-lt"/>
            </a:endParaRPr>
          </a:p>
        </p:txBody>
      </p:sp>
      <p:sp>
        <p:nvSpPr>
          <p:cNvPr id="9" name="TextBox 8"/>
          <p:cNvSpPr txBox="1"/>
          <p:nvPr/>
        </p:nvSpPr>
        <p:spPr>
          <a:xfrm>
            <a:off x="7353300" y="863600"/>
            <a:ext cx="4597400" cy="4985980"/>
          </a:xfrm>
          <a:prstGeom prst="rect">
            <a:avLst/>
          </a:prstGeom>
          <a:noFill/>
        </p:spPr>
        <p:txBody>
          <a:bodyPr wrap="square" rtlCol="0">
            <a:spAutoFit/>
          </a:bodyPr>
          <a:lstStyle/>
          <a:p>
            <a:pPr>
              <a:spcAft>
                <a:spcPts val="1200"/>
              </a:spcAft>
              <a:buFont typeface="Arial"/>
              <a:buChar char="•"/>
            </a:pPr>
            <a:r>
              <a:rPr lang="en-US" sz="2400" dirty="0">
                <a:solidFill>
                  <a:srgbClr val="7F7F7F"/>
                </a:solidFill>
              </a:rPr>
              <a:t> A </a:t>
            </a:r>
            <a:r>
              <a:rPr lang="en-US" sz="2400" cap="all" dirty="0">
                <a:solidFill>
                  <a:srgbClr val="7F7F7F"/>
                </a:solidFill>
              </a:rPr>
              <a:t>scaffold run </a:t>
            </a:r>
            <a:r>
              <a:rPr lang="en-US" sz="2400" dirty="0">
                <a:solidFill>
                  <a:srgbClr val="7F7F7F"/>
                </a:solidFill>
              </a:rPr>
              <a:t>can be built to </a:t>
            </a:r>
            <a:r>
              <a:rPr lang="en-US" sz="2400" cap="all" dirty="0">
                <a:solidFill>
                  <a:srgbClr val="7F7F7F"/>
                </a:solidFill>
              </a:rPr>
              <a:t>any length and height</a:t>
            </a:r>
            <a:r>
              <a:rPr lang="en-US" sz="2400" dirty="0">
                <a:solidFill>
                  <a:srgbClr val="7F7F7F"/>
                </a:solidFill>
              </a:rPr>
              <a:t>. </a:t>
            </a:r>
          </a:p>
          <a:p>
            <a:pPr>
              <a:spcAft>
                <a:spcPts val="1200"/>
              </a:spcAft>
              <a:buFont typeface="Arial"/>
              <a:buChar char="•"/>
            </a:pPr>
            <a:r>
              <a:rPr lang="en-US" sz="2400" dirty="0">
                <a:solidFill>
                  <a:srgbClr val="7F7F7F"/>
                </a:solidFill>
              </a:rPr>
              <a:t> Building a scaffold run involves attaching bays </a:t>
            </a:r>
            <a:r>
              <a:rPr lang="en-US" sz="2400" cap="all" dirty="0">
                <a:solidFill>
                  <a:srgbClr val="7F7F7F"/>
                </a:solidFill>
              </a:rPr>
              <a:t>lengthwise</a:t>
            </a:r>
            <a:r>
              <a:rPr lang="en-US" sz="2400" dirty="0">
                <a:solidFill>
                  <a:srgbClr val="7F7F7F"/>
                </a:solidFill>
              </a:rPr>
              <a:t>. </a:t>
            </a:r>
          </a:p>
          <a:p>
            <a:pPr>
              <a:spcAft>
                <a:spcPts val="1200"/>
              </a:spcAft>
              <a:buFont typeface="Arial"/>
              <a:buChar char="•"/>
            </a:pPr>
            <a:r>
              <a:rPr lang="en-US" sz="2400" dirty="0">
                <a:solidFill>
                  <a:srgbClr val="7F7F7F"/>
                </a:solidFill>
              </a:rPr>
              <a:t> Once the run is built to the desired length, </a:t>
            </a:r>
            <a:r>
              <a:rPr lang="en-US" sz="2400" cap="all" dirty="0">
                <a:solidFill>
                  <a:srgbClr val="7F7F7F"/>
                </a:solidFill>
              </a:rPr>
              <a:t>additional lifts can be added</a:t>
            </a:r>
            <a:r>
              <a:rPr lang="en-US" sz="2400" dirty="0">
                <a:solidFill>
                  <a:srgbClr val="7F7F7F"/>
                </a:solidFill>
              </a:rPr>
              <a:t>. </a:t>
            </a:r>
          </a:p>
          <a:p>
            <a:pPr>
              <a:spcAft>
                <a:spcPts val="1200"/>
              </a:spcAft>
              <a:buFont typeface="Arial"/>
              <a:buChar char="•"/>
            </a:pPr>
            <a:r>
              <a:rPr lang="en-US" sz="2400" dirty="0">
                <a:solidFill>
                  <a:srgbClr val="7F7F7F"/>
                </a:solidFill>
              </a:rPr>
              <a:t> Scaffold Runs </a:t>
            </a:r>
            <a:r>
              <a:rPr lang="en-US" sz="2400" cap="all" dirty="0">
                <a:solidFill>
                  <a:srgbClr val="7F7F7F"/>
                </a:solidFill>
              </a:rPr>
              <a:t>may have working platforms at several levels</a:t>
            </a:r>
            <a:r>
              <a:rPr lang="en-US" sz="2400" dirty="0">
                <a:solidFill>
                  <a:srgbClr val="7F7F7F"/>
                </a:solidFill>
              </a:rPr>
              <a:t>. </a:t>
            </a:r>
          </a:p>
        </p:txBody>
      </p:sp>
      <p:pic>
        <p:nvPicPr>
          <p:cNvPr id="6" name="Picture 5" descr="17_SAIA_Logo_Pantone302_Horz_Stack_375 Lime Green (1).eps"/>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3">
                <a:alphaModFix amt="50000"/>
              </a:blip>
              <a:stretch>
                <a:fillRect/>
              </a:stretch>
            </p:blipFill>
          </mc:Choice>
          <mc:Fallback>
            <p:blipFill>
              <a:blip r:embed="rId4">
                <a:alphaModFix amt="50000"/>
              </a:blip>
              <a:stretch>
                <a:fillRect/>
              </a:stretch>
            </p:blipFill>
          </mc:Fallback>
        </mc:AlternateContent>
        <p:spPr>
          <a:xfrm>
            <a:off x="261411" y="6386468"/>
            <a:ext cx="2557731" cy="263197"/>
          </a:xfrm>
          <a:prstGeom prst="rect">
            <a:avLst/>
          </a:prstGeom>
          <a:noFill/>
          <a:ln w="12700" cmpd="sng">
            <a:noFill/>
          </a:ln>
        </p:spPr>
      </p:pic>
      <p:cxnSp>
        <p:nvCxnSpPr>
          <p:cNvPr id="8" name="Straight Connector 7"/>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pic>
        <p:nvPicPr>
          <p:cNvPr id="10" name="Picture 9" descr="T&amp;C scaffold-79.jpg"/>
          <p:cNvPicPr>
            <a:picLocks noChangeAspect="1"/>
          </p:cNvPicPr>
          <p:nvPr/>
        </p:nvPicPr>
        <p:blipFill>
          <a:blip r:embed="rId5"/>
          <a:srcRect l="12584" t="2514" r="11612"/>
          <a:stretch>
            <a:fillRect/>
          </a:stretch>
        </p:blipFill>
        <p:spPr>
          <a:xfrm>
            <a:off x="419100" y="1308100"/>
            <a:ext cx="6746566" cy="4432301"/>
          </a:xfrm>
          <a:prstGeom prst="rect">
            <a:avLst/>
          </a:prstGeom>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389704" y="629959"/>
            <a:ext cx="5412660" cy="830997"/>
          </a:xfrm>
          <a:prstGeom prst="rect">
            <a:avLst/>
          </a:prstGeom>
          <a:noFill/>
        </p:spPr>
        <p:txBody>
          <a:bodyPr wrap="none" rtlCol="0">
            <a:spAutoFit/>
          </a:bodyPr>
          <a:lstStyle/>
          <a:p>
            <a:pPr algn="ctr"/>
            <a:r>
              <a:rPr lang="id-ID" sz="4800" cap="all" dirty="0">
                <a:solidFill>
                  <a:srgbClr val="333F50"/>
                </a:solidFill>
                <a:latin typeface="+mj-lt"/>
              </a:rPr>
              <a:t>AREA SCAFFOLDS</a:t>
            </a:r>
            <a:endParaRPr lang="en-US" sz="4800" cap="all" dirty="0">
              <a:solidFill>
                <a:srgbClr val="333F50"/>
              </a:solidFill>
              <a:latin typeface="+mj-lt"/>
            </a:endParaRPr>
          </a:p>
        </p:txBody>
      </p:sp>
      <p:sp>
        <p:nvSpPr>
          <p:cNvPr id="25" name="TextBox 24"/>
          <p:cNvSpPr txBox="1"/>
          <p:nvPr/>
        </p:nvSpPr>
        <p:spPr>
          <a:xfrm>
            <a:off x="1790700" y="5334000"/>
            <a:ext cx="4381500" cy="492443"/>
          </a:xfrm>
          <a:prstGeom prst="rect">
            <a:avLst/>
          </a:prstGeom>
          <a:noFill/>
        </p:spPr>
        <p:txBody>
          <a:bodyPr wrap="square" rtlCol="0">
            <a:spAutoFit/>
          </a:bodyPr>
          <a:lstStyle/>
          <a:p>
            <a:r>
              <a:rPr lang="en-US" sz="2600" dirty="0">
                <a:solidFill>
                  <a:srgbClr val="FFFFFF"/>
                </a:solidFill>
              </a:rPr>
              <a:t>PUTLOG (TRUSSES)</a:t>
            </a:r>
          </a:p>
        </p:txBody>
      </p:sp>
      <p:sp>
        <p:nvSpPr>
          <p:cNvPr id="26" name="TextBox 25"/>
          <p:cNvSpPr txBox="1"/>
          <p:nvPr/>
        </p:nvSpPr>
        <p:spPr>
          <a:xfrm>
            <a:off x="7327900" y="5308600"/>
            <a:ext cx="4381500" cy="492443"/>
          </a:xfrm>
          <a:prstGeom prst="rect">
            <a:avLst/>
          </a:prstGeom>
          <a:noFill/>
        </p:spPr>
        <p:txBody>
          <a:bodyPr wrap="square" rtlCol="0">
            <a:spAutoFit/>
          </a:bodyPr>
          <a:lstStyle/>
          <a:p>
            <a:r>
              <a:rPr lang="en-US" sz="2600" dirty="0">
                <a:solidFill>
                  <a:srgbClr val="FFFFFF"/>
                </a:solidFill>
              </a:rPr>
              <a:t>STRINGER &amp; JOISTS</a:t>
            </a:r>
          </a:p>
        </p:txBody>
      </p:sp>
      <p:sp>
        <p:nvSpPr>
          <p:cNvPr id="5" name="TextBox 4"/>
          <p:cNvSpPr txBox="1"/>
          <p:nvPr/>
        </p:nvSpPr>
        <p:spPr>
          <a:xfrm>
            <a:off x="5854700" y="1689100"/>
            <a:ext cx="5969000" cy="3693319"/>
          </a:xfrm>
          <a:prstGeom prst="rect">
            <a:avLst/>
          </a:prstGeom>
          <a:noFill/>
        </p:spPr>
        <p:txBody>
          <a:bodyPr wrap="square" rtlCol="0">
            <a:spAutoFit/>
          </a:bodyPr>
          <a:lstStyle/>
          <a:p>
            <a:pPr>
              <a:buFont typeface="Arial"/>
              <a:buChar char="•"/>
            </a:pPr>
            <a:r>
              <a:rPr lang="en-US" sz="2400" dirty="0">
                <a:solidFill>
                  <a:srgbClr val="595959"/>
                </a:solidFill>
              </a:rPr>
              <a:t> Area scaffolds, provide a large working area. The top level is planked to form the platform for work on/near ceilings.</a:t>
            </a:r>
          </a:p>
          <a:p>
            <a:pPr>
              <a:buFont typeface="Arial"/>
              <a:buChar char="•"/>
            </a:pPr>
            <a:endParaRPr lang="en-US" sz="2400" dirty="0">
              <a:solidFill>
                <a:srgbClr val="595959"/>
              </a:solidFill>
            </a:endParaRPr>
          </a:p>
          <a:p>
            <a:pPr>
              <a:buFont typeface="Arial"/>
              <a:buChar char="•"/>
            </a:pPr>
            <a:r>
              <a:rPr lang="en-US" sz="2400" dirty="0">
                <a:solidFill>
                  <a:srgbClr val="595959"/>
                </a:solidFill>
              </a:rPr>
              <a:t> Except for the working levels in the perimeter bays, an Area Scaffold should have only one working level, at the top. </a:t>
            </a:r>
          </a:p>
          <a:p>
            <a:endParaRPr lang="en-US" dirty="0"/>
          </a:p>
        </p:txBody>
      </p:sp>
      <p:pic>
        <p:nvPicPr>
          <p:cNvPr id="6" name="Picture 5"/>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3"/>
              <a:stretch>
                <a:fillRect/>
              </a:stretch>
            </p:blipFill>
          </mc:Choice>
          <mc:Fallback>
            <p:blipFill>
              <a:blip r:embed="rId4"/>
              <a:stretch>
                <a:fillRect/>
              </a:stretch>
            </p:blipFill>
          </mc:Fallback>
        </mc:AlternateContent>
        <p:spPr>
          <a:xfrm>
            <a:off x="260350" y="1695450"/>
            <a:ext cx="5397500" cy="3365500"/>
          </a:xfrm>
          <a:prstGeom prst="rect">
            <a:avLst/>
          </a:prstGeom>
        </p:spPr>
      </p:pic>
    </p:spTree>
    <p:extLst>
      <p:ext uri="{BB962C8B-B14F-4D97-AF65-F5344CB8AC3E}">
        <p14:creationId xmlns:p14="http://schemas.microsoft.com/office/powerpoint/2010/main" val="415357452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622017" y="490259"/>
            <a:ext cx="2998838" cy="830997"/>
          </a:xfrm>
          <a:prstGeom prst="rect">
            <a:avLst/>
          </a:prstGeom>
          <a:noFill/>
        </p:spPr>
        <p:txBody>
          <a:bodyPr wrap="none" rtlCol="0">
            <a:spAutoFit/>
          </a:bodyPr>
          <a:lstStyle/>
          <a:p>
            <a:pPr algn="ctr"/>
            <a:r>
              <a:rPr lang="id-ID" sz="4800" cap="all" dirty="0">
                <a:solidFill>
                  <a:srgbClr val="333F50"/>
                </a:solidFill>
                <a:latin typeface="+mj-lt"/>
              </a:rPr>
              <a:t>BRACING</a:t>
            </a:r>
            <a:endParaRPr lang="en-US" sz="4800" cap="all" dirty="0">
              <a:solidFill>
                <a:srgbClr val="333F50"/>
              </a:solidFill>
              <a:latin typeface="+mj-lt"/>
            </a:endParaRPr>
          </a:p>
        </p:txBody>
      </p:sp>
      <p:grpSp>
        <p:nvGrpSpPr>
          <p:cNvPr id="7" name="Group 6">
            <a:extLst>
              <a:ext uri="{FF2B5EF4-FFF2-40B4-BE49-F238E27FC236}">
                <a16:creationId xmlns:a16="http://schemas.microsoft.com/office/drawing/2014/main" id="{CC260067-21FE-5843-BCF8-25426B48B227}"/>
              </a:ext>
            </a:extLst>
          </p:cNvPr>
          <p:cNvGrpSpPr/>
          <p:nvPr/>
        </p:nvGrpSpPr>
        <p:grpSpPr>
          <a:xfrm>
            <a:off x="-583772" y="1520825"/>
            <a:ext cx="5943600" cy="4490720"/>
            <a:chOff x="0" y="977900"/>
            <a:chExt cx="5943600" cy="4490720"/>
          </a:xfrm>
        </p:grpSpPr>
        <p:pic>
          <p:nvPicPr>
            <p:cNvPr id="2" name="Picture 1">
              <a:extLst>
                <a:ext uri="{FF2B5EF4-FFF2-40B4-BE49-F238E27FC236}">
                  <a16:creationId xmlns:a16="http://schemas.microsoft.com/office/drawing/2014/main" id="{5D6F4B1E-0CF7-BF49-999E-DC04694BF940}"/>
                </a:ext>
              </a:extLst>
            </p:cNvPr>
            <p:cNvPicPr>
              <a:picLocks noChangeAspect="1"/>
            </p:cNvPicPr>
            <p:nvPr/>
          </p:nvPicPr>
          <p:blipFill>
            <a:blip r:embed="rId3"/>
            <a:stretch>
              <a:fillRect/>
            </a:stretch>
          </p:blipFill>
          <p:spPr>
            <a:xfrm>
              <a:off x="0" y="977900"/>
              <a:ext cx="5943600" cy="4490720"/>
            </a:xfrm>
            <a:prstGeom prst="rect">
              <a:avLst/>
            </a:prstGeom>
          </p:spPr>
        </p:pic>
        <p:pic>
          <p:nvPicPr>
            <p:cNvPr id="6" name="Picture 5">
              <a:extLst>
                <a:ext uri="{FF2B5EF4-FFF2-40B4-BE49-F238E27FC236}">
                  <a16:creationId xmlns:a16="http://schemas.microsoft.com/office/drawing/2014/main" id="{D21956E5-B79E-5E45-9CE0-22127D0235DC}"/>
                </a:ext>
              </a:extLst>
            </p:cNvPr>
            <p:cNvPicPr>
              <a:picLocks noChangeAspect="1"/>
            </p:cNvPicPr>
            <p:nvPr/>
          </p:nvPicPr>
          <p:blipFill>
            <a:blip r:embed="rId4"/>
            <a:stretch>
              <a:fillRect/>
            </a:stretch>
          </p:blipFill>
          <p:spPr>
            <a:xfrm>
              <a:off x="1120775" y="2075734"/>
              <a:ext cx="4406827" cy="3039191"/>
            </a:xfrm>
            <a:prstGeom prst="rect">
              <a:avLst/>
            </a:prstGeom>
          </p:spPr>
        </p:pic>
      </p:grpSp>
      <p:pic>
        <p:nvPicPr>
          <p:cNvPr id="8" name="Picture 7">
            <a:extLst>
              <a:ext uri="{FF2B5EF4-FFF2-40B4-BE49-F238E27FC236}">
                <a16:creationId xmlns:a16="http://schemas.microsoft.com/office/drawing/2014/main" id="{331A7C75-8223-A444-BCF2-DDA6533D6E1D}"/>
              </a:ext>
            </a:extLst>
          </p:cNvPr>
          <p:cNvPicPr>
            <a:picLocks noChangeAspect="1"/>
          </p:cNvPicPr>
          <p:nvPr/>
        </p:nvPicPr>
        <p:blipFill>
          <a:blip r:embed="rId5"/>
          <a:stretch>
            <a:fillRect/>
          </a:stretch>
        </p:blipFill>
        <p:spPr>
          <a:xfrm>
            <a:off x="5359828" y="1513637"/>
            <a:ext cx="6613097" cy="4439561"/>
          </a:xfrm>
          <a:prstGeom prst="rect">
            <a:avLst/>
          </a:prstGeom>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94858" y="388659"/>
            <a:ext cx="7462149" cy="769441"/>
          </a:xfrm>
          <a:prstGeom prst="rect">
            <a:avLst/>
          </a:prstGeom>
          <a:noFill/>
        </p:spPr>
        <p:txBody>
          <a:bodyPr wrap="none" rtlCol="0">
            <a:spAutoFit/>
          </a:bodyPr>
          <a:lstStyle/>
          <a:p>
            <a:pPr algn="ctr"/>
            <a:r>
              <a:rPr lang="id-ID" sz="4400" dirty="0">
                <a:solidFill>
                  <a:schemeClr val="tx2"/>
                </a:solidFill>
                <a:latin typeface="+mj-lt"/>
              </a:rPr>
              <a:t>TUBE &amp; CLAMP SCAFFOLDS</a:t>
            </a:r>
            <a:endParaRPr lang="en-US" sz="4400" dirty="0">
              <a:solidFill>
                <a:schemeClr val="tx2"/>
              </a:solidFill>
              <a:latin typeface="+mj-lt"/>
            </a:endParaRPr>
          </a:p>
        </p:txBody>
      </p:sp>
      <p:sp>
        <p:nvSpPr>
          <p:cNvPr id="7" name="TextBox 6"/>
          <p:cNvSpPr txBox="1"/>
          <p:nvPr/>
        </p:nvSpPr>
        <p:spPr>
          <a:xfrm>
            <a:off x="5956299" y="1257300"/>
            <a:ext cx="6235701" cy="4478148"/>
          </a:xfrm>
          <a:prstGeom prst="rect">
            <a:avLst/>
          </a:prstGeom>
          <a:noFill/>
        </p:spPr>
        <p:txBody>
          <a:bodyPr wrap="square" rtlCol="0">
            <a:spAutoFit/>
          </a:bodyPr>
          <a:lstStyle/>
          <a:p>
            <a:pPr>
              <a:spcAft>
                <a:spcPts val="1800"/>
              </a:spcAft>
              <a:buFont typeface="Arial"/>
              <a:buChar char="•"/>
            </a:pPr>
            <a:r>
              <a:rPr lang="en-US" sz="2400" dirty="0">
                <a:solidFill>
                  <a:srgbClr val="595959"/>
                </a:solidFill>
              </a:rPr>
              <a:t> Tube &amp; Clamp Scaffolds provide a very flexible method of accessing irregular work areas.</a:t>
            </a:r>
          </a:p>
          <a:p>
            <a:pPr>
              <a:spcAft>
                <a:spcPts val="1800"/>
              </a:spcAft>
              <a:buFont typeface="Arial"/>
              <a:buChar char="•"/>
            </a:pPr>
            <a:r>
              <a:rPr lang="en-US" sz="2400" dirty="0">
                <a:solidFill>
                  <a:srgbClr val="595959"/>
                </a:solidFill>
              </a:rPr>
              <a:t> No restrictions as to where connections can be made. </a:t>
            </a:r>
          </a:p>
          <a:p>
            <a:pPr>
              <a:spcAft>
                <a:spcPts val="1800"/>
              </a:spcAft>
              <a:buFont typeface="Arial"/>
              <a:buChar char="•"/>
            </a:pPr>
            <a:r>
              <a:rPr lang="en-US" sz="2400" dirty="0">
                <a:solidFill>
                  <a:srgbClr val="595959"/>
                </a:solidFill>
              </a:rPr>
              <a:t> Vertical posts can be placed in any pattern, and horizontal tubes can be clamped at any point on the post. </a:t>
            </a:r>
          </a:p>
          <a:p>
            <a:pPr>
              <a:spcAft>
                <a:spcPts val="1800"/>
              </a:spcAft>
              <a:buFont typeface="Arial"/>
              <a:buChar char="•"/>
            </a:pPr>
            <a:r>
              <a:rPr lang="en-US" sz="2400" dirty="0">
                <a:solidFill>
                  <a:srgbClr val="595959"/>
                </a:solidFill>
              </a:rPr>
              <a:t> Tubes are available in a wide range of lengths or can be cut to any length. </a:t>
            </a:r>
          </a:p>
        </p:txBody>
      </p:sp>
      <p:pic>
        <p:nvPicPr>
          <p:cNvPr id="6" name="Picture 5"/>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3"/>
              <a:stretch>
                <a:fillRect/>
              </a:stretch>
            </p:blipFill>
          </mc:Choice>
          <mc:Fallback>
            <p:blipFill>
              <a:blip r:embed="rId4"/>
              <a:stretch>
                <a:fillRect/>
              </a:stretch>
            </p:blipFill>
          </mc:Fallback>
        </mc:AlternateContent>
        <p:spPr>
          <a:xfrm>
            <a:off x="177800" y="1447800"/>
            <a:ext cx="5537200" cy="4470400"/>
          </a:xfrm>
          <a:prstGeom prst="rect">
            <a:avLst/>
          </a:prstGeom>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file1.jpeg"/>
          <p:cNvPicPr>
            <a:picLocks noChangeAspect="1"/>
          </p:cNvPicPr>
          <p:nvPr/>
        </p:nvPicPr>
        <p:blipFill>
          <a:blip r:embed="rId3"/>
          <a:stretch>
            <a:fillRect/>
          </a:stretch>
        </p:blipFill>
        <p:spPr>
          <a:xfrm rot="5400000">
            <a:off x="-523993" y="943093"/>
            <a:ext cx="5746595" cy="4292210"/>
          </a:xfrm>
          <a:prstGeom prst="rect">
            <a:avLst/>
          </a:prstGeom>
        </p:spPr>
      </p:pic>
      <p:sp>
        <p:nvSpPr>
          <p:cNvPr id="6" name="TextBox 5"/>
          <p:cNvSpPr txBox="1"/>
          <p:nvPr/>
        </p:nvSpPr>
        <p:spPr>
          <a:xfrm>
            <a:off x="4716874" y="261659"/>
            <a:ext cx="3418724" cy="830997"/>
          </a:xfrm>
          <a:prstGeom prst="rect">
            <a:avLst/>
          </a:prstGeom>
          <a:noFill/>
        </p:spPr>
        <p:txBody>
          <a:bodyPr wrap="none" rtlCol="0">
            <a:spAutoFit/>
          </a:bodyPr>
          <a:lstStyle/>
          <a:p>
            <a:pPr algn="ctr"/>
            <a:r>
              <a:rPr lang="id-ID" sz="4800" cap="all" dirty="0">
                <a:solidFill>
                  <a:srgbClr val="333F50"/>
                </a:solidFill>
                <a:latin typeface="+mj-lt"/>
              </a:rPr>
              <a:t>BUTTRESSES</a:t>
            </a:r>
            <a:endParaRPr lang="en-US" sz="4800" cap="all" dirty="0">
              <a:solidFill>
                <a:srgbClr val="333F50"/>
              </a:solidFill>
              <a:latin typeface="+mj-lt"/>
            </a:endParaRPr>
          </a:p>
        </p:txBody>
      </p:sp>
      <p:sp>
        <p:nvSpPr>
          <p:cNvPr id="7" name="TextBox 6"/>
          <p:cNvSpPr txBox="1"/>
          <p:nvPr/>
        </p:nvSpPr>
        <p:spPr>
          <a:xfrm>
            <a:off x="4813300" y="1130300"/>
            <a:ext cx="6705600" cy="1846659"/>
          </a:xfrm>
          <a:prstGeom prst="rect">
            <a:avLst/>
          </a:prstGeom>
          <a:noFill/>
        </p:spPr>
        <p:txBody>
          <a:bodyPr wrap="square" rtlCol="0">
            <a:spAutoFit/>
          </a:bodyPr>
          <a:lstStyle/>
          <a:p>
            <a:pPr>
              <a:buFont typeface="Arial"/>
              <a:buChar char="•"/>
            </a:pPr>
            <a:r>
              <a:rPr lang="en-US" sz="2400" dirty="0">
                <a:solidFill>
                  <a:srgbClr val="595959"/>
                </a:solidFill>
              </a:rPr>
              <a:t> Buttresses provide support to act against lateral (sideways) forces by enlarging the base. </a:t>
            </a:r>
          </a:p>
          <a:p>
            <a:pPr>
              <a:buFont typeface="Arial"/>
              <a:buChar char="•"/>
            </a:pPr>
            <a:r>
              <a:rPr lang="en-US" sz="2400" dirty="0">
                <a:solidFill>
                  <a:srgbClr val="595959"/>
                </a:solidFill>
              </a:rPr>
              <a:t> Allows you to build higher scaffolds.</a:t>
            </a:r>
          </a:p>
          <a:p>
            <a:endParaRPr lang="en-US" dirty="0"/>
          </a:p>
        </p:txBody>
      </p:sp>
      <p:sp>
        <p:nvSpPr>
          <p:cNvPr id="8" name="TextBox 7"/>
          <p:cNvSpPr txBox="1"/>
          <p:nvPr/>
        </p:nvSpPr>
        <p:spPr>
          <a:xfrm>
            <a:off x="7518400" y="3340100"/>
            <a:ext cx="4406900" cy="1938992"/>
          </a:xfrm>
          <a:prstGeom prst="rect">
            <a:avLst/>
          </a:prstGeom>
          <a:noFill/>
        </p:spPr>
        <p:txBody>
          <a:bodyPr wrap="square" rtlCol="0">
            <a:spAutoFit/>
          </a:bodyPr>
          <a:lstStyle/>
          <a:p>
            <a:pPr>
              <a:buFont typeface="Arial"/>
              <a:buChar char="•"/>
            </a:pPr>
            <a:r>
              <a:rPr lang="en-US" sz="2400" dirty="0">
                <a:solidFill>
                  <a:schemeClr val="tx1">
                    <a:lumMod val="65000"/>
                    <a:lumOff val="35000"/>
                  </a:schemeClr>
                </a:solidFill>
              </a:rPr>
              <a:t> Regulations call for a scaffold to be secured whenever you exceed a 4:1 height-to-base width ratio (or 3:1 in some jurisdictions). </a:t>
            </a:r>
            <a:r>
              <a:rPr lang="en-US" sz="2400" dirty="0">
                <a:solidFill>
                  <a:schemeClr val="tx1">
                    <a:lumMod val="75000"/>
                    <a:lumOff val="25000"/>
                  </a:schemeClr>
                </a:solidFill>
              </a:rPr>
              <a:t> </a:t>
            </a:r>
          </a:p>
        </p:txBody>
      </p:sp>
      <p:grpSp>
        <p:nvGrpSpPr>
          <p:cNvPr id="12" name="Group 11"/>
          <p:cNvGrpSpPr/>
          <p:nvPr/>
        </p:nvGrpSpPr>
        <p:grpSpPr>
          <a:xfrm>
            <a:off x="4635500" y="2732390"/>
            <a:ext cx="2959100" cy="3293760"/>
            <a:chOff x="4635500" y="2732390"/>
            <a:chExt cx="2959100" cy="3293760"/>
          </a:xfrm>
        </p:grpSpPr>
        <p:pic>
          <p:nvPicPr>
            <p:cNvPr id="4" name="Picture 3"/>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4"/>
                <a:stretch>
                  <a:fillRect/>
                </a:stretch>
              </p:blipFill>
            </mc:Choice>
            <mc:Fallback>
              <p:blipFill>
                <a:blip r:embed="rId5"/>
                <a:stretch>
                  <a:fillRect/>
                </a:stretch>
              </p:blipFill>
            </mc:Fallback>
          </mc:AlternateContent>
          <p:spPr>
            <a:xfrm>
              <a:off x="4635500" y="2732390"/>
              <a:ext cx="2959100" cy="3293760"/>
            </a:xfrm>
            <a:prstGeom prst="rect">
              <a:avLst/>
            </a:prstGeom>
          </p:spPr>
        </p:pic>
        <p:cxnSp>
          <p:nvCxnSpPr>
            <p:cNvPr id="10" name="Straight Connector 9"/>
            <p:cNvCxnSpPr/>
            <p:nvPr/>
          </p:nvCxnSpPr>
          <p:spPr>
            <a:xfrm>
              <a:off x="5054600" y="3886200"/>
              <a:ext cx="495300" cy="1588"/>
            </a:xfrm>
            <a:prstGeom prst="line">
              <a:avLst/>
            </a:prstGeom>
            <a:ln w="6350" cap="flat" cmpd="sng" algn="ctr">
              <a:solidFill>
                <a:schemeClr val="tx1"/>
              </a:solidFill>
              <a:prstDash val="solid"/>
              <a:miter lim="800000"/>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6362700" y="3302000"/>
              <a:ext cx="495300" cy="1588"/>
            </a:xfrm>
            <a:prstGeom prst="line">
              <a:avLst/>
            </a:prstGeom>
            <a:ln w="6350" cap="flat" cmpd="sng" algn="ctr">
              <a:solidFill>
                <a:schemeClr val="tx1"/>
              </a:solidFill>
              <a:prstDash val="solid"/>
              <a:miter lim="800000"/>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17_SAIA_Logo_Pantone302_Horz_Stack_375 Lime Green (1).eps"/>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3">
                <a:alphaModFix amt="50000"/>
              </a:blip>
              <a:stretch>
                <a:fillRect/>
              </a:stretch>
            </p:blipFill>
          </mc:Choice>
          <mc:Fallback>
            <p:blipFill>
              <a:blip r:embed="rId4">
                <a:alphaModFix amt="50000"/>
              </a:blip>
              <a:stretch>
                <a:fillRect/>
              </a:stretch>
            </p:blipFill>
          </mc:Fallback>
        </mc:AlternateContent>
        <p:spPr>
          <a:xfrm>
            <a:off x="261411" y="6386468"/>
            <a:ext cx="2557731" cy="263197"/>
          </a:xfrm>
          <a:prstGeom prst="rect">
            <a:avLst/>
          </a:prstGeom>
          <a:noFill/>
          <a:ln w="12700" cmpd="sng">
            <a:noFill/>
          </a:ln>
        </p:spPr>
      </p:pic>
      <p:cxnSp>
        <p:nvCxnSpPr>
          <p:cNvPr id="6" name="Straight Connector 5"/>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pic>
        <p:nvPicPr>
          <p:cNvPr id="9" name="Picture 8"/>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7"/>
              <a:stretch>
                <a:fillRect/>
              </a:stretch>
            </p:blipFill>
          </mc:Choice>
          <mc:Fallback>
            <p:blipFill>
              <a:blip r:embed="rId8"/>
              <a:stretch>
                <a:fillRect/>
              </a:stretch>
            </p:blipFill>
          </mc:Fallback>
        </mc:AlternateContent>
        <p:spPr>
          <a:xfrm>
            <a:off x="2153937" y="1276350"/>
            <a:ext cx="6501113" cy="4451350"/>
          </a:xfrm>
          <a:prstGeom prst="rect">
            <a:avLst/>
          </a:prstGeom>
        </p:spPr>
      </p:pic>
      <p:pic>
        <p:nvPicPr>
          <p:cNvPr id="7" name="Picture 6" descr="Learning Activity ICON.psd">
            <a:extLst>
              <a:ext uri="{FF2B5EF4-FFF2-40B4-BE49-F238E27FC236}">
                <a16:creationId xmlns:a16="http://schemas.microsoft.com/office/drawing/2014/main" id="{905CF3EB-1C55-4A46-8409-630CE41AB497}"/>
              </a:ext>
            </a:extLst>
          </p:cNvPr>
          <p:cNvPicPr>
            <a:picLocks noChangeAspect="1"/>
          </p:cNvPicPr>
          <p:nvPr/>
        </p:nvPicPr>
        <p:blipFill>
          <a:blip r:embed="rId9"/>
          <a:stretch>
            <a:fillRect/>
          </a:stretch>
        </p:blipFill>
        <p:spPr>
          <a:xfrm>
            <a:off x="263921" y="254000"/>
            <a:ext cx="650479" cy="719631"/>
          </a:xfrm>
          <a:prstGeom prst="rect">
            <a:avLst/>
          </a:prstGeom>
        </p:spPr>
      </p:pic>
      <p:sp>
        <p:nvSpPr>
          <p:cNvPr id="10" name="TextBox 9">
            <a:extLst>
              <a:ext uri="{FF2B5EF4-FFF2-40B4-BE49-F238E27FC236}">
                <a16:creationId xmlns:a16="http://schemas.microsoft.com/office/drawing/2014/main" id="{A2A7A234-6E8A-B545-AF26-D907EA72E562}"/>
              </a:ext>
            </a:extLst>
          </p:cNvPr>
          <p:cNvSpPr txBox="1"/>
          <p:nvPr/>
        </p:nvSpPr>
        <p:spPr>
          <a:xfrm>
            <a:off x="923368" y="317500"/>
            <a:ext cx="4775200" cy="461665"/>
          </a:xfrm>
          <a:prstGeom prst="rect">
            <a:avLst/>
          </a:prstGeom>
          <a:noFill/>
        </p:spPr>
        <p:txBody>
          <a:bodyPr wrap="square" rtlCol="0">
            <a:spAutoFit/>
          </a:bodyPr>
          <a:lstStyle/>
          <a:p>
            <a:r>
              <a:rPr lang="en-US" sz="2400" dirty="0">
                <a:solidFill>
                  <a:schemeClr val="tx2">
                    <a:lumMod val="75000"/>
                  </a:schemeClr>
                </a:solidFill>
              </a:rPr>
              <a:t>LEARNING ACTIVITY</a:t>
            </a:r>
          </a:p>
        </p:txBody>
      </p:sp>
    </p:spTree>
  </p:cSld>
  <p:clrMapOvr>
    <a:masterClrMapping/>
  </p:clrMapOvr>
  <p:transition spd="slow"/>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17_SAIA_Logo_Pantone302_Horz_Stack_375 Lime Green (1).eps"/>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3">
                <a:alphaModFix amt="50000"/>
              </a:blip>
              <a:stretch>
                <a:fillRect/>
              </a:stretch>
            </p:blipFill>
          </mc:Choice>
          <mc:Fallback>
            <p:blipFill>
              <a:blip r:embed="rId4">
                <a:alphaModFix amt="50000"/>
              </a:blip>
              <a:stretch>
                <a:fillRect/>
              </a:stretch>
            </p:blipFill>
          </mc:Fallback>
        </mc:AlternateContent>
        <p:spPr>
          <a:xfrm>
            <a:off x="261411" y="6386468"/>
            <a:ext cx="2557731" cy="263197"/>
          </a:xfrm>
          <a:prstGeom prst="rect">
            <a:avLst/>
          </a:prstGeom>
          <a:noFill/>
          <a:ln w="12700" cmpd="sng">
            <a:noFill/>
          </a:ln>
        </p:spPr>
      </p:pic>
      <p:cxnSp>
        <p:nvCxnSpPr>
          <p:cNvPr id="6" name="Straight Connector 5"/>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pic>
        <p:nvPicPr>
          <p:cNvPr id="2" name="Picture 1">
            <a:extLst>
              <a:ext uri="{FF2B5EF4-FFF2-40B4-BE49-F238E27FC236}">
                <a16:creationId xmlns:a16="http://schemas.microsoft.com/office/drawing/2014/main" id="{48F35B81-2EA6-4C47-914D-F3EE5DF0A5F2}"/>
              </a:ext>
            </a:extLst>
          </p:cNvPr>
          <p:cNvPicPr>
            <a:picLocks noChangeAspect="1"/>
          </p:cNvPicPr>
          <p:nvPr/>
        </p:nvPicPr>
        <p:blipFill>
          <a:blip r:embed="rId5"/>
          <a:stretch>
            <a:fillRect/>
          </a:stretch>
        </p:blipFill>
        <p:spPr>
          <a:xfrm>
            <a:off x="2375232" y="1085849"/>
            <a:ext cx="7378035" cy="4843463"/>
          </a:xfrm>
          <a:prstGeom prst="rect">
            <a:avLst/>
          </a:prstGeom>
        </p:spPr>
      </p:pic>
      <p:pic>
        <p:nvPicPr>
          <p:cNvPr id="7" name="Picture 6" descr="Learning Activity ICON.psd">
            <a:extLst>
              <a:ext uri="{FF2B5EF4-FFF2-40B4-BE49-F238E27FC236}">
                <a16:creationId xmlns:a16="http://schemas.microsoft.com/office/drawing/2014/main" id="{1869E79F-D6DE-404C-9B49-65B0E2C1BD72}"/>
              </a:ext>
            </a:extLst>
          </p:cNvPr>
          <p:cNvPicPr>
            <a:picLocks noChangeAspect="1"/>
          </p:cNvPicPr>
          <p:nvPr/>
        </p:nvPicPr>
        <p:blipFill>
          <a:blip r:embed="rId6"/>
          <a:stretch>
            <a:fillRect/>
          </a:stretch>
        </p:blipFill>
        <p:spPr>
          <a:xfrm>
            <a:off x="263921" y="254000"/>
            <a:ext cx="650479" cy="719631"/>
          </a:xfrm>
          <a:prstGeom prst="rect">
            <a:avLst/>
          </a:prstGeom>
        </p:spPr>
      </p:pic>
      <p:sp>
        <p:nvSpPr>
          <p:cNvPr id="8" name="TextBox 7">
            <a:extLst>
              <a:ext uri="{FF2B5EF4-FFF2-40B4-BE49-F238E27FC236}">
                <a16:creationId xmlns:a16="http://schemas.microsoft.com/office/drawing/2014/main" id="{805B6B10-F2DF-CC4B-83B9-CFC191A6F4CA}"/>
              </a:ext>
            </a:extLst>
          </p:cNvPr>
          <p:cNvSpPr txBox="1"/>
          <p:nvPr/>
        </p:nvSpPr>
        <p:spPr>
          <a:xfrm>
            <a:off x="923368" y="317500"/>
            <a:ext cx="4775200" cy="461665"/>
          </a:xfrm>
          <a:prstGeom prst="rect">
            <a:avLst/>
          </a:prstGeom>
          <a:noFill/>
        </p:spPr>
        <p:txBody>
          <a:bodyPr wrap="square" rtlCol="0">
            <a:spAutoFit/>
          </a:bodyPr>
          <a:lstStyle/>
          <a:p>
            <a:r>
              <a:rPr lang="en-US" sz="2400" dirty="0">
                <a:solidFill>
                  <a:schemeClr val="tx2">
                    <a:lumMod val="75000"/>
                  </a:schemeClr>
                </a:solidFill>
              </a:rPr>
              <a:t>LEARNING ACTIVITY</a:t>
            </a:r>
          </a:p>
        </p:txBody>
      </p:sp>
    </p:spTree>
  </p:cSld>
  <p:clrMapOvr>
    <a:masterClrMapping/>
  </p:clrMapOvr>
  <p:transition spd="slow"/>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14"/>
          <p:cNvSpPr/>
          <p:nvPr/>
        </p:nvSpPr>
        <p:spPr>
          <a:xfrm>
            <a:off x="457200" y="457200"/>
            <a:ext cx="1270000" cy="1231900"/>
          </a:xfrm>
          <a:prstGeom prst="roundRect">
            <a:avLst/>
          </a:prstGeom>
          <a:solidFill>
            <a:srgbClr val="D9676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 name="Group 2"/>
          <p:cNvGrpSpPr/>
          <p:nvPr/>
        </p:nvGrpSpPr>
        <p:grpSpPr>
          <a:xfrm>
            <a:off x="807418" y="766864"/>
            <a:ext cx="617837" cy="618015"/>
            <a:chOff x="0" y="4763"/>
            <a:chExt cx="5500688" cy="5502275"/>
          </a:xfrm>
          <a:solidFill>
            <a:schemeClr val="bg1"/>
          </a:solidFill>
        </p:grpSpPr>
        <p:sp>
          <p:nvSpPr>
            <p:cNvPr id="4" name="Freeform 5"/>
            <p:cNvSpPr>
              <a:spLocks noEditPoints="1"/>
            </p:cNvSpPr>
            <p:nvPr/>
          </p:nvSpPr>
          <p:spPr bwMode="auto">
            <a:xfrm>
              <a:off x="0" y="4763"/>
              <a:ext cx="5500688" cy="5502275"/>
            </a:xfrm>
            <a:custGeom>
              <a:avLst/>
              <a:gdLst>
                <a:gd name="T0" fmla="*/ 1007 w 1464"/>
                <a:gd name="T1" fmla="*/ 0 h 1464"/>
                <a:gd name="T2" fmla="*/ 549 w 1464"/>
                <a:gd name="T3" fmla="*/ 458 h 1464"/>
                <a:gd name="T4" fmla="*/ 582 w 1464"/>
                <a:gd name="T5" fmla="*/ 624 h 1464"/>
                <a:gd name="T6" fmla="*/ 26 w 1464"/>
                <a:gd name="T7" fmla="*/ 1179 h 1464"/>
                <a:gd name="T8" fmla="*/ 0 w 1464"/>
                <a:gd name="T9" fmla="*/ 1235 h 1464"/>
                <a:gd name="T10" fmla="*/ 0 w 1464"/>
                <a:gd name="T11" fmla="*/ 1373 h 1464"/>
                <a:gd name="T12" fmla="*/ 91 w 1464"/>
                <a:gd name="T13" fmla="*/ 1464 h 1464"/>
                <a:gd name="T14" fmla="*/ 229 w 1464"/>
                <a:gd name="T15" fmla="*/ 1464 h 1464"/>
                <a:gd name="T16" fmla="*/ 285 w 1464"/>
                <a:gd name="T17" fmla="*/ 1438 h 1464"/>
                <a:gd name="T18" fmla="*/ 350 w 1464"/>
                <a:gd name="T19" fmla="*/ 1373 h 1464"/>
                <a:gd name="T20" fmla="*/ 458 w 1464"/>
                <a:gd name="T21" fmla="*/ 1373 h 1464"/>
                <a:gd name="T22" fmla="*/ 549 w 1464"/>
                <a:gd name="T23" fmla="*/ 1281 h 1464"/>
                <a:gd name="T24" fmla="*/ 549 w 1464"/>
                <a:gd name="T25" fmla="*/ 1190 h 1464"/>
                <a:gd name="T26" fmla="*/ 641 w 1464"/>
                <a:gd name="T27" fmla="*/ 1190 h 1464"/>
                <a:gd name="T28" fmla="*/ 732 w 1464"/>
                <a:gd name="T29" fmla="*/ 1098 h 1464"/>
                <a:gd name="T30" fmla="*/ 732 w 1464"/>
                <a:gd name="T31" fmla="*/ 991 h 1464"/>
                <a:gd name="T32" fmla="*/ 841 w 1464"/>
                <a:gd name="T33" fmla="*/ 882 h 1464"/>
                <a:gd name="T34" fmla="*/ 1007 w 1464"/>
                <a:gd name="T35" fmla="*/ 915 h 1464"/>
                <a:gd name="T36" fmla="*/ 1464 w 1464"/>
                <a:gd name="T37" fmla="*/ 458 h 1464"/>
                <a:gd name="T38" fmla="*/ 1007 w 1464"/>
                <a:gd name="T39" fmla="*/ 0 h 1464"/>
                <a:gd name="T40" fmla="*/ 1007 w 1464"/>
                <a:gd name="T41" fmla="*/ 824 h 1464"/>
                <a:gd name="T42" fmla="*/ 822 w 1464"/>
                <a:gd name="T43" fmla="*/ 772 h 1464"/>
                <a:gd name="T44" fmla="*/ 806 w 1464"/>
                <a:gd name="T45" fmla="*/ 787 h 1464"/>
                <a:gd name="T46" fmla="*/ 755 w 1464"/>
                <a:gd name="T47" fmla="*/ 839 h 1464"/>
                <a:gd name="T48" fmla="*/ 667 w 1464"/>
                <a:gd name="T49" fmla="*/ 926 h 1464"/>
                <a:gd name="T50" fmla="*/ 641 w 1464"/>
                <a:gd name="T51" fmla="*/ 991 h 1464"/>
                <a:gd name="T52" fmla="*/ 641 w 1464"/>
                <a:gd name="T53" fmla="*/ 1098 h 1464"/>
                <a:gd name="T54" fmla="*/ 549 w 1464"/>
                <a:gd name="T55" fmla="*/ 1098 h 1464"/>
                <a:gd name="T56" fmla="*/ 458 w 1464"/>
                <a:gd name="T57" fmla="*/ 1190 h 1464"/>
                <a:gd name="T58" fmla="*/ 458 w 1464"/>
                <a:gd name="T59" fmla="*/ 1281 h 1464"/>
                <a:gd name="T60" fmla="*/ 350 w 1464"/>
                <a:gd name="T61" fmla="*/ 1281 h 1464"/>
                <a:gd name="T62" fmla="*/ 286 w 1464"/>
                <a:gd name="T63" fmla="*/ 1308 h 1464"/>
                <a:gd name="T64" fmla="*/ 221 w 1464"/>
                <a:gd name="T65" fmla="*/ 1373 h 1464"/>
                <a:gd name="T66" fmla="*/ 92 w 1464"/>
                <a:gd name="T67" fmla="*/ 1373 h 1464"/>
                <a:gd name="T68" fmla="*/ 92 w 1464"/>
                <a:gd name="T69" fmla="*/ 1242 h 1464"/>
                <a:gd name="T70" fmla="*/ 625 w 1464"/>
                <a:gd name="T71" fmla="*/ 709 h 1464"/>
                <a:gd name="T72" fmla="*/ 625 w 1464"/>
                <a:gd name="T73" fmla="*/ 710 h 1464"/>
                <a:gd name="T74" fmla="*/ 692 w 1464"/>
                <a:gd name="T75" fmla="*/ 642 h 1464"/>
                <a:gd name="T76" fmla="*/ 641 w 1464"/>
                <a:gd name="T77" fmla="*/ 458 h 1464"/>
                <a:gd name="T78" fmla="*/ 1007 w 1464"/>
                <a:gd name="T79" fmla="*/ 92 h 1464"/>
                <a:gd name="T80" fmla="*/ 1373 w 1464"/>
                <a:gd name="T81" fmla="*/ 458 h 1464"/>
                <a:gd name="T82" fmla="*/ 1007 w 1464"/>
                <a:gd name="T83" fmla="*/ 824 h 1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64" h="1464">
                  <a:moveTo>
                    <a:pt x="1007" y="0"/>
                  </a:moveTo>
                  <a:cubicBezTo>
                    <a:pt x="754" y="0"/>
                    <a:pt x="549" y="205"/>
                    <a:pt x="549" y="458"/>
                  </a:cubicBezTo>
                  <a:cubicBezTo>
                    <a:pt x="549" y="516"/>
                    <a:pt x="561" y="572"/>
                    <a:pt x="582" y="624"/>
                  </a:cubicBezTo>
                  <a:cubicBezTo>
                    <a:pt x="26" y="1179"/>
                    <a:pt x="26" y="1179"/>
                    <a:pt x="26" y="1179"/>
                  </a:cubicBezTo>
                  <a:cubicBezTo>
                    <a:pt x="10" y="1195"/>
                    <a:pt x="0" y="1211"/>
                    <a:pt x="0" y="1235"/>
                  </a:cubicBezTo>
                  <a:cubicBezTo>
                    <a:pt x="0" y="1373"/>
                    <a:pt x="0" y="1373"/>
                    <a:pt x="0" y="1373"/>
                  </a:cubicBezTo>
                  <a:cubicBezTo>
                    <a:pt x="0" y="1422"/>
                    <a:pt x="42" y="1464"/>
                    <a:pt x="91" y="1464"/>
                  </a:cubicBezTo>
                  <a:cubicBezTo>
                    <a:pt x="229" y="1464"/>
                    <a:pt x="229" y="1464"/>
                    <a:pt x="229" y="1464"/>
                  </a:cubicBezTo>
                  <a:cubicBezTo>
                    <a:pt x="253" y="1464"/>
                    <a:pt x="269" y="1454"/>
                    <a:pt x="285" y="1438"/>
                  </a:cubicBezTo>
                  <a:cubicBezTo>
                    <a:pt x="350" y="1373"/>
                    <a:pt x="350" y="1373"/>
                    <a:pt x="350" y="1373"/>
                  </a:cubicBezTo>
                  <a:cubicBezTo>
                    <a:pt x="458" y="1373"/>
                    <a:pt x="458" y="1373"/>
                    <a:pt x="458" y="1373"/>
                  </a:cubicBezTo>
                  <a:cubicBezTo>
                    <a:pt x="508" y="1373"/>
                    <a:pt x="549" y="1332"/>
                    <a:pt x="549" y="1281"/>
                  </a:cubicBezTo>
                  <a:cubicBezTo>
                    <a:pt x="549" y="1190"/>
                    <a:pt x="549" y="1190"/>
                    <a:pt x="549" y="1190"/>
                  </a:cubicBezTo>
                  <a:cubicBezTo>
                    <a:pt x="641" y="1190"/>
                    <a:pt x="641" y="1190"/>
                    <a:pt x="641" y="1190"/>
                  </a:cubicBezTo>
                  <a:cubicBezTo>
                    <a:pt x="691" y="1190"/>
                    <a:pt x="732" y="1149"/>
                    <a:pt x="732" y="1098"/>
                  </a:cubicBezTo>
                  <a:cubicBezTo>
                    <a:pt x="732" y="991"/>
                    <a:pt x="732" y="991"/>
                    <a:pt x="732" y="991"/>
                  </a:cubicBezTo>
                  <a:cubicBezTo>
                    <a:pt x="841" y="882"/>
                    <a:pt x="841" y="882"/>
                    <a:pt x="841" y="882"/>
                  </a:cubicBezTo>
                  <a:cubicBezTo>
                    <a:pt x="892" y="903"/>
                    <a:pt x="948" y="915"/>
                    <a:pt x="1007" y="915"/>
                  </a:cubicBezTo>
                  <a:cubicBezTo>
                    <a:pt x="1259" y="915"/>
                    <a:pt x="1464" y="710"/>
                    <a:pt x="1464" y="458"/>
                  </a:cubicBezTo>
                  <a:cubicBezTo>
                    <a:pt x="1464" y="205"/>
                    <a:pt x="1259" y="0"/>
                    <a:pt x="1007" y="0"/>
                  </a:cubicBezTo>
                  <a:close/>
                  <a:moveTo>
                    <a:pt x="1007" y="824"/>
                  </a:moveTo>
                  <a:cubicBezTo>
                    <a:pt x="939" y="824"/>
                    <a:pt x="876" y="804"/>
                    <a:pt x="822" y="772"/>
                  </a:cubicBezTo>
                  <a:cubicBezTo>
                    <a:pt x="806" y="787"/>
                    <a:pt x="806" y="787"/>
                    <a:pt x="806" y="787"/>
                  </a:cubicBezTo>
                  <a:cubicBezTo>
                    <a:pt x="755" y="839"/>
                    <a:pt x="755" y="839"/>
                    <a:pt x="755" y="839"/>
                  </a:cubicBezTo>
                  <a:cubicBezTo>
                    <a:pt x="667" y="926"/>
                    <a:pt x="667" y="926"/>
                    <a:pt x="667" y="926"/>
                  </a:cubicBezTo>
                  <a:cubicBezTo>
                    <a:pt x="650" y="943"/>
                    <a:pt x="641" y="967"/>
                    <a:pt x="641" y="991"/>
                  </a:cubicBezTo>
                  <a:cubicBezTo>
                    <a:pt x="641" y="1098"/>
                    <a:pt x="641" y="1098"/>
                    <a:pt x="641" y="1098"/>
                  </a:cubicBezTo>
                  <a:cubicBezTo>
                    <a:pt x="549" y="1098"/>
                    <a:pt x="549" y="1098"/>
                    <a:pt x="549" y="1098"/>
                  </a:cubicBezTo>
                  <a:cubicBezTo>
                    <a:pt x="499" y="1098"/>
                    <a:pt x="458" y="1139"/>
                    <a:pt x="458" y="1190"/>
                  </a:cubicBezTo>
                  <a:cubicBezTo>
                    <a:pt x="458" y="1281"/>
                    <a:pt x="458" y="1281"/>
                    <a:pt x="458" y="1281"/>
                  </a:cubicBezTo>
                  <a:cubicBezTo>
                    <a:pt x="350" y="1281"/>
                    <a:pt x="350" y="1281"/>
                    <a:pt x="350" y="1281"/>
                  </a:cubicBezTo>
                  <a:cubicBezTo>
                    <a:pt x="326" y="1281"/>
                    <a:pt x="303" y="1291"/>
                    <a:pt x="286" y="1308"/>
                  </a:cubicBezTo>
                  <a:cubicBezTo>
                    <a:pt x="221" y="1373"/>
                    <a:pt x="221" y="1373"/>
                    <a:pt x="221" y="1373"/>
                  </a:cubicBezTo>
                  <a:cubicBezTo>
                    <a:pt x="92" y="1373"/>
                    <a:pt x="92" y="1373"/>
                    <a:pt x="92" y="1373"/>
                  </a:cubicBezTo>
                  <a:cubicBezTo>
                    <a:pt x="92" y="1242"/>
                    <a:pt x="92" y="1242"/>
                    <a:pt x="92" y="1242"/>
                  </a:cubicBezTo>
                  <a:cubicBezTo>
                    <a:pt x="625" y="709"/>
                    <a:pt x="625" y="709"/>
                    <a:pt x="625" y="709"/>
                  </a:cubicBezTo>
                  <a:cubicBezTo>
                    <a:pt x="625" y="709"/>
                    <a:pt x="625" y="709"/>
                    <a:pt x="625" y="710"/>
                  </a:cubicBezTo>
                  <a:cubicBezTo>
                    <a:pt x="692" y="642"/>
                    <a:pt x="692" y="642"/>
                    <a:pt x="692" y="642"/>
                  </a:cubicBezTo>
                  <a:cubicBezTo>
                    <a:pt x="660" y="588"/>
                    <a:pt x="641" y="525"/>
                    <a:pt x="641" y="458"/>
                  </a:cubicBezTo>
                  <a:cubicBezTo>
                    <a:pt x="641" y="255"/>
                    <a:pt x="805" y="92"/>
                    <a:pt x="1007" y="92"/>
                  </a:cubicBezTo>
                  <a:cubicBezTo>
                    <a:pt x="1209" y="92"/>
                    <a:pt x="1373" y="255"/>
                    <a:pt x="1373" y="458"/>
                  </a:cubicBezTo>
                  <a:cubicBezTo>
                    <a:pt x="1373" y="660"/>
                    <a:pt x="1209" y="824"/>
                    <a:pt x="1007" y="824"/>
                  </a:cubicBezTo>
                  <a:close/>
                </a:path>
              </a:pathLst>
            </a:custGeom>
            <a:grpFill/>
            <a:ln>
              <a:noFill/>
            </a:ln>
            <a:extLst>
              <a:ext uri="{91240B29-F687-4f45-9708-019B960494DF}">
                <a14:hiddenLine xmlns:mc="http://schemas.openxmlformats.org/markup-compatibility/2006" xmlns:mv="urn:schemas-microsoft-com:mac:vml"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5" name="Freeform 6"/>
            <p:cNvSpPr>
              <a:spLocks noEditPoints="1"/>
            </p:cNvSpPr>
            <p:nvPr/>
          </p:nvSpPr>
          <p:spPr bwMode="auto">
            <a:xfrm>
              <a:off x="3436938" y="685801"/>
              <a:ext cx="1374775" cy="1390650"/>
            </a:xfrm>
            <a:custGeom>
              <a:avLst/>
              <a:gdLst>
                <a:gd name="T0" fmla="*/ 358 w 366"/>
                <a:gd name="T1" fmla="*/ 196 h 370"/>
                <a:gd name="T2" fmla="*/ 172 w 366"/>
                <a:gd name="T3" fmla="*/ 10 h 370"/>
                <a:gd name="T4" fmla="*/ 132 w 366"/>
                <a:gd name="T5" fmla="*/ 5 h 370"/>
                <a:gd name="T6" fmla="*/ 3 w 366"/>
                <a:gd name="T7" fmla="*/ 134 h 370"/>
                <a:gd name="T8" fmla="*/ 0 w 366"/>
                <a:gd name="T9" fmla="*/ 149 h 370"/>
                <a:gd name="T10" fmla="*/ 8 w 366"/>
                <a:gd name="T11" fmla="*/ 174 h 370"/>
                <a:gd name="T12" fmla="*/ 194 w 366"/>
                <a:gd name="T13" fmla="*/ 360 h 370"/>
                <a:gd name="T14" fmla="*/ 234 w 366"/>
                <a:gd name="T15" fmla="*/ 366 h 370"/>
                <a:gd name="T16" fmla="*/ 364 w 366"/>
                <a:gd name="T17" fmla="*/ 236 h 370"/>
                <a:gd name="T18" fmla="*/ 366 w 366"/>
                <a:gd name="T19" fmla="*/ 222 h 370"/>
                <a:gd name="T20" fmla="*/ 358 w 366"/>
                <a:gd name="T21" fmla="*/ 196 h 370"/>
                <a:gd name="T22" fmla="*/ 221 w 366"/>
                <a:gd name="T23" fmla="*/ 323 h 370"/>
                <a:gd name="T24" fmla="*/ 46 w 366"/>
                <a:gd name="T25" fmla="*/ 149 h 370"/>
                <a:gd name="T26" fmla="*/ 146 w 366"/>
                <a:gd name="T27" fmla="*/ 48 h 370"/>
                <a:gd name="T28" fmla="*/ 320 w 366"/>
                <a:gd name="T29" fmla="*/ 222 h 370"/>
                <a:gd name="T30" fmla="*/ 221 w 366"/>
                <a:gd name="T31" fmla="*/ 323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66" h="370">
                  <a:moveTo>
                    <a:pt x="358" y="196"/>
                  </a:moveTo>
                  <a:cubicBezTo>
                    <a:pt x="306" y="125"/>
                    <a:pt x="244" y="62"/>
                    <a:pt x="172" y="10"/>
                  </a:cubicBezTo>
                  <a:cubicBezTo>
                    <a:pt x="161" y="2"/>
                    <a:pt x="146" y="0"/>
                    <a:pt x="132" y="5"/>
                  </a:cubicBezTo>
                  <a:cubicBezTo>
                    <a:pt x="68" y="27"/>
                    <a:pt x="25" y="71"/>
                    <a:pt x="3" y="134"/>
                  </a:cubicBezTo>
                  <a:cubicBezTo>
                    <a:pt x="1" y="139"/>
                    <a:pt x="0" y="144"/>
                    <a:pt x="0" y="149"/>
                  </a:cubicBezTo>
                  <a:cubicBezTo>
                    <a:pt x="0" y="158"/>
                    <a:pt x="3" y="167"/>
                    <a:pt x="8" y="174"/>
                  </a:cubicBezTo>
                  <a:cubicBezTo>
                    <a:pt x="60" y="246"/>
                    <a:pt x="122" y="308"/>
                    <a:pt x="194" y="360"/>
                  </a:cubicBezTo>
                  <a:cubicBezTo>
                    <a:pt x="206" y="368"/>
                    <a:pt x="221" y="370"/>
                    <a:pt x="234" y="366"/>
                  </a:cubicBezTo>
                  <a:cubicBezTo>
                    <a:pt x="298" y="343"/>
                    <a:pt x="341" y="300"/>
                    <a:pt x="364" y="236"/>
                  </a:cubicBezTo>
                  <a:cubicBezTo>
                    <a:pt x="365" y="232"/>
                    <a:pt x="366" y="227"/>
                    <a:pt x="366" y="222"/>
                  </a:cubicBezTo>
                  <a:cubicBezTo>
                    <a:pt x="366" y="213"/>
                    <a:pt x="363" y="204"/>
                    <a:pt x="358" y="196"/>
                  </a:cubicBezTo>
                  <a:close/>
                  <a:moveTo>
                    <a:pt x="221" y="323"/>
                  </a:moveTo>
                  <a:cubicBezTo>
                    <a:pt x="153" y="274"/>
                    <a:pt x="94" y="215"/>
                    <a:pt x="46" y="149"/>
                  </a:cubicBezTo>
                  <a:cubicBezTo>
                    <a:pt x="63" y="99"/>
                    <a:pt x="97" y="66"/>
                    <a:pt x="146" y="48"/>
                  </a:cubicBezTo>
                  <a:cubicBezTo>
                    <a:pt x="213" y="96"/>
                    <a:pt x="272" y="155"/>
                    <a:pt x="320" y="222"/>
                  </a:cubicBezTo>
                  <a:cubicBezTo>
                    <a:pt x="302" y="272"/>
                    <a:pt x="269" y="305"/>
                    <a:pt x="221" y="323"/>
                  </a:cubicBezTo>
                  <a:close/>
                </a:path>
              </a:pathLst>
            </a:custGeom>
            <a:grpFill/>
            <a:ln>
              <a:noFill/>
            </a:ln>
            <a:extLst>
              <a:ext uri="{91240B29-F687-4f45-9708-019B960494DF}">
                <a14:hiddenLine xmlns:mc="http://schemas.openxmlformats.org/markup-compatibility/2006" xmlns:mv="urn:schemas-microsoft-com:mac:vml"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sp>
        <p:nvSpPr>
          <p:cNvPr id="6" name="TextBox 5"/>
          <p:cNvSpPr txBox="1"/>
          <p:nvPr/>
        </p:nvSpPr>
        <p:spPr>
          <a:xfrm>
            <a:off x="406400" y="439459"/>
            <a:ext cx="6261100" cy="769441"/>
          </a:xfrm>
          <a:prstGeom prst="rect">
            <a:avLst/>
          </a:prstGeom>
          <a:noFill/>
        </p:spPr>
        <p:txBody>
          <a:bodyPr wrap="square" rtlCol="0">
            <a:spAutoFit/>
          </a:bodyPr>
          <a:lstStyle/>
          <a:p>
            <a:pPr algn="ctr"/>
            <a:r>
              <a:rPr lang="id-ID" sz="4400" cap="all" dirty="0">
                <a:solidFill>
                  <a:srgbClr val="333F50"/>
                </a:solidFill>
                <a:latin typeface="+mj-lt"/>
              </a:rPr>
              <a:t>Key points</a:t>
            </a:r>
            <a:endParaRPr lang="en-US" sz="4400" cap="all" dirty="0">
              <a:solidFill>
                <a:srgbClr val="333F50"/>
              </a:solidFill>
              <a:latin typeface="+mj-lt"/>
            </a:endParaRPr>
          </a:p>
        </p:txBody>
      </p:sp>
      <p:sp>
        <p:nvSpPr>
          <p:cNvPr id="12" name="TextBox 11"/>
          <p:cNvSpPr txBox="1"/>
          <p:nvPr/>
        </p:nvSpPr>
        <p:spPr>
          <a:xfrm>
            <a:off x="1981200" y="1162190"/>
            <a:ext cx="9929794" cy="5078313"/>
          </a:xfrm>
          <a:prstGeom prst="rect">
            <a:avLst/>
          </a:prstGeom>
          <a:noFill/>
        </p:spPr>
        <p:txBody>
          <a:bodyPr wrap="square" rtlCol="0">
            <a:spAutoFit/>
          </a:bodyPr>
          <a:lstStyle/>
          <a:p>
            <a:pPr>
              <a:spcAft>
                <a:spcPts val="1800"/>
              </a:spcAft>
              <a:buFont typeface="Arial"/>
              <a:buChar char="•"/>
            </a:pPr>
            <a:r>
              <a:rPr lang="en-US" sz="2400" dirty="0">
                <a:solidFill>
                  <a:srgbClr val="595959"/>
                </a:solidFill>
              </a:rPr>
              <a:t> </a:t>
            </a:r>
            <a:r>
              <a:rPr lang="en-US" sz="2400" cap="all" dirty="0">
                <a:solidFill>
                  <a:srgbClr val="595959"/>
                </a:solidFill>
              </a:rPr>
              <a:t>Scaffold Runs </a:t>
            </a:r>
            <a:r>
              <a:rPr lang="en-US" sz="2400" dirty="0">
                <a:solidFill>
                  <a:srgbClr val="595959"/>
                </a:solidFill>
              </a:rPr>
              <a:t>consist of multiple bays </a:t>
            </a:r>
            <a:r>
              <a:rPr lang="en-US" sz="2400" cap="all" dirty="0">
                <a:solidFill>
                  <a:srgbClr val="595959"/>
                </a:solidFill>
              </a:rPr>
              <a:t>one bay wide</a:t>
            </a:r>
            <a:r>
              <a:rPr lang="en-US" sz="2400" dirty="0">
                <a:solidFill>
                  <a:srgbClr val="595959"/>
                </a:solidFill>
              </a:rPr>
              <a:t>. Building a scaffold run involves </a:t>
            </a:r>
            <a:r>
              <a:rPr lang="en-US" sz="2400" cap="all" dirty="0">
                <a:solidFill>
                  <a:srgbClr val="595959"/>
                </a:solidFill>
              </a:rPr>
              <a:t>attaching bays lengthwise</a:t>
            </a:r>
          </a:p>
          <a:p>
            <a:pPr>
              <a:spcAft>
                <a:spcPts val="1800"/>
              </a:spcAft>
              <a:buFont typeface="Arial"/>
              <a:buChar char="•"/>
            </a:pPr>
            <a:r>
              <a:rPr lang="en-US" sz="2400" dirty="0">
                <a:solidFill>
                  <a:srgbClr val="595959"/>
                </a:solidFill>
              </a:rPr>
              <a:t> Once the run is built to the desired length, </a:t>
            </a:r>
            <a:r>
              <a:rPr lang="en-US" sz="2400" cap="all" dirty="0">
                <a:solidFill>
                  <a:srgbClr val="595959"/>
                </a:solidFill>
              </a:rPr>
              <a:t>additional lifts </a:t>
            </a:r>
            <a:r>
              <a:rPr lang="en-US" sz="2400" dirty="0">
                <a:solidFill>
                  <a:srgbClr val="595959"/>
                </a:solidFill>
              </a:rPr>
              <a:t>can be added. </a:t>
            </a:r>
          </a:p>
          <a:p>
            <a:pPr>
              <a:spcAft>
                <a:spcPts val="1800"/>
              </a:spcAft>
              <a:buFont typeface="Arial"/>
              <a:buChar char="•"/>
            </a:pPr>
            <a:r>
              <a:rPr lang="en-US" sz="2400" dirty="0">
                <a:solidFill>
                  <a:srgbClr val="595959"/>
                </a:solidFill>
              </a:rPr>
              <a:t> Scaffolds higher than the allowable height-to-base ratio, must be secured with </a:t>
            </a:r>
            <a:r>
              <a:rPr lang="en-US" sz="2400" cap="all" dirty="0">
                <a:solidFill>
                  <a:srgbClr val="595959"/>
                </a:solidFill>
              </a:rPr>
              <a:t>ties or guy wires or</a:t>
            </a:r>
            <a:r>
              <a:rPr lang="en-US" sz="2400" dirty="0">
                <a:solidFill>
                  <a:srgbClr val="595959"/>
                </a:solidFill>
              </a:rPr>
              <a:t> the minimum base width must be increased using </a:t>
            </a:r>
            <a:r>
              <a:rPr lang="en-US" sz="2400" cap="all" dirty="0">
                <a:solidFill>
                  <a:srgbClr val="595959"/>
                </a:solidFill>
              </a:rPr>
              <a:t>buttresses</a:t>
            </a:r>
            <a:r>
              <a:rPr lang="en-US" sz="2400" dirty="0">
                <a:solidFill>
                  <a:srgbClr val="595959"/>
                </a:solidFill>
              </a:rPr>
              <a:t>.</a:t>
            </a:r>
          </a:p>
          <a:p>
            <a:pPr>
              <a:spcAft>
                <a:spcPts val="1800"/>
              </a:spcAft>
              <a:buFont typeface="Arial"/>
              <a:buChar char="•"/>
            </a:pPr>
            <a:r>
              <a:rPr lang="en-US" sz="2400" cap="all" dirty="0">
                <a:solidFill>
                  <a:srgbClr val="595959"/>
                </a:solidFill>
              </a:rPr>
              <a:t> Area Scaffolds </a:t>
            </a:r>
            <a:r>
              <a:rPr lang="en-US" sz="2400" dirty="0">
                <a:solidFill>
                  <a:srgbClr val="595959"/>
                </a:solidFill>
              </a:rPr>
              <a:t>usually have </a:t>
            </a:r>
            <a:r>
              <a:rPr lang="en-US" sz="2400" cap="all" dirty="0">
                <a:solidFill>
                  <a:srgbClr val="595959"/>
                </a:solidFill>
              </a:rPr>
              <a:t>only one platform at the top</a:t>
            </a:r>
          </a:p>
          <a:p>
            <a:pPr>
              <a:spcAft>
                <a:spcPts val="1800"/>
              </a:spcAft>
              <a:buFont typeface="Arial"/>
              <a:buChar char="•"/>
            </a:pPr>
            <a:r>
              <a:rPr lang="en-US" sz="2400" cap="all" dirty="0">
                <a:solidFill>
                  <a:srgbClr val="595959"/>
                </a:solidFill>
              </a:rPr>
              <a:t> Braces must be connected at every lift</a:t>
            </a:r>
            <a:r>
              <a:rPr lang="en-US" sz="2400" dirty="0">
                <a:solidFill>
                  <a:srgbClr val="595959"/>
                </a:solidFill>
              </a:rPr>
              <a:t>. </a:t>
            </a:r>
            <a:r>
              <a:rPr lang="en-US" sz="2400" cap="all" dirty="0">
                <a:solidFill>
                  <a:srgbClr val="595959"/>
                </a:solidFill>
              </a:rPr>
              <a:t>Internal braces </a:t>
            </a:r>
            <a:r>
              <a:rPr lang="en-US" sz="2400" dirty="0">
                <a:solidFill>
                  <a:srgbClr val="595959"/>
                </a:solidFill>
              </a:rPr>
              <a:t>in </a:t>
            </a:r>
            <a:r>
              <a:rPr lang="en-US" sz="2400" cap="all" dirty="0">
                <a:solidFill>
                  <a:srgbClr val="595959"/>
                </a:solidFill>
              </a:rPr>
              <a:t>every third bay </a:t>
            </a:r>
            <a:r>
              <a:rPr lang="en-US" sz="2400" dirty="0">
                <a:solidFill>
                  <a:srgbClr val="595959"/>
                </a:solidFill>
              </a:rPr>
              <a:t>(or according to regulations), and with </a:t>
            </a:r>
            <a:r>
              <a:rPr lang="en-US" sz="2400" cap="all" dirty="0">
                <a:solidFill>
                  <a:srgbClr val="595959"/>
                </a:solidFill>
              </a:rPr>
              <a:t>sway braces </a:t>
            </a:r>
            <a:r>
              <a:rPr lang="en-US" sz="2400" dirty="0">
                <a:solidFill>
                  <a:srgbClr val="595959"/>
                </a:solidFill>
              </a:rPr>
              <a:t>starting in </a:t>
            </a:r>
            <a:r>
              <a:rPr lang="en-US" sz="2400" cap="all" dirty="0">
                <a:solidFill>
                  <a:srgbClr val="595959"/>
                </a:solidFill>
              </a:rPr>
              <a:t>every fifth bay</a:t>
            </a:r>
            <a:r>
              <a:rPr lang="en-US" sz="2400" dirty="0">
                <a:solidFill>
                  <a:srgbClr val="595959"/>
                </a:solidFill>
              </a:rPr>
              <a:t>.</a:t>
            </a:r>
            <a:endParaRPr lang="en-US" sz="2400" cap="all" dirty="0">
              <a:solidFill>
                <a:srgbClr val="595959"/>
              </a:solidFill>
            </a:endParaRPr>
          </a:p>
        </p:txBody>
      </p:sp>
      <p:pic>
        <p:nvPicPr>
          <p:cNvPr id="13" name="Picture 12" descr="17_SAIA_Logo_Pantone302_Horz_Stack_375 Lime Green (1).eps"/>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3">
                <a:alphaModFix amt="50000"/>
              </a:blip>
              <a:stretch>
                <a:fillRect/>
              </a:stretch>
            </p:blipFill>
          </mc:Choice>
          <mc:Fallback>
            <p:blipFill>
              <a:blip r:embed="rId4">
                <a:alphaModFix amt="50000"/>
              </a:blip>
              <a:stretch>
                <a:fillRect/>
              </a:stretch>
            </p:blipFill>
          </mc:Fallback>
        </mc:AlternateContent>
        <p:spPr>
          <a:xfrm>
            <a:off x="261411" y="6386468"/>
            <a:ext cx="2557731" cy="263197"/>
          </a:xfrm>
          <a:prstGeom prst="rect">
            <a:avLst/>
          </a:prstGeom>
          <a:noFill/>
          <a:ln w="12700" cmpd="sng">
            <a:noFill/>
          </a:ln>
        </p:spPr>
      </p:pic>
      <p:cxnSp>
        <p:nvCxnSpPr>
          <p:cNvPr id="14" name="Straight Connector 13"/>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47"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anim calcmode="lin" valueType="num">
                                      <p:cBhvr>
                                        <p:cTn id="14" dur="500" fill="hold"/>
                                        <p:tgtEl>
                                          <p:spTgt spid="6"/>
                                        </p:tgtEl>
                                        <p:attrNameLst>
                                          <p:attrName>ppt_x</p:attrName>
                                        </p:attrNameLst>
                                      </p:cBhvr>
                                      <p:tavLst>
                                        <p:tav tm="0">
                                          <p:val>
                                            <p:strVal val="#ppt_x"/>
                                          </p:val>
                                        </p:tav>
                                        <p:tav tm="100000">
                                          <p:val>
                                            <p:strVal val="#ppt_x"/>
                                          </p:val>
                                        </p:tav>
                                      </p:tavLst>
                                    </p:anim>
                                    <p:anim calcmode="lin" valueType="num">
                                      <p:cBhvr>
                                        <p:cTn id="15"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14"/>
          <p:cNvSpPr/>
          <p:nvPr/>
        </p:nvSpPr>
        <p:spPr>
          <a:xfrm>
            <a:off x="457200" y="457200"/>
            <a:ext cx="1270000" cy="1231900"/>
          </a:xfrm>
          <a:prstGeom prst="roundRect">
            <a:avLst/>
          </a:prstGeom>
          <a:solidFill>
            <a:srgbClr val="D9676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 name="Group 2"/>
          <p:cNvGrpSpPr/>
          <p:nvPr/>
        </p:nvGrpSpPr>
        <p:grpSpPr>
          <a:xfrm>
            <a:off x="807418" y="766864"/>
            <a:ext cx="617837" cy="618015"/>
            <a:chOff x="0" y="4763"/>
            <a:chExt cx="5500688" cy="5502275"/>
          </a:xfrm>
          <a:solidFill>
            <a:schemeClr val="bg1"/>
          </a:solidFill>
        </p:grpSpPr>
        <p:sp>
          <p:nvSpPr>
            <p:cNvPr id="4" name="Freeform 5"/>
            <p:cNvSpPr>
              <a:spLocks noEditPoints="1"/>
            </p:cNvSpPr>
            <p:nvPr/>
          </p:nvSpPr>
          <p:spPr bwMode="auto">
            <a:xfrm>
              <a:off x="0" y="4763"/>
              <a:ext cx="5500688" cy="5502275"/>
            </a:xfrm>
            <a:custGeom>
              <a:avLst/>
              <a:gdLst>
                <a:gd name="T0" fmla="*/ 1007 w 1464"/>
                <a:gd name="T1" fmla="*/ 0 h 1464"/>
                <a:gd name="T2" fmla="*/ 549 w 1464"/>
                <a:gd name="T3" fmla="*/ 458 h 1464"/>
                <a:gd name="T4" fmla="*/ 582 w 1464"/>
                <a:gd name="T5" fmla="*/ 624 h 1464"/>
                <a:gd name="T6" fmla="*/ 26 w 1464"/>
                <a:gd name="T7" fmla="*/ 1179 h 1464"/>
                <a:gd name="T8" fmla="*/ 0 w 1464"/>
                <a:gd name="T9" fmla="*/ 1235 h 1464"/>
                <a:gd name="T10" fmla="*/ 0 w 1464"/>
                <a:gd name="T11" fmla="*/ 1373 h 1464"/>
                <a:gd name="T12" fmla="*/ 91 w 1464"/>
                <a:gd name="T13" fmla="*/ 1464 h 1464"/>
                <a:gd name="T14" fmla="*/ 229 w 1464"/>
                <a:gd name="T15" fmla="*/ 1464 h 1464"/>
                <a:gd name="T16" fmla="*/ 285 w 1464"/>
                <a:gd name="T17" fmla="*/ 1438 h 1464"/>
                <a:gd name="T18" fmla="*/ 350 w 1464"/>
                <a:gd name="T19" fmla="*/ 1373 h 1464"/>
                <a:gd name="T20" fmla="*/ 458 w 1464"/>
                <a:gd name="T21" fmla="*/ 1373 h 1464"/>
                <a:gd name="T22" fmla="*/ 549 w 1464"/>
                <a:gd name="T23" fmla="*/ 1281 h 1464"/>
                <a:gd name="T24" fmla="*/ 549 w 1464"/>
                <a:gd name="T25" fmla="*/ 1190 h 1464"/>
                <a:gd name="T26" fmla="*/ 641 w 1464"/>
                <a:gd name="T27" fmla="*/ 1190 h 1464"/>
                <a:gd name="T28" fmla="*/ 732 w 1464"/>
                <a:gd name="T29" fmla="*/ 1098 h 1464"/>
                <a:gd name="T30" fmla="*/ 732 w 1464"/>
                <a:gd name="T31" fmla="*/ 991 h 1464"/>
                <a:gd name="T32" fmla="*/ 841 w 1464"/>
                <a:gd name="T33" fmla="*/ 882 h 1464"/>
                <a:gd name="T34" fmla="*/ 1007 w 1464"/>
                <a:gd name="T35" fmla="*/ 915 h 1464"/>
                <a:gd name="T36" fmla="*/ 1464 w 1464"/>
                <a:gd name="T37" fmla="*/ 458 h 1464"/>
                <a:gd name="T38" fmla="*/ 1007 w 1464"/>
                <a:gd name="T39" fmla="*/ 0 h 1464"/>
                <a:gd name="T40" fmla="*/ 1007 w 1464"/>
                <a:gd name="T41" fmla="*/ 824 h 1464"/>
                <a:gd name="T42" fmla="*/ 822 w 1464"/>
                <a:gd name="T43" fmla="*/ 772 h 1464"/>
                <a:gd name="T44" fmla="*/ 806 w 1464"/>
                <a:gd name="T45" fmla="*/ 787 h 1464"/>
                <a:gd name="T46" fmla="*/ 755 w 1464"/>
                <a:gd name="T47" fmla="*/ 839 h 1464"/>
                <a:gd name="T48" fmla="*/ 667 w 1464"/>
                <a:gd name="T49" fmla="*/ 926 h 1464"/>
                <a:gd name="T50" fmla="*/ 641 w 1464"/>
                <a:gd name="T51" fmla="*/ 991 h 1464"/>
                <a:gd name="T52" fmla="*/ 641 w 1464"/>
                <a:gd name="T53" fmla="*/ 1098 h 1464"/>
                <a:gd name="T54" fmla="*/ 549 w 1464"/>
                <a:gd name="T55" fmla="*/ 1098 h 1464"/>
                <a:gd name="T56" fmla="*/ 458 w 1464"/>
                <a:gd name="T57" fmla="*/ 1190 h 1464"/>
                <a:gd name="T58" fmla="*/ 458 w 1464"/>
                <a:gd name="T59" fmla="*/ 1281 h 1464"/>
                <a:gd name="T60" fmla="*/ 350 w 1464"/>
                <a:gd name="T61" fmla="*/ 1281 h 1464"/>
                <a:gd name="T62" fmla="*/ 286 w 1464"/>
                <a:gd name="T63" fmla="*/ 1308 h 1464"/>
                <a:gd name="T64" fmla="*/ 221 w 1464"/>
                <a:gd name="T65" fmla="*/ 1373 h 1464"/>
                <a:gd name="T66" fmla="*/ 92 w 1464"/>
                <a:gd name="T67" fmla="*/ 1373 h 1464"/>
                <a:gd name="T68" fmla="*/ 92 w 1464"/>
                <a:gd name="T69" fmla="*/ 1242 h 1464"/>
                <a:gd name="T70" fmla="*/ 625 w 1464"/>
                <a:gd name="T71" fmla="*/ 709 h 1464"/>
                <a:gd name="T72" fmla="*/ 625 w 1464"/>
                <a:gd name="T73" fmla="*/ 710 h 1464"/>
                <a:gd name="T74" fmla="*/ 692 w 1464"/>
                <a:gd name="T75" fmla="*/ 642 h 1464"/>
                <a:gd name="T76" fmla="*/ 641 w 1464"/>
                <a:gd name="T77" fmla="*/ 458 h 1464"/>
                <a:gd name="T78" fmla="*/ 1007 w 1464"/>
                <a:gd name="T79" fmla="*/ 92 h 1464"/>
                <a:gd name="T80" fmla="*/ 1373 w 1464"/>
                <a:gd name="T81" fmla="*/ 458 h 1464"/>
                <a:gd name="T82" fmla="*/ 1007 w 1464"/>
                <a:gd name="T83" fmla="*/ 824 h 1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64" h="1464">
                  <a:moveTo>
                    <a:pt x="1007" y="0"/>
                  </a:moveTo>
                  <a:cubicBezTo>
                    <a:pt x="754" y="0"/>
                    <a:pt x="549" y="205"/>
                    <a:pt x="549" y="458"/>
                  </a:cubicBezTo>
                  <a:cubicBezTo>
                    <a:pt x="549" y="516"/>
                    <a:pt x="561" y="572"/>
                    <a:pt x="582" y="624"/>
                  </a:cubicBezTo>
                  <a:cubicBezTo>
                    <a:pt x="26" y="1179"/>
                    <a:pt x="26" y="1179"/>
                    <a:pt x="26" y="1179"/>
                  </a:cubicBezTo>
                  <a:cubicBezTo>
                    <a:pt x="10" y="1195"/>
                    <a:pt x="0" y="1211"/>
                    <a:pt x="0" y="1235"/>
                  </a:cubicBezTo>
                  <a:cubicBezTo>
                    <a:pt x="0" y="1373"/>
                    <a:pt x="0" y="1373"/>
                    <a:pt x="0" y="1373"/>
                  </a:cubicBezTo>
                  <a:cubicBezTo>
                    <a:pt x="0" y="1422"/>
                    <a:pt x="42" y="1464"/>
                    <a:pt x="91" y="1464"/>
                  </a:cubicBezTo>
                  <a:cubicBezTo>
                    <a:pt x="229" y="1464"/>
                    <a:pt x="229" y="1464"/>
                    <a:pt x="229" y="1464"/>
                  </a:cubicBezTo>
                  <a:cubicBezTo>
                    <a:pt x="253" y="1464"/>
                    <a:pt x="269" y="1454"/>
                    <a:pt x="285" y="1438"/>
                  </a:cubicBezTo>
                  <a:cubicBezTo>
                    <a:pt x="350" y="1373"/>
                    <a:pt x="350" y="1373"/>
                    <a:pt x="350" y="1373"/>
                  </a:cubicBezTo>
                  <a:cubicBezTo>
                    <a:pt x="458" y="1373"/>
                    <a:pt x="458" y="1373"/>
                    <a:pt x="458" y="1373"/>
                  </a:cubicBezTo>
                  <a:cubicBezTo>
                    <a:pt x="508" y="1373"/>
                    <a:pt x="549" y="1332"/>
                    <a:pt x="549" y="1281"/>
                  </a:cubicBezTo>
                  <a:cubicBezTo>
                    <a:pt x="549" y="1190"/>
                    <a:pt x="549" y="1190"/>
                    <a:pt x="549" y="1190"/>
                  </a:cubicBezTo>
                  <a:cubicBezTo>
                    <a:pt x="641" y="1190"/>
                    <a:pt x="641" y="1190"/>
                    <a:pt x="641" y="1190"/>
                  </a:cubicBezTo>
                  <a:cubicBezTo>
                    <a:pt x="691" y="1190"/>
                    <a:pt x="732" y="1149"/>
                    <a:pt x="732" y="1098"/>
                  </a:cubicBezTo>
                  <a:cubicBezTo>
                    <a:pt x="732" y="991"/>
                    <a:pt x="732" y="991"/>
                    <a:pt x="732" y="991"/>
                  </a:cubicBezTo>
                  <a:cubicBezTo>
                    <a:pt x="841" y="882"/>
                    <a:pt x="841" y="882"/>
                    <a:pt x="841" y="882"/>
                  </a:cubicBezTo>
                  <a:cubicBezTo>
                    <a:pt x="892" y="903"/>
                    <a:pt x="948" y="915"/>
                    <a:pt x="1007" y="915"/>
                  </a:cubicBezTo>
                  <a:cubicBezTo>
                    <a:pt x="1259" y="915"/>
                    <a:pt x="1464" y="710"/>
                    <a:pt x="1464" y="458"/>
                  </a:cubicBezTo>
                  <a:cubicBezTo>
                    <a:pt x="1464" y="205"/>
                    <a:pt x="1259" y="0"/>
                    <a:pt x="1007" y="0"/>
                  </a:cubicBezTo>
                  <a:close/>
                  <a:moveTo>
                    <a:pt x="1007" y="824"/>
                  </a:moveTo>
                  <a:cubicBezTo>
                    <a:pt x="939" y="824"/>
                    <a:pt x="876" y="804"/>
                    <a:pt x="822" y="772"/>
                  </a:cubicBezTo>
                  <a:cubicBezTo>
                    <a:pt x="806" y="787"/>
                    <a:pt x="806" y="787"/>
                    <a:pt x="806" y="787"/>
                  </a:cubicBezTo>
                  <a:cubicBezTo>
                    <a:pt x="755" y="839"/>
                    <a:pt x="755" y="839"/>
                    <a:pt x="755" y="839"/>
                  </a:cubicBezTo>
                  <a:cubicBezTo>
                    <a:pt x="667" y="926"/>
                    <a:pt x="667" y="926"/>
                    <a:pt x="667" y="926"/>
                  </a:cubicBezTo>
                  <a:cubicBezTo>
                    <a:pt x="650" y="943"/>
                    <a:pt x="641" y="967"/>
                    <a:pt x="641" y="991"/>
                  </a:cubicBezTo>
                  <a:cubicBezTo>
                    <a:pt x="641" y="1098"/>
                    <a:pt x="641" y="1098"/>
                    <a:pt x="641" y="1098"/>
                  </a:cubicBezTo>
                  <a:cubicBezTo>
                    <a:pt x="549" y="1098"/>
                    <a:pt x="549" y="1098"/>
                    <a:pt x="549" y="1098"/>
                  </a:cubicBezTo>
                  <a:cubicBezTo>
                    <a:pt x="499" y="1098"/>
                    <a:pt x="458" y="1139"/>
                    <a:pt x="458" y="1190"/>
                  </a:cubicBezTo>
                  <a:cubicBezTo>
                    <a:pt x="458" y="1281"/>
                    <a:pt x="458" y="1281"/>
                    <a:pt x="458" y="1281"/>
                  </a:cubicBezTo>
                  <a:cubicBezTo>
                    <a:pt x="350" y="1281"/>
                    <a:pt x="350" y="1281"/>
                    <a:pt x="350" y="1281"/>
                  </a:cubicBezTo>
                  <a:cubicBezTo>
                    <a:pt x="326" y="1281"/>
                    <a:pt x="303" y="1291"/>
                    <a:pt x="286" y="1308"/>
                  </a:cubicBezTo>
                  <a:cubicBezTo>
                    <a:pt x="221" y="1373"/>
                    <a:pt x="221" y="1373"/>
                    <a:pt x="221" y="1373"/>
                  </a:cubicBezTo>
                  <a:cubicBezTo>
                    <a:pt x="92" y="1373"/>
                    <a:pt x="92" y="1373"/>
                    <a:pt x="92" y="1373"/>
                  </a:cubicBezTo>
                  <a:cubicBezTo>
                    <a:pt x="92" y="1242"/>
                    <a:pt x="92" y="1242"/>
                    <a:pt x="92" y="1242"/>
                  </a:cubicBezTo>
                  <a:cubicBezTo>
                    <a:pt x="625" y="709"/>
                    <a:pt x="625" y="709"/>
                    <a:pt x="625" y="709"/>
                  </a:cubicBezTo>
                  <a:cubicBezTo>
                    <a:pt x="625" y="709"/>
                    <a:pt x="625" y="709"/>
                    <a:pt x="625" y="710"/>
                  </a:cubicBezTo>
                  <a:cubicBezTo>
                    <a:pt x="692" y="642"/>
                    <a:pt x="692" y="642"/>
                    <a:pt x="692" y="642"/>
                  </a:cubicBezTo>
                  <a:cubicBezTo>
                    <a:pt x="660" y="588"/>
                    <a:pt x="641" y="525"/>
                    <a:pt x="641" y="458"/>
                  </a:cubicBezTo>
                  <a:cubicBezTo>
                    <a:pt x="641" y="255"/>
                    <a:pt x="805" y="92"/>
                    <a:pt x="1007" y="92"/>
                  </a:cubicBezTo>
                  <a:cubicBezTo>
                    <a:pt x="1209" y="92"/>
                    <a:pt x="1373" y="255"/>
                    <a:pt x="1373" y="458"/>
                  </a:cubicBezTo>
                  <a:cubicBezTo>
                    <a:pt x="1373" y="660"/>
                    <a:pt x="1209" y="824"/>
                    <a:pt x="1007" y="824"/>
                  </a:cubicBezTo>
                  <a:close/>
                </a:path>
              </a:pathLst>
            </a:custGeom>
            <a:grpFill/>
            <a:ln>
              <a:noFill/>
            </a:ln>
            <a:extLst>
              <a:ext uri="{91240B29-F687-4f45-9708-019B960494DF}">
                <a14:hiddenLine xmlns:mc="http://schemas.openxmlformats.org/markup-compatibility/2006" xmlns:mv="urn:schemas-microsoft-com:mac:vml"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5" name="Freeform 6"/>
            <p:cNvSpPr>
              <a:spLocks noEditPoints="1"/>
            </p:cNvSpPr>
            <p:nvPr/>
          </p:nvSpPr>
          <p:spPr bwMode="auto">
            <a:xfrm>
              <a:off x="3436938" y="685801"/>
              <a:ext cx="1374775" cy="1390650"/>
            </a:xfrm>
            <a:custGeom>
              <a:avLst/>
              <a:gdLst>
                <a:gd name="T0" fmla="*/ 358 w 366"/>
                <a:gd name="T1" fmla="*/ 196 h 370"/>
                <a:gd name="T2" fmla="*/ 172 w 366"/>
                <a:gd name="T3" fmla="*/ 10 h 370"/>
                <a:gd name="T4" fmla="*/ 132 w 366"/>
                <a:gd name="T5" fmla="*/ 5 h 370"/>
                <a:gd name="T6" fmla="*/ 3 w 366"/>
                <a:gd name="T7" fmla="*/ 134 h 370"/>
                <a:gd name="T8" fmla="*/ 0 w 366"/>
                <a:gd name="T9" fmla="*/ 149 h 370"/>
                <a:gd name="T10" fmla="*/ 8 w 366"/>
                <a:gd name="T11" fmla="*/ 174 h 370"/>
                <a:gd name="T12" fmla="*/ 194 w 366"/>
                <a:gd name="T13" fmla="*/ 360 h 370"/>
                <a:gd name="T14" fmla="*/ 234 w 366"/>
                <a:gd name="T15" fmla="*/ 366 h 370"/>
                <a:gd name="T16" fmla="*/ 364 w 366"/>
                <a:gd name="T17" fmla="*/ 236 h 370"/>
                <a:gd name="T18" fmla="*/ 366 w 366"/>
                <a:gd name="T19" fmla="*/ 222 h 370"/>
                <a:gd name="T20" fmla="*/ 358 w 366"/>
                <a:gd name="T21" fmla="*/ 196 h 370"/>
                <a:gd name="T22" fmla="*/ 221 w 366"/>
                <a:gd name="T23" fmla="*/ 323 h 370"/>
                <a:gd name="T24" fmla="*/ 46 w 366"/>
                <a:gd name="T25" fmla="*/ 149 h 370"/>
                <a:gd name="T26" fmla="*/ 146 w 366"/>
                <a:gd name="T27" fmla="*/ 48 h 370"/>
                <a:gd name="T28" fmla="*/ 320 w 366"/>
                <a:gd name="T29" fmla="*/ 222 h 370"/>
                <a:gd name="T30" fmla="*/ 221 w 366"/>
                <a:gd name="T31" fmla="*/ 323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66" h="370">
                  <a:moveTo>
                    <a:pt x="358" y="196"/>
                  </a:moveTo>
                  <a:cubicBezTo>
                    <a:pt x="306" y="125"/>
                    <a:pt x="244" y="62"/>
                    <a:pt x="172" y="10"/>
                  </a:cubicBezTo>
                  <a:cubicBezTo>
                    <a:pt x="161" y="2"/>
                    <a:pt x="146" y="0"/>
                    <a:pt x="132" y="5"/>
                  </a:cubicBezTo>
                  <a:cubicBezTo>
                    <a:pt x="68" y="27"/>
                    <a:pt x="25" y="71"/>
                    <a:pt x="3" y="134"/>
                  </a:cubicBezTo>
                  <a:cubicBezTo>
                    <a:pt x="1" y="139"/>
                    <a:pt x="0" y="144"/>
                    <a:pt x="0" y="149"/>
                  </a:cubicBezTo>
                  <a:cubicBezTo>
                    <a:pt x="0" y="158"/>
                    <a:pt x="3" y="167"/>
                    <a:pt x="8" y="174"/>
                  </a:cubicBezTo>
                  <a:cubicBezTo>
                    <a:pt x="60" y="246"/>
                    <a:pt x="122" y="308"/>
                    <a:pt x="194" y="360"/>
                  </a:cubicBezTo>
                  <a:cubicBezTo>
                    <a:pt x="206" y="368"/>
                    <a:pt x="221" y="370"/>
                    <a:pt x="234" y="366"/>
                  </a:cubicBezTo>
                  <a:cubicBezTo>
                    <a:pt x="298" y="343"/>
                    <a:pt x="341" y="300"/>
                    <a:pt x="364" y="236"/>
                  </a:cubicBezTo>
                  <a:cubicBezTo>
                    <a:pt x="365" y="232"/>
                    <a:pt x="366" y="227"/>
                    <a:pt x="366" y="222"/>
                  </a:cubicBezTo>
                  <a:cubicBezTo>
                    <a:pt x="366" y="213"/>
                    <a:pt x="363" y="204"/>
                    <a:pt x="358" y="196"/>
                  </a:cubicBezTo>
                  <a:close/>
                  <a:moveTo>
                    <a:pt x="221" y="323"/>
                  </a:moveTo>
                  <a:cubicBezTo>
                    <a:pt x="153" y="274"/>
                    <a:pt x="94" y="215"/>
                    <a:pt x="46" y="149"/>
                  </a:cubicBezTo>
                  <a:cubicBezTo>
                    <a:pt x="63" y="99"/>
                    <a:pt x="97" y="66"/>
                    <a:pt x="146" y="48"/>
                  </a:cubicBezTo>
                  <a:cubicBezTo>
                    <a:pt x="213" y="96"/>
                    <a:pt x="272" y="155"/>
                    <a:pt x="320" y="222"/>
                  </a:cubicBezTo>
                  <a:cubicBezTo>
                    <a:pt x="302" y="272"/>
                    <a:pt x="269" y="305"/>
                    <a:pt x="221" y="323"/>
                  </a:cubicBezTo>
                  <a:close/>
                </a:path>
              </a:pathLst>
            </a:custGeom>
            <a:grpFill/>
            <a:ln>
              <a:noFill/>
            </a:ln>
            <a:extLst>
              <a:ext uri="{91240B29-F687-4f45-9708-019B960494DF}">
                <a14:hiddenLine xmlns:mc="http://schemas.openxmlformats.org/markup-compatibility/2006" xmlns:mv="urn:schemas-microsoft-com:mac:vml"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sp>
        <p:nvSpPr>
          <p:cNvPr id="6" name="TextBox 5"/>
          <p:cNvSpPr txBox="1"/>
          <p:nvPr/>
        </p:nvSpPr>
        <p:spPr>
          <a:xfrm>
            <a:off x="406400" y="439459"/>
            <a:ext cx="6261100" cy="769441"/>
          </a:xfrm>
          <a:prstGeom prst="rect">
            <a:avLst/>
          </a:prstGeom>
          <a:noFill/>
        </p:spPr>
        <p:txBody>
          <a:bodyPr wrap="square" rtlCol="0">
            <a:spAutoFit/>
          </a:bodyPr>
          <a:lstStyle/>
          <a:p>
            <a:pPr algn="ctr"/>
            <a:r>
              <a:rPr lang="id-ID" sz="4400" cap="all" dirty="0">
                <a:solidFill>
                  <a:srgbClr val="333F50"/>
                </a:solidFill>
                <a:latin typeface="+mj-lt"/>
              </a:rPr>
              <a:t>Key points</a:t>
            </a:r>
            <a:endParaRPr lang="en-US" sz="4400" cap="all" dirty="0">
              <a:solidFill>
                <a:srgbClr val="333F50"/>
              </a:solidFill>
              <a:latin typeface="+mj-lt"/>
            </a:endParaRPr>
          </a:p>
        </p:txBody>
      </p:sp>
      <p:sp>
        <p:nvSpPr>
          <p:cNvPr id="12" name="TextBox 11"/>
          <p:cNvSpPr txBox="1"/>
          <p:nvPr/>
        </p:nvSpPr>
        <p:spPr>
          <a:xfrm>
            <a:off x="2032000" y="1251090"/>
            <a:ext cx="9929794" cy="4447371"/>
          </a:xfrm>
          <a:prstGeom prst="rect">
            <a:avLst/>
          </a:prstGeom>
          <a:noFill/>
        </p:spPr>
        <p:txBody>
          <a:bodyPr wrap="square" rtlCol="0">
            <a:spAutoFit/>
          </a:bodyPr>
          <a:lstStyle/>
          <a:p>
            <a:pPr>
              <a:spcAft>
                <a:spcPts val="1800"/>
              </a:spcAft>
              <a:buFont typeface="Arial"/>
              <a:buChar char="•"/>
            </a:pPr>
            <a:r>
              <a:rPr lang="en-US" sz="2400" dirty="0">
                <a:solidFill>
                  <a:srgbClr val="595959"/>
                </a:solidFill>
              </a:rPr>
              <a:t> </a:t>
            </a:r>
            <a:r>
              <a:rPr lang="en-US" sz="2400" cap="all" dirty="0">
                <a:solidFill>
                  <a:srgbClr val="595959"/>
                </a:solidFill>
              </a:rPr>
              <a:t>Bracing</a:t>
            </a:r>
            <a:r>
              <a:rPr lang="en-US" sz="2400" dirty="0">
                <a:solidFill>
                  <a:srgbClr val="595959"/>
                </a:solidFill>
              </a:rPr>
              <a:t> for Tube &amp; Clamp Scaffolds must always be </a:t>
            </a:r>
            <a:r>
              <a:rPr lang="en-US" sz="2400" cap="all" dirty="0">
                <a:solidFill>
                  <a:srgbClr val="595959"/>
                </a:solidFill>
              </a:rPr>
              <a:t>installed as you build. </a:t>
            </a:r>
            <a:r>
              <a:rPr lang="en-US" sz="2400" dirty="0">
                <a:solidFill>
                  <a:schemeClr val="tx1">
                    <a:lumMod val="65000"/>
                    <a:lumOff val="35000"/>
                  </a:schemeClr>
                </a:solidFill>
              </a:rPr>
              <a:t>Always </a:t>
            </a:r>
            <a:r>
              <a:rPr lang="en-US" sz="2400" cap="all" dirty="0">
                <a:solidFill>
                  <a:schemeClr val="tx1">
                    <a:lumMod val="65000"/>
                    <a:lumOff val="35000"/>
                  </a:schemeClr>
                </a:solidFill>
              </a:rPr>
              <a:t>follow manufacturer’s instructions</a:t>
            </a:r>
            <a:r>
              <a:rPr lang="en-US" sz="2400" dirty="0">
                <a:solidFill>
                  <a:schemeClr val="tx1">
                    <a:lumMod val="65000"/>
                    <a:lumOff val="35000"/>
                  </a:schemeClr>
                </a:solidFill>
              </a:rPr>
              <a:t> regarding bracing.</a:t>
            </a:r>
            <a:endParaRPr lang="en-US" sz="2400" cap="all" dirty="0">
              <a:solidFill>
                <a:srgbClr val="595959"/>
              </a:solidFill>
            </a:endParaRPr>
          </a:p>
          <a:p>
            <a:pPr>
              <a:spcAft>
                <a:spcPts val="1800"/>
              </a:spcAft>
              <a:buFont typeface="Arial"/>
              <a:buChar char="•"/>
            </a:pPr>
            <a:r>
              <a:rPr lang="en-US" sz="2400" dirty="0">
                <a:solidFill>
                  <a:srgbClr val="595959"/>
                </a:solidFill>
              </a:rPr>
              <a:t> </a:t>
            </a:r>
            <a:r>
              <a:rPr lang="en-US" sz="2400" cap="all" dirty="0">
                <a:solidFill>
                  <a:srgbClr val="595959"/>
                </a:solidFill>
              </a:rPr>
              <a:t>Transverse braces</a:t>
            </a:r>
            <a:r>
              <a:rPr lang="en-US" sz="2400" dirty="0">
                <a:solidFill>
                  <a:srgbClr val="595959"/>
                </a:solidFill>
              </a:rPr>
              <a:t> (bracing between the front and back of the scaffold) should be installed to </a:t>
            </a:r>
            <a:r>
              <a:rPr lang="en-US" sz="2400" cap="all" dirty="0">
                <a:solidFill>
                  <a:srgbClr val="595959"/>
                </a:solidFill>
              </a:rPr>
              <a:t>keep the scaffold plumb</a:t>
            </a:r>
            <a:r>
              <a:rPr lang="en-US" sz="2400" dirty="0">
                <a:solidFill>
                  <a:srgbClr val="595959"/>
                </a:solidFill>
              </a:rPr>
              <a:t>.</a:t>
            </a:r>
          </a:p>
          <a:p>
            <a:pPr>
              <a:spcAft>
                <a:spcPts val="1800"/>
              </a:spcAft>
              <a:buFont typeface="Arial"/>
              <a:buChar char="•"/>
            </a:pPr>
            <a:r>
              <a:rPr lang="en-US" sz="2400" dirty="0">
                <a:solidFill>
                  <a:srgbClr val="595959"/>
                </a:solidFill>
              </a:rPr>
              <a:t> </a:t>
            </a:r>
            <a:r>
              <a:rPr lang="en-US" sz="2400" cap="all" dirty="0">
                <a:solidFill>
                  <a:srgbClr val="595959"/>
                </a:solidFill>
              </a:rPr>
              <a:t>Sway bracing</a:t>
            </a:r>
            <a:r>
              <a:rPr lang="en-US" sz="2400" dirty="0">
                <a:solidFill>
                  <a:srgbClr val="595959"/>
                </a:solidFill>
              </a:rPr>
              <a:t>, or facade bracing, starts </a:t>
            </a:r>
            <a:r>
              <a:rPr lang="en-US" sz="2400" cap="all" dirty="0">
                <a:solidFill>
                  <a:srgbClr val="595959"/>
                </a:solidFill>
              </a:rPr>
              <a:t>first, last and on 5 post increments</a:t>
            </a:r>
            <a:r>
              <a:rPr lang="en-US" sz="2400" dirty="0">
                <a:solidFill>
                  <a:srgbClr val="595959"/>
                </a:solidFill>
              </a:rPr>
              <a:t>. It may be located in a single bay or extend across several bays. </a:t>
            </a:r>
          </a:p>
          <a:p>
            <a:pPr>
              <a:spcAft>
                <a:spcPts val="1800"/>
              </a:spcAft>
              <a:buFont typeface="Arial"/>
              <a:buChar char="•"/>
            </a:pPr>
            <a:r>
              <a:rPr lang="en-US" sz="2400" dirty="0">
                <a:solidFill>
                  <a:srgbClr val="595959"/>
                </a:solidFill>
              </a:rPr>
              <a:t> The </a:t>
            </a:r>
            <a:r>
              <a:rPr lang="en-US" sz="2400" cap="all" dirty="0">
                <a:solidFill>
                  <a:srgbClr val="595959"/>
                </a:solidFill>
              </a:rPr>
              <a:t>configuration of the scaffold </a:t>
            </a:r>
            <a:r>
              <a:rPr lang="en-US" sz="2400" dirty="0">
                <a:solidFill>
                  <a:srgbClr val="595959"/>
                </a:solidFill>
              </a:rPr>
              <a:t>will determine the best layout arrangement for all </a:t>
            </a:r>
            <a:r>
              <a:rPr lang="en-US" sz="2400" cap="all" dirty="0">
                <a:solidFill>
                  <a:srgbClr val="595959"/>
                </a:solidFill>
              </a:rPr>
              <a:t>ties and bracing</a:t>
            </a:r>
            <a:r>
              <a:rPr lang="en-US" sz="2400" dirty="0">
                <a:solidFill>
                  <a:srgbClr val="595959"/>
                </a:solidFill>
              </a:rPr>
              <a:t>.</a:t>
            </a:r>
            <a:endParaRPr lang="en-US" sz="2400" cap="all" dirty="0">
              <a:solidFill>
                <a:srgbClr val="595959"/>
              </a:solidFill>
            </a:endParaRPr>
          </a:p>
        </p:txBody>
      </p:sp>
      <p:pic>
        <p:nvPicPr>
          <p:cNvPr id="13" name="Picture 12" descr="17_SAIA_Logo_Pantone302_Horz_Stack_375 Lime Green (1).eps"/>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3">
                <a:alphaModFix amt="50000"/>
              </a:blip>
              <a:stretch>
                <a:fillRect/>
              </a:stretch>
            </p:blipFill>
          </mc:Choice>
          <mc:Fallback>
            <p:blipFill>
              <a:blip r:embed="rId4">
                <a:alphaModFix amt="50000"/>
              </a:blip>
              <a:stretch>
                <a:fillRect/>
              </a:stretch>
            </p:blipFill>
          </mc:Fallback>
        </mc:AlternateContent>
        <p:spPr>
          <a:xfrm>
            <a:off x="261411" y="6386468"/>
            <a:ext cx="2557731" cy="263197"/>
          </a:xfrm>
          <a:prstGeom prst="rect">
            <a:avLst/>
          </a:prstGeom>
          <a:noFill/>
          <a:ln w="12700" cmpd="sng">
            <a:noFill/>
          </a:ln>
        </p:spPr>
      </p:pic>
      <p:cxnSp>
        <p:nvCxnSpPr>
          <p:cNvPr id="14" name="Straight Connector 13"/>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47"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anim calcmode="lin" valueType="num">
                                      <p:cBhvr>
                                        <p:cTn id="14" dur="500" fill="hold"/>
                                        <p:tgtEl>
                                          <p:spTgt spid="6"/>
                                        </p:tgtEl>
                                        <p:attrNameLst>
                                          <p:attrName>ppt_x</p:attrName>
                                        </p:attrNameLst>
                                      </p:cBhvr>
                                      <p:tavLst>
                                        <p:tav tm="0">
                                          <p:val>
                                            <p:strVal val="#ppt_x"/>
                                          </p:val>
                                        </p:tav>
                                        <p:tav tm="100000">
                                          <p:val>
                                            <p:strVal val="#ppt_x"/>
                                          </p:val>
                                        </p:tav>
                                      </p:tavLst>
                                    </p:anim>
                                    <p:anim calcmode="lin" valueType="num">
                                      <p:cBhvr>
                                        <p:cTn id="15"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0" y="0"/>
            <a:ext cx="12192000" cy="6858000"/>
          </a:xfrm>
          <a:prstGeom prst="rect">
            <a:avLst/>
          </a:prstGeom>
          <a:solidFill>
            <a:schemeClr val="tx2">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rot="16200000">
            <a:off x="639762" y="5465762"/>
            <a:ext cx="752476" cy="2032000"/>
          </a:xfrm>
          <a:prstGeom prst="rect">
            <a:avLst/>
          </a:prstGeom>
          <a:solidFill>
            <a:srgbClr val="A4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3" name="Rectangle 12"/>
          <p:cNvSpPr/>
          <p:nvPr/>
        </p:nvSpPr>
        <p:spPr>
          <a:xfrm rot="16200000">
            <a:off x="2671764" y="5465762"/>
            <a:ext cx="752475" cy="2032000"/>
          </a:xfrm>
          <a:prstGeom prst="rect">
            <a:avLst/>
          </a:prstGeom>
          <a:solidFill>
            <a:srgbClr val="C815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4" name="Rectangle 13"/>
          <p:cNvSpPr/>
          <p:nvPr/>
        </p:nvSpPr>
        <p:spPr>
          <a:xfrm rot="16200000">
            <a:off x="4703764" y="5465761"/>
            <a:ext cx="752477" cy="2032000"/>
          </a:xfrm>
          <a:prstGeom prst="rect">
            <a:avLst/>
          </a:prstGeom>
          <a:solidFill>
            <a:srgbClr val="D044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5" name="Rectangle 14"/>
          <p:cNvSpPr/>
          <p:nvPr/>
        </p:nvSpPr>
        <p:spPr>
          <a:xfrm rot="16200000">
            <a:off x="6737351" y="5467350"/>
            <a:ext cx="749300" cy="2032000"/>
          </a:xfrm>
          <a:prstGeom prst="rect">
            <a:avLst/>
          </a:prstGeom>
          <a:solidFill>
            <a:srgbClr val="D967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7" name="Rectangle 16"/>
          <p:cNvSpPr/>
          <p:nvPr/>
        </p:nvSpPr>
        <p:spPr>
          <a:xfrm rot="16200000">
            <a:off x="10799762" y="5465762"/>
            <a:ext cx="752475" cy="2032000"/>
          </a:xfrm>
          <a:prstGeom prst="rect">
            <a:avLst/>
          </a:prstGeom>
          <a:solidFill>
            <a:srgbClr val="E9A6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cxnSp>
        <p:nvCxnSpPr>
          <p:cNvPr id="35" name="Straight Connector 34"/>
          <p:cNvCxnSpPr/>
          <p:nvPr/>
        </p:nvCxnSpPr>
        <p:spPr>
          <a:xfrm flipH="1">
            <a:off x="6096001" y="4752582"/>
            <a:ext cx="3040824" cy="0"/>
          </a:xfrm>
          <a:prstGeom prst="line">
            <a:avLst/>
          </a:prstGeom>
          <a:ln w="15875">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9136825" y="4752975"/>
            <a:ext cx="0" cy="438149"/>
          </a:xfrm>
          <a:prstGeom prst="line">
            <a:avLst/>
          </a:prstGeom>
          <a:ln w="15875">
            <a:solidFill>
              <a:schemeClr val="accent6"/>
            </a:solidFill>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1849994" y="2600458"/>
            <a:ext cx="8517476" cy="830997"/>
          </a:xfrm>
          <a:prstGeom prst="rect">
            <a:avLst/>
          </a:prstGeom>
          <a:noFill/>
        </p:spPr>
        <p:txBody>
          <a:bodyPr wrap="none" rtlCol="0">
            <a:spAutoFit/>
          </a:bodyPr>
          <a:lstStyle/>
          <a:p>
            <a:pPr algn="ctr"/>
            <a:r>
              <a:rPr lang="id-ID" sz="4800" dirty="0">
                <a:solidFill>
                  <a:schemeClr val="bg1"/>
                </a:solidFill>
              </a:rPr>
              <a:t>MULTI-LIFT &amp; BAY SCAFFOLDS</a:t>
            </a:r>
          </a:p>
        </p:txBody>
      </p:sp>
      <p:sp>
        <p:nvSpPr>
          <p:cNvPr id="41" name="Rectangle 40"/>
          <p:cNvSpPr/>
          <p:nvPr/>
        </p:nvSpPr>
        <p:spPr>
          <a:xfrm>
            <a:off x="1041400" y="3367029"/>
            <a:ext cx="10414000" cy="430887"/>
          </a:xfrm>
          <a:prstGeom prst="rect">
            <a:avLst/>
          </a:prstGeom>
          <a:noFill/>
        </p:spPr>
        <p:txBody>
          <a:bodyPr wrap="square">
            <a:spAutoFit/>
          </a:bodyPr>
          <a:lstStyle/>
          <a:p>
            <a:pPr algn="ctr"/>
            <a:r>
              <a:rPr lang="en-US" sz="2200" cap="all" dirty="0">
                <a:solidFill>
                  <a:srgbClr val="93BC00"/>
                </a:solidFill>
                <a:latin typeface="Source Sans Pro Light" panose="020B0403030403020204" pitchFamily="34" charset="0"/>
              </a:rPr>
              <a:t>SYSTEM scaffolds can be built to any height, length or width</a:t>
            </a:r>
            <a:r>
              <a:rPr lang="id-ID" sz="2200" cap="all" dirty="0">
                <a:solidFill>
                  <a:srgbClr val="93F300"/>
                </a:solidFill>
                <a:latin typeface="Source Sans Pro Light" panose="020B0403030403020204" pitchFamily="34" charset="0"/>
              </a:rPr>
              <a:t> </a:t>
            </a:r>
          </a:p>
        </p:txBody>
      </p:sp>
      <p:cxnSp>
        <p:nvCxnSpPr>
          <p:cNvPr id="42" name="Straight Connector 41"/>
          <p:cNvCxnSpPr/>
          <p:nvPr/>
        </p:nvCxnSpPr>
        <p:spPr>
          <a:xfrm>
            <a:off x="5723825" y="3802513"/>
            <a:ext cx="744351" cy="0"/>
          </a:xfrm>
          <a:prstGeom prst="line">
            <a:avLst/>
          </a:prstGeom>
          <a:ln w="15875">
            <a:solidFill>
              <a:schemeClr val="accent2"/>
            </a:solidFill>
            <a:prstDash val="sysDash"/>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6096000" y="3952875"/>
            <a:ext cx="0" cy="809232"/>
          </a:xfrm>
          <a:prstGeom prst="line">
            <a:avLst/>
          </a:prstGeom>
          <a:ln w="15875">
            <a:solidFill>
              <a:schemeClr val="accent6"/>
            </a:solidFill>
            <a:headEnd type="oval"/>
          </a:ln>
        </p:spPr>
        <p:style>
          <a:lnRef idx="1">
            <a:schemeClr val="accent1"/>
          </a:lnRef>
          <a:fillRef idx="0">
            <a:schemeClr val="accent1"/>
          </a:fillRef>
          <a:effectRef idx="0">
            <a:schemeClr val="accent1"/>
          </a:effectRef>
          <a:fontRef idx="minor">
            <a:schemeClr val="tx1"/>
          </a:fontRef>
        </p:style>
      </p:cxnSp>
      <p:grpSp>
        <p:nvGrpSpPr>
          <p:cNvPr id="19" name="Group 18"/>
          <p:cNvGrpSpPr/>
          <p:nvPr/>
        </p:nvGrpSpPr>
        <p:grpSpPr>
          <a:xfrm>
            <a:off x="8128000" y="5181600"/>
            <a:ext cx="2032000" cy="1676400"/>
            <a:chOff x="8128000" y="5181600"/>
            <a:chExt cx="2032000" cy="1676400"/>
          </a:xfrm>
          <a:solidFill>
            <a:srgbClr val="E07E83"/>
          </a:solidFill>
        </p:grpSpPr>
        <p:sp>
          <p:nvSpPr>
            <p:cNvPr id="16" name="Rectangle 15"/>
            <p:cNvSpPr/>
            <p:nvPr/>
          </p:nvSpPr>
          <p:spPr>
            <a:xfrm rot="16200000">
              <a:off x="8305800" y="5003800"/>
              <a:ext cx="1676400" cy="2032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5" name="TextBox 24"/>
            <p:cNvSpPr txBox="1"/>
            <p:nvPr/>
          </p:nvSpPr>
          <p:spPr>
            <a:xfrm>
              <a:off x="8877300" y="5651500"/>
              <a:ext cx="571500" cy="769441"/>
            </a:xfrm>
            <a:prstGeom prst="rect">
              <a:avLst/>
            </a:prstGeom>
            <a:grpFill/>
          </p:spPr>
          <p:txBody>
            <a:bodyPr wrap="square" rtlCol="0">
              <a:spAutoFit/>
            </a:bodyPr>
            <a:lstStyle/>
            <a:p>
              <a:r>
                <a:rPr lang="en-US" sz="4400" dirty="0">
                  <a:solidFill>
                    <a:schemeClr val="bg1"/>
                  </a:solidFill>
                </a:rPr>
                <a:t>5</a:t>
              </a:r>
            </a:p>
          </p:txBody>
        </p:sp>
      </p:grpSp>
    </p:spTree>
    <p:extLst>
      <p:ext uri="{BB962C8B-B14F-4D97-AF65-F5344CB8AC3E}">
        <p14:creationId xmlns:p14="http://schemas.microsoft.com/office/powerpoint/2010/main" val="31293548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anim calcmode="lin" valueType="num">
                                      <p:cBhvr>
                                        <p:cTn id="8" dur="500" fill="hold"/>
                                        <p:tgtEl>
                                          <p:spTgt spid="17"/>
                                        </p:tgtEl>
                                        <p:attrNameLst>
                                          <p:attrName>ppt_x</p:attrName>
                                        </p:attrNameLst>
                                      </p:cBhvr>
                                      <p:tavLst>
                                        <p:tav tm="0">
                                          <p:val>
                                            <p:strVal val="#ppt_x"/>
                                          </p:val>
                                        </p:tav>
                                        <p:tav tm="100000">
                                          <p:val>
                                            <p:strVal val="#ppt_x"/>
                                          </p:val>
                                        </p:tav>
                                      </p:tavLst>
                                    </p:anim>
                                    <p:anim calcmode="lin" valueType="num">
                                      <p:cBhvr>
                                        <p:cTn id="9" dur="500" fill="hold"/>
                                        <p:tgtEl>
                                          <p:spTgt spid="17"/>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anim calcmode="lin" valueType="num">
                                      <p:cBhvr>
                                        <p:cTn id="14" dur="500" fill="hold"/>
                                        <p:tgtEl>
                                          <p:spTgt spid="12"/>
                                        </p:tgtEl>
                                        <p:attrNameLst>
                                          <p:attrName>ppt_x</p:attrName>
                                        </p:attrNameLst>
                                      </p:cBhvr>
                                      <p:tavLst>
                                        <p:tav tm="0">
                                          <p:val>
                                            <p:strVal val="#ppt_x"/>
                                          </p:val>
                                        </p:tav>
                                        <p:tav tm="100000">
                                          <p:val>
                                            <p:strVal val="#ppt_x"/>
                                          </p:val>
                                        </p:tav>
                                      </p:tavLst>
                                    </p:anim>
                                    <p:anim calcmode="lin" valueType="num">
                                      <p:cBhvr>
                                        <p:cTn id="15" dur="500" fill="hold"/>
                                        <p:tgtEl>
                                          <p:spTgt spid="12"/>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anim calcmode="lin" valueType="num">
                                      <p:cBhvr>
                                        <p:cTn id="20" dur="500" fill="hold"/>
                                        <p:tgtEl>
                                          <p:spTgt spid="13"/>
                                        </p:tgtEl>
                                        <p:attrNameLst>
                                          <p:attrName>ppt_x</p:attrName>
                                        </p:attrNameLst>
                                      </p:cBhvr>
                                      <p:tavLst>
                                        <p:tav tm="0">
                                          <p:val>
                                            <p:strVal val="#ppt_x"/>
                                          </p:val>
                                        </p:tav>
                                        <p:tav tm="100000">
                                          <p:val>
                                            <p:strVal val="#ppt_x"/>
                                          </p:val>
                                        </p:tav>
                                      </p:tavLst>
                                    </p:anim>
                                    <p:anim calcmode="lin" valueType="num">
                                      <p:cBhvr>
                                        <p:cTn id="21" dur="500" fill="hold"/>
                                        <p:tgtEl>
                                          <p:spTgt spid="13"/>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2" presetClass="entr" presetSubtype="0" fill="hold" grpId="0" nodeType="after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anim calcmode="lin" valueType="num">
                                      <p:cBhvr>
                                        <p:cTn id="26" dur="500" fill="hold"/>
                                        <p:tgtEl>
                                          <p:spTgt spid="14"/>
                                        </p:tgtEl>
                                        <p:attrNameLst>
                                          <p:attrName>ppt_x</p:attrName>
                                        </p:attrNameLst>
                                      </p:cBhvr>
                                      <p:tavLst>
                                        <p:tav tm="0">
                                          <p:val>
                                            <p:strVal val="#ppt_x"/>
                                          </p:val>
                                        </p:tav>
                                        <p:tav tm="100000">
                                          <p:val>
                                            <p:strVal val="#ppt_x"/>
                                          </p:val>
                                        </p:tav>
                                      </p:tavLst>
                                    </p:anim>
                                    <p:anim calcmode="lin" valueType="num">
                                      <p:cBhvr>
                                        <p:cTn id="27" dur="500" fill="hold"/>
                                        <p:tgtEl>
                                          <p:spTgt spid="14"/>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42" presetClass="entr" presetSubtype="0" fill="hold" grpId="0" nodeType="after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anim calcmode="lin" valueType="num">
                                      <p:cBhvr>
                                        <p:cTn id="32" dur="500" fill="hold"/>
                                        <p:tgtEl>
                                          <p:spTgt spid="15"/>
                                        </p:tgtEl>
                                        <p:attrNameLst>
                                          <p:attrName>ppt_x</p:attrName>
                                        </p:attrNameLst>
                                      </p:cBhvr>
                                      <p:tavLst>
                                        <p:tav tm="0">
                                          <p:val>
                                            <p:strVal val="#ppt_x"/>
                                          </p:val>
                                        </p:tav>
                                        <p:tav tm="100000">
                                          <p:val>
                                            <p:strVal val="#ppt_x"/>
                                          </p:val>
                                        </p:tav>
                                      </p:tavLst>
                                    </p:anim>
                                    <p:anim calcmode="lin" valueType="num">
                                      <p:cBhvr>
                                        <p:cTn id="33" dur="500" fill="hold"/>
                                        <p:tgtEl>
                                          <p:spTgt spid="15"/>
                                        </p:tgtEl>
                                        <p:attrNameLst>
                                          <p:attrName>ppt_y</p:attrName>
                                        </p:attrNameLst>
                                      </p:cBhvr>
                                      <p:tavLst>
                                        <p:tav tm="0">
                                          <p:val>
                                            <p:strVal val="#ppt_y+.1"/>
                                          </p:val>
                                        </p:tav>
                                        <p:tav tm="100000">
                                          <p:val>
                                            <p:strVal val="#ppt_y"/>
                                          </p:val>
                                        </p:tav>
                                      </p:tavLst>
                                    </p:anim>
                                  </p:childTnLst>
                                </p:cTn>
                              </p:par>
                            </p:childTnLst>
                          </p:cTn>
                        </p:par>
                        <p:par>
                          <p:cTn id="34" fill="hold">
                            <p:stCondLst>
                              <p:cond delay="2500"/>
                            </p:stCondLst>
                            <p:childTnLst>
                              <p:par>
                                <p:cTn id="35" presetID="22" presetClass="entr" presetSubtype="4" fill="hold" nodeType="afterEffect">
                                  <p:stCondLst>
                                    <p:cond delay="0"/>
                                  </p:stCondLst>
                                  <p:childTnLst>
                                    <p:set>
                                      <p:cBhvr>
                                        <p:cTn id="36" dur="1" fill="hold">
                                          <p:stCondLst>
                                            <p:cond delay="0"/>
                                          </p:stCondLst>
                                        </p:cTn>
                                        <p:tgtEl>
                                          <p:spTgt spid="36"/>
                                        </p:tgtEl>
                                        <p:attrNameLst>
                                          <p:attrName>style.visibility</p:attrName>
                                        </p:attrNameLst>
                                      </p:cBhvr>
                                      <p:to>
                                        <p:strVal val="visible"/>
                                      </p:to>
                                    </p:set>
                                    <p:animEffect transition="in" filter="wipe(down)">
                                      <p:cBhvr>
                                        <p:cTn id="37" dur="500"/>
                                        <p:tgtEl>
                                          <p:spTgt spid="36"/>
                                        </p:tgtEl>
                                      </p:cBhvr>
                                    </p:animEffect>
                                  </p:childTnLst>
                                </p:cTn>
                              </p:par>
                            </p:childTnLst>
                          </p:cTn>
                        </p:par>
                        <p:par>
                          <p:cTn id="38" fill="hold">
                            <p:stCondLst>
                              <p:cond delay="3000"/>
                            </p:stCondLst>
                            <p:childTnLst>
                              <p:par>
                                <p:cTn id="39" presetID="22" presetClass="entr" presetSubtype="2" fill="hold" nodeType="afterEffect">
                                  <p:stCondLst>
                                    <p:cond delay="0"/>
                                  </p:stCondLst>
                                  <p:childTnLst>
                                    <p:set>
                                      <p:cBhvr>
                                        <p:cTn id="40" dur="1" fill="hold">
                                          <p:stCondLst>
                                            <p:cond delay="0"/>
                                          </p:stCondLst>
                                        </p:cTn>
                                        <p:tgtEl>
                                          <p:spTgt spid="35"/>
                                        </p:tgtEl>
                                        <p:attrNameLst>
                                          <p:attrName>style.visibility</p:attrName>
                                        </p:attrNameLst>
                                      </p:cBhvr>
                                      <p:to>
                                        <p:strVal val="visible"/>
                                      </p:to>
                                    </p:set>
                                    <p:animEffect transition="in" filter="wipe(right)">
                                      <p:cBhvr>
                                        <p:cTn id="41" dur="500"/>
                                        <p:tgtEl>
                                          <p:spTgt spid="35"/>
                                        </p:tgtEl>
                                      </p:cBhvr>
                                    </p:animEffect>
                                  </p:childTnLst>
                                </p:cTn>
                              </p:par>
                            </p:childTnLst>
                          </p:cTn>
                        </p:par>
                        <p:par>
                          <p:cTn id="42" fill="hold">
                            <p:stCondLst>
                              <p:cond delay="3500"/>
                            </p:stCondLst>
                            <p:childTnLst>
                              <p:par>
                                <p:cTn id="43" presetID="22" presetClass="entr" presetSubtype="4" fill="hold" nodeType="afterEffect">
                                  <p:stCondLst>
                                    <p:cond delay="0"/>
                                  </p:stCondLst>
                                  <p:childTnLst>
                                    <p:set>
                                      <p:cBhvr>
                                        <p:cTn id="44" dur="1" fill="hold">
                                          <p:stCondLst>
                                            <p:cond delay="0"/>
                                          </p:stCondLst>
                                        </p:cTn>
                                        <p:tgtEl>
                                          <p:spTgt spid="44"/>
                                        </p:tgtEl>
                                        <p:attrNameLst>
                                          <p:attrName>style.visibility</p:attrName>
                                        </p:attrNameLst>
                                      </p:cBhvr>
                                      <p:to>
                                        <p:strVal val="visible"/>
                                      </p:to>
                                    </p:set>
                                    <p:animEffect transition="in" filter="wipe(down)">
                                      <p:cBhvr>
                                        <p:cTn id="45" dur="500"/>
                                        <p:tgtEl>
                                          <p:spTgt spid="44"/>
                                        </p:tgtEl>
                                      </p:cBhvr>
                                    </p:animEffect>
                                  </p:childTnLst>
                                </p:cTn>
                              </p:par>
                            </p:childTnLst>
                          </p:cTn>
                        </p:par>
                        <p:par>
                          <p:cTn id="46" fill="hold">
                            <p:stCondLst>
                              <p:cond delay="4000"/>
                            </p:stCondLst>
                            <p:childTnLst>
                              <p:par>
                                <p:cTn id="47" presetID="16" presetClass="entr" presetSubtype="37" fill="hold" nodeType="afterEffect">
                                  <p:stCondLst>
                                    <p:cond delay="0"/>
                                  </p:stCondLst>
                                  <p:childTnLst>
                                    <p:set>
                                      <p:cBhvr>
                                        <p:cTn id="48" dur="1" fill="hold">
                                          <p:stCondLst>
                                            <p:cond delay="0"/>
                                          </p:stCondLst>
                                        </p:cTn>
                                        <p:tgtEl>
                                          <p:spTgt spid="42"/>
                                        </p:tgtEl>
                                        <p:attrNameLst>
                                          <p:attrName>style.visibility</p:attrName>
                                        </p:attrNameLst>
                                      </p:cBhvr>
                                      <p:to>
                                        <p:strVal val="visible"/>
                                      </p:to>
                                    </p:set>
                                    <p:animEffect transition="in" filter="barn(outVertical)">
                                      <p:cBhvr>
                                        <p:cTn id="49" dur="500"/>
                                        <p:tgtEl>
                                          <p:spTgt spid="42"/>
                                        </p:tgtEl>
                                      </p:cBhvr>
                                    </p:animEffect>
                                  </p:childTnLst>
                                </p:cTn>
                              </p:par>
                              <p:par>
                                <p:cTn id="50" presetID="42" presetClass="entr" presetSubtype="0" fill="hold" grpId="0" nodeType="withEffect">
                                  <p:stCondLst>
                                    <p:cond delay="0"/>
                                  </p:stCondLst>
                                  <p:childTnLst>
                                    <p:set>
                                      <p:cBhvr>
                                        <p:cTn id="51" dur="1" fill="hold">
                                          <p:stCondLst>
                                            <p:cond delay="0"/>
                                          </p:stCondLst>
                                        </p:cTn>
                                        <p:tgtEl>
                                          <p:spTgt spid="41"/>
                                        </p:tgtEl>
                                        <p:attrNameLst>
                                          <p:attrName>style.visibility</p:attrName>
                                        </p:attrNameLst>
                                      </p:cBhvr>
                                      <p:to>
                                        <p:strVal val="visible"/>
                                      </p:to>
                                    </p:set>
                                    <p:animEffect transition="in" filter="fade">
                                      <p:cBhvr>
                                        <p:cTn id="52" dur="1000"/>
                                        <p:tgtEl>
                                          <p:spTgt spid="41"/>
                                        </p:tgtEl>
                                      </p:cBhvr>
                                    </p:animEffect>
                                    <p:anim calcmode="lin" valueType="num">
                                      <p:cBhvr>
                                        <p:cTn id="53" dur="1000" fill="hold"/>
                                        <p:tgtEl>
                                          <p:spTgt spid="41"/>
                                        </p:tgtEl>
                                        <p:attrNameLst>
                                          <p:attrName>ppt_x</p:attrName>
                                        </p:attrNameLst>
                                      </p:cBhvr>
                                      <p:tavLst>
                                        <p:tav tm="0">
                                          <p:val>
                                            <p:strVal val="#ppt_x"/>
                                          </p:val>
                                        </p:tav>
                                        <p:tav tm="100000">
                                          <p:val>
                                            <p:strVal val="#ppt_x"/>
                                          </p:val>
                                        </p:tav>
                                      </p:tavLst>
                                    </p:anim>
                                    <p:anim calcmode="lin" valueType="num">
                                      <p:cBhvr>
                                        <p:cTn id="54" dur="1000" fill="hold"/>
                                        <p:tgtEl>
                                          <p:spTgt spid="41"/>
                                        </p:tgtEl>
                                        <p:attrNameLst>
                                          <p:attrName>ppt_y</p:attrName>
                                        </p:attrNameLst>
                                      </p:cBhvr>
                                      <p:tavLst>
                                        <p:tav tm="0">
                                          <p:val>
                                            <p:strVal val="#ppt_y+.1"/>
                                          </p:val>
                                        </p:tav>
                                        <p:tav tm="100000">
                                          <p:val>
                                            <p:strVal val="#ppt_y"/>
                                          </p:val>
                                        </p:tav>
                                      </p:tavLst>
                                    </p:anim>
                                  </p:childTnLst>
                                </p:cTn>
                              </p:par>
                            </p:childTnLst>
                          </p:cTn>
                        </p:par>
                        <p:par>
                          <p:cTn id="55" fill="hold">
                            <p:stCondLst>
                              <p:cond delay="5000"/>
                            </p:stCondLst>
                            <p:childTnLst>
                              <p:par>
                                <p:cTn id="56" presetID="42" presetClass="entr" presetSubtype="0" fill="hold" grpId="0" nodeType="afterEffect">
                                  <p:stCondLst>
                                    <p:cond delay="0"/>
                                  </p:stCondLst>
                                  <p:childTnLst>
                                    <p:set>
                                      <p:cBhvr>
                                        <p:cTn id="57" dur="1" fill="hold">
                                          <p:stCondLst>
                                            <p:cond delay="0"/>
                                          </p:stCondLst>
                                        </p:cTn>
                                        <p:tgtEl>
                                          <p:spTgt spid="40"/>
                                        </p:tgtEl>
                                        <p:attrNameLst>
                                          <p:attrName>style.visibility</p:attrName>
                                        </p:attrNameLst>
                                      </p:cBhvr>
                                      <p:to>
                                        <p:strVal val="visible"/>
                                      </p:to>
                                    </p:set>
                                    <p:animEffect transition="in" filter="fade">
                                      <p:cBhvr>
                                        <p:cTn id="58" dur="1000"/>
                                        <p:tgtEl>
                                          <p:spTgt spid="40"/>
                                        </p:tgtEl>
                                      </p:cBhvr>
                                    </p:animEffect>
                                    <p:anim calcmode="lin" valueType="num">
                                      <p:cBhvr>
                                        <p:cTn id="59" dur="1000" fill="hold"/>
                                        <p:tgtEl>
                                          <p:spTgt spid="40"/>
                                        </p:tgtEl>
                                        <p:attrNameLst>
                                          <p:attrName>ppt_x</p:attrName>
                                        </p:attrNameLst>
                                      </p:cBhvr>
                                      <p:tavLst>
                                        <p:tav tm="0">
                                          <p:val>
                                            <p:strVal val="#ppt_x"/>
                                          </p:val>
                                        </p:tav>
                                        <p:tav tm="100000">
                                          <p:val>
                                            <p:strVal val="#ppt_x"/>
                                          </p:val>
                                        </p:tav>
                                      </p:tavLst>
                                    </p:anim>
                                    <p:anim calcmode="lin" valueType="num">
                                      <p:cBhvr>
                                        <p:cTn id="60"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7" grpId="0" animBg="1"/>
      <p:bldP spid="40" grpId="0"/>
      <p:bldP spid="41"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06400" y="439459"/>
            <a:ext cx="11023600" cy="769441"/>
          </a:xfrm>
          <a:prstGeom prst="rect">
            <a:avLst/>
          </a:prstGeom>
          <a:noFill/>
        </p:spPr>
        <p:txBody>
          <a:bodyPr wrap="square" rtlCol="0">
            <a:spAutoFit/>
          </a:bodyPr>
          <a:lstStyle/>
          <a:p>
            <a:pPr algn="ctr"/>
            <a:r>
              <a:rPr lang="id-ID" sz="4400" cap="all" dirty="0">
                <a:solidFill>
                  <a:schemeClr val="tx2">
                    <a:lumMod val="75000"/>
                  </a:schemeClr>
                </a:solidFill>
                <a:latin typeface="+mj-lt"/>
              </a:rPr>
              <a:t>HIGHER MULTI-LIFT SCAFFOLDS</a:t>
            </a:r>
            <a:endParaRPr lang="en-US" sz="4400" cap="all" dirty="0">
              <a:solidFill>
                <a:schemeClr val="tx2">
                  <a:lumMod val="75000"/>
                </a:schemeClr>
              </a:solidFill>
              <a:latin typeface="+mj-lt"/>
            </a:endParaRPr>
          </a:p>
        </p:txBody>
      </p:sp>
      <p:sp>
        <p:nvSpPr>
          <p:cNvPr id="4" name="TextBox 3"/>
          <p:cNvSpPr txBox="1"/>
          <p:nvPr/>
        </p:nvSpPr>
        <p:spPr>
          <a:xfrm>
            <a:off x="4394200" y="1689100"/>
            <a:ext cx="5969000" cy="3508653"/>
          </a:xfrm>
          <a:prstGeom prst="rect">
            <a:avLst/>
          </a:prstGeom>
          <a:noFill/>
        </p:spPr>
        <p:txBody>
          <a:bodyPr wrap="square" rtlCol="0">
            <a:spAutoFit/>
          </a:bodyPr>
          <a:lstStyle/>
          <a:p>
            <a:pPr>
              <a:spcAft>
                <a:spcPts val="1800"/>
              </a:spcAft>
              <a:buFont typeface="Arial"/>
              <a:buChar char="•"/>
            </a:pPr>
            <a:r>
              <a:rPr lang="en-US" sz="2400" dirty="0">
                <a:solidFill>
                  <a:srgbClr val="595959"/>
                </a:solidFill>
              </a:rPr>
              <a:t> Ties ensure the stability of a scaffold. </a:t>
            </a:r>
          </a:p>
          <a:p>
            <a:pPr>
              <a:spcAft>
                <a:spcPts val="1800"/>
              </a:spcAft>
              <a:buFont typeface="Arial"/>
              <a:buChar char="•"/>
            </a:pPr>
            <a:r>
              <a:rPr lang="en-US" sz="2400" dirty="0">
                <a:solidFill>
                  <a:srgbClr val="595959"/>
                </a:solidFill>
              </a:rPr>
              <a:t> Ties must be used when the scaffold exceeds a permissible height- to-base ratio. </a:t>
            </a:r>
          </a:p>
          <a:p>
            <a:pPr>
              <a:spcAft>
                <a:spcPts val="1800"/>
              </a:spcAft>
              <a:buFont typeface="Arial"/>
              <a:buChar char="•"/>
            </a:pPr>
            <a:r>
              <a:rPr lang="en-US" sz="2400" dirty="0">
                <a:solidFill>
                  <a:srgbClr val="595959"/>
                </a:solidFill>
              </a:rPr>
              <a:t> A tie must be capable of restraining the scaffold from falling or leaning </a:t>
            </a:r>
            <a:r>
              <a:rPr lang="en-US" sz="2400" cap="all" dirty="0">
                <a:solidFill>
                  <a:srgbClr val="595959"/>
                </a:solidFill>
              </a:rPr>
              <a:t>away</a:t>
            </a:r>
            <a:r>
              <a:rPr lang="en-US" sz="2400" dirty="0">
                <a:solidFill>
                  <a:srgbClr val="595959"/>
                </a:solidFill>
              </a:rPr>
              <a:t> from the wall or leaning </a:t>
            </a:r>
            <a:r>
              <a:rPr lang="en-US" sz="2400" cap="all" dirty="0">
                <a:solidFill>
                  <a:srgbClr val="595959"/>
                </a:solidFill>
              </a:rPr>
              <a:t>toward</a:t>
            </a:r>
            <a:r>
              <a:rPr lang="en-US" sz="2400" dirty="0">
                <a:solidFill>
                  <a:srgbClr val="595959"/>
                </a:solidFill>
              </a:rPr>
              <a:t> the wall. </a:t>
            </a:r>
          </a:p>
        </p:txBody>
      </p:sp>
      <p:pic>
        <p:nvPicPr>
          <p:cNvPr id="6" name="Picture 5" descr="17_SAIA_Logo_Pantone302_Horz_Stack_375 Lime Green (1).eps"/>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3">
                <a:alphaModFix amt="50000"/>
              </a:blip>
              <a:stretch>
                <a:fillRect/>
              </a:stretch>
            </p:blipFill>
          </mc:Choice>
          <mc:Fallback>
            <p:blipFill>
              <a:blip r:embed="rId4">
                <a:alphaModFix amt="50000"/>
              </a:blip>
              <a:stretch>
                <a:fillRect/>
              </a:stretch>
            </p:blipFill>
          </mc:Fallback>
        </mc:AlternateContent>
        <p:spPr>
          <a:xfrm>
            <a:off x="261411" y="6386468"/>
            <a:ext cx="2557731" cy="263197"/>
          </a:xfrm>
          <a:prstGeom prst="rect">
            <a:avLst/>
          </a:prstGeom>
          <a:noFill/>
          <a:ln w="12700" cmpd="sng">
            <a:noFill/>
          </a:ln>
        </p:spPr>
      </p:pic>
      <p:cxnSp>
        <p:nvCxnSpPr>
          <p:cNvPr id="7" name="Straight Connector 6"/>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pic>
        <p:nvPicPr>
          <p:cNvPr id="8" name="Picture 7"/>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5"/>
              <a:stretch>
                <a:fillRect/>
              </a:stretch>
            </p:blipFill>
          </mc:Choice>
          <mc:Fallback>
            <p:blipFill>
              <a:blip r:embed="rId6"/>
              <a:stretch>
                <a:fillRect/>
              </a:stretch>
            </p:blipFill>
          </mc:Fallback>
        </mc:AlternateContent>
        <p:spPr>
          <a:xfrm>
            <a:off x="1009650" y="1365249"/>
            <a:ext cx="2851150" cy="4799675"/>
          </a:xfrm>
          <a:prstGeom prst="rect">
            <a:avLst/>
          </a:prstGeom>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06400" y="439459"/>
            <a:ext cx="11023600" cy="769441"/>
          </a:xfrm>
          <a:prstGeom prst="rect">
            <a:avLst/>
          </a:prstGeom>
          <a:noFill/>
        </p:spPr>
        <p:txBody>
          <a:bodyPr wrap="square" rtlCol="0">
            <a:spAutoFit/>
          </a:bodyPr>
          <a:lstStyle/>
          <a:p>
            <a:pPr algn="ctr"/>
            <a:r>
              <a:rPr lang="id-ID" sz="4400" cap="all" dirty="0">
                <a:solidFill>
                  <a:srgbClr val="333F50"/>
                </a:solidFill>
                <a:latin typeface="+mj-lt"/>
              </a:rPr>
              <a:t>ENCLOSED SCAFFOLDS</a:t>
            </a:r>
            <a:endParaRPr lang="en-US" sz="4400" cap="all" dirty="0">
              <a:solidFill>
                <a:srgbClr val="333F50"/>
              </a:solidFill>
              <a:latin typeface="+mj-lt"/>
            </a:endParaRPr>
          </a:p>
        </p:txBody>
      </p:sp>
      <p:pic>
        <p:nvPicPr>
          <p:cNvPr id="4" name="Picture 3"/>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3"/>
              <a:srcRect b="4054"/>
              <a:stretch>
                <a:fillRect/>
              </a:stretch>
            </p:blipFill>
          </mc:Choice>
          <mc:Fallback>
            <p:blipFill>
              <a:blip r:embed="rId4"/>
              <a:srcRect b="4054"/>
              <a:stretch>
                <a:fillRect/>
              </a:stretch>
            </p:blipFill>
          </mc:Fallback>
        </mc:AlternateContent>
        <p:spPr>
          <a:xfrm>
            <a:off x="304800" y="1257300"/>
            <a:ext cx="3175000" cy="5410200"/>
          </a:xfrm>
          <a:prstGeom prst="rect">
            <a:avLst/>
          </a:prstGeom>
        </p:spPr>
      </p:pic>
      <p:sp>
        <p:nvSpPr>
          <p:cNvPr id="5" name="TextBox 4"/>
          <p:cNvSpPr txBox="1"/>
          <p:nvPr/>
        </p:nvSpPr>
        <p:spPr>
          <a:xfrm>
            <a:off x="3797300" y="1397000"/>
            <a:ext cx="7658100" cy="5139868"/>
          </a:xfrm>
          <a:prstGeom prst="rect">
            <a:avLst/>
          </a:prstGeom>
          <a:noFill/>
        </p:spPr>
        <p:txBody>
          <a:bodyPr wrap="square" rtlCol="0">
            <a:spAutoFit/>
          </a:bodyPr>
          <a:lstStyle/>
          <a:p>
            <a:pPr>
              <a:spcAft>
                <a:spcPts val="1200"/>
              </a:spcAft>
              <a:buFont typeface="Arial"/>
              <a:buChar char="•"/>
            </a:pPr>
            <a:r>
              <a:rPr lang="en-US" sz="2400" dirty="0">
                <a:solidFill>
                  <a:srgbClr val="595959"/>
                </a:solidFill>
              </a:rPr>
              <a:t> Enclosed Scaffolds are usually covered with netting, tarpaulins, plastic sheeting, or plywood.</a:t>
            </a:r>
          </a:p>
          <a:p>
            <a:pPr>
              <a:spcAft>
                <a:spcPts val="1200"/>
              </a:spcAft>
              <a:buFont typeface="Arial"/>
              <a:buChar char="•"/>
            </a:pPr>
            <a:r>
              <a:rPr lang="en-US" sz="2400" dirty="0">
                <a:solidFill>
                  <a:srgbClr val="595959"/>
                </a:solidFill>
              </a:rPr>
              <a:t> Enclosed Scaffolds are used for: weather protection, preventing materials from spreading or debris falling.</a:t>
            </a:r>
          </a:p>
          <a:p>
            <a:pPr>
              <a:spcAft>
                <a:spcPts val="1200"/>
              </a:spcAft>
              <a:buFont typeface="Arial"/>
              <a:buChar char="•"/>
            </a:pPr>
            <a:r>
              <a:rPr lang="en-US" sz="2400" dirty="0">
                <a:solidFill>
                  <a:srgbClr val="595959"/>
                </a:solidFill>
              </a:rPr>
              <a:t> Enclosed Scaffolds are subjected to much greater loads than standard scaffolds. </a:t>
            </a:r>
          </a:p>
          <a:p>
            <a:pPr>
              <a:spcAft>
                <a:spcPts val="1200"/>
              </a:spcAft>
              <a:buFont typeface="Arial"/>
              <a:buChar char="•"/>
            </a:pPr>
            <a:r>
              <a:rPr lang="en-US" sz="2400" dirty="0">
                <a:solidFill>
                  <a:srgbClr val="595959"/>
                </a:solidFill>
              </a:rPr>
              <a:t> When using scaffold equipment used for hazardous material abatement the entire scaffold structure must be tightly enclosed to keep the hazardous material in. </a:t>
            </a:r>
          </a:p>
          <a:p>
            <a:endParaRPr lang="en-US" sz="2400" dirty="0">
              <a:solidFill>
                <a:srgbClr val="7F7F7F"/>
              </a:solidFill>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3"/>
              <a:stretch>
                <a:fillRect/>
              </a:stretch>
            </p:blipFill>
          </mc:Choice>
          <mc:Fallback>
            <p:blipFill>
              <a:blip r:embed="rId4"/>
              <a:stretch>
                <a:fillRect/>
              </a:stretch>
            </p:blipFill>
          </mc:Fallback>
        </mc:AlternateContent>
        <p:spPr>
          <a:xfrm>
            <a:off x="467643" y="4165601"/>
            <a:ext cx="2599196" cy="2374900"/>
          </a:xfrm>
          <a:prstGeom prst="rect">
            <a:avLst/>
          </a:prstGeom>
        </p:spPr>
      </p:pic>
      <p:sp>
        <p:nvSpPr>
          <p:cNvPr id="4" name="TextBox 3"/>
          <p:cNvSpPr txBox="1"/>
          <p:nvPr/>
        </p:nvSpPr>
        <p:spPr>
          <a:xfrm>
            <a:off x="0" y="464859"/>
            <a:ext cx="11023600" cy="769441"/>
          </a:xfrm>
          <a:prstGeom prst="rect">
            <a:avLst/>
          </a:prstGeom>
          <a:noFill/>
        </p:spPr>
        <p:txBody>
          <a:bodyPr wrap="square" rtlCol="0">
            <a:spAutoFit/>
          </a:bodyPr>
          <a:lstStyle/>
          <a:p>
            <a:pPr algn="ctr"/>
            <a:r>
              <a:rPr lang="id-ID" sz="4400" cap="all" dirty="0">
                <a:solidFill>
                  <a:srgbClr val="333F50"/>
                </a:solidFill>
                <a:latin typeface="+mj-lt"/>
              </a:rPr>
              <a:t>INSPECTING COMPLETED SCAFFOLDS</a:t>
            </a:r>
            <a:endParaRPr lang="en-US" sz="4400" cap="all" dirty="0">
              <a:solidFill>
                <a:srgbClr val="333F50"/>
              </a:solidFill>
              <a:latin typeface="+mj-lt"/>
            </a:endParaRPr>
          </a:p>
        </p:txBody>
      </p:sp>
      <p:sp>
        <p:nvSpPr>
          <p:cNvPr id="6" name="TextBox 5"/>
          <p:cNvSpPr txBox="1"/>
          <p:nvPr/>
        </p:nvSpPr>
        <p:spPr>
          <a:xfrm>
            <a:off x="3898900" y="1587500"/>
            <a:ext cx="7848600" cy="4555093"/>
          </a:xfrm>
          <a:prstGeom prst="rect">
            <a:avLst/>
          </a:prstGeom>
          <a:noFill/>
        </p:spPr>
        <p:txBody>
          <a:bodyPr wrap="square" rtlCol="0">
            <a:spAutoFit/>
          </a:bodyPr>
          <a:lstStyle/>
          <a:p>
            <a:pPr>
              <a:spcAft>
                <a:spcPts val="3000"/>
              </a:spcAft>
              <a:buFont typeface="Arial"/>
              <a:buChar char="•"/>
            </a:pPr>
            <a:r>
              <a:rPr lang="en-US" sz="2400" dirty="0">
                <a:solidFill>
                  <a:srgbClr val="595959"/>
                </a:solidFill>
              </a:rPr>
              <a:t> The Competent Person must inspect the completed scaffold to ensure it is safe. </a:t>
            </a:r>
          </a:p>
          <a:p>
            <a:pPr>
              <a:spcAft>
                <a:spcPts val="3000"/>
              </a:spcAft>
              <a:buFont typeface="Arial"/>
              <a:buChar char="•"/>
            </a:pPr>
            <a:r>
              <a:rPr lang="en-US" sz="2400" dirty="0">
                <a:solidFill>
                  <a:srgbClr val="595959"/>
                </a:solidFill>
              </a:rPr>
              <a:t> Scaffold inspections must be made </a:t>
            </a:r>
            <a:r>
              <a:rPr lang="en-US" sz="2400" cap="all" dirty="0">
                <a:solidFill>
                  <a:srgbClr val="595959"/>
                </a:solidFill>
              </a:rPr>
              <a:t>after the scaffold is built</a:t>
            </a:r>
            <a:r>
              <a:rPr lang="en-US" sz="2400" dirty="0">
                <a:solidFill>
                  <a:srgbClr val="595959"/>
                </a:solidFill>
              </a:rPr>
              <a:t>, </a:t>
            </a:r>
            <a:r>
              <a:rPr lang="en-US" sz="2400" cap="all" dirty="0">
                <a:solidFill>
                  <a:srgbClr val="595959"/>
                </a:solidFill>
              </a:rPr>
              <a:t>before it is used </a:t>
            </a:r>
            <a:r>
              <a:rPr lang="en-US" sz="2400" dirty="0">
                <a:solidFill>
                  <a:srgbClr val="595959"/>
                </a:solidFill>
              </a:rPr>
              <a:t>and at minimum </a:t>
            </a:r>
            <a:r>
              <a:rPr lang="en-US" sz="2400" cap="all" dirty="0">
                <a:solidFill>
                  <a:srgbClr val="595959"/>
                </a:solidFill>
              </a:rPr>
              <a:t>once a day</a:t>
            </a:r>
            <a:r>
              <a:rPr lang="en-US" sz="2400" dirty="0">
                <a:solidFill>
                  <a:srgbClr val="595959"/>
                </a:solidFill>
              </a:rPr>
              <a:t>, at the </a:t>
            </a:r>
            <a:r>
              <a:rPr lang="en-US" sz="2400" cap="all" dirty="0">
                <a:solidFill>
                  <a:srgbClr val="595959"/>
                </a:solidFill>
              </a:rPr>
              <a:t>change of each shift</a:t>
            </a:r>
            <a:r>
              <a:rPr lang="en-US" sz="2400" dirty="0">
                <a:solidFill>
                  <a:srgbClr val="595959"/>
                </a:solidFill>
              </a:rPr>
              <a:t>, or </a:t>
            </a:r>
            <a:r>
              <a:rPr lang="en-US" sz="2400" cap="all" dirty="0">
                <a:solidFill>
                  <a:srgbClr val="595959"/>
                </a:solidFill>
              </a:rPr>
              <a:t>after something happens </a:t>
            </a:r>
            <a:r>
              <a:rPr lang="en-US" sz="2400" dirty="0">
                <a:solidFill>
                  <a:srgbClr val="595959"/>
                </a:solidFill>
              </a:rPr>
              <a:t>that could have altered the scaffold.</a:t>
            </a:r>
          </a:p>
          <a:p>
            <a:pPr>
              <a:spcAft>
                <a:spcPts val="3000"/>
              </a:spcAft>
              <a:buFont typeface="Arial"/>
              <a:buChar char="•"/>
            </a:pPr>
            <a:r>
              <a:rPr lang="en-US" sz="2400" dirty="0">
                <a:solidFill>
                  <a:srgbClr val="595959"/>
                </a:solidFill>
              </a:rPr>
              <a:t> The three-colored tag system notifies workers of the construction or modification status of the scaffold to maximize safety.</a:t>
            </a:r>
          </a:p>
        </p:txBody>
      </p:sp>
      <p:pic>
        <p:nvPicPr>
          <p:cNvPr id="7" name="Picture 6"/>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5"/>
              <a:srcRect r="44474"/>
              <a:stretch>
                <a:fillRect/>
              </a:stretch>
            </p:blipFill>
          </mc:Choice>
          <mc:Fallback>
            <p:blipFill>
              <a:blip r:embed="rId6"/>
              <a:srcRect r="44474"/>
              <a:stretch>
                <a:fillRect/>
              </a:stretch>
            </p:blipFill>
          </mc:Fallback>
        </mc:AlternateContent>
        <p:spPr>
          <a:xfrm>
            <a:off x="514350" y="1397000"/>
            <a:ext cx="2887392" cy="2603500"/>
          </a:xfrm>
          <a:prstGeom prst="rect">
            <a:avLst/>
          </a:prstGeom>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807418" y="766864"/>
            <a:ext cx="617837" cy="618015"/>
            <a:chOff x="0" y="4763"/>
            <a:chExt cx="5500688" cy="5502275"/>
          </a:xfrm>
          <a:solidFill>
            <a:schemeClr val="bg1"/>
          </a:solidFill>
        </p:grpSpPr>
        <p:sp>
          <p:nvSpPr>
            <p:cNvPr id="4" name="Freeform 5"/>
            <p:cNvSpPr>
              <a:spLocks noEditPoints="1"/>
            </p:cNvSpPr>
            <p:nvPr/>
          </p:nvSpPr>
          <p:spPr bwMode="auto">
            <a:xfrm>
              <a:off x="0" y="4763"/>
              <a:ext cx="5500688" cy="5502275"/>
            </a:xfrm>
            <a:custGeom>
              <a:avLst/>
              <a:gdLst>
                <a:gd name="T0" fmla="*/ 1007 w 1464"/>
                <a:gd name="T1" fmla="*/ 0 h 1464"/>
                <a:gd name="T2" fmla="*/ 549 w 1464"/>
                <a:gd name="T3" fmla="*/ 458 h 1464"/>
                <a:gd name="T4" fmla="*/ 582 w 1464"/>
                <a:gd name="T5" fmla="*/ 624 h 1464"/>
                <a:gd name="T6" fmla="*/ 26 w 1464"/>
                <a:gd name="T7" fmla="*/ 1179 h 1464"/>
                <a:gd name="T8" fmla="*/ 0 w 1464"/>
                <a:gd name="T9" fmla="*/ 1235 h 1464"/>
                <a:gd name="T10" fmla="*/ 0 w 1464"/>
                <a:gd name="T11" fmla="*/ 1373 h 1464"/>
                <a:gd name="T12" fmla="*/ 91 w 1464"/>
                <a:gd name="T13" fmla="*/ 1464 h 1464"/>
                <a:gd name="T14" fmla="*/ 229 w 1464"/>
                <a:gd name="T15" fmla="*/ 1464 h 1464"/>
                <a:gd name="T16" fmla="*/ 285 w 1464"/>
                <a:gd name="T17" fmla="*/ 1438 h 1464"/>
                <a:gd name="T18" fmla="*/ 350 w 1464"/>
                <a:gd name="T19" fmla="*/ 1373 h 1464"/>
                <a:gd name="T20" fmla="*/ 458 w 1464"/>
                <a:gd name="T21" fmla="*/ 1373 h 1464"/>
                <a:gd name="T22" fmla="*/ 549 w 1464"/>
                <a:gd name="T23" fmla="*/ 1281 h 1464"/>
                <a:gd name="T24" fmla="*/ 549 w 1464"/>
                <a:gd name="T25" fmla="*/ 1190 h 1464"/>
                <a:gd name="T26" fmla="*/ 641 w 1464"/>
                <a:gd name="T27" fmla="*/ 1190 h 1464"/>
                <a:gd name="T28" fmla="*/ 732 w 1464"/>
                <a:gd name="T29" fmla="*/ 1098 h 1464"/>
                <a:gd name="T30" fmla="*/ 732 w 1464"/>
                <a:gd name="T31" fmla="*/ 991 h 1464"/>
                <a:gd name="T32" fmla="*/ 841 w 1464"/>
                <a:gd name="T33" fmla="*/ 882 h 1464"/>
                <a:gd name="T34" fmla="*/ 1007 w 1464"/>
                <a:gd name="T35" fmla="*/ 915 h 1464"/>
                <a:gd name="T36" fmla="*/ 1464 w 1464"/>
                <a:gd name="T37" fmla="*/ 458 h 1464"/>
                <a:gd name="T38" fmla="*/ 1007 w 1464"/>
                <a:gd name="T39" fmla="*/ 0 h 1464"/>
                <a:gd name="T40" fmla="*/ 1007 w 1464"/>
                <a:gd name="T41" fmla="*/ 824 h 1464"/>
                <a:gd name="T42" fmla="*/ 822 w 1464"/>
                <a:gd name="T43" fmla="*/ 772 h 1464"/>
                <a:gd name="T44" fmla="*/ 806 w 1464"/>
                <a:gd name="T45" fmla="*/ 787 h 1464"/>
                <a:gd name="T46" fmla="*/ 755 w 1464"/>
                <a:gd name="T47" fmla="*/ 839 h 1464"/>
                <a:gd name="T48" fmla="*/ 667 w 1464"/>
                <a:gd name="T49" fmla="*/ 926 h 1464"/>
                <a:gd name="T50" fmla="*/ 641 w 1464"/>
                <a:gd name="T51" fmla="*/ 991 h 1464"/>
                <a:gd name="T52" fmla="*/ 641 w 1464"/>
                <a:gd name="T53" fmla="*/ 1098 h 1464"/>
                <a:gd name="T54" fmla="*/ 549 w 1464"/>
                <a:gd name="T55" fmla="*/ 1098 h 1464"/>
                <a:gd name="T56" fmla="*/ 458 w 1464"/>
                <a:gd name="T57" fmla="*/ 1190 h 1464"/>
                <a:gd name="T58" fmla="*/ 458 w 1464"/>
                <a:gd name="T59" fmla="*/ 1281 h 1464"/>
                <a:gd name="T60" fmla="*/ 350 w 1464"/>
                <a:gd name="T61" fmla="*/ 1281 h 1464"/>
                <a:gd name="T62" fmla="*/ 286 w 1464"/>
                <a:gd name="T63" fmla="*/ 1308 h 1464"/>
                <a:gd name="T64" fmla="*/ 221 w 1464"/>
                <a:gd name="T65" fmla="*/ 1373 h 1464"/>
                <a:gd name="T66" fmla="*/ 92 w 1464"/>
                <a:gd name="T67" fmla="*/ 1373 h 1464"/>
                <a:gd name="T68" fmla="*/ 92 w 1464"/>
                <a:gd name="T69" fmla="*/ 1242 h 1464"/>
                <a:gd name="T70" fmla="*/ 625 w 1464"/>
                <a:gd name="T71" fmla="*/ 709 h 1464"/>
                <a:gd name="T72" fmla="*/ 625 w 1464"/>
                <a:gd name="T73" fmla="*/ 710 h 1464"/>
                <a:gd name="T74" fmla="*/ 692 w 1464"/>
                <a:gd name="T75" fmla="*/ 642 h 1464"/>
                <a:gd name="T76" fmla="*/ 641 w 1464"/>
                <a:gd name="T77" fmla="*/ 458 h 1464"/>
                <a:gd name="T78" fmla="*/ 1007 w 1464"/>
                <a:gd name="T79" fmla="*/ 92 h 1464"/>
                <a:gd name="T80" fmla="*/ 1373 w 1464"/>
                <a:gd name="T81" fmla="*/ 458 h 1464"/>
                <a:gd name="T82" fmla="*/ 1007 w 1464"/>
                <a:gd name="T83" fmla="*/ 824 h 1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64" h="1464">
                  <a:moveTo>
                    <a:pt x="1007" y="0"/>
                  </a:moveTo>
                  <a:cubicBezTo>
                    <a:pt x="754" y="0"/>
                    <a:pt x="549" y="205"/>
                    <a:pt x="549" y="458"/>
                  </a:cubicBezTo>
                  <a:cubicBezTo>
                    <a:pt x="549" y="516"/>
                    <a:pt x="561" y="572"/>
                    <a:pt x="582" y="624"/>
                  </a:cubicBezTo>
                  <a:cubicBezTo>
                    <a:pt x="26" y="1179"/>
                    <a:pt x="26" y="1179"/>
                    <a:pt x="26" y="1179"/>
                  </a:cubicBezTo>
                  <a:cubicBezTo>
                    <a:pt x="10" y="1195"/>
                    <a:pt x="0" y="1211"/>
                    <a:pt x="0" y="1235"/>
                  </a:cubicBezTo>
                  <a:cubicBezTo>
                    <a:pt x="0" y="1373"/>
                    <a:pt x="0" y="1373"/>
                    <a:pt x="0" y="1373"/>
                  </a:cubicBezTo>
                  <a:cubicBezTo>
                    <a:pt x="0" y="1422"/>
                    <a:pt x="42" y="1464"/>
                    <a:pt x="91" y="1464"/>
                  </a:cubicBezTo>
                  <a:cubicBezTo>
                    <a:pt x="229" y="1464"/>
                    <a:pt x="229" y="1464"/>
                    <a:pt x="229" y="1464"/>
                  </a:cubicBezTo>
                  <a:cubicBezTo>
                    <a:pt x="253" y="1464"/>
                    <a:pt x="269" y="1454"/>
                    <a:pt x="285" y="1438"/>
                  </a:cubicBezTo>
                  <a:cubicBezTo>
                    <a:pt x="350" y="1373"/>
                    <a:pt x="350" y="1373"/>
                    <a:pt x="350" y="1373"/>
                  </a:cubicBezTo>
                  <a:cubicBezTo>
                    <a:pt x="458" y="1373"/>
                    <a:pt x="458" y="1373"/>
                    <a:pt x="458" y="1373"/>
                  </a:cubicBezTo>
                  <a:cubicBezTo>
                    <a:pt x="508" y="1373"/>
                    <a:pt x="549" y="1332"/>
                    <a:pt x="549" y="1281"/>
                  </a:cubicBezTo>
                  <a:cubicBezTo>
                    <a:pt x="549" y="1190"/>
                    <a:pt x="549" y="1190"/>
                    <a:pt x="549" y="1190"/>
                  </a:cubicBezTo>
                  <a:cubicBezTo>
                    <a:pt x="641" y="1190"/>
                    <a:pt x="641" y="1190"/>
                    <a:pt x="641" y="1190"/>
                  </a:cubicBezTo>
                  <a:cubicBezTo>
                    <a:pt x="691" y="1190"/>
                    <a:pt x="732" y="1149"/>
                    <a:pt x="732" y="1098"/>
                  </a:cubicBezTo>
                  <a:cubicBezTo>
                    <a:pt x="732" y="991"/>
                    <a:pt x="732" y="991"/>
                    <a:pt x="732" y="991"/>
                  </a:cubicBezTo>
                  <a:cubicBezTo>
                    <a:pt x="841" y="882"/>
                    <a:pt x="841" y="882"/>
                    <a:pt x="841" y="882"/>
                  </a:cubicBezTo>
                  <a:cubicBezTo>
                    <a:pt x="892" y="903"/>
                    <a:pt x="948" y="915"/>
                    <a:pt x="1007" y="915"/>
                  </a:cubicBezTo>
                  <a:cubicBezTo>
                    <a:pt x="1259" y="915"/>
                    <a:pt x="1464" y="710"/>
                    <a:pt x="1464" y="458"/>
                  </a:cubicBezTo>
                  <a:cubicBezTo>
                    <a:pt x="1464" y="205"/>
                    <a:pt x="1259" y="0"/>
                    <a:pt x="1007" y="0"/>
                  </a:cubicBezTo>
                  <a:close/>
                  <a:moveTo>
                    <a:pt x="1007" y="824"/>
                  </a:moveTo>
                  <a:cubicBezTo>
                    <a:pt x="939" y="824"/>
                    <a:pt x="876" y="804"/>
                    <a:pt x="822" y="772"/>
                  </a:cubicBezTo>
                  <a:cubicBezTo>
                    <a:pt x="806" y="787"/>
                    <a:pt x="806" y="787"/>
                    <a:pt x="806" y="787"/>
                  </a:cubicBezTo>
                  <a:cubicBezTo>
                    <a:pt x="755" y="839"/>
                    <a:pt x="755" y="839"/>
                    <a:pt x="755" y="839"/>
                  </a:cubicBezTo>
                  <a:cubicBezTo>
                    <a:pt x="667" y="926"/>
                    <a:pt x="667" y="926"/>
                    <a:pt x="667" y="926"/>
                  </a:cubicBezTo>
                  <a:cubicBezTo>
                    <a:pt x="650" y="943"/>
                    <a:pt x="641" y="967"/>
                    <a:pt x="641" y="991"/>
                  </a:cubicBezTo>
                  <a:cubicBezTo>
                    <a:pt x="641" y="1098"/>
                    <a:pt x="641" y="1098"/>
                    <a:pt x="641" y="1098"/>
                  </a:cubicBezTo>
                  <a:cubicBezTo>
                    <a:pt x="549" y="1098"/>
                    <a:pt x="549" y="1098"/>
                    <a:pt x="549" y="1098"/>
                  </a:cubicBezTo>
                  <a:cubicBezTo>
                    <a:pt x="499" y="1098"/>
                    <a:pt x="458" y="1139"/>
                    <a:pt x="458" y="1190"/>
                  </a:cubicBezTo>
                  <a:cubicBezTo>
                    <a:pt x="458" y="1281"/>
                    <a:pt x="458" y="1281"/>
                    <a:pt x="458" y="1281"/>
                  </a:cubicBezTo>
                  <a:cubicBezTo>
                    <a:pt x="350" y="1281"/>
                    <a:pt x="350" y="1281"/>
                    <a:pt x="350" y="1281"/>
                  </a:cubicBezTo>
                  <a:cubicBezTo>
                    <a:pt x="326" y="1281"/>
                    <a:pt x="303" y="1291"/>
                    <a:pt x="286" y="1308"/>
                  </a:cubicBezTo>
                  <a:cubicBezTo>
                    <a:pt x="221" y="1373"/>
                    <a:pt x="221" y="1373"/>
                    <a:pt x="221" y="1373"/>
                  </a:cubicBezTo>
                  <a:cubicBezTo>
                    <a:pt x="92" y="1373"/>
                    <a:pt x="92" y="1373"/>
                    <a:pt x="92" y="1373"/>
                  </a:cubicBezTo>
                  <a:cubicBezTo>
                    <a:pt x="92" y="1242"/>
                    <a:pt x="92" y="1242"/>
                    <a:pt x="92" y="1242"/>
                  </a:cubicBezTo>
                  <a:cubicBezTo>
                    <a:pt x="625" y="709"/>
                    <a:pt x="625" y="709"/>
                    <a:pt x="625" y="709"/>
                  </a:cubicBezTo>
                  <a:cubicBezTo>
                    <a:pt x="625" y="709"/>
                    <a:pt x="625" y="709"/>
                    <a:pt x="625" y="710"/>
                  </a:cubicBezTo>
                  <a:cubicBezTo>
                    <a:pt x="692" y="642"/>
                    <a:pt x="692" y="642"/>
                    <a:pt x="692" y="642"/>
                  </a:cubicBezTo>
                  <a:cubicBezTo>
                    <a:pt x="660" y="588"/>
                    <a:pt x="641" y="525"/>
                    <a:pt x="641" y="458"/>
                  </a:cubicBezTo>
                  <a:cubicBezTo>
                    <a:pt x="641" y="255"/>
                    <a:pt x="805" y="92"/>
                    <a:pt x="1007" y="92"/>
                  </a:cubicBezTo>
                  <a:cubicBezTo>
                    <a:pt x="1209" y="92"/>
                    <a:pt x="1373" y="255"/>
                    <a:pt x="1373" y="458"/>
                  </a:cubicBezTo>
                  <a:cubicBezTo>
                    <a:pt x="1373" y="660"/>
                    <a:pt x="1209" y="824"/>
                    <a:pt x="1007" y="824"/>
                  </a:cubicBezTo>
                  <a:close/>
                </a:path>
              </a:pathLst>
            </a:custGeom>
            <a:grpFill/>
            <a:ln>
              <a:noFill/>
            </a:ln>
            <a:extLst>
              <a:ext uri="{91240B29-F687-4f45-9708-019B960494DF}">
                <a14:hiddenLine xmlns="" xmlns:a14="http://schemas.microsoft.com/office/drawing/2010/main" xmlns:mv="urn:schemas-microsoft-com:mac:vml" xmlns:mc="http://schemas.openxmlformats.org/markup-compatibility/2006"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5" name="Freeform 6"/>
            <p:cNvSpPr>
              <a:spLocks noEditPoints="1"/>
            </p:cNvSpPr>
            <p:nvPr/>
          </p:nvSpPr>
          <p:spPr bwMode="auto">
            <a:xfrm>
              <a:off x="3436938" y="685801"/>
              <a:ext cx="1374775" cy="1390650"/>
            </a:xfrm>
            <a:custGeom>
              <a:avLst/>
              <a:gdLst>
                <a:gd name="T0" fmla="*/ 358 w 366"/>
                <a:gd name="T1" fmla="*/ 196 h 370"/>
                <a:gd name="T2" fmla="*/ 172 w 366"/>
                <a:gd name="T3" fmla="*/ 10 h 370"/>
                <a:gd name="T4" fmla="*/ 132 w 366"/>
                <a:gd name="T5" fmla="*/ 5 h 370"/>
                <a:gd name="T6" fmla="*/ 3 w 366"/>
                <a:gd name="T7" fmla="*/ 134 h 370"/>
                <a:gd name="T8" fmla="*/ 0 w 366"/>
                <a:gd name="T9" fmla="*/ 149 h 370"/>
                <a:gd name="T10" fmla="*/ 8 w 366"/>
                <a:gd name="T11" fmla="*/ 174 h 370"/>
                <a:gd name="T12" fmla="*/ 194 w 366"/>
                <a:gd name="T13" fmla="*/ 360 h 370"/>
                <a:gd name="T14" fmla="*/ 234 w 366"/>
                <a:gd name="T15" fmla="*/ 366 h 370"/>
                <a:gd name="T16" fmla="*/ 364 w 366"/>
                <a:gd name="T17" fmla="*/ 236 h 370"/>
                <a:gd name="T18" fmla="*/ 366 w 366"/>
                <a:gd name="T19" fmla="*/ 222 h 370"/>
                <a:gd name="T20" fmla="*/ 358 w 366"/>
                <a:gd name="T21" fmla="*/ 196 h 370"/>
                <a:gd name="T22" fmla="*/ 221 w 366"/>
                <a:gd name="T23" fmla="*/ 323 h 370"/>
                <a:gd name="T24" fmla="*/ 46 w 366"/>
                <a:gd name="T25" fmla="*/ 149 h 370"/>
                <a:gd name="T26" fmla="*/ 146 w 366"/>
                <a:gd name="T27" fmla="*/ 48 h 370"/>
                <a:gd name="T28" fmla="*/ 320 w 366"/>
                <a:gd name="T29" fmla="*/ 222 h 370"/>
                <a:gd name="T30" fmla="*/ 221 w 366"/>
                <a:gd name="T31" fmla="*/ 323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66" h="370">
                  <a:moveTo>
                    <a:pt x="358" y="196"/>
                  </a:moveTo>
                  <a:cubicBezTo>
                    <a:pt x="306" y="125"/>
                    <a:pt x="244" y="62"/>
                    <a:pt x="172" y="10"/>
                  </a:cubicBezTo>
                  <a:cubicBezTo>
                    <a:pt x="161" y="2"/>
                    <a:pt x="146" y="0"/>
                    <a:pt x="132" y="5"/>
                  </a:cubicBezTo>
                  <a:cubicBezTo>
                    <a:pt x="68" y="27"/>
                    <a:pt x="25" y="71"/>
                    <a:pt x="3" y="134"/>
                  </a:cubicBezTo>
                  <a:cubicBezTo>
                    <a:pt x="1" y="139"/>
                    <a:pt x="0" y="144"/>
                    <a:pt x="0" y="149"/>
                  </a:cubicBezTo>
                  <a:cubicBezTo>
                    <a:pt x="0" y="158"/>
                    <a:pt x="3" y="167"/>
                    <a:pt x="8" y="174"/>
                  </a:cubicBezTo>
                  <a:cubicBezTo>
                    <a:pt x="60" y="246"/>
                    <a:pt x="122" y="308"/>
                    <a:pt x="194" y="360"/>
                  </a:cubicBezTo>
                  <a:cubicBezTo>
                    <a:pt x="206" y="368"/>
                    <a:pt x="221" y="370"/>
                    <a:pt x="234" y="366"/>
                  </a:cubicBezTo>
                  <a:cubicBezTo>
                    <a:pt x="298" y="343"/>
                    <a:pt x="341" y="300"/>
                    <a:pt x="364" y="236"/>
                  </a:cubicBezTo>
                  <a:cubicBezTo>
                    <a:pt x="365" y="232"/>
                    <a:pt x="366" y="227"/>
                    <a:pt x="366" y="222"/>
                  </a:cubicBezTo>
                  <a:cubicBezTo>
                    <a:pt x="366" y="213"/>
                    <a:pt x="363" y="204"/>
                    <a:pt x="358" y="196"/>
                  </a:cubicBezTo>
                  <a:close/>
                  <a:moveTo>
                    <a:pt x="221" y="323"/>
                  </a:moveTo>
                  <a:cubicBezTo>
                    <a:pt x="153" y="274"/>
                    <a:pt x="94" y="215"/>
                    <a:pt x="46" y="149"/>
                  </a:cubicBezTo>
                  <a:cubicBezTo>
                    <a:pt x="63" y="99"/>
                    <a:pt x="97" y="66"/>
                    <a:pt x="146" y="48"/>
                  </a:cubicBezTo>
                  <a:cubicBezTo>
                    <a:pt x="213" y="96"/>
                    <a:pt x="272" y="155"/>
                    <a:pt x="320" y="222"/>
                  </a:cubicBezTo>
                  <a:cubicBezTo>
                    <a:pt x="302" y="272"/>
                    <a:pt x="269" y="305"/>
                    <a:pt x="221" y="323"/>
                  </a:cubicBezTo>
                  <a:close/>
                </a:path>
              </a:pathLst>
            </a:custGeom>
            <a:grpFill/>
            <a:ln>
              <a:noFill/>
            </a:ln>
            <a:extLst>
              <a:ext uri="{91240B29-F687-4f45-9708-019B960494DF}">
                <a14:hiddenLine xmlns="" xmlns:a14="http://schemas.microsoft.com/office/drawing/2010/main" xmlns:mv="urn:schemas-microsoft-com:mac:vml" xmlns:mc="http://schemas.openxmlformats.org/markup-compatibility/2006"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pic>
        <p:nvPicPr>
          <p:cNvPr id="13" name="Picture 12" descr="17_SAIA_Logo_Pantone302_Horz_Stack_375 Lime Green (1).eps"/>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3">
                <a:alphaModFix amt="50000"/>
              </a:blip>
              <a:stretch>
                <a:fillRect/>
              </a:stretch>
            </p:blipFill>
          </mc:Choice>
          <mc:Fallback>
            <p:blipFill>
              <a:blip r:embed="rId4">
                <a:alphaModFix amt="50000"/>
              </a:blip>
              <a:stretch>
                <a:fillRect/>
              </a:stretch>
            </p:blipFill>
          </mc:Fallback>
        </mc:AlternateContent>
        <p:spPr>
          <a:xfrm>
            <a:off x="261411" y="6386468"/>
            <a:ext cx="2557731" cy="263197"/>
          </a:xfrm>
          <a:prstGeom prst="rect">
            <a:avLst/>
          </a:prstGeom>
          <a:noFill/>
          <a:ln w="12700" cmpd="sng">
            <a:noFill/>
          </a:ln>
        </p:spPr>
      </p:pic>
      <p:cxnSp>
        <p:nvCxnSpPr>
          <p:cNvPr id="15" name="Straight Connector 14"/>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pic>
        <p:nvPicPr>
          <p:cNvPr id="10" name="Picture 9"/>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5"/>
              <a:stretch>
                <a:fillRect/>
              </a:stretch>
            </p:blipFill>
          </mc:Choice>
          <mc:Fallback>
            <p:blipFill>
              <a:blip r:embed="rId6"/>
              <a:stretch>
                <a:fillRect/>
              </a:stretch>
            </p:blipFill>
          </mc:Fallback>
        </mc:AlternateContent>
        <p:spPr>
          <a:xfrm>
            <a:off x="1561533" y="1123950"/>
            <a:ext cx="7220517" cy="4527550"/>
          </a:xfrm>
          <a:prstGeom prst="rect">
            <a:avLst/>
          </a:prstGeom>
        </p:spPr>
      </p:pic>
      <p:pic>
        <p:nvPicPr>
          <p:cNvPr id="9" name="Picture 8" descr="Learning Activity ICON.psd">
            <a:extLst>
              <a:ext uri="{FF2B5EF4-FFF2-40B4-BE49-F238E27FC236}">
                <a16:creationId xmlns:a16="http://schemas.microsoft.com/office/drawing/2014/main" id="{4E169C05-5D32-0249-86D3-7596E1A6C249}"/>
              </a:ext>
            </a:extLst>
          </p:cNvPr>
          <p:cNvPicPr>
            <a:picLocks noChangeAspect="1"/>
          </p:cNvPicPr>
          <p:nvPr/>
        </p:nvPicPr>
        <p:blipFill>
          <a:blip r:embed="rId7"/>
          <a:stretch>
            <a:fillRect/>
          </a:stretch>
        </p:blipFill>
        <p:spPr>
          <a:xfrm>
            <a:off x="263921" y="254000"/>
            <a:ext cx="650479" cy="719631"/>
          </a:xfrm>
          <a:prstGeom prst="rect">
            <a:avLst/>
          </a:prstGeom>
        </p:spPr>
      </p:pic>
      <p:sp>
        <p:nvSpPr>
          <p:cNvPr id="12" name="TextBox 11">
            <a:extLst>
              <a:ext uri="{FF2B5EF4-FFF2-40B4-BE49-F238E27FC236}">
                <a16:creationId xmlns:a16="http://schemas.microsoft.com/office/drawing/2014/main" id="{CFD674C7-463B-0B44-ADA0-0B899165AD90}"/>
              </a:ext>
            </a:extLst>
          </p:cNvPr>
          <p:cNvSpPr txBox="1"/>
          <p:nvPr/>
        </p:nvSpPr>
        <p:spPr>
          <a:xfrm>
            <a:off x="923368" y="317500"/>
            <a:ext cx="4775200" cy="461665"/>
          </a:xfrm>
          <a:prstGeom prst="rect">
            <a:avLst/>
          </a:prstGeom>
          <a:noFill/>
        </p:spPr>
        <p:txBody>
          <a:bodyPr wrap="square" rtlCol="0">
            <a:spAutoFit/>
          </a:bodyPr>
          <a:lstStyle/>
          <a:p>
            <a:r>
              <a:rPr lang="en-US" sz="2400" dirty="0">
                <a:solidFill>
                  <a:schemeClr val="tx2">
                    <a:lumMod val="75000"/>
                  </a:schemeClr>
                </a:solidFill>
              </a:rPr>
              <a:t>LEARNING ACTIVITY</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5BF4C7F-6FEC-D142-BB40-FF3BC29203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89766" y="514350"/>
            <a:ext cx="4750486" cy="6135315"/>
          </a:xfrm>
          <a:prstGeom prst="rect">
            <a:avLst/>
          </a:prstGeom>
        </p:spPr>
      </p:pic>
      <p:pic>
        <p:nvPicPr>
          <p:cNvPr id="8" name="Picture 7" descr="17_SAIA_Logo_Pantone302_Horz_Stack_375 Lime Green (1).eps"/>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5">
                <a:alphaModFix amt="50000"/>
              </a:blip>
              <a:stretch>
                <a:fillRect/>
              </a:stretch>
            </p:blipFill>
          </mc:Choice>
          <mc:Fallback>
            <p:blipFill>
              <a:blip r:embed="rId6">
                <a:alphaModFix amt="50000"/>
              </a:blip>
              <a:stretch>
                <a:fillRect/>
              </a:stretch>
            </p:blipFill>
          </mc:Fallback>
        </mc:AlternateContent>
        <p:spPr>
          <a:xfrm>
            <a:off x="261411" y="6386468"/>
            <a:ext cx="2557731" cy="263197"/>
          </a:xfrm>
          <a:prstGeom prst="rect">
            <a:avLst/>
          </a:prstGeom>
          <a:noFill/>
          <a:ln w="12700" cmpd="sng">
            <a:noFill/>
          </a:ln>
        </p:spPr>
      </p:pic>
      <p:cxnSp>
        <p:nvCxnSpPr>
          <p:cNvPr id="9" name="Straight Connector 8"/>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7475627" y="3817659"/>
            <a:ext cx="4149618" cy="1446550"/>
          </a:xfrm>
          <a:prstGeom prst="rect">
            <a:avLst/>
          </a:prstGeom>
          <a:noFill/>
        </p:spPr>
        <p:txBody>
          <a:bodyPr wrap="none" rtlCol="0">
            <a:spAutoFit/>
          </a:bodyPr>
          <a:lstStyle/>
          <a:p>
            <a:pPr algn="ctr"/>
            <a:r>
              <a:rPr lang="id-ID" sz="4400" dirty="0">
                <a:solidFill>
                  <a:srgbClr val="333F50"/>
                </a:solidFill>
                <a:latin typeface="+mj-lt"/>
              </a:rPr>
              <a:t>TUBE &amp; CLAMP </a:t>
            </a:r>
          </a:p>
          <a:p>
            <a:pPr algn="ctr"/>
            <a:r>
              <a:rPr lang="id-ID" sz="4400" dirty="0">
                <a:solidFill>
                  <a:srgbClr val="333F50"/>
                </a:solidFill>
                <a:latin typeface="+mj-lt"/>
              </a:rPr>
              <a:t>SCAFFOLD</a:t>
            </a:r>
            <a:endParaRPr lang="en-US" sz="4400" dirty="0">
              <a:solidFill>
                <a:srgbClr val="333F50"/>
              </a:solidFill>
              <a:latin typeface="+mj-lt"/>
            </a:endParaRPr>
          </a:p>
        </p:txBody>
      </p:sp>
      <p:pic>
        <p:nvPicPr>
          <p:cNvPr id="31" name="Picture 30"/>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7"/>
              <a:stretch>
                <a:fillRect/>
              </a:stretch>
            </p:blipFill>
          </mc:Choice>
          <mc:Fallback>
            <p:blipFill>
              <a:blip r:embed="rId8"/>
              <a:stretch>
                <a:fillRect/>
              </a:stretch>
            </p:blipFill>
          </mc:Fallback>
        </mc:AlternateContent>
        <p:spPr>
          <a:xfrm>
            <a:off x="1092200" y="5264150"/>
            <a:ext cx="2133600" cy="723900"/>
          </a:xfrm>
          <a:prstGeom prst="rect">
            <a:avLst/>
          </a:prstGeom>
        </p:spPr>
      </p:pic>
      <p:pic>
        <p:nvPicPr>
          <p:cNvPr id="36" name="Picture 35"/>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9"/>
              <a:stretch>
                <a:fillRect/>
              </a:stretch>
            </p:blipFill>
          </mc:Choice>
          <mc:Fallback>
            <p:blipFill>
              <a:blip r:embed="rId10"/>
              <a:stretch>
                <a:fillRect/>
              </a:stretch>
            </p:blipFill>
          </mc:Fallback>
        </mc:AlternateContent>
        <p:spPr>
          <a:xfrm>
            <a:off x="1040340" y="2819400"/>
            <a:ext cx="2502959" cy="546100"/>
          </a:xfrm>
          <a:prstGeom prst="rect">
            <a:avLst/>
          </a:prstGeom>
        </p:spPr>
      </p:pic>
      <p:pic>
        <p:nvPicPr>
          <p:cNvPr id="37" name="Picture 36"/>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11"/>
              <a:stretch>
                <a:fillRect/>
              </a:stretch>
            </p:blipFill>
          </mc:Choice>
          <mc:Fallback>
            <p:blipFill>
              <a:blip r:embed="rId12"/>
              <a:stretch>
                <a:fillRect/>
              </a:stretch>
            </p:blipFill>
          </mc:Fallback>
        </mc:AlternateContent>
        <p:spPr>
          <a:xfrm>
            <a:off x="6140449" y="2266950"/>
            <a:ext cx="1710095" cy="1060450"/>
          </a:xfrm>
          <a:prstGeom prst="rect">
            <a:avLst/>
          </a:prstGeom>
        </p:spPr>
      </p:pic>
      <p:grpSp>
        <p:nvGrpSpPr>
          <p:cNvPr id="60" name="Group 59"/>
          <p:cNvGrpSpPr/>
          <p:nvPr/>
        </p:nvGrpSpPr>
        <p:grpSpPr>
          <a:xfrm>
            <a:off x="1079500" y="3162300"/>
            <a:ext cx="3060700" cy="1066800"/>
            <a:chOff x="1079500" y="3162300"/>
            <a:chExt cx="3060700" cy="1066800"/>
          </a:xfrm>
        </p:grpSpPr>
        <p:cxnSp>
          <p:nvCxnSpPr>
            <p:cNvPr id="40" name="Straight Connector 39"/>
            <p:cNvCxnSpPr>
              <a:stCxn id="38" idx="2"/>
            </p:cNvCxnSpPr>
            <p:nvPr/>
          </p:nvCxnSpPr>
          <p:spPr>
            <a:xfrm rot="10800000">
              <a:off x="2108200" y="3670300"/>
              <a:ext cx="914400" cy="25400"/>
            </a:xfrm>
            <a:prstGeom prst="line">
              <a:avLst/>
            </a:prstGeom>
            <a:ln w="41275" cap="flat" cmpd="sng" algn="ctr">
              <a:solidFill>
                <a:srgbClr val="93BC00"/>
              </a:solidFill>
              <a:prstDash val="solid"/>
              <a:miter lim="800000"/>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nvGrpSpPr>
            <p:cNvPr id="59" name="Group 58"/>
            <p:cNvGrpSpPr/>
            <p:nvPr/>
          </p:nvGrpSpPr>
          <p:grpSpPr>
            <a:xfrm>
              <a:off x="1079500" y="3162300"/>
              <a:ext cx="3060700" cy="1066800"/>
              <a:chOff x="1079500" y="3162300"/>
              <a:chExt cx="3060700" cy="1066800"/>
            </a:xfrm>
          </p:grpSpPr>
          <p:sp>
            <p:nvSpPr>
              <p:cNvPr id="38" name="Donut 37"/>
              <p:cNvSpPr/>
              <p:nvPr/>
            </p:nvSpPr>
            <p:spPr>
              <a:xfrm>
                <a:off x="3022600" y="3162300"/>
                <a:ext cx="1117600" cy="1066800"/>
              </a:xfrm>
              <a:prstGeom prst="donut">
                <a:avLst>
                  <a:gd name="adj" fmla="val 3571"/>
                </a:avLst>
              </a:prstGeom>
              <a:solidFill>
                <a:srgbClr val="93BC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pic>
            <p:nvPicPr>
              <p:cNvPr id="41" name="Picture 40"/>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13"/>
                  <a:stretch>
                    <a:fillRect/>
                  </a:stretch>
                </p:blipFill>
              </mc:Choice>
              <mc:Fallback>
                <p:blipFill>
                  <a:blip r:embed="rId14"/>
                  <a:stretch>
                    <a:fillRect/>
                  </a:stretch>
                </p:blipFill>
              </mc:Fallback>
            </mc:AlternateContent>
            <p:spPr>
              <a:xfrm>
                <a:off x="1079500" y="3403600"/>
                <a:ext cx="1778289" cy="437121"/>
              </a:xfrm>
              <a:prstGeom prst="rect">
                <a:avLst/>
              </a:prstGeom>
            </p:spPr>
          </p:pic>
        </p:grpSp>
      </p:grpSp>
      <p:pic>
        <p:nvPicPr>
          <p:cNvPr id="42" name="Picture 41"/>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15"/>
              <a:stretch>
                <a:fillRect/>
              </a:stretch>
            </p:blipFill>
          </mc:Choice>
          <mc:Fallback>
            <p:blipFill>
              <a:blip r:embed="rId16"/>
              <a:stretch>
                <a:fillRect/>
              </a:stretch>
            </p:blipFill>
          </mc:Fallback>
        </mc:AlternateContent>
        <p:spPr>
          <a:xfrm>
            <a:off x="690361" y="3857622"/>
            <a:ext cx="2154439" cy="692150"/>
          </a:xfrm>
          <a:prstGeom prst="rect">
            <a:avLst/>
          </a:prstGeom>
        </p:spPr>
      </p:pic>
      <p:pic>
        <p:nvPicPr>
          <p:cNvPr id="44" name="Picture 43"/>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17"/>
              <a:stretch>
                <a:fillRect/>
              </a:stretch>
            </p:blipFill>
          </mc:Choice>
          <mc:Fallback>
            <p:blipFill>
              <a:blip r:embed="rId18"/>
              <a:stretch>
                <a:fillRect/>
              </a:stretch>
            </p:blipFill>
          </mc:Fallback>
        </mc:AlternateContent>
        <p:spPr>
          <a:xfrm>
            <a:off x="1617760" y="628646"/>
            <a:ext cx="1754090" cy="793750"/>
          </a:xfrm>
          <a:prstGeom prst="rect">
            <a:avLst/>
          </a:prstGeom>
        </p:spPr>
      </p:pic>
      <p:grpSp>
        <p:nvGrpSpPr>
          <p:cNvPr id="58" name="Group 57"/>
          <p:cNvGrpSpPr/>
          <p:nvPr/>
        </p:nvGrpSpPr>
        <p:grpSpPr>
          <a:xfrm>
            <a:off x="4800600" y="1092058"/>
            <a:ext cx="3936134" cy="1270142"/>
            <a:chOff x="4800600" y="1092058"/>
            <a:chExt cx="3936134" cy="1270142"/>
          </a:xfrm>
        </p:grpSpPr>
        <p:sp>
          <p:nvSpPr>
            <p:cNvPr id="46" name="Donut 45"/>
            <p:cNvSpPr/>
            <p:nvPr/>
          </p:nvSpPr>
          <p:spPr>
            <a:xfrm>
              <a:off x="4800600" y="1295400"/>
              <a:ext cx="1117600" cy="1066800"/>
            </a:xfrm>
            <a:prstGeom prst="donut">
              <a:avLst>
                <a:gd name="adj" fmla="val 3571"/>
              </a:avLst>
            </a:prstGeom>
            <a:solidFill>
              <a:srgbClr val="93BC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48" name="Straight Connector 47"/>
            <p:cNvCxnSpPr/>
            <p:nvPr/>
          </p:nvCxnSpPr>
          <p:spPr>
            <a:xfrm flipV="1">
              <a:off x="5854700" y="1333500"/>
              <a:ext cx="1181100" cy="279400"/>
            </a:xfrm>
            <a:prstGeom prst="line">
              <a:avLst/>
            </a:prstGeom>
            <a:ln w="34925" cap="flat" cmpd="sng" algn="ctr">
              <a:solidFill>
                <a:srgbClr val="93BC00"/>
              </a:solidFill>
              <a:prstDash val="solid"/>
              <a:miter lim="800000"/>
              <a:headEnd type="none" w="med" len="med"/>
              <a:tailEnd type="none" w="med" len="med"/>
            </a:ln>
          </p:spPr>
          <p:style>
            <a:lnRef idx="2">
              <a:schemeClr val="accent1"/>
            </a:lnRef>
            <a:fillRef idx="0">
              <a:schemeClr val="accent1"/>
            </a:fillRef>
            <a:effectRef idx="1">
              <a:schemeClr val="accent1"/>
            </a:effectRef>
            <a:fontRef idx="minor">
              <a:schemeClr val="tx1"/>
            </a:fontRef>
          </p:style>
        </p:cxnSp>
        <p:pic>
          <p:nvPicPr>
            <p:cNvPr id="49" name="Picture 48"/>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19"/>
                <a:stretch>
                  <a:fillRect/>
                </a:stretch>
              </p:blipFill>
            </mc:Choice>
            <mc:Fallback>
              <p:blipFill>
                <a:blip r:embed="rId20"/>
                <a:stretch>
                  <a:fillRect/>
                </a:stretch>
              </p:blipFill>
            </mc:Fallback>
          </mc:AlternateContent>
          <p:spPr>
            <a:xfrm>
              <a:off x="6927850" y="1092058"/>
              <a:ext cx="1808884" cy="444642"/>
            </a:xfrm>
            <a:prstGeom prst="rect">
              <a:avLst/>
            </a:prstGeom>
          </p:spPr>
        </p:pic>
      </p:grpSp>
      <p:grpSp>
        <p:nvGrpSpPr>
          <p:cNvPr id="52" name="Group 51"/>
          <p:cNvGrpSpPr/>
          <p:nvPr/>
        </p:nvGrpSpPr>
        <p:grpSpPr>
          <a:xfrm>
            <a:off x="1706565" y="2099497"/>
            <a:ext cx="1930400" cy="661400"/>
            <a:chOff x="1549400" y="2199512"/>
            <a:chExt cx="1930400" cy="661400"/>
          </a:xfrm>
        </p:grpSpPr>
        <p:pic>
          <p:nvPicPr>
            <p:cNvPr id="50" name="Picture 49"/>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21"/>
                <a:stretch>
                  <a:fillRect/>
                </a:stretch>
              </p:blipFill>
            </mc:Choice>
            <mc:Fallback>
              <p:blipFill>
                <a:blip r:embed="rId22"/>
                <a:stretch>
                  <a:fillRect/>
                </a:stretch>
              </p:blipFill>
            </mc:Fallback>
          </mc:AlternateContent>
          <p:spPr>
            <a:xfrm>
              <a:off x="1549400" y="2199512"/>
              <a:ext cx="1930400" cy="474512"/>
            </a:xfrm>
            <a:prstGeom prst="rect">
              <a:avLst/>
            </a:prstGeom>
          </p:spPr>
        </p:pic>
        <p:pic>
          <p:nvPicPr>
            <p:cNvPr id="51" name="Picture 50"/>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23"/>
                <a:stretch>
                  <a:fillRect/>
                </a:stretch>
              </p:blipFill>
            </mc:Choice>
            <mc:Fallback>
              <p:blipFill>
                <a:blip r:embed="rId24"/>
                <a:stretch>
                  <a:fillRect/>
                </a:stretch>
              </p:blipFill>
            </mc:Fallback>
          </mc:AlternateContent>
          <p:spPr>
            <a:xfrm>
              <a:off x="2498344" y="2374900"/>
              <a:ext cx="651256" cy="486012"/>
            </a:xfrm>
            <a:prstGeom prst="rect">
              <a:avLst/>
            </a:prstGeom>
          </p:spPr>
        </p:pic>
      </p:grpSp>
      <p:pic>
        <p:nvPicPr>
          <p:cNvPr id="53" name="Picture 52"/>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25"/>
              <a:stretch>
                <a:fillRect/>
              </a:stretch>
            </p:blipFill>
          </mc:Choice>
          <mc:Fallback>
            <p:blipFill>
              <a:blip r:embed="rId26"/>
              <a:stretch>
                <a:fillRect/>
              </a:stretch>
            </p:blipFill>
          </mc:Fallback>
        </mc:AlternateContent>
        <p:spPr>
          <a:xfrm>
            <a:off x="5556250" y="4181475"/>
            <a:ext cx="2440072" cy="946150"/>
          </a:xfrm>
          <a:prstGeom prst="rect">
            <a:avLst/>
          </a:prstGeom>
        </p:spPr>
      </p:pic>
      <p:grpSp>
        <p:nvGrpSpPr>
          <p:cNvPr id="57" name="Group 56"/>
          <p:cNvGrpSpPr/>
          <p:nvPr/>
        </p:nvGrpSpPr>
        <p:grpSpPr>
          <a:xfrm>
            <a:off x="2826328" y="1671632"/>
            <a:ext cx="1771072" cy="800099"/>
            <a:chOff x="2826328" y="1828800"/>
            <a:chExt cx="1771072" cy="800099"/>
          </a:xfrm>
        </p:grpSpPr>
        <p:pic>
          <p:nvPicPr>
            <p:cNvPr id="55" name="Picture 54"/>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27"/>
                <a:stretch>
                  <a:fillRect/>
                </a:stretch>
              </p:blipFill>
            </mc:Choice>
            <mc:Fallback>
              <p:blipFill>
                <a:blip r:embed="rId28"/>
                <a:stretch>
                  <a:fillRect/>
                </a:stretch>
              </p:blipFill>
            </mc:Fallback>
          </mc:AlternateContent>
          <p:spPr>
            <a:xfrm>
              <a:off x="2826328" y="1828800"/>
              <a:ext cx="1771072" cy="435348"/>
            </a:xfrm>
            <a:prstGeom prst="rect">
              <a:avLst/>
            </a:prstGeom>
          </p:spPr>
        </p:pic>
        <p:pic>
          <p:nvPicPr>
            <p:cNvPr id="56" name="Picture 55"/>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29"/>
                <a:stretch>
                  <a:fillRect/>
                </a:stretch>
              </p:blipFill>
            </mc:Choice>
            <mc:Fallback>
              <p:blipFill>
                <a:blip r:embed="rId30"/>
                <a:stretch>
                  <a:fillRect/>
                </a:stretch>
              </p:blipFill>
            </mc:Fallback>
          </mc:AlternateContent>
          <p:spPr>
            <a:xfrm>
              <a:off x="3429000" y="2104464"/>
              <a:ext cx="685800" cy="524435"/>
            </a:xfrm>
            <a:prstGeom prst="rect">
              <a:avLst/>
            </a:prstGeom>
          </p:spPr>
        </p:pic>
      </p:grpSp>
    </p:spTree>
    <p:extLst>
      <p:ext uri="{BB962C8B-B14F-4D97-AF65-F5344CB8AC3E}">
        <p14:creationId xmlns:p14="http://schemas.microsoft.com/office/powerpoint/2010/main" val="198810541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accel="50000" decel="50000" fill="hold" nodeType="clickEffect">
                                  <p:stCondLst>
                                    <p:cond delay="0"/>
                                  </p:stCondLst>
                                  <p:childTnLst>
                                    <p:set>
                                      <p:cBhvr>
                                        <p:cTn id="13" dur="1" fill="hold">
                                          <p:stCondLst>
                                            <p:cond delay="0"/>
                                          </p:stCondLst>
                                        </p:cTn>
                                        <p:tgtEl>
                                          <p:spTgt spid="31"/>
                                        </p:tgtEl>
                                        <p:attrNameLst>
                                          <p:attrName>style.visibility</p:attrName>
                                        </p:attrNameLst>
                                      </p:cBhvr>
                                      <p:to>
                                        <p:strVal val="visible"/>
                                      </p:to>
                                    </p:set>
                                    <p:anim calcmode="lin" valueType="num">
                                      <p:cBhvr additive="base">
                                        <p:cTn id="14" dur="500" fill="hold"/>
                                        <p:tgtEl>
                                          <p:spTgt spid="31"/>
                                        </p:tgtEl>
                                        <p:attrNameLst>
                                          <p:attrName>ppt_x</p:attrName>
                                        </p:attrNameLst>
                                      </p:cBhvr>
                                      <p:tavLst>
                                        <p:tav tm="0">
                                          <p:val>
                                            <p:strVal val="#ppt_x"/>
                                          </p:val>
                                        </p:tav>
                                        <p:tav tm="100000">
                                          <p:val>
                                            <p:strVal val="#ppt_x"/>
                                          </p:val>
                                        </p:tav>
                                      </p:tavLst>
                                    </p:anim>
                                    <p:anim calcmode="lin" valueType="num">
                                      <p:cBhvr additive="base">
                                        <p:cTn id="15"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accel="50000" decel="50000" fill="hold" nodeType="clickEffect">
                                  <p:stCondLst>
                                    <p:cond delay="0"/>
                                  </p:stCondLst>
                                  <p:childTnLst>
                                    <p:set>
                                      <p:cBhvr>
                                        <p:cTn id="19" dur="1" fill="hold">
                                          <p:stCondLst>
                                            <p:cond delay="0"/>
                                          </p:stCondLst>
                                        </p:cTn>
                                        <p:tgtEl>
                                          <p:spTgt spid="58"/>
                                        </p:tgtEl>
                                        <p:attrNameLst>
                                          <p:attrName>style.visibility</p:attrName>
                                        </p:attrNameLst>
                                      </p:cBhvr>
                                      <p:to>
                                        <p:strVal val="visible"/>
                                      </p:to>
                                    </p:set>
                                    <p:anim calcmode="lin" valueType="num">
                                      <p:cBhvr additive="base">
                                        <p:cTn id="20" dur="500" fill="hold"/>
                                        <p:tgtEl>
                                          <p:spTgt spid="58"/>
                                        </p:tgtEl>
                                        <p:attrNameLst>
                                          <p:attrName>ppt_x</p:attrName>
                                        </p:attrNameLst>
                                      </p:cBhvr>
                                      <p:tavLst>
                                        <p:tav tm="0">
                                          <p:val>
                                            <p:strVal val="#ppt_x"/>
                                          </p:val>
                                        </p:tav>
                                        <p:tav tm="100000">
                                          <p:val>
                                            <p:strVal val="#ppt_x"/>
                                          </p:val>
                                        </p:tav>
                                      </p:tavLst>
                                    </p:anim>
                                    <p:anim calcmode="lin" valueType="num">
                                      <p:cBhvr additive="base">
                                        <p:cTn id="21" dur="500" fill="hold"/>
                                        <p:tgtEl>
                                          <p:spTgt spid="58"/>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accel="50000" decel="50000" fill="hold" nodeType="clickEffect">
                                  <p:stCondLst>
                                    <p:cond delay="0"/>
                                  </p:stCondLst>
                                  <p:childTnLst>
                                    <p:set>
                                      <p:cBhvr>
                                        <p:cTn id="25" dur="1" fill="hold">
                                          <p:stCondLst>
                                            <p:cond delay="0"/>
                                          </p:stCondLst>
                                        </p:cTn>
                                        <p:tgtEl>
                                          <p:spTgt spid="37"/>
                                        </p:tgtEl>
                                        <p:attrNameLst>
                                          <p:attrName>style.visibility</p:attrName>
                                        </p:attrNameLst>
                                      </p:cBhvr>
                                      <p:to>
                                        <p:strVal val="visible"/>
                                      </p:to>
                                    </p:set>
                                    <p:anim calcmode="lin" valueType="num">
                                      <p:cBhvr additive="base">
                                        <p:cTn id="26" dur="500" fill="hold"/>
                                        <p:tgtEl>
                                          <p:spTgt spid="37"/>
                                        </p:tgtEl>
                                        <p:attrNameLst>
                                          <p:attrName>ppt_x</p:attrName>
                                        </p:attrNameLst>
                                      </p:cBhvr>
                                      <p:tavLst>
                                        <p:tav tm="0">
                                          <p:val>
                                            <p:strVal val="#ppt_x"/>
                                          </p:val>
                                        </p:tav>
                                        <p:tav tm="100000">
                                          <p:val>
                                            <p:strVal val="#ppt_x"/>
                                          </p:val>
                                        </p:tav>
                                      </p:tavLst>
                                    </p:anim>
                                    <p:anim calcmode="lin" valueType="num">
                                      <p:cBhvr additive="base">
                                        <p:cTn id="27"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accel="50000" decel="50000" fill="hold" nodeType="clickEffect">
                                  <p:stCondLst>
                                    <p:cond delay="0"/>
                                  </p:stCondLst>
                                  <p:childTnLst>
                                    <p:set>
                                      <p:cBhvr>
                                        <p:cTn id="31" dur="1" fill="hold">
                                          <p:stCondLst>
                                            <p:cond delay="0"/>
                                          </p:stCondLst>
                                        </p:cTn>
                                        <p:tgtEl>
                                          <p:spTgt spid="53"/>
                                        </p:tgtEl>
                                        <p:attrNameLst>
                                          <p:attrName>style.visibility</p:attrName>
                                        </p:attrNameLst>
                                      </p:cBhvr>
                                      <p:to>
                                        <p:strVal val="visible"/>
                                      </p:to>
                                    </p:set>
                                    <p:anim calcmode="lin" valueType="num">
                                      <p:cBhvr additive="base">
                                        <p:cTn id="32" dur="500" fill="hold"/>
                                        <p:tgtEl>
                                          <p:spTgt spid="53"/>
                                        </p:tgtEl>
                                        <p:attrNameLst>
                                          <p:attrName>ppt_x</p:attrName>
                                        </p:attrNameLst>
                                      </p:cBhvr>
                                      <p:tavLst>
                                        <p:tav tm="0">
                                          <p:val>
                                            <p:strVal val="#ppt_x"/>
                                          </p:val>
                                        </p:tav>
                                        <p:tav tm="100000">
                                          <p:val>
                                            <p:strVal val="#ppt_x"/>
                                          </p:val>
                                        </p:tav>
                                      </p:tavLst>
                                    </p:anim>
                                    <p:anim calcmode="lin" valueType="num">
                                      <p:cBhvr additive="base">
                                        <p:cTn id="33" dur="500" fill="hold"/>
                                        <p:tgtEl>
                                          <p:spTgt spid="53"/>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accel="50000" decel="50000" fill="hold" nodeType="clickEffect">
                                  <p:stCondLst>
                                    <p:cond delay="0"/>
                                  </p:stCondLst>
                                  <p:childTnLst>
                                    <p:set>
                                      <p:cBhvr>
                                        <p:cTn id="37" dur="1" fill="hold">
                                          <p:stCondLst>
                                            <p:cond delay="0"/>
                                          </p:stCondLst>
                                        </p:cTn>
                                        <p:tgtEl>
                                          <p:spTgt spid="42"/>
                                        </p:tgtEl>
                                        <p:attrNameLst>
                                          <p:attrName>style.visibility</p:attrName>
                                        </p:attrNameLst>
                                      </p:cBhvr>
                                      <p:to>
                                        <p:strVal val="visible"/>
                                      </p:to>
                                    </p:set>
                                    <p:anim calcmode="lin" valueType="num">
                                      <p:cBhvr additive="base">
                                        <p:cTn id="38" dur="500" fill="hold"/>
                                        <p:tgtEl>
                                          <p:spTgt spid="42"/>
                                        </p:tgtEl>
                                        <p:attrNameLst>
                                          <p:attrName>ppt_x</p:attrName>
                                        </p:attrNameLst>
                                      </p:cBhvr>
                                      <p:tavLst>
                                        <p:tav tm="0">
                                          <p:val>
                                            <p:strVal val="#ppt_x"/>
                                          </p:val>
                                        </p:tav>
                                        <p:tav tm="100000">
                                          <p:val>
                                            <p:strVal val="#ppt_x"/>
                                          </p:val>
                                        </p:tav>
                                      </p:tavLst>
                                    </p:anim>
                                    <p:anim calcmode="lin" valueType="num">
                                      <p:cBhvr additive="base">
                                        <p:cTn id="39"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accel="50000" decel="50000" fill="hold" nodeType="clickEffect">
                                  <p:stCondLst>
                                    <p:cond delay="0"/>
                                  </p:stCondLst>
                                  <p:childTnLst>
                                    <p:set>
                                      <p:cBhvr>
                                        <p:cTn id="43" dur="1" fill="hold">
                                          <p:stCondLst>
                                            <p:cond delay="0"/>
                                          </p:stCondLst>
                                        </p:cTn>
                                        <p:tgtEl>
                                          <p:spTgt spid="60"/>
                                        </p:tgtEl>
                                        <p:attrNameLst>
                                          <p:attrName>style.visibility</p:attrName>
                                        </p:attrNameLst>
                                      </p:cBhvr>
                                      <p:to>
                                        <p:strVal val="visible"/>
                                      </p:to>
                                    </p:set>
                                    <p:anim calcmode="lin" valueType="num">
                                      <p:cBhvr additive="base">
                                        <p:cTn id="44" dur="500" fill="hold"/>
                                        <p:tgtEl>
                                          <p:spTgt spid="60"/>
                                        </p:tgtEl>
                                        <p:attrNameLst>
                                          <p:attrName>ppt_x</p:attrName>
                                        </p:attrNameLst>
                                      </p:cBhvr>
                                      <p:tavLst>
                                        <p:tav tm="0">
                                          <p:val>
                                            <p:strVal val="#ppt_x"/>
                                          </p:val>
                                        </p:tav>
                                        <p:tav tm="100000">
                                          <p:val>
                                            <p:strVal val="#ppt_x"/>
                                          </p:val>
                                        </p:tav>
                                      </p:tavLst>
                                    </p:anim>
                                    <p:anim calcmode="lin" valueType="num">
                                      <p:cBhvr additive="base">
                                        <p:cTn id="45" dur="500" fill="hold"/>
                                        <p:tgtEl>
                                          <p:spTgt spid="60"/>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accel="50000" decel="50000" fill="hold" nodeType="clickEffect">
                                  <p:stCondLst>
                                    <p:cond delay="0"/>
                                  </p:stCondLst>
                                  <p:childTnLst>
                                    <p:set>
                                      <p:cBhvr>
                                        <p:cTn id="49" dur="1" fill="hold">
                                          <p:stCondLst>
                                            <p:cond delay="0"/>
                                          </p:stCondLst>
                                        </p:cTn>
                                        <p:tgtEl>
                                          <p:spTgt spid="36"/>
                                        </p:tgtEl>
                                        <p:attrNameLst>
                                          <p:attrName>style.visibility</p:attrName>
                                        </p:attrNameLst>
                                      </p:cBhvr>
                                      <p:to>
                                        <p:strVal val="visible"/>
                                      </p:to>
                                    </p:set>
                                    <p:anim calcmode="lin" valueType="num">
                                      <p:cBhvr additive="base">
                                        <p:cTn id="50" dur="500" fill="hold"/>
                                        <p:tgtEl>
                                          <p:spTgt spid="36"/>
                                        </p:tgtEl>
                                        <p:attrNameLst>
                                          <p:attrName>ppt_x</p:attrName>
                                        </p:attrNameLst>
                                      </p:cBhvr>
                                      <p:tavLst>
                                        <p:tav tm="0">
                                          <p:val>
                                            <p:strVal val="#ppt_x"/>
                                          </p:val>
                                        </p:tav>
                                        <p:tav tm="100000">
                                          <p:val>
                                            <p:strVal val="#ppt_x"/>
                                          </p:val>
                                        </p:tav>
                                      </p:tavLst>
                                    </p:anim>
                                    <p:anim calcmode="lin" valueType="num">
                                      <p:cBhvr additive="base">
                                        <p:cTn id="51"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4" accel="50000" decel="50000" fill="hold" nodeType="clickEffect">
                                  <p:stCondLst>
                                    <p:cond delay="0"/>
                                  </p:stCondLst>
                                  <p:childTnLst>
                                    <p:set>
                                      <p:cBhvr>
                                        <p:cTn id="55" dur="1" fill="hold">
                                          <p:stCondLst>
                                            <p:cond delay="0"/>
                                          </p:stCondLst>
                                        </p:cTn>
                                        <p:tgtEl>
                                          <p:spTgt spid="52"/>
                                        </p:tgtEl>
                                        <p:attrNameLst>
                                          <p:attrName>style.visibility</p:attrName>
                                        </p:attrNameLst>
                                      </p:cBhvr>
                                      <p:to>
                                        <p:strVal val="visible"/>
                                      </p:to>
                                    </p:set>
                                    <p:anim calcmode="lin" valueType="num">
                                      <p:cBhvr additive="base">
                                        <p:cTn id="56" dur="500" fill="hold"/>
                                        <p:tgtEl>
                                          <p:spTgt spid="52"/>
                                        </p:tgtEl>
                                        <p:attrNameLst>
                                          <p:attrName>ppt_x</p:attrName>
                                        </p:attrNameLst>
                                      </p:cBhvr>
                                      <p:tavLst>
                                        <p:tav tm="0">
                                          <p:val>
                                            <p:strVal val="#ppt_x"/>
                                          </p:val>
                                        </p:tav>
                                        <p:tav tm="100000">
                                          <p:val>
                                            <p:strVal val="#ppt_x"/>
                                          </p:val>
                                        </p:tav>
                                      </p:tavLst>
                                    </p:anim>
                                    <p:anim calcmode="lin" valueType="num">
                                      <p:cBhvr additive="base">
                                        <p:cTn id="57"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ntr" presetSubtype="4" accel="50000" decel="50000" fill="hold" nodeType="clickEffect">
                                  <p:stCondLst>
                                    <p:cond delay="0"/>
                                  </p:stCondLst>
                                  <p:childTnLst>
                                    <p:set>
                                      <p:cBhvr>
                                        <p:cTn id="61" dur="1" fill="hold">
                                          <p:stCondLst>
                                            <p:cond delay="0"/>
                                          </p:stCondLst>
                                        </p:cTn>
                                        <p:tgtEl>
                                          <p:spTgt spid="57"/>
                                        </p:tgtEl>
                                        <p:attrNameLst>
                                          <p:attrName>style.visibility</p:attrName>
                                        </p:attrNameLst>
                                      </p:cBhvr>
                                      <p:to>
                                        <p:strVal val="visible"/>
                                      </p:to>
                                    </p:set>
                                    <p:anim calcmode="lin" valueType="num">
                                      <p:cBhvr additive="base">
                                        <p:cTn id="62" dur="500" fill="hold"/>
                                        <p:tgtEl>
                                          <p:spTgt spid="57"/>
                                        </p:tgtEl>
                                        <p:attrNameLst>
                                          <p:attrName>ppt_x</p:attrName>
                                        </p:attrNameLst>
                                      </p:cBhvr>
                                      <p:tavLst>
                                        <p:tav tm="0">
                                          <p:val>
                                            <p:strVal val="#ppt_x"/>
                                          </p:val>
                                        </p:tav>
                                        <p:tav tm="100000">
                                          <p:val>
                                            <p:strVal val="#ppt_x"/>
                                          </p:val>
                                        </p:tav>
                                      </p:tavLst>
                                    </p:anim>
                                    <p:anim calcmode="lin" valueType="num">
                                      <p:cBhvr additive="base">
                                        <p:cTn id="63" dur="500" fill="hold"/>
                                        <p:tgtEl>
                                          <p:spTgt spid="57"/>
                                        </p:tgtEl>
                                        <p:attrNameLst>
                                          <p:attrName>ppt_y</p:attrName>
                                        </p:attrNameLst>
                                      </p:cBhvr>
                                      <p:tavLst>
                                        <p:tav tm="0">
                                          <p:val>
                                            <p:strVal val="1+#ppt_h/2"/>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2" presetClass="entr" presetSubtype="4" accel="50000" decel="50000" fill="hold" nodeType="clickEffect">
                                  <p:stCondLst>
                                    <p:cond delay="0"/>
                                  </p:stCondLst>
                                  <p:childTnLst>
                                    <p:set>
                                      <p:cBhvr>
                                        <p:cTn id="67" dur="1" fill="hold">
                                          <p:stCondLst>
                                            <p:cond delay="0"/>
                                          </p:stCondLst>
                                        </p:cTn>
                                        <p:tgtEl>
                                          <p:spTgt spid="44"/>
                                        </p:tgtEl>
                                        <p:attrNameLst>
                                          <p:attrName>style.visibility</p:attrName>
                                        </p:attrNameLst>
                                      </p:cBhvr>
                                      <p:to>
                                        <p:strVal val="visible"/>
                                      </p:to>
                                    </p:set>
                                    <p:anim calcmode="lin" valueType="num">
                                      <p:cBhvr additive="base">
                                        <p:cTn id="68" dur="500" fill="hold"/>
                                        <p:tgtEl>
                                          <p:spTgt spid="44"/>
                                        </p:tgtEl>
                                        <p:attrNameLst>
                                          <p:attrName>ppt_x</p:attrName>
                                        </p:attrNameLst>
                                      </p:cBhvr>
                                      <p:tavLst>
                                        <p:tav tm="0">
                                          <p:val>
                                            <p:strVal val="#ppt_x"/>
                                          </p:val>
                                        </p:tav>
                                        <p:tav tm="100000">
                                          <p:val>
                                            <p:strVal val="#ppt_x"/>
                                          </p:val>
                                        </p:tav>
                                      </p:tavLst>
                                    </p:anim>
                                    <p:anim calcmode="lin" valueType="num">
                                      <p:cBhvr additive="base">
                                        <p:cTn id="69"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ounded Rectangle 15"/>
          <p:cNvSpPr/>
          <p:nvPr/>
        </p:nvSpPr>
        <p:spPr>
          <a:xfrm>
            <a:off x="457200" y="457200"/>
            <a:ext cx="1270000" cy="1231900"/>
          </a:xfrm>
          <a:prstGeom prst="roundRect">
            <a:avLst/>
          </a:prstGeom>
          <a:solidFill>
            <a:srgbClr val="E07E8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 name="Group 2"/>
          <p:cNvGrpSpPr/>
          <p:nvPr/>
        </p:nvGrpSpPr>
        <p:grpSpPr>
          <a:xfrm>
            <a:off x="807418" y="766864"/>
            <a:ext cx="617837" cy="618015"/>
            <a:chOff x="0" y="4763"/>
            <a:chExt cx="5500688" cy="5502275"/>
          </a:xfrm>
          <a:solidFill>
            <a:schemeClr val="bg1"/>
          </a:solidFill>
        </p:grpSpPr>
        <p:sp>
          <p:nvSpPr>
            <p:cNvPr id="4" name="Freeform 5"/>
            <p:cNvSpPr>
              <a:spLocks noEditPoints="1"/>
            </p:cNvSpPr>
            <p:nvPr/>
          </p:nvSpPr>
          <p:spPr bwMode="auto">
            <a:xfrm>
              <a:off x="0" y="4763"/>
              <a:ext cx="5500688" cy="5502275"/>
            </a:xfrm>
            <a:custGeom>
              <a:avLst/>
              <a:gdLst>
                <a:gd name="T0" fmla="*/ 1007 w 1464"/>
                <a:gd name="T1" fmla="*/ 0 h 1464"/>
                <a:gd name="T2" fmla="*/ 549 w 1464"/>
                <a:gd name="T3" fmla="*/ 458 h 1464"/>
                <a:gd name="T4" fmla="*/ 582 w 1464"/>
                <a:gd name="T5" fmla="*/ 624 h 1464"/>
                <a:gd name="T6" fmla="*/ 26 w 1464"/>
                <a:gd name="T7" fmla="*/ 1179 h 1464"/>
                <a:gd name="T8" fmla="*/ 0 w 1464"/>
                <a:gd name="T9" fmla="*/ 1235 h 1464"/>
                <a:gd name="T10" fmla="*/ 0 w 1464"/>
                <a:gd name="T11" fmla="*/ 1373 h 1464"/>
                <a:gd name="T12" fmla="*/ 91 w 1464"/>
                <a:gd name="T13" fmla="*/ 1464 h 1464"/>
                <a:gd name="T14" fmla="*/ 229 w 1464"/>
                <a:gd name="T15" fmla="*/ 1464 h 1464"/>
                <a:gd name="T16" fmla="*/ 285 w 1464"/>
                <a:gd name="T17" fmla="*/ 1438 h 1464"/>
                <a:gd name="T18" fmla="*/ 350 w 1464"/>
                <a:gd name="T19" fmla="*/ 1373 h 1464"/>
                <a:gd name="T20" fmla="*/ 458 w 1464"/>
                <a:gd name="T21" fmla="*/ 1373 h 1464"/>
                <a:gd name="T22" fmla="*/ 549 w 1464"/>
                <a:gd name="T23" fmla="*/ 1281 h 1464"/>
                <a:gd name="T24" fmla="*/ 549 w 1464"/>
                <a:gd name="T25" fmla="*/ 1190 h 1464"/>
                <a:gd name="T26" fmla="*/ 641 w 1464"/>
                <a:gd name="T27" fmla="*/ 1190 h 1464"/>
                <a:gd name="T28" fmla="*/ 732 w 1464"/>
                <a:gd name="T29" fmla="*/ 1098 h 1464"/>
                <a:gd name="T30" fmla="*/ 732 w 1464"/>
                <a:gd name="T31" fmla="*/ 991 h 1464"/>
                <a:gd name="T32" fmla="*/ 841 w 1464"/>
                <a:gd name="T33" fmla="*/ 882 h 1464"/>
                <a:gd name="T34" fmla="*/ 1007 w 1464"/>
                <a:gd name="T35" fmla="*/ 915 h 1464"/>
                <a:gd name="T36" fmla="*/ 1464 w 1464"/>
                <a:gd name="T37" fmla="*/ 458 h 1464"/>
                <a:gd name="T38" fmla="*/ 1007 w 1464"/>
                <a:gd name="T39" fmla="*/ 0 h 1464"/>
                <a:gd name="T40" fmla="*/ 1007 w 1464"/>
                <a:gd name="T41" fmla="*/ 824 h 1464"/>
                <a:gd name="T42" fmla="*/ 822 w 1464"/>
                <a:gd name="T43" fmla="*/ 772 h 1464"/>
                <a:gd name="T44" fmla="*/ 806 w 1464"/>
                <a:gd name="T45" fmla="*/ 787 h 1464"/>
                <a:gd name="T46" fmla="*/ 755 w 1464"/>
                <a:gd name="T47" fmla="*/ 839 h 1464"/>
                <a:gd name="T48" fmla="*/ 667 w 1464"/>
                <a:gd name="T49" fmla="*/ 926 h 1464"/>
                <a:gd name="T50" fmla="*/ 641 w 1464"/>
                <a:gd name="T51" fmla="*/ 991 h 1464"/>
                <a:gd name="T52" fmla="*/ 641 w 1464"/>
                <a:gd name="T53" fmla="*/ 1098 h 1464"/>
                <a:gd name="T54" fmla="*/ 549 w 1464"/>
                <a:gd name="T55" fmla="*/ 1098 h 1464"/>
                <a:gd name="T56" fmla="*/ 458 w 1464"/>
                <a:gd name="T57" fmla="*/ 1190 h 1464"/>
                <a:gd name="T58" fmla="*/ 458 w 1464"/>
                <a:gd name="T59" fmla="*/ 1281 h 1464"/>
                <a:gd name="T60" fmla="*/ 350 w 1464"/>
                <a:gd name="T61" fmla="*/ 1281 h 1464"/>
                <a:gd name="T62" fmla="*/ 286 w 1464"/>
                <a:gd name="T63" fmla="*/ 1308 h 1464"/>
                <a:gd name="T64" fmla="*/ 221 w 1464"/>
                <a:gd name="T65" fmla="*/ 1373 h 1464"/>
                <a:gd name="T66" fmla="*/ 92 w 1464"/>
                <a:gd name="T67" fmla="*/ 1373 h 1464"/>
                <a:gd name="T68" fmla="*/ 92 w 1464"/>
                <a:gd name="T69" fmla="*/ 1242 h 1464"/>
                <a:gd name="T70" fmla="*/ 625 w 1464"/>
                <a:gd name="T71" fmla="*/ 709 h 1464"/>
                <a:gd name="T72" fmla="*/ 625 w 1464"/>
                <a:gd name="T73" fmla="*/ 710 h 1464"/>
                <a:gd name="T74" fmla="*/ 692 w 1464"/>
                <a:gd name="T75" fmla="*/ 642 h 1464"/>
                <a:gd name="T76" fmla="*/ 641 w 1464"/>
                <a:gd name="T77" fmla="*/ 458 h 1464"/>
                <a:gd name="T78" fmla="*/ 1007 w 1464"/>
                <a:gd name="T79" fmla="*/ 92 h 1464"/>
                <a:gd name="T80" fmla="*/ 1373 w 1464"/>
                <a:gd name="T81" fmla="*/ 458 h 1464"/>
                <a:gd name="T82" fmla="*/ 1007 w 1464"/>
                <a:gd name="T83" fmla="*/ 824 h 1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64" h="1464">
                  <a:moveTo>
                    <a:pt x="1007" y="0"/>
                  </a:moveTo>
                  <a:cubicBezTo>
                    <a:pt x="754" y="0"/>
                    <a:pt x="549" y="205"/>
                    <a:pt x="549" y="458"/>
                  </a:cubicBezTo>
                  <a:cubicBezTo>
                    <a:pt x="549" y="516"/>
                    <a:pt x="561" y="572"/>
                    <a:pt x="582" y="624"/>
                  </a:cubicBezTo>
                  <a:cubicBezTo>
                    <a:pt x="26" y="1179"/>
                    <a:pt x="26" y="1179"/>
                    <a:pt x="26" y="1179"/>
                  </a:cubicBezTo>
                  <a:cubicBezTo>
                    <a:pt x="10" y="1195"/>
                    <a:pt x="0" y="1211"/>
                    <a:pt x="0" y="1235"/>
                  </a:cubicBezTo>
                  <a:cubicBezTo>
                    <a:pt x="0" y="1373"/>
                    <a:pt x="0" y="1373"/>
                    <a:pt x="0" y="1373"/>
                  </a:cubicBezTo>
                  <a:cubicBezTo>
                    <a:pt x="0" y="1422"/>
                    <a:pt x="42" y="1464"/>
                    <a:pt x="91" y="1464"/>
                  </a:cubicBezTo>
                  <a:cubicBezTo>
                    <a:pt x="229" y="1464"/>
                    <a:pt x="229" y="1464"/>
                    <a:pt x="229" y="1464"/>
                  </a:cubicBezTo>
                  <a:cubicBezTo>
                    <a:pt x="253" y="1464"/>
                    <a:pt x="269" y="1454"/>
                    <a:pt x="285" y="1438"/>
                  </a:cubicBezTo>
                  <a:cubicBezTo>
                    <a:pt x="350" y="1373"/>
                    <a:pt x="350" y="1373"/>
                    <a:pt x="350" y="1373"/>
                  </a:cubicBezTo>
                  <a:cubicBezTo>
                    <a:pt x="458" y="1373"/>
                    <a:pt x="458" y="1373"/>
                    <a:pt x="458" y="1373"/>
                  </a:cubicBezTo>
                  <a:cubicBezTo>
                    <a:pt x="508" y="1373"/>
                    <a:pt x="549" y="1332"/>
                    <a:pt x="549" y="1281"/>
                  </a:cubicBezTo>
                  <a:cubicBezTo>
                    <a:pt x="549" y="1190"/>
                    <a:pt x="549" y="1190"/>
                    <a:pt x="549" y="1190"/>
                  </a:cubicBezTo>
                  <a:cubicBezTo>
                    <a:pt x="641" y="1190"/>
                    <a:pt x="641" y="1190"/>
                    <a:pt x="641" y="1190"/>
                  </a:cubicBezTo>
                  <a:cubicBezTo>
                    <a:pt x="691" y="1190"/>
                    <a:pt x="732" y="1149"/>
                    <a:pt x="732" y="1098"/>
                  </a:cubicBezTo>
                  <a:cubicBezTo>
                    <a:pt x="732" y="991"/>
                    <a:pt x="732" y="991"/>
                    <a:pt x="732" y="991"/>
                  </a:cubicBezTo>
                  <a:cubicBezTo>
                    <a:pt x="841" y="882"/>
                    <a:pt x="841" y="882"/>
                    <a:pt x="841" y="882"/>
                  </a:cubicBezTo>
                  <a:cubicBezTo>
                    <a:pt x="892" y="903"/>
                    <a:pt x="948" y="915"/>
                    <a:pt x="1007" y="915"/>
                  </a:cubicBezTo>
                  <a:cubicBezTo>
                    <a:pt x="1259" y="915"/>
                    <a:pt x="1464" y="710"/>
                    <a:pt x="1464" y="458"/>
                  </a:cubicBezTo>
                  <a:cubicBezTo>
                    <a:pt x="1464" y="205"/>
                    <a:pt x="1259" y="0"/>
                    <a:pt x="1007" y="0"/>
                  </a:cubicBezTo>
                  <a:close/>
                  <a:moveTo>
                    <a:pt x="1007" y="824"/>
                  </a:moveTo>
                  <a:cubicBezTo>
                    <a:pt x="939" y="824"/>
                    <a:pt x="876" y="804"/>
                    <a:pt x="822" y="772"/>
                  </a:cubicBezTo>
                  <a:cubicBezTo>
                    <a:pt x="806" y="787"/>
                    <a:pt x="806" y="787"/>
                    <a:pt x="806" y="787"/>
                  </a:cubicBezTo>
                  <a:cubicBezTo>
                    <a:pt x="755" y="839"/>
                    <a:pt x="755" y="839"/>
                    <a:pt x="755" y="839"/>
                  </a:cubicBezTo>
                  <a:cubicBezTo>
                    <a:pt x="667" y="926"/>
                    <a:pt x="667" y="926"/>
                    <a:pt x="667" y="926"/>
                  </a:cubicBezTo>
                  <a:cubicBezTo>
                    <a:pt x="650" y="943"/>
                    <a:pt x="641" y="967"/>
                    <a:pt x="641" y="991"/>
                  </a:cubicBezTo>
                  <a:cubicBezTo>
                    <a:pt x="641" y="1098"/>
                    <a:pt x="641" y="1098"/>
                    <a:pt x="641" y="1098"/>
                  </a:cubicBezTo>
                  <a:cubicBezTo>
                    <a:pt x="549" y="1098"/>
                    <a:pt x="549" y="1098"/>
                    <a:pt x="549" y="1098"/>
                  </a:cubicBezTo>
                  <a:cubicBezTo>
                    <a:pt x="499" y="1098"/>
                    <a:pt x="458" y="1139"/>
                    <a:pt x="458" y="1190"/>
                  </a:cubicBezTo>
                  <a:cubicBezTo>
                    <a:pt x="458" y="1281"/>
                    <a:pt x="458" y="1281"/>
                    <a:pt x="458" y="1281"/>
                  </a:cubicBezTo>
                  <a:cubicBezTo>
                    <a:pt x="350" y="1281"/>
                    <a:pt x="350" y="1281"/>
                    <a:pt x="350" y="1281"/>
                  </a:cubicBezTo>
                  <a:cubicBezTo>
                    <a:pt x="326" y="1281"/>
                    <a:pt x="303" y="1291"/>
                    <a:pt x="286" y="1308"/>
                  </a:cubicBezTo>
                  <a:cubicBezTo>
                    <a:pt x="221" y="1373"/>
                    <a:pt x="221" y="1373"/>
                    <a:pt x="221" y="1373"/>
                  </a:cubicBezTo>
                  <a:cubicBezTo>
                    <a:pt x="92" y="1373"/>
                    <a:pt x="92" y="1373"/>
                    <a:pt x="92" y="1373"/>
                  </a:cubicBezTo>
                  <a:cubicBezTo>
                    <a:pt x="92" y="1242"/>
                    <a:pt x="92" y="1242"/>
                    <a:pt x="92" y="1242"/>
                  </a:cubicBezTo>
                  <a:cubicBezTo>
                    <a:pt x="625" y="709"/>
                    <a:pt x="625" y="709"/>
                    <a:pt x="625" y="709"/>
                  </a:cubicBezTo>
                  <a:cubicBezTo>
                    <a:pt x="625" y="709"/>
                    <a:pt x="625" y="709"/>
                    <a:pt x="625" y="710"/>
                  </a:cubicBezTo>
                  <a:cubicBezTo>
                    <a:pt x="692" y="642"/>
                    <a:pt x="692" y="642"/>
                    <a:pt x="692" y="642"/>
                  </a:cubicBezTo>
                  <a:cubicBezTo>
                    <a:pt x="660" y="588"/>
                    <a:pt x="641" y="525"/>
                    <a:pt x="641" y="458"/>
                  </a:cubicBezTo>
                  <a:cubicBezTo>
                    <a:pt x="641" y="255"/>
                    <a:pt x="805" y="92"/>
                    <a:pt x="1007" y="92"/>
                  </a:cubicBezTo>
                  <a:cubicBezTo>
                    <a:pt x="1209" y="92"/>
                    <a:pt x="1373" y="255"/>
                    <a:pt x="1373" y="458"/>
                  </a:cubicBezTo>
                  <a:cubicBezTo>
                    <a:pt x="1373" y="660"/>
                    <a:pt x="1209" y="824"/>
                    <a:pt x="1007" y="824"/>
                  </a:cubicBezTo>
                  <a:close/>
                </a:path>
              </a:pathLst>
            </a:custGeom>
            <a:grpFill/>
            <a:ln>
              <a:noFill/>
            </a:ln>
            <a:extLst>
              <a:ext uri="{91240B29-F687-4f45-9708-019B960494DF}">
                <a14:hiddenLine xmlns="" xmlns:a14="http://schemas.microsoft.com/office/drawing/2010/main" xmlns:mv="urn:schemas-microsoft-com:mac:vml" xmlns:mc="http://schemas.openxmlformats.org/markup-compatibility/2006"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5" name="Freeform 6"/>
            <p:cNvSpPr>
              <a:spLocks noEditPoints="1"/>
            </p:cNvSpPr>
            <p:nvPr/>
          </p:nvSpPr>
          <p:spPr bwMode="auto">
            <a:xfrm>
              <a:off x="3436938" y="685801"/>
              <a:ext cx="1374775" cy="1390650"/>
            </a:xfrm>
            <a:custGeom>
              <a:avLst/>
              <a:gdLst>
                <a:gd name="T0" fmla="*/ 358 w 366"/>
                <a:gd name="T1" fmla="*/ 196 h 370"/>
                <a:gd name="T2" fmla="*/ 172 w 366"/>
                <a:gd name="T3" fmla="*/ 10 h 370"/>
                <a:gd name="T4" fmla="*/ 132 w 366"/>
                <a:gd name="T5" fmla="*/ 5 h 370"/>
                <a:gd name="T6" fmla="*/ 3 w 366"/>
                <a:gd name="T7" fmla="*/ 134 h 370"/>
                <a:gd name="T8" fmla="*/ 0 w 366"/>
                <a:gd name="T9" fmla="*/ 149 h 370"/>
                <a:gd name="T10" fmla="*/ 8 w 366"/>
                <a:gd name="T11" fmla="*/ 174 h 370"/>
                <a:gd name="T12" fmla="*/ 194 w 366"/>
                <a:gd name="T13" fmla="*/ 360 h 370"/>
                <a:gd name="T14" fmla="*/ 234 w 366"/>
                <a:gd name="T15" fmla="*/ 366 h 370"/>
                <a:gd name="T16" fmla="*/ 364 w 366"/>
                <a:gd name="T17" fmla="*/ 236 h 370"/>
                <a:gd name="T18" fmla="*/ 366 w 366"/>
                <a:gd name="T19" fmla="*/ 222 h 370"/>
                <a:gd name="T20" fmla="*/ 358 w 366"/>
                <a:gd name="T21" fmla="*/ 196 h 370"/>
                <a:gd name="T22" fmla="*/ 221 w 366"/>
                <a:gd name="T23" fmla="*/ 323 h 370"/>
                <a:gd name="T24" fmla="*/ 46 w 366"/>
                <a:gd name="T25" fmla="*/ 149 h 370"/>
                <a:gd name="T26" fmla="*/ 146 w 366"/>
                <a:gd name="T27" fmla="*/ 48 h 370"/>
                <a:gd name="T28" fmla="*/ 320 w 366"/>
                <a:gd name="T29" fmla="*/ 222 h 370"/>
                <a:gd name="T30" fmla="*/ 221 w 366"/>
                <a:gd name="T31" fmla="*/ 323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66" h="370">
                  <a:moveTo>
                    <a:pt x="358" y="196"/>
                  </a:moveTo>
                  <a:cubicBezTo>
                    <a:pt x="306" y="125"/>
                    <a:pt x="244" y="62"/>
                    <a:pt x="172" y="10"/>
                  </a:cubicBezTo>
                  <a:cubicBezTo>
                    <a:pt x="161" y="2"/>
                    <a:pt x="146" y="0"/>
                    <a:pt x="132" y="5"/>
                  </a:cubicBezTo>
                  <a:cubicBezTo>
                    <a:pt x="68" y="27"/>
                    <a:pt x="25" y="71"/>
                    <a:pt x="3" y="134"/>
                  </a:cubicBezTo>
                  <a:cubicBezTo>
                    <a:pt x="1" y="139"/>
                    <a:pt x="0" y="144"/>
                    <a:pt x="0" y="149"/>
                  </a:cubicBezTo>
                  <a:cubicBezTo>
                    <a:pt x="0" y="158"/>
                    <a:pt x="3" y="167"/>
                    <a:pt x="8" y="174"/>
                  </a:cubicBezTo>
                  <a:cubicBezTo>
                    <a:pt x="60" y="246"/>
                    <a:pt x="122" y="308"/>
                    <a:pt x="194" y="360"/>
                  </a:cubicBezTo>
                  <a:cubicBezTo>
                    <a:pt x="206" y="368"/>
                    <a:pt x="221" y="370"/>
                    <a:pt x="234" y="366"/>
                  </a:cubicBezTo>
                  <a:cubicBezTo>
                    <a:pt x="298" y="343"/>
                    <a:pt x="341" y="300"/>
                    <a:pt x="364" y="236"/>
                  </a:cubicBezTo>
                  <a:cubicBezTo>
                    <a:pt x="365" y="232"/>
                    <a:pt x="366" y="227"/>
                    <a:pt x="366" y="222"/>
                  </a:cubicBezTo>
                  <a:cubicBezTo>
                    <a:pt x="366" y="213"/>
                    <a:pt x="363" y="204"/>
                    <a:pt x="358" y="196"/>
                  </a:cubicBezTo>
                  <a:close/>
                  <a:moveTo>
                    <a:pt x="221" y="323"/>
                  </a:moveTo>
                  <a:cubicBezTo>
                    <a:pt x="153" y="274"/>
                    <a:pt x="94" y="215"/>
                    <a:pt x="46" y="149"/>
                  </a:cubicBezTo>
                  <a:cubicBezTo>
                    <a:pt x="63" y="99"/>
                    <a:pt x="97" y="66"/>
                    <a:pt x="146" y="48"/>
                  </a:cubicBezTo>
                  <a:cubicBezTo>
                    <a:pt x="213" y="96"/>
                    <a:pt x="272" y="155"/>
                    <a:pt x="320" y="222"/>
                  </a:cubicBezTo>
                  <a:cubicBezTo>
                    <a:pt x="302" y="272"/>
                    <a:pt x="269" y="305"/>
                    <a:pt x="221" y="323"/>
                  </a:cubicBezTo>
                  <a:close/>
                </a:path>
              </a:pathLst>
            </a:custGeom>
            <a:grpFill/>
            <a:ln>
              <a:noFill/>
            </a:ln>
            <a:extLst>
              <a:ext uri="{91240B29-F687-4f45-9708-019B960494DF}">
                <a14:hiddenLine xmlns="" xmlns:a14="http://schemas.microsoft.com/office/drawing/2010/main" xmlns:mv="urn:schemas-microsoft-com:mac:vml" xmlns:mc="http://schemas.openxmlformats.org/markup-compatibility/2006"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sp>
        <p:nvSpPr>
          <p:cNvPr id="7" name="TextBox 6"/>
          <p:cNvSpPr txBox="1"/>
          <p:nvPr/>
        </p:nvSpPr>
        <p:spPr>
          <a:xfrm>
            <a:off x="406400" y="439459"/>
            <a:ext cx="6261100" cy="769441"/>
          </a:xfrm>
          <a:prstGeom prst="rect">
            <a:avLst/>
          </a:prstGeom>
          <a:noFill/>
        </p:spPr>
        <p:txBody>
          <a:bodyPr wrap="square" rtlCol="0">
            <a:spAutoFit/>
          </a:bodyPr>
          <a:lstStyle/>
          <a:p>
            <a:pPr algn="ctr"/>
            <a:r>
              <a:rPr lang="id-ID" sz="4400" cap="all" dirty="0">
                <a:solidFill>
                  <a:srgbClr val="333F50"/>
                </a:solidFill>
                <a:latin typeface="+mj-lt"/>
              </a:rPr>
              <a:t>Key points</a:t>
            </a:r>
            <a:endParaRPr lang="en-US" sz="4400" cap="all" dirty="0">
              <a:solidFill>
                <a:srgbClr val="333F50"/>
              </a:solidFill>
              <a:latin typeface="+mj-lt"/>
            </a:endParaRPr>
          </a:p>
        </p:txBody>
      </p:sp>
      <p:sp>
        <p:nvSpPr>
          <p:cNvPr id="14" name="TextBox 13"/>
          <p:cNvSpPr txBox="1"/>
          <p:nvPr/>
        </p:nvSpPr>
        <p:spPr>
          <a:xfrm>
            <a:off x="2057400" y="1270000"/>
            <a:ext cx="9639300" cy="4555093"/>
          </a:xfrm>
          <a:prstGeom prst="rect">
            <a:avLst/>
          </a:prstGeom>
          <a:noFill/>
        </p:spPr>
        <p:txBody>
          <a:bodyPr wrap="square" rtlCol="0">
            <a:spAutoFit/>
          </a:bodyPr>
          <a:lstStyle/>
          <a:p>
            <a:pPr>
              <a:spcAft>
                <a:spcPts val="1200"/>
              </a:spcAft>
              <a:buFont typeface="Arial"/>
              <a:buChar char="•"/>
            </a:pPr>
            <a:r>
              <a:rPr lang="en-US" sz="2400" dirty="0">
                <a:solidFill>
                  <a:schemeClr val="bg2">
                    <a:lumMod val="50000"/>
                  </a:schemeClr>
                </a:solidFill>
              </a:rPr>
              <a:t> </a:t>
            </a:r>
            <a:r>
              <a:rPr lang="en-US" sz="2400" cap="all" dirty="0">
                <a:solidFill>
                  <a:srgbClr val="595959"/>
                </a:solidFill>
              </a:rPr>
              <a:t>Enclosed Scaffolds </a:t>
            </a:r>
            <a:r>
              <a:rPr lang="en-US" sz="2400" dirty="0">
                <a:solidFill>
                  <a:srgbClr val="595959"/>
                </a:solidFill>
              </a:rPr>
              <a:t>are used for: </a:t>
            </a:r>
            <a:r>
              <a:rPr lang="en-US" sz="2400" cap="all" dirty="0">
                <a:solidFill>
                  <a:srgbClr val="595959"/>
                </a:solidFill>
              </a:rPr>
              <a:t>weather protection</a:t>
            </a:r>
            <a:r>
              <a:rPr lang="en-US" sz="2400" dirty="0">
                <a:solidFill>
                  <a:srgbClr val="595959"/>
                </a:solidFill>
              </a:rPr>
              <a:t>, </a:t>
            </a:r>
            <a:r>
              <a:rPr lang="en-US" sz="2400" cap="all" dirty="0">
                <a:solidFill>
                  <a:srgbClr val="595959"/>
                </a:solidFill>
              </a:rPr>
              <a:t>preventing materials from spreading </a:t>
            </a:r>
            <a:r>
              <a:rPr lang="en-US" sz="2400" dirty="0">
                <a:solidFill>
                  <a:srgbClr val="595959"/>
                </a:solidFill>
              </a:rPr>
              <a:t>or </a:t>
            </a:r>
            <a:r>
              <a:rPr lang="en-US" sz="2400" cap="all" dirty="0">
                <a:solidFill>
                  <a:srgbClr val="595959"/>
                </a:solidFill>
              </a:rPr>
              <a:t>debris falling</a:t>
            </a:r>
            <a:r>
              <a:rPr lang="en-US" sz="2400" dirty="0">
                <a:solidFill>
                  <a:srgbClr val="595959"/>
                </a:solidFill>
              </a:rPr>
              <a:t>.</a:t>
            </a:r>
          </a:p>
          <a:p>
            <a:pPr>
              <a:spcAft>
                <a:spcPts val="1200"/>
              </a:spcAft>
              <a:buFont typeface="Arial"/>
              <a:buChar char="•"/>
            </a:pPr>
            <a:r>
              <a:rPr lang="en-US" sz="2400" dirty="0">
                <a:solidFill>
                  <a:srgbClr val="595959"/>
                </a:solidFill>
              </a:rPr>
              <a:t> Enclosed Scaffolds are </a:t>
            </a:r>
            <a:r>
              <a:rPr lang="en-US" sz="2400" cap="all" dirty="0">
                <a:solidFill>
                  <a:srgbClr val="595959"/>
                </a:solidFill>
              </a:rPr>
              <a:t>subjected to much greater loads</a:t>
            </a:r>
            <a:r>
              <a:rPr lang="en-US" sz="2400" dirty="0">
                <a:solidFill>
                  <a:srgbClr val="595959"/>
                </a:solidFill>
              </a:rPr>
              <a:t>.</a:t>
            </a:r>
          </a:p>
          <a:p>
            <a:pPr>
              <a:spcAft>
                <a:spcPts val="1200"/>
              </a:spcAft>
              <a:buFont typeface="Arial"/>
              <a:buChar char="•"/>
            </a:pPr>
            <a:r>
              <a:rPr lang="en-US" sz="2400" dirty="0">
                <a:solidFill>
                  <a:srgbClr val="595959"/>
                </a:solidFill>
              </a:rPr>
              <a:t> </a:t>
            </a:r>
            <a:r>
              <a:rPr lang="en-US" sz="2400" cap="all" dirty="0">
                <a:solidFill>
                  <a:srgbClr val="595959"/>
                </a:solidFill>
              </a:rPr>
              <a:t>protect </a:t>
            </a:r>
            <a:r>
              <a:rPr lang="en-US" sz="2400" dirty="0">
                <a:solidFill>
                  <a:srgbClr val="595959"/>
                </a:solidFill>
              </a:rPr>
              <a:t>scaffold equipment</a:t>
            </a:r>
            <a:r>
              <a:rPr lang="en-US" sz="2400" cap="all" dirty="0">
                <a:solidFill>
                  <a:srgbClr val="595959"/>
                </a:solidFill>
              </a:rPr>
              <a:t> from contamination</a:t>
            </a:r>
            <a:r>
              <a:rPr lang="en-US" sz="2400" dirty="0">
                <a:solidFill>
                  <a:srgbClr val="595959"/>
                </a:solidFill>
              </a:rPr>
              <a:t>. </a:t>
            </a:r>
          </a:p>
          <a:p>
            <a:pPr>
              <a:spcAft>
                <a:spcPts val="1200"/>
              </a:spcAft>
              <a:buFont typeface="Arial"/>
              <a:buChar char="•"/>
            </a:pPr>
            <a:r>
              <a:rPr lang="en-US" sz="2400" dirty="0">
                <a:solidFill>
                  <a:srgbClr val="595959"/>
                </a:solidFill>
              </a:rPr>
              <a:t> Before the scaffold can be used, the Competent Person must </a:t>
            </a:r>
            <a:r>
              <a:rPr lang="en-US" sz="2400" cap="all" dirty="0">
                <a:solidFill>
                  <a:srgbClr val="595959"/>
                </a:solidFill>
              </a:rPr>
              <a:t>review regulations and inspect the scaffold </a:t>
            </a:r>
            <a:r>
              <a:rPr lang="en-US" sz="2400" dirty="0">
                <a:solidFill>
                  <a:srgbClr val="595959"/>
                </a:solidFill>
              </a:rPr>
              <a:t>to ensure it is safe and can support intended loads.</a:t>
            </a:r>
          </a:p>
          <a:p>
            <a:pPr>
              <a:spcAft>
                <a:spcPts val="1200"/>
              </a:spcAft>
              <a:buFont typeface="Arial"/>
              <a:buChar char="•"/>
            </a:pPr>
            <a:r>
              <a:rPr lang="en-US" sz="2400" dirty="0">
                <a:solidFill>
                  <a:srgbClr val="595959"/>
                </a:solidFill>
              </a:rPr>
              <a:t> </a:t>
            </a:r>
            <a:r>
              <a:rPr lang="en-US" sz="2400" cap="all" dirty="0">
                <a:solidFill>
                  <a:srgbClr val="595959"/>
                </a:solidFill>
              </a:rPr>
              <a:t>Codes of Safe Practices </a:t>
            </a:r>
            <a:r>
              <a:rPr lang="en-US" sz="2400" dirty="0">
                <a:solidFill>
                  <a:srgbClr val="595959"/>
                </a:solidFill>
              </a:rPr>
              <a:t>are good references for building safe scaffolds. </a:t>
            </a:r>
          </a:p>
          <a:p>
            <a:pPr>
              <a:spcAft>
                <a:spcPts val="1200"/>
              </a:spcAft>
              <a:buFont typeface="Arial"/>
              <a:buChar char="•"/>
            </a:pPr>
            <a:r>
              <a:rPr lang="en-US" sz="2400" dirty="0">
                <a:solidFill>
                  <a:srgbClr val="595959"/>
                </a:solidFill>
              </a:rPr>
              <a:t> A </a:t>
            </a:r>
            <a:r>
              <a:rPr lang="en-US" sz="2400" cap="all" dirty="0">
                <a:solidFill>
                  <a:srgbClr val="595959"/>
                </a:solidFill>
              </a:rPr>
              <a:t>Scaffold Inspection Checklist </a:t>
            </a:r>
            <a:r>
              <a:rPr lang="en-US" sz="2400" dirty="0">
                <a:solidFill>
                  <a:srgbClr val="595959"/>
                </a:solidFill>
              </a:rPr>
              <a:t>can be a helpful tool.</a:t>
            </a:r>
          </a:p>
        </p:txBody>
      </p:sp>
      <p:pic>
        <p:nvPicPr>
          <p:cNvPr id="13" name="Picture 12" descr="17_SAIA_Logo_Pantone302_Horz_Stack_375 Lime Green (1).eps"/>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3">
                <a:alphaModFix amt="50000"/>
              </a:blip>
              <a:stretch>
                <a:fillRect/>
              </a:stretch>
            </p:blipFill>
          </mc:Choice>
          <mc:Fallback>
            <p:blipFill>
              <a:blip r:embed="rId4">
                <a:alphaModFix amt="50000"/>
              </a:blip>
              <a:stretch>
                <a:fillRect/>
              </a:stretch>
            </p:blipFill>
          </mc:Fallback>
        </mc:AlternateContent>
        <p:spPr>
          <a:xfrm>
            <a:off x="261411" y="6386468"/>
            <a:ext cx="2557731" cy="263197"/>
          </a:xfrm>
          <a:prstGeom prst="rect">
            <a:avLst/>
          </a:prstGeom>
          <a:noFill/>
          <a:ln w="12700" cmpd="sng">
            <a:noFill/>
          </a:ln>
        </p:spPr>
      </p:pic>
      <p:cxnSp>
        <p:nvCxnSpPr>
          <p:cNvPr id="15" name="Straight Connector 14"/>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47" presetClass="entr" presetSubtype="0"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anim calcmode="lin" valueType="num">
                                      <p:cBhvr>
                                        <p:cTn id="14" dur="500" fill="hold"/>
                                        <p:tgtEl>
                                          <p:spTgt spid="7"/>
                                        </p:tgtEl>
                                        <p:attrNameLst>
                                          <p:attrName>ppt_x</p:attrName>
                                        </p:attrNameLst>
                                      </p:cBhvr>
                                      <p:tavLst>
                                        <p:tav tm="0">
                                          <p:val>
                                            <p:strVal val="#ppt_x"/>
                                          </p:val>
                                        </p:tav>
                                        <p:tav tm="100000">
                                          <p:val>
                                            <p:strVal val="#ppt_x"/>
                                          </p:val>
                                        </p:tav>
                                      </p:tavLst>
                                    </p:anim>
                                    <p:anim calcmode="lin" valueType="num">
                                      <p:cBhvr>
                                        <p:cTn id="15"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ounded Rectangle 15"/>
          <p:cNvSpPr/>
          <p:nvPr/>
        </p:nvSpPr>
        <p:spPr>
          <a:xfrm>
            <a:off x="444500" y="482600"/>
            <a:ext cx="1270000" cy="1231900"/>
          </a:xfrm>
          <a:prstGeom prst="roundRect">
            <a:avLst/>
          </a:prstGeom>
          <a:solidFill>
            <a:srgbClr val="E07E8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 name="Group 2"/>
          <p:cNvGrpSpPr/>
          <p:nvPr/>
        </p:nvGrpSpPr>
        <p:grpSpPr>
          <a:xfrm>
            <a:off x="807418" y="766864"/>
            <a:ext cx="617837" cy="618015"/>
            <a:chOff x="0" y="4763"/>
            <a:chExt cx="5500688" cy="5502275"/>
          </a:xfrm>
          <a:solidFill>
            <a:schemeClr val="bg1"/>
          </a:solidFill>
        </p:grpSpPr>
        <p:sp>
          <p:nvSpPr>
            <p:cNvPr id="4" name="Freeform 5"/>
            <p:cNvSpPr>
              <a:spLocks noEditPoints="1"/>
            </p:cNvSpPr>
            <p:nvPr/>
          </p:nvSpPr>
          <p:spPr bwMode="auto">
            <a:xfrm>
              <a:off x="0" y="4763"/>
              <a:ext cx="5500688" cy="5502275"/>
            </a:xfrm>
            <a:custGeom>
              <a:avLst/>
              <a:gdLst>
                <a:gd name="T0" fmla="*/ 1007 w 1464"/>
                <a:gd name="T1" fmla="*/ 0 h 1464"/>
                <a:gd name="T2" fmla="*/ 549 w 1464"/>
                <a:gd name="T3" fmla="*/ 458 h 1464"/>
                <a:gd name="T4" fmla="*/ 582 w 1464"/>
                <a:gd name="T5" fmla="*/ 624 h 1464"/>
                <a:gd name="T6" fmla="*/ 26 w 1464"/>
                <a:gd name="T7" fmla="*/ 1179 h 1464"/>
                <a:gd name="T8" fmla="*/ 0 w 1464"/>
                <a:gd name="T9" fmla="*/ 1235 h 1464"/>
                <a:gd name="T10" fmla="*/ 0 w 1464"/>
                <a:gd name="T11" fmla="*/ 1373 h 1464"/>
                <a:gd name="T12" fmla="*/ 91 w 1464"/>
                <a:gd name="T13" fmla="*/ 1464 h 1464"/>
                <a:gd name="T14" fmla="*/ 229 w 1464"/>
                <a:gd name="T15" fmla="*/ 1464 h 1464"/>
                <a:gd name="T16" fmla="*/ 285 w 1464"/>
                <a:gd name="T17" fmla="*/ 1438 h 1464"/>
                <a:gd name="T18" fmla="*/ 350 w 1464"/>
                <a:gd name="T19" fmla="*/ 1373 h 1464"/>
                <a:gd name="T20" fmla="*/ 458 w 1464"/>
                <a:gd name="T21" fmla="*/ 1373 h 1464"/>
                <a:gd name="T22" fmla="*/ 549 w 1464"/>
                <a:gd name="T23" fmla="*/ 1281 h 1464"/>
                <a:gd name="T24" fmla="*/ 549 w 1464"/>
                <a:gd name="T25" fmla="*/ 1190 h 1464"/>
                <a:gd name="T26" fmla="*/ 641 w 1464"/>
                <a:gd name="T27" fmla="*/ 1190 h 1464"/>
                <a:gd name="T28" fmla="*/ 732 w 1464"/>
                <a:gd name="T29" fmla="*/ 1098 h 1464"/>
                <a:gd name="T30" fmla="*/ 732 w 1464"/>
                <a:gd name="T31" fmla="*/ 991 h 1464"/>
                <a:gd name="T32" fmla="*/ 841 w 1464"/>
                <a:gd name="T33" fmla="*/ 882 h 1464"/>
                <a:gd name="T34" fmla="*/ 1007 w 1464"/>
                <a:gd name="T35" fmla="*/ 915 h 1464"/>
                <a:gd name="T36" fmla="*/ 1464 w 1464"/>
                <a:gd name="T37" fmla="*/ 458 h 1464"/>
                <a:gd name="T38" fmla="*/ 1007 w 1464"/>
                <a:gd name="T39" fmla="*/ 0 h 1464"/>
                <a:gd name="T40" fmla="*/ 1007 w 1464"/>
                <a:gd name="T41" fmla="*/ 824 h 1464"/>
                <a:gd name="T42" fmla="*/ 822 w 1464"/>
                <a:gd name="T43" fmla="*/ 772 h 1464"/>
                <a:gd name="T44" fmla="*/ 806 w 1464"/>
                <a:gd name="T45" fmla="*/ 787 h 1464"/>
                <a:gd name="T46" fmla="*/ 755 w 1464"/>
                <a:gd name="T47" fmla="*/ 839 h 1464"/>
                <a:gd name="T48" fmla="*/ 667 w 1464"/>
                <a:gd name="T49" fmla="*/ 926 h 1464"/>
                <a:gd name="T50" fmla="*/ 641 w 1464"/>
                <a:gd name="T51" fmla="*/ 991 h 1464"/>
                <a:gd name="T52" fmla="*/ 641 w 1464"/>
                <a:gd name="T53" fmla="*/ 1098 h 1464"/>
                <a:gd name="T54" fmla="*/ 549 w 1464"/>
                <a:gd name="T55" fmla="*/ 1098 h 1464"/>
                <a:gd name="T56" fmla="*/ 458 w 1464"/>
                <a:gd name="T57" fmla="*/ 1190 h 1464"/>
                <a:gd name="T58" fmla="*/ 458 w 1464"/>
                <a:gd name="T59" fmla="*/ 1281 h 1464"/>
                <a:gd name="T60" fmla="*/ 350 w 1464"/>
                <a:gd name="T61" fmla="*/ 1281 h 1464"/>
                <a:gd name="T62" fmla="*/ 286 w 1464"/>
                <a:gd name="T63" fmla="*/ 1308 h 1464"/>
                <a:gd name="T64" fmla="*/ 221 w 1464"/>
                <a:gd name="T65" fmla="*/ 1373 h 1464"/>
                <a:gd name="T66" fmla="*/ 92 w 1464"/>
                <a:gd name="T67" fmla="*/ 1373 h 1464"/>
                <a:gd name="T68" fmla="*/ 92 w 1464"/>
                <a:gd name="T69" fmla="*/ 1242 h 1464"/>
                <a:gd name="T70" fmla="*/ 625 w 1464"/>
                <a:gd name="T71" fmla="*/ 709 h 1464"/>
                <a:gd name="T72" fmla="*/ 625 w 1464"/>
                <a:gd name="T73" fmla="*/ 710 h 1464"/>
                <a:gd name="T74" fmla="*/ 692 w 1464"/>
                <a:gd name="T75" fmla="*/ 642 h 1464"/>
                <a:gd name="T76" fmla="*/ 641 w 1464"/>
                <a:gd name="T77" fmla="*/ 458 h 1464"/>
                <a:gd name="T78" fmla="*/ 1007 w 1464"/>
                <a:gd name="T79" fmla="*/ 92 h 1464"/>
                <a:gd name="T80" fmla="*/ 1373 w 1464"/>
                <a:gd name="T81" fmla="*/ 458 h 1464"/>
                <a:gd name="T82" fmla="*/ 1007 w 1464"/>
                <a:gd name="T83" fmla="*/ 824 h 1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64" h="1464">
                  <a:moveTo>
                    <a:pt x="1007" y="0"/>
                  </a:moveTo>
                  <a:cubicBezTo>
                    <a:pt x="754" y="0"/>
                    <a:pt x="549" y="205"/>
                    <a:pt x="549" y="458"/>
                  </a:cubicBezTo>
                  <a:cubicBezTo>
                    <a:pt x="549" y="516"/>
                    <a:pt x="561" y="572"/>
                    <a:pt x="582" y="624"/>
                  </a:cubicBezTo>
                  <a:cubicBezTo>
                    <a:pt x="26" y="1179"/>
                    <a:pt x="26" y="1179"/>
                    <a:pt x="26" y="1179"/>
                  </a:cubicBezTo>
                  <a:cubicBezTo>
                    <a:pt x="10" y="1195"/>
                    <a:pt x="0" y="1211"/>
                    <a:pt x="0" y="1235"/>
                  </a:cubicBezTo>
                  <a:cubicBezTo>
                    <a:pt x="0" y="1373"/>
                    <a:pt x="0" y="1373"/>
                    <a:pt x="0" y="1373"/>
                  </a:cubicBezTo>
                  <a:cubicBezTo>
                    <a:pt x="0" y="1422"/>
                    <a:pt x="42" y="1464"/>
                    <a:pt x="91" y="1464"/>
                  </a:cubicBezTo>
                  <a:cubicBezTo>
                    <a:pt x="229" y="1464"/>
                    <a:pt x="229" y="1464"/>
                    <a:pt x="229" y="1464"/>
                  </a:cubicBezTo>
                  <a:cubicBezTo>
                    <a:pt x="253" y="1464"/>
                    <a:pt x="269" y="1454"/>
                    <a:pt x="285" y="1438"/>
                  </a:cubicBezTo>
                  <a:cubicBezTo>
                    <a:pt x="350" y="1373"/>
                    <a:pt x="350" y="1373"/>
                    <a:pt x="350" y="1373"/>
                  </a:cubicBezTo>
                  <a:cubicBezTo>
                    <a:pt x="458" y="1373"/>
                    <a:pt x="458" y="1373"/>
                    <a:pt x="458" y="1373"/>
                  </a:cubicBezTo>
                  <a:cubicBezTo>
                    <a:pt x="508" y="1373"/>
                    <a:pt x="549" y="1332"/>
                    <a:pt x="549" y="1281"/>
                  </a:cubicBezTo>
                  <a:cubicBezTo>
                    <a:pt x="549" y="1190"/>
                    <a:pt x="549" y="1190"/>
                    <a:pt x="549" y="1190"/>
                  </a:cubicBezTo>
                  <a:cubicBezTo>
                    <a:pt x="641" y="1190"/>
                    <a:pt x="641" y="1190"/>
                    <a:pt x="641" y="1190"/>
                  </a:cubicBezTo>
                  <a:cubicBezTo>
                    <a:pt x="691" y="1190"/>
                    <a:pt x="732" y="1149"/>
                    <a:pt x="732" y="1098"/>
                  </a:cubicBezTo>
                  <a:cubicBezTo>
                    <a:pt x="732" y="991"/>
                    <a:pt x="732" y="991"/>
                    <a:pt x="732" y="991"/>
                  </a:cubicBezTo>
                  <a:cubicBezTo>
                    <a:pt x="841" y="882"/>
                    <a:pt x="841" y="882"/>
                    <a:pt x="841" y="882"/>
                  </a:cubicBezTo>
                  <a:cubicBezTo>
                    <a:pt x="892" y="903"/>
                    <a:pt x="948" y="915"/>
                    <a:pt x="1007" y="915"/>
                  </a:cubicBezTo>
                  <a:cubicBezTo>
                    <a:pt x="1259" y="915"/>
                    <a:pt x="1464" y="710"/>
                    <a:pt x="1464" y="458"/>
                  </a:cubicBezTo>
                  <a:cubicBezTo>
                    <a:pt x="1464" y="205"/>
                    <a:pt x="1259" y="0"/>
                    <a:pt x="1007" y="0"/>
                  </a:cubicBezTo>
                  <a:close/>
                  <a:moveTo>
                    <a:pt x="1007" y="824"/>
                  </a:moveTo>
                  <a:cubicBezTo>
                    <a:pt x="939" y="824"/>
                    <a:pt x="876" y="804"/>
                    <a:pt x="822" y="772"/>
                  </a:cubicBezTo>
                  <a:cubicBezTo>
                    <a:pt x="806" y="787"/>
                    <a:pt x="806" y="787"/>
                    <a:pt x="806" y="787"/>
                  </a:cubicBezTo>
                  <a:cubicBezTo>
                    <a:pt x="755" y="839"/>
                    <a:pt x="755" y="839"/>
                    <a:pt x="755" y="839"/>
                  </a:cubicBezTo>
                  <a:cubicBezTo>
                    <a:pt x="667" y="926"/>
                    <a:pt x="667" y="926"/>
                    <a:pt x="667" y="926"/>
                  </a:cubicBezTo>
                  <a:cubicBezTo>
                    <a:pt x="650" y="943"/>
                    <a:pt x="641" y="967"/>
                    <a:pt x="641" y="991"/>
                  </a:cubicBezTo>
                  <a:cubicBezTo>
                    <a:pt x="641" y="1098"/>
                    <a:pt x="641" y="1098"/>
                    <a:pt x="641" y="1098"/>
                  </a:cubicBezTo>
                  <a:cubicBezTo>
                    <a:pt x="549" y="1098"/>
                    <a:pt x="549" y="1098"/>
                    <a:pt x="549" y="1098"/>
                  </a:cubicBezTo>
                  <a:cubicBezTo>
                    <a:pt x="499" y="1098"/>
                    <a:pt x="458" y="1139"/>
                    <a:pt x="458" y="1190"/>
                  </a:cubicBezTo>
                  <a:cubicBezTo>
                    <a:pt x="458" y="1281"/>
                    <a:pt x="458" y="1281"/>
                    <a:pt x="458" y="1281"/>
                  </a:cubicBezTo>
                  <a:cubicBezTo>
                    <a:pt x="350" y="1281"/>
                    <a:pt x="350" y="1281"/>
                    <a:pt x="350" y="1281"/>
                  </a:cubicBezTo>
                  <a:cubicBezTo>
                    <a:pt x="326" y="1281"/>
                    <a:pt x="303" y="1291"/>
                    <a:pt x="286" y="1308"/>
                  </a:cubicBezTo>
                  <a:cubicBezTo>
                    <a:pt x="221" y="1373"/>
                    <a:pt x="221" y="1373"/>
                    <a:pt x="221" y="1373"/>
                  </a:cubicBezTo>
                  <a:cubicBezTo>
                    <a:pt x="92" y="1373"/>
                    <a:pt x="92" y="1373"/>
                    <a:pt x="92" y="1373"/>
                  </a:cubicBezTo>
                  <a:cubicBezTo>
                    <a:pt x="92" y="1242"/>
                    <a:pt x="92" y="1242"/>
                    <a:pt x="92" y="1242"/>
                  </a:cubicBezTo>
                  <a:cubicBezTo>
                    <a:pt x="625" y="709"/>
                    <a:pt x="625" y="709"/>
                    <a:pt x="625" y="709"/>
                  </a:cubicBezTo>
                  <a:cubicBezTo>
                    <a:pt x="625" y="709"/>
                    <a:pt x="625" y="709"/>
                    <a:pt x="625" y="710"/>
                  </a:cubicBezTo>
                  <a:cubicBezTo>
                    <a:pt x="692" y="642"/>
                    <a:pt x="692" y="642"/>
                    <a:pt x="692" y="642"/>
                  </a:cubicBezTo>
                  <a:cubicBezTo>
                    <a:pt x="660" y="588"/>
                    <a:pt x="641" y="525"/>
                    <a:pt x="641" y="458"/>
                  </a:cubicBezTo>
                  <a:cubicBezTo>
                    <a:pt x="641" y="255"/>
                    <a:pt x="805" y="92"/>
                    <a:pt x="1007" y="92"/>
                  </a:cubicBezTo>
                  <a:cubicBezTo>
                    <a:pt x="1209" y="92"/>
                    <a:pt x="1373" y="255"/>
                    <a:pt x="1373" y="458"/>
                  </a:cubicBezTo>
                  <a:cubicBezTo>
                    <a:pt x="1373" y="660"/>
                    <a:pt x="1209" y="824"/>
                    <a:pt x="1007" y="824"/>
                  </a:cubicBezTo>
                  <a:close/>
                </a:path>
              </a:pathLst>
            </a:custGeom>
            <a:grpFill/>
            <a:ln>
              <a:noFill/>
            </a:ln>
            <a:extLst>
              <a:ext uri="{91240B29-F687-4f45-9708-019B960494DF}">
                <a14:hiddenLine xmlns="" xmlns:a14="http://schemas.microsoft.com/office/drawing/2010/main" xmlns:mv="urn:schemas-microsoft-com:mac:vml" xmlns:mc="http://schemas.openxmlformats.org/markup-compatibility/2006"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5" name="Freeform 6"/>
            <p:cNvSpPr>
              <a:spLocks noEditPoints="1"/>
            </p:cNvSpPr>
            <p:nvPr/>
          </p:nvSpPr>
          <p:spPr bwMode="auto">
            <a:xfrm>
              <a:off x="3436938" y="685801"/>
              <a:ext cx="1374775" cy="1390650"/>
            </a:xfrm>
            <a:custGeom>
              <a:avLst/>
              <a:gdLst>
                <a:gd name="T0" fmla="*/ 358 w 366"/>
                <a:gd name="T1" fmla="*/ 196 h 370"/>
                <a:gd name="T2" fmla="*/ 172 w 366"/>
                <a:gd name="T3" fmla="*/ 10 h 370"/>
                <a:gd name="T4" fmla="*/ 132 w 366"/>
                <a:gd name="T5" fmla="*/ 5 h 370"/>
                <a:gd name="T6" fmla="*/ 3 w 366"/>
                <a:gd name="T7" fmla="*/ 134 h 370"/>
                <a:gd name="T8" fmla="*/ 0 w 366"/>
                <a:gd name="T9" fmla="*/ 149 h 370"/>
                <a:gd name="T10" fmla="*/ 8 w 366"/>
                <a:gd name="T11" fmla="*/ 174 h 370"/>
                <a:gd name="T12" fmla="*/ 194 w 366"/>
                <a:gd name="T13" fmla="*/ 360 h 370"/>
                <a:gd name="T14" fmla="*/ 234 w 366"/>
                <a:gd name="T15" fmla="*/ 366 h 370"/>
                <a:gd name="T16" fmla="*/ 364 w 366"/>
                <a:gd name="T17" fmla="*/ 236 h 370"/>
                <a:gd name="T18" fmla="*/ 366 w 366"/>
                <a:gd name="T19" fmla="*/ 222 h 370"/>
                <a:gd name="T20" fmla="*/ 358 w 366"/>
                <a:gd name="T21" fmla="*/ 196 h 370"/>
                <a:gd name="T22" fmla="*/ 221 w 366"/>
                <a:gd name="T23" fmla="*/ 323 h 370"/>
                <a:gd name="T24" fmla="*/ 46 w 366"/>
                <a:gd name="T25" fmla="*/ 149 h 370"/>
                <a:gd name="T26" fmla="*/ 146 w 366"/>
                <a:gd name="T27" fmla="*/ 48 h 370"/>
                <a:gd name="T28" fmla="*/ 320 w 366"/>
                <a:gd name="T29" fmla="*/ 222 h 370"/>
                <a:gd name="T30" fmla="*/ 221 w 366"/>
                <a:gd name="T31" fmla="*/ 323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66" h="370">
                  <a:moveTo>
                    <a:pt x="358" y="196"/>
                  </a:moveTo>
                  <a:cubicBezTo>
                    <a:pt x="306" y="125"/>
                    <a:pt x="244" y="62"/>
                    <a:pt x="172" y="10"/>
                  </a:cubicBezTo>
                  <a:cubicBezTo>
                    <a:pt x="161" y="2"/>
                    <a:pt x="146" y="0"/>
                    <a:pt x="132" y="5"/>
                  </a:cubicBezTo>
                  <a:cubicBezTo>
                    <a:pt x="68" y="27"/>
                    <a:pt x="25" y="71"/>
                    <a:pt x="3" y="134"/>
                  </a:cubicBezTo>
                  <a:cubicBezTo>
                    <a:pt x="1" y="139"/>
                    <a:pt x="0" y="144"/>
                    <a:pt x="0" y="149"/>
                  </a:cubicBezTo>
                  <a:cubicBezTo>
                    <a:pt x="0" y="158"/>
                    <a:pt x="3" y="167"/>
                    <a:pt x="8" y="174"/>
                  </a:cubicBezTo>
                  <a:cubicBezTo>
                    <a:pt x="60" y="246"/>
                    <a:pt x="122" y="308"/>
                    <a:pt x="194" y="360"/>
                  </a:cubicBezTo>
                  <a:cubicBezTo>
                    <a:pt x="206" y="368"/>
                    <a:pt x="221" y="370"/>
                    <a:pt x="234" y="366"/>
                  </a:cubicBezTo>
                  <a:cubicBezTo>
                    <a:pt x="298" y="343"/>
                    <a:pt x="341" y="300"/>
                    <a:pt x="364" y="236"/>
                  </a:cubicBezTo>
                  <a:cubicBezTo>
                    <a:pt x="365" y="232"/>
                    <a:pt x="366" y="227"/>
                    <a:pt x="366" y="222"/>
                  </a:cubicBezTo>
                  <a:cubicBezTo>
                    <a:pt x="366" y="213"/>
                    <a:pt x="363" y="204"/>
                    <a:pt x="358" y="196"/>
                  </a:cubicBezTo>
                  <a:close/>
                  <a:moveTo>
                    <a:pt x="221" y="323"/>
                  </a:moveTo>
                  <a:cubicBezTo>
                    <a:pt x="153" y="274"/>
                    <a:pt x="94" y="215"/>
                    <a:pt x="46" y="149"/>
                  </a:cubicBezTo>
                  <a:cubicBezTo>
                    <a:pt x="63" y="99"/>
                    <a:pt x="97" y="66"/>
                    <a:pt x="146" y="48"/>
                  </a:cubicBezTo>
                  <a:cubicBezTo>
                    <a:pt x="213" y="96"/>
                    <a:pt x="272" y="155"/>
                    <a:pt x="320" y="222"/>
                  </a:cubicBezTo>
                  <a:cubicBezTo>
                    <a:pt x="302" y="272"/>
                    <a:pt x="269" y="305"/>
                    <a:pt x="221" y="323"/>
                  </a:cubicBezTo>
                  <a:close/>
                </a:path>
              </a:pathLst>
            </a:custGeom>
            <a:grpFill/>
            <a:ln>
              <a:noFill/>
            </a:ln>
            <a:extLst>
              <a:ext uri="{91240B29-F687-4f45-9708-019B960494DF}">
                <a14:hiddenLine xmlns="" xmlns:a14="http://schemas.microsoft.com/office/drawing/2010/main" xmlns:mv="urn:schemas-microsoft-com:mac:vml" xmlns:mc="http://schemas.openxmlformats.org/markup-compatibility/2006"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sp>
        <p:nvSpPr>
          <p:cNvPr id="7" name="TextBox 6"/>
          <p:cNvSpPr txBox="1"/>
          <p:nvPr/>
        </p:nvSpPr>
        <p:spPr>
          <a:xfrm>
            <a:off x="406400" y="439459"/>
            <a:ext cx="6261100" cy="769441"/>
          </a:xfrm>
          <a:prstGeom prst="rect">
            <a:avLst/>
          </a:prstGeom>
          <a:noFill/>
        </p:spPr>
        <p:txBody>
          <a:bodyPr wrap="square" rtlCol="0">
            <a:spAutoFit/>
          </a:bodyPr>
          <a:lstStyle/>
          <a:p>
            <a:pPr algn="ctr"/>
            <a:r>
              <a:rPr lang="id-ID" sz="4400" cap="all" dirty="0">
                <a:solidFill>
                  <a:srgbClr val="333F50"/>
                </a:solidFill>
                <a:latin typeface="+mj-lt"/>
              </a:rPr>
              <a:t>Key points</a:t>
            </a:r>
            <a:endParaRPr lang="en-US" sz="4400" cap="all" dirty="0">
              <a:solidFill>
                <a:srgbClr val="333F50"/>
              </a:solidFill>
              <a:latin typeface="+mj-lt"/>
            </a:endParaRPr>
          </a:p>
        </p:txBody>
      </p:sp>
      <p:sp>
        <p:nvSpPr>
          <p:cNvPr id="14" name="TextBox 13"/>
          <p:cNvSpPr txBox="1"/>
          <p:nvPr/>
        </p:nvSpPr>
        <p:spPr>
          <a:xfrm>
            <a:off x="2032000" y="1231900"/>
            <a:ext cx="9537700" cy="4770536"/>
          </a:xfrm>
          <a:prstGeom prst="rect">
            <a:avLst/>
          </a:prstGeom>
          <a:noFill/>
        </p:spPr>
        <p:txBody>
          <a:bodyPr wrap="square" rtlCol="0">
            <a:spAutoFit/>
          </a:bodyPr>
          <a:lstStyle/>
          <a:p>
            <a:pPr>
              <a:spcAft>
                <a:spcPts val="1200"/>
              </a:spcAft>
              <a:buFont typeface="Arial"/>
              <a:buChar char="•"/>
            </a:pPr>
            <a:r>
              <a:rPr lang="en-US" sz="2400" dirty="0">
                <a:solidFill>
                  <a:srgbClr val="595959"/>
                </a:solidFill>
              </a:rPr>
              <a:t> Ties to a STABLE </a:t>
            </a:r>
            <a:r>
              <a:rPr lang="en-US" sz="2400" cap="all" dirty="0">
                <a:solidFill>
                  <a:srgbClr val="595959"/>
                </a:solidFill>
              </a:rPr>
              <a:t>existing structure </a:t>
            </a:r>
            <a:r>
              <a:rPr lang="en-US" sz="2400" dirty="0">
                <a:solidFill>
                  <a:srgbClr val="595959"/>
                </a:solidFill>
              </a:rPr>
              <a:t>ensure the scaffold’s </a:t>
            </a:r>
            <a:r>
              <a:rPr lang="en-US" sz="2400" cap="all" dirty="0">
                <a:solidFill>
                  <a:srgbClr val="595959"/>
                </a:solidFill>
              </a:rPr>
              <a:t>stability</a:t>
            </a:r>
            <a:r>
              <a:rPr lang="en-US" sz="2400" dirty="0">
                <a:solidFill>
                  <a:srgbClr val="595959"/>
                </a:solidFill>
              </a:rPr>
              <a:t>. </a:t>
            </a:r>
          </a:p>
          <a:p>
            <a:pPr>
              <a:spcAft>
                <a:spcPts val="1200"/>
              </a:spcAft>
              <a:buFont typeface="Arial"/>
              <a:buChar char="•"/>
            </a:pPr>
            <a:r>
              <a:rPr lang="en-US" sz="2400" dirty="0">
                <a:solidFill>
                  <a:srgbClr val="595959"/>
                </a:solidFill>
              </a:rPr>
              <a:t> Ties are </a:t>
            </a:r>
            <a:r>
              <a:rPr lang="en-US" sz="2400" cap="all" dirty="0">
                <a:solidFill>
                  <a:srgbClr val="595959"/>
                </a:solidFill>
              </a:rPr>
              <a:t>required </a:t>
            </a:r>
            <a:r>
              <a:rPr lang="en-US" sz="2400" dirty="0">
                <a:solidFill>
                  <a:srgbClr val="595959"/>
                </a:solidFill>
              </a:rPr>
              <a:t>when the scaffold is </a:t>
            </a:r>
            <a:r>
              <a:rPr lang="en-US" sz="2400" cap="all" dirty="0">
                <a:solidFill>
                  <a:srgbClr val="595959"/>
                </a:solidFill>
              </a:rPr>
              <a:t>enclosed</a:t>
            </a:r>
            <a:r>
              <a:rPr lang="en-US" sz="2400" dirty="0">
                <a:solidFill>
                  <a:srgbClr val="595959"/>
                </a:solidFill>
              </a:rPr>
              <a:t> or exceeds allowable HEIGHT-TO-BASE RATIO.</a:t>
            </a:r>
          </a:p>
          <a:p>
            <a:pPr>
              <a:spcAft>
                <a:spcPts val="1200"/>
              </a:spcAft>
              <a:buFont typeface="Arial"/>
              <a:buChar char="•"/>
            </a:pPr>
            <a:r>
              <a:rPr lang="en-US" sz="2400" dirty="0">
                <a:solidFill>
                  <a:srgbClr val="595959"/>
                </a:solidFill>
              </a:rPr>
              <a:t> </a:t>
            </a:r>
            <a:r>
              <a:rPr lang="en-US" sz="2400" cap="all" dirty="0">
                <a:solidFill>
                  <a:srgbClr val="595959"/>
                </a:solidFill>
              </a:rPr>
              <a:t>Tension COMPONTENT</a:t>
            </a:r>
            <a:r>
              <a:rPr lang="en-US" sz="2400" dirty="0">
                <a:solidFill>
                  <a:srgbClr val="595959"/>
                </a:solidFill>
              </a:rPr>
              <a:t> (prevent the scaffold falling </a:t>
            </a:r>
            <a:r>
              <a:rPr lang="en-US" sz="2400" cap="all" dirty="0">
                <a:solidFill>
                  <a:srgbClr val="595959"/>
                </a:solidFill>
              </a:rPr>
              <a:t>away</a:t>
            </a:r>
            <a:r>
              <a:rPr lang="en-US" sz="2400" dirty="0">
                <a:solidFill>
                  <a:srgbClr val="595959"/>
                </a:solidFill>
              </a:rPr>
              <a:t> from the structure), and </a:t>
            </a:r>
            <a:r>
              <a:rPr lang="en-US" sz="2400" cap="all" dirty="0">
                <a:solidFill>
                  <a:srgbClr val="595959"/>
                </a:solidFill>
              </a:rPr>
              <a:t>compression COMPONENT</a:t>
            </a:r>
            <a:r>
              <a:rPr lang="en-US" sz="2400" dirty="0">
                <a:solidFill>
                  <a:srgbClr val="595959"/>
                </a:solidFill>
              </a:rPr>
              <a:t> (prevents the scaffold falling </a:t>
            </a:r>
            <a:r>
              <a:rPr lang="en-US" sz="2400" cap="all" dirty="0">
                <a:solidFill>
                  <a:srgbClr val="595959"/>
                </a:solidFill>
              </a:rPr>
              <a:t>into</a:t>
            </a:r>
            <a:r>
              <a:rPr lang="en-US" sz="2400" dirty="0">
                <a:solidFill>
                  <a:srgbClr val="595959"/>
                </a:solidFill>
              </a:rPr>
              <a:t> the structure).</a:t>
            </a:r>
          </a:p>
          <a:p>
            <a:pPr>
              <a:spcAft>
                <a:spcPts val="1200"/>
              </a:spcAft>
              <a:buFont typeface="Arial"/>
              <a:buChar char="•"/>
            </a:pPr>
            <a:r>
              <a:rPr lang="en-US" sz="2400" dirty="0">
                <a:solidFill>
                  <a:srgbClr val="595959"/>
                </a:solidFill>
              </a:rPr>
              <a:t> Check your local regulations for the </a:t>
            </a:r>
            <a:r>
              <a:rPr lang="en-US" sz="2400" cap="all" dirty="0">
                <a:solidFill>
                  <a:srgbClr val="595959"/>
                </a:solidFill>
              </a:rPr>
              <a:t>required spacing of ties</a:t>
            </a:r>
            <a:r>
              <a:rPr lang="en-US" sz="2400" dirty="0">
                <a:solidFill>
                  <a:srgbClr val="595959"/>
                </a:solidFill>
              </a:rPr>
              <a:t> and MAKE SURE all the required ties are in place. </a:t>
            </a:r>
          </a:p>
          <a:p>
            <a:pPr>
              <a:spcAft>
                <a:spcPts val="1200"/>
              </a:spcAft>
              <a:buFont typeface="Arial"/>
              <a:buChar char="•"/>
            </a:pPr>
            <a:r>
              <a:rPr lang="en-US" sz="2400" dirty="0">
                <a:solidFill>
                  <a:srgbClr val="595959"/>
                </a:solidFill>
              </a:rPr>
              <a:t> Ties should be placed </a:t>
            </a:r>
            <a:r>
              <a:rPr lang="en-US" sz="2400" cap="all" dirty="0">
                <a:solidFill>
                  <a:srgbClr val="595959"/>
                </a:solidFill>
              </a:rPr>
              <a:t>near the top bearer or horizontal member</a:t>
            </a:r>
            <a:r>
              <a:rPr lang="en-US" sz="2400" dirty="0">
                <a:solidFill>
                  <a:srgbClr val="595959"/>
                </a:solidFill>
              </a:rPr>
              <a:t> of the frame. </a:t>
            </a:r>
          </a:p>
        </p:txBody>
      </p:sp>
      <p:pic>
        <p:nvPicPr>
          <p:cNvPr id="13" name="Picture 12" descr="17_SAIA_Logo_Pantone302_Horz_Stack_375 Lime Green (1).eps"/>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3">
                <a:alphaModFix amt="50000"/>
              </a:blip>
              <a:stretch>
                <a:fillRect/>
              </a:stretch>
            </p:blipFill>
          </mc:Choice>
          <mc:Fallback>
            <p:blipFill>
              <a:blip r:embed="rId4">
                <a:alphaModFix amt="50000"/>
              </a:blip>
              <a:stretch>
                <a:fillRect/>
              </a:stretch>
            </p:blipFill>
          </mc:Fallback>
        </mc:AlternateContent>
        <p:spPr>
          <a:xfrm>
            <a:off x="261411" y="6386468"/>
            <a:ext cx="2557731" cy="263197"/>
          </a:xfrm>
          <a:prstGeom prst="rect">
            <a:avLst/>
          </a:prstGeom>
          <a:noFill/>
          <a:ln w="12700" cmpd="sng">
            <a:noFill/>
          </a:ln>
        </p:spPr>
      </p:pic>
      <p:cxnSp>
        <p:nvCxnSpPr>
          <p:cNvPr id="15" name="Straight Connector 14"/>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47" presetClass="entr" presetSubtype="0"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anim calcmode="lin" valueType="num">
                                      <p:cBhvr>
                                        <p:cTn id="14" dur="500" fill="hold"/>
                                        <p:tgtEl>
                                          <p:spTgt spid="7"/>
                                        </p:tgtEl>
                                        <p:attrNameLst>
                                          <p:attrName>ppt_x</p:attrName>
                                        </p:attrNameLst>
                                      </p:cBhvr>
                                      <p:tavLst>
                                        <p:tav tm="0">
                                          <p:val>
                                            <p:strVal val="#ppt_x"/>
                                          </p:val>
                                        </p:tav>
                                        <p:tav tm="100000">
                                          <p:val>
                                            <p:strVal val="#ppt_x"/>
                                          </p:val>
                                        </p:tav>
                                      </p:tavLst>
                                    </p:anim>
                                    <p:anim calcmode="lin" valueType="num">
                                      <p:cBhvr>
                                        <p:cTn id="15"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0" y="0"/>
            <a:ext cx="12192000" cy="6858000"/>
          </a:xfrm>
          <a:prstGeom prst="rect">
            <a:avLst/>
          </a:prstGeom>
          <a:solidFill>
            <a:schemeClr val="tx2">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5" name="Group 14"/>
          <p:cNvGrpSpPr/>
          <p:nvPr/>
        </p:nvGrpSpPr>
        <p:grpSpPr>
          <a:xfrm>
            <a:off x="2" y="5994400"/>
            <a:ext cx="10147298" cy="863600"/>
            <a:chOff x="2" y="5994400"/>
            <a:chExt cx="10147298" cy="863600"/>
          </a:xfrm>
        </p:grpSpPr>
        <p:sp>
          <p:nvSpPr>
            <p:cNvPr id="25" name="Rectangle 24"/>
            <p:cNvSpPr/>
            <p:nvPr/>
          </p:nvSpPr>
          <p:spPr>
            <a:xfrm rot="16200000">
              <a:off x="586600" y="5412598"/>
              <a:ext cx="858803" cy="2032000"/>
            </a:xfrm>
            <a:prstGeom prst="rect">
              <a:avLst/>
            </a:prstGeom>
            <a:solidFill>
              <a:srgbClr val="A4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6" name="Rectangle 25"/>
            <p:cNvSpPr/>
            <p:nvPr/>
          </p:nvSpPr>
          <p:spPr>
            <a:xfrm rot="16200000">
              <a:off x="2618605" y="5412604"/>
              <a:ext cx="858792" cy="2032000"/>
            </a:xfrm>
            <a:prstGeom prst="rect">
              <a:avLst/>
            </a:prstGeom>
            <a:solidFill>
              <a:srgbClr val="C815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7" name="Rectangle 26"/>
            <p:cNvSpPr/>
            <p:nvPr/>
          </p:nvSpPr>
          <p:spPr>
            <a:xfrm rot="16200000">
              <a:off x="4650602" y="5412601"/>
              <a:ext cx="858798" cy="2032000"/>
            </a:xfrm>
            <a:prstGeom prst="rect">
              <a:avLst/>
            </a:prstGeom>
            <a:solidFill>
              <a:srgbClr val="D044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8" name="Rectangle 27"/>
            <p:cNvSpPr/>
            <p:nvPr/>
          </p:nvSpPr>
          <p:spPr>
            <a:xfrm rot="16200000">
              <a:off x="6669902" y="5412599"/>
              <a:ext cx="858801" cy="2032000"/>
            </a:xfrm>
            <a:prstGeom prst="rect">
              <a:avLst/>
            </a:prstGeom>
            <a:solidFill>
              <a:srgbClr val="D967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9" name="Rectangle 28"/>
            <p:cNvSpPr/>
            <p:nvPr/>
          </p:nvSpPr>
          <p:spPr>
            <a:xfrm rot="16200000">
              <a:off x="8699500" y="5410200"/>
              <a:ext cx="863600" cy="2032000"/>
            </a:xfrm>
            <a:prstGeom prst="rect">
              <a:avLst/>
            </a:prstGeom>
            <a:solidFill>
              <a:srgbClr val="E07E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cxnSp>
        <p:nvCxnSpPr>
          <p:cNvPr id="43" name="Straight Connector 42"/>
          <p:cNvCxnSpPr/>
          <p:nvPr/>
        </p:nvCxnSpPr>
        <p:spPr>
          <a:xfrm>
            <a:off x="6123595" y="4752582"/>
            <a:ext cx="5092262" cy="0"/>
          </a:xfrm>
          <a:prstGeom prst="line">
            <a:avLst/>
          </a:prstGeom>
          <a:ln w="15875">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11215857" y="4752975"/>
            <a:ext cx="0" cy="438149"/>
          </a:xfrm>
          <a:prstGeom prst="line">
            <a:avLst/>
          </a:prstGeom>
          <a:ln w="15875">
            <a:solidFill>
              <a:schemeClr val="accent6"/>
            </a:solidFill>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2171649" y="2585759"/>
            <a:ext cx="7848723" cy="830997"/>
          </a:xfrm>
          <a:prstGeom prst="rect">
            <a:avLst/>
          </a:prstGeom>
          <a:noFill/>
        </p:spPr>
        <p:txBody>
          <a:bodyPr wrap="none" rtlCol="0">
            <a:spAutoFit/>
          </a:bodyPr>
          <a:lstStyle/>
          <a:p>
            <a:pPr algn="ctr"/>
            <a:r>
              <a:rPr lang="id-ID" sz="4800" dirty="0">
                <a:solidFill>
                  <a:schemeClr val="bg1"/>
                </a:solidFill>
              </a:rPr>
              <a:t>DISMANTLING &amp; STORAGE</a:t>
            </a:r>
          </a:p>
        </p:txBody>
      </p:sp>
      <p:sp>
        <p:nvSpPr>
          <p:cNvPr id="47" name="Rectangle 46"/>
          <p:cNvSpPr/>
          <p:nvPr/>
        </p:nvSpPr>
        <p:spPr>
          <a:xfrm>
            <a:off x="0" y="3354329"/>
            <a:ext cx="12192000" cy="400110"/>
          </a:xfrm>
          <a:prstGeom prst="rect">
            <a:avLst/>
          </a:prstGeom>
          <a:noFill/>
        </p:spPr>
        <p:txBody>
          <a:bodyPr wrap="square">
            <a:spAutoFit/>
          </a:bodyPr>
          <a:lstStyle/>
          <a:p>
            <a:pPr algn="ctr"/>
            <a:r>
              <a:rPr lang="en-US" sz="2000" cap="all" dirty="0">
                <a:solidFill>
                  <a:srgbClr val="93BC00"/>
                </a:solidFill>
              </a:rPr>
              <a:t>Dismantling scaffolds exposes workers to the same hazards as building them</a:t>
            </a:r>
            <a:endParaRPr lang="id-ID" sz="2000" cap="all" dirty="0">
              <a:solidFill>
                <a:srgbClr val="93BC00"/>
              </a:solidFill>
              <a:latin typeface="Source Sans Pro Light" panose="020B0403030403020204" pitchFamily="34" charset="0"/>
            </a:endParaRPr>
          </a:p>
        </p:txBody>
      </p:sp>
      <p:cxnSp>
        <p:nvCxnSpPr>
          <p:cNvPr id="48" name="Straight Connector 47"/>
          <p:cNvCxnSpPr/>
          <p:nvPr/>
        </p:nvCxnSpPr>
        <p:spPr>
          <a:xfrm>
            <a:off x="5723825" y="3802513"/>
            <a:ext cx="744351" cy="0"/>
          </a:xfrm>
          <a:prstGeom prst="line">
            <a:avLst/>
          </a:prstGeom>
          <a:ln w="15875">
            <a:solidFill>
              <a:schemeClr val="accent2"/>
            </a:solidFill>
            <a:prstDash val="sysDash"/>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6096000" y="3952875"/>
            <a:ext cx="0" cy="809232"/>
          </a:xfrm>
          <a:prstGeom prst="line">
            <a:avLst/>
          </a:prstGeom>
          <a:ln w="15875">
            <a:solidFill>
              <a:schemeClr val="accent6"/>
            </a:solidFill>
            <a:headEnd type="oval"/>
          </a:ln>
        </p:spPr>
        <p:style>
          <a:lnRef idx="1">
            <a:schemeClr val="accent1"/>
          </a:lnRef>
          <a:fillRef idx="0">
            <a:schemeClr val="accent1"/>
          </a:fillRef>
          <a:effectRef idx="0">
            <a:schemeClr val="accent1"/>
          </a:effectRef>
          <a:fontRef idx="minor">
            <a:schemeClr val="tx1"/>
          </a:fontRef>
        </p:style>
      </p:cxnSp>
      <p:grpSp>
        <p:nvGrpSpPr>
          <p:cNvPr id="17" name="Group 16"/>
          <p:cNvGrpSpPr/>
          <p:nvPr/>
        </p:nvGrpSpPr>
        <p:grpSpPr>
          <a:xfrm>
            <a:off x="10147300" y="5092700"/>
            <a:ext cx="2032000" cy="1765300"/>
            <a:chOff x="10147300" y="5092700"/>
            <a:chExt cx="2032000" cy="1765300"/>
          </a:xfrm>
          <a:solidFill>
            <a:srgbClr val="E9A6A9"/>
          </a:solidFill>
        </p:grpSpPr>
        <p:sp>
          <p:nvSpPr>
            <p:cNvPr id="30" name="Rectangle 29"/>
            <p:cNvSpPr/>
            <p:nvPr/>
          </p:nvSpPr>
          <p:spPr>
            <a:xfrm rot="16200000">
              <a:off x="10280650" y="4959350"/>
              <a:ext cx="1765300" cy="2032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2" name="TextBox 21"/>
            <p:cNvSpPr txBox="1"/>
            <p:nvPr/>
          </p:nvSpPr>
          <p:spPr>
            <a:xfrm>
              <a:off x="10909300" y="5537200"/>
              <a:ext cx="863600" cy="769441"/>
            </a:xfrm>
            <a:prstGeom prst="rect">
              <a:avLst/>
            </a:prstGeom>
            <a:grpFill/>
          </p:spPr>
          <p:txBody>
            <a:bodyPr wrap="square" rtlCol="0">
              <a:spAutoFit/>
            </a:bodyPr>
            <a:lstStyle/>
            <a:p>
              <a:r>
                <a:rPr lang="en-US" sz="4400" dirty="0">
                  <a:solidFill>
                    <a:srgbClr val="FFFFFF"/>
                  </a:solidFill>
                </a:rPr>
                <a:t>6</a:t>
              </a:r>
            </a:p>
          </p:txBody>
        </p:sp>
      </p:grpSp>
    </p:spTree>
    <p:extLst>
      <p:ext uri="{BB962C8B-B14F-4D97-AF65-F5344CB8AC3E}">
        <p14:creationId xmlns:p14="http://schemas.microsoft.com/office/powerpoint/2010/main" val="408428245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slide(fromBottom)">
                                      <p:cBhvr>
                                        <p:cTn id="7" dur="500"/>
                                        <p:tgtEl>
                                          <p:spTgt spid="15"/>
                                        </p:tgtEl>
                                      </p:cBhvr>
                                    </p:animEffect>
                                  </p:childTnLst>
                                </p:cTn>
                              </p:par>
                            </p:childTnLst>
                          </p:cTn>
                        </p:par>
                        <p:par>
                          <p:cTn id="8" fill="hold">
                            <p:stCondLst>
                              <p:cond delay="500"/>
                            </p:stCondLst>
                            <p:childTnLst>
                              <p:par>
                                <p:cTn id="9" presetID="12" presetClass="entr" presetSubtype="4"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slide(fromBottom)">
                                      <p:cBhvr>
                                        <p:cTn id="11" dur="500"/>
                                        <p:tgtEl>
                                          <p:spTgt spid="17"/>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45"/>
                                        </p:tgtEl>
                                        <p:attrNameLst>
                                          <p:attrName>style.visibility</p:attrName>
                                        </p:attrNameLst>
                                      </p:cBhvr>
                                      <p:to>
                                        <p:strVal val="visible"/>
                                      </p:to>
                                    </p:set>
                                    <p:animEffect transition="in" filter="wipe(down)">
                                      <p:cBhvr>
                                        <p:cTn id="15" dur="500"/>
                                        <p:tgtEl>
                                          <p:spTgt spid="45"/>
                                        </p:tgtEl>
                                      </p:cBhvr>
                                    </p:animEffect>
                                  </p:childTnLst>
                                </p:cTn>
                              </p:par>
                            </p:childTnLst>
                          </p:cTn>
                        </p:par>
                        <p:par>
                          <p:cTn id="16" fill="hold">
                            <p:stCondLst>
                              <p:cond delay="1500"/>
                            </p:stCondLst>
                            <p:childTnLst>
                              <p:par>
                                <p:cTn id="17" presetID="22" presetClass="entr" presetSubtype="2" fill="hold" nodeType="afterEffect">
                                  <p:stCondLst>
                                    <p:cond delay="0"/>
                                  </p:stCondLst>
                                  <p:childTnLst>
                                    <p:set>
                                      <p:cBhvr>
                                        <p:cTn id="18" dur="1" fill="hold">
                                          <p:stCondLst>
                                            <p:cond delay="0"/>
                                          </p:stCondLst>
                                        </p:cTn>
                                        <p:tgtEl>
                                          <p:spTgt spid="43"/>
                                        </p:tgtEl>
                                        <p:attrNameLst>
                                          <p:attrName>style.visibility</p:attrName>
                                        </p:attrNameLst>
                                      </p:cBhvr>
                                      <p:to>
                                        <p:strVal val="visible"/>
                                      </p:to>
                                    </p:set>
                                    <p:animEffect transition="in" filter="wipe(right)">
                                      <p:cBhvr>
                                        <p:cTn id="19" dur="500"/>
                                        <p:tgtEl>
                                          <p:spTgt spid="43"/>
                                        </p:tgtEl>
                                      </p:cBhvr>
                                    </p:animEffect>
                                  </p:childTnLst>
                                </p:cTn>
                              </p:par>
                            </p:childTnLst>
                          </p:cTn>
                        </p:par>
                        <p:par>
                          <p:cTn id="20" fill="hold">
                            <p:stCondLst>
                              <p:cond delay="2000"/>
                            </p:stCondLst>
                            <p:childTnLst>
                              <p:par>
                                <p:cTn id="21" presetID="22" presetClass="entr" presetSubtype="4" fill="hold" nodeType="afterEffect">
                                  <p:stCondLst>
                                    <p:cond delay="0"/>
                                  </p:stCondLst>
                                  <p:childTnLst>
                                    <p:set>
                                      <p:cBhvr>
                                        <p:cTn id="22" dur="1" fill="hold">
                                          <p:stCondLst>
                                            <p:cond delay="0"/>
                                          </p:stCondLst>
                                        </p:cTn>
                                        <p:tgtEl>
                                          <p:spTgt spid="49"/>
                                        </p:tgtEl>
                                        <p:attrNameLst>
                                          <p:attrName>style.visibility</p:attrName>
                                        </p:attrNameLst>
                                      </p:cBhvr>
                                      <p:to>
                                        <p:strVal val="visible"/>
                                      </p:to>
                                    </p:set>
                                    <p:animEffect transition="in" filter="wipe(down)">
                                      <p:cBhvr>
                                        <p:cTn id="23" dur="500"/>
                                        <p:tgtEl>
                                          <p:spTgt spid="49"/>
                                        </p:tgtEl>
                                      </p:cBhvr>
                                    </p:animEffect>
                                  </p:childTnLst>
                                </p:cTn>
                              </p:par>
                            </p:childTnLst>
                          </p:cTn>
                        </p:par>
                        <p:par>
                          <p:cTn id="24" fill="hold">
                            <p:stCondLst>
                              <p:cond delay="2500"/>
                            </p:stCondLst>
                            <p:childTnLst>
                              <p:par>
                                <p:cTn id="25" presetID="16" presetClass="entr" presetSubtype="37" fill="hold" nodeType="afterEffect">
                                  <p:stCondLst>
                                    <p:cond delay="0"/>
                                  </p:stCondLst>
                                  <p:childTnLst>
                                    <p:set>
                                      <p:cBhvr>
                                        <p:cTn id="26" dur="1" fill="hold">
                                          <p:stCondLst>
                                            <p:cond delay="0"/>
                                          </p:stCondLst>
                                        </p:cTn>
                                        <p:tgtEl>
                                          <p:spTgt spid="48"/>
                                        </p:tgtEl>
                                        <p:attrNameLst>
                                          <p:attrName>style.visibility</p:attrName>
                                        </p:attrNameLst>
                                      </p:cBhvr>
                                      <p:to>
                                        <p:strVal val="visible"/>
                                      </p:to>
                                    </p:set>
                                    <p:animEffect transition="in" filter="barn(outVertical)">
                                      <p:cBhvr>
                                        <p:cTn id="27" dur="500"/>
                                        <p:tgtEl>
                                          <p:spTgt spid="48"/>
                                        </p:tgtEl>
                                      </p:cBhvr>
                                    </p:animEffect>
                                  </p:childTnLst>
                                </p:cTn>
                              </p:par>
                            </p:childTnLst>
                          </p:cTn>
                        </p:par>
                        <p:par>
                          <p:cTn id="28" fill="hold">
                            <p:stCondLst>
                              <p:cond delay="3000"/>
                            </p:stCondLst>
                            <p:childTnLst>
                              <p:par>
                                <p:cTn id="29" presetID="42" presetClass="entr" presetSubtype="0" fill="hold" grpId="0" nodeType="afterEffect">
                                  <p:stCondLst>
                                    <p:cond delay="0"/>
                                  </p:stCondLst>
                                  <p:childTnLst>
                                    <p:set>
                                      <p:cBhvr>
                                        <p:cTn id="30" dur="1" fill="hold">
                                          <p:stCondLst>
                                            <p:cond delay="0"/>
                                          </p:stCondLst>
                                        </p:cTn>
                                        <p:tgtEl>
                                          <p:spTgt spid="46"/>
                                        </p:tgtEl>
                                        <p:attrNameLst>
                                          <p:attrName>style.visibility</p:attrName>
                                        </p:attrNameLst>
                                      </p:cBhvr>
                                      <p:to>
                                        <p:strVal val="visible"/>
                                      </p:to>
                                    </p:set>
                                    <p:animEffect transition="in" filter="fade">
                                      <p:cBhvr>
                                        <p:cTn id="31" dur="1000"/>
                                        <p:tgtEl>
                                          <p:spTgt spid="46"/>
                                        </p:tgtEl>
                                      </p:cBhvr>
                                    </p:animEffect>
                                    <p:anim calcmode="lin" valueType="num">
                                      <p:cBhvr>
                                        <p:cTn id="32" dur="1000" fill="hold"/>
                                        <p:tgtEl>
                                          <p:spTgt spid="46"/>
                                        </p:tgtEl>
                                        <p:attrNameLst>
                                          <p:attrName>ppt_x</p:attrName>
                                        </p:attrNameLst>
                                      </p:cBhvr>
                                      <p:tavLst>
                                        <p:tav tm="0">
                                          <p:val>
                                            <p:strVal val="#ppt_x"/>
                                          </p:val>
                                        </p:tav>
                                        <p:tav tm="100000">
                                          <p:val>
                                            <p:strVal val="#ppt_x"/>
                                          </p:val>
                                        </p:tav>
                                      </p:tavLst>
                                    </p:anim>
                                    <p:anim calcmode="lin" valueType="num">
                                      <p:cBhvr>
                                        <p:cTn id="33" dur="1000" fill="hold"/>
                                        <p:tgtEl>
                                          <p:spTgt spid="46"/>
                                        </p:tgtEl>
                                        <p:attrNameLst>
                                          <p:attrName>ppt_y</p:attrName>
                                        </p:attrNameLst>
                                      </p:cBhvr>
                                      <p:tavLst>
                                        <p:tav tm="0">
                                          <p:val>
                                            <p:strVal val="#ppt_y+.1"/>
                                          </p:val>
                                        </p:tav>
                                        <p:tav tm="100000">
                                          <p:val>
                                            <p:strVal val="#ppt_y"/>
                                          </p:val>
                                        </p:tav>
                                      </p:tavLst>
                                    </p:anim>
                                  </p:childTnLst>
                                </p:cTn>
                              </p:par>
                            </p:childTnLst>
                          </p:cTn>
                        </p:par>
                        <p:par>
                          <p:cTn id="34" fill="hold">
                            <p:stCondLst>
                              <p:cond delay="4000"/>
                            </p:stCondLst>
                            <p:childTnLst>
                              <p:par>
                                <p:cTn id="35" presetID="42" presetClass="entr" presetSubtype="0" fill="hold" grpId="0" nodeType="afterEffect">
                                  <p:stCondLst>
                                    <p:cond delay="0"/>
                                  </p:stCondLst>
                                  <p:childTnLst>
                                    <p:set>
                                      <p:cBhvr>
                                        <p:cTn id="36" dur="1" fill="hold">
                                          <p:stCondLst>
                                            <p:cond delay="0"/>
                                          </p:stCondLst>
                                        </p:cTn>
                                        <p:tgtEl>
                                          <p:spTgt spid="47"/>
                                        </p:tgtEl>
                                        <p:attrNameLst>
                                          <p:attrName>style.visibility</p:attrName>
                                        </p:attrNameLst>
                                      </p:cBhvr>
                                      <p:to>
                                        <p:strVal val="visible"/>
                                      </p:to>
                                    </p:set>
                                    <p:animEffect transition="in" filter="fade">
                                      <p:cBhvr>
                                        <p:cTn id="37" dur="1000"/>
                                        <p:tgtEl>
                                          <p:spTgt spid="47"/>
                                        </p:tgtEl>
                                      </p:cBhvr>
                                    </p:animEffect>
                                    <p:anim calcmode="lin" valueType="num">
                                      <p:cBhvr>
                                        <p:cTn id="38" dur="1000" fill="hold"/>
                                        <p:tgtEl>
                                          <p:spTgt spid="47"/>
                                        </p:tgtEl>
                                        <p:attrNameLst>
                                          <p:attrName>ppt_x</p:attrName>
                                        </p:attrNameLst>
                                      </p:cBhvr>
                                      <p:tavLst>
                                        <p:tav tm="0">
                                          <p:val>
                                            <p:strVal val="#ppt_x"/>
                                          </p:val>
                                        </p:tav>
                                        <p:tav tm="100000">
                                          <p:val>
                                            <p:strVal val="#ppt_x"/>
                                          </p:val>
                                        </p:tav>
                                      </p:tavLst>
                                    </p:anim>
                                    <p:anim calcmode="lin" valueType="num">
                                      <p:cBhvr>
                                        <p:cTn id="39"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47"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 name="TextBox 186"/>
          <p:cNvSpPr txBox="1"/>
          <p:nvPr/>
        </p:nvSpPr>
        <p:spPr>
          <a:xfrm>
            <a:off x="482308" y="528359"/>
            <a:ext cx="4242568" cy="830997"/>
          </a:xfrm>
          <a:prstGeom prst="rect">
            <a:avLst/>
          </a:prstGeom>
          <a:noFill/>
        </p:spPr>
        <p:txBody>
          <a:bodyPr wrap="none" rtlCol="0">
            <a:spAutoFit/>
          </a:bodyPr>
          <a:lstStyle/>
          <a:p>
            <a:pPr algn="ctr"/>
            <a:r>
              <a:rPr lang="id-ID" sz="4800" cap="all" dirty="0">
                <a:solidFill>
                  <a:srgbClr val="44546A"/>
                </a:solidFill>
                <a:latin typeface="+mj-lt"/>
              </a:rPr>
              <a:t>Dismantling</a:t>
            </a:r>
            <a:endParaRPr lang="en-US" sz="4800" cap="all" dirty="0">
              <a:solidFill>
                <a:srgbClr val="44546A"/>
              </a:solidFill>
              <a:latin typeface="+mj-lt"/>
            </a:endParaRPr>
          </a:p>
        </p:txBody>
      </p:sp>
      <p:sp>
        <p:nvSpPr>
          <p:cNvPr id="121" name="TextBox 120"/>
          <p:cNvSpPr txBox="1"/>
          <p:nvPr/>
        </p:nvSpPr>
        <p:spPr>
          <a:xfrm>
            <a:off x="6172199" y="1714500"/>
            <a:ext cx="2411143" cy="707886"/>
          </a:xfrm>
          <a:prstGeom prst="rect">
            <a:avLst/>
          </a:prstGeom>
          <a:noFill/>
        </p:spPr>
        <p:txBody>
          <a:bodyPr wrap="square" rtlCol="0">
            <a:spAutoFit/>
          </a:bodyPr>
          <a:lstStyle/>
          <a:p>
            <a:r>
              <a:rPr lang="id-ID" sz="2000" dirty="0">
                <a:solidFill>
                  <a:schemeClr val="bg1"/>
                </a:solidFill>
              </a:rPr>
              <a:t>VISUAL INSPECTION</a:t>
            </a:r>
          </a:p>
        </p:txBody>
      </p:sp>
      <p:sp>
        <p:nvSpPr>
          <p:cNvPr id="130" name="TextBox 129"/>
          <p:cNvSpPr txBox="1"/>
          <p:nvPr/>
        </p:nvSpPr>
        <p:spPr>
          <a:xfrm>
            <a:off x="9315607" y="5399314"/>
            <a:ext cx="1345561" cy="400110"/>
          </a:xfrm>
          <a:prstGeom prst="rect">
            <a:avLst/>
          </a:prstGeom>
          <a:noFill/>
        </p:spPr>
        <p:txBody>
          <a:bodyPr wrap="none" rtlCol="0">
            <a:spAutoFit/>
          </a:bodyPr>
          <a:lstStyle/>
          <a:p>
            <a:r>
              <a:rPr lang="id-ID" sz="2000" b="1" dirty="0">
                <a:solidFill>
                  <a:schemeClr val="bg1"/>
                </a:solidFill>
              </a:rPr>
              <a:t>Cerebelum</a:t>
            </a:r>
          </a:p>
        </p:txBody>
      </p:sp>
      <p:sp>
        <p:nvSpPr>
          <p:cNvPr id="13" name="TextBox 12"/>
          <p:cNvSpPr txBox="1"/>
          <p:nvPr/>
        </p:nvSpPr>
        <p:spPr>
          <a:xfrm>
            <a:off x="4521200" y="1308100"/>
            <a:ext cx="7556500" cy="5293756"/>
          </a:xfrm>
          <a:prstGeom prst="rect">
            <a:avLst/>
          </a:prstGeom>
          <a:noFill/>
        </p:spPr>
        <p:txBody>
          <a:bodyPr wrap="square" rtlCol="0">
            <a:spAutoFit/>
          </a:bodyPr>
          <a:lstStyle/>
          <a:p>
            <a:pPr>
              <a:spcAft>
                <a:spcPts val="1200"/>
              </a:spcAft>
              <a:buFont typeface="Arial"/>
              <a:buChar char="•"/>
            </a:pPr>
            <a:r>
              <a:rPr lang="en-US" sz="2400" dirty="0">
                <a:solidFill>
                  <a:srgbClr val="595959"/>
                </a:solidFill>
              </a:rPr>
              <a:t> Dismantling scaffolds requires the same knowledge, skills and planning as building them. </a:t>
            </a:r>
          </a:p>
          <a:p>
            <a:pPr>
              <a:spcAft>
                <a:spcPts val="1200"/>
              </a:spcAft>
              <a:buFont typeface="Arial"/>
              <a:buChar char="•"/>
            </a:pPr>
            <a:r>
              <a:rPr lang="en-US" sz="2400" dirty="0">
                <a:solidFill>
                  <a:srgbClr val="595959"/>
                </a:solidFill>
              </a:rPr>
              <a:t> You MUST visually inspect the scaffold and address potential hazards before dismantling.</a:t>
            </a:r>
          </a:p>
          <a:p>
            <a:pPr>
              <a:spcAft>
                <a:spcPts val="1200"/>
              </a:spcAft>
              <a:buFont typeface="Arial"/>
              <a:buChar char="•"/>
            </a:pPr>
            <a:r>
              <a:rPr lang="en-US" sz="2400" dirty="0">
                <a:solidFill>
                  <a:srgbClr val="595959"/>
                </a:solidFill>
              </a:rPr>
              <a:t> Remove top tie first (all other ties must be  removed last at each tie level). </a:t>
            </a:r>
          </a:p>
          <a:p>
            <a:pPr>
              <a:spcAft>
                <a:spcPts val="1200"/>
              </a:spcAft>
              <a:buFont typeface="Arial"/>
              <a:buChar char="•"/>
            </a:pPr>
            <a:r>
              <a:rPr lang="en-US" sz="2400" dirty="0">
                <a:solidFill>
                  <a:srgbClr val="595959"/>
                </a:solidFill>
              </a:rPr>
              <a:t> Components should be removed in reverse order of how they were built.</a:t>
            </a:r>
          </a:p>
          <a:p>
            <a:pPr>
              <a:spcAft>
                <a:spcPts val="1200"/>
              </a:spcAft>
              <a:buFont typeface="Arial"/>
              <a:buChar char="•"/>
            </a:pPr>
            <a:r>
              <a:rPr lang="en-US" sz="2400" dirty="0">
                <a:solidFill>
                  <a:srgbClr val="595959"/>
                </a:solidFill>
              </a:rPr>
              <a:t> Carefully lower components down to workers below (make sure they are standing in a safe position). DO NOT throw/drop components down.</a:t>
            </a:r>
          </a:p>
          <a:p>
            <a:endParaRPr lang="en-US" sz="2400" dirty="0">
              <a:solidFill>
                <a:srgbClr val="7F7F7F"/>
              </a:solidFill>
            </a:endParaRPr>
          </a:p>
        </p:txBody>
      </p:sp>
      <p:pic>
        <p:nvPicPr>
          <p:cNvPr id="7" name="Picture 6" descr="17_SAIA_Logo_Pantone302_Horz_Stack_375 Lime Green (1).eps"/>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3">
                <a:alphaModFix amt="50000"/>
              </a:blip>
              <a:stretch>
                <a:fillRect/>
              </a:stretch>
            </p:blipFill>
          </mc:Choice>
          <mc:Fallback>
            <p:blipFill>
              <a:blip r:embed="rId4">
                <a:alphaModFix amt="50000"/>
              </a:blip>
              <a:stretch>
                <a:fillRect/>
              </a:stretch>
            </p:blipFill>
          </mc:Fallback>
        </mc:AlternateContent>
        <p:spPr>
          <a:xfrm>
            <a:off x="261411" y="6386468"/>
            <a:ext cx="2557731" cy="263197"/>
          </a:xfrm>
          <a:prstGeom prst="rect">
            <a:avLst/>
          </a:prstGeom>
          <a:noFill/>
          <a:ln w="12700" cmpd="sng">
            <a:noFill/>
          </a:ln>
        </p:spPr>
      </p:pic>
      <p:cxnSp>
        <p:nvCxnSpPr>
          <p:cNvPr id="8" name="Straight Connector 7"/>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pic>
        <p:nvPicPr>
          <p:cNvPr id="10" name="Picture 9"/>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5"/>
              <a:srcRect l="43899"/>
              <a:stretch>
                <a:fillRect/>
              </a:stretch>
            </p:blipFill>
          </mc:Choice>
          <mc:Fallback>
            <p:blipFill>
              <a:blip r:embed="rId6"/>
              <a:srcRect l="43899"/>
              <a:stretch>
                <a:fillRect/>
              </a:stretch>
            </p:blipFill>
          </mc:Fallback>
        </mc:AlternateContent>
        <p:spPr>
          <a:xfrm>
            <a:off x="571500" y="1416050"/>
            <a:ext cx="3668024" cy="4603750"/>
          </a:xfrm>
          <a:prstGeom prst="rect">
            <a:avLst/>
          </a:prstGeom>
        </p:spPr>
      </p:pic>
    </p:spTree>
    <p:extLst>
      <p:ext uri="{BB962C8B-B14F-4D97-AF65-F5344CB8AC3E}">
        <p14:creationId xmlns:p14="http://schemas.microsoft.com/office/powerpoint/2010/main" val="416007728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187"/>
                                        </p:tgtEl>
                                        <p:attrNameLst>
                                          <p:attrName>style.visibility</p:attrName>
                                        </p:attrNameLst>
                                      </p:cBhvr>
                                      <p:to>
                                        <p:strVal val="visible"/>
                                      </p:to>
                                    </p:set>
                                    <p:animEffect transition="in" filter="fade">
                                      <p:cBhvr>
                                        <p:cTn id="7" dur="500"/>
                                        <p:tgtEl>
                                          <p:spTgt spid="187"/>
                                        </p:tgtEl>
                                      </p:cBhvr>
                                    </p:animEffect>
                                    <p:anim calcmode="lin" valueType="num">
                                      <p:cBhvr>
                                        <p:cTn id="8" dur="500" fill="hold"/>
                                        <p:tgtEl>
                                          <p:spTgt spid="187"/>
                                        </p:tgtEl>
                                        <p:attrNameLst>
                                          <p:attrName>ppt_x</p:attrName>
                                        </p:attrNameLst>
                                      </p:cBhvr>
                                      <p:tavLst>
                                        <p:tav tm="0">
                                          <p:val>
                                            <p:strVal val="#ppt_x"/>
                                          </p:val>
                                        </p:tav>
                                        <p:tav tm="100000">
                                          <p:val>
                                            <p:strVal val="#ppt_x"/>
                                          </p:val>
                                        </p:tav>
                                      </p:tavLst>
                                    </p:anim>
                                    <p:anim calcmode="lin" valueType="num">
                                      <p:cBhvr>
                                        <p:cTn id="9" dur="500" fill="hold"/>
                                        <p:tgtEl>
                                          <p:spTgt spid="187"/>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7" grpId="0"/>
      <p:bldP spid="13"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40538" y="210859"/>
            <a:ext cx="2984110" cy="830997"/>
          </a:xfrm>
          <a:prstGeom prst="rect">
            <a:avLst/>
          </a:prstGeom>
          <a:noFill/>
        </p:spPr>
        <p:txBody>
          <a:bodyPr wrap="none" rtlCol="0">
            <a:spAutoFit/>
          </a:bodyPr>
          <a:lstStyle/>
          <a:p>
            <a:pPr algn="ctr"/>
            <a:r>
              <a:rPr lang="id-ID" sz="4800" cap="all" dirty="0">
                <a:solidFill>
                  <a:schemeClr val="tx2"/>
                </a:solidFill>
                <a:latin typeface="+mj-lt"/>
              </a:rPr>
              <a:t>STORAGE</a:t>
            </a:r>
            <a:endParaRPr lang="en-US" sz="4800" cap="all" dirty="0">
              <a:solidFill>
                <a:schemeClr val="tx2"/>
              </a:solidFill>
              <a:latin typeface="+mj-lt"/>
            </a:endParaRPr>
          </a:p>
        </p:txBody>
      </p:sp>
      <p:sp>
        <p:nvSpPr>
          <p:cNvPr id="4" name="TextBox 3"/>
          <p:cNvSpPr txBox="1"/>
          <p:nvPr/>
        </p:nvSpPr>
        <p:spPr>
          <a:xfrm>
            <a:off x="4483100" y="1168400"/>
            <a:ext cx="8318500" cy="4862869"/>
          </a:xfrm>
          <a:prstGeom prst="rect">
            <a:avLst/>
          </a:prstGeom>
          <a:noFill/>
        </p:spPr>
        <p:txBody>
          <a:bodyPr wrap="square" rtlCol="0">
            <a:spAutoFit/>
          </a:bodyPr>
          <a:lstStyle/>
          <a:p>
            <a:pPr>
              <a:spcAft>
                <a:spcPts val="1200"/>
              </a:spcAft>
              <a:buFont typeface="Arial"/>
              <a:buChar char="•"/>
            </a:pPr>
            <a:r>
              <a:rPr lang="en-US" sz="2400" dirty="0">
                <a:solidFill>
                  <a:srgbClr val="595959"/>
                </a:solidFill>
              </a:rPr>
              <a:t> Improperly stored equipment can cause damage and make equipment unsafe</a:t>
            </a:r>
          </a:p>
          <a:p>
            <a:pPr>
              <a:spcAft>
                <a:spcPts val="1200"/>
              </a:spcAft>
              <a:buFont typeface="Arial"/>
              <a:buChar char="•"/>
            </a:pPr>
            <a:r>
              <a:rPr lang="en-US" sz="2400" dirty="0">
                <a:solidFill>
                  <a:srgbClr val="595959"/>
                </a:solidFill>
              </a:rPr>
              <a:t> Store equipment to provide easy access</a:t>
            </a:r>
          </a:p>
          <a:p>
            <a:pPr>
              <a:spcAft>
                <a:spcPts val="1200"/>
              </a:spcAft>
              <a:buFont typeface="Arial"/>
              <a:buChar char="•"/>
            </a:pPr>
            <a:r>
              <a:rPr lang="en-US" sz="2400" dirty="0">
                <a:solidFill>
                  <a:srgbClr val="595959"/>
                </a:solidFill>
              </a:rPr>
              <a:t> Provide proper support (</a:t>
            </a:r>
            <a:r>
              <a:rPr lang="en-US" sz="2400" dirty="0" err="1">
                <a:solidFill>
                  <a:srgbClr val="595959"/>
                </a:solidFill>
              </a:rPr>
              <a:t>dunnage</a:t>
            </a:r>
            <a:r>
              <a:rPr lang="en-US" sz="2400" dirty="0">
                <a:solidFill>
                  <a:srgbClr val="595959"/>
                </a:solidFill>
              </a:rPr>
              <a:t>)</a:t>
            </a:r>
          </a:p>
          <a:p>
            <a:pPr>
              <a:spcAft>
                <a:spcPts val="1200"/>
              </a:spcAft>
              <a:buFont typeface="Arial"/>
              <a:buChar char="•"/>
            </a:pPr>
            <a:r>
              <a:rPr lang="en-US" sz="2400" dirty="0">
                <a:solidFill>
                  <a:srgbClr val="595959"/>
                </a:solidFill>
              </a:rPr>
              <a:t> Provide proper blocking between layers of equipment</a:t>
            </a:r>
          </a:p>
          <a:p>
            <a:pPr>
              <a:spcAft>
                <a:spcPts val="1200"/>
              </a:spcAft>
              <a:buFont typeface="Arial"/>
              <a:buChar char="•"/>
            </a:pPr>
            <a:r>
              <a:rPr lang="en-US" sz="2400" dirty="0">
                <a:solidFill>
                  <a:srgbClr val="595959"/>
                </a:solidFill>
              </a:rPr>
              <a:t> Store different size parts in separate stacks</a:t>
            </a:r>
          </a:p>
          <a:p>
            <a:pPr>
              <a:spcAft>
                <a:spcPts val="1200"/>
              </a:spcAft>
              <a:buFont typeface="Arial"/>
              <a:buChar char="•"/>
            </a:pPr>
            <a:r>
              <a:rPr lang="en-US" sz="2400" dirty="0">
                <a:solidFill>
                  <a:srgbClr val="595959"/>
                </a:solidFill>
              </a:rPr>
              <a:t> Provide bins for small parts</a:t>
            </a:r>
          </a:p>
          <a:p>
            <a:pPr>
              <a:spcAft>
                <a:spcPts val="1200"/>
              </a:spcAft>
              <a:buFont typeface="Arial"/>
              <a:buChar char="•"/>
            </a:pPr>
            <a:r>
              <a:rPr lang="en-US" sz="2400" dirty="0">
                <a:solidFill>
                  <a:srgbClr val="595959"/>
                </a:solidFill>
              </a:rPr>
              <a:t> Separate damaged equipment (discard or repair)</a:t>
            </a:r>
          </a:p>
          <a:p>
            <a:pPr>
              <a:spcAft>
                <a:spcPts val="1200"/>
              </a:spcAft>
              <a:buFont typeface="Arial"/>
              <a:buChar char="•"/>
            </a:pPr>
            <a:r>
              <a:rPr lang="en-US" sz="2400" dirty="0">
                <a:solidFill>
                  <a:srgbClr val="595959"/>
                </a:solidFill>
              </a:rPr>
              <a:t> Do not stack equipment too high</a:t>
            </a:r>
          </a:p>
        </p:txBody>
      </p:sp>
      <p:pic>
        <p:nvPicPr>
          <p:cNvPr id="5" name="Picture 4" descr="17_SAIA_Logo_Pantone302_Horz_Stack_375 Lime Green (1).eps"/>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3">
                <a:alphaModFix amt="50000"/>
              </a:blip>
              <a:stretch>
                <a:fillRect/>
              </a:stretch>
            </p:blipFill>
          </mc:Choice>
          <mc:Fallback>
            <p:blipFill>
              <a:blip r:embed="rId4">
                <a:alphaModFix amt="50000"/>
              </a:blip>
              <a:stretch>
                <a:fillRect/>
              </a:stretch>
            </p:blipFill>
          </mc:Fallback>
        </mc:AlternateContent>
        <p:spPr>
          <a:xfrm>
            <a:off x="261411" y="6386468"/>
            <a:ext cx="2557731" cy="263197"/>
          </a:xfrm>
          <a:prstGeom prst="rect">
            <a:avLst/>
          </a:prstGeom>
          <a:noFill/>
          <a:ln w="12700" cmpd="sng">
            <a:noFill/>
          </a:ln>
        </p:spPr>
      </p:pic>
      <p:cxnSp>
        <p:nvCxnSpPr>
          <p:cNvPr id="6" name="Straight Connector 5"/>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pic>
        <p:nvPicPr>
          <p:cNvPr id="9" name="Picture 8"/>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5"/>
              <a:srcRect r="51180"/>
              <a:stretch>
                <a:fillRect/>
              </a:stretch>
            </p:blipFill>
          </mc:Choice>
          <mc:Fallback>
            <p:blipFill>
              <a:blip r:embed="rId6"/>
              <a:srcRect r="51180"/>
              <a:stretch>
                <a:fillRect/>
              </a:stretch>
            </p:blipFill>
          </mc:Fallback>
        </mc:AlternateContent>
        <p:spPr>
          <a:xfrm>
            <a:off x="533400" y="387082"/>
            <a:ext cx="3644900" cy="2876818"/>
          </a:xfrm>
          <a:prstGeom prst="rect">
            <a:avLst/>
          </a:prstGeom>
        </p:spPr>
      </p:pic>
      <p:pic>
        <p:nvPicPr>
          <p:cNvPr id="10" name="Picture 9"/>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5"/>
              <a:srcRect l="51064"/>
              <a:stretch>
                <a:fillRect/>
              </a:stretch>
            </p:blipFill>
          </mc:Choice>
          <mc:Fallback>
            <p:blipFill>
              <a:blip r:embed="rId6"/>
              <a:srcRect l="51064"/>
              <a:stretch>
                <a:fillRect/>
              </a:stretch>
            </p:blipFill>
          </mc:Fallback>
        </mc:AlternateContent>
        <p:spPr>
          <a:xfrm>
            <a:off x="533400" y="3279490"/>
            <a:ext cx="3657600" cy="2880010"/>
          </a:xfrm>
          <a:prstGeom prst="rect">
            <a:avLst/>
          </a:prstGeom>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12"/>
          <p:cNvSpPr/>
          <p:nvPr/>
        </p:nvSpPr>
        <p:spPr>
          <a:xfrm>
            <a:off x="457200" y="457200"/>
            <a:ext cx="1270000" cy="1231900"/>
          </a:xfrm>
          <a:prstGeom prst="roundRect">
            <a:avLst/>
          </a:prstGeom>
          <a:solidFill>
            <a:srgbClr val="E9A6A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 name="Group 2"/>
          <p:cNvGrpSpPr/>
          <p:nvPr/>
        </p:nvGrpSpPr>
        <p:grpSpPr>
          <a:xfrm>
            <a:off x="807418" y="766864"/>
            <a:ext cx="617837" cy="618015"/>
            <a:chOff x="0" y="4763"/>
            <a:chExt cx="5500688" cy="5502275"/>
          </a:xfrm>
          <a:solidFill>
            <a:schemeClr val="bg1"/>
          </a:solidFill>
        </p:grpSpPr>
        <p:sp>
          <p:nvSpPr>
            <p:cNvPr id="4" name="Freeform 5"/>
            <p:cNvSpPr>
              <a:spLocks noEditPoints="1"/>
            </p:cNvSpPr>
            <p:nvPr/>
          </p:nvSpPr>
          <p:spPr bwMode="auto">
            <a:xfrm>
              <a:off x="0" y="4763"/>
              <a:ext cx="5500688" cy="5502275"/>
            </a:xfrm>
            <a:custGeom>
              <a:avLst/>
              <a:gdLst>
                <a:gd name="T0" fmla="*/ 1007 w 1464"/>
                <a:gd name="T1" fmla="*/ 0 h 1464"/>
                <a:gd name="T2" fmla="*/ 549 w 1464"/>
                <a:gd name="T3" fmla="*/ 458 h 1464"/>
                <a:gd name="T4" fmla="*/ 582 w 1464"/>
                <a:gd name="T5" fmla="*/ 624 h 1464"/>
                <a:gd name="T6" fmla="*/ 26 w 1464"/>
                <a:gd name="T7" fmla="*/ 1179 h 1464"/>
                <a:gd name="T8" fmla="*/ 0 w 1464"/>
                <a:gd name="T9" fmla="*/ 1235 h 1464"/>
                <a:gd name="T10" fmla="*/ 0 w 1464"/>
                <a:gd name="T11" fmla="*/ 1373 h 1464"/>
                <a:gd name="T12" fmla="*/ 91 w 1464"/>
                <a:gd name="T13" fmla="*/ 1464 h 1464"/>
                <a:gd name="T14" fmla="*/ 229 w 1464"/>
                <a:gd name="T15" fmla="*/ 1464 h 1464"/>
                <a:gd name="T16" fmla="*/ 285 w 1464"/>
                <a:gd name="T17" fmla="*/ 1438 h 1464"/>
                <a:gd name="T18" fmla="*/ 350 w 1464"/>
                <a:gd name="T19" fmla="*/ 1373 h 1464"/>
                <a:gd name="T20" fmla="*/ 458 w 1464"/>
                <a:gd name="T21" fmla="*/ 1373 h 1464"/>
                <a:gd name="T22" fmla="*/ 549 w 1464"/>
                <a:gd name="T23" fmla="*/ 1281 h 1464"/>
                <a:gd name="T24" fmla="*/ 549 w 1464"/>
                <a:gd name="T25" fmla="*/ 1190 h 1464"/>
                <a:gd name="T26" fmla="*/ 641 w 1464"/>
                <a:gd name="T27" fmla="*/ 1190 h 1464"/>
                <a:gd name="T28" fmla="*/ 732 w 1464"/>
                <a:gd name="T29" fmla="*/ 1098 h 1464"/>
                <a:gd name="T30" fmla="*/ 732 w 1464"/>
                <a:gd name="T31" fmla="*/ 991 h 1464"/>
                <a:gd name="T32" fmla="*/ 841 w 1464"/>
                <a:gd name="T33" fmla="*/ 882 h 1464"/>
                <a:gd name="T34" fmla="*/ 1007 w 1464"/>
                <a:gd name="T35" fmla="*/ 915 h 1464"/>
                <a:gd name="T36" fmla="*/ 1464 w 1464"/>
                <a:gd name="T37" fmla="*/ 458 h 1464"/>
                <a:gd name="T38" fmla="*/ 1007 w 1464"/>
                <a:gd name="T39" fmla="*/ 0 h 1464"/>
                <a:gd name="T40" fmla="*/ 1007 w 1464"/>
                <a:gd name="T41" fmla="*/ 824 h 1464"/>
                <a:gd name="T42" fmla="*/ 822 w 1464"/>
                <a:gd name="T43" fmla="*/ 772 h 1464"/>
                <a:gd name="T44" fmla="*/ 806 w 1464"/>
                <a:gd name="T45" fmla="*/ 787 h 1464"/>
                <a:gd name="T46" fmla="*/ 755 w 1464"/>
                <a:gd name="T47" fmla="*/ 839 h 1464"/>
                <a:gd name="T48" fmla="*/ 667 w 1464"/>
                <a:gd name="T49" fmla="*/ 926 h 1464"/>
                <a:gd name="T50" fmla="*/ 641 w 1464"/>
                <a:gd name="T51" fmla="*/ 991 h 1464"/>
                <a:gd name="T52" fmla="*/ 641 w 1464"/>
                <a:gd name="T53" fmla="*/ 1098 h 1464"/>
                <a:gd name="T54" fmla="*/ 549 w 1464"/>
                <a:gd name="T55" fmla="*/ 1098 h 1464"/>
                <a:gd name="T56" fmla="*/ 458 w 1464"/>
                <a:gd name="T57" fmla="*/ 1190 h 1464"/>
                <a:gd name="T58" fmla="*/ 458 w 1464"/>
                <a:gd name="T59" fmla="*/ 1281 h 1464"/>
                <a:gd name="T60" fmla="*/ 350 w 1464"/>
                <a:gd name="T61" fmla="*/ 1281 h 1464"/>
                <a:gd name="T62" fmla="*/ 286 w 1464"/>
                <a:gd name="T63" fmla="*/ 1308 h 1464"/>
                <a:gd name="T64" fmla="*/ 221 w 1464"/>
                <a:gd name="T65" fmla="*/ 1373 h 1464"/>
                <a:gd name="T66" fmla="*/ 92 w 1464"/>
                <a:gd name="T67" fmla="*/ 1373 h 1464"/>
                <a:gd name="T68" fmla="*/ 92 w 1464"/>
                <a:gd name="T69" fmla="*/ 1242 h 1464"/>
                <a:gd name="T70" fmla="*/ 625 w 1464"/>
                <a:gd name="T71" fmla="*/ 709 h 1464"/>
                <a:gd name="T72" fmla="*/ 625 w 1464"/>
                <a:gd name="T73" fmla="*/ 710 h 1464"/>
                <a:gd name="T74" fmla="*/ 692 w 1464"/>
                <a:gd name="T75" fmla="*/ 642 h 1464"/>
                <a:gd name="T76" fmla="*/ 641 w 1464"/>
                <a:gd name="T77" fmla="*/ 458 h 1464"/>
                <a:gd name="T78" fmla="*/ 1007 w 1464"/>
                <a:gd name="T79" fmla="*/ 92 h 1464"/>
                <a:gd name="T80" fmla="*/ 1373 w 1464"/>
                <a:gd name="T81" fmla="*/ 458 h 1464"/>
                <a:gd name="T82" fmla="*/ 1007 w 1464"/>
                <a:gd name="T83" fmla="*/ 824 h 1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64" h="1464">
                  <a:moveTo>
                    <a:pt x="1007" y="0"/>
                  </a:moveTo>
                  <a:cubicBezTo>
                    <a:pt x="754" y="0"/>
                    <a:pt x="549" y="205"/>
                    <a:pt x="549" y="458"/>
                  </a:cubicBezTo>
                  <a:cubicBezTo>
                    <a:pt x="549" y="516"/>
                    <a:pt x="561" y="572"/>
                    <a:pt x="582" y="624"/>
                  </a:cubicBezTo>
                  <a:cubicBezTo>
                    <a:pt x="26" y="1179"/>
                    <a:pt x="26" y="1179"/>
                    <a:pt x="26" y="1179"/>
                  </a:cubicBezTo>
                  <a:cubicBezTo>
                    <a:pt x="10" y="1195"/>
                    <a:pt x="0" y="1211"/>
                    <a:pt x="0" y="1235"/>
                  </a:cubicBezTo>
                  <a:cubicBezTo>
                    <a:pt x="0" y="1373"/>
                    <a:pt x="0" y="1373"/>
                    <a:pt x="0" y="1373"/>
                  </a:cubicBezTo>
                  <a:cubicBezTo>
                    <a:pt x="0" y="1422"/>
                    <a:pt x="42" y="1464"/>
                    <a:pt x="91" y="1464"/>
                  </a:cubicBezTo>
                  <a:cubicBezTo>
                    <a:pt x="229" y="1464"/>
                    <a:pt x="229" y="1464"/>
                    <a:pt x="229" y="1464"/>
                  </a:cubicBezTo>
                  <a:cubicBezTo>
                    <a:pt x="253" y="1464"/>
                    <a:pt x="269" y="1454"/>
                    <a:pt x="285" y="1438"/>
                  </a:cubicBezTo>
                  <a:cubicBezTo>
                    <a:pt x="350" y="1373"/>
                    <a:pt x="350" y="1373"/>
                    <a:pt x="350" y="1373"/>
                  </a:cubicBezTo>
                  <a:cubicBezTo>
                    <a:pt x="458" y="1373"/>
                    <a:pt x="458" y="1373"/>
                    <a:pt x="458" y="1373"/>
                  </a:cubicBezTo>
                  <a:cubicBezTo>
                    <a:pt x="508" y="1373"/>
                    <a:pt x="549" y="1332"/>
                    <a:pt x="549" y="1281"/>
                  </a:cubicBezTo>
                  <a:cubicBezTo>
                    <a:pt x="549" y="1190"/>
                    <a:pt x="549" y="1190"/>
                    <a:pt x="549" y="1190"/>
                  </a:cubicBezTo>
                  <a:cubicBezTo>
                    <a:pt x="641" y="1190"/>
                    <a:pt x="641" y="1190"/>
                    <a:pt x="641" y="1190"/>
                  </a:cubicBezTo>
                  <a:cubicBezTo>
                    <a:pt x="691" y="1190"/>
                    <a:pt x="732" y="1149"/>
                    <a:pt x="732" y="1098"/>
                  </a:cubicBezTo>
                  <a:cubicBezTo>
                    <a:pt x="732" y="991"/>
                    <a:pt x="732" y="991"/>
                    <a:pt x="732" y="991"/>
                  </a:cubicBezTo>
                  <a:cubicBezTo>
                    <a:pt x="841" y="882"/>
                    <a:pt x="841" y="882"/>
                    <a:pt x="841" y="882"/>
                  </a:cubicBezTo>
                  <a:cubicBezTo>
                    <a:pt x="892" y="903"/>
                    <a:pt x="948" y="915"/>
                    <a:pt x="1007" y="915"/>
                  </a:cubicBezTo>
                  <a:cubicBezTo>
                    <a:pt x="1259" y="915"/>
                    <a:pt x="1464" y="710"/>
                    <a:pt x="1464" y="458"/>
                  </a:cubicBezTo>
                  <a:cubicBezTo>
                    <a:pt x="1464" y="205"/>
                    <a:pt x="1259" y="0"/>
                    <a:pt x="1007" y="0"/>
                  </a:cubicBezTo>
                  <a:close/>
                  <a:moveTo>
                    <a:pt x="1007" y="824"/>
                  </a:moveTo>
                  <a:cubicBezTo>
                    <a:pt x="939" y="824"/>
                    <a:pt x="876" y="804"/>
                    <a:pt x="822" y="772"/>
                  </a:cubicBezTo>
                  <a:cubicBezTo>
                    <a:pt x="806" y="787"/>
                    <a:pt x="806" y="787"/>
                    <a:pt x="806" y="787"/>
                  </a:cubicBezTo>
                  <a:cubicBezTo>
                    <a:pt x="755" y="839"/>
                    <a:pt x="755" y="839"/>
                    <a:pt x="755" y="839"/>
                  </a:cubicBezTo>
                  <a:cubicBezTo>
                    <a:pt x="667" y="926"/>
                    <a:pt x="667" y="926"/>
                    <a:pt x="667" y="926"/>
                  </a:cubicBezTo>
                  <a:cubicBezTo>
                    <a:pt x="650" y="943"/>
                    <a:pt x="641" y="967"/>
                    <a:pt x="641" y="991"/>
                  </a:cubicBezTo>
                  <a:cubicBezTo>
                    <a:pt x="641" y="1098"/>
                    <a:pt x="641" y="1098"/>
                    <a:pt x="641" y="1098"/>
                  </a:cubicBezTo>
                  <a:cubicBezTo>
                    <a:pt x="549" y="1098"/>
                    <a:pt x="549" y="1098"/>
                    <a:pt x="549" y="1098"/>
                  </a:cubicBezTo>
                  <a:cubicBezTo>
                    <a:pt x="499" y="1098"/>
                    <a:pt x="458" y="1139"/>
                    <a:pt x="458" y="1190"/>
                  </a:cubicBezTo>
                  <a:cubicBezTo>
                    <a:pt x="458" y="1281"/>
                    <a:pt x="458" y="1281"/>
                    <a:pt x="458" y="1281"/>
                  </a:cubicBezTo>
                  <a:cubicBezTo>
                    <a:pt x="350" y="1281"/>
                    <a:pt x="350" y="1281"/>
                    <a:pt x="350" y="1281"/>
                  </a:cubicBezTo>
                  <a:cubicBezTo>
                    <a:pt x="326" y="1281"/>
                    <a:pt x="303" y="1291"/>
                    <a:pt x="286" y="1308"/>
                  </a:cubicBezTo>
                  <a:cubicBezTo>
                    <a:pt x="221" y="1373"/>
                    <a:pt x="221" y="1373"/>
                    <a:pt x="221" y="1373"/>
                  </a:cubicBezTo>
                  <a:cubicBezTo>
                    <a:pt x="92" y="1373"/>
                    <a:pt x="92" y="1373"/>
                    <a:pt x="92" y="1373"/>
                  </a:cubicBezTo>
                  <a:cubicBezTo>
                    <a:pt x="92" y="1242"/>
                    <a:pt x="92" y="1242"/>
                    <a:pt x="92" y="1242"/>
                  </a:cubicBezTo>
                  <a:cubicBezTo>
                    <a:pt x="625" y="709"/>
                    <a:pt x="625" y="709"/>
                    <a:pt x="625" y="709"/>
                  </a:cubicBezTo>
                  <a:cubicBezTo>
                    <a:pt x="625" y="709"/>
                    <a:pt x="625" y="709"/>
                    <a:pt x="625" y="710"/>
                  </a:cubicBezTo>
                  <a:cubicBezTo>
                    <a:pt x="692" y="642"/>
                    <a:pt x="692" y="642"/>
                    <a:pt x="692" y="642"/>
                  </a:cubicBezTo>
                  <a:cubicBezTo>
                    <a:pt x="660" y="588"/>
                    <a:pt x="641" y="525"/>
                    <a:pt x="641" y="458"/>
                  </a:cubicBezTo>
                  <a:cubicBezTo>
                    <a:pt x="641" y="255"/>
                    <a:pt x="805" y="92"/>
                    <a:pt x="1007" y="92"/>
                  </a:cubicBezTo>
                  <a:cubicBezTo>
                    <a:pt x="1209" y="92"/>
                    <a:pt x="1373" y="255"/>
                    <a:pt x="1373" y="458"/>
                  </a:cubicBezTo>
                  <a:cubicBezTo>
                    <a:pt x="1373" y="660"/>
                    <a:pt x="1209" y="824"/>
                    <a:pt x="1007" y="824"/>
                  </a:cubicBezTo>
                  <a:close/>
                </a:path>
              </a:pathLst>
            </a:custGeom>
            <a:grpFill/>
            <a:ln>
              <a:noFill/>
            </a:ln>
            <a:extLst>
              <a:ext uri="{91240B29-F687-4f45-9708-019B960494DF}">
                <a14:hiddenLine xmlns:mc="http://schemas.openxmlformats.org/markup-compatibility/2006" xmlns:mv="urn:schemas-microsoft-com:mac:vml"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5" name="Freeform 6"/>
            <p:cNvSpPr>
              <a:spLocks noEditPoints="1"/>
            </p:cNvSpPr>
            <p:nvPr/>
          </p:nvSpPr>
          <p:spPr bwMode="auto">
            <a:xfrm>
              <a:off x="3436938" y="685801"/>
              <a:ext cx="1374775" cy="1390650"/>
            </a:xfrm>
            <a:custGeom>
              <a:avLst/>
              <a:gdLst>
                <a:gd name="T0" fmla="*/ 358 w 366"/>
                <a:gd name="T1" fmla="*/ 196 h 370"/>
                <a:gd name="T2" fmla="*/ 172 w 366"/>
                <a:gd name="T3" fmla="*/ 10 h 370"/>
                <a:gd name="T4" fmla="*/ 132 w 366"/>
                <a:gd name="T5" fmla="*/ 5 h 370"/>
                <a:gd name="T6" fmla="*/ 3 w 366"/>
                <a:gd name="T7" fmla="*/ 134 h 370"/>
                <a:gd name="T8" fmla="*/ 0 w 366"/>
                <a:gd name="T9" fmla="*/ 149 h 370"/>
                <a:gd name="T10" fmla="*/ 8 w 366"/>
                <a:gd name="T11" fmla="*/ 174 h 370"/>
                <a:gd name="T12" fmla="*/ 194 w 366"/>
                <a:gd name="T13" fmla="*/ 360 h 370"/>
                <a:gd name="T14" fmla="*/ 234 w 366"/>
                <a:gd name="T15" fmla="*/ 366 h 370"/>
                <a:gd name="T16" fmla="*/ 364 w 366"/>
                <a:gd name="T17" fmla="*/ 236 h 370"/>
                <a:gd name="T18" fmla="*/ 366 w 366"/>
                <a:gd name="T19" fmla="*/ 222 h 370"/>
                <a:gd name="T20" fmla="*/ 358 w 366"/>
                <a:gd name="T21" fmla="*/ 196 h 370"/>
                <a:gd name="T22" fmla="*/ 221 w 366"/>
                <a:gd name="T23" fmla="*/ 323 h 370"/>
                <a:gd name="T24" fmla="*/ 46 w 366"/>
                <a:gd name="T25" fmla="*/ 149 h 370"/>
                <a:gd name="T26" fmla="*/ 146 w 366"/>
                <a:gd name="T27" fmla="*/ 48 h 370"/>
                <a:gd name="T28" fmla="*/ 320 w 366"/>
                <a:gd name="T29" fmla="*/ 222 h 370"/>
                <a:gd name="T30" fmla="*/ 221 w 366"/>
                <a:gd name="T31" fmla="*/ 323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66" h="370">
                  <a:moveTo>
                    <a:pt x="358" y="196"/>
                  </a:moveTo>
                  <a:cubicBezTo>
                    <a:pt x="306" y="125"/>
                    <a:pt x="244" y="62"/>
                    <a:pt x="172" y="10"/>
                  </a:cubicBezTo>
                  <a:cubicBezTo>
                    <a:pt x="161" y="2"/>
                    <a:pt x="146" y="0"/>
                    <a:pt x="132" y="5"/>
                  </a:cubicBezTo>
                  <a:cubicBezTo>
                    <a:pt x="68" y="27"/>
                    <a:pt x="25" y="71"/>
                    <a:pt x="3" y="134"/>
                  </a:cubicBezTo>
                  <a:cubicBezTo>
                    <a:pt x="1" y="139"/>
                    <a:pt x="0" y="144"/>
                    <a:pt x="0" y="149"/>
                  </a:cubicBezTo>
                  <a:cubicBezTo>
                    <a:pt x="0" y="158"/>
                    <a:pt x="3" y="167"/>
                    <a:pt x="8" y="174"/>
                  </a:cubicBezTo>
                  <a:cubicBezTo>
                    <a:pt x="60" y="246"/>
                    <a:pt x="122" y="308"/>
                    <a:pt x="194" y="360"/>
                  </a:cubicBezTo>
                  <a:cubicBezTo>
                    <a:pt x="206" y="368"/>
                    <a:pt x="221" y="370"/>
                    <a:pt x="234" y="366"/>
                  </a:cubicBezTo>
                  <a:cubicBezTo>
                    <a:pt x="298" y="343"/>
                    <a:pt x="341" y="300"/>
                    <a:pt x="364" y="236"/>
                  </a:cubicBezTo>
                  <a:cubicBezTo>
                    <a:pt x="365" y="232"/>
                    <a:pt x="366" y="227"/>
                    <a:pt x="366" y="222"/>
                  </a:cubicBezTo>
                  <a:cubicBezTo>
                    <a:pt x="366" y="213"/>
                    <a:pt x="363" y="204"/>
                    <a:pt x="358" y="196"/>
                  </a:cubicBezTo>
                  <a:close/>
                  <a:moveTo>
                    <a:pt x="221" y="323"/>
                  </a:moveTo>
                  <a:cubicBezTo>
                    <a:pt x="153" y="274"/>
                    <a:pt x="94" y="215"/>
                    <a:pt x="46" y="149"/>
                  </a:cubicBezTo>
                  <a:cubicBezTo>
                    <a:pt x="63" y="99"/>
                    <a:pt x="97" y="66"/>
                    <a:pt x="146" y="48"/>
                  </a:cubicBezTo>
                  <a:cubicBezTo>
                    <a:pt x="213" y="96"/>
                    <a:pt x="272" y="155"/>
                    <a:pt x="320" y="222"/>
                  </a:cubicBezTo>
                  <a:cubicBezTo>
                    <a:pt x="302" y="272"/>
                    <a:pt x="269" y="305"/>
                    <a:pt x="221" y="323"/>
                  </a:cubicBezTo>
                  <a:close/>
                </a:path>
              </a:pathLst>
            </a:custGeom>
            <a:grpFill/>
            <a:ln>
              <a:noFill/>
            </a:ln>
            <a:extLst>
              <a:ext uri="{91240B29-F687-4f45-9708-019B960494DF}">
                <a14:hiddenLine xmlns:mc="http://schemas.openxmlformats.org/markup-compatibility/2006" xmlns:mv="urn:schemas-microsoft-com:mac:vml"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sp>
        <p:nvSpPr>
          <p:cNvPr id="6" name="TextBox 5"/>
          <p:cNvSpPr txBox="1"/>
          <p:nvPr/>
        </p:nvSpPr>
        <p:spPr>
          <a:xfrm>
            <a:off x="406400" y="439459"/>
            <a:ext cx="6261100" cy="769441"/>
          </a:xfrm>
          <a:prstGeom prst="rect">
            <a:avLst/>
          </a:prstGeom>
          <a:noFill/>
        </p:spPr>
        <p:txBody>
          <a:bodyPr wrap="square" rtlCol="0">
            <a:spAutoFit/>
          </a:bodyPr>
          <a:lstStyle/>
          <a:p>
            <a:pPr algn="ctr"/>
            <a:r>
              <a:rPr lang="id-ID" sz="4400" cap="all" dirty="0">
                <a:solidFill>
                  <a:schemeClr val="tx2"/>
                </a:solidFill>
                <a:latin typeface="+mj-lt"/>
              </a:rPr>
              <a:t>Key points</a:t>
            </a:r>
            <a:endParaRPr lang="en-US" sz="4400" cap="all" dirty="0">
              <a:solidFill>
                <a:schemeClr val="tx2"/>
              </a:solidFill>
              <a:latin typeface="+mj-lt"/>
            </a:endParaRPr>
          </a:p>
        </p:txBody>
      </p:sp>
      <p:sp>
        <p:nvSpPr>
          <p:cNvPr id="12" name="TextBox 11"/>
          <p:cNvSpPr txBox="1"/>
          <p:nvPr/>
        </p:nvSpPr>
        <p:spPr>
          <a:xfrm>
            <a:off x="1816100" y="1485901"/>
            <a:ext cx="9296400" cy="5170646"/>
          </a:xfrm>
          <a:prstGeom prst="rect">
            <a:avLst/>
          </a:prstGeom>
          <a:noFill/>
        </p:spPr>
        <p:txBody>
          <a:bodyPr wrap="square" rtlCol="0">
            <a:spAutoFit/>
          </a:bodyPr>
          <a:lstStyle/>
          <a:p>
            <a:pPr>
              <a:spcAft>
                <a:spcPts val="2400"/>
              </a:spcAft>
              <a:buFont typeface="Arial"/>
              <a:buChar char="•"/>
            </a:pPr>
            <a:r>
              <a:rPr lang="en-US" sz="2400" dirty="0">
                <a:solidFill>
                  <a:srgbClr val="595959"/>
                </a:solidFill>
              </a:rPr>
              <a:t> </a:t>
            </a:r>
            <a:r>
              <a:rPr lang="en-US" sz="2400" cap="all" dirty="0">
                <a:solidFill>
                  <a:srgbClr val="595959"/>
                </a:solidFill>
              </a:rPr>
              <a:t>Dismantling should be done carefully</a:t>
            </a:r>
            <a:r>
              <a:rPr lang="en-US" sz="2400" dirty="0">
                <a:solidFill>
                  <a:srgbClr val="595959"/>
                </a:solidFill>
              </a:rPr>
              <a:t>. </a:t>
            </a:r>
          </a:p>
          <a:p>
            <a:pPr>
              <a:spcAft>
                <a:spcPts val="2400"/>
              </a:spcAft>
              <a:buFont typeface="Arial"/>
              <a:buChar char="•"/>
            </a:pPr>
            <a:r>
              <a:rPr lang="en-US" sz="2400" dirty="0">
                <a:solidFill>
                  <a:srgbClr val="595959"/>
                </a:solidFill>
              </a:rPr>
              <a:t> A Competent Person </a:t>
            </a:r>
            <a:r>
              <a:rPr lang="en-US" sz="2400" cap="all" dirty="0">
                <a:solidFill>
                  <a:srgbClr val="595959"/>
                </a:solidFill>
              </a:rPr>
              <a:t>must inspect the scaffold before dismantling</a:t>
            </a:r>
            <a:r>
              <a:rPr lang="en-US" sz="2400" dirty="0">
                <a:solidFill>
                  <a:srgbClr val="595959"/>
                </a:solidFill>
              </a:rPr>
              <a:t> to </a:t>
            </a:r>
            <a:r>
              <a:rPr lang="en-US" sz="2400" cap="all" dirty="0">
                <a:solidFill>
                  <a:srgbClr val="595959"/>
                </a:solidFill>
              </a:rPr>
              <a:t>make sure the scaffold is stable</a:t>
            </a:r>
            <a:r>
              <a:rPr lang="en-US" sz="2400" dirty="0">
                <a:solidFill>
                  <a:srgbClr val="595959"/>
                </a:solidFill>
              </a:rPr>
              <a:t>. </a:t>
            </a:r>
          </a:p>
          <a:p>
            <a:pPr>
              <a:spcAft>
                <a:spcPts val="2400"/>
              </a:spcAft>
              <a:buFont typeface="Arial"/>
              <a:buChar char="•"/>
            </a:pPr>
            <a:r>
              <a:rPr lang="en-US" sz="2400" dirty="0">
                <a:solidFill>
                  <a:srgbClr val="595959"/>
                </a:solidFill>
              </a:rPr>
              <a:t> </a:t>
            </a:r>
            <a:r>
              <a:rPr lang="en-US" sz="2400" cap="all" dirty="0">
                <a:solidFill>
                  <a:srgbClr val="595959"/>
                </a:solidFill>
              </a:rPr>
              <a:t>Workers at lower levels MUST not get ahead of the dismantlers </a:t>
            </a:r>
            <a:r>
              <a:rPr lang="en-US" sz="2400" dirty="0">
                <a:solidFill>
                  <a:srgbClr val="595959"/>
                </a:solidFill>
              </a:rPr>
              <a:t>by removing braces, planking, or guardrails to “speed up the job.” </a:t>
            </a:r>
          </a:p>
          <a:p>
            <a:pPr>
              <a:spcAft>
                <a:spcPts val="2400"/>
              </a:spcAft>
              <a:buFont typeface="Arial"/>
              <a:buChar char="•"/>
            </a:pPr>
            <a:r>
              <a:rPr lang="en-US" sz="2400" dirty="0">
                <a:solidFill>
                  <a:srgbClr val="595959"/>
                </a:solidFill>
              </a:rPr>
              <a:t> </a:t>
            </a:r>
            <a:r>
              <a:rPr lang="en-US" sz="2400" cap="all" dirty="0">
                <a:solidFill>
                  <a:srgbClr val="595959"/>
                </a:solidFill>
              </a:rPr>
              <a:t>Wear the proper personal protective equipment </a:t>
            </a:r>
            <a:r>
              <a:rPr lang="en-US" sz="2400" dirty="0">
                <a:solidFill>
                  <a:srgbClr val="595959"/>
                </a:solidFill>
              </a:rPr>
              <a:t>when dismantling.</a:t>
            </a:r>
          </a:p>
          <a:p>
            <a:pPr>
              <a:spcAft>
                <a:spcPts val="1200"/>
              </a:spcAft>
            </a:pPr>
            <a:endParaRPr lang="en-US" sz="2400" dirty="0">
              <a:solidFill>
                <a:srgbClr val="7F7F7F"/>
              </a:solidFill>
            </a:endParaRPr>
          </a:p>
          <a:p>
            <a:endParaRPr lang="en-US" sz="2400" dirty="0">
              <a:solidFill>
                <a:srgbClr val="7F7F7F"/>
              </a:solidFill>
            </a:endParaRPr>
          </a:p>
        </p:txBody>
      </p:sp>
      <p:pic>
        <p:nvPicPr>
          <p:cNvPr id="14" name="Picture 13" descr="17_SAIA_Logo_Pantone302_Horz_Stack_375 Lime Green (1).eps"/>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3">
                <a:alphaModFix amt="50000"/>
              </a:blip>
              <a:stretch>
                <a:fillRect/>
              </a:stretch>
            </p:blipFill>
          </mc:Choice>
          <mc:Fallback>
            <p:blipFill>
              <a:blip r:embed="rId4">
                <a:alphaModFix amt="50000"/>
              </a:blip>
              <a:stretch>
                <a:fillRect/>
              </a:stretch>
            </p:blipFill>
          </mc:Fallback>
        </mc:AlternateContent>
        <p:spPr>
          <a:xfrm>
            <a:off x="261411" y="6386468"/>
            <a:ext cx="2557731" cy="263197"/>
          </a:xfrm>
          <a:prstGeom prst="rect">
            <a:avLst/>
          </a:prstGeom>
          <a:noFill/>
          <a:ln w="12700" cmpd="sng">
            <a:noFill/>
          </a:ln>
        </p:spPr>
      </p:pic>
      <p:cxnSp>
        <p:nvCxnSpPr>
          <p:cNvPr id="15" name="Straight Connector 14"/>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47"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anim calcmode="lin" valueType="num">
                                      <p:cBhvr>
                                        <p:cTn id="14" dur="500" fill="hold"/>
                                        <p:tgtEl>
                                          <p:spTgt spid="6"/>
                                        </p:tgtEl>
                                        <p:attrNameLst>
                                          <p:attrName>ppt_x</p:attrName>
                                        </p:attrNameLst>
                                      </p:cBhvr>
                                      <p:tavLst>
                                        <p:tav tm="0">
                                          <p:val>
                                            <p:strVal val="#ppt_x"/>
                                          </p:val>
                                        </p:tav>
                                        <p:tav tm="100000">
                                          <p:val>
                                            <p:strVal val="#ppt_x"/>
                                          </p:val>
                                        </p:tav>
                                      </p:tavLst>
                                    </p:anim>
                                    <p:anim calcmode="lin" valueType="num">
                                      <p:cBhvr>
                                        <p:cTn id="15"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12"/>
          <p:cNvSpPr/>
          <p:nvPr/>
        </p:nvSpPr>
        <p:spPr>
          <a:xfrm>
            <a:off x="457200" y="457200"/>
            <a:ext cx="1270000" cy="1231900"/>
          </a:xfrm>
          <a:prstGeom prst="roundRect">
            <a:avLst/>
          </a:prstGeom>
          <a:solidFill>
            <a:srgbClr val="E9A6A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 name="Group 2"/>
          <p:cNvGrpSpPr/>
          <p:nvPr/>
        </p:nvGrpSpPr>
        <p:grpSpPr>
          <a:xfrm>
            <a:off x="807418" y="766864"/>
            <a:ext cx="617837" cy="618015"/>
            <a:chOff x="0" y="4763"/>
            <a:chExt cx="5500688" cy="5502275"/>
          </a:xfrm>
          <a:solidFill>
            <a:schemeClr val="bg1"/>
          </a:solidFill>
        </p:grpSpPr>
        <p:sp>
          <p:nvSpPr>
            <p:cNvPr id="4" name="Freeform 5"/>
            <p:cNvSpPr>
              <a:spLocks noEditPoints="1"/>
            </p:cNvSpPr>
            <p:nvPr/>
          </p:nvSpPr>
          <p:spPr bwMode="auto">
            <a:xfrm>
              <a:off x="0" y="4763"/>
              <a:ext cx="5500688" cy="5502275"/>
            </a:xfrm>
            <a:custGeom>
              <a:avLst/>
              <a:gdLst>
                <a:gd name="T0" fmla="*/ 1007 w 1464"/>
                <a:gd name="T1" fmla="*/ 0 h 1464"/>
                <a:gd name="T2" fmla="*/ 549 w 1464"/>
                <a:gd name="T3" fmla="*/ 458 h 1464"/>
                <a:gd name="T4" fmla="*/ 582 w 1464"/>
                <a:gd name="T5" fmla="*/ 624 h 1464"/>
                <a:gd name="T6" fmla="*/ 26 w 1464"/>
                <a:gd name="T7" fmla="*/ 1179 h 1464"/>
                <a:gd name="T8" fmla="*/ 0 w 1464"/>
                <a:gd name="T9" fmla="*/ 1235 h 1464"/>
                <a:gd name="T10" fmla="*/ 0 w 1464"/>
                <a:gd name="T11" fmla="*/ 1373 h 1464"/>
                <a:gd name="T12" fmla="*/ 91 w 1464"/>
                <a:gd name="T13" fmla="*/ 1464 h 1464"/>
                <a:gd name="T14" fmla="*/ 229 w 1464"/>
                <a:gd name="T15" fmla="*/ 1464 h 1464"/>
                <a:gd name="T16" fmla="*/ 285 w 1464"/>
                <a:gd name="T17" fmla="*/ 1438 h 1464"/>
                <a:gd name="T18" fmla="*/ 350 w 1464"/>
                <a:gd name="T19" fmla="*/ 1373 h 1464"/>
                <a:gd name="T20" fmla="*/ 458 w 1464"/>
                <a:gd name="T21" fmla="*/ 1373 h 1464"/>
                <a:gd name="T22" fmla="*/ 549 w 1464"/>
                <a:gd name="T23" fmla="*/ 1281 h 1464"/>
                <a:gd name="T24" fmla="*/ 549 w 1464"/>
                <a:gd name="T25" fmla="*/ 1190 h 1464"/>
                <a:gd name="T26" fmla="*/ 641 w 1464"/>
                <a:gd name="T27" fmla="*/ 1190 h 1464"/>
                <a:gd name="T28" fmla="*/ 732 w 1464"/>
                <a:gd name="T29" fmla="*/ 1098 h 1464"/>
                <a:gd name="T30" fmla="*/ 732 w 1464"/>
                <a:gd name="T31" fmla="*/ 991 h 1464"/>
                <a:gd name="T32" fmla="*/ 841 w 1464"/>
                <a:gd name="T33" fmla="*/ 882 h 1464"/>
                <a:gd name="T34" fmla="*/ 1007 w 1464"/>
                <a:gd name="T35" fmla="*/ 915 h 1464"/>
                <a:gd name="T36" fmla="*/ 1464 w 1464"/>
                <a:gd name="T37" fmla="*/ 458 h 1464"/>
                <a:gd name="T38" fmla="*/ 1007 w 1464"/>
                <a:gd name="T39" fmla="*/ 0 h 1464"/>
                <a:gd name="T40" fmla="*/ 1007 w 1464"/>
                <a:gd name="T41" fmla="*/ 824 h 1464"/>
                <a:gd name="T42" fmla="*/ 822 w 1464"/>
                <a:gd name="T43" fmla="*/ 772 h 1464"/>
                <a:gd name="T44" fmla="*/ 806 w 1464"/>
                <a:gd name="T45" fmla="*/ 787 h 1464"/>
                <a:gd name="T46" fmla="*/ 755 w 1464"/>
                <a:gd name="T47" fmla="*/ 839 h 1464"/>
                <a:gd name="T48" fmla="*/ 667 w 1464"/>
                <a:gd name="T49" fmla="*/ 926 h 1464"/>
                <a:gd name="T50" fmla="*/ 641 w 1464"/>
                <a:gd name="T51" fmla="*/ 991 h 1464"/>
                <a:gd name="T52" fmla="*/ 641 w 1464"/>
                <a:gd name="T53" fmla="*/ 1098 h 1464"/>
                <a:gd name="T54" fmla="*/ 549 w 1464"/>
                <a:gd name="T55" fmla="*/ 1098 h 1464"/>
                <a:gd name="T56" fmla="*/ 458 w 1464"/>
                <a:gd name="T57" fmla="*/ 1190 h 1464"/>
                <a:gd name="T58" fmla="*/ 458 w 1464"/>
                <a:gd name="T59" fmla="*/ 1281 h 1464"/>
                <a:gd name="T60" fmla="*/ 350 w 1464"/>
                <a:gd name="T61" fmla="*/ 1281 h 1464"/>
                <a:gd name="T62" fmla="*/ 286 w 1464"/>
                <a:gd name="T63" fmla="*/ 1308 h 1464"/>
                <a:gd name="T64" fmla="*/ 221 w 1464"/>
                <a:gd name="T65" fmla="*/ 1373 h 1464"/>
                <a:gd name="T66" fmla="*/ 92 w 1464"/>
                <a:gd name="T67" fmla="*/ 1373 h 1464"/>
                <a:gd name="T68" fmla="*/ 92 w 1464"/>
                <a:gd name="T69" fmla="*/ 1242 h 1464"/>
                <a:gd name="T70" fmla="*/ 625 w 1464"/>
                <a:gd name="T71" fmla="*/ 709 h 1464"/>
                <a:gd name="T72" fmla="*/ 625 w 1464"/>
                <a:gd name="T73" fmla="*/ 710 h 1464"/>
                <a:gd name="T74" fmla="*/ 692 w 1464"/>
                <a:gd name="T75" fmla="*/ 642 h 1464"/>
                <a:gd name="T76" fmla="*/ 641 w 1464"/>
                <a:gd name="T77" fmla="*/ 458 h 1464"/>
                <a:gd name="T78" fmla="*/ 1007 w 1464"/>
                <a:gd name="T79" fmla="*/ 92 h 1464"/>
                <a:gd name="T80" fmla="*/ 1373 w 1464"/>
                <a:gd name="T81" fmla="*/ 458 h 1464"/>
                <a:gd name="T82" fmla="*/ 1007 w 1464"/>
                <a:gd name="T83" fmla="*/ 824 h 1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64" h="1464">
                  <a:moveTo>
                    <a:pt x="1007" y="0"/>
                  </a:moveTo>
                  <a:cubicBezTo>
                    <a:pt x="754" y="0"/>
                    <a:pt x="549" y="205"/>
                    <a:pt x="549" y="458"/>
                  </a:cubicBezTo>
                  <a:cubicBezTo>
                    <a:pt x="549" y="516"/>
                    <a:pt x="561" y="572"/>
                    <a:pt x="582" y="624"/>
                  </a:cubicBezTo>
                  <a:cubicBezTo>
                    <a:pt x="26" y="1179"/>
                    <a:pt x="26" y="1179"/>
                    <a:pt x="26" y="1179"/>
                  </a:cubicBezTo>
                  <a:cubicBezTo>
                    <a:pt x="10" y="1195"/>
                    <a:pt x="0" y="1211"/>
                    <a:pt x="0" y="1235"/>
                  </a:cubicBezTo>
                  <a:cubicBezTo>
                    <a:pt x="0" y="1373"/>
                    <a:pt x="0" y="1373"/>
                    <a:pt x="0" y="1373"/>
                  </a:cubicBezTo>
                  <a:cubicBezTo>
                    <a:pt x="0" y="1422"/>
                    <a:pt x="42" y="1464"/>
                    <a:pt x="91" y="1464"/>
                  </a:cubicBezTo>
                  <a:cubicBezTo>
                    <a:pt x="229" y="1464"/>
                    <a:pt x="229" y="1464"/>
                    <a:pt x="229" y="1464"/>
                  </a:cubicBezTo>
                  <a:cubicBezTo>
                    <a:pt x="253" y="1464"/>
                    <a:pt x="269" y="1454"/>
                    <a:pt x="285" y="1438"/>
                  </a:cubicBezTo>
                  <a:cubicBezTo>
                    <a:pt x="350" y="1373"/>
                    <a:pt x="350" y="1373"/>
                    <a:pt x="350" y="1373"/>
                  </a:cubicBezTo>
                  <a:cubicBezTo>
                    <a:pt x="458" y="1373"/>
                    <a:pt x="458" y="1373"/>
                    <a:pt x="458" y="1373"/>
                  </a:cubicBezTo>
                  <a:cubicBezTo>
                    <a:pt x="508" y="1373"/>
                    <a:pt x="549" y="1332"/>
                    <a:pt x="549" y="1281"/>
                  </a:cubicBezTo>
                  <a:cubicBezTo>
                    <a:pt x="549" y="1190"/>
                    <a:pt x="549" y="1190"/>
                    <a:pt x="549" y="1190"/>
                  </a:cubicBezTo>
                  <a:cubicBezTo>
                    <a:pt x="641" y="1190"/>
                    <a:pt x="641" y="1190"/>
                    <a:pt x="641" y="1190"/>
                  </a:cubicBezTo>
                  <a:cubicBezTo>
                    <a:pt x="691" y="1190"/>
                    <a:pt x="732" y="1149"/>
                    <a:pt x="732" y="1098"/>
                  </a:cubicBezTo>
                  <a:cubicBezTo>
                    <a:pt x="732" y="991"/>
                    <a:pt x="732" y="991"/>
                    <a:pt x="732" y="991"/>
                  </a:cubicBezTo>
                  <a:cubicBezTo>
                    <a:pt x="841" y="882"/>
                    <a:pt x="841" y="882"/>
                    <a:pt x="841" y="882"/>
                  </a:cubicBezTo>
                  <a:cubicBezTo>
                    <a:pt x="892" y="903"/>
                    <a:pt x="948" y="915"/>
                    <a:pt x="1007" y="915"/>
                  </a:cubicBezTo>
                  <a:cubicBezTo>
                    <a:pt x="1259" y="915"/>
                    <a:pt x="1464" y="710"/>
                    <a:pt x="1464" y="458"/>
                  </a:cubicBezTo>
                  <a:cubicBezTo>
                    <a:pt x="1464" y="205"/>
                    <a:pt x="1259" y="0"/>
                    <a:pt x="1007" y="0"/>
                  </a:cubicBezTo>
                  <a:close/>
                  <a:moveTo>
                    <a:pt x="1007" y="824"/>
                  </a:moveTo>
                  <a:cubicBezTo>
                    <a:pt x="939" y="824"/>
                    <a:pt x="876" y="804"/>
                    <a:pt x="822" y="772"/>
                  </a:cubicBezTo>
                  <a:cubicBezTo>
                    <a:pt x="806" y="787"/>
                    <a:pt x="806" y="787"/>
                    <a:pt x="806" y="787"/>
                  </a:cubicBezTo>
                  <a:cubicBezTo>
                    <a:pt x="755" y="839"/>
                    <a:pt x="755" y="839"/>
                    <a:pt x="755" y="839"/>
                  </a:cubicBezTo>
                  <a:cubicBezTo>
                    <a:pt x="667" y="926"/>
                    <a:pt x="667" y="926"/>
                    <a:pt x="667" y="926"/>
                  </a:cubicBezTo>
                  <a:cubicBezTo>
                    <a:pt x="650" y="943"/>
                    <a:pt x="641" y="967"/>
                    <a:pt x="641" y="991"/>
                  </a:cubicBezTo>
                  <a:cubicBezTo>
                    <a:pt x="641" y="1098"/>
                    <a:pt x="641" y="1098"/>
                    <a:pt x="641" y="1098"/>
                  </a:cubicBezTo>
                  <a:cubicBezTo>
                    <a:pt x="549" y="1098"/>
                    <a:pt x="549" y="1098"/>
                    <a:pt x="549" y="1098"/>
                  </a:cubicBezTo>
                  <a:cubicBezTo>
                    <a:pt x="499" y="1098"/>
                    <a:pt x="458" y="1139"/>
                    <a:pt x="458" y="1190"/>
                  </a:cubicBezTo>
                  <a:cubicBezTo>
                    <a:pt x="458" y="1281"/>
                    <a:pt x="458" y="1281"/>
                    <a:pt x="458" y="1281"/>
                  </a:cubicBezTo>
                  <a:cubicBezTo>
                    <a:pt x="350" y="1281"/>
                    <a:pt x="350" y="1281"/>
                    <a:pt x="350" y="1281"/>
                  </a:cubicBezTo>
                  <a:cubicBezTo>
                    <a:pt x="326" y="1281"/>
                    <a:pt x="303" y="1291"/>
                    <a:pt x="286" y="1308"/>
                  </a:cubicBezTo>
                  <a:cubicBezTo>
                    <a:pt x="221" y="1373"/>
                    <a:pt x="221" y="1373"/>
                    <a:pt x="221" y="1373"/>
                  </a:cubicBezTo>
                  <a:cubicBezTo>
                    <a:pt x="92" y="1373"/>
                    <a:pt x="92" y="1373"/>
                    <a:pt x="92" y="1373"/>
                  </a:cubicBezTo>
                  <a:cubicBezTo>
                    <a:pt x="92" y="1242"/>
                    <a:pt x="92" y="1242"/>
                    <a:pt x="92" y="1242"/>
                  </a:cubicBezTo>
                  <a:cubicBezTo>
                    <a:pt x="625" y="709"/>
                    <a:pt x="625" y="709"/>
                    <a:pt x="625" y="709"/>
                  </a:cubicBezTo>
                  <a:cubicBezTo>
                    <a:pt x="625" y="709"/>
                    <a:pt x="625" y="709"/>
                    <a:pt x="625" y="710"/>
                  </a:cubicBezTo>
                  <a:cubicBezTo>
                    <a:pt x="692" y="642"/>
                    <a:pt x="692" y="642"/>
                    <a:pt x="692" y="642"/>
                  </a:cubicBezTo>
                  <a:cubicBezTo>
                    <a:pt x="660" y="588"/>
                    <a:pt x="641" y="525"/>
                    <a:pt x="641" y="458"/>
                  </a:cubicBezTo>
                  <a:cubicBezTo>
                    <a:pt x="641" y="255"/>
                    <a:pt x="805" y="92"/>
                    <a:pt x="1007" y="92"/>
                  </a:cubicBezTo>
                  <a:cubicBezTo>
                    <a:pt x="1209" y="92"/>
                    <a:pt x="1373" y="255"/>
                    <a:pt x="1373" y="458"/>
                  </a:cubicBezTo>
                  <a:cubicBezTo>
                    <a:pt x="1373" y="660"/>
                    <a:pt x="1209" y="824"/>
                    <a:pt x="1007" y="824"/>
                  </a:cubicBezTo>
                  <a:close/>
                </a:path>
              </a:pathLst>
            </a:custGeom>
            <a:grpFill/>
            <a:ln>
              <a:noFill/>
            </a:ln>
            <a:extLst>
              <a:ext uri="{91240B29-F687-4f45-9708-019B960494DF}">
                <a14:hiddenLine xmlns:mc="http://schemas.openxmlformats.org/markup-compatibility/2006" xmlns:mv="urn:schemas-microsoft-com:mac:vml"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5" name="Freeform 6"/>
            <p:cNvSpPr>
              <a:spLocks noEditPoints="1"/>
            </p:cNvSpPr>
            <p:nvPr/>
          </p:nvSpPr>
          <p:spPr bwMode="auto">
            <a:xfrm>
              <a:off x="3436938" y="685801"/>
              <a:ext cx="1374775" cy="1390650"/>
            </a:xfrm>
            <a:custGeom>
              <a:avLst/>
              <a:gdLst>
                <a:gd name="T0" fmla="*/ 358 w 366"/>
                <a:gd name="T1" fmla="*/ 196 h 370"/>
                <a:gd name="T2" fmla="*/ 172 w 366"/>
                <a:gd name="T3" fmla="*/ 10 h 370"/>
                <a:gd name="T4" fmla="*/ 132 w 366"/>
                <a:gd name="T5" fmla="*/ 5 h 370"/>
                <a:gd name="T6" fmla="*/ 3 w 366"/>
                <a:gd name="T7" fmla="*/ 134 h 370"/>
                <a:gd name="T8" fmla="*/ 0 w 366"/>
                <a:gd name="T9" fmla="*/ 149 h 370"/>
                <a:gd name="T10" fmla="*/ 8 w 366"/>
                <a:gd name="T11" fmla="*/ 174 h 370"/>
                <a:gd name="T12" fmla="*/ 194 w 366"/>
                <a:gd name="T13" fmla="*/ 360 h 370"/>
                <a:gd name="T14" fmla="*/ 234 w 366"/>
                <a:gd name="T15" fmla="*/ 366 h 370"/>
                <a:gd name="T16" fmla="*/ 364 w 366"/>
                <a:gd name="T17" fmla="*/ 236 h 370"/>
                <a:gd name="T18" fmla="*/ 366 w 366"/>
                <a:gd name="T19" fmla="*/ 222 h 370"/>
                <a:gd name="T20" fmla="*/ 358 w 366"/>
                <a:gd name="T21" fmla="*/ 196 h 370"/>
                <a:gd name="T22" fmla="*/ 221 w 366"/>
                <a:gd name="T23" fmla="*/ 323 h 370"/>
                <a:gd name="T24" fmla="*/ 46 w 366"/>
                <a:gd name="T25" fmla="*/ 149 h 370"/>
                <a:gd name="T26" fmla="*/ 146 w 366"/>
                <a:gd name="T27" fmla="*/ 48 h 370"/>
                <a:gd name="T28" fmla="*/ 320 w 366"/>
                <a:gd name="T29" fmla="*/ 222 h 370"/>
                <a:gd name="T30" fmla="*/ 221 w 366"/>
                <a:gd name="T31" fmla="*/ 323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66" h="370">
                  <a:moveTo>
                    <a:pt x="358" y="196"/>
                  </a:moveTo>
                  <a:cubicBezTo>
                    <a:pt x="306" y="125"/>
                    <a:pt x="244" y="62"/>
                    <a:pt x="172" y="10"/>
                  </a:cubicBezTo>
                  <a:cubicBezTo>
                    <a:pt x="161" y="2"/>
                    <a:pt x="146" y="0"/>
                    <a:pt x="132" y="5"/>
                  </a:cubicBezTo>
                  <a:cubicBezTo>
                    <a:pt x="68" y="27"/>
                    <a:pt x="25" y="71"/>
                    <a:pt x="3" y="134"/>
                  </a:cubicBezTo>
                  <a:cubicBezTo>
                    <a:pt x="1" y="139"/>
                    <a:pt x="0" y="144"/>
                    <a:pt x="0" y="149"/>
                  </a:cubicBezTo>
                  <a:cubicBezTo>
                    <a:pt x="0" y="158"/>
                    <a:pt x="3" y="167"/>
                    <a:pt x="8" y="174"/>
                  </a:cubicBezTo>
                  <a:cubicBezTo>
                    <a:pt x="60" y="246"/>
                    <a:pt x="122" y="308"/>
                    <a:pt x="194" y="360"/>
                  </a:cubicBezTo>
                  <a:cubicBezTo>
                    <a:pt x="206" y="368"/>
                    <a:pt x="221" y="370"/>
                    <a:pt x="234" y="366"/>
                  </a:cubicBezTo>
                  <a:cubicBezTo>
                    <a:pt x="298" y="343"/>
                    <a:pt x="341" y="300"/>
                    <a:pt x="364" y="236"/>
                  </a:cubicBezTo>
                  <a:cubicBezTo>
                    <a:pt x="365" y="232"/>
                    <a:pt x="366" y="227"/>
                    <a:pt x="366" y="222"/>
                  </a:cubicBezTo>
                  <a:cubicBezTo>
                    <a:pt x="366" y="213"/>
                    <a:pt x="363" y="204"/>
                    <a:pt x="358" y="196"/>
                  </a:cubicBezTo>
                  <a:close/>
                  <a:moveTo>
                    <a:pt x="221" y="323"/>
                  </a:moveTo>
                  <a:cubicBezTo>
                    <a:pt x="153" y="274"/>
                    <a:pt x="94" y="215"/>
                    <a:pt x="46" y="149"/>
                  </a:cubicBezTo>
                  <a:cubicBezTo>
                    <a:pt x="63" y="99"/>
                    <a:pt x="97" y="66"/>
                    <a:pt x="146" y="48"/>
                  </a:cubicBezTo>
                  <a:cubicBezTo>
                    <a:pt x="213" y="96"/>
                    <a:pt x="272" y="155"/>
                    <a:pt x="320" y="222"/>
                  </a:cubicBezTo>
                  <a:cubicBezTo>
                    <a:pt x="302" y="272"/>
                    <a:pt x="269" y="305"/>
                    <a:pt x="221" y="323"/>
                  </a:cubicBezTo>
                  <a:close/>
                </a:path>
              </a:pathLst>
            </a:custGeom>
            <a:grpFill/>
            <a:ln>
              <a:noFill/>
            </a:ln>
            <a:extLst>
              <a:ext uri="{91240B29-F687-4f45-9708-019B960494DF}">
                <a14:hiddenLine xmlns:mc="http://schemas.openxmlformats.org/markup-compatibility/2006" xmlns:mv="urn:schemas-microsoft-com:mac:vml"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sp>
        <p:nvSpPr>
          <p:cNvPr id="6" name="TextBox 5"/>
          <p:cNvSpPr txBox="1"/>
          <p:nvPr/>
        </p:nvSpPr>
        <p:spPr>
          <a:xfrm>
            <a:off x="406400" y="439459"/>
            <a:ext cx="6261100" cy="769441"/>
          </a:xfrm>
          <a:prstGeom prst="rect">
            <a:avLst/>
          </a:prstGeom>
          <a:noFill/>
        </p:spPr>
        <p:txBody>
          <a:bodyPr wrap="square" rtlCol="0">
            <a:spAutoFit/>
          </a:bodyPr>
          <a:lstStyle/>
          <a:p>
            <a:pPr algn="ctr"/>
            <a:r>
              <a:rPr lang="id-ID" sz="4400" cap="all" dirty="0">
                <a:solidFill>
                  <a:srgbClr val="44546A"/>
                </a:solidFill>
                <a:latin typeface="+mj-lt"/>
              </a:rPr>
              <a:t>Key points</a:t>
            </a:r>
            <a:endParaRPr lang="en-US" sz="4400" cap="all" dirty="0">
              <a:solidFill>
                <a:srgbClr val="44546A"/>
              </a:solidFill>
              <a:latin typeface="+mj-lt"/>
            </a:endParaRPr>
          </a:p>
        </p:txBody>
      </p:sp>
      <p:sp>
        <p:nvSpPr>
          <p:cNvPr id="14" name="TextBox 13"/>
          <p:cNvSpPr txBox="1"/>
          <p:nvPr/>
        </p:nvSpPr>
        <p:spPr>
          <a:xfrm>
            <a:off x="1955800" y="1333500"/>
            <a:ext cx="10236200" cy="4755148"/>
          </a:xfrm>
          <a:prstGeom prst="rect">
            <a:avLst/>
          </a:prstGeom>
          <a:noFill/>
        </p:spPr>
        <p:txBody>
          <a:bodyPr wrap="square" rtlCol="0">
            <a:spAutoFit/>
          </a:bodyPr>
          <a:lstStyle/>
          <a:p>
            <a:pPr>
              <a:spcAft>
                <a:spcPts val="1200"/>
              </a:spcAft>
              <a:buFont typeface="Arial"/>
              <a:buChar char="•"/>
            </a:pPr>
            <a:r>
              <a:rPr lang="en-US" sz="2300" cap="all" dirty="0">
                <a:solidFill>
                  <a:srgbClr val="595959"/>
                </a:solidFill>
              </a:rPr>
              <a:t> Check platforms for loose items </a:t>
            </a:r>
            <a:r>
              <a:rPr lang="en-US" sz="2300" dirty="0">
                <a:solidFill>
                  <a:srgbClr val="595959"/>
                </a:solidFill>
              </a:rPr>
              <a:t>that</a:t>
            </a:r>
            <a:r>
              <a:rPr lang="en-US" sz="2300" cap="all" dirty="0">
                <a:solidFill>
                  <a:srgbClr val="595959"/>
                </a:solidFill>
              </a:rPr>
              <a:t> </a:t>
            </a:r>
            <a:r>
              <a:rPr lang="en-US" sz="2300" dirty="0">
                <a:solidFill>
                  <a:srgbClr val="595959"/>
                </a:solidFill>
              </a:rPr>
              <a:t>could fall off during dismantling.</a:t>
            </a:r>
          </a:p>
          <a:p>
            <a:pPr>
              <a:spcAft>
                <a:spcPts val="1200"/>
              </a:spcAft>
              <a:buFont typeface="Arial"/>
              <a:buChar char="•"/>
            </a:pPr>
            <a:r>
              <a:rPr lang="en-US" sz="2300" dirty="0">
                <a:solidFill>
                  <a:srgbClr val="595959"/>
                </a:solidFill>
              </a:rPr>
              <a:t> </a:t>
            </a:r>
            <a:r>
              <a:rPr lang="en-US" sz="2300" cap="all" dirty="0">
                <a:solidFill>
                  <a:srgbClr val="595959"/>
                </a:solidFill>
              </a:rPr>
              <a:t>Remove the guardrails and posts first </a:t>
            </a:r>
            <a:r>
              <a:rPr lang="en-US" sz="2300" dirty="0">
                <a:solidFill>
                  <a:srgbClr val="595959"/>
                </a:solidFill>
              </a:rPr>
              <a:t>(workers should be tied off to prevent falls). </a:t>
            </a:r>
          </a:p>
          <a:p>
            <a:pPr>
              <a:spcAft>
                <a:spcPts val="1200"/>
              </a:spcAft>
              <a:buFont typeface="Arial"/>
              <a:buChar char="•"/>
            </a:pPr>
            <a:r>
              <a:rPr lang="en-US" sz="2300" dirty="0">
                <a:solidFill>
                  <a:srgbClr val="595959"/>
                </a:solidFill>
              </a:rPr>
              <a:t> Workers below should </a:t>
            </a:r>
            <a:r>
              <a:rPr lang="en-US" sz="2300" cap="all" dirty="0">
                <a:solidFill>
                  <a:srgbClr val="595959"/>
                </a:solidFill>
              </a:rPr>
              <a:t>stand in a safe position </a:t>
            </a:r>
            <a:r>
              <a:rPr lang="en-US" sz="2300" dirty="0">
                <a:solidFill>
                  <a:srgbClr val="595959"/>
                </a:solidFill>
              </a:rPr>
              <a:t>during dismantling.</a:t>
            </a:r>
          </a:p>
          <a:p>
            <a:pPr>
              <a:spcAft>
                <a:spcPts val="1200"/>
              </a:spcAft>
              <a:buFont typeface="Arial"/>
              <a:buChar char="•"/>
            </a:pPr>
            <a:r>
              <a:rPr lang="en-US" sz="2300" dirty="0">
                <a:solidFill>
                  <a:srgbClr val="595959"/>
                </a:solidFill>
              </a:rPr>
              <a:t> </a:t>
            </a:r>
            <a:r>
              <a:rPr lang="en-US" sz="2300" cap="all" dirty="0">
                <a:solidFill>
                  <a:srgbClr val="595959"/>
                </a:solidFill>
              </a:rPr>
              <a:t>Never leave partially-dismantled scaffold unguarded </a:t>
            </a:r>
            <a:r>
              <a:rPr lang="en-US" sz="2300" dirty="0">
                <a:solidFill>
                  <a:srgbClr val="595959"/>
                </a:solidFill>
              </a:rPr>
              <a:t>or without proper barricades. </a:t>
            </a:r>
          </a:p>
          <a:p>
            <a:pPr>
              <a:spcAft>
                <a:spcPts val="1200"/>
              </a:spcAft>
              <a:buFont typeface="Arial"/>
              <a:buChar char="•"/>
            </a:pPr>
            <a:r>
              <a:rPr lang="en-US" sz="2300" dirty="0">
                <a:solidFill>
                  <a:srgbClr val="595959"/>
                </a:solidFill>
              </a:rPr>
              <a:t> </a:t>
            </a:r>
            <a:r>
              <a:rPr lang="en-US" sz="2300" cap="all" dirty="0">
                <a:solidFill>
                  <a:srgbClr val="595959"/>
                </a:solidFill>
              </a:rPr>
              <a:t>Examine components for damage</a:t>
            </a:r>
            <a:r>
              <a:rPr lang="en-US" sz="2300" dirty="0">
                <a:solidFill>
                  <a:srgbClr val="595959"/>
                </a:solidFill>
              </a:rPr>
              <a:t> and </a:t>
            </a:r>
            <a:r>
              <a:rPr lang="en-US" sz="2300" cap="all" dirty="0">
                <a:solidFill>
                  <a:srgbClr val="595959"/>
                </a:solidFill>
              </a:rPr>
              <a:t>separate them </a:t>
            </a:r>
            <a:r>
              <a:rPr lang="en-US" sz="2300" dirty="0">
                <a:solidFill>
                  <a:srgbClr val="595959"/>
                </a:solidFill>
              </a:rPr>
              <a:t>for later disposal or repair. </a:t>
            </a:r>
          </a:p>
          <a:p>
            <a:pPr>
              <a:spcAft>
                <a:spcPts val="1200"/>
              </a:spcAft>
              <a:buFont typeface="Arial"/>
              <a:buChar char="•"/>
            </a:pPr>
            <a:r>
              <a:rPr lang="en-US" sz="2300" dirty="0">
                <a:solidFill>
                  <a:srgbClr val="595959"/>
                </a:solidFill>
              </a:rPr>
              <a:t> </a:t>
            </a:r>
            <a:r>
              <a:rPr lang="en-US" sz="2300" cap="all" dirty="0">
                <a:solidFill>
                  <a:srgbClr val="595959"/>
                </a:solidFill>
              </a:rPr>
              <a:t>Once all the scaffold components have been inspected</a:t>
            </a:r>
            <a:r>
              <a:rPr lang="en-US" sz="2300" dirty="0">
                <a:solidFill>
                  <a:srgbClr val="595959"/>
                </a:solidFill>
              </a:rPr>
              <a:t> it is important to </a:t>
            </a:r>
            <a:r>
              <a:rPr lang="en-US" sz="2300" cap="all" dirty="0">
                <a:solidFill>
                  <a:srgbClr val="595959"/>
                </a:solidFill>
              </a:rPr>
              <a:t>store them properly</a:t>
            </a:r>
            <a:r>
              <a:rPr lang="en-US" sz="2300" dirty="0">
                <a:solidFill>
                  <a:srgbClr val="595959"/>
                </a:solidFill>
              </a:rPr>
              <a:t>. </a:t>
            </a:r>
          </a:p>
        </p:txBody>
      </p:sp>
      <p:pic>
        <p:nvPicPr>
          <p:cNvPr id="15" name="Picture 14" descr="17_SAIA_Logo_Pantone302_Horz_Stack_375 Lime Green (1).eps"/>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3">
                <a:alphaModFix amt="50000"/>
              </a:blip>
              <a:stretch>
                <a:fillRect/>
              </a:stretch>
            </p:blipFill>
          </mc:Choice>
          <mc:Fallback>
            <p:blipFill>
              <a:blip r:embed="rId4">
                <a:alphaModFix amt="50000"/>
              </a:blip>
              <a:stretch>
                <a:fillRect/>
              </a:stretch>
            </p:blipFill>
          </mc:Fallback>
        </mc:AlternateContent>
        <p:spPr>
          <a:xfrm>
            <a:off x="261411" y="6386468"/>
            <a:ext cx="2557731" cy="263197"/>
          </a:xfrm>
          <a:prstGeom prst="rect">
            <a:avLst/>
          </a:prstGeom>
          <a:noFill/>
          <a:ln w="12700" cmpd="sng">
            <a:noFill/>
          </a:ln>
        </p:spPr>
      </p:pic>
      <p:cxnSp>
        <p:nvCxnSpPr>
          <p:cNvPr id="16" name="Straight Connector 15"/>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47"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anim calcmode="lin" valueType="num">
                                      <p:cBhvr>
                                        <p:cTn id="14" dur="500" fill="hold"/>
                                        <p:tgtEl>
                                          <p:spTgt spid="6"/>
                                        </p:tgtEl>
                                        <p:attrNameLst>
                                          <p:attrName>ppt_x</p:attrName>
                                        </p:attrNameLst>
                                      </p:cBhvr>
                                      <p:tavLst>
                                        <p:tav tm="0">
                                          <p:val>
                                            <p:strVal val="#ppt_x"/>
                                          </p:val>
                                        </p:tav>
                                        <p:tav tm="100000">
                                          <p:val>
                                            <p:strVal val="#ppt_x"/>
                                          </p:val>
                                        </p:tav>
                                      </p:tavLst>
                                    </p:anim>
                                    <p:anim calcmode="lin" valueType="num">
                                      <p:cBhvr>
                                        <p:cTn id="15"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943100" y="1485900"/>
            <a:ext cx="9537700" cy="4201150"/>
          </a:xfrm>
          <a:prstGeom prst="rect">
            <a:avLst/>
          </a:prstGeom>
          <a:noFill/>
        </p:spPr>
        <p:txBody>
          <a:bodyPr wrap="square" rtlCol="0">
            <a:spAutoFit/>
          </a:bodyPr>
          <a:lstStyle/>
          <a:p>
            <a:pPr>
              <a:spcAft>
                <a:spcPts val="3000"/>
              </a:spcAft>
              <a:buFont typeface="Arial"/>
              <a:buChar char="•"/>
            </a:pPr>
            <a:r>
              <a:rPr lang="en-US" sz="2400" dirty="0">
                <a:solidFill>
                  <a:srgbClr val="595959"/>
                </a:solidFill>
              </a:rPr>
              <a:t> Review the scaffold drawing/plan before you begin to build.</a:t>
            </a:r>
          </a:p>
          <a:p>
            <a:pPr>
              <a:spcAft>
                <a:spcPts val="3000"/>
              </a:spcAft>
              <a:buFont typeface="Arial"/>
              <a:buChar char="•"/>
            </a:pPr>
            <a:r>
              <a:rPr lang="en-US" sz="2400" dirty="0">
                <a:solidFill>
                  <a:srgbClr val="595959"/>
                </a:solidFill>
              </a:rPr>
              <a:t> You MUST wear all appropriate Personal Protective Equipment.</a:t>
            </a:r>
          </a:p>
          <a:p>
            <a:pPr>
              <a:spcAft>
                <a:spcPts val="3000"/>
              </a:spcAft>
              <a:buFont typeface="Arial"/>
              <a:buChar char="•"/>
            </a:pPr>
            <a:r>
              <a:rPr lang="en-US" sz="2400" dirty="0">
                <a:solidFill>
                  <a:srgbClr val="595959"/>
                </a:solidFill>
              </a:rPr>
              <a:t> Work safely and communicate/collaborate with your team. </a:t>
            </a:r>
          </a:p>
          <a:p>
            <a:pPr>
              <a:spcAft>
                <a:spcPts val="3000"/>
              </a:spcAft>
              <a:buFont typeface="Arial"/>
              <a:buChar char="•"/>
            </a:pPr>
            <a:r>
              <a:rPr lang="en-US" sz="2400" dirty="0">
                <a:solidFill>
                  <a:srgbClr val="595959"/>
                </a:solidFill>
              </a:rPr>
              <a:t> When you have finished building your scaffold, use the Scaffold Inspection Checklist in your </a:t>
            </a:r>
            <a:r>
              <a:rPr lang="en-US" sz="2400" i="1" dirty="0">
                <a:solidFill>
                  <a:srgbClr val="595959"/>
                </a:solidFill>
              </a:rPr>
              <a:t>Tube &amp; Clamp Scaffolds </a:t>
            </a:r>
            <a:r>
              <a:rPr lang="en-US" sz="2400" dirty="0">
                <a:solidFill>
                  <a:srgbClr val="595959"/>
                </a:solidFill>
              </a:rPr>
              <a:t>Study Guide (page 35) to ensure that your scaffold has been built safely and correctly.</a:t>
            </a:r>
          </a:p>
        </p:txBody>
      </p:sp>
      <p:sp>
        <p:nvSpPr>
          <p:cNvPr id="5" name="TextBox 4"/>
          <p:cNvSpPr txBox="1"/>
          <p:nvPr/>
        </p:nvSpPr>
        <p:spPr>
          <a:xfrm>
            <a:off x="1803400" y="482600"/>
            <a:ext cx="11277600" cy="707886"/>
          </a:xfrm>
          <a:prstGeom prst="rect">
            <a:avLst/>
          </a:prstGeom>
          <a:noFill/>
        </p:spPr>
        <p:txBody>
          <a:bodyPr wrap="square" rtlCol="0">
            <a:spAutoFit/>
          </a:bodyPr>
          <a:lstStyle/>
          <a:p>
            <a:r>
              <a:rPr lang="en-US" sz="4000" dirty="0">
                <a:solidFill>
                  <a:schemeClr val="tx2"/>
                </a:solidFill>
              </a:rPr>
              <a:t>TIME FOR THE PRACTICAL ASSESSMENT</a:t>
            </a:r>
          </a:p>
        </p:txBody>
      </p:sp>
      <p:sp>
        <p:nvSpPr>
          <p:cNvPr id="8" name="Rounded Rectangle 7"/>
          <p:cNvSpPr/>
          <p:nvPr/>
        </p:nvSpPr>
        <p:spPr>
          <a:xfrm>
            <a:off x="444500" y="482600"/>
            <a:ext cx="1270000" cy="1231900"/>
          </a:xfrm>
          <a:prstGeom prst="round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accent1"/>
              </a:solidFill>
            </a:endParaRPr>
          </a:p>
        </p:txBody>
      </p:sp>
      <p:pic>
        <p:nvPicPr>
          <p:cNvPr id="7" name="Picture 6" descr="Build Icon.png"/>
          <p:cNvPicPr>
            <a:picLocks noChangeAspect="1"/>
          </p:cNvPicPr>
          <p:nvPr/>
        </p:nvPicPr>
        <p:blipFill>
          <a:blip r:embed="rId3"/>
          <a:stretch>
            <a:fillRect/>
          </a:stretch>
        </p:blipFill>
        <p:spPr>
          <a:xfrm>
            <a:off x="713381" y="669002"/>
            <a:ext cx="747119" cy="829597"/>
          </a:xfrm>
          <a:prstGeom prst="rect">
            <a:avLst/>
          </a:prstGeom>
        </p:spPr>
      </p:pic>
      <p:pic>
        <p:nvPicPr>
          <p:cNvPr id="9" name="Picture 8" descr="17_SAIA_Logo_Pantone302_Horz_Stack_375 Lime Green (1).eps"/>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4">
                <a:alphaModFix amt="50000"/>
              </a:blip>
              <a:stretch>
                <a:fillRect/>
              </a:stretch>
            </p:blipFill>
          </mc:Choice>
          <mc:Fallback>
            <p:blipFill>
              <a:blip r:embed="rId5">
                <a:alphaModFix amt="50000"/>
              </a:blip>
              <a:stretch>
                <a:fillRect/>
              </a:stretch>
            </p:blipFill>
          </mc:Fallback>
        </mc:AlternateContent>
        <p:spPr>
          <a:xfrm>
            <a:off x="261411" y="6386468"/>
            <a:ext cx="2557731" cy="263197"/>
          </a:xfrm>
          <a:prstGeom prst="rect">
            <a:avLst/>
          </a:prstGeom>
          <a:noFill/>
          <a:ln w="12700" cmpd="sng">
            <a:noFill/>
          </a:ln>
        </p:spPr>
      </p:pic>
      <p:cxnSp>
        <p:nvCxnSpPr>
          <p:cNvPr id="10" name="Straight Connector 9"/>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cSld>
  <p:clrMapOvr>
    <a:masterClrMapping/>
  </p:clrMapOvr>
  <p:transition spd="slow"/>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943100" y="1485900"/>
            <a:ext cx="9537700" cy="4216539"/>
          </a:xfrm>
          <a:prstGeom prst="rect">
            <a:avLst/>
          </a:prstGeom>
          <a:noFill/>
        </p:spPr>
        <p:txBody>
          <a:bodyPr wrap="square" rtlCol="0">
            <a:spAutoFit/>
          </a:bodyPr>
          <a:lstStyle/>
          <a:p>
            <a:pPr>
              <a:spcAft>
                <a:spcPts val="3000"/>
              </a:spcAft>
              <a:buFont typeface="Arial"/>
              <a:buChar char="•"/>
            </a:pPr>
            <a:r>
              <a:rPr lang="en-US" sz="2400" dirty="0">
                <a:solidFill>
                  <a:schemeClr val="tx1">
                    <a:lumMod val="65000"/>
                    <a:lumOff val="35000"/>
                  </a:schemeClr>
                </a:solidFill>
              </a:rPr>
              <a:t> What went well?</a:t>
            </a:r>
          </a:p>
          <a:p>
            <a:pPr>
              <a:spcAft>
                <a:spcPts val="3000"/>
              </a:spcAft>
              <a:buFont typeface="Arial"/>
              <a:buChar char="•"/>
            </a:pPr>
            <a:r>
              <a:rPr lang="en-US" sz="2400" dirty="0">
                <a:solidFill>
                  <a:schemeClr val="tx1">
                    <a:lumMod val="65000"/>
                    <a:lumOff val="35000"/>
                  </a:schemeClr>
                </a:solidFill>
              </a:rPr>
              <a:t> What could we have done better?</a:t>
            </a:r>
          </a:p>
          <a:p>
            <a:pPr>
              <a:spcAft>
                <a:spcPts val="3000"/>
              </a:spcAft>
              <a:buFont typeface="Arial"/>
              <a:buChar char="•"/>
            </a:pPr>
            <a:r>
              <a:rPr lang="en-US" sz="2400" dirty="0">
                <a:solidFill>
                  <a:schemeClr val="tx1">
                    <a:lumMod val="65000"/>
                    <a:lumOff val="35000"/>
                  </a:schemeClr>
                </a:solidFill>
              </a:rPr>
              <a:t> What did you learn that you will do differently from now on?</a:t>
            </a:r>
          </a:p>
          <a:p>
            <a:pPr>
              <a:spcAft>
                <a:spcPts val="3000"/>
              </a:spcAft>
              <a:buFont typeface="Arial"/>
              <a:buChar char="•"/>
            </a:pPr>
            <a:r>
              <a:rPr lang="en-US" sz="2400" dirty="0">
                <a:solidFill>
                  <a:schemeClr val="tx1">
                    <a:lumMod val="65000"/>
                    <a:lumOff val="35000"/>
                  </a:schemeClr>
                </a:solidFill>
              </a:rPr>
              <a:t> What (if anything) did you find during your inspection that needed to be addressed?</a:t>
            </a:r>
          </a:p>
          <a:p>
            <a:pPr>
              <a:spcAft>
                <a:spcPts val="3000"/>
              </a:spcAft>
              <a:buFont typeface="Arial"/>
              <a:buChar char="•"/>
            </a:pPr>
            <a:r>
              <a:rPr lang="en-US" sz="2400" dirty="0">
                <a:solidFill>
                  <a:schemeClr val="tx1">
                    <a:lumMod val="65000"/>
                    <a:lumOff val="35000"/>
                  </a:schemeClr>
                </a:solidFill>
              </a:rPr>
              <a:t> Did you discuss and make a plan before dismantling? (why or why not?)</a:t>
            </a:r>
          </a:p>
        </p:txBody>
      </p:sp>
      <p:sp>
        <p:nvSpPr>
          <p:cNvPr id="5" name="TextBox 4"/>
          <p:cNvSpPr txBox="1"/>
          <p:nvPr/>
        </p:nvSpPr>
        <p:spPr>
          <a:xfrm>
            <a:off x="1803400" y="482600"/>
            <a:ext cx="11277600" cy="707886"/>
          </a:xfrm>
          <a:prstGeom prst="rect">
            <a:avLst/>
          </a:prstGeom>
          <a:noFill/>
        </p:spPr>
        <p:txBody>
          <a:bodyPr wrap="square" rtlCol="0">
            <a:spAutoFit/>
          </a:bodyPr>
          <a:lstStyle/>
          <a:p>
            <a:r>
              <a:rPr lang="en-US" sz="4000" dirty="0">
                <a:solidFill>
                  <a:schemeClr val="tx2"/>
                </a:solidFill>
              </a:rPr>
              <a:t>PRACTICAL ASSESSMENT DEBRIEF</a:t>
            </a:r>
          </a:p>
        </p:txBody>
      </p:sp>
      <p:sp>
        <p:nvSpPr>
          <p:cNvPr id="8" name="Rounded Rectangle 7"/>
          <p:cNvSpPr/>
          <p:nvPr/>
        </p:nvSpPr>
        <p:spPr>
          <a:xfrm>
            <a:off x="444500" y="482600"/>
            <a:ext cx="1270000" cy="1231900"/>
          </a:xfrm>
          <a:prstGeom prst="round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accent1"/>
              </a:solidFill>
            </a:endParaRPr>
          </a:p>
        </p:txBody>
      </p:sp>
      <p:pic>
        <p:nvPicPr>
          <p:cNvPr id="7" name="Picture 6" descr="Build Icon.png"/>
          <p:cNvPicPr>
            <a:picLocks noChangeAspect="1"/>
          </p:cNvPicPr>
          <p:nvPr/>
        </p:nvPicPr>
        <p:blipFill>
          <a:blip r:embed="rId3"/>
          <a:stretch>
            <a:fillRect/>
          </a:stretch>
        </p:blipFill>
        <p:spPr>
          <a:xfrm>
            <a:off x="713381" y="669002"/>
            <a:ext cx="747119" cy="829597"/>
          </a:xfrm>
          <a:prstGeom prst="rect">
            <a:avLst/>
          </a:prstGeom>
        </p:spPr>
      </p:pic>
      <p:pic>
        <p:nvPicPr>
          <p:cNvPr id="9" name="Picture 8" descr="17_SAIA_Logo_Pantone302_Horz_Stack_375 Lime Green (1).eps"/>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4">
                <a:alphaModFix amt="50000"/>
              </a:blip>
              <a:stretch>
                <a:fillRect/>
              </a:stretch>
            </p:blipFill>
          </mc:Choice>
          <mc:Fallback>
            <p:blipFill>
              <a:blip r:embed="rId5">
                <a:alphaModFix amt="50000"/>
              </a:blip>
              <a:stretch>
                <a:fillRect/>
              </a:stretch>
            </p:blipFill>
          </mc:Fallback>
        </mc:AlternateContent>
        <p:spPr>
          <a:xfrm>
            <a:off x="261411" y="6386468"/>
            <a:ext cx="2557731" cy="263197"/>
          </a:xfrm>
          <a:prstGeom prst="rect">
            <a:avLst/>
          </a:prstGeom>
          <a:noFill/>
          <a:ln w="12700" cmpd="sng">
            <a:noFill/>
          </a:ln>
        </p:spPr>
      </p:pic>
      <p:cxnSp>
        <p:nvCxnSpPr>
          <p:cNvPr id="10" name="Straight Connector 9"/>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cSld>
  <p:clrMapOvr>
    <a:masterClrMapping/>
  </p:clrMapOvr>
  <p:transition spd="slow"/>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943100" y="1485900"/>
            <a:ext cx="9537700" cy="830997"/>
          </a:xfrm>
          <a:prstGeom prst="rect">
            <a:avLst/>
          </a:prstGeom>
          <a:noFill/>
        </p:spPr>
        <p:txBody>
          <a:bodyPr wrap="square" rtlCol="0">
            <a:spAutoFit/>
          </a:bodyPr>
          <a:lstStyle/>
          <a:p>
            <a:pPr>
              <a:spcAft>
                <a:spcPts val="3000"/>
              </a:spcAft>
            </a:pPr>
            <a:r>
              <a:rPr lang="en-US" sz="2400" dirty="0">
                <a:solidFill>
                  <a:srgbClr val="595959"/>
                </a:solidFill>
              </a:rPr>
              <a:t>In preparation for the Written Assessment, let’s go over some of the KEY POINTS of the course…</a:t>
            </a:r>
          </a:p>
        </p:txBody>
      </p:sp>
      <p:sp>
        <p:nvSpPr>
          <p:cNvPr id="5" name="TextBox 4"/>
          <p:cNvSpPr txBox="1"/>
          <p:nvPr/>
        </p:nvSpPr>
        <p:spPr>
          <a:xfrm>
            <a:off x="1803400" y="482600"/>
            <a:ext cx="11277600" cy="707886"/>
          </a:xfrm>
          <a:prstGeom prst="rect">
            <a:avLst/>
          </a:prstGeom>
          <a:noFill/>
        </p:spPr>
        <p:txBody>
          <a:bodyPr wrap="square" rtlCol="0">
            <a:spAutoFit/>
          </a:bodyPr>
          <a:lstStyle/>
          <a:p>
            <a:r>
              <a:rPr lang="en-US" sz="4000" dirty="0">
                <a:solidFill>
                  <a:schemeClr val="tx2"/>
                </a:solidFill>
              </a:rPr>
              <a:t>REVIEW</a:t>
            </a:r>
          </a:p>
        </p:txBody>
      </p:sp>
      <p:pic>
        <p:nvPicPr>
          <p:cNvPr id="9" name="Picture 8" descr="17_SAIA_Logo_Pantone302_Horz_Stack_375 Lime Green (1).eps"/>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3">
                <a:alphaModFix amt="50000"/>
              </a:blip>
              <a:stretch>
                <a:fillRect/>
              </a:stretch>
            </p:blipFill>
          </mc:Choice>
          <mc:Fallback>
            <p:blipFill>
              <a:blip r:embed="rId4">
                <a:alphaModFix amt="50000"/>
              </a:blip>
              <a:stretch>
                <a:fillRect/>
              </a:stretch>
            </p:blipFill>
          </mc:Fallback>
        </mc:AlternateContent>
        <p:spPr>
          <a:xfrm>
            <a:off x="261411" y="6386468"/>
            <a:ext cx="2557731" cy="263197"/>
          </a:xfrm>
          <a:prstGeom prst="rect">
            <a:avLst/>
          </a:prstGeom>
          <a:noFill/>
          <a:ln w="12700" cmpd="sng">
            <a:noFill/>
          </a:ln>
        </p:spPr>
      </p:pic>
      <p:cxnSp>
        <p:nvCxnSpPr>
          <p:cNvPr id="10" name="Straight Connector 9"/>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
        <p:nvSpPr>
          <p:cNvPr id="11" name="Rounded Rectangle 10"/>
          <p:cNvSpPr/>
          <p:nvPr/>
        </p:nvSpPr>
        <p:spPr>
          <a:xfrm>
            <a:off x="393700" y="393700"/>
            <a:ext cx="1219200" cy="1155700"/>
          </a:xfrm>
          <a:prstGeom prst="round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2" name="Group 11"/>
          <p:cNvGrpSpPr/>
          <p:nvPr/>
        </p:nvGrpSpPr>
        <p:grpSpPr>
          <a:xfrm>
            <a:off x="749300" y="641700"/>
            <a:ext cx="520701" cy="653699"/>
            <a:chOff x="7938" y="1588"/>
            <a:chExt cx="3867150" cy="3625850"/>
          </a:xfrm>
          <a:solidFill>
            <a:schemeClr val="bg1"/>
          </a:solidFill>
        </p:grpSpPr>
        <p:sp>
          <p:nvSpPr>
            <p:cNvPr id="13" name="Freeform 9"/>
            <p:cNvSpPr>
              <a:spLocks noEditPoints="1"/>
            </p:cNvSpPr>
            <p:nvPr/>
          </p:nvSpPr>
          <p:spPr bwMode="auto">
            <a:xfrm>
              <a:off x="7938" y="1588"/>
              <a:ext cx="3867150" cy="3625850"/>
            </a:xfrm>
            <a:custGeom>
              <a:avLst/>
              <a:gdLst>
                <a:gd name="T0" fmla="*/ 1009 w 1028"/>
                <a:gd name="T1" fmla="*/ 212 h 964"/>
                <a:gd name="T2" fmla="*/ 817 w 1028"/>
                <a:gd name="T3" fmla="*/ 19 h 964"/>
                <a:gd name="T4" fmla="*/ 771 w 1028"/>
                <a:gd name="T5" fmla="*/ 0 h 964"/>
                <a:gd name="T6" fmla="*/ 96 w 1028"/>
                <a:gd name="T7" fmla="*/ 0 h 964"/>
                <a:gd name="T8" fmla="*/ 0 w 1028"/>
                <a:gd name="T9" fmla="*/ 96 h 964"/>
                <a:gd name="T10" fmla="*/ 0 w 1028"/>
                <a:gd name="T11" fmla="*/ 868 h 964"/>
                <a:gd name="T12" fmla="*/ 96 w 1028"/>
                <a:gd name="T13" fmla="*/ 964 h 964"/>
                <a:gd name="T14" fmla="*/ 932 w 1028"/>
                <a:gd name="T15" fmla="*/ 964 h 964"/>
                <a:gd name="T16" fmla="*/ 1028 w 1028"/>
                <a:gd name="T17" fmla="*/ 868 h 964"/>
                <a:gd name="T18" fmla="*/ 1028 w 1028"/>
                <a:gd name="T19" fmla="*/ 257 h 964"/>
                <a:gd name="T20" fmla="*/ 1009 w 1028"/>
                <a:gd name="T21" fmla="*/ 212 h 964"/>
                <a:gd name="T22" fmla="*/ 964 w 1028"/>
                <a:gd name="T23" fmla="*/ 868 h 964"/>
                <a:gd name="T24" fmla="*/ 932 w 1028"/>
                <a:gd name="T25" fmla="*/ 900 h 964"/>
                <a:gd name="T26" fmla="*/ 96 w 1028"/>
                <a:gd name="T27" fmla="*/ 900 h 964"/>
                <a:gd name="T28" fmla="*/ 64 w 1028"/>
                <a:gd name="T29" fmla="*/ 868 h 964"/>
                <a:gd name="T30" fmla="*/ 64 w 1028"/>
                <a:gd name="T31" fmla="*/ 96 h 964"/>
                <a:gd name="T32" fmla="*/ 96 w 1028"/>
                <a:gd name="T33" fmla="*/ 64 h 964"/>
                <a:gd name="T34" fmla="*/ 739 w 1028"/>
                <a:gd name="T35" fmla="*/ 64 h 964"/>
                <a:gd name="T36" fmla="*/ 739 w 1028"/>
                <a:gd name="T37" fmla="*/ 193 h 964"/>
                <a:gd name="T38" fmla="*/ 739 w 1028"/>
                <a:gd name="T39" fmla="*/ 193 h 964"/>
                <a:gd name="T40" fmla="*/ 835 w 1028"/>
                <a:gd name="T41" fmla="*/ 289 h 964"/>
                <a:gd name="T42" fmla="*/ 868 w 1028"/>
                <a:gd name="T43" fmla="*/ 289 h 964"/>
                <a:gd name="T44" fmla="*/ 964 w 1028"/>
                <a:gd name="T45" fmla="*/ 289 h 964"/>
                <a:gd name="T46" fmla="*/ 964 w 1028"/>
                <a:gd name="T47" fmla="*/ 868 h 964"/>
                <a:gd name="T48" fmla="*/ 868 w 1028"/>
                <a:gd name="T49" fmla="*/ 257 h 964"/>
                <a:gd name="T50" fmla="*/ 835 w 1028"/>
                <a:gd name="T51" fmla="*/ 257 h 964"/>
                <a:gd name="T52" fmla="*/ 771 w 1028"/>
                <a:gd name="T53" fmla="*/ 193 h 964"/>
                <a:gd name="T54" fmla="*/ 771 w 1028"/>
                <a:gd name="T55" fmla="*/ 193 h 964"/>
                <a:gd name="T56" fmla="*/ 771 w 1028"/>
                <a:gd name="T57" fmla="*/ 64 h 964"/>
                <a:gd name="T58" fmla="*/ 964 w 1028"/>
                <a:gd name="T59" fmla="*/ 257 h 964"/>
                <a:gd name="T60" fmla="*/ 868 w 1028"/>
                <a:gd name="T61" fmla="*/ 257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028" h="964">
                  <a:moveTo>
                    <a:pt x="1009" y="212"/>
                  </a:moveTo>
                  <a:cubicBezTo>
                    <a:pt x="817" y="19"/>
                    <a:pt x="817" y="19"/>
                    <a:pt x="817" y="19"/>
                  </a:cubicBezTo>
                  <a:cubicBezTo>
                    <a:pt x="805" y="7"/>
                    <a:pt x="788" y="0"/>
                    <a:pt x="771" y="0"/>
                  </a:cubicBezTo>
                  <a:cubicBezTo>
                    <a:pt x="96" y="0"/>
                    <a:pt x="96" y="0"/>
                    <a:pt x="96" y="0"/>
                  </a:cubicBezTo>
                  <a:cubicBezTo>
                    <a:pt x="43" y="0"/>
                    <a:pt x="0" y="43"/>
                    <a:pt x="0" y="96"/>
                  </a:cubicBezTo>
                  <a:cubicBezTo>
                    <a:pt x="0" y="868"/>
                    <a:pt x="0" y="868"/>
                    <a:pt x="0" y="868"/>
                  </a:cubicBezTo>
                  <a:cubicBezTo>
                    <a:pt x="0" y="921"/>
                    <a:pt x="43" y="964"/>
                    <a:pt x="96" y="964"/>
                  </a:cubicBezTo>
                  <a:cubicBezTo>
                    <a:pt x="932" y="964"/>
                    <a:pt x="932" y="964"/>
                    <a:pt x="932" y="964"/>
                  </a:cubicBezTo>
                  <a:cubicBezTo>
                    <a:pt x="985" y="964"/>
                    <a:pt x="1028" y="921"/>
                    <a:pt x="1028" y="868"/>
                  </a:cubicBezTo>
                  <a:cubicBezTo>
                    <a:pt x="1028" y="257"/>
                    <a:pt x="1028" y="257"/>
                    <a:pt x="1028" y="257"/>
                  </a:cubicBezTo>
                  <a:cubicBezTo>
                    <a:pt x="1028" y="240"/>
                    <a:pt x="1022" y="224"/>
                    <a:pt x="1009" y="212"/>
                  </a:cubicBezTo>
                  <a:close/>
                  <a:moveTo>
                    <a:pt x="964" y="868"/>
                  </a:moveTo>
                  <a:cubicBezTo>
                    <a:pt x="964" y="885"/>
                    <a:pt x="950" y="900"/>
                    <a:pt x="932" y="900"/>
                  </a:cubicBezTo>
                  <a:cubicBezTo>
                    <a:pt x="96" y="900"/>
                    <a:pt x="96" y="900"/>
                    <a:pt x="96" y="900"/>
                  </a:cubicBezTo>
                  <a:cubicBezTo>
                    <a:pt x="79" y="900"/>
                    <a:pt x="64" y="885"/>
                    <a:pt x="64" y="868"/>
                  </a:cubicBezTo>
                  <a:cubicBezTo>
                    <a:pt x="64" y="96"/>
                    <a:pt x="64" y="96"/>
                    <a:pt x="64" y="96"/>
                  </a:cubicBezTo>
                  <a:cubicBezTo>
                    <a:pt x="64" y="79"/>
                    <a:pt x="79" y="64"/>
                    <a:pt x="96" y="64"/>
                  </a:cubicBezTo>
                  <a:cubicBezTo>
                    <a:pt x="739" y="64"/>
                    <a:pt x="739" y="64"/>
                    <a:pt x="739" y="64"/>
                  </a:cubicBezTo>
                  <a:cubicBezTo>
                    <a:pt x="739" y="193"/>
                    <a:pt x="739" y="193"/>
                    <a:pt x="739" y="193"/>
                  </a:cubicBezTo>
                  <a:cubicBezTo>
                    <a:pt x="739" y="193"/>
                    <a:pt x="739" y="193"/>
                    <a:pt x="739" y="193"/>
                  </a:cubicBezTo>
                  <a:cubicBezTo>
                    <a:pt x="739" y="246"/>
                    <a:pt x="782" y="289"/>
                    <a:pt x="835" y="289"/>
                  </a:cubicBezTo>
                  <a:cubicBezTo>
                    <a:pt x="868" y="289"/>
                    <a:pt x="868" y="289"/>
                    <a:pt x="868" y="289"/>
                  </a:cubicBezTo>
                  <a:cubicBezTo>
                    <a:pt x="964" y="289"/>
                    <a:pt x="964" y="289"/>
                    <a:pt x="964" y="289"/>
                  </a:cubicBezTo>
                  <a:lnTo>
                    <a:pt x="964" y="868"/>
                  </a:lnTo>
                  <a:close/>
                  <a:moveTo>
                    <a:pt x="868" y="257"/>
                  </a:moveTo>
                  <a:cubicBezTo>
                    <a:pt x="835" y="257"/>
                    <a:pt x="835" y="257"/>
                    <a:pt x="835" y="257"/>
                  </a:cubicBezTo>
                  <a:cubicBezTo>
                    <a:pt x="800" y="257"/>
                    <a:pt x="771" y="228"/>
                    <a:pt x="771" y="193"/>
                  </a:cubicBezTo>
                  <a:cubicBezTo>
                    <a:pt x="771" y="193"/>
                    <a:pt x="771" y="193"/>
                    <a:pt x="771" y="193"/>
                  </a:cubicBezTo>
                  <a:cubicBezTo>
                    <a:pt x="771" y="64"/>
                    <a:pt x="771" y="64"/>
                    <a:pt x="771" y="64"/>
                  </a:cubicBezTo>
                  <a:cubicBezTo>
                    <a:pt x="964" y="257"/>
                    <a:pt x="964" y="257"/>
                    <a:pt x="964" y="257"/>
                  </a:cubicBezTo>
                  <a:lnTo>
                    <a:pt x="868" y="257"/>
                  </a:lnTo>
                  <a:close/>
                </a:path>
              </a:pathLst>
            </a:custGeom>
            <a:grpFill/>
            <a:ln>
              <a:noFill/>
            </a:ln>
            <a:extLst>
              <a:ext uri="{91240B29-F687-4f45-9708-019B960494DF}">
                <a14:hiddenLine xmlns="" xmlns:a14="http://schemas.microsoft.com/office/drawing/2010/main" xmlns:mv="urn:schemas-microsoft-com:mac:vml" xmlns:mc="http://schemas.openxmlformats.org/markup-compatibility/2006"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4" name="Freeform 10"/>
            <p:cNvSpPr>
              <a:spLocks/>
            </p:cNvSpPr>
            <p:nvPr/>
          </p:nvSpPr>
          <p:spPr bwMode="auto">
            <a:xfrm>
              <a:off x="1820863" y="727076"/>
              <a:ext cx="727075" cy="120650"/>
            </a:xfrm>
            <a:custGeom>
              <a:avLst/>
              <a:gdLst>
                <a:gd name="T0" fmla="*/ 16 w 193"/>
                <a:gd name="T1" fmla="*/ 32 h 32"/>
                <a:gd name="T2" fmla="*/ 177 w 193"/>
                <a:gd name="T3" fmla="*/ 32 h 32"/>
                <a:gd name="T4" fmla="*/ 193 w 193"/>
                <a:gd name="T5" fmla="*/ 16 h 32"/>
                <a:gd name="T6" fmla="*/ 177 w 193"/>
                <a:gd name="T7" fmla="*/ 0 h 32"/>
                <a:gd name="T8" fmla="*/ 16 w 193"/>
                <a:gd name="T9" fmla="*/ 0 h 32"/>
                <a:gd name="T10" fmla="*/ 0 w 193"/>
                <a:gd name="T11" fmla="*/ 16 h 32"/>
                <a:gd name="T12" fmla="*/ 16 w 193"/>
                <a:gd name="T13" fmla="*/ 32 h 32"/>
              </a:gdLst>
              <a:ahLst/>
              <a:cxnLst>
                <a:cxn ang="0">
                  <a:pos x="T0" y="T1"/>
                </a:cxn>
                <a:cxn ang="0">
                  <a:pos x="T2" y="T3"/>
                </a:cxn>
                <a:cxn ang="0">
                  <a:pos x="T4" y="T5"/>
                </a:cxn>
                <a:cxn ang="0">
                  <a:pos x="T6" y="T7"/>
                </a:cxn>
                <a:cxn ang="0">
                  <a:pos x="T8" y="T9"/>
                </a:cxn>
                <a:cxn ang="0">
                  <a:pos x="T10" y="T11"/>
                </a:cxn>
                <a:cxn ang="0">
                  <a:pos x="T12" y="T13"/>
                </a:cxn>
              </a:cxnLst>
              <a:rect l="0" t="0" r="r" b="b"/>
              <a:pathLst>
                <a:path w="193" h="32">
                  <a:moveTo>
                    <a:pt x="16" y="32"/>
                  </a:moveTo>
                  <a:cubicBezTo>
                    <a:pt x="177" y="32"/>
                    <a:pt x="177" y="32"/>
                    <a:pt x="177" y="32"/>
                  </a:cubicBezTo>
                  <a:cubicBezTo>
                    <a:pt x="186" y="32"/>
                    <a:pt x="193" y="25"/>
                    <a:pt x="193" y="16"/>
                  </a:cubicBezTo>
                  <a:cubicBezTo>
                    <a:pt x="193" y="7"/>
                    <a:pt x="186" y="0"/>
                    <a:pt x="177" y="0"/>
                  </a:cubicBezTo>
                  <a:cubicBezTo>
                    <a:pt x="16" y="0"/>
                    <a:pt x="16" y="0"/>
                    <a:pt x="16" y="0"/>
                  </a:cubicBezTo>
                  <a:cubicBezTo>
                    <a:pt x="7" y="0"/>
                    <a:pt x="0" y="7"/>
                    <a:pt x="0" y="16"/>
                  </a:cubicBezTo>
                  <a:cubicBezTo>
                    <a:pt x="0" y="25"/>
                    <a:pt x="7" y="32"/>
                    <a:pt x="16" y="32"/>
                  </a:cubicBezTo>
                  <a:close/>
                </a:path>
              </a:pathLst>
            </a:custGeom>
            <a:grpFill/>
            <a:ln>
              <a:noFill/>
            </a:ln>
            <a:extLst>
              <a:ext uri="{91240B29-F687-4f45-9708-019B960494DF}">
                <a14:hiddenLine xmlns="" xmlns:a14="http://schemas.microsoft.com/office/drawing/2010/main" xmlns:mv="urn:schemas-microsoft-com:mac:vml" xmlns:mc="http://schemas.openxmlformats.org/markup-compatibility/2006"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5" name="Freeform 11"/>
            <p:cNvSpPr>
              <a:spLocks/>
            </p:cNvSpPr>
            <p:nvPr/>
          </p:nvSpPr>
          <p:spPr bwMode="auto">
            <a:xfrm>
              <a:off x="1820863" y="1089026"/>
              <a:ext cx="727075" cy="120650"/>
            </a:xfrm>
            <a:custGeom>
              <a:avLst/>
              <a:gdLst>
                <a:gd name="T0" fmla="*/ 16 w 193"/>
                <a:gd name="T1" fmla="*/ 32 h 32"/>
                <a:gd name="T2" fmla="*/ 177 w 193"/>
                <a:gd name="T3" fmla="*/ 32 h 32"/>
                <a:gd name="T4" fmla="*/ 193 w 193"/>
                <a:gd name="T5" fmla="*/ 16 h 32"/>
                <a:gd name="T6" fmla="*/ 177 w 193"/>
                <a:gd name="T7" fmla="*/ 0 h 32"/>
                <a:gd name="T8" fmla="*/ 16 w 193"/>
                <a:gd name="T9" fmla="*/ 0 h 32"/>
                <a:gd name="T10" fmla="*/ 0 w 193"/>
                <a:gd name="T11" fmla="*/ 16 h 32"/>
                <a:gd name="T12" fmla="*/ 16 w 193"/>
                <a:gd name="T13" fmla="*/ 32 h 32"/>
              </a:gdLst>
              <a:ahLst/>
              <a:cxnLst>
                <a:cxn ang="0">
                  <a:pos x="T0" y="T1"/>
                </a:cxn>
                <a:cxn ang="0">
                  <a:pos x="T2" y="T3"/>
                </a:cxn>
                <a:cxn ang="0">
                  <a:pos x="T4" y="T5"/>
                </a:cxn>
                <a:cxn ang="0">
                  <a:pos x="T6" y="T7"/>
                </a:cxn>
                <a:cxn ang="0">
                  <a:pos x="T8" y="T9"/>
                </a:cxn>
                <a:cxn ang="0">
                  <a:pos x="T10" y="T11"/>
                </a:cxn>
                <a:cxn ang="0">
                  <a:pos x="T12" y="T13"/>
                </a:cxn>
              </a:cxnLst>
              <a:rect l="0" t="0" r="r" b="b"/>
              <a:pathLst>
                <a:path w="193" h="32">
                  <a:moveTo>
                    <a:pt x="16" y="32"/>
                  </a:moveTo>
                  <a:cubicBezTo>
                    <a:pt x="177" y="32"/>
                    <a:pt x="177" y="32"/>
                    <a:pt x="177" y="32"/>
                  </a:cubicBezTo>
                  <a:cubicBezTo>
                    <a:pt x="186" y="32"/>
                    <a:pt x="193" y="25"/>
                    <a:pt x="193" y="16"/>
                  </a:cubicBezTo>
                  <a:cubicBezTo>
                    <a:pt x="193" y="7"/>
                    <a:pt x="186" y="0"/>
                    <a:pt x="177" y="0"/>
                  </a:cubicBezTo>
                  <a:cubicBezTo>
                    <a:pt x="16" y="0"/>
                    <a:pt x="16" y="0"/>
                    <a:pt x="16" y="0"/>
                  </a:cubicBezTo>
                  <a:cubicBezTo>
                    <a:pt x="7" y="0"/>
                    <a:pt x="0" y="7"/>
                    <a:pt x="0" y="16"/>
                  </a:cubicBezTo>
                  <a:cubicBezTo>
                    <a:pt x="0" y="25"/>
                    <a:pt x="7" y="32"/>
                    <a:pt x="16" y="32"/>
                  </a:cubicBezTo>
                  <a:close/>
                </a:path>
              </a:pathLst>
            </a:custGeom>
            <a:grpFill/>
            <a:ln>
              <a:noFill/>
            </a:ln>
            <a:extLst>
              <a:ext uri="{91240B29-F687-4f45-9708-019B960494DF}">
                <a14:hiddenLine xmlns="" xmlns:a14="http://schemas.microsoft.com/office/drawing/2010/main" xmlns:mv="urn:schemas-microsoft-com:mac:vml" xmlns:mc="http://schemas.openxmlformats.org/markup-compatibility/2006"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6" name="Freeform 12"/>
            <p:cNvSpPr>
              <a:spLocks/>
            </p:cNvSpPr>
            <p:nvPr/>
          </p:nvSpPr>
          <p:spPr bwMode="auto">
            <a:xfrm>
              <a:off x="1820863" y="1454151"/>
              <a:ext cx="1573213" cy="120650"/>
            </a:xfrm>
            <a:custGeom>
              <a:avLst/>
              <a:gdLst>
                <a:gd name="T0" fmla="*/ 0 w 418"/>
                <a:gd name="T1" fmla="*/ 16 h 32"/>
                <a:gd name="T2" fmla="*/ 16 w 418"/>
                <a:gd name="T3" fmla="*/ 32 h 32"/>
                <a:gd name="T4" fmla="*/ 402 w 418"/>
                <a:gd name="T5" fmla="*/ 32 h 32"/>
                <a:gd name="T6" fmla="*/ 418 w 418"/>
                <a:gd name="T7" fmla="*/ 16 h 32"/>
                <a:gd name="T8" fmla="*/ 402 w 418"/>
                <a:gd name="T9" fmla="*/ 0 h 32"/>
                <a:gd name="T10" fmla="*/ 16 w 418"/>
                <a:gd name="T11" fmla="*/ 0 h 32"/>
                <a:gd name="T12" fmla="*/ 0 w 418"/>
                <a:gd name="T13" fmla="*/ 16 h 32"/>
              </a:gdLst>
              <a:ahLst/>
              <a:cxnLst>
                <a:cxn ang="0">
                  <a:pos x="T0" y="T1"/>
                </a:cxn>
                <a:cxn ang="0">
                  <a:pos x="T2" y="T3"/>
                </a:cxn>
                <a:cxn ang="0">
                  <a:pos x="T4" y="T5"/>
                </a:cxn>
                <a:cxn ang="0">
                  <a:pos x="T6" y="T7"/>
                </a:cxn>
                <a:cxn ang="0">
                  <a:pos x="T8" y="T9"/>
                </a:cxn>
                <a:cxn ang="0">
                  <a:pos x="T10" y="T11"/>
                </a:cxn>
                <a:cxn ang="0">
                  <a:pos x="T12" y="T13"/>
                </a:cxn>
              </a:cxnLst>
              <a:rect l="0" t="0" r="r" b="b"/>
              <a:pathLst>
                <a:path w="418" h="32">
                  <a:moveTo>
                    <a:pt x="0" y="16"/>
                  </a:moveTo>
                  <a:cubicBezTo>
                    <a:pt x="0" y="25"/>
                    <a:pt x="7" y="32"/>
                    <a:pt x="16" y="32"/>
                  </a:cubicBezTo>
                  <a:cubicBezTo>
                    <a:pt x="402" y="32"/>
                    <a:pt x="402" y="32"/>
                    <a:pt x="402" y="32"/>
                  </a:cubicBezTo>
                  <a:cubicBezTo>
                    <a:pt x="411" y="32"/>
                    <a:pt x="418" y="25"/>
                    <a:pt x="418" y="16"/>
                  </a:cubicBezTo>
                  <a:cubicBezTo>
                    <a:pt x="418" y="7"/>
                    <a:pt x="411" y="0"/>
                    <a:pt x="402" y="0"/>
                  </a:cubicBezTo>
                  <a:cubicBezTo>
                    <a:pt x="16" y="0"/>
                    <a:pt x="16" y="0"/>
                    <a:pt x="16" y="0"/>
                  </a:cubicBezTo>
                  <a:cubicBezTo>
                    <a:pt x="7" y="0"/>
                    <a:pt x="0" y="7"/>
                    <a:pt x="0" y="16"/>
                  </a:cubicBezTo>
                  <a:close/>
                </a:path>
              </a:pathLst>
            </a:custGeom>
            <a:grpFill/>
            <a:ln>
              <a:noFill/>
            </a:ln>
            <a:extLst>
              <a:ext uri="{91240B29-F687-4f45-9708-019B960494DF}">
                <a14:hiddenLine xmlns="" xmlns:a14="http://schemas.microsoft.com/office/drawing/2010/main" xmlns:mv="urn:schemas-microsoft-com:mac:vml" xmlns:mc="http://schemas.openxmlformats.org/markup-compatibility/2006"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7" name="Freeform 13"/>
            <p:cNvSpPr>
              <a:spLocks/>
            </p:cNvSpPr>
            <p:nvPr/>
          </p:nvSpPr>
          <p:spPr bwMode="auto">
            <a:xfrm>
              <a:off x="493713" y="2176463"/>
              <a:ext cx="2900363" cy="123825"/>
            </a:xfrm>
            <a:custGeom>
              <a:avLst/>
              <a:gdLst>
                <a:gd name="T0" fmla="*/ 755 w 771"/>
                <a:gd name="T1" fmla="*/ 0 h 33"/>
                <a:gd name="T2" fmla="*/ 16 w 771"/>
                <a:gd name="T3" fmla="*/ 0 h 33"/>
                <a:gd name="T4" fmla="*/ 0 w 771"/>
                <a:gd name="T5" fmla="*/ 16 h 33"/>
                <a:gd name="T6" fmla="*/ 16 w 771"/>
                <a:gd name="T7" fmla="*/ 33 h 33"/>
                <a:gd name="T8" fmla="*/ 755 w 771"/>
                <a:gd name="T9" fmla="*/ 33 h 33"/>
                <a:gd name="T10" fmla="*/ 771 w 771"/>
                <a:gd name="T11" fmla="*/ 16 h 33"/>
                <a:gd name="T12" fmla="*/ 755 w 771"/>
                <a:gd name="T13" fmla="*/ 0 h 33"/>
              </a:gdLst>
              <a:ahLst/>
              <a:cxnLst>
                <a:cxn ang="0">
                  <a:pos x="T0" y="T1"/>
                </a:cxn>
                <a:cxn ang="0">
                  <a:pos x="T2" y="T3"/>
                </a:cxn>
                <a:cxn ang="0">
                  <a:pos x="T4" y="T5"/>
                </a:cxn>
                <a:cxn ang="0">
                  <a:pos x="T6" y="T7"/>
                </a:cxn>
                <a:cxn ang="0">
                  <a:pos x="T8" y="T9"/>
                </a:cxn>
                <a:cxn ang="0">
                  <a:pos x="T10" y="T11"/>
                </a:cxn>
                <a:cxn ang="0">
                  <a:pos x="T12" y="T13"/>
                </a:cxn>
              </a:cxnLst>
              <a:rect l="0" t="0" r="r" b="b"/>
              <a:pathLst>
                <a:path w="771" h="33">
                  <a:moveTo>
                    <a:pt x="755" y="0"/>
                  </a:moveTo>
                  <a:cubicBezTo>
                    <a:pt x="16" y="0"/>
                    <a:pt x="16" y="0"/>
                    <a:pt x="16" y="0"/>
                  </a:cubicBezTo>
                  <a:cubicBezTo>
                    <a:pt x="7" y="0"/>
                    <a:pt x="0" y="8"/>
                    <a:pt x="0" y="16"/>
                  </a:cubicBezTo>
                  <a:cubicBezTo>
                    <a:pt x="0" y="25"/>
                    <a:pt x="7" y="33"/>
                    <a:pt x="16" y="33"/>
                  </a:cubicBezTo>
                  <a:cubicBezTo>
                    <a:pt x="755" y="33"/>
                    <a:pt x="755" y="33"/>
                    <a:pt x="755" y="33"/>
                  </a:cubicBezTo>
                  <a:cubicBezTo>
                    <a:pt x="764" y="33"/>
                    <a:pt x="771" y="25"/>
                    <a:pt x="771" y="16"/>
                  </a:cubicBezTo>
                  <a:cubicBezTo>
                    <a:pt x="771" y="8"/>
                    <a:pt x="764" y="0"/>
                    <a:pt x="755" y="0"/>
                  </a:cubicBezTo>
                  <a:close/>
                </a:path>
              </a:pathLst>
            </a:custGeom>
            <a:grpFill/>
            <a:ln>
              <a:noFill/>
            </a:ln>
            <a:extLst>
              <a:ext uri="{91240B29-F687-4f45-9708-019B960494DF}">
                <a14:hiddenLine xmlns="" xmlns:a14="http://schemas.microsoft.com/office/drawing/2010/main" xmlns:mv="urn:schemas-microsoft-com:mac:vml" xmlns:mc="http://schemas.openxmlformats.org/markup-compatibility/2006"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8" name="Freeform 14"/>
            <p:cNvSpPr>
              <a:spLocks/>
            </p:cNvSpPr>
            <p:nvPr/>
          </p:nvSpPr>
          <p:spPr bwMode="auto">
            <a:xfrm>
              <a:off x="493713" y="2541588"/>
              <a:ext cx="2900363" cy="119063"/>
            </a:xfrm>
            <a:custGeom>
              <a:avLst/>
              <a:gdLst>
                <a:gd name="T0" fmla="*/ 755 w 771"/>
                <a:gd name="T1" fmla="*/ 0 h 32"/>
                <a:gd name="T2" fmla="*/ 16 w 771"/>
                <a:gd name="T3" fmla="*/ 0 h 32"/>
                <a:gd name="T4" fmla="*/ 0 w 771"/>
                <a:gd name="T5" fmla="*/ 16 h 32"/>
                <a:gd name="T6" fmla="*/ 16 w 771"/>
                <a:gd name="T7" fmla="*/ 32 h 32"/>
                <a:gd name="T8" fmla="*/ 755 w 771"/>
                <a:gd name="T9" fmla="*/ 32 h 32"/>
                <a:gd name="T10" fmla="*/ 771 w 771"/>
                <a:gd name="T11" fmla="*/ 16 h 32"/>
                <a:gd name="T12" fmla="*/ 755 w 771"/>
                <a:gd name="T13" fmla="*/ 0 h 32"/>
              </a:gdLst>
              <a:ahLst/>
              <a:cxnLst>
                <a:cxn ang="0">
                  <a:pos x="T0" y="T1"/>
                </a:cxn>
                <a:cxn ang="0">
                  <a:pos x="T2" y="T3"/>
                </a:cxn>
                <a:cxn ang="0">
                  <a:pos x="T4" y="T5"/>
                </a:cxn>
                <a:cxn ang="0">
                  <a:pos x="T6" y="T7"/>
                </a:cxn>
                <a:cxn ang="0">
                  <a:pos x="T8" y="T9"/>
                </a:cxn>
                <a:cxn ang="0">
                  <a:pos x="T10" y="T11"/>
                </a:cxn>
                <a:cxn ang="0">
                  <a:pos x="T12" y="T13"/>
                </a:cxn>
              </a:cxnLst>
              <a:rect l="0" t="0" r="r" b="b"/>
              <a:pathLst>
                <a:path w="771" h="32">
                  <a:moveTo>
                    <a:pt x="755" y="0"/>
                  </a:moveTo>
                  <a:cubicBezTo>
                    <a:pt x="16" y="0"/>
                    <a:pt x="16" y="0"/>
                    <a:pt x="16" y="0"/>
                  </a:cubicBezTo>
                  <a:cubicBezTo>
                    <a:pt x="7" y="0"/>
                    <a:pt x="0" y="7"/>
                    <a:pt x="0" y="16"/>
                  </a:cubicBezTo>
                  <a:cubicBezTo>
                    <a:pt x="0" y="25"/>
                    <a:pt x="7" y="32"/>
                    <a:pt x="16" y="32"/>
                  </a:cubicBezTo>
                  <a:cubicBezTo>
                    <a:pt x="755" y="32"/>
                    <a:pt x="755" y="32"/>
                    <a:pt x="755" y="32"/>
                  </a:cubicBezTo>
                  <a:cubicBezTo>
                    <a:pt x="764" y="32"/>
                    <a:pt x="771" y="25"/>
                    <a:pt x="771" y="16"/>
                  </a:cubicBezTo>
                  <a:cubicBezTo>
                    <a:pt x="771" y="7"/>
                    <a:pt x="764" y="0"/>
                    <a:pt x="755" y="0"/>
                  </a:cubicBezTo>
                  <a:close/>
                </a:path>
              </a:pathLst>
            </a:custGeom>
            <a:grpFill/>
            <a:ln>
              <a:noFill/>
            </a:ln>
            <a:extLst>
              <a:ext uri="{91240B29-F687-4f45-9708-019B960494DF}">
                <a14:hiddenLine xmlns="" xmlns:a14="http://schemas.microsoft.com/office/drawing/2010/main" xmlns:mv="urn:schemas-microsoft-com:mac:vml" xmlns:mc="http://schemas.openxmlformats.org/markup-compatibility/2006"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9" name="Freeform 15"/>
            <p:cNvSpPr>
              <a:spLocks/>
            </p:cNvSpPr>
            <p:nvPr/>
          </p:nvSpPr>
          <p:spPr bwMode="auto">
            <a:xfrm>
              <a:off x="493713" y="2901951"/>
              <a:ext cx="2900363" cy="120650"/>
            </a:xfrm>
            <a:custGeom>
              <a:avLst/>
              <a:gdLst>
                <a:gd name="T0" fmla="*/ 755 w 771"/>
                <a:gd name="T1" fmla="*/ 0 h 32"/>
                <a:gd name="T2" fmla="*/ 16 w 771"/>
                <a:gd name="T3" fmla="*/ 0 h 32"/>
                <a:gd name="T4" fmla="*/ 0 w 771"/>
                <a:gd name="T5" fmla="*/ 16 h 32"/>
                <a:gd name="T6" fmla="*/ 16 w 771"/>
                <a:gd name="T7" fmla="*/ 32 h 32"/>
                <a:gd name="T8" fmla="*/ 755 w 771"/>
                <a:gd name="T9" fmla="*/ 32 h 32"/>
                <a:gd name="T10" fmla="*/ 771 w 771"/>
                <a:gd name="T11" fmla="*/ 16 h 32"/>
                <a:gd name="T12" fmla="*/ 755 w 771"/>
                <a:gd name="T13" fmla="*/ 0 h 32"/>
              </a:gdLst>
              <a:ahLst/>
              <a:cxnLst>
                <a:cxn ang="0">
                  <a:pos x="T0" y="T1"/>
                </a:cxn>
                <a:cxn ang="0">
                  <a:pos x="T2" y="T3"/>
                </a:cxn>
                <a:cxn ang="0">
                  <a:pos x="T4" y="T5"/>
                </a:cxn>
                <a:cxn ang="0">
                  <a:pos x="T6" y="T7"/>
                </a:cxn>
                <a:cxn ang="0">
                  <a:pos x="T8" y="T9"/>
                </a:cxn>
                <a:cxn ang="0">
                  <a:pos x="T10" y="T11"/>
                </a:cxn>
                <a:cxn ang="0">
                  <a:pos x="T12" y="T13"/>
                </a:cxn>
              </a:cxnLst>
              <a:rect l="0" t="0" r="r" b="b"/>
              <a:pathLst>
                <a:path w="771" h="32">
                  <a:moveTo>
                    <a:pt x="755" y="0"/>
                  </a:moveTo>
                  <a:cubicBezTo>
                    <a:pt x="16" y="0"/>
                    <a:pt x="16" y="0"/>
                    <a:pt x="16" y="0"/>
                  </a:cubicBezTo>
                  <a:cubicBezTo>
                    <a:pt x="7" y="0"/>
                    <a:pt x="0" y="7"/>
                    <a:pt x="0" y="16"/>
                  </a:cubicBezTo>
                  <a:cubicBezTo>
                    <a:pt x="0" y="25"/>
                    <a:pt x="7" y="32"/>
                    <a:pt x="16" y="32"/>
                  </a:cubicBezTo>
                  <a:cubicBezTo>
                    <a:pt x="755" y="32"/>
                    <a:pt x="755" y="32"/>
                    <a:pt x="755" y="32"/>
                  </a:cubicBezTo>
                  <a:cubicBezTo>
                    <a:pt x="764" y="32"/>
                    <a:pt x="771" y="25"/>
                    <a:pt x="771" y="16"/>
                  </a:cubicBezTo>
                  <a:cubicBezTo>
                    <a:pt x="771" y="7"/>
                    <a:pt x="764" y="0"/>
                    <a:pt x="755" y="0"/>
                  </a:cubicBezTo>
                  <a:close/>
                </a:path>
              </a:pathLst>
            </a:custGeom>
            <a:grpFill/>
            <a:ln>
              <a:noFill/>
            </a:ln>
            <a:extLst>
              <a:ext uri="{91240B29-F687-4f45-9708-019B960494DF}">
                <a14:hiddenLine xmlns="" xmlns:a14="http://schemas.microsoft.com/office/drawing/2010/main" xmlns:mv="urn:schemas-microsoft-com:mac:vml" xmlns:mc="http://schemas.openxmlformats.org/markup-compatibility/2006"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0" name="Freeform 16"/>
            <p:cNvSpPr>
              <a:spLocks/>
            </p:cNvSpPr>
            <p:nvPr/>
          </p:nvSpPr>
          <p:spPr bwMode="auto">
            <a:xfrm>
              <a:off x="493713" y="1814513"/>
              <a:ext cx="2900363" cy="120650"/>
            </a:xfrm>
            <a:custGeom>
              <a:avLst/>
              <a:gdLst>
                <a:gd name="T0" fmla="*/ 755 w 771"/>
                <a:gd name="T1" fmla="*/ 0 h 32"/>
                <a:gd name="T2" fmla="*/ 16 w 771"/>
                <a:gd name="T3" fmla="*/ 0 h 32"/>
                <a:gd name="T4" fmla="*/ 0 w 771"/>
                <a:gd name="T5" fmla="*/ 16 h 32"/>
                <a:gd name="T6" fmla="*/ 16 w 771"/>
                <a:gd name="T7" fmla="*/ 32 h 32"/>
                <a:gd name="T8" fmla="*/ 755 w 771"/>
                <a:gd name="T9" fmla="*/ 32 h 32"/>
                <a:gd name="T10" fmla="*/ 771 w 771"/>
                <a:gd name="T11" fmla="*/ 16 h 32"/>
                <a:gd name="T12" fmla="*/ 755 w 771"/>
                <a:gd name="T13" fmla="*/ 0 h 32"/>
              </a:gdLst>
              <a:ahLst/>
              <a:cxnLst>
                <a:cxn ang="0">
                  <a:pos x="T0" y="T1"/>
                </a:cxn>
                <a:cxn ang="0">
                  <a:pos x="T2" y="T3"/>
                </a:cxn>
                <a:cxn ang="0">
                  <a:pos x="T4" y="T5"/>
                </a:cxn>
                <a:cxn ang="0">
                  <a:pos x="T6" y="T7"/>
                </a:cxn>
                <a:cxn ang="0">
                  <a:pos x="T8" y="T9"/>
                </a:cxn>
                <a:cxn ang="0">
                  <a:pos x="T10" y="T11"/>
                </a:cxn>
                <a:cxn ang="0">
                  <a:pos x="T12" y="T13"/>
                </a:cxn>
              </a:cxnLst>
              <a:rect l="0" t="0" r="r" b="b"/>
              <a:pathLst>
                <a:path w="771" h="32">
                  <a:moveTo>
                    <a:pt x="755" y="0"/>
                  </a:moveTo>
                  <a:cubicBezTo>
                    <a:pt x="16" y="0"/>
                    <a:pt x="16" y="0"/>
                    <a:pt x="16" y="0"/>
                  </a:cubicBezTo>
                  <a:cubicBezTo>
                    <a:pt x="7" y="0"/>
                    <a:pt x="0" y="7"/>
                    <a:pt x="0" y="16"/>
                  </a:cubicBezTo>
                  <a:cubicBezTo>
                    <a:pt x="0" y="25"/>
                    <a:pt x="7" y="32"/>
                    <a:pt x="16" y="32"/>
                  </a:cubicBezTo>
                  <a:cubicBezTo>
                    <a:pt x="755" y="32"/>
                    <a:pt x="755" y="32"/>
                    <a:pt x="755" y="32"/>
                  </a:cubicBezTo>
                  <a:cubicBezTo>
                    <a:pt x="764" y="32"/>
                    <a:pt x="771" y="25"/>
                    <a:pt x="771" y="16"/>
                  </a:cubicBezTo>
                  <a:cubicBezTo>
                    <a:pt x="771" y="7"/>
                    <a:pt x="764" y="0"/>
                    <a:pt x="755" y="0"/>
                  </a:cubicBezTo>
                  <a:close/>
                </a:path>
              </a:pathLst>
            </a:custGeom>
            <a:grpFill/>
            <a:ln>
              <a:noFill/>
            </a:ln>
            <a:extLst>
              <a:ext uri="{91240B29-F687-4f45-9708-019B960494DF}">
                <a14:hiddenLine xmlns="" xmlns:a14="http://schemas.microsoft.com/office/drawing/2010/main" xmlns:mv="urn:schemas-microsoft-com:mac:vml" xmlns:mc="http://schemas.openxmlformats.org/markup-compatibility/2006"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1" name="Freeform 17"/>
            <p:cNvSpPr>
              <a:spLocks noEditPoints="1"/>
            </p:cNvSpPr>
            <p:nvPr/>
          </p:nvSpPr>
          <p:spPr bwMode="auto">
            <a:xfrm>
              <a:off x="493713" y="608013"/>
              <a:ext cx="1087438" cy="966788"/>
            </a:xfrm>
            <a:custGeom>
              <a:avLst/>
              <a:gdLst>
                <a:gd name="T0" fmla="*/ 32 w 289"/>
                <a:gd name="T1" fmla="*/ 257 h 257"/>
                <a:gd name="T2" fmla="*/ 257 w 289"/>
                <a:gd name="T3" fmla="*/ 257 h 257"/>
                <a:gd name="T4" fmla="*/ 289 w 289"/>
                <a:gd name="T5" fmla="*/ 225 h 257"/>
                <a:gd name="T6" fmla="*/ 289 w 289"/>
                <a:gd name="T7" fmla="*/ 32 h 257"/>
                <a:gd name="T8" fmla="*/ 257 w 289"/>
                <a:gd name="T9" fmla="*/ 0 h 257"/>
                <a:gd name="T10" fmla="*/ 32 w 289"/>
                <a:gd name="T11" fmla="*/ 0 h 257"/>
                <a:gd name="T12" fmla="*/ 0 w 289"/>
                <a:gd name="T13" fmla="*/ 32 h 257"/>
                <a:gd name="T14" fmla="*/ 0 w 289"/>
                <a:gd name="T15" fmla="*/ 225 h 257"/>
                <a:gd name="T16" fmla="*/ 32 w 289"/>
                <a:gd name="T17" fmla="*/ 257 h 257"/>
                <a:gd name="T18" fmla="*/ 64 w 289"/>
                <a:gd name="T19" fmla="*/ 64 h 257"/>
                <a:gd name="T20" fmla="*/ 224 w 289"/>
                <a:gd name="T21" fmla="*/ 64 h 257"/>
                <a:gd name="T22" fmla="*/ 224 w 289"/>
                <a:gd name="T23" fmla="*/ 192 h 257"/>
                <a:gd name="T24" fmla="*/ 64 w 289"/>
                <a:gd name="T25" fmla="*/ 192 h 257"/>
                <a:gd name="T26" fmla="*/ 64 w 289"/>
                <a:gd name="T27" fmla="*/ 64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9" h="257">
                  <a:moveTo>
                    <a:pt x="32" y="257"/>
                  </a:moveTo>
                  <a:cubicBezTo>
                    <a:pt x="257" y="257"/>
                    <a:pt x="257" y="257"/>
                    <a:pt x="257" y="257"/>
                  </a:cubicBezTo>
                  <a:cubicBezTo>
                    <a:pt x="274" y="257"/>
                    <a:pt x="289" y="242"/>
                    <a:pt x="289" y="225"/>
                  </a:cubicBezTo>
                  <a:cubicBezTo>
                    <a:pt x="289" y="32"/>
                    <a:pt x="289" y="32"/>
                    <a:pt x="289" y="32"/>
                  </a:cubicBezTo>
                  <a:cubicBezTo>
                    <a:pt x="289" y="14"/>
                    <a:pt x="274" y="0"/>
                    <a:pt x="257" y="0"/>
                  </a:cubicBezTo>
                  <a:cubicBezTo>
                    <a:pt x="32" y="0"/>
                    <a:pt x="32" y="0"/>
                    <a:pt x="32" y="0"/>
                  </a:cubicBezTo>
                  <a:cubicBezTo>
                    <a:pt x="14" y="0"/>
                    <a:pt x="0" y="14"/>
                    <a:pt x="0" y="32"/>
                  </a:cubicBezTo>
                  <a:cubicBezTo>
                    <a:pt x="0" y="225"/>
                    <a:pt x="0" y="225"/>
                    <a:pt x="0" y="225"/>
                  </a:cubicBezTo>
                  <a:cubicBezTo>
                    <a:pt x="0" y="242"/>
                    <a:pt x="14" y="257"/>
                    <a:pt x="32" y="257"/>
                  </a:cubicBezTo>
                  <a:close/>
                  <a:moveTo>
                    <a:pt x="64" y="64"/>
                  </a:moveTo>
                  <a:cubicBezTo>
                    <a:pt x="224" y="64"/>
                    <a:pt x="224" y="64"/>
                    <a:pt x="224" y="64"/>
                  </a:cubicBezTo>
                  <a:cubicBezTo>
                    <a:pt x="224" y="192"/>
                    <a:pt x="224" y="192"/>
                    <a:pt x="224" y="192"/>
                  </a:cubicBezTo>
                  <a:cubicBezTo>
                    <a:pt x="64" y="192"/>
                    <a:pt x="64" y="192"/>
                    <a:pt x="64" y="192"/>
                  </a:cubicBezTo>
                  <a:lnTo>
                    <a:pt x="64" y="64"/>
                  </a:lnTo>
                  <a:close/>
                </a:path>
              </a:pathLst>
            </a:custGeom>
            <a:grpFill/>
            <a:ln>
              <a:noFill/>
            </a:ln>
            <a:extLst>
              <a:ext uri="{91240B29-F687-4f45-9708-019B960494DF}">
                <a14:hiddenLine xmlns="" xmlns:a14="http://schemas.microsoft.com/office/drawing/2010/main" xmlns:mv="urn:schemas-microsoft-com:mac:vml" xmlns:mc="http://schemas.openxmlformats.org/markup-compatibility/2006"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spTree>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Box 28"/>
          <p:cNvSpPr txBox="1"/>
          <p:nvPr/>
        </p:nvSpPr>
        <p:spPr>
          <a:xfrm>
            <a:off x="3264029" y="350559"/>
            <a:ext cx="5689478" cy="830997"/>
          </a:xfrm>
          <a:prstGeom prst="rect">
            <a:avLst/>
          </a:prstGeom>
          <a:noFill/>
        </p:spPr>
        <p:txBody>
          <a:bodyPr wrap="none" rtlCol="0">
            <a:spAutoFit/>
          </a:bodyPr>
          <a:lstStyle/>
          <a:p>
            <a:pPr algn="ctr"/>
            <a:r>
              <a:rPr lang="id-ID" sz="4800" cap="all" dirty="0">
                <a:solidFill>
                  <a:schemeClr val="tx2"/>
                </a:solidFill>
                <a:latin typeface="+mj-lt"/>
              </a:rPr>
              <a:t>STYLES OF CLAMPS</a:t>
            </a:r>
            <a:endParaRPr lang="en-US" sz="4800" cap="all" dirty="0">
              <a:solidFill>
                <a:schemeClr val="tx2"/>
              </a:solidFill>
              <a:latin typeface="+mj-lt"/>
            </a:endParaRPr>
          </a:p>
        </p:txBody>
      </p:sp>
      <p:grpSp>
        <p:nvGrpSpPr>
          <p:cNvPr id="9" name="Group 8"/>
          <p:cNvGrpSpPr/>
          <p:nvPr/>
        </p:nvGrpSpPr>
        <p:grpSpPr>
          <a:xfrm>
            <a:off x="571500" y="1449563"/>
            <a:ext cx="5431010" cy="4633738"/>
            <a:chOff x="571500" y="1449563"/>
            <a:chExt cx="5431010" cy="4633738"/>
          </a:xfrm>
        </p:grpSpPr>
        <p:sp>
          <p:nvSpPr>
            <p:cNvPr id="31" name="Rectangle 30"/>
            <p:cNvSpPr/>
            <p:nvPr/>
          </p:nvSpPr>
          <p:spPr>
            <a:xfrm>
              <a:off x="571500" y="4919317"/>
              <a:ext cx="5431010" cy="1163984"/>
            </a:xfrm>
            <a:prstGeom prst="rect">
              <a:avLst/>
            </a:prstGeom>
            <a:solidFill>
              <a:srgbClr val="A4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19" name="Picture 18"/>
            <p:cNvPicPr>
              <a:picLocks noChangeAspect="1"/>
            </p:cNvPicPr>
            <p:nvPr/>
          </p:nvPicPr>
          <p:blipFill>
            <a:blip r:embed="rId3"/>
            <a:stretch>
              <a:fillRect/>
            </a:stretch>
          </p:blipFill>
          <p:spPr>
            <a:xfrm>
              <a:off x="613327" y="1449563"/>
              <a:ext cx="5355673" cy="3478037"/>
            </a:xfrm>
            <a:prstGeom prst="rect">
              <a:avLst/>
            </a:prstGeom>
          </p:spPr>
        </p:pic>
        <p:sp>
          <p:nvSpPr>
            <p:cNvPr id="20" name="TextBox 19"/>
            <p:cNvSpPr txBox="1"/>
            <p:nvPr/>
          </p:nvSpPr>
          <p:spPr>
            <a:xfrm>
              <a:off x="977900" y="5118100"/>
              <a:ext cx="4699000" cy="800219"/>
            </a:xfrm>
            <a:prstGeom prst="rect">
              <a:avLst/>
            </a:prstGeom>
            <a:noFill/>
          </p:spPr>
          <p:txBody>
            <a:bodyPr wrap="square" rtlCol="0">
              <a:spAutoFit/>
            </a:bodyPr>
            <a:lstStyle/>
            <a:p>
              <a:r>
                <a:rPr lang="en-US" sz="4600" dirty="0">
                  <a:solidFill>
                    <a:schemeClr val="bg1"/>
                  </a:solidFill>
                </a:rPr>
                <a:t>WEDGE CLAMP</a:t>
              </a:r>
            </a:p>
          </p:txBody>
        </p:sp>
      </p:grpSp>
      <p:grpSp>
        <p:nvGrpSpPr>
          <p:cNvPr id="10" name="Group 9"/>
          <p:cNvGrpSpPr/>
          <p:nvPr/>
        </p:nvGrpSpPr>
        <p:grpSpPr>
          <a:xfrm>
            <a:off x="6516836" y="1305096"/>
            <a:ext cx="5446564" cy="4731250"/>
            <a:chOff x="6516836" y="1305096"/>
            <a:chExt cx="5446564" cy="4731250"/>
          </a:xfrm>
        </p:grpSpPr>
        <p:sp>
          <p:nvSpPr>
            <p:cNvPr id="48" name="Rectangle 47"/>
            <p:cNvSpPr/>
            <p:nvPr/>
          </p:nvSpPr>
          <p:spPr>
            <a:xfrm>
              <a:off x="6516836" y="4874869"/>
              <a:ext cx="5187233" cy="1161477"/>
            </a:xfrm>
            <a:prstGeom prst="rect">
              <a:avLst/>
            </a:prstGeom>
            <a:solidFill>
              <a:srgbClr val="D0444F">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accent2"/>
                </a:solidFill>
              </a:endParaRPr>
            </a:p>
          </p:txBody>
        </p:sp>
        <p:pic>
          <p:nvPicPr>
            <p:cNvPr id="16" name="Picture 15"/>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4"/>
                <a:stretch>
                  <a:fillRect/>
                </a:stretch>
              </p:blipFill>
            </mc:Choice>
            <mc:Fallback>
              <p:blipFill>
                <a:blip r:embed="rId5"/>
                <a:stretch>
                  <a:fillRect/>
                </a:stretch>
              </p:blipFill>
            </mc:Fallback>
          </mc:AlternateContent>
          <p:spPr>
            <a:xfrm>
              <a:off x="6985000" y="1305096"/>
              <a:ext cx="3746500" cy="3546305"/>
            </a:xfrm>
            <a:prstGeom prst="rect">
              <a:avLst/>
            </a:prstGeom>
          </p:spPr>
        </p:pic>
        <p:sp>
          <p:nvSpPr>
            <p:cNvPr id="21" name="TextBox 20"/>
            <p:cNvSpPr txBox="1"/>
            <p:nvPr/>
          </p:nvSpPr>
          <p:spPr>
            <a:xfrm>
              <a:off x="7264400" y="5067300"/>
              <a:ext cx="4699000" cy="800219"/>
            </a:xfrm>
            <a:prstGeom prst="rect">
              <a:avLst/>
            </a:prstGeom>
            <a:noFill/>
          </p:spPr>
          <p:txBody>
            <a:bodyPr wrap="square" rtlCol="0">
              <a:spAutoFit/>
            </a:bodyPr>
            <a:lstStyle/>
            <a:p>
              <a:r>
                <a:rPr lang="en-US" sz="4600" dirty="0">
                  <a:solidFill>
                    <a:schemeClr val="bg1"/>
                  </a:solidFill>
                </a:rPr>
                <a:t>BOLT CLAMP</a:t>
              </a:r>
            </a:p>
          </p:txBody>
        </p:sp>
      </p:grpSp>
    </p:spTree>
    <p:extLst>
      <p:ext uri="{BB962C8B-B14F-4D97-AF65-F5344CB8AC3E}">
        <p14:creationId xmlns:p14="http://schemas.microsoft.com/office/powerpoint/2010/main" val="415357452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anim calcmode="lin" valueType="num">
                                      <p:cBhvr>
                                        <p:cTn id="8" dur="500" fill="hold"/>
                                        <p:tgtEl>
                                          <p:spTgt spid="29"/>
                                        </p:tgtEl>
                                        <p:attrNameLst>
                                          <p:attrName>ppt_x</p:attrName>
                                        </p:attrNameLst>
                                      </p:cBhvr>
                                      <p:tavLst>
                                        <p:tav tm="0">
                                          <p:val>
                                            <p:strVal val="#ppt_x"/>
                                          </p:val>
                                        </p:tav>
                                        <p:tav tm="100000">
                                          <p:val>
                                            <p:strVal val="#ppt_x"/>
                                          </p:val>
                                        </p:tav>
                                      </p:tavLst>
                                    </p:anim>
                                    <p:anim calcmode="lin" valueType="num">
                                      <p:cBhvr>
                                        <p:cTn id="9" dur="5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2" presetClass="entr" presetSubtype="4"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slide(fromBottom)">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slide(fromBottom)">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13"/>
          <p:cNvSpPr>
            <a:spLocks/>
          </p:cNvSpPr>
          <p:nvPr/>
        </p:nvSpPr>
        <p:spPr bwMode="auto">
          <a:xfrm>
            <a:off x="10164502" y="3431366"/>
            <a:ext cx="2027498" cy="1482489"/>
          </a:xfrm>
          <a:custGeom>
            <a:avLst/>
            <a:gdLst>
              <a:gd name="T0" fmla="*/ 1230 w 1276"/>
              <a:gd name="T1" fmla="*/ 748 h 933"/>
              <a:gd name="T2" fmla="*/ 1221 w 1276"/>
              <a:gd name="T3" fmla="*/ 748 h 933"/>
              <a:gd name="T4" fmla="*/ 1206 w 1276"/>
              <a:gd name="T5" fmla="*/ 748 h 933"/>
              <a:gd name="T6" fmla="*/ 1211 w 1276"/>
              <a:gd name="T7" fmla="*/ 216 h 933"/>
              <a:gd name="T8" fmla="*/ 1218 w 1276"/>
              <a:gd name="T9" fmla="*/ 216 h 933"/>
              <a:gd name="T10" fmla="*/ 1221 w 1276"/>
              <a:gd name="T11" fmla="*/ 214 h 933"/>
              <a:gd name="T12" fmla="*/ 1218 w 1276"/>
              <a:gd name="T13" fmla="*/ 185 h 933"/>
              <a:gd name="T14" fmla="*/ 1206 w 1276"/>
              <a:gd name="T15" fmla="*/ 182 h 933"/>
              <a:gd name="T16" fmla="*/ 1192 w 1276"/>
              <a:gd name="T17" fmla="*/ 180 h 933"/>
              <a:gd name="T18" fmla="*/ 1182 w 1276"/>
              <a:gd name="T19" fmla="*/ 0 h 933"/>
              <a:gd name="T20" fmla="*/ 1172 w 1276"/>
              <a:gd name="T21" fmla="*/ 180 h 933"/>
              <a:gd name="T22" fmla="*/ 1158 w 1276"/>
              <a:gd name="T23" fmla="*/ 180 h 933"/>
              <a:gd name="T24" fmla="*/ 1143 w 1276"/>
              <a:gd name="T25" fmla="*/ 182 h 933"/>
              <a:gd name="T26" fmla="*/ 1141 w 1276"/>
              <a:gd name="T27" fmla="*/ 212 h 933"/>
              <a:gd name="T28" fmla="*/ 1143 w 1276"/>
              <a:gd name="T29" fmla="*/ 214 h 933"/>
              <a:gd name="T30" fmla="*/ 1151 w 1276"/>
              <a:gd name="T31" fmla="*/ 214 h 933"/>
              <a:gd name="T32" fmla="*/ 1071 w 1276"/>
              <a:gd name="T33" fmla="*/ 659 h 933"/>
              <a:gd name="T34" fmla="*/ 659 w 1276"/>
              <a:gd name="T35" fmla="*/ 496 h 933"/>
              <a:gd name="T36" fmla="*/ 666 w 1276"/>
              <a:gd name="T37" fmla="*/ 491 h 933"/>
              <a:gd name="T38" fmla="*/ 611 w 1276"/>
              <a:gd name="T39" fmla="*/ 430 h 933"/>
              <a:gd name="T40" fmla="*/ 620 w 1276"/>
              <a:gd name="T41" fmla="*/ 425 h 933"/>
              <a:gd name="T42" fmla="*/ 606 w 1276"/>
              <a:gd name="T43" fmla="*/ 420 h 933"/>
              <a:gd name="T44" fmla="*/ 608 w 1276"/>
              <a:gd name="T45" fmla="*/ 406 h 933"/>
              <a:gd name="T46" fmla="*/ 606 w 1276"/>
              <a:gd name="T47" fmla="*/ 389 h 933"/>
              <a:gd name="T48" fmla="*/ 594 w 1276"/>
              <a:gd name="T49" fmla="*/ 379 h 933"/>
              <a:gd name="T50" fmla="*/ 586 w 1276"/>
              <a:gd name="T51" fmla="*/ 377 h 933"/>
              <a:gd name="T52" fmla="*/ 569 w 1276"/>
              <a:gd name="T53" fmla="*/ 377 h 933"/>
              <a:gd name="T54" fmla="*/ 562 w 1276"/>
              <a:gd name="T55" fmla="*/ 379 h 933"/>
              <a:gd name="T56" fmla="*/ 552 w 1276"/>
              <a:gd name="T57" fmla="*/ 391 h 933"/>
              <a:gd name="T58" fmla="*/ 548 w 1276"/>
              <a:gd name="T59" fmla="*/ 399 h 933"/>
              <a:gd name="T60" fmla="*/ 548 w 1276"/>
              <a:gd name="T61" fmla="*/ 413 h 933"/>
              <a:gd name="T62" fmla="*/ 552 w 1276"/>
              <a:gd name="T63" fmla="*/ 423 h 933"/>
              <a:gd name="T64" fmla="*/ 538 w 1276"/>
              <a:gd name="T65" fmla="*/ 425 h 933"/>
              <a:gd name="T66" fmla="*/ 548 w 1276"/>
              <a:gd name="T67" fmla="*/ 430 h 933"/>
              <a:gd name="T68" fmla="*/ 519 w 1276"/>
              <a:gd name="T69" fmla="*/ 491 h 933"/>
              <a:gd name="T70" fmla="*/ 412 w 1276"/>
              <a:gd name="T71" fmla="*/ 491 h 933"/>
              <a:gd name="T72" fmla="*/ 402 w 1276"/>
              <a:gd name="T73" fmla="*/ 491 h 933"/>
              <a:gd name="T74" fmla="*/ 359 w 1276"/>
              <a:gd name="T75" fmla="*/ 464 h 933"/>
              <a:gd name="T76" fmla="*/ 366 w 1276"/>
              <a:gd name="T77" fmla="*/ 459 h 933"/>
              <a:gd name="T78" fmla="*/ 204 w 1276"/>
              <a:gd name="T79" fmla="*/ 447 h 933"/>
              <a:gd name="T80" fmla="*/ 194 w 1276"/>
              <a:gd name="T81" fmla="*/ 416 h 933"/>
              <a:gd name="T82" fmla="*/ 177 w 1276"/>
              <a:gd name="T83" fmla="*/ 391 h 933"/>
              <a:gd name="T84" fmla="*/ 155 w 1276"/>
              <a:gd name="T85" fmla="*/ 369 h 933"/>
              <a:gd name="T86" fmla="*/ 141 w 1276"/>
              <a:gd name="T87" fmla="*/ 360 h 933"/>
              <a:gd name="T88" fmla="*/ 114 w 1276"/>
              <a:gd name="T89" fmla="*/ 350 h 933"/>
              <a:gd name="T90" fmla="*/ 112 w 1276"/>
              <a:gd name="T91" fmla="*/ 348 h 933"/>
              <a:gd name="T92" fmla="*/ 97 w 1276"/>
              <a:gd name="T93" fmla="*/ 345 h 933"/>
              <a:gd name="T94" fmla="*/ 92 w 1276"/>
              <a:gd name="T95" fmla="*/ 345 h 933"/>
              <a:gd name="T96" fmla="*/ 88 w 1276"/>
              <a:gd name="T97" fmla="*/ 345 h 933"/>
              <a:gd name="T98" fmla="*/ 78 w 1276"/>
              <a:gd name="T99" fmla="*/ 263 h 933"/>
              <a:gd name="T100" fmla="*/ 73 w 1276"/>
              <a:gd name="T101" fmla="*/ 345 h 933"/>
              <a:gd name="T102" fmla="*/ 68 w 1276"/>
              <a:gd name="T103" fmla="*/ 345 h 933"/>
              <a:gd name="T104" fmla="*/ 51 w 1276"/>
              <a:gd name="T105" fmla="*/ 348 h 933"/>
              <a:gd name="T106" fmla="*/ 51 w 1276"/>
              <a:gd name="T107" fmla="*/ 348 h 933"/>
              <a:gd name="T108" fmla="*/ 37 w 1276"/>
              <a:gd name="T109" fmla="*/ 355 h 933"/>
              <a:gd name="T110" fmla="*/ 22 w 1276"/>
              <a:gd name="T111" fmla="*/ 360 h 933"/>
              <a:gd name="T112" fmla="*/ 0 w 1276"/>
              <a:gd name="T113" fmla="*/ 374 h 933"/>
              <a:gd name="T114" fmla="*/ 1276 w 1276"/>
              <a:gd name="T115" fmla="*/ 933 h 933"/>
              <a:gd name="T116" fmla="*/ 1233 w 1276"/>
              <a:gd name="T117" fmla="*/ 739 h 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276" h="933">
                <a:moveTo>
                  <a:pt x="1233" y="746"/>
                </a:moveTo>
                <a:lnTo>
                  <a:pt x="1230" y="748"/>
                </a:lnTo>
                <a:lnTo>
                  <a:pt x="1228" y="748"/>
                </a:lnTo>
                <a:lnTo>
                  <a:pt x="1221" y="748"/>
                </a:lnTo>
                <a:lnTo>
                  <a:pt x="1216" y="748"/>
                </a:lnTo>
                <a:lnTo>
                  <a:pt x="1206" y="748"/>
                </a:lnTo>
                <a:lnTo>
                  <a:pt x="1206" y="741"/>
                </a:lnTo>
                <a:lnTo>
                  <a:pt x="1211" y="216"/>
                </a:lnTo>
                <a:lnTo>
                  <a:pt x="1213" y="216"/>
                </a:lnTo>
                <a:lnTo>
                  <a:pt x="1218" y="216"/>
                </a:lnTo>
                <a:lnTo>
                  <a:pt x="1221" y="214"/>
                </a:lnTo>
                <a:lnTo>
                  <a:pt x="1221" y="214"/>
                </a:lnTo>
                <a:lnTo>
                  <a:pt x="1221" y="185"/>
                </a:lnTo>
                <a:lnTo>
                  <a:pt x="1218" y="185"/>
                </a:lnTo>
                <a:lnTo>
                  <a:pt x="1213" y="182"/>
                </a:lnTo>
                <a:lnTo>
                  <a:pt x="1206" y="182"/>
                </a:lnTo>
                <a:lnTo>
                  <a:pt x="1197" y="180"/>
                </a:lnTo>
                <a:lnTo>
                  <a:pt x="1192" y="180"/>
                </a:lnTo>
                <a:lnTo>
                  <a:pt x="1192" y="93"/>
                </a:lnTo>
                <a:lnTo>
                  <a:pt x="1182" y="0"/>
                </a:lnTo>
                <a:lnTo>
                  <a:pt x="1175" y="90"/>
                </a:lnTo>
                <a:lnTo>
                  <a:pt x="1172" y="180"/>
                </a:lnTo>
                <a:lnTo>
                  <a:pt x="1165" y="180"/>
                </a:lnTo>
                <a:lnTo>
                  <a:pt x="1158" y="180"/>
                </a:lnTo>
                <a:lnTo>
                  <a:pt x="1151" y="180"/>
                </a:lnTo>
                <a:lnTo>
                  <a:pt x="1143" y="182"/>
                </a:lnTo>
                <a:lnTo>
                  <a:pt x="1141" y="182"/>
                </a:lnTo>
                <a:lnTo>
                  <a:pt x="1141" y="212"/>
                </a:lnTo>
                <a:lnTo>
                  <a:pt x="1141" y="212"/>
                </a:lnTo>
                <a:lnTo>
                  <a:pt x="1143" y="214"/>
                </a:lnTo>
                <a:lnTo>
                  <a:pt x="1148" y="214"/>
                </a:lnTo>
                <a:lnTo>
                  <a:pt x="1151" y="214"/>
                </a:lnTo>
                <a:lnTo>
                  <a:pt x="1146" y="714"/>
                </a:lnTo>
                <a:lnTo>
                  <a:pt x="1071" y="659"/>
                </a:lnTo>
                <a:lnTo>
                  <a:pt x="661" y="651"/>
                </a:lnTo>
                <a:lnTo>
                  <a:pt x="659" y="496"/>
                </a:lnTo>
                <a:lnTo>
                  <a:pt x="666" y="496"/>
                </a:lnTo>
                <a:lnTo>
                  <a:pt x="666" y="491"/>
                </a:lnTo>
                <a:lnTo>
                  <a:pt x="611" y="491"/>
                </a:lnTo>
                <a:lnTo>
                  <a:pt x="611" y="430"/>
                </a:lnTo>
                <a:lnTo>
                  <a:pt x="620" y="428"/>
                </a:lnTo>
                <a:lnTo>
                  <a:pt x="620" y="425"/>
                </a:lnTo>
                <a:lnTo>
                  <a:pt x="603" y="423"/>
                </a:lnTo>
                <a:lnTo>
                  <a:pt x="606" y="420"/>
                </a:lnTo>
                <a:lnTo>
                  <a:pt x="608" y="413"/>
                </a:lnTo>
                <a:lnTo>
                  <a:pt x="608" y="406"/>
                </a:lnTo>
                <a:lnTo>
                  <a:pt x="608" y="399"/>
                </a:lnTo>
                <a:lnTo>
                  <a:pt x="606" y="389"/>
                </a:lnTo>
                <a:lnTo>
                  <a:pt x="601" y="384"/>
                </a:lnTo>
                <a:lnTo>
                  <a:pt x="594" y="379"/>
                </a:lnTo>
                <a:lnTo>
                  <a:pt x="586" y="377"/>
                </a:lnTo>
                <a:lnTo>
                  <a:pt x="586" y="377"/>
                </a:lnTo>
                <a:lnTo>
                  <a:pt x="577" y="374"/>
                </a:lnTo>
                <a:lnTo>
                  <a:pt x="569" y="377"/>
                </a:lnTo>
                <a:lnTo>
                  <a:pt x="569" y="377"/>
                </a:lnTo>
                <a:lnTo>
                  <a:pt x="562" y="379"/>
                </a:lnTo>
                <a:lnTo>
                  <a:pt x="557" y="384"/>
                </a:lnTo>
                <a:lnTo>
                  <a:pt x="552" y="391"/>
                </a:lnTo>
                <a:lnTo>
                  <a:pt x="548" y="399"/>
                </a:lnTo>
                <a:lnTo>
                  <a:pt x="548" y="399"/>
                </a:lnTo>
                <a:lnTo>
                  <a:pt x="548" y="406"/>
                </a:lnTo>
                <a:lnTo>
                  <a:pt x="548" y="413"/>
                </a:lnTo>
                <a:lnTo>
                  <a:pt x="552" y="420"/>
                </a:lnTo>
                <a:lnTo>
                  <a:pt x="552" y="423"/>
                </a:lnTo>
                <a:lnTo>
                  <a:pt x="552" y="423"/>
                </a:lnTo>
                <a:lnTo>
                  <a:pt x="538" y="425"/>
                </a:lnTo>
                <a:lnTo>
                  <a:pt x="538" y="430"/>
                </a:lnTo>
                <a:lnTo>
                  <a:pt x="548" y="430"/>
                </a:lnTo>
                <a:lnTo>
                  <a:pt x="550" y="491"/>
                </a:lnTo>
                <a:lnTo>
                  <a:pt x="519" y="491"/>
                </a:lnTo>
                <a:lnTo>
                  <a:pt x="509" y="491"/>
                </a:lnTo>
                <a:lnTo>
                  <a:pt x="412" y="491"/>
                </a:lnTo>
                <a:lnTo>
                  <a:pt x="412" y="491"/>
                </a:lnTo>
                <a:lnTo>
                  <a:pt x="402" y="491"/>
                </a:lnTo>
                <a:lnTo>
                  <a:pt x="359" y="491"/>
                </a:lnTo>
                <a:lnTo>
                  <a:pt x="359" y="464"/>
                </a:lnTo>
                <a:lnTo>
                  <a:pt x="366" y="464"/>
                </a:lnTo>
                <a:lnTo>
                  <a:pt x="366" y="459"/>
                </a:lnTo>
                <a:lnTo>
                  <a:pt x="206" y="459"/>
                </a:lnTo>
                <a:lnTo>
                  <a:pt x="204" y="447"/>
                </a:lnTo>
                <a:lnTo>
                  <a:pt x="201" y="430"/>
                </a:lnTo>
                <a:lnTo>
                  <a:pt x="194" y="416"/>
                </a:lnTo>
                <a:lnTo>
                  <a:pt x="187" y="403"/>
                </a:lnTo>
                <a:lnTo>
                  <a:pt x="177" y="391"/>
                </a:lnTo>
                <a:lnTo>
                  <a:pt x="167" y="379"/>
                </a:lnTo>
                <a:lnTo>
                  <a:pt x="155" y="369"/>
                </a:lnTo>
                <a:lnTo>
                  <a:pt x="141" y="362"/>
                </a:lnTo>
                <a:lnTo>
                  <a:pt x="141" y="360"/>
                </a:lnTo>
                <a:lnTo>
                  <a:pt x="126" y="355"/>
                </a:lnTo>
                <a:lnTo>
                  <a:pt x="114" y="350"/>
                </a:lnTo>
                <a:lnTo>
                  <a:pt x="114" y="348"/>
                </a:lnTo>
                <a:lnTo>
                  <a:pt x="112" y="348"/>
                </a:lnTo>
                <a:lnTo>
                  <a:pt x="112" y="348"/>
                </a:lnTo>
                <a:lnTo>
                  <a:pt x="97" y="345"/>
                </a:lnTo>
                <a:lnTo>
                  <a:pt x="95" y="345"/>
                </a:lnTo>
                <a:lnTo>
                  <a:pt x="92" y="345"/>
                </a:lnTo>
                <a:lnTo>
                  <a:pt x="90" y="345"/>
                </a:lnTo>
                <a:lnTo>
                  <a:pt x="88" y="345"/>
                </a:lnTo>
                <a:lnTo>
                  <a:pt x="90" y="263"/>
                </a:lnTo>
                <a:lnTo>
                  <a:pt x="78" y="263"/>
                </a:lnTo>
                <a:lnTo>
                  <a:pt x="75" y="345"/>
                </a:lnTo>
                <a:lnTo>
                  <a:pt x="73" y="345"/>
                </a:lnTo>
                <a:lnTo>
                  <a:pt x="71" y="345"/>
                </a:lnTo>
                <a:lnTo>
                  <a:pt x="68" y="345"/>
                </a:lnTo>
                <a:lnTo>
                  <a:pt x="54" y="348"/>
                </a:lnTo>
                <a:lnTo>
                  <a:pt x="51" y="348"/>
                </a:lnTo>
                <a:lnTo>
                  <a:pt x="51" y="348"/>
                </a:lnTo>
                <a:lnTo>
                  <a:pt x="51" y="348"/>
                </a:lnTo>
                <a:lnTo>
                  <a:pt x="51" y="350"/>
                </a:lnTo>
                <a:lnTo>
                  <a:pt x="37" y="355"/>
                </a:lnTo>
                <a:lnTo>
                  <a:pt x="22" y="360"/>
                </a:lnTo>
                <a:lnTo>
                  <a:pt x="22" y="360"/>
                </a:lnTo>
                <a:lnTo>
                  <a:pt x="8" y="369"/>
                </a:lnTo>
                <a:lnTo>
                  <a:pt x="0" y="374"/>
                </a:lnTo>
                <a:lnTo>
                  <a:pt x="0" y="933"/>
                </a:lnTo>
                <a:lnTo>
                  <a:pt x="1276" y="933"/>
                </a:lnTo>
                <a:lnTo>
                  <a:pt x="1276" y="739"/>
                </a:lnTo>
                <a:lnTo>
                  <a:pt x="1233" y="739"/>
                </a:lnTo>
                <a:lnTo>
                  <a:pt x="1233" y="746"/>
                </a:ln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endParaRPr lang="id-ID"/>
          </a:p>
        </p:txBody>
      </p:sp>
      <p:sp>
        <p:nvSpPr>
          <p:cNvPr id="5" name="Freeform 14"/>
          <p:cNvSpPr>
            <a:spLocks noEditPoints="1"/>
          </p:cNvSpPr>
          <p:nvPr/>
        </p:nvSpPr>
        <p:spPr bwMode="auto">
          <a:xfrm>
            <a:off x="8129058" y="2409672"/>
            <a:ext cx="2035444" cy="2504183"/>
          </a:xfrm>
          <a:custGeom>
            <a:avLst/>
            <a:gdLst>
              <a:gd name="T0" fmla="*/ 1247 w 1281"/>
              <a:gd name="T1" fmla="*/ 1059 h 1576"/>
              <a:gd name="T2" fmla="*/ 1063 w 1281"/>
              <a:gd name="T3" fmla="*/ 1107 h 1576"/>
              <a:gd name="T4" fmla="*/ 1010 w 1281"/>
              <a:gd name="T5" fmla="*/ 634 h 1576"/>
              <a:gd name="T6" fmla="*/ 879 w 1281"/>
              <a:gd name="T7" fmla="*/ 801 h 1576"/>
              <a:gd name="T8" fmla="*/ 831 w 1281"/>
              <a:gd name="T9" fmla="*/ 306 h 1576"/>
              <a:gd name="T10" fmla="*/ 882 w 1281"/>
              <a:gd name="T11" fmla="*/ 296 h 1576"/>
              <a:gd name="T12" fmla="*/ 882 w 1281"/>
              <a:gd name="T13" fmla="*/ 264 h 1576"/>
              <a:gd name="T14" fmla="*/ 884 w 1281"/>
              <a:gd name="T15" fmla="*/ 245 h 1576"/>
              <a:gd name="T16" fmla="*/ 879 w 1281"/>
              <a:gd name="T17" fmla="*/ 89 h 1576"/>
              <a:gd name="T18" fmla="*/ 877 w 1281"/>
              <a:gd name="T19" fmla="*/ 143 h 1576"/>
              <a:gd name="T20" fmla="*/ 795 w 1281"/>
              <a:gd name="T21" fmla="*/ 111 h 1576"/>
              <a:gd name="T22" fmla="*/ 790 w 1281"/>
              <a:gd name="T23" fmla="*/ 145 h 1576"/>
              <a:gd name="T24" fmla="*/ 710 w 1281"/>
              <a:gd name="T25" fmla="*/ 114 h 1576"/>
              <a:gd name="T26" fmla="*/ 703 w 1281"/>
              <a:gd name="T27" fmla="*/ 89 h 1576"/>
              <a:gd name="T28" fmla="*/ 623 w 1281"/>
              <a:gd name="T29" fmla="*/ 153 h 1576"/>
              <a:gd name="T30" fmla="*/ 615 w 1281"/>
              <a:gd name="T31" fmla="*/ 153 h 1576"/>
              <a:gd name="T32" fmla="*/ 615 w 1281"/>
              <a:gd name="T33" fmla="*/ 89 h 1576"/>
              <a:gd name="T34" fmla="*/ 536 w 1281"/>
              <a:gd name="T35" fmla="*/ 153 h 1576"/>
              <a:gd name="T36" fmla="*/ 528 w 1281"/>
              <a:gd name="T37" fmla="*/ 153 h 1576"/>
              <a:gd name="T38" fmla="*/ 526 w 1281"/>
              <a:gd name="T39" fmla="*/ 0 h 1576"/>
              <a:gd name="T40" fmla="*/ 521 w 1281"/>
              <a:gd name="T41" fmla="*/ 145 h 1576"/>
              <a:gd name="T42" fmla="*/ 499 w 1281"/>
              <a:gd name="T43" fmla="*/ 189 h 1576"/>
              <a:gd name="T44" fmla="*/ 468 w 1281"/>
              <a:gd name="T45" fmla="*/ 191 h 1576"/>
              <a:gd name="T46" fmla="*/ 448 w 1281"/>
              <a:gd name="T47" fmla="*/ 191 h 1576"/>
              <a:gd name="T48" fmla="*/ 429 w 1281"/>
              <a:gd name="T49" fmla="*/ 194 h 1576"/>
              <a:gd name="T50" fmla="*/ 412 w 1281"/>
              <a:gd name="T51" fmla="*/ 196 h 1576"/>
              <a:gd name="T52" fmla="*/ 395 w 1281"/>
              <a:gd name="T53" fmla="*/ 199 h 1576"/>
              <a:gd name="T54" fmla="*/ 366 w 1281"/>
              <a:gd name="T55" fmla="*/ 206 h 1576"/>
              <a:gd name="T56" fmla="*/ 354 w 1281"/>
              <a:gd name="T57" fmla="*/ 208 h 1576"/>
              <a:gd name="T58" fmla="*/ 347 w 1281"/>
              <a:gd name="T59" fmla="*/ 213 h 1576"/>
              <a:gd name="T60" fmla="*/ 342 w 1281"/>
              <a:gd name="T61" fmla="*/ 216 h 1576"/>
              <a:gd name="T62" fmla="*/ 342 w 1281"/>
              <a:gd name="T63" fmla="*/ 216 h 1576"/>
              <a:gd name="T64" fmla="*/ 337 w 1281"/>
              <a:gd name="T65" fmla="*/ 221 h 1576"/>
              <a:gd name="T66" fmla="*/ 339 w 1281"/>
              <a:gd name="T67" fmla="*/ 228 h 1576"/>
              <a:gd name="T68" fmla="*/ 337 w 1281"/>
              <a:gd name="T69" fmla="*/ 223 h 1576"/>
              <a:gd name="T70" fmla="*/ 337 w 1281"/>
              <a:gd name="T71" fmla="*/ 228 h 1576"/>
              <a:gd name="T72" fmla="*/ 339 w 1281"/>
              <a:gd name="T73" fmla="*/ 230 h 1576"/>
              <a:gd name="T74" fmla="*/ 342 w 1281"/>
              <a:gd name="T75" fmla="*/ 233 h 1576"/>
              <a:gd name="T76" fmla="*/ 344 w 1281"/>
              <a:gd name="T77" fmla="*/ 238 h 1576"/>
              <a:gd name="T78" fmla="*/ 352 w 1281"/>
              <a:gd name="T79" fmla="*/ 240 h 1576"/>
              <a:gd name="T80" fmla="*/ 359 w 1281"/>
              <a:gd name="T81" fmla="*/ 242 h 1576"/>
              <a:gd name="T82" fmla="*/ 368 w 1281"/>
              <a:gd name="T83" fmla="*/ 245 h 1576"/>
              <a:gd name="T84" fmla="*/ 378 w 1281"/>
              <a:gd name="T85" fmla="*/ 247 h 1576"/>
              <a:gd name="T86" fmla="*/ 390 w 1281"/>
              <a:gd name="T87" fmla="*/ 250 h 1576"/>
              <a:gd name="T88" fmla="*/ 400 w 1281"/>
              <a:gd name="T89" fmla="*/ 252 h 1576"/>
              <a:gd name="T90" fmla="*/ 402 w 1281"/>
              <a:gd name="T91" fmla="*/ 310 h 1576"/>
              <a:gd name="T92" fmla="*/ 402 w 1281"/>
              <a:gd name="T93" fmla="*/ 371 h 1576"/>
              <a:gd name="T94" fmla="*/ 402 w 1281"/>
              <a:gd name="T95" fmla="*/ 400 h 1576"/>
              <a:gd name="T96" fmla="*/ 400 w 1281"/>
              <a:gd name="T97" fmla="*/ 1260 h 1576"/>
              <a:gd name="T98" fmla="*/ 90 w 1281"/>
              <a:gd name="T99" fmla="*/ 383 h 1576"/>
              <a:gd name="T100" fmla="*/ 10 w 1281"/>
              <a:gd name="T101" fmla="*/ 1224 h 1576"/>
              <a:gd name="T102" fmla="*/ 1281 w 1281"/>
              <a:gd name="T103" fmla="*/ 1576 h 1576"/>
              <a:gd name="T104" fmla="*/ 352 w 1281"/>
              <a:gd name="T105" fmla="*/ 228 h 1576"/>
              <a:gd name="T106" fmla="*/ 342 w 1281"/>
              <a:gd name="T107" fmla="*/ 225 h 1576"/>
              <a:gd name="T108" fmla="*/ 342 w 1281"/>
              <a:gd name="T109" fmla="*/ 228 h 1576"/>
              <a:gd name="T110" fmla="*/ 410 w 1281"/>
              <a:gd name="T111" fmla="*/ 199 h 1576"/>
              <a:gd name="T112" fmla="*/ 412 w 1281"/>
              <a:gd name="T113" fmla="*/ 206 h 1576"/>
              <a:gd name="T114" fmla="*/ 419 w 1281"/>
              <a:gd name="T115" fmla="*/ 211 h 1576"/>
              <a:gd name="T116" fmla="*/ 427 w 1281"/>
              <a:gd name="T117" fmla="*/ 196 h 1576"/>
              <a:gd name="T118" fmla="*/ 429 w 1281"/>
              <a:gd name="T119" fmla="*/ 204 h 1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281" h="1576">
                <a:moveTo>
                  <a:pt x="1281" y="1017"/>
                </a:moveTo>
                <a:lnTo>
                  <a:pt x="1277" y="1022"/>
                </a:lnTo>
                <a:lnTo>
                  <a:pt x="1264" y="1032"/>
                </a:lnTo>
                <a:lnTo>
                  <a:pt x="1255" y="1044"/>
                </a:lnTo>
                <a:lnTo>
                  <a:pt x="1247" y="1059"/>
                </a:lnTo>
                <a:lnTo>
                  <a:pt x="1240" y="1073"/>
                </a:lnTo>
                <a:lnTo>
                  <a:pt x="1235" y="1090"/>
                </a:lnTo>
                <a:lnTo>
                  <a:pt x="1235" y="1102"/>
                </a:lnTo>
                <a:lnTo>
                  <a:pt x="1063" y="1102"/>
                </a:lnTo>
                <a:lnTo>
                  <a:pt x="1063" y="1107"/>
                </a:lnTo>
                <a:lnTo>
                  <a:pt x="1071" y="1107"/>
                </a:lnTo>
                <a:lnTo>
                  <a:pt x="1071" y="1134"/>
                </a:lnTo>
                <a:lnTo>
                  <a:pt x="1051" y="1134"/>
                </a:lnTo>
                <a:lnTo>
                  <a:pt x="1051" y="634"/>
                </a:lnTo>
                <a:lnTo>
                  <a:pt x="1010" y="634"/>
                </a:lnTo>
                <a:lnTo>
                  <a:pt x="1010" y="602"/>
                </a:lnTo>
                <a:lnTo>
                  <a:pt x="925" y="602"/>
                </a:lnTo>
                <a:lnTo>
                  <a:pt x="925" y="634"/>
                </a:lnTo>
                <a:lnTo>
                  <a:pt x="879" y="634"/>
                </a:lnTo>
                <a:lnTo>
                  <a:pt x="879" y="801"/>
                </a:lnTo>
                <a:lnTo>
                  <a:pt x="848" y="801"/>
                </a:lnTo>
                <a:lnTo>
                  <a:pt x="848" y="825"/>
                </a:lnTo>
                <a:lnTo>
                  <a:pt x="831" y="825"/>
                </a:lnTo>
                <a:lnTo>
                  <a:pt x="831" y="495"/>
                </a:lnTo>
                <a:lnTo>
                  <a:pt x="831" y="306"/>
                </a:lnTo>
                <a:lnTo>
                  <a:pt x="872" y="306"/>
                </a:lnTo>
                <a:lnTo>
                  <a:pt x="872" y="306"/>
                </a:lnTo>
                <a:lnTo>
                  <a:pt x="872" y="306"/>
                </a:lnTo>
                <a:lnTo>
                  <a:pt x="882" y="306"/>
                </a:lnTo>
                <a:lnTo>
                  <a:pt x="882" y="296"/>
                </a:lnTo>
                <a:lnTo>
                  <a:pt x="884" y="296"/>
                </a:lnTo>
                <a:lnTo>
                  <a:pt x="887" y="289"/>
                </a:lnTo>
                <a:lnTo>
                  <a:pt x="887" y="281"/>
                </a:lnTo>
                <a:lnTo>
                  <a:pt x="882" y="281"/>
                </a:lnTo>
                <a:lnTo>
                  <a:pt x="882" y="264"/>
                </a:lnTo>
                <a:lnTo>
                  <a:pt x="884" y="264"/>
                </a:lnTo>
                <a:lnTo>
                  <a:pt x="884" y="262"/>
                </a:lnTo>
                <a:lnTo>
                  <a:pt x="884" y="247"/>
                </a:lnTo>
                <a:lnTo>
                  <a:pt x="884" y="247"/>
                </a:lnTo>
                <a:lnTo>
                  <a:pt x="884" y="245"/>
                </a:lnTo>
                <a:lnTo>
                  <a:pt x="884" y="143"/>
                </a:lnTo>
                <a:lnTo>
                  <a:pt x="882" y="143"/>
                </a:lnTo>
                <a:lnTo>
                  <a:pt x="882" y="89"/>
                </a:lnTo>
                <a:lnTo>
                  <a:pt x="879" y="89"/>
                </a:lnTo>
                <a:lnTo>
                  <a:pt x="879" y="89"/>
                </a:lnTo>
                <a:lnTo>
                  <a:pt x="879" y="111"/>
                </a:lnTo>
                <a:lnTo>
                  <a:pt x="877" y="111"/>
                </a:lnTo>
                <a:lnTo>
                  <a:pt x="877" y="111"/>
                </a:lnTo>
                <a:lnTo>
                  <a:pt x="877" y="143"/>
                </a:lnTo>
                <a:lnTo>
                  <a:pt x="877" y="143"/>
                </a:lnTo>
                <a:lnTo>
                  <a:pt x="877" y="145"/>
                </a:lnTo>
                <a:lnTo>
                  <a:pt x="877" y="150"/>
                </a:lnTo>
                <a:lnTo>
                  <a:pt x="795" y="150"/>
                </a:lnTo>
                <a:lnTo>
                  <a:pt x="795" y="114"/>
                </a:lnTo>
                <a:lnTo>
                  <a:pt x="795" y="111"/>
                </a:lnTo>
                <a:lnTo>
                  <a:pt x="792" y="111"/>
                </a:lnTo>
                <a:lnTo>
                  <a:pt x="792" y="89"/>
                </a:lnTo>
                <a:lnTo>
                  <a:pt x="792" y="89"/>
                </a:lnTo>
                <a:lnTo>
                  <a:pt x="790" y="89"/>
                </a:lnTo>
                <a:lnTo>
                  <a:pt x="790" y="145"/>
                </a:lnTo>
                <a:lnTo>
                  <a:pt x="787" y="145"/>
                </a:lnTo>
                <a:lnTo>
                  <a:pt x="787" y="150"/>
                </a:lnTo>
                <a:lnTo>
                  <a:pt x="710" y="150"/>
                </a:lnTo>
                <a:lnTo>
                  <a:pt x="710" y="114"/>
                </a:lnTo>
                <a:lnTo>
                  <a:pt x="710" y="114"/>
                </a:lnTo>
                <a:lnTo>
                  <a:pt x="705" y="114"/>
                </a:lnTo>
                <a:lnTo>
                  <a:pt x="705" y="145"/>
                </a:lnTo>
                <a:lnTo>
                  <a:pt x="705" y="145"/>
                </a:lnTo>
                <a:lnTo>
                  <a:pt x="705" y="89"/>
                </a:lnTo>
                <a:lnTo>
                  <a:pt x="703" y="89"/>
                </a:lnTo>
                <a:lnTo>
                  <a:pt x="700" y="89"/>
                </a:lnTo>
                <a:lnTo>
                  <a:pt x="700" y="145"/>
                </a:lnTo>
                <a:lnTo>
                  <a:pt x="698" y="145"/>
                </a:lnTo>
                <a:lnTo>
                  <a:pt x="698" y="150"/>
                </a:lnTo>
                <a:lnTo>
                  <a:pt x="623" y="153"/>
                </a:lnTo>
                <a:lnTo>
                  <a:pt x="623" y="114"/>
                </a:lnTo>
                <a:lnTo>
                  <a:pt x="623" y="114"/>
                </a:lnTo>
                <a:lnTo>
                  <a:pt x="618" y="114"/>
                </a:lnTo>
                <a:lnTo>
                  <a:pt x="618" y="153"/>
                </a:lnTo>
                <a:lnTo>
                  <a:pt x="615" y="153"/>
                </a:lnTo>
                <a:lnTo>
                  <a:pt x="615" y="148"/>
                </a:lnTo>
                <a:lnTo>
                  <a:pt x="615" y="145"/>
                </a:lnTo>
                <a:lnTo>
                  <a:pt x="615" y="145"/>
                </a:lnTo>
                <a:lnTo>
                  <a:pt x="615" y="92"/>
                </a:lnTo>
                <a:lnTo>
                  <a:pt x="615" y="89"/>
                </a:lnTo>
                <a:lnTo>
                  <a:pt x="611" y="89"/>
                </a:lnTo>
                <a:lnTo>
                  <a:pt x="611" y="145"/>
                </a:lnTo>
                <a:lnTo>
                  <a:pt x="608" y="145"/>
                </a:lnTo>
                <a:lnTo>
                  <a:pt x="608" y="153"/>
                </a:lnTo>
                <a:lnTo>
                  <a:pt x="536" y="153"/>
                </a:lnTo>
                <a:lnTo>
                  <a:pt x="536" y="114"/>
                </a:lnTo>
                <a:lnTo>
                  <a:pt x="536" y="114"/>
                </a:lnTo>
                <a:lnTo>
                  <a:pt x="533" y="114"/>
                </a:lnTo>
                <a:lnTo>
                  <a:pt x="533" y="153"/>
                </a:lnTo>
                <a:lnTo>
                  <a:pt x="528" y="153"/>
                </a:lnTo>
                <a:lnTo>
                  <a:pt x="528" y="148"/>
                </a:lnTo>
                <a:lnTo>
                  <a:pt x="526" y="145"/>
                </a:lnTo>
                <a:lnTo>
                  <a:pt x="526" y="145"/>
                </a:lnTo>
                <a:lnTo>
                  <a:pt x="526" y="2"/>
                </a:lnTo>
                <a:lnTo>
                  <a:pt x="526" y="0"/>
                </a:lnTo>
                <a:lnTo>
                  <a:pt x="521" y="0"/>
                </a:lnTo>
                <a:lnTo>
                  <a:pt x="521" y="92"/>
                </a:lnTo>
                <a:lnTo>
                  <a:pt x="521" y="92"/>
                </a:lnTo>
                <a:lnTo>
                  <a:pt x="521" y="145"/>
                </a:lnTo>
                <a:lnTo>
                  <a:pt x="521" y="145"/>
                </a:lnTo>
                <a:lnTo>
                  <a:pt x="521" y="187"/>
                </a:lnTo>
                <a:lnTo>
                  <a:pt x="511" y="189"/>
                </a:lnTo>
                <a:lnTo>
                  <a:pt x="511" y="189"/>
                </a:lnTo>
                <a:lnTo>
                  <a:pt x="509" y="189"/>
                </a:lnTo>
                <a:lnTo>
                  <a:pt x="499" y="189"/>
                </a:lnTo>
                <a:lnTo>
                  <a:pt x="490" y="189"/>
                </a:lnTo>
                <a:lnTo>
                  <a:pt x="490" y="189"/>
                </a:lnTo>
                <a:lnTo>
                  <a:pt x="487" y="189"/>
                </a:lnTo>
                <a:lnTo>
                  <a:pt x="477" y="189"/>
                </a:lnTo>
                <a:lnTo>
                  <a:pt x="468" y="191"/>
                </a:lnTo>
                <a:lnTo>
                  <a:pt x="468" y="191"/>
                </a:lnTo>
                <a:lnTo>
                  <a:pt x="465" y="191"/>
                </a:lnTo>
                <a:lnTo>
                  <a:pt x="465" y="191"/>
                </a:lnTo>
                <a:lnTo>
                  <a:pt x="456" y="191"/>
                </a:lnTo>
                <a:lnTo>
                  <a:pt x="448" y="191"/>
                </a:lnTo>
                <a:lnTo>
                  <a:pt x="448" y="191"/>
                </a:lnTo>
                <a:lnTo>
                  <a:pt x="446" y="191"/>
                </a:lnTo>
                <a:lnTo>
                  <a:pt x="439" y="194"/>
                </a:lnTo>
                <a:lnTo>
                  <a:pt x="429" y="194"/>
                </a:lnTo>
                <a:lnTo>
                  <a:pt x="429" y="194"/>
                </a:lnTo>
                <a:lnTo>
                  <a:pt x="429" y="194"/>
                </a:lnTo>
                <a:lnTo>
                  <a:pt x="419" y="196"/>
                </a:lnTo>
                <a:lnTo>
                  <a:pt x="412" y="196"/>
                </a:lnTo>
                <a:lnTo>
                  <a:pt x="412" y="196"/>
                </a:lnTo>
                <a:lnTo>
                  <a:pt x="412" y="196"/>
                </a:lnTo>
                <a:lnTo>
                  <a:pt x="412" y="196"/>
                </a:lnTo>
                <a:lnTo>
                  <a:pt x="412" y="196"/>
                </a:lnTo>
                <a:lnTo>
                  <a:pt x="405" y="199"/>
                </a:lnTo>
                <a:lnTo>
                  <a:pt x="398" y="199"/>
                </a:lnTo>
                <a:lnTo>
                  <a:pt x="395" y="199"/>
                </a:lnTo>
                <a:lnTo>
                  <a:pt x="390" y="201"/>
                </a:lnTo>
                <a:lnTo>
                  <a:pt x="383" y="201"/>
                </a:lnTo>
                <a:lnTo>
                  <a:pt x="383" y="201"/>
                </a:lnTo>
                <a:lnTo>
                  <a:pt x="376" y="204"/>
                </a:lnTo>
                <a:lnTo>
                  <a:pt x="366" y="206"/>
                </a:lnTo>
                <a:lnTo>
                  <a:pt x="356" y="208"/>
                </a:lnTo>
                <a:lnTo>
                  <a:pt x="354" y="208"/>
                </a:lnTo>
                <a:lnTo>
                  <a:pt x="354" y="208"/>
                </a:lnTo>
                <a:lnTo>
                  <a:pt x="354" y="208"/>
                </a:lnTo>
                <a:lnTo>
                  <a:pt x="354" y="208"/>
                </a:lnTo>
                <a:lnTo>
                  <a:pt x="354" y="208"/>
                </a:lnTo>
                <a:lnTo>
                  <a:pt x="349" y="211"/>
                </a:lnTo>
                <a:lnTo>
                  <a:pt x="349" y="211"/>
                </a:lnTo>
                <a:lnTo>
                  <a:pt x="347" y="213"/>
                </a:lnTo>
                <a:lnTo>
                  <a:pt x="347" y="213"/>
                </a:lnTo>
                <a:lnTo>
                  <a:pt x="347" y="213"/>
                </a:lnTo>
                <a:lnTo>
                  <a:pt x="344" y="213"/>
                </a:lnTo>
                <a:lnTo>
                  <a:pt x="342" y="216"/>
                </a:lnTo>
                <a:lnTo>
                  <a:pt x="342" y="216"/>
                </a:lnTo>
                <a:lnTo>
                  <a:pt x="342" y="216"/>
                </a:lnTo>
                <a:lnTo>
                  <a:pt x="339" y="218"/>
                </a:lnTo>
                <a:lnTo>
                  <a:pt x="339" y="218"/>
                </a:lnTo>
                <a:lnTo>
                  <a:pt x="339" y="218"/>
                </a:lnTo>
                <a:lnTo>
                  <a:pt x="342" y="216"/>
                </a:lnTo>
                <a:lnTo>
                  <a:pt x="342" y="216"/>
                </a:lnTo>
                <a:lnTo>
                  <a:pt x="342" y="216"/>
                </a:lnTo>
                <a:lnTo>
                  <a:pt x="339" y="218"/>
                </a:lnTo>
                <a:lnTo>
                  <a:pt x="339" y="218"/>
                </a:lnTo>
                <a:lnTo>
                  <a:pt x="337" y="221"/>
                </a:lnTo>
                <a:lnTo>
                  <a:pt x="337" y="221"/>
                </a:lnTo>
                <a:lnTo>
                  <a:pt x="337" y="223"/>
                </a:lnTo>
                <a:lnTo>
                  <a:pt x="337" y="223"/>
                </a:lnTo>
                <a:lnTo>
                  <a:pt x="337" y="225"/>
                </a:lnTo>
                <a:lnTo>
                  <a:pt x="337" y="225"/>
                </a:lnTo>
                <a:lnTo>
                  <a:pt x="339" y="228"/>
                </a:lnTo>
                <a:lnTo>
                  <a:pt x="337" y="225"/>
                </a:lnTo>
                <a:lnTo>
                  <a:pt x="337" y="225"/>
                </a:lnTo>
                <a:lnTo>
                  <a:pt x="337" y="223"/>
                </a:lnTo>
                <a:lnTo>
                  <a:pt x="337" y="223"/>
                </a:lnTo>
                <a:lnTo>
                  <a:pt x="337" y="223"/>
                </a:lnTo>
                <a:lnTo>
                  <a:pt x="337" y="223"/>
                </a:lnTo>
                <a:lnTo>
                  <a:pt x="337" y="223"/>
                </a:lnTo>
                <a:lnTo>
                  <a:pt x="337" y="225"/>
                </a:lnTo>
                <a:lnTo>
                  <a:pt x="337" y="225"/>
                </a:lnTo>
                <a:lnTo>
                  <a:pt x="337" y="228"/>
                </a:lnTo>
                <a:lnTo>
                  <a:pt x="337" y="228"/>
                </a:lnTo>
                <a:lnTo>
                  <a:pt x="337" y="228"/>
                </a:lnTo>
                <a:lnTo>
                  <a:pt x="337" y="228"/>
                </a:lnTo>
                <a:lnTo>
                  <a:pt x="337" y="230"/>
                </a:lnTo>
                <a:lnTo>
                  <a:pt x="339" y="230"/>
                </a:lnTo>
                <a:lnTo>
                  <a:pt x="339" y="233"/>
                </a:lnTo>
                <a:lnTo>
                  <a:pt x="339" y="233"/>
                </a:lnTo>
                <a:lnTo>
                  <a:pt x="339" y="233"/>
                </a:lnTo>
                <a:lnTo>
                  <a:pt x="339" y="233"/>
                </a:lnTo>
                <a:lnTo>
                  <a:pt x="342" y="233"/>
                </a:lnTo>
                <a:lnTo>
                  <a:pt x="342" y="235"/>
                </a:lnTo>
                <a:lnTo>
                  <a:pt x="342" y="235"/>
                </a:lnTo>
                <a:lnTo>
                  <a:pt x="344" y="238"/>
                </a:lnTo>
                <a:lnTo>
                  <a:pt x="344" y="238"/>
                </a:lnTo>
                <a:lnTo>
                  <a:pt x="344" y="238"/>
                </a:lnTo>
                <a:lnTo>
                  <a:pt x="347" y="238"/>
                </a:lnTo>
                <a:lnTo>
                  <a:pt x="347" y="238"/>
                </a:lnTo>
                <a:lnTo>
                  <a:pt x="349" y="238"/>
                </a:lnTo>
                <a:lnTo>
                  <a:pt x="352" y="240"/>
                </a:lnTo>
                <a:lnTo>
                  <a:pt x="352" y="240"/>
                </a:lnTo>
                <a:lnTo>
                  <a:pt x="352" y="240"/>
                </a:lnTo>
                <a:lnTo>
                  <a:pt x="352" y="240"/>
                </a:lnTo>
                <a:lnTo>
                  <a:pt x="352" y="240"/>
                </a:lnTo>
                <a:lnTo>
                  <a:pt x="356" y="242"/>
                </a:lnTo>
                <a:lnTo>
                  <a:pt x="359" y="242"/>
                </a:lnTo>
                <a:lnTo>
                  <a:pt x="359" y="242"/>
                </a:lnTo>
                <a:lnTo>
                  <a:pt x="359" y="242"/>
                </a:lnTo>
                <a:lnTo>
                  <a:pt x="359" y="242"/>
                </a:lnTo>
                <a:lnTo>
                  <a:pt x="364" y="245"/>
                </a:lnTo>
                <a:lnTo>
                  <a:pt x="368" y="245"/>
                </a:lnTo>
                <a:lnTo>
                  <a:pt x="368" y="245"/>
                </a:lnTo>
                <a:lnTo>
                  <a:pt x="368" y="245"/>
                </a:lnTo>
                <a:lnTo>
                  <a:pt x="368" y="245"/>
                </a:lnTo>
                <a:lnTo>
                  <a:pt x="373" y="247"/>
                </a:lnTo>
                <a:lnTo>
                  <a:pt x="378" y="247"/>
                </a:lnTo>
                <a:lnTo>
                  <a:pt x="378" y="247"/>
                </a:lnTo>
                <a:lnTo>
                  <a:pt x="381" y="247"/>
                </a:lnTo>
                <a:lnTo>
                  <a:pt x="381" y="247"/>
                </a:lnTo>
                <a:lnTo>
                  <a:pt x="385" y="250"/>
                </a:lnTo>
                <a:lnTo>
                  <a:pt x="390" y="250"/>
                </a:lnTo>
                <a:lnTo>
                  <a:pt x="390" y="250"/>
                </a:lnTo>
                <a:lnTo>
                  <a:pt x="393" y="250"/>
                </a:lnTo>
                <a:lnTo>
                  <a:pt x="393" y="250"/>
                </a:lnTo>
                <a:lnTo>
                  <a:pt x="398" y="252"/>
                </a:lnTo>
                <a:lnTo>
                  <a:pt x="400" y="252"/>
                </a:lnTo>
                <a:lnTo>
                  <a:pt x="460" y="262"/>
                </a:lnTo>
                <a:lnTo>
                  <a:pt x="460" y="301"/>
                </a:lnTo>
                <a:lnTo>
                  <a:pt x="436" y="303"/>
                </a:lnTo>
                <a:lnTo>
                  <a:pt x="417" y="308"/>
                </a:lnTo>
                <a:lnTo>
                  <a:pt x="402" y="310"/>
                </a:lnTo>
                <a:lnTo>
                  <a:pt x="398" y="315"/>
                </a:lnTo>
                <a:lnTo>
                  <a:pt x="398" y="337"/>
                </a:lnTo>
                <a:lnTo>
                  <a:pt x="402" y="342"/>
                </a:lnTo>
                <a:lnTo>
                  <a:pt x="402" y="342"/>
                </a:lnTo>
                <a:lnTo>
                  <a:pt x="402" y="371"/>
                </a:lnTo>
                <a:lnTo>
                  <a:pt x="398" y="374"/>
                </a:lnTo>
                <a:lnTo>
                  <a:pt x="398" y="376"/>
                </a:lnTo>
                <a:lnTo>
                  <a:pt x="402" y="381"/>
                </a:lnTo>
                <a:lnTo>
                  <a:pt x="402" y="381"/>
                </a:lnTo>
                <a:lnTo>
                  <a:pt x="402" y="400"/>
                </a:lnTo>
                <a:lnTo>
                  <a:pt x="398" y="403"/>
                </a:lnTo>
                <a:lnTo>
                  <a:pt x="398" y="412"/>
                </a:lnTo>
                <a:lnTo>
                  <a:pt x="402" y="417"/>
                </a:lnTo>
                <a:lnTo>
                  <a:pt x="402" y="417"/>
                </a:lnTo>
                <a:lnTo>
                  <a:pt x="400" y="1260"/>
                </a:lnTo>
                <a:lnTo>
                  <a:pt x="378" y="1260"/>
                </a:lnTo>
                <a:lnTo>
                  <a:pt x="376" y="415"/>
                </a:lnTo>
                <a:lnTo>
                  <a:pt x="315" y="415"/>
                </a:lnTo>
                <a:lnTo>
                  <a:pt x="315" y="383"/>
                </a:lnTo>
                <a:lnTo>
                  <a:pt x="90" y="383"/>
                </a:lnTo>
                <a:lnTo>
                  <a:pt x="75" y="415"/>
                </a:lnTo>
                <a:lnTo>
                  <a:pt x="42" y="415"/>
                </a:lnTo>
                <a:lnTo>
                  <a:pt x="17" y="473"/>
                </a:lnTo>
                <a:lnTo>
                  <a:pt x="17" y="1224"/>
                </a:lnTo>
                <a:lnTo>
                  <a:pt x="10" y="1224"/>
                </a:lnTo>
                <a:lnTo>
                  <a:pt x="10" y="1221"/>
                </a:lnTo>
                <a:lnTo>
                  <a:pt x="5" y="1219"/>
                </a:lnTo>
                <a:lnTo>
                  <a:pt x="0" y="1219"/>
                </a:lnTo>
                <a:lnTo>
                  <a:pt x="0" y="1576"/>
                </a:lnTo>
                <a:lnTo>
                  <a:pt x="1281" y="1576"/>
                </a:lnTo>
                <a:lnTo>
                  <a:pt x="1281" y="1017"/>
                </a:lnTo>
                <a:close/>
                <a:moveTo>
                  <a:pt x="342" y="225"/>
                </a:moveTo>
                <a:lnTo>
                  <a:pt x="344" y="225"/>
                </a:lnTo>
                <a:lnTo>
                  <a:pt x="344" y="225"/>
                </a:lnTo>
                <a:lnTo>
                  <a:pt x="352" y="228"/>
                </a:lnTo>
                <a:lnTo>
                  <a:pt x="344" y="225"/>
                </a:lnTo>
                <a:lnTo>
                  <a:pt x="344" y="225"/>
                </a:lnTo>
                <a:lnTo>
                  <a:pt x="342" y="225"/>
                </a:lnTo>
                <a:lnTo>
                  <a:pt x="342" y="223"/>
                </a:lnTo>
                <a:lnTo>
                  <a:pt x="342" y="225"/>
                </a:lnTo>
                <a:close/>
                <a:moveTo>
                  <a:pt x="342" y="228"/>
                </a:moveTo>
                <a:lnTo>
                  <a:pt x="342" y="228"/>
                </a:lnTo>
                <a:lnTo>
                  <a:pt x="339" y="228"/>
                </a:lnTo>
                <a:lnTo>
                  <a:pt x="342" y="228"/>
                </a:lnTo>
                <a:lnTo>
                  <a:pt x="342" y="228"/>
                </a:lnTo>
                <a:lnTo>
                  <a:pt x="361" y="233"/>
                </a:lnTo>
                <a:lnTo>
                  <a:pt x="342" y="228"/>
                </a:lnTo>
                <a:close/>
                <a:moveTo>
                  <a:pt x="410" y="199"/>
                </a:moveTo>
                <a:lnTo>
                  <a:pt x="410" y="201"/>
                </a:lnTo>
                <a:lnTo>
                  <a:pt x="410" y="199"/>
                </a:lnTo>
                <a:lnTo>
                  <a:pt x="410" y="199"/>
                </a:lnTo>
                <a:lnTo>
                  <a:pt x="410" y="199"/>
                </a:lnTo>
                <a:close/>
                <a:moveTo>
                  <a:pt x="414" y="208"/>
                </a:moveTo>
                <a:lnTo>
                  <a:pt x="412" y="206"/>
                </a:lnTo>
                <a:lnTo>
                  <a:pt x="412" y="206"/>
                </a:lnTo>
                <a:lnTo>
                  <a:pt x="412" y="206"/>
                </a:lnTo>
                <a:lnTo>
                  <a:pt x="412" y="206"/>
                </a:lnTo>
                <a:lnTo>
                  <a:pt x="412" y="206"/>
                </a:lnTo>
                <a:lnTo>
                  <a:pt x="414" y="208"/>
                </a:lnTo>
                <a:lnTo>
                  <a:pt x="419" y="211"/>
                </a:lnTo>
                <a:lnTo>
                  <a:pt x="414" y="208"/>
                </a:lnTo>
                <a:close/>
                <a:moveTo>
                  <a:pt x="427" y="199"/>
                </a:moveTo>
                <a:lnTo>
                  <a:pt x="427" y="196"/>
                </a:lnTo>
                <a:lnTo>
                  <a:pt x="429" y="196"/>
                </a:lnTo>
                <a:lnTo>
                  <a:pt x="427" y="196"/>
                </a:lnTo>
                <a:lnTo>
                  <a:pt x="427" y="199"/>
                </a:lnTo>
                <a:close/>
                <a:moveTo>
                  <a:pt x="429" y="206"/>
                </a:moveTo>
                <a:lnTo>
                  <a:pt x="429" y="204"/>
                </a:lnTo>
                <a:lnTo>
                  <a:pt x="429" y="204"/>
                </a:lnTo>
                <a:lnTo>
                  <a:pt x="429" y="204"/>
                </a:lnTo>
                <a:lnTo>
                  <a:pt x="429" y="206"/>
                </a:lnTo>
                <a:lnTo>
                  <a:pt x="431" y="206"/>
                </a:lnTo>
                <a:lnTo>
                  <a:pt x="429" y="206"/>
                </a:ln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endParaRPr lang="id-ID"/>
          </a:p>
        </p:txBody>
      </p:sp>
      <p:sp>
        <p:nvSpPr>
          <p:cNvPr id="6" name="Freeform 15"/>
          <p:cNvSpPr>
            <a:spLocks/>
          </p:cNvSpPr>
          <p:nvPr/>
        </p:nvSpPr>
        <p:spPr bwMode="auto">
          <a:xfrm>
            <a:off x="6098382" y="3018240"/>
            <a:ext cx="2030676" cy="1895615"/>
          </a:xfrm>
          <a:custGeom>
            <a:avLst/>
            <a:gdLst>
              <a:gd name="T0" fmla="*/ 1278 w 1278"/>
              <a:gd name="T1" fmla="*/ 836 h 1193"/>
              <a:gd name="T2" fmla="*/ 1271 w 1278"/>
              <a:gd name="T3" fmla="*/ 819 h 1193"/>
              <a:gd name="T4" fmla="*/ 1252 w 1278"/>
              <a:gd name="T5" fmla="*/ 821 h 1193"/>
              <a:gd name="T6" fmla="*/ 1242 w 1278"/>
              <a:gd name="T7" fmla="*/ 807 h 1193"/>
              <a:gd name="T8" fmla="*/ 1206 w 1278"/>
              <a:gd name="T9" fmla="*/ 700 h 1193"/>
              <a:gd name="T10" fmla="*/ 1167 w 1278"/>
              <a:gd name="T11" fmla="*/ 693 h 1193"/>
              <a:gd name="T12" fmla="*/ 1126 w 1278"/>
              <a:gd name="T13" fmla="*/ 651 h 1193"/>
              <a:gd name="T14" fmla="*/ 1075 w 1278"/>
              <a:gd name="T15" fmla="*/ 598 h 1193"/>
              <a:gd name="T16" fmla="*/ 1068 w 1278"/>
              <a:gd name="T17" fmla="*/ 586 h 1193"/>
              <a:gd name="T18" fmla="*/ 1053 w 1278"/>
              <a:gd name="T19" fmla="*/ 566 h 1193"/>
              <a:gd name="T20" fmla="*/ 1048 w 1278"/>
              <a:gd name="T21" fmla="*/ 581 h 1193"/>
              <a:gd name="T22" fmla="*/ 1034 w 1278"/>
              <a:gd name="T23" fmla="*/ 593 h 1193"/>
              <a:gd name="T24" fmla="*/ 1034 w 1278"/>
              <a:gd name="T25" fmla="*/ 625 h 1193"/>
              <a:gd name="T26" fmla="*/ 956 w 1278"/>
              <a:gd name="T27" fmla="*/ 685 h 1193"/>
              <a:gd name="T28" fmla="*/ 925 w 1278"/>
              <a:gd name="T29" fmla="*/ 695 h 1193"/>
              <a:gd name="T30" fmla="*/ 884 w 1278"/>
              <a:gd name="T31" fmla="*/ 824 h 1193"/>
              <a:gd name="T32" fmla="*/ 864 w 1278"/>
              <a:gd name="T33" fmla="*/ 807 h 1193"/>
              <a:gd name="T34" fmla="*/ 850 w 1278"/>
              <a:gd name="T35" fmla="*/ 838 h 1193"/>
              <a:gd name="T36" fmla="*/ 833 w 1278"/>
              <a:gd name="T37" fmla="*/ 819 h 1193"/>
              <a:gd name="T38" fmla="*/ 814 w 1278"/>
              <a:gd name="T39" fmla="*/ 841 h 1193"/>
              <a:gd name="T40" fmla="*/ 751 w 1278"/>
              <a:gd name="T41" fmla="*/ 32 h 1193"/>
              <a:gd name="T42" fmla="*/ 445 w 1278"/>
              <a:gd name="T43" fmla="*/ 855 h 1193"/>
              <a:gd name="T44" fmla="*/ 431 w 1278"/>
              <a:gd name="T45" fmla="*/ 739 h 1193"/>
              <a:gd name="T46" fmla="*/ 404 w 1278"/>
              <a:gd name="T47" fmla="*/ 756 h 1193"/>
              <a:gd name="T48" fmla="*/ 378 w 1278"/>
              <a:gd name="T49" fmla="*/ 561 h 1193"/>
              <a:gd name="T50" fmla="*/ 375 w 1278"/>
              <a:gd name="T51" fmla="*/ 547 h 1193"/>
              <a:gd name="T52" fmla="*/ 368 w 1278"/>
              <a:gd name="T53" fmla="*/ 569 h 1193"/>
              <a:gd name="T54" fmla="*/ 351 w 1278"/>
              <a:gd name="T55" fmla="*/ 479 h 1193"/>
              <a:gd name="T56" fmla="*/ 341 w 1278"/>
              <a:gd name="T57" fmla="*/ 348 h 1193"/>
              <a:gd name="T58" fmla="*/ 324 w 1278"/>
              <a:gd name="T59" fmla="*/ 372 h 1193"/>
              <a:gd name="T60" fmla="*/ 312 w 1278"/>
              <a:gd name="T61" fmla="*/ 479 h 1193"/>
              <a:gd name="T62" fmla="*/ 295 w 1278"/>
              <a:gd name="T63" fmla="*/ 561 h 1193"/>
              <a:gd name="T64" fmla="*/ 290 w 1278"/>
              <a:gd name="T65" fmla="*/ 547 h 1193"/>
              <a:gd name="T66" fmla="*/ 288 w 1278"/>
              <a:gd name="T67" fmla="*/ 569 h 1193"/>
              <a:gd name="T68" fmla="*/ 269 w 1278"/>
              <a:gd name="T69" fmla="*/ 693 h 1193"/>
              <a:gd name="T70" fmla="*/ 269 w 1278"/>
              <a:gd name="T71" fmla="*/ 695 h 1193"/>
              <a:gd name="T72" fmla="*/ 261 w 1278"/>
              <a:gd name="T73" fmla="*/ 758 h 1193"/>
              <a:gd name="T74" fmla="*/ 244 w 1278"/>
              <a:gd name="T75" fmla="*/ 712 h 1193"/>
              <a:gd name="T76" fmla="*/ 232 w 1278"/>
              <a:gd name="T77" fmla="*/ 574 h 1193"/>
              <a:gd name="T78" fmla="*/ 208 w 1278"/>
              <a:gd name="T79" fmla="*/ 710 h 1193"/>
              <a:gd name="T80" fmla="*/ 194 w 1278"/>
              <a:gd name="T81" fmla="*/ 748 h 1193"/>
              <a:gd name="T82" fmla="*/ 174 w 1278"/>
              <a:gd name="T83" fmla="*/ 688 h 1193"/>
              <a:gd name="T84" fmla="*/ 172 w 1278"/>
              <a:gd name="T85" fmla="*/ 685 h 1193"/>
              <a:gd name="T86" fmla="*/ 169 w 1278"/>
              <a:gd name="T87" fmla="*/ 615 h 1193"/>
              <a:gd name="T88" fmla="*/ 167 w 1278"/>
              <a:gd name="T89" fmla="*/ 610 h 1193"/>
              <a:gd name="T90" fmla="*/ 157 w 1278"/>
              <a:gd name="T91" fmla="*/ 557 h 1193"/>
              <a:gd name="T92" fmla="*/ 148 w 1278"/>
              <a:gd name="T93" fmla="*/ 547 h 1193"/>
              <a:gd name="T94" fmla="*/ 123 w 1278"/>
              <a:gd name="T95" fmla="*/ 479 h 1193"/>
              <a:gd name="T96" fmla="*/ 123 w 1278"/>
              <a:gd name="T97" fmla="*/ 464 h 1193"/>
              <a:gd name="T98" fmla="*/ 121 w 1278"/>
              <a:gd name="T99" fmla="*/ 304 h 1193"/>
              <a:gd name="T100" fmla="*/ 97 w 1278"/>
              <a:gd name="T101" fmla="*/ 464 h 1193"/>
              <a:gd name="T102" fmla="*/ 94 w 1278"/>
              <a:gd name="T103" fmla="*/ 476 h 1193"/>
              <a:gd name="T104" fmla="*/ 70 w 1278"/>
              <a:gd name="T105" fmla="*/ 554 h 1193"/>
              <a:gd name="T106" fmla="*/ 60 w 1278"/>
              <a:gd name="T107" fmla="*/ 549 h 1193"/>
              <a:gd name="T108" fmla="*/ 48 w 1278"/>
              <a:gd name="T109" fmla="*/ 610 h 1193"/>
              <a:gd name="T110" fmla="*/ 41 w 1278"/>
              <a:gd name="T111" fmla="*/ 746 h 1193"/>
              <a:gd name="T112" fmla="*/ 17 w 1278"/>
              <a:gd name="T113" fmla="*/ 739 h 1193"/>
              <a:gd name="T114" fmla="*/ 7 w 1278"/>
              <a:gd name="T115" fmla="*/ 848 h 1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278" h="1193">
                <a:moveTo>
                  <a:pt x="12" y="306"/>
                </a:moveTo>
                <a:lnTo>
                  <a:pt x="0" y="304"/>
                </a:lnTo>
                <a:lnTo>
                  <a:pt x="0" y="1193"/>
                </a:lnTo>
                <a:lnTo>
                  <a:pt x="1278" y="1193"/>
                </a:lnTo>
                <a:lnTo>
                  <a:pt x="1278" y="836"/>
                </a:lnTo>
                <a:lnTo>
                  <a:pt x="1274" y="836"/>
                </a:lnTo>
                <a:lnTo>
                  <a:pt x="1274" y="819"/>
                </a:lnTo>
                <a:lnTo>
                  <a:pt x="1271" y="819"/>
                </a:lnTo>
                <a:lnTo>
                  <a:pt x="1271" y="819"/>
                </a:lnTo>
                <a:lnTo>
                  <a:pt x="1271" y="819"/>
                </a:lnTo>
                <a:lnTo>
                  <a:pt x="1269" y="819"/>
                </a:lnTo>
                <a:lnTo>
                  <a:pt x="1269" y="836"/>
                </a:lnTo>
                <a:lnTo>
                  <a:pt x="1257" y="836"/>
                </a:lnTo>
                <a:lnTo>
                  <a:pt x="1257" y="824"/>
                </a:lnTo>
                <a:lnTo>
                  <a:pt x="1252" y="821"/>
                </a:lnTo>
                <a:lnTo>
                  <a:pt x="1245" y="821"/>
                </a:lnTo>
                <a:lnTo>
                  <a:pt x="1245" y="807"/>
                </a:lnTo>
                <a:lnTo>
                  <a:pt x="1242" y="807"/>
                </a:lnTo>
                <a:lnTo>
                  <a:pt x="1242" y="807"/>
                </a:lnTo>
                <a:lnTo>
                  <a:pt x="1242" y="807"/>
                </a:lnTo>
                <a:lnTo>
                  <a:pt x="1240" y="807"/>
                </a:lnTo>
                <a:lnTo>
                  <a:pt x="1240" y="821"/>
                </a:lnTo>
                <a:lnTo>
                  <a:pt x="1220" y="821"/>
                </a:lnTo>
                <a:lnTo>
                  <a:pt x="1223" y="702"/>
                </a:lnTo>
                <a:lnTo>
                  <a:pt x="1206" y="700"/>
                </a:lnTo>
                <a:lnTo>
                  <a:pt x="1182" y="700"/>
                </a:lnTo>
                <a:lnTo>
                  <a:pt x="1174" y="695"/>
                </a:lnTo>
                <a:lnTo>
                  <a:pt x="1174" y="695"/>
                </a:lnTo>
                <a:lnTo>
                  <a:pt x="1172" y="695"/>
                </a:lnTo>
                <a:lnTo>
                  <a:pt x="1167" y="693"/>
                </a:lnTo>
                <a:lnTo>
                  <a:pt x="1167" y="688"/>
                </a:lnTo>
                <a:lnTo>
                  <a:pt x="1155" y="685"/>
                </a:lnTo>
                <a:lnTo>
                  <a:pt x="1150" y="685"/>
                </a:lnTo>
                <a:lnTo>
                  <a:pt x="1140" y="668"/>
                </a:lnTo>
                <a:lnTo>
                  <a:pt x="1126" y="651"/>
                </a:lnTo>
                <a:lnTo>
                  <a:pt x="1111" y="639"/>
                </a:lnTo>
                <a:lnTo>
                  <a:pt x="1092" y="629"/>
                </a:lnTo>
                <a:lnTo>
                  <a:pt x="1073" y="625"/>
                </a:lnTo>
                <a:lnTo>
                  <a:pt x="1073" y="598"/>
                </a:lnTo>
                <a:lnTo>
                  <a:pt x="1075" y="598"/>
                </a:lnTo>
                <a:lnTo>
                  <a:pt x="1075" y="595"/>
                </a:lnTo>
                <a:lnTo>
                  <a:pt x="1075" y="593"/>
                </a:lnTo>
                <a:lnTo>
                  <a:pt x="1073" y="593"/>
                </a:lnTo>
                <a:lnTo>
                  <a:pt x="1070" y="588"/>
                </a:lnTo>
                <a:lnTo>
                  <a:pt x="1068" y="586"/>
                </a:lnTo>
                <a:lnTo>
                  <a:pt x="1063" y="583"/>
                </a:lnTo>
                <a:lnTo>
                  <a:pt x="1061" y="581"/>
                </a:lnTo>
                <a:lnTo>
                  <a:pt x="1056" y="581"/>
                </a:lnTo>
                <a:lnTo>
                  <a:pt x="1056" y="566"/>
                </a:lnTo>
                <a:lnTo>
                  <a:pt x="1053" y="566"/>
                </a:lnTo>
                <a:lnTo>
                  <a:pt x="1053" y="564"/>
                </a:lnTo>
                <a:lnTo>
                  <a:pt x="1053" y="566"/>
                </a:lnTo>
                <a:lnTo>
                  <a:pt x="1048" y="566"/>
                </a:lnTo>
                <a:lnTo>
                  <a:pt x="1048" y="581"/>
                </a:lnTo>
                <a:lnTo>
                  <a:pt x="1048" y="581"/>
                </a:lnTo>
                <a:lnTo>
                  <a:pt x="1046" y="581"/>
                </a:lnTo>
                <a:lnTo>
                  <a:pt x="1041" y="583"/>
                </a:lnTo>
                <a:lnTo>
                  <a:pt x="1039" y="586"/>
                </a:lnTo>
                <a:lnTo>
                  <a:pt x="1036" y="588"/>
                </a:lnTo>
                <a:lnTo>
                  <a:pt x="1034" y="593"/>
                </a:lnTo>
                <a:lnTo>
                  <a:pt x="1031" y="593"/>
                </a:lnTo>
                <a:lnTo>
                  <a:pt x="1031" y="595"/>
                </a:lnTo>
                <a:lnTo>
                  <a:pt x="1031" y="598"/>
                </a:lnTo>
                <a:lnTo>
                  <a:pt x="1034" y="598"/>
                </a:lnTo>
                <a:lnTo>
                  <a:pt x="1034" y="625"/>
                </a:lnTo>
                <a:lnTo>
                  <a:pt x="1014" y="629"/>
                </a:lnTo>
                <a:lnTo>
                  <a:pt x="995" y="639"/>
                </a:lnTo>
                <a:lnTo>
                  <a:pt x="978" y="651"/>
                </a:lnTo>
                <a:lnTo>
                  <a:pt x="964" y="668"/>
                </a:lnTo>
                <a:lnTo>
                  <a:pt x="956" y="685"/>
                </a:lnTo>
                <a:lnTo>
                  <a:pt x="949" y="685"/>
                </a:lnTo>
                <a:lnTo>
                  <a:pt x="937" y="688"/>
                </a:lnTo>
                <a:lnTo>
                  <a:pt x="937" y="693"/>
                </a:lnTo>
                <a:lnTo>
                  <a:pt x="935" y="695"/>
                </a:lnTo>
                <a:lnTo>
                  <a:pt x="925" y="695"/>
                </a:lnTo>
                <a:lnTo>
                  <a:pt x="925" y="697"/>
                </a:lnTo>
                <a:lnTo>
                  <a:pt x="922" y="700"/>
                </a:lnTo>
                <a:lnTo>
                  <a:pt x="896" y="700"/>
                </a:lnTo>
                <a:lnTo>
                  <a:pt x="881" y="702"/>
                </a:lnTo>
                <a:lnTo>
                  <a:pt x="884" y="824"/>
                </a:lnTo>
                <a:lnTo>
                  <a:pt x="867" y="824"/>
                </a:lnTo>
                <a:lnTo>
                  <a:pt x="867" y="807"/>
                </a:lnTo>
                <a:lnTo>
                  <a:pt x="864" y="807"/>
                </a:lnTo>
                <a:lnTo>
                  <a:pt x="864" y="807"/>
                </a:lnTo>
                <a:lnTo>
                  <a:pt x="864" y="807"/>
                </a:lnTo>
                <a:lnTo>
                  <a:pt x="862" y="807"/>
                </a:lnTo>
                <a:lnTo>
                  <a:pt x="862" y="824"/>
                </a:lnTo>
                <a:lnTo>
                  <a:pt x="855" y="824"/>
                </a:lnTo>
                <a:lnTo>
                  <a:pt x="850" y="826"/>
                </a:lnTo>
                <a:lnTo>
                  <a:pt x="850" y="838"/>
                </a:lnTo>
                <a:lnTo>
                  <a:pt x="850" y="838"/>
                </a:lnTo>
                <a:lnTo>
                  <a:pt x="835" y="838"/>
                </a:lnTo>
                <a:lnTo>
                  <a:pt x="833" y="819"/>
                </a:lnTo>
                <a:lnTo>
                  <a:pt x="833" y="819"/>
                </a:lnTo>
                <a:lnTo>
                  <a:pt x="833" y="819"/>
                </a:lnTo>
                <a:lnTo>
                  <a:pt x="830" y="819"/>
                </a:lnTo>
                <a:lnTo>
                  <a:pt x="828" y="819"/>
                </a:lnTo>
                <a:lnTo>
                  <a:pt x="828" y="838"/>
                </a:lnTo>
                <a:lnTo>
                  <a:pt x="818" y="838"/>
                </a:lnTo>
                <a:lnTo>
                  <a:pt x="814" y="841"/>
                </a:lnTo>
                <a:lnTo>
                  <a:pt x="814" y="841"/>
                </a:lnTo>
                <a:lnTo>
                  <a:pt x="809" y="841"/>
                </a:lnTo>
                <a:lnTo>
                  <a:pt x="811" y="90"/>
                </a:lnTo>
                <a:lnTo>
                  <a:pt x="782" y="32"/>
                </a:lnTo>
                <a:lnTo>
                  <a:pt x="751" y="32"/>
                </a:lnTo>
                <a:lnTo>
                  <a:pt x="734" y="0"/>
                </a:lnTo>
                <a:lnTo>
                  <a:pt x="508" y="0"/>
                </a:lnTo>
                <a:lnTo>
                  <a:pt x="508" y="32"/>
                </a:lnTo>
                <a:lnTo>
                  <a:pt x="448" y="32"/>
                </a:lnTo>
                <a:lnTo>
                  <a:pt x="445" y="855"/>
                </a:lnTo>
                <a:lnTo>
                  <a:pt x="438" y="848"/>
                </a:lnTo>
                <a:lnTo>
                  <a:pt x="438" y="836"/>
                </a:lnTo>
                <a:lnTo>
                  <a:pt x="436" y="746"/>
                </a:lnTo>
                <a:lnTo>
                  <a:pt x="436" y="739"/>
                </a:lnTo>
                <a:lnTo>
                  <a:pt x="431" y="739"/>
                </a:lnTo>
                <a:lnTo>
                  <a:pt x="429" y="739"/>
                </a:lnTo>
                <a:lnTo>
                  <a:pt x="429" y="746"/>
                </a:lnTo>
                <a:lnTo>
                  <a:pt x="429" y="758"/>
                </a:lnTo>
                <a:lnTo>
                  <a:pt x="404" y="758"/>
                </a:lnTo>
                <a:lnTo>
                  <a:pt x="404" y="756"/>
                </a:lnTo>
                <a:lnTo>
                  <a:pt x="399" y="746"/>
                </a:lnTo>
                <a:lnTo>
                  <a:pt x="399" y="693"/>
                </a:lnTo>
                <a:lnTo>
                  <a:pt x="392" y="676"/>
                </a:lnTo>
                <a:lnTo>
                  <a:pt x="392" y="622"/>
                </a:lnTo>
                <a:lnTo>
                  <a:pt x="378" y="561"/>
                </a:lnTo>
                <a:lnTo>
                  <a:pt x="380" y="561"/>
                </a:lnTo>
                <a:lnTo>
                  <a:pt x="380" y="547"/>
                </a:lnTo>
                <a:lnTo>
                  <a:pt x="375" y="547"/>
                </a:lnTo>
                <a:lnTo>
                  <a:pt x="375" y="547"/>
                </a:lnTo>
                <a:lnTo>
                  <a:pt x="375" y="547"/>
                </a:lnTo>
                <a:lnTo>
                  <a:pt x="368" y="547"/>
                </a:lnTo>
                <a:lnTo>
                  <a:pt x="368" y="554"/>
                </a:lnTo>
                <a:lnTo>
                  <a:pt x="366" y="554"/>
                </a:lnTo>
                <a:lnTo>
                  <a:pt x="366" y="569"/>
                </a:lnTo>
                <a:lnTo>
                  <a:pt x="368" y="569"/>
                </a:lnTo>
                <a:lnTo>
                  <a:pt x="358" y="610"/>
                </a:lnTo>
                <a:lnTo>
                  <a:pt x="346" y="481"/>
                </a:lnTo>
                <a:lnTo>
                  <a:pt x="351" y="481"/>
                </a:lnTo>
                <a:lnTo>
                  <a:pt x="351" y="479"/>
                </a:lnTo>
                <a:lnTo>
                  <a:pt x="351" y="479"/>
                </a:lnTo>
                <a:lnTo>
                  <a:pt x="351" y="469"/>
                </a:lnTo>
                <a:lnTo>
                  <a:pt x="344" y="469"/>
                </a:lnTo>
                <a:lnTo>
                  <a:pt x="337" y="372"/>
                </a:lnTo>
                <a:lnTo>
                  <a:pt x="341" y="372"/>
                </a:lnTo>
                <a:lnTo>
                  <a:pt x="341" y="348"/>
                </a:lnTo>
                <a:lnTo>
                  <a:pt x="341" y="309"/>
                </a:lnTo>
                <a:lnTo>
                  <a:pt x="320" y="309"/>
                </a:lnTo>
                <a:lnTo>
                  <a:pt x="320" y="348"/>
                </a:lnTo>
                <a:lnTo>
                  <a:pt x="320" y="372"/>
                </a:lnTo>
                <a:lnTo>
                  <a:pt x="324" y="372"/>
                </a:lnTo>
                <a:lnTo>
                  <a:pt x="324" y="374"/>
                </a:lnTo>
                <a:lnTo>
                  <a:pt x="317" y="469"/>
                </a:lnTo>
                <a:lnTo>
                  <a:pt x="312" y="469"/>
                </a:lnTo>
                <a:lnTo>
                  <a:pt x="312" y="472"/>
                </a:lnTo>
                <a:lnTo>
                  <a:pt x="312" y="479"/>
                </a:lnTo>
                <a:lnTo>
                  <a:pt x="312" y="481"/>
                </a:lnTo>
                <a:lnTo>
                  <a:pt x="317" y="481"/>
                </a:lnTo>
                <a:lnTo>
                  <a:pt x="305" y="610"/>
                </a:lnTo>
                <a:lnTo>
                  <a:pt x="295" y="566"/>
                </a:lnTo>
                <a:lnTo>
                  <a:pt x="295" y="561"/>
                </a:lnTo>
                <a:lnTo>
                  <a:pt x="298" y="561"/>
                </a:lnTo>
                <a:lnTo>
                  <a:pt x="298" y="547"/>
                </a:lnTo>
                <a:lnTo>
                  <a:pt x="290" y="547"/>
                </a:lnTo>
                <a:lnTo>
                  <a:pt x="290" y="547"/>
                </a:lnTo>
                <a:lnTo>
                  <a:pt x="290" y="547"/>
                </a:lnTo>
                <a:lnTo>
                  <a:pt x="286" y="547"/>
                </a:lnTo>
                <a:lnTo>
                  <a:pt x="286" y="554"/>
                </a:lnTo>
                <a:lnTo>
                  <a:pt x="286" y="554"/>
                </a:lnTo>
                <a:lnTo>
                  <a:pt x="286" y="569"/>
                </a:lnTo>
                <a:lnTo>
                  <a:pt x="288" y="569"/>
                </a:lnTo>
                <a:lnTo>
                  <a:pt x="276" y="622"/>
                </a:lnTo>
                <a:lnTo>
                  <a:pt x="276" y="622"/>
                </a:lnTo>
                <a:lnTo>
                  <a:pt x="274" y="627"/>
                </a:lnTo>
                <a:lnTo>
                  <a:pt x="274" y="676"/>
                </a:lnTo>
                <a:lnTo>
                  <a:pt x="269" y="693"/>
                </a:lnTo>
                <a:lnTo>
                  <a:pt x="269" y="693"/>
                </a:lnTo>
                <a:lnTo>
                  <a:pt x="269" y="693"/>
                </a:lnTo>
                <a:lnTo>
                  <a:pt x="269" y="695"/>
                </a:lnTo>
                <a:lnTo>
                  <a:pt x="269" y="695"/>
                </a:lnTo>
                <a:lnTo>
                  <a:pt x="269" y="695"/>
                </a:lnTo>
                <a:lnTo>
                  <a:pt x="269" y="695"/>
                </a:lnTo>
                <a:lnTo>
                  <a:pt x="269" y="746"/>
                </a:lnTo>
                <a:lnTo>
                  <a:pt x="261" y="756"/>
                </a:lnTo>
                <a:lnTo>
                  <a:pt x="261" y="756"/>
                </a:lnTo>
                <a:lnTo>
                  <a:pt x="261" y="758"/>
                </a:lnTo>
                <a:lnTo>
                  <a:pt x="261" y="758"/>
                </a:lnTo>
                <a:lnTo>
                  <a:pt x="252" y="758"/>
                </a:lnTo>
                <a:lnTo>
                  <a:pt x="252" y="748"/>
                </a:lnTo>
                <a:lnTo>
                  <a:pt x="244" y="748"/>
                </a:lnTo>
                <a:lnTo>
                  <a:pt x="244" y="712"/>
                </a:lnTo>
                <a:lnTo>
                  <a:pt x="244" y="710"/>
                </a:lnTo>
                <a:lnTo>
                  <a:pt x="240" y="710"/>
                </a:lnTo>
                <a:lnTo>
                  <a:pt x="225" y="574"/>
                </a:lnTo>
                <a:lnTo>
                  <a:pt x="225" y="574"/>
                </a:lnTo>
                <a:lnTo>
                  <a:pt x="232" y="574"/>
                </a:lnTo>
                <a:lnTo>
                  <a:pt x="232" y="537"/>
                </a:lnTo>
                <a:lnTo>
                  <a:pt x="215" y="537"/>
                </a:lnTo>
                <a:lnTo>
                  <a:pt x="215" y="574"/>
                </a:lnTo>
                <a:lnTo>
                  <a:pt x="220" y="574"/>
                </a:lnTo>
                <a:lnTo>
                  <a:pt x="208" y="710"/>
                </a:lnTo>
                <a:lnTo>
                  <a:pt x="208" y="710"/>
                </a:lnTo>
                <a:lnTo>
                  <a:pt x="208" y="710"/>
                </a:lnTo>
                <a:lnTo>
                  <a:pt x="201" y="710"/>
                </a:lnTo>
                <a:lnTo>
                  <a:pt x="201" y="748"/>
                </a:lnTo>
                <a:lnTo>
                  <a:pt x="194" y="748"/>
                </a:lnTo>
                <a:lnTo>
                  <a:pt x="194" y="758"/>
                </a:lnTo>
                <a:lnTo>
                  <a:pt x="179" y="758"/>
                </a:lnTo>
                <a:lnTo>
                  <a:pt x="179" y="758"/>
                </a:lnTo>
                <a:lnTo>
                  <a:pt x="174" y="746"/>
                </a:lnTo>
                <a:lnTo>
                  <a:pt x="174" y="688"/>
                </a:lnTo>
                <a:lnTo>
                  <a:pt x="174" y="688"/>
                </a:lnTo>
                <a:lnTo>
                  <a:pt x="174" y="688"/>
                </a:lnTo>
                <a:lnTo>
                  <a:pt x="172" y="688"/>
                </a:lnTo>
                <a:lnTo>
                  <a:pt x="172" y="685"/>
                </a:lnTo>
                <a:lnTo>
                  <a:pt x="172" y="685"/>
                </a:lnTo>
                <a:lnTo>
                  <a:pt x="172" y="685"/>
                </a:lnTo>
                <a:lnTo>
                  <a:pt x="169" y="683"/>
                </a:lnTo>
                <a:lnTo>
                  <a:pt x="169" y="617"/>
                </a:lnTo>
                <a:lnTo>
                  <a:pt x="169" y="617"/>
                </a:lnTo>
                <a:lnTo>
                  <a:pt x="169" y="615"/>
                </a:lnTo>
                <a:lnTo>
                  <a:pt x="167" y="615"/>
                </a:lnTo>
                <a:lnTo>
                  <a:pt x="167" y="615"/>
                </a:lnTo>
                <a:lnTo>
                  <a:pt x="167" y="610"/>
                </a:lnTo>
                <a:lnTo>
                  <a:pt x="167" y="610"/>
                </a:lnTo>
                <a:lnTo>
                  <a:pt x="167" y="610"/>
                </a:lnTo>
                <a:lnTo>
                  <a:pt x="165" y="610"/>
                </a:lnTo>
                <a:lnTo>
                  <a:pt x="165" y="610"/>
                </a:lnTo>
                <a:lnTo>
                  <a:pt x="155" y="569"/>
                </a:lnTo>
                <a:lnTo>
                  <a:pt x="157" y="569"/>
                </a:lnTo>
                <a:lnTo>
                  <a:pt x="157" y="557"/>
                </a:lnTo>
                <a:lnTo>
                  <a:pt x="155" y="557"/>
                </a:lnTo>
                <a:lnTo>
                  <a:pt x="155" y="547"/>
                </a:lnTo>
                <a:lnTo>
                  <a:pt x="148" y="547"/>
                </a:lnTo>
                <a:lnTo>
                  <a:pt x="148" y="547"/>
                </a:lnTo>
                <a:lnTo>
                  <a:pt x="148" y="547"/>
                </a:lnTo>
                <a:lnTo>
                  <a:pt x="143" y="547"/>
                </a:lnTo>
                <a:lnTo>
                  <a:pt x="143" y="561"/>
                </a:lnTo>
                <a:lnTo>
                  <a:pt x="145" y="561"/>
                </a:lnTo>
                <a:lnTo>
                  <a:pt x="136" y="603"/>
                </a:lnTo>
                <a:lnTo>
                  <a:pt x="123" y="479"/>
                </a:lnTo>
                <a:lnTo>
                  <a:pt x="131" y="476"/>
                </a:lnTo>
                <a:lnTo>
                  <a:pt x="131" y="476"/>
                </a:lnTo>
                <a:lnTo>
                  <a:pt x="131" y="467"/>
                </a:lnTo>
                <a:lnTo>
                  <a:pt x="128" y="464"/>
                </a:lnTo>
                <a:lnTo>
                  <a:pt x="123" y="464"/>
                </a:lnTo>
                <a:lnTo>
                  <a:pt x="116" y="370"/>
                </a:lnTo>
                <a:lnTo>
                  <a:pt x="116" y="370"/>
                </a:lnTo>
                <a:lnTo>
                  <a:pt x="121" y="370"/>
                </a:lnTo>
                <a:lnTo>
                  <a:pt x="121" y="343"/>
                </a:lnTo>
                <a:lnTo>
                  <a:pt x="121" y="304"/>
                </a:lnTo>
                <a:lnTo>
                  <a:pt x="99" y="304"/>
                </a:lnTo>
                <a:lnTo>
                  <a:pt x="99" y="343"/>
                </a:lnTo>
                <a:lnTo>
                  <a:pt x="99" y="370"/>
                </a:lnTo>
                <a:lnTo>
                  <a:pt x="104" y="370"/>
                </a:lnTo>
                <a:lnTo>
                  <a:pt x="97" y="464"/>
                </a:lnTo>
                <a:lnTo>
                  <a:pt x="90" y="464"/>
                </a:lnTo>
                <a:lnTo>
                  <a:pt x="90" y="474"/>
                </a:lnTo>
                <a:lnTo>
                  <a:pt x="90" y="474"/>
                </a:lnTo>
                <a:lnTo>
                  <a:pt x="90" y="476"/>
                </a:lnTo>
                <a:lnTo>
                  <a:pt x="94" y="476"/>
                </a:lnTo>
                <a:lnTo>
                  <a:pt x="82" y="603"/>
                </a:lnTo>
                <a:lnTo>
                  <a:pt x="75" y="569"/>
                </a:lnTo>
                <a:lnTo>
                  <a:pt x="75" y="569"/>
                </a:lnTo>
                <a:lnTo>
                  <a:pt x="75" y="554"/>
                </a:lnTo>
                <a:lnTo>
                  <a:pt x="70" y="554"/>
                </a:lnTo>
                <a:lnTo>
                  <a:pt x="70" y="549"/>
                </a:lnTo>
                <a:lnTo>
                  <a:pt x="65" y="549"/>
                </a:lnTo>
                <a:lnTo>
                  <a:pt x="65" y="547"/>
                </a:lnTo>
                <a:lnTo>
                  <a:pt x="65" y="549"/>
                </a:lnTo>
                <a:lnTo>
                  <a:pt x="60" y="549"/>
                </a:lnTo>
                <a:lnTo>
                  <a:pt x="60" y="561"/>
                </a:lnTo>
                <a:lnTo>
                  <a:pt x="63" y="561"/>
                </a:lnTo>
                <a:lnTo>
                  <a:pt x="51" y="610"/>
                </a:lnTo>
                <a:lnTo>
                  <a:pt x="51" y="610"/>
                </a:lnTo>
                <a:lnTo>
                  <a:pt x="48" y="610"/>
                </a:lnTo>
                <a:lnTo>
                  <a:pt x="46" y="610"/>
                </a:lnTo>
                <a:lnTo>
                  <a:pt x="46" y="683"/>
                </a:lnTo>
                <a:lnTo>
                  <a:pt x="41" y="685"/>
                </a:lnTo>
                <a:lnTo>
                  <a:pt x="41" y="700"/>
                </a:lnTo>
                <a:lnTo>
                  <a:pt x="41" y="746"/>
                </a:lnTo>
                <a:lnTo>
                  <a:pt x="34" y="756"/>
                </a:lnTo>
                <a:lnTo>
                  <a:pt x="34" y="758"/>
                </a:lnTo>
                <a:lnTo>
                  <a:pt x="19" y="758"/>
                </a:lnTo>
                <a:lnTo>
                  <a:pt x="17" y="746"/>
                </a:lnTo>
                <a:lnTo>
                  <a:pt x="17" y="739"/>
                </a:lnTo>
                <a:lnTo>
                  <a:pt x="17" y="739"/>
                </a:lnTo>
                <a:lnTo>
                  <a:pt x="12" y="739"/>
                </a:lnTo>
                <a:lnTo>
                  <a:pt x="12" y="746"/>
                </a:lnTo>
                <a:lnTo>
                  <a:pt x="7" y="836"/>
                </a:lnTo>
                <a:lnTo>
                  <a:pt x="7" y="848"/>
                </a:lnTo>
                <a:lnTo>
                  <a:pt x="5" y="851"/>
                </a:lnTo>
                <a:lnTo>
                  <a:pt x="10" y="365"/>
                </a:lnTo>
                <a:lnTo>
                  <a:pt x="12" y="306"/>
                </a:ln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endParaRPr lang="id-ID"/>
          </a:p>
        </p:txBody>
      </p:sp>
      <p:sp>
        <p:nvSpPr>
          <p:cNvPr id="7" name="Freeform 16"/>
          <p:cNvSpPr>
            <a:spLocks/>
          </p:cNvSpPr>
          <p:nvPr/>
        </p:nvSpPr>
        <p:spPr bwMode="auto">
          <a:xfrm>
            <a:off x="4070883" y="2652781"/>
            <a:ext cx="2027498" cy="2261074"/>
          </a:xfrm>
          <a:custGeom>
            <a:avLst/>
            <a:gdLst>
              <a:gd name="T0" fmla="*/ 1242 w 1276"/>
              <a:gd name="T1" fmla="*/ 529 h 1423"/>
              <a:gd name="T2" fmla="*/ 1225 w 1276"/>
              <a:gd name="T3" fmla="*/ 527 h 1423"/>
              <a:gd name="T4" fmla="*/ 1196 w 1276"/>
              <a:gd name="T5" fmla="*/ 505 h 1423"/>
              <a:gd name="T6" fmla="*/ 1172 w 1276"/>
              <a:gd name="T7" fmla="*/ 483 h 1423"/>
              <a:gd name="T8" fmla="*/ 1148 w 1276"/>
              <a:gd name="T9" fmla="*/ 461 h 1423"/>
              <a:gd name="T10" fmla="*/ 1126 w 1276"/>
              <a:gd name="T11" fmla="*/ 439 h 1423"/>
              <a:gd name="T12" fmla="*/ 1043 w 1276"/>
              <a:gd name="T13" fmla="*/ 434 h 1423"/>
              <a:gd name="T14" fmla="*/ 1005 w 1276"/>
              <a:gd name="T15" fmla="*/ 447 h 1423"/>
              <a:gd name="T16" fmla="*/ 985 w 1276"/>
              <a:gd name="T17" fmla="*/ 461 h 1423"/>
              <a:gd name="T18" fmla="*/ 981 w 1276"/>
              <a:gd name="T19" fmla="*/ 481 h 1423"/>
              <a:gd name="T20" fmla="*/ 959 w 1276"/>
              <a:gd name="T21" fmla="*/ 495 h 1423"/>
              <a:gd name="T22" fmla="*/ 939 w 1276"/>
              <a:gd name="T23" fmla="*/ 505 h 1423"/>
              <a:gd name="T24" fmla="*/ 937 w 1276"/>
              <a:gd name="T25" fmla="*/ 524 h 1423"/>
              <a:gd name="T26" fmla="*/ 913 w 1276"/>
              <a:gd name="T27" fmla="*/ 529 h 1423"/>
              <a:gd name="T28" fmla="*/ 840 w 1276"/>
              <a:gd name="T29" fmla="*/ 534 h 1423"/>
              <a:gd name="T30" fmla="*/ 840 w 1276"/>
              <a:gd name="T31" fmla="*/ 595 h 1423"/>
              <a:gd name="T32" fmla="*/ 765 w 1276"/>
              <a:gd name="T33" fmla="*/ 876 h 1423"/>
              <a:gd name="T34" fmla="*/ 763 w 1276"/>
              <a:gd name="T35" fmla="*/ 544 h 1423"/>
              <a:gd name="T36" fmla="*/ 690 w 1276"/>
              <a:gd name="T37" fmla="*/ 539 h 1423"/>
              <a:gd name="T38" fmla="*/ 668 w 1276"/>
              <a:gd name="T39" fmla="*/ 534 h 1423"/>
              <a:gd name="T40" fmla="*/ 661 w 1276"/>
              <a:gd name="T41" fmla="*/ 515 h 1423"/>
              <a:gd name="T42" fmla="*/ 646 w 1276"/>
              <a:gd name="T43" fmla="*/ 502 h 1423"/>
              <a:gd name="T44" fmla="*/ 625 w 1276"/>
              <a:gd name="T45" fmla="*/ 490 h 1423"/>
              <a:gd name="T46" fmla="*/ 617 w 1276"/>
              <a:gd name="T47" fmla="*/ 471 h 1423"/>
              <a:gd name="T48" fmla="*/ 600 w 1276"/>
              <a:gd name="T49" fmla="*/ 456 h 1423"/>
              <a:gd name="T50" fmla="*/ 559 w 1276"/>
              <a:gd name="T51" fmla="*/ 444 h 1423"/>
              <a:gd name="T52" fmla="*/ 482 w 1276"/>
              <a:gd name="T53" fmla="*/ 449 h 1423"/>
              <a:gd name="T54" fmla="*/ 460 w 1276"/>
              <a:gd name="T55" fmla="*/ 471 h 1423"/>
              <a:gd name="T56" fmla="*/ 436 w 1276"/>
              <a:gd name="T57" fmla="*/ 493 h 1423"/>
              <a:gd name="T58" fmla="*/ 411 w 1276"/>
              <a:gd name="T59" fmla="*/ 512 h 1423"/>
              <a:gd name="T60" fmla="*/ 385 w 1276"/>
              <a:gd name="T61" fmla="*/ 534 h 1423"/>
              <a:gd name="T62" fmla="*/ 382 w 1276"/>
              <a:gd name="T63" fmla="*/ 536 h 1423"/>
              <a:gd name="T64" fmla="*/ 322 w 1276"/>
              <a:gd name="T65" fmla="*/ 328 h 1423"/>
              <a:gd name="T66" fmla="*/ 264 w 1276"/>
              <a:gd name="T67" fmla="*/ 274 h 1423"/>
              <a:gd name="T68" fmla="*/ 201 w 1276"/>
              <a:gd name="T69" fmla="*/ 233 h 1423"/>
              <a:gd name="T70" fmla="*/ 179 w 1276"/>
              <a:gd name="T71" fmla="*/ 328 h 1423"/>
              <a:gd name="T72" fmla="*/ 181 w 1276"/>
              <a:gd name="T73" fmla="*/ 255 h 1423"/>
              <a:gd name="T74" fmla="*/ 179 w 1276"/>
              <a:gd name="T75" fmla="*/ 252 h 1423"/>
              <a:gd name="T76" fmla="*/ 181 w 1276"/>
              <a:gd name="T77" fmla="*/ 213 h 1423"/>
              <a:gd name="T78" fmla="*/ 179 w 1276"/>
              <a:gd name="T79" fmla="*/ 213 h 1423"/>
              <a:gd name="T80" fmla="*/ 181 w 1276"/>
              <a:gd name="T81" fmla="*/ 174 h 1423"/>
              <a:gd name="T82" fmla="*/ 179 w 1276"/>
              <a:gd name="T83" fmla="*/ 172 h 1423"/>
              <a:gd name="T84" fmla="*/ 116 w 1276"/>
              <a:gd name="T85" fmla="*/ 109 h 1423"/>
              <a:gd name="T86" fmla="*/ 29 w 1276"/>
              <a:gd name="T87" fmla="*/ 104 h 1423"/>
              <a:gd name="T88" fmla="*/ 29 w 1276"/>
              <a:gd name="T89" fmla="*/ 31 h 1423"/>
              <a:gd name="T90" fmla="*/ 29 w 1276"/>
              <a:gd name="T91" fmla="*/ 9 h 1423"/>
              <a:gd name="T92" fmla="*/ 29 w 1276"/>
              <a:gd name="T93" fmla="*/ 0 h 1423"/>
              <a:gd name="T94" fmla="*/ 0 w 1276"/>
              <a:gd name="T95" fmla="*/ 1423 h 1423"/>
              <a:gd name="T96" fmla="*/ 1276 w 1276"/>
              <a:gd name="T97" fmla="*/ 534 h 1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276" h="1423">
                <a:moveTo>
                  <a:pt x="1276" y="534"/>
                </a:moveTo>
                <a:lnTo>
                  <a:pt x="1242" y="529"/>
                </a:lnTo>
                <a:lnTo>
                  <a:pt x="1223" y="532"/>
                </a:lnTo>
                <a:lnTo>
                  <a:pt x="1225" y="527"/>
                </a:lnTo>
                <a:lnTo>
                  <a:pt x="1196" y="524"/>
                </a:lnTo>
                <a:lnTo>
                  <a:pt x="1196" y="505"/>
                </a:lnTo>
                <a:lnTo>
                  <a:pt x="1172" y="502"/>
                </a:lnTo>
                <a:lnTo>
                  <a:pt x="1172" y="483"/>
                </a:lnTo>
                <a:lnTo>
                  <a:pt x="1148" y="481"/>
                </a:lnTo>
                <a:lnTo>
                  <a:pt x="1148" y="461"/>
                </a:lnTo>
                <a:lnTo>
                  <a:pt x="1123" y="459"/>
                </a:lnTo>
                <a:lnTo>
                  <a:pt x="1126" y="439"/>
                </a:lnTo>
                <a:lnTo>
                  <a:pt x="1094" y="434"/>
                </a:lnTo>
                <a:lnTo>
                  <a:pt x="1043" y="434"/>
                </a:lnTo>
                <a:lnTo>
                  <a:pt x="1007" y="439"/>
                </a:lnTo>
                <a:lnTo>
                  <a:pt x="1005" y="447"/>
                </a:lnTo>
                <a:lnTo>
                  <a:pt x="1005" y="459"/>
                </a:lnTo>
                <a:lnTo>
                  <a:pt x="985" y="461"/>
                </a:lnTo>
                <a:lnTo>
                  <a:pt x="983" y="471"/>
                </a:lnTo>
                <a:lnTo>
                  <a:pt x="981" y="481"/>
                </a:lnTo>
                <a:lnTo>
                  <a:pt x="964" y="483"/>
                </a:lnTo>
                <a:lnTo>
                  <a:pt x="959" y="495"/>
                </a:lnTo>
                <a:lnTo>
                  <a:pt x="959" y="502"/>
                </a:lnTo>
                <a:lnTo>
                  <a:pt x="939" y="505"/>
                </a:lnTo>
                <a:lnTo>
                  <a:pt x="937" y="517"/>
                </a:lnTo>
                <a:lnTo>
                  <a:pt x="937" y="524"/>
                </a:lnTo>
                <a:lnTo>
                  <a:pt x="915" y="527"/>
                </a:lnTo>
                <a:lnTo>
                  <a:pt x="913" y="529"/>
                </a:lnTo>
                <a:lnTo>
                  <a:pt x="893" y="527"/>
                </a:lnTo>
                <a:lnTo>
                  <a:pt x="840" y="534"/>
                </a:lnTo>
                <a:lnTo>
                  <a:pt x="840" y="595"/>
                </a:lnTo>
                <a:lnTo>
                  <a:pt x="840" y="595"/>
                </a:lnTo>
                <a:lnTo>
                  <a:pt x="840" y="876"/>
                </a:lnTo>
                <a:lnTo>
                  <a:pt x="765" y="876"/>
                </a:lnTo>
                <a:lnTo>
                  <a:pt x="763" y="600"/>
                </a:lnTo>
                <a:lnTo>
                  <a:pt x="763" y="544"/>
                </a:lnTo>
                <a:lnTo>
                  <a:pt x="707" y="536"/>
                </a:lnTo>
                <a:lnTo>
                  <a:pt x="690" y="539"/>
                </a:lnTo>
                <a:lnTo>
                  <a:pt x="688" y="536"/>
                </a:lnTo>
                <a:lnTo>
                  <a:pt x="668" y="534"/>
                </a:lnTo>
                <a:lnTo>
                  <a:pt x="668" y="527"/>
                </a:lnTo>
                <a:lnTo>
                  <a:pt x="661" y="515"/>
                </a:lnTo>
                <a:lnTo>
                  <a:pt x="646" y="512"/>
                </a:lnTo>
                <a:lnTo>
                  <a:pt x="646" y="502"/>
                </a:lnTo>
                <a:lnTo>
                  <a:pt x="639" y="493"/>
                </a:lnTo>
                <a:lnTo>
                  <a:pt x="625" y="490"/>
                </a:lnTo>
                <a:lnTo>
                  <a:pt x="625" y="481"/>
                </a:lnTo>
                <a:lnTo>
                  <a:pt x="617" y="471"/>
                </a:lnTo>
                <a:lnTo>
                  <a:pt x="603" y="468"/>
                </a:lnTo>
                <a:lnTo>
                  <a:pt x="600" y="456"/>
                </a:lnTo>
                <a:lnTo>
                  <a:pt x="598" y="449"/>
                </a:lnTo>
                <a:lnTo>
                  <a:pt x="559" y="444"/>
                </a:lnTo>
                <a:lnTo>
                  <a:pt x="511" y="444"/>
                </a:lnTo>
                <a:lnTo>
                  <a:pt x="482" y="449"/>
                </a:lnTo>
                <a:lnTo>
                  <a:pt x="482" y="466"/>
                </a:lnTo>
                <a:lnTo>
                  <a:pt x="460" y="471"/>
                </a:lnTo>
                <a:lnTo>
                  <a:pt x="460" y="488"/>
                </a:lnTo>
                <a:lnTo>
                  <a:pt x="436" y="493"/>
                </a:lnTo>
                <a:lnTo>
                  <a:pt x="436" y="510"/>
                </a:lnTo>
                <a:lnTo>
                  <a:pt x="411" y="512"/>
                </a:lnTo>
                <a:lnTo>
                  <a:pt x="411" y="532"/>
                </a:lnTo>
                <a:lnTo>
                  <a:pt x="385" y="534"/>
                </a:lnTo>
                <a:lnTo>
                  <a:pt x="385" y="536"/>
                </a:lnTo>
                <a:lnTo>
                  <a:pt x="382" y="536"/>
                </a:lnTo>
                <a:lnTo>
                  <a:pt x="382" y="328"/>
                </a:lnTo>
                <a:lnTo>
                  <a:pt x="322" y="328"/>
                </a:lnTo>
                <a:lnTo>
                  <a:pt x="322" y="274"/>
                </a:lnTo>
                <a:lnTo>
                  <a:pt x="264" y="274"/>
                </a:lnTo>
                <a:lnTo>
                  <a:pt x="264" y="233"/>
                </a:lnTo>
                <a:lnTo>
                  <a:pt x="201" y="233"/>
                </a:lnTo>
                <a:lnTo>
                  <a:pt x="201" y="328"/>
                </a:lnTo>
                <a:lnTo>
                  <a:pt x="179" y="328"/>
                </a:lnTo>
                <a:lnTo>
                  <a:pt x="179" y="257"/>
                </a:lnTo>
                <a:lnTo>
                  <a:pt x="181" y="255"/>
                </a:lnTo>
                <a:lnTo>
                  <a:pt x="181" y="252"/>
                </a:lnTo>
                <a:lnTo>
                  <a:pt x="179" y="252"/>
                </a:lnTo>
                <a:lnTo>
                  <a:pt x="179" y="218"/>
                </a:lnTo>
                <a:lnTo>
                  <a:pt x="181" y="213"/>
                </a:lnTo>
                <a:lnTo>
                  <a:pt x="181" y="213"/>
                </a:lnTo>
                <a:lnTo>
                  <a:pt x="179" y="213"/>
                </a:lnTo>
                <a:lnTo>
                  <a:pt x="179" y="177"/>
                </a:lnTo>
                <a:lnTo>
                  <a:pt x="181" y="174"/>
                </a:lnTo>
                <a:lnTo>
                  <a:pt x="181" y="172"/>
                </a:lnTo>
                <a:lnTo>
                  <a:pt x="179" y="172"/>
                </a:lnTo>
                <a:lnTo>
                  <a:pt x="179" y="114"/>
                </a:lnTo>
                <a:lnTo>
                  <a:pt x="116" y="109"/>
                </a:lnTo>
                <a:lnTo>
                  <a:pt x="43" y="104"/>
                </a:lnTo>
                <a:lnTo>
                  <a:pt x="29" y="104"/>
                </a:lnTo>
                <a:lnTo>
                  <a:pt x="29" y="51"/>
                </a:lnTo>
                <a:lnTo>
                  <a:pt x="29" y="31"/>
                </a:lnTo>
                <a:lnTo>
                  <a:pt x="29" y="26"/>
                </a:lnTo>
                <a:lnTo>
                  <a:pt x="29" y="9"/>
                </a:lnTo>
                <a:lnTo>
                  <a:pt x="29" y="4"/>
                </a:lnTo>
                <a:lnTo>
                  <a:pt x="29" y="0"/>
                </a:lnTo>
                <a:lnTo>
                  <a:pt x="0" y="0"/>
                </a:lnTo>
                <a:lnTo>
                  <a:pt x="0" y="1423"/>
                </a:lnTo>
                <a:lnTo>
                  <a:pt x="1276" y="1423"/>
                </a:lnTo>
                <a:lnTo>
                  <a:pt x="1276" y="534"/>
                </a:ln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endParaRPr lang="id-ID"/>
          </a:p>
        </p:txBody>
      </p:sp>
      <p:sp>
        <p:nvSpPr>
          <p:cNvPr id="8" name="Freeform 17"/>
          <p:cNvSpPr>
            <a:spLocks/>
          </p:cNvSpPr>
          <p:nvPr/>
        </p:nvSpPr>
        <p:spPr bwMode="auto">
          <a:xfrm>
            <a:off x="2035441" y="2169741"/>
            <a:ext cx="2035444" cy="2744114"/>
          </a:xfrm>
          <a:custGeom>
            <a:avLst/>
            <a:gdLst>
              <a:gd name="T0" fmla="*/ 1281 w 1281"/>
              <a:gd name="T1" fmla="*/ 1727 h 1727"/>
              <a:gd name="T2" fmla="*/ 1194 w 1281"/>
              <a:gd name="T3" fmla="*/ 304 h 1727"/>
              <a:gd name="T4" fmla="*/ 1194 w 1281"/>
              <a:gd name="T5" fmla="*/ 284 h 1727"/>
              <a:gd name="T6" fmla="*/ 1194 w 1281"/>
              <a:gd name="T7" fmla="*/ 265 h 1727"/>
              <a:gd name="T8" fmla="*/ 1080 w 1281"/>
              <a:gd name="T9" fmla="*/ 126 h 1727"/>
              <a:gd name="T10" fmla="*/ 1073 w 1281"/>
              <a:gd name="T11" fmla="*/ 80 h 1727"/>
              <a:gd name="T12" fmla="*/ 1063 w 1281"/>
              <a:gd name="T13" fmla="*/ 92 h 1727"/>
              <a:gd name="T14" fmla="*/ 1063 w 1281"/>
              <a:gd name="T15" fmla="*/ 12 h 1727"/>
              <a:gd name="T16" fmla="*/ 1061 w 1281"/>
              <a:gd name="T17" fmla="*/ 0 h 1727"/>
              <a:gd name="T18" fmla="*/ 1053 w 1281"/>
              <a:gd name="T19" fmla="*/ 92 h 1727"/>
              <a:gd name="T20" fmla="*/ 1053 w 1281"/>
              <a:gd name="T21" fmla="*/ 12 h 1727"/>
              <a:gd name="T22" fmla="*/ 1048 w 1281"/>
              <a:gd name="T23" fmla="*/ 0 h 1727"/>
              <a:gd name="T24" fmla="*/ 1041 w 1281"/>
              <a:gd name="T25" fmla="*/ 92 h 1727"/>
              <a:gd name="T26" fmla="*/ 1041 w 1281"/>
              <a:gd name="T27" fmla="*/ 12 h 1727"/>
              <a:gd name="T28" fmla="*/ 1039 w 1281"/>
              <a:gd name="T29" fmla="*/ 0 h 1727"/>
              <a:gd name="T30" fmla="*/ 1031 w 1281"/>
              <a:gd name="T31" fmla="*/ 92 h 1727"/>
              <a:gd name="T32" fmla="*/ 1031 w 1281"/>
              <a:gd name="T33" fmla="*/ 12 h 1727"/>
              <a:gd name="T34" fmla="*/ 1027 w 1281"/>
              <a:gd name="T35" fmla="*/ 0 h 1727"/>
              <a:gd name="T36" fmla="*/ 1019 w 1281"/>
              <a:gd name="T37" fmla="*/ 92 h 1727"/>
              <a:gd name="T38" fmla="*/ 1019 w 1281"/>
              <a:gd name="T39" fmla="*/ 12 h 1727"/>
              <a:gd name="T40" fmla="*/ 1017 w 1281"/>
              <a:gd name="T41" fmla="*/ 0 h 1727"/>
              <a:gd name="T42" fmla="*/ 1010 w 1281"/>
              <a:gd name="T43" fmla="*/ 92 h 1727"/>
              <a:gd name="T44" fmla="*/ 1000 w 1281"/>
              <a:gd name="T45" fmla="*/ 80 h 1727"/>
              <a:gd name="T46" fmla="*/ 1000 w 1281"/>
              <a:gd name="T47" fmla="*/ 257 h 1727"/>
              <a:gd name="T48" fmla="*/ 1000 w 1281"/>
              <a:gd name="T49" fmla="*/ 282 h 1727"/>
              <a:gd name="T50" fmla="*/ 971 w 1281"/>
              <a:gd name="T51" fmla="*/ 304 h 1727"/>
              <a:gd name="T52" fmla="*/ 971 w 1281"/>
              <a:gd name="T53" fmla="*/ 313 h 1727"/>
              <a:gd name="T54" fmla="*/ 971 w 1281"/>
              <a:gd name="T55" fmla="*/ 335 h 1727"/>
              <a:gd name="T56" fmla="*/ 971 w 1281"/>
              <a:gd name="T57" fmla="*/ 403 h 1727"/>
              <a:gd name="T58" fmla="*/ 968 w 1281"/>
              <a:gd name="T59" fmla="*/ 413 h 1727"/>
              <a:gd name="T60" fmla="*/ 932 w 1281"/>
              <a:gd name="T61" fmla="*/ 738 h 1727"/>
              <a:gd name="T62" fmla="*/ 814 w 1281"/>
              <a:gd name="T63" fmla="*/ 515 h 1727"/>
              <a:gd name="T64" fmla="*/ 746 w 1281"/>
              <a:gd name="T65" fmla="*/ 386 h 1727"/>
              <a:gd name="T66" fmla="*/ 719 w 1281"/>
              <a:gd name="T67" fmla="*/ 515 h 1727"/>
              <a:gd name="T68" fmla="*/ 608 w 1281"/>
              <a:gd name="T69" fmla="*/ 386 h 1727"/>
              <a:gd name="T70" fmla="*/ 557 w 1281"/>
              <a:gd name="T71" fmla="*/ 515 h 1727"/>
              <a:gd name="T72" fmla="*/ 513 w 1281"/>
              <a:gd name="T73" fmla="*/ 1195 h 1727"/>
              <a:gd name="T74" fmla="*/ 458 w 1281"/>
              <a:gd name="T75" fmla="*/ 1200 h 1727"/>
              <a:gd name="T76" fmla="*/ 431 w 1281"/>
              <a:gd name="T77" fmla="*/ 1202 h 1727"/>
              <a:gd name="T78" fmla="*/ 412 w 1281"/>
              <a:gd name="T79" fmla="*/ 1180 h 1727"/>
              <a:gd name="T80" fmla="*/ 370 w 1281"/>
              <a:gd name="T81" fmla="*/ 1207 h 1727"/>
              <a:gd name="T82" fmla="*/ 370 w 1281"/>
              <a:gd name="T83" fmla="*/ 1210 h 1727"/>
              <a:gd name="T84" fmla="*/ 370 w 1281"/>
              <a:gd name="T85" fmla="*/ 1200 h 1727"/>
              <a:gd name="T86" fmla="*/ 322 w 1281"/>
              <a:gd name="T87" fmla="*/ 1188 h 1727"/>
              <a:gd name="T88" fmla="*/ 312 w 1281"/>
              <a:gd name="T89" fmla="*/ 1202 h 1727"/>
              <a:gd name="T90" fmla="*/ 269 w 1281"/>
              <a:gd name="T91" fmla="*/ 1197 h 1727"/>
              <a:gd name="T92" fmla="*/ 140 w 1281"/>
              <a:gd name="T93" fmla="*/ 1193 h 1727"/>
              <a:gd name="T94" fmla="*/ 0 w 1281"/>
              <a:gd name="T95" fmla="*/ 1210 h 17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281" h="1727">
                <a:moveTo>
                  <a:pt x="0" y="1727"/>
                </a:moveTo>
                <a:lnTo>
                  <a:pt x="1281" y="1727"/>
                </a:lnTo>
                <a:lnTo>
                  <a:pt x="1281" y="304"/>
                </a:lnTo>
                <a:lnTo>
                  <a:pt x="1194" y="304"/>
                </a:lnTo>
                <a:lnTo>
                  <a:pt x="1194" y="291"/>
                </a:lnTo>
                <a:lnTo>
                  <a:pt x="1194" y="284"/>
                </a:lnTo>
                <a:lnTo>
                  <a:pt x="1194" y="267"/>
                </a:lnTo>
                <a:lnTo>
                  <a:pt x="1194" y="265"/>
                </a:lnTo>
                <a:lnTo>
                  <a:pt x="1080" y="265"/>
                </a:lnTo>
                <a:lnTo>
                  <a:pt x="1080" y="126"/>
                </a:lnTo>
                <a:lnTo>
                  <a:pt x="1080" y="80"/>
                </a:lnTo>
                <a:lnTo>
                  <a:pt x="1073" y="80"/>
                </a:lnTo>
                <a:lnTo>
                  <a:pt x="1073" y="92"/>
                </a:lnTo>
                <a:lnTo>
                  <a:pt x="1063" y="92"/>
                </a:lnTo>
                <a:lnTo>
                  <a:pt x="1063" y="12"/>
                </a:lnTo>
                <a:lnTo>
                  <a:pt x="1063" y="12"/>
                </a:lnTo>
                <a:lnTo>
                  <a:pt x="1063" y="0"/>
                </a:lnTo>
                <a:lnTo>
                  <a:pt x="1061" y="0"/>
                </a:lnTo>
                <a:lnTo>
                  <a:pt x="1061" y="92"/>
                </a:lnTo>
                <a:lnTo>
                  <a:pt x="1053" y="92"/>
                </a:lnTo>
                <a:lnTo>
                  <a:pt x="1053" y="12"/>
                </a:lnTo>
                <a:lnTo>
                  <a:pt x="1053" y="12"/>
                </a:lnTo>
                <a:lnTo>
                  <a:pt x="1053" y="0"/>
                </a:lnTo>
                <a:lnTo>
                  <a:pt x="1048" y="0"/>
                </a:lnTo>
                <a:lnTo>
                  <a:pt x="1048" y="92"/>
                </a:lnTo>
                <a:lnTo>
                  <a:pt x="1041" y="92"/>
                </a:lnTo>
                <a:lnTo>
                  <a:pt x="1041" y="12"/>
                </a:lnTo>
                <a:lnTo>
                  <a:pt x="1041" y="12"/>
                </a:lnTo>
                <a:lnTo>
                  <a:pt x="1041" y="0"/>
                </a:lnTo>
                <a:lnTo>
                  <a:pt x="1039" y="0"/>
                </a:lnTo>
                <a:lnTo>
                  <a:pt x="1039" y="92"/>
                </a:lnTo>
                <a:lnTo>
                  <a:pt x="1031" y="92"/>
                </a:lnTo>
                <a:lnTo>
                  <a:pt x="1031" y="12"/>
                </a:lnTo>
                <a:lnTo>
                  <a:pt x="1031" y="12"/>
                </a:lnTo>
                <a:lnTo>
                  <a:pt x="1029" y="0"/>
                </a:lnTo>
                <a:lnTo>
                  <a:pt x="1027" y="0"/>
                </a:lnTo>
                <a:lnTo>
                  <a:pt x="1027" y="92"/>
                </a:lnTo>
                <a:lnTo>
                  <a:pt x="1019" y="92"/>
                </a:lnTo>
                <a:lnTo>
                  <a:pt x="1019" y="12"/>
                </a:lnTo>
                <a:lnTo>
                  <a:pt x="1019" y="12"/>
                </a:lnTo>
                <a:lnTo>
                  <a:pt x="1019" y="0"/>
                </a:lnTo>
                <a:lnTo>
                  <a:pt x="1017" y="0"/>
                </a:lnTo>
                <a:lnTo>
                  <a:pt x="1017" y="92"/>
                </a:lnTo>
                <a:lnTo>
                  <a:pt x="1010" y="92"/>
                </a:lnTo>
                <a:lnTo>
                  <a:pt x="1007" y="80"/>
                </a:lnTo>
                <a:lnTo>
                  <a:pt x="1000" y="80"/>
                </a:lnTo>
                <a:lnTo>
                  <a:pt x="1000" y="253"/>
                </a:lnTo>
                <a:lnTo>
                  <a:pt x="1000" y="257"/>
                </a:lnTo>
                <a:lnTo>
                  <a:pt x="1000" y="274"/>
                </a:lnTo>
                <a:lnTo>
                  <a:pt x="1000" y="282"/>
                </a:lnTo>
                <a:lnTo>
                  <a:pt x="1000" y="304"/>
                </a:lnTo>
                <a:lnTo>
                  <a:pt x="971" y="304"/>
                </a:lnTo>
                <a:lnTo>
                  <a:pt x="971" y="308"/>
                </a:lnTo>
                <a:lnTo>
                  <a:pt x="971" y="313"/>
                </a:lnTo>
                <a:lnTo>
                  <a:pt x="971" y="333"/>
                </a:lnTo>
                <a:lnTo>
                  <a:pt x="971" y="335"/>
                </a:lnTo>
                <a:lnTo>
                  <a:pt x="971" y="355"/>
                </a:lnTo>
                <a:lnTo>
                  <a:pt x="971" y="403"/>
                </a:lnTo>
                <a:lnTo>
                  <a:pt x="968" y="403"/>
                </a:lnTo>
                <a:lnTo>
                  <a:pt x="968" y="413"/>
                </a:lnTo>
                <a:lnTo>
                  <a:pt x="932" y="413"/>
                </a:lnTo>
                <a:lnTo>
                  <a:pt x="932" y="738"/>
                </a:lnTo>
                <a:lnTo>
                  <a:pt x="814" y="738"/>
                </a:lnTo>
                <a:lnTo>
                  <a:pt x="814" y="515"/>
                </a:lnTo>
                <a:lnTo>
                  <a:pt x="746" y="515"/>
                </a:lnTo>
                <a:lnTo>
                  <a:pt x="746" y="386"/>
                </a:lnTo>
                <a:lnTo>
                  <a:pt x="719" y="386"/>
                </a:lnTo>
                <a:lnTo>
                  <a:pt x="719" y="515"/>
                </a:lnTo>
                <a:lnTo>
                  <a:pt x="608" y="515"/>
                </a:lnTo>
                <a:lnTo>
                  <a:pt x="608" y="386"/>
                </a:lnTo>
                <a:lnTo>
                  <a:pt x="557" y="386"/>
                </a:lnTo>
                <a:lnTo>
                  <a:pt x="557" y="515"/>
                </a:lnTo>
                <a:lnTo>
                  <a:pt x="513" y="515"/>
                </a:lnTo>
                <a:lnTo>
                  <a:pt x="513" y="1195"/>
                </a:lnTo>
                <a:lnTo>
                  <a:pt x="475" y="1197"/>
                </a:lnTo>
                <a:lnTo>
                  <a:pt x="458" y="1200"/>
                </a:lnTo>
                <a:lnTo>
                  <a:pt x="433" y="1202"/>
                </a:lnTo>
                <a:lnTo>
                  <a:pt x="431" y="1202"/>
                </a:lnTo>
                <a:lnTo>
                  <a:pt x="421" y="1188"/>
                </a:lnTo>
                <a:lnTo>
                  <a:pt x="412" y="1180"/>
                </a:lnTo>
                <a:lnTo>
                  <a:pt x="373" y="1200"/>
                </a:lnTo>
                <a:lnTo>
                  <a:pt x="370" y="1207"/>
                </a:lnTo>
                <a:lnTo>
                  <a:pt x="370" y="1210"/>
                </a:lnTo>
                <a:lnTo>
                  <a:pt x="370" y="1210"/>
                </a:lnTo>
                <a:lnTo>
                  <a:pt x="370" y="1207"/>
                </a:lnTo>
                <a:lnTo>
                  <a:pt x="370" y="1200"/>
                </a:lnTo>
                <a:lnTo>
                  <a:pt x="332" y="1180"/>
                </a:lnTo>
                <a:lnTo>
                  <a:pt x="322" y="1188"/>
                </a:lnTo>
                <a:lnTo>
                  <a:pt x="312" y="1202"/>
                </a:lnTo>
                <a:lnTo>
                  <a:pt x="312" y="1202"/>
                </a:lnTo>
                <a:lnTo>
                  <a:pt x="288" y="1200"/>
                </a:lnTo>
                <a:lnTo>
                  <a:pt x="269" y="1197"/>
                </a:lnTo>
                <a:lnTo>
                  <a:pt x="160" y="1193"/>
                </a:lnTo>
                <a:lnTo>
                  <a:pt x="140" y="1193"/>
                </a:lnTo>
                <a:lnTo>
                  <a:pt x="22" y="1205"/>
                </a:lnTo>
                <a:lnTo>
                  <a:pt x="0" y="1210"/>
                </a:lnTo>
                <a:lnTo>
                  <a:pt x="0" y="1727"/>
                </a:ln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endParaRPr lang="id-ID"/>
          </a:p>
        </p:txBody>
      </p:sp>
      <p:sp>
        <p:nvSpPr>
          <p:cNvPr id="9" name="Freeform 18"/>
          <p:cNvSpPr>
            <a:spLocks noEditPoints="1"/>
          </p:cNvSpPr>
          <p:nvPr/>
        </p:nvSpPr>
        <p:spPr bwMode="auto">
          <a:xfrm>
            <a:off x="3175" y="2258722"/>
            <a:ext cx="2032266" cy="2655133"/>
          </a:xfrm>
          <a:custGeom>
            <a:avLst/>
            <a:gdLst>
              <a:gd name="T0" fmla="*/ 933 w 1279"/>
              <a:gd name="T1" fmla="*/ 988 h 1671"/>
              <a:gd name="T2" fmla="*/ 712 w 1279"/>
              <a:gd name="T3" fmla="*/ 933 h 1671"/>
              <a:gd name="T4" fmla="*/ 577 w 1279"/>
              <a:gd name="T5" fmla="*/ 1207 h 1671"/>
              <a:gd name="T6" fmla="*/ 303 w 1279"/>
              <a:gd name="T7" fmla="*/ 1336 h 1671"/>
              <a:gd name="T8" fmla="*/ 230 w 1279"/>
              <a:gd name="T9" fmla="*/ 517 h 1671"/>
              <a:gd name="T10" fmla="*/ 194 w 1279"/>
              <a:gd name="T11" fmla="*/ 505 h 1671"/>
              <a:gd name="T12" fmla="*/ 240 w 1279"/>
              <a:gd name="T13" fmla="*/ 498 h 1671"/>
              <a:gd name="T14" fmla="*/ 211 w 1279"/>
              <a:gd name="T15" fmla="*/ 486 h 1671"/>
              <a:gd name="T16" fmla="*/ 194 w 1279"/>
              <a:gd name="T17" fmla="*/ 481 h 1671"/>
              <a:gd name="T18" fmla="*/ 192 w 1279"/>
              <a:gd name="T19" fmla="*/ 432 h 1671"/>
              <a:gd name="T20" fmla="*/ 182 w 1279"/>
              <a:gd name="T21" fmla="*/ 427 h 1671"/>
              <a:gd name="T22" fmla="*/ 204 w 1279"/>
              <a:gd name="T23" fmla="*/ 425 h 1671"/>
              <a:gd name="T24" fmla="*/ 218 w 1279"/>
              <a:gd name="T25" fmla="*/ 425 h 1671"/>
              <a:gd name="T26" fmla="*/ 233 w 1279"/>
              <a:gd name="T27" fmla="*/ 418 h 1671"/>
              <a:gd name="T28" fmla="*/ 235 w 1279"/>
              <a:gd name="T29" fmla="*/ 410 h 1671"/>
              <a:gd name="T30" fmla="*/ 189 w 1279"/>
              <a:gd name="T31" fmla="*/ 398 h 1671"/>
              <a:gd name="T32" fmla="*/ 172 w 1279"/>
              <a:gd name="T33" fmla="*/ 379 h 1671"/>
              <a:gd name="T34" fmla="*/ 168 w 1279"/>
              <a:gd name="T35" fmla="*/ 245 h 1671"/>
              <a:gd name="T36" fmla="*/ 163 w 1279"/>
              <a:gd name="T37" fmla="*/ 146 h 1671"/>
              <a:gd name="T38" fmla="*/ 158 w 1279"/>
              <a:gd name="T39" fmla="*/ 63 h 1671"/>
              <a:gd name="T40" fmla="*/ 155 w 1279"/>
              <a:gd name="T41" fmla="*/ 0 h 1671"/>
              <a:gd name="T42" fmla="*/ 153 w 1279"/>
              <a:gd name="T43" fmla="*/ 0 h 1671"/>
              <a:gd name="T44" fmla="*/ 151 w 1279"/>
              <a:gd name="T45" fmla="*/ 65 h 1671"/>
              <a:gd name="T46" fmla="*/ 148 w 1279"/>
              <a:gd name="T47" fmla="*/ 146 h 1671"/>
              <a:gd name="T48" fmla="*/ 146 w 1279"/>
              <a:gd name="T49" fmla="*/ 374 h 1671"/>
              <a:gd name="T50" fmla="*/ 138 w 1279"/>
              <a:gd name="T51" fmla="*/ 386 h 1671"/>
              <a:gd name="T52" fmla="*/ 117 w 1279"/>
              <a:gd name="T53" fmla="*/ 401 h 1671"/>
              <a:gd name="T54" fmla="*/ 80 w 1279"/>
              <a:gd name="T55" fmla="*/ 418 h 1671"/>
              <a:gd name="T56" fmla="*/ 95 w 1279"/>
              <a:gd name="T57" fmla="*/ 425 h 1671"/>
              <a:gd name="T58" fmla="*/ 112 w 1279"/>
              <a:gd name="T59" fmla="*/ 427 h 1671"/>
              <a:gd name="T60" fmla="*/ 129 w 1279"/>
              <a:gd name="T61" fmla="*/ 427 h 1671"/>
              <a:gd name="T62" fmla="*/ 119 w 1279"/>
              <a:gd name="T63" fmla="*/ 439 h 1671"/>
              <a:gd name="T64" fmla="*/ 121 w 1279"/>
              <a:gd name="T65" fmla="*/ 481 h 1671"/>
              <a:gd name="T66" fmla="*/ 100 w 1279"/>
              <a:gd name="T67" fmla="*/ 486 h 1671"/>
              <a:gd name="T68" fmla="*/ 75 w 1279"/>
              <a:gd name="T69" fmla="*/ 498 h 1671"/>
              <a:gd name="T70" fmla="*/ 121 w 1279"/>
              <a:gd name="T71" fmla="*/ 507 h 1671"/>
              <a:gd name="T72" fmla="*/ 85 w 1279"/>
              <a:gd name="T73" fmla="*/ 520 h 1671"/>
              <a:gd name="T74" fmla="*/ 27 w 1279"/>
              <a:gd name="T75" fmla="*/ 1333 h 1671"/>
              <a:gd name="T76" fmla="*/ 126 w 1279"/>
              <a:gd name="T77" fmla="*/ 498 h 1671"/>
              <a:gd name="T78" fmla="*/ 121 w 1279"/>
              <a:gd name="T79" fmla="*/ 498 h 1671"/>
              <a:gd name="T80" fmla="*/ 121 w 1279"/>
              <a:gd name="T81" fmla="*/ 568 h 1671"/>
              <a:gd name="T82" fmla="*/ 119 w 1279"/>
              <a:gd name="T83" fmla="*/ 656 h 1671"/>
              <a:gd name="T84" fmla="*/ 138 w 1279"/>
              <a:gd name="T85" fmla="*/ 799 h 1671"/>
              <a:gd name="T86" fmla="*/ 124 w 1279"/>
              <a:gd name="T87" fmla="*/ 814 h 1671"/>
              <a:gd name="T88" fmla="*/ 119 w 1279"/>
              <a:gd name="T89" fmla="*/ 937 h 1671"/>
              <a:gd name="T90" fmla="*/ 141 w 1279"/>
              <a:gd name="T91" fmla="*/ 1071 h 1671"/>
              <a:gd name="T92" fmla="*/ 121 w 1279"/>
              <a:gd name="T93" fmla="*/ 1188 h 1671"/>
              <a:gd name="T94" fmla="*/ 129 w 1279"/>
              <a:gd name="T95" fmla="*/ 1185 h 1671"/>
              <a:gd name="T96" fmla="*/ 182 w 1279"/>
              <a:gd name="T97" fmla="*/ 656 h 1671"/>
              <a:gd name="T98" fmla="*/ 189 w 1279"/>
              <a:gd name="T99" fmla="*/ 799 h 1671"/>
              <a:gd name="T100" fmla="*/ 199 w 1279"/>
              <a:gd name="T101" fmla="*/ 937 h 1671"/>
              <a:gd name="T102" fmla="*/ 199 w 1279"/>
              <a:gd name="T103" fmla="*/ 957 h 1671"/>
              <a:gd name="T104" fmla="*/ 184 w 1279"/>
              <a:gd name="T105" fmla="*/ 1185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79" h="1671">
                <a:moveTo>
                  <a:pt x="1279" y="1154"/>
                </a:moveTo>
                <a:lnTo>
                  <a:pt x="1182" y="1178"/>
                </a:lnTo>
                <a:lnTo>
                  <a:pt x="1100" y="1212"/>
                </a:lnTo>
                <a:lnTo>
                  <a:pt x="1063" y="1212"/>
                </a:lnTo>
                <a:lnTo>
                  <a:pt x="1063" y="988"/>
                </a:lnTo>
                <a:lnTo>
                  <a:pt x="933" y="988"/>
                </a:lnTo>
                <a:lnTo>
                  <a:pt x="933" y="933"/>
                </a:lnTo>
                <a:lnTo>
                  <a:pt x="894" y="933"/>
                </a:lnTo>
                <a:lnTo>
                  <a:pt x="894" y="877"/>
                </a:lnTo>
                <a:lnTo>
                  <a:pt x="783" y="877"/>
                </a:lnTo>
                <a:lnTo>
                  <a:pt x="783" y="933"/>
                </a:lnTo>
                <a:lnTo>
                  <a:pt x="712" y="933"/>
                </a:lnTo>
                <a:lnTo>
                  <a:pt x="712" y="988"/>
                </a:lnTo>
                <a:lnTo>
                  <a:pt x="671" y="988"/>
                </a:lnTo>
                <a:lnTo>
                  <a:pt x="671" y="1183"/>
                </a:lnTo>
                <a:lnTo>
                  <a:pt x="659" y="1180"/>
                </a:lnTo>
                <a:lnTo>
                  <a:pt x="618" y="1188"/>
                </a:lnTo>
                <a:lnTo>
                  <a:pt x="577" y="1207"/>
                </a:lnTo>
                <a:lnTo>
                  <a:pt x="543" y="1236"/>
                </a:lnTo>
                <a:lnTo>
                  <a:pt x="519" y="1275"/>
                </a:lnTo>
                <a:lnTo>
                  <a:pt x="506" y="1309"/>
                </a:lnTo>
                <a:lnTo>
                  <a:pt x="315" y="1309"/>
                </a:lnTo>
                <a:lnTo>
                  <a:pt x="303" y="1314"/>
                </a:lnTo>
                <a:lnTo>
                  <a:pt x="303" y="1336"/>
                </a:lnTo>
                <a:lnTo>
                  <a:pt x="247" y="1333"/>
                </a:lnTo>
                <a:lnTo>
                  <a:pt x="243" y="520"/>
                </a:lnTo>
                <a:lnTo>
                  <a:pt x="243" y="520"/>
                </a:lnTo>
                <a:lnTo>
                  <a:pt x="240" y="520"/>
                </a:lnTo>
                <a:lnTo>
                  <a:pt x="235" y="517"/>
                </a:lnTo>
                <a:lnTo>
                  <a:pt x="230" y="517"/>
                </a:lnTo>
                <a:lnTo>
                  <a:pt x="230" y="517"/>
                </a:lnTo>
                <a:lnTo>
                  <a:pt x="230" y="510"/>
                </a:lnTo>
                <a:lnTo>
                  <a:pt x="228" y="507"/>
                </a:lnTo>
                <a:lnTo>
                  <a:pt x="221" y="507"/>
                </a:lnTo>
                <a:lnTo>
                  <a:pt x="209" y="507"/>
                </a:lnTo>
                <a:lnTo>
                  <a:pt x="194" y="505"/>
                </a:lnTo>
                <a:lnTo>
                  <a:pt x="184" y="505"/>
                </a:lnTo>
                <a:lnTo>
                  <a:pt x="184" y="500"/>
                </a:lnTo>
                <a:lnTo>
                  <a:pt x="192" y="500"/>
                </a:lnTo>
                <a:lnTo>
                  <a:pt x="211" y="500"/>
                </a:lnTo>
                <a:lnTo>
                  <a:pt x="228" y="498"/>
                </a:lnTo>
                <a:lnTo>
                  <a:pt x="240" y="498"/>
                </a:lnTo>
                <a:lnTo>
                  <a:pt x="247" y="495"/>
                </a:lnTo>
                <a:lnTo>
                  <a:pt x="247" y="493"/>
                </a:lnTo>
                <a:lnTo>
                  <a:pt x="247" y="490"/>
                </a:lnTo>
                <a:lnTo>
                  <a:pt x="240" y="488"/>
                </a:lnTo>
                <a:lnTo>
                  <a:pt x="228" y="486"/>
                </a:lnTo>
                <a:lnTo>
                  <a:pt x="211" y="486"/>
                </a:lnTo>
                <a:lnTo>
                  <a:pt x="189" y="486"/>
                </a:lnTo>
                <a:lnTo>
                  <a:pt x="184" y="486"/>
                </a:lnTo>
                <a:lnTo>
                  <a:pt x="184" y="483"/>
                </a:lnTo>
                <a:lnTo>
                  <a:pt x="187" y="483"/>
                </a:lnTo>
                <a:lnTo>
                  <a:pt x="192" y="481"/>
                </a:lnTo>
                <a:lnTo>
                  <a:pt x="194" y="481"/>
                </a:lnTo>
                <a:lnTo>
                  <a:pt x="194" y="478"/>
                </a:lnTo>
                <a:lnTo>
                  <a:pt x="194" y="469"/>
                </a:lnTo>
                <a:lnTo>
                  <a:pt x="192" y="459"/>
                </a:lnTo>
                <a:lnTo>
                  <a:pt x="192" y="449"/>
                </a:lnTo>
                <a:lnTo>
                  <a:pt x="192" y="439"/>
                </a:lnTo>
                <a:lnTo>
                  <a:pt x="192" y="432"/>
                </a:lnTo>
                <a:lnTo>
                  <a:pt x="192" y="430"/>
                </a:lnTo>
                <a:lnTo>
                  <a:pt x="192" y="430"/>
                </a:lnTo>
                <a:lnTo>
                  <a:pt x="189" y="427"/>
                </a:lnTo>
                <a:lnTo>
                  <a:pt x="184" y="427"/>
                </a:lnTo>
                <a:lnTo>
                  <a:pt x="182" y="427"/>
                </a:lnTo>
                <a:lnTo>
                  <a:pt x="182" y="427"/>
                </a:lnTo>
                <a:lnTo>
                  <a:pt x="184" y="427"/>
                </a:lnTo>
                <a:lnTo>
                  <a:pt x="189" y="427"/>
                </a:lnTo>
                <a:lnTo>
                  <a:pt x="189" y="427"/>
                </a:lnTo>
                <a:lnTo>
                  <a:pt x="199" y="427"/>
                </a:lnTo>
                <a:lnTo>
                  <a:pt x="204" y="425"/>
                </a:lnTo>
                <a:lnTo>
                  <a:pt x="204" y="425"/>
                </a:lnTo>
                <a:lnTo>
                  <a:pt x="204" y="425"/>
                </a:lnTo>
                <a:lnTo>
                  <a:pt x="209" y="425"/>
                </a:lnTo>
                <a:lnTo>
                  <a:pt x="214" y="425"/>
                </a:lnTo>
                <a:lnTo>
                  <a:pt x="214" y="425"/>
                </a:lnTo>
                <a:lnTo>
                  <a:pt x="214" y="425"/>
                </a:lnTo>
                <a:lnTo>
                  <a:pt x="218" y="425"/>
                </a:lnTo>
                <a:lnTo>
                  <a:pt x="221" y="422"/>
                </a:lnTo>
                <a:lnTo>
                  <a:pt x="221" y="422"/>
                </a:lnTo>
                <a:lnTo>
                  <a:pt x="221" y="422"/>
                </a:lnTo>
                <a:lnTo>
                  <a:pt x="221" y="422"/>
                </a:lnTo>
                <a:lnTo>
                  <a:pt x="230" y="418"/>
                </a:lnTo>
                <a:lnTo>
                  <a:pt x="233" y="418"/>
                </a:lnTo>
                <a:lnTo>
                  <a:pt x="233" y="418"/>
                </a:lnTo>
                <a:lnTo>
                  <a:pt x="235" y="415"/>
                </a:lnTo>
                <a:lnTo>
                  <a:pt x="235" y="413"/>
                </a:lnTo>
                <a:lnTo>
                  <a:pt x="235" y="413"/>
                </a:lnTo>
                <a:lnTo>
                  <a:pt x="235" y="410"/>
                </a:lnTo>
                <a:lnTo>
                  <a:pt x="235" y="410"/>
                </a:lnTo>
                <a:lnTo>
                  <a:pt x="221" y="403"/>
                </a:lnTo>
                <a:lnTo>
                  <a:pt x="218" y="403"/>
                </a:lnTo>
                <a:lnTo>
                  <a:pt x="209" y="401"/>
                </a:lnTo>
                <a:lnTo>
                  <a:pt x="197" y="401"/>
                </a:lnTo>
                <a:lnTo>
                  <a:pt x="194" y="401"/>
                </a:lnTo>
                <a:lnTo>
                  <a:pt x="189" y="398"/>
                </a:lnTo>
                <a:lnTo>
                  <a:pt x="187" y="396"/>
                </a:lnTo>
                <a:lnTo>
                  <a:pt x="182" y="393"/>
                </a:lnTo>
                <a:lnTo>
                  <a:pt x="180" y="391"/>
                </a:lnTo>
                <a:lnTo>
                  <a:pt x="177" y="386"/>
                </a:lnTo>
                <a:lnTo>
                  <a:pt x="175" y="381"/>
                </a:lnTo>
                <a:lnTo>
                  <a:pt x="172" y="379"/>
                </a:lnTo>
                <a:lnTo>
                  <a:pt x="170" y="374"/>
                </a:lnTo>
                <a:lnTo>
                  <a:pt x="170" y="374"/>
                </a:lnTo>
                <a:lnTo>
                  <a:pt x="168" y="374"/>
                </a:lnTo>
                <a:lnTo>
                  <a:pt x="168" y="374"/>
                </a:lnTo>
                <a:lnTo>
                  <a:pt x="168" y="245"/>
                </a:lnTo>
                <a:lnTo>
                  <a:pt x="168" y="245"/>
                </a:lnTo>
                <a:lnTo>
                  <a:pt x="165" y="243"/>
                </a:lnTo>
                <a:lnTo>
                  <a:pt x="165" y="243"/>
                </a:lnTo>
                <a:lnTo>
                  <a:pt x="163" y="243"/>
                </a:lnTo>
                <a:lnTo>
                  <a:pt x="163" y="146"/>
                </a:lnTo>
                <a:lnTo>
                  <a:pt x="163" y="146"/>
                </a:lnTo>
                <a:lnTo>
                  <a:pt x="163" y="146"/>
                </a:lnTo>
                <a:lnTo>
                  <a:pt x="160" y="146"/>
                </a:lnTo>
                <a:lnTo>
                  <a:pt x="160" y="146"/>
                </a:lnTo>
                <a:lnTo>
                  <a:pt x="160" y="65"/>
                </a:lnTo>
                <a:lnTo>
                  <a:pt x="160" y="63"/>
                </a:lnTo>
                <a:lnTo>
                  <a:pt x="158" y="63"/>
                </a:lnTo>
                <a:lnTo>
                  <a:pt x="158" y="63"/>
                </a:lnTo>
                <a:lnTo>
                  <a:pt x="158" y="63"/>
                </a:lnTo>
                <a:lnTo>
                  <a:pt x="158" y="0"/>
                </a:lnTo>
                <a:lnTo>
                  <a:pt x="158" y="0"/>
                </a:lnTo>
                <a:lnTo>
                  <a:pt x="155" y="0"/>
                </a:lnTo>
                <a:lnTo>
                  <a:pt x="155" y="0"/>
                </a:lnTo>
                <a:lnTo>
                  <a:pt x="155" y="0"/>
                </a:lnTo>
                <a:lnTo>
                  <a:pt x="155" y="0"/>
                </a:lnTo>
                <a:lnTo>
                  <a:pt x="155" y="0"/>
                </a:lnTo>
                <a:lnTo>
                  <a:pt x="155" y="0"/>
                </a:lnTo>
                <a:lnTo>
                  <a:pt x="153" y="0"/>
                </a:lnTo>
                <a:lnTo>
                  <a:pt x="153" y="0"/>
                </a:lnTo>
                <a:lnTo>
                  <a:pt x="153" y="0"/>
                </a:lnTo>
                <a:lnTo>
                  <a:pt x="153" y="2"/>
                </a:lnTo>
                <a:lnTo>
                  <a:pt x="153" y="2"/>
                </a:lnTo>
                <a:lnTo>
                  <a:pt x="153" y="63"/>
                </a:lnTo>
                <a:lnTo>
                  <a:pt x="153" y="63"/>
                </a:lnTo>
                <a:lnTo>
                  <a:pt x="153" y="63"/>
                </a:lnTo>
                <a:lnTo>
                  <a:pt x="151" y="65"/>
                </a:lnTo>
                <a:lnTo>
                  <a:pt x="151" y="65"/>
                </a:lnTo>
                <a:lnTo>
                  <a:pt x="151" y="65"/>
                </a:lnTo>
                <a:lnTo>
                  <a:pt x="151" y="146"/>
                </a:lnTo>
                <a:lnTo>
                  <a:pt x="151" y="146"/>
                </a:lnTo>
                <a:lnTo>
                  <a:pt x="151" y="146"/>
                </a:lnTo>
                <a:lnTo>
                  <a:pt x="148" y="146"/>
                </a:lnTo>
                <a:lnTo>
                  <a:pt x="148" y="146"/>
                </a:lnTo>
                <a:lnTo>
                  <a:pt x="148" y="243"/>
                </a:lnTo>
                <a:lnTo>
                  <a:pt x="148" y="243"/>
                </a:lnTo>
                <a:lnTo>
                  <a:pt x="146" y="245"/>
                </a:lnTo>
                <a:lnTo>
                  <a:pt x="146" y="245"/>
                </a:lnTo>
                <a:lnTo>
                  <a:pt x="146" y="374"/>
                </a:lnTo>
                <a:lnTo>
                  <a:pt x="146" y="374"/>
                </a:lnTo>
                <a:lnTo>
                  <a:pt x="143" y="374"/>
                </a:lnTo>
                <a:lnTo>
                  <a:pt x="143" y="374"/>
                </a:lnTo>
                <a:lnTo>
                  <a:pt x="141" y="379"/>
                </a:lnTo>
                <a:lnTo>
                  <a:pt x="141" y="384"/>
                </a:lnTo>
                <a:lnTo>
                  <a:pt x="138" y="386"/>
                </a:lnTo>
                <a:lnTo>
                  <a:pt x="136" y="391"/>
                </a:lnTo>
                <a:lnTo>
                  <a:pt x="131" y="393"/>
                </a:lnTo>
                <a:lnTo>
                  <a:pt x="129" y="396"/>
                </a:lnTo>
                <a:lnTo>
                  <a:pt x="124" y="398"/>
                </a:lnTo>
                <a:lnTo>
                  <a:pt x="121" y="401"/>
                </a:lnTo>
                <a:lnTo>
                  <a:pt x="117" y="401"/>
                </a:lnTo>
                <a:lnTo>
                  <a:pt x="105" y="403"/>
                </a:lnTo>
                <a:lnTo>
                  <a:pt x="97" y="403"/>
                </a:lnTo>
                <a:lnTo>
                  <a:pt x="92" y="405"/>
                </a:lnTo>
                <a:lnTo>
                  <a:pt x="80" y="413"/>
                </a:lnTo>
                <a:lnTo>
                  <a:pt x="80" y="413"/>
                </a:lnTo>
                <a:lnTo>
                  <a:pt x="80" y="418"/>
                </a:lnTo>
                <a:lnTo>
                  <a:pt x="80" y="418"/>
                </a:lnTo>
                <a:lnTo>
                  <a:pt x="80" y="420"/>
                </a:lnTo>
                <a:lnTo>
                  <a:pt x="85" y="420"/>
                </a:lnTo>
                <a:lnTo>
                  <a:pt x="95" y="425"/>
                </a:lnTo>
                <a:lnTo>
                  <a:pt x="95" y="425"/>
                </a:lnTo>
                <a:lnTo>
                  <a:pt x="95" y="425"/>
                </a:lnTo>
                <a:lnTo>
                  <a:pt x="100" y="425"/>
                </a:lnTo>
                <a:lnTo>
                  <a:pt x="100" y="425"/>
                </a:lnTo>
                <a:lnTo>
                  <a:pt x="102" y="425"/>
                </a:lnTo>
                <a:lnTo>
                  <a:pt x="102" y="425"/>
                </a:lnTo>
                <a:lnTo>
                  <a:pt x="107" y="427"/>
                </a:lnTo>
                <a:lnTo>
                  <a:pt x="112" y="427"/>
                </a:lnTo>
                <a:lnTo>
                  <a:pt x="112" y="427"/>
                </a:lnTo>
                <a:lnTo>
                  <a:pt x="119" y="427"/>
                </a:lnTo>
                <a:lnTo>
                  <a:pt x="124" y="427"/>
                </a:lnTo>
                <a:lnTo>
                  <a:pt x="124" y="427"/>
                </a:lnTo>
                <a:lnTo>
                  <a:pt x="124" y="427"/>
                </a:lnTo>
                <a:lnTo>
                  <a:pt x="129" y="427"/>
                </a:lnTo>
                <a:lnTo>
                  <a:pt x="129" y="427"/>
                </a:lnTo>
                <a:lnTo>
                  <a:pt x="126" y="430"/>
                </a:lnTo>
                <a:lnTo>
                  <a:pt x="121" y="430"/>
                </a:lnTo>
                <a:lnTo>
                  <a:pt x="119" y="430"/>
                </a:lnTo>
                <a:lnTo>
                  <a:pt x="119" y="432"/>
                </a:lnTo>
                <a:lnTo>
                  <a:pt x="119" y="439"/>
                </a:lnTo>
                <a:lnTo>
                  <a:pt x="119" y="449"/>
                </a:lnTo>
                <a:lnTo>
                  <a:pt x="119" y="459"/>
                </a:lnTo>
                <a:lnTo>
                  <a:pt x="119" y="469"/>
                </a:lnTo>
                <a:lnTo>
                  <a:pt x="119" y="478"/>
                </a:lnTo>
                <a:lnTo>
                  <a:pt x="119" y="481"/>
                </a:lnTo>
                <a:lnTo>
                  <a:pt x="121" y="481"/>
                </a:lnTo>
                <a:lnTo>
                  <a:pt x="124" y="483"/>
                </a:lnTo>
                <a:lnTo>
                  <a:pt x="129" y="483"/>
                </a:lnTo>
                <a:lnTo>
                  <a:pt x="131" y="483"/>
                </a:lnTo>
                <a:lnTo>
                  <a:pt x="131" y="486"/>
                </a:lnTo>
                <a:lnTo>
                  <a:pt x="119" y="486"/>
                </a:lnTo>
                <a:lnTo>
                  <a:pt x="100" y="486"/>
                </a:lnTo>
                <a:lnTo>
                  <a:pt x="83" y="488"/>
                </a:lnTo>
                <a:lnTo>
                  <a:pt x="73" y="490"/>
                </a:lnTo>
                <a:lnTo>
                  <a:pt x="66" y="490"/>
                </a:lnTo>
                <a:lnTo>
                  <a:pt x="66" y="495"/>
                </a:lnTo>
                <a:lnTo>
                  <a:pt x="68" y="498"/>
                </a:lnTo>
                <a:lnTo>
                  <a:pt x="75" y="498"/>
                </a:lnTo>
                <a:lnTo>
                  <a:pt x="88" y="500"/>
                </a:lnTo>
                <a:lnTo>
                  <a:pt x="105" y="500"/>
                </a:lnTo>
                <a:lnTo>
                  <a:pt x="124" y="500"/>
                </a:lnTo>
                <a:lnTo>
                  <a:pt x="131" y="500"/>
                </a:lnTo>
                <a:lnTo>
                  <a:pt x="131" y="505"/>
                </a:lnTo>
                <a:lnTo>
                  <a:pt x="121" y="507"/>
                </a:lnTo>
                <a:lnTo>
                  <a:pt x="107" y="507"/>
                </a:lnTo>
                <a:lnTo>
                  <a:pt x="95" y="507"/>
                </a:lnTo>
                <a:lnTo>
                  <a:pt x="88" y="510"/>
                </a:lnTo>
                <a:lnTo>
                  <a:pt x="88" y="510"/>
                </a:lnTo>
                <a:lnTo>
                  <a:pt x="88" y="520"/>
                </a:lnTo>
                <a:lnTo>
                  <a:pt x="85" y="520"/>
                </a:lnTo>
                <a:lnTo>
                  <a:pt x="80" y="520"/>
                </a:lnTo>
                <a:lnTo>
                  <a:pt x="75" y="520"/>
                </a:lnTo>
                <a:lnTo>
                  <a:pt x="73" y="520"/>
                </a:lnTo>
                <a:lnTo>
                  <a:pt x="73" y="520"/>
                </a:lnTo>
                <a:lnTo>
                  <a:pt x="78" y="1331"/>
                </a:lnTo>
                <a:lnTo>
                  <a:pt x="27" y="1333"/>
                </a:lnTo>
                <a:lnTo>
                  <a:pt x="27" y="1350"/>
                </a:lnTo>
                <a:lnTo>
                  <a:pt x="0" y="1353"/>
                </a:lnTo>
                <a:lnTo>
                  <a:pt x="0" y="1671"/>
                </a:lnTo>
                <a:lnTo>
                  <a:pt x="1279" y="1671"/>
                </a:lnTo>
                <a:lnTo>
                  <a:pt x="1279" y="1154"/>
                </a:lnTo>
                <a:close/>
                <a:moveTo>
                  <a:pt x="126" y="498"/>
                </a:moveTo>
                <a:lnTo>
                  <a:pt x="124" y="498"/>
                </a:lnTo>
                <a:lnTo>
                  <a:pt x="121" y="498"/>
                </a:lnTo>
                <a:lnTo>
                  <a:pt x="119" y="498"/>
                </a:lnTo>
                <a:lnTo>
                  <a:pt x="117" y="498"/>
                </a:lnTo>
                <a:lnTo>
                  <a:pt x="119" y="498"/>
                </a:lnTo>
                <a:lnTo>
                  <a:pt x="121" y="498"/>
                </a:lnTo>
                <a:lnTo>
                  <a:pt x="124" y="498"/>
                </a:lnTo>
                <a:lnTo>
                  <a:pt x="126" y="498"/>
                </a:lnTo>
                <a:lnTo>
                  <a:pt x="131" y="498"/>
                </a:lnTo>
                <a:lnTo>
                  <a:pt x="126" y="498"/>
                </a:lnTo>
                <a:close/>
                <a:moveTo>
                  <a:pt x="117" y="568"/>
                </a:moveTo>
                <a:lnTo>
                  <a:pt x="121" y="568"/>
                </a:lnTo>
                <a:lnTo>
                  <a:pt x="131" y="568"/>
                </a:lnTo>
                <a:lnTo>
                  <a:pt x="138" y="568"/>
                </a:lnTo>
                <a:lnTo>
                  <a:pt x="138" y="656"/>
                </a:lnTo>
                <a:lnTo>
                  <a:pt x="134" y="656"/>
                </a:lnTo>
                <a:lnTo>
                  <a:pt x="124" y="656"/>
                </a:lnTo>
                <a:lnTo>
                  <a:pt x="119" y="656"/>
                </a:lnTo>
                <a:lnTo>
                  <a:pt x="117" y="568"/>
                </a:lnTo>
                <a:close/>
                <a:moveTo>
                  <a:pt x="119" y="673"/>
                </a:moveTo>
                <a:lnTo>
                  <a:pt x="126" y="673"/>
                </a:lnTo>
                <a:lnTo>
                  <a:pt x="136" y="673"/>
                </a:lnTo>
                <a:lnTo>
                  <a:pt x="138" y="673"/>
                </a:lnTo>
                <a:lnTo>
                  <a:pt x="138" y="799"/>
                </a:lnTo>
                <a:lnTo>
                  <a:pt x="136" y="799"/>
                </a:lnTo>
                <a:lnTo>
                  <a:pt x="126" y="799"/>
                </a:lnTo>
                <a:lnTo>
                  <a:pt x="119" y="799"/>
                </a:lnTo>
                <a:lnTo>
                  <a:pt x="119" y="673"/>
                </a:lnTo>
                <a:close/>
                <a:moveTo>
                  <a:pt x="119" y="814"/>
                </a:moveTo>
                <a:lnTo>
                  <a:pt x="124" y="814"/>
                </a:lnTo>
                <a:lnTo>
                  <a:pt x="136" y="814"/>
                </a:lnTo>
                <a:lnTo>
                  <a:pt x="141" y="814"/>
                </a:lnTo>
                <a:lnTo>
                  <a:pt x="141" y="937"/>
                </a:lnTo>
                <a:lnTo>
                  <a:pt x="136" y="937"/>
                </a:lnTo>
                <a:lnTo>
                  <a:pt x="129" y="937"/>
                </a:lnTo>
                <a:lnTo>
                  <a:pt x="119" y="937"/>
                </a:lnTo>
                <a:lnTo>
                  <a:pt x="119" y="814"/>
                </a:lnTo>
                <a:close/>
                <a:moveTo>
                  <a:pt x="119" y="957"/>
                </a:moveTo>
                <a:lnTo>
                  <a:pt x="126" y="957"/>
                </a:lnTo>
                <a:lnTo>
                  <a:pt x="136" y="957"/>
                </a:lnTo>
                <a:lnTo>
                  <a:pt x="141" y="957"/>
                </a:lnTo>
                <a:lnTo>
                  <a:pt x="141" y="1071"/>
                </a:lnTo>
                <a:lnTo>
                  <a:pt x="138" y="1071"/>
                </a:lnTo>
                <a:lnTo>
                  <a:pt x="129" y="1071"/>
                </a:lnTo>
                <a:lnTo>
                  <a:pt x="121" y="1073"/>
                </a:lnTo>
                <a:lnTo>
                  <a:pt x="119" y="957"/>
                </a:lnTo>
                <a:close/>
                <a:moveTo>
                  <a:pt x="129" y="1185"/>
                </a:moveTo>
                <a:lnTo>
                  <a:pt x="121" y="1188"/>
                </a:lnTo>
                <a:lnTo>
                  <a:pt x="121" y="1095"/>
                </a:lnTo>
                <a:lnTo>
                  <a:pt x="126" y="1095"/>
                </a:lnTo>
                <a:lnTo>
                  <a:pt x="136" y="1095"/>
                </a:lnTo>
                <a:lnTo>
                  <a:pt x="141" y="1095"/>
                </a:lnTo>
                <a:lnTo>
                  <a:pt x="141" y="1185"/>
                </a:lnTo>
                <a:lnTo>
                  <a:pt x="129" y="1185"/>
                </a:lnTo>
                <a:close/>
                <a:moveTo>
                  <a:pt x="182" y="568"/>
                </a:moveTo>
                <a:lnTo>
                  <a:pt x="189" y="568"/>
                </a:lnTo>
                <a:lnTo>
                  <a:pt x="197" y="568"/>
                </a:lnTo>
                <a:lnTo>
                  <a:pt x="197" y="656"/>
                </a:lnTo>
                <a:lnTo>
                  <a:pt x="194" y="656"/>
                </a:lnTo>
                <a:lnTo>
                  <a:pt x="182" y="656"/>
                </a:lnTo>
                <a:lnTo>
                  <a:pt x="182" y="568"/>
                </a:lnTo>
                <a:close/>
                <a:moveTo>
                  <a:pt x="182" y="673"/>
                </a:moveTo>
                <a:lnTo>
                  <a:pt x="189" y="673"/>
                </a:lnTo>
                <a:lnTo>
                  <a:pt x="197" y="673"/>
                </a:lnTo>
                <a:lnTo>
                  <a:pt x="199" y="799"/>
                </a:lnTo>
                <a:lnTo>
                  <a:pt x="189" y="799"/>
                </a:lnTo>
                <a:lnTo>
                  <a:pt x="182" y="799"/>
                </a:lnTo>
                <a:lnTo>
                  <a:pt x="182" y="673"/>
                </a:lnTo>
                <a:close/>
                <a:moveTo>
                  <a:pt x="182" y="814"/>
                </a:moveTo>
                <a:lnTo>
                  <a:pt x="194" y="814"/>
                </a:lnTo>
                <a:lnTo>
                  <a:pt x="199" y="814"/>
                </a:lnTo>
                <a:lnTo>
                  <a:pt x="199" y="937"/>
                </a:lnTo>
                <a:lnTo>
                  <a:pt x="192" y="937"/>
                </a:lnTo>
                <a:lnTo>
                  <a:pt x="184" y="937"/>
                </a:lnTo>
                <a:lnTo>
                  <a:pt x="182" y="814"/>
                </a:lnTo>
                <a:close/>
                <a:moveTo>
                  <a:pt x="184" y="957"/>
                </a:moveTo>
                <a:lnTo>
                  <a:pt x="194" y="957"/>
                </a:lnTo>
                <a:lnTo>
                  <a:pt x="199" y="957"/>
                </a:lnTo>
                <a:lnTo>
                  <a:pt x="199" y="1071"/>
                </a:lnTo>
                <a:lnTo>
                  <a:pt x="192" y="1071"/>
                </a:lnTo>
                <a:lnTo>
                  <a:pt x="184" y="1071"/>
                </a:lnTo>
                <a:lnTo>
                  <a:pt x="184" y="957"/>
                </a:lnTo>
                <a:close/>
                <a:moveTo>
                  <a:pt x="199" y="1188"/>
                </a:moveTo>
                <a:lnTo>
                  <a:pt x="184" y="1185"/>
                </a:lnTo>
                <a:lnTo>
                  <a:pt x="184" y="1098"/>
                </a:lnTo>
                <a:lnTo>
                  <a:pt x="197" y="1098"/>
                </a:lnTo>
                <a:lnTo>
                  <a:pt x="199" y="1098"/>
                </a:lnTo>
                <a:lnTo>
                  <a:pt x="201" y="1188"/>
                </a:lnTo>
                <a:lnTo>
                  <a:pt x="199" y="1188"/>
                </a:ln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endParaRPr lang="id-ID"/>
          </a:p>
        </p:txBody>
      </p:sp>
      <p:sp>
        <p:nvSpPr>
          <p:cNvPr id="10" name="Rectangle 9"/>
          <p:cNvSpPr/>
          <p:nvPr/>
        </p:nvSpPr>
        <p:spPr>
          <a:xfrm>
            <a:off x="0" y="4913855"/>
            <a:ext cx="12192000" cy="194414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cxnSp>
        <p:nvCxnSpPr>
          <p:cNvPr id="25" name="Straight Connector 24"/>
          <p:cNvCxnSpPr/>
          <p:nvPr/>
        </p:nvCxnSpPr>
        <p:spPr>
          <a:xfrm>
            <a:off x="4994775" y="4931231"/>
            <a:ext cx="0" cy="1562907"/>
          </a:xfrm>
          <a:prstGeom prst="line">
            <a:avLst/>
          </a:prstGeom>
          <a:ln>
            <a:solidFill>
              <a:schemeClr val="tx2"/>
            </a:solidFill>
            <a:prstDash val="dash"/>
            <a:headEnd type="oval"/>
            <a:tailEnd type="oval"/>
          </a:ln>
        </p:spPr>
        <p:style>
          <a:lnRef idx="1">
            <a:schemeClr val="accent1"/>
          </a:lnRef>
          <a:fillRef idx="0">
            <a:schemeClr val="accent1"/>
          </a:fillRef>
          <a:effectRef idx="0">
            <a:schemeClr val="accent1"/>
          </a:effectRef>
          <a:fontRef idx="minor">
            <a:schemeClr val="tx1"/>
          </a:fontRef>
        </p:style>
      </p:cxnSp>
      <p:sp>
        <p:nvSpPr>
          <p:cNvPr id="54" name="TextBox 53"/>
          <p:cNvSpPr txBox="1"/>
          <p:nvPr/>
        </p:nvSpPr>
        <p:spPr>
          <a:xfrm>
            <a:off x="465142" y="5073805"/>
            <a:ext cx="4119525" cy="923330"/>
          </a:xfrm>
          <a:prstGeom prst="rect">
            <a:avLst/>
          </a:prstGeom>
          <a:noFill/>
        </p:spPr>
        <p:txBody>
          <a:bodyPr wrap="none" rtlCol="0">
            <a:spAutoFit/>
          </a:bodyPr>
          <a:lstStyle/>
          <a:p>
            <a:pPr algn="r"/>
            <a:r>
              <a:rPr lang="id-ID" sz="5400" dirty="0">
                <a:solidFill>
                  <a:srgbClr val="44546A"/>
                </a:solidFill>
                <a:latin typeface="+mj-lt"/>
              </a:rPr>
              <a:t>Contact Us:</a:t>
            </a:r>
            <a:endParaRPr lang="en-US" sz="5400" dirty="0">
              <a:solidFill>
                <a:srgbClr val="44546A"/>
              </a:solidFill>
              <a:latin typeface="+mj-lt"/>
            </a:endParaRPr>
          </a:p>
        </p:txBody>
      </p:sp>
      <p:sp>
        <p:nvSpPr>
          <p:cNvPr id="59" name="Oval 58"/>
          <p:cNvSpPr/>
          <p:nvPr/>
        </p:nvSpPr>
        <p:spPr>
          <a:xfrm>
            <a:off x="4457700" y="516667"/>
            <a:ext cx="977900" cy="1007334"/>
          </a:xfrm>
          <a:prstGeom prst="ellipse">
            <a:avLst/>
          </a:prstGeom>
          <a:noFill/>
          <a:ln w="508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200"/>
          </a:p>
        </p:txBody>
      </p:sp>
      <p:sp>
        <p:nvSpPr>
          <p:cNvPr id="60" name="Oval 59"/>
          <p:cNvSpPr/>
          <p:nvPr/>
        </p:nvSpPr>
        <p:spPr>
          <a:xfrm>
            <a:off x="4701225" y="793303"/>
            <a:ext cx="465451" cy="479460"/>
          </a:xfrm>
          <a:prstGeom prst="ellipse">
            <a:avLst/>
          </a:prstGeom>
          <a:solidFill>
            <a:srgbClr val="93F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accent1">
                  <a:lumMod val="50000"/>
                  <a:lumOff val="50000"/>
                </a:schemeClr>
              </a:solidFill>
            </a:endParaRPr>
          </a:p>
        </p:txBody>
      </p:sp>
      <p:pic>
        <p:nvPicPr>
          <p:cNvPr id="39" name="Picture 38" descr="saia-is-reaccredited-by-ansi-large1.jpg"/>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3"/>
              <a:stretch>
                <a:fillRect/>
              </a:stretch>
            </p:blipFill>
          </mc:Choice>
          <mc:Fallback>
            <p:blipFill>
              <a:blip r:embed="rId4"/>
              <a:stretch>
                <a:fillRect/>
              </a:stretch>
            </p:blipFill>
          </mc:Fallback>
        </mc:AlternateContent>
        <p:spPr>
          <a:xfrm>
            <a:off x="419100" y="401236"/>
            <a:ext cx="3810000" cy="2001050"/>
          </a:xfrm>
          <a:prstGeom prst="rect">
            <a:avLst/>
          </a:prstGeom>
        </p:spPr>
      </p:pic>
      <p:sp>
        <p:nvSpPr>
          <p:cNvPr id="40" name="TextBox 39"/>
          <p:cNvSpPr txBox="1"/>
          <p:nvPr/>
        </p:nvSpPr>
        <p:spPr>
          <a:xfrm>
            <a:off x="5105400" y="5041900"/>
            <a:ext cx="7010400" cy="1200328"/>
          </a:xfrm>
          <a:prstGeom prst="rect">
            <a:avLst/>
          </a:prstGeom>
          <a:noFill/>
        </p:spPr>
        <p:txBody>
          <a:bodyPr wrap="square" rtlCol="0">
            <a:spAutoFit/>
          </a:bodyPr>
          <a:lstStyle/>
          <a:p>
            <a:r>
              <a:rPr lang="en-US" sz="2400" cap="all" dirty="0">
                <a:solidFill>
                  <a:schemeClr val="tx2"/>
                </a:solidFill>
              </a:rPr>
              <a:t>Scaffold &amp; Access Industry Association </a:t>
            </a:r>
          </a:p>
          <a:p>
            <a:r>
              <a:rPr lang="en-US" sz="2400" dirty="0">
                <a:solidFill>
                  <a:schemeClr val="tx2"/>
                </a:solidFill>
              </a:rPr>
              <a:t>400 Admiral Blvd. KC, MO 64106</a:t>
            </a:r>
          </a:p>
          <a:p>
            <a:r>
              <a:rPr lang="en-US" sz="2400" dirty="0">
                <a:solidFill>
                  <a:schemeClr val="tx2"/>
                </a:solidFill>
              </a:rPr>
              <a:t>816.595.4860   </a:t>
            </a:r>
            <a:r>
              <a:rPr lang="en-US" sz="2400" dirty="0" err="1">
                <a:solidFill>
                  <a:schemeClr val="tx2"/>
                </a:solidFill>
              </a:rPr>
              <a:t>info@saiaonline.org</a:t>
            </a:r>
            <a:endParaRPr lang="en-US" sz="2400" dirty="0">
              <a:solidFill>
                <a:schemeClr val="tx2"/>
              </a:solidFill>
            </a:endParaRPr>
          </a:p>
        </p:txBody>
      </p:sp>
    </p:spTree>
    <p:extLst>
      <p:ext uri="{BB962C8B-B14F-4D97-AF65-F5344CB8AC3E}">
        <p14:creationId xmlns:p14="http://schemas.microsoft.com/office/powerpoint/2010/main" val="346684811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10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1000" fill="hold"/>
                                        <p:tgtEl>
                                          <p:spTgt spid="9"/>
                                        </p:tgtEl>
                                        <p:attrNameLst>
                                          <p:attrName>ppt_x</p:attrName>
                                        </p:attrNameLst>
                                      </p:cBhvr>
                                      <p:tavLst>
                                        <p:tav tm="0">
                                          <p:val>
                                            <p:strVal val="#ppt_x"/>
                                          </p:val>
                                        </p:tav>
                                        <p:tav tm="100000">
                                          <p:val>
                                            <p:strVal val="#ppt_x"/>
                                          </p:val>
                                        </p:tav>
                                      </p:tavLst>
                                    </p:anim>
                                    <p:anim calcmode="lin" valueType="num">
                                      <p:cBhvr additive="base">
                                        <p:cTn id="12" dur="10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20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1000" fill="hold"/>
                                        <p:tgtEl>
                                          <p:spTgt spid="8"/>
                                        </p:tgtEl>
                                        <p:attrNameLst>
                                          <p:attrName>ppt_x</p:attrName>
                                        </p:attrNameLst>
                                      </p:cBhvr>
                                      <p:tavLst>
                                        <p:tav tm="0">
                                          <p:val>
                                            <p:strVal val="#ppt_x"/>
                                          </p:val>
                                        </p:tav>
                                        <p:tav tm="100000">
                                          <p:val>
                                            <p:strVal val="#ppt_x"/>
                                          </p:val>
                                        </p:tav>
                                      </p:tavLst>
                                    </p:anim>
                                    <p:anim calcmode="lin" valueType="num">
                                      <p:cBhvr additive="base">
                                        <p:cTn id="16" dur="10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30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1000" fill="hold"/>
                                        <p:tgtEl>
                                          <p:spTgt spid="7"/>
                                        </p:tgtEl>
                                        <p:attrNameLst>
                                          <p:attrName>ppt_x</p:attrName>
                                        </p:attrNameLst>
                                      </p:cBhvr>
                                      <p:tavLst>
                                        <p:tav tm="0">
                                          <p:val>
                                            <p:strVal val="#ppt_x"/>
                                          </p:val>
                                        </p:tav>
                                        <p:tav tm="100000">
                                          <p:val>
                                            <p:strVal val="#ppt_x"/>
                                          </p:val>
                                        </p:tav>
                                      </p:tavLst>
                                    </p:anim>
                                    <p:anim calcmode="lin" valueType="num">
                                      <p:cBhvr additive="base">
                                        <p:cTn id="20" dur="1000" fill="hold"/>
                                        <p:tgtEl>
                                          <p:spTgt spid="7"/>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40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1000" fill="hold"/>
                                        <p:tgtEl>
                                          <p:spTgt spid="6"/>
                                        </p:tgtEl>
                                        <p:attrNameLst>
                                          <p:attrName>ppt_x</p:attrName>
                                        </p:attrNameLst>
                                      </p:cBhvr>
                                      <p:tavLst>
                                        <p:tav tm="0">
                                          <p:val>
                                            <p:strVal val="#ppt_x"/>
                                          </p:val>
                                        </p:tav>
                                        <p:tav tm="100000">
                                          <p:val>
                                            <p:strVal val="#ppt_x"/>
                                          </p:val>
                                        </p:tav>
                                      </p:tavLst>
                                    </p:anim>
                                    <p:anim calcmode="lin" valueType="num">
                                      <p:cBhvr additive="base">
                                        <p:cTn id="24" dur="1000" fill="hold"/>
                                        <p:tgtEl>
                                          <p:spTgt spid="6"/>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50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1000" fill="hold"/>
                                        <p:tgtEl>
                                          <p:spTgt spid="5"/>
                                        </p:tgtEl>
                                        <p:attrNameLst>
                                          <p:attrName>ppt_x</p:attrName>
                                        </p:attrNameLst>
                                      </p:cBhvr>
                                      <p:tavLst>
                                        <p:tav tm="0">
                                          <p:val>
                                            <p:strVal val="#ppt_x"/>
                                          </p:val>
                                        </p:tav>
                                        <p:tav tm="100000">
                                          <p:val>
                                            <p:strVal val="#ppt_x"/>
                                          </p:val>
                                        </p:tav>
                                      </p:tavLst>
                                    </p:anim>
                                    <p:anim calcmode="lin" valueType="num">
                                      <p:cBhvr additive="base">
                                        <p:cTn id="28" dur="1000" fill="hold"/>
                                        <p:tgtEl>
                                          <p:spTgt spid="5"/>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60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1000" fill="hold"/>
                                        <p:tgtEl>
                                          <p:spTgt spid="4"/>
                                        </p:tgtEl>
                                        <p:attrNameLst>
                                          <p:attrName>ppt_x</p:attrName>
                                        </p:attrNameLst>
                                      </p:cBhvr>
                                      <p:tavLst>
                                        <p:tav tm="0">
                                          <p:val>
                                            <p:strVal val="#ppt_x"/>
                                          </p:val>
                                        </p:tav>
                                        <p:tav tm="100000">
                                          <p:val>
                                            <p:strVal val="#ppt_x"/>
                                          </p:val>
                                        </p:tav>
                                      </p:tavLst>
                                    </p:anim>
                                    <p:anim calcmode="lin" valueType="num">
                                      <p:cBhvr additive="base">
                                        <p:cTn id="32" dur="1000" fill="hold"/>
                                        <p:tgtEl>
                                          <p:spTgt spid="4"/>
                                        </p:tgtEl>
                                        <p:attrNameLst>
                                          <p:attrName>ppt_y</p:attrName>
                                        </p:attrNameLst>
                                      </p:cBhvr>
                                      <p:tavLst>
                                        <p:tav tm="0">
                                          <p:val>
                                            <p:strVal val="1+#ppt_h/2"/>
                                          </p:val>
                                        </p:tav>
                                        <p:tav tm="100000">
                                          <p:val>
                                            <p:strVal val="#ppt_y"/>
                                          </p:val>
                                        </p:tav>
                                      </p:tavLst>
                                    </p:anim>
                                  </p:childTnLst>
                                </p:cTn>
                              </p:par>
                            </p:childTnLst>
                          </p:cTn>
                        </p:par>
                        <p:par>
                          <p:cTn id="33" fill="hold">
                            <p:stCondLst>
                              <p:cond delay="1600"/>
                            </p:stCondLst>
                            <p:childTnLst>
                              <p:par>
                                <p:cTn id="34" presetID="10" presetClass="entr" presetSubtype="0" fill="hold" grpId="0" nodeType="afterEffect">
                                  <p:stCondLst>
                                    <p:cond delay="0"/>
                                  </p:stCondLst>
                                  <p:childTnLst>
                                    <p:set>
                                      <p:cBhvr>
                                        <p:cTn id="35" dur="1" fill="hold">
                                          <p:stCondLst>
                                            <p:cond delay="0"/>
                                          </p:stCondLst>
                                        </p:cTn>
                                        <p:tgtEl>
                                          <p:spTgt spid="54"/>
                                        </p:tgtEl>
                                        <p:attrNameLst>
                                          <p:attrName>style.visibility</p:attrName>
                                        </p:attrNameLst>
                                      </p:cBhvr>
                                      <p:to>
                                        <p:strVal val="visible"/>
                                      </p:to>
                                    </p:set>
                                    <p:animEffect transition="in" filter="fade">
                                      <p:cBhvr>
                                        <p:cTn id="36" dur="500"/>
                                        <p:tgtEl>
                                          <p:spTgt spid="54"/>
                                        </p:tgtEl>
                                      </p:cBhvr>
                                    </p:animEffect>
                                  </p:childTnLst>
                                </p:cTn>
                              </p:par>
                            </p:childTnLst>
                          </p:cTn>
                        </p:par>
                        <p:par>
                          <p:cTn id="37" fill="hold">
                            <p:stCondLst>
                              <p:cond delay="2100"/>
                            </p:stCondLst>
                            <p:childTnLst>
                              <p:par>
                                <p:cTn id="38" presetID="10" presetClass="entr" presetSubtype="0" fill="hold" nodeType="after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fade">
                                      <p:cBhvr>
                                        <p:cTn id="40" dur="500"/>
                                        <p:tgtEl>
                                          <p:spTgt spid="25"/>
                                        </p:tgtEl>
                                      </p:cBhvr>
                                    </p:animEffect>
                                  </p:childTnLst>
                                </p:cTn>
                              </p:par>
                            </p:childTnLst>
                          </p:cTn>
                        </p:par>
                      </p:childTnLst>
                    </p:cTn>
                  </p:par>
                  <p:par>
                    <p:cTn id="41" fill="hold">
                      <p:stCondLst>
                        <p:cond delay="indefinite"/>
                      </p:stCondLst>
                      <p:childTnLst>
                        <p:par>
                          <p:cTn id="42" fill="hold">
                            <p:stCondLst>
                              <p:cond delay="0"/>
                            </p:stCondLst>
                            <p:childTnLst>
                              <p:par>
                                <p:cTn id="43" presetID="0" presetClass="path" presetSubtype="0" accel="50000" decel="50000" fill="hold" grpId="0" nodeType="clickEffect">
                                  <p:stCondLst>
                                    <p:cond delay="0"/>
                                  </p:stCondLst>
                                  <p:childTnLst>
                                    <p:animMotion origin="layout" path="M 0 0 C 0.03932 -0.00162 0.07864 -0.00301 0.13125 0.02037 C 0.18385 0.04375 0.26471 0.09004 0.31562 0.14074 C 0.36653 0.19143 0.40924 0.27662 0.43645 0.32407 C 0.46367 0.37152 0.47174 0.4081 0.47916 0.42592 " pathEditMode="relative" ptsTypes="aaaaA">
                                      <p:cBhvr>
                                        <p:cTn id="44" dur="2000" fill="hold"/>
                                        <p:tgtEl>
                                          <p:spTgt spid="59"/>
                                        </p:tgtEl>
                                        <p:attrNameLst>
                                          <p:attrName>ppt_x</p:attrName>
                                          <p:attrName>ppt_y</p:attrName>
                                        </p:attrNameLst>
                                      </p:cBhvr>
                                    </p:animMotion>
                                  </p:childTnLst>
                                </p:cTn>
                              </p:par>
                              <p:par>
                                <p:cTn id="45" presetID="0" presetClass="path" presetSubtype="0" accel="50000" decel="50000" fill="hold" grpId="0" nodeType="withEffect">
                                  <p:stCondLst>
                                    <p:cond delay="0"/>
                                  </p:stCondLst>
                                  <p:childTnLst>
                                    <p:animMotion origin="layout" path="M 0 0 C 0.03932 -0.00162 0.07864 -0.00301 0.13125 0.02037 C 0.18385 0.04375 0.26471 0.09004 0.31562 0.14074 C 0.36653 0.19143 0.40924 0.27662 0.43645 0.32407 C 0.46367 0.37152 0.47174 0.4081 0.47916 0.42592 " pathEditMode="relative" ptsTypes="aaaaA">
                                      <p:cBhvr>
                                        <p:cTn id="46" dur="2000" fill="hold"/>
                                        <p:tgtEl>
                                          <p:spTgt spid="60"/>
                                        </p:tgtEl>
                                        <p:attrNameLst>
                                          <p:attrName>ppt_x</p:attrName>
                                          <p:attrName>ppt_y</p:attrName>
                                        </p:attrNameLst>
                                      </p:cBhvr>
                                    </p:animMotion>
                                  </p:childTnLst>
                                </p:cTn>
                              </p:par>
                              <p:par>
                                <p:cTn id="47" presetID="10" presetClass="exit" presetSubtype="0" fill="hold" grpId="1" nodeType="withEffect">
                                  <p:stCondLst>
                                    <p:cond delay="0"/>
                                  </p:stCondLst>
                                  <p:childTnLst>
                                    <p:animEffect transition="out" filter="fade">
                                      <p:cBhvr>
                                        <p:cTn id="48" dur="2000"/>
                                        <p:tgtEl>
                                          <p:spTgt spid="59"/>
                                        </p:tgtEl>
                                      </p:cBhvr>
                                    </p:animEffect>
                                    <p:set>
                                      <p:cBhvr>
                                        <p:cTn id="49" dur="1" fill="hold">
                                          <p:stCondLst>
                                            <p:cond delay="1999"/>
                                          </p:stCondLst>
                                        </p:cTn>
                                        <p:tgtEl>
                                          <p:spTgt spid="59"/>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2000"/>
                                        <p:tgtEl>
                                          <p:spTgt spid="60"/>
                                        </p:tgtEl>
                                      </p:cBhvr>
                                    </p:animEffect>
                                    <p:set>
                                      <p:cBhvr>
                                        <p:cTn id="52" dur="1" fill="hold">
                                          <p:stCondLst>
                                            <p:cond delay="1999"/>
                                          </p:stCondLst>
                                        </p:cTn>
                                        <p:tgtEl>
                                          <p:spTgt spid="60"/>
                                        </p:tgtEl>
                                        <p:attrNameLst>
                                          <p:attrName>style.visibility</p:attrName>
                                        </p:attrNameLst>
                                      </p:cBhvr>
                                      <p:to>
                                        <p:strVal val="hidden"/>
                                      </p:to>
                                    </p:set>
                                  </p:childTnLst>
                                </p:cTn>
                              </p:par>
                              <p:par>
                                <p:cTn id="53" presetID="10" presetClass="entr" presetSubtype="0" fill="hold" grpId="0" nodeType="withEffect">
                                  <p:stCondLst>
                                    <p:cond delay="0"/>
                                  </p:stCondLst>
                                  <p:childTnLst>
                                    <p:set>
                                      <p:cBhvr>
                                        <p:cTn id="54" dur="1" fill="hold">
                                          <p:stCondLst>
                                            <p:cond delay="0"/>
                                          </p:stCondLst>
                                        </p:cTn>
                                        <p:tgtEl>
                                          <p:spTgt spid="40"/>
                                        </p:tgtEl>
                                        <p:attrNameLst>
                                          <p:attrName>style.visibility</p:attrName>
                                        </p:attrNameLst>
                                      </p:cBhvr>
                                      <p:to>
                                        <p:strVal val="visible"/>
                                      </p:to>
                                    </p:set>
                                    <p:animEffect transition="in" filter="fade">
                                      <p:cBhvr>
                                        <p:cTn id="55"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54" grpId="0"/>
      <p:bldP spid="59" grpId="0" animBg="1"/>
      <p:bldP spid="59" grpId="1" animBg="1"/>
      <p:bldP spid="60" grpId="0" animBg="1"/>
      <p:bldP spid="60" grpId="1" animBg="1"/>
      <p:bldP spid="4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Box 28"/>
          <p:cNvSpPr txBox="1"/>
          <p:nvPr/>
        </p:nvSpPr>
        <p:spPr>
          <a:xfrm>
            <a:off x="8638914" y="858559"/>
            <a:ext cx="2661305" cy="830997"/>
          </a:xfrm>
          <a:prstGeom prst="rect">
            <a:avLst/>
          </a:prstGeom>
          <a:noFill/>
        </p:spPr>
        <p:txBody>
          <a:bodyPr wrap="none" rtlCol="0">
            <a:spAutoFit/>
          </a:bodyPr>
          <a:lstStyle/>
          <a:p>
            <a:pPr algn="ctr"/>
            <a:r>
              <a:rPr lang="id-ID" sz="4800" cap="all" dirty="0">
                <a:solidFill>
                  <a:schemeClr val="tx2"/>
                </a:solidFill>
                <a:latin typeface="+mj-lt"/>
              </a:rPr>
              <a:t>CLAMPS</a:t>
            </a:r>
            <a:endParaRPr lang="en-US" sz="4800" cap="all" dirty="0">
              <a:solidFill>
                <a:schemeClr val="tx2"/>
              </a:solidFill>
              <a:latin typeface="+mj-lt"/>
            </a:endParaRPr>
          </a:p>
        </p:txBody>
      </p:sp>
      <p:sp>
        <p:nvSpPr>
          <p:cNvPr id="20" name="TextBox 19"/>
          <p:cNvSpPr txBox="1"/>
          <p:nvPr/>
        </p:nvSpPr>
        <p:spPr>
          <a:xfrm>
            <a:off x="977900" y="5118100"/>
            <a:ext cx="4699000" cy="800219"/>
          </a:xfrm>
          <a:prstGeom prst="rect">
            <a:avLst/>
          </a:prstGeom>
          <a:noFill/>
        </p:spPr>
        <p:txBody>
          <a:bodyPr wrap="square" rtlCol="0">
            <a:spAutoFit/>
          </a:bodyPr>
          <a:lstStyle/>
          <a:p>
            <a:r>
              <a:rPr lang="en-US" sz="4600" dirty="0">
                <a:solidFill>
                  <a:schemeClr val="bg1"/>
                </a:solidFill>
              </a:rPr>
              <a:t>RIGHT-ANGLE</a:t>
            </a:r>
          </a:p>
        </p:txBody>
      </p:sp>
      <p:pic>
        <p:nvPicPr>
          <p:cNvPr id="9" name="Picture 8"/>
          <p:cNvPicPr>
            <a:picLocks noChangeAspect="1"/>
          </p:cNvPicPr>
          <p:nvPr/>
        </p:nvPicPr>
        <p:blipFill>
          <a:blip r:embed="rId3"/>
          <a:stretch>
            <a:fillRect/>
          </a:stretch>
        </p:blipFill>
        <p:spPr>
          <a:xfrm>
            <a:off x="1474034" y="304800"/>
            <a:ext cx="9701966" cy="5918199"/>
          </a:xfrm>
          <a:prstGeom prst="rect">
            <a:avLst/>
          </a:prstGeom>
        </p:spPr>
      </p:pic>
    </p:spTree>
    <p:extLst>
      <p:ext uri="{BB962C8B-B14F-4D97-AF65-F5344CB8AC3E}">
        <p14:creationId xmlns:p14="http://schemas.microsoft.com/office/powerpoint/2010/main" val="415357452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anim calcmode="lin" valueType="num">
                                      <p:cBhvr>
                                        <p:cTn id="8" dur="500" fill="hold"/>
                                        <p:tgtEl>
                                          <p:spTgt spid="29"/>
                                        </p:tgtEl>
                                        <p:attrNameLst>
                                          <p:attrName>ppt_x</p:attrName>
                                        </p:attrNameLst>
                                      </p:cBhvr>
                                      <p:tavLst>
                                        <p:tav tm="0">
                                          <p:val>
                                            <p:strVal val="#ppt_x"/>
                                          </p:val>
                                        </p:tav>
                                        <p:tav tm="100000">
                                          <p:val>
                                            <p:strVal val="#ppt_x"/>
                                          </p:val>
                                        </p:tav>
                                      </p:tavLst>
                                    </p:anim>
                                    <p:anim calcmode="lin" valueType="num">
                                      <p:cBhvr>
                                        <p:cTn id="9" dur="5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833496" y="579159"/>
            <a:ext cx="8535835" cy="769441"/>
          </a:xfrm>
          <a:prstGeom prst="rect">
            <a:avLst/>
          </a:prstGeom>
          <a:noFill/>
        </p:spPr>
        <p:txBody>
          <a:bodyPr wrap="none" rtlCol="0">
            <a:spAutoFit/>
          </a:bodyPr>
          <a:lstStyle/>
          <a:p>
            <a:pPr algn="ctr"/>
            <a:r>
              <a:rPr lang="id-ID" sz="4400" dirty="0">
                <a:solidFill>
                  <a:schemeClr val="tx2">
                    <a:lumMod val="75000"/>
                  </a:schemeClr>
                </a:solidFill>
                <a:latin typeface="+mj-lt"/>
              </a:rPr>
              <a:t>TUBES WITH END-CONNECTORS</a:t>
            </a:r>
            <a:endParaRPr lang="en-US" sz="4400" dirty="0">
              <a:solidFill>
                <a:schemeClr val="tx2">
                  <a:lumMod val="75000"/>
                </a:schemeClr>
              </a:solidFill>
              <a:latin typeface="+mj-lt"/>
            </a:endParaRPr>
          </a:p>
        </p:txBody>
      </p:sp>
      <p:pic>
        <p:nvPicPr>
          <p:cNvPr id="5" name="Picture 4" descr="17_SAIA_Logo_Pantone302_Horz_Stack_375 Lime Green (1).eps"/>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3">
                <a:alphaModFix amt="50000"/>
              </a:blip>
              <a:stretch>
                <a:fillRect/>
              </a:stretch>
            </p:blipFill>
          </mc:Choice>
          <mc:Fallback>
            <p:blipFill>
              <a:blip r:embed="rId4">
                <a:alphaModFix amt="50000"/>
              </a:blip>
              <a:stretch>
                <a:fillRect/>
              </a:stretch>
            </p:blipFill>
          </mc:Fallback>
        </mc:AlternateContent>
        <p:spPr>
          <a:xfrm>
            <a:off x="261411" y="6386468"/>
            <a:ext cx="2557731" cy="263197"/>
          </a:xfrm>
          <a:prstGeom prst="rect">
            <a:avLst/>
          </a:prstGeom>
          <a:noFill/>
          <a:ln w="12700" cmpd="sng">
            <a:noFill/>
          </a:ln>
        </p:spPr>
      </p:pic>
      <p:cxnSp>
        <p:nvCxnSpPr>
          <p:cNvPr id="6" name="Straight Connector 5"/>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pic>
        <p:nvPicPr>
          <p:cNvPr id="15" name="Picture 14"/>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5"/>
              <a:stretch>
                <a:fillRect/>
              </a:stretch>
            </p:blipFill>
          </mc:Choice>
          <mc:Fallback>
            <p:blipFill>
              <a:blip r:embed="rId6"/>
              <a:stretch>
                <a:fillRect/>
              </a:stretch>
            </p:blipFill>
          </mc:Fallback>
        </mc:AlternateContent>
        <p:spPr>
          <a:xfrm>
            <a:off x="1103579" y="1651000"/>
            <a:ext cx="9416085" cy="3784600"/>
          </a:xfrm>
          <a:prstGeom prst="rect">
            <a:avLst/>
          </a:prstGeom>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483768" y="439459"/>
            <a:ext cx="8335535" cy="769441"/>
          </a:xfrm>
          <a:prstGeom prst="rect">
            <a:avLst/>
          </a:prstGeom>
          <a:noFill/>
        </p:spPr>
        <p:txBody>
          <a:bodyPr wrap="none" rtlCol="0">
            <a:spAutoFit/>
          </a:bodyPr>
          <a:lstStyle/>
          <a:p>
            <a:pPr algn="ctr"/>
            <a:r>
              <a:rPr lang="id-ID" sz="4400" dirty="0">
                <a:solidFill>
                  <a:srgbClr val="333F50"/>
                </a:solidFill>
                <a:latin typeface="+mj-lt"/>
              </a:rPr>
              <a:t>INSPECTING YOUR EQUIPMENT</a:t>
            </a:r>
            <a:endParaRPr lang="en-US" sz="4400" dirty="0">
              <a:solidFill>
                <a:srgbClr val="333F50"/>
              </a:solidFill>
              <a:latin typeface="+mj-lt"/>
            </a:endParaRPr>
          </a:p>
        </p:txBody>
      </p:sp>
      <p:sp>
        <p:nvSpPr>
          <p:cNvPr id="4" name="TextBox 3"/>
          <p:cNvSpPr txBox="1"/>
          <p:nvPr/>
        </p:nvSpPr>
        <p:spPr>
          <a:xfrm>
            <a:off x="5905500" y="1491932"/>
            <a:ext cx="5867400" cy="4308872"/>
          </a:xfrm>
          <a:prstGeom prst="rect">
            <a:avLst/>
          </a:prstGeom>
          <a:noFill/>
        </p:spPr>
        <p:txBody>
          <a:bodyPr wrap="square" rtlCol="0">
            <a:spAutoFit/>
          </a:bodyPr>
          <a:lstStyle/>
          <a:p>
            <a:pPr>
              <a:spcAft>
                <a:spcPts val="1200"/>
              </a:spcAft>
              <a:buFont typeface="Arial"/>
              <a:buChar char="•"/>
            </a:pPr>
            <a:r>
              <a:rPr lang="en-US" sz="2400" dirty="0">
                <a:solidFill>
                  <a:srgbClr val="7F7F7F"/>
                </a:solidFill>
              </a:rPr>
              <a:t> </a:t>
            </a:r>
            <a:r>
              <a:rPr lang="en-US" sz="2400" dirty="0">
                <a:solidFill>
                  <a:srgbClr val="595959"/>
                </a:solidFill>
              </a:rPr>
              <a:t>Always properly inspect your equipment.</a:t>
            </a:r>
          </a:p>
          <a:p>
            <a:pPr>
              <a:spcAft>
                <a:spcPts val="1200"/>
              </a:spcAft>
              <a:buFont typeface="Arial"/>
              <a:buChar char="•"/>
            </a:pPr>
            <a:r>
              <a:rPr lang="en-US" sz="2400" dirty="0">
                <a:solidFill>
                  <a:srgbClr val="595959"/>
                </a:solidFill>
              </a:rPr>
              <a:t> Many accidents occur due to damaged or faulty equipment.</a:t>
            </a:r>
          </a:p>
          <a:p>
            <a:pPr>
              <a:spcAft>
                <a:spcPts val="1200"/>
              </a:spcAft>
              <a:buFont typeface="Arial"/>
              <a:buChar char="•"/>
            </a:pPr>
            <a:r>
              <a:rPr lang="en-US" sz="2400" dirty="0">
                <a:solidFill>
                  <a:srgbClr val="595959"/>
                </a:solidFill>
              </a:rPr>
              <a:t> </a:t>
            </a:r>
            <a:r>
              <a:rPr lang="en-US" sz="2400" cap="all" dirty="0">
                <a:solidFill>
                  <a:srgbClr val="595959"/>
                </a:solidFill>
              </a:rPr>
              <a:t>Before</a:t>
            </a:r>
            <a:r>
              <a:rPr lang="en-US" sz="2400" dirty="0">
                <a:solidFill>
                  <a:srgbClr val="595959"/>
                </a:solidFill>
              </a:rPr>
              <a:t> building a scaffold – you MUST inspect all the components to ensure they are safe.</a:t>
            </a:r>
          </a:p>
          <a:p>
            <a:pPr>
              <a:spcAft>
                <a:spcPts val="1200"/>
              </a:spcAft>
              <a:buFont typeface="Arial"/>
              <a:buChar char="•"/>
            </a:pPr>
            <a:r>
              <a:rPr lang="en-US" sz="2400" dirty="0">
                <a:solidFill>
                  <a:srgbClr val="595959"/>
                </a:solidFill>
              </a:rPr>
              <a:t> Do NOT use any damaged or defective equipment.</a:t>
            </a:r>
          </a:p>
          <a:p>
            <a:endParaRPr lang="en-US" dirty="0"/>
          </a:p>
        </p:txBody>
      </p:sp>
      <p:pic>
        <p:nvPicPr>
          <p:cNvPr id="5" name="Picture 4" descr="17_SAIA_Logo_Pantone302_Horz_Stack_375 Lime Green (1).eps"/>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3">
                <a:alphaModFix amt="50000"/>
              </a:blip>
              <a:stretch>
                <a:fillRect/>
              </a:stretch>
            </p:blipFill>
          </mc:Choice>
          <mc:Fallback>
            <p:blipFill>
              <a:blip r:embed="rId4">
                <a:alphaModFix amt="50000"/>
              </a:blip>
              <a:stretch>
                <a:fillRect/>
              </a:stretch>
            </p:blipFill>
          </mc:Fallback>
        </mc:AlternateContent>
        <p:spPr>
          <a:xfrm>
            <a:off x="261411" y="6386468"/>
            <a:ext cx="2557731" cy="263197"/>
          </a:xfrm>
          <a:prstGeom prst="rect">
            <a:avLst/>
          </a:prstGeom>
          <a:noFill/>
          <a:ln w="12700" cmpd="sng">
            <a:noFill/>
          </a:ln>
        </p:spPr>
      </p:pic>
      <p:cxnSp>
        <p:nvCxnSpPr>
          <p:cNvPr id="6" name="Straight Connector 5"/>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5"/>
              <a:srcRect b="17626"/>
              <a:stretch>
                <a:fillRect/>
              </a:stretch>
            </p:blipFill>
          </mc:Choice>
          <mc:Fallback>
            <p:blipFill>
              <a:blip r:embed="rId6"/>
              <a:srcRect b="17626"/>
              <a:stretch>
                <a:fillRect/>
              </a:stretch>
            </p:blipFill>
          </mc:Fallback>
        </mc:AlternateContent>
        <p:spPr>
          <a:xfrm>
            <a:off x="791128" y="1460499"/>
            <a:ext cx="4504772" cy="4356101"/>
          </a:xfrm>
          <a:prstGeom prst="rect">
            <a:avLst/>
          </a:prstGeom>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Office Theme">
  <a:themeElements>
    <a:clrScheme name="Custom 4">
      <a:dk1>
        <a:sysClr val="windowText" lastClr="000000"/>
      </a:dk1>
      <a:lt1>
        <a:sysClr val="window" lastClr="FFFFFF"/>
      </a:lt1>
      <a:dk2>
        <a:srgbClr val="44546A"/>
      </a:dk2>
      <a:lt2>
        <a:srgbClr val="E7E6E6"/>
      </a:lt2>
      <a:accent1>
        <a:srgbClr val="003F5F"/>
      </a:accent1>
      <a:accent2>
        <a:srgbClr val="125D79"/>
      </a:accent2>
      <a:accent3>
        <a:srgbClr val="437A91"/>
      </a:accent3>
      <a:accent4>
        <a:srgbClr val="6C96A8"/>
      </a:accent4>
      <a:accent5>
        <a:srgbClr val="95B3C1"/>
      </a:accent5>
      <a:accent6>
        <a:srgbClr val="AFC6D1"/>
      </a:accent6>
      <a:hlink>
        <a:srgbClr val="0563C1"/>
      </a:hlink>
      <a:folHlink>
        <a:srgbClr val="954F72"/>
      </a:folHlink>
    </a:clrScheme>
    <a:fontScheme name="Verve">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27413</TotalTime>
  <Words>4382</Words>
  <Application>Microsoft Macintosh PowerPoint</Application>
  <PresentationFormat>Widescreen</PresentationFormat>
  <Paragraphs>430</Paragraphs>
  <Slides>60</Slides>
  <Notes>60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60</vt:i4>
      </vt:variant>
    </vt:vector>
  </HeadingPairs>
  <TitlesOfParts>
    <vt:vector size="65" baseType="lpstr">
      <vt:lpstr>Arial</vt:lpstr>
      <vt:lpstr>Calibri</vt:lpstr>
      <vt:lpstr>Century Gothic</vt:lpstr>
      <vt:lpstr>Source Sans Pro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SignAddict</Company>
  <LinksUpToDate>false</LinksUpToDate>
  <SharedDoc>false</SharedDoc>
  <HyperlinkBase/>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AbuSina</dc:creator>
  <cp:keywords/>
  <dc:description/>
  <cp:lastModifiedBy>Microsoft Office User</cp:lastModifiedBy>
  <cp:revision>1059</cp:revision>
  <cp:lastPrinted>2019-06-05T01:41:34Z</cp:lastPrinted>
  <dcterms:created xsi:type="dcterms:W3CDTF">2018-10-17T03:26:01Z</dcterms:created>
  <dcterms:modified xsi:type="dcterms:W3CDTF">2019-08-20T16:09:04Z</dcterms:modified>
  <cp:category/>
</cp:coreProperties>
</file>