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620" r:id="rId2"/>
    <p:sldId id="568" r:id="rId3"/>
    <p:sldId id="621" r:id="rId4"/>
    <p:sldId id="569" r:id="rId5"/>
    <p:sldId id="570" r:id="rId6"/>
    <p:sldId id="571" r:id="rId7"/>
    <p:sldId id="631" r:id="rId8"/>
    <p:sldId id="576" r:id="rId9"/>
    <p:sldId id="578" r:id="rId10"/>
    <p:sldId id="572" r:id="rId11"/>
    <p:sldId id="573" r:id="rId12"/>
    <p:sldId id="577" r:id="rId13"/>
    <p:sldId id="575" r:id="rId14"/>
    <p:sldId id="580" r:id="rId15"/>
    <p:sldId id="582" r:id="rId16"/>
    <p:sldId id="583" r:id="rId17"/>
    <p:sldId id="584" r:id="rId18"/>
    <p:sldId id="585" r:id="rId19"/>
    <p:sldId id="586" r:id="rId20"/>
    <p:sldId id="587" r:id="rId21"/>
    <p:sldId id="589" r:id="rId22"/>
    <p:sldId id="626" r:id="rId23"/>
    <p:sldId id="590" r:id="rId24"/>
    <p:sldId id="591" r:id="rId25"/>
    <p:sldId id="592" r:id="rId26"/>
    <p:sldId id="593" r:id="rId27"/>
    <p:sldId id="594" r:id="rId28"/>
    <p:sldId id="595" r:id="rId29"/>
    <p:sldId id="597" r:id="rId30"/>
    <p:sldId id="627" r:id="rId31"/>
    <p:sldId id="598" r:id="rId32"/>
    <p:sldId id="599" r:id="rId33"/>
    <p:sldId id="600" r:id="rId34"/>
    <p:sldId id="601" r:id="rId35"/>
    <p:sldId id="602" r:id="rId36"/>
    <p:sldId id="632" r:id="rId37"/>
    <p:sldId id="603" r:id="rId38"/>
    <p:sldId id="628" r:id="rId39"/>
    <p:sldId id="629" r:id="rId40"/>
    <p:sldId id="604" r:id="rId41"/>
    <p:sldId id="605" r:id="rId42"/>
    <p:sldId id="606" r:id="rId43"/>
    <p:sldId id="607" r:id="rId44"/>
    <p:sldId id="608" r:id="rId45"/>
    <p:sldId id="609" r:id="rId46"/>
    <p:sldId id="610" r:id="rId47"/>
    <p:sldId id="630" r:id="rId48"/>
    <p:sldId id="611" r:id="rId49"/>
    <p:sldId id="613" r:id="rId50"/>
    <p:sldId id="614" r:id="rId51"/>
    <p:sldId id="615" r:id="rId52"/>
    <p:sldId id="616" r:id="rId53"/>
    <p:sldId id="617" r:id="rId54"/>
    <p:sldId id="612" r:id="rId55"/>
    <p:sldId id="619" r:id="rId56"/>
    <p:sldId id="623" r:id="rId57"/>
    <p:sldId id="567" r:id="rId58"/>
  </p:sldIdLst>
  <p:sldSz cx="12192000" cy="6858000"/>
  <p:notesSz cx="9144000" cy="6858000"/>
  <p:defaultTextStyle>
    <a:defPPr rtl="0"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face-Welcome Screen" id="{E9C2FEB5-AEB9-4B26-8F3B-708705F3F30F}">
          <p14:sldIdLst>
            <p14:sldId id="620"/>
            <p14:sldId id="568"/>
            <p14:sldId id="621"/>
            <p14:sldId id="569"/>
            <p14:sldId id="570"/>
            <p14:sldId id="571"/>
            <p14:sldId id="631"/>
            <p14:sldId id="576"/>
            <p14:sldId id="578"/>
            <p14:sldId id="572"/>
            <p14:sldId id="573"/>
            <p14:sldId id="577"/>
            <p14:sldId id="575"/>
            <p14:sldId id="580"/>
            <p14:sldId id="582"/>
            <p14:sldId id="583"/>
            <p14:sldId id="584"/>
            <p14:sldId id="585"/>
            <p14:sldId id="586"/>
            <p14:sldId id="587"/>
            <p14:sldId id="589"/>
            <p14:sldId id="626"/>
            <p14:sldId id="590"/>
            <p14:sldId id="591"/>
            <p14:sldId id="592"/>
            <p14:sldId id="593"/>
            <p14:sldId id="594"/>
            <p14:sldId id="595"/>
            <p14:sldId id="597"/>
            <p14:sldId id="627"/>
            <p14:sldId id="598"/>
            <p14:sldId id="599"/>
            <p14:sldId id="600"/>
            <p14:sldId id="601"/>
            <p14:sldId id="602"/>
            <p14:sldId id="632"/>
            <p14:sldId id="603"/>
            <p14:sldId id="628"/>
            <p14:sldId id="629"/>
            <p14:sldId id="604"/>
            <p14:sldId id="605"/>
            <p14:sldId id="606"/>
            <p14:sldId id="607"/>
            <p14:sldId id="608"/>
            <p14:sldId id="609"/>
            <p14:sldId id="610"/>
            <p14:sldId id="630"/>
            <p14:sldId id="611"/>
            <p14:sldId id="613"/>
            <p14:sldId id="614"/>
            <p14:sldId id="615"/>
            <p14:sldId id="616"/>
            <p14:sldId id="617"/>
            <p14:sldId id="612"/>
            <p14:sldId id="619"/>
            <p14:sldId id="623"/>
            <p14:sldId id="567"/>
          </p14:sldIdLst>
        </p14:section>
        <p14:section name="Our Company" id="{AFA68832-9AC7-4B56-832F-AD89619294C8}">
          <p14:sldIdLst/>
        </p14:section>
        <p14:section name="Who We are" id="{93916110-A90C-4700-90E0-0D5D631B329B}">
          <p14:sldIdLst/>
        </p14:section>
        <p14:section name="What We do" id="{EFBE0277-2314-47B2-B7BB-95B3334D6091}">
          <p14:sldIdLst/>
        </p14:section>
        <p14:section name="Our Customer" id="{601225EB-6918-43A5-95FE-7297B7E0F125}">
          <p14:sldIdLst/>
        </p14:section>
        <p14:section name="Our Key" id="{6A755396-343C-4295-8ADF-ECF5CAA17EBF}">
          <p14:sldIdLst/>
        </p14:section>
        <p14:section name="Biggest &amp; Fresh Infographic" id="{FF4AC359-C561-4023-9678-4A31D31BFF34}">
          <p14:sldIdLst/>
        </p14:section>
        <p14:section name="Business Model" id="{863406FF-8431-4C22-921F-A2562E1D7FF7}">
          <p14:sldIdLst/>
        </p14:section>
        <p14:section name="Flow Charts" id="{C6C4ACA8-D358-4C99-B2AB-A1FC53E84768}">
          <p14:sldIdLst/>
        </p14:section>
        <p14:section name="Data Driven Diagram" id="{ABEC1ED2-0563-4B9B-B0FF-531E35DE4D1A}">
          <p14:sldIdLst/>
        </p14:section>
        <p14:section name="Mindmaps" id="{46DF255D-C012-41C2-BE11-F97A758069D9}">
          <p14:sldIdLst/>
        </p14:section>
        <p14:section name="Process Diagrams" id="{1EFF0743-7733-463F-A617-B8852E59959F}">
          <p14:sldIdLst/>
        </p14:section>
        <p14:section name="Matrix Charts" id="{05B94B25-AE16-4A2F-8614-10530FFE37CE}">
          <p14:sldIdLst/>
        </p14:section>
        <p14:section name="Stage Diagrams" id="{C7D2CEB7-3DA1-48D9-A059-59D645BD5332}">
          <p14:sldIdLst/>
        </p14:section>
        <p14:section name="Tree Diagrams" id="{CA55A424-AADB-4808-9BC8-2D0062E4816A}">
          <p14:sldIdLst/>
        </p14:section>
        <p14:section name="Puzzle Diagrams" id="{3DA4E6FF-B9DB-4CEA-81CB-3D9651229C56}">
          <p14:sldIdLst/>
        </p14:section>
        <p14:section name="Map Infographics" id="{6FF53FA3-1091-4683-BFE6-16547EF32323}">
          <p14:sldIdLst/>
        </p14:section>
        <p14:section name="Smart Arts" id="{F92AD82D-ACBA-4B9C-8060-1952DB485ED7}">
          <p14:sldIdLst/>
        </p14:section>
        <p14:section name="Silhouettes" id="{1EE2B456-996F-491F-8E27-DEF0877C2D1B}">
          <p14:sldIdLst/>
        </p14:section>
        <p14:section name="Real Estate Agents" id="{BEA61332-6F39-49E8-AF60-E069E9504F41}">
          <p14:sldIdLst/>
        </p14:section>
        <p14:section name="Offshore" id="{EE6F4EF7-FF3A-4C16-94A2-07BA15D2856D}">
          <p14:sldIdLst/>
        </p14:section>
        <p14:section name="Sports" id="{C4175BF4-2D1E-404C-BFE7-BF50010B67B3}">
          <p14:sldIdLst/>
        </p14:section>
        <p14:section name="Healthcare &amp; Physician" id="{E5A4A578-1E04-4818-87DC-6F63FA2C4053}">
          <p14:sldIdLst/>
        </p14:section>
        <p14:section name="Closing" id="{225BA48E-CE7E-497D-88C7-3E86BBC4102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93BC00"/>
    <a:srgbClr val="BFAFBB"/>
    <a:srgbClr val="AF9BAA"/>
    <a:srgbClr val="8E7287"/>
    <a:srgbClr val="6F4B65"/>
    <a:srgbClr val="5C3352"/>
    <a:srgbClr val="42213D"/>
    <a:srgbClr val="244489"/>
    <a:srgbClr val="97BABD"/>
    <a:srgbClr val="7CA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0" autoAdjust="0"/>
    <p:restoredTop sz="89412" autoAdjust="0"/>
  </p:normalViewPr>
  <p:slideViewPr>
    <p:cSldViewPr snapToGrid="0">
      <p:cViewPr varScale="1">
        <p:scale>
          <a:sx n="83" d="100"/>
          <a:sy n="83" d="100"/>
        </p:scale>
        <p:origin x="200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17280"/>
    </p:cViewPr>
  </p:sorterViewPr>
  <p:notesViewPr>
    <p:cSldViewPr snapToGrid="0">
      <p:cViewPr varScale="1">
        <p:scale>
          <a:sx n="125" d="100"/>
          <a:sy n="125" d="100"/>
        </p:scale>
        <p:origin x="-1200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02/12/19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E71F5-2935-4BFA-B369-9FA3FAF5566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502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02/12/19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C38DD1-33AA-4996-977A-42B26A155BB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59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Repase brevemente la sección Resultados del aprendizaje de la parte del curso dedicada a los sistemas.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 cuándo podrían ser necesarias las ménsulas y explique que se deben usar solo para sostener a los trabajadores.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las partes de las ménsulas y explique qué buscar al inspeccionarlas.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qué son las vigas en celosía y describa las situaciones en las que serían necesarias.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Haga que los alumnos se levanten e inspeccionen el equipo que se utilizará para la evaluación práctica.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los diferentes componentes del andamio de sistema básico y hable sobre la importancia de incluir barandales y plataformas totalmente entablonadas, y de proporcionar un acceso adecuado.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Describa brevemente cada paso del proceso de construcción de una unidad básica de andamio de sistema. Hable sobre la importancia de inspeccionar el andamio antes de usarlo y con qué frecuencia debe ser inspeccionado después.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2357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el acceso adecuado y las mejores prácticas al instalarlo. Consulte el reglamento pertinente relacionado con el acceso (este ya se debería haber tratado en la sección 2 de Fundamentos del andamio, así que es solo un breve recordatorio). Analice la importancia de los tres puntos de contacto al subir las escaleras.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21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Analicen grupalmente la actividad de aprendizaje, o solicite a los alumnos que trabajen en parejas para responder las preguntas de la página 34.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22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características y la variedad de usos de los andamios de sistema.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situaciones en las que es conveniente utilizar una torre de andamio rodante. Señale los elementos que difieren de una torre de andamio de sistema estacionario.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características de una rueda giratoria adecuada para andamios.</a:t>
            </a:r>
          </a:p>
          <a:p>
            <a:pPr rtl="0"/>
            <a:r>
              <a:rPr lang="es-US"/>
              <a:t>Explique la manera correcta de unir las ruedas giratorias a las patas del andamio de sistema.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el propósito de un refuerzo horizontal y por qué es necesario para los andamios rodantes.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el propósito de los estabilizadores, cómo ayudan a estabilizar los andamios y cuándo deben utilizarse.</a:t>
            </a:r>
          </a:p>
          <a:p>
            <a:pPr rtl="0"/>
            <a:r>
              <a:rPr lang="es-US"/>
              <a:t>Describa la ubicación y el proceso adecuados para instalar los estabilizadores.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Repase la actividad de aprendizaje con el grupo y hable sobre el equipo requerido (consulte la lista de equipos en la página 46).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PUNTOS CLAVE de esta sesión.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brevemente los diversos componentes de un andamio de sistema básico y describa su función.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andamios de tendido continuo y dónde se utilizan habitualmente.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34</a:t>
            </a:fld>
            <a:endParaRPr lang="id-ID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andamios de área y para qué tipos de trabajos se utilizan típicamente.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35</a:t>
            </a:fld>
            <a:endParaRPr lang="id-ID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la importancia de los arriostramientos y describa cómo y dónde instalarlos en los andamios de sistema. Destaque la importancia de seguir las instrucciones del manufacturero para arriostrar el equipo específico del andamio de sistema.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36</a:t>
            </a:fld>
            <a:endParaRPr lang="id-ID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cómo puede ser útil dibujar el plano del andamio para preparar listas de equipos y para comunicarse con los constructores y usuarios de los andamios. Señale los diferentes tipos de vistas que se muestran aquí (elevación, vista en planta, vista lateral,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37</a:t>
            </a:fld>
            <a:endParaRPr lang="id-ID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 </a:t>
            </a:r>
            <a:r>
              <a:rPr lang="es-US" u="sng">
                <a:solidFill>
                  <a:srgbClr val="800000"/>
                </a:solidFill>
              </a:rPr>
              <a:t>62</a:t>
            </a:r>
            <a:r>
              <a:rPr lang="es-US"/>
              <a:t> y haga un bosquejo aproximado (si tiene una pizarra) de cómo debería ser el diseño del andamio para este escenario. Discuta qué equipo se necesitará para este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38</a:t>
            </a:fld>
            <a:endParaRPr lang="id-ID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 </a:t>
            </a:r>
            <a:r>
              <a:rPr lang="es-US" u="sng"/>
              <a:t>66</a:t>
            </a:r>
            <a:r>
              <a:rPr lang="es-US"/>
              <a:t> y haga un bosquejo aproximado (si tiene una pizarra) de cómo debería ser el diseño del andamio para este escenario. Discuta qué equipo se necesitará para este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39</a:t>
            </a:fld>
            <a:endParaRPr lang="id-ID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40</a:t>
            </a:fld>
            <a:endParaRPr lang="id-ID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41</a:t>
            </a:fld>
            <a:endParaRPr lang="id-ID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42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diferentes tipos de conexión del andamio de sistema, cómo funcionan y las ventajas de cada uno.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los diferentes tipos de amarres y las diferentes maneras en que se pueden construir. Destaque la importancia de los amarres para estabilizar los andamios de múltiples elevaciones de mayor altura.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43</a:t>
            </a:fld>
            <a:endParaRPr lang="id-ID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del aumento de las cargas a las que están sujetos los andamios cerrados y la importancia de que una persona calificada diseñe el andamio (incluidos los amarres necesarios).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44</a:t>
            </a:fld>
            <a:endParaRPr lang="id-ID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Indique claramente las responsabilidades de la persona competente con respecto a las inspecciones de los andamios.</a:t>
            </a:r>
          </a:p>
          <a:p>
            <a:pPr rtl="0"/>
            <a:r>
              <a:rPr lang="es-US"/>
              <a:t>Explique con qué frecuencia se deben inspeccionar los andamios, y que esto es un MÍNIMO.</a:t>
            </a:r>
          </a:p>
          <a:p>
            <a:pPr rtl="0"/>
            <a:r>
              <a:rPr lang="es-US"/>
              <a:t>Describa el sistema de etiquetas de tres colores y cómo funciona.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45</a:t>
            </a:fld>
            <a:endParaRPr lang="id-ID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</a:t>
            </a:r>
            <a:r>
              <a:rPr lang="es-US" u="none"/>
              <a:t>74</a:t>
            </a:r>
            <a:r>
              <a:rPr lang="es-US"/>
              <a:t>. Si es posible, esboce el diseño del andamio (en una pizarra) y el tipo de amarre que se debe utilizar en este escenario.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46</a:t>
            </a:fld>
            <a:endParaRPr lang="id-ID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47</a:t>
            </a:fld>
            <a:endParaRPr lang="id-ID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48</a:t>
            </a:fld>
            <a:endParaRPr lang="id-ID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49</a:t>
            </a:fld>
            <a:endParaRPr lang="id-ID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Señale los puntos más importantes a recordar al desarmar los andamios de sistema.</a:t>
            </a:r>
          </a:p>
          <a:p>
            <a:pPr rtl="0"/>
            <a:r>
              <a:rPr lang="es-US"/>
              <a:t>Recuerde a los alumnos que el desarmado del andamio es una parte tan importante de la EVALUACIÓN PRÁCTICA como el armado en sí, y que espera que trabajen de manera segura y retiren los componentes en el orden correcto. No importa cuán corto sea el tiempo, NO permita que aceleren el proceso de desarmado.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335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que, si bien es posible que los aprendices no sean responsables del almacenamiento del equipo que están utilizando, sigue siendo importante apilar el equipo de manera ordenada y agrupar los componentes de tamaño similar, para facilitar su recogida y almacenamiento. Puede ser importante comparar lo que está allí con la lista de envío original, para asegurarse de que no falte nada. Destaque la importancia de separar y etiquetar los componentes dañados para que no se vuelvan a utilizar.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51</a:t>
            </a:fld>
            <a:endParaRPr lang="id-ID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52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sobre la importancia de inspeccionar el equipo antes de comenzar a construir el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53</a:t>
            </a:fld>
            <a:endParaRPr lang="id-ID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Detenga la presentación aquí y revise los requisitos de la evaluación práctica con los alumnos.</a:t>
            </a:r>
          </a:p>
          <a:p>
            <a:pPr rtl="0"/>
            <a:r>
              <a:rPr lang="es-US"/>
              <a:t>Proporcióneles un dibujo o un plano del andamio que desea que construyan.</a:t>
            </a:r>
          </a:p>
          <a:p>
            <a:pPr rtl="0"/>
            <a:r>
              <a:rPr lang="es-US"/>
              <a:t>Asegúrese de que estén utilizando todos los equipos de protección personal correspondientes.</a:t>
            </a:r>
          </a:p>
          <a:p>
            <a:pPr rtl="0"/>
            <a:r>
              <a:rPr lang="es-US"/>
              <a:t>Después de construir el o los andamios, haga que los alumnos los inspeccionen utilizando las listas de verificación.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54</a:t>
            </a:fld>
            <a:endParaRPr lang="id-ID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Después de que el equipo haya sido apilado o guardado. Comparta sus observaciones acerca de la construcción con los alumnos (lo que vio que hicieron bien y lo que siente que podrían haber mejorado). Permítales la oportunidad de compartir sus respuestas a estas preguntas informativas. RECUERDE: ESTA ES SU OPORTUNIDAD DE CORREGIR CUALQUIER PRÁCTICA INSEGURA O INCORRECTA.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55</a:t>
            </a:fld>
            <a:endParaRPr lang="id-ID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RECUERDE: ESTA ES SU OPORTUNIDAD DE ACLARAR CUALQUIER INFORMACIÓN O EXPLICAR CUALQUIER CONCEPTO QUE LOS ALUMNOS PAREZCAN NO TENER CLAROS.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56</a:t>
            </a:fld>
            <a:endParaRPr lang="id-ID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57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 que se debe buscar al inspeccionar los postes.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la importancia de las dimensiones del marco que se muestran.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tipos de tornillos niveladores disponibles y revise cómo se usan.</a:t>
            </a:r>
          </a:p>
          <a:p>
            <a:pPr rtl="0"/>
            <a:r>
              <a:rPr lang="es-US"/>
              <a:t>Describa los collares base y explique su función y cómo deben instalarse.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10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 que debe buscar cuando inspecciona las bases.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/>
              <a:t>11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4894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720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0193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0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3413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1950125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1937796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11" name="Picture 10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99463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782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0217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0161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9666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51938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448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9684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2323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729492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690867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1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5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510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2718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d-ID"/>
              <a:t>02/12/19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76DFD3-2AF0-4B06-81C8-CF1C6F54D29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59" r:id="rId13"/>
    <p:sldLayoutId id="2147483661" r:id="rId14"/>
    <p:sldLayoutId id="2147483664" r:id="rId15"/>
    <p:sldLayoutId id="2147483665" r:id="rId16"/>
    <p:sldLayoutId id="2147483666" r:id="rId17"/>
    <p:sldLayoutId id="2147483670" r:id="rId18"/>
    <p:sldLayoutId id="2147483678" r:id="rId19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df"/><Relationship Id="rId7" Type="http://schemas.openxmlformats.org/officeDocument/2006/relationships/image" Target="../media/image36.pd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4.pd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df"/><Relationship Id="rId7" Type="http://schemas.openxmlformats.org/officeDocument/2006/relationships/image" Target="../media/image1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0.pd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1.pd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7.pd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d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5.pd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df"/><Relationship Id="rId7" Type="http://schemas.openxmlformats.org/officeDocument/2006/relationships/image" Target="../media/image57.pd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6.jpg"/><Relationship Id="rId4" Type="http://schemas.openxmlformats.org/officeDocument/2006/relationships/image" Target="../media/image1.pn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d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5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d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df"/><Relationship Id="rId7" Type="http://schemas.openxmlformats.org/officeDocument/2006/relationships/image" Target="../media/image69.pd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6.pdf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4.pdf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d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d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0.pdf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tiff"/><Relationship Id="rId3" Type="http://schemas.openxmlformats.org/officeDocument/2006/relationships/image" Target="../media/image1.pd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6.pd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94.pdf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96.pdf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d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6.pd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d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21000" y="363259"/>
            <a:ext cx="336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BASES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4500" y="571500"/>
            <a:ext cx="2552700" cy="2623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/>
              <a:srcRect b="13417"/>
              <a:stretch>
                <a:fillRect/>
              </a:stretch>
            </p:blipFill>
          </mc:Choice>
          <mc:Fallback>
            <p:blipFill>
              <a:blip r:embed="rId8"/>
              <a:srcRect b="13417"/>
              <a:stretch>
                <a:fillRect/>
              </a:stretch>
            </p:blipFill>
          </mc:Fallback>
        </mc:AlternateContent>
        <p:spPr>
          <a:xfrm>
            <a:off x="609600" y="3435350"/>
            <a:ext cx="1543050" cy="2622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5700" y="1257301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tornillos niveladores se utilizan para nivelar el andamio cuando la base es irregular. </a:t>
            </a:r>
          </a:p>
          <a:p>
            <a:pPr marL="176213" indent="-176213" rtl="0">
              <a:buFont typeface="Arial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6213" indent="-1762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Cuando el nivel más bajo de las correderas y los caballetes está en su lugar, la estructura se puede nivelar. </a:t>
            </a:r>
          </a:p>
          <a:p>
            <a:pPr marL="176213" indent="-176213" rtl="0">
              <a:buFont typeface="Arial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6213" indent="-1762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andamios de sistema se deben construir utilizando tornillos niveladores.</a:t>
            </a:r>
          </a:p>
          <a:p>
            <a:pPr marL="176213" indent="-176213" rtl="0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32200" y="4572000"/>
            <a:ext cx="8369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collar de base proporciona una sujeción lateral a la base del andamio y puede ser útil para instalar y nivelar dicha base. </a:t>
            </a:r>
          </a:p>
          <a:p>
            <a:pPr rtl="0"/>
            <a:endParaRPr lang="en-US" sz="2000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92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l="53848" t="6716"/>
              <a:stretch>
                <a:fillRect/>
              </a:stretch>
            </p:blipFill>
          </mc:Choice>
          <mc:Fallback>
            <p:blipFill>
              <a:blip r:embed="rId4"/>
              <a:srcRect l="53848" t="6716"/>
              <a:stretch>
                <a:fillRect/>
              </a:stretch>
            </p:blipFill>
          </mc:Fallback>
        </mc:AlternateContent>
        <p:spPr>
          <a:xfrm>
            <a:off x="8940800" y="3035300"/>
            <a:ext cx="2819401" cy="2822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8300" y="723900"/>
            <a:ext cx="840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rgbClr val="333F50"/>
                </a:solidFill>
              </a:rPr>
              <a:t>INSPECCIONAR LAS BASES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l="49774" t="4930"/>
              <a:stretch>
                <a:fillRect/>
              </a:stretch>
            </p:blipFill>
          </mc:Choice>
          <mc:Fallback>
            <p:blipFill>
              <a:blip r:embed="rId6"/>
              <a:srcRect l="49774" t="4930"/>
              <a:stretch>
                <a:fillRect/>
              </a:stretch>
            </p:blipFill>
          </mc:Fallback>
        </mc:AlternateContent>
        <p:spPr>
          <a:xfrm>
            <a:off x="3124200" y="1790700"/>
            <a:ext cx="2819400" cy="4286250"/>
          </a:xfrm>
          <a:prstGeom prst="roundRect">
            <a:avLst/>
          </a:prstGeom>
        </p:spPr>
      </p:pic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8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38200" y="1955800"/>
            <a:ext cx="2273300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7900" y="1981200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Cabezas fijas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38200" y="2463800"/>
            <a:ext cx="2273300" cy="431800"/>
            <a:chOff x="838200" y="2463800"/>
            <a:chExt cx="2273300" cy="431800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24638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2500" y="2514600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EXTREMOS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200" y="2997200"/>
            <a:ext cx="2273300" cy="431800"/>
            <a:chOff x="838200" y="2997200"/>
            <a:chExt cx="2273300" cy="431800"/>
          </a:xfrm>
        </p:grpSpPr>
        <p:sp>
          <p:nvSpPr>
            <p:cNvPr id="14" name="Rounded Rectangle 13"/>
            <p:cNvSpPr/>
            <p:nvPr/>
          </p:nvSpPr>
          <p:spPr>
            <a:xfrm>
              <a:off x="838200" y="29972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2500" y="3048000"/>
              <a:ext cx="184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SOLDADURAS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38200" y="3543300"/>
            <a:ext cx="2273300" cy="736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7900" y="3581400"/>
            <a:ext cx="184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>
                <a:solidFill>
                  <a:schemeClr val="tx1">
                    <a:lumMod val="65000"/>
                    <a:lumOff val="35000"/>
                  </a:schemeClr>
                </a:solidFill>
              </a:rPr>
              <a:t>AJUSTE</a:t>
            </a:r>
          </a:p>
          <a:p>
            <a:pPr rtl="0"/>
            <a:r>
              <a:rPr lang="es-US" cap="all">
                <a:solidFill>
                  <a:schemeClr val="tx1">
                    <a:lumMod val="65000"/>
                    <a:lumOff val="35000"/>
                  </a:schemeClr>
                </a:solidFill>
              </a:rPr>
              <a:t>MANGO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38200" y="4419600"/>
            <a:ext cx="2273300" cy="431800"/>
            <a:chOff x="825500" y="4318000"/>
            <a:chExt cx="2273300" cy="431800"/>
          </a:xfrm>
        </p:grpSpPr>
        <p:sp>
          <p:nvSpPr>
            <p:cNvPr id="18" name="Rounded Rectangle 17"/>
            <p:cNvSpPr/>
            <p:nvPr/>
          </p:nvSpPr>
          <p:spPr>
            <a:xfrm>
              <a:off x="825500" y="43180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9800" y="4343400"/>
              <a:ext cx="184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ROSCAS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5500" y="4965700"/>
            <a:ext cx="2273300" cy="698500"/>
            <a:chOff x="800100" y="4965700"/>
            <a:chExt cx="2273300" cy="698500"/>
          </a:xfrm>
        </p:grpSpPr>
        <p:sp>
          <p:nvSpPr>
            <p:cNvPr id="20" name="Rounded Rectangle 19"/>
            <p:cNvSpPr/>
            <p:nvPr/>
          </p:nvSpPr>
          <p:spPr>
            <a:xfrm>
              <a:off x="800100" y="4965700"/>
              <a:ext cx="2273300" cy="69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9000" y="4991100"/>
              <a:ext cx="184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APARIENCIA GENERAL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477000" y="3289300"/>
            <a:ext cx="2273300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492568" y="327660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ESPIGA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451600" y="3848100"/>
            <a:ext cx="2277396" cy="419100"/>
            <a:chOff x="6451600" y="3848100"/>
            <a:chExt cx="2277396" cy="419100"/>
          </a:xfrm>
        </p:grpSpPr>
        <p:sp>
          <p:nvSpPr>
            <p:cNvPr id="29" name="Rounded Rectangle 28"/>
            <p:cNvSpPr/>
            <p:nvPr/>
          </p:nvSpPr>
          <p:spPr>
            <a:xfrm>
              <a:off x="6451600" y="3848100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68396" y="3848100"/>
              <a:ext cx="226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AGUJERO DEL PIN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51600" y="4495800"/>
            <a:ext cx="2273300" cy="419100"/>
            <a:chOff x="6451600" y="3848100"/>
            <a:chExt cx="2273300" cy="419100"/>
          </a:xfrm>
        </p:grpSpPr>
        <p:sp>
          <p:nvSpPr>
            <p:cNvPr id="32" name="Rounded Rectangle 31"/>
            <p:cNvSpPr/>
            <p:nvPr/>
          </p:nvSpPr>
          <p:spPr>
            <a:xfrm>
              <a:off x="6451600" y="3848100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8564" y="3848100"/>
              <a:ext cx="184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PLACA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26200" y="5067300"/>
            <a:ext cx="2273300" cy="698500"/>
            <a:chOff x="800100" y="4965700"/>
            <a:chExt cx="2273300" cy="698500"/>
          </a:xfrm>
        </p:grpSpPr>
        <p:sp>
          <p:nvSpPr>
            <p:cNvPr id="35" name="Rounded Rectangle 34"/>
            <p:cNvSpPr/>
            <p:nvPr/>
          </p:nvSpPr>
          <p:spPr>
            <a:xfrm>
              <a:off x="800100" y="4965700"/>
              <a:ext cx="2273300" cy="69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0176" y="4991100"/>
              <a:ext cx="1841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APARIENCIA GENERAL</a:t>
              </a:r>
            </a:p>
          </p:txBody>
        </p:sp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96900" y="6299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MÉNSULAS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72100" y="1536700"/>
            <a:ext cx="63119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ménsulas son un componente común que se utiliza para extender el largo y/o el ancho de la plataforma del andamio. </a:t>
            </a:r>
            <a:r>
              <a:rPr lang="es-US" sz="22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Están diseñadas para sostener solo a los trabajadores</a:t>
            </a: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ménsulas se acoplan de la misma manera que otros componentes del andamio de sistema.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ancho de la ménsula varía de una, dos y tres tablones de ancho, permitiendo al constructor de andamios elegir el ancho correcto para el proyecto específico.</a:t>
            </a:r>
          </a:p>
          <a:p>
            <a:pPr rtl="0">
              <a:buFont typeface="Arial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buFont typeface="Arial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93750" y="1943100"/>
            <a:ext cx="3829050" cy="247166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700" y="533400"/>
            <a:ext cx="840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rgbClr val="333F50"/>
                </a:solidFill>
              </a:rPr>
              <a:t>INSPECCIONAR LAS MÉNSULAS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5471" y="1827984"/>
            <a:ext cx="2541229" cy="4458516"/>
            <a:chOff x="3516671" y="1827984"/>
            <a:chExt cx="2541229" cy="4458516"/>
          </a:xfrm>
        </p:grpSpPr>
        <p:sp>
          <p:nvSpPr>
            <p:cNvPr id="4" name="Rounded Rectangle 3"/>
            <p:cNvSpPr/>
            <p:nvPr/>
          </p:nvSpPr>
          <p:spPr>
            <a:xfrm>
              <a:off x="3516671" y="1827984"/>
              <a:ext cx="2541229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14994" y="1863216"/>
              <a:ext cx="2227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GANCHO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516671" y="3390900"/>
              <a:ext cx="2503129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14994" y="3416300"/>
              <a:ext cx="2100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SOLDADURAS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16671" y="2369574"/>
              <a:ext cx="2503129" cy="899444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14994" y="2360156"/>
              <a:ext cx="23159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CORREDERAS, DIAGONALES Y DORSO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16671" y="3924300"/>
              <a:ext cx="2477729" cy="9017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14994" y="3930036"/>
              <a:ext cx="2328606" cy="93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MIEMBRO DE FIJACIÓN DEL MONTAJE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16671" y="4953000"/>
              <a:ext cx="2503129" cy="533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14994" y="5040260"/>
              <a:ext cx="2252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UNIDAD INFERIOR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16671" y="5588000"/>
              <a:ext cx="2503129" cy="698500"/>
              <a:chOff x="570271" y="4965700"/>
              <a:chExt cx="2503129" cy="6985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70271" y="4965700"/>
                <a:ext cx="2503129" cy="6985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8594" y="4991100"/>
                <a:ext cx="20619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es-US" cap="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APARIENCIA GENERAL</a:t>
                </a: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78100" y="1676400"/>
            <a:ext cx="4699000" cy="416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461" y="1337378"/>
            <a:ext cx="5280539" cy="2666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98444" y="2292794"/>
            <a:ext cx="474775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50" dirty="0">
                <a:solidFill>
                  <a:srgbClr val="595959"/>
                </a:solidFill>
              </a:rPr>
              <a:t>Con frecuencia, los manufactureros de equipos proporcionan pautas de inspección para sus productos. Usted debe utilizar las pautas de inspección del manufacturero para cualquier equipo que planee utilizar.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6900" y="325159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VIGAS EN CELOSÍA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" y="3463880"/>
            <a:ext cx="11125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</a:t>
            </a:r>
            <a:r>
              <a:rPr lang="es-US" sz="2400" cap="all" dirty="0">
                <a:solidFill>
                  <a:srgbClr val="595959"/>
                </a:solidFill>
              </a:rPr>
              <a:t>Las vigas en celosía</a:t>
            </a:r>
            <a:r>
              <a:rPr lang="es-US" sz="2400" dirty="0">
                <a:solidFill>
                  <a:srgbClr val="595959"/>
                </a:solidFill>
              </a:rPr>
              <a:t> se utilizan para cubrir aperturas más grandes.</a:t>
            </a:r>
          </a:p>
          <a:p>
            <a:pPr marL="176213" indent="-176213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Se pueden construir plataformas sobre las vigas en celosía para proporcionar una superficie de trabajo.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216201" y="1714500"/>
            <a:ext cx="9547049" cy="1587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0" y="1511300"/>
            <a:ext cx="985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rgbClr val="595959"/>
                </a:solidFill>
              </a:rPr>
              <a:t>Inspeccione el equipo de andamiaje que se ha proporcionado para el componente práctico de este curso.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4221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72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000" y="1397000"/>
            <a:ext cx="9448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Se </a:t>
            </a:r>
            <a:r>
              <a:rPr lang="es-US" sz="2400" cap="all" dirty="0">
                <a:solidFill>
                  <a:srgbClr val="595959"/>
                </a:solidFill>
              </a:rPr>
              <a:t>desaconseja la</a:t>
            </a:r>
            <a:r>
              <a:rPr lang="es-US" sz="2400" dirty="0">
                <a:solidFill>
                  <a:srgbClr val="595959"/>
                </a:solidFill>
              </a:rPr>
              <a:t> </a:t>
            </a:r>
            <a:r>
              <a:rPr lang="es-US" sz="2400" cap="all" dirty="0">
                <a:solidFill>
                  <a:srgbClr val="595959"/>
                </a:solidFill>
              </a:rPr>
              <a:t>combinación</a:t>
            </a:r>
            <a:r>
              <a:rPr lang="es-US" sz="2400" dirty="0">
                <a:solidFill>
                  <a:srgbClr val="595959"/>
                </a:solidFill>
              </a:rPr>
              <a:t> de equipos de andamios de sistema de diferentes manufactureros.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Las ménsulas</a:t>
            </a:r>
            <a:r>
              <a:rPr lang="es-US" sz="2400" dirty="0">
                <a:solidFill>
                  <a:srgbClr val="595959"/>
                </a:solidFill>
              </a:rPr>
              <a:t> extienden el largo y/o el ancho de la plataforma del andamio. Están diseñadas para </a:t>
            </a:r>
            <a:r>
              <a:rPr lang="es-US" sz="2400" cap="all" dirty="0">
                <a:solidFill>
                  <a:srgbClr val="595959"/>
                </a:solidFill>
              </a:rPr>
              <a:t>sostener solo a los trabajadores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Las vigas en celosía</a:t>
            </a:r>
            <a:r>
              <a:rPr lang="es-US" sz="2400" dirty="0">
                <a:solidFill>
                  <a:srgbClr val="595959"/>
                </a:solidFill>
              </a:rPr>
              <a:t> se utilizan para cubrir las aberturas.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Seleccionar el equipo adecuado </a:t>
            </a:r>
            <a:r>
              <a:rPr lang="es-US" sz="2400" dirty="0">
                <a:solidFill>
                  <a:srgbClr val="595959"/>
                </a:solidFill>
              </a:rPr>
              <a:t>para el trabajo es importante para la</a:t>
            </a:r>
            <a:r>
              <a:rPr lang="es-US" sz="2400" cap="all" dirty="0">
                <a:solidFill>
                  <a:srgbClr val="595959"/>
                </a:solidFill>
              </a:rPr>
              <a:t> seguridad </a:t>
            </a:r>
            <a:r>
              <a:rPr lang="es-US" sz="2400" dirty="0">
                <a:solidFill>
                  <a:srgbClr val="595959"/>
                </a:solidFill>
              </a:rPr>
              <a:t>y la</a:t>
            </a:r>
            <a:r>
              <a:rPr lang="es-US" sz="2400" cap="all" dirty="0">
                <a:solidFill>
                  <a:srgbClr val="595959"/>
                </a:solidFill>
              </a:rPr>
              <a:t> eficacia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rtl="0">
              <a:spcAft>
                <a:spcPts val="1200"/>
              </a:spcAft>
              <a:buFont typeface="Arial"/>
              <a:buChar char="•"/>
            </a:pPr>
            <a:endParaRPr lang="en-US" sz="2400" dirty="0">
              <a:solidFill>
                <a:srgbClr val="595959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4221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47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1371600"/>
            <a:ext cx="98298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50" cap="all" dirty="0">
                <a:solidFill>
                  <a:srgbClr val="595959"/>
                </a:solidFill>
              </a:rPr>
              <a:t>Las condiciones del lugar de trabajo, la disponibilidad del equipo </a:t>
            </a:r>
            <a:r>
              <a:rPr lang="es-US" sz="2350" dirty="0">
                <a:solidFill>
                  <a:srgbClr val="595959"/>
                </a:solidFill>
              </a:rPr>
              <a:t>y</a:t>
            </a:r>
            <a:r>
              <a:rPr lang="es-US" sz="2350" cap="all" dirty="0">
                <a:solidFill>
                  <a:srgbClr val="595959"/>
                </a:solidFill>
              </a:rPr>
              <a:t> los requisitos del usuario </a:t>
            </a:r>
            <a:r>
              <a:rPr lang="es-US" sz="2350" dirty="0">
                <a:solidFill>
                  <a:srgbClr val="595959"/>
                </a:solidFill>
              </a:rPr>
              <a:t>determinan el equipo que se debe utilizar.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50" dirty="0">
                <a:solidFill>
                  <a:srgbClr val="595959"/>
                </a:solidFill>
              </a:rPr>
              <a:t>Cuando </a:t>
            </a:r>
            <a:r>
              <a:rPr lang="es-US" sz="2350" cap="all" dirty="0">
                <a:solidFill>
                  <a:srgbClr val="595959"/>
                </a:solidFill>
              </a:rPr>
              <a:t>faltan componentes o estos son incompatibles,</a:t>
            </a:r>
            <a:r>
              <a:rPr lang="es-US" sz="2350" dirty="0">
                <a:solidFill>
                  <a:srgbClr val="595959"/>
                </a:solidFill>
              </a:rPr>
              <a:t> </a:t>
            </a:r>
            <a:r>
              <a:rPr lang="es-US" sz="2350" cap="all" dirty="0">
                <a:solidFill>
                  <a:srgbClr val="595959"/>
                </a:solidFill>
              </a:rPr>
              <a:t>pueden</a:t>
            </a:r>
            <a:r>
              <a:rPr lang="es-US" sz="2350" dirty="0">
                <a:solidFill>
                  <a:srgbClr val="595959"/>
                </a:solidFill>
              </a:rPr>
              <a:t> </a:t>
            </a:r>
            <a:r>
              <a:rPr lang="es-US" sz="2350" cap="all" dirty="0">
                <a:solidFill>
                  <a:srgbClr val="595959"/>
                </a:solidFill>
              </a:rPr>
              <a:t>ocurrir</a:t>
            </a:r>
            <a:r>
              <a:rPr lang="es-US" sz="2350" dirty="0">
                <a:solidFill>
                  <a:srgbClr val="595959"/>
                </a:solidFill>
              </a:rPr>
              <a:t> accidentes.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50" cap="all" dirty="0">
                <a:solidFill>
                  <a:srgbClr val="595959"/>
                </a:solidFill>
              </a:rPr>
              <a:t>Inspeccione minuciosamente el</a:t>
            </a:r>
            <a:r>
              <a:rPr lang="es-US" sz="2350" dirty="0">
                <a:solidFill>
                  <a:srgbClr val="595959"/>
                </a:solidFill>
              </a:rPr>
              <a:t> equipo o los componentes del andamio </a:t>
            </a:r>
            <a:r>
              <a:rPr lang="es-US" sz="2350" cap="all" dirty="0">
                <a:solidFill>
                  <a:srgbClr val="595959"/>
                </a:solidFill>
              </a:rPr>
              <a:t>antes de</a:t>
            </a:r>
            <a:r>
              <a:rPr lang="es-US" sz="2350" dirty="0">
                <a:solidFill>
                  <a:srgbClr val="595959"/>
                </a:solidFill>
              </a:rPr>
              <a:t> utilizarlo. Aprenda a reconocer los defectos o las condiciones inseguras.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50" dirty="0">
                <a:solidFill>
                  <a:srgbClr val="595959"/>
                </a:solidFill>
              </a:rPr>
              <a:t>Inspeccione el andamio en busca de </a:t>
            </a:r>
            <a:r>
              <a:rPr lang="es-US" sz="2350" cap="all" dirty="0">
                <a:solidFill>
                  <a:srgbClr val="595959"/>
                </a:solidFill>
              </a:rPr>
              <a:t>daños estructurales, modificaciones, piezas faltantes, daños, corrosión</a:t>
            </a:r>
            <a:r>
              <a:rPr lang="es-US" sz="2350" dirty="0">
                <a:solidFill>
                  <a:srgbClr val="595959"/>
                </a:solidFill>
              </a:rPr>
              <a:t> y </a:t>
            </a:r>
            <a:r>
              <a:rPr lang="es-US" sz="2350" cap="all" dirty="0">
                <a:solidFill>
                  <a:srgbClr val="595959"/>
                </a:solidFill>
              </a:rPr>
              <a:t>otros defectos</a:t>
            </a:r>
            <a:r>
              <a:rPr lang="es-US" sz="2350" dirty="0">
                <a:solidFill>
                  <a:srgbClr val="595959"/>
                </a:solidFill>
              </a:rPr>
              <a:t>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47700" y="5473700"/>
            <a:ext cx="736600" cy="2032000"/>
          </a:xfrm>
          <a:prstGeom prst="rect">
            <a:avLst/>
          </a:prstGeom>
          <a:solidFill>
            <a:srgbClr val="4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4051301" y="6105524"/>
            <a:ext cx="8127999" cy="752476"/>
            <a:chOff x="4051301" y="6105524"/>
            <a:chExt cx="8127999" cy="752476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4691065" y="5465764"/>
              <a:ext cx="752471" cy="2032000"/>
            </a:xfrm>
            <a:prstGeom prst="rect">
              <a:avLst/>
            </a:prstGeom>
            <a:solidFill>
              <a:srgbClr val="6F4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6723064" y="5465763"/>
              <a:ext cx="752474" cy="2032000"/>
            </a:xfrm>
            <a:prstGeom prst="rect">
              <a:avLst/>
            </a:prstGeom>
            <a:solidFill>
              <a:srgbClr val="8E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8755066" y="5465766"/>
              <a:ext cx="752468" cy="2032000"/>
            </a:xfrm>
            <a:prstGeom prst="rect">
              <a:avLst/>
            </a:prstGeom>
            <a:solidFill>
              <a:srgbClr val="AF9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10787062" y="5465762"/>
              <a:ext cx="752475" cy="2032000"/>
            </a:xfrm>
            <a:prstGeom prst="rect">
              <a:avLst/>
            </a:prstGeom>
            <a:solidFill>
              <a:srgbClr val="BFA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3028787" y="4752582"/>
            <a:ext cx="30672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287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570847" y="1096511"/>
            <a:ext cx="70503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bg1"/>
                </a:solidFill>
              </a:rPr>
              <a:t>Construcción de </a:t>
            </a:r>
            <a:br>
              <a:rPr lang="es-US" sz="4800" cap="all" dirty="0">
                <a:solidFill>
                  <a:schemeClr val="bg1"/>
                </a:solidFill>
              </a:rPr>
            </a:br>
            <a:r>
              <a:rPr lang="es-US" sz="4800" cap="all" dirty="0">
                <a:solidFill>
                  <a:schemeClr val="bg1"/>
                </a:solidFill>
              </a:rPr>
              <a:t>andamios de SISTEMA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200" y="2924917"/>
            <a:ext cx="1116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Una unidad básica de andamio de SISTEMA es el bloque de construcción </a:t>
            </a:r>
            <a:b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</a:br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para todas las configuraciones</a:t>
            </a:r>
            <a:endParaRPr lang="id-ID" sz="20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19301" y="5207000"/>
            <a:ext cx="2032000" cy="1651000"/>
            <a:chOff x="2019301" y="5207000"/>
            <a:chExt cx="2032000" cy="1651000"/>
          </a:xfrm>
          <a:solidFill>
            <a:srgbClr val="5C3352"/>
          </a:solidFill>
        </p:grpSpPr>
        <p:sp>
          <p:nvSpPr>
            <p:cNvPr id="13" name="Rectangle 12"/>
            <p:cNvSpPr/>
            <p:nvPr/>
          </p:nvSpPr>
          <p:spPr>
            <a:xfrm rot="16200000">
              <a:off x="2209801" y="5016500"/>
              <a:ext cx="16510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4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3200" y="5626100"/>
              <a:ext cx="5588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346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8000" y="3378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TORRES DEL SISTEMA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0" y="1168400"/>
            <a:ext cx="50419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distancia entre los postes está determinada por la aplicación, la carga y la configuración requerida.</a:t>
            </a:r>
          </a:p>
          <a:p>
            <a:pPr marL="233363" indent="-233363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requieren barandas en todos los lados y extremos abiertos de las plataformas de trabajo. </a:t>
            </a:r>
          </a:p>
          <a:p>
            <a:pPr marL="233363" indent="-233363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pata del andamio se apoya en la base, la durmiente y la placa de base. </a:t>
            </a:r>
          </a:p>
          <a:p>
            <a:pPr marL="233363" indent="-233363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plataformas deben estar completamente entablonadas. </a:t>
            </a:r>
          </a:p>
          <a:p>
            <a:pPr marL="233363" indent="-233363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requiere un acceso adecuado </a:t>
            </a:r>
          </a:p>
          <a:p>
            <a:pPr marL="265113" indent="-265113" rtl="0">
              <a:spcAft>
                <a:spcPts val="1200"/>
              </a:spcAft>
              <a:buFont typeface="Arial"/>
              <a:buChar char="•"/>
            </a:pPr>
            <a:endParaRPr lang="en-US" sz="2200" dirty="0">
              <a:solidFill>
                <a:srgbClr val="76717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9400" y="-1024983"/>
            <a:ext cx="5181600" cy="788298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671769" y="5465767"/>
            <a:ext cx="752466" cy="2032000"/>
          </a:xfrm>
          <a:prstGeom prst="rect">
            <a:avLst/>
          </a:prstGeom>
          <a:solidFill>
            <a:srgbClr val="5C3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4703767" y="5465765"/>
            <a:ext cx="752468" cy="2032000"/>
          </a:xfrm>
          <a:prstGeom prst="rect">
            <a:avLst/>
          </a:prstGeom>
          <a:solidFill>
            <a:srgbClr val="6F4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6735765" y="5465764"/>
            <a:ext cx="752471" cy="2032000"/>
          </a:xfrm>
          <a:prstGeom prst="rect">
            <a:avLst/>
          </a:prstGeom>
          <a:solidFill>
            <a:srgbClr val="8E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8767764" y="5465762"/>
            <a:ext cx="752474" cy="2032000"/>
          </a:xfrm>
          <a:prstGeom prst="rect">
            <a:avLst/>
          </a:prstGeom>
          <a:solidFill>
            <a:srgbClr val="AF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10799766" y="5465766"/>
            <a:ext cx="752468" cy="2032000"/>
          </a:xfrm>
          <a:prstGeom prst="rect">
            <a:avLst/>
          </a:prstGeom>
          <a:solidFill>
            <a:srgbClr val="BFA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82563" y="5008562"/>
            <a:ext cx="1666875" cy="2032000"/>
          </a:xfrm>
          <a:prstGeom prst="rect">
            <a:avLst/>
          </a:prstGeom>
          <a:solidFill>
            <a:srgbClr val="4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09487" y="4752582"/>
            <a:ext cx="50865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09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29242" y="2357159"/>
            <a:ext cx="5933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ANDAMIOS DE SISTEMA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0178" y="3151129"/>
            <a:ext cx="9505822" cy="43088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  <a:t>VERSÁTIL Y FÁCIL DE ARMAR</a:t>
            </a:r>
            <a:endParaRPr lang="id-ID" sz="22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0" y="5613400"/>
            <a:ext cx="7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97517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/>
          <p:nvPr/>
        </p:nvGrpSpPr>
        <p:grpSpPr>
          <a:xfrm>
            <a:off x="2803195" y="4885323"/>
            <a:ext cx="413352" cy="599360"/>
            <a:chOff x="-990600" y="3375025"/>
            <a:chExt cx="571500" cy="828675"/>
          </a:xfrm>
          <a:solidFill>
            <a:schemeClr val="bg1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2" name="Freeform 13"/>
          <p:cNvSpPr>
            <a:spLocks noEditPoints="1"/>
          </p:cNvSpPr>
          <p:nvPr/>
        </p:nvSpPr>
        <p:spPr bwMode="auto">
          <a:xfrm>
            <a:off x="10957708" y="4956864"/>
            <a:ext cx="468540" cy="456279"/>
          </a:xfrm>
          <a:custGeom>
            <a:avLst/>
            <a:gdLst>
              <a:gd name="T0" fmla="*/ 161 w 226"/>
              <a:gd name="T1" fmla="*/ 0 h 220"/>
              <a:gd name="T2" fmla="*/ 96 w 226"/>
              <a:gd name="T3" fmla="*/ 47 h 220"/>
              <a:gd name="T4" fmla="*/ 95 w 226"/>
              <a:gd name="T5" fmla="*/ 47 h 220"/>
              <a:gd name="T6" fmla="*/ 24 w 226"/>
              <a:gd name="T7" fmla="*/ 119 h 220"/>
              <a:gd name="T8" fmla="*/ 1 w 226"/>
              <a:gd name="T9" fmla="*/ 189 h 220"/>
              <a:gd name="T10" fmla="*/ 24 w 226"/>
              <a:gd name="T11" fmla="*/ 220 h 220"/>
              <a:gd name="T12" fmla="*/ 90 w 226"/>
              <a:gd name="T13" fmla="*/ 203 h 220"/>
              <a:gd name="T14" fmla="*/ 207 w 226"/>
              <a:gd name="T15" fmla="*/ 91 h 220"/>
              <a:gd name="T16" fmla="*/ 110 w 226"/>
              <a:gd name="T17" fmla="*/ 164 h 220"/>
              <a:gd name="T18" fmla="*/ 170 w 226"/>
              <a:gd name="T19" fmla="*/ 81 h 220"/>
              <a:gd name="T20" fmla="*/ 163 w 226"/>
              <a:gd name="T21" fmla="*/ 115 h 220"/>
              <a:gd name="T22" fmla="*/ 110 w 226"/>
              <a:gd name="T23" fmla="*/ 169 h 220"/>
              <a:gd name="T24" fmla="*/ 102 w 226"/>
              <a:gd name="T25" fmla="*/ 139 h 220"/>
              <a:gd name="T26" fmla="*/ 79 w 226"/>
              <a:gd name="T27" fmla="*/ 117 h 220"/>
              <a:gd name="T28" fmla="*/ 159 w 226"/>
              <a:gd name="T29" fmla="*/ 61 h 220"/>
              <a:gd name="T30" fmla="*/ 102 w 226"/>
              <a:gd name="T31" fmla="*/ 139 h 220"/>
              <a:gd name="T32" fmla="*/ 52 w 226"/>
              <a:gd name="T33" fmla="*/ 110 h 220"/>
              <a:gd name="T34" fmla="*/ 137 w 226"/>
              <a:gd name="T35" fmla="*/ 49 h 220"/>
              <a:gd name="T36" fmla="*/ 29 w 226"/>
              <a:gd name="T37" fmla="*/ 205 h 220"/>
              <a:gd name="T38" fmla="*/ 14 w 226"/>
              <a:gd name="T39" fmla="*/ 196 h 220"/>
              <a:gd name="T40" fmla="*/ 22 w 226"/>
              <a:gd name="T41" fmla="*/ 166 h 220"/>
              <a:gd name="T42" fmla="*/ 54 w 226"/>
              <a:gd name="T43" fmla="*/ 199 h 220"/>
              <a:gd name="T44" fmla="*/ 61 w 226"/>
              <a:gd name="T45" fmla="*/ 197 h 220"/>
              <a:gd name="T46" fmla="*/ 24 w 226"/>
              <a:gd name="T47" fmla="*/ 159 h 220"/>
              <a:gd name="T48" fmla="*/ 33 w 226"/>
              <a:gd name="T49" fmla="*/ 129 h 220"/>
              <a:gd name="T50" fmla="*/ 89 w 226"/>
              <a:gd name="T51" fmla="*/ 189 h 220"/>
              <a:gd name="T52" fmla="*/ 61 w 226"/>
              <a:gd name="T53" fmla="*/ 197 h 220"/>
              <a:gd name="T54" fmla="*/ 186 w 226"/>
              <a:gd name="T55" fmla="*/ 93 h 220"/>
              <a:gd name="T56" fmla="*/ 168 w 226"/>
              <a:gd name="T57" fmla="*/ 52 h 220"/>
              <a:gd name="T58" fmla="*/ 139 w 226"/>
              <a:gd name="T59" fmla="*/ 23 h 220"/>
              <a:gd name="T60" fmla="*/ 192 w 226"/>
              <a:gd name="T61" fmla="*/ 27 h 220"/>
              <a:gd name="T62" fmla="*/ 197 w 226"/>
              <a:gd name="T63" fmla="*/ 81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6" h="220">
                <a:moveTo>
                  <a:pt x="202" y="18"/>
                </a:moveTo>
                <a:cubicBezTo>
                  <a:pt x="191" y="6"/>
                  <a:pt x="176" y="0"/>
                  <a:pt x="161" y="0"/>
                </a:cubicBezTo>
                <a:cubicBezTo>
                  <a:pt x="149" y="0"/>
                  <a:pt x="137" y="5"/>
                  <a:pt x="129" y="13"/>
                </a:cubicBezTo>
                <a:cubicBezTo>
                  <a:pt x="96" y="47"/>
                  <a:pt x="96" y="47"/>
                  <a:pt x="96" y="47"/>
                </a:cubicBezTo>
                <a:cubicBezTo>
                  <a:pt x="96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22"/>
                  <a:pt x="19" y="126"/>
                  <a:pt x="17" y="130"/>
                </a:cubicBezTo>
                <a:cubicBezTo>
                  <a:pt x="1" y="189"/>
                  <a:pt x="1" y="189"/>
                  <a:pt x="1" y="189"/>
                </a:cubicBezTo>
                <a:cubicBezTo>
                  <a:pt x="1" y="189"/>
                  <a:pt x="0" y="194"/>
                  <a:pt x="0" y="196"/>
                </a:cubicBezTo>
                <a:cubicBezTo>
                  <a:pt x="0" y="209"/>
                  <a:pt x="11" y="220"/>
                  <a:pt x="24" y="220"/>
                </a:cubicBezTo>
                <a:cubicBezTo>
                  <a:pt x="27" y="220"/>
                  <a:pt x="32" y="219"/>
                  <a:pt x="32" y="219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5" y="202"/>
                  <a:pt x="99" y="200"/>
                  <a:pt x="102" y="196"/>
                </a:cubicBezTo>
                <a:cubicBezTo>
                  <a:pt x="207" y="91"/>
                  <a:pt x="207" y="91"/>
                  <a:pt x="207" y="91"/>
                </a:cubicBezTo>
                <a:cubicBezTo>
                  <a:pt x="226" y="72"/>
                  <a:pt x="224" y="40"/>
                  <a:pt x="202" y="18"/>
                </a:cubicBezTo>
                <a:close/>
                <a:moveTo>
                  <a:pt x="110" y="164"/>
                </a:moveTo>
                <a:cubicBezTo>
                  <a:pt x="110" y="157"/>
                  <a:pt x="108" y="151"/>
                  <a:pt x="105" y="146"/>
                </a:cubicBezTo>
                <a:cubicBezTo>
                  <a:pt x="170" y="81"/>
                  <a:pt x="170" y="81"/>
                  <a:pt x="170" y="81"/>
                </a:cubicBezTo>
                <a:cubicBezTo>
                  <a:pt x="174" y="93"/>
                  <a:pt x="172" y="106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10" y="169"/>
                  <a:pt x="110" y="169"/>
                  <a:pt x="110" y="169"/>
                </a:cubicBezTo>
                <a:cubicBezTo>
                  <a:pt x="110" y="167"/>
                  <a:pt x="110" y="165"/>
                  <a:pt x="110" y="164"/>
                </a:cubicBezTo>
                <a:close/>
                <a:moveTo>
                  <a:pt x="102" y="139"/>
                </a:moveTo>
                <a:cubicBezTo>
                  <a:pt x="99" y="135"/>
                  <a:pt x="96" y="131"/>
                  <a:pt x="93" y="127"/>
                </a:cubicBezTo>
                <a:cubicBezTo>
                  <a:pt x="88" y="123"/>
                  <a:pt x="84" y="120"/>
                  <a:pt x="79" y="117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9" y="54"/>
                  <a:pt x="154" y="57"/>
                  <a:pt x="159" y="61"/>
                </a:cubicBezTo>
                <a:cubicBezTo>
                  <a:pt x="162" y="65"/>
                  <a:pt x="165" y="69"/>
                  <a:pt x="167" y="74"/>
                </a:cubicBezTo>
                <a:lnTo>
                  <a:pt x="102" y="139"/>
                </a:lnTo>
                <a:close/>
                <a:moveTo>
                  <a:pt x="72" y="114"/>
                </a:moveTo>
                <a:cubicBezTo>
                  <a:pt x="66" y="111"/>
                  <a:pt x="59" y="110"/>
                  <a:pt x="52" y="110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13" y="48"/>
                  <a:pt x="125" y="46"/>
                  <a:pt x="137" y="49"/>
                </a:cubicBezTo>
                <a:lnTo>
                  <a:pt x="72" y="114"/>
                </a:lnTo>
                <a:close/>
                <a:moveTo>
                  <a:pt x="29" y="205"/>
                </a:moveTo>
                <a:cubicBezTo>
                  <a:pt x="28" y="206"/>
                  <a:pt x="26" y="206"/>
                  <a:pt x="24" y="206"/>
                </a:cubicBezTo>
                <a:cubicBezTo>
                  <a:pt x="18" y="206"/>
                  <a:pt x="14" y="202"/>
                  <a:pt x="14" y="196"/>
                </a:cubicBezTo>
                <a:cubicBezTo>
                  <a:pt x="14" y="195"/>
                  <a:pt x="14" y="193"/>
                  <a:pt x="14" y="192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30" y="166"/>
                  <a:pt x="38" y="169"/>
                  <a:pt x="45" y="175"/>
                </a:cubicBezTo>
                <a:cubicBezTo>
                  <a:pt x="51" y="182"/>
                  <a:pt x="55" y="191"/>
                  <a:pt x="54" y="199"/>
                </a:cubicBezTo>
                <a:lnTo>
                  <a:pt x="29" y="205"/>
                </a:lnTo>
                <a:close/>
                <a:moveTo>
                  <a:pt x="61" y="197"/>
                </a:moveTo>
                <a:cubicBezTo>
                  <a:pt x="61" y="188"/>
                  <a:pt x="57" y="178"/>
                  <a:pt x="50" y="170"/>
                </a:cubicBezTo>
                <a:cubicBezTo>
                  <a:pt x="42" y="163"/>
                  <a:pt x="33" y="159"/>
                  <a:pt x="24" y="159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1" y="132"/>
                  <a:pt x="32" y="131"/>
                  <a:pt x="33" y="129"/>
                </a:cubicBezTo>
                <a:cubicBezTo>
                  <a:pt x="47" y="119"/>
                  <a:pt x="68" y="122"/>
                  <a:pt x="83" y="137"/>
                </a:cubicBezTo>
                <a:cubicBezTo>
                  <a:pt x="98" y="153"/>
                  <a:pt x="101" y="175"/>
                  <a:pt x="89" y="189"/>
                </a:cubicBezTo>
                <a:cubicBezTo>
                  <a:pt x="88" y="190"/>
                  <a:pt x="87" y="190"/>
                  <a:pt x="86" y="190"/>
                </a:cubicBezTo>
                <a:lnTo>
                  <a:pt x="61" y="197"/>
                </a:lnTo>
                <a:close/>
                <a:moveTo>
                  <a:pt x="197" y="81"/>
                </a:moveTo>
                <a:cubicBezTo>
                  <a:pt x="186" y="93"/>
                  <a:pt x="186" y="93"/>
                  <a:pt x="186" y="93"/>
                </a:cubicBezTo>
                <a:cubicBezTo>
                  <a:pt x="186" y="91"/>
                  <a:pt x="186" y="90"/>
                  <a:pt x="186" y="88"/>
                </a:cubicBezTo>
                <a:cubicBezTo>
                  <a:pt x="185" y="75"/>
                  <a:pt x="178" y="62"/>
                  <a:pt x="168" y="52"/>
                </a:cubicBezTo>
                <a:cubicBezTo>
                  <a:pt x="157" y="41"/>
                  <a:pt x="142" y="34"/>
                  <a:pt x="127" y="34"/>
                </a:cubicBezTo>
                <a:cubicBezTo>
                  <a:pt x="139" y="23"/>
                  <a:pt x="139" y="23"/>
                  <a:pt x="139" y="23"/>
                </a:cubicBezTo>
                <a:cubicBezTo>
                  <a:pt x="145" y="17"/>
                  <a:pt x="153" y="14"/>
                  <a:pt x="161" y="14"/>
                </a:cubicBezTo>
                <a:cubicBezTo>
                  <a:pt x="172" y="14"/>
                  <a:pt x="184" y="19"/>
                  <a:pt x="192" y="27"/>
                </a:cubicBezTo>
                <a:cubicBezTo>
                  <a:pt x="201" y="36"/>
                  <a:pt x="205" y="46"/>
                  <a:pt x="206" y="56"/>
                </a:cubicBezTo>
                <a:cubicBezTo>
                  <a:pt x="207" y="66"/>
                  <a:pt x="204" y="75"/>
                  <a:pt x="197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grpSp>
        <p:nvGrpSpPr>
          <p:cNvPr id="3" name="Group 83"/>
          <p:cNvGrpSpPr/>
          <p:nvPr/>
        </p:nvGrpSpPr>
        <p:grpSpPr>
          <a:xfrm>
            <a:off x="4844241" y="2547938"/>
            <a:ext cx="539504" cy="539505"/>
            <a:chOff x="-2771775" y="66675"/>
            <a:chExt cx="827087" cy="827088"/>
          </a:xfrm>
          <a:solidFill>
            <a:schemeClr val="bg1"/>
          </a:solidFill>
        </p:grpSpPr>
        <p:sp>
          <p:nvSpPr>
            <p:cNvPr id="78" name="Freeform 19"/>
            <p:cNvSpPr>
              <a:spLocks noEditPoints="1"/>
            </p:cNvSpPr>
            <p:nvPr/>
          </p:nvSpPr>
          <p:spPr bwMode="auto">
            <a:xfrm>
              <a:off x="-2771775" y="66675"/>
              <a:ext cx="827087" cy="827088"/>
            </a:xfrm>
            <a:custGeom>
              <a:avLst/>
              <a:gdLst>
                <a:gd name="T0" fmla="*/ 188 w 220"/>
                <a:gd name="T1" fmla="*/ 83 h 220"/>
                <a:gd name="T2" fmla="*/ 196 w 220"/>
                <a:gd name="T3" fmla="*/ 56 h 220"/>
                <a:gd name="T4" fmla="*/ 181 w 220"/>
                <a:gd name="T5" fmla="*/ 26 h 220"/>
                <a:gd name="T6" fmla="*/ 164 w 220"/>
                <a:gd name="T7" fmla="*/ 24 h 220"/>
                <a:gd name="T8" fmla="*/ 137 w 220"/>
                <a:gd name="T9" fmla="*/ 32 h 220"/>
                <a:gd name="T10" fmla="*/ 119 w 220"/>
                <a:gd name="T11" fmla="*/ 0 h 220"/>
                <a:gd name="T12" fmla="*/ 87 w 220"/>
                <a:gd name="T13" fmla="*/ 11 h 220"/>
                <a:gd name="T14" fmla="*/ 74 w 220"/>
                <a:gd name="T15" fmla="*/ 36 h 220"/>
                <a:gd name="T16" fmla="*/ 49 w 220"/>
                <a:gd name="T17" fmla="*/ 22 h 220"/>
                <a:gd name="T18" fmla="*/ 26 w 220"/>
                <a:gd name="T19" fmla="*/ 39 h 220"/>
                <a:gd name="T20" fmla="*/ 36 w 220"/>
                <a:gd name="T21" fmla="*/ 74 h 220"/>
                <a:gd name="T22" fmla="*/ 11 w 220"/>
                <a:gd name="T23" fmla="*/ 87 h 220"/>
                <a:gd name="T24" fmla="*/ 0 w 220"/>
                <a:gd name="T25" fmla="*/ 119 h 220"/>
                <a:gd name="T26" fmla="*/ 32 w 220"/>
                <a:gd name="T27" fmla="*/ 137 h 220"/>
                <a:gd name="T28" fmla="*/ 24 w 220"/>
                <a:gd name="T29" fmla="*/ 164 h 220"/>
                <a:gd name="T30" fmla="*/ 39 w 220"/>
                <a:gd name="T31" fmla="*/ 194 h 220"/>
                <a:gd name="T32" fmla="*/ 56 w 220"/>
                <a:gd name="T33" fmla="*/ 196 h 220"/>
                <a:gd name="T34" fmla="*/ 83 w 220"/>
                <a:gd name="T35" fmla="*/ 188 h 220"/>
                <a:gd name="T36" fmla="*/ 101 w 220"/>
                <a:gd name="T37" fmla="*/ 220 h 220"/>
                <a:gd name="T38" fmla="*/ 133 w 220"/>
                <a:gd name="T39" fmla="*/ 209 h 220"/>
                <a:gd name="T40" fmla="*/ 146 w 220"/>
                <a:gd name="T41" fmla="*/ 184 h 220"/>
                <a:gd name="T42" fmla="*/ 171 w 220"/>
                <a:gd name="T43" fmla="*/ 198 h 220"/>
                <a:gd name="T44" fmla="*/ 194 w 220"/>
                <a:gd name="T45" fmla="*/ 181 h 220"/>
                <a:gd name="T46" fmla="*/ 184 w 220"/>
                <a:gd name="T47" fmla="*/ 146 h 220"/>
                <a:gd name="T48" fmla="*/ 209 w 220"/>
                <a:gd name="T49" fmla="*/ 133 h 220"/>
                <a:gd name="T50" fmla="*/ 220 w 220"/>
                <a:gd name="T51" fmla="*/ 101 h 220"/>
                <a:gd name="T52" fmla="*/ 185 w 220"/>
                <a:gd name="T53" fmla="*/ 124 h 220"/>
                <a:gd name="T54" fmla="*/ 172 w 220"/>
                <a:gd name="T55" fmla="*/ 140 h 220"/>
                <a:gd name="T56" fmla="*/ 185 w 220"/>
                <a:gd name="T57" fmla="*/ 171 h 220"/>
                <a:gd name="T58" fmla="*/ 154 w 220"/>
                <a:gd name="T59" fmla="*/ 173 h 220"/>
                <a:gd name="T60" fmla="*/ 140 w 220"/>
                <a:gd name="T61" fmla="*/ 172 h 220"/>
                <a:gd name="T62" fmla="*/ 124 w 220"/>
                <a:gd name="T63" fmla="*/ 185 h 220"/>
                <a:gd name="T64" fmla="*/ 101 w 220"/>
                <a:gd name="T65" fmla="*/ 206 h 220"/>
                <a:gd name="T66" fmla="*/ 87 w 220"/>
                <a:gd name="T67" fmla="*/ 175 h 220"/>
                <a:gd name="T68" fmla="*/ 74 w 220"/>
                <a:gd name="T69" fmla="*/ 170 h 220"/>
                <a:gd name="T70" fmla="*/ 49 w 220"/>
                <a:gd name="T71" fmla="*/ 185 h 220"/>
                <a:gd name="T72" fmla="*/ 47 w 220"/>
                <a:gd name="T73" fmla="*/ 154 h 220"/>
                <a:gd name="T74" fmla="*/ 45 w 220"/>
                <a:gd name="T75" fmla="*/ 133 h 220"/>
                <a:gd name="T76" fmla="*/ 14 w 220"/>
                <a:gd name="T77" fmla="*/ 119 h 220"/>
                <a:gd name="T78" fmla="*/ 35 w 220"/>
                <a:gd name="T79" fmla="*/ 96 h 220"/>
                <a:gd name="T80" fmla="*/ 48 w 220"/>
                <a:gd name="T81" fmla="*/ 80 h 220"/>
                <a:gd name="T82" fmla="*/ 35 w 220"/>
                <a:gd name="T83" fmla="*/ 49 h 220"/>
                <a:gd name="T84" fmla="*/ 66 w 220"/>
                <a:gd name="T85" fmla="*/ 47 h 220"/>
                <a:gd name="T86" fmla="*/ 80 w 220"/>
                <a:gd name="T87" fmla="*/ 48 h 220"/>
                <a:gd name="T88" fmla="*/ 96 w 220"/>
                <a:gd name="T89" fmla="*/ 35 h 220"/>
                <a:gd name="T90" fmla="*/ 119 w 220"/>
                <a:gd name="T91" fmla="*/ 14 h 220"/>
                <a:gd name="T92" fmla="*/ 133 w 220"/>
                <a:gd name="T93" fmla="*/ 45 h 220"/>
                <a:gd name="T94" fmla="*/ 146 w 220"/>
                <a:gd name="T95" fmla="*/ 50 h 220"/>
                <a:gd name="T96" fmla="*/ 171 w 220"/>
                <a:gd name="T97" fmla="*/ 35 h 220"/>
                <a:gd name="T98" fmla="*/ 173 w 220"/>
                <a:gd name="T99" fmla="*/ 66 h 220"/>
                <a:gd name="T100" fmla="*/ 175 w 220"/>
                <a:gd name="T101" fmla="*/ 87 h 220"/>
                <a:gd name="T102" fmla="*/ 206 w 220"/>
                <a:gd name="T103" fmla="*/ 101 h 220"/>
                <a:gd name="T104" fmla="*/ 185 w 220"/>
                <a:gd name="T105" fmla="*/ 12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22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79" name="Freeform 20"/>
            <p:cNvSpPr>
              <a:spLocks noEditPoints="1"/>
            </p:cNvSpPr>
            <p:nvPr/>
          </p:nvSpPr>
          <p:spPr bwMode="auto">
            <a:xfrm>
              <a:off x="-2538413" y="300038"/>
              <a:ext cx="360362" cy="36036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90 h 96"/>
                <a:gd name="T12" fmla="*/ 6 w 96"/>
                <a:gd name="T13" fmla="*/ 48 h 96"/>
                <a:gd name="T14" fmla="*/ 48 w 96"/>
                <a:gd name="T15" fmla="*/ 6 h 96"/>
                <a:gd name="T16" fmla="*/ 90 w 96"/>
                <a:gd name="T17" fmla="*/ 48 h 96"/>
                <a:gd name="T18" fmla="*/ 48 w 96"/>
                <a:gd name="T19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80" name="Freeform 21"/>
            <p:cNvSpPr>
              <a:spLocks noEditPoints="1"/>
            </p:cNvSpPr>
            <p:nvPr/>
          </p:nvSpPr>
          <p:spPr bwMode="auto">
            <a:xfrm>
              <a:off x="-2460625" y="374650"/>
              <a:ext cx="207962" cy="206375"/>
            </a:xfrm>
            <a:custGeom>
              <a:avLst/>
              <a:gdLst>
                <a:gd name="T0" fmla="*/ 27 w 55"/>
                <a:gd name="T1" fmla="*/ 0 h 55"/>
                <a:gd name="T2" fmla="*/ 0 w 55"/>
                <a:gd name="T3" fmla="*/ 28 h 55"/>
                <a:gd name="T4" fmla="*/ 27 w 55"/>
                <a:gd name="T5" fmla="*/ 55 h 55"/>
                <a:gd name="T6" fmla="*/ 55 w 55"/>
                <a:gd name="T7" fmla="*/ 28 h 55"/>
                <a:gd name="T8" fmla="*/ 27 w 55"/>
                <a:gd name="T9" fmla="*/ 0 h 55"/>
                <a:gd name="T10" fmla="*/ 27 w 55"/>
                <a:gd name="T11" fmla="*/ 49 h 55"/>
                <a:gd name="T12" fmla="*/ 6 w 55"/>
                <a:gd name="T13" fmla="*/ 28 h 55"/>
                <a:gd name="T14" fmla="*/ 27 w 55"/>
                <a:gd name="T15" fmla="*/ 7 h 55"/>
                <a:gd name="T16" fmla="*/ 48 w 55"/>
                <a:gd name="T17" fmla="*/ 28 h 55"/>
                <a:gd name="T18" fmla="*/ 27 w 55"/>
                <a:gd name="T1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42" y="55"/>
                    <a:pt x="55" y="43"/>
                    <a:pt x="55" y="28"/>
                  </a:cubicBezTo>
                  <a:cubicBezTo>
                    <a:pt x="55" y="13"/>
                    <a:pt x="42" y="0"/>
                    <a:pt x="27" y="0"/>
                  </a:cubicBezTo>
                  <a:close/>
                  <a:moveTo>
                    <a:pt x="27" y="49"/>
                  </a:moveTo>
                  <a:cubicBezTo>
                    <a:pt x="16" y="49"/>
                    <a:pt x="6" y="39"/>
                    <a:pt x="6" y="28"/>
                  </a:cubicBezTo>
                  <a:cubicBezTo>
                    <a:pt x="6" y="17"/>
                    <a:pt x="16" y="7"/>
                    <a:pt x="27" y="7"/>
                  </a:cubicBezTo>
                  <a:cubicBezTo>
                    <a:pt x="38" y="7"/>
                    <a:pt x="48" y="17"/>
                    <a:pt x="48" y="28"/>
                  </a:cubicBezTo>
                  <a:cubicBezTo>
                    <a:pt x="48" y="39"/>
                    <a:pt x="38" y="49"/>
                    <a:pt x="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10026215" y="5613341"/>
            <a:ext cx="2167379" cy="1015663"/>
            <a:chOff x="10026215" y="5613341"/>
            <a:chExt cx="2167379" cy="1015663"/>
          </a:xfrm>
        </p:grpSpPr>
        <p:sp>
          <p:nvSpPr>
            <p:cNvPr id="63" name="TextBox 62"/>
            <p:cNvSpPr txBox="1"/>
            <p:nvPr/>
          </p:nvSpPr>
          <p:spPr>
            <a:xfrm>
              <a:off x="10599990" y="5613341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b="1">
                  <a:solidFill>
                    <a:schemeClr val="bg1"/>
                  </a:solidFill>
                  <a:latin typeface="+mj-lt"/>
                </a:rPr>
                <a:t>Poderoso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026215" y="5982673"/>
              <a:ext cx="2167379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200">
                  <a:solidFill>
                    <a:schemeClr val="bg1"/>
                  </a:solidFill>
                </a:rPr>
                <a:t>Adecuado para todas las categorías de negocios y presentaciones personales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0" y="0"/>
            <a:ext cx="2046093" cy="2297271"/>
            <a:chOff x="0" y="0"/>
            <a:chExt cx="2046093" cy="2297271"/>
          </a:xfrm>
          <a:solidFill>
            <a:srgbClr val="6F4B65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900" y="419100"/>
              <a:ext cx="18796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chemeClr val="bg1"/>
                  </a:solidFill>
                </a:rPr>
                <a:t>1 </a:t>
              </a:r>
            </a:p>
            <a:p>
              <a:pPr algn="ctr" rtl="0"/>
              <a:r>
                <a:rPr lang="es-US" cap="all" dirty="0">
                  <a:solidFill>
                    <a:schemeClr val="bg1"/>
                  </a:solidFill>
                </a:rPr>
                <a:t>Seleccionar e inspeccionar el equipo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48695" y="0"/>
            <a:ext cx="2053833" cy="2286000"/>
            <a:chOff x="2048695" y="0"/>
            <a:chExt cx="2053833" cy="2286000"/>
          </a:xfrm>
          <a:solidFill>
            <a:srgbClr val="AF9BAA"/>
          </a:solidFill>
        </p:grpSpPr>
        <p:sp>
          <p:nvSpPr>
            <p:cNvPr id="99" name="Rectangle 98"/>
            <p:cNvSpPr/>
            <p:nvPr/>
          </p:nvSpPr>
          <p:spPr>
            <a:xfrm>
              <a:off x="2048695" y="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22500" y="406400"/>
              <a:ext cx="16891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2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Preparar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la base</a:t>
              </a:r>
              <a:endParaRPr lang="en-US" cap="all" dirty="0">
                <a:solidFill>
                  <a:srgbClr val="76717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02876" y="0"/>
            <a:ext cx="2034000" cy="2286000"/>
            <a:chOff x="4102876" y="0"/>
            <a:chExt cx="2034000" cy="2286000"/>
          </a:xfrm>
          <a:solidFill>
            <a:srgbClr val="8E7287"/>
          </a:solidFill>
        </p:grpSpPr>
        <p:sp>
          <p:nvSpPr>
            <p:cNvPr id="93" name="Rectangle 92"/>
            <p:cNvSpPr/>
            <p:nvPr/>
          </p:nvSpPr>
          <p:spPr>
            <a:xfrm>
              <a:off x="4102876" y="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03700" y="431800"/>
              <a:ext cx="180340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3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Determinar el punto de partida más alto 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18435" y="0"/>
            <a:ext cx="2046093" cy="2297271"/>
            <a:chOff x="6118435" y="0"/>
            <a:chExt cx="2046093" cy="2297271"/>
          </a:xfrm>
          <a:solidFill>
            <a:srgbClr val="5C3352"/>
          </a:solidFill>
        </p:grpSpPr>
        <p:sp>
          <p:nvSpPr>
            <p:cNvPr id="98" name="Rectangle 97"/>
            <p:cNvSpPr/>
            <p:nvPr/>
          </p:nvSpPr>
          <p:spPr>
            <a:xfrm>
              <a:off x="6118435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97600" y="495300"/>
              <a:ext cx="18923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4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Fijar las durmientes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58100" y="0"/>
            <a:ext cx="3073400" cy="2286000"/>
            <a:chOff x="7658100" y="0"/>
            <a:chExt cx="3073400" cy="2286000"/>
          </a:xfrm>
          <a:solidFill>
            <a:srgbClr val="8E7287"/>
          </a:solidFill>
        </p:grpSpPr>
        <p:sp>
          <p:nvSpPr>
            <p:cNvPr id="100" name="Rectangle 99"/>
            <p:cNvSpPr/>
            <p:nvPr/>
          </p:nvSpPr>
          <p:spPr>
            <a:xfrm>
              <a:off x="8150926" y="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58100" y="469900"/>
              <a:ext cx="3073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5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Colocar 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las bases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0145907" y="0"/>
            <a:ext cx="2046093" cy="2297271"/>
            <a:chOff x="10145907" y="0"/>
            <a:chExt cx="2046093" cy="2297271"/>
          </a:xfrm>
          <a:solidFill>
            <a:srgbClr val="BFAFBB"/>
          </a:solidFill>
        </p:grpSpPr>
        <p:sp>
          <p:nvSpPr>
            <p:cNvPr id="59" name="Rectangle 58"/>
            <p:cNvSpPr/>
            <p:nvPr/>
          </p:nvSpPr>
          <p:spPr>
            <a:xfrm>
              <a:off x="10145907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160000" y="336034"/>
              <a:ext cx="2006454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6</a:t>
              </a:r>
            </a:p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Colocar </a:t>
              </a:r>
            </a:p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las HORIZONTALES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0" y="2286000"/>
            <a:ext cx="2053833" cy="2286000"/>
            <a:chOff x="0" y="2286000"/>
            <a:chExt cx="2053833" cy="2286000"/>
          </a:xfrm>
          <a:solidFill>
            <a:srgbClr val="8E7287"/>
          </a:solidFill>
        </p:grpSpPr>
        <p:sp>
          <p:nvSpPr>
            <p:cNvPr id="81" name="Rectangle 80"/>
            <p:cNvSpPr/>
            <p:nvPr/>
          </p:nvSpPr>
          <p:spPr>
            <a:xfrm>
              <a:off x="0" y="228600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60429" y="2977634"/>
              <a:ext cx="1460657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7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Colocar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los POSTES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054435" y="2286000"/>
            <a:ext cx="2046093" cy="2297271"/>
            <a:chOff x="2054435" y="2286000"/>
            <a:chExt cx="2046093" cy="2297271"/>
          </a:xfrm>
          <a:solidFill>
            <a:srgbClr val="5C3352"/>
          </a:solidFill>
        </p:grpSpPr>
        <p:sp>
          <p:nvSpPr>
            <p:cNvPr id="58" name="Rectangle 57"/>
            <p:cNvSpPr/>
            <p:nvPr/>
          </p:nvSpPr>
          <p:spPr>
            <a:xfrm>
              <a:off x="2054435" y="22860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61947" y="2863334"/>
              <a:ext cx="180049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8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FIJAR LOS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LARGUEROS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 y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LOS SOPORTES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708400" y="2273300"/>
            <a:ext cx="2654300" cy="2286000"/>
            <a:chOff x="3708400" y="2273300"/>
            <a:chExt cx="2654300" cy="2286000"/>
          </a:xfrm>
          <a:solidFill>
            <a:srgbClr val="BFAFBB"/>
          </a:solidFill>
        </p:grpSpPr>
        <p:sp>
          <p:nvSpPr>
            <p:cNvPr id="61" name="Rectangle 60"/>
            <p:cNvSpPr/>
            <p:nvPr/>
          </p:nvSpPr>
          <p:spPr>
            <a:xfrm>
              <a:off x="4099626" y="227330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708400" y="2844800"/>
              <a:ext cx="2654300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9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Fijar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DIAGONALES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34100" y="2273300"/>
            <a:ext cx="2108200" cy="2286000"/>
            <a:chOff x="6134100" y="2260600"/>
            <a:chExt cx="2108200" cy="2286000"/>
          </a:xfrm>
          <a:solidFill>
            <a:srgbClr val="8E7287"/>
          </a:solidFill>
        </p:grpSpPr>
        <p:sp>
          <p:nvSpPr>
            <p:cNvPr id="70" name="Rectangle 69"/>
            <p:cNvSpPr/>
            <p:nvPr/>
          </p:nvSpPr>
          <p:spPr>
            <a:xfrm>
              <a:off x="6134876" y="226060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134100" y="2891135"/>
              <a:ext cx="21082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10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FIJAR ACCESO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Y ETIQUETA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899400" y="2273300"/>
            <a:ext cx="2501900" cy="2297271"/>
            <a:chOff x="7899400" y="2273300"/>
            <a:chExt cx="2501900" cy="2297271"/>
          </a:xfrm>
          <a:solidFill>
            <a:srgbClr val="6F4B65"/>
          </a:solidFill>
        </p:grpSpPr>
        <p:sp>
          <p:nvSpPr>
            <p:cNvPr id="76" name="Rectangle 75"/>
            <p:cNvSpPr/>
            <p:nvPr/>
          </p:nvSpPr>
          <p:spPr>
            <a:xfrm>
              <a:off x="8126607" y="22733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899400" y="2801035"/>
              <a:ext cx="2501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11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INSTALAR Y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ASEGURAR LA PLATAFORMA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918700" y="2298700"/>
            <a:ext cx="2501900" cy="2286000"/>
            <a:chOff x="9918700" y="2298700"/>
            <a:chExt cx="2501900" cy="2286000"/>
          </a:xfrm>
          <a:solidFill>
            <a:srgbClr val="AF9BAA"/>
          </a:solidFill>
        </p:grpSpPr>
        <p:sp>
          <p:nvSpPr>
            <p:cNvPr id="74" name="Rectangle 73"/>
            <p:cNvSpPr/>
            <p:nvPr/>
          </p:nvSpPr>
          <p:spPr>
            <a:xfrm>
              <a:off x="10138167" y="229870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918700" y="2686323"/>
              <a:ext cx="2501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12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INSTALAR LA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BARANDAL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DEL SISTEMA Y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LAS TABLAS DE CAPELLADA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-1" y="4559299"/>
            <a:ext cx="12192001" cy="2298700"/>
            <a:chOff x="-201050" y="4521792"/>
            <a:chExt cx="2541613" cy="2349187"/>
          </a:xfrm>
        </p:grpSpPr>
        <p:sp>
          <p:nvSpPr>
            <p:cNvPr id="82" name="Rectangle 81"/>
            <p:cNvSpPr/>
            <p:nvPr/>
          </p:nvSpPr>
          <p:spPr>
            <a:xfrm>
              <a:off x="-201050" y="4521792"/>
              <a:ext cx="2541613" cy="2349187"/>
            </a:xfrm>
            <a:prstGeom prst="rect">
              <a:avLst/>
            </a:prstGeom>
            <a:solidFill>
              <a:srgbClr val="8E7287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-179870" y="5201336"/>
              <a:ext cx="2501900" cy="84924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2400" cap="all">
                  <a:solidFill>
                    <a:srgbClr val="FFFFFF"/>
                  </a:solidFill>
                </a:rPr>
                <a:t>13</a:t>
              </a:r>
            </a:p>
            <a:p>
              <a:pPr algn="ctr" rtl="0"/>
              <a:r>
                <a:rPr lang="es-US" sz="2400" cap="all">
                  <a:solidFill>
                    <a:srgbClr val="FFFFFF"/>
                  </a:solidFill>
                </a:rPr>
                <a:t>INSPECCIONAR EL ANDAMIO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972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2870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tx2">
                    <a:lumMod val="75000"/>
                  </a:schemeClr>
                </a:solidFill>
                <a:latin typeface="+mj-lt"/>
              </a:rPr>
              <a:t>acceso</a:t>
            </a:r>
            <a:endParaRPr lang="en-US" sz="4400" cap="al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9300" y="1133356"/>
            <a:ext cx="4724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Se requiere un acceso adecuado para todos los andamios. Este acceso debe permitir a un trabajador acceder a la plataforma </a:t>
            </a:r>
            <a:r>
              <a:rPr lang="es-US" sz="2100" b="1" i="1" dirty="0">
                <a:solidFill>
                  <a:srgbClr val="595959"/>
                </a:solidFill>
              </a:rPr>
              <a:t>de forma segura</a:t>
            </a:r>
            <a:r>
              <a:rPr lang="es-US" sz="21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Es una buena práctica extender la escalera a 36 pulgadas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(914 mm) por encima de la plataforma, de manera que el trabajador cuente con un sostén al subir o bajar de la plataforma.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Si la subida es superior a 30 o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35 pies (de 9.1 m a 10.7 m), podrá ser necesaria una plataforma de descanso.</a:t>
            </a:r>
          </a:p>
          <a:p>
            <a:pPr marL="198000" indent="-198000" rtl="0"/>
            <a:endParaRPr lang="en-US" sz="2100" dirty="0">
              <a:solidFill>
                <a:srgbClr val="7F7F7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0500" y="565149"/>
            <a:ext cx="2159000" cy="5608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2126" y="689030"/>
            <a:ext cx="4461841" cy="5686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5400" y="1673189"/>
            <a:ext cx="389890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100" dirty="0">
                <a:solidFill>
                  <a:srgbClr val="595959"/>
                </a:solidFill>
              </a:rPr>
              <a:t>Aproximadamente el 15 % de las lesiones relacionadas con los andamios ocurren cuando los trabajadores suben y bajan.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Utilice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técnicas de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escalada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seguras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(contacto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de tres puntos,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como se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muestra).</a:t>
            </a:r>
          </a:p>
          <a:p>
            <a:pPr rtl="0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rtl="0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="" xmlns:ma="http://schemas.microsoft.com/office/mac/drawingml/2008/main" xmlns:mv="urn:schemas-microsoft-com:mac:vml" Requires="ma">
            <p:blipFill>
              <a:blip r:embed="rId7"/>
              <a:srcRect r="9847"/>
              <a:stretch>
                <a:fillRect/>
              </a:stretch>
            </p:blipFill>
          </mc:Choice>
          <mc:Fallback>
            <p:blipFill>
              <a:blip r:embed="rId8"/>
              <a:srcRect r="9847"/>
              <a:stretch>
                <a:fillRect/>
              </a:stretch>
            </p:blipFill>
          </mc:Fallback>
        </mc:AlternateContent>
        <p:spPr>
          <a:xfrm>
            <a:off x="-228600" y="1168400"/>
            <a:ext cx="5232400" cy="482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678" y="700379"/>
            <a:ext cx="7183322" cy="5484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5C33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36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5300" y="1116023"/>
            <a:ext cx="10096500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Una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básica de andamio de SISTEMA es el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bloque de construcción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todas las configuraciones de andamio.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longitud de los postes y los miembros horizontales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depende de: </a:t>
            </a:r>
            <a:b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aplicación, la altura requerida, el tamaño de plataforma requerido y el espacio disponible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componentes de tubos y abrazaderas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pueden utilizar con los andamios de sistema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andamios de sistema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ser construidos de acuerdo con los pasos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provistos para asegurar que el andamio sea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estructuralmente sólido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fuerte, seguro</a:t>
            </a: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que </a:t>
            </a:r>
            <a:r>
              <a:rPr lang="es-US" sz="20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cumpla con las regulaciones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Se requiere un </a:t>
            </a:r>
            <a:r>
              <a:rPr lang="es-US" sz="2000" cap="all" dirty="0">
                <a:solidFill>
                  <a:srgbClr val="595959"/>
                </a:solidFill>
              </a:rPr>
              <a:t>sistema de barandal</a:t>
            </a:r>
            <a:r>
              <a:rPr lang="es-US" sz="2000" dirty="0">
                <a:solidFill>
                  <a:srgbClr val="595959"/>
                </a:solidFill>
              </a:rPr>
              <a:t> o un sistema personal de detención de caídas en </a:t>
            </a:r>
            <a:r>
              <a:rPr lang="es-US" sz="2000" cap="all" dirty="0">
                <a:solidFill>
                  <a:srgbClr val="595959"/>
                </a:solidFill>
              </a:rPr>
              <a:t>todos los lados y extremos abiertos de las plataformas de trabajo</a:t>
            </a:r>
            <a:r>
              <a:rPr lang="es-US" sz="2000" dirty="0">
                <a:solidFill>
                  <a:srgbClr val="595959"/>
                </a:solidFill>
              </a:rPr>
              <a:t>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8000" indent="-198000" rtl="0">
              <a:spcAft>
                <a:spcPts val="1800"/>
              </a:spcAft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5C33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58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7100" y="1422400"/>
            <a:ext cx="887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32000" y="1281123"/>
            <a:ext cx="98171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Las plataformas deben estar TOTALMENTE ENTABLONADAS.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Comience con una </a:t>
            </a:r>
            <a:r>
              <a:rPr lang="es-US" sz="2300" cap="all" dirty="0">
                <a:solidFill>
                  <a:srgbClr val="595959"/>
                </a:solidFill>
              </a:rPr>
              <a:t>base firme</a:t>
            </a:r>
            <a:r>
              <a:rPr lang="es-US" sz="2300" dirty="0">
                <a:solidFill>
                  <a:srgbClr val="595959"/>
                </a:solidFill>
              </a:rPr>
              <a:t> y despeje el área.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cap="all" dirty="0">
                <a:solidFill>
                  <a:srgbClr val="595959"/>
                </a:solidFill>
              </a:rPr>
              <a:t>Nivele,</a:t>
            </a:r>
            <a:r>
              <a:rPr lang="es-US" sz="2300" dirty="0">
                <a:solidFill>
                  <a:srgbClr val="595959"/>
                </a:solidFill>
              </a:rPr>
              <a:t> ajuste </a:t>
            </a:r>
            <a:r>
              <a:rPr lang="es-US" sz="2300" cap="all" dirty="0">
                <a:solidFill>
                  <a:srgbClr val="595959"/>
                </a:solidFill>
              </a:rPr>
              <a:t>y</a:t>
            </a:r>
            <a:r>
              <a:rPr lang="es-US" sz="2300" dirty="0">
                <a:solidFill>
                  <a:srgbClr val="595959"/>
                </a:solidFill>
              </a:rPr>
              <a:t> </a:t>
            </a:r>
            <a:r>
              <a:rPr lang="es-US" sz="2300" cap="all" dirty="0">
                <a:solidFill>
                  <a:srgbClr val="595959"/>
                </a:solidFill>
              </a:rPr>
              <a:t>aplome el andamio</a:t>
            </a:r>
            <a:r>
              <a:rPr lang="es-US" sz="2300" dirty="0">
                <a:solidFill>
                  <a:srgbClr val="595959"/>
                </a:solidFill>
              </a:rPr>
              <a:t> para evitar problemas.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El </a:t>
            </a:r>
            <a:r>
              <a:rPr lang="es-US" sz="2300" cap="all" dirty="0">
                <a:solidFill>
                  <a:srgbClr val="595959"/>
                </a:solidFill>
              </a:rPr>
              <a:t>sistema de etiquetas de tres colores</a:t>
            </a:r>
            <a:r>
              <a:rPr lang="es-US" sz="2300" dirty="0">
                <a:solidFill>
                  <a:srgbClr val="595959"/>
                </a:solidFill>
              </a:rPr>
              <a:t> se utiliza en muchos sitios de trabajo para que los trabajadores sepan cuándo el andamio es o no seguro de utilizar.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La persona competente DEBE INSPECCIONAR el andamio </a:t>
            </a:r>
            <a:r>
              <a:rPr lang="es-US" sz="2300" cap="all" dirty="0">
                <a:solidFill>
                  <a:srgbClr val="595959"/>
                </a:solidFill>
              </a:rPr>
              <a:t>ANTES DE UTILIZARLO, AL CAMBIO DE CADA TURNO, y como mínimo, debe inspeccionarse UNA VEZ AL DÍA</a:t>
            </a:r>
            <a:r>
              <a:rPr lang="es-US" sz="2300" dirty="0">
                <a:solidFill>
                  <a:srgbClr val="595959"/>
                </a:solidFill>
              </a:rPr>
              <a:t>, o después de que ocurra algo que pueda haber </a:t>
            </a:r>
            <a:r>
              <a:rPr lang="es-US" sz="2300" cap="all" dirty="0">
                <a:solidFill>
                  <a:srgbClr val="595959"/>
                </a:solidFill>
              </a:rPr>
              <a:t>afectado la estabilidad del andamio.</a:t>
            </a:r>
          </a:p>
        </p:txBody>
      </p:sp>
      <p:pic>
        <p:nvPicPr>
          <p:cNvPr id="16" name="Picture 1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700" y="6105524"/>
            <a:ext cx="4064001" cy="752476"/>
            <a:chOff x="12700" y="6105524"/>
            <a:chExt cx="4064001" cy="752476"/>
          </a:xfrm>
        </p:grpSpPr>
        <p:sp>
          <p:nvSpPr>
            <p:cNvPr id="12" name="Rectangle 11"/>
            <p:cNvSpPr/>
            <p:nvPr/>
          </p:nvSpPr>
          <p:spPr>
            <a:xfrm rot="16200000">
              <a:off x="652462" y="5465762"/>
              <a:ext cx="752476" cy="2032000"/>
            </a:xfrm>
            <a:prstGeom prst="rect">
              <a:avLst/>
            </a:prstGeom>
            <a:solidFill>
              <a:srgbClr val="42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2697701" y="5479000"/>
              <a:ext cx="726000" cy="2032000"/>
            </a:xfrm>
            <a:prstGeom prst="rect">
              <a:avLst/>
            </a:prstGeom>
            <a:solidFill>
              <a:srgbClr val="5C3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sp>
        <p:nvSpPr>
          <p:cNvPr id="15" name="Rectangle 14"/>
          <p:cNvSpPr/>
          <p:nvPr/>
        </p:nvSpPr>
        <p:spPr>
          <a:xfrm rot="16200000">
            <a:off x="6748464" y="5465763"/>
            <a:ext cx="752474" cy="2032000"/>
          </a:xfrm>
          <a:prstGeom prst="rect">
            <a:avLst/>
          </a:prstGeom>
          <a:solidFill>
            <a:srgbClr val="8E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80466" y="5465766"/>
            <a:ext cx="752468" cy="2032000"/>
          </a:xfrm>
          <a:prstGeom prst="rect">
            <a:avLst/>
          </a:prstGeom>
          <a:solidFill>
            <a:srgbClr val="AF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BFA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5067137" y="4752582"/>
            <a:ext cx="102886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6713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61543" y="2560359"/>
            <a:ext cx="8668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 RODANTE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27378" y="3341629"/>
            <a:ext cx="79372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F300"/>
                </a:solidFill>
                <a:latin typeface="Source Sans Pro Light" panose="020B0403030403020204" pitchFamily="34" charset="0"/>
              </a:rPr>
              <a:t>Los andamios rodantes se pueden mover fácilmente</a:t>
            </a:r>
            <a:endParaRPr lang="id-ID" sz="22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76701" y="5194300"/>
            <a:ext cx="2032000" cy="1663700"/>
            <a:chOff x="4076701" y="5194300"/>
            <a:chExt cx="2032000" cy="1663700"/>
          </a:xfrm>
          <a:solidFill>
            <a:srgbClr val="6F4B65"/>
          </a:solidFill>
        </p:grpSpPr>
        <p:sp>
          <p:nvSpPr>
            <p:cNvPr id="14" name="Rectangle 13"/>
            <p:cNvSpPr/>
            <p:nvPr/>
          </p:nvSpPr>
          <p:spPr>
            <a:xfrm rot="16200000">
              <a:off x="4260851" y="5010150"/>
              <a:ext cx="16637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3300" y="5638800"/>
              <a:ext cx="9398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608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14900" y="274359"/>
            <a:ext cx="669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tx2"/>
                </a:solidFill>
                <a:latin typeface="+mj-lt"/>
              </a:rPr>
              <a:t>ANDAMIOS RODANTES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8200" y="1181100"/>
            <a:ext cx="56261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bases utilizan </a:t>
            </a:r>
            <a:r>
              <a:rPr lang="es-US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ruedas giratorias en</a:t>
            </a: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lugar de placas base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Requiere un </a:t>
            </a:r>
            <a:r>
              <a:rPr lang="es-US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refuerzo horizontal diagonal</a:t>
            </a: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 refuerzo de base).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base debe ser una </a:t>
            </a:r>
            <a:r>
              <a:rPr lang="es-US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superficie plana y dura</a:t>
            </a: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pueda soportar las cargas previstas.</a:t>
            </a:r>
          </a:p>
          <a:p>
            <a:pPr rtl="0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0"/>
            <a:ext cx="4025900" cy="65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9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2" y="876764"/>
            <a:ext cx="3800782" cy="26717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6251" y="350559"/>
            <a:ext cx="6643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RUEDAS GIRATORIAS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60085" y="1073053"/>
            <a:ext cx="3128050" cy="2208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144" y="3388985"/>
            <a:ext cx="1128304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Las ruedas giratorias se pueden insertar en un poste del andamio o unir a un tornillo nivelador. Si se utiliza con un tornillo nivelador, la extensión máxima del mismo no puede ser superior a 12 pulgadas (305 mm) para que el andamio sea seguro.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La rueda giratoria está equipada con un freno de doble acción que impide que ruede y oscile.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Al menos dos de las ruedas giratorias del andamio rodante deben ser orientables.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Es importante no exceder la capacidad de carga clasificada de las ruedas giratorias.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1D5AB-110E-5E47-97CF-ECE23C761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135" y="1073052"/>
            <a:ext cx="4263336" cy="220898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1500" y="781050"/>
            <a:ext cx="3429000" cy="560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102100" y="1435100"/>
            <a:ext cx="7721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rgbClr val="595959"/>
                </a:solidFill>
              </a:rPr>
              <a:t>Un refuerzo horizontal diagonal (refuerzo de base) se fija diagonalmente a través de la torre desde la pata de una estructura por medio de la pata opuesta en la estructura adyacente. </a:t>
            </a:r>
          </a:p>
          <a:p>
            <a:pPr rtl="0"/>
            <a:endParaRPr lang="en-US" sz="2400" dirty="0">
              <a:solidFill>
                <a:srgbClr val="595959"/>
              </a:solidFill>
            </a:endParaRPr>
          </a:p>
          <a:p>
            <a:pPr rtl="0"/>
            <a:r>
              <a:rPr lang="es-US" sz="2400">
                <a:solidFill>
                  <a:srgbClr val="595959"/>
                </a:solidFill>
              </a:rPr>
              <a:t>Proporciona rigidez a la torre, mantiene la torre recta mientras se mueve y evita que la torre se "pliegue" y se derrumbe. </a:t>
            </a:r>
          </a:p>
          <a:p>
            <a:pPr rtl="0"/>
            <a:endParaRPr lang="en-US" sz="2400" dirty="0">
              <a:solidFill>
                <a:srgbClr val="595959"/>
              </a:solidFill>
            </a:endParaRPr>
          </a:p>
          <a:p>
            <a:pPr rtl="0"/>
            <a:r>
              <a:rPr lang="es-US" sz="2400">
                <a:solidFill>
                  <a:srgbClr val="595959"/>
                </a:solidFill>
              </a:rPr>
              <a:t>El primer refuerzo horizontal diagonal se fija en la parte inferior de la torre, lo más cerca posible de las ruedas giratorias.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4600" y="3505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REFUERZO HORIZONTAL DIAGONAL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4" name="Picture 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841500" y="4940300"/>
            <a:ext cx="800100" cy="660400"/>
          </a:xfrm>
          <a:prstGeom prst="straightConnector1">
            <a:avLst/>
          </a:prstGeom>
          <a:ln w="28575" cap="flat" cmpd="sng" algn="ctr">
            <a:solidFill>
              <a:srgbClr val="FF6600"/>
            </a:solidFill>
            <a:prstDash val="solid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4901" y="350559"/>
            <a:ext cx="10201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ESTABILIZADORES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7100" y="1409700"/>
            <a:ext cx="65441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son componentes que se sujetan al andamio ampliando la base y permitiendo que la torre se construya con mayor altura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proporcionan estabilidad al aumentar la dimensión de la base de un andamio, siempre que se supere una relación de ancho de base-altura de 4:1 o 3:1 (según la jurisdicción).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se utilizan comúnmente en los andamios rodantes, pero también se utilizan en las torres estacionarias.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9131" b="-28496"/>
          <a:stretch/>
        </p:blipFill>
        <p:spPr>
          <a:xfrm>
            <a:off x="125185" y="611748"/>
            <a:ext cx="4887686" cy="72063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916" y="1417488"/>
            <a:ext cx="701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 final de esta parte del curso podrás: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374" y="680759"/>
            <a:ext cx="6993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tx2"/>
                </a:solidFill>
                <a:latin typeface="+mj-lt"/>
              </a:rPr>
              <a:t>Resultados del aprendizaje: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" name="Group 43"/>
          <p:cNvGrpSpPr/>
          <p:nvPr/>
        </p:nvGrpSpPr>
        <p:grpSpPr>
          <a:xfrm>
            <a:off x="698500" y="2254311"/>
            <a:ext cx="4889501" cy="1034989"/>
            <a:chOff x="1041400" y="2254311"/>
            <a:chExt cx="4889501" cy="1034989"/>
          </a:xfrm>
        </p:grpSpPr>
        <p:sp>
          <p:nvSpPr>
            <p:cNvPr id="5" name="TextBox 4"/>
            <p:cNvSpPr txBox="1"/>
            <p:nvPr/>
          </p:nvSpPr>
          <p:spPr>
            <a:xfrm>
              <a:off x="2005004" y="2254311"/>
              <a:ext cx="26212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SISTEMA</a:t>
              </a:r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1286112" y="2684950"/>
              <a:ext cx="423629" cy="370251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10" name="Freeform 8"/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041400" y="2387600"/>
              <a:ext cx="901700" cy="901700"/>
            </a:xfrm>
            <a:prstGeom prst="ellipse">
              <a:avLst/>
            </a:prstGeom>
            <a:solidFill>
              <a:srgbClr val="4221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7300" y="24257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9301" y="2590800"/>
              <a:ext cx="39116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Reconocer, identificar e inspeccionar los componentes de un andamio de sistema básico y los accesorios relacionados.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2" name="Group 44"/>
          <p:cNvGrpSpPr/>
          <p:nvPr/>
        </p:nvGrpSpPr>
        <p:grpSpPr>
          <a:xfrm>
            <a:off x="673100" y="3557204"/>
            <a:ext cx="6370795" cy="1099020"/>
            <a:chOff x="1016000" y="3557204"/>
            <a:chExt cx="6370795" cy="1099020"/>
          </a:xfrm>
        </p:grpSpPr>
        <p:sp>
          <p:nvSpPr>
            <p:cNvPr id="13" name="Oval 12"/>
            <p:cNvSpPr/>
            <p:nvPr/>
          </p:nvSpPr>
          <p:spPr>
            <a:xfrm>
              <a:off x="1016000" y="3732397"/>
              <a:ext cx="926812" cy="923827"/>
            </a:xfrm>
            <a:prstGeom prst="ellipse">
              <a:avLst/>
            </a:prstGeom>
            <a:solidFill>
              <a:srgbClr val="5C3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5003" y="3557204"/>
              <a:ext cx="538179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700" spc="-2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SISTEMA DE CONSTRUCCIÓN DE ANDAMIOS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5004" y="3906278"/>
              <a:ext cx="4027496" cy="6924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Construir un andamio de sistema básico y agregar elevaciones adicionales. Inspeccionar un andamio completo, antes de usarlo.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44600" y="37846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676085" y="4912070"/>
            <a:ext cx="5013515" cy="1639880"/>
            <a:chOff x="1018985" y="4912070"/>
            <a:chExt cx="5013515" cy="1639880"/>
          </a:xfrm>
        </p:grpSpPr>
        <p:sp>
          <p:nvSpPr>
            <p:cNvPr id="18" name="Oval 17"/>
            <p:cNvSpPr/>
            <p:nvPr/>
          </p:nvSpPr>
          <p:spPr>
            <a:xfrm>
              <a:off x="1018985" y="5038738"/>
              <a:ext cx="923827" cy="923827"/>
            </a:xfrm>
            <a:prstGeom prst="ellipse">
              <a:avLst/>
            </a:prstGeom>
            <a:solidFill>
              <a:srgbClr val="6F4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05004" y="4912070"/>
              <a:ext cx="380905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RODANTES DE SISTEMA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05004" y="5212619"/>
              <a:ext cx="402749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Identificar los componentes de un andamio rodante básico de sistema, y aprender a construir un andamio rodante de torre y a preparar una lista de equipos.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44601" y="5105400"/>
              <a:ext cx="4698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2" name="Group 46"/>
          <p:cNvGrpSpPr/>
          <p:nvPr/>
        </p:nvGrpSpPr>
        <p:grpSpPr>
          <a:xfrm>
            <a:off x="6202698" y="2292411"/>
            <a:ext cx="5354302" cy="1617939"/>
            <a:chOff x="6545598" y="2292411"/>
            <a:chExt cx="5354302" cy="1617939"/>
          </a:xfrm>
        </p:grpSpPr>
        <p:sp>
          <p:nvSpPr>
            <p:cNvPr id="23" name="Oval 22"/>
            <p:cNvSpPr/>
            <p:nvPr/>
          </p:nvSpPr>
          <p:spPr>
            <a:xfrm>
              <a:off x="6545598" y="2424760"/>
              <a:ext cx="923827" cy="923827"/>
            </a:xfrm>
            <a:prstGeom prst="ellipse">
              <a:avLst/>
            </a:prstGeom>
            <a:solidFill>
              <a:srgbClr val="8E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3414" y="2292411"/>
              <a:ext cx="409278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MÚLTIPLES SECCIONES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53414" y="2598641"/>
              <a:ext cx="4346486" cy="6924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spc="-20" dirty="0">
                  <a:solidFill>
                    <a:srgbClr val="595959"/>
                  </a:solidFill>
                </a:rPr>
                <a:t>Construir andamios de área y andamios de tendido continuo agregando secciones adicionales a lo largo y a lo ancho, y esbozar un diseño de andamio,</a:t>
              </a:r>
              <a:endParaRPr lang="id-ID" sz="1300" spc="-20" dirty="0">
                <a:solidFill>
                  <a:srgbClr val="595959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18300" y="24638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7" name="Group 47"/>
          <p:cNvGrpSpPr/>
          <p:nvPr/>
        </p:nvGrpSpPr>
        <p:grpSpPr>
          <a:xfrm>
            <a:off x="6224495" y="3403408"/>
            <a:ext cx="5218205" cy="1840442"/>
            <a:chOff x="6567395" y="3403408"/>
            <a:chExt cx="5218205" cy="1840442"/>
          </a:xfrm>
        </p:grpSpPr>
        <p:sp>
          <p:nvSpPr>
            <p:cNvPr id="28" name="Oval 27"/>
            <p:cNvSpPr/>
            <p:nvPr/>
          </p:nvSpPr>
          <p:spPr>
            <a:xfrm>
              <a:off x="6567395" y="3732397"/>
              <a:ext cx="923827" cy="923827"/>
            </a:xfrm>
            <a:prstGeom prst="ellipse">
              <a:avLst/>
            </a:prstGeom>
            <a:solidFill>
              <a:srgbClr val="AF9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53414" y="3403408"/>
              <a:ext cx="325922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ELEVACIÓN Y </a:t>
              </a:r>
              <a:b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es-US" sz="17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MÚLTIPLES SECCIONES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3414" y="3965270"/>
              <a:ext cx="423218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Estabilizar andamios más altos utilizando sujeciones, identificar las consideraciones importantes al construir andamios cerrados y desarrollar bocetos más detallados.</a:t>
              </a:r>
              <a:endParaRPr lang="id-ID" sz="1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81800" y="37973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oup 50"/>
          <p:cNvGrpSpPr/>
          <p:nvPr/>
        </p:nvGrpSpPr>
        <p:grpSpPr>
          <a:xfrm>
            <a:off x="6224495" y="5038738"/>
            <a:ext cx="4968133" cy="1487812"/>
            <a:chOff x="6567395" y="5038738"/>
            <a:chExt cx="4968133" cy="1487812"/>
          </a:xfrm>
        </p:grpSpPr>
        <p:sp>
          <p:nvSpPr>
            <p:cNvPr id="33" name="Oval 32"/>
            <p:cNvSpPr/>
            <p:nvPr/>
          </p:nvSpPr>
          <p:spPr>
            <a:xfrm>
              <a:off x="6567395" y="5038738"/>
              <a:ext cx="923827" cy="923827"/>
            </a:xfrm>
            <a:prstGeom prst="ellipse">
              <a:avLst/>
            </a:prstGeom>
            <a:solidFill>
              <a:srgbClr val="BFA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91514" y="5039070"/>
              <a:ext cx="313900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700" cap="all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Desmontar y almacenar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78814" y="5352319"/>
              <a:ext cx="3956714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Prepararse para desarmar los andamios de forma segura. Almacenar el equipo de andamiaje de manera adecuada para evitar daños.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1800" y="50800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 xmlns:mc="http://schemas.openxmlformats.org/markup-compatibility/2006">
          <mc:Choice xmlns="" xmlns:ma="http://schemas.microsoft.com/office/mac/drawingml/2008/main" xmlns:mv="urn:schemas-microsoft-com:mac:vml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52400" y="1670050"/>
            <a:ext cx="5588000" cy="359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4289F-BA3A-E847-B4C9-8DF2517048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8324"/>
          <a:stretch/>
        </p:blipFill>
        <p:spPr>
          <a:xfrm>
            <a:off x="5945360" y="897603"/>
            <a:ext cx="5685884" cy="457450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6F4B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492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460500"/>
            <a:ext cx="889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torres de andamios </a:t>
            </a:r>
            <a:r>
              <a:rPr lang="es-US" sz="2400" cap="all" dirty="0">
                <a:solidFill>
                  <a:srgbClr val="595959"/>
                </a:solidFill>
              </a:rPr>
              <a:t>rodantes</a:t>
            </a:r>
            <a:r>
              <a:rPr lang="es-US" sz="2400" dirty="0">
                <a:solidFill>
                  <a:srgbClr val="595959"/>
                </a:solidFill>
              </a:rPr>
              <a:t> tienen ruedas giratorias en lugar de placas base y requieren refuerzos horizontales diagonales (refuerzos de base)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base debe ser una </a:t>
            </a:r>
            <a:r>
              <a:rPr lang="es-US" sz="2400" cap="all" dirty="0">
                <a:solidFill>
                  <a:srgbClr val="595959"/>
                </a:solidFill>
              </a:rPr>
              <a:t>superficie plana y dura</a:t>
            </a:r>
            <a:r>
              <a:rPr lang="es-US" sz="2400" dirty="0">
                <a:solidFill>
                  <a:srgbClr val="595959"/>
                </a:solidFill>
              </a:rPr>
              <a:t> capaz de soportar las cargas previstas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El </a:t>
            </a:r>
            <a:r>
              <a:rPr lang="es-US" sz="2400" cap="all" dirty="0">
                <a:solidFill>
                  <a:srgbClr val="595959"/>
                </a:solidFill>
              </a:rPr>
              <a:t>freno de DOBLE ACCIÓN de la rueda giratoria </a:t>
            </a:r>
            <a:r>
              <a:rPr lang="es-US" sz="2400" dirty="0">
                <a:solidFill>
                  <a:srgbClr val="595959"/>
                </a:solidFill>
              </a:rPr>
              <a:t>evita que las ruedas </a:t>
            </a:r>
            <a:r>
              <a:rPr lang="es-US" sz="2400" cap="all" dirty="0">
                <a:solidFill>
                  <a:srgbClr val="595959"/>
                </a:solidFill>
              </a:rPr>
              <a:t>rueden</a:t>
            </a:r>
            <a:r>
              <a:rPr lang="es-US" sz="2400" dirty="0">
                <a:solidFill>
                  <a:srgbClr val="595959"/>
                </a:solidFill>
              </a:rPr>
              <a:t> y </a:t>
            </a:r>
            <a:r>
              <a:rPr lang="es-US" sz="2400" cap="all" dirty="0">
                <a:solidFill>
                  <a:srgbClr val="595959"/>
                </a:solidFill>
              </a:rPr>
              <a:t>giren</a:t>
            </a:r>
            <a:r>
              <a:rPr lang="es-US" sz="2400" dirty="0">
                <a:solidFill>
                  <a:srgbClr val="595959"/>
                </a:solidFill>
              </a:rPr>
              <a:t> (u </a:t>
            </a:r>
            <a:r>
              <a:rPr lang="es-US" sz="2400" cap="all" dirty="0">
                <a:solidFill>
                  <a:srgbClr val="595959"/>
                </a:solidFill>
              </a:rPr>
              <a:t>oscilen</a:t>
            </a:r>
            <a:r>
              <a:rPr lang="es-US" sz="2400" dirty="0">
                <a:solidFill>
                  <a:srgbClr val="595959"/>
                </a:solidFill>
              </a:rPr>
              <a:t>)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Por lo menos dos de las ruedas giratorias</a:t>
            </a:r>
            <a:r>
              <a:rPr lang="es-US" sz="2400" dirty="0">
                <a:solidFill>
                  <a:srgbClr val="595959"/>
                </a:solidFill>
              </a:rPr>
              <a:t> del andamio rodante deben ser </a:t>
            </a:r>
            <a:r>
              <a:rPr lang="es-US" sz="2400" cap="all" dirty="0">
                <a:solidFill>
                  <a:srgbClr val="595959"/>
                </a:solidFill>
              </a:rPr>
              <a:t>orientables</a:t>
            </a:r>
            <a:r>
              <a:rPr lang="es-US" sz="2400" dirty="0">
                <a:solidFill>
                  <a:srgbClr val="595959"/>
                </a:solidFill>
              </a:rPr>
              <a:t>.</a:t>
            </a:r>
            <a:endParaRPr lang="en-US" sz="2400" dirty="0">
              <a:solidFill>
                <a:srgbClr val="595959"/>
              </a:solidFill>
            </a:endParaRPr>
          </a:p>
          <a:p>
            <a:pPr marL="198000" indent="-198000" rtl="0"/>
            <a:endParaRPr lang="en-US" sz="2400" dirty="0">
              <a:solidFill>
                <a:srgbClr val="7F7F7F"/>
              </a:solidFill>
            </a:endParaRPr>
          </a:p>
          <a:p>
            <a:pPr marL="198000" indent="-198000" rtl="0"/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6F4B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383" y="439459"/>
            <a:ext cx="7514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00" y="1841500"/>
            <a:ext cx="9410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Un refuerzo horizontal diagonal</a:t>
            </a:r>
            <a:r>
              <a:rPr lang="es-US" sz="2400" dirty="0">
                <a:solidFill>
                  <a:srgbClr val="595959"/>
                </a:solidFill>
              </a:rPr>
              <a:t> proporciona </a:t>
            </a:r>
            <a:r>
              <a:rPr lang="es-US" sz="2400" cap="all" dirty="0">
                <a:solidFill>
                  <a:srgbClr val="595959"/>
                </a:solidFill>
              </a:rPr>
              <a:t>rigidez</a:t>
            </a:r>
            <a:r>
              <a:rPr lang="es-US" sz="2400" dirty="0">
                <a:solidFill>
                  <a:srgbClr val="595959"/>
                </a:solidFill>
              </a:rPr>
              <a:t> a la torre, la </a:t>
            </a:r>
            <a:r>
              <a:rPr lang="es-US" sz="2400" cap="all" dirty="0">
                <a:solidFill>
                  <a:srgbClr val="595959"/>
                </a:solidFill>
              </a:rPr>
              <a:t>mantiene recta</a:t>
            </a:r>
            <a:r>
              <a:rPr lang="es-US" sz="2400" dirty="0">
                <a:solidFill>
                  <a:srgbClr val="595959"/>
                </a:solidFill>
              </a:rPr>
              <a:t> mientras se mueve, y evita que se </a:t>
            </a:r>
            <a:r>
              <a:rPr lang="es-US" sz="2400" cap="all" dirty="0">
                <a:solidFill>
                  <a:srgbClr val="595959"/>
                </a:solidFill>
              </a:rPr>
              <a:t>desplome (se pliegue)</a:t>
            </a:r>
            <a:r>
              <a:rPr lang="es-US" sz="2400" dirty="0">
                <a:solidFill>
                  <a:srgbClr val="595959"/>
                </a:solidFill>
              </a:rPr>
              <a:t> y se </a:t>
            </a:r>
            <a:r>
              <a:rPr lang="es-US" sz="2400" cap="all" dirty="0">
                <a:solidFill>
                  <a:srgbClr val="595959"/>
                </a:solidFill>
              </a:rPr>
              <a:t>derrumbe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Los estabilizadores</a:t>
            </a:r>
            <a:r>
              <a:rPr lang="es-US" sz="2400" dirty="0">
                <a:solidFill>
                  <a:srgbClr val="595959"/>
                </a:solidFill>
              </a:rPr>
              <a:t> son importantes dispositivos de seguridad diseñados para </a:t>
            </a:r>
            <a:r>
              <a:rPr lang="es-US" sz="2400" cap="all" dirty="0">
                <a:solidFill>
                  <a:srgbClr val="595959"/>
                </a:solidFill>
              </a:rPr>
              <a:t>proporcionar estabilidad</a:t>
            </a:r>
            <a:r>
              <a:rPr lang="es-US" sz="2400" dirty="0">
                <a:solidFill>
                  <a:srgbClr val="595959"/>
                </a:solidFill>
              </a:rPr>
              <a:t> cuando la relación de ancho de base-altura de un andamio sea superior a 4:1 o 3:1 (según las regulaciones locales).</a:t>
            </a:r>
          </a:p>
          <a:p>
            <a:pPr rtl="0"/>
            <a:r>
              <a:rPr lang="es-US" sz="2400" dirty="0">
                <a:solidFill>
                  <a:srgbClr val="7F7F7F"/>
                </a:solidFill>
              </a:rPr>
              <a:t>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52462" y="5465762"/>
            <a:ext cx="752476" cy="2032000"/>
          </a:xfrm>
          <a:prstGeom prst="rect">
            <a:avLst/>
          </a:prstGeom>
          <a:solidFill>
            <a:srgbClr val="4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84464" y="5478462"/>
            <a:ext cx="752475" cy="2032000"/>
          </a:xfrm>
          <a:prstGeom prst="rect">
            <a:avLst/>
          </a:prstGeom>
          <a:solidFill>
            <a:srgbClr val="5C3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29701" y="5479000"/>
            <a:ext cx="726000" cy="2032000"/>
          </a:xfrm>
          <a:prstGeom prst="rect">
            <a:avLst/>
          </a:prstGeom>
          <a:solidFill>
            <a:srgbClr val="6F4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299201" y="5016500"/>
            <a:ext cx="1651000" cy="2032000"/>
          </a:xfrm>
          <a:prstGeom prst="rect">
            <a:avLst/>
          </a:prstGeom>
          <a:solidFill>
            <a:srgbClr val="8E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67766" y="5465766"/>
            <a:ext cx="752468" cy="2032000"/>
          </a:xfrm>
          <a:prstGeom prst="rect">
            <a:avLst/>
          </a:prstGeom>
          <a:solidFill>
            <a:srgbClr val="AF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BFA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1009486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05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23102" y="2547659"/>
            <a:ext cx="6844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ANDAMIOS DE MÚLTIPLES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90778" y="3328929"/>
            <a:ext cx="10344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BC00"/>
                </a:solidFill>
                <a:latin typeface="Source Sans Pro Light" panose="020B0403030403020204" pitchFamily="34" charset="0"/>
              </a:rPr>
              <a:t>Los andamios de SISTEMA se pueden CONSTRUIR de diferentes maneras </a:t>
            </a:r>
            <a:endParaRPr lang="id-ID" sz="22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4500" y="5715000"/>
            <a:ext cx="62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5132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958" y="467151"/>
            <a:ext cx="4723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rgbClr val="333F50"/>
                </a:solidFill>
                <a:latin typeface="+mj-lt"/>
              </a:rPr>
              <a:t>ANDAMIO DE TENDIDO CONTINUO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2000" y="1828800"/>
            <a:ext cx="594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Un andamio de tendido continuo se puede construir de cualquier longitud y altura.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El proceso de construcción de un andamio de tendido continuo implica unir las secciones a lo largo de una unidad de torre de andamio de sistema existente.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spc="-20" dirty="0">
                <a:solidFill>
                  <a:srgbClr val="7F7F7F"/>
                </a:solidFill>
              </a:rPr>
              <a:t>Una vez que se alcanza la longitud deseada, se pueden añadir elevaciones adicionales para alcanzar la altura necesaria.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Los andamios de tendido continuo pueden contar con plataformas de trabajo en varios niveles.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affolding-drawing-47.jpg"/>
          <p:cNvPicPr>
            <a:picLocks noChangeAspect="1"/>
          </p:cNvPicPr>
          <p:nvPr/>
        </p:nvPicPr>
        <p:blipFill>
          <a:blip r:embed="rId5"/>
          <a:srcRect t="3819" b="3819"/>
          <a:stretch>
            <a:fillRect/>
          </a:stretch>
        </p:blipFill>
        <p:spPr>
          <a:xfrm>
            <a:off x="254000" y="1244600"/>
            <a:ext cx="5321300" cy="4914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04" y="629959"/>
            <a:ext cx="5412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rgbClr val="333F50"/>
                </a:solidFill>
                <a:latin typeface="+mj-lt"/>
              </a:rPr>
              <a:t>ANDAMIOS DE ÁREA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700" y="5334000"/>
            <a:ext cx="438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600">
                <a:solidFill>
                  <a:srgbClr val="FFFFFF"/>
                </a:solidFill>
              </a:rPr>
              <a:t>VIGA PUENTE (VIGAS RETICULADAS)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27900" y="5308600"/>
            <a:ext cx="438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600">
                <a:solidFill>
                  <a:srgbClr val="FFFFFF"/>
                </a:solidFill>
              </a:rPr>
              <a:t>LARGUEROS Y VIGAS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0100" y="1917700"/>
            <a:ext cx="55753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andamios de área se utilizan para proporcionar una gran área de trabajo. El nivel superior está </a:t>
            </a:r>
            <a:r>
              <a:rPr lang="es-US" sz="2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entablonado</a:t>
            </a:r>
            <a:r>
              <a:rPr lang="es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formar la plataforma para el trabajo en/cerca de los techos.</a:t>
            </a:r>
          </a:p>
          <a:p>
            <a:pPr rtl="0"/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/>
            <a:r>
              <a:rPr lang="es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Excepto por los niveles de trabajo en las secciones perimetrales, un andamio de área debe tener solo un nivel de trabajo en la parte superior. </a:t>
            </a:r>
          </a:p>
          <a:p>
            <a:pPr rtl="0"/>
            <a:endParaRPr lang="en-US" sz="2300" dirty="0"/>
          </a:p>
        </p:txBody>
      </p:sp>
      <p:pic>
        <p:nvPicPr>
          <p:cNvPr id="7" name="Picture 6" descr="Birdcage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237"/>
            <a:ext cx="5520902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4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2017" y="490259"/>
            <a:ext cx="2998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333F50"/>
                </a:solidFill>
                <a:latin typeface="+mj-lt"/>
              </a:rPr>
              <a:t>SUJECIÓN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0800" y="457200"/>
            <a:ext cx="2946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sujeción siempre </a:t>
            </a:r>
            <a:b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debe instalar a medida que se construye. </a:t>
            </a:r>
          </a:p>
          <a:p>
            <a:pPr rtl="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/>
            <a:r>
              <a:rPr lang="es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sujeciones se deben instalar en el primer y último poste, y cada cinco postes. Puede estar ubicado en una sola sección o en varias. </a:t>
            </a:r>
          </a:p>
          <a:p>
            <a:pPr rtl="0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/>
            <a:r>
              <a:rPr lang="es-US" sz="2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Siempre siga las instrucciones del manufacturero con respecto al </a:t>
            </a:r>
            <a:r>
              <a:rPr lang="es-US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arriostramiento</a:t>
            </a:r>
            <a:r>
              <a:rPr lang="es-US" sz="2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895" y="1244601"/>
            <a:ext cx="8796626" cy="448309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1859"/>
            <a:ext cx="463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BOCETAR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65100" y="1428749"/>
            <a:ext cx="4650069" cy="412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700" y="826515"/>
            <a:ext cx="5029200" cy="5000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4C574-BF0E-2749-921C-7886FA3F3551}"/>
              </a:ext>
            </a:extLst>
          </p:cNvPr>
          <p:cNvSpPr txBox="1"/>
          <p:nvPr/>
        </p:nvSpPr>
        <p:spPr>
          <a:xfrm>
            <a:off x="6227951" y="5336032"/>
            <a:ext cx="13793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Vista Frontal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3937" y="1278732"/>
            <a:ext cx="6501113" cy="44465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00" y="1019881"/>
            <a:ext cx="7988300" cy="500140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9800" y="337859"/>
            <a:ext cx="545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>
                <a:solidFill>
                  <a:schemeClr val="tx2"/>
                </a:solidFill>
                <a:latin typeface="+mj-lt"/>
              </a:rPr>
              <a:t>ANDAMIOS DE SISTEMA</a:t>
            </a:r>
            <a:endParaRPr 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7301" y="1257300"/>
            <a:ext cx="65913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Los andamios de sistema son versátiles y bastante fáciles de armar.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Fabricado con tubos de acero o aluminio con conexiones especiales para la unión de los diferentes componentes.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Los múltiples puntos de conexión permiten que las plataformas de trabajo se ubiquen en diferentes niveles.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50" spc="-20" dirty="0">
                <a:solidFill>
                  <a:srgbClr val="595959"/>
                </a:solidFill>
              </a:rPr>
              <a:t>La flexibilidad en las conexiones y la capacidad de utilizar miembros de diferente longitud permiten que los andamios de sistema encajen alrededor de formas no rectangulares.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l="34663" r="29984"/>
              <a:stretch>
                <a:fillRect/>
              </a:stretch>
            </p:blipFill>
          </mc:Choice>
          <mc:Fallback>
            <p:blipFill>
              <a:blip r:embed="rId4"/>
              <a:srcRect l="34663" r="29984"/>
              <a:stretch>
                <a:fillRect/>
              </a:stretch>
            </p:blipFill>
          </mc:Fallback>
        </mc:AlternateContent>
        <p:spPr>
          <a:xfrm>
            <a:off x="254000" y="0"/>
            <a:ext cx="38989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8E72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9450" y="439459"/>
            <a:ext cx="752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251090"/>
            <a:ext cx="99297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sistema se pueden construir de muchas maneras, incluidas las siguientes tres maneras fundamentales: Un andamio de una </a:t>
            </a:r>
            <a:r>
              <a:rPr lang="es-US" sz="2200" cap="all" dirty="0">
                <a:solidFill>
                  <a:srgbClr val="595959"/>
                </a:solidFill>
              </a:rPr>
              <a:t>sola sección (torre)</a:t>
            </a:r>
            <a:r>
              <a:rPr lang="es-US" sz="2200" dirty="0">
                <a:solidFill>
                  <a:srgbClr val="595959"/>
                </a:solidFill>
              </a:rPr>
              <a:t>, </a:t>
            </a:r>
            <a:r>
              <a:rPr lang="es-US" sz="2200" cap="all" dirty="0">
                <a:solidFill>
                  <a:srgbClr val="595959"/>
                </a:solidFill>
              </a:rPr>
              <a:t>andamios de tendido continuo</a:t>
            </a:r>
            <a:r>
              <a:rPr lang="es-US" sz="2200" dirty="0">
                <a:solidFill>
                  <a:srgbClr val="595959"/>
                </a:solidFill>
              </a:rPr>
              <a:t> o </a:t>
            </a:r>
            <a:r>
              <a:rPr lang="es-US" sz="2200" cap="all" dirty="0">
                <a:solidFill>
                  <a:srgbClr val="595959"/>
                </a:solidFill>
              </a:rPr>
              <a:t>andamios de área</a:t>
            </a:r>
            <a:r>
              <a:rPr lang="es-US" sz="2200" dirty="0">
                <a:solidFill>
                  <a:srgbClr val="595959"/>
                </a:solidFill>
              </a:rPr>
              <a:t>. Con frecuencia se utilizan para andamios circulares y alrededor de estructuras irregulares o de forma extraña.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Coloque</a:t>
            </a:r>
            <a:r>
              <a:rPr lang="es-US" sz="2200" dirty="0">
                <a:solidFill>
                  <a:srgbClr val="595959"/>
                </a:solidFill>
              </a:rPr>
              <a:t> las secciones con un refuerzo horizontal </a:t>
            </a:r>
            <a:r>
              <a:rPr lang="es-US" sz="2200" cap="all" dirty="0">
                <a:solidFill>
                  <a:srgbClr val="595959"/>
                </a:solidFill>
              </a:rPr>
              <a:t>diagonal (refuerzo de base)</a:t>
            </a:r>
            <a:r>
              <a:rPr lang="es-US" sz="2200" dirty="0">
                <a:solidFill>
                  <a:srgbClr val="595959"/>
                </a:solidFill>
              </a:rPr>
              <a:t> entre dos postes de esquina diagonalmente opuestos, o algún otro método, tal como una herramienta de cuadratura (si está disponible).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configuración específica del andamio determinará la mejor disposición para todas las sujeciones y </a:t>
            </a:r>
            <a:r>
              <a:rPr lang="es-US" sz="2200" dirty="0" err="1">
                <a:solidFill>
                  <a:srgbClr val="595959"/>
                </a:solidFill>
              </a:rPr>
              <a:t>arriostramientos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  <a:r>
              <a:rPr lang="es-US" sz="2200" cap="all" dirty="0">
                <a:solidFill>
                  <a:srgbClr val="595959"/>
                </a:solidFill>
              </a:rPr>
              <a:t>Siempre siga las instrucciones del manufacturero con respecto a los requisitos de sujeción para el equipo del andamio.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8E72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400" y="439459"/>
            <a:ext cx="756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251090"/>
            <a:ext cx="9929794" cy="484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Una vez que conozca todos los requisitos del proyecto, puede desarrollar un </a:t>
            </a:r>
            <a:r>
              <a:rPr lang="es-US" sz="2300" cap="all" dirty="0">
                <a:solidFill>
                  <a:srgbClr val="595959"/>
                </a:solidFill>
              </a:rPr>
              <a:t>plano</a:t>
            </a:r>
            <a:r>
              <a:rPr lang="es-US" sz="2300" dirty="0">
                <a:solidFill>
                  <a:srgbClr val="595959"/>
                </a:solidFill>
              </a:rPr>
              <a:t>. Este plano, </a:t>
            </a:r>
            <a:r>
              <a:rPr lang="es-US" sz="2300" cap="all" dirty="0">
                <a:solidFill>
                  <a:srgbClr val="595959"/>
                </a:solidFill>
              </a:rPr>
              <a:t>en forma de boceto o dibujo</a:t>
            </a:r>
            <a:r>
              <a:rPr lang="es-US" sz="2300" dirty="0">
                <a:solidFill>
                  <a:srgbClr val="595959"/>
                </a:solidFill>
              </a:rPr>
              <a:t>, le permite calcular el diseño del andamio en papel.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Puede </a:t>
            </a:r>
            <a:r>
              <a:rPr lang="es-US" sz="2300" cap="all" dirty="0">
                <a:solidFill>
                  <a:srgbClr val="595959"/>
                </a:solidFill>
              </a:rPr>
              <a:t>desarrollar su lista de equipos a partir de un boceto</a:t>
            </a:r>
            <a:r>
              <a:rPr lang="es-US" sz="2300" dirty="0">
                <a:solidFill>
                  <a:srgbClr val="595959"/>
                </a:solidFill>
              </a:rPr>
              <a:t> o dibujo de la configuración del andamio.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Su boceto no tiene que ser perfecto, pero debe mostrar diferentes vistas del andamio, tales como: la </a:t>
            </a:r>
            <a:r>
              <a:rPr lang="es-US" sz="2300" cap="all" dirty="0">
                <a:solidFill>
                  <a:srgbClr val="595959"/>
                </a:solidFill>
              </a:rPr>
              <a:t>vista en planta</a:t>
            </a:r>
            <a:r>
              <a:rPr lang="es-US" sz="2300" dirty="0">
                <a:solidFill>
                  <a:srgbClr val="595959"/>
                </a:solidFill>
              </a:rPr>
              <a:t> y las </a:t>
            </a:r>
            <a:r>
              <a:rPr lang="es-US" sz="2300" cap="all" dirty="0">
                <a:solidFill>
                  <a:srgbClr val="595959"/>
                </a:solidFill>
              </a:rPr>
              <a:t>elevaciones (frontal y lateral)</a:t>
            </a:r>
            <a:r>
              <a:rPr lang="es-US" sz="2300" dirty="0">
                <a:solidFill>
                  <a:srgbClr val="595959"/>
                </a:solidFill>
              </a:rPr>
              <a:t>. También debe incluir </a:t>
            </a:r>
            <a:r>
              <a:rPr lang="es-US" sz="2300" cap="all" dirty="0">
                <a:solidFill>
                  <a:srgbClr val="595959"/>
                </a:solidFill>
              </a:rPr>
              <a:t>detalles</a:t>
            </a:r>
            <a:r>
              <a:rPr lang="es-US" sz="2300" dirty="0">
                <a:solidFill>
                  <a:srgbClr val="595959"/>
                </a:solidFill>
              </a:rPr>
              <a:t> importantes.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300" cap="all" dirty="0">
                <a:solidFill>
                  <a:srgbClr val="595959"/>
                </a:solidFill>
              </a:rPr>
              <a:t>El papel cuadriculado</a:t>
            </a:r>
            <a:r>
              <a:rPr lang="es-US" sz="2300" dirty="0">
                <a:solidFill>
                  <a:srgbClr val="595959"/>
                </a:solidFill>
              </a:rPr>
              <a:t> puede ser una herramienta útil para permitirle dibujar el andamio a escala</a:t>
            </a:r>
            <a:endParaRPr lang="en-US" sz="2300" cap="all" dirty="0">
              <a:solidFill>
                <a:srgbClr val="595959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39762" y="5465762"/>
            <a:ext cx="752476" cy="2032000"/>
          </a:xfrm>
          <a:prstGeom prst="rect">
            <a:avLst/>
          </a:prstGeom>
          <a:solidFill>
            <a:srgbClr val="42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71764" y="5465762"/>
            <a:ext cx="752475" cy="2032000"/>
          </a:xfrm>
          <a:prstGeom prst="rect">
            <a:avLst/>
          </a:prstGeom>
          <a:solidFill>
            <a:srgbClr val="5C3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03764" y="5465761"/>
            <a:ext cx="752477" cy="2032000"/>
          </a:xfrm>
          <a:prstGeom prst="rect">
            <a:avLst/>
          </a:prstGeom>
          <a:solidFill>
            <a:srgbClr val="6F4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737351" y="5467350"/>
            <a:ext cx="749300" cy="2032000"/>
          </a:xfrm>
          <a:prstGeom prst="rect">
            <a:avLst/>
          </a:prstGeom>
          <a:solidFill>
            <a:srgbClr val="8E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2" y="5465762"/>
            <a:ext cx="752475" cy="2032000"/>
          </a:xfrm>
          <a:prstGeom prst="rect">
            <a:avLst/>
          </a:prstGeom>
          <a:solidFill>
            <a:srgbClr val="BFA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3040824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136825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13513" y="1388588"/>
            <a:ext cx="8390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ANDAMIOS DE MÚLTIPLES </a:t>
            </a:r>
            <a:br>
              <a:rPr lang="es-US" sz="4800" dirty="0">
                <a:solidFill>
                  <a:schemeClr val="bg1"/>
                </a:solidFill>
              </a:rPr>
            </a:br>
            <a:r>
              <a:rPr lang="es-US" sz="4800" dirty="0">
                <a:solidFill>
                  <a:schemeClr val="bg1"/>
                </a:solidFill>
              </a:rPr>
              <a:t>ELEVACIONES Y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41400" y="3003468"/>
            <a:ext cx="1041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  <a:t>Los andamios de SISTEMA se pueden construir a cualquier altura, </a:t>
            </a:r>
            <a:b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</a:br>
            <a: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  <a:t>longitud o ancho</a:t>
            </a:r>
            <a:r>
              <a:rPr lang="es-US" sz="22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28000" y="5181600"/>
            <a:ext cx="2032000" cy="1676400"/>
            <a:chOff x="8128000" y="5181600"/>
            <a:chExt cx="2032000" cy="1676400"/>
          </a:xfrm>
          <a:solidFill>
            <a:srgbClr val="AF9BAA"/>
          </a:solidFill>
        </p:grpSpPr>
        <p:sp>
          <p:nvSpPr>
            <p:cNvPr id="16" name="Rectangle 15"/>
            <p:cNvSpPr/>
            <p:nvPr/>
          </p:nvSpPr>
          <p:spPr>
            <a:xfrm rot="16200000">
              <a:off x="8305800" y="5003800"/>
              <a:ext cx="16764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77300" y="5651500"/>
              <a:ext cx="5715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354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40" grpId="0"/>
      <p:bldP spid="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5059" y="142000"/>
            <a:ext cx="8626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000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ANDAMIOS DE MÚLTIPLES ELEVACIONES DE MAYOR ALTURA</a:t>
            </a:r>
            <a:endParaRPr lang="en-US" sz="4000" cap="al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4200" y="1689100"/>
            <a:ext cx="7061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aseguran la estabilidad del andamio.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se deben utilizar cuando el andamio excede una relación permitida de base-altura.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 amarre debe ser capaz de evitar que el andamio se caiga o se </a:t>
            </a:r>
            <a:r>
              <a:rPr lang="es-US" sz="2400" cap="all" dirty="0">
                <a:solidFill>
                  <a:srgbClr val="595959"/>
                </a:solidFill>
              </a:rPr>
              <a:t>aleje</a:t>
            </a:r>
            <a:r>
              <a:rPr lang="es-US" sz="2400" dirty="0">
                <a:solidFill>
                  <a:srgbClr val="595959"/>
                </a:solidFill>
              </a:rPr>
              <a:t> de la pared, o se incline </a:t>
            </a:r>
            <a:r>
              <a:rPr lang="es-US" sz="2400" cap="all" dirty="0">
                <a:solidFill>
                  <a:srgbClr val="595959"/>
                </a:solidFill>
              </a:rPr>
              <a:t>hacia</a:t>
            </a:r>
            <a:r>
              <a:rPr lang="es-US" sz="2400" dirty="0">
                <a:solidFill>
                  <a:srgbClr val="595959"/>
                </a:solidFill>
              </a:rPr>
              <a:t> la misma.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09650" y="1365249"/>
            <a:ext cx="2851150" cy="4799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439459"/>
            <a:ext cx="1102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ANDAMIOS CERRADOS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b="4054"/>
              <a:stretch>
                <a:fillRect/>
              </a:stretch>
            </p:blipFill>
          </mc:Choice>
          <mc:Fallback>
            <p:blipFill>
              <a:blip r:embed="rId4"/>
              <a:srcRect b="4054"/>
              <a:stretch>
                <a:fillRect/>
              </a:stretch>
            </p:blipFill>
          </mc:Fallback>
        </mc:AlternateContent>
        <p:spPr>
          <a:xfrm>
            <a:off x="304800" y="1257300"/>
            <a:ext cx="3175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7300" y="1244600"/>
            <a:ext cx="76581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suelen estar cubiertos con redes, lonas, láminas plásticas o madera contrachapada.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se utilizan para: protegerse de las inclemencias del clima, evitar la propagación de los materiales, o evitar la caída de escombros.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están expuestos a cargas mucho mayores que los andamios estándar.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Cuando se utiliza equipo de andamiaje para la reducción de materiales peligrosos, toda la estructura debe estar bien cerrada para mantener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el material peligroso adentro. </a:t>
            </a:r>
          </a:p>
          <a:p>
            <a:pPr marL="198000" indent="-198000" rtl="0"/>
            <a:endParaRPr lang="en-US" sz="2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7643" y="4165601"/>
            <a:ext cx="2599196" cy="237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64859"/>
            <a:ext cx="12107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INSPECCIÓN DE ANDAMIOS COMPLETOS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8900" y="1587500"/>
            <a:ext cx="7848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persona competente debe inspeccionar el andamio completo para asegurarse de que sea seguro. 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inspecciones de andamios se deben realizar </a:t>
            </a:r>
            <a:r>
              <a:rPr lang="es-US" sz="2200" cap="all" dirty="0">
                <a:solidFill>
                  <a:srgbClr val="595959"/>
                </a:solidFill>
              </a:rPr>
              <a:t>ANTES DE UTILIZARLOS, en el CAMBIO DE TURNOS y, como mínimo, UNA VEZ AL DÍA, o DESPUÉS DE QUE OCURRA ALGO</a:t>
            </a:r>
            <a:r>
              <a:rPr lang="es-US" sz="2200" dirty="0">
                <a:solidFill>
                  <a:srgbClr val="595959"/>
                </a:solidFill>
              </a:rPr>
              <a:t> que podría haber alterado el andamio.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sistema de etiquetas de tres colores notifica a los trabajadores sobre el estado de construcción o modificación del andamio, para maximizar la seguridad.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r="44474"/>
              <a:stretch>
                <a:fillRect/>
              </a:stretch>
            </p:blipFill>
          </mc:Choice>
          <mc:Fallback>
            <p:blipFill>
              <a:blip r:embed="rId6"/>
              <a:srcRect r="44474"/>
              <a:stretch>
                <a:fillRect/>
              </a:stretch>
            </p:blipFill>
          </mc:Fallback>
        </mc:AlternateContent>
        <p:spPr>
          <a:xfrm>
            <a:off x="514350" y="1397000"/>
            <a:ext cx="2887392" cy="260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1533" y="1254205"/>
            <a:ext cx="7220517" cy="4267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AF9B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" y="439459"/>
            <a:ext cx="7492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70000"/>
            <a:ext cx="96393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cap="all" dirty="0">
                <a:solidFill>
                  <a:srgbClr val="595959"/>
                </a:solidFill>
              </a:rPr>
              <a:t>Los andamios cerrados </a:t>
            </a:r>
            <a:r>
              <a:rPr lang="es-US" sz="2100" dirty="0">
                <a:solidFill>
                  <a:srgbClr val="595959"/>
                </a:solidFill>
              </a:rPr>
              <a:t>se utilizan para:</a:t>
            </a:r>
            <a:r>
              <a:rPr lang="es-US" sz="2100" cap="all" dirty="0">
                <a:solidFill>
                  <a:srgbClr val="595959"/>
                </a:solidFill>
              </a:rPr>
              <a:t> protegerse de las inclemencias del clima </a:t>
            </a:r>
            <a:r>
              <a:rPr lang="es-US" sz="2100" dirty="0">
                <a:solidFill>
                  <a:srgbClr val="595959"/>
                </a:solidFill>
              </a:rPr>
              <a:t>,</a:t>
            </a:r>
            <a:r>
              <a:rPr lang="es-US" sz="2100" cap="all" dirty="0">
                <a:solidFill>
                  <a:srgbClr val="595959"/>
                </a:solidFill>
              </a:rPr>
              <a:t> evitar que los materiales se propaguen </a:t>
            </a:r>
            <a:r>
              <a:rPr lang="es-US" sz="2100" dirty="0">
                <a:solidFill>
                  <a:srgbClr val="595959"/>
                </a:solidFill>
              </a:rPr>
              <a:t>o que</a:t>
            </a:r>
            <a:r>
              <a:rPr lang="es-US" sz="2100" cap="all" dirty="0">
                <a:solidFill>
                  <a:srgbClr val="595959"/>
                </a:solidFill>
              </a:rPr>
              <a:t> CAIGAN escombros </a:t>
            </a:r>
            <a:r>
              <a:rPr lang="es-US" sz="21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spc="-20" dirty="0">
                <a:solidFill>
                  <a:srgbClr val="595959"/>
                </a:solidFill>
              </a:rPr>
              <a:t>Los andamios cerrados están </a:t>
            </a:r>
            <a:r>
              <a:rPr lang="es-US" sz="2100" cap="all" spc="-20" dirty="0">
                <a:solidFill>
                  <a:srgbClr val="595959"/>
                </a:solidFill>
              </a:rPr>
              <a:t>expuestos a cargas mucho mayores</a:t>
            </a:r>
            <a:r>
              <a:rPr lang="es-US" sz="2100" spc="-2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cap="all" dirty="0">
                <a:solidFill>
                  <a:srgbClr val="595959"/>
                </a:solidFill>
              </a:rPr>
              <a:t>Proteger el</a:t>
            </a:r>
            <a:r>
              <a:rPr lang="es-US" sz="2100" dirty="0">
                <a:solidFill>
                  <a:srgbClr val="595959"/>
                </a:solidFill>
              </a:rPr>
              <a:t> equipo de andamio </a:t>
            </a:r>
            <a:r>
              <a:rPr lang="es-US" sz="2100" cap="all" dirty="0">
                <a:solidFill>
                  <a:srgbClr val="595959"/>
                </a:solidFill>
              </a:rPr>
              <a:t>de la contaminación</a:t>
            </a:r>
            <a:r>
              <a:rPr lang="es-US" sz="21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Antes de que el andamio pueda ser utilizado, la persona competente debe </a:t>
            </a:r>
            <a:r>
              <a:rPr lang="es-US" sz="2100" cap="all" dirty="0">
                <a:solidFill>
                  <a:srgbClr val="595959"/>
                </a:solidFill>
              </a:rPr>
              <a:t>revisar las regulaciones e inspeccionarlo</a:t>
            </a:r>
            <a:r>
              <a:rPr lang="es-US" sz="2100" dirty="0">
                <a:solidFill>
                  <a:srgbClr val="595959"/>
                </a:solidFill>
              </a:rPr>
              <a:t> para asegurarse de que sea seguro y pueda soportar las cargas previstas.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cap="all" dirty="0">
                <a:solidFill>
                  <a:srgbClr val="595959"/>
                </a:solidFill>
              </a:rPr>
              <a:t>Los códigos de prácticas seguras</a:t>
            </a:r>
            <a:r>
              <a:rPr lang="es-US" sz="2100" dirty="0">
                <a:solidFill>
                  <a:srgbClr val="595959"/>
                </a:solidFill>
              </a:rPr>
              <a:t> son buenas referencias para construir andamios seguros.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Una </a:t>
            </a:r>
            <a:r>
              <a:rPr lang="es-US" sz="2100" cap="all" dirty="0">
                <a:solidFill>
                  <a:srgbClr val="595959"/>
                </a:solidFill>
              </a:rPr>
              <a:t>lista de verificación de inspección de andamios</a:t>
            </a:r>
            <a:r>
              <a:rPr lang="es-US" sz="2100" dirty="0">
                <a:solidFill>
                  <a:srgbClr val="595959"/>
                </a:solidFill>
              </a:rPr>
              <a:t> puede ser una herramienta útil.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rgbClr val="AF9B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399" y="439459"/>
            <a:ext cx="752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2000" y="1231900"/>
            <a:ext cx="95377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sujeciones a una </a:t>
            </a:r>
            <a:r>
              <a:rPr lang="es-US" sz="2200" cap="all" dirty="0">
                <a:solidFill>
                  <a:srgbClr val="595959"/>
                </a:solidFill>
              </a:rPr>
              <a:t>estructura</a:t>
            </a:r>
            <a:r>
              <a:rPr lang="es-US" sz="2200" dirty="0">
                <a:solidFill>
                  <a:srgbClr val="595959"/>
                </a:solidFill>
              </a:rPr>
              <a:t> ESTABLE existente aseguran la </a:t>
            </a:r>
            <a:r>
              <a:rPr lang="es-US" sz="2200" cap="all" dirty="0">
                <a:solidFill>
                  <a:srgbClr val="595959"/>
                </a:solidFill>
              </a:rPr>
              <a:t>estabilidad</a:t>
            </a:r>
            <a:r>
              <a:rPr lang="es-US" sz="2200" dirty="0">
                <a:solidFill>
                  <a:srgbClr val="595959"/>
                </a:solidFill>
              </a:rPr>
              <a:t> del andamio.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</a:t>
            </a:r>
            <a:r>
              <a:rPr lang="es-US" sz="2200" cap="all" dirty="0">
                <a:solidFill>
                  <a:srgbClr val="595959"/>
                </a:solidFill>
              </a:rPr>
              <a:t>requieren sujeciones</a:t>
            </a:r>
            <a:r>
              <a:rPr lang="es-US" sz="2200" dirty="0">
                <a:solidFill>
                  <a:srgbClr val="595959"/>
                </a:solidFill>
              </a:rPr>
              <a:t> cuando el andamio está </a:t>
            </a:r>
            <a:r>
              <a:rPr lang="es-US" sz="2200" cap="all" dirty="0">
                <a:solidFill>
                  <a:srgbClr val="595959"/>
                </a:solidFill>
              </a:rPr>
              <a:t>encerrado</a:t>
            </a:r>
            <a:r>
              <a:rPr lang="es-US" sz="2200" dirty="0">
                <a:solidFill>
                  <a:srgbClr val="595959"/>
                </a:solidFill>
              </a:rPr>
              <a:t> o excede la RELACIÓN BASE-ALTURA permitida.</a:t>
            </a:r>
          </a:p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COMPONENTE DE TENSIÓN (evita que el andamio se desplace desde la estructura), y EL COMPONENTE DE COMPRESIÓN (evitaa que el andamio se desplace hacia la estrutura). </a:t>
            </a:r>
          </a:p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Verifique las regulaciones locales para conocer el </a:t>
            </a:r>
            <a:r>
              <a:rPr lang="es-US" sz="2200" cap="all" dirty="0">
                <a:solidFill>
                  <a:srgbClr val="595959"/>
                </a:solidFill>
              </a:rPr>
              <a:t>espacio requerido de las sujeciones</a:t>
            </a:r>
            <a:r>
              <a:rPr lang="es-US" sz="2200" dirty="0">
                <a:solidFill>
                  <a:srgbClr val="595959"/>
                </a:solidFill>
              </a:rPr>
              <a:t> y ASEGÚRESE de que todas estén en su lugar.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mejor ubicación para las </a:t>
            </a:r>
            <a:r>
              <a:rPr lang="es-US" sz="2200" cap="all" dirty="0">
                <a:solidFill>
                  <a:srgbClr val="595959"/>
                </a:solidFill>
              </a:rPr>
              <a:t>sujeciones</a:t>
            </a:r>
            <a:r>
              <a:rPr lang="es-US" sz="2200" dirty="0">
                <a:solidFill>
                  <a:srgbClr val="595959"/>
                </a:solidFill>
              </a:rPr>
              <a:t> es </a:t>
            </a:r>
            <a:r>
              <a:rPr lang="es-US" sz="2200" cap="all" dirty="0">
                <a:solidFill>
                  <a:srgbClr val="595959"/>
                </a:solidFill>
              </a:rPr>
              <a:t>cerca del soporte superior o miembro horizontal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" y="5994400"/>
            <a:ext cx="10147298" cy="863600"/>
            <a:chOff x="2" y="5994400"/>
            <a:chExt cx="10147298" cy="863600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586600" y="5412598"/>
              <a:ext cx="858803" cy="2032000"/>
            </a:xfrm>
            <a:prstGeom prst="rect">
              <a:avLst/>
            </a:prstGeom>
            <a:solidFill>
              <a:srgbClr val="422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2618605" y="5412604"/>
              <a:ext cx="858792" cy="2032000"/>
            </a:xfrm>
            <a:prstGeom prst="rect">
              <a:avLst/>
            </a:prstGeom>
            <a:solidFill>
              <a:srgbClr val="5C3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4650602" y="5412601"/>
              <a:ext cx="858798" cy="2032000"/>
            </a:xfrm>
            <a:prstGeom prst="rect">
              <a:avLst/>
            </a:prstGeom>
            <a:solidFill>
              <a:srgbClr val="6F4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6669902" y="5412599"/>
              <a:ext cx="858801" cy="2032000"/>
            </a:xfrm>
            <a:prstGeom prst="rect">
              <a:avLst/>
            </a:prstGeom>
            <a:solidFill>
              <a:srgbClr val="8E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8699500" y="5410200"/>
              <a:ext cx="863600" cy="2032000"/>
            </a:xfrm>
            <a:prstGeom prst="rect">
              <a:avLst/>
            </a:prstGeom>
            <a:solidFill>
              <a:srgbClr val="AF9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6123595" y="4752582"/>
            <a:ext cx="5092262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21585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71649" y="1946773"/>
            <a:ext cx="7848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DESARMADO Y ALMACENAMIENTO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290263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BC00"/>
                </a:solidFill>
              </a:rPr>
              <a:t>Desarmar los andamios expone a los trabajadores a los </a:t>
            </a:r>
            <a:br>
              <a:rPr lang="es-US" sz="2000" cap="all" dirty="0">
                <a:solidFill>
                  <a:srgbClr val="93BC00"/>
                </a:solidFill>
              </a:rPr>
            </a:br>
            <a:r>
              <a:rPr lang="es-US" sz="2000" cap="all" dirty="0">
                <a:solidFill>
                  <a:srgbClr val="93BC00"/>
                </a:solidFill>
              </a:rPr>
              <a:t>mismos peligros que construirlos</a:t>
            </a:r>
            <a:endParaRPr lang="id-ID" sz="20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147300" y="5092700"/>
            <a:ext cx="2032000" cy="1765300"/>
            <a:chOff x="10147300" y="5092700"/>
            <a:chExt cx="2032000" cy="1765300"/>
          </a:xfrm>
          <a:solidFill>
            <a:srgbClr val="BFAFBB"/>
          </a:solidFill>
        </p:grpSpPr>
        <p:sp>
          <p:nvSpPr>
            <p:cNvPr id="30" name="Rectangle 29"/>
            <p:cNvSpPr/>
            <p:nvPr/>
          </p:nvSpPr>
          <p:spPr>
            <a:xfrm rot="16200000">
              <a:off x="10280650" y="4959350"/>
              <a:ext cx="17653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09300" y="5537200"/>
              <a:ext cx="8636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282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43804" y="223559"/>
            <a:ext cx="9280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rgbClr val="333F50"/>
                </a:solidFill>
                <a:latin typeface="+mj-lt"/>
              </a:rPr>
              <a:t>COMPONENTES DEL ANDAMIO DE SISTEMA</a:t>
            </a:r>
            <a:endParaRPr lang="en-US" sz="4400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879600" y="-171450"/>
            <a:ext cx="4165600" cy="6337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404" y="1238250"/>
            <a:ext cx="2524322" cy="4953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6352" y="1511987"/>
            <a:ext cx="3602848" cy="1345513"/>
            <a:chOff x="156352" y="1804087"/>
            <a:chExt cx="3602848" cy="134551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352" y="1804087"/>
              <a:ext cx="2142348" cy="278713"/>
            </a:xfrm>
            <a:prstGeom prst="rect">
              <a:avLst/>
            </a:prstGeom>
          </p:spPr>
        </p:pic>
        <p:sp>
          <p:nvSpPr>
            <p:cNvPr id="28" name="Donut 27"/>
            <p:cNvSpPr/>
            <p:nvPr/>
          </p:nvSpPr>
          <p:spPr>
            <a:xfrm>
              <a:off x="2641600" y="2082800"/>
              <a:ext cx="1117600" cy="1066800"/>
            </a:xfrm>
            <a:prstGeom prst="donut">
              <a:avLst>
                <a:gd name="adj" fmla="val 3571"/>
              </a:avLst>
            </a:prstGeom>
            <a:solidFill>
              <a:srgbClr val="93B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955800" y="2082800"/>
              <a:ext cx="711200" cy="419100"/>
            </a:xfrm>
            <a:prstGeom prst="line">
              <a:avLst/>
            </a:prstGeom>
            <a:ln w="28575" cap="flat" cmpd="sng" algn="ctr">
              <a:solidFill>
                <a:srgbClr val="93BC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673" y="4766450"/>
            <a:ext cx="2701180" cy="495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8138" y="3165577"/>
            <a:ext cx="2730500" cy="7046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86" y="3199611"/>
            <a:ext cx="2362200" cy="6365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473" y="4057650"/>
            <a:ext cx="1521900" cy="736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45" y="4641850"/>
            <a:ext cx="1606630" cy="7239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919" y="3917950"/>
            <a:ext cx="2266691" cy="723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933967-F748-F940-880B-896EA8913E2F}"/>
              </a:ext>
            </a:extLst>
          </p:cNvPr>
          <p:cNvGrpSpPr/>
          <p:nvPr/>
        </p:nvGrpSpPr>
        <p:grpSpPr>
          <a:xfrm>
            <a:off x="5702424" y="2709050"/>
            <a:ext cx="2237021" cy="495300"/>
            <a:chOff x="5702424" y="2709050"/>
            <a:chExt cx="2237021" cy="4953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2424" y="2709050"/>
              <a:ext cx="2209552" cy="4953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1D5383-7D05-4848-8DA0-D17F8F155E26}"/>
                </a:ext>
              </a:extLst>
            </p:cNvPr>
            <p:cNvSpPr txBox="1"/>
            <p:nvPr/>
          </p:nvSpPr>
          <p:spPr>
            <a:xfrm>
              <a:off x="6436955" y="2812534"/>
              <a:ext cx="15024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Chalkboard" panose="03050602040202020205" pitchFamily="66" charset="77"/>
                </a:rPr>
                <a:t>RODAPIES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105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86"/>
          <p:cNvSpPr txBox="1"/>
          <p:nvPr/>
        </p:nvSpPr>
        <p:spPr>
          <a:xfrm>
            <a:off x="482310" y="528359"/>
            <a:ext cx="360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800" cap="all" dirty="0">
                <a:solidFill>
                  <a:srgbClr val="44546A"/>
                </a:solidFill>
                <a:latin typeface="+mj-lt"/>
              </a:rPr>
              <a:t>Desarmar</a:t>
            </a:r>
            <a:endParaRPr lang="en-US" sz="48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72199" y="1714500"/>
            <a:ext cx="241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>
                <a:solidFill>
                  <a:schemeClr val="bg1"/>
                </a:solidFill>
              </a:rPr>
              <a:t>INSPECCIÓN VISUAL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9315607" y="5399314"/>
            <a:ext cx="134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US" sz="2000" b="1">
                <a:solidFill>
                  <a:schemeClr val="bg1"/>
                </a:solidFill>
              </a:rPr>
              <a:t>Cerebelo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9400" y="1371600"/>
            <a:ext cx="767661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Desarmar andamios requiere los mismos conocimientos, habilidades y planificación que construirlos.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Antes de desarmar el andamio, usted DEBE revisarlo visualmente y abordar los posibles riesgos.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Quite primero el amarre superior (todas las demás sujeciones se deben quitar al final en cada nivel).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Los componentes se deben retirar en el orden inverso a como se construyeron.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Baje con cuidado los componentes hasta los trabajadores que se encuentran abajo (asegúrese de que estén en una posición segura). NO arroje/deje caer los componentes.</a:t>
            </a:r>
          </a:p>
          <a:p>
            <a:pPr marL="198000" indent="-198000" rtl="0"/>
            <a:endParaRPr lang="en-US" sz="2000" dirty="0">
              <a:solidFill>
                <a:srgbClr val="7F7F7F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15950" y="1397000"/>
            <a:ext cx="3067050" cy="46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72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0942" y="414059"/>
            <a:ext cx="298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tx2"/>
                </a:solidFill>
                <a:latin typeface="+mj-lt"/>
              </a:rPr>
              <a:t>ALMACENAMIENTO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7000" y="1191508"/>
            <a:ext cx="75946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Un equipo mal almacenado puede causar daños y hacer que el equipo sea inseguro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Almacene el equipo para facilitar el acceso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Proporcione el apoyo adecuado (estiba)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Proporcione trabas adecuadas entre las capas del equipo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Almacene las piezas de diferentes tamaños en pilas separadas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Proporcione contenedores para las piezas pequeñas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Separe el equipo dañado (desechar o reparar)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No apile el equipo a demasiada altura</a:t>
            </a: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28650" y="1390650"/>
            <a:ext cx="4502150" cy="4502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BFAF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400" y="439459"/>
            <a:ext cx="7547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100" y="1485901"/>
            <a:ext cx="9296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El desarmado se debe realizar con cuidado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Una persona competente </a:t>
            </a:r>
            <a:r>
              <a:rPr lang="es-US" sz="2200" cap="all" dirty="0">
                <a:solidFill>
                  <a:srgbClr val="595959"/>
                </a:solidFill>
              </a:rPr>
              <a:t>debe inspeccionar el andamio antes de desarmarlo</a:t>
            </a:r>
            <a:r>
              <a:rPr lang="es-US" sz="2200" dirty="0">
                <a:solidFill>
                  <a:srgbClr val="595959"/>
                </a:solidFill>
              </a:rPr>
              <a:t> para </a:t>
            </a:r>
            <a:r>
              <a:rPr lang="es-US" sz="2200" cap="all" dirty="0">
                <a:solidFill>
                  <a:srgbClr val="595959"/>
                </a:solidFill>
              </a:rPr>
              <a:t>asegurarse de que sea estable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Los trabajadores de los niveles inferiores NO DEBEN adelantarse a las personas encargadas del desarmado</a:t>
            </a:r>
            <a:r>
              <a:rPr lang="es-US" sz="2200" dirty="0">
                <a:solidFill>
                  <a:srgbClr val="595959"/>
                </a:solidFill>
              </a:rPr>
              <a:t> quitando los refuerzos, los tablones o los barandales para “acelerar el trabajo”. </a:t>
            </a:r>
          </a:p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Al desarmar utilice el equipo de protección personal correspondiente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</a:p>
          <a:p>
            <a:pPr rtl="0">
              <a:spcAft>
                <a:spcPts val="1200"/>
              </a:spcAft>
            </a:pPr>
            <a:endParaRPr lang="en-US" sz="2400" dirty="0">
              <a:solidFill>
                <a:srgbClr val="7F7F7F"/>
              </a:solidFill>
            </a:endParaRPr>
          </a:p>
          <a:p>
            <a:pPr rtl="0"/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BFAF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400" y="439459"/>
            <a:ext cx="7580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5800" y="1333500"/>
            <a:ext cx="10236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Revise que las plataformas no tengan objetos sueltos </a:t>
            </a:r>
            <a:r>
              <a:rPr lang="es-US" sz="2000" dirty="0">
                <a:solidFill>
                  <a:srgbClr val="595959"/>
                </a:solidFill>
              </a:rPr>
              <a:t>que</a:t>
            </a:r>
            <a:r>
              <a:rPr lang="es-US" sz="2000" cap="all" dirty="0">
                <a:solidFill>
                  <a:srgbClr val="595959"/>
                </a:solidFill>
              </a:rPr>
              <a:t> </a:t>
            </a:r>
            <a:r>
              <a:rPr lang="es-US" sz="2000" dirty="0">
                <a:solidFill>
                  <a:srgbClr val="595959"/>
                </a:solidFill>
              </a:rPr>
              <a:t>se puedan caer durante el desarmado.</a:t>
            </a:r>
          </a:p>
          <a:p>
            <a:pPr marL="196850" indent="-19685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Quite primero las barandas y los postes</a:t>
            </a:r>
            <a:r>
              <a:rPr lang="es-US" sz="2000" dirty="0">
                <a:solidFill>
                  <a:srgbClr val="595959"/>
                </a:solidFill>
              </a:rPr>
              <a:t> (los trabajadores deben atarse para evitar caídas). </a:t>
            </a:r>
          </a:p>
          <a:p>
            <a:pPr marL="196850" indent="-19685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Los trabajadores de abajo deben </a:t>
            </a:r>
            <a:r>
              <a:rPr lang="es-US" sz="2000" cap="all" dirty="0">
                <a:solidFill>
                  <a:srgbClr val="595959"/>
                </a:solidFill>
              </a:rPr>
              <a:t>estar en una posición segura</a:t>
            </a:r>
            <a:r>
              <a:rPr lang="es-US" sz="2000" dirty="0">
                <a:solidFill>
                  <a:srgbClr val="595959"/>
                </a:solidFill>
              </a:rPr>
              <a:t> durante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el desarmado.</a:t>
            </a:r>
          </a:p>
          <a:p>
            <a:pPr marL="196850" indent="-19685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Nunca deje andamios parcialmente desarmados sin vigilancia</a:t>
            </a:r>
            <a:r>
              <a:rPr lang="es-US" sz="2000" dirty="0">
                <a:solidFill>
                  <a:srgbClr val="595959"/>
                </a:solidFill>
              </a:rPr>
              <a:t>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o sin las barricadas adecuadas. </a:t>
            </a:r>
          </a:p>
          <a:p>
            <a:pPr marL="196850" indent="-19685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Examine los componentes en busca de daños</a:t>
            </a:r>
            <a:r>
              <a:rPr lang="es-US" sz="2000" dirty="0">
                <a:solidFill>
                  <a:srgbClr val="595959"/>
                </a:solidFill>
              </a:rPr>
              <a:t> y </a:t>
            </a:r>
            <a:r>
              <a:rPr lang="es-US" sz="2000" cap="all" dirty="0">
                <a:solidFill>
                  <a:srgbClr val="595959"/>
                </a:solidFill>
              </a:rPr>
              <a:t>sepárelos</a:t>
            </a:r>
            <a:r>
              <a:rPr lang="es-US" sz="2000" dirty="0">
                <a:solidFill>
                  <a:srgbClr val="595959"/>
                </a:solidFill>
              </a:rPr>
              <a:t> para su posterior eliminación o reparación. </a:t>
            </a:r>
          </a:p>
          <a:p>
            <a:pPr marL="196850" indent="-19685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Una vez que todos los componentes del andamio se hayan inspeccionado</a:t>
            </a:r>
            <a:r>
              <a:rPr lang="es-US" sz="2000" dirty="0">
                <a:solidFill>
                  <a:srgbClr val="595959"/>
                </a:solidFill>
              </a:rPr>
              <a:t>, es importante </a:t>
            </a:r>
            <a:r>
              <a:rPr lang="es-US" sz="2000" cap="all" dirty="0">
                <a:solidFill>
                  <a:srgbClr val="595959"/>
                </a:solidFill>
              </a:rPr>
              <a:t>almacenarlos de manera adecuada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099" y="1485900"/>
            <a:ext cx="97017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Revise el dibujo/plano del andamio antes de comenzar a construir.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Usted DEBE utilizar todo el equipo de protección personal correspondiente.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Trabaje de forma segura y comuníquese/colabore con su equipo. 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50" dirty="0">
                <a:solidFill>
                  <a:srgbClr val="595959"/>
                </a:solidFill>
              </a:rPr>
              <a:t>Cuando haya terminado de construir el andamio, utilice la lista de verificación de inspección de andamios en la guía de estudio de </a:t>
            </a:r>
            <a:r>
              <a:rPr lang="es-US" sz="2250" i="1" dirty="0">
                <a:solidFill>
                  <a:srgbClr val="595959"/>
                </a:solidFill>
              </a:rPr>
              <a:t>andamios de sistema</a:t>
            </a:r>
            <a:r>
              <a:rPr lang="es-US" sz="2250" dirty="0">
                <a:solidFill>
                  <a:srgbClr val="595959"/>
                </a:solidFill>
              </a:rPr>
              <a:t> (página 31) para asegurarse de que el andamio se haya construido de manera segura y correcta.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HORA DE LA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salió bien?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podríamos haber hecho mejor?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aprendió que hará diferente de ahora en adelante?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(si es que hay algo) encontró durante su inspección, que se deba considerar?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¿Discutieron y elaboraron un plan antes de desarmar el andamio? (¿por qué o por qué no?)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INFORME DE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3000"/>
              </a:spcAft>
            </a:pPr>
            <a:r>
              <a:rPr lang="es-US" sz="2400">
                <a:solidFill>
                  <a:srgbClr val="595959"/>
                </a:solidFill>
              </a:rPr>
              <a:t>En preparación para la evaluación escrita, repasemos algunos de los PUNTOS CLAVE del curso...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REVISIÓN</a:t>
            </a: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93700" y="393700"/>
            <a:ext cx="1219200" cy="11557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49300" y="641700"/>
            <a:ext cx="520701" cy="653699"/>
            <a:chOff x="7938" y="1588"/>
            <a:chExt cx="3867150" cy="3625850"/>
          </a:xfrm>
          <a:solidFill>
            <a:schemeClr val="bg1"/>
          </a:solidFill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7938" y="1588"/>
              <a:ext cx="3867150" cy="3625850"/>
            </a:xfrm>
            <a:custGeom>
              <a:avLst/>
              <a:gdLst>
                <a:gd name="T0" fmla="*/ 1009 w 1028"/>
                <a:gd name="T1" fmla="*/ 212 h 964"/>
                <a:gd name="T2" fmla="*/ 817 w 1028"/>
                <a:gd name="T3" fmla="*/ 19 h 964"/>
                <a:gd name="T4" fmla="*/ 771 w 1028"/>
                <a:gd name="T5" fmla="*/ 0 h 964"/>
                <a:gd name="T6" fmla="*/ 96 w 1028"/>
                <a:gd name="T7" fmla="*/ 0 h 964"/>
                <a:gd name="T8" fmla="*/ 0 w 1028"/>
                <a:gd name="T9" fmla="*/ 96 h 964"/>
                <a:gd name="T10" fmla="*/ 0 w 1028"/>
                <a:gd name="T11" fmla="*/ 868 h 964"/>
                <a:gd name="T12" fmla="*/ 96 w 1028"/>
                <a:gd name="T13" fmla="*/ 964 h 964"/>
                <a:gd name="T14" fmla="*/ 932 w 1028"/>
                <a:gd name="T15" fmla="*/ 964 h 964"/>
                <a:gd name="T16" fmla="*/ 1028 w 1028"/>
                <a:gd name="T17" fmla="*/ 868 h 964"/>
                <a:gd name="T18" fmla="*/ 1028 w 1028"/>
                <a:gd name="T19" fmla="*/ 257 h 964"/>
                <a:gd name="T20" fmla="*/ 1009 w 1028"/>
                <a:gd name="T21" fmla="*/ 212 h 964"/>
                <a:gd name="T22" fmla="*/ 964 w 1028"/>
                <a:gd name="T23" fmla="*/ 868 h 964"/>
                <a:gd name="T24" fmla="*/ 932 w 1028"/>
                <a:gd name="T25" fmla="*/ 900 h 964"/>
                <a:gd name="T26" fmla="*/ 96 w 1028"/>
                <a:gd name="T27" fmla="*/ 900 h 964"/>
                <a:gd name="T28" fmla="*/ 64 w 1028"/>
                <a:gd name="T29" fmla="*/ 868 h 964"/>
                <a:gd name="T30" fmla="*/ 64 w 1028"/>
                <a:gd name="T31" fmla="*/ 96 h 964"/>
                <a:gd name="T32" fmla="*/ 96 w 1028"/>
                <a:gd name="T33" fmla="*/ 64 h 964"/>
                <a:gd name="T34" fmla="*/ 739 w 1028"/>
                <a:gd name="T35" fmla="*/ 64 h 964"/>
                <a:gd name="T36" fmla="*/ 739 w 1028"/>
                <a:gd name="T37" fmla="*/ 193 h 964"/>
                <a:gd name="T38" fmla="*/ 739 w 1028"/>
                <a:gd name="T39" fmla="*/ 193 h 964"/>
                <a:gd name="T40" fmla="*/ 835 w 1028"/>
                <a:gd name="T41" fmla="*/ 289 h 964"/>
                <a:gd name="T42" fmla="*/ 868 w 1028"/>
                <a:gd name="T43" fmla="*/ 289 h 964"/>
                <a:gd name="T44" fmla="*/ 964 w 1028"/>
                <a:gd name="T45" fmla="*/ 289 h 964"/>
                <a:gd name="T46" fmla="*/ 964 w 1028"/>
                <a:gd name="T47" fmla="*/ 868 h 964"/>
                <a:gd name="T48" fmla="*/ 868 w 1028"/>
                <a:gd name="T49" fmla="*/ 257 h 964"/>
                <a:gd name="T50" fmla="*/ 835 w 1028"/>
                <a:gd name="T51" fmla="*/ 257 h 964"/>
                <a:gd name="T52" fmla="*/ 771 w 1028"/>
                <a:gd name="T53" fmla="*/ 193 h 964"/>
                <a:gd name="T54" fmla="*/ 771 w 1028"/>
                <a:gd name="T55" fmla="*/ 193 h 964"/>
                <a:gd name="T56" fmla="*/ 771 w 1028"/>
                <a:gd name="T57" fmla="*/ 64 h 964"/>
                <a:gd name="T58" fmla="*/ 964 w 1028"/>
                <a:gd name="T59" fmla="*/ 257 h 964"/>
                <a:gd name="T60" fmla="*/ 868 w 1028"/>
                <a:gd name="T61" fmla="*/ 2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8" h="964">
                  <a:moveTo>
                    <a:pt x="1009" y="212"/>
                  </a:moveTo>
                  <a:cubicBezTo>
                    <a:pt x="817" y="19"/>
                    <a:pt x="817" y="19"/>
                    <a:pt x="817" y="19"/>
                  </a:cubicBezTo>
                  <a:cubicBezTo>
                    <a:pt x="805" y="7"/>
                    <a:pt x="788" y="0"/>
                    <a:pt x="771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0" y="921"/>
                    <a:pt x="43" y="964"/>
                    <a:pt x="96" y="964"/>
                  </a:cubicBezTo>
                  <a:cubicBezTo>
                    <a:pt x="932" y="964"/>
                    <a:pt x="932" y="964"/>
                    <a:pt x="932" y="964"/>
                  </a:cubicBezTo>
                  <a:cubicBezTo>
                    <a:pt x="985" y="964"/>
                    <a:pt x="1028" y="921"/>
                    <a:pt x="1028" y="868"/>
                  </a:cubicBezTo>
                  <a:cubicBezTo>
                    <a:pt x="1028" y="257"/>
                    <a:pt x="1028" y="257"/>
                    <a:pt x="1028" y="257"/>
                  </a:cubicBezTo>
                  <a:cubicBezTo>
                    <a:pt x="1028" y="240"/>
                    <a:pt x="1022" y="224"/>
                    <a:pt x="1009" y="212"/>
                  </a:cubicBezTo>
                  <a:close/>
                  <a:moveTo>
                    <a:pt x="964" y="868"/>
                  </a:moveTo>
                  <a:cubicBezTo>
                    <a:pt x="964" y="885"/>
                    <a:pt x="950" y="900"/>
                    <a:pt x="932" y="900"/>
                  </a:cubicBezTo>
                  <a:cubicBezTo>
                    <a:pt x="96" y="900"/>
                    <a:pt x="96" y="900"/>
                    <a:pt x="96" y="900"/>
                  </a:cubicBezTo>
                  <a:cubicBezTo>
                    <a:pt x="79" y="900"/>
                    <a:pt x="64" y="885"/>
                    <a:pt x="64" y="86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79"/>
                    <a:pt x="79" y="64"/>
                    <a:pt x="96" y="64"/>
                  </a:cubicBezTo>
                  <a:cubicBezTo>
                    <a:pt x="739" y="64"/>
                    <a:pt x="739" y="64"/>
                    <a:pt x="739" y="64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246"/>
                    <a:pt x="782" y="289"/>
                    <a:pt x="835" y="289"/>
                  </a:cubicBezTo>
                  <a:cubicBezTo>
                    <a:pt x="868" y="289"/>
                    <a:pt x="868" y="289"/>
                    <a:pt x="868" y="289"/>
                  </a:cubicBezTo>
                  <a:cubicBezTo>
                    <a:pt x="964" y="289"/>
                    <a:pt x="964" y="289"/>
                    <a:pt x="964" y="289"/>
                  </a:cubicBezTo>
                  <a:lnTo>
                    <a:pt x="964" y="868"/>
                  </a:lnTo>
                  <a:close/>
                  <a:moveTo>
                    <a:pt x="868" y="257"/>
                  </a:moveTo>
                  <a:cubicBezTo>
                    <a:pt x="835" y="257"/>
                    <a:pt x="835" y="257"/>
                    <a:pt x="835" y="257"/>
                  </a:cubicBezTo>
                  <a:cubicBezTo>
                    <a:pt x="800" y="257"/>
                    <a:pt x="771" y="228"/>
                    <a:pt x="771" y="193"/>
                  </a:cubicBezTo>
                  <a:cubicBezTo>
                    <a:pt x="771" y="193"/>
                    <a:pt x="771" y="193"/>
                    <a:pt x="771" y="193"/>
                  </a:cubicBezTo>
                  <a:cubicBezTo>
                    <a:pt x="771" y="64"/>
                    <a:pt x="771" y="64"/>
                    <a:pt x="771" y="64"/>
                  </a:cubicBezTo>
                  <a:cubicBezTo>
                    <a:pt x="964" y="257"/>
                    <a:pt x="964" y="257"/>
                    <a:pt x="964" y="257"/>
                  </a:cubicBezTo>
                  <a:lnTo>
                    <a:pt x="868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820863" y="72707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820863" y="108902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820863" y="1454151"/>
              <a:ext cx="1573213" cy="120650"/>
            </a:xfrm>
            <a:custGeom>
              <a:avLst/>
              <a:gdLst>
                <a:gd name="T0" fmla="*/ 0 w 418"/>
                <a:gd name="T1" fmla="*/ 16 h 32"/>
                <a:gd name="T2" fmla="*/ 16 w 418"/>
                <a:gd name="T3" fmla="*/ 32 h 32"/>
                <a:gd name="T4" fmla="*/ 402 w 418"/>
                <a:gd name="T5" fmla="*/ 32 h 32"/>
                <a:gd name="T6" fmla="*/ 418 w 418"/>
                <a:gd name="T7" fmla="*/ 16 h 32"/>
                <a:gd name="T8" fmla="*/ 402 w 418"/>
                <a:gd name="T9" fmla="*/ 0 h 32"/>
                <a:gd name="T10" fmla="*/ 16 w 418"/>
                <a:gd name="T11" fmla="*/ 0 h 32"/>
                <a:gd name="T12" fmla="*/ 0 w 4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32">
                  <a:moveTo>
                    <a:pt x="0" y="16"/>
                  </a:moveTo>
                  <a:cubicBezTo>
                    <a:pt x="0" y="25"/>
                    <a:pt x="7" y="32"/>
                    <a:pt x="16" y="32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11" y="32"/>
                    <a:pt x="418" y="25"/>
                    <a:pt x="418" y="16"/>
                  </a:cubicBezTo>
                  <a:cubicBezTo>
                    <a:pt x="418" y="7"/>
                    <a:pt x="411" y="0"/>
                    <a:pt x="40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93713" y="2176463"/>
              <a:ext cx="2900363" cy="123825"/>
            </a:xfrm>
            <a:custGeom>
              <a:avLst/>
              <a:gdLst>
                <a:gd name="T0" fmla="*/ 755 w 771"/>
                <a:gd name="T1" fmla="*/ 0 h 33"/>
                <a:gd name="T2" fmla="*/ 16 w 771"/>
                <a:gd name="T3" fmla="*/ 0 h 33"/>
                <a:gd name="T4" fmla="*/ 0 w 771"/>
                <a:gd name="T5" fmla="*/ 16 h 33"/>
                <a:gd name="T6" fmla="*/ 16 w 771"/>
                <a:gd name="T7" fmla="*/ 33 h 33"/>
                <a:gd name="T8" fmla="*/ 755 w 771"/>
                <a:gd name="T9" fmla="*/ 33 h 33"/>
                <a:gd name="T10" fmla="*/ 771 w 771"/>
                <a:gd name="T11" fmla="*/ 16 h 33"/>
                <a:gd name="T12" fmla="*/ 755 w 771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3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755" y="33"/>
                    <a:pt x="755" y="33"/>
                    <a:pt x="755" y="33"/>
                  </a:cubicBezTo>
                  <a:cubicBezTo>
                    <a:pt x="764" y="33"/>
                    <a:pt x="771" y="25"/>
                    <a:pt x="771" y="16"/>
                  </a:cubicBezTo>
                  <a:cubicBezTo>
                    <a:pt x="771" y="8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93713" y="2541588"/>
              <a:ext cx="2900363" cy="119063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93713" y="2901951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493713" y="1814513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493713" y="608013"/>
              <a:ext cx="1087438" cy="966788"/>
            </a:xfrm>
            <a:custGeom>
              <a:avLst/>
              <a:gdLst>
                <a:gd name="T0" fmla="*/ 32 w 289"/>
                <a:gd name="T1" fmla="*/ 257 h 257"/>
                <a:gd name="T2" fmla="*/ 257 w 289"/>
                <a:gd name="T3" fmla="*/ 257 h 257"/>
                <a:gd name="T4" fmla="*/ 289 w 289"/>
                <a:gd name="T5" fmla="*/ 225 h 257"/>
                <a:gd name="T6" fmla="*/ 289 w 289"/>
                <a:gd name="T7" fmla="*/ 32 h 257"/>
                <a:gd name="T8" fmla="*/ 257 w 289"/>
                <a:gd name="T9" fmla="*/ 0 h 257"/>
                <a:gd name="T10" fmla="*/ 32 w 289"/>
                <a:gd name="T11" fmla="*/ 0 h 257"/>
                <a:gd name="T12" fmla="*/ 0 w 289"/>
                <a:gd name="T13" fmla="*/ 32 h 257"/>
                <a:gd name="T14" fmla="*/ 0 w 289"/>
                <a:gd name="T15" fmla="*/ 225 h 257"/>
                <a:gd name="T16" fmla="*/ 32 w 289"/>
                <a:gd name="T17" fmla="*/ 257 h 257"/>
                <a:gd name="T18" fmla="*/ 64 w 289"/>
                <a:gd name="T19" fmla="*/ 64 h 257"/>
                <a:gd name="T20" fmla="*/ 224 w 289"/>
                <a:gd name="T21" fmla="*/ 64 h 257"/>
                <a:gd name="T22" fmla="*/ 224 w 289"/>
                <a:gd name="T23" fmla="*/ 192 h 257"/>
                <a:gd name="T24" fmla="*/ 64 w 289"/>
                <a:gd name="T25" fmla="*/ 192 h 257"/>
                <a:gd name="T26" fmla="*/ 64 w 289"/>
                <a:gd name="T27" fmla="*/ 6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257">
                  <a:moveTo>
                    <a:pt x="32" y="257"/>
                  </a:moveTo>
                  <a:cubicBezTo>
                    <a:pt x="257" y="257"/>
                    <a:pt x="257" y="257"/>
                    <a:pt x="257" y="257"/>
                  </a:cubicBezTo>
                  <a:cubicBezTo>
                    <a:pt x="274" y="257"/>
                    <a:pt x="289" y="242"/>
                    <a:pt x="289" y="225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14"/>
                    <a:pt x="274" y="0"/>
                    <a:pt x="25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42"/>
                    <a:pt x="14" y="257"/>
                    <a:pt x="32" y="257"/>
                  </a:cubicBezTo>
                  <a:close/>
                  <a:moveTo>
                    <a:pt x="64" y="64"/>
                  </a:moveTo>
                  <a:cubicBezTo>
                    <a:pt x="224" y="64"/>
                    <a:pt x="224" y="64"/>
                    <a:pt x="224" y="64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64" y="192"/>
                    <a:pt x="64" y="192"/>
                    <a:pt x="64" y="192"/>
                  </a:cubicBezTo>
                  <a:lnTo>
                    <a:pt x="6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/>
          </p:cNvSpPr>
          <p:nvPr/>
        </p:nvSpPr>
        <p:spPr bwMode="auto">
          <a:xfrm>
            <a:off x="10164502" y="3431366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5" name="Freeform 14"/>
          <p:cNvSpPr>
            <a:spLocks noEditPoints="1"/>
          </p:cNvSpPr>
          <p:nvPr/>
        </p:nvSpPr>
        <p:spPr bwMode="auto">
          <a:xfrm>
            <a:off x="8129058" y="2409672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098382" y="3018240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4070883" y="2652781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2035441" y="2169741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9" name="Freeform 18"/>
          <p:cNvSpPr>
            <a:spLocks noEditPoints="1"/>
          </p:cNvSpPr>
          <p:nvPr/>
        </p:nvSpPr>
        <p:spPr bwMode="auto">
          <a:xfrm>
            <a:off x="3175" y="2258722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4913855"/>
            <a:ext cx="12192000" cy="19441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94775" y="4931231"/>
            <a:ext cx="0" cy="1562907"/>
          </a:xfrm>
          <a:prstGeom prst="line">
            <a:avLst/>
          </a:prstGeom>
          <a:ln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6486" y="5073805"/>
            <a:ext cx="4119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es-US" sz="5400" dirty="0">
                <a:solidFill>
                  <a:srgbClr val="44546A"/>
                </a:solidFill>
                <a:latin typeface="+mj-lt"/>
              </a:rPr>
              <a:t>Contáctenos:</a:t>
            </a:r>
            <a:endParaRPr lang="en-US" sz="5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57700" y="516667"/>
            <a:ext cx="977900" cy="1007334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200"/>
          </a:p>
        </p:txBody>
      </p:sp>
      <p:sp>
        <p:nvSpPr>
          <p:cNvPr id="60" name="Oval 59"/>
          <p:cNvSpPr/>
          <p:nvPr/>
        </p:nvSpPr>
        <p:spPr>
          <a:xfrm>
            <a:off x="4701225" y="793303"/>
            <a:ext cx="465451" cy="479460"/>
          </a:xfrm>
          <a:prstGeom prst="ellipse">
            <a:avLst/>
          </a:prstGeom>
          <a:solidFill>
            <a:srgbClr val="93F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9" name="Picture 38" descr="saia-is-reaccredited-by-ansi-large1.jpg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9100" y="401236"/>
            <a:ext cx="3810000" cy="20010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05400" y="50419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 cap="all" dirty="0">
                <a:solidFill>
                  <a:schemeClr val="tx2"/>
                </a:solidFill>
              </a:rPr>
              <a:t>Asociación de la industria </a:t>
            </a:r>
            <a:br>
              <a:rPr lang="es-US" sz="2400" cap="all" dirty="0">
                <a:solidFill>
                  <a:schemeClr val="tx2"/>
                </a:solidFill>
              </a:rPr>
            </a:br>
            <a:r>
              <a:rPr lang="es-US" sz="2400" cap="all" dirty="0">
                <a:solidFill>
                  <a:schemeClr val="tx2"/>
                </a:solidFill>
              </a:rPr>
              <a:t>de andamios y acceso 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400 </a:t>
            </a:r>
            <a:r>
              <a:rPr lang="es-US" sz="2400" dirty="0" err="1">
                <a:solidFill>
                  <a:schemeClr val="tx2"/>
                </a:solidFill>
              </a:rPr>
              <a:t>Admiral</a:t>
            </a:r>
            <a:r>
              <a:rPr lang="es-US" sz="2400" dirty="0">
                <a:solidFill>
                  <a:schemeClr val="tx2"/>
                </a:solidFill>
              </a:rPr>
              <a:t> </a:t>
            </a:r>
            <a:r>
              <a:rPr lang="es-US" sz="2400" dirty="0" err="1">
                <a:solidFill>
                  <a:schemeClr val="tx2"/>
                </a:solidFill>
              </a:rPr>
              <a:t>Blvd</a:t>
            </a:r>
            <a:r>
              <a:rPr lang="es-US" sz="2400" dirty="0">
                <a:solidFill>
                  <a:schemeClr val="tx2"/>
                </a:solidFill>
              </a:rPr>
              <a:t>. Kansas City, MO 64106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816.595.4860   info@saiaonline.org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8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54" grpId="0"/>
      <p:bldP spid="59" grpId="0" animBg="1"/>
      <p:bldP spid="59" grpId="1" animBg="1"/>
      <p:bldP spid="60" grpId="0" animBg="1"/>
      <p:bldP spid="60" grpId="1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33815" y="350559"/>
            <a:ext cx="5653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>
                <a:solidFill>
                  <a:schemeClr val="tx2">
                    <a:lumMod val="75000"/>
                  </a:schemeClr>
                </a:solidFill>
                <a:latin typeface="+mj-lt"/>
              </a:rPr>
              <a:t>TIPOS DE CONEXIÓN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7300" y="4971732"/>
            <a:ext cx="538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 ABRAZADERA/ROSETA: Ocho agujeros permiten flexibilidad en cuanto a dónde se pueden conectar los miembros.</a:t>
            </a:r>
            <a:endParaRPr lang="en-US" sz="2000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7950" y="577849"/>
            <a:ext cx="5937250" cy="491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1181100"/>
            <a:ext cx="53721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 dirty="0">
                <a:solidFill>
                  <a:srgbClr val="7F7F7F"/>
                </a:solidFill>
              </a:rPr>
              <a:t> </a:t>
            </a:r>
            <a:r>
              <a:rPr lang="es-US" sz="2000" dirty="0">
                <a:solidFill>
                  <a:srgbClr val="595959"/>
                </a:solidFill>
              </a:rPr>
              <a:t>V-LOCK: los accesorios en los extremos de los miembros horizontales encajan en los cuatro V-</a:t>
            </a:r>
            <a:r>
              <a:rPr lang="es-US" sz="2000" dirty="0" err="1">
                <a:solidFill>
                  <a:srgbClr val="595959"/>
                </a:solidFill>
              </a:rPr>
              <a:t>locks</a:t>
            </a:r>
            <a:r>
              <a:rPr lang="es-US" sz="2000" dirty="0">
                <a:solidFill>
                  <a:srgbClr val="595959"/>
                </a:solidFill>
              </a:rPr>
              <a:t> y se mantienen en su lugar con una cuña</a:t>
            </a:r>
          </a:p>
          <a:p>
            <a:pPr rtl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38900" y="2619884"/>
            <a:ext cx="5410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 spc="-20" dirty="0">
                <a:solidFill>
                  <a:srgbClr val="595959"/>
                </a:solidFill>
              </a:rPr>
              <a:t>ABRAZADERA DOBLE:  se pueden conectar hasta ocho miembros horizontales a los anillos, en cualquier posición.</a:t>
            </a:r>
          </a:p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8900" y="3759200"/>
            <a:ext cx="5118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 dirty="0">
                <a:solidFill>
                  <a:srgbClr val="595959"/>
                </a:solidFill>
              </a:rPr>
              <a:t>CUPLOCK: Permite que los miembros horizontales se conecten en cualquier posición alrededor del poste.</a:t>
            </a:r>
          </a:p>
          <a:p>
            <a:pPr rtl="0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" y="255270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dirty="0"/>
              <a:t>V-LOCK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399" y="2628901"/>
            <a:ext cx="26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dirty="0"/>
              <a:t>ABRAZADERA DOBLE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552450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/>
              <a:t>CUPLOCK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4099" y="5537200"/>
            <a:ext cx="263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dirty="0"/>
              <a:t>ROSETA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2244" y="439459"/>
            <a:ext cx="8335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rgbClr val="333F50"/>
                </a:solidFill>
                <a:latin typeface="+mj-lt"/>
              </a:rPr>
              <a:t>INSPECCIONAR EL EQUIPO</a:t>
            </a:r>
            <a:endParaRPr lang="en-US" sz="4400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8200" y="1225232"/>
            <a:ext cx="5867400" cy="540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Debe inspeccionar el equipo de manera adecuada.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Se han producido muchos accidentes debido a equipos de andamios dañados o defectuosos.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Antes de comenzar a construir su andamio, usted DEBE inspeccionar todos los componentes que planea utilizar, para asegurarse de que sean seguros y funcionen correctamente.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NO utilice ningún equipo dañado o defectuoso.</a:t>
            </a:r>
          </a:p>
          <a:p>
            <a:pPr marL="198000" indent="-198000" rtl="0"/>
            <a:endParaRPr lang="en-US" sz="2300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64420"/>
            <a:ext cx="3848100" cy="45094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9600" y="977900"/>
            <a:ext cx="6604000" cy="4953000"/>
            <a:chOff x="609600" y="977900"/>
            <a:chExt cx="6604000" cy="4953000"/>
          </a:xfrm>
        </p:grpSpPr>
        <p:sp>
          <p:nvSpPr>
            <p:cNvPr id="6" name="Rectangle 5"/>
            <p:cNvSpPr/>
            <p:nvPr/>
          </p:nvSpPr>
          <p:spPr>
            <a:xfrm>
              <a:off x="1066800" y="9779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9300" y="10541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1800" y="34925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1000" y="35941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18100" y="977900"/>
              <a:ext cx="5842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40500" y="1168400"/>
              <a:ext cx="673100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35300" y="5372100"/>
              <a:ext cx="673100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73700" y="5676900"/>
              <a:ext cx="673100" cy="25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543550" y="413341"/>
            <a:ext cx="742950" cy="64446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300" y="368300"/>
            <a:ext cx="51308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rgbClr val="333F50"/>
                </a:solidFill>
              </a:rPr>
              <a:t>INSPECCIONAR LOS POSTES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33832" y="1961923"/>
            <a:ext cx="3323302" cy="3854677"/>
            <a:chOff x="2854632" y="2165123"/>
            <a:chExt cx="3323302" cy="3854677"/>
          </a:xfrm>
        </p:grpSpPr>
        <p:sp>
          <p:nvSpPr>
            <p:cNvPr id="19" name="Rounded Rectangle 18"/>
            <p:cNvSpPr/>
            <p:nvPr/>
          </p:nvSpPr>
          <p:spPr>
            <a:xfrm>
              <a:off x="2854632" y="2165123"/>
              <a:ext cx="3203268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74295" y="2179506"/>
              <a:ext cx="330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PERNO DE ACOPLAMIENTO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854632" y="3315774"/>
              <a:ext cx="3165168" cy="494226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62787" y="3370859"/>
              <a:ext cx="2752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PUNTOS de conexión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854632" y="2744274"/>
              <a:ext cx="3165168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62787" y="2769674"/>
              <a:ext cx="2968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POSTE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854632" y="3924300"/>
              <a:ext cx="3139768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2787" y="3949700"/>
              <a:ext cx="298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ZONAS DE SOLDADURA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4632" y="4457700"/>
              <a:ext cx="3152468" cy="7747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62787" y="4521200"/>
              <a:ext cx="29173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MODIFICACIONES NO AUTORIZADAS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854632" y="5321300"/>
              <a:ext cx="3139768" cy="698500"/>
              <a:chOff x="-91768" y="4699000"/>
              <a:chExt cx="3139768" cy="69850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-91768" y="4699000"/>
                <a:ext cx="3139768" cy="6985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387" y="4737100"/>
                <a:ext cx="2714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es-US" cap="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APARIENCIA GENERAL</a:t>
                </a:r>
              </a:p>
            </p:txBody>
          </p:sp>
        </p:grpSp>
      </p:grpSp>
      <p:sp>
        <p:nvSpPr>
          <p:cNvPr id="32" name="Rounded Rectangle 31"/>
          <p:cNvSpPr/>
          <p:nvPr/>
        </p:nvSpPr>
        <p:spPr>
          <a:xfrm>
            <a:off x="1533832" y="5918200"/>
            <a:ext cx="3114368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641987" y="5943600"/>
            <a:ext cx="291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PARTE INFERIOR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7300" y="1574800"/>
            <a:ext cx="569738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postes deben estar rectos. Sin roturas, grietas, abolladuras, torceduras ni hoyuelos.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Sin puntos de conexión faltantes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o rotos.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Sin soldaduras agrietadas o rotas en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los puntos de conexión.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200" spc="-30" dirty="0">
                <a:solidFill>
                  <a:srgbClr val="595959"/>
                </a:solidFill>
              </a:rPr>
              <a:t>La parte inferior debe estar abierta, libre de escombros y convenientemente redondeada para que encaje sobre un perno de acoplamiento.</a:t>
            </a:r>
          </a:p>
        </p:txBody>
      </p:sp>
      <p:cxnSp>
        <p:nvCxnSpPr>
          <p:cNvPr id="36" name="Straight Connector 35"/>
          <p:cNvCxnSpPr>
            <a:stCxn id="19" idx="3"/>
          </p:cNvCxnSpPr>
          <p:nvPr/>
        </p:nvCxnSpPr>
        <p:spPr>
          <a:xfrm flipV="1">
            <a:off x="4737100" y="1060223"/>
            <a:ext cx="1003300" cy="1111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1" idx="3"/>
          </p:cNvCxnSpPr>
          <p:nvPr/>
        </p:nvCxnSpPr>
        <p:spPr>
          <a:xfrm flipV="1">
            <a:off x="4699000" y="2044701"/>
            <a:ext cx="939800" cy="1314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092700" y="2692400"/>
            <a:ext cx="508000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2" idx="3"/>
          </p:cNvCxnSpPr>
          <p:nvPr/>
        </p:nvCxnSpPr>
        <p:spPr>
          <a:xfrm>
            <a:off x="4648200" y="6127750"/>
            <a:ext cx="1054100" cy="539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5767" y="261659"/>
            <a:ext cx="11413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000" dirty="0">
                <a:solidFill>
                  <a:srgbClr val="44546A"/>
                </a:solidFill>
                <a:latin typeface="+mj-lt"/>
              </a:rPr>
              <a:t>INSPECCIÓN DE HORIZONTALES/DIAGONALES</a:t>
            </a:r>
            <a:endParaRPr lang="en-US" sz="4000" dirty="0">
              <a:solidFill>
                <a:srgbClr val="44546A"/>
              </a:solidFill>
              <a:latin typeface="+mj-lt"/>
            </a:endParaRP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1311616">
            <a:off x="19049" y="450850"/>
            <a:ext cx="5854700" cy="5499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04100" y="1231900"/>
            <a:ext cx="4622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s-US" sz="2100" dirty="0">
                <a:solidFill>
                  <a:srgbClr val="595959"/>
                </a:solidFill>
              </a:rPr>
              <a:t>Aprenda a reconocer posibles defectos o condiciones inseguras: </a:t>
            </a:r>
          </a:p>
          <a:p>
            <a:pPr marL="176213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 daño estructural;</a:t>
            </a:r>
          </a:p>
          <a:p>
            <a:pPr marL="368300" indent="-180975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modificación (soldaduras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de campo);</a:t>
            </a:r>
          </a:p>
          <a:p>
            <a:pPr marL="368300" indent="-180975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partes o piezas faltantes;</a:t>
            </a:r>
          </a:p>
          <a:p>
            <a:pPr marL="368300" indent="-180975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daños (roturas, grietas, agujeros y/o soldaduras rotas); </a:t>
            </a:r>
          </a:p>
          <a:p>
            <a:pPr marL="368300" indent="-180975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corrosión excesiva (corrosión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o descamación); </a:t>
            </a:r>
          </a:p>
          <a:p>
            <a:pPr marL="368300" indent="-180975" rtl="0">
              <a:spcAft>
                <a:spcPts val="6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decoloración debido a productos químicos cáusticos. </a:t>
            </a:r>
          </a:p>
          <a:p>
            <a:pPr rtl="0"/>
            <a:endParaRPr lang="en-US" sz="21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49961" y="2630990"/>
            <a:ext cx="2937076" cy="3177913"/>
            <a:chOff x="3721100" y="1955800"/>
            <a:chExt cx="2298700" cy="3177913"/>
          </a:xfrm>
        </p:grpSpPr>
        <p:sp>
          <p:nvSpPr>
            <p:cNvPr id="23" name="Rounded Rectangle 22"/>
            <p:cNvSpPr/>
            <p:nvPr/>
          </p:nvSpPr>
          <p:spPr>
            <a:xfrm>
              <a:off x="3721100" y="1955800"/>
              <a:ext cx="22860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0500" y="1981200"/>
              <a:ext cx="184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TUBO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746500" y="3170367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66469" y="3220135"/>
              <a:ext cx="2153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ZONAS DE SOLDADURA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733800" y="2501900"/>
              <a:ext cx="2286000" cy="4699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22700" y="2527300"/>
              <a:ext cx="201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CONEXIÓN PUNTOS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21100" y="3768636"/>
              <a:ext cx="2273300" cy="7493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0000" y="3823385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MODIFICACIONES NO AUTORIZADAS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746500" y="4674969"/>
              <a:ext cx="2273300" cy="458744"/>
              <a:chOff x="800100" y="4052669"/>
              <a:chExt cx="2273300" cy="45874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800100" y="4052669"/>
                <a:ext cx="2273300" cy="45874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76900" y="4052669"/>
                <a:ext cx="2196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es-US" cap="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APARIENCIA GENERAL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6267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F5F"/>
      </a:accent1>
      <a:accent2>
        <a:srgbClr val="125D79"/>
      </a:accent2>
      <a:accent3>
        <a:srgbClr val="437A91"/>
      </a:accent3>
      <a:accent4>
        <a:srgbClr val="6C96A8"/>
      </a:accent4>
      <a:accent5>
        <a:srgbClr val="95B3C1"/>
      </a:accent5>
      <a:accent6>
        <a:srgbClr val="AFC6D1"/>
      </a:accent6>
      <a:hlink>
        <a:srgbClr val="0563C1"/>
      </a:hlink>
      <a:folHlink>
        <a:srgbClr val="954F7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28866</TotalTime>
  <Words>4720</Words>
  <Application>Microsoft Macintosh PowerPoint</Application>
  <PresentationFormat>Widescreen</PresentationFormat>
  <Paragraphs>435</Paragraphs>
  <Slides>57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Century Gothic</vt:lpstr>
      <vt:lpstr>Chalkboard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SignAddict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AbuSina</dc:creator>
  <cp:keywords/>
  <dc:description/>
  <cp:lastModifiedBy>Microsoft Office User</cp:lastModifiedBy>
  <cp:revision>1124</cp:revision>
  <dcterms:created xsi:type="dcterms:W3CDTF">2018-12-20T21:13:25Z</dcterms:created>
  <dcterms:modified xsi:type="dcterms:W3CDTF">2020-05-11T16:50:50Z</dcterms:modified>
  <cp:category/>
</cp:coreProperties>
</file>