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620" r:id="rId2"/>
    <p:sldId id="568" r:id="rId3"/>
    <p:sldId id="621" r:id="rId4"/>
    <p:sldId id="569" r:id="rId5"/>
    <p:sldId id="570" r:id="rId6"/>
    <p:sldId id="571" r:id="rId7"/>
    <p:sldId id="631" r:id="rId8"/>
    <p:sldId id="576" r:id="rId9"/>
    <p:sldId id="578" r:id="rId10"/>
    <p:sldId id="572" r:id="rId11"/>
    <p:sldId id="573" r:id="rId12"/>
    <p:sldId id="577" r:id="rId13"/>
    <p:sldId id="575" r:id="rId14"/>
    <p:sldId id="580" r:id="rId15"/>
    <p:sldId id="582" r:id="rId16"/>
    <p:sldId id="583" r:id="rId17"/>
    <p:sldId id="584" r:id="rId18"/>
    <p:sldId id="585" r:id="rId19"/>
    <p:sldId id="586" r:id="rId20"/>
    <p:sldId id="587" r:id="rId21"/>
    <p:sldId id="589" r:id="rId22"/>
    <p:sldId id="626" r:id="rId23"/>
    <p:sldId id="590" r:id="rId24"/>
    <p:sldId id="591" r:id="rId25"/>
    <p:sldId id="592" r:id="rId26"/>
    <p:sldId id="593" r:id="rId27"/>
    <p:sldId id="594" r:id="rId28"/>
    <p:sldId id="595" r:id="rId29"/>
    <p:sldId id="597" r:id="rId30"/>
    <p:sldId id="627" r:id="rId31"/>
    <p:sldId id="598" r:id="rId32"/>
    <p:sldId id="599" r:id="rId33"/>
    <p:sldId id="600" r:id="rId34"/>
    <p:sldId id="601" r:id="rId35"/>
    <p:sldId id="602" r:id="rId36"/>
    <p:sldId id="632" r:id="rId37"/>
    <p:sldId id="603" r:id="rId38"/>
    <p:sldId id="628" r:id="rId39"/>
    <p:sldId id="629" r:id="rId40"/>
    <p:sldId id="604" r:id="rId41"/>
    <p:sldId id="605" r:id="rId42"/>
    <p:sldId id="606" r:id="rId43"/>
    <p:sldId id="607" r:id="rId44"/>
    <p:sldId id="608" r:id="rId45"/>
    <p:sldId id="609" r:id="rId46"/>
    <p:sldId id="610" r:id="rId47"/>
    <p:sldId id="630" r:id="rId48"/>
    <p:sldId id="611" r:id="rId49"/>
    <p:sldId id="613" r:id="rId50"/>
    <p:sldId id="614" r:id="rId51"/>
    <p:sldId id="615" r:id="rId52"/>
    <p:sldId id="616" r:id="rId53"/>
    <p:sldId id="617" r:id="rId54"/>
    <p:sldId id="612" r:id="rId55"/>
    <p:sldId id="619" r:id="rId56"/>
    <p:sldId id="623" r:id="rId57"/>
    <p:sldId id="567" r:id="rId58"/>
  </p:sldIdLst>
  <p:sldSz cx="12192000" cy="6858000"/>
  <p:notesSz cx="9144000" cy="6858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Welcome Screen" id="{E9C2FEB5-AEB9-4B26-8F3B-708705F3F30F}">
          <p14:sldIdLst>
            <p14:sldId id="620"/>
            <p14:sldId id="568"/>
            <p14:sldId id="621"/>
            <p14:sldId id="569"/>
            <p14:sldId id="570"/>
            <p14:sldId id="571"/>
            <p14:sldId id="631"/>
            <p14:sldId id="576"/>
            <p14:sldId id="578"/>
            <p14:sldId id="572"/>
            <p14:sldId id="573"/>
            <p14:sldId id="577"/>
            <p14:sldId id="575"/>
            <p14:sldId id="580"/>
            <p14:sldId id="582"/>
            <p14:sldId id="583"/>
            <p14:sldId id="584"/>
            <p14:sldId id="585"/>
            <p14:sldId id="586"/>
            <p14:sldId id="587"/>
            <p14:sldId id="589"/>
            <p14:sldId id="626"/>
            <p14:sldId id="590"/>
            <p14:sldId id="591"/>
            <p14:sldId id="592"/>
            <p14:sldId id="593"/>
            <p14:sldId id="594"/>
            <p14:sldId id="595"/>
            <p14:sldId id="597"/>
            <p14:sldId id="627"/>
            <p14:sldId id="598"/>
            <p14:sldId id="599"/>
            <p14:sldId id="600"/>
            <p14:sldId id="601"/>
            <p14:sldId id="602"/>
            <p14:sldId id="632"/>
            <p14:sldId id="603"/>
            <p14:sldId id="628"/>
            <p14:sldId id="629"/>
            <p14:sldId id="604"/>
            <p14:sldId id="605"/>
            <p14:sldId id="606"/>
            <p14:sldId id="607"/>
            <p14:sldId id="608"/>
            <p14:sldId id="609"/>
            <p14:sldId id="610"/>
            <p14:sldId id="630"/>
            <p14:sldId id="611"/>
            <p14:sldId id="613"/>
            <p14:sldId id="614"/>
            <p14:sldId id="615"/>
            <p14:sldId id="616"/>
            <p14:sldId id="617"/>
            <p14:sldId id="612"/>
            <p14:sldId id="619"/>
            <p14:sldId id="623"/>
            <p14:sldId id="567"/>
          </p14:sldIdLst>
        </p14:section>
        <p14:section name="Our Company" id="{AFA68832-9AC7-4B56-832F-AD89619294C8}">
          <p14:sldIdLst/>
        </p14:section>
        <p14:section name="Who We are" id="{93916110-A90C-4700-90E0-0D5D631B329B}">
          <p14:sldIdLst/>
        </p14:section>
        <p14:section name="What We do" id="{EFBE0277-2314-47B2-B7BB-95B3334D6091}">
          <p14:sldIdLst/>
        </p14:section>
        <p14:section name="Our Customer" id="{601225EB-6918-43A5-95FE-7297B7E0F125}">
          <p14:sldIdLst/>
        </p14:section>
        <p14:section name="Our Key" id="{6A755396-343C-4295-8ADF-ECF5CAA17EBF}">
          <p14:sldIdLst/>
        </p14:section>
        <p14:section name="Biggest &amp; Fresh Infographic" id="{FF4AC359-C561-4023-9678-4A31D31BFF34}">
          <p14:sldIdLst/>
        </p14:section>
        <p14:section name="Business Model" id="{863406FF-8431-4C22-921F-A2562E1D7FF7}">
          <p14:sldIdLst/>
        </p14:section>
        <p14:section name="Flow Charts" id="{C6C4ACA8-D358-4C99-B2AB-A1FC53E84768}">
          <p14:sldIdLst/>
        </p14:section>
        <p14:section name="Data Driven Diagram" id="{ABEC1ED2-0563-4B9B-B0FF-531E35DE4D1A}">
          <p14:sldIdLst/>
        </p14:section>
        <p14:section name="Mindmaps" id="{46DF255D-C012-41C2-BE11-F97A758069D9}">
          <p14:sldIdLst/>
        </p14:section>
        <p14:section name="Process Diagrams" id="{1EFF0743-7733-463F-A617-B8852E59959F}">
          <p14:sldIdLst/>
        </p14:section>
        <p14:section name="Matrix Charts" id="{05B94B25-AE16-4A2F-8614-10530FFE37CE}">
          <p14:sldIdLst/>
        </p14:section>
        <p14:section name="Stage Diagrams" id="{C7D2CEB7-3DA1-48D9-A059-59D645BD5332}">
          <p14:sldIdLst/>
        </p14:section>
        <p14:section name="Tree Diagrams" id="{CA55A424-AADB-4808-9BC8-2D0062E4816A}">
          <p14:sldIdLst/>
        </p14:section>
        <p14:section name="Puzzle Diagrams" id="{3DA4E6FF-B9DB-4CEA-81CB-3D9651229C56}">
          <p14:sldIdLst/>
        </p14:section>
        <p14:section name="Map Infographics" id="{6FF53FA3-1091-4683-BFE6-16547EF32323}">
          <p14:sldIdLst/>
        </p14:section>
        <p14:section name="Smart Arts" id="{F92AD82D-ACBA-4B9C-8060-1952DB485ED7}">
          <p14:sldIdLst/>
        </p14:section>
        <p14:section name="Silhouettes" id="{1EE2B456-996F-491F-8E27-DEF0877C2D1B}">
          <p14:sldIdLst/>
        </p14:section>
        <p14:section name="Real Estate Agents" id="{BEA61332-6F39-49E8-AF60-E069E9504F41}">
          <p14:sldIdLst/>
        </p14:section>
        <p14:section name="Offshore" id="{EE6F4EF7-FF3A-4C16-94A2-07BA15D2856D}">
          <p14:sldIdLst/>
        </p14:section>
        <p14:section name="Sports" id="{C4175BF4-2D1E-404C-BFE7-BF50010B67B3}">
          <p14:sldIdLst/>
        </p14:section>
        <p14:section name="Healthcare &amp; Physician" id="{E5A4A578-1E04-4818-87DC-6F63FA2C4053}">
          <p14:sldIdLst/>
        </p14:section>
        <p14:section name="Closing" id="{225BA48E-CE7E-497D-88C7-3E86BBC4102E}">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ext uri="{19B8F6BF-5375-455C-9EA6-DF929625EA0E}">
        <p15:presenceInfo xmlns:p15="http://schemas.microsoft.com/office/powerpoint/2012/main" userId="AbuS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93BC00"/>
    <a:srgbClr val="BFAFBB"/>
    <a:srgbClr val="AF9BAA"/>
    <a:srgbClr val="8E7287"/>
    <a:srgbClr val="6F4B65"/>
    <a:srgbClr val="5C3352"/>
    <a:srgbClr val="42213D"/>
    <a:srgbClr val="244489"/>
    <a:srgbClr val="97BABD"/>
    <a:srgbClr val="7CA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23" autoAdjust="0"/>
    <p:restoredTop sz="69265" autoAdjust="0"/>
  </p:normalViewPr>
  <p:slideViewPr>
    <p:cSldViewPr snapToGrid="0">
      <p:cViewPr varScale="1">
        <p:scale>
          <a:sx n="79" d="100"/>
          <a:sy n="79" d="100"/>
        </p:scale>
        <p:origin x="608" y="200"/>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p:scale>
        <a:sx n="60" d="100"/>
        <a:sy n="60" d="100"/>
      </p:scale>
      <p:origin x="0" y="17280"/>
    </p:cViewPr>
  </p:sorterViewPr>
  <p:notesViewPr>
    <p:cSldViewPr snapToGrid="0">
      <p:cViewPr varScale="1">
        <p:scale>
          <a:sx n="125" d="100"/>
          <a:sy n="125" d="100"/>
        </p:scale>
        <p:origin x="-1200"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ADC24EA-8346-4C8B-943C-AD383301A03D}" type="datetimeFigureOut">
              <a:rPr lang="id-ID" smtClean="0"/>
              <a:pPr/>
              <a:t>02/12/19</a:t>
            </a:fld>
            <a:endParaRPr lang="id-ID"/>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28D06E5-932C-4F36-8614-8789767FBCD2}" type="datetimeFigureOut">
              <a:rPr lang="id-ID" smtClean="0"/>
              <a:pPr/>
              <a:t>02/12/19</a:t>
            </a:fld>
            <a:endParaRPr lang="id-ID"/>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 go over the Learning Outcomes for the Systems portion of the course.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when brackets might be needed and explain that they are to be used to support workers only.</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12</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parts</a:t>
            </a:r>
            <a:r>
              <a:rPr lang="en-US" baseline="0" dirty="0"/>
              <a:t> of brackets and explain what to look for when inspecting them.</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13</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what lattice girders are, and describe situations where these would be required.</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14</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a:t>
            </a:r>
            <a:r>
              <a:rPr lang="en-US" baseline="0" dirty="0"/>
              <a:t> trainees get up and go inspect the equipment that is to be used for the Practical Assessment.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15</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16</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17</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different components of the basic System</a:t>
            </a:r>
            <a:r>
              <a:rPr lang="en-US" baseline="0" dirty="0"/>
              <a:t> Scaffold and discuss the importance of including guardrails, fully-planked platforms and providing proper access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19</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Briefly</a:t>
            </a:r>
            <a:r>
              <a:rPr lang="id-ID" baseline="0" dirty="0"/>
              <a:t> describe each step in the process of building a </a:t>
            </a:r>
            <a:r>
              <a:rPr lang="id-ID" baseline="0"/>
              <a:t>basic System Scaffold </a:t>
            </a:r>
            <a:r>
              <a:rPr lang="id-ID" baseline="0" dirty="0"/>
              <a:t>unit. Discuss the importance of inspecting the scaffold before it is used and how often it should be inspected afterwards.</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20</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proper access and best practices when installing access. Refer to any relevant regulations related to access (these should already have been discussed in Scaffold</a:t>
            </a:r>
            <a:r>
              <a:rPr lang="en-US" baseline="0" dirty="0"/>
              <a:t> Fundamentals </a:t>
            </a:r>
            <a:r>
              <a:rPr lang="en-US" dirty="0"/>
              <a:t>Section 2 so just a brief reminder). Discuss the importance of 3 points of contact</a:t>
            </a:r>
            <a:r>
              <a:rPr lang="en-US" baseline="0" dirty="0"/>
              <a:t> when climbing ladders.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21</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 activity as a group or have trainees work in pairs to answer the questions on page 34.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22</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features and range of uses for System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23</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24</a:t>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25</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situations when</a:t>
            </a:r>
            <a:r>
              <a:rPr lang="en-US" baseline="0" dirty="0"/>
              <a:t> it is advantageous to use a Rolling Scaffold Tower. Point out the elements that differ from a stationary System Scaffold tower.</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26</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features of a proper scaffold caster.</a:t>
            </a:r>
          </a:p>
          <a:p>
            <a:r>
              <a:rPr lang="en-US" baseline="0" dirty="0"/>
              <a:t>Explain the proper way to attach casters to System Scaffold legs.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27</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a:t>
            </a:r>
            <a:r>
              <a:rPr lang="en-US" baseline="0" dirty="0"/>
              <a:t> the purpose of a horizontal brace and why it is needed for Rolling Towers.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28</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purpose of outriggers and how they help stabilize scaffolds</a:t>
            </a:r>
            <a:r>
              <a:rPr lang="en-US" baseline="0" dirty="0"/>
              <a:t> and when they should be used.</a:t>
            </a:r>
          </a:p>
          <a:p>
            <a:r>
              <a:rPr lang="en-US" baseline="0" dirty="0"/>
              <a:t>Describe the proper placement and process for installing outriggers.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29</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through the Learning</a:t>
            </a:r>
            <a:r>
              <a:rPr lang="en-US" baseline="0" dirty="0"/>
              <a:t> Activity with the group and discuss the equipment required (referring to the equipment list on page 46).</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30</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 the KEY POINTS from this session.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31</a:t>
            </a:fld>
            <a:endParaRPr lang="id-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32</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a:t>
            </a:r>
            <a:r>
              <a:rPr lang="en-US" baseline="0" dirty="0"/>
              <a:t> review</a:t>
            </a:r>
            <a:r>
              <a:rPr lang="en-US" dirty="0"/>
              <a:t> the various components of a basic System Scaffold and describe their function.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33</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scaffold runs</a:t>
            </a:r>
            <a:r>
              <a:rPr lang="en-US" baseline="0" dirty="0"/>
              <a:t> and where they are typically 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34</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area scaffolds and what types of jobs they are typically used for</a:t>
            </a:r>
            <a:r>
              <a:rPr lang="en-US" baseline="0" dirty="0"/>
              <a:t>.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35</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importance of bracing and describe how</a:t>
            </a:r>
            <a:r>
              <a:rPr lang="en-US" baseline="0" dirty="0"/>
              <a:t> and where to install bracing on System Scaffolds. Emphasize the importance of following manufacturer’s instructions for bracing of specific System Scaffold Equipment.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36</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how</a:t>
            </a:r>
            <a:r>
              <a:rPr lang="en-US" baseline="0" dirty="0"/>
              <a:t> sketching a plan of the scaffold can be helpful when preparing equipment lists and communicating with scaffold builders and users. Point out the different types of views shown here (elevation, plan view, side view etc.)</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37</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a:t>
            </a:r>
            <a:r>
              <a:rPr lang="en-US" baseline="0" dirty="0"/>
              <a:t> Activity on page </a:t>
            </a:r>
            <a:r>
              <a:rPr lang="en-US" u="sng" baseline="0" dirty="0">
                <a:solidFill>
                  <a:srgbClr val="800000"/>
                </a:solidFill>
              </a:rPr>
              <a:t>62</a:t>
            </a:r>
            <a:r>
              <a:rPr lang="en-US" baseline="0" dirty="0"/>
              <a:t> and roughly sketch out (if you have a whiteboard) what the design of the scaffold for this scenario should look like. Discuss what equipment will be needed for this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38</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a:t>
            </a:r>
            <a:r>
              <a:rPr lang="en-US" baseline="0" dirty="0"/>
              <a:t> Activity on page </a:t>
            </a:r>
            <a:r>
              <a:rPr lang="en-US" u="sng" baseline="0" dirty="0"/>
              <a:t>66</a:t>
            </a:r>
            <a:r>
              <a:rPr lang="en-US" baseline="0" dirty="0"/>
              <a:t> and roughly sketch out (if you have a whiteboard) what the design of the scaffold for this scenario should look like. Discuss what equipment will be needed for this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39</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40</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41</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42</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different System</a:t>
            </a:r>
            <a:r>
              <a:rPr lang="en-US" baseline="0" dirty="0"/>
              <a:t> Scaffold connection types, how they work and the advantages of each.</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different types of ties and the different ways ties can be constructed. Emphasize the importance of ties for stabilizing higher</a:t>
            </a:r>
            <a:r>
              <a:rPr lang="en-US" baseline="0" dirty="0"/>
              <a:t> multi-lift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43</a:t>
            </a:fld>
            <a:endParaRPr lang="id-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increased</a:t>
            </a:r>
            <a:r>
              <a:rPr lang="en-US" baseline="0" dirty="0"/>
              <a:t> loads that enclosed scaffolds are subjected to and the importance of having a qualified person design the scaffold (including the ties required).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44</a:t>
            </a:fld>
            <a:endParaRPr lang="id-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Clearly outline</a:t>
            </a:r>
            <a:r>
              <a:rPr lang="en-US" baseline="0" dirty="0"/>
              <a:t> the Competent Person’s responsibilities regarding scaffold inspections.</a:t>
            </a:r>
          </a:p>
          <a:p>
            <a:r>
              <a:rPr lang="en-US" baseline="0" dirty="0"/>
              <a:t>Explain how often scaffolds must be inspected and that this is a MINIMUM.</a:t>
            </a:r>
          </a:p>
          <a:p>
            <a:r>
              <a:rPr lang="en-US" baseline="0" dirty="0"/>
              <a:t>Describe the three color tag system and how it works.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45</a:t>
            </a:fld>
            <a:endParaRPr lang="id-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 Activity on page </a:t>
            </a:r>
            <a:r>
              <a:rPr lang="en-US" u="none" dirty="0"/>
              <a:t>74</a:t>
            </a:r>
            <a:r>
              <a:rPr lang="en-US" dirty="0"/>
              <a:t>. If</a:t>
            </a:r>
            <a:r>
              <a:rPr lang="en-US" baseline="0" dirty="0"/>
              <a:t> possible sketch out the scaffold design (on a whiteboard) and the type of tie that should be used in this scenario.</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46</a:t>
            </a:fld>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47</a:t>
            </a:fld>
            <a:endParaRPr lang="id-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48</a:t>
            </a:fld>
            <a:endParaRPr lang="id-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49</a:t>
            </a:fld>
            <a:endParaRPr lang="id-ID"/>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Discuss the most important points to remember when dismantling</a:t>
            </a:r>
            <a:r>
              <a:rPr lang="id-ID" baseline="0" dirty="0"/>
              <a:t> System </a:t>
            </a:r>
            <a:r>
              <a:rPr lang="id-ID" dirty="0"/>
              <a:t>Scaffolds.</a:t>
            </a:r>
          </a:p>
          <a:p>
            <a:r>
              <a:rPr lang="id-ID" dirty="0"/>
              <a:t>Remind the trainees that the</a:t>
            </a:r>
            <a:r>
              <a:rPr lang="id-ID" baseline="0" dirty="0"/>
              <a:t> dismantling of the scaffold is as important a part of the PRACTICAL ASSESSMENT as the building and you expect them to work safely and remove components in the correct order. No matter how short you are on time – DO NOT allow them to rush the dismantling process.</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50</a:t>
            </a:fld>
            <a:endParaRPr lang="id-ID"/>
          </a:p>
        </p:txBody>
      </p:sp>
    </p:spTree>
    <p:extLst>
      <p:ext uri="{BB962C8B-B14F-4D97-AF65-F5344CB8AC3E}">
        <p14:creationId xmlns:p14="http://schemas.microsoft.com/office/powerpoint/2010/main" val="412335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while trainees may not be responsible for the storage of the equipment</a:t>
            </a:r>
            <a:r>
              <a:rPr lang="en-US" baseline="0" dirty="0"/>
              <a:t> they are using, it is still important to stack equipment neatly and group similar sized components together for easy pick-up and storage. It may be important to compare what is there with the original shipment list to ensure nothing has gone missing. Emphasize the importance of separating and tagging any damaged components so they are not re-used.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51</a:t>
            </a:fld>
            <a:endParaRPr lang="id-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52</a:t>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importance of inspecting equipment</a:t>
            </a:r>
            <a:r>
              <a:rPr lang="en-US" baseline="0" dirty="0"/>
              <a:t> before beginning to build a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53</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Stop the presentation here and review</a:t>
            </a:r>
            <a:r>
              <a:rPr lang="en-US" baseline="0" dirty="0"/>
              <a:t> the requirements of the Practical Assessment with the trainees.</a:t>
            </a:r>
          </a:p>
          <a:p>
            <a:r>
              <a:rPr lang="en-US" baseline="0" dirty="0"/>
              <a:t>Provide them with a drawing or plan for the scaffold you want them to build.</a:t>
            </a:r>
          </a:p>
          <a:p>
            <a:r>
              <a:rPr lang="en-US" baseline="0" dirty="0"/>
              <a:t>Ensure they are wearing all appropriate Personal Protective Equipment.</a:t>
            </a:r>
          </a:p>
          <a:p>
            <a:r>
              <a:rPr lang="en-US" baseline="0" dirty="0"/>
              <a:t>After the </a:t>
            </a:r>
            <a:r>
              <a:rPr lang="en-US" baseline="0" dirty="0" err="1"/>
              <a:t>scaffold(s</a:t>
            </a:r>
            <a:r>
              <a:rPr lang="en-US" baseline="0" dirty="0"/>
              <a:t>) have been built – have the trainees inspect their scaffold using their Inspection Checklists.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54</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the equipment has been stacked</a:t>
            </a:r>
            <a:r>
              <a:rPr lang="en-US" baseline="0" dirty="0"/>
              <a:t> or put away. Share your observations of the build with the trainees (what you saw that they did well and what you feel they could have improved). Allow them the opportunity to share their answers to these debrief questions. REMEMBER – THIS IS YOUR OPPORTUNITY TO CORRECT ANY UNSAFE OR INCORRECT PRACTICES.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55</a:t>
            </a:fld>
            <a:endParaRPr lang="id-ID"/>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REMEMBER – THIS IS YOUR OPPORTUNITY </a:t>
            </a:r>
            <a:r>
              <a:rPr lang="en-US" baseline="0"/>
              <a:t>TO CLARIFY ANY INFORMATION OR EXPLAIN ANY CONCEPTS TRAINEES SEEM UNCLEAR ON.</a:t>
            </a:r>
            <a:endParaRPr lang="en-US" baseline="0"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56</a:t>
            </a:fld>
            <a:endParaRPr lang="id-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57</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what to look for when inspecting posts.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a:t>
            </a:r>
            <a:r>
              <a:rPr lang="en-US" baseline="0" dirty="0"/>
              <a:t> the significance of the frame dimensions shown.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types of </a:t>
            </a:r>
            <a:r>
              <a:rPr lang="en-US" baseline="0" dirty="0" err="1"/>
              <a:t>Screwjacks</a:t>
            </a:r>
            <a:r>
              <a:rPr lang="en-US" baseline="0" dirty="0"/>
              <a:t> available and review how they are used.</a:t>
            </a:r>
          </a:p>
          <a:p>
            <a:r>
              <a:rPr lang="en-US" baseline="0" dirty="0"/>
              <a:t>Describe Base Collars and explain their function and how they must be installed.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what to look for when inspecting bases.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a:normAutofit/>
          </a:bodyPr>
          <a:lstStyle>
            <a:lvl1pPr>
              <a:defRPr sz="1600">
                <a:solidFill>
                  <a:schemeClr val="accent2"/>
                </a:solidFill>
              </a:defRPr>
            </a:lvl1pPr>
          </a:lstStyle>
          <a:p>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a:normAutofit/>
          </a:bodyPr>
          <a:lstStyle>
            <a:lvl1pPr>
              <a:defRPr sz="2000">
                <a:solidFill>
                  <a:schemeClr val="accent2"/>
                </a:solidFill>
              </a:defRPr>
            </a:lvl1pPr>
          </a:lstStyle>
          <a:p>
            <a:endParaRPr lang="id-ID"/>
          </a:p>
        </p:txBody>
      </p:sp>
      <p:sp>
        <p:nvSpPr>
          <p:cNvPr id="9" name="Picture Placeholder 2"/>
          <p:cNvSpPr>
            <a:spLocks noGrp="1"/>
          </p:cNvSpPr>
          <p:nvPr>
            <p:ph type="pic" sz="quarter" idx="11"/>
          </p:nvPr>
        </p:nvSpPr>
        <p:spPr>
          <a:xfrm>
            <a:off x="4533786" y="1945431"/>
            <a:ext cx="3106738" cy="2016211"/>
          </a:xfrm>
        </p:spPr>
        <p:txBody>
          <a:bodyPr>
            <a:normAutofit/>
          </a:bodyPr>
          <a:lstStyle>
            <a:lvl1pPr>
              <a:defRPr sz="2000">
                <a:solidFill>
                  <a:schemeClr val="accent2"/>
                </a:solidFill>
              </a:defRPr>
            </a:lvl1pPr>
          </a:lstStyle>
          <a:p>
            <a:endParaRPr lang="id-ID"/>
          </a:p>
        </p:txBody>
      </p:sp>
      <p:sp>
        <p:nvSpPr>
          <p:cNvPr id="10" name="Picture Placeholder 2"/>
          <p:cNvSpPr>
            <a:spLocks noGrp="1"/>
          </p:cNvSpPr>
          <p:nvPr>
            <p:ph type="pic" sz="quarter" idx="12"/>
          </p:nvPr>
        </p:nvSpPr>
        <p:spPr>
          <a:xfrm>
            <a:off x="7858048" y="1945431"/>
            <a:ext cx="3106738" cy="2016211"/>
          </a:xfrm>
        </p:spPr>
        <p:txBody>
          <a:bodyPr>
            <a:normAutofit/>
          </a:bodyPr>
          <a:lstStyle>
            <a:lvl1pPr>
              <a:defRPr sz="2000">
                <a:solidFill>
                  <a:schemeClr val="accent2"/>
                </a:solidFill>
              </a:defRPr>
            </a:lvl1pPr>
          </a:lstStyle>
          <a:p>
            <a:endParaRPr lang="id-ID"/>
          </a:p>
        </p:txBody>
      </p:sp>
      <p:sp>
        <p:nvSpPr>
          <p:cNvPr id="11" name="Picture Placeholder 2"/>
          <p:cNvSpPr>
            <a:spLocks noGrp="1"/>
          </p:cNvSpPr>
          <p:nvPr>
            <p:ph type="pic" sz="quarter" idx="13"/>
          </p:nvPr>
        </p:nvSpPr>
        <p:spPr>
          <a:xfrm>
            <a:off x="1222375" y="4177345"/>
            <a:ext cx="3106738" cy="2016211"/>
          </a:xfrm>
        </p:spPr>
        <p:txBody>
          <a:bodyPr>
            <a:normAutofit/>
          </a:bodyPr>
          <a:lstStyle>
            <a:lvl1pPr>
              <a:defRPr sz="2000">
                <a:solidFill>
                  <a:schemeClr val="accent2"/>
                </a:solidFill>
              </a:defRPr>
            </a:lvl1pPr>
          </a:lstStyle>
          <a:p>
            <a:endParaRPr lang="id-ID"/>
          </a:p>
        </p:txBody>
      </p:sp>
      <p:sp>
        <p:nvSpPr>
          <p:cNvPr id="12" name="Picture Placeholder 2"/>
          <p:cNvSpPr>
            <a:spLocks noGrp="1"/>
          </p:cNvSpPr>
          <p:nvPr>
            <p:ph type="pic" sz="quarter" idx="14"/>
          </p:nvPr>
        </p:nvSpPr>
        <p:spPr>
          <a:xfrm>
            <a:off x="4533786" y="4177345"/>
            <a:ext cx="3106738" cy="2016211"/>
          </a:xfrm>
        </p:spPr>
        <p:txBody>
          <a:bodyPr>
            <a:normAutofit/>
          </a:bodyPr>
          <a:lstStyle>
            <a:lvl1pPr>
              <a:defRPr sz="2000">
                <a:solidFill>
                  <a:schemeClr val="accent2"/>
                </a:solidFill>
              </a:defRPr>
            </a:lvl1pPr>
          </a:lstStyle>
          <a:p>
            <a:endParaRPr lang="id-ID"/>
          </a:p>
        </p:txBody>
      </p:sp>
      <p:sp>
        <p:nvSpPr>
          <p:cNvPr id="13" name="Picture Placeholder 2"/>
          <p:cNvSpPr>
            <a:spLocks noGrp="1"/>
          </p:cNvSpPr>
          <p:nvPr>
            <p:ph type="pic" sz="quarter" idx="15"/>
          </p:nvPr>
        </p:nvSpPr>
        <p:spPr>
          <a:xfrm>
            <a:off x="7858048" y="4177345"/>
            <a:ext cx="3106738" cy="2016211"/>
          </a:xfrm>
        </p:spPr>
        <p:txBody>
          <a:bodyPr>
            <a:normAutofit/>
          </a:bodyPr>
          <a:lstStyle>
            <a:lvl1pPr>
              <a:defRPr sz="2000">
                <a:solidFill>
                  <a:schemeClr val="accent2"/>
                </a:solidFill>
              </a:defRPr>
            </a:lvl1pPr>
          </a:lstStyle>
          <a:p>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a:normAutofit/>
          </a:bodyPr>
          <a:lstStyle>
            <a:lvl1pPr>
              <a:defRPr sz="1600">
                <a:solidFill>
                  <a:schemeClr val="accent2"/>
                </a:solidFill>
              </a:defRPr>
            </a:lvl1pPr>
          </a:lstStyle>
          <a:p>
            <a:endParaRPr lang="id-ID"/>
          </a:p>
        </p:txBody>
      </p:sp>
      <p:sp>
        <p:nvSpPr>
          <p:cNvPr id="16" name="Picture Placeholder 14"/>
          <p:cNvSpPr>
            <a:spLocks noGrp="1"/>
          </p:cNvSpPr>
          <p:nvPr>
            <p:ph type="pic" sz="quarter" idx="11"/>
          </p:nvPr>
        </p:nvSpPr>
        <p:spPr>
          <a:xfrm>
            <a:off x="4487822" y="2152650"/>
            <a:ext cx="3206750" cy="3138488"/>
          </a:xfrm>
        </p:spPr>
        <p:txBody>
          <a:bodyPr>
            <a:normAutofit/>
          </a:bodyPr>
          <a:lstStyle>
            <a:lvl1pPr>
              <a:defRPr sz="1600">
                <a:solidFill>
                  <a:schemeClr val="accent2"/>
                </a:solidFill>
              </a:defRPr>
            </a:lvl1pPr>
          </a:lstStyle>
          <a:p>
            <a:endParaRPr lang="id-ID"/>
          </a:p>
        </p:txBody>
      </p:sp>
      <p:sp>
        <p:nvSpPr>
          <p:cNvPr id="17" name="Picture Placeholder 14"/>
          <p:cNvSpPr>
            <a:spLocks noGrp="1"/>
          </p:cNvSpPr>
          <p:nvPr>
            <p:ph type="pic" sz="quarter" idx="12"/>
          </p:nvPr>
        </p:nvSpPr>
        <p:spPr>
          <a:xfrm>
            <a:off x="7809924" y="2152650"/>
            <a:ext cx="3206750" cy="3138488"/>
          </a:xfrm>
        </p:spPr>
        <p:txBody>
          <a:bodyPr>
            <a:normAutofit/>
          </a:bodyPr>
          <a:lstStyle>
            <a:lvl1pPr>
              <a:defRPr sz="1600">
                <a:solidFill>
                  <a:schemeClr val="accent2"/>
                </a:solidFill>
              </a:defRPr>
            </a:lvl1pPr>
          </a:lstStyle>
          <a:p>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1"/>
          </p:nvPr>
        </p:nvSpPr>
        <p:spPr>
          <a:xfrm>
            <a:off x="6516763" y="1937796"/>
            <a:ext cx="4969744" cy="3753338"/>
          </a:xfrm>
        </p:spPr>
        <p:txBody>
          <a:bodyPr>
            <a:normAutofit/>
          </a:bodyPr>
          <a:lstStyle>
            <a:lvl1pPr>
              <a:defRPr sz="1800">
                <a:solidFill>
                  <a:schemeClr val="accent2"/>
                </a:solidFill>
              </a:defRPr>
            </a:lvl1pPr>
          </a:lstStyle>
          <a:p>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a:normAutofit/>
          </a:bodyPr>
          <a:lstStyle>
            <a:lvl1pPr>
              <a:defRPr sz="1800">
                <a:solidFill>
                  <a:schemeClr val="accent2"/>
                </a:solidFill>
              </a:defRPr>
            </a:lvl1pPr>
          </a:lstStyle>
          <a:p>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a:lstStyle>
            <a:lvl1pPr>
              <a:defRPr>
                <a:solidFill>
                  <a:schemeClr val="accent2"/>
                </a:solidFill>
              </a:defRPr>
            </a:lvl1pPr>
          </a:lstStyle>
          <a:p>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a:normAutofit/>
          </a:bodyPr>
          <a:lstStyle>
            <a:lvl1pPr>
              <a:defRPr sz="1600">
                <a:solidFill>
                  <a:schemeClr val="bg1"/>
                </a:solidFill>
              </a:defRPr>
            </a:lvl1pPr>
          </a:lstStyle>
          <a:p>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0"/>
          </p:nvPr>
        </p:nvSpPr>
        <p:spPr>
          <a:xfrm>
            <a:off x="4265098" y="1704098"/>
            <a:ext cx="3633145" cy="2288465"/>
          </a:xfrm>
        </p:spPr>
        <p:txBody>
          <a:bodyPr>
            <a:normAutofit/>
          </a:bodyPr>
          <a:lstStyle>
            <a:lvl1pPr>
              <a:defRPr sz="2000">
                <a:solidFill>
                  <a:schemeClr val="accent2"/>
                </a:solidFill>
              </a:defRPr>
            </a:lvl1pPr>
          </a:lstStyle>
          <a:p>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a:lstStyle>
            <a:lvl1pPr>
              <a:defRPr>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a:normAutofit/>
          </a:bodyPr>
          <a:lstStyle>
            <a:lvl1pPr>
              <a:defRPr sz="3600">
                <a:solidFill>
                  <a:schemeClr val="accent2"/>
                </a:solidFill>
              </a:defRPr>
            </a:lvl1pPr>
          </a:lstStyle>
          <a:p>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a:normAutofit/>
          </a:bodyPr>
          <a:lstStyle>
            <a:lvl1pPr>
              <a:defRPr sz="1600">
                <a:solidFill>
                  <a:schemeClr val="accent2"/>
                </a:solidFill>
              </a:defRPr>
            </a:lvl1pPr>
          </a:lstStyle>
          <a:p>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12"/>
          </p:nvPr>
        </p:nvSpPr>
        <p:spPr>
          <a:xfrm>
            <a:off x="0" y="1993246"/>
            <a:ext cx="4058337"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lstStyle>
            <a:lvl1pPr>
              <a:defRPr sz="1800">
                <a:solidFill>
                  <a:schemeClr val="accent2"/>
                </a:solidFill>
              </a:defRPr>
            </a:lvl1pPr>
          </a:lstStyle>
          <a:p>
            <a:endParaRPr lang="id-ID"/>
          </a:p>
        </p:txBody>
      </p:sp>
      <p:sp>
        <p:nvSpPr>
          <p:cNvPr id="8" name="Picture Placeholder 3"/>
          <p:cNvSpPr>
            <a:spLocks noGrp="1"/>
          </p:cNvSpPr>
          <p:nvPr>
            <p:ph type="pic" sz="quarter" idx="11"/>
          </p:nvPr>
        </p:nvSpPr>
        <p:spPr>
          <a:xfrm>
            <a:off x="0" y="2286000"/>
            <a:ext cx="2034000" cy="2286000"/>
          </a:xfrm>
        </p:spPr>
        <p:txBody>
          <a:bodyPr/>
          <a:lstStyle>
            <a:lvl1pPr>
              <a:defRPr sz="1800">
                <a:solidFill>
                  <a:schemeClr val="accent2"/>
                </a:solidFill>
              </a:defRPr>
            </a:lvl1pPr>
          </a:lstStyle>
          <a:p>
            <a:endParaRPr lang="id-ID"/>
          </a:p>
        </p:txBody>
      </p:sp>
      <p:sp>
        <p:nvSpPr>
          <p:cNvPr id="9" name="Picture Placeholder 3"/>
          <p:cNvSpPr>
            <a:spLocks noGrp="1"/>
          </p:cNvSpPr>
          <p:nvPr>
            <p:ph type="pic" sz="quarter" idx="12"/>
          </p:nvPr>
        </p:nvSpPr>
        <p:spPr>
          <a:xfrm>
            <a:off x="0" y="4572000"/>
            <a:ext cx="2034000" cy="2286000"/>
          </a:xfrm>
        </p:spPr>
        <p:txBody>
          <a:bodyPr/>
          <a:lstStyle>
            <a:lvl1pPr>
              <a:defRPr sz="1800">
                <a:solidFill>
                  <a:schemeClr val="accent2"/>
                </a:solidFill>
              </a:defRPr>
            </a:lvl1pPr>
          </a:lstStyle>
          <a:p>
            <a:endParaRPr lang="id-ID"/>
          </a:p>
        </p:txBody>
      </p:sp>
      <p:sp>
        <p:nvSpPr>
          <p:cNvPr id="10" name="Picture Placeholder 3"/>
          <p:cNvSpPr>
            <a:spLocks noGrp="1"/>
          </p:cNvSpPr>
          <p:nvPr>
            <p:ph type="pic" sz="quarter" idx="13"/>
          </p:nvPr>
        </p:nvSpPr>
        <p:spPr>
          <a:xfrm>
            <a:off x="2037319" y="0"/>
            <a:ext cx="2034000" cy="2286000"/>
          </a:xfrm>
        </p:spPr>
        <p:txBody>
          <a:bodyPr/>
          <a:lstStyle>
            <a:lvl1pPr>
              <a:defRPr sz="1800">
                <a:solidFill>
                  <a:schemeClr val="accent2"/>
                </a:solidFill>
              </a:defRPr>
            </a:lvl1pPr>
          </a:lstStyle>
          <a:p>
            <a:endParaRPr lang="id-ID"/>
          </a:p>
        </p:txBody>
      </p:sp>
      <p:sp>
        <p:nvSpPr>
          <p:cNvPr id="12" name="Picture Placeholder 3"/>
          <p:cNvSpPr>
            <a:spLocks noGrp="1"/>
          </p:cNvSpPr>
          <p:nvPr>
            <p:ph type="pic" sz="quarter" idx="14"/>
          </p:nvPr>
        </p:nvSpPr>
        <p:spPr>
          <a:xfrm>
            <a:off x="2037319" y="2286000"/>
            <a:ext cx="2034000" cy="2286000"/>
          </a:xfrm>
        </p:spPr>
        <p:txBody>
          <a:bodyPr/>
          <a:lstStyle>
            <a:lvl1pPr>
              <a:defRPr sz="1800">
                <a:solidFill>
                  <a:schemeClr val="accent2"/>
                </a:solidFill>
              </a:defRPr>
            </a:lvl1pPr>
          </a:lstStyle>
          <a:p>
            <a:endParaRPr lang="id-ID"/>
          </a:p>
        </p:txBody>
      </p:sp>
      <p:sp>
        <p:nvSpPr>
          <p:cNvPr id="13" name="Picture Placeholder 3"/>
          <p:cNvSpPr>
            <a:spLocks noGrp="1"/>
          </p:cNvSpPr>
          <p:nvPr>
            <p:ph type="pic" sz="quarter" idx="15"/>
          </p:nvPr>
        </p:nvSpPr>
        <p:spPr>
          <a:xfrm>
            <a:off x="2037319" y="4572000"/>
            <a:ext cx="2034000" cy="2286000"/>
          </a:xfrm>
        </p:spPr>
        <p:txBody>
          <a:bodyPr/>
          <a:lstStyle>
            <a:lvl1pPr>
              <a:defRPr sz="1800">
                <a:solidFill>
                  <a:schemeClr val="accent2"/>
                </a:solidFill>
              </a:defRPr>
            </a:lvl1pPr>
          </a:lstStyle>
          <a:p>
            <a:endParaRPr lang="id-ID"/>
          </a:p>
        </p:txBody>
      </p:sp>
      <p:sp>
        <p:nvSpPr>
          <p:cNvPr id="14" name="Picture Placeholder 3"/>
          <p:cNvSpPr>
            <a:spLocks noGrp="1"/>
          </p:cNvSpPr>
          <p:nvPr>
            <p:ph type="pic" sz="quarter" idx="16"/>
          </p:nvPr>
        </p:nvSpPr>
        <p:spPr>
          <a:xfrm>
            <a:off x="4071319" y="0"/>
            <a:ext cx="2034000" cy="2286000"/>
          </a:xfrm>
        </p:spPr>
        <p:txBody>
          <a:bodyPr/>
          <a:lstStyle>
            <a:lvl1pPr>
              <a:defRPr sz="1800">
                <a:solidFill>
                  <a:schemeClr val="accent2"/>
                </a:solidFill>
              </a:defRPr>
            </a:lvl1pPr>
          </a:lstStyle>
          <a:p>
            <a:endParaRPr lang="id-ID"/>
          </a:p>
        </p:txBody>
      </p:sp>
      <p:sp>
        <p:nvSpPr>
          <p:cNvPr id="15" name="Picture Placeholder 3"/>
          <p:cNvSpPr>
            <a:spLocks noGrp="1"/>
          </p:cNvSpPr>
          <p:nvPr>
            <p:ph type="pic" sz="quarter" idx="17"/>
          </p:nvPr>
        </p:nvSpPr>
        <p:spPr>
          <a:xfrm>
            <a:off x="4071319" y="2286000"/>
            <a:ext cx="2034000" cy="2286000"/>
          </a:xfrm>
        </p:spPr>
        <p:txBody>
          <a:bodyPr/>
          <a:lstStyle>
            <a:lvl1pPr>
              <a:defRPr sz="1800">
                <a:solidFill>
                  <a:schemeClr val="accent2"/>
                </a:solidFill>
              </a:defRPr>
            </a:lvl1pPr>
          </a:lstStyle>
          <a:p>
            <a:endParaRPr lang="id-ID"/>
          </a:p>
        </p:txBody>
      </p:sp>
      <p:sp>
        <p:nvSpPr>
          <p:cNvPr id="16" name="Picture Placeholder 3"/>
          <p:cNvSpPr>
            <a:spLocks noGrp="1"/>
          </p:cNvSpPr>
          <p:nvPr>
            <p:ph type="pic" sz="quarter" idx="18"/>
          </p:nvPr>
        </p:nvSpPr>
        <p:spPr>
          <a:xfrm>
            <a:off x="4071319" y="4572000"/>
            <a:ext cx="2034000" cy="2286000"/>
          </a:xfrm>
        </p:spPr>
        <p:txBody>
          <a:bodyPr/>
          <a:lstStyle>
            <a:lvl1pPr>
              <a:defRPr sz="1800">
                <a:solidFill>
                  <a:schemeClr val="accent2"/>
                </a:solidFill>
              </a:defRPr>
            </a:lvl1pPr>
          </a:lstStyle>
          <a:p>
            <a:endParaRPr lang="id-ID"/>
          </a:p>
        </p:txBody>
      </p:sp>
      <p:sp>
        <p:nvSpPr>
          <p:cNvPr id="17" name="Picture Placeholder 3"/>
          <p:cNvSpPr>
            <a:spLocks noGrp="1"/>
          </p:cNvSpPr>
          <p:nvPr>
            <p:ph type="pic" sz="quarter" idx="19"/>
          </p:nvPr>
        </p:nvSpPr>
        <p:spPr>
          <a:xfrm>
            <a:off x="6108638" y="0"/>
            <a:ext cx="2034000" cy="2286000"/>
          </a:xfrm>
        </p:spPr>
        <p:txBody>
          <a:bodyPr/>
          <a:lstStyle>
            <a:lvl1pPr>
              <a:defRPr sz="1800">
                <a:solidFill>
                  <a:schemeClr val="accent2"/>
                </a:solidFill>
              </a:defRPr>
            </a:lvl1pPr>
          </a:lstStyle>
          <a:p>
            <a:endParaRPr lang="id-ID"/>
          </a:p>
        </p:txBody>
      </p:sp>
      <p:sp>
        <p:nvSpPr>
          <p:cNvPr id="18" name="Picture Placeholder 3"/>
          <p:cNvSpPr>
            <a:spLocks noGrp="1"/>
          </p:cNvSpPr>
          <p:nvPr>
            <p:ph type="pic" sz="quarter" idx="20"/>
          </p:nvPr>
        </p:nvSpPr>
        <p:spPr>
          <a:xfrm>
            <a:off x="6108638" y="2286000"/>
            <a:ext cx="2034000" cy="2286000"/>
          </a:xfrm>
        </p:spPr>
        <p:txBody>
          <a:bodyPr/>
          <a:lstStyle>
            <a:lvl1pPr>
              <a:defRPr sz="1800">
                <a:solidFill>
                  <a:schemeClr val="accent2"/>
                </a:solidFill>
              </a:defRPr>
            </a:lvl1pPr>
          </a:lstStyle>
          <a:p>
            <a:endParaRPr lang="id-ID"/>
          </a:p>
        </p:txBody>
      </p:sp>
      <p:sp>
        <p:nvSpPr>
          <p:cNvPr id="19" name="Picture Placeholder 3"/>
          <p:cNvSpPr>
            <a:spLocks noGrp="1"/>
          </p:cNvSpPr>
          <p:nvPr>
            <p:ph type="pic" sz="quarter" idx="21"/>
          </p:nvPr>
        </p:nvSpPr>
        <p:spPr>
          <a:xfrm>
            <a:off x="6108638" y="4572000"/>
            <a:ext cx="2034000" cy="2286000"/>
          </a:xfrm>
        </p:spPr>
        <p:txBody>
          <a:bodyPr/>
          <a:lstStyle>
            <a:lvl1pPr>
              <a:defRPr sz="1800">
                <a:solidFill>
                  <a:schemeClr val="accent2"/>
                </a:solidFill>
              </a:defRPr>
            </a:lvl1pPr>
          </a:lstStyle>
          <a:p>
            <a:endParaRPr lang="id-ID"/>
          </a:p>
        </p:txBody>
      </p:sp>
      <p:sp>
        <p:nvSpPr>
          <p:cNvPr id="20" name="Picture Placeholder 3"/>
          <p:cNvSpPr>
            <a:spLocks noGrp="1"/>
          </p:cNvSpPr>
          <p:nvPr>
            <p:ph type="pic" sz="quarter" idx="22"/>
          </p:nvPr>
        </p:nvSpPr>
        <p:spPr>
          <a:xfrm>
            <a:off x="8139319" y="0"/>
            <a:ext cx="2034000" cy="2286000"/>
          </a:xfrm>
        </p:spPr>
        <p:txBody>
          <a:bodyPr/>
          <a:lstStyle>
            <a:lvl1pPr>
              <a:defRPr sz="1800">
                <a:solidFill>
                  <a:schemeClr val="accent2"/>
                </a:solidFill>
              </a:defRPr>
            </a:lvl1pPr>
          </a:lstStyle>
          <a:p>
            <a:endParaRPr lang="id-ID"/>
          </a:p>
        </p:txBody>
      </p:sp>
      <p:sp>
        <p:nvSpPr>
          <p:cNvPr id="21" name="Picture Placeholder 3"/>
          <p:cNvSpPr>
            <a:spLocks noGrp="1"/>
          </p:cNvSpPr>
          <p:nvPr>
            <p:ph type="pic" sz="quarter" idx="23"/>
          </p:nvPr>
        </p:nvSpPr>
        <p:spPr>
          <a:xfrm>
            <a:off x="8139319" y="2286000"/>
            <a:ext cx="2034000" cy="2286000"/>
          </a:xfrm>
        </p:spPr>
        <p:txBody>
          <a:bodyPr/>
          <a:lstStyle>
            <a:lvl1pPr>
              <a:defRPr sz="1800">
                <a:solidFill>
                  <a:schemeClr val="accent2"/>
                </a:solidFill>
              </a:defRPr>
            </a:lvl1pPr>
          </a:lstStyle>
          <a:p>
            <a:endParaRPr lang="id-ID"/>
          </a:p>
        </p:txBody>
      </p:sp>
      <p:sp>
        <p:nvSpPr>
          <p:cNvPr id="22" name="Picture Placeholder 3"/>
          <p:cNvSpPr>
            <a:spLocks noGrp="1"/>
          </p:cNvSpPr>
          <p:nvPr>
            <p:ph type="pic" sz="quarter" idx="24"/>
          </p:nvPr>
        </p:nvSpPr>
        <p:spPr>
          <a:xfrm>
            <a:off x="8139319" y="4572000"/>
            <a:ext cx="2034000" cy="2286000"/>
          </a:xfrm>
        </p:spPr>
        <p:txBody>
          <a:bodyPr/>
          <a:lstStyle>
            <a:lvl1pPr>
              <a:defRPr sz="1800">
                <a:solidFill>
                  <a:schemeClr val="accent2"/>
                </a:solidFill>
              </a:defRPr>
            </a:lvl1pPr>
          </a:lstStyle>
          <a:p>
            <a:endParaRPr lang="id-ID"/>
          </a:p>
        </p:txBody>
      </p:sp>
      <p:sp>
        <p:nvSpPr>
          <p:cNvPr id="23" name="Picture Placeholder 3"/>
          <p:cNvSpPr>
            <a:spLocks noGrp="1"/>
          </p:cNvSpPr>
          <p:nvPr>
            <p:ph type="pic" sz="quarter" idx="25"/>
          </p:nvPr>
        </p:nvSpPr>
        <p:spPr>
          <a:xfrm>
            <a:off x="10176638" y="0"/>
            <a:ext cx="2034000" cy="2286000"/>
          </a:xfrm>
        </p:spPr>
        <p:txBody>
          <a:bodyPr/>
          <a:lstStyle>
            <a:lvl1pPr>
              <a:defRPr sz="1800">
                <a:solidFill>
                  <a:schemeClr val="accent2"/>
                </a:solidFill>
              </a:defRPr>
            </a:lvl1pPr>
          </a:lstStyle>
          <a:p>
            <a:endParaRPr lang="id-ID"/>
          </a:p>
        </p:txBody>
      </p:sp>
      <p:sp>
        <p:nvSpPr>
          <p:cNvPr id="24" name="Picture Placeholder 3"/>
          <p:cNvSpPr>
            <a:spLocks noGrp="1"/>
          </p:cNvSpPr>
          <p:nvPr>
            <p:ph type="pic" sz="quarter" idx="26"/>
          </p:nvPr>
        </p:nvSpPr>
        <p:spPr>
          <a:xfrm>
            <a:off x="10176638" y="2286000"/>
            <a:ext cx="2034000" cy="2286000"/>
          </a:xfrm>
        </p:spPr>
        <p:txBody>
          <a:bodyPr/>
          <a:lstStyle>
            <a:lvl1pPr>
              <a:defRPr sz="1800">
                <a:solidFill>
                  <a:schemeClr val="accent2"/>
                </a:solidFill>
              </a:defRPr>
            </a:lvl1pPr>
          </a:lstStyle>
          <a:p>
            <a:endParaRPr lang="id-ID"/>
          </a:p>
        </p:txBody>
      </p:sp>
      <p:sp>
        <p:nvSpPr>
          <p:cNvPr id="25" name="Picture Placeholder 3"/>
          <p:cNvSpPr>
            <a:spLocks noGrp="1"/>
          </p:cNvSpPr>
          <p:nvPr>
            <p:ph type="pic" sz="quarter" idx="27"/>
          </p:nvPr>
        </p:nvSpPr>
        <p:spPr>
          <a:xfrm>
            <a:off x="10176638" y="4572000"/>
            <a:ext cx="2034000" cy="2286000"/>
          </a:xfrm>
        </p:spPr>
        <p:txBody>
          <a:bodyPr/>
          <a:lstStyle>
            <a:lvl1pPr>
              <a:defRPr sz="1800">
                <a:solidFill>
                  <a:schemeClr val="accent2"/>
                </a:solidFill>
              </a:defRPr>
            </a:lvl1pPr>
          </a:lstStyle>
          <a:p>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a:normAutofit/>
          </a:bodyPr>
          <a:lstStyle>
            <a:lvl1pPr>
              <a:defRPr sz="1600">
                <a:solidFill>
                  <a:schemeClr val="accent2"/>
                </a:solidFill>
              </a:defRPr>
            </a:lvl1pPr>
          </a:lstStyle>
          <a:p>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FBC63-C649-42C3-9C85-0F873F8F0B35}" type="datetimeFigureOut">
              <a:rPr lang="id-ID" smtClean="0"/>
              <a:pPr/>
              <a:t>02/12/19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8" r:id="rId19"/>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df"/><Relationship Id="rId7" Type="http://schemas.openxmlformats.org/officeDocument/2006/relationships/image" Target="../media/image36.pd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pdf"/><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8.pdf"/><Relationship Id="rId7" Type="http://schemas.openxmlformats.org/officeDocument/2006/relationships/image" Target="../media/image1.pd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0.pd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1.pd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d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5.pd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7.pdf"/><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d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d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d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5.pdf"/><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df"/><Relationship Id="rId7" Type="http://schemas.openxmlformats.org/officeDocument/2006/relationships/image" Target="../media/image57.pd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9.pdf"/><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59.pdf"/></Relationships>
</file>

<file path=ppt/slides/_rels/slide2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1.pd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df"/><Relationship Id="rId7"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5.pdf"/><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61.pd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df"/><Relationship Id="rId7" Type="http://schemas.openxmlformats.org/officeDocument/2006/relationships/image" Target="../media/image69.pd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9.pdf"/><Relationship Id="rId4" Type="http://schemas.openxmlformats.org/officeDocument/2006/relationships/image" Target="../media/image1.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df"/><Relationship Id="rId7" Type="http://schemas.openxmlformats.org/officeDocument/2006/relationships/image" Target="../media/image78.pd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76.pdf"/><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df"/><Relationship Id="rId7" Type="http://schemas.openxmlformats.org/officeDocument/2006/relationships/image" Target="../media/image80.pd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9.pdf"/><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df"/><Relationship Id="rId7" Type="http://schemas.openxmlformats.org/officeDocument/2006/relationships/image" Target="../media/image82.pd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9.pd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4.pdf"/><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86.pd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d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90.pdf"/><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df"/><Relationship Id="rId7" Type="http://schemas.openxmlformats.org/officeDocument/2006/relationships/image" Target="../media/image49.pd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92.pdf"/><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pdf"/><Relationship Id="rId18" Type="http://schemas.openxmlformats.org/officeDocument/2006/relationships/image" Target="../media/image10.png"/><Relationship Id="rId3" Type="http://schemas.openxmlformats.org/officeDocument/2006/relationships/image" Target="../media/image1.pdf"/><Relationship Id="rId21" Type="http://schemas.openxmlformats.org/officeDocument/2006/relationships/image" Target="../media/image22.pdf"/><Relationship Id="rId7" Type="http://schemas.openxmlformats.org/officeDocument/2006/relationships/image" Target="../media/image8.pdf"/><Relationship Id="rId12" Type="http://schemas.openxmlformats.org/officeDocument/2006/relationships/image" Target="../media/image7.png"/><Relationship Id="rId17" Type="http://schemas.openxmlformats.org/officeDocument/2006/relationships/image" Target="../media/image18.pdf"/><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df"/><Relationship Id="rId24" Type="http://schemas.openxmlformats.org/officeDocument/2006/relationships/image" Target="../media/image13.png"/><Relationship Id="rId5" Type="http://schemas.openxmlformats.org/officeDocument/2006/relationships/image" Target="../media/image6.pdf"/><Relationship Id="rId15" Type="http://schemas.openxmlformats.org/officeDocument/2006/relationships/image" Target="../media/image16.pdf"/><Relationship Id="rId23" Type="http://schemas.openxmlformats.org/officeDocument/2006/relationships/image" Target="../media/image24.pdf"/><Relationship Id="rId10" Type="http://schemas.openxmlformats.org/officeDocument/2006/relationships/image" Target="../media/image6.png"/><Relationship Id="rId19" Type="http://schemas.openxmlformats.org/officeDocument/2006/relationships/image" Target="../media/image20.pdf"/><Relationship Id="rId4" Type="http://schemas.openxmlformats.org/officeDocument/2006/relationships/image" Target="../media/image1.png"/><Relationship Id="rId9" Type="http://schemas.openxmlformats.org/officeDocument/2006/relationships/image" Target="../media/image10.pdf"/><Relationship Id="rId14" Type="http://schemas.openxmlformats.org/officeDocument/2006/relationships/image" Target="../media/image8.png"/><Relationship Id="rId22"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94.pdf"/><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96.pdf"/><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5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99.pdf"/><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pdf"/><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8.pdf"/><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0.pd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pd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_SAIA_PP_Cover_SYSTEM.jp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21000" y="363259"/>
            <a:ext cx="3365500" cy="769441"/>
          </a:xfrm>
          <a:prstGeom prst="rect">
            <a:avLst/>
          </a:prstGeom>
          <a:noFill/>
        </p:spPr>
        <p:txBody>
          <a:bodyPr wrap="square" rtlCol="0">
            <a:spAutoFit/>
          </a:bodyPr>
          <a:lstStyle/>
          <a:p>
            <a:pPr algn="ctr"/>
            <a:r>
              <a:rPr lang="id-ID" sz="4400" cap="all" dirty="0">
                <a:solidFill>
                  <a:srgbClr val="333F50"/>
                </a:solidFill>
                <a:latin typeface="+mj-lt"/>
              </a:rPr>
              <a:t>BASES</a:t>
            </a:r>
            <a:endParaRPr lang="en-US" sz="4400" cap="all" dirty="0">
              <a:solidFill>
                <a:srgbClr val="333F50"/>
              </a:solidFill>
              <a:latin typeface="+mj-lt"/>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44500" y="571500"/>
            <a:ext cx="2552700" cy="2623608"/>
          </a:xfrm>
          <a:prstGeom prst="rect">
            <a:avLst/>
          </a:prstGeom>
        </p:spPr>
      </p:pic>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rcRect b="13417"/>
              <a:stretch>
                <a:fillRect/>
              </a:stretch>
            </p:blipFill>
          </mc:Choice>
          <mc:Fallback>
            <p:blipFill>
              <a:blip r:embed="rId8"/>
              <a:srcRect b="13417"/>
              <a:stretch>
                <a:fillRect/>
              </a:stretch>
            </p:blipFill>
          </mc:Fallback>
        </mc:AlternateContent>
        <p:spPr>
          <a:xfrm>
            <a:off x="609600" y="3435350"/>
            <a:ext cx="1543050" cy="2622550"/>
          </a:xfrm>
          <a:prstGeom prst="rect">
            <a:avLst/>
          </a:prstGeom>
        </p:spPr>
      </p:pic>
      <p:sp>
        <p:nvSpPr>
          <p:cNvPr id="14" name="TextBox 13"/>
          <p:cNvSpPr txBox="1"/>
          <p:nvPr/>
        </p:nvSpPr>
        <p:spPr>
          <a:xfrm>
            <a:off x="3695700" y="1257301"/>
            <a:ext cx="8153400" cy="2954655"/>
          </a:xfrm>
          <a:prstGeom prst="rect">
            <a:avLst/>
          </a:prstGeom>
          <a:noFill/>
        </p:spPr>
        <p:txBody>
          <a:bodyPr wrap="square" rtlCol="0">
            <a:spAutoFit/>
          </a:bodyPr>
          <a:lstStyle/>
          <a:p>
            <a:pPr>
              <a:buFont typeface="Arial"/>
              <a:buChar char="•"/>
            </a:pPr>
            <a:r>
              <a:rPr lang="en-US" sz="2400" dirty="0">
                <a:solidFill>
                  <a:schemeClr val="tx1">
                    <a:lumMod val="65000"/>
                    <a:lumOff val="35000"/>
                  </a:schemeClr>
                </a:solidFill>
              </a:rPr>
              <a:t> </a:t>
            </a:r>
            <a:r>
              <a:rPr lang="en-US" sz="2400" dirty="0" err="1">
                <a:solidFill>
                  <a:schemeClr val="tx1">
                    <a:lumMod val="65000"/>
                    <a:lumOff val="35000"/>
                  </a:schemeClr>
                </a:solidFill>
              </a:rPr>
              <a:t>Screwjacks</a:t>
            </a:r>
            <a:r>
              <a:rPr lang="en-US" sz="2400" dirty="0">
                <a:solidFill>
                  <a:schemeClr val="tx1">
                    <a:lumMod val="65000"/>
                    <a:lumOff val="35000"/>
                  </a:schemeClr>
                </a:solidFill>
              </a:rPr>
              <a:t> are used for leveling the scaffold when the foundation is uneven. </a:t>
            </a:r>
          </a:p>
          <a:p>
            <a:pPr>
              <a:buFont typeface="Arial"/>
              <a:buChar char="•"/>
            </a:pPr>
            <a:endParaRPr lang="en-US" sz="2400" dirty="0">
              <a:solidFill>
                <a:schemeClr val="tx1">
                  <a:lumMod val="65000"/>
                  <a:lumOff val="35000"/>
                </a:schemeClr>
              </a:solidFill>
            </a:endParaRPr>
          </a:p>
          <a:p>
            <a:pPr>
              <a:buFont typeface="Arial"/>
              <a:buChar char="•"/>
            </a:pPr>
            <a:r>
              <a:rPr lang="en-US" sz="2400" dirty="0">
                <a:solidFill>
                  <a:schemeClr val="tx1">
                    <a:lumMod val="65000"/>
                    <a:lumOff val="35000"/>
                  </a:schemeClr>
                </a:solidFill>
              </a:rPr>
              <a:t> When the lower level of runners and bearers are in place, the structure can be leveled. </a:t>
            </a:r>
          </a:p>
          <a:p>
            <a:pPr>
              <a:buFont typeface="Arial"/>
              <a:buChar char="•"/>
            </a:pPr>
            <a:endParaRPr lang="en-US" sz="2400" dirty="0">
              <a:solidFill>
                <a:schemeClr val="tx1">
                  <a:lumMod val="65000"/>
                  <a:lumOff val="35000"/>
                </a:schemeClr>
              </a:solidFill>
            </a:endParaRPr>
          </a:p>
          <a:p>
            <a:pPr>
              <a:buFont typeface="Arial"/>
              <a:buChar char="•"/>
            </a:pPr>
            <a:r>
              <a:rPr lang="en-US" sz="2400" dirty="0">
                <a:solidFill>
                  <a:schemeClr val="tx1">
                    <a:lumMod val="65000"/>
                    <a:lumOff val="35000"/>
                  </a:schemeClr>
                </a:solidFill>
              </a:rPr>
              <a:t> System Scaffolds should be built using </a:t>
            </a:r>
            <a:r>
              <a:rPr lang="en-US" sz="2400" dirty="0" err="1">
                <a:solidFill>
                  <a:schemeClr val="tx1">
                    <a:lumMod val="65000"/>
                    <a:lumOff val="35000"/>
                  </a:schemeClr>
                </a:solidFill>
              </a:rPr>
              <a:t>screwjacks</a:t>
            </a:r>
            <a:r>
              <a:rPr lang="en-US" sz="2400" dirty="0">
                <a:solidFill>
                  <a:schemeClr val="tx1">
                    <a:lumMod val="65000"/>
                    <a:lumOff val="35000"/>
                  </a:schemeClr>
                </a:solidFill>
              </a:rPr>
              <a:t>.</a:t>
            </a:r>
          </a:p>
          <a:p>
            <a:endParaRPr lang="en-US" dirty="0"/>
          </a:p>
        </p:txBody>
      </p:sp>
      <p:sp>
        <p:nvSpPr>
          <p:cNvPr id="15" name="TextBox 14"/>
          <p:cNvSpPr txBox="1"/>
          <p:nvPr/>
        </p:nvSpPr>
        <p:spPr>
          <a:xfrm>
            <a:off x="3632200" y="4572000"/>
            <a:ext cx="8369300" cy="1785104"/>
          </a:xfrm>
          <a:prstGeom prst="rect">
            <a:avLst/>
          </a:prstGeom>
          <a:noFill/>
        </p:spPr>
        <p:txBody>
          <a:bodyPr wrap="square" rtlCol="0">
            <a:spAutoFit/>
          </a:bodyPr>
          <a:lstStyle/>
          <a:p>
            <a:pPr>
              <a:buFont typeface="Arial"/>
              <a:buChar char="•"/>
            </a:pPr>
            <a:r>
              <a:rPr lang="en-US" sz="2400" dirty="0">
                <a:solidFill>
                  <a:schemeClr val="tx1">
                    <a:lumMod val="65000"/>
                    <a:lumOff val="35000"/>
                  </a:schemeClr>
                </a:solidFill>
              </a:rPr>
              <a:t> A base collar provides lateral bracing to the base of the scaffold and can be useful for setting up and leveling the scaffold base. </a:t>
            </a:r>
          </a:p>
          <a:p>
            <a:endParaRPr lang="en-US" sz="2000" dirty="0"/>
          </a:p>
          <a:p>
            <a:endParaRPr lang="en-US" dirty="0"/>
          </a:p>
        </p:txBody>
      </p:sp>
    </p:spTree>
    <p:extLst>
      <p:ext uri="{BB962C8B-B14F-4D97-AF65-F5344CB8AC3E}">
        <p14:creationId xmlns:p14="http://schemas.microsoft.com/office/powerpoint/2010/main" val="884292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53848" t="6716"/>
              <a:stretch>
                <a:fillRect/>
              </a:stretch>
            </p:blipFill>
          </mc:Choice>
          <mc:Fallback>
            <p:blipFill>
              <a:blip r:embed="rId4"/>
              <a:srcRect l="53848" t="6716"/>
              <a:stretch>
                <a:fillRect/>
              </a:stretch>
            </p:blipFill>
          </mc:Fallback>
        </mc:AlternateContent>
        <p:spPr>
          <a:xfrm>
            <a:off x="8940800" y="3035300"/>
            <a:ext cx="2819401" cy="2822319"/>
          </a:xfrm>
          <a:prstGeom prst="rect">
            <a:avLst/>
          </a:prstGeom>
        </p:spPr>
      </p:pic>
      <p:sp>
        <p:nvSpPr>
          <p:cNvPr id="4" name="TextBox 3"/>
          <p:cNvSpPr txBox="1"/>
          <p:nvPr/>
        </p:nvSpPr>
        <p:spPr>
          <a:xfrm>
            <a:off x="2908300" y="723900"/>
            <a:ext cx="8407400" cy="769441"/>
          </a:xfrm>
          <a:prstGeom prst="rect">
            <a:avLst/>
          </a:prstGeom>
          <a:solidFill>
            <a:schemeClr val="bg1"/>
          </a:solidFill>
        </p:spPr>
        <p:txBody>
          <a:bodyPr wrap="square" rtlCol="0">
            <a:spAutoFit/>
          </a:bodyPr>
          <a:lstStyle/>
          <a:p>
            <a:r>
              <a:rPr lang="en-US" sz="4400" dirty="0">
                <a:solidFill>
                  <a:srgbClr val="333F50"/>
                </a:solidFill>
              </a:rPr>
              <a:t>INSPECTING BASES</a:t>
            </a:r>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l="49774" t="4930"/>
              <a:stretch>
                <a:fillRect/>
              </a:stretch>
            </p:blipFill>
          </mc:Choice>
          <mc:Fallback>
            <p:blipFill>
              <a:blip r:embed="rId6"/>
              <a:srcRect l="49774" t="4930"/>
              <a:stretch>
                <a:fillRect/>
              </a:stretch>
            </p:blipFill>
          </mc:Fallback>
        </mc:AlternateContent>
        <p:spPr>
          <a:xfrm>
            <a:off x="3124200" y="1790700"/>
            <a:ext cx="2819400" cy="4286250"/>
          </a:xfrm>
          <a:prstGeom prst="roundRect">
            <a:avLst/>
          </a:prstGeom>
        </p:spPr>
      </p:pic>
      <p:pic>
        <p:nvPicPr>
          <p:cNvPr id="7" name="Picture 6"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838200" y="19558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54100" y="1981200"/>
            <a:ext cx="1841500" cy="369332"/>
          </a:xfrm>
          <a:prstGeom prst="rect">
            <a:avLst/>
          </a:prstGeom>
          <a:noFill/>
        </p:spPr>
        <p:txBody>
          <a:bodyPr wrap="square" rtlCol="0">
            <a:spAutoFit/>
          </a:bodyPr>
          <a:lstStyle/>
          <a:p>
            <a:r>
              <a:rPr lang="en-US" cap="all" dirty="0">
                <a:solidFill>
                  <a:schemeClr val="tx1">
                    <a:lumMod val="65000"/>
                    <a:lumOff val="35000"/>
                  </a:schemeClr>
                </a:solidFill>
              </a:rPr>
              <a:t>Fixed Heads</a:t>
            </a:r>
          </a:p>
        </p:txBody>
      </p:sp>
      <p:grpSp>
        <p:nvGrpSpPr>
          <p:cNvPr id="27" name="Group 26"/>
          <p:cNvGrpSpPr/>
          <p:nvPr/>
        </p:nvGrpSpPr>
        <p:grpSpPr>
          <a:xfrm>
            <a:off x="838200" y="2463800"/>
            <a:ext cx="2273300" cy="431800"/>
            <a:chOff x="838200" y="2463800"/>
            <a:chExt cx="2273300" cy="431800"/>
          </a:xfrm>
        </p:grpSpPr>
        <p:sp>
          <p:nvSpPr>
            <p:cNvPr id="12" name="Rounded Rectangle 11"/>
            <p:cNvSpPr/>
            <p:nvPr/>
          </p:nvSpPr>
          <p:spPr>
            <a:xfrm>
              <a:off x="838200" y="24638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41400" y="2514600"/>
              <a:ext cx="1841500" cy="369332"/>
            </a:xfrm>
            <a:prstGeom prst="rect">
              <a:avLst/>
            </a:prstGeom>
            <a:noFill/>
          </p:spPr>
          <p:txBody>
            <a:bodyPr wrap="square" rtlCol="0">
              <a:spAutoFit/>
            </a:bodyPr>
            <a:lstStyle/>
            <a:p>
              <a:r>
                <a:rPr lang="en-US" cap="all" dirty="0">
                  <a:solidFill>
                    <a:schemeClr val="tx1">
                      <a:lumMod val="65000"/>
                      <a:lumOff val="35000"/>
                    </a:schemeClr>
                  </a:solidFill>
                </a:rPr>
                <a:t>ENDS</a:t>
              </a:r>
            </a:p>
          </p:txBody>
        </p:sp>
      </p:grpSp>
      <p:grpSp>
        <p:nvGrpSpPr>
          <p:cNvPr id="26" name="Group 25"/>
          <p:cNvGrpSpPr/>
          <p:nvPr/>
        </p:nvGrpSpPr>
        <p:grpSpPr>
          <a:xfrm>
            <a:off x="838200" y="2997200"/>
            <a:ext cx="2273300" cy="431800"/>
            <a:chOff x="838200" y="2997200"/>
            <a:chExt cx="2273300" cy="431800"/>
          </a:xfrm>
        </p:grpSpPr>
        <p:sp>
          <p:nvSpPr>
            <p:cNvPr id="14" name="Rounded Rectangle 13"/>
            <p:cNvSpPr/>
            <p:nvPr/>
          </p:nvSpPr>
          <p:spPr>
            <a:xfrm>
              <a:off x="838200" y="29972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52500" y="3048000"/>
              <a:ext cx="1841500" cy="369332"/>
            </a:xfrm>
            <a:prstGeom prst="rect">
              <a:avLst/>
            </a:prstGeom>
            <a:noFill/>
          </p:spPr>
          <p:txBody>
            <a:bodyPr wrap="square" rtlCol="0">
              <a:spAutoFit/>
            </a:bodyPr>
            <a:lstStyle/>
            <a:p>
              <a:r>
                <a:rPr lang="en-US" cap="all" dirty="0">
                  <a:solidFill>
                    <a:schemeClr val="tx1">
                      <a:lumMod val="65000"/>
                      <a:lumOff val="35000"/>
                    </a:schemeClr>
                  </a:solidFill>
                </a:rPr>
                <a:t>WELDS</a:t>
              </a:r>
            </a:p>
          </p:txBody>
        </p:sp>
      </p:grpSp>
      <p:sp>
        <p:nvSpPr>
          <p:cNvPr id="16" name="Rounded Rectangle 15"/>
          <p:cNvSpPr/>
          <p:nvPr/>
        </p:nvSpPr>
        <p:spPr>
          <a:xfrm>
            <a:off x="838200" y="3543300"/>
            <a:ext cx="2273300" cy="736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77900" y="3581400"/>
            <a:ext cx="1841500" cy="646331"/>
          </a:xfrm>
          <a:prstGeom prst="rect">
            <a:avLst/>
          </a:prstGeom>
          <a:noFill/>
        </p:spPr>
        <p:txBody>
          <a:bodyPr wrap="square" rtlCol="0">
            <a:spAutoFit/>
          </a:bodyPr>
          <a:lstStyle/>
          <a:p>
            <a:r>
              <a:rPr lang="en-US" cap="all" dirty="0">
                <a:solidFill>
                  <a:schemeClr val="tx1">
                    <a:lumMod val="65000"/>
                    <a:lumOff val="35000"/>
                  </a:schemeClr>
                </a:solidFill>
              </a:rPr>
              <a:t>ADJUSTMENT</a:t>
            </a:r>
          </a:p>
          <a:p>
            <a:r>
              <a:rPr lang="en-US" cap="all" dirty="0">
                <a:solidFill>
                  <a:schemeClr val="tx1">
                    <a:lumMod val="65000"/>
                    <a:lumOff val="35000"/>
                  </a:schemeClr>
                </a:solidFill>
              </a:rPr>
              <a:t>HANDLE</a:t>
            </a:r>
          </a:p>
        </p:txBody>
      </p:sp>
      <p:grpSp>
        <p:nvGrpSpPr>
          <p:cNvPr id="23" name="Group 22"/>
          <p:cNvGrpSpPr/>
          <p:nvPr/>
        </p:nvGrpSpPr>
        <p:grpSpPr>
          <a:xfrm>
            <a:off x="838200" y="4419600"/>
            <a:ext cx="2273300" cy="431800"/>
            <a:chOff x="825500" y="4318000"/>
            <a:chExt cx="2273300" cy="431800"/>
          </a:xfrm>
        </p:grpSpPr>
        <p:sp>
          <p:nvSpPr>
            <p:cNvPr id="18" name="Rounded Rectangle 17"/>
            <p:cNvSpPr/>
            <p:nvPr/>
          </p:nvSpPr>
          <p:spPr>
            <a:xfrm>
              <a:off x="825500" y="43180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39800" y="4343400"/>
              <a:ext cx="1841500" cy="369332"/>
            </a:xfrm>
            <a:prstGeom prst="rect">
              <a:avLst/>
            </a:prstGeom>
            <a:noFill/>
          </p:spPr>
          <p:txBody>
            <a:bodyPr wrap="square" rtlCol="0">
              <a:spAutoFit/>
            </a:bodyPr>
            <a:lstStyle/>
            <a:p>
              <a:r>
                <a:rPr lang="en-US" cap="all" dirty="0">
                  <a:solidFill>
                    <a:schemeClr val="tx1">
                      <a:lumMod val="65000"/>
                      <a:lumOff val="35000"/>
                    </a:schemeClr>
                  </a:solidFill>
                </a:rPr>
                <a:t>THREADS</a:t>
              </a:r>
            </a:p>
          </p:txBody>
        </p:sp>
      </p:grpSp>
      <p:grpSp>
        <p:nvGrpSpPr>
          <p:cNvPr id="22" name="Group 21"/>
          <p:cNvGrpSpPr/>
          <p:nvPr/>
        </p:nvGrpSpPr>
        <p:grpSpPr>
          <a:xfrm>
            <a:off x="825500" y="4965700"/>
            <a:ext cx="2273300" cy="698500"/>
            <a:chOff x="800100" y="4965700"/>
            <a:chExt cx="2273300" cy="698500"/>
          </a:xfrm>
        </p:grpSpPr>
        <p:sp>
          <p:nvSpPr>
            <p:cNvPr id="20" name="Rounded Rectangle 19"/>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89000" y="4991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sp>
        <p:nvSpPr>
          <p:cNvPr id="24" name="Rounded Rectangle 23"/>
          <p:cNvSpPr/>
          <p:nvPr/>
        </p:nvSpPr>
        <p:spPr>
          <a:xfrm>
            <a:off x="6477000" y="32893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502400" y="3276600"/>
            <a:ext cx="1841500" cy="369332"/>
          </a:xfrm>
          <a:prstGeom prst="rect">
            <a:avLst/>
          </a:prstGeom>
          <a:noFill/>
        </p:spPr>
        <p:txBody>
          <a:bodyPr wrap="square" rtlCol="0">
            <a:spAutoFit/>
          </a:bodyPr>
          <a:lstStyle/>
          <a:p>
            <a:r>
              <a:rPr lang="en-US" cap="all" dirty="0">
                <a:solidFill>
                  <a:schemeClr val="tx1">
                    <a:lumMod val="65000"/>
                    <a:lumOff val="35000"/>
                  </a:schemeClr>
                </a:solidFill>
              </a:rPr>
              <a:t>SPIGOT</a:t>
            </a:r>
          </a:p>
        </p:txBody>
      </p:sp>
      <p:grpSp>
        <p:nvGrpSpPr>
          <p:cNvPr id="30" name="Group 29"/>
          <p:cNvGrpSpPr/>
          <p:nvPr/>
        </p:nvGrpSpPr>
        <p:grpSpPr>
          <a:xfrm>
            <a:off x="6438900" y="3848100"/>
            <a:ext cx="2286000" cy="419100"/>
            <a:chOff x="6438900" y="3848100"/>
            <a:chExt cx="2286000" cy="419100"/>
          </a:xfrm>
        </p:grpSpPr>
        <p:sp>
          <p:nvSpPr>
            <p:cNvPr id="29" name="Rounded Rectangle 28"/>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438900" y="3848100"/>
              <a:ext cx="1841500" cy="369332"/>
            </a:xfrm>
            <a:prstGeom prst="rect">
              <a:avLst/>
            </a:prstGeom>
            <a:noFill/>
          </p:spPr>
          <p:txBody>
            <a:bodyPr wrap="square" rtlCol="0">
              <a:spAutoFit/>
            </a:bodyPr>
            <a:lstStyle/>
            <a:p>
              <a:r>
                <a:rPr lang="en-US" cap="all" dirty="0">
                  <a:solidFill>
                    <a:schemeClr val="tx1">
                      <a:lumMod val="65000"/>
                      <a:lumOff val="35000"/>
                    </a:schemeClr>
                  </a:solidFill>
                </a:rPr>
                <a:t>PIN HOLE</a:t>
              </a:r>
            </a:p>
          </p:txBody>
        </p:sp>
      </p:grpSp>
      <p:grpSp>
        <p:nvGrpSpPr>
          <p:cNvPr id="31" name="Group 30"/>
          <p:cNvGrpSpPr/>
          <p:nvPr/>
        </p:nvGrpSpPr>
        <p:grpSpPr>
          <a:xfrm>
            <a:off x="6438900" y="4495800"/>
            <a:ext cx="2286000" cy="419100"/>
            <a:chOff x="6438900" y="3848100"/>
            <a:chExt cx="2286000" cy="419100"/>
          </a:xfrm>
        </p:grpSpPr>
        <p:sp>
          <p:nvSpPr>
            <p:cNvPr id="32" name="Rounded Rectangle 31"/>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438900" y="3848100"/>
              <a:ext cx="1841500" cy="369332"/>
            </a:xfrm>
            <a:prstGeom prst="rect">
              <a:avLst/>
            </a:prstGeom>
            <a:noFill/>
          </p:spPr>
          <p:txBody>
            <a:bodyPr wrap="square" rtlCol="0">
              <a:spAutoFit/>
            </a:bodyPr>
            <a:lstStyle/>
            <a:p>
              <a:r>
                <a:rPr lang="en-US" cap="all" dirty="0">
                  <a:solidFill>
                    <a:schemeClr val="tx1">
                      <a:lumMod val="65000"/>
                      <a:lumOff val="35000"/>
                    </a:schemeClr>
                  </a:solidFill>
                </a:rPr>
                <a:t>PLATE</a:t>
              </a:r>
            </a:p>
          </p:txBody>
        </p:sp>
      </p:grpSp>
      <p:grpSp>
        <p:nvGrpSpPr>
          <p:cNvPr id="34" name="Group 33"/>
          <p:cNvGrpSpPr/>
          <p:nvPr/>
        </p:nvGrpSpPr>
        <p:grpSpPr>
          <a:xfrm>
            <a:off x="6426200" y="5067300"/>
            <a:ext cx="2273300" cy="698500"/>
            <a:chOff x="800100" y="4965700"/>
            <a:chExt cx="2273300" cy="698500"/>
          </a:xfrm>
        </p:grpSpPr>
        <p:sp>
          <p:nvSpPr>
            <p:cNvPr id="35" name="Rounded Rectangle 34"/>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889000" y="4991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900" y="629959"/>
            <a:ext cx="6261100" cy="769441"/>
          </a:xfrm>
          <a:prstGeom prst="rect">
            <a:avLst/>
          </a:prstGeom>
          <a:noFill/>
        </p:spPr>
        <p:txBody>
          <a:bodyPr wrap="square" rtlCol="0">
            <a:spAutoFit/>
          </a:bodyPr>
          <a:lstStyle/>
          <a:p>
            <a:pPr algn="ctr"/>
            <a:r>
              <a:rPr lang="id-ID" sz="4400" cap="all" dirty="0">
                <a:solidFill>
                  <a:srgbClr val="333F50"/>
                </a:solidFill>
                <a:latin typeface="+mj-lt"/>
              </a:rPr>
              <a:t>BRACKETS</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372100" y="1536700"/>
            <a:ext cx="6311900" cy="5586144"/>
          </a:xfrm>
          <a:prstGeom prst="rect">
            <a:avLst/>
          </a:prstGeom>
          <a:noFill/>
        </p:spPr>
        <p:txBody>
          <a:bodyPr wrap="square" rtlCol="0">
            <a:spAutoFit/>
          </a:bodyPr>
          <a:lstStyle/>
          <a:p>
            <a:pPr>
              <a:spcAft>
                <a:spcPts val="1800"/>
              </a:spcAft>
              <a:buFont typeface="Arial"/>
              <a:buChar char="•"/>
            </a:pPr>
            <a:r>
              <a:rPr lang="en-US" sz="2400" dirty="0">
                <a:solidFill>
                  <a:schemeClr val="tx1">
                    <a:lumMod val="65000"/>
                    <a:lumOff val="35000"/>
                  </a:schemeClr>
                </a:solidFill>
              </a:rPr>
              <a:t> Brackets are a common component used to extend the length and/or width of the scaffold platform. </a:t>
            </a:r>
            <a:r>
              <a:rPr lang="en-US" sz="2400" cap="all" dirty="0">
                <a:solidFill>
                  <a:schemeClr val="tx1">
                    <a:lumMod val="65000"/>
                    <a:lumOff val="35000"/>
                  </a:schemeClr>
                </a:solidFill>
              </a:rPr>
              <a:t>They are designed to carry workers only</a:t>
            </a:r>
            <a:r>
              <a:rPr lang="en-US" sz="2400" dirty="0">
                <a:solidFill>
                  <a:schemeClr val="tx1">
                    <a:lumMod val="65000"/>
                    <a:lumOff val="35000"/>
                  </a:schemeClr>
                </a:solidFill>
              </a:rPr>
              <a:t>.</a:t>
            </a:r>
          </a:p>
          <a:p>
            <a:pPr>
              <a:spcAft>
                <a:spcPts val="1800"/>
              </a:spcAft>
              <a:buFont typeface="Arial"/>
              <a:buChar char="•"/>
            </a:pPr>
            <a:r>
              <a:rPr lang="en-US" sz="2400" dirty="0">
                <a:solidFill>
                  <a:schemeClr val="tx1">
                    <a:lumMod val="65000"/>
                    <a:lumOff val="35000"/>
                  </a:schemeClr>
                </a:solidFill>
              </a:rPr>
              <a:t> Brackets attach the same way as other System Scaffold components.</a:t>
            </a:r>
          </a:p>
          <a:p>
            <a:pPr>
              <a:spcAft>
                <a:spcPts val="1800"/>
              </a:spcAft>
              <a:buFont typeface="Arial"/>
              <a:buChar char="•"/>
            </a:pPr>
            <a:r>
              <a:rPr lang="en-US" sz="2400" dirty="0">
                <a:solidFill>
                  <a:schemeClr val="tx1">
                    <a:lumMod val="65000"/>
                    <a:lumOff val="35000"/>
                  </a:schemeClr>
                </a:solidFill>
              </a:rPr>
              <a:t> The width of the bracket varies from one, two and three planks wide, allowing the scaffold builder to choose the right width for the specific project.</a:t>
            </a:r>
          </a:p>
          <a:p>
            <a:pPr>
              <a:buFont typeface="Arial"/>
              <a:buChar char="•"/>
            </a:pPr>
            <a:endParaRPr lang="en-US" sz="2400" dirty="0">
              <a:solidFill>
                <a:schemeClr val="tx1">
                  <a:lumMod val="65000"/>
                  <a:lumOff val="35000"/>
                </a:schemeClr>
              </a:solidFill>
            </a:endParaRPr>
          </a:p>
          <a:p>
            <a:pPr>
              <a:buFont typeface="Arial"/>
              <a:buChar char="•"/>
            </a:pP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93750" y="1943100"/>
            <a:ext cx="3829050" cy="247166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0700" y="533400"/>
            <a:ext cx="8407400" cy="769441"/>
          </a:xfrm>
          <a:prstGeom prst="rect">
            <a:avLst/>
          </a:prstGeom>
          <a:solidFill>
            <a:schemeClr val="bg1"/>
          </a:solidFill>
        </p:spPr>
        <p:txBody>
          <a:bodyPr wrap="square" rtlCol="0">
            <a:spAutoFit/>
          </a:bodyPr>
          <a:lstStyle/>
          <a:p>
            <a:r>
              <a:rPr lang="en-US" sz="4400" dirty="0">
                <a:solidFill>
                  <a:srgbClr val="333F50"/>
                </a:solidFill>
              </a:rPr>
              <a:t>INSPECTING BRACKETS</a:t>
            </a:r>
          </a:p>
        </p:txBody>
      </p:sp>
      <p:grpSp>
        <p:nvGrpSpPr>
          <p:cNvPr id="17" name="Group 16"/>
          <p:cNvGrpSpPr/>
          <p:nvPr/>
        </p:nvGrpSpPr>
        <p:grpSpPr>
          <a:xfrm>
            <a:off x="469900" y="1955800"/>
            <a:ext cx="2336800" cy="4330700"/>
            <a:chOff x="3721100" y="1955800"/>
            <a:chExt cx="2336800" cy="4330700"/>
          </a:xfrm>
        </p:grpSpPr>
        <p:sp>
          <p:nvSpPr>
            <p:cNvPr id="4" name="Rounded Rectangle 3"/>
            <p:cNvSpPr/>
            <p:nvPr/>
          </p:nvSpPr>
          <p:spPr>
            <a:xfrm>
              <a:off x="3721100" y="1955800"/>
              <a:ext cx="23368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00500" y="1981200"/>
              <a:ext cx="1841500" cy="369332"/>
            </a:xfrm>
            <a:prstGeom prst="rect">
              <a:avLst/>
            </a:prstGeom>
            <a:noFill/>
          </p:spPr>
          <p:txBody>
            <a:bodyPr wrap="square" rtlCol="0">
              <a:spAutoFit/>
            </a:bodyPr>
            <a:lstStyle/>
            <a:p>
              <a:r>
                <a:rPr lang="en-US" cap="all" dirty="0">
                  <a:solidFill>
                    <a:schemeClr val="tx1">
                      <a:lumMod val="65000"/>
                      <a:lumOff val="35000"/>
                    </a:schemeClr>
                  </a:solidFill>
                </a:rPr>
                <a:t>HOOK</a:t>
              </a:r>
            </a:p>
          </p:txBody>
        </p:sp>
        <p:sp>
          <p:nvSpPr>
            <p:cNvPr id="6" name="Rounded Rectangle 5"/>
            <p:cNvSpPr/>
            <p:nvPr/>
          </p:nvSpPr>
          <p:spPr>
            <a:xfrm>
              <a:off x="3746500" y="33909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73500" y="3416300"/>
              <a:ext cx="1841500" cy="369332"/>
            </a:xfrm>
            <a:prstGeom prst="rect">
              <a:avLst/>
            </a:prstGeom>
            <a:noFill/>
          </p:spPr>
          <p:txBody>
            <a:bodyPr wrap="square" rtlCol="0">
              <a:spAutoFit/>
            </a:bodyPr>
            <a:lstStyle/>
            <a:p>
              <a:r>
                <a:rPr lang="en-US" cap="all" dirty="0">
                  <a:solidFill>
                    <a:schemeClr val="tx1">
                      <a:lumMod val="65000"/>
                      <a:lumOff val="35000"/>
                    </a:schemeClr>
                  </a:solidFill>
                </a:rPr>
                <a:t>WELDS</a:t>
              </a:r>
            </a:p>
          </p:txBody>
        </p:sp>
        <p:sp>
          <p:nvSpPr>
            <p:cNvPr id="8" name="Rounded Rectangle 7"/>
            <p:cNvSpPr/>
            <p:nvPr/>
          </p:nvSpPr>
          <p:spPr>
            <a:xfrm>
              <a:off x="3733800" y="2501900"/>
              <a:ext cx="2286000" cy="76711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822700" y="2527300"/>
              <a:ext cx="2108200" cy="646331"/>
            </a:xfrm>
            <a:prstGeom prst="rect">
              <a:avLst/>
            </a:prstGeom>
            <a:noFill/>
          </p:spPr>
          <p:txBody>
            <a:bodyPr wrap="square" rtlCol="0">
              <a:spAutoFit/>
            </a:bodyPr>
            <a:lstStyle/>
            <a:p>
              <a:r>
                <a:rPr lang="en-US" cap="all" dirty="0">
                  <a:solidFill>
                    <a:schemeClr val="tx1">
                      <a:lumMod val="65000"/>
                      <a:lumOff val="35000"/>
                    </a:schemeClr>
                  </a:solidFill>
                </a:rPr>
                <a:t>LEDGER, BRACE &amp; BACK</a:t>
              </a:r>
            </a:p>
          </p:txBody>
        </p:sp>
        <p:sp>
          <p:nvSpPr>
            <p:cNvPr id="10" name="Rounded Rectangle 9"/>
            <p:cNvSpPr/>
            <p:nvPr/>
          </p:nvSpPr>
          <p:spPr>
            <a:xfrm>
              <a:off x="3721100" y="3924300"/>
              <a:ext cx="2273300" cy="901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10000" y="3949700"/>
              <a:ext cx="2133600" cy="939800"/>
            </a:xfrm>
            <a:prstGeom prst="rect">
              <a:avLst/>
            </a:prstGeom>
            <a:noFill/>
          </p:spPr>
          <p:txBody>
            <a:bodyPr wrap="square" rtlCol="0">
              <a:spAutoFit/>
            </a:bodyPr>
            <a:lstStyle/>
            <a:p>
              <a:r>
                <a:rPr lang="en-US" cap="all" dirty="0" err="1">
                  <a:solidFill>
                    <a:schemeClr val="tx1">
                      <a:lumMod val="65000"/>
                      <a:lumOff val="35000"/>
                    </a:schemeClr>
                  </a:solidFill>
                </a:rPr>
                <a:t>GUaRDRAIL</a:t>
              </a:r>
              <a:r>
                <a:rPr lang="en-US" cap="all" dirty="0">
                  <a:solidFill>
                    <a:schemeClr val="tx1">
                      <a:lumMod val="65000"/>
                      <a:lumOff val="35000"/>
                    </a:schemeClr>
                  </a:solidFill>
                </a:rPr>
                <a:t> POST ATTACHING MEMBER</a:t>
              </a:r>
            </a:p>
          </p:txBody>
        </p:sp>
        <p:sp>
          <p:nvSpPr>
            <p:cNvPr id="12" name="Rounded Rectangle 11"/>
            <p:cNvSpPr/>
            <p:nvPr/>
          </p:nvSpPr>
          <p:spPr>
            <a:xfrm>
              <a:off x="3721100" y="4953000"/>
              <a:ext cx="2298700" cy="5334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700" y="4991100"/>
              <a:ext cx="2044700" cy="369332"/>
            </a:xfrm>
            <a:prstGeom prst="rect">
              <a:avLst/>
            </a:prstGeom>
            <a:noFill/>
          </p:spPr>
          <p:txBody>
            <a:bodyPr wrap="square" rtlCol="0">
              <a:spAutoFit/>
            </a:bodyPr>
            <a:lstStyle/>
            <a:p>
              <a:r>
                <a:rPr lang="en-US" cap="all" dirty="0">
                  <a:solidFill>
                    <a:schemeClr val="tx1">
                      <a:lumMod val="65000"/>
                      <a:lumOff val="35000"/>
                    </a:schemeClr>
                  </a:solidFill>
                </a:rPr>
                <a:t>BOTTOM UNIT</a:t>
              </a:r>
            </a:p>
          </p:txBody>
        </p:sp>
        <p:grpSp>
          <p:nvGrpSpPr>
            <p:cNvPr id="14" name="Group 13"/>
            <p:cNvGrpSpPr/>
            <p:nvPr/>
          </p:nvGrpSpPr>
          <p:grpSpPr>
            <a:xfrm>
              <a:off x="3746500" y="5588000"/>
              <a:ext cx="2273300" cy="698500"/>
              <a:chOff x="800100" y="4965700"/>
              <a:chExt cx="2273300" cy="698500"/>
            </a:xfrm>
          </p:grpSpPr>
          <p:sp>
            <p:nvSpPr>
              <p:cNvPr id="15" name="Rounded Rectangle 14"/>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89000" y="4991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gr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578100" y="1676400"/>
            <a:ext cx="4699000" cy="4165600"/>
          </a:xfrm>
          <a:prstGeom prst="rect">
            <a:avLst/>
          </a:prstGeom>
        </p:spPr>
      </p:pic>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6908800" y="901700"/>
            <a:ext cx="5283200" cy="2666999"/>
          </a:xfrm>
          <a:prstGeom prst="rect">
            <a:avLst/>
          </a:prstGeom>
        </p:spPr>
      </p:pic>
      <p:sp>
        <p:nvSpPr>
          <p:cNvPr id="20" name="TextBox 19"/>
          <p:cNvSpPr txBox="1"/>
          <p:nvPr/>
        </p:nvSpPr>
        <p:spPr>
          <a:xfrm>
            <a:off x="7378699" y="1866900"/>
            <a:ext cx="4483101" cy="1477328"/>
          </a:xfrm>
          <a:prstGeom prst="rect">
            <a:avLst/>
          </a:prstGeom>
          <a:noFill/>
        </p:spPr>
        <p:txBody>
          <a:bodyPr wrap="square" rtlCol="0">
            <a:spAutoFit/>
          </a:bodyPr>
          <a:lstStyle/>
          <a:p>
            <a:r>
              <a:rPr lang="en-US" dirty="0">
                <a:solidFill>
                  <a:srgbClr val="595959"/>
                </a:solidFill>
              </a:rPr>
              <a:t>Equipment manufacturers often provide inspection guidelines for their products. You should use manufacturer’s inspection guidelines for any equipment you plan to use.</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6900" y="325159"/>
            <a:ext cx="10896600" cy="769441"/>
          </a:xfrm>
          <a:prstGeom prst="rect">
            <a:avLst/>
          </a:prstGeom>
          <a:noFill/>
        </p:spPr>
        <p:txBody>
          <a:bodyPr wrap="square" rtlCol="0">
            <a:spAutoFit/>
          </a:bodyPr>
          <a:lstStyle/>
          <a:p>
            <a:pPr algn="ctr"/>
            <a:r>
              <a:rPr lang="id-ID" sz="4400" cap="all" dirty="0">
                <a:solidFill>
                  <a:srgbClr val="333F50"/>
                </a:solidFill>
                <a:latin typeface="+mj-lt"/>
              </a:rPr>
              <a:t>LATTICE GIRDERS</a:t>
            </a:r>
            <a:endParaRPr lang="en-US" sz="4400" cap="all" dirty="0">
              <a:solidFill>
                <a:srgbClr val="333F50"/>
              </a:solidFill>
              <a:latin typeface="+mj-lt"/>
            </a:endParaRPr>
          </a:p>
        </p:txBody>
      </p:sp>
      <p:sp>
        <p:nvSpPr>
          <p:cNvPr id="9" name="TextBox 8"/>
          <p:cNvSpPr txBox="1"/>
          <p:nvPr/>
        </p:nvSpPr>
        <p:spPr>
          <a:xfrm>
            <a:off x="723900" y="3463880"/>
            <a:ext cx="11125200" cy="1508105"/>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a:t>
            </a:r>
            <a:r>
              <a:rPr lang="en-US" sz="2400" cap="all" dirty="0">
                <a:solidFill>
                  <a:srgbClr val="595959"/>
                </a:solidFill>
              </a:rPr>
              <a:t>Lattice girders </a:t>
            </a:r>
            <a:r>
              <a:rPr lang="en-US" sz="2400" dirty="0">
                <a:solidFill>
                  <a:srgbClr val="595959"/>
                </a:solidFill>
              </a:rPr>
              <a:t>are used for spanning larger openings.</a:t>
            </a:r>
          </a:p>
          <a:p>
            <a:pPr>
              <a:spcAft>
                <a:spcPts val="1200"/>
              </a:spcAft>
              <a:buFont typeface="Arial"/>
              <a:buChar char="•"/>
            </a:pPr>
            <a:r>
              <a:rPr lang="en-US" sz="2400" dirty="0">
                <a:solidFill>
                  <a:srgbClr val="595959"/>
                </a:solidFill>
              </a:rPr>
              <a:t> Platforms may be built above the lattice girders to provide a working</a:t>
            </a:r>
          </a:p>
          <a:p>
            <a:pPr>
              <a:spcAft>
                <a:spcPts val="1200"/>
              </a:spcAft>
            </a:pPr>
            <a:r>
              <a:rPr lang="en-US" sz="2400" dirty="0">
                <a:solidFill>
                  <a:srgbClr val="595959"/>
                </a:solidFill>
              </a:rPr>
              <a:t>   surface.</a:t>
            </a:r>
          </a:p>
        </p:txBody>
      </p: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216201" y="1714500"/>
            <a:ext cx="9547049" cy="15875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38150" y="412750"/>
            <a:ext cx="3616248" cy="819150"/>
          </a:xfrm>
          <a:prstGeom prst="rect">
            <a:avLst/>
          </a:prstGeom>
        </p:spPr>
      </p:pic>
      <p:sp>
        <p:nvSpPr>
          <p:cNvPr id="4" name="TextBox 3"/>
          <p:cNvSpPr txBox="1"/>
          <p:nvPr/>
        </p:nvSpPr>
        <p:spPr>
          <a:xfrm>
            <a:off x="1333500" y="1511300"/>
            <a:ext cx="9855200" cy="830997"/>
          </a:xfrm>
          <a:prstGeom prst="rect">
            <a:avLst/>
          </a:prstGeom>
          <a:noFill/>
        </p:spPr>
        <p:txBody>
          <a:bodyPr wrap="square" rtlCol="0">
            <a:spAutoFit/>
          </a:bodyPr>
          <a:lstStyle/>
          <a:p>
            <a:r>
              <a:rPr lang="en-US" sz="2400" dirty="0">
                <a:solidFill>
                  <a:srgbClr val="595959"/>
                </a:solidFill>
              </a:rPr>
              <a:t>Inspect the scaffold equipment that has been provided for the practical (hands-on) component of this course.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4221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2" name="TextBox 11"/>
          <p:cNvSpPr txBox="1"/>
          <p:nvPr/>
        </p:nvSpPr>
        <p:spPr>
          <a:xfrm>
            <a:off x="2159000" y="1397000"/>
            <a:ext cx="9448800" cy="3970318"/>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t>
            </a:r>
            <a:r>
              <a:rPr lang="en-US" sz="2400" cap="all" dirty="0">
                <a:solidFill>
                  <a:srgbClr val="595959"/>
                </a:solidFill>
              </a:rPr>
              <a:t>Intermixing</a:t>
            </a:r>
            <a:r>
              <a:rPr lang="en-US" sz="2400" dirty="0">
                <a:solidFill>
                  <a:srgbClr val="595959"/>
                </a:solidFill>
              </a:rPr>
              <a:t> of System Scaffold equipment from different manufacturers is </a:t>
            </a:r>
            <a:r>
              <a:rPr lang="en-US" sz="2400" cap="all" dirty="0">
                <a:solidFill>
                  <a:srgbClr val="595959"/>
                </a:solidFill>
              </a:rPr>
              <a:t>discouraged</a:t>
            </a:r>
            <a:r>
              <a:rPr lang="en-US" sz="2400" dirty="0">
                <a:solidFill>
                  <a:srgbClr val="595959"/>
                </a:solidFill>
              </a:rPr>
              <a:t>.</a:t>
            </a:r>
          </a:p>
          <a:p>
            <a:pPr>
              <a:spcAft>
                <a:spcPts val="1800"/>
              </a:spcAft>
              <a:buFont typeface="Arial"/>
              <a:buChar char="•"/>
            </a:pPr>
            <a:r>
              <a:rPr lang="en-US" sz="2400" dirty="0">
                <a:solidFill>
                  <a:srgbClr val="595959"/>
                </a:solidFill>
              </a:rPr>
              <a:t> </a:t>
            </a:r>
            <a:r>
              <a:rPr lang="en-US" sz="2400" cap="all" dirty="0">
                <a:solidFill>
                  <a:srgbClr val="595959"/>
                </a:solidFill>
              </a:rPr>
              <a:t>Brackets</a:t>
            </a:r>
            <a:r>
              <a:rPr lang="en-US" sz="2400" dirty="0">
                <a:solidFill>
                  <a:srgbClr val="595959"/>
                </a:solidFill>
              </a:rPr>
              <a:t> extend the length and/or width of the scaffold platform. They are designed to </a:t>
            </a:r>
            <a:r>
              <a:rPr lang="en-US" sz="2400" cap="all" dirty="0">
                <a:solidFill>
                  <a:srgbClr val="595959"/>
                </a:solidFill>
              </a:rPr>
              <a:t>carry workers only</a:t>
            </a:r>
            <a:r>
              <a:rPr lang="en-US" sz="2400" dirty="0">
                <a:solidFill>
                  <a:srgbClr val="595959"/>
                </a:solidFill>
              </a:rPr>
              <a:t>. </a:t>
            </a:r>
          </a:p>
          <a:p>
            <a:pPr>
              <a:spcAft>
                <a:spcPts val="1800"/>
              </a:spcAft>
              <a:buFont typeface="Arial"/>
              <a:buChar char="•"/>
            </a:pPr>
            <a:r>
              <a:rPr lang="en-US" sz="2400" dirty="0">
                <a:solidFill>
                  <a:srgbClr val="595959"/>
                </a:solidFill>
              </a:rPr>
              <a:t> </a:t>
            </a:r>
            <a:r>
              <a:rPr lang="en-US" sz="2400" cap="all" dirty="0">
                <a:solidFill>
                  <a:srgbClr val="595959"/>
                </a:solidFill>
              </a:rPr>
              <a:t>Lattice girders </a:t>
            </a:r>
            <a:r>
              <a:rPr lang="en-US" sz="2400" dirty="0">
                <a:solidFill>
                  <a:srgbClr val="595959"/>
                </a:solidFill>
              </a:rPr>
              <a:t>are used for spanning openings. </a:t>
            </a:r>
          </a:p>
          <a:p>
            <a:pPr>
              <a:spcAft>
                <a:spcPts val="1800"/>
              </a:spcAft>
              <a:buFont typeface="Arial"/>
              <a:buChar char="•"/>
            </a:pPr>
            <a:r>
              <a:rPr lang="en-US" sz="2400" cap="all" dirty="0">
                <a:solidFill>
                  <a:srgbClr val="595959"/>
                </a:solidFill>
              </a:rPr>
              <a:t> Selecting the right equipment </a:t>
            </a:r>
            <a:r>
              <a:rPr lang="en-US" sz="2400" dirty="0">
                <a:solidFill>
                  <a:srgbClr val="595959"/>
                </a:solidFill>
              </a:rPr>
              <a:t>for the job is important for </a:t>
            </a:r>
            <a:r>
              <a:rPr lang="en-US" sz="2400" cap="all" dirty="0">
                <a:solidFill>
                  <a:srgbClr val="595959"/>
                </a:solidFill>
              </a:rPr>
              <a:t>safety</a:t>
            </a:r>
            <a:r>
              <a:rPr lang="en-US" sz="2400" dirty="0">
                <a:solidFill>
                  <a:srgbClr val="595959"/>
                </a:solidFill>
              </a:rPr>
              <a:t> and </a:t>
            </a:r>
            <a:r>
              <a:rPr lang="en-US" sz="2400" cap="all" dirty="0">
                <a:solidFill>
                  <a:srgbClr val="595959"/>
                </a:solidFill>
              </a:rPr>
              <a:t>efficiency</a:t>
            </a:r>
            <a:r>
              <a:rPr lang="en-US" sz="2400" dirty="0">
                <a:solidFill>
                  <a:srgbClr val="595959"/>
                </a:solidFill>
              </a:rPr>
              <a:t>. </a:t>
            </a:r>
          </a:p>
          <a:p>
            <a:pPr>
              <a:spcAft>
                <a:spcPts val="1200"/>
              </a:spcAft>
              <a:buFont typeface="Arial"/>
              <a:buChar char="•"/>
            </a:pPr>
            <a:endParaRPr lang="en-US" sz="2400"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4221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2" name="TextBox 11"/>
          <p:cNvSpPr txBox="1"/>
          <p:nvPr/>
        </p:nvSpPr>
        <p:spPr>
          <a:xfrm>
            <a:off x="1981200" y="1371600"/>
            <a:ext cx="9829800" cy="3739485"/>
          </a:xfrm>
          <a:prstGeom prst="rect">
            <a:avLst/>
          </a:prstGeom>
          <a:noFill/>
        </p:spPr>
        <p:txBody>
          <a:bodyPr wrap="square" rtlCol="0">
            <a:spAutoFit/>
          </a:bodyPr>
          <a:lstStyle/>
          <a:p>
            <a:pPr>
              <a:spcAft>
                <a:spcPts val="1800"/>
              </a:spcAft>
              <a:buFont typeface="Arial"/>
              <a:buChar char="•"/>
            </a:pPr>
            <a:r>
              <a:rPr lang="en-US" sz="2400" cap="all" dirty="0">
                <a:solidFill>
                  <a:srgbClr val="595959"/>
                </a:solidFill>
              </a:rPr>
              <a:t>Jobsite conditions, equipment availability </a:t>
            </a:r>
            <a:r>
              <a:rPr lang="en-US" sz="2400" dirty="0">
                <a:solidFill>
                  <a:srgbClr val="595959"/>
                </a:solidFill>
              </a:rPr>
              <a:t>and </a:t>
            </a:r>
            <a:r>
              <a:rPr lang="en-US" sz="2400" cap="all" dirty="0">
                <a:solidFill>
                  <a:srgbClr val="595959"/>
                </a:solidFill>
              </a:rPr>
              <a:t>user requirements</a:t>
            </a:r>
            <a:r>
              <a:rPr lang="en-US" sz="2400" dirty="0">
                <a:solidFill>
                  <a:srgbClr val="595959"/>
                </a:solidFill>
              </a:rPr>
              <a:t> determine what equipment to use. </a:t>
            </a:r>
          </a:p>
          <a:p>
            <a:pPr>
              <a:spcAft>
                <a:spcPts val="1800"/>
              </a:spcAft>
              <a:buFont typeface="Arial"/>
              <a:buChar char="•"/>
            </a:pPr>
            <a:r>
              <a:rPr lang="en-US" sz="2400" dirty="0">
                <a:solidFill>
                  <a:srgbClr val="595959"/>
                </a:solidFill>
              </a:rPr>
              <a:t> When </a:t>
            </a:r>
            <a:r>
              <a:rPr lang="en-US" sz="2400" cap="all" dirty="0">
                <a:solidFill>
                  <a:srgbClr val="595959"/>
                </a:solidFill>
              </a:rPr>
              <a:t>components are missing or incompatible</a:t>
            </a:r>
            <a:r>
              <a:rPr lang="en-US" sz="2400" dirty="0">
                <a:solidFill>
                  <a:srgbClr val="595959"/>
                </a:solidFill>
              </a:rPr>
              <a:t> </a:t>
            </a:r>
            <a:r>
              <a:rPr lang="en-US" sz="2400" cap="all" dirty="0">
                <a:solidFill>
                  <a:srgbClr val="595959"/>
                </a:solidFill>
              </a:rPr>
              <a:t>Accidents</a:t>
            </a:r>
            <a:r>
              <a:rPr lang="en-US" sz="2400" dirty="0">
                <a:solidFill>
                  <a:srgbClr val="595959"/>
                </a:solidFill>
              </a:rPr>
              <a:t> </a:t>
            </a:r>
            <a:r>
              <a:rPr lang="en-US" sz="2400" cap="all" dirty="0">
                <a:solidFill>
                  <a:srgbClr val="595959"/>
                </a:solidFill>
              </a:rPr>
              <a:t>can happen</a:t>
            </a:r>
            <a:r>
              <a:rPr lang="en-US" sz="2400" dirty="0">
                <a:solidFill>
                  <a:srgbClr val="595959"/>
                </a:solidFill>
              </a:rPr>
              <a:t>.</a:t>
            </a:r>
          </a:p>
          <a:p>
            <a:pPr>
              <a:spcAft>
                <a:spcPts val="1800"/>
              </a:spcAft>
              <a:buFont typeface="Arial"/>
              <a:buChar char="•"/>
            </a:pPr>
            <a:r>
              <a:rPr lang="en-US" sz="2400" dirty="0">
                <a:solidFill>
                  <a:srgbClr val="595959"/>
                </a:solidFill>
              </a:rPr>
              <a:t> </a:t>
            </a:r>
            <a:r>
              <a:rPr lang="en-US" sz="2400" cap="all" dirty="0">
                <a:solidFill>
                  <a:srgbClr val="595959"/>
                </a:solidFill>
              </a:rPr>
              <a:t>Thoroughly inspect </a:t>
            </a:r>
            <a:r>
              <a:rPr lang="en-US" sz="2400" dirty="0">
                <a:solidFill>
                  <a:srgbClr val="595959"/>
                </a:solidFill>
              </a:rPr>
              <a:t>scaffold equipment or components </a:t>
            </a:r>
            <a:r>
              <a:rPr lang="en-US" sz="2400" cap="all" dirty="0">
                <a:solidFill>
                  <a:srgbClr val="595959"/>
                </a:solidFill>
              </a:rPr>
              <a:t>before</a:t>
            </a:r>
            <a:r>
              <a:rPr lang="en-US" sz="2400" dirty="0">
                <a:solidFill>
                  <a:srgbClr val="595959"/>
                </a:solidFill>
              </a:rPr>
              <a:t> use. Learn to recognize defects or unsafe conditions. </a:t>
            </a:r>
          </a:p>
          <a:p>
            <a:pPr>
              <a:spcAft>
                <a:spcPts val="1800"/>
              </a:spcAft>
              <a:buFont typeface="Arial"/>
              <a:buChar char="•"/>
            </a:pPr>
            <a:r>
              <a:rPr lang="en-US" sz="2400" dirty="0">
                <a:solidFill>
                  <a:srgbClr val="595959"/>
                </a:solidFill>
              </a:rPr>
              <a:t> Inspect scaffold for: </a:t>
            </a:r>
            <a:r>
              <a:rPr lang="en-US" sz="2400" cap="all" dirty="0">
                <a:solidFill>
                  <a:srgbClr val="595959"/>
                </a:solidFill>
              </a:rPr>
              <a:t>structural damage, modification, missing parts, damage, corrosion</a:t>
            </a:r>
            <a:r>
              <a:rPr lang="en-US" sz="2400" dirty="0">
                <a:solidFill>
                  <a:srgbClr val="595959"/>
                </a:solidFill>
              </a:rPr>
              <a:t> and </a:t>
            </a:r>
            <a:r>
              <a:rPr lang="en-US" sz="2400" cap="all" dirty="0">
                <a:solidFill>
                  <a:srgbClr val="595959"/>
                </a:solidFill>
              </a:rPr>
              <a:t>other defects</a:t>
            </a:r>
            <a:r>
              <a:rPr lang="en-US" sz="2400" dirty="0">
                <a:solidFill>
                  <a:srgbClr val="595959"/>
                </a:solidFill>
              </a:rPr>
              <a:t>.</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47700" y="5473700"/>
            <a:ext cx="736600"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9" name="Group 18"/>
          <p:cNvGrpSpPr/>
          <p:nvPr/>
        </p:nvGrpSpPr>
        <p:grpSpPr>
          <a:xfrm>
            <a:off x="4051301" y="6105524"/>
            <a:ext cx="8127999" cy="752476"/>
            <a:chOff x="4051301" y="6105524"/>
            <a:chExt cx="8127999" cy="752476"/>
          </a:xfrm>
        </p:grpSpPr>
        <p:sp>
          <p:nvSpPr>
            <p:cNvPr id="14" name="Rectangle 13"/>
            <p:cNvSpPr/>
            <p:nvPr/>
          </p:nvSpPr>
          <p:spPr>
            <a:xfrm rot="16200000">
              <a:off x="4691065" y="5465764"/>
              <a:ext cx="752471"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723064" y="5465763"/>
              <a:ext cx="752474"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55066" y="5465766"/>
              <a:ext cx="752468"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87062"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659339" y="2623859"/>
            <a:ext cx="8873343" cy="830997"/>
          </a:xfrm>
          <a:prstGeom prst="rect">
            <a:avLst/>
          </a:prstGeom>
          <a:noFill/>
        </p:spPr>
        <p:txBody>
          <a:bodyPr wrap="none" rtlCol="0">
            <a:spAutoFit/>
          </a:bodyPr>
          <a:lstStyle/>
          <a:p>
            <a:pPr algn="ctr"/>
            <a:r>
              <a:rPr lang="id-ID" sz="4800" cap="all" dirty="0">
                <a:solidFill>
                  <a:schemeClr val="bg1"/>
                </a:solidFill>
              </a:rPr>
              <a:t>Building SYSTEM Scaffolds</a:t>
            </a:r>
          </a:p>
        </p:txBody>
      </p:sp>
      <p:sp>
        <p:nvSpPr>
          <p:cNvPr id="41" name="Rectangle 40"/>
          <p:cNvSpPr/>
          <p:nvPr/>
        </p:nvSpPr>
        <p:spPr>
          <a:xfrm>
            <a:off x="457200" y="3367029"/>
            <a:ext cx="11163300" cy="400110"/>
          </a:xfrm>
          <a:prstGeom prst="rect">
            <a:avLst/>
          </a:prstGeom>
          <a:noFill/>
        </p:spPr>
        <p:txBody>
          <a:bodyPr wrap="square">
            <a:spAutoFit/>
          </a:bodyPr>
          <a:lstStyle/>
          <a:p>
            <a:pPr algn="ctr"/>
            <a:r>
              <a:rPr lang="en-US" sz="2000" cap="all" dirty="0">
                <a:solidFill>
                  <a:srgbClr val="93F300"/>
                </a:solidFill>
                <a:latin typeface="Source Sans Pro Light" panose="020B0403030403020204" pitchFamily="34" charset="0"/>
              </a:rPr>
              <a:t>A basic SYSTEM Scaffold unit is the building block for all configurations</a:t>
            </a:r>
            <a:endParaRPr lang="id-ID" sz="20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19301" y="5207000"/>
            <a:ext cx="2032000" cy="1651000"/>
            <a:chOff x="2019301" y="5207000"/>
            <a:chExt cx="2032000" cy="1651000"/>
          </a:xfrm>
          <a:solidFill>
            <a:srgbClr val="5C3352"/>
          </a:solidFill>
        </p:grpSpPr>
        <p:sp>
          <p:nvSpPr>
            <p:cNvPr id="13" name="Rectangle 12"/>
            <p:cNvSpPr/>
            <p:nvPr/>
          </p:nvSpPr>
          <p:spPr>
            <a:xfrm rot="16200000">
              <a:off x="2209801" y="5016500"/>
              <a:ext cx="16510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400" dirty="0">
                <a:solidFill>
                  <a:schemeClr val="bg1"/>
                </a:solidFill>
              </a:endParaRPr>
            </a:p>
          </p:txBody>
        </p:sp>
        <p:sp>
          <p:nvSpPr>
            <p:cNvPr id="25" name="TextBox 24"/>
            <p:cNvSpPr txBox="1"/>
            <p:nvPr/>
          </p:nvSpPr>
          <p:spPr>
            <a:xfrm>
              <a:off x="2743200" y="5626100"/>
              <a:ext cx="558800" cy="769441"/>
            </a:xfrm>
            <a:prstGeom prst="rect">
              <a:avLst/>
            </a:prstGeom>
            <a:grpFill/>
          </p:spPr>
          <p:txBody>
            <a:bodyPr wrap="square" rtlCol="0">
              <a:spAutoFit/>
            </a:bodyPr>
            <a:lstStyle/>
            <a:p>
              <a:r>
                <a:rPr lang="en-US" sz="4400" dirty="0">
                  <a:solidFill>
                    <a:srgbClr val="FFFFFF"/>
                  </a:solidFill>
                </a:rPr>
                <a:t>2</a:t>
              </a:r>
            </a:p>
          </p:txBody>
        </p:sp>
      </p:gr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88000" y="337859"/>
            <a:ext cx="6261100" cy="769441"/>
          </a:xfrm>
          <a:prstGeom prst="rect">
            <a:avLst/>
          </a:prstGeom>
          <a:noFill/>
        </p:spPr>
        <p:txBody>
          <a:bodyPr wrap="square" rtlCol="0">
            <a:spAutoFit/>
          </a:bodyPr>
          <a:lstStyle/>
          <a:p>
            <a:pPr algn="ctr"/>
            <a:r>
              <a:rPr lang="id-ID" sz="4400" cap="all" dirty="0">
                <a:solidFill>
                  <a:srgbClr val="333F50"/>
                </a:solidFill>
                <a:latin typeface="+mj-lt"/>
              </a:rPr>
              <a:t>SYSTEM TOWERS</a:t>
            </a:r>
            <a:endParaRPr lang="en-US" sz="4400" cap="all" dirty="0">
              <a:solidFill>
                <a:srgbClr val="333F50"/>
              </a:solidFill>
              <a:latin typeface="+mj-lt"/>
            </a:endParaRPr>
          </a:p>
        </p:txBody>
      </p:sp>
      <p:sp>
        <p:nvSpPr>
          <p:cNvPr id="13" name="TextBox 12"/>
          <p:cNvSpPr txBox="1"/>
          <p:nvPr/>
        </p:nvSpPr>
        <p:spPr>
          <a:xfrm>
            <a:off x="6604000" y="1168400"/>
            <a:ext cx="5041900" cy="5970865"/>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Spacing of the posts are determined by the application, the load and the required configuration.</a:t>
            </a:r>
          </a:p>
          <a:p>
            <a:pPr>
              <a:spcAft>
                <a:spcPts val="1200"/>
              </a:spcAft>
              <a:buFont typeface="Arial"/>
              <a:buChar char="•"/>
            </a:pPr>
            <a:r>
              <a:rPr lang="en-US" sz="2400" dirty="0">
                <a:solidFill>
                  <a:srgbClr val="595959"/>
                </a:solidFill>
              </a:rPr>
              <a:t> Guardrails are required on all open sides and ends of work platforms. </a:t>
            </a:r>
          </a:p>
          <a:p>
            <a:pPr>
              <a:spcAft>
                <a:spcPts val="1200"/>
              </a:spcAft>
              <a:buFont typeface="Arial"/>
              <a:buChar char="•"/>
            </a:pPr>
            <a:r>
              <a:rPr lang="en-US" sz="2400" dirty="0">
                <a:solidFill>
                  <a:srgbClr val="595959"/>
                </a:solidFill>
              </a:rPr>
              <a:t> The scaffold leg is supported by the foundation, the sill, and the </a:t>
            </a:r>
            <a:r>
              <a:rPr lang="en-US" sz="2400" dirty="0" err="1">
                <a:solidFill>
                  <a:srgbClr val="595959"/>
                </a:solidFill>
              </a:rPr>
              <a:t>baseplate</a:t>
            </a:r>
            <a:r>
              <a:rPr lang="en-US" sz="2400" dirty="0">
                <a:solidFill>
                  <a:srgbClr val="595959"/>
                </a:solidFill>
              </a:rPr>
              <a:t>. </a:t>
            </a:r>
          </a:p>
          <a:p>
            <a:pPr>
              <a:spcAft>
                <a:spcPts val="1200"/>
              </a:spcAft>
              <a:buFont typeface="Arial"/>
              <a:buChar char="•"/>
            </a:pPr>
            <a:r>
              <a:rPr lang="en-US" sz="2400" dirty="0">
                <a:solidFill>
                  <a:srgbClr val="595959"/>
                </a:solidFill>
              </a:rPr>
              <a:t> Platforms must be fully planked or decked. </a:t>
            </a:r>
          </a:p>
          <a:p>
            <a:pPr>
              <a:spcAft>
                <a:spcPts val="1200"/>
              </a:spcAft>
              <a:buFont typeface="Arial"/>
              <a:buChar char="•"/>
            </a:pPr>
            <a:r>
              <a:rPr lang="en-US" sz="2400" dirty="0">
                <a:solidFill>
                  <a:srgbClr val="595959"/>
                </a:solidFill>
              </a:rPr>
              <a:t> Proper access is required </a:t>
            </a:r>
          </a:p>
          <a:p>
            <a:pPr>
              <a:spcAft>
                <a:spcPts val="1200"/>
              </a:spcAft>
              <a:buFont typeface="Arial"/>
              <a:buChar char="•"/>
            </a:pPr>
            <a:endParaRPr lang="en-US" sz="2000" dirty="0">
              <a:solidFill>
                <a:srgbClr val="767171"/>
              </a:solidFill>
            </a:endParaRPr>
          </a:p>
        </p:txBody>
      </p:sp>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79400" y="-1024983"/>
            <a:ext cx="5181600" cy="788298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2671769" y="5465767"/>
            <a:ext cx="752466"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82563" y="5008562"/>
            <a:ext cx="1666875"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29242" y="2357159"/>
            <a:ext cx="5933535" cy="830997"/>
          </a:xfrm>
          <a:prstGeom prst="rect">
            <a:avLst/>
          </a:prstGeom>
          <a:noFill/>
        </p:spPr>
        <p:txBody>
          <a:bodyPr wrap="none" rtlCol="0">
            <a:spAutoFit/>
          </a:bodyPr>
          <a:lstStyle/>
          <a:p>
            <a:pPr algn="ctr"/>
            <a:r>
              <a:rPr lang="id-ID" sz="4800" dirty="0">
                <a:solidFill>
                  <a:schemeClr val="bg1"/>
                </a:solidFill>
              </a:rPr>
              <a:t>SYSTEM SCAFFOLDS</a:t>
            </a:r>
          </a:p>
        </p:txBody>
      </p:sp>
      <p:sp>
        <p:nvSpPr>
          <p:cNvPr id="41" name="Rectangle 40"/>
          <p:cNvSpPr/>
          <p:nvPr/>
        </p:nvSpPr>
        <p:spPr>
          <a:xfrm>
            <a:off x="1670178" y="3151129"/>
            <a:ext cx="9505822" cy="430887"/>
          </a:xfrm>
          <a:prstGeom prst="rect">
            <a:avLst/>
          </a:prstGeom>
          <a:solidFill>
            <a:schemeClr val="tx2">
              <a:lumMod val="50000"/>
            </a:schemeClr>
          </a:solidFill>
        </p:spPr>
        <p:txBody>
          <a:bodyPr wrap="square">
            <a:spAutoFit/>
          </a:bodyPr>
          <a:lstStyle/>
          <a:p>
            <a:pPr algn="ctr"/>
            <a:r>
              <a:rPr lang="en-US" sz="2200" cap="all" dirty="0">
                <a:solidFill>
                  <a:srgbClr val="93BC00"/>
                </a:solidFill>
                <a:latin typeface="Source Sans Pro Light" panose="020B0403030403020204" pitchFamily="34" charset="0"/>
              </a:rPr>
              <a:t>VERSATILE AND EASY TO PUT TOGETHER</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200" y="5613400"/>
            <a:ext cx="7620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p:nvPr/>
        </p:nvGrpSpPr>
        <p:grpSpPr>
          <a:xfrm>
            <a:off x="2803195" y="4885323"/>
            <a:ext cx="413352" cy="599360"/>
            <a:chOff x="-990600" y="3375025"/>
            <a:chExt cx="571500" cy="828675"/>
          </a:xfrm>
          <a:solidFill>
            <a:schemeClr val="bg1"/>
          </a:solidFill>
        </p:grpSpPr>
        <p:sp>
          <p:nvSpPr>
            <p:cNvPr id="64"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6"/>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7"/>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2" name="Freeform 13"/>
          <p:cNvSpPr>
            <a:spLocks noEditPoints="1"/>
          </p:cNvSpPr>
          <p:nvPr/>
        </p:nvSpPr>
        <p:spPr bwMode="auto">
          <a:xfrm>
            <a:off x="10957708" y="4956864"/>
            <a:ext cx="468540" cy="4562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 name="Group 83"/>
          <p:cNvGrpSpPr/>
          <p:nvPr/>
        </p:nvGrpSpPr>
        <p:grpSpPr>
          <a:xfrm>
            <a:off x="4844241" y="2547938"/>
            <a:ext cx="539504" cy="539505"/>
            <a:chOff x="-2771775" y="66675"/>
            <a:chExt cx="827087" cy="827088"/>
          </a:xfrm>
          <a:solidFill>
            <a:schemeClr val="bg1"/>
          </a:solidFill>
        </p:grpSpPr>
        <p:sp>
          <p:nvSpPr>
            <p:cNvPr id="7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6"/>
          <p:cNvGrpSpPr/>
          <p:nvPr/>
        </p:nvGrpSpPr>
        <p:grpSpPr>
          <a:xfrm>
            <a:off x="10026215" y="5613341"/>
            <a:ext cx="2167379" cy="1015663"/>
            <a:chOff x="10026215" y="5613341"/>
            <a:chExt cx="2167379" cy="1015663"/>
          </a:xfrm>
        </p:grpSpPr>
        <p:sp>
          <p:nvSpPr>
            <p:cNvPr id="63" name="TextBox 62"/>
            <p:cNvSpPr txBox="1"/>
            <p:nvPr/>
          </p:nvSpPr>
          <p:spPr>
            <a:xfrm>
              <a:off x="10599990" y="5613341"/>
              <a:ext cx="1019831" cy="369332"/>
            </a:xfrm>
            <a:prstGeom prst="rect">
              <a:avLst/>
            </a:prstGeom>
            <a:noFill/>
          </p:spPr>
          <p:txBody>
            <a:bodyPr wrap="none" rtlCol="0">
              <a:spAutoFit/>
            </a:bodyPr>
            <a:lstStyle/>
            <a:p>
              <a:pPr algn="ctr"/>
              <a:r>
                <a:rPr lang="id-ID" b="1" dirty="0">
                  <a:solidFill>
                    <a:schemeClr val="bg1"/>
                  </a:solidFill>
                  <a:latin typeface="+mj-lt"/>
                </a:rPr>
                <a:t>Powerful</a:t>
              </a:r>
            </a:p>
          </p:txBody>
        </p:sp>
        <p:sp>
          <p:nvSpPr>
            <p:cNvPr id="90" name="Rectangle 89"/>
            <p:cNvSpPr/>
            <p:nvPr/>
          </p:nvSpPr>
          <p:spPr>
            <a:xfrm>
              <a:off x="10026215" y="5982673"/>
              <a:ext cx="2167379" cy="646331"/>
            </a:xfrm>
            <a:prstGeom prst="rect">
              <a:avLst/>
            </a:prstGeom>
          </p:spPr>
          <p:txBody>
            <a:bodyPr wrap="square">
              <a:spAutoFit/>
            </a:bodyPr>
            <a:lstStyle/>
            <a:p>
              <a:pPr algn="ctr"/>
              <a:r>
                <a:rPr lang="id-ID" sz="1200" dirty="0">
                  <a:solidFill>
                    <a:schemeClr val="bg1"/>
                  </a:solidFill>
                </a:rPr>
                <a:t>Suitable for all categories business and personal presentation</a:t>
              </a:r>
            </a:p>
          </p:txBody>
        </p:sp>
      </p:grpSp>
      <p:grpSp>
        <p:nvGrpSpPr>
          <p:cNvPr id="67" name="Group 66"/>
          <p:cNvGrpSpPr/>
          <p:nvPr/>
        </p:nvGrpSpPr>
        <p:grpSpPr>
          <a:xfrm>
            <a:off x="0" y="0"/>
            <a:ext cx="2046093" cy="2297271"/>
            <a:chOff x="0" y="0"/>
            <a:chExt cx="2046093" cy="2297271"/>
          </a:xfrm>
          <a:solidFill>
            <a:srgbClr val="6F4B65"/>
          </a:solidFill>
        </p:grpSpPr>
        <p:sp>
          <p:nvSpPr>
            <p:cNvPr id="54" name="Rectangle 53"/>
            <p:cNvSpPr/>
            <p:nvPr/>
          </p:nvSpPr>
          <p:spPr>
            <a:xfrm>
              <a:off x="0"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3" name="TextBox 52"/>
            <p:cNvSpPr txBox="1"/>
            <p:nvPr/>
          </p:nvSpPr>
          <p:spPr>
            <a:xfrm>
              <a:off x="88900" y="419100"/>
              <a:ext cx="1879600" cy="1200329"/>
            </a:xfrm>
            <a:prstGeom prst="rect">
              <a:avLst/>
            </a:prstGeom>
            <a:grpFill/>
          </p:spPr>
          <p:txBody>
            <a:bodyPr wrap="square" rtlCol="0">
              <a:spAutoFit/>
            </a:bodyPr>
            <a:lstStyle/>
            <a:p>
              <a:pPr algn="ctr"/>
              <a:r>
                <a:rPr lang="en-US" cap="all" dirty="0">
                  <a:solidFill>
                    <a:schemeClr val="bg1"/>
                  </a:solidFill>
                </a:rPr>
                <a:t>1 </a:t>
              </a:r>
            </a:p>
            <a:p>
              <a:pPr algn="ctr"/>
              <a:r>
                <a:rPr lang="en-US" cap="all" dirty="0">
                  <a:solidFill>
                    <a:schemeClr val="bg1"/>
                  </a:solidFill>
                </a:rPr>
                <a:t>Select and inspect the equipment</a:t>
              </a:r>
            </a:p>
          </p:txBody>
        </p:sp>
      </p:grpSp>
      <p:grpSp>
        <p:nvGrpSpPr>
          <p:cNvPr id="68" name="Group 67"/>
          <p:cNvGrpSpPr/>
          <p:nvPr/>
        </p:nvGrpSpPr>
        <p:grpSpPr>
          <a:xfrm>
            <a:off x="2048695" y="0"/>
            <a:ext cx="2053833" cy="2286000"/>
            <a:chOff x="2048695" y="0"/>
            <a:chExt cx="2053833" cy="2286000"/>
          </a:xfrm>
          <a:solidFill>
            <a:srgbClr val="AF9BAA"/>
          </a:solidFill>
        </p:grpSpPr>
        <p:sp>
          <p:nvSpPr>
            <p:cNvPr id="99" name="Rectangle 98"/>
            <p:cNvSpPr/>
            <p:nvPr/>
          </p:nvSpPr>
          <p:spPr>
            <a:xfrm>
              <a:off x="2048695" y="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5" name="TextBox 54"/>
            <p:cNvSpPr txBox="1"/>
            <p:nvPr/>
          </p:nvSpPr>
          <p:spPr>
            <a:xfrm>
              <a:off x="2222500" y="406400"/>
              <a:ext cx="1689100" cy="923330"/>
            </a:xfrm>
            <a:prstGeom prst="rect">
              <a:avLst/>
            </a:prstGeom>
            <a:grpFill/>
          </p:spPr>
          <p:txBody>
            <a:bodyPr wrap="square" rtlCol="0">
              <a:spAutoFit/>
            </a:bodyPr>
            <a:lstStyle/>
            <a:p>
              <a:pPr algn="ctr"/>
              <a:r>
                <a:rPr lang="en-US" cap="all" dirty="0">
                  <a:solidFill>
                    <a:srgbClr val="FFFFFF"/>
                  </a:solidFill>
                </a:rPr>
                <a:t>2</a:t>
              </a:r>
            </a:p>
            <a:p>
              <a:pPr algn="ctr"/>
              <a:r>
                <a:rPr lang="en-US" cap="all" dirty="0">
                  <a:solidFill>
                    <a:srgbClr val="FFFFFF"/>
                  </a:solidFill>
                </a:rPr>
                <a:t>Prepare the foundation</a:t>
              </a:r>
              <a:endParaRPr lang="en-US" cap="all" dirty="0">
                <a:solidFill>
                  <a:srgbClr val="767171"/>
                </a:solidFill>
              </a:endParaRPr>
            </a:p>
          </p:txBody>
        </p:sp>
      </p:grpSp>
      <p:grpSp>
        <p:nvGrpSpPr>
          <p:cNvPr id="69" name="Group 68"/>
          <p:cNvGrpSpPr/>
          <p:nvPr/>
        </p:nvGrpSpPr>
        <p:grpSpPr>
          <a:xfrm>
            <a:off x="4102876" y="0"/>
            <a:ext cx="2034000" cy="2286000"/>
            <a:chOff x="4102876" y="0"/>
            <a:chExt cx="2034000" cy="2286000"/>
          </a:xfrm>
          <a:solidFill>
            <a:srgbClr val="8E7287"/>
          </a:solidFill>
        </p:grpSpPr>
        <p:sp>
          <p:nvSpPr>
            <p:cNvPr id="93" name="Rectangle 92"/>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6" name="TextBox 55"/>
            <p:cNvSpPr txBox="1"/>
            <p:nvPr/>
          </p:nvSpPr>
          <p:spPr>
            <a:xfrm>
              <a:off x="4203700" y="431800"/>
              <a:ext cx="1803400" cy="1477328"/>
            </a:xfrm>
            <a:prstGeom prst="rect">
              <a:avLst/>
            </a:prstGeom>
            <a:grpFill/>
          </p:spPr>
          <p:txBody>
            <a:bodyPr wrap="square" rtlCol="0">
              <a:spAutoFit/>
            </a:bodyPr>
            <a:lstStyle/>
            <a:p>
              <a:pPr algn="ctr"/>
              <a:r>
                <a:rPr lang="en-US" cap="all" dirty="0">
                  <a:solidFill>
                    <a:srgbClr val="FFFFFF"/>
                  </a:solidFill>
                </a:rPr>
                <a:t>3</a:t>
              </a:r>
            </a:p>
            <a:p>
              <a:pPr algn="ctr"/>
              <a:r>
                <a:rPr lang="en-US" cap="all" dirty="0">
                  <a:solidFill>
                    <a:srgbClr val="FFFFFF"/>
                  </a:solidFill>
                </a:rPr>
                <a:t>Determine the highest starting point </a:t>
              </a:r>
            </a:p>
          </p:txBody>
        </p:sp>
      </p:grpSp>
      <p:grpSp>
        <p:nvGrpSpPr>
          <p:cNvPr id="71" name="Group 70"/>
          <p:cNvGrpSpPr/>
          <p:nvPr/>
        </p:nvGrpSpPr>
        <p:grpSpPr>
          <a:xfrm>
            <a:off x="6118435" y="0"/>
            <a:ext cx="2046093" cy="2297271"/>
            <a:chOff x="6118435" y="0"/>
            <a:chExt cx="2046093" cy="2297271"/>
          </a:xfrm>
          <a:solidFill>
            <a:srgbClr val="5C3352"/>
          </a:solidFill>
        </p:grpSpPr>
        <p:sp>
          <p:nvSpPr>
            <p:cNvPr id="98" name="Rectangle 97"/>
            <p:cNvSpPr/>
            <p:nvPr/>
          </p:nvSpPr>
          <p:spPr>
            <a:xfrm>
              <a:off x="6118435"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7" name="TextBox 56"/>
            <p:cNvSpPr txBox="1"/>
            <p:nvPr/>
          </p:nvSpPr>
          <p:spPr>
            <a:xfrm>
              <a:off x="6197600" y="495300"/>
              <a:ext cx="1892300" cy="646331"/>
            </a:xfrm>
            <a:prstGeom prst="rect">
              <a:avLst/>
            </a:prstGeom>
            <a:grpFill/>
          </p:spPr>
          <p:txBody>
            <a:bodyPr wrap="square" rtlCol="0">
              <a:spAutoFit/>
            </a:bodyPr>
            <a:lstStyle/>
            <a:p>
              <a:pPr algn="ctr"/>
              <a:r>
                <a:rPr lang="en-US" cap="all" dirty="0">
                  <a:solidFill>
                    <a:srgbClr val="FFFFFF"/>
                  </a:solidFill>
                </a:rPr>
                <a:t>4</a:t>
              </a:r>
            </a:p>
            <a:p>
              <a:pPr algn="ctr"/>
              <a:r>
                <a:rPr lang="en-US" cap="all" dirty="0">
                  <a:solidFill>
                    <a:srgbClr val="FFFFFF"/>
                  </a:solidFill>
                </a:rPr>
                <a:t>Set the sills</a:t>
              </a:r>
            </a:p>
          </p:txBody>
        </p:sp>
      </p:grpSp>
      <p:grpSp>
        <p:nvGrpSpPr>
          <p:cNvPr id="84" name="Group 83"/>
          <p:cNvGrpSpPr/>
          <p:nvPr/>
        </p:nvGrpSpPr>
        <p:grpSpPr>
          <a:xfrm>
            <a:off x="7658100" y="0"/>
            <a:ext cx="3073400" cy="2286000"/>
            <a:chOff x="7658100" y="0"/>
            <a:chExt cx="3073400" cy="2286000"/>
          </a:xfrm>
          <a:solidFill>
            <a:srgbClr val="8E7287"/>
          </a:solidFill>
        </p:grpSpPr>
        <p:sp>
          <p:nvSpPr>
            <p:cNvPr id="100" name="Rectangle 99"/>
            <p:cNvSpPr/>
            <p:nvPr/>
          </p:nvSpPr>
          <p:spPr>
            <a:xfrm>
              <a:off x="815092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60" name="TextBox 59"/>
            <p:cNvSpPr txBox="1"/>
            <p:nvPr/>
          </p:nvSpPr>
          <p:spPr>
            <a:xfrm>
              <a:off x="7658100" y="469900"/>
              <a:ext cx="3073400" cy="923330"/>
            </a:xfrm>
            <a:prstGeom prst="rect">
              <a:avLst/>
            </a:prstGeom>
            <a:noFill/>
          </p:spPr>
          <p:txBody>
            <a:bodyPr wrap="square" rtlCol="0">
              <a:spAutoFit/>
            </a:bodyPr>
            <a:lstStyle/>
            <a:p>
              <a:pPr algn="ctr"/>
              <a:r>
                <a:rPr lang="en-US" cap="all" dirty="0">
                  <a:solidFill>
                    <a:srgbClr val="FFFFFF"/>
                  </a:solidFill>
                </a:rPr>
                <a:t>5</a:t>
              </a:r>
            </a:p>
            <a:p>
              <a:pPr algn="ctr"/>
              <a:r>
                <a:rPr lang="en-US" cap="all" dirty="0">
                  <a:solidFill>
                    <a:srgbClr val="FFFFFF"/>
                  </a:solidFill>
                </a:rPr>
                <a:t>Position </a:t>
              </a:r>
            </a:p>
            <a:p>
              <a:pPr algn="ctr"/>
              <a:r>
                <a:rPr lang="en-US" cap="all" dirty="0">
                  <a:solidFill>
                    <a:srgbClr val="FFFFFF"/>
                  </a:solidFill>
                </a:rPr>
                <a:t>the bases</a:t>
              </a:r>
            </a:p>
          </p:txBody>
        </p:sp>
      </p:grpSp>
      <p:grpSp>
        <p:nvGrpSpPr>
          <p:cNvPr id="87" name="Group 86"/>
          <p:cNvGrpSpPr/>
          <p:nvPr/>
        </p:nvGrpSpPr>
        <p:grpSpPr>
          <a:xfrm>
            <a:off x="10145907" y="0"/>
            <a:ext cx="2046093" cy="2297271"/>
            <a:chOff x="10145907" y="0"/>
            <a:chExt cx="2046093" cy="2297271"/>
          </a:xfrm>
          <a:solidFill>
            <a:srgbClr val="BFAFBB"/>
          </a:solidFill>
        </p:grpSpPr>
        <p:sp>
          <p:nvSpPr>
            <p:cNvPr id="59" name="Rectangle 58"/>
            <p:cNvSpPr/>
            <p:nvPr/>
          </p:nvSpPr>
          <p:spPr>
            <a:xfrm>
              <a:off x="10145907"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0" name="Rectangle 49"/>
            <p:cNvSpPr/>
            <p:nvPr/>
          </p:nvSpPr>
          <p:spPr>
            <a:xfrm>
              <a:off x="10160000" y="336034"/>
              <a:ext cx="2006454" cy="1200329"/>
            </a:xfrm>
            <a:prstGeom prst="rect">
              <a:avLst/>
            </a:prstGeom>
            <a:grpFill/>
          </p:spPr>
          <p:txBody>
            <a:bodyPr wrap="square">
              <a:spAutoFit/>
            </a:bodyPr>
            <a:lstStyle/>
            <a:p>
              <a:pPr algn="ctr"/>
              <a:r>
                <a:rPr lang="en-US" cap="all" dirty="0">
                  <a:solidFill>
                    <a:schemeClr val="bg1"/>
                  </a:solidFill>
                </a:rPr>
                <a:t>6</a:t>
              </a:r>
            </a:p>
            <a:p>
              <a:pPr algn="ctr"/>
              <a:r>
                <a:rPr lang="en-US" cap="all" dirty="0">
                  <a:solidFill>
                    <a:schemeClr val="bg1"/>
                  </a:solidFill>
                </a:rPr>
                <a:t>Position </a:t>
              </a:r>
            </a:p>
            <a:p>
              <a:pPr algn="ctr"/>
              <a:r>
                <a:rPr lang="en-US" cap="all" dirty="0">
                  <a:solidFill>
                    <a:schemeClr val="bg1"/>
                  </a:solidFill>
                </a:rPr>
                <a:t>the HORIZONTALS</a:t>
              </a:r>
            </a:p>
          </p:txBody>
        </p:sp>
      </p:grpSp>
      <p:grpSp>
        <p:nvGrpSpPr>
          <p:cNvPr id="89" name="Group 88"/>
          <p:cNvGrpSpPr/>
          <p:nvPr/>
        </p:nvGrpSpPr>
        <p:grpSpPr>
          <a:xfrm>
            <a:off x="0" y="2286000"/>
            <a:ext cx="2053833" cy="2286000"/>
            <a:chOff x="0" y="2286000"/>
            <a:chExt cx="2053833" cy="2286000"/>
          </a:xfrm>
          <a:solidFill>
            <a:srgbClr val="8E7287"/>
          </a:solidFill>
        </p:grpSpPr>
        <p:sp>
          <p:nvSpPr>
            <p:cNvPr id="81" name="Rectangle 80"/>
            <p:cNvSpPr/>
            <p:nvPr/>
          </p:nvSpPr>
          <p:spPr>
            <a:xfrm>
              <a:off x="0" y="22860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1" name="Rectangle 50"/>
            <p:cNvSpPr/>
            <p:nvPr/>
          </p:nvSpPr>
          <p:spPr>
            <a:xfrm>
              <a:off x="163492" y="2977634"/>
              <a:ext cx="1654532" cy="923330"/>
            </a:xfrm>
            <a:prstGeom prst="rect">
              <a:avLst/>
            </a:prstGeom>
            <a:grpFill/>
          </p:spPr>
          <p:txBody>
            <a:bodyPr wrap="none">
              <a:spAutoFit/>
            </a:bodyPr>
            <a:lstStyle/>
            <a:p>
              <a:pPr algn="ctr"/>
              <a:r>
                <a:rPr lang="en-US" cap="all" dirty="0">
                  <a:solidFill>
                    <a:srgbClr val="FFFFFF"/>
                  </a:solidFill>
                </a:rPr>
                <a:t>7</a:t>
              </a:r>
            </a:p>
            <a:p>
              <a:pPr algn="ctr"/>
              <a:r>
                <a:rPr lang="en-US" cap="all" dirty="0">
                  <a:solidFill>
                    <a:srgbClr val="FFFFFF"/>
                  </a:solidFill>
                </a:rPr>
                <a:t>Position the </a:t>
              </a:r>
            </a:p>
            <a:p>
              <a:pPr algn="ctr"/>
              <a:r>
                <a:rPr lang="en-US" cap="all" dirty="0">
                  <a:solidFill>
                    <a:srgbClr val="FFFFFF"/>
                  </a:solidFill>
                </a:rPr>
                <a:t>POSTS</a:t>
              </a:r>
            </a:p>
          </p:txBody>
        </p:sp>
      </p:grpSp>
      <p:grpSp>
        <p:nvGrpSpPr>
          <p:cNvPr id="91" name="Group 90"/>
          <p:cNvGrpSpPr/>
          <p:nvPr/>
        </p:nvGrpSpPr>
        <p:grpSpPr>
          <a:xfrm>
            <a:off x="1969324" y="2286000"/>
            <a:ext cx="2185740" cy="2297271"/>
            <a:chOff x="1969324" y="2286000"/>
            <a:chExt cx="2185740" cy="2297271"/>
          </a:xfrm>
          <a:solidFill>
            <a:srgbClr val="5C3352"/>
          </a:solidFill>
        </p:grpSpPr>
        <p:sp>
          <p:nvSpPr>
            <p:cNvPr id="58" name="Rectangle 57"/>
            <p:cNvSpPr/>
            <p:nvPr/>
          </p:nvSpPr>
          <p:spPr>
            <a:xfrm>
              <a:off x="20544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2" name="Rectangle 51"/>
            <p:cNvSpPr/>
            <p:nvPr/>
          </p:nvSpPr>
          <p:spPr>
            <a:xfrm>
              <a:off x="1969324" y="2863334"/>
              <a:ext cx="2185740" cy="1200329"/>
            </a:xfrm>
            <a:prstGeom prst="rect">
              <a:avLst/>
            </a:prstGeom>
            <a:noFill/>
          </p:spPr>
          <p:txBody>
            <a:bodyPr wrap="none">
              <a:spAutoFit/>
            </a:bodyPr>
            <a:lstStyle/>
            <a:p>
              <a:pPr algn="ctr"/>
              <a:r>
                <a:rPr lang="en-US" cap="all" dirty="0">
                  <a:solidFill>
                    <a:srgbClr val="FFFFFF"/>
                  </a:solidFill>
                </a:rPr>
                <a:t>8</a:t>
              </a:r>
            </a:p>
            <a:p>
              <a:pPr algn="ctr"/>
              <a:r>
                <a:rPr lang="en-US" cap="all" dirty="0" err="1">
                  <a:solidFill>
                    <a:srgbClr val="FFFFFF"/>
                  </a:solidFill>
                </a:rPr>
                <a:t>AttACH</a:t>
              </a:r>
              <a:r>
                <a:rPr lang="en-US" cap="all" dirty="0">
                  <a:solidFill>
                    <a:srgbClr val="FFFFFF"/>
                  </a:solidFill>
                </a:rPr>
                <a:t> RUNNERS</a:t>
              </a:r>
            </a:p>
            <a:p>
              <a:pPr algn="ctr"/>
              <a:r>
                <a:rPr lang="en-US" cap="all" dirty="0">
                  <a:solidFill>
                    <a:srgbClr val="FFFFFF"/>
                  </a:solidFill>
                </a:rPr>
                <a:t> &amp;</a:t>
              </a:r>
            </a:p>
            <a:p>
              <a:pPr algn="ctr"/>
              <a:r>
                <a:rPr lang="en-US" cap="all" dirty="0">
                  <a:solidFill>
                    <a:srgbClr val="FFFFFF"/>
                  </a:solidFill>
                </a:rPr>
                <a:t>BEARERS</a:t>
              </a:r>
            </a:p>
          </p:txBody>
        </p:sp>
      </p:grpSp>
      <p:grpSp>
        <p:nvGrpSpPr>
          <p:cNvPr id="92" name="Group 91"/>
          <p:cNvGrpSpPr/>
          <p:nvPr/>
        </p:nvGrpSpPr>
        <p:grpSpPr>
          <a:xfrm>
            <a:off x="3708400" y="2273300"/>
            <a:ext cx="2654300" cy="2286000"/>
            <a:chOff x="3708400" y="2273300"/>
            <a:chExt cx="2654300" cy="2286000"/>
          </a:xfrm>
          <a:solidFill>
            <a:srgbClr val="BFAFBB"/>
          </a:solidFill>
        </p:grpSpPr>
        <p:sp>
          <p:nvSpPr>
            <p:cNvPr id="61" name="Rectangle 60"/>
            <p:cNvSpPr/>
            <p:nvPr/>
          </p:nvSpPr>
          <p:spPr>
            <a:xfrm>
              <a:off x="4099626" y="22733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62" name="TextBox 61"/>
            <p:cNvSpPr txBox="1"/>
            <p:nvPr/>
          </p:nvSpPr>
          <p:spPr>
            <a:xfrm>
              <a:off x="3708400" y="2844800"/>
              <a:ext cx="2654300" cy="646331"/>
            </a:xfrm>
            <a:prstGeom prst="rect">
              <a:avLst/>
            </a:prstGeom>
            <a:noFill/>
          </p:spPr>
          <p:txBody>
            <a:bodyPr wrap="square" rtlCol="0">
              <a:noAutofit/>
            </a:bodyPr>
            <a:lstStyle/>
            <a:p>
              <a:pPr algn="ctr"/>
              <a:r>
                <a:rPr lang="en-US" cap="all" dirty="0">
                  <a:solidFill>
                    <a:srgbClr val="FFFFFF"/>
                  </a:solidFill>
                </a:rPr>
                <a:t>9</a:t>
              </a:r>
            </a:p>
            <a:p>
              <a:pPr algn="ctr"/>
              <a:r>
                <a:rPr lang="en-US" cap="all" dirty="0">
                  <a:solidFill>
                    <a:srgbClr val="FFFFFF"/>
                  </a:solidFill>
                </a:rPr>
                <a:t>Attach BRACES</a:t>
              </a:r>
            </a:p>
          </p:txBody>
        </p:sp>
      </p:grpSp>
      <p:grpSp>
        <p:nvGrpSpPr>
          <p:cNvPr id="94" name="Group 93"/>
          <p:cNvGrpSpPr/>
          <p:nvPr/>
        </p:nvGrpSpPr>
        <p:grpSpPr>
          <a:xfrm>
            <a:off x="6134100" y="2273300"/>
            <a:ext cx="2108200" cy="2286000"/>
            <a:chOff x="6134100" y="2260600"/>
            <a:chExt cx="2108200" cy="2286000"/>
          </a:xfrm>
          <a:solidFill>
            <a:srgbClr val="8E7287"/>
          </a:solidFill>
        </p:grpSpPr>
        <p:sp>
          <p:nvSpPr>
            <p:cNvPr id="70" name="Rectangle 69"/>
            <p:cNvSpPr/>
            <p:nvPr/>
          </p:nvSpPr>
          <p:spPr>
            <a:xfrm>
              <a:off x="6134876" y="22606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73" name="Rectangle 72"/>
            <p:cNvSpPr/>
            <p:nvPr/>
          </p:nvSpPr>
          <p:spPr>
            <a:xfrm>
              <a:off x="6134100" y="2891135"/>
              <a:ext cx="2108200" cy="923330"/>
            </a:xfrm>
            <a:prstGeom prst="rect">
              <a:avLst/>
            </a:prstGeom>
            <a:grpFill/>
          </p:spPr>
          <p:txBody>
            <a:bodyPr wrap="square">
              <a:spAutoFit/>
            </a:bodyPr>
            <a:lstStyle/>
            <a:p>
              <a:pPr algn="ctr"/>
              <a:r>
                <a:rPr lang="en-US" cap="all" dirty="0">
                  <a:solidFill>
                    <a:srgbClr val="FFFFFF"/>
                  </a:solidFill>
                </a:rPr>
                <a:t>10</a:t>
              </a:r>
            </a:p>
            <a:p>
              <a:pPr algn="ctr"/>
              <a:r>
                <a:rPr lang="en-US" cap="all" dirty="0">
                  <a:solidFill>
                    <a:srgbClr val="FFFFFF"/>
                  </a:solidFill>
                </a:rPr>
                <a:t>ATTACH ACCESS &amp; TAG</a:t>
              </a:r>
            </a:p>
          </p:txBody>
        </p:sp>
      </p:grpSp>
      <p:grpSp>
        <p:nvGrpSpPr>
          <p:cNvPr id="105" name="Group 104"/>
          <p:cNvGrpSpPr/>
          <p:nvPr/>
        </p:nvGrpSpPr>
        <p:grpSpPr>
          <a:xfrm>
            <a:off x="7899400" y="2273300"/>
            <a:ext cx="2501900" cy="2297271"/>
            <a:chOff x="7899400" y="2273300"/>
            <a:chExt cx="2501900" cy="2297271"/>
          </a:xfrm>
          <a:solidFill>
            <a:srgbClr val="6F4B65"/>
          </a:solidFill>
        </p:grpSpPr>
        <p:sp>
          <p:nvSpPr>
            <p:cNvPr id="76" name="Rectangle 75"/>
            <p:cNvSpPr/>
            <p:nvPr/>
          </p:nvSpPr>
          <p:spPr>
            <a:xfrm>
              <a:off x="8126607" y="22733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75" name="Rectangle 74"/>
            <p:cNvSpPr/>
            <p:nvPr/>
          </p:nvSpPr>
          <p:spPr>
            <a:xfrm>
              <a:off x="7899400" y="2801035"/>
              <a:ext cx="2501900" cy="1200329"/>
            </a:xfrm>
            <a:prstGeom prst="rect">
              <a:avLst/>
            </a:prstGeom>
            <a:noFill/>
          </p:spPr>
          <p:txBody>
            <a:bodyPr wrap="square">
              <a:spAutoFit/>
            </a:bodyPr>
            <a:lstStyle/>
            <a:p>
              <a:pPr algn="ctr"/>
              <a:r>
                <a:rPr lang="en-US" cap="all" dirty="0">
                  <a:solidFill>
                    <a:srgbClr val="FFFFFF"/>
                  </a:solidFill>
                </a:rPr>
                <a:t>11</a:t>
              </a:r>
            </a:p>
            <a:p>
              <a:pPr algn="ctr"/>
              <a:r>
                <a:rPr lang="en-US" cap="all" dirty="0">
                  <a:solidFill>
                    <a:srgbClr val="FFFFFF"/>
                  </a:solidFill>
                </a:rPr>
                <a:t>INSTALL &amp;</a:t>
              </a:r>
            </a:p>
            <a:p>
              <a:pPr algn="ctr"/>
              <a:r>
                <a:rPr lang="en-US" cap="all" dirty="0">
                  <a:solidFill>
                    <a:srgbClr val="FFFFFF"/>
                  </a:solidFill>
                </a:rPr>
                <a:t>SECURE THE PLATFORM</a:t>
              </a:r>
            </a:p>
          </p:txBody>
        </p:sp>
      </p:grpSp>
      <p:grpSp>
        <p:nvGrpSpPr>
          <p:cNvPr id="106" name="Group 105"/>
          <p:cNvGrpSpPr/>
          <p:nvPr/>
        </p:nvGrpSpPr>
        <p:grpSpPr>
          <a:xfrm>
            <a:off x="9918700" y="2298700"/>
            <a:ext cx="2501900" cy="2286000"/>
            <a:chOff x="9918700" y="2298700"/>
            <a:chExt cx="2501900" cy="2286000"/>
          </a:xfrm>
          <a:solidFill>
            <a:srgbClr val="AF9BAA"/>
          </a:solidFill>
        </p:grpSpPr>
        <p:sp>
          <p:nvSpPr>
            <p:cNvPr id="74" name="Rectangle 73"/>
            <p:cNvSpPr/>
            <p:nvPr/>
          </p:nvSpPr>
          <p:spPr>
            <a:xfrm>
              <a:off x="10138167" y="22987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77" name="Rectangle 76"/>
            <p:cNvSpPr/>
            <p:nvPr/>
          </p:nvSpPr>
          <p:spPr>
            <a:xfrm>
              <a:off x="9918700" y="2877235"/>
              <a:ext cx="2501900" cy="1477328"/>
            </a:xfrm>
            <a:prstGeom prst="rect">
              <a:avLst/>
            </a:prstGeom>
            <a:noFill/>
          </p:spPr>
          <p:txBody>
            <a:bodyPr wrap="square">
              <a:spAutoFit/>
            </a:bodyPr>
            <a:lstStyle/>
            <a:p>
              <a:pPr algn="ctr"/>
              <a:r>
                <a:rPr lang="en-US" cap="all" dirty="0">
                  <a:solidFill>
                    <a:srgbClr val="FFFFFF"/>
                  </a:solidFill>
                </a:rPr>
                <a:t>12</a:t>
              </a:r>
            </a:p>
            <a:p>
              <a:pPr algn="ctr"/>
              <a:r>
                <a:rPr lang="en-US" cap="all" dirty="0">
                  <a:solidFill>
                    <a:srgbClr val="FFFFFF"/>
                  </a:solidFill>
                </a:rPr>
                <a:t>INSTALL </a:t>
              </a:r>
            </a:p>
            <a:p>
              <a:pPr algn="ctr"/>
              <a:r>
                <a:rPr lang="en-US" cap="all" dirty="0">
                  <a:solidFill>
                    <a:srgbClr val="FFFFFF"/>
                  </a:solidFill>
                </a:rPr>
                <a:t>GUARDRAIL</a:t>
              </a:r>
            </a:p>
            <a:p>
              <a:pPr algn="ctr"/>
              <a:r>
                <a:rPr lang="en-US" cap="all" dirty="0">
                  <a:solidFill>
                    <a:srgbClr val="FFFFFF"/>
                  </a:solidFill>
                </a:rPr>
                <a:t>SYSTEM &amp; TOEBOARDS</a:t>
              </a:r>
            </a:p>
          </p:txBody>
        </p:sp>
      </p:grpSp>
      <p:grpSp>
        <p:nvGrpSpPr>
          <p:cNvPr id="107" name="Group 106"/>
          <p:cNvGrpSpPr/>
          <p:nvPr/>
        </p:nvGrpSpPr>
        <p:grpSpPr>
          <a:xfrm>
            <a:off x="-1" y="4559299"/>
            <a:ext cx="12192001" cy="2298700"/>
            <a:chOff x="-201050" y="4521792"/>
            <a:chExt cx="2541613" cy="2349187"/>
          </a:xfrm>
        </p:grpSpPr>
        <p:sp>
          <p:nvSpPr>
            <p:cNvPr id="82" name="Rectangle 81"/>
            <p:cNvSpPr/>
            <p:nvPr/>
          </p:nvSpPr>
          <p:spPr>
            <a:xfrm>
              <a:off x="-201050" y="4521792"/>
              <a:ext cx="2541613" cy="2349187"/>
            </a:xfrm>
            <a:prstGeom prst="rect">
              <a:avLst/>
            </a:prstGeom>
            <a:solidFill>
              <a:srgbClr val="8E728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96" name="Rectangle 95"/>
            <p:cNvSpPr/>
            <p:nvPr/>
          </p:nvSpPr>
          <p:spPr>
            <a:xfrm>
              <a:off x="-179870" y="5201336"/>
              <a:ext cx="2501900" cy="849248"/>
            </a:xfrm>
            <a:prstGeom prst="rect">
              <a:avLst/>
            </a:prstGeom>
          </p:spPr>
          <p:txBody>
            <a:bodyPr wrap="square">
              <a:spAutoFit/>
            </a:bodyPr>
            <a:lstStyle/>
            <a:p>
              <a:pPr algn="ctr"/>
              <a:r>
                <a:rPr lang="en-US" sz="2400" cap="all" dirty="0">
                  <a:solidFill>
                    <a:srgbClr val="FFFFFF"/>
                  </a:solidFill>
                </a:rPr>
                <a:t>13</a:t>
              </a:r>
            </a:p>
            <a:p>
              <a:pPr algn="ctr"/>
              <a:r>
                <a:rPr lang="en-US" sz="2400" cap="all" dirty="0">
                  <a:solidFill>
                    <a:srgbClr val="FFFFFF"/>
                  </a:solidFill>
                </a:rPr>
                <a:t>INSPECT THE SCAFFOLD</a:t>
              </a:r>
            </a:p>
          </p:txBody>
        </p:sp>
      </p:grpSp>
    </p:spTree>
    <p:extLst>
      <p:ext uri="{BB962C8B-B14F-4D97-AF65-F5344CB8AC3E}">
        <p14:creationId xmlns:p14="http://schemas.microsoft.com/office/powerpoint/2010/main" val="1063972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anim calcmode="lin" valueType="num">
                                      <p:cBhvr>
                                        <p:cTn id="40" dur="1000" fill="hold"/>
                                        <p:tgtEl>
                                          <p:spTgt spid="87"/>
                                        </p:tgtEl>
                                        <p:attrNameLst>
                                          <p:attrName>ppt_x</p:attrName>
                                        </p:attrNameLst>
                                      </p:cBhvr>
                                      <p:tavLst>
                                        <p:tav tm="0">
                                          <p:val>
                                            <p:strVal val="#ppt_x"/>
                                          </p:val>
                                        </p:tav>
                                        <p:tav tm="100000">
                                          <p:val>
                                            <p:strVal val="#ppt_x"/>
                                          </p:val>
                                        </p:tav>
                                      </p:tavLst>
                                    </p:anim>
                                    <p:anim calcmode="lin" valueType="num">
                                      <p:cBhvr>
                                        <p:cTn id="4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0" fill="hold"/>
                                        <p:tgtEl>
                                          <p:spTgt spid="89"/>
                                        </p:tgtEl>
                                        <p:attrNameLst>
                                          <p:attrName>ppt_x</p:attrName>
                                        </p:attrNameLst>
                                      </p:cBhvr>
                                      <p:tavLst>
                                        <p:tav tm="0">
                                          <p:val>
                                            <p:strVal val="#ppt_x-.2"/>
                                          </p:val>
                                        </p:tav>
                                        <p:tav tm="100000">
                                          <p:val>
                                            <p:strVal val="#ppt_x"/>
                                          </p:val>
                                        </p:tav>
                                      </p:tavLst>
                                    </p:anim>
                                    <p:anim calcmode="lin" valueType="num">
                                      <p:cBhvr>
                                        <p:cTn id="47"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000" fill="hold"/>
                                        <p:tgtEl>
                                          <p:spTgt spid="91"/>
                                        </p:tgtEl>
                                        <p:attrNameLst>
                                          <p:attrName>ppt_x</p:attrName>
                                        </p:attrNameLst>
                                      </p:cBhvr>
                                      <p:tavLst>
                                        <p:tav tm="0">
                                          <p:val>
                                            <p:strVal val="#ppt_x-.2"/>
                                          </p:val>
                                        </p:tav>
                                        <p:tav tm="100000">
                                          <p:val>
                                            <p:strVal val="#ppt_x"/>
                                          </p:val>
                                        </p:tav>
                                      </p:tavLst>
                                    </p:anim>
                                    <p:anim calcmode="lin" valueType="num">
                                      <p:cBhvr>
                                        <p:cTn id="54"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92"/>
                                        </p:tgtEl>
                                        <p:attrNameLst>
                                          <p:attrName>style.visibility</p:attrName>
                                        </p:attrNameLst>
                                      </p:cBhvr>
                                      <p:to>
                                        <p:strVal val="visible"/>
                                      </p:to>
                                    </p:set>
                                    <p:anim calcmode="lin" valueType="num">
                                      <p:cBhvr>
                                        <p:cTn id="60" dur="1000" fill="hold"/>
                                        <p:tgtEl>
                                          <p:spTgt spid="92"/>
                                        </p:tgtEl>
                                        <p:attrNameLst>
                                          <p:attrName>ppt_x</p:attrName>
                                        </p:attrNameLst>
                                      </p:cBhvr>
                                      <p:tavLst>
                                        <p:tav tm="0">
                                          <p:val>
                                            <p:strVal val="#ppt_x-.2"/>
                                          </p:val>
                                        </p:tav>
                                        <p:tav tm="100000">
                                          <p:val>
                                            <p:strVal val="#ppt_x"/>
                                          </p:val>
                                        </p:tav>
                                      </p:tavLst>
                                    </p:anim>
                                    <p:anim calcmode="lin" valueType="num">
                                      <p:cBhvr>
                                        <p:cTn id="61" dur="1000" fill="hold"/>
                                        <p:tgtEl>
                                          <p:spTgt spid="92"/>
                                        </p:tgtEl>
                                        <p:attrNameLst>
                                          <p:attrName>ppt_y</p:attrName>
                                        </p:attrNameLst>
                                      </p:cBhvr>
                                      <p:tavLst>
                                        <p:tav tm="0">
                                          <p:val>
                                            <p:strVal val="#ppt_y"/>
                                          </p:val>
                                        </p:tav>
                                        <p:tav tm="100000">
                                          <p:val>
                                            <p:strVal val="#ppt_y"/>
                                          </p:val>
                                        </p:tav>
                                      </p:tavLst>
                                    </p:anim>
                                    <p:animEffect transition="in" filter="wipe(right)" prLst="gradientSize: 0.1">
                                      <p:cBhvr>
                                        <p:cTn id="62" dur="1000"/>
                                        <p:tgtEl>
                                          <p:spTgt spid="92"/>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1000" fill="hold"/>
                                        <p:tgtEl>
                                          <p:spTgt spid="94"/>
                                        </p:tgtEl>
                                        <p:attrNameLst>
                                          <p:attrName>ppt_x</p:attrName>
                                        </p:attrNameLst>
                                      </p:cBhvr>
                                      <p:tavLst>
                                        <p:tav tm="0">
                                          <p:val>
                                            <p:strVal val="#ppt_x-.2"/>
                                          </p:val>
                                        </p:tav>
                                        <p:tav tm="100000">
                                          <p:val>
                                            <p:strVal val="#ppt_x"/>
                                          </p:val>
                                        </p:tav>
                                      </p:tavLst>
                                    </p:anim>
                                    <p:anim calcmode="lin" valueType="num">
                                      <p:cBhvr>
                                        <p:cTn id="68"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4"/>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105"/>
                                        </p:tgtEl>
                                        <p:attrNameLst>
                                          <p:attrName>style.visibility</p:attrName>
                                        </p:attrNameLst>
                                      </p:cBhvr>
                                      <p:to>
                                        <p:strVal val="visible"/>
                                      </p:to>
                                    </p:set>
                                    <p:anim calcmode="lin" valueType="num">
                                      <p:cBhvr>
                                        <p:cTn id="74" dur="1000" fill="hold"/>
                                        <p:tgtEl>
                                          <p:spTgt spid="105"/>
                                        </p:tgtEl>
                                        <p:attrNameLst>
                                          <p:attrName>ppt_x</p:attrName>
                                        </p:attrNameLst>
                                      </p:cBhvr>
                                      <p:tavLst>
                                        <p:tav tm="0">
                                          <p:val>
                                            <p:strVal val="#ppt_x-.2"/>
                                          </p:val>
                                        </p:tav>
                                        <p:tav tm="100000">
                                          <p:val>
                                            <p:strVal val="#ppt_x"/>
                                          </p:val>
                                        </p:tav>
                                      </p:tavLst>
                                    </p:anim>
                                    <p:anim calcmode="lin" valueType="num">
                                      <p:cBhvr>
                                        <p:cTn id="7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5"/>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1000" fill="hold"/>
                                        <p:tgtEl>
                                          <p:spTgt spid="106"/>
                                        </p:tgtEl>
                                        <p:attrNameLst>
                                          <p:attrName>ppt_x</p:attrName>
                                        </p:attrNameLst>
                                      </p:cBhvr>
                                      <p:tavLst>
                                        <p:tav tm="0">
                                          <p:val>
                                            <p:strVal val="#ppt_x-.2"/>
                                          </p:val>
                                        </p:tav>
                                        <p:tav tm="100000">
                                          <p:val>
                                            <p:strVal val="#ppt_x"/>
                                          </p:val>
                                        </p:tav>
                                      </p:tavLst>
                                    </p:anim>
                                    <p:anim calcmode="lin" valueType="num">
                                      <p:cBhvr>
                                        <p:cTn id="8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nodeType="clickEffect">
                                  <p:stCondLst>
                                    <p:cond delay="0"/>
                                  </p:stCondLst>
                                  <p:childTnLst>
                                    <p:set>
                                      <p:cBhvr>
                                        <p:cTn id="87" dur="1" fill="hold">
                                          <p:stCondLst>
                                            <p:cond delay="0"/>
                                          </p:stCondLst>
                                        </p:cTn>
                                        <p:tgtEl>
                                          <p:spTgt spid="107"/>
                                        </p:tgtEl>
                                        <p:attrNameLst>
                                          <p:attrName>style.visibility</p:attrName>
                                        </p:attrNameLst>
                                      </p:cBhvr>
                                      <p:to>
                                        <p:strVal val="visible"/>
                                      </p:to>
                                    </p:set>
                                    <p:animEffect transition="in" filter="fade">
                                      <p:cBhvr>
                                        <p:cTn id="88" dur="1000"/>
                                        <p:tgtEl>
                                          <p:spTgt spid="107"/>
                                        </p:tgtEl>
                                      </p:cBhvr>
                                    </p:animEffect>
                                    <p:anim calcmode="lin" valueType="num">
                                      <p:cBhvr>
                                        <p:cTn id="89" dur="1000" fill="hold"/>
                                        <p:tgtEl>
                                          <p:spTgt spid="107"/>
                                        </p:tgtEl>
                                        <p:attrNameLst>
                                          <p:attrName>ppt_x</p:attrName>
                                        </p:attrNameLst>
                                      </p:cBhvr>
                                      <p:tavLst>
                                        <p:tav tm="0">
                                          <p:val>
                                            <p:strVal val="#ppt_x"/>
                                          </p:val>
                                        </p:tav>
                                        <p:tav tm="100000">
                                          <p:val>
                                            <p:strVal val="#ppt_x"/>
                                          </p:val>
                                        </p:tav>
                                      </p:tavLst>
                                    </p:anim>
                                    <p:anim calcmode="lin" valueType="num">
                                      <p:cBhvr>
                                        <p:cTn id="90" dur="900" decel="100000" fill="hold"/>
                                        <p:tgtEl>
                                          <p:spTgt spid="107"/>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0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8100" y="287059"/>
            <a:ext cx="6261100" cy="769441"/>
          </a:xfrm>
          <a:prstGeom prst="rect">
            <a:avLst/>
          </a:prstGeom>
          <a:noFill/>
        </p:spPr>
        <p:txBody>
          <a:bodyPr wrap="square" rtlCol="0">
            <a:spAutoFit/>
          </a:bodyPr>
          <a:lstStyle/>
          <a:p>
            <a:pPr algn="ctr"/>
            <a:r>
              <a:rPr lang="id-ID" sz="4400" cap="all" dirty="0">
                <a:solidFill>
                  <a:schemeClr val="tx2">
                    <a:lumMod val="75000"/>
                  </a:schemeClr>
                </a:solidFill>
                <a:latin typeface="+mj-lt"/>
              </a:rPr>
              <a:t>access</a:t>
            </a:r>
            <a:endParaRPr lang="en-US" sz="4400" cap="all" dirty="0">
              <a:solidFill>
                <a:schemeClr val="tx2">
                  <a:lumMod val="75000"/>
                </a:schemeClr>
              </a:solidFill>
              <a:latin typeface="+mj-lt"/>
            </a:endParaRP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184399" y="689030"/>
            <a:ext cx="4714517" cy="5686369"/>
          </a:xfrm>
          <a:prstGeom prst="rect">
            <a:avLst/>
          </a:prstGeom>
        </p:spPr>
      </p:pic>
      <p:sp>
        <p:nvSpPr>
          <p:cNvPr id="6" name="TextBox 5"/>
          <p:cNvSpPr txBox="1"/>
          <p:nvPr/>
        </p:nvSpPr>
        <p:spPr>
          <a:xfrm>
            <a:off x="2565400" y="1485900"/>
            <a:ext cx="3898900" cy="4985981"/>
          </a:xfrm>
          <a:prstGeom prst="rect">
            <a:avLst/>
          </a:prstGeom>
          <a:noFill/>
        </p:spPr>
        <p:txBody>
          <a:bodyPr wrap="square" rtlCol="0">
            <a:spAutoFit/>
          </a:bodyPr>
          <a:lstStyle/>
          <a:p>
            <a:r>
              <a:rPr lang="en-US" sz="2600" dirty="0">
                <a:solidFill>
                  <a:srgbClr val="595959"/>
                </a:solidFill>
              </a:rPr>
              <a:t>Approximately 15% of scaffold-related injuries occur when workers are climbing up and down. </a:t>
            </a:r>
          </a:p>
          <a:p>
            <a:r>
              <a:rPr lang="en-US" sz="2600" dirty="0">
                <a:solidFill>
                  <a:srgbClr val="595959"/>
                </a:solidFill>
              </a:rPr>
              <a:t>Use safe </a:t>
            </a:r>
          </a:p>
          <a:p>
            <a:r>
              <a:rPr lang="en-US" sz="2600" dirty="0">
                <a:solidFill>
                  <a:srgbClr val="595959"/>
                </a:solidFill>
              </a:rPr>
              <a:t>climbing</a:t>
            </a:r>
          </a:p>
          <a:p>
            <a:r>
              <a:rPr lang="en-US" sz="2600" dirty="0">
                <a:solidFill>
                  <a:srgbClr val="595959"/>
                </a:solidFill>
              </a:rPr>
              <a:t>techniques </a:t>
            </a:r>
          </a:p>
          <a:p>
            <a:r>
              <a:rPr lang="en-US" sz="2600" dirty="0">
                <a:solidFill>
                  <a:srgbClr val="595959"/>
                </a:solidFill>
              </a:rPr>
              <a:t>(3-point </a:t>
            </a:r>
          </a:p>
          <a:p>
            <a:r>
              <a:rPr lang="en-US" sz="2600" dirty="0">
                <a:solidFill>
                  <a:srgbClr val="595959"/>
                </a:solidFill>
              </a:rPr>
              <a:t>contact </a:t>
            </a:r>
          </a:p>
          <a:p>
            <a:r>
              <a:rPr lang="en-US" sz="2600" dirty="0">
                <a:solidFill>
                  <a:srgbClr val="595959"/>
                </a:solidFill>
              </a:rPr>
              <a:t>as shown).</a:t>
            </a:r>
          </a:p>
          <a:p>
            <a:endParaRPr lang="en-US" sz="1600" dirty="0">
              <a:solidFill>
                <a:schemeClr val="tx1">
                  <a:lumMod val="50000"/>
                  <a:lumOff val="50000"/>
                </a:schemeClr>
              </a:solidFill>
            </a:endParaRPr>
          </a:p>
          <a:p>
            <a:endParaRPr lang="en-US" sz="1600" dirty="0">
              <a:solidFill>
                <a:schemeClr val="tx1">
                  <a:lumMod val="50000"/>
                  <a:lumOff val="50000"/>
                </a:schemeClr>
              </a:solidFill>
            </a:endParaRPr>
          </a:p>
        </p:txBody>
      </p:sp>
      <p:sp>
        <p:nvSpPr>
          <p:cNvPr id="7" name="TextBox 6"/>
          <p:cNvSpPr txBox="1"/>
          <p:nvPr/>
        </p:nvSpPr>
        <p:spPr>
          <a:xfrm>
            <a:off x="7099300" y="1133356"/>
            <a:ext cx="4724400" cy="572464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Proper access is required for all scaffolds. This access must </a:t>
            </a:r>
            <a:r>
              <a:rPr lang="en-US" sz="2400" b="1" i="1" dirty="0">
                <a:solidFill>
                  <a:srgbClr val="595959"/>
                </a:solidFill>
              </a:rPr>
              <a:t>safely</a:t>
            </a:r>
            <a:r>
              <a:rPr lang="en-US" sz="2400" dirty="0">
                <a:solidFill>
                  <a:srgbClr val="595959"/>
                </a:solidFill>
              </a:rPr>
              <a:t> permit a worker to gain access to the platform. </a:t>
            </a:r>
          </a:p>
          <a:p>
            <a:pPr>
              <a:spcAft>
                <a:spcPts val="1200"/>
              </a:spcAft>
              <a:buFont typeface="Arial"/>
              <a:buChar char="•"/>
            </a:pPr>
            <a:r>
              <a:rPr lang="en-US" sz="2400" dirty="0">
                <a:solidFill>
                  <a:srgbClr val="595959"/>
                </a:solidFill>
              </a:rPr>
              <a:t> It is good practice to extend your ladder 36in (914 mm) above the platform so that the worker has a hand hold as he/she climbs onto or off the platform. </a:t>
            </a:r>
          </a:p>
          <a:p>
            <a:pPr>
              <a:spcAft>
                <a:spcPts val="1200"/>
              </a:spcAft>
              <a:buFont typeface="Arial"/>
              <a:buChar char="•"/>
            </a:pPr>
            <a:r>
              <a:rPr lang="en-US" sz="2400" dirty="0">
                <a:solidFill>
                  <a:srgbClr val="595959"/>
                </a:solidFill>
              </a:rPr>
              <a:t> If the climb is higher than 30ft to 35ft (9.1m to 10.7m), a rest platform may be required.</a:t>
            </a:r>
          </a:p>
          <a:p>
            <a:endParaRPr lang="en-US" sz="2400" dirty="0">
              <a:solidFill>
                <a:srgbClr val="7F7F7F"/>
              </a:solidFill>
            </a:endParaRPr>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90500" y="565149"/>
            <a:ext cx="2159000" cy="560870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38150" y="412750"/>
            <a:ext cx="3616248" cy="81915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rcRect r="9847"/>
              <a:stretch>
                <a:fillRect/>
              </a:stretch>
            </p:blipFill>
          </mc:Choice>
          <mc:Fallback>
            <p:blipFill>
              <a:blip r:embed="rId8"/>
              <a:srcRect r="9847"/>
              <a:stretch>
                <a:fillRect/>
              </a:stretch>
            </p:blipFill>
          </mc:Fallback>
        </mc:AlternateContent>
        <p:spPr>
          <a:xfrm>
            <a:off x="-228600" y="1168400"/>
            <a:ext cx="5232400" cy="4826000"/>
          </a:xfrm>
          <a:prstGeom prst="rect">
            <a:avLst/>
          </a:prstGeom>
        </p:spPr>
      </p:pic>
      <p:pic>
        <p:nvPicPr>
          <p:cNvPr id="8" name="Picture 7" descr="NEWSystem Page 84B (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5008678" y="700144"/>
            <a:ext cx="7183322" cy="5484756"/>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5C33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1765300" y="1116023"/>
            <a:ext cx="10096500" cy="6278641"/>
          </a:xfrm>
          <a:prstGeom prst="rect">
            <a:avLst/>
          </a:prstGeom>
          <a:noFill/>
        </p:spPr>
        <p:txBody>
          <a:bodyPr wrap="square" rtlCol="0">
            <a:spAutoFit/>
          </a:bodyPr>
          <a:lstStyle/>
          <a:p>
            <a:pPr>
              <a:spcAft>
                <a:spcPts val="1800"/>
              </a:spcAft>
              <a:buFont typeface="Arial"/>
              <a:buChar char="•"/>
            </a:pPr>
            <a:r>
              <a:rPr lang="en-US" sz="2400" dirty="0">
                <a:solidFill>
                  <a:schemeClr val="tx1">
                    <a:lumMod val="65000"/>
                    <a:lumOff val="35000"/>
                  </a:schemeClr>
                </a:solidFill>
              </a:rPr>
              <a:t> A basic </a:t>
            </a:r>
            <a:r>
              <a:rPr lang="en-US" sz="2400" cap="all" dirty="0">
                <a:solidFill>
                  <a:schemeClr val="tx1">
                    <a:lumMod val="65000"/>
                    <a:lumOff val="35000"/>
                  </a:schemeClr>
                </a:solidFill>
              </a:rPr>
              <a:t>SYSTEM Scaffold unit </a:t>
            </a:r>
            <a:r>
              <a:rPr lang="en-US" sz="2400" dirty="0">
                <a:solidFill>
                  <a:schemeClr val="tx1">
                    <a:lumMod val="65000"/>
                    <a:lumOff val="35000"/>
                  </a:schemeClr>
                </a:solidFill>
              </a:rPr>
              <a:t>is the </a:t>
            </a:r>
            <a:r>
              <a:rPr lang="en-US" sz="2400" cap="all" dirty="0">
                <a:solidFill>
                  <a:schemeClr val="tx1">
                    <a:lumMod val="65000"/>
                    <a:lumOff val="35000"/>
                  </a:schemeClr>
                </a:solidFill>
              </a:rPr>
              <a:t>building block </a:t>
            </a:r>
            <a:r>
              <a:rPr lang="en-US" sz="2400" dirty="0">
                <a:solidFill>
                  <a:schemeClr val="tx1">
                    <a:lumMod val="65000"/>
                    <a:lumOff val="35000"/>
                  </a:schemeClr>
                </a:solidFill>
              </a:rPr>
              <a:t>for all scaffold configurations. </a:t>
            </a:r>
          </a:p>
          <a:p>
            <a:pPr>
              <a:spcAft>
                <a:spcPts val="1800"/>
              </a:spcAft>
              <a:buFont typeface="Arial"/>
              <a:buChar char="•"/>
            </a:pPr>
            <a:r>
              <a:rPr lang="en-US" sz="2400" dirty="0">
                <a:solidFill>
                  <a:schemeClr val="tx1">
                    <a:lumMod val="65000"/>
                    <a:lumOff val="35000"/>
                  </a:schemeClr>
                </a:solidFill>
              </a:rPr>
              <a:t> The </a:t>
            </a:r>
            <a:r>
              <a:rPr lang="en-US" sz="2400" cap="all" dirty="0">
                <a:solidFill>
                  <a:schemeClr val="tx1">
                    <a:lumMod val="65000"/>
                    <a:lumOff val="35000"/>
                  </a:schemeClr>
                </a:solidFill>
              </a:rPr>
              <a:t>length of posts and horizontal members</a:t>
            </a:r>
            <a:r>
              <a:rPr lang="en-US" sz="2400" dirty="0">
                <a:solidFill>
                  <a:schemeClr val="tx1">
                    <a:lumMod val="65000"/>
                    <a:lumOff val="35000"/>
                  </a:schemeClr>
                </a:solidFill>
              </a:rPr>
              <a:t> depends on: </a:t>
            </a:r>
            <a:r>
              <a:rPr lang="en-US" sz="2400" cap="all" dirty="0">
                <a:solidFill>
                  <a:schemeClr val="tx1">
                    <a:lumMod val="65000"/>
                    <a:lumOff val="35000"/>
                  </a:schemeClr>
                </a:solidFill>
              </a:rPr>
              <a:t>application, required height, required platform size, and available space</a:t>
            </a:r>
            <a:r>
              <a:rPr lang="en-US" sz="2400" dirty="0">
                <a:solidFill>
                  <a:schemeClr val="tx1">
                    <a:lumMod val="65000"/>
                    <a:lumOff val="35000"/>
                  </a:schemeClr>
                </a:solidFill>
              </a:rPr>
              <a:t>.</a:t>
            </a:r>
          </a:p>
          <a:p>
            <a:pPr>
              <a:spcAft>
                <a:spcPts val="18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Tube &amp; Clamp components </a:t>
            </a:r>
            <a:r>
              <a:rPr lang="en-US" sz="2400" dirty="0">
                <a:solidFill>
                  <a:schemeClr val="tx1">
                    <a:lumMod val="65000"/>
                    <a:lumOff val="35000"/>
                  </a:schemeClr>
                </a:solidFill>
              </a:rPr>
              <a:t>can be used with System Scaffolds</a:t>
            </a:r>
          </a:p>
          <a:p>
            <a:pPr>
              <a:spcAft>
                <a:spcPts val="1800"/>
              </a:spcAft>
              <a:buFont typeface="Arial"/>
              <a:buChar char="•"/>
            </a:pPr>
            <a:r>
              <a:rPr lang="en-US" sz="2400" dirty="0">
                <a:solidFill>
                  <a:schemeClr val="tx1">
                    <a:lumMod val="65000"/>
                    <a:lumOff val="35000"/>
                  </a:schemeClr>
                </a:solidFill>
              </a:rPr>
              <a:t> System Scaffolds </a:t>
            </a:r>
            <a:r>
              <a:rPr lang="en-US" sz="2400" cap="all" dirty="0">
                <a:solidFill>
                  <a:schemeClr val="tx1">
                    <a:lumMod val="65000"/>
                    <a:lumOff val="35000"/>
                  </a:schemeClr>
                </a:solidFill>
              </a:rPr>
              <a:t>must be built according to the steps </a:t>
            </a:r>
            <a:r>
              <a:rPr lang="en-US" sz="2400" dirty="0">
                <a:solidFill>
                  <a:schemeClr val="tx1">
                    <a:lumMod val="65000"/>
                    <a:lumOff val="35000"/>
                  </a:schemeClr>
                </a:solidFill>
              </a:rPr>
              <a:t>provided to insure that the scaffold is </a:t>
            </a:r>
            <a:r>
              <a:rPr lang="en-US" sz="2400" cap="all" dirty="0">
                <a:solidFill>
                  <a:schemeClr val="tx1">
                    <a:lumMod val="65000"/>
                    <a:lumOff val="35000"/>
                  </a:schemeClr>
                </a:solidFill>
              </a:rPr>
              <a:t>structurally sound</a:t>
            </a:r>
            <a:r>
              <a:rPr lang="en-US" sz="2400" dirty="0">
                <a:solidFill>
                  <a:schemeClr val="tx1">
                    <a:lumMod val="65000"/>
                    <a:lumOff val="35000"/>
                  </a:schemeClr>
                </a:solidFill>
              </a:rPr>
              <a:t>, </a:t>
            </a:r>
            <a:r>
              <a:rPr lang="en-US" sz="2400" cap="all" dirty="0">
                <a:solidFill>
                  <a:schemeClr val="tx1">
                    <a:lumMod val="65000"/>
                    <a:lumOff val="35000"/>
                  </a:schemeClr>
                </a:solidFill>
              </a:rPr>
              <a:t>strong, safe </a:t>
            </a:r>
            <a:r>
              <a:rPr lang="en-US" sz="2400" dirty="0">
                <a:solidFill>
                  <a:schemeClr val="tx1">
                    <a:lumMod val="65000"/>
                    <a:lumOff val="35000"/>
                  </a:schemeClr>
                </a:solidFill>
              </a:rPr>
              <a:t>and </a:t>
            </a:r>
            <a:r>
              <a:rPr lang="en-US" sz="2400" cap="all" dirty="0">
                <a:solidFill>
                  <a:schemeClr val="tx1">
                    <a:lumMod val="65000"/>
                    <a:lumOff val="35000"/>
                  </a:schemeClr>
                </a:solidFill>
              </a:rPr>
              <a:t>in compliance with the regulations</a:t>
            </a:r>
            <a:endParaRPr lang="en-US" sz="2400" dirty="0">
              <a:solidFill>
                <a:schemeClr val="tx1">
                  <a:lumMod val="65000"/>
                  <a:lumOff val="35000"/>
                </a:schemeClr>
              </a:solidFill>
            </a:endParaRPr>
          </a:p>
          <a:p>
            <a:pPr>
              <a:spcAft>
                <a:spcPts val="1800"/>
              </a:spcAft>
              <a:buFont typeface="Arial"/>
              <a:buChar char="•"/>
            </a:pPr>
            <a:r>
              <a:rPr lang="en-US" sz="2400" dirty="0">
                <a:solidFill>
                  <a:schemeClr val="tx1">
                    <a:lumMod val="65000"/>
                    <a:lumOff val="35000"/>
                  </a:schemeClr>
                </a:solidFill>
              </a:rPr>
              <a:t> </a:t>
            </a:r>
            <a:r>
              <a:rPr lang="en-US" sz="2400" dirty="0">
                <a:solidFill>
                  <a:srgbClr val="595959"/>
                </a:solidFill>
              </a:rPr>
              <a:t>A </a:t>
            </a:r>
            <a:r>
              <a:rPr lang="en-US" sz="2400" cap="all" dirty="0">
                <a:solidFill>
                  <a:srgbClr val="595959"/>
                </a:solidFill>
              </a:rPr>
              <a:t>guardrail system </a:t>
            </a:r>
            <a:r>
              <a:rPr lang="en-US" sz="2400" dirty="0">
                <a:solidFill>
                  <a:srgbClr val="595959"/>
                </a:solidFill>
              </a:rPr>
              <a:t>or personal fall arrest system is required on </a:t>
            </a:r>
            <a:r>
              <a:rPr lang="en-US" sz="2400" cap="all" dirty="0">
                <a:solidFill>
                  <a:srgbClr val="595959"/>
                </a:solidFill>
              </a:rPr>
              <a:t>all open sides and ends of working platforms</a:t>
            </a:r>
            <a:r>
              <a:rPr lang="en-US" sz="2400" dirty="0">
                <a:solidFill>
                  <a:srgbClr val="595959"/>
                </a:solidFill>
              </a:rPr>
              <a:t> </a:t>
            </a:r>
          </a:p>
          <a:p>
            <a:pPr>
              <a:spcAft>
                <a:spcPts val="1800"/>
              </a:spcAft>
              <a:buFont typeface="Arial"/>
              <a:buChar char="•"/>
            </a:pPr>
            <a:endParaRPr lang="en-US" sz="2400" dirty="0">
              <a:solidFill>
                <a:schemeClr val="tx1">
                  <a:lumMod val="65000"/>
                  <a:lumOff val="35000"/>
                </a:schemeClr>
              </a:solidFill>
            </a:endParaRPr>
          </a:p>
          <a:p>
            <a:pPr>
              <a:spcAft>
                <a:spcPts val="1800"/>
              </a:spcAft>
            </a:pPr>
            <a:endParaRPr lang="en-US" sz="2400" dirty="0">
              <a:solidFill>
                <a:schemeClr val="tx1">
                  <a:lumMod val="65000"/>
                  <a:lumOff val="35000"/>
                </a:schemeClr>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5C33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3" name="TextBox 12"/>
          <p:cNvSpPr txBox="1"/>
          <p:nvPr/>
        </p:nvSpPr>
        <p:spPr>
          <a:xfrm>
            <a:off x="2197100" y="1422400"/>
            <a:ext cx="8877300" cy="369332"/>
          </a:xfrm>
          <a:prstGeom prst="rect">
            <a:avLst/>
          </a:prstGeom>
          <a:noFill/>
        </p:spPr>
        <p:txBody>
          <a:bodyPr wrap="square" rtlCol="0">
            <a:spAutoFit/>
          </a:bodyPr>
          <a:lstStyle/>
          <a:p>
            <a:endParaRPr lang="en-US"/>
          </a:p>
        </p:txBody>
      </p:sp>
      <p:sp>
        <p:nvSpPr>
          <p:cNvPr id="14" name="TextBox 13"/>
          <p:cNvSpPr txBox="1"/>
          <p:nvPr/>
        </p:nvSpPr>
        <p:spPr>
          <a:xfrm>
            <a:off x="2032000" y="1281123"/>
            <a:ext cx="9690100" cy="4339650"/>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Platforms must be FULLY PLANKED OR DECKED.</a:t>
            </a:r>
          </a:p>
          <a:p>
            <a:pPr>
              <a:spcAft>
                <a:spcPts val="1800"/>
              </a:spcAft>
              <a:buFont typeface="Arial"/>
              <a:buChar char="•"/>
            </a:pPr>
            <a:r>
              <a:rPr lang="en-US" sz="2400" dirty="0">
                <a:solidFill>
                  <a:srgbClr val="595959"/>
                </a:solidFill>
              </a:rPr>
              <a:t> Begin with a </a:t>
            </a:r>
            <a:r>
              <a:rPr lang="en-US" sz="2400" cap="all" dirty="0">
                <a:solidFill>
                  <a:srgbClr val="595959"/>
                </a:solidFill>
              </a:rPr>
              <a:t>firm foundation </a:t>
            </a:r>
            <a:r>
              <a:rPr lang="en-US" sz="2400" dirty="0">
                <a:solidFill>
                  <a:srgbClr val="595959"/>
                </a:solidFill>
              </a:rPr>
              <a:t>and clear the area.</a:t>
            </a:r>
          </a:p>
          <a:p>
            <a:pPr>
              <a:spcAft>
                <a:spcPts val="1800"/>
              </a:spcAft>
              <a:buFont typeface="Arial"/>
              <a:buChar char="•"/>
            </a:pPr>
            <a:r>
              <a:rPr lang="en-US" sz="2400" dirty="0">
                <a:solidFill>
                  <a:srgbClr val="595959"/>
                </a:solidFill>
              </a:rPr>
              <a:t> </a:t>
            </a:r>
            <a:r>
              <a:rPr lang="en-US" sz="2400" cap="all" dirty="0">
                <a:solidFill>
                  <a:srgbClr val="595959"/>
                </a:solidFill>
              </a:rPr>
              <a:t>Level, square</a:t>
            </a:r>
            <a:r>
              <a:rPr lang="en-US" sz="2400" dirty="0">
                <a:solidFill>
                  <a:srgbClr val="595959"/>
                </a:solidFill>
              </a:rPr>
              <a:t>, </a:t>
            </a:r>
            <a:r>
              <a:rPr lang="en-US" sz="2400" cap="all" dirty="0">
                <a:solidFill>
                  <a:srgbClr val="595959"/>
                </a:solidFill>
              </a:rPr>
              <a:t>and</a:t>
            </a:r>
            <a:r>
              <a:rPr lang="en-US" sz="2400" dirty="0">
                <a:solidFill>
                  <a:srgbClr val="595959"/>
                </a:solidFill>
              </a:rPr>
              <a:t> </a:t>
            </a:r>
            <a:r>
              <a:rPr lang="en-US" sz="2400" cap="all" dirty="0">
                <a:solidFill>
                  <a:srgbClr val="595959"/>
                </a:solidFill>
              </a:rPr>
              <a:t>plumb the scaffold </a:t>
            </a:r>
            <a:r>
              <a:rPr lang="en-US" sz="2400" dirty="0">
                <a:solidFill>
                  <a:srgbClr val="595959"/>
                </a:solidFill>
              </a:rPr>
              <a:t>to avoid problems.</a:t>
            </a:r>
          </a:p>
          <a:p>
            <a:pPr>
              <a:spcAft>
                <a:spcPts val="1800"/>
              </a:spcAft>
              <a:buFont typeface="Arial"/>
              <a:buChar char="•"/>
            </a:pPr>
            <a:r>
              <a:rPr lang="en-US" sz="2400" dirty="0">
                <a:solidFill>
                  <a:srgbClr val="595959"/>
                </a:solidFill>
              </a:rPr>
              <a:t> The </a:t>
            </a:r>
            <a:r>
              <a:rPr lang="en-US" sz="2400" cap="all" dirty="0">
                <a:solidFill>
                  <a:srgbClr val="595959"/>
                </a:solidFill>
              </a:rPr>
              <a:t>three-colored tag system </a:t>
            </a:r>
            <a:r>
              <a:rPr lang="en-US" sz="2400" dirty="0">
                <a:solidFill>
                  <a:srgbClr val="595959"/>
                </a:solidFill>
              </a:rPr>
              <a:t>is used on many job sites to let workers know when the scaffold is and isn’t safe to use. </a:t>
            </a:r>
          </a:p>
          <a:p>
            <a:pPr>
              <a:spcAft>
                <a:spcPts val="1800"/>
              </a:spcAft>
              <a:buFont typeface="Arial"/>
              <a:buChar char="•"/>
            </a:pPr>
            <a:r>
              <a:rPr lang="en-US" sz="2400" dirty="0">
                <a:solidFill>
                  <a:srgbClr val="595959"/>
                </a:solidFill>
              </a:rPr>
              <a:t> The Competent Person MUST INSPECT the scaffold </a:t>
            </a:r>
            <a:r>
              <a:rPr lang="en-US" sz="2400" cap="all" dirty="0">
                <a:solidFill>
                  <a:srgbClr val="595959"/>
                </a:solidFill>
              </a:rPr>
              <a:t>BEFORE IT IS USED, AT THE CHANGE OF EACH SHIFT, and at minimum, it should be inspected ONCE A DAY</a:t>
            </a:r>
            <a:r>
              <a:rPr lang="en-US" sz="2400" dirty="0">
                <a:solidFill>
                  <a:srgbClr val="595959"/>
                </a:solidFill>
              </a:rPr>
              <a:t>, or after something happens that could have </a:t>
            </a:r>
            <a:r>
              <a:rPr lang="en-US" sz="2400" cap="all" dirty="0">
                <a:solidFill>
                  <a:srgbClr val="595959"/>
                </a:solidFill>
              </a:rPr>
              <a:t>affected the scaffold’s stability.</a:t>
            </a:r>
          </a:p>
        </p:txBody>
      </p:sp>
      <p:pic>
        <p:nvPicPr>
          <p:cNvPr id="16" name="Picture 1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12700" y="6105524"/>
            <a:ext cx="4064001" cy="752476"/>
            <a:chOff x="12700" y="6105524"/>
            <a:chExt cx="4064001" cy="752476"/>
          </a:xfrm>
        </p:grpSpPr>
        <p:sp>
          <p:nvSpPr>
            <p:cNvPr id="12" name="Rectangle 11"/>
            <p:cNvSpPr/>
            <p:nvPr/>
          </p:nvSpPr>
          <p:spPr>
            <a:xfrm rot="16200000">
              <a:off x="652462" y="5465762"/>
              <a:ext cx="752476"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97701" y="5479000"/>
              <a:ext cx="726000"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4"/>
          <p:cNvSpPr/>
          <p:nvPr/>
        </p:nvSpPr>
        <p:spPr>
          <a:xfrm rot="16200000">
            <a:off x="6748464" y="5465763"/>
            <a:ext cx="752474"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80466" y="5465766"/>
            <a:ext cx="752468"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3"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61543" y="2560359"/>
            <a:ext cx="8668960" cy="830997"/>
          </a:xfrm>
          <a:prstGeom prst="rect">
            <a:avLst/>
          </a:prstGeom>
          <a:noFill/>
        </p:spPr>
        <p:txBody>
          <a:bodyPr wrap="none" rtlCol="0">
            <a:spAutoFit/>
          </a:bodyPr>
          <a:lstStyle/>
          <a:p>
            <a:pPr algn="ctr"/>
            <a:r>
              <a:rPr lang="id-ID" sz="4800" dirty="0">
                <a:solidFill>
                  <a:schemeClr val="bg1"/>
                </a:solidFill>
              </a:rPr>
              <a:t>ROLLING TOWER SCAFFOLDS</a:t>
            </a:r>
          </a:p>
        </p:txBody>
      </p:sp>
      <p:sp>
        <p:nvSpPr>
          <p:cNvPr id="41" name="Rectangle 40"/>
          <p:cNvSpPr/>
          <p:nvPr/>
        </p:nvSpPr>
        <p:spPr>
          <a:xfrm>
            <a:off x="2127378" y="3341629"/>
            <a:ext cx="7937244" cy="446276"/>
          </a:xfrm>
          <a:prstGeom prst="rect">
            <a:avLst/>
          </a:prstGeom>
          <a:noFill/>
        </p:spPr>
        <p:txBody>
          <a:bodyPr wrap="square">
            <a:spAutoFit/>
          </a:bodyPr>
          <a:lstStyle/>
          <a:p>
            <a:pPr algn="ctr"/>
            <a:r>
              <a:rPr lang="en-US" sz="2200" cap="all" dirty="0">
                <a:solidFill>
                  <a:srgbClr val="93F300"/>
                </a:solidFill>
                <a:latin typeface="Source Sans Pro Light" panose="020B0403030403020204" pitchFamily="34" charset="0"/>
              </a:rPr>
              <a:t>Rolling Tower Scaffolds can be easily moved</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76701" y="5194300"/>
            <a:ext cx="2032000" cy="1663700"/>
            <a:chOff x="4076701" y="5194300"/>
            <a:chExt cx="2032000" cy="1663700"/>
          </a:xfrm>
          <a:solidFill>
            <a:srgbClr val="6F4B65"/>
          </a:solidFill>
        </p:grpSpPr>
        <p:sp>
          <p:nvSpPr>
            <p:cNvPr id="14" name="Rectangle 13"/>
            <p:cNvSpPr/>
            <p:nvPr/>
          </p:nvSpPr>
          <p:spPr>
            <a:xfrm rot="16200000">
              <a:off x="4260851" y="5010150"/>
              <a:ext cx="16637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4813300" y="5638800"/>
              <a:ext cx="939800" cy="769441"/>
            </a:xfrm>
            <a:prstGeom prst="rect">
              <a:avLst/>
            </a:prstGeom>
            <a:grpFill/>
          </p:spPr>
          <p:txBody>
            <a:bodyPr wrap="square" rtlCol="0">
              <a:spAutoFit/>
            </a:bodyPr>
            <a:lstStyle/>
            <a:p>
              <a:r>
                <a:rPr lang="en-US" sz="4400" dirty="0">
                  <a:solidFill>
                    <a:schemeClr val="bg1"/>
                  </a:solidFill>
                </a:rPr>
                <a:t>3</a:t>
              </a:r>
            </a:p>
          </p:txBody>
        </p:sp>
      </p:gr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14900" y="274359"/>
            <a:ext cx="6692900" cy="769441"/>
          </a:xfrm>
          <a:prstGeom prst="rect">
            <a:avLst/>
          </a:prstGeom>
          <a:noFill/>
        </p:spPr>
        <p:txBody>
          <a:bodyPr wrap="square" rtlCol="0">
            <a:spAutoFit/>
          </a:bodyPr>
          <a:lstStyle/>
          <a:p>
            <a:pPr algn="ctr"/>
            <a:r>
              <a:rPr lang="id-ID" sz="4400" cap="all" dirty="0">
                <a:solidFill>
                  <a:schemeClr val="tx2"/>
                </a:solidFill>
                <a:latin typeface="+mj-lt"/>
              </a:rPr>
              <a:t>ROLLING SCAFFOLDS</a:t>
            </a:r>
            <a:endParaRPr lang="en-US" sz="4400" cap="all" dirty="0">
              <a:solidFill>
                <a:schemeClr val="tx2"/>
              </a:solidFill>
              <a:latin typeface="+mj-lt"/>
            </a:endParaRPr>
          </a:p>
        </p:txBody>
      </p:sp>
      <p:sp>
        <p:nvSpPr>
          <p:cNvPr id="18" name="TextBox 17"/>
          <p:cNvSpPr txBox="1"/>
          <p:nvPr/>
        </p:nvSpPr>
        <p:spPr>
          <a:xfrm>
            <a:off x="5918200" y="1181100"/>
            <a:ext cx="5626100" cy="4062651"/>
          </a:xfrm>
          <a:prstGeom prst="rect">
            <a:avLst/>
          </a:prstGeom>
          <a:noFill/>
        </p:spPr>
        <p:txBody>
          <a:bodyPr wrap="square" rtlCol="0">
            <a:spAutoFit/>
          </a:bodyPr>
          <a:lstStyle/>
          <a:p>
            <a:pPr>
              <a:spcAft>
                <a:spcPts val="1200"/>
              </a:spcAft>
              <a:buFont typeface="Arial"/>
              <a:buChar char="•"/>
            </a:pPr>
            <a:r>
              <a:rPr lang="en-US" sz="2400" dirty="0">
                <a:solidFill>
                  <a:schemeClr val="tx1">
                    <a:lumMod val="65000"/>
                    <a:lumOff val="35000"/>
                  </a:schemeClr>
                </a:solidFill>
              </a:rPr>
              <a:t> Bases use </a:t>
            </a:r>
            <a:r>
              <a:rPr lang="en-US" sz="2400" cap="all" dirty="0">
                <a:solidFill>
                  <a:schemeClr val="tx1">
                    <a:lumMod val="65000"/>
                    <a:lumOff val="35000"/>
                  </a:schemeClr>
                </a:solidFill>
              </a:rPr>
              <a:t>casters</a:t>
            </a:r>
            <a:r>
              <a:rPr lang="en-US" sz="2400" dirty="0">
                <a:solidFill>
                  <a:schemeClr val="tx1">
                    <a:lumMod val="65000"/>
                    <a:lumOff val="35000"/>
                  </a:schemeClr>
                </a:solidFill>
              </a:rPr>
              <a:t> instead of </a:t>
            </a:r>
            <a:r>
              <a:rPr lang="en-US" sz="2400" dirty="0" err="1">
                <a:solidFill>
                  <a:schemeClr val="tx1">
                    <a:lumMod val="65000"/>
                    <a:lumOff val="35000"/>
                  </a:schemeClr>
                </a:solidFill>
              </a:rPr>
              <a:t>baseplates</a:t>
            </a:r>
            <a:endParaRPr lang="en-US" sz="2400" dirty="0">
              <a:solidFill>
                <a:schemeClr val="tx1">
                  <a:lumMod val="65000"/>
                  <a:lumOff val="35000"/>
                </a:schemeClr>
              </a:solidFill>
            </a:endParaRPr>
          </a:p>
          <a:p>
            <a:pPr>
              <a:spcAft>
                <a:spcPts val="1200"/>
              </a:spcAft>
              <a:buFont typeface="Arial"/>
              <a:buChar char="•"/>
            </a:pPr>
            <a:r>
              <a:rPr lang="en-US" sz="2400" dirty="0">
                <a:solidFill>
                  <a:schemeClr val="tx1">
                    <a:lumMod val="65000"/>
                    <a:lumOff val="35000"/>
                  </a:schemeClr>
                </a:solidFill>
              </a:rPr>
              <a:t> Requires a </a:t>
            </a:r>
            <a:r>
              <a:rPr lang="en-US" sz="2400" cap="all" dirty="0">
                <a:solidFill>
                  <a:schemeClr val="tx1">
                    <a:lumMod val="65000"/>
                    <a:lumOff val="35000"/>
                  </a:schemeClr>
                </a:solidFill>
              </a:rPr>
              <a:t>Horizontal Diagonal Brace</a:t>
            </a:r>
            <a:r>
              <a:rPr lang="en-US" sz="2400" dirty="0">
                <a:solidFill>
                  <a:schemeClr val="tx1">
                    <a:lumMod val="65000"/>
                    <a:lumOff val="35000"/>
                  </a:schemeClr>
                </a:solidFill>
              </a:rPr>
              <a:t> (or Plan Brace). </a:t>
            </a:r>
          </a:p>
          <a:p>
            <a:pPr>
              <a:spcAft>
                <a:spcPts val="1200"/>
              </a:spcAft>
              <a:buFont typeface="Arial"/>
              <a:buChar char="•"/>
            </a:pPr>
            <a:r>
              <a:rPr lang="en-US" sz="2400" dirty="0">
                <a:solidFill>
                  <a:schemeClr val="tx1">
                    <a:lumMod val="65000"/>
                    <a:lumOff val="35000"/>
                  </a:schemeClr>
                </a:solidFill>
              </a:rPr>
              <a:t> The foundation must be a </a:t>
            </a:r>
            <a:r>
              <a:rPr lang="en-US" sz="2400" cap="all" dirty="0">
                <a:solidFill>
                  <a:schemeClr val="tx1">
                    <a:lumMod val="65000"/>
                    <a:lumOff val="35000"/>
                  </a:schemeClr>
                </a:solidFill>
              </a:rPr>
              <a:t>hard flat level surface </a:t>
            </a:r>
            <a:r>
              <a:rPr lang="en-US" sz="2400" dirty="0">
                <a:solidFill>
                  <a:schemeClr val="tx1">
                    <a:lumMod val="65000"/>
                    <a:lumOff val="35000"/>
                  </a:schemeClr>
                </a:solidFill>
              </a:rPr>
              <a:t>that can support the anticipated loads.</a:t>
            </a:r>
          </a:p>
          <a:p>
            <a:endParaRPr lang="en-US" sz="2400" dirty="0">
              <a:solidFill>
                <a:schemeClr val="tx1">
                  <a:lumMod val="50000"/>
                  <a:lumOff val="50000"/>
                </a:schemeClr>
              </a:solidFill>
            </a:endParaRPr>
          </a:p>
          <a:p>
            <a:endParaRPr lang="en-US" dirty="0"/>
          </a:p>
          <a:p>
            <a:endParaRPr lang="en-US" dirty="0"/>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09600" y="0"/>
            <a:ext cx="4025900" cy="6575637"/>
          </a:xfrm>
          <a:prstGeom prst="rect">
            <a:avLst/>
          </a:prstGeom>
        </p:spPr>
      </p:pic>
    </p:spTree>
    <p:extLst>
      <p:ext uri="{BB962C8B-B14F-4D97-AF65-F5344CB8AC3E}">
        <p14:creationId xmlns:p14="http://schemas.microsoft.com/office/powerpoint/2010/main" val="1031791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4600" y="350559"/>
            <a:ext cx="4635500" cy="769441"/>
          </a:xfrm>
          <a:prstGeom prst="rect">
            <a:avLst/>
          </a:prstGeom>
          <a:noFill/>
        </p:spPr>
        <p:txBody>
          <a:bodyPr wrap="square" rtlCol="0">
            <a:spAutoFit/>
          </a:bodyPr>
          <a:lstStyle/>
          <a:p>
            <a:pPr algn="ctr"/>
            <a:r>
              <a:rPr lang="id-ID" sz="4400" cap="all" dirty="0">
                <a:solidFill>
                  <a:schemeClr val="tx2"/>
                </a:solidFill>
                <a:latin typeface="+mj-lt"/>
              </a:rPr>
              <a:t>CASTERS</a:t>
            </a:r>
            <a:endParaRPr lang="en-US" sz="4400" cap="all" dirty="0">
              <a:solidFill>
                <a:schemeClr val="tx2"/>
              </a:solidFill>
              <a:latin typeface="+mj-lt"/>
            </a:endParaRPr>
          </a:p>
        </p:txBody>
      </p:sp>
      <p:pic>
        <p:nvPicPr>
          <p:cNvPr id="3" name="Picture 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359302" y="875065"/>
            <a:ext cx="3800782" cy="2675166"/>
          </a:xfrm>
          <a:prstGeom prst="rect">
            <a:avLst/>
          </a:prstGeom>
        </p:spPr>
      </p:pic>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160085" y="1073053"/>
            <a:ext cx="3128050" cy="2208983"/>
          </a:xfrm>
          <a:prstGeom prst="rect">
            <a:avLst/>
          </a:prstGeom>
        </p:spPr>
      </p:pic>
      <p:sp>
        <p:nvSpPr>
          <p:cNvPr id="5" name="TextBox 4"/>
          <p:cNvSpPr txBox="1"/>
          <p:nvPr/>
        </p:nvSpPr>
        <p:spPr>
          <a:xfrm>
            <a:off x="526144" y="3388985"/>
            <a:ext cx="11283044" cy="3277820"/>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t>
            </a:r>
            <a:r>
              <a:rPr lang="en-US" sz="2300" dirty="0">
                <a:solidFill>
                  <a:srgbClr val="595959"/>
                </a:solidFill>
              </a:rPr>
              <a:t>Casters can be inserted into a scaffold post or attached to a  </a:t>
            </a:r>
            <a:r>
              <a:rPr lang="en-US" sz="2300" dirty="0" err="1">
                <a:solidFill>
                  <a:srgbClr val="595959"/>
                </a:solidFill>
              </a:rPr>
              <a:t>screwjack</a:t>
            </a:r>
            <a:r>
              <a:rPr lang="en-US" sz="2300" dirty="0">
                <a:solidFill>
                  <a:srgbClr val="595959"/>
                </a:solidFill>
              </a:rPr>
              <a:t>. If used with a </a:t>
            </a:r>
            <a:r>
              <a:rPr lang="en-US" sz="2300" dirty="0" err="1">
                <a:solidFill>
                  <a:srgbClr val="595959"/>
                </a:solidFill>
              </a:rPr>
              <a:t>screwjack</a:t>
            </a:r>
            <a:r>
              <a:rPr lang="en-US" sz="2300" dirty="0">
                <a:solidFill>
                  <a:srgbClr val="595959"/>
                </a:solidFill>
              </a:rPr>
              <a:t>, the maximum screw extension can be no more than 12in (305mm) for the scaffold to be safe.</a:t>
            </a:r>
          </a:p>
          <a:p>
            <a:pPr>
              <a:spcAft>
                <a:spcPts val="1800"/>
              </a:spcAft>
              <a:buFont typeface="Arial"/>
              <a:buChar char="•"/>
            </a:pPr>
            <a:r>
              <a:rPr lang="en-US" sz="2300" dirty="0">
                <a:solidFill>
                  <a:srgbClr val="595959"/>
                </a:solidFill>
              </a:rPr>
              <a:t> The caster is fitted with a double acting brake that prohibits the wheel from rolling and the wheel from swiveling.</a:t>
            </a:r>
          </a:p>
          <a:p>
            <a:pPr>
              <a:spcAft>
                <a:spcPts val="1800"/>
              </a:spcAft>
              <a:buFont typeface="Arial"/>
              <a:buChar char="•"/>
            </a:pPr>
            <a:r>
              <a:rPr lang="en-US" sz="2300" dirty="0">
                <a:solidFill>
                  <a:srgbClr val="595959"/>
                </a:solidFill>
              </a:rPr>
              <a:t> At least two of the casters on a Rolling Tower Scaffold must be steerable. </a:t>
            </a:r>
          </a:p>
          <a:p>
            <a:pPr>
              <a:spcAft>
                <a:spcPts val="1800"/>
              </a:spcAft>
              <a:buFont typeface="Arial"/>
              <a:buChar char="•"/>
            </a:pPr>
            <a:r>
              <a:rPr lang="en-US" sz="2300" dirty="0">
                <a:solidFill>
                  <a:srgbClr val="595959"/>
                </a:solidFill>
              </a:rPr>
              <a:t> It is important not to exceed the rated load capacity of the casters.</a:t>
            </a:r>
          </a:p>
        </p:txBody>
      </p:sp>
      <p:pic>
        <p:nvPicPr>
          <p:cNvPr id="6" name="Picture 5">
            <a:extLst>
              <a:ext uri="{FF2B5EF4-FFF2-40B4-BE49-F238E27FC236}">
                <a16:creationId xmlns:a16="http://schemas.microsoft.com/office/drawing/2014/main" id="{9001D5AB-110E-5E47-97CF-ECE23C7614CF}"/>
              </a:ext>
            </a:extLst>
          </p:cNvPr>
          <p:cNvPicPr>
            <a:picLocks noChangeAspect="1"/>
          </p:cNvPicPr>
          <p:nvPr/>
        </p:nvPicPr>
        <p:blipFill>
          <a:blip r:embed="rId7"/>
          <a:stretch>
            <a:fillRect/>
          </a:stretch>
        </p:blipFill>
        <p:spPr>
          <a:xfrm>
            <a:off x="7288135" y="1073052"/>
            <a:ext cx="4263336" cy="220898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500" y="781050"/>
            <a:ext cx="3429000" cy="5600700"/>
          </a:xfrm>
          <a:prstGeom prst="rect">
            <a:avLst/>
          </a:prstGeom>
        </p:spPr>
      </p:pic>
      <p:sp>
        <p:nvSpPr>
          <p:cNvPr id="2" name="TextBox 1"/>
          <p:cNvSpPr txBox="1"/>
          <p:nvPr/>
        </p:nvSpPr>
        <p:spPr>
          <a:xfrm flipH="1">
            <a:off x="4102100" y="1435100"/>
            <a:ext cx="7721598" cy="4524315"/>
          </a:xfrm>
          <a:prstGeom prst="rect">
            <a:avLst/>
          </a:prstGeom>
          <a:noFill/>
        </p:spPr>
        <p:txBody>
          <a:bodyPr wrap="square" rtlCol="0">
            <a:spAutoFit/>
          </a:bodyPr>
          <a:lstStyle/>
          <a:p>
            <a:r>
              <a:rPr lang="en-US" sz="2400" dirty="0">
                <a:solidFill>
                  <a:srgbClr val="595959"/>
                </a:solidFill>
              </a:rPr>
              <a:t>A horizontal diagonal brace (plan brace) is attached diagonally across the tower from the leg of one frame across to the opposite leg on the adjacent frame. </a:t>
            </a:r>
          </a:p>
          <a:p>
            <a:endParaRPr lang="en-US" sz="2400" dirty="0">
              <a:solidFill>
                <a:srgbClr val="595959"/>
              </a:solidFill>
            </a:endParaRPr>
          </a:p>
          <a:p>
            <a:r>
              <a:rPr lang="en-US" sz="2400" dirty="0">
                <a:solidFill>
                  <a:srgbClr val="595959"/>
                </a:solidFill>
              </a:rPr>
              <a:t>Provides stiffness to the tower, keeps the tower square while it is being moved, and prevents the tower from “folding up” and collapsing. </a:t>
            </a:r>
          </a:p>
          <a:p>
            <a:endParaRPr lang="en-US" sz="2400" dirty="0">
              <a:solidFill>
                <a:srgbClr val="595959"/>
              </a:solidFill>
            </a:endParaRPr>
          </a:p>
          <a:p>
            <a:r>
              <a:rPr lang="en-US" sz="2400" dirty="0">
                <a:solidFill>
                  <a:srgbClr val="595959"/>
                </a:solidFill>
              </a:rPr>
              <a:t>The first horizontal diagonal brace is attached at the very bottom of the tower, as close to the casters as possible. </a:t>
            </a:r>
          </a:p>
        </p:txBody>
      </p:sp>
      <p:sp>
        <p:nvSpPr>
          <p:cNvPr id="3" name="TextBox 2"/>
          <p:cNvSpPr txBox="1"/>
          <p:nvPr/>
        </p:nvSpPr>
        <p:spPr>
          <a:xfrm>
            <a:off x="1244600" y="350559"/>
            <a:ext cx="10236200" cy="769441"/>
          </a:xfrm>
          <a:prstGeom prst="rect">
            <a:avLst/>
          </a:prstGeom>
          <a:noFill/>
        </p:spPr>
        <p:txBody>
          <a:bodyPr wrap="square" rtlCol="0">
            <a:spAutoFit/>
          </a:bodyPr>
          <a:lstStyle/>
          <a:p>
            <a:pPr algn="ctr"/>
            <a:r>
              <a:rPr lang="id-ID" sz="4400" cap="all" dirty="0">
                <a:solidFill>
                  <a:srgbClr val="333F50"/>
                </a:solidFill>
                <a:latin typeface="+mj-lt"/>
              </a:rPr>
              <a:t>HORIZONTAL DIAGONAL BRACE</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841500" y="4940300"/>
            <a:ext cx="800100" cy="660400"/>
          </a:xfrm>
          <a:prstGeom prst="straightConnector1">
            <a:avLst/>
          </a:prstGeom>
          <a:ln w="28575" cap="flat" cmpd="sng" algn="ctr">
            <a:solidFill>
              <a:srgbClr val="FF66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mph" presetSubtype="0" accel="50000" decel="50000" fill="hold" nodeType="withEffect">
                                  <p:stCondLst>
                                    <p:cond delay="0"/>
                                  </p:stCondLst>
                                  <p:childTnLst>
                                    <p:animScale>
                                      <p:cBhvr>
                                        <p:cTn id="14"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00" y="350559"/>
            <a:ext cx="10236200" cy="769441"/>
          </a:xfrm>
          <a:prstGeom prst="rect">
            <a:avLst/>
          </a:prstGeom>
          <a:noFill/>
        </p:spPr>
        <p:txBody>
          <a:bodyPr wrap="square" rtlCol="0">
            <a:spAutoFit/>
          </a:bodyPr>
          <a:lstStyle/>
          <a:p>
            <a:pPr algn="ctr"/>
            <a:r>
              <a:rPr lang="id-ID" sz="4400" cap="all" dirty="0">
                <a:solidFill>
                  <a:srgbClr val="44546A"/>
                </a:solidFill>
                <a:latin typeface="+mj-lt"/>
              </a:rPr>
              <a:t>OUTRIGGERS</a:t>
            </a:r>
            <a:endParaRPr lang="en-US" sz="4400" cap="all" dirty="0">
              <a:solidFill>
                <a:srgbClr val="44546A"/>
              </a:solidFill>
              <a:latin typeface="+mj-lt"/>
            </a:endParaRPr>
          </a:p>
        </p:txBody>
      </p:sp>
      <p:sp>
        <p:nvSpPr>
          <p:cNvPr id="5" name="TextBox 4"/>
          <p:cNvSpPr txBox="1"/>
          <p:nvPr/>
        </p:nvSpPr>
        <p:spPr>
          <a:xfrm>
            <a:off x="4737100" y="1409700"/>
            <a:ext cx="6311900" cy="4616648"/>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Outriggers are components that clamp on to the scaffold enlarging the base and allow the tower to be built higher</a:t>
            </a:r>
          </a:p>
          <a:p>
            <a:pPr>
              <a:spcAft>
                <a:spcPts val="1800"/>
              </a:spcAft>
              <a:buFont typeface="Arial"/>
              <a:buChar char="•"/>
            </a:pPr>
            <a:r>
              <a:rPr lang="en-US" sz="2400" dirty="0">
                <a:solidFill>
                  <a:srgbClr val="595959"/>
                </a:solidFill>
              </a:rPr>
              <a:t> Outriggers provide stability by increasing the base dimension of a scaffold whenever you are exceeding a 4:1 or 3:1 height-to-base width ratio (depending on the jurisdiction). </a:t>
            </a:r>
          </a:p>
          <a:p>
            <a:pPr>
              <a:spcAft>
                <a:spcPts val="1800"/>
              </a:spcAft>
              <a:buFont typeface="Arial"/>
              <a:buChar char="•"/>
            </a:pPr>
            <a:r>
              <a:rPr lang="en-US" sz="2400" dirty="0">
                <a:solidFill>
                  <a:srgbClr val="595959"/>
                </a:solidFill>
              </a:rPr>
              <a:t> Outriggers are commonly used on Rolling Scaffolds but they are also used on stationary towers.</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5"/>
          <a:srcRect t="29131" b="-28496"/>
          <a:stretch/>
        </p:blipFill>
        <p:spPr>
          <a:xfrm>
            <a:off x="125185" y="611748"/>
            <a:ext cx="4887686" cy="720638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8916" y="1417488"/>
            <a:ext cx="7014210" cy="400110"/>
          </a:xfrm>
          <a:prstGeom prst="rect">
            <a:avLst/>
          </a:prstGeom>
          <a:noFill/>
        </p:spPr>
        <p:txBody>
          <a:bodyPr wrap="none" rtlCol="0">
            <a:spAutoFit/>
          </a:bodyPr>
          <a:lstStyle/>
          <a:p>
            <a:pPr algn="ctr"/>
            <a:r>
              <a:rPr lang="id-ID" sz="2000" dirty="0">
                <a:solidFill>
                  <a:schemeClr val="tx1">
                    <a:lumMod val="50000"/>
                    <a:lumOff val="50000"/>
                  </a:schemeClr>
                </a:solidFill>
                <a:latin typeface="+mj-lt"/>
              </a:rPr>
              <a:t>By the end of this part of the course you will be able to:</a:t>
            </a:r>
            <a:endParaRPr lang="en-US" sz="2000" dirty="0">
              <a:solidFill>
                <a:schemeClr val="tx1">
                  <a:lumMod val="50000"/>
                  <a:lumOff val="50000"/>
                </a:schemeClr>
              </a:solidFill>
              <a:latin typeface="+mj-lt"/>
            </a:endParaRPr>
          </a:p>
        </p:txBody>
      </p:sp>
      <p:sp>
        <p:nvSpPr>
          <p:cNvPr id="3" name="TextBox 2"/>
          <p:cNvSpPr txBox="1"/>
          <p:nvPr/>
        </p:nvSpPr>
        <p:spPr>
          <a:xfrm>
            <a:off x="2599374" y="680759"/>
            <a:ext cx="6993321" cy="830997"/>
          </a:xfrm>
          <a:prstGeom prst="rect">
            <a:avLst/>
          </a:prstGeom>
          <a:noFill/>
        </p:spPr>
        <p:txBody>
          <a:bodyPr wrap="none" rtlCol="0">
            <a:spAutoFit/>
          </a:bodyPr>
          <a:lstStyle/>
          <a:p>
            <a:pPr algn="ctr"/>
            <a:r>
              <a:rPr lang="id-ID" sz="4800" cap="all" dirty="0">
                <a:solidFill>
                  <a:schemeClr val="tx2"/>
                </a:solidFill>
                <a:latin typeface="+mj-lt"/>
              </a:rPr>
              <a:t>Learning Outcomes:</a:t>
            </a:r>
            <a:endParaRPr lang="en-US" sz="4800" cap="all" dirty="0">
              <a:solidFill>
                <a:schemeClr val="tx2"/>
              </a:solidFill>
              <a:latin typeface="+mj-lt"/>
            </a:endParaRPr>
          </a:p>
        </p:txBody>
      </p:sp>
      <p:grpSp>
        <p:nvGrpSpPr>
          <p:cNvPr id="4" name="Group 43"/>
          <p:cNvGrpSpPr/>
          <p:nvPr/>
        </p:nvGrpSpPr>
        <p:grpSpPr>
          <a:xfrm>
            <a:off x="698500" y="2254311"/>
            <a:ext cx="4889501" cy="1167486"/>
            <a:chOff x="1041400" y="2254311"/>
            <a:chExt cx="4889501" cy="1167486"/>
          </a:xfrm>
        </p:grpSpPr>
        <p:sp>
          <p:nvSpPr>
            <p:cNvPr id="5" name="TextBox 4"/>
            <p:cNvSpPr txBox="1"/>
            <p:nvPr/>
          </p:nvSpPr>
          <p:spPr>
            <a:xfrm>
              <a:off x="2005004" y="2254311"/>
              <a:ext cx="2580028" cy="400110"/>
            </a:xfrm>
            <a:prstGeom prst="rect">
              <a:avLst/>
            </a:prstGeom>
            <a:noFill/>
          </p:spPr>
          <p:txBody>
            <a:bodyPr wrap="none" rtlCol="0">
              <a:spAutoFit/>
            </a:bodyPr>
            <a:lstStyle/>
            <a:p>
              <a:r>
                <a:rPr lang="id-ID" sz="2000" dirty="0">
                  <a:solidFill>
                    <a:schemeClr val="bg1">
                      <a:lumMod val="50000"/>
                    </a:schemeClr>
                  </a:solidFill>
                  <a:latin typeface="+mj-lt"/>
                </a:rPr>
                <a:t>SYSTEM SCAFFOLDS</a:t>
              </a:r>
            </a:p>
          </p:txBody>
        </p:sp>
        <p:grpSp>
          <p:nvGrpSpPr>
            <p:cNvPr id="6" name="Group 37"/>
            <p:cNvGrpSpPr/>
            <p:nvPr/>
          </p:nvGrpSpPr>
          <p:grpSpPr>
            <a:xfrm>
              <a:off x="1286112" y="2684950"/>
              <a:ext cx="423629" cy="370251"/>
              <a:chOff x="8296275" y="8293096"/>
              <a:chExt cx="1385888" cy="1211261"/>
            </a:xfrm>
            <a:solidFill>
              <a:schemeClr val="bg1"/>
            </a:solidFill>
          </p:grpSpPr>
          <p:sp>
            <p:nvSpPr>
              <p:cNvPr id="1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Oval 6"/>
            <p:cNvSpPr/>
            <p:nvPr/>
          </p:nvSpPr>
          <p:spPr>
            <a:xfrm>
              <a:off x="1041400" y="2387600"/>
              <a:ext cx="901700" cy="901700"/>
            </a:xfrm>
            <a:prstGeom prst="ellipse">
              <a:avLst/>
            </a:prstGeom>
            <a:solidFill>
              <a:srgbClr val="42213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57300" y="2425700"/>
              <a:ext cx="571500" cy="769441"/>
            </a:xfrm>
            <a:prstGeom prst="rect">
              <a:avLst/>
            </a:prstGeom>
            <a:noFill/>
          </p:spPr>
          <p:txBody>
            <a:bodyPr wrap="square" rtlCol="0">
              <a:spAutoFit/>
            </a:bodyPr>
            <a:lstStyle/>
            <a:p>
              <a:r>
                <a:rPr lang="en-US" sz="4400" dirty="0">
                  <a:solidFill>
                    <a:schemeClr val="bg1"/>
                  </a:solidFill>
                </a:rPr>
                <a:t>1</a:t>
              </a:r>
            </a:p>
          </p:txBody>
        </p:sp>
        <p:sp>
          <p:nvSpPr>
            <p:cNvPr id="9" name="TextBox 8"/>
            <p:cNvSpPr txBox="1"/>
            <p:nvPr/>
          </p:nvSpPr>
          <p:spPr>
            <a:xfrm>
              <a:off x="2019301" y="2590800"/>
              <a:ext cx="3911600" cy="830997"/>
            </a:xfrm>
            <a:prstGeom prst="rect">
              <a:avLst/>
            </a:prstGeom>
            <a:noFill/>
          </p:spPr>
          <p:txBody>
            <a:bodyPr wrap="square" rtlCol="0">
              <a:spAutoFit/>
            </a:bodyPr>
            <a:lstStyle/>
            <a:p>
              <a:pPr algn="just"/>
              <a:r>
                <a:rPr lang="en-US" sz="1600" dirty="0">
                  <a:solidFill>
                    <a:srgbClr val="595959"/>
                  </a:solidFill>
                </a:rPr>
                <a:t>Recognize, identify and inspect components of a basic System Scaffold and related accessories.</a:t>
              </a:r>
              <a:endParaRPr lang="en-US" sz="1600" dirty="0">
                <a:solidFill>
                  <a:schemeClr val="bg1">
                    <a:lumMod val="65000"/>
                  </a:schemeClr>
                </a:solidFill>
              </a:endParaRPr>
            </a:p>
          </p:txBody>
        </p:sp>
      </p:grpSp>
      <p:grpSp>
        <p:nvGrpSpPr>
          <p:cNvPr id="12" name="Group 44"/>
          <p:cNvGrpSpPr/>
          <p:nvPr/>
        </p:nvGrpSpPr>
        <p:grpSpPr>
          <a:xfrm>
            <a:off x="673100" y="3587348"/>
            <a:ext cx="5016500" cy="1149927"/>
            <a:chOff x="1016000" y="3587348"/>
            <a:chExt cx="5016500" cy="1149927"/>
          </a:xfrm>
        </p:grpSpPr>
        <p:sp>
          <p:nvSpPr>
            <p:cNvPr id="13" name="Oval 12"/>
            <p:cNvSpPr/>
            <p:nvPr/>
          </p:nvSpPr>
          <p:spPr>
            <a:xfrm>
              <a:off x="1016000" y="3732397"/>
              <a:ext cx="926812" cy="923827"/>
            </a:xfrm>
            <a:prstGeom prst="ellipse">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2005004" y="3587348"/>
              <a:ext cx="3804948" cy="400110"/>
            </a:xfrm>
            <a:prstGeom prst="rect">
              <a:avLst/>
            </a:prstGeom>
            <a:noFill/>
          </p:spPr>
          <p:txBody>
            <a:bodyPr wrap="none" rtlCol="0">
              <a:spAutoFit/>
            </a:bodyPr>
            <a:lstStyle/>
            <a:p>
              <a:r>
                <a:rPr lang="id-ID" sz="2000" dirty="0">
                  <a:solidFill>
                    <a:schemeClr val="bg1">
                      <a:lumMod val="50000"/>
                    </a:schemeClr>
                  </a:solidFill>
                  <a:latin typeface="+mj-lt"/>
                </a:rPr>
                <a:t>BUILDING SYSTEM SCAFFOLDS</a:t>
              </a:r>
            </a:p>
          </p:txBody>
        </p:sp>
        <p:sp>
          <p:nvSpPr>
            <p:cNvPr id="15" name="Rectangle 14"/>
            <p:cNvSpPr/>
            <p:nvPr/>
          </p:nvSpPr>
          <p:spPr>
            <a:xfrm>
              <a:off x="2005004" y="3906278"/>
              <a:ext cx="4027496" cy="830997"/>
            </a:xfrm>
            <a:prstGeom prst="rect">
              <a:avLst/>
            </a:prstGeom>
          </p:spPr>
          <p:txBody>
            <a:bodyPr wrap="square">
              <a:spAutoFit/>
            </a:bodyPr>
            <a:lstStyle/>
            <a:p>
              <a:pPr algn="just"/>
              <a:r>
                <a:rPr lang="en-US" sz="1600" dirty="0">
                  <a:solidFill>
                    <a:srgbClr val="595959"/>
                  </a:solidFill>
                </a:rPr>
                <a:t>Build a basic System Scaffold and add additional lifts. Inspect a completed scaffold before use.</a:t>
              </a:r>
              <a:endParaRPr lang="id-ID" sz="1600" dirty="0">
                <a:solidFill>
                  <a:srgbClr val="595959"/>
                </a:solidFill>
              </a:endParaRPr>
            </a:p>
          </p:txBody>
        </p:sp>
        <p:sp>
          <p:nvSpPr>
            <p:cNvPr id="16" name="TextBox 15"/>
            <p:cNvSpPr txBox="1"/>
            <p:nvPr/>
          </p:nvSpPr>
          <p:spPr>
            <a:xfrm>
              <a:off x="1244600" y="3784600"/>
              <a:ext cx="571500" cy="769441"/>
            </a:xfrm>
            <a:prstGeom prst="rect">
              <a:avLst/>
            </a:prstGeom>
            <a:noFill/>
          </p:spPr>
          <p:txBody>
            <a:bodyPr wrap="square" rtlCol="0">
              <a:spAutoFit/>
            </a:bodyPr>
            <a:lstStyle/>
            <a:p>
              <a:r>
                <a:rPr lang="en-US" sz="4400" dirty="0">
                  <a:solidFill>
                    <a:schemeClr val="bg1"/>
                  </a:solidFill>
                </a:rPr>
                <a:t>2</a:t>
              </a:r>
            </a:p>
          </p:txBody>
        </p:sp>
      </p:grpSp>
      <p:grpSp>
        <p:nvGrpSpPr>
          <p:cNvPr id="17" name="Group 45"/>
          <p:cNvGrpSpPr/>
          <p:nvPr/>
        </p:nvGrpSpPr>
        <p:grpSpPr>
          <a:xfrm>
            <a:off x="676085" y="4912070"/>
            <a:ext cx="5666482" cy="1639880"/>
            <a:chOff x="1018985" y="4912070"/>
            <a:chExt cx="5666482" cy="1639880"/>
          </a:xfrm>
        </p:grpSpPr>
        <p:sp>
          <p:nvSpPr>
            <p:cNvPr id="18" name="Oval 17"/>
            <p:cNvSpPr/>
            <p:nvPr/>
          </p:nvSpPr>
          <p:spPr>
            <a:xfrm>
              <a:off x="1018985" y="5038738"/>
              <a:ext cx="923827" cy="923827"/>
            </a:xfrm>
            <a:prstGeom prst="ellipse">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2005004" y="4912070"/>
              <a:ext cx="4680463" cy="400110"/>
            </a:xfrm>
            <a:prstGeom prst="rect">
              <a:avLst/>
            </a:prstGeom>
            <a:noFill/>
          </p:spPr>
          <p:txBody>
            <a:bodyPr wrap="none" rtlCol="0">
              <a:spAutoFit/>
            </a:bodyPr>
            <a:lstStyle/>
            <a:p>
              <a:r>
                <a:rPr lang="id-ID" sz="2000" dirty="0">
                  <a:solidFill>
                    <a:schemeClr val="bg1">
                      <a:lumMod val="50000"/>
                    </a:schemeClr>
                  </a:solidFill>
                  <a:latin typeface="+mj-lt"/>
                </a:rPr>
                <a:t>ROLLING TOWER SYSTEM SCAFFOLDS</a:t>
              </a:r>
            </a:p>
          </p:txBody>
        </p:sp>
        <p:sp>
          <p:nvSpPr>
            <p:cNvPr id="20" name="Rectangle 19"/>
            <p:cNvSpPr/>
            <p:nvPr/>
          </p:nvSpPr>
          <p:spPr>
            <a:xfrm>
              <a:off x="2005004" y="5212619"/>
              <a:ext cx="4027496" cy="954107"/>
            </a:xfrm>
            <a:prstGeom prst="rect">
              <a:avLst/>
            </a:prstGeom>
          </p:spPr>
          <p:txBody>
            <a:bodyPr wrap="square">
              <a:spAutoFit/>
            </a:bodyPr>
            <a:lstStyle/>
            <a:p>
              <a:pPr algn="just"/>
              <a:r>
                <a:rPr lang="en-US" sz="1400" dirty="0">
                  <a:solidFill>
                    <a:srgbClr val="595959"/>
                  </a:solidFill>
                </a:rPr>
                <a:t>Identify components of a basic rolling  tower System Scaffold and learn how to build a rolling tower scaffold and prepare an equipment list.</a:t>
              </a:r>
              <a:endParaRPr lang="id-ID" sz="1400" dirty="0">
                <a:solidFill>
                  <a:srgbClr val="595959"/>
                </a:solidFill>
              </a:endParaRPr>
            </a:p>
          </p:txBody>
        </p:sp>
        <p:sp>
          <p:nvSpPr>
            <p:cNvPr id="21" name="TextBox 20"/>
            <p:cNvSpPr txBox="1"/>
            <p:nvPr/>
          </p:nvSpPr>
          <p:spPr>
            <a:xfrm>
              <a:off x="1244601" y="5105400"/>
              <a:ext cx="469899" cy="1446550"/>
            </a:xfrm>
            <a:prstGeom prst="rect">
              <a:avLst/>
            </a:prstGeom>
            <a:noFill/>
          </p:spPr>
          <p:txBody>
            <a:bodyPr wrap="square" rtlCol="0">
              <a:spAutoFit/>
            </a:bodyPr>
            <a:lstStyle/>
            <a:p>
              <a:r>
                <a:rPr lang="en-US" sz="4400" dirty="0">
                  <a:solidFill>
                    <a:schemeClr val="bg1"/>
                  </a:solidFill>
                </a:rPr>
                <a:t>3</a:t>
              </a:r>
            </a:p>
          </p:txBody>
        </p:sp>
      </p:grpSp>
      <p:grpSp>
        <p:nvGrpSpPr>
          <p:cNvPr id="22" name="Group 46"/>
          <p:cNvGrpSpPr/>
          <p:nvPr/>
        </p:nvGrpSpPr>
        <p:grpSpPr>
          <a:xfrm>
            <a:off x="6202698" y="2292411"/>
            <a:ext cx="5354302" cy="1617939"/>
            <a:chOff x="6545598" y="2292411"/>
            <a:chExt cx="5354302" cy="1617939"/>
          </a:xfrm>
        </p:grpSpPr>
        <p:sp>
          <p:nvSpPr>
            <p:cNvPr id="23" name="Oval 22"/>
            <p:cNvSpPr/>
            <p:nvPr/>
          </p:nvSpPr>
          <p:spPr>
            <a:xfrm>
              <a:off x="6545598" y="2424760"/>
              <a:ext cx="923827" cy="923827"/>
            </a:xfrm>
            <a:prstGeom prst="ellipse">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Box 23"/>
            <p:cNvSpPr txBox="1"/>
            <p:nvPr/>
          </p:nvSpPr>
          <p:spPr>
            <a:xfrm>
              <a:off x="7553414" y="2292411"/>
              <a:ext cx="2953603" cy="400110"/>
            </a:xfrm>
            <a:prstGeom prst="rect">
              <a:avLst/>
            </a:prstGeom>
            <a:noFill/>
          </p:spPr>
          <p:txBody>
            <a:bodyPr wrap="none" rtlCol="0">
              <a:spAutoFit/>
            </a:bodyPr>
            <a:lstStyle/>
            <a:p>
              <a:r>
                <a:rPr lang="id-ID" sz="2000" dirty="0">
                  <a:solidFill>
                    <a:schemeClr val="bg1">
                      <a:lumMod val="50000"/>
                    </a:schemeClr>
                  </a:solidFill>
                  <a:latin typeface="+mj-lt"/>
                </a:rPr>
                <a:t>MULTI-BAY SCAFFOLDS</a:t>
              </a:r>
            </a:p>
          </p:txBody>
        </p:sp>
        <p:sp>
          <p:nvSpPr>
            <p:cNvPr id="25" name="Rectangle 24"/>
            <p:cNvSpPr/>
            <p:nvPr/>
          </p:nvSpPr>
          <p:spPr>
            <a:xfrm>
              <a:off x="7553414" y="2598641"/>
              <a:ext cx="4346486" cy="830997"/>
            </a:xfrm>
            <a:prstGeom prst="rect">
              <a:avLst/>
            </a:prstGeom>
          </p:spPr>
          <p:txBody>
            <a:bodyPr wrap="square">
              <a:spAutoFit/>
            </a:bodyPr>
            <a:lstStyle/>
            <a:p>
              <a:pPr algn="just"/>
              <a:r>
                <a:rPr lang="en-US" sz="1600" dirty="0">
                  <a:solidFill>
                    <a:srgbClr val="595959"/>
                  </a:solidFill>
                </a:rPr>
                <a:t>Build area scaffolds and scaffold runs by adding additional bays lengthwise and widthwise and sketch a scaffold design,</a:t>
              </a:r>
              <a:endParaRPr lang="id-ID" sz="1600" dirty="0">
                <a:solidFill>
                  <a:srgbClr val="595959"/>
                </a:solidFill>
              </a:endParaRPr>
            </a:p>
          </p:txBody>
        </p:sp>
        <p:sp>
          <p:nvSpPr>
            <p:cNvPr id="26" name="TextBox 25"/>
            <p:cNvSpPr txBox="1"/>
            <p:nvPr/>
          </p:nvSpPr>
          <p:spPr>
            <a:xfrm>
              <a:off x="6718300" y="2463800"/>
              <a:ext cx="469900" cy="1446550"/>
            </a:xfrm>
            <a:prstGeom prst="rect">
              <a:avLst/>
            </a:prstGeom>
            <a:noFill/>
          </p:spPr>
          <p:txBody>
            <a:bodyPr wrap="square" rtlCol="0">
              <a:spAutoFit/>
            </a:bodyPr>
            <a:lstStyle/>
            <a:p>
              <a:r>
                <a:rPr lang="en-US" sz="4400" dirty="0">
                  <a:solidFill>
                    <a:schemeClr val="bg1"/>
                  </a:solidFill>
                </a:rPr>
                <a:t>4</a:t>
              </a:r>
            </a:p>
          </p:txBody>
        </p:sp>
      </p:grpSp>
      <p:grpSp>
        <p:nvGrpSpPr>
          <p:cNvPr id="27" name="Group 47"/>
          <p:cNvGrpSpPr/>
          <p:nvPr/>
        </p:nvGrpSpPr>
        <p:grpSpPr>
          <a:xfrm>
            <a:off x="6224495" y="3600048"/>
            <a:ext cx="5218205" cy="1643802"/>
            <a:chOff x="6567395" y="3600048"/>
            <a:chExt cx="5218205" cy="1643802"/>
          </a:xfrm>
        </p:grpSpPr>
        <p:sp>
          <p:nvSpPr>
            <p:cNvPr id="28" name="Oval 27"/>
            <p:cNvSpPr/>
            <p:nvPr/>
          </p:nvSpPr>
          <p:spPr>
            <a:xfrm>
              <a:off x="6567395" y="3732397"/>
              <a:ext cx="923827" cy="923827"/>
            </a:xfrm>
            <a:prstGeom prst="ellipse">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7553414" y="3600048"/>
              <a:ext cx="3656670" cy="400110"/>
            </a:xfrm>
            <a:prstGeom prst="rect">
              <a:avLst/>
            </a:prstGeom>
            <a:noFill/>
          </p:spPr>
          <p:txBody>
            <a:bodyPr wrap="none" rtlCol="0">
              <a:spAutoFit/>
            </a:bodyPr>
            <a:lstStyle/>
            <a:p>
              <a:r>
                <a:rPr lang="id-ID" sz="2000" dirty="0">
                  <a:solidFill>
                    <a:schemeClr val="bg1">
                      <a:lumMod val="50000"/>
                    </a:schemeClr>
                  </a:solidFill>
                  <a:latin typeface="+mj-lt"/>
                </a:rPr>
                <a:t>MULTI-BAY &amp; LIFT SCAFFOLDS</a:t>
              </a:r>
            </a:p>
          </p:txBody>
        </p:sp>
        <p:sp>
          <p:nvSpPr>
            <p:cNvPr id="30" name="Rectangle 29"/>
            <p:cNvSpPr/>
            <p:nvPr/>
          </p:nvSpPr>
          <p:spPr>
            <a:xfrm>
              <a:off x="7553414" y="3906278"/>
              <a:ext cx="4232186" cy="1077218"/>
            </a:xfrm>
            <a:prstGeom prst="rect">
              <a:avLst/>
            </a:prstGeom>
          </p:spPr>
          <p:txBody>
            <a:bodyPr wrap="square">
              <a:spAutoFit/>
            </a:bodyPr>
            <a:lstStyle/>
            <a:p>
              <a:pPr algn="just"/>
              <a:r>
                <a:rPr lang="en-US" sz="1600" dirty="0">
                  <a:solidFill>
                    <a:srgbClr val="595959"/>
                  </a:solidFill>
                </a:rPr>
                <a:t>Stabilize higher scaffolds using ties, identify important considerations when building enclosed scaffolds and develop more detailed sketches.</a:t>
              </a:r>
              <a:endParaRPr lang="id-ID" sz="1600" dirty="0">
                <a:solidFill>
                  <a:schemeClr val="bg1">
                    <a:lumMod val="65000"/>
                  </a:schemeClr>
                </a:solidFill>
              </a:endParaRPr>
            </a:p>
          </p:txBody>
        </p:sp>
        <p:sp>
          <p:nvSpPr>
            <p:cNvPr id="31" name="TextBox 30"/>
            <p:cNvSpPr txBox="1"/>
            <p:nvPr/>
          </p:nvSpPr>
          <p:spPr>
            <a:xfrm>
              <a:off x="6781800" y="3797300"/>
              <a:ext cx="469900" cy="1446550"/>
            </a:xfrm>
            <a:prstGeom prst="rect">
              <a:avLst/>
            </a:prstGeom>
            <a:noFill/>
          </p:spPr>
          <p:txBody>
            <a:bodyPr wrap="square" rtlCol="0">
              <a:spAutoFit/>
            </a:bodyPr>
            <a:lstStyle/>
            <a:p>
              <a:r>
                <a:rPr lang="en-US" sz="4400" dirty="0">
                  <a:solidFill>
                    <a:schemeClr val="bg1"/>
                  </a:solidFill>
                </a:rPr>
                <a:t>5</a:t>
              </a:r>
            </a:p>
          </p:txBody>
        </p:sp>
      </p:grpSp>
      <p:grpSp>
        <p:nvGrpSpPr>
          <p:cNvPr id="32" name="Group 50"/>
          <p:cNvGrpSpPr/>
          <p:nvPr/>
        </p:nvGrpSpPr>
        <p:grpSpPr>
          <a:xfrm>
            <a:off x="6224495" y="5038738"/>
            <a:ext cx="4968133" cy="1487812"/>
            <a:chOff x="6567395" y="5038738"/>
            <a:chExt cx="4968133" cy="1487812"/>
          </a:xfrm>
        </p:grpSpPr>
        <p:sp>
          <p:nvSpPr>
            <p:cNvPr id="33" name="Oval 32"/>
            <p:cNvSpPr/>
            <p:nvPr/>
          </p:nvSpPr>
          <p:spPr>
            <a:xfrm>
              <a:off x="6567395" y="5038738"/>
              <a:ext cx="923827" cy="923827"/>
            </a:xfrm>
            <a:prstGeom prst="ellipse">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TextBox 33"/>
            <p:cNvSpPr txBox="1"/>
            <p:nvPr/>
          </p:nvSpPr>
          <p:spPr>
            <a:xfrm>
              <a:off x="7591514" y="5039070"/>
              <a:ext cx="3378023" cy="400110"/>
            </a:xfrm>
            <a:prstGeom prst="rect">
              <a:avLst/>
            </a:prstGeom>
            <a:noFill/>
          </p:spPr>
          <p:txBody>
            <a:bodyPr wrap="none" rtlCol="0">
              <a:spAutoFit/>
            </a:bodyPr>
            <a:lstStyle/>
            <a:p>
              <a:r>
                <a:rPr lang="id-ID" sz="2000" cap="all" dirty="0">
                  <a:solidFill>
                    <a:schemeClr val="bg1">
                      <a:lumMod val="50000"/>
                    </a:schemeClr>
                  </a:solidFill>
                  <a:latin typeface="+mj-lt"/>
                </a:rPr>
                <a:t>Dismantling &amp; Storage</a:t>
              </a:r>
            </a:p>
          </p:txBody>
        </p:sp>
        <p:sp>
          <p:nvSpPr>
            <p:cNvPr id="35" name="Rectangle 34"/>
            <p:cNvSpPr/>
            <p:nvPr/>
          </p:nvSpPr>
          <p:spPr>
            <a:xfrm>
              <a:off x="7578814" y="5352319"/>
              <a:ext cx="3956714" cy="830997"/>
            </a:xfrm>
            <a:prstGeom prst="rect">
              <a:avLst/>
            </a:prstGeom>
          </p:spPr>
          <p:txBody>
            <a:bodyPr wrap="square">
              <a:spAutoFit/>
            </a:bodyPr>
            <a:lstStyle/>
            <a:p>
              <a:pPr algn="just"/>
              <a:r>
                <a:rPr lang="en-US" sz="1600" dirty="0">
                  <a:solidFill>
                    <a:srgbClr val="595959"/>
                  </a:solidFill>
                </a:rPr>
                <a:t>Prepare to dismantle scaffolds safely. Store scaffold equipment properly to prevent damage.</a:t>
              </a:r>
              <a:endParaRPr lang="id-ID" sz="1600" dirty="0">
                <a:solidFill>
                  <a:srgbClr val="595959"/>
                </a:solidFill>
              </a:endParaRPr>
            </a:p>
          </p:txBody>
        </p:sp>
        <p:sp>
          <p:nvSpPr>
            <p:cNvPr id="36" name="TextBox 35"/>
            <p:cNvSpPr txBox="1"/>
            <p:nvPr/>
          </p:nvSpPr>
          <p:spPr>
            <a:xfrm>
              <a:off x="6781800" y="5080000"/>
              <a:ext cx="469900" cy="1446550"/>
            </a:xfrm>
            <a:prstGeom prst="rect">
              <a:avLst/>
            </a:prstGeom>
            <a:noFill/>
          </p:spPr>
          <p:txBody>
            <a:bodyPr wrap="square" rtlCol="0">
              <a:spAutoFit/>
            </a:bodyPr>
            <a:lstStyle/>
            <a:p>
              <a:r>
                <a:rPr lang="en-US" sz="4400" dirty="0">
                  <a:solidFill>
                    <a:schemeClr val="bg1"/>
                  </a:solidFill>
                </a:rPr>
                <a:t>6</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38150" y="412750"/>
            <a:ext cx="3616248" cy="819150"/>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52400" y="1670050"/>
            <a:ext cx="5588000" cy="3594100"/>
          </a:xfrm>
          <a:prstGeom prst="rect">
            <a:avLst/>
          </a:prstGeom>
        </p:spPr>
      </p:pic>
      <p:pic>
        <p:nvPicPr>
          <p:cNvPr id="11" name="Picture 10">
            <a:extLst>
              <a:ext uri="{FF2B5EF4-FFF2-40B4-BE49-F238E27FC236}">
                <a16:creationId xmlns:a16="http://schemas.microsoft.com/office/drawing/2014/main" id="{EE94289F-BA3A-E847-B4C9-8DF25170485B}"/>
              </a:ext>
            </a:extLst>
          </p:cNvPr>
          <p:cNvPicPr>
            <a:picLocks noChangeAspect="1"/>
          </p:cNvPicPr>
          <p:nvPr/>
        </p:nvPicPr>
        <p:blipFill rotWithShape="1">
          <a:blip r:embed="rId9">
            <a:extLst>
              <a:ext uri="{28A0092B-C50C-407E-A947-70E740481C1C}">
                <a14:useLocalDpi xmlns:a14="http://schemas.microsoft.com/office/drawing/2010/main" val="0"/>
              </a:ext>
            </a:extLst>
          </a:blip>
          <a:srcRect b="11287"/>
          <a:stretch/>
        </p:blipFill>
        <p:spPr>
          <a:xfrm>
            <a:off x="6064250" y="0"/>
            <a:ext cx="5238499" cy="6083999"/>
          </a:xfrm>
          <a:prstGeom prst="rect">
            <a:avLst/>
          </a:prstGeom>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6F4B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2032000" y="1460500"/>
            <a:ext cx="8890000" cy="4708981"/>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Rolling Scaffold Towers have </a:t>
            </a:r>
            <a:r>
              <a:rPr lang="en-US" sz="2400" cap="all" dirty="0">
                <a:solidFill>
                  <a:srgbClr val="595959"/>
                </a:solidFill>
              </a:rPr>
              <a:t>casters instead of </a:t>
            </a:r>
            <a:r>
              <a:rPr lang="en-US" sz="2400" cap="all" dirty="0" err="1">
                <a:solidFill>
                  <a:srgbClr val="595959"/>
                </a:solidFill>
              </a:rPr>
              <a:t>baseplates</a:t>
            </a:r>
            <a:r>
              <a:rPr lang="en-US" sz="2400" dirty="0">
                <a:solidFill>
                  <a:srgbClr val="595959"/>
                </a:solidFill>
              </a:rPr>
              <a:t> and require horizontal diagonal (plan braces)</a:t>
            </a:r>
          </a:p>
          <a:p>
            <a:pPr>
              <a:spcAft>
                <a:spcPts val="1800"/>
              </a:spcAft>
              <a:buFont typeface="Arial"/>
              <a:buChar char="•"/>
            </a:pPr>
            <a:r>
              <a:rPr lang="en-US" sz="2400" dirty="0">
                <a:solidFill>
                  <a:srgbClr val="595959"/>
                </a:solidFill>
              </a:rPr>
              <a:t> The foundation must be a </a:t>
            </a:r>
            <a:r>
              <a:rPr lang="en-US" sz="2400" cap="all" dirty="0">
                <a:solidFill>
                  <a:srgbClr val="595959"/>
                </a:solidFill>
              </a:rPr>
              <a:t>hard flat level surface</a:t>
            </a:r>
            <a:r>
              <a:rPr lang="en-US" sz="2400" dirty="0">
                <a:solidFill>
                  <a:srgbClr val="595959"/>
                </a:solidFill>
              </a:rPr>
              <a:t> capable of supporting anticipated loads </a:t>
            </a:r>
          </a:p>
          <a:p>
            <a:pPr>
              <a:spcAft>
                <a:spcPts val="1800"/>
              </a:spcAft>
              <a:buFont typeface="Arial"/>
              <a:buChar char="•"/>
            </a:pPr>
            <a:r>
              <a:rPr lang="en-US" sz="2400" dirty="0">
                <a:solidFill>
                  <a:srgbClr val="595959"/>
                </a:solidFill>
              </a:rPr>
              <a:t>  The </a:t>
            </a:r>
            <a:r>
              <a:rPr lang="en-US" sz="2400" cap="all" dirty="0">
                <a:solidFill>
                  <a:srgbClr val="595959"/>
                </a:solidFill>
              </a:rPr>
              <a:t>caster’s DOUBLE ACTING brake </a:t>
            </a:r>
            <a:r>
              <a:rPr lang="en-US" sz="2400" dirty="0">
                <a:solidFill>
                  <a:srgbClr val="595959"/>
                </a:solidFill>
              </a:rPr>
              <a:t>prohibits the wheels from </a:t>
            </a:r>
            <a:r>
              <a:rPr lang="en-US" sz="2400" cap="all" dirty="0">
                <a:solidFill>
                  <a:srgbClr val="595959"/>
                </a:solidFill>
              </a:rPr>
              <a:t>rolling</a:t>
            </a:r>
            <a:r>
              <a:rPr lang="en-US" sz="2400" dirty="0">
                <a:solidFill>
                  <a:srgbClr val="595959"/>
                </a:solidFill>
              </a:rPr>
              <a:t> and from </a:t>
            </a:r>
            <a:r>
              <a:rPr lang="en-US" sz="2400" cap="all" dirty="0">
                <a:solidFill>
                  <a:srgbClr val="595959"/>
                </a:solidFill>
              </a:rPr>
              <a:t>revolving</a:t>
            </a:r>
            <a:r>
              <a:rPr lang="en-US" sz="2400" dirty="0">
                <a:solidFill>
                  <a:srgbClr val="595959"/>
                </a:solidFill>
              </a:rPr>
              <a:t> (or </a:t>
            </a:r>
            <a:r>
              <a:rPr lang="en-US" sz="2400" cap="all" dirty="0">
                <a:solidFill>
                  <a:srgbClr val="595959"/>
                </a:solidFill>
              </a:rPr>
              <a:t>swiveling</a:t>
            </a:r>
            <a:r>
              <a:rPr lang="en-US" sz="2400" dirty="0">
                <a:solidFill>
                  <a:srgbClr val="595959"/>
                </a:solidFill>
              </a:rPr>
              <a:t>)</a:t>
            </a:r>
          </a:p>
          <a:p>
            <a:pPr>
              <a:spcAft>
                <a:spcPts val="1800"/>
              </a:spcAft>
              <a:buFont typeface="Arial"/>
              <a:buChar char="•"/>
            </a:pPr>
            <a:r>
              <a:rPr lang="en-US" sz="2400" dirty="0">
                <a:solidFill>
                  <a:srgbClr val="595959"/>
                </a:solidFill>
              </a:rPr>
              <a:t> </a:t>
            </a:r>
            <a:r>
              <a:rPr lang="en-US" sz="2400" cap="all" dirty="0">
                <a:solidFill>
                  <a:srgbClr val="595959"/>
                </a:solidFill>
              </a:rPr>
              <a:t>At least two casters </a:t>
            </a:r>
            <a:r>
              <a:rPr lang="en-US" sz="2400" dirty="0">
                <a:solidFill>
                  <a:srgbClr val="595959"/>
                </a:solidFill>
              </a:rPr>
              <a:t>on a Rolling Tower Scaffold must be </a:t>
            </a:r>
            <a:r>
              <a:rPr lang="en-US" sz="2400" cap="all" dirty="0">
                <a:solidFill>
                  <a:srgbClr val="595959"/>
                </a:solidFill>
              </a:rPr>
              <a:t>steerable</a:t>
            </a:r>
            <a:endParaRPr lang="en-US" sz="2400" dirty="0">
              <a:solidFill>
                <a:srgbClr val="595959"/>
              </a:solidFill>
            </a:endParaRPr>
          </a:p>
          <a:p>
            <a:endParaRPr lang="en-US" sz="2400" dirty="0">
              <a:solidFill>
                <a:srgbClr val="7F7F7F"/>
              </a:solidFill>
            </a:endParaRPr>
          </a:p>
          <a:p>
            <a:endParaRPr lang="en-US" sz="2400" dirty="0">
              <a:solidFill>
                <a:srgbClr val="7F7F7F"/>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6F4B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2082800" y="1841500"/>
            <a:ext cx="9410700" cy="3293209"/>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a:t>
            </a:r>
            <a:r>
              <a:rPr lang="en-US" sz="2400" cap="all" dirty="0">
                <a:solidFill>
                  <a:srgbClr val="595959"/>
                </a:solidFill>
              </a:rPr>
              <a:t>A horizontal diagonal brace </a:t>
            </a:r>
            <a:r>
              <a:rPr lang="en-US" sz="2400" dirty="0">
                <a:solidFill>
                  <a:srgbClr val="595959"/>
                </a:solidFill>
              </a:rPr>
              <a:t>provides</a:t>
            </a:r>
            <a:r>
              <a:rPr lang="en-US" sz="2400" cap="all" dirty="0">
                <a:solidFill>
                  <a:srgbClr val="595959"/>
                </a:solidFill>
              </a:rPr>
              <a:t> stiffness </a:t>
            </a:r>
            <a:r>
              <a:rPr lang="en-US" sz="2400" dirty="0">
                <a:solidFill>
                  <a:srgbClr val="595959"/>
                </a:solidFill>
              </a:rPr>
              <a:t>to the tower, </a:t>
            </a:r>
            <a:r>
              <a:rPr lang="en-US" sz="2400" cap="all" dirty="0">
                <a:solidFill>
                  <a:srgbClr val="595959"/>
                </a:solidFill>
              </a:rPr>
              <a:t>keeps it square </a:t>
            </a:r>
            <a:r>
              <a:rPr lang="en-US" sz="2400" dirty="0">
                <a:solidFill>
                  <a:srgbClr val="595959"/>
                </a:solidFill>
              </a:rPr>
              <a:t>while it is being moved, and prevents it from</a:t>
            </a:r>
            <a:r>
              <a:rPr lang="en-US" sz="2400" cap="all" dirty="0">
                <a:solidFill>
                  <a:srgbClr val="595959"/>
                </a:solidFill>
              </a:rPr>
              <a:t> racking (folding up) </a:t>
            </a:r>
            <a:r>
              <a:rPr lang="en-US" sz="2400" dirty="0">
                <a:solidFill>
                  <a:srgbClr val="595959"/>
                </a:solidFill>
              </a:rPr>
              <a:t>and</a:t>
            </a:r>
            <a:r>
              <a:rPr lang="en-US" sz="2400" cap="all" dirty="0">
                <a:solidFill>
                  <a:srgbClr val="595959"/>
                </a:solidFill>
              </a:rPr>
              <a:t> collapsing</a:t>
            </a:r>
            <a:r>
              <a:rPr lang="en-US" sz="2400" dirty="0">
                <a:solidFill>
                  <a:srgbClr val="595959"/>
                </a:solidFill>
              </a:rPr>
              <a:t> </a:t>
            </a:r>
          </a:p>
          <a:p>
            <a:pPr>
              <a:spcAft>
                <a:spcPts val="2400"/>
              </a:spcAft>
              <a:buFont typeface="Arial"/>
              <a:buChar char="•"/>
            </a:pPr>
            <a:r>
              <a:rPr lang="en-US" sz="2400" dirty="0">
                <a:solidFill>
                  <a:srgbClr val="595959"/>
                </a:solidFill>
              </a:rPr>
              <a:t> </a:t>
            </a:r>
            <a:r>
              <a:rPr lang="en-US" sz="2400" cap="all" dirty="0">
                <a:solidFill>
                  <a:srgbClr val="595959"/>
                </a:solidFill>
              </a:rPr>
              <a:t>Outriggers </a:t>
            </a:r>
            <a:r>
              <a:rPr lang="en-US" sz="2400" dirty="0">
                <a:solidFill>
                  <a:srgbClr val="595959"/>
                </a:solidFill>
              </a:rPr>
              <a:t>are important safety devices designed to </a:t>
            </a:r>
            <a:r>
              <a:rPr lang="en-US" sz="2400" cap="all" dirty="0">
                <a:solidFill>
                  <a:srgbClr val="595959"/>
                </a:solidFill>
              </a:rPr>
              <a:t>provide stability </a:t>
            </a:r>
            <a:r>
              <a:rPr lang="en-US" sz="2400" dirty="0">
                <a:solidFill>
                  <a:srgbClr val="595959"/>
                </a:solidFill>
              </a:rPr>
              <a:t>when a scaffold height-to-base width ratio exceeds 4:1 or 3.1 (depending on your local regulations)</a:t>
            </a:r>
          </a:p>
          <a:p>
            <a:r>
              <a:rPr lang="en-US" sz="2400" dirty="0">
                <a:solidFill>
                  <a:srgbClr val="7F7F7F"/>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52462" y="5465762"/>
            <a:ext cx="752476"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84464" y="5478462"/>
            <a:ext cx="752475"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4729701" y="5479000"/>
            <a:ext cx="726000"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299201" y="5016500"/>
            <a:ext cx="1651000"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67766" y="5465766"/>
            <a:ext cx="752468"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3"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3102" y="2547659"/>
            <a:ext cx="6844241" cy="830997"/>
          </a:xfrm>
          <a:prstGeom prst="rect">
            <a:avLst/>
          </a:prstGeom>
          <a:noFill/>
        </p:spPr>
        <p:txBody>
          <a:bodyPr wrap="none" rtlCol="0">
            <a:spAutoFit/>
          </a:bodyPr>
          <a:lstStyle/>
          <a:p>
            <a:pPr algn="ctr"/>
            <a:r>
              <a:rPr lang="id-ID" sz="4800" dirty="0">
                <a:solidFill>
                  <a:schemeClr val="bg1"/>
                </a:solidFill>
              </a:rPr>
              <a:t>MULTI-BAY SCAFFOLDS</a:t>
            </a:r>
          </a:p>
        </p:txBody>
      </p:sp>
      <p:sp>
        <p:nvSpPr>
          <p:cNvPr id="41" name="Rectangle 40"/>
          <p:cNvSpPr/>
          <p:nvPr/>
        </p:nvSpPr>
        <p:spPr>
          <a:xfrm>
            <a:off x="1390778" y="3328929"/>
            <a:ext cx="10344022" cy="430887"/>
          </a:xfrm>
          <a:prstGeom prst="rect">
            <a:avLst/>
          </a:prstGeom>
          <a:noFill/>
        </p:spPr>
        <p:txBody>
          <a:bodyPr wrap="square">
            <a:spAutoFit/>
          </a:bodyPr>
          <a:lstStyle/>
          <a:p>
            <a:pPr algn="ctr"/>
            <a:r>
              <a:rPr lang="en-US" sz="2200" cap="all" dirty="0">
                <a:solidFill>
                  <a:srgbClr val="93BC00"/>
                </a:solidFill>
                <a:latin typeface="Source Sans Pro Light" panose="020B0403030403020204" pitchFamily="34" charset="0"/>
              </a:rPr>
              <a:t>SYSTEM scaffolds can be BUILT in  different configurations </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94500" y="5715000"/>
            <a:ext cx="622300" cy="769441"/>
          </a:xfrm>
          <a:prstGeom prst="rect">
            <a:avLst/>
          </a:prstGeom>
          <a:noFill/>
        </p:spPr>
        <p:txBody>
          <a:bodyPr wrap="square" rtlCol="0">
            <a:spAutoFit/>
          </a:bodyPr>
          <a:lstStyle/>
          <a:p>
            <a:r>
              <a:rPr lang="en-US" sz="4400" dirty="0">
                <a:solidFill>
                  <a:schemeClr val="bg1"/>
                </a:solidFill>
              </a:rPr>
              <a:t>4</a:t>
            </a:r>
          </a:p>
        </p:txBody>
      </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4256" y="731559"/>
            <a:ext cx="4723769" cy="830997"/>
          </a:xfrm>
          <a:prstGeom prst="rect">
            <a:avLst/>
          </a:prstGeom>
          <a:noFill/>
        </p:spPr>
        <p:txBody>
          <a:bodyPr wrap="none" rtlCol="0">
            <a:spAutoFit/>
          </a:bodyPr>
          <a:lstStyle/>
          <a:p>
            <a:pPr algn="ctr"/>
            <a:r>
              <a:rPr lang="id-ID" sz="4800" cap="all" dirty="0">
                <a:solidFill>
                  <a:srgbClr val="333F50"/>
                </a:solidFill>
                <a:latin typeface="+mj-lt"/>
              </a:rPr>
              <a:t>SCAFFOLD RUN</a:t>
            </a:r>
            <a:endParaRPr lang="en-US" sz="4800" cap="all" dirty="0">
              <a:solidFill>
                <a:srgbClr val="333F50"/>
              </a:solidFill>
              <a:latin typeface="+mj-lt"/>
            </a:endParaRPr>
          </a:p>
        </p:txBody>
      </p:sp>
      <p:sp>
        <p:nvSpPr>
          <p:cNvPr id="9" name="TextBox 8"/>
          <p:cNvSpPr txBox="1"/>
          <p:nvPr/>
        </p:nvSpPr>
        <p:spPr>
          <a:xfrm>
            <a:off x="5842000" y="1828800"/>
            <a:ext cx="5943600" cy="4247316"/>
          </a:xfrm>
          <a:prstGeom prst="rect">
            <a:avLst/>
          </a:prstGeom>
          <a:noFill/>
        </p:spPr>
        <p:txBody>
          <a:bodyPr wrap="square" rtlCol="0">
            <a:spAutoFit/>
          </a:bodyPr>
          <a:lstStyle/>
          <a:p>
            <a:pPr>
              <a:spcAft>
                <a:spcPts val="1200"/>
              </a:spcAft>
              <a:buFont typeface="Arial"/>
              <a:buChar char="•"/>
            </a:pPr>
            <a:r>
              <a:rPr lang="en-US" sz="2400" dirty="0">
                <a:solidFill>
                  <a:srgbClr val="7F7F7F"/>
                </a:solidFill>
              </a:rPr>
              <a:t> A scaffold run can be built to any length and height. </a:t>
            </a:r>
          </a:p>
          <a:p>
            <a:pPr>
              <a:spcAft>
                <a:spcPts val="1200"/>
              </a:spcAft>
              <a:buFont typeface="Arial"/>
              <a:buChar char="•"/>
            </a:pPr>
            <a:r>
              <a:rPr lang="en-US" sz="2400" dirty="0">
                <a:solidFill>
                  <a:srgbClr val="7F7F7F"/>
                </a:solidFill>
              </a:rPr>
              <a:t> The process of building a scaffold run involves attaching bays lengthwise to an existing system scaffold tower unit. </a:t>
            </a:r>
          </a:p>
          <a:p>
            <a:pPr>
              <a:spcAft>
                <a:spcPts val="1200"/>
              </a:spcAft>
              <a:buFont typeface="Arial"/>
              <a:buChar char="•"/>
            </a:pPr>
            <a:r>
              <a:rPr lang="en-US" sz="2400" dirty="0">
                <a:solidFill>
                  <a:srgbClr val="7F7F7F"/>
                </a:solidFill>
              </a:rPr>
              <a:t> Once the run is built to the desired length, additional lifts can be added to reach the desired height. </a:t>
            </a:r>
          </a:p>
          <a:p>
            <a:pPr>
              <a:spcAft>
                <a:spcPts val="1200"/>
              </a:spcAft>
              <a:buFont typeface="Arial"/>
              <a:buChar char="•"/>
            </a:pPr>
            <a:r>
              <a:rPr lang="en-US" sz="2400" dirty="0">
                <a:solidFill>
                  <a:srgbClr val="7F7F7F"/>
                </a:solidFill>
              </a:rPr>
              <a:t> Scaffold Runs may have working platforms at several levels.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scaffolding-drawing-47.jpg"/>
          <p:cNvPicPr>
            <a:picLocks noChangeAspect="1"/>
          </p:cNvPicPr>
          <p:nvPr/>
        </p:nvPicPr>
        <p:blipFill>
          <a:blip r:embed="rId5"/>
          <a:srcRect t="3819" b="3819"/>
          <a:stretch>
            <a:fillRect/>
          </a:stretch>
        </p:blipFill>
        <p:spPr>
          <a:xfrm>
            <a:off x="254000" y="1244600"/>
            <a:ext cx="5321300" cy="49149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9704" y="629959"/>
            <a:ext cx="5412660" cy="830997"/>
          </a:xfrm>
          <a:prstGeom prst="rect">
            <a:avLst/>
          </a:prstGeom>
          <a:noFill/>
        </p:spPr>
        <p:txBody>
          <a:bodyPr wrap="none" rtlCol="0">
            <a:spAutoFit/>
          </a:bodyPr>
          <a:lstStyle/>
          <a:p>
            <a:pPr algn="ctr"/>
            <a:r>
              <a:rPr lang="id-ID" sz="4800" cap="all" dirty="0">
                <a:solidFill>
                  <a:srgbClr val="333F50"/>
                </a:solidFill>
                <a:latin typeface="+mj-lt"/>
              </a:rPr>
              <a:t>AREA SCAFFOLDS</a:t>
            </a:r>
            <a:endParaRPr lang="en-US" sz="4800" cap="all" dirty="0">
              <a:solidFill>
                <a:srgbClr val="333F50"/>
              </a:solidFill>
              <a:latin typeface="+mj-lt"/>
            </a:endParaRPr>
          </a:p>
        </p:txBody>
      </p:sp>
      <p:sp>
        <p:nvSpPr>
          <p:cNvPr id="25" name="TextBox 24"/>
          <p:cNvSpPr txBox="1"/>
          <p:nvPr/>
        </p:nvSpPr>
        <p:spPr>
          <a:xfrm>
            <a:off x="1790700" y="5334000"/>
            <a:ext cx="4381500" cy="492443"/>
          </a:xfrm>
          <a:prstGeom prst="rect">
            <a:avLst/>
          </a:prstGeom>
          <a:noFill/>
        </p:spPr>
        <p:txBody>
          <a:bodyPr wrap="square" rtlCol="0">
            <a:spAutoFit/>
          </a:bodyPr>
          <a:lstStyle/>
          <a:p>
            <a:r>
              <a:rPr lang="en-US" sz="2600" dirty="0">
                <a:solidFill>
                  <a:srgbClr val="FFFFFF"/>
                </a:solidFill>
              </a:rPr>
              <a:t>PUTLOG (TRUSSES)</a:t>
            </a:r>
          </a:p>
        </p:txBody>
      </p:sp>
      <p:sp>
        <p:nvSpPr>
          <p:cNvPr id="26" name="TextBox 25"/>
          <p:cNvSpPr txBox="1"/>
          <p:nvPr/>
        </p:nvSpPr>
        <p:spPr>
          <a:xfrm>
            <a:off x="7327900" y="5308600"/>
            <a:ext cx="4381500" cy="492443"/>
          </a:xfrm>
          <a:prstGeom prst="rect">
            <a:avLst/>
          </a:prstGeom>
          <a:noFill/>
        </p:spPr>
        <p:txBody>
          <a:bodyPr wrap="square" rtlCol="0">
            <a:spAutoFit/>
          </a:bodyPr>
          <a:lstStyle/>
          <a:p>
            <a:r>
              <a:rPr lang="en-US" sz="2600" dirty="0">
                <a:solidFill>
                  <a:srgbClr val="FFFFFF"/>
                </a:solidFill>
              </a:rPr>
              <a:t>STRINGER &amp; JOISTS</a:t>
            </a:r>
          </a:p>
        </p:txBody>
      </p:sp>
      <p:sp>
        <p:nvSpPr>
          <p:cNvPr id="5" name="TextBox 4"/>
          <p:cNvSpPr txBox="1"/>
          <p:nvPr/>
        </p:nvSpPr>
        <p:spPr>
          <a:xfrm>
            <a:off x="5880100" y="1917700"/>
            <a:ext cx="5575300" cy="3693319"/>
          </a:xfrm>
          <a:prstGeom prst="rect">
            <a:avLst/>
          </a:prstGeom>
          <a:noFill/>
        </p:spPr>
        <p:txBody>
          <a:bodyPr wrap="square" rtlCol="0">
            <a:spAutoFit/>
          </a:bodyPr>
          <a:lstStyle/>
          <a:p>
            <a:r>
              <a:rPr lang="en-US" sz="2400" dirty="0">
                <a:solidFill>
                  <a:schemeClr val="tx1">
                    <a:lumMod val="65000"/>
                    <a:lumOff val="35000"/>
                  </a:schemeClr>
                </a:solidFill>
              </a:rPr>
              <a:t>Area scaffolds, are used to provide a large working area. The top level is planked to form the platform for work on/near ceilings.</a:t>
            </a:r>
          </a:p>
          <a:p>
            <a:endParaRPr lang="en-US" sz="2400" dirty="0">
              <a:solidFill>
                <a:schemeClr val="tx1">
                  <a:lumMod val="65000"/>
                  <a:lumOff val="35000"/>
                </a:schemeClr>
              </a:solidFill>
            </a:endParaRPr>
          </a:p>
          <a:p>
            <a:r>
              <a:rPr lang="en-US" sz="2400" dirty="0">
                <a:solidFill>
                  <a:schemeClr val="tx1">
                    <a:lumMod val="65000"/>
                    <a:lumOff val="35000"/>
                  </a:schemeClr>
                </a:solidFill>
              </a:rPr>
              <a:t>Except for the working levels in the perimeter bays, an Area Scaffold should have only one working level, at the top. </a:t>
            </a:r>
          </a:p>
          <a:p>
            <a:endParaRPr lang="en-US" dirty="0"/>
          </a:p>
        </p:txBody>
      </p:sp>
      <p:pic>
        <p:nvPicPr>
          <p:cNvPr id="7" name="Picture 6" descr="Birdcage.psd"/>
          <p:cNvPicPr>
            <a:picLocks noChangeAspect="1"/>
          </p:cNvPicPr>
          <p:nvPr/>
        </p:nvPicPr>
        <p:blipFill>
          <a:blip r:embed="rId3"/>
          <a:stretch>
            <a:fillRect/>
          </a:stretch>
        </p:blipFill>
        <p:spPr>
          <a:xfrm>
            <a:off x="0" y="1392237"/>
            <a:ext cx="5520902" cy="4500563"/>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2017" y="490259"/>
            <a:ext cx="2998838" cy="830997"/>
          </a:xfrm>
          <a:prstGeom prst="rect">
            <a:avLst/>
          </a:prstGeom>
          <a:noFill/>
        </p:spPr>
        <p:txBody>
          <a:bodyPr wrap="none" rtlCol="0">
            <a:spAutoFit/>
          </a:bodyPr>
          <a:lstStyle/>
          <a:p>
            <a:pPr algn="ctr"/>
            <a:r>
              <a:rPr lang="id-ID" sz="4800" cap="all" dirty="0">
                <a:solidFill>
                  <a:srgbClr val="333F50"/>
                </a:solidFill>
                <a:latin typeface="+mj-lt"/>
              </a:rPr>
              <a:t>BRACING</a:t>
            </a:r>
            <a:endParaRPr lang="en-US" sz="4800" cap="all" dirty="0">
              <a:solidFill>
                <a:srgbClr val="333F50"/>
              </a:solidFill>
              <a:latin typeface="+mj-lt"/>
            </a:endParaRPr>
          </a:p>
        </p:txBody>
      </p:sp>
      <p:sp>
        <p:nvSpPr>
          <p:cNvPr id="5" name="TextBox 4"/>
          <p:cNvSpPr txBox="1"/>
          <p:nvPr/>
        </p:nvSpPr>
        <p:spPr>
          <a:xfrm>
            <a:off x="8940800" y="457200"/>
            <a:ext cx="2946400" cy="5847755"/>
          </a:xfrm>
          <a:prstGeom prst="rect">
            <a:avLst/>
          </a:prstGeom>
          <a:noFill/>
        </p:spPr>
        <p:txBody>
          <a:bodyPr wrap="square" rtlCol="0">
            <a:spAutoFit/>
          </a:bodyPr>
          <a:lstStyle/>
          <a:p>
            <a:r>
              <a:rPr lang="en-US" sz="2200" dirty="0">
                <a:solidFill>
                  <a:schemeClr val="tx1">
                    <a:lumMod val="65000"/>
                    <a:lumOff val="35000"/>
                  </a:schemeClr>
                </a:solidFill>
              </a:rPr>
              <a:t>Bracing must always be installed as you build. </a:t>
            </a:r>
          </a:p>
          <a:p>
            <a:endParaRPr lang="en-US" sz="2200" dirty="0">
              <a:solidFill>
                <a:schemeClr val="tx1">
                  <a:lumMod val="65000"/>
                  <a:lumOff val="35000"/>
                </a:schemeClr>
              </a:solidFill>
            </a:endParaRPr>
          </a:p>
          <a:p>
            <a:r>
              <a:rPr lang="en-US" sz="2200" dirty="0">
                <a:solidFill>
                  <a:schemeClr val="tx1">
                    <a:lumMod val="65000"/>
                    <a:lumOff val="35000"/>
                  </a:schemeClr>
                </a:solidFill>
              </a:rPr>
              <a:t>Bracing should be installed on the first and the last post and on 5 post increments. It may be located in a single bay or across several bays. </a:t>
            </a:r>
          </a:p>
          <a:p>
            <a:endParaRPr lang="en-US" sz="2200" dirty="0">
              <a:solidFill>
                <a:schemeClr val="tx1">
                  <a:lumMod val="65000"/>
                  <a:lumOff val="35000"/>
                </a:schemeClr>
              </a:solidFill>
            </a:endParaRPr>
          </a:p>
          <a:p>
            <a:r>
              <a:rPr lang="en-US" sz="2200" b="1" u="sng" dirty="0">
                <a:solidFill>
                  <a:schemeClr val="tx1">
                    <a:lumMod val="65000"/>
                    <a:lumOff val="35000"/>
                  </a:schemeClr>
                </a:solidFill>
              </a:rPr>
              <a:t>Always follow manufacturer’s instructions regarding bracing.</a:t>
            </a:r>
          </a:p>
        </p:txBody>
      </p:sp>
      <p:pic>
        <p:nvPicPr>
          <p:cNvPr id="6" name="Picture 5" descr="System Bracing (1).psd"/>
          <p:cNvPicPr>
            <a:picLocks noChangeAspect="1"/>
          </p:cNvPicPr>
          <p:nvPr/>
        </p:nvPicPr>
        <p:blipFill>
          <a:blip r:embed="rId3"/>
          <a:stretch>
            <a:fillRect/>
          </a:stretch>
        </p:blipFill>
        <p:spPr>
          <a:xfrm>
            <a:off x="0" y="1244601"/>
            <a:ext cx="8796626" cy="44831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1859"/>
            <a:ext cx="4635500" cy="769441"/>
          </a:xfrm>
          <a:prstGeom prst="rect">
            <a:avLst/>
          </a:prstGeom>
          <a:noFill/>
        </p:spPr>
        <p:txBody>
          <a:bodyPr wrap="square" rtlCol="0">
            <a:spAutoFit/>
          </a:bodyPr>
          <a:lstStyle/>
          <a:p>
            <a:pPr algn="ctr"/>
            <a:r>
              <a:rPr lang="id-ID" sz="4400" cap="all" dirty="0">
                <a:solidFill>
                  <a:srgbClr val="333F50"/>
                </a:solidFill>
                <a:latin typeface="+mj-lt"/>
              </a:rPr>
              <a:t>SKETCHING</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65100" y="1428749"/>
            <a:ext cx="4650069" cy="4121151"/>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5092700" y="825500"/>
            <a:ext cx="5029200" cy="4927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38150" y="412750"/>
            <a:ext cx="3616248" cy="819150"/>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2153937" y="1276350"/>
            <a:ext cx="6501113" cy="4451350"/>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38150" y="412750"/>
            <a:ext cx="3616248" cy="819150"/>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968500" y="777399"/>
            <a:ext cx="7988300" cy="5486372"/>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9800" y="337859"/>
            <a:ext cx="5454463" cy="769441"/>
          </a:xfrm>
          <a:prstGeom prst="rect">
            <a:avLst/>
          </a:prstGeom>
          <a:noFill/>
        </p:spPr>
        <p:txBody>
          <a:bodyPr wrap="none" rtlCol="0">
            <a:spAutoFit/>
          </a:bodyPr>
          <a:lstStyle/>
          <a:p>
            <a:pPr algn="ctr"/>
            <a:r>
              <a:rPr lang="id-ID" sz="4400" dirty="0">
                <a:solidFill>
                  <a:schemeClr val="tx2"/>
                </a:solidFill>
                <a:latin typeface="+mj-lt"/>
              </a:rPr>
              <a:t>SYSTEM SCAFFOLDS</a:t>
            </a:r>
            <a:endParaRPr lang="en-US" sz="4400" dirty="0">
              <a:solidFill>
                <a:schemeClr val="tx2"/>
              </a:solidFill>
              <a:latin typeface="+mj-lt"/>
            </a:endParaRPr>
          </a:p>
        </p:txBody>
      </p:sp>
      <p:sp>
        <p:nvSpPr>
          <p:cNvPr id="7" name="TextBox 6"/>
          <p:cNvSpPr txBox="1"/>
          <p:nvPr/>
        </p:nvSpPr>
        <p:spPr>
          <a:xfrm>
            <a:off x="5067301" y="1257300"/>
            <a:ext cx="6591300" cy="4847480"/>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System Scaffolds are versatile and fairly easy to put together. </a:t>
            </a:r>
          </a:p>
          <a:p>
            <a:pPr>
              <a:spcAft>
                <a:spcPts val="1800"/>
              </a:spcAft>
              <a:buFont typeface="Arial"/>
              <a:buChar char="•"/>
            </a:pPr>
            <a:r>
              <a:rPr lang="en-US" sz="2400" dirty="0">
                <a:solidFill>
                  <a:srgbClr val="595959"/>
                </a:solidFill>
              </a:rPr>
              <a:t>  Made from steel or aluminum tubes with special connections for joining the different components together. </a:t>
            </a:r>
          </a:p>
          <a:p>
            <a:pPr>
              <a:spcAft>
                <a:spcPts val="1800"/>
              </a:spcAft>
              <a:buFont typeface="Arial"/>
              <a:buChar char="•"/>
            </a:pPr>
            <a:r>
              <a:rPr lang="en-US" sz="2400" dirty="0">
                <a:solidFill>
                  <a:srgbClr val="595959"/>
                </a:solidFill>
              </a:rPr>
              <a:t>  Multiple connection points allow work platforms to be located at different levels.</a:t>
            </a:r>
          </a:p>
          <a:p>
            <a:pPr>
              <a:spcAft>
                <a:spcPts val="1800"/>
              </a:spcAft>
              <a:buFont typeface="Arial"/>
              <a:buChar char="•"/>
            </a:pPr>
            <a:r>
              <a:rPr lang="en-US" sz="2400" dirty="0">
                <a:solidFill>
                  <a:srgbClr val="595959"/>
                </a:solidFill>
              </a:rPr>
              <a:t> Flexibility in the connections, and the ability to use different length members, allow System Scaffolds to fit around non-rectangular shapes. </a:t>
            </a:r>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34663" r="29984"/>
              <a:stretch>
                <a:fillRect/>
              </a:stretch>
            </p:blipFill>
          </mc:Choice>
          <mc:Fallback>
            <p:blipFill>
              <a:blip r:embed="rId4"/>
              <a:srcRect l="34663" r="29984"/>
              <a:stretch>
                <a:fillRect/>
              </a:stretch>
            </p:blipFill>
          </mc:Fallback>
        </mc:AlternateContent>
        <p:spPr>
          <a:xfrm>
            <a:off x="254000" y="0"/>
            <a:ext cx="3898900" cy="6858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8E72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2032000" y="1251090"/>
            <a:ext cx="9929794" cy="4832092"/>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System Scaffolds can be constructed many ways including the following three fundamental ways: A </a:t>
            </a:r>
            <a:r>
              <a:rPr lang="en-US" sz="2400" cap="all" dirty="0">
                <a:solidFill>
                  <a:srgbClr val="595959"/>
                </a:solidFill>
              </a:rPr>
              <a:t>Single Bay (Tower) </a:t>
            </a:r>
            <a:r>
              <a:rPr lang="en-US" sz="2400" dirty="0">
                <a:solidFill>
                  <a:srgbClr val="595959"/>
                </a:solidFill>
              </a:rPr>
              <a:t>Scaffold, </a:t>
            </a:r>
            <a:r>
              <a:rPr lang="en-US" sz="2400" cap="all" dirty="0">
                <a:solidFill>
                  <a:srgbClr val="595959"/>
                </a:solidFill>
              </a:rPr>
              <a:t>Scaffold Runs </a:t>
            </a:r>
            <a:r>
              <a:rPr lang="en-US" sz="2400" dirty="0">
                <a:solidFill>
                  <a:srgbClr val="595959"/>
                </a:solidFill>
              </a:rPr>
              <a:t>or </a:t>
            </a:r>
            <a:r>
              <a:rPr lang="en-US" sz="2400" cap="all" dirty="0">
                <a:solidFill>
                  <a:srgbClr val="595959"/>
                </a:solidFill>
              </a:rPr>
              <a:t>Area Scaffolds</a:t>
            </a:r>
            <a:r>
              <a:rPr lang="en-US" sz="2400" dirty="0">
                <a:solidFill>
                  <a:srgbClr val="595959"/>
                </a:solidFill>
              </a:rPr>
              <a:t>. They are often used for circular scaffolds and around odd-shaped or irregular structures.</a:t>
            </a:r>
          </a:p>
          <a:p>
            <a:pPr>
              <a:spcAft>
                <a:spcPts val="1200"/>
              </a:spcAft>
              <a:buFont typeface="Arial"/>
              <a:buChar char="•"/>
            </a:pPr>
            <a:r>
              <a:rPr lang="en-US" sz="2400" dirty="0">
                <a:solidFill>
                  <a:srgbClr val="595959"/>
                </a:solidFill>
              </a:rPr>
              <a:t> </a:t>
            </a:r>
            <a:r>
              <a:rPr lang="en-US" sz="2400" cap="all" dirty="0">
                <a:solidFill>
                  <a:srgbClr val="595959"/>
                </a:solidFill>
              </a:rPr>
              <a:t>Square</a:t>
            </a:r>
            <a:r>
              <a:rPr lang="en-US" sz="2400" dirty="0">
                <a:solidFill>
                  <a:srgbClr val="595959"/>
                </a:solidFill>
              </a:rPr>
              <a:t> bays by placing a </a:t>
            </a:r>
            <a:r>
              <a:rPr lang="en-US" sz="2400" cap="all" dirty="0">
                <a:solidFill>
                  <a:srgbClr val="595959"/>
                </a:solidFill>
              </a:rPr>
              <a:t>horizontal diagonal brace (plan brace) </a:t>
            </a:r>
            <a:r>
              <a:rPr lang="en-US" sz="2400" dirty="0">
                <a:solidFill>
                  <a:srgbClr val="595959"/>
                </a:solidFill>
              </a:rPr>
              <a:t>between two diagonally opposite corner posts or some other method such as a squaring tool (if available).</a:t>
            </a:r>
          </a:p>
          <a:p>
            <a:pPr>
              <a:spcAft>
                <a:spcPts val="1200"/>
              </a:spcAft>
              <a:buFont typeface="Arial"/>
              <a:buChar char="•"/>
            </a:pPr>
            <a:r>
              <a:rPr lang="en-US" sz="2400" dirty="0">
                <a:solidFill>
                  <a:srgbClr val="595959"/>
                </a:solidFill>
              </a:rPr>
              <a:t> The specific configuration of the scaffold will determine the best layout arrangement for all ties and bracing. </a:t>
            </a:r>
            <a:r>
              <a:rPr lang="en-US" sz="2400" cap="all" dirty="0">
                <a:solidFill>
                  <a:srgbClr val="595959"/>
                </a:solidFill>
              </a:rPr>
              <a:t>Always follow manufacturer’s instructions regarding bracing requirements for your scaffold equipment.</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8E72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2032000" y="1251090"/>
            <a:ext cx="9929794" cy="4847480"/>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Once you know all the requirements of the project, you can develop a </a:t>
            </a:r>
            <a:r>
              <a:rPr lang="en-US" sz="2400" cap="all" dirty="0">
                <a:solidFill>
                  <a:srgbClr val="595959"/>
                </a:solidFill>
              </a:rPr>
              <a:t>plan</a:t>
            </a:r>
            <a:r>
              <a:rPr lang="en-US" sz="2400" dirty="0">
                <a:solidFill>
                  <a:srgbClr val="595959"/>
                </a:solidFill>
              </a:rPr>
              <a:t>. This plan, </a:t>
            </a:r>
            <a:r>
              <a:rPr lang="en-US" sz="2400" cap="all" dirty="0">
                <a:solidFill>
                  <a:srgbClr val="595959"/>
                </a:solidFill>
              </a:rPr>
              <a:t>in the form of a sketch or drawing</a:t>
            </a:r>
            <a:r>
              <a:rPr lang="en-US" sz="2400" dirty="0">
                <a:solidFill>
                  <a:srgbClr val="595959"/>
                </a:solidFill>
              </a:rPr>
              <a:t>, allows you to figure out the scaffold design on paper.</a:t>
            </a:r>
          </a:p>
          <a:p>
            <a:pPr>
              <a:spcAft>
                <a:spcPts val="1800"/>
              </a:spcAft>
              <a:buFont typeface="Arial"/>
              <a:buChar char="•"/>
            </a:pPr>
            <a:r>
              <a:rPr lang="en-US" sz="2400" dirty="0">
                <a:solidFill>
                  <a:srgbClr val="595959"/>
                </a:solidFill>
              </a:rPr>
              <a:t> You can develop your </a:t>
            </a:r>
            <a:r>
              <a:rPr lang="en-US" sz="2400" cap="all" dirty="0">
                <a:solidFill>
                  <a:srgbClr val="595959"/>
                </a:solidFill>
              </a:rPr>
              <a:t>equipment list </a:t>
            </a:r>
            <a:r>
              <a:rPr lang="en-US" sz="2400" dirty="0">
                <a:solidFill>
                  <a:srgbClr val="595959"/>
                </a:solidFill>
              </a:rPr>
              <a:t>from a sketch or drawing of the scaffold configuration. </a:t>
            </a:r>
          </a:p>
          <a:p>
            <a:pPr>
              <a:spcAft>
                <a:spcPts val="1800"/>
              </a:spcAft>
              <a:buFont typeface="Arial"/>
              <a:buChar char="•"/>
            </a:pPr>
            <a:r>
              <a:rPr lang="en-US" sz="2400" dirty="0">
                <a:solidFill>
                  <a:srgbClr val="595959"/>
                </a:solidFill>
              </a:rPr>
              <a:t> Your sketch doesn’t have to be perfect but it should show different views of the scaffold such as: the </a:t>
            </a:r>
            <a:r>
              <a:rPr lang="en-US" sz="2400" cap="all" dirty="0">
                <a:solidFill>
                  <a:srgbClr val="595959"/>
                </a:solidFill>
              </a:rPr>
              <a:t>plan view </a:t>
            </a:r>
            <a:r>
              <a:rPr lang="en-US" sz="2400" dirty="0">
                <a:solidFill>
                  <a:srgbClr val="595959"/>
                </a:solidFill>
              </a:rPr>
              <a:t>and </a:t>
            </a:r>
            <a:r>
              <a:rPr lang="en-US" sz="2400" cap="all" dirty="0">
                <a:solidFill>
                  <a:srgbClr val="595959"/>
                </a:solidFill>
              </a:rPr>
              <a:t>elevations (front and side)</a:t>
            </a:r>
            <a:r>
              <a:rPr lang="en-US" sz="2400" dirty="0">
                <a:solidFill>
                  <a:srgbClr val="595959"/>
                </a:solidFill>
              </a:rPr>
              <a:t>. It should also include important </a:t>
            </a:r>
            <a:r>
              <a:rPr lang="en-US" sz="2400" cap="all" dirty="0">
                <a:solidFill>
                  <a:srgbClr val="595959"/>
                </a:solidFill>
              </a:rPr>
              <a:t>details</a:t>
            </a:r>
            <a:r>
              <a:rPr lang="en-US" sz="2400" dirty="0">
                <a:solidFill>
                  <a:srgbClr val="595959"/>
                </a:solidFill>
              </a:rPr>
              <a:t>.</a:t>
            </a:r>
          </a:p>
          <a:p>
            <a:pPr>
              <a:spcAft>
                <a:spcPts val="1800"/>
              </a:spcAft>
              <a:buFont typeface="Arial"/>
              <a:buChar char="•"/>
            </a:pPr>
            <a:r>
              <a:rPr lang="en-US" sz="2400" dirty="0">
                <a:solidFill>
                  <a:srgbClr val="595959"/>
                </a:solidFill>
              </a:rPr>
              <a:t> </a:t>
            </a:r>
            <a:r>
              <a:rPr lang="en-US" sz="2400" cap="all" dirty="0">
                <a:solidFill>
                  <a:srgbClr val="595959"/>
                </a:solidFill>
              </a:rPr>
              <a:t>Graph paper </a:t>
            </a:r>
            <a:r>
              <a:rPr lang="en-US" sz="2400" dirty="0">
                <a:solidFill>
                  <a:srgbClr val="595959"/>
                </a:solidFill>
              </a:rPr>
              <a:t>can be a helpful tool to allow you to draw your scaffold to scale</a:t>
            </a:r>
            <a:endParaRPr lang="en-US" sz="24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39762" y="5465762"/>
            <a:ext cx="752476"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71764" y="5465762"/>
            <a:ext cx="752475"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4703764" y="5465761"/>
            <a:ext cx="752477"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737351" y="5467350"/>
            <a:ext cx="749300"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2"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49994" y="2600458"/>
            <a:ext cx="8517476" cy="830997"/>
          </a:xfrm>
          <a:prstGeom prst="rect">
            <a:avLst/>
          </a:prstGeom>
          <a:noFill/>
        </p:spPr>
        <p:txBody>
          <a:bodyPr wrap="none" rtlCol="0">
            <a:spAutoFit/>
          </a:bodyPr>
          <a:lstStyle/>
          <a:p>
            <a:pPr algn="ctr"/>
            <a:r>
              <a:rPr lang="id-ID" sz="4800" dirty="0">
                <a:solidFill>
                  <a:schemeClr val="bg1"/>
                </a:solidFill>
              </a:rPr>
              <a:t>MULTI-LIFT &amp; BAY SCAFFOLDS</a:t>
            </a:r>
          </a:p>
        </p:txBody>
      </p:sp>
      <p:sp>
        <p:nvSpPr>
          <p:cNvPr id="41" name="Rectangle 40"/>
          <p:cNvSpPr/>
          <p:nvPr/>
        </p:nvSpPr>
        <p:spPr>
          <a:xfrm>
            <a:off x="1041400" y="3367029"/>
            <a:ext cx="10414000" cy="430887"/>
          </a:xfrm>
          <a:prstGeom prst="rect">
            <a:avLst/>
          </a:prstGeom>
          <a:noFill/>
        </p:spPr>
        <p:txBody>
          <a:bodyPr wrap="square">
            <a:spAutoFit/>
          </a:bodyPr>
          <a:lstStyle/>
          <a:p>
            <a:pPr algn="ctr"/>
            <a:r>
              <a:rPr lang="en-US" sz="2200" cap="all" dirty="0">
                <a:solidFill>
                  <a:srgbClr val="93BC00"/>
                </a:solidFill>
                <a:latin typeface="Source Sans Pro Light" panose="020B0403030403020204" pitchFamily="34" charset="0"/>
              </a:rPr>
              <a:t>SYSTEM scaffolds can be built to any height, length or width</a:t>
            </a:r>
            <a:r>
              <a:rPr lang="id-ID" sz="2200" cap="all" dirty="0">
                <a:solidFill>
                  <a:srgbClr val="93F300"/>
                </a:solidFill>
                <a:latin typeface="Source Sans Pro Light" panose="020B0403030403020204" pitchFamily="34" charset="0"/>
              </a:rPr>
              <a:t> </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128000" y="5181600"/>
            <a:ext cx="2032000" cy="1676400"/>
            <a:chOff x="8128000" y="5181600"/>
            <a:chExt cx="2032000" cy="1676400"/>
          </a:xfrm>
          <a:solidFill>
            <a:srgbClr val="AF9BAA"/>
          </a:solidFill>
        </p:grpSpPr>
        <p:sp>
          <p:nvSpPr>
            <p:cNvPr id="16" name="Rectangle 15"/>
            <p:cNvSpPr/>
            <p:nvPr/>
          </p:nvSpPr>
          <p:spPr>
            <a:xfrm rot="16200000">
              <a:off x="8305800" y="5003800"/>
              <a:ext cx="16764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8877300" y="5651500"/>
              <a:ext cx="571500" cy="769441"/>
            </a:xfrm>
            <a:prstGeom prst="rect">
              <a:avLst/>
            </a:prstGeom>
            <a:grpFill/>
          </p:spPr>
          <p:txBody>
            <a:bodyPr wrap="square" rtlCol="0">
              <a:spAutoFit/>
            </a:bodyPr>
            <a:lstStyle/>
            <a:p>
              <a:r>
                <a:rPr lang="en-US" sz="4400" dirty="0">
                  <a:solidFill>
                    <a:schemeClr val="bg1"/>
                  </a:solidFill>
                </a:rPr>
                <a:t>5</a:t>
              </a:r>
            </a:p>
          </p:txBody>
        </p:sp>
      </p:gr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par>
                          <p:cTn id="46" fill="hold">
                            <p:stCondLst>
                              <p:cond delay="4000"/>
                            </p:stCondLst>
                            <p:childTnLst>
                              <p:par>
                                <p:cTn id="47" presetID="16" presetClass="entr" presetSubtype="37"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outVertical)">
                                      <p:cBhvr>
                                        <p:cTn id="49" dur="500"/>
                                        <p:tgtEl>
                                          <p:spTgt spid="4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40" grpId="0"/>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400" y="439459"/>
            <a:ext cx="11023600" cy="769441"/>
          </a:xfrm>
          <a:prstGeom prst="rect">
            <a:avLst/>
          </a:prstGeom>
          <a:noFill/>
        </p:spPr>
        <p:txBody>
          <a:bodyPr wrap="square" rtlCol="0">
            <a:spAutoFit/>
          </a:bodyPr>
          <a:lstStyle/>
          <a:p>
            <a:pPr algn="ctr"/>
            <a:r>
              <a:rPr lang="id-ID" sz="4400" cap="all" dirty="0">
                <a:solidFill>
                  <a:schemeClr val="tx2">
                    <a:lumMod val="75000"/>
                  </a:schemeClr>
                </a:solidFill>
                <a:latin typeface="+mj-lt"/>
              </a:rPr>
              <a:t>HIGHER MULTI-LIFT SCAFFOLDS</a:t>
            </a:r>
            <a:endParaRPr lang="en-US" sz="4400" cap="all" dirty="0">
              <a:solidFill>
                <a:schemeClr val="tx2">
                  <a:lumMod val="75000"/>
                </a:schemeClr>
              </a:solidFill>
              <a:latin typeface="+mj-lt"/>
            </a:endParaRPr>
          </a:p>
        </p:txBody>
      </p:sp>
      <p:sp>
        <p:nvSpPr>
          <p:cNvPr id="4" name="TextBox 3"/>
          <p:cNvSpPr txBox="1"/>
          <p:nvPr/>
        </p:nvSpPr>
        <p:spPr>
          <a:xfrm>
            <a:off x="4394200" y="1689100"/>
            <a:ext cx="7061200" cy="2769989"/>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Ties ensure the stability of a scaffold. </a:t>
            </a:r>
          </a:p>
          <a:p>
            <a:pPr>
              <a:spcAft>
                <a:spcPts val="1800"/>
              </a:spcAft>
              <a:buFont typeface="Arial"/>
              <a:buChar char="•"/>
            </a:pPr>
            <a:r>
              <a:rPr lang="en-US" sz="2400" dirty="0">
                <a:solidFill>
                  <a:srgbClr val="595959"/>
                </a:solidFill>
              </a:rPr>
              <a:t> Ties must be used when the scaffold exceeds a permissible height-to-base ratio. </a:t>
            </a:r>
          </a:p>
          <a:p>
            <a:pPr>
              <a:spcAft>
                <a:spcPts val="1800"/>
              </a:spcAft>
              <a:buFont typeface="Arial"/>
              <a:buChar char="•"/>
            </a:pPr>
            <a:r>
              <a:rPr lang="en-US" sz="2400" dirty="0">
                <a:solidFill>
                  <a:srgbClr val="595959"/>
                </a:solidFill>
              </a:rPr>
              <a:t> A tie must be capable of restraining the scaffold from falling or leaning </a:t>
            </a:r>
            <a:r>
              <a:rPr lang="en-US" sz="2400" cap="all" dirty="0">
                <a:solidFill>
                  <a:srgbClr val="595959"/>
                </a:solidFill>
              </a:rPr>
              <a:t>away</a:t>
            </a:r>
            <a:r>
              <a:rPr lang="en-US" sz="2400" dirty="0">
                <a:solidFill>
                  <a:srgbClr val="595959"/>
                </a:solidFill>
              </a:rPr>
              <a:t> from the wall or leaning </a:t>
            </a:r>
            <a:r>
              <a:rPr lang="en-US" sz="2400" cap="all" dirty="0">
                <a:solidFill>
                  <a:srgbClr val="595959"/>
                </a:solidFill>
              </a:rPr>
              <a:t>toward</a:t>
            </a:r>
            <a:r>
              <a:rPr lang="en-US" sz="2400" dirty="0">
                <a:solidFill>
                  <a:srgbClr val="595959"/>
                </a:solidFill>
              </a:rPr>
              <a:t> the wall.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009650" y="1365249"/>
            <a:ext cx="2851150" cy="47996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439459"/>
            <a:ext cx="11023600" cy="769441"/>
          </a:xfrm>
          <a:prstGeom prst="rect">
            <a:avLst/>
          </a:prstGeom>
          <a:noFill/>
        </p:spPr>
        <p:txBody>
          <a:bodyPr wrap="square" rtlCol="0">
            <a:spAutoFit/>
          </a:bodyPr>
          <a:lstStyle/>
          <a:p>
            <a:pPr algn="ctr"/>
            <a:r>
              <a:rPr lang="id-ID" sz="4400" cap="all" dirty="0">
                <a:solidFill>
                  <a:srgbClr val="333F50"/>
                </a:solidFill>
                <a:latin typeface="+mj-lt"/>
              </a:rPr>
              <a:t>ENCLOSED SCAFFOLDS</a:t>
            </a:r>
            <a:endParaRPr lang="en-US" sz="4400" cap="all" dirty="0">
              <a:solidFill>
                <a:srgbClr val="333F50"/>
              </a:solidFill>
              <a:latin typeface="+mj-lt"/>
            </a:endParaRP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b="4054"/>
              <a:stretch>
                <a:fillRect/>
              </a:stretch>
            </p:blipFill>
          </mc:Choice>
          <mc:Fallback>
            <p:blipFill>
              <a:blip r:embed="rId4"/>
              <a:srcRect b="4054"/>
              <a:stretch>
                <a:fillRect/>
              </a:stretch>
            </p:blipFill>
          </mc:Fallback>
        </mc:AlternateContent>
        <p:spPr>
          <a:xfrm>
            <a:off x="304800" y="1257300"/>
            <a:ext cx="3175000" cy="5410200"/>
          </a:xfrm>
          <a:prstGeom prst="rect">
            <a:avLst/>
          </a:prstGeom>
        </p:spPr>
      </p:pic>
      <p:sp>
        <p:nvSpPr>
          <p:cNvPr id="5" name="TextBox 4"/>
          <p:cNvSpPr txBox="1"/>
          <p:nvPr/>
        </p:nvSpPr>
        <p:spPr>
          <a:xfrm>
            <a:off x="3797300" y="1244600"/>
            <a:ext cx="7658100" cy="5139868"/>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Enclosed Scaffolds are usually covered with netting, tarpaulins, plastic sheeting, or plywood.</a:t>
            </a:r>
          </a:p>
          <a:p>
            <a:pPr>
              <a:spcAft>
                <a:spcPts val="1200"/>
              </a:spcAft>
              <a:buFont typeface="Arial"/>
              <a:buChar char="•"/>
            </a:pPr>
            <a:r>
              <a:rPr lang="en-US" sz="2400" dirty="0">
                <a:solidFill>
                  <a:srgbClr val="595959"/>
                </a:solidFill>
              </a:rPr>
              <a:t> Enclosed Scaffolds are used for: weather protection, preventing materials from spreading or debris from falling.</a:t>
            </a:r>
          </a:p>
          <a:p>
            <a:pPr>
              <a:spcAft>
                <a:spcPts val="1200"/>
              </a:spcAft>
              <a:buFont typeface="Arial"/>
              <a:buChar char="•"/>
            </a:pPr>
            <a:r>
              <a:rPr lang="en-US" sz="2400" dirty="0">
                <a:solidFill>
                  <a:srgbClr val="595959"/>
                </a:solidFill>
              </a:rPr>
              <a:t> Enclosed Scaffolds are subjected to much greater loads than standard scaffolds. </a:t>
            </a:r>
          </a:p>
          <a:p>
            <a:pPr>
              <a:spcAft>
                <a:spcPts val="1200"/>
              </a:spcAft>
              <a:buFont typeface="Arial"/>
              <a:buChar char="•"/>
            </a:pPr>
            <a:r>
              <a:rPr lang="en-US" sz="2400" dirty="0">
                <a:solidFill>
                  <a:srgbClr val="595959"/>
                </a:solidFill>
              </a:rPr>
              <a:t> When using scaffold equipment used for hazardous material abatement, the entire scaffold structure must be tightly enclosed to keep the hazardous material in. </a:t>
            </a:r>
          </a:p>
          <a:p>
            <a:endParaRPr lang="en-US" sz="2400" dirty="0">
              <a:solidFill>
                <a:srgbClr val="7F7F7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643" y="4165601"/>
            <a:ext cx="2599196" cy="2374900"/>
          </a:xfrm>
          <a:prstGeom prst="rect">
            <a:avLst/>
          </a:prstGeom>
        </p:spPr>
      </p:pic>
      <p:sp>
        <p:nvSpPr>
          <p:cNvPr id="4" name="TextBox 3"/>
          <p:cNvSpPr txBox="1"/>
          <p:nvPr/>
        </p:nvSpPr>
        <p:spPr>
          <a:xfrm>
            <a:off x="0" y="464859"/>
            <a:ext cx="11023600" cy="769441"/>
          </a:xfrm>
          <a:prstGeom prst="rect">
            <a:avLst/>
          </a:prstGeom>
          <a:noFill/>
        </p:spPr>
        <p:txBody>
          <a:bodyPr wrap="square" rtlCol="0">
            <a:spAutoFit/>
          </a:bodyPr>
          <a:lstStyle/>
          <a:p>
            <a:pPr algn="ctr"/>
            <a:r>
              <a:rPr lang="id-ID" sz="4400" cap="all" dirty="0">
                <a:solidFill>
                  <a:srgbClr val="333F50"/>
                </a:solidFill>
                <a:latin typeface="+mj-lt"/>
              </a:rPr>
              <a:t>INSPECTING COMPLETED SCAFFOLDS</a:t>
            </a:r>
            <a:endParaRPr lang="en-US" sz="4400" cap="all" dirty="0">
              <a:solidFill>
                <a:srgbClr val="333F50"/>
              </a:solidFill>
              <a:latin typeface="+mj-lt"/>
            </a:endParaRPr>
          </a:p>
        </p:txBody>
      </p:sp>
      <p:sp>
        <p:nvSpPr>
          <p:cNvPr id="6" name="TextBox 5"/>
          <p:cNvSpPr txBox="1"/>
          <p:nvPr/>
        </p:nvSpPr>
        <p:spPr>
          <a:xfrm>
            <a:off x="3898900" y="1587500"/>
            <a:ext cx="7848600" cy="4185761"/>
          </a:xfrm>
          <a:prstGeom prst="rect">
            <a:avLst/>
          </a:prstGeom>
          <a:noFill/>
        </p:spPr>
        <p:txBody>
          <a:bodyPr wrap="square" rtlCol="0">
            <a:spAutoFit/>
          </a:bodyPr>
          <a:lstStyle/>
          <a:p>
            <a:pPr>
              <a:spcAft>
                <a:spcPts val="3000"/>
              </a:spcAft>
              <a:buFont typeface="Arial"/>
              <a:buChar char="•"/>
            </a:pPr>
            <a:r>
              <a:rPr lang="en-US" sz="2400" dirty="0">
                <a:solidFill>
                  <a:srgbClr val="595959"/>
                </a:solidFill>
              </a:rPr>
              <a:t> The Competent Person must inspect the completed scaffold to ensure it is safe. </a:t>
            </a:r>
          </a:p>
          <a:p>
            <a:pPr>
              <a:spcAft>
                <a:spcPts val="3000"/>
              </a:spcAft>
              <a:buFont typeface="Arial"/>
              <a:buChar char="•"/>
            </a:pPr>
            <a:r>
              <a:rPr lang="en-US" sz="2400" dirty="0">
                <a:solidFill>
                  <a:srgbClr val="595959"/>
                </a:solidFill>
              </a:rPr>
              <a:t> Scaffold inspections must be made </a:t>
            </a:r>
            <a:r>
              <a:rPr lang="en-US" sz="2400" cap="all" dirty="0">
                <a:solidFill>
                  <a:srgbClr val="595959"/>
                </a:solidFill>
              </a:rPr>
              <a:t>BEFORE IT IS USED, at the CHANGE OF EACH SHIFT, and at minimum ONCE A DAY, or AFTER SOMETHING HAPPENS </a:t>
            </a:r>
            <a:r>
              <a:rPr lang="en-US" sz="2400" dirty="0">
                <a:solidFill>
                  <a:srgbClr val="595959"/>
                </a:solidFill>
              </a:rPr>
              <a:t>that could have altered the scaffold.</a:t>
            </a:r>
          </a:p>
          <a:p>
            <a:pPr>
              <a:spcAft>
                <a:spcPts val="3000"/>
              </a:spcAft>
              <a:buFont typeface="Arial"/>
              <a:buChar char="•"/>
            </a:pPr>
            <a:r>
              <a:rPr lang="en-US" sz="2400" dirty="0">
                <a:solidFill>
                  <a:srgbClr val="595959"/>
                </a:solidFill>
              </a:rPr>
              <a:t> The three-colored tag system notifies workers of the construction or modification status of the scaffold to maximize safety.</a:t>
            </a: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r="44474"/>
              <a:stretch>
                <a:fillRect/>
              </a:stretch>
            </p:blipFill>
          </mc:Choice>
          <mc:Fallback>
            <p:blipFill>
              <a:blip r:embed="rId6"/>
              <a:srcRect r="44474"/>
              <a:stretch>
                <a:fillRect/>
              </a:stretch>
            </p:blipFill>
          </mc:Fallback>
        </mc:AlternateContent>
        <p:spPr>
          <a:xfrm>
            <a:off x="514350" y="1397000"/>
            <a:ext cx="2887392" cy="26035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61533" y="1123950"/>
            <a:ext cx="7220517" cy="4527550"/>
          </a:xfrm>
          <a:prstGeom prst="rect">
            <a:avLst/>
          </a:prstGeom>
        </p:spPr>
      </p:pic>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438150" y="412750"/>
            <a:ext cx="3616248" cy="8191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AF9B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TextBox 6"/>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4" name="TextBox 13"/>
          <p:cNvSpPr txBox="1"/>
          <p:nvPr/>
        </p:nvSpPr>
        <p:spPr>
          <a:xfrm>
            <a:off x="2057400" y="1270000"/>
            <a:ext cx="9639300" cy="4924424"/>
          </a:xfrm>
          <a:prstGeom prst="rect">
            <a:avLst/>
          </a:prstGeom>
          <a:noFill/>
        </p:spPr>
        <p:txBody>
          <a:bodyPr wrap="square" rtlCol="0">
            <a:spAutoFit/>
          </a:bodyPr>
          <a:lstStyle/>
          <a:p>
            <a:pPr>
              <a:spcAft>
                <a:spcPts val="1200"/>
              </a:spcAft>
              <a:buFont typeface="Arial"/>
              <a:buChar char="•"/>
            </a:pPr>
            <a:r>
              <a:rPr lang="en-US" sz="2400" dirty="0">
                <a:solidFill>
                  <a:schemeClr val="bg2">
                    <a:lumMod val="50000"/>
                  </a:schemeClr>
                </a:solidFill>
              </a:rPr>
              <a:t> </a:t>
            </a:r>
            <a:r>
              <a:rPr lang="en-US" sz="2400" cap="all" dirty="0">
                <a:solidFill>
                  <a:srgbClr val="595959"/>
                </a:solidFill>
              </a:rPr>
              <a:t>Enclosed Scaffolds </a:t>
            </a:r>
            <a:r>
              <a:rPr lang="en-US" sz="2400" dirty="0">
                <a:solidFill>
                  <a:srgbClr val="595959"/>
                </a:solidFill>
              </a:rPr>
              <a:t>are used for: </a:t>
            </a:r>
            <a:r>
              <a:rPr lang="en-US" sz="2400" cap="all" dirty="0">
                <a:solidFill>
                  <a:srgbClr val="595959"/>
                </a:solidFill>
              </a:rPr>
              <a:t>weather protection</a:t>
            </a:r>
            <a:r>
              <a:rPr lang="en-US" sz="2400" dirty="0">
                <a:solidFill>
                  <a:srgbClr val="595959"/>
                </a:solidFill>
              </a:rPr>
              <a:t>, </a:t>
            </a:r>
            <a:r>
              <a:rPr lang="en-US" sz="2400" cap="all" dirty="0">
                <a:solidFill>
                  <a:srgbClr val="595959"/>
                </a:solidFill>
              </a:rPr>
              <a:t>preventing materials from spreading </a:t>
            </a:r>
            <a:r>
              <a:rPr lang="en-US" sz="2400" dirty="0">
                <a:solidFill>
                  <a:srgbClr val="595959"/>
                </a:solidFill>
              </a:rPr>
              <a:t>or </a:t>
            </a:r>
            <a:r>
              <a:rPr lang="en-US" sz="2400" cap="all" dirty="0">
                <a:solidFill>
                  <a:srgbClr val="595959"/>
                </a:solidFill>
              </a:rPr>
              <a:t>debris FROM falling</a:t>
            </a:r>
            <a:r>
              <a:rPr lang="en-US" sz="2400" dirty="0">
                <a:solidFill>
                  <a:srgbClr val="595959"/>
                </a:solidFill>
              </a:rPr>
              <a:t>.</a:t>
            </a:r>
          </a:p>
          <a:p>
            <a:pPr>
              <a:spcAft>
                <a:spcPts val="1200"/>
              </a:spcAft>
              <a:buFont typeface="Arial"/>
              <a:buChar char="•"/>
            </a:pPr>
            <a:r>
              <a:rPr lang="en-US" sz="2400" dirty="0">
                <a:solidFill>
                  <a:srgbClr val="595959"/>
                </a:solidFill>
              </a:rPr>
              <a:t> Enclosed Scaffolds are </a:t>
            </a:r>
            <a:r>
              <a:rPr lang="en-US" sz="2400" cap="all" dirty="0">
                <a:solidFill>
                  <a:srgbClr val="595959"/>
                </a:solidFill>
              </a:rPr>
              <a:t>subjected to much greater loads</a:t>
            </a:r>
            <a:r>
              <a:rPr lang="en-US" sz="2400" dirty="0">
                <a:solidFill>
                  <a:srgbClr val="595959"/>
                </a:solidFill>
              </a:rPr>
              <a:t>.</a:t>
            </a:r>
          </a:p>
          <a:p>
            <a:pPr>
              <a:spcAft>
                <a:spcPts val="1200"/>
              </a:spcAft>
              <a:buFont typeface="Arial"/>
              <a:buChar char="•"/>
            </a:pPr>
            <a:r>
              <a:rPr lang="en-US" sz="2400" dirty="0">
                <a:solidFill>
                  <a:srgbClr val="595959"/>
                </a:solidFill>
              </a:rPr>
              <a:t> </a:t>
            </a:r>
            <a:r>
              <a:rPr lang="en-US" sz="2400" cap="all" dirty="0">
                <a:solidFill>
                  <a:srgbClr val="595959"/>
                </a:solidFill>
              </a:rPr>
              <a:t>protect </a:t>
            </a:r>
            <a:r>
              <a:rPr lang="en-US" sz="2400" dirty="0">
                <a:solidFill>
                  <a:srgbClr val="595959"/>
                </a:solidFill>
              </a:rPr>
              <a:t>scaffold equipment</a:t>
            </a:r>
            <a:r>
              <a:rPr lang="en-US" sz="2400" cap="all" dirty="0">
                <a:solidFill>
                  <a:srgbClr val="595959"/>
                </a:solidFill>
              </a:rPr>
              <a:t> from contamination</a:t>
            </a:r>
            <a:r>
              <a:rPr lang="en-US" sz="2400" dirty="0">
                <a:solidFill>
                  <a:srgbClr val="595959"/>
                </a:solidFill>
              </a:rPr>
              <a:t>. </a:t>
            </a:r>
          </a:p>
          <a:p>
            <a:pPr>
              <a:spcAft>
                <a:spcPts val="1200"/>
              </a:spcAft>
              <a:buFont typeface="Arial"/>
              <a:buChar char="•"/>
            </a:pPr>
            <a:r>
              <a:rPr lang="en-US" sz="2400" dirty="0">
                <a:solidFill>
                  <a:srgbClr val="595959"/>
                </a:solidFill>
              </a:rPr>
              <a:t> Before the scaffold can be used, the Competent Person must </a:t>
            </a:r>
            <a:r>
              <a:rPr lang="en-US" sz="2400" cap="all" dirty="0">
                <a:solidFill>
                  <a:srgbClr val="595959"/>
                </a:solidFill>
              </a:rPr>
              <a:t>review regulations and inspect the scaffold </a:t>
            </a:r>
            <a:r>
              <a:rPr lang="en-US" sz="2400" dirty="0">
                <a:solidFill>
                  <a:srgbClr val="595959"/>
                </a:solidFill>
              </a:rPr>
              <a:t>to ensure it is safe and can support intended loads.</a:t>
            </a:r>
          </a:p>
          <a:p>
            <a:pPr>
              <a:spcAft>
                <a:spcPts val="1200"/>
              </a:spcAft>
              <a:buFont typeface="Arial"/>
              <a:buChar char="•"/>
            </a:pPr>
            <a:r>
              <a:rPr lang="en-US" sz="2400" dirty="0">
                <a:solidFill>
                  <a:srgbClr val="595959"/>
                </a:solidFill>
              </a:rPr>
              <a:t> </a:t>
            </a:r>
            <a:r>
              <a:rPr lang="en-US" sz="2400" cap="all" dirty="0">
                <a:solidFill>
                  <a:srgbClr val="595959"/>
                </a:solidFill>
              </a:rPr>
              <a:t>Codes of Safe Practices </a:t>
            </a:r>
            <a:r>
              <a:rPr lang="en-US" sz="2400" dirty="0">
                <a:solidFill>
                  <a:srgbClr val="595959"/>
                </a:solidFill>
              </a:rPr>
              <a:t>are good references for building safe scaffolds. </a:t>
            </a:r>
          </a:p>
          <a:p>
            <a:pPr>
              <a:spcAft>
                <a:spcPts val="1200"/>
              </a:spcAft>
              <a:buFont typeface="Arial"/>
              <a:buChar char="•"/>
            </a:pPr>
            <a:r>
              <a:rPr lang="en-US" sz="2400" dirty="0">
                <a:solidFill>
                  <a:srgbClr val="595959"/>
                </a:solidFill>
              </a:rPr>
              <a:t> A </a:t>
            </a:r>
            <a:r>
              <a:rPr lang="en-US" sz="2400" cap="all" dirty="0">
                <a:solidFill>
                  <a:srgbClr val="595959"/>
                </a:solidFill>
              </a:rPr>
              <a:t>Scaffold Inspection Checklist </a:t>
            </a:r>
            <a:r>
              <a:rPr lang="en-US" sz="2400" dirty="0">
                <a:solidFill>
                  <a:srgbClr val="595959"/>
                </a:solidFill>
              </a:rPr>
              <a:t>can be a helpful tool.</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4500" y="482600"/>
            <a:ext cx="1270000" cy="1231900"/>
          </a:xfrm>
          <a:prstGeom prst="roundRect">
            <a:avLst/>
          </a:prstGeom>
          <a:solidFill>
            <a:srgbClr val="AF9B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TextBox 6"/>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4" name="TextBox 13"/>
          <p:cNvSpPr txBox="1"/>
          <p:nvPr/>
        </p:nvSpPr>
        <p:spPr>
          <a:xfrm>
            <a:off x="2032000" y="1231900"/>
            <a:ext cx="9537700" cy="477053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Ties to a STABLE </a:t>
            </a:r>
            <a:r>
              <a:rPr lang="en-US" sz="2400" cap="all" dirty="0">
                <a:solidFill>
                  <a:srgbClr val="595959"/>
                </a:solidFill>
              </a:rPr>
              <a:t>existing structure </a:t>
            </a:r>
            <a:r>
              <a:rPr lang="en-US" sz="2400" dirty="0">
                <a:solidFill>
                  <a:srgbClr val="595959"/>
                </a:solidFill>
              </a:rPr>
              <a:t>ensure the scaffold’s </a:t>
            </a:r>
            <a:r>
              <a:rPr lang="en-US" sz="2400" cap="all" dirty="0">
                <a:solidFill>
                  <a:srgbClr val="595959"/>
                </a:solidFill>
              </a:rPr>
              <a:t>stability</a:t>
            </a:r>
            <a:r>
              <a:rPr lang="en-US" sz="2400" dirty="0">
                <a:solidFill>
                  <a:srgbClr val="595959"/>
                </a:solidFill>
              </a:rPr>
              <a:t>. </a:t>
            </a:r>
          </a:p>
          <a:p>
            <a:pPr>
              <a:spcAft>
                <a:spcPts val="1200"/>
              </a:spcAft>
              <a:buFont typeface="Arial"/>
              <a:buChar char="•"/>
            </a:pPr>
            <a:r>
              <a:rPr lang="en-US" sz="2400" dirty="0">
                <a:solidFill>
                  <a:srgbClr val="595959"/>
                </a:solidFill>
              </a:rPr>
              <a:t> Ties are </a:t>
            </a:r>
            <a:r>
              <a:rPr lang="en-US" sz="2400" cap="all" dirty="0">
                <a:solidFill>
                  <a:srgbClr val="595959"/>
                </a:solidFill>
              </a:rPr>
              <a:t>required </a:t>
            </a:r>
            <a:r>
              <a:rPr lang="en-US" sz="2400" dirty="0">
                <a:solidFill>
                  <a:srgbClr val="595959"/>
                </a:solidFill>
              </a:rPr>
              <a:t>when the scaffold is </a:t>
            </a:r>
            <a:r>
              <a:rPr lang="en-US" sz="2400" cap="all" dirty="0">
                <a:solidFill>
                  <a:srgbClr val="595959"/>
                </a:solidFill>
              </a:rPr>
              <a:t>enclosed</a:t>
            </a:r>
            <a:r>
              <a:rPr lang="en-US" sz="2400" dirty="0">
                <a:solidFill>
                  <a:srgbClr val="595959"/>
                </a:solidFill>
              </a:rPr>
              <a:t> or exceeds allowable HEIGHT-TO-BASE RATIO.</a:t>
            </a:r>
          </a:p>
          <a:p>
            <a:pPr>
              <a:spcAft>
                <a:spcPts val="1200"/>
              </a:spcAft>
              <a:buFont typeface="Arial"/>
              <a:buChar char="•"/>
            </a:pPr>
            <a:r>
              <a:rPr lang="en-US" sz="2400" dirty="0">
                <a:solidFill>
                  <a:srgbClr val="595959"/>
                </a:solidFill>
              </a:rPr>
              <a:t> </a:t>
            </a:r>
            <a:r>
              <a:rPr lang="en-US" sz="2400" cap="all" dirty="0">
                <a:solidFill>
                  <a:srgbClr val="595959"/>
                </a:solidFill>
              </a:rPr>
              <a:t>Tension COMPONTENT</a:t>
            </a:r>
            <a:r>
              <a:rPr lang="en-US" sz="2400" dirty="0">
                <a:solidFill>
                  <a:srgbClr val="595959"/>
                </a:solidFill>
              </a:rPr>
              <a:t> (prevents the scaffold falling </a:t>
            </a:r>
            <a:r>
              <a:rPr lang="en-US" sz="2400" cap="all" dirty="0">
                <a:solidFill>
                  <a:srgbClr val="595959"/>
                </a:solidFill>
              </a:rPr>
              <a:t>away</a:t>
            </a:r>
            <a:r>
              <a:rPr lang="en-US" sz="2400" dirty="0">
                <a:solidFill>
                  <a:srgbClr val="595959"/>
                </a:solidFill>
              </a:rPr>
              <a:t> from the structure), and </a:t>
            </a:r>
            <a:r>
              <a:rPr lang="en-US" sz="2400" cap="all" dirty="0">
                <a:solidFill>
                  <a:srgbClr val="595959"/>
                </a:solidFill>
              </a:rPr>
              <a:t>compression COMPONENT</a:t>
            </a:r>
            <a:r>
              <a:rPr lang="en-US" sz="2400" dirty="0">
                <a:solidFill>
                  <a:srgbClr val="595959"/>
                </a:solidFill>
              </a:rPr>
              <a:t> (prevents the scaffold falling </a:t>
            </a:r>
            <a:r>
              <a:rPr lang="en-US" sz="2400" cap="all" dirty="0">
                <a:solidFill>
                  <a:srgbClr val="595959"/>
                </a:solidFill>
              </a:rPr>
              <a:t>into</a:t>
            </a:r>
            <a:r>
              <a:rPr lang="en-US" sz="2400" dirty="0">
                <a:solidFill>
                  <a:srgbClr val="595959"/>
                </a:solidFill>
              </a:rPr>
              <a:t> the structure).</a:t>
            </a:r>
          </a:p>
          <a:p>
            <a:pPr>
              <a:spcAft>
                <a:spcPts val="1200"/>
              </a:spcAft>
              <a:buFont typeface="Arial"/>
              <a:buChar char="•"/>
            </a:pPr>
            <a:r>
              <a:rPr lang="en-US" sz="2400" dirty="0">
                <a:solidFill>
                  <a:srgbClr val="595959"/>
                </a:solidFill>
              </a:rPr>
              <a:t> Check your local regulations for the </a:t>
            </a:r>
            <a:r>
              <a:rPr lang="en-US" sz="2400" cap="all" dirty="0">
                <a:solidFill>
                  <a:srgbClr val="595959"/>
                </a:solidFill>
              </a:rPr>
              <a:t>required spacing of ties</a:t>
            </a:r>
            <a:r>
              <a:rPr lang="en-US" sz="2400" dirty="0">
                <a:solidFill>
                  <a:srgbClr val="595959"/>
                </a:solidFill>
              </a:rPr>
              <a:t> and MAKE SURE all the required ties are in place. </a:t>
            </a:r>
          </a:p>
          <a:p>
            <a:pPr>
              <a:spcAft>
                <a:spcPts val="1200"/>
              </a:spcAft>
              <a:buFont typeface="Arial"/>
              <a:buChar char="•"/>
            </a:pPr>
            <a:r>
              <a:rPr lang="en-US" sz="2400" dirty="0">
                <a:solidFill>
                  <a:srgbClr val="595959"/>
                </a:solidFill>
              </a:rPr>
              <a:t> The best location for the </a:t>
            </a:r>
            <a:r>
              <a:rPr lang="en-US" sz="2400" cap="all" dirty="0">
                <a:solidFill>
                  <a:srgbClr val="595959"/>
                </a:solidFill>
              </a:rPr>
              <a:t>ties</a:t>
            </a:r>
            <a:r>
              <a:rPr lang="en-US" sz="2400" dirty="0">
                <a:solidFill>
                  <a:srgbClr val="595959"/>
                </a:solidFill>
              </a:rPr>
              <a:t> is </a:t>
            </a:r>
            <a:r>
              <a:rPr lang="en-US" sz="2400" cap="all" dirty="0">
                <a:solidFill>
                  <a:srgbClr val="595959"/>
                </a:solidFill>
              </a:rPr>
              <a:t>near the top bearer or horizontal member</a:t>
            </a:r>
            <a:r>
              <a:rPr lang="en-US" sz="2400" dirty="0">
                <a:solidFill>
                  <a:srgbClr val="595959"/>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2" y="5994400"/>
            <a:ext cx="10147298" cy="863600"/>
            <a:chOff x="2" y="5994400"/>
            <a:chExt cx="10147298" cy="863600"/>
          </a:xfrm>
        </p:grpSpPr>
        <p:sp>
          <p:nvSpPr>
            <p:cNvPr id="25" name="Rectangle 24"/>
            <p:cNvSpPr/>
            <p:nvPr/>
          </p:nvSpPr>
          <p:spPr>
            <a:xfrm rot="16200000">
              <a:off x="586600" y="5412598"/>
              <a:ext cx="858803"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rot="16200000">
              <a:off x="2618605" y="5412604"/>
              <a:ext cx="858792"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p:cNvSpPr/>
            <p:nvPr/>
          </p:nvSpPr>
          <p:spPr>
            <a:xfrm rot="16200000">
              <a:off x="4650602" y="5412601"/>
              <a:ext cx="858798"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p:cNvSpPr/>
            <p:nvPr/>
          </p:nvSpPr>
          <p:spPr>
            <a:xfrm rot="16200000">
              <a:off x="6669902" y="5412599"/>
              <a:ext cx="858801"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rot="16200000">
              <a:off x="8699500" y="5410200"/>
              <a:ext cx="863600"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649" y="2585759"/>
            <a:ext cx="7848723" cy="830997"/>
          </a:xfrm>
          <a:prstGeom prst="rect">
            <a:avLst/>
          </a:prstGeom>
          <a:noFill/>
        </p:spPr>
        <p:txBody>
          <a:bodyPr wrap="none" rtlCol="0">
            <a:spAutoFit/>
          </a:bodyPr>
          <a:lstStyle/>
          <a:p>
            <a:pPr algn="ctr"/>
            <a:r>
              <a:rPr lang="id-ID" sz="4800" dirty="0">
                <a:solidFill>
                  <a:schemeClr val="bg1"/>
                </a:solidFill>
              </a:rPr>
              <a:t>DISMANTLING &amp; STORAGE</a:t>
            </a:r>
          </a:p>
        </p:txBody>
      </p:sp>
      <p:sp>
        <p:nvSpPr>
          <p:cNvPr id="47" name="Rectangle 46"/>
          <p:cNvSpPr/>
          <p:nvPr/>
        </p:nvSpPr>
        <p:spPr>
          <a:xfrm>
            <a:off x="0" y="3354329"/>
            <a:ext cx="12192000" cy="400110"/>
          </a:xfrm>
          <a:prstGeom prst="rect">
            <a:avLst/>
          </a:prstGeom>
          <a:noFill/>
        </p:spPr>
        <p:txBody>
          <a:bodyPr wrap="square">
            <a:spAutoFit/>
          </a:bodyPr>
          <a:lstStyle/>
          <a:p>
            <a:pPr algn="ctr"/>
            <a:r>
              <a:rPr lang="en-US" sz="2000" cap="all" dirty="0">
                <a:solidFill>
                  <a:srgbClr val="93BC00"/>
                </a:solidFill>
              </a:rPr>
              <a:t>Dismantling scaffolds exposes workers to the same hazards as building them</a:t>
            </a:r>
            <a:endParaRPr lang="id-ID" sz="2000" cap="all" dirty="0">
              <a:solidFill>
                <a:srgbClr val="93BC00"/>
              </a:solidFill>
              <a:latin typeface="Source Sans Pro Light" panose="020B0403030403020204" pitchFamily="34" charset="0"/>
            </a:endParaRP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47300" y="5092700"/>
            <a:ext cx="2032000" cy="1765300"/>
            <a:chOff x="10147300" y="5092700"/>
            <a:chExt cx="2032000" cy="1765300"/>
          </a:xfrm>
          <a:solidFill>
            <a:srgbClr val="BFAFBB"/>
          </a:solidFill>
        </p:grpSpPr>
        <p:sp>
          <p:nvSpPr>
            <p:cNvPr id="30" name="Rectangle 29"/>
            <p:cNvSpPr/>
            <p:nvPr/>
          </p:nvSpPr>
          <p:spPr>
            <a:xfrm rot="16200000">
              <a:off x="10280650" y="4959350"/>
              <a:ext cx="17653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Box 21"/>
            <p:cNvSpPr txBox="1"/>
            <p:nvPr/>
          </p:nvSpPr>
          <p:spPr>
            <a:xfrm>
              <a:off x="10909300" y="5537200"/>
              <a:ext cx="863600" cy="769441"/>
            </a:xfrm>
            <a:prstGeom prst="rect">
              <a:avLst/>
            </a:prstGeom>
            <a:grpFill/>
          </p:spPr>
          <p:txBody>
            <a:bodyPr wrap="square" rtlCol="0">
              <a:spAutoFit/>
            </a:bodyPr>
            <a:lstStyle/>
            <a:p>
              <a:r>
                <a:rPr lang="en-US" sz="4400" dirty="0">
                  <a:solidFill>
                    <a:srgbClr val="FFFFFF"/>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Vertical)">
                                      <p:cBhvr>
                                        <p:cTn id="27" dur="500"/>
                                        <p:tgtEl>
                                          <p:spTgt spid="48"/>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697195" y="223559"/>
            <a:ext cx="9280280" cy="769441"/>
          </a:xfrm>
          <a:prstGeom prst="rect">
            <a:avLst/>
          </a:prstGeom>
          <a:noFill/>
        </p:spPr>
        <p:txBody>
          <a:bodyPr wrap="none" rtlCol="0">
            <a:spAutoFit/>
          </a:bodyPr>
          <a:lstStyle/>
          <a:p>
            <a:pPr algn="ctr"/>
            <a:r>
              <a:rPr lang="id-ID" sz="4400" dirty="0">
                <a:solidFill>
                  <a:srgbClr val="333F50"/>
                </a:solidFill>
                <a:latin typeface="+mj-lt"/>
              </a:rPr>
              <a:t>SYSTEM SCAFFOLD COMPONENTS</a:t>
            </a:r>
            <a:endParaRPr lang="en-US" sz="4400" dirty="0">
              <a:solidFill>
                <a:srgbClr val="333F50"/>
              </a:solidFill>
              <a:latin typeface="+mj-lt"/>
            </a:endParaRPr>
          </a:p>
        </p:txBody>
      </p:sp>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879600" y="-171450"/>
            <a:ext cx="4165600" cy="6337300"/>
          </a:xfrm>
          <a:prstGeom prst="rect">
            <a:avLst/>
          </a:prstGeom>
        </p:spPr>
      </p:pic>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5721350" y="1238250"/>
            <a:ext cx="2730500" cy="495300"/>
          </a:xfrm>
          <a:prstGeom prst="rect">
            <a:avLst/>
          </a:prstGeom>
        </p:spPr>
      </p:pic>
      <p:grpSp>
        <p:nvGrpSpPr>
          <p:cNvPr id="21" name="Group 20"/>
          <p:cNvGrpSpPr/>
          <p:nvPr/>
        </p:nvGrpSpPr>
        <p:grpSpPr>
          <a:xfrm>
            <a:off x="241300" y="1517650"/>
            <a:ext cx="3517900" cy="1339850"/>
            <a:chOff x="241300" y="1809750"/>
            <a:chExt cx="3517900" cy="1339850"/>
          </a:xfrm>
        </p:grpSpPr>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41300" y="1809750"/>
              <a:ext cx="2209800" cy="342900"/>
            </a:xfrm>
            <a:prstGeom prst="rect">
              <a:avLst/>
            </a:prstGeom>
          </p:spPr>
        </p:pic>
        <p:sp>
          <p:nvSpPr>
            <p:cNvPr id="18" name="Donut 17"/>
            <p:cNvSpPr/>
            <p:nvPr/>
          </p:nvSpPr>
          <p:spPr>
            <a:xfrm>
              <a:off x="2641600" y="20828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0" name="Straight Connector 19"/>
            <p:cNvCxnSpPr/>
            <p:nvPr/>
          </p:nvCxnSpPr>
          <p:spPr>
            <a:xfrm>
              <a:off x="1955800" y="2082800"/>
              <a:ext cx="711200" cy="419100"/>
            </a:xfrm>
            <a:prstGeom prst="line">
              <a:avLst/>
            </a:prstGeom>
            <a:ln w="2857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5035550" y="4756150"/>
            <a:ext cx="2730500" cy="495300"/>
          </a:xfrm>
          <a:prstGeom prst="rect">
            <a:avLst/>
          </a:prstGeom>
        </p:spPr>
      </p:pic>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5568950" y="2800350"/>
            <a:ext cx="2730500" cy="495300"/>
          </a:xfrm>
          <a:prstGeom prst="rect">
            <a:avLst/>
          </a:prstGeom>
        </p:spPr>
      </p:pic>
      <p:pic>
        <p:nvPicPr>
          <p:cNvPr id="24" name="Picture 2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5238750" y="3105150"/>
            <a:ext cx="2730500" cy="876300"/>
          </a:xfrm>
          <a:prstGeom prst="rect">
            <a:avLst/>
          </a:prstGeom>
        </p:spPr>
      </p:pic>
      <p:pic>
        <p:nvPicPr>
          <p:cNvPr id="27" name="Picture 2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812800" y="3009900"/>
            <a:ext cx="2362200" cy="1016000"/>
          </a:xfrm>
          <a:prstGeom prst="rect">
            <a:avLst/>
          </a:prstGeom>
        </p:spPr>
      </p:pic>
      <p:pic>
        <p:nvPicPr>
          <p:cNvPr id="30" name="Picture 2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2374900" y="4064000"/>
            <a:ext cx="2133600" cy="736600"/>
          </a:xfrm>
          <a:prstGeom prst="rect">
            <a:avLst/>
          </a:prstGeom>
        </p:spPr>
      </p:pic>
      <p:pic>
        <p:nvPicPr>
          <p:cNvPr id="31" name="Picture 3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863600" y="4603750"/>
            <a:ext cx="2133600" cy="723900"/>
          </a:xfrm>
          <a:prstGeom prst="rect">
            <a:avLst/>
          </a:prstGeom>
        </p:spPr>
      </p:pic>
      <p:pic>
        <p:nvPicPr>
          <p:cNvPr id="33" name="Picture 3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5054600" y="3917950"/>
            <a:ext cx="2311400" cy="723900"/>
          </a:xfrm>
          <a:prstGeom prst="rect">
            <a:avLst/>
          </a:prstGeom>
        </p:spPr>
      </p:pic>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accel="50000" decel="5000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accel="50000" decel="5000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accel="50000" decel="5000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accel="50000" decel="5000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accel="50000" decel="5000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accel="50000" decel="5000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accel="50000" decel="5000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50000" decel="50000"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ppt_x"/>
                                          </p:val>
                                        </p:tav>
                                        <p:tav tm="100000">
                                          <p:val>
                                            <p:strVal val="#ppt_x"/>
                                          </p:val>
                                        </p:tav>
                                      </p:tavLst>
                                    </p:anim>
                                    <p:anim calcmode="lin" valueType="num">
                                      <p:cBhvr additive="base">
                                        <p:cTn id="6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482308" y="528359"/>
            <a:ext cx="4242568" cy="830997"/>
          </a:xfrm>
          <a:prstGeom prst="rect">
            <a:avLst/>
          </a:prstGeom>
          <a:noFill/>
        </p:spPr>
        <p:txBody>
          <a:bodyPr wrap="none" rtlCol="0">
            <a:spAutoFit/>
          </a:bodyPr>
          <a:lstStyle/>
          <a:p>
            <a:pPr algn="ctr"/>
            <a:r>
              <a:rPr lang="id-ID" sz="4800" cap="all" dirty="0">
                <a:solidFill>
                  <a:srgbClr val="44546A"/>
                </a:solidFill>
                <a:latin typeface="+mj-lt"/>
              </a:rPr>
              <a:t>Dismantling</a:t>
            </a:r>
            <a:endParaRPr lang="en-US" sz="4800" cap="all" dirty="0">
              <a:solidFill>
                <a:srgbClr val="44546A"/>
              </a:solidFill>
              <a:latin typeface="+mj-lt"/>
            </a:endParaRPr>
          </a:p>
        </p:txBody>
      </p:sp>
      <p:sp>
        <p:nvSpPr>
          <p:cNvPr id="121" name="TextBox 120"/>
          <p:cNvSpPr txBox="1"/>
          <p:nvPr/>
        </p:nvSpPr>
        <p:spPr>
          <a:xfrm>
            <a:off x="6172199" y="1714500"/>
            <a:ext cx="2411143" cy="707886"/>
          </a:xfrm>
          <a:prstGeom prst="rect">
            <a:avLst/>
          </a:prstGeom>
          <a:noFill/>
        </p:spPr>
        <p:txBody>
          <a:bodyPr wrap="square" rtlCol="0">
            <a:spAutoFit/>
          </a:bodyPr>
          <a:lstStyle/>
          <a:p>
            <a:r>
              <a:rPr lang="id-ID" sz="2000" dirty="0">
                <a:solidFill>
                  <a:schemeClr val="bg1"/>
                </a:solidFill>
              </a:rPr>
              <a:t>VISUAL INSPECTION</a:t>
            </a:r>
          </a:p>
        </p:txBody>
      </p:sp>
      <p:sp>
        <p:nvSpPr>
          <p:cNvPr id="130" name="TextBox 129"/>
          <p:cNvSpPr txBox="1"/>
          <p:nvPr/>
        </p:nvSpPr>
        <p:spPr>
          <a:xfrm>
            <a:off x="9315607" y="5399314"/>
            <a:ext cx="1345561" cy="400110"/>
          </a:xfrm>
          <a:prstGeom prst="rect">
            <a:avLst/>
          </a:prstGeom>
          <a:noFill/>
        </p:spPr>
        <p:txBody>
          <a:bodyPr wrap="none" rtlCol="0">
            <a:spAutoFit/>
          </a:bodyPr>
          <a:lstStyle/>
          <a:p>
            <a:r>
              <a:rPr lang="id-ID" sz="2000" b="1" dirty="0">
                <a:solidFill>
                  <a:schemeClr val="bg1"/>
                </a:solidFill>
              </a:rPr>
              <a:t>Cerebelum</a:t>
            </a:r>
          </a:p>
        </p:txBody>
      </p:sp>
      <p:sp>
        <p:nvSpPr>
          <p:cNvPr id="13" name="TextBox 12"/>
          <p:cNvSpPr txBox="1"/>
          <p:nvPr/>
        </p:nvSpPr>
        <p:spPr>
          <a:xfrm>
            <a:off x="4089400" y="1371600"/>
            <a:ext cx="7556500" cy="529375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Dismantling scaffolds requires the same knowledge, skills and planning as building them. </a:t>
            </a:r>
          </a:p>
          <a:p>
            <a:pPr>
              <a:spcAft>
                <a:spcPts val="1200"/>
              </a:spcAft>
              <a:buFont typeface="Arial"/>
              <a:buChar char="•"/>
            </a:pPr>
            <a:r>
              <a:rPr lang="en-US" sz="2400" dirty="0">
                <a:solidFill>
                  <a:srgbClr val="595959"/>
                </a:solidFill>
              </a:rPr>
              <a:t> You MUST visually inspect the scaffold and address potential hazards before dismantling.</a:t>
            </a:r>
          </a:p>
          <a:p>
            <a:pPr>
              <a:spcAft>
                <a:spcPts val="1200"/>
              </a:spcAft>
              <a:buFont typeface="Arial"/>
              <a:buChar char="•"/>
            </a:pPr>
            <a:r>
              <a:rPr lang="en-US" sz="2400" dirty="0">
                <a:solidFill>
                  <a:srgbClr val="595959"/>
                </a:solidFill>
              </a:rPr>
              <a:t> Remove top tie first (all other ties must be  removed last at each tie level). </a:t>
            </a:r>
          </a:p>
          <a:p>
            <a:pPr>
              <a:spcAft>
                <a:spcPts val="1200"/>
              </a:spcAft>
              <a:buFont typeface="Arial"/>
              <a:buChar char="•"/>
            </a:pPr>
            <a:r>
              <a:rPr lang="en-US" sz="2400" dirty="0">
                <a:solidFill>
                  <a:srgbClr val="595959"/>
                </a:solidFill>
              </a:rPr>
              <a:t> Components should be removed in reverse order of how they were built.</a:t>
            </a:r>
          </a:p>
          <a:p>
            <a:pPr>
              <a:spcAft>
                <a:spcPts val="1200"/>
              </a:spcAft>
              <a:buFont typeface="Arial"/>
              <a:buChar char="•"/>
            </a:pPr>
            <a:r>
              <a:rPr lang="en-US" sz="2400" dirty="0">
                <a:solidFill>
                  <a:srgbClr val="595959"/>
                </a:solidFill>
              </a:rPr>
              <a:t> Carefully lower components down to workers below (make sure they are standing in a safe position). DO NOT throw/drop components down.</a:t>
            </a:r>
          </a:p>
          <a:p>
            <a:endParaRPr lang="en-US" sz="2400" dirty="0">
              <a:solidFill>
                <a:srgbClr val="7F7F7F"/>
              </a:solidFill>
            </a:endParaRPr>
          </a:p>
        </p:txBody>
      </p:sp>
      <p:pic>
        <p:nvPicPr>
          <p:cNvPr id="7" name="Picture 6"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615950" y="1397000"/>
            <a:ext cx="3067050" cy="4608204"/>
          </a:xfrm>
          <a:prstGeom prst="rect">
            <a:avLst/>
          </a:prstGeom>
        </p:spPr>
      </p:pic>
    </p:spTree>
    <p:extLst>
      <p:ext uri="{BB962C8B-B14F-4D97-AF65-F5344CB8AC3E}">
        <p14:creationId xmlns:p14="http://schemas.microsoft.com/office/powerpoint/2010/main" val="4160077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anim calcmode="lin" valueType="num">
                                      <p:cBhvr>
                                        <p:cTn id="8" dur="500" fill="hold"/>
                                        <p:tgtEl>
                                          <p:spTgt spid="187"/>
                                        </p:tgtEl>
                                        <p:attrNameLst>
                                          <p:attrName>ppt_x</p:attrName>
                                        </p:attrNameLst>
                                      </p:cBhvr>
                                      <p:tavLst>
                                        <p:tav tm="0">
                                          <p:val>
                                            <p:strVal val="#ppt_x"/>
                                          </p:val>
                                        </p:tav>
                                        <p:tav tm="100000">
                                          <p:val>
                                            <p:strVal val="#ppt_x"/>
                                          </p:val>
                                        </p:tav>
                                      </p:tavLst>
                                    </p:anim>
                                    <p:anim calcmode="lin" valueType="num">
                                      <p:cBhvr>
                                        <p:cTn id="9" dur="500" fill="hold"/>
                                        <p:tgtEl>
                                          <p:spTgt spid="18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038" y="414059"/>
            <a:ext cx="2984110" cy="830997"/>
          </a:xfrm>
          <a:prstGeom prst="rect">
            <a:avLst/>
          </a:prstGeom>
          <a:noFill/>
        </p:spPr>
        <p:txBody>
          <a:bodyPr wrap="none" rtlCol="0">
            <a:spAutoFit/>
          </a:bodyPr>
          <a:lstStyle/>
          <a:p>
            <a:pPr algn="ctr"/>
            <a:r>
              <a:rPr lang="id-ID" sz="4800" cap="all" dirty="0">
                <a:solidFill>
                  <a:schemeClr val="tx2"/>
                </a:solidFill>
                <a:latin typeface="+mj-lt"/>
              </a:rPr>
              <a:t>STORAGE</a:t>
            </a:r>
            <a:endParaRPr lang="en-US" sz="4800" cap="all" dirty="0">
              <a:solidFill>
                <a:schemeClr val="tx2"/>
              </a:solidFill>
              <a:latin typeface="+mj-lt"/>
            </a:endParaRPr>
          </a:p>
        </p:txBody>
      </p:sp>
      <p:sp>
        <p:nvSpPr>
          <p:cNvPr id="4" name="TextBox 3"/>
          <p:cNvSpPr txBox="1"/>
          <p:nvPr/>
        </p:nvSpPr>
        <p:spPr>
          <a:xfrm>
            <a:off x="5207000" y="927100"/>
            <a:ext cx="7594600" cy="5232201"/>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Improperly stored equipment can cause damage and make equipment unsafe</a:t>
            </a:r>
          </a:p>
          <a:p>
            <a:pPr>
              <a:spcAft>
                <a:spcPts val="1200"/>
              </a:spcAft>
              <a:buFont typeface="Arial"/>
              <a:buChar char="•"/>
            </a:pPr>
            <a:r>
              <a:rPr lang="en-US" sz="2400" dirty="0">
                <a:solidFill>
                  <a:srgbClr val="595959"/>
                </a:solidFill>
              </a:rPr>
              <a:t> Store equipment to provide easy access</a:t>
            </a:r>
          </a:p>
          <a:p>
            <a:pPr>
              <a:spcAft>
                <a:spcPts val="1200"/>
              </a:spcAft>
              <a:buFont typeface="Arial"/>
              <a:buChar char="•"/>
            </a:pPr>
            <a:r>
              <a:rPr lang="en-US" sz="2400" dirty="0">
                <a:solidFill>
                  <a:srgbClr val="595959"/>
                </a:solidFill>
              </a:rPr>
              <a:t> Provide proper support (</a:t>
            </a:r>
            <a:r>
              <a:rPr lang="en-US" sz="2400" dirty="0" err="1">
                <a:solidFill>
                  <a:srgbClr val="595959"/>
                </a:solidFill>
              </a:rPr>
              <a:t>dunnage</a:t>
            </a:r>
            <a:r>
              <a:rPr lang="en-US" sz="2400" dirty="0">
                <a:solidFill>
                  <a:srgbClr val="595959"/>
                </a:solidFill>
              </a:rPr>
              <a:t>)</a:t>
            </a:r>
          </a:p>
          <a:p>
            <a:pPr>
              <a:spcAft>
                <a:spcPts val="1200"/>
              </a:spcAft>
              <a:buFont typeface="Arial"/>
              <a:buChar char="•"/>
            </a:pPr>
            <a:r>
              <a:rPr lang="en-US" sz="2400" dirty="0">
                <a:solidFill>
                  <a:srgbClr val="595959"/>
                </a:solidFill>
              </a:rPr>
              <a:t> Provide proper blocking between layers of equipment</a:t>
            </a:r>
          </a:p>
          <a:p>
            <a:pPr>
              <a:spcAft>
                <a:spcPts val="1200"/>
              </a:spcAft>
              <a:buFont typeface="Arial"/>
              <a:buChar char="•"/>
            </a:pPr>
            <a:r>
              <a:rPr lang="en-US" sz="2400" dirty="0">
                <a:solidFill>
                  <a:srgbClr val="595959"/>
                </a:solidFill>
              </a:rPr>
              <a:t> Store different size parts in separate stacks</a:t>
            </a:r>
          </a:p>
          <a:p>
            <a:pPr>
              <a:spcAft>
                <a:spcPts val="1200"/>
              </a:spcAft>
              <a:buFont typeface="Arial"/>
              <a:buChar char="•"/>
            </a:pPr>
            <a:r>
              <a:rPr lang="en-US" sz="2400" dirty="0">
                <a:solidFill>
                  <a:srgbClr val="595959"/>
                </a:solidFill>
              </a:rPr>
              <a:t> Provide bins for small parts</a:t>
            </a:r>
          </a:p>
          <a:p>
            <a:pPr>
              <a:spcAft>
                <a:spcPts val="1200"/>
              </a:spcAft>
              <a:buFont typeface="Arial"/>
              <a:buChar char="•"/>
            </a:pPr>
            <a:r>
              <a:rPr lang="en-US" sz="2400" dirty="0">
                <a:solidFill>
                  <a:srgbClr val="595959"/>
                </a:solidFill>
              </a:rPr>
              <a:t> Separate damaged equipment (discard or repair)</a:t>
            </a:r>
          </a:p>
          <a:p>
            <a:pPr>
              <a:spcAft>
                <a:spcPts val="1200"/>
              </a:spcAft>
              <a:buFont typeface="Arial"/>
              <a:buChar char="•"/>
            </a:pPr>
            <a:r>
              <a:rPr lang="en-US" sz="2400" dirty="0">
                <a:solidFill>
                  <a:srgbClr val="595959"/>
                </a:solidFill>
              </a:rPr>
              <a:t> Do not stack equipment too high</a:t>
            </a:r>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628650" y="1390650"/>
            <a:ext cx="4502150" cy="45021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BFAF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2" name="TextBox 11"/>
          <p:cNvSpPr txBox="1"/>
          <p:nvPr/>
        </p:nvSpPr>
        <p:spPr>
          <a:xfrm>
            <a:off x="1816100" y="1485901"/>
            <a:ext cx="9296400" cy="5170646"/>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a:t>
            </a:r>
            <a:r>
              <a:rPr lang="en-US" sz="2400" cap="all" dirty="0">
                <a:solidFill>
                  <a:srgbClr val="595959"/>
                </a:solidFill>
              </a:rPr>
              <a:t>Dismantling should be done carefully</a:t>
            </a:r>
            <a:r>
              <a:rPr lang="en-US" sz="2400" dirty="0">
                <a:solidFill>
                  <a:srgbClr val="595959"/>
                </a:solidFill>
              </a:rPr>
              <a:t>. </a:t>
            </a:r>
          </a:p>
          <a:p>
            <a:pPr>
              <a:spcAft>
                <a:spcPts val="2400"/>
              </a:spcAft>
              <a:buFont typeface="Arial"/>
              <a:buChar char="•"/>
            </a:pPr>
            <a:r>
              <a:rPr lang="en-US" sz="2400" dirty="0">
                <a:solidFill>
                  <a:srgbClr val="595959"/>
                </a:solidFill>
              </a:rPr>
              <a:t> A Competent Person </a:t>
            </a:r>
            <a:r>
              <a:rPr lang="en-US" sz="2400" cap="all" dirty="0">
                <a:solidFill>
                  <a:srgbClr val="595959"/>
                </a:solidFill>
              </a:rPr>
              <a:t>must inspect the scaffold before dismantling</a:t>
            </a:r>
            <a:r>
              <a:rPr lang="en-US" sz="2400" dirty="0">
                <a:solidFill>
                  <a:srgbClr val="595959"/>
                </a:solidFill>
              </a:rPr>
              <a:t> to </a:t>
            </a:r>
            <a:r>
              <a:rPr lang="en-US" sz="2400" cap="all" dirty="0">
                <a:solidFill>
                  <a:srgbClr val="595959"/>
                </a:solidFill>
              </a:rPr>
              <a:t>make sure the scaffold is stable</a:t>
            </a:r>
            <a:r>
              <a:rPr lang="en-US" sz="2400" dirty="0">
                <a:solidFill>
                  <a:srgbClr val="595959"/>
                </a:solidFill>
              </a:rPr>
              <a:t>. </a:t>
            </a:r>
          </a:p>
          <a:p>
            <a:pPr>
              <a:spcAft>
                <a:spcPts val="2400"/>
              </a:spcAft>
              <a:buFont typeface="Arial"/>
              <a:buChar char="•"/>
            </a:pPr>
            <a:r>
              <a:rPr lang="en-US" sz="2400" dirty="0">
                <a:solidFill>
                  <a:srgbClr val="595959"/>
                </a:solidFill>
              </a:rPr>
              <a:t> </a:t>
            </a:r>
            <a:r>
              <a:rPr lang="en-US" sz="2400" cap="all" dirty="0">
                <a:solidFill>
                  <a:srgbClr val="595959"/>
                </a:solidFill>
              </a:rPr>
              <a:t>Workers at lower levels MUST not get ahead of the dismantlers </a:t>
            </a:r>
            <a:r>
              <a:rPr lang="en-US" sz="2400" dirty="0">
                <a:solidFill>
                  <a:srgbClr val="595959"/>
                </a:solidFill>
              </a:rPr>
              <a:t>by removing braces, planking, or guardrails to “speed up the job.” </a:t>
            </a:r>
          </a:p>
          <a:p>
            <a:pPr>
              <a:spcAft>
                <a:spcPts val="2400"/>
              </a:spcAft>
              <a:buFont typeface="Arial"/>
              <a:buChar char="•"/>
            </a:pPr>
            <a:r>
              <a:rPr lang="en-US" sz="2400" dirty="0">
                <a:solidFill>
                  <a:srgbClr val="595959"/>
                </a:solidFill>
              </a:rPr>
              <a:t> </a:t>
            </a:r>
            <a:r>
              <a:rPr lang="en-US" sz="2400" cap="all" dirty="0">
                <a:solidFill>
                  <a:srgbClr val="595959"/>
                </a:solidFill>
              </a:rPr>
              <a:t>Wear the proper personal protective equipment </a:t>
            </a:r>
            <a:r>
              <a:rPr lang="en-US" sz="2400" dirty="0">
                <a:solidFill>
                  <a:srgbClr val="595959"/>
                </a:solidFill>
              </a:rPr>
              <a:t>when dismantling.</a:t>
            </a:r>
          </a:p>
          <a:p>
            <a:pPr>
              <a:spcAft>
                <a:spcPts val="1200"/>
              </a:spcAft>
            </a:pPr>
            <a:endParaRPr lang="en-US" sz="2400" dirty="0">
              <a:solidFill>
                <a:srgbClr val="7F7F7F"/>
              </a:solidFill>
            </a:endParaRPr>
          </a:p>
          <a:p>
            <a:endParaRPr lang="en-US" sz="2400" dirty="0">
              <a:solidFill>
                <a:srgbClr val="7F7F7F"/>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BFAF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4" name="TextBox 13"/>
          <p:cNvSpPr txBox="1"/>
          <p:nvPr/>
        </p:nvSpPr>
        <p:spPr>
          <a:xfrm>
            <a:off x="1955800" y="1333500"/>
            <a:ext cx="10236200" cy="4755148"/>
          </a:xfrm>
          <a:prstGeom prst="rect">
            <a:avLst/>
          </a:prstGeom>
          <a:noFill/>
        </p:spPr>
        <p:txBody>
          <a:bodyPr wrap="square" rtlCol="0">
            <a:spAutoFit/>
          </a:bodyPr>
          <a:lstStyle/>
          <a:p>
            <a:pPr>
              <a:spcAft>
                <a:spcPts val="1200"/>
              </a:spcAft>
              <a:buFont typeface="Arial"/>
              <a:buChar char="•"/>
            </a:pPr>
            <a:r>
              <a:rPr lang="en-US" sz="2300" cap="all" dirty="0">
                <a:solidFill>
                  <a:srgbClr val="595959"/>
                </a:solidFill>
              </a:rPr>
              <a:t> Check platforms for loose items </a:t>
            </a:r>
            <a:r>
              <a:rPr lang="en-US" sz="2300" dirty="0">
                <a:solidFill>
                  <a:srgbClr val="595959"/>
                </a:solidFill>
              </a:rPr>
              <a:t>that</a:t>
            </a:r>
            <a:r>
              <a:rPr lang="en-US" sz="2300" cap="all" dirty="0">
                <a:solidFill>
                  <a:srgbClr val="595959"/>
                </a:solidFill>
              </a:rPr>
              <a:t> </a:t>
            </a:r>
            <a:r>
              <a:rPr lang="en-US" sz="2300" dirty="0">
                <a:solidFill>
                  <a:srgbClr val="595959"/>
                </a:solidFill>
              </a:rPr>
              <a:t>could fall off during dismantling.</a:t>
            </a:r>
          </a:p>
          <a:p>
            <a:pPr>
              <a:spcAft>
                <a:spcPts val="1200"/>
              </a:spcAft>
              <a:buFont typeface="Arial"/>
              <a:buChar char="•"/>
            </a:pPr>
            <a:r>
              <a:rPr lang="en-US" sz="2300" dirty="0">
                <a:solidFill>
                  <a:srgbClr val="595959"/>
                </a:solidFill>
              </a:rPr>
              <a:t> </a:t>
            </a:r>
            <a:r>
              <a:rPr lang="en-US" sz="2300" cap="all" dirty="0">
                <a:solidFill>
                  <a:srgbClr val="595959"/>
                </a:solidFill>
              </a:rPr>
              <a:t>Remove the guardrails and posts first </a:t>
            </a:r>
            <a:r>
              <a:rPr lang="en-US" sz="2300" dirty="0">
                <a:solidFill>
                  <a:srgbClr val="595959"/>
                </a:solidFill>
              </a:rPr>
              <a:t>(workers should be tied off to prevent falls). </a:t>
            </a:r>
          </a:p>
          <a:p>
            <a:pPr>
              <a:spcAft>
                <a:spcPts val="1200"/>
              </a:spcAft>
              <a:buFont typeface="Arial"/>
              <a:buChar char="•"/>
            </a:pPr>
            <a:r>
              <a:rPr lang="en-US" sz="2300" dirty="0">
                <a:solidFill>
                  <a:srgbClr val="595959"/>
                </a:solidFill>
              </a:rPr>
              <a:t> Workers below should </a:t>
            </a:r>
            <a:r>
              <a:rPr lang="en-US" sz="2300" cap="all" dirty="0">
                <a:solidFill>
                  <a:srgbClr val="595959"/>
                </a:solidFill>
              </a:rPr>
              <a:t>stand in a safe position </a:t>
            </a:r>
            <a:r>
              <a:rPr lang="en-US" sz="2300" dirty="0">
                <a:solidFill>
                  <a:srgbClr val="595959"/>
                </a:solidFill>
              </a:rPr>
              <a:t>during dismantling.</a:t>
            </a:r>
          </a:p>
          <a:p>
            <a:pPr>
              <a:spcAft>
                <a:spcPts val="1200"/>
              </a:spcAft>
              <a:buFont typeface="Arial"/>
              <a:buChar char="•"/>
            </a:pPr>
            <a:r>
              <a:rPr lang="en-US" sz="2300" dirty="0">
                <a:solidFill>
                  <a:srgbClr val="595959"/>
                </a:solidFill>
              </a:rPr>
              <a:t> </a:t>
            </a:r>
            <a:r>
              <a:rPr lang="en-US" sz="2300" cap="all" dirty="0">
                <a:solidFill>
                  <a:srgbClr val="595959"/>
                </a:solidFill>
              </a:rPr>
              <a:t>Never leave partially-dismantled scaffold unguarded </a:t>
            </a:r>
            <a:r>
              <a:rPr lang="en-US" sz="2300" dirty="0">
                <a:solidFill>
                  <a:srgbClr val="595959"/>
                </a:solidFill>
              </a:rPr>
              <a:t>or without proper barricades. </a:t>
            </a:r>
          </a:p>
          <a:p>
            <a:pPr>
              <a:spcAft>
                <a:spcPts val="1200"/>
              </a:spcAft>
              <a:buFont typeface="Arial"/>
              <a:buChar char="•"/>
            </a:pPr>
            <a:r>
              <a:rPr lang="en-US" sz="2300" dirty="0">
                <a:solidFill>
                  <a:srgbClr val="595959"/>
                </a:solidFill>
              </a:rPr>
              <a:t> </a:t>
            </a:r>
            <a:r>
              <a:rPr lang="en-US" sz="2300" cap="all" dirty="0">
                <a:solidFill>
                  <a:srgbClr val="595959"/>
                </a:solidFill>
              </a:rPr>
              <a:t>Examine components for damage</a:t>
            </a:r>
            <a:r>
              <a:rPr lang="en-US" sz="2300" dirty="0">
                <a:solidFill>
                  <a:srgbClr val="595959"/>
                </a:solidFill>
              </a:rPr>
              <a:t> and </a:t>
            </a:r>
            <a:r>
              <a:rPr lang="en-US" sz="2300" cap="all" dirty="0">
                <a:solidFill>
                  <a:srgbClr val="595959"/>
                </a:solidFill>
              </a:rPr>
              <a:t>separate them </a:t>
            </a:r>
            <a:r>
              <a:rPr lang="en-US" sz="2300" dirty="0">
                <a:solidFill>
                  <a:srgbClr val="595959"/>
                </a:solidFill>
              </a:rPr>
              <a:t>for later disposal or repair. </a:t>
            </a:r>
          </a:p>
          <a:p>
            <a:pPr>
              <a:spcAft>
                <a:spcPts val="1200"/>
              </a:spcAft>
              <a:buFont typeface="Arial"/>
              <a:buChar char="•"/>
            </a:pPr>
            <a:r>
              <a:rPr lang="en-US" sz="2300" dirty="0">
                <a:solidFill>
                  <a:srgbClr val="595959"/>
                </a:solidFill>
              </a:rPr>
              <a:t> </a:t>
            </a:r>
            <a:r>
              <a:rPr lang="en-US" sz="2300" cap="all" dirty="0">
                <a:solidFill>
                  <a:srgbClr val="595959"/>
                </a:solidFill>
              </a:rPr>
              <a:t>Once all the scaffold components have been inspected</a:t>
            </a:r>
            <a:r>
              <a:rPr lang="en-US" sz="2300" dirty="0">
                <a:solidFill>
                  <a:srgbClr val="595959"/>
                </a:solidFill>
              </a:rPr>
              <a:t> it is important to </a:t>
            </a:r>
            <a:r>
              <a:rPr lang="en-US" sz="2300" cap="all" dirty="0">
                <a:solidFill>
                  <a:srgbClr val="595959"/>
                </a:solidFill>
              </a:rPr>
              <a:t>store them properly</a:t>
            </a:r>
            <a:r>
              <a:rPr lang="en-US" sz="2300" dirty="0">
                <a:solidFill>
                  <a:srgbClr val="595959"/>
                </a:solidFill>
              </a:rPr>
              <a:t>. </a:t>
            </a:r>
          </a:p>
        </p:txBody>
      </p:sp>
      <p:pic>
        <p:nvPicPr>
          <p:cNvPr id="15" name="Picture 1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01150"/>
          </a:xfrm>
          <a:prstGeom prst="rect">
            <a:avLst/>
          </a:prstGeom>
          <a:noFill/>
        </p:spPr>
        <p:txBody>
          <a:bodyPr wrap="square" rtlCol="0">
            <a:spAutoFit/>
          </a:bodyPr>
          <a:lstStyle/>
          <a:p>
            <a:pPr>
              <a:spcAft>
                <a:spcPts val="3000"/>
              </a:spcAft>
              <a:buFont typeface="Arial"/>
              <a:buChar char="•"/>
            </a:pPr>
            <a:r>
              <a:rPr lang="en-US" sz="2400" dirty="0">
                <a:solidFill>
                  <a:srgbClr val="595959"/>
                </a:solidFill>
              </a:rPr>
              <a:t> Review the scaffold drawing/plan before you begin to build.</a:t>
            </a:r>
          </a:p>
          <a:p>
            <a:pPr>
              <a:spcAft>
                <a:spcPts val="3000"/>
              </a:spcAft>
              <a:buFont typeface="Arial"/>
              <a:buChar char="•"/>
            </a:pPr>
            <a:r>
              <a:rPr lang="en-US" sz="2400" dirty="0">
                <a:solidFill>
                  <a:srgbClr val="595959"/>
                </a:solidFill>
              </a:rPr>
              <a:t> You MUST wear all appropriate Personal Protective Equipment.</a:t>
            </a:r>
          </a:p>
          <a:p>
            <a:pPr>
              <a:spcAft>
                <a:spcPts val="3000"/>
              </a:spcAft>
              <a:buFont typeface="Arial"/>
              <a:buChar char="•"/>
            </a:pPr>
            <a:r>
              <a:rPr lang="en-US" sz="2400" dirty="0">
                <a:solidFill>
                  <a:srgbClr val="595959"/>
                </a:solidFill>
              </a:rPr>
              <a:t> Work safely and communicate/collaborate with your team. </a:t>
            </a:r>
          </a:p>
          <a:p>
            <a:pPr>
              <a:spcAft>
                <a:spcPts val="3000"/>
              </a:spcAft>
              <a:buFont typeface="Arial"/>
              <a:buChar char="•"/>
            </a:pPr>
            <a:r>
              <a:rPr lang="en-US" sz="2400" dirty="0">
                <a:solidFill>
                  <a:srgbClr val="595959"/>
                </a:solidFill>
              </a:rPr>
              <a:t> When you have finished building your scaffold, use the Scaffold Inspection Checklist in your </a:t>
            </a:r>
            <a:r>
              <a:rPr lang="en-US" sz="2400" i="1" dirty="0">
                <a:solidFill>
                  <a:srgbClr val="595959"/>
                </a:solidFill>
              </a:rPr>
              <a:t>System Scaffolds </a:t>
            </a:r>
            <a:r>
              <a:rPr lang="en-US" sz="2400" dirty="0">
                <a:solidFill>
                  <a:srgbClr val="595959"/>
                </a:solidFill>
              </a:rPr>
              <a:t>Study Guide (page 31) to ensure that your scaffold has been built safely and correctly.</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TIME FOR THE PRACTICAL ASSESSMENT</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a:spcAft>
                <a:spcPts val="3000"/>
              </a:spcAft>
              <a:buFont typeface="Arial"/>
              <a:buChar char="•"/>
            </a:pPr>
            <a:r>
              <a:rPr lang="en-US" sz="2400" dirty="0">
                <a:solidFill>
                  <a:schemeClr val="tx1">
                    <a:lumMod val="65000"/>
                    <a:lumOff val="35000"/>
                  </a:schemeClr>
                </a:solidFill>
              </a:rPr>
              <a:t> What went well?</a:t>
            </a:r>
          </a:p>
          <a:p>
            <a:pPr>
              <a:spcAft>
                <a:spcPts val="3000"/>
              </a:spcAft>
              <a:buFont typeface="Arial"/>
              <a:buChar char="•"/>
            </a:pPr>
            <a:r>
              <a:rPr lang="en-US" sz="2400" dirty="0">
                <a:solidFill>
                  <a:schemeClr val="tx1">
                    <a:lumMod val="65000"/>
                    <a:lumOff val="35000"/>
                  </a:schemeClr>
                </a:solidFill>
              </a:rPr>
              <a:t> What could we have done better?</a:t>
            </a:r>
          </a:p>
          <a:p>
            <a:pPr>
              <a:spcAft>
                <a:spcPts val="3000"/>
              </a:spcAft>
              <a:buFont typeface="Arial"/>
              <a:buChar char="•"/>
            </a:pPr>
            <a:r>
              <a:rPr lang="en-US" sz="2400" dirty="0">
                <a:solidFill>
                  <a:schemeClr val="tx1">
                    <a:lumMod val="65000"/>
                    <a:lumOff val="35000"/>
                  </a:schemeClr>
                </a:solidFill>
              </a:rPr>
              <a:t> What did you learn that you will do differently from now on?</a:t>
            </a:r>
          </a:p>
          <a:p>
            <a:pPr>
              <a:spcAft>
                <a:spcPts val="3000"/>
              </a:spcAft>
              <a:buFont typeface="Arial"/>
              <a:buChar char="•"/>
            </a:pPr>
            <a:r>
              <a:rPr lang="en-US" sz="2400" dirty="0">
                <a:solidFill>
                  <a:schemeClr val="tx1">
                    <a:lumMod val="65000"/>
                    <a:lumOff val="35000"/>
                  </a:schemeClr>
                </a:solidFill>
              </a:rPr>
              <a:t> What (if anything) did you find during your inspection that needed to be addressed?</a:t>
            </a:r>
          </a:p>
          <a:p>
            <a:pPr>
              <a:spcAft>
                <a:spcPts val="3000"/>
              </a:spcAft>
              <a:buFont typeface="Arial"/>
              <a:buChar char="•"/>
            </a:pPr>
            <a:r>
              <a:rPr lang="en-US" sz="2400" dirty="0">
                <a:solidFill>
                  <a:schemeClr val="tx1">
                    <a:lumMod val="65000"/>
                    <a:lumOff val="35000"/>
                  </a:schemeClr>
                </a:solidFill>
              </a:rPr>
              <a:t> Did you discuss and make a plan before dismantling? (why or why not?)</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PRACTICAL ASSESSMENT DEBRIEF</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a:spcAft>
                <a:spcPts val="3000"/>
              </a:spcAft>
            </a:pPr>
            <a:r>
              <a:rPr lang="en-US" sz="2400" dirty="0">
                <a:solidFill>
                  <a:srgbClr val="595959"/>
                </a:solidFill>
              </a:rPr>
              <a:t>In preparation for the Written Assessment, let’s go over some of the KEY POINTS of the course…</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REVIEW</a:t>
            </a:r>
          </a:p>
        </p:txBody>
      </p:sp>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5142" y="5073805"/>
            <a:ext cx="4119525" cy="923330"/>
          </a:xfrm>
          <a:prstGeom prst="rect">
            <a:avLst/>
          </a:prstGeom>
          <a:noFill/>
        </p:spPr>
        <p:txBody>
          <a:bodyPr wrap="none" rtlCol="0">
            <a:spAutoFit/>
          </a:bodyPr>
          <a:lstStyle/>
          <a:p>
            <a:pPr algn="r"/>
            <a:r>
              <a:rPr lang="id-ID" sz="5400" dirty="0">
                <a:solidFill>
                  <a:srgbClr val="44546A"/>
                </a:solidFill>
                <a:latin typeface="+mj-lt"/>
              </a:rPr>
              <a:t>Contact Us: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200328"/>
          </a:xfrm>
          <a:prstGeom prst="rect">
            <a:avLst/>
          </a:prstGeom>
          <a:noFill/>
        </p:spPr>
        <p:txBody>
          <a:bodyPr wrap="square" rtlCol="0">
            <a:spAutoFit/>
          </a:bodyPr>
          <a:lstStyle/>
          <a:p>
            <a:r>
              <a:rPr lang="en-US" sz="2400" cap="all" dirty="0">
                <a:solidFill>
                  <a:schemeClr val="tx2"/>
                </a:solidFill>
              </a:rPr>
              <a:t>Scaffold &amp; Access Industry Association </a:t>
            </a:r>
          </a:p>
          <a:p>
            <a:r>
              <a:rPr lang="en-US" sz="2400" dirty="0">
                <a:solidFill>
                  <a:schemeClr val="tx2"/>
                </a:solidFill>
              </a:rPr>
              <a:t>400 Admiral Blvd. </a:t>
            </a:r>
            <a:r>
              <a:rPr lang="en-US" sz="2400">
                <a:solidFill>
                  <a:schemeClr val="tx2"/>
                </a:solidFill>
              </a:rPr>
              <a:t>Kansas City, </a:t>
            </a:r>
            <a:r>
              <a:rPr lang="en-US" sz="2400" dirty="0">
                <a:solidFill>
                  <a:schemeClr val="tx2"/>
                </a:solidFill>
              </a:rPr>
              <a:t>MO 64106</a:t>
            </a:r>
          </a:p>
          <a:p>
            <a:r>
              <a:rPr lang="en-US" sz="2400" dirty="0">
                <a:solidFill>
                  <a:schemeClr val="tx2"/>
                </a:solidFill>
              </a:rPr>
              <a:t>816.595.4860   </a:t>
            </a:r>
            <a:r>
              <a:rPr lang="en-US" sz="2400" dirty="0" err="1">
                <a:solidFill>
                  <a:schemeClr val="tx2"/>
                </a:solidFill>
              </a:rPr>
              <a:t>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815" y="350559"/>
            <a:ext cx="5653385" cy="769441"/>
          </a:xfrm>
          <a:prstGeom prst="rect">
            <a:avLst/>
          </a:prstGeom>
          <a:noFill/>
        </p:spPr>
        <p:txBody>
          <a:bodyPr wrap="none" rtlCol="0">
            <a:spAutoFit/>
          </a:bodyPr>
          <a:lstStyle/>
          <a:p>
            <a:pPr algn="ctr"/>
            <a:r>
              <a:rPr lang="id-ID" sz="4400" dirty="0">
                <a:solidFill>
                  <a:schemeClr val="tx2">
                    <a:lumMod val="75000"/>
                  </a:schemeClr>
                </a:solidFill>
                <a:latin typeface="+mj-lt"/>
              </a:rPr>
              <a:t>CONNECTION TYPES</a:t>
            </a:r>
            <a:endParaRPr lang="en-US" sz="4400" dirty="0">
              <a:solidFill>
                <a:schemeClr val="tx2">
                  <a:lumMod val="75000"/>
                </a:schemeClr>
              </a:solidFill>
              <a:latin typeface="+mj-lt"/>
            </a:endParaRPr>
          </a:p>
        </p:txBody>
      </p:sp>
      <p:sp>
        <p:nvSpPr>
          <p:cNvPr id="4" name="TextBox 3"/>
          <p:cNvSpPr txBox="1"/>
          <p:nvPr/>
        </p:nvSpPr>
        <p:spPr>
          <a:xfrm>
            <a:off x="6337300" y="4971732"/>
            <a:ext cx="5384800" cy="1107996"/>
          </a:xfrm>
          <a:prstGeom prst="rect">
            <a:avLst/>
          </a:prstGeom>
          <a:noFill/>
        </p:spPr>
        <p:txBody>
          <a:bodyPr wrap="square" rtlCol="0">
            <a:spAutoFit/>
          </a:bodyPr>
          <a:lstStyle/>
          <a:p>
            <a:pPr>
              <a:spcAft>
                <a:spcPts val="1200"/>
              </a:spcAft>
              <a:buFont typeface="Arial"/>
              <a:buChar char="•"/>
            </a:pPr>
            <a:r>
              <a:rPr lang="en-US" sz="2200" dirty="0">
                <a:solidFill>
                  <a:srgbClr val="595959"/>
                </a:solidFill>
              </a:rPr>
              <a:t> RING/ROSETTE: Eight holes allow flexibility in where members can be connected.</a:t>
            </a:r>
            <a:endParaRPr lang="en-US" sz="2200" dirty="0"/>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07950" y="577849"/>
            <a:ext cx="5937250" cy="4911875"/>
          </a:xfrm>
          <a:prstGeom prst="rect">
            <a:avLst/>
          </a:prstGeom>
        </p:spPr>
      </p:pic>
      <p:sp>
        <p:nvSpPr>
          <p:cNvPr id="8" name="TextBox 7"/>
          <p:cNvSpPr txBox="1"/>
          <p:nvPr/>
        </p:nvSpPr>
        <p:spPr>
          <a:xfrm>
            <a:off x="6400800" y="1181100"/>
            <a:ext cx="5372100" cy="1384995"/>
          </a:xfrm>
          <a:prstGeom prst="rect">
            <a:avLst/>
          </a:prstGeom>
          <a:noFill/>
        </p:spPr>
        <p:txBody>
          <a:bodyPr wrap="square" rtlCol="0">
            <a:spAutoFit/>
          </a:bodyPr>
          <a:lstStyle/>
          <a:p>
            <a:r>
              <a:rPr lang="en-US" dirty="0">
                <a:solidFill>
                  <a:srgbClr val="7F7F7F"/>
                </a:solidFill>
              </a:rPr>
              <a:t> </a:t>
            </a:r>
            <a:r>
              <a:rPr lang="en-US" sz="2200" dirty="0">
                <a:solidFill>
                  <a:srgbClr val="595959"/>
                </a:solidFill>
              </a:rPr>
              <a:t>V-LOCK: Fittings on the ends of the horizontal members fit into the four V locks and held in place with a wedge</a:t>
            </a:r>
          </a:p>
          <a:p>
            <a:endParaRPr lang="en-US" dirty="0"/>
          </a:p>
        </p:txBody>
      </p:sp>
      <p:sp>
        <p:nvSpPr>
          <p:cNvPr id="9" name="TextBox 8"/>
          <p:cNvSpPr txBox="1"/>
          <p:nvPr/>
        </p:nvSpPr>
        <p:spPr>
          <a:xfrm>
            <a:off x="6438900" y="2501900"/>
            <a:ext cx="5232400" cy="1431161"/>
          </a:xfrm>
          <a:prstGeom prst="rect">
            <a:avLst/>
          </a:prstGeom>
          <a:noFill/>
        </p:spPr>
        <p:txBody>
          <a:bodyPr wrap="square" rtlCol="0">
            <a:spAutoFit/>
          </a:bodyPr>
          <a:lstStyle/>
          <a:p>
            <a:r>
              <a:rPr lang="en-US" sz="2200" dirty="0">
                <a:solidFill>
                  <a:srgbClr val="595959"/>
                </a:solidFill>
              </a:rPr>
              <a:t>DOUBLE RING:  Up to 8 horizontal members can be connected to the rings at any position.</a:t>
            </a:r>
          </a:p>
          <a:p>
            <a:endParaRPr lang="en-US" dirty="0"/>
          </a:p>
        </p:txBody>
      </p:sp>
      <p:sp>
        <p:nvSpPr>
          <p:cNvPr id="10" name="TextBox 9"/>
          <p:cNvSpPr txBox="1"/>
          <p:nvPr/>
        </p:nvSpPr>
        <p:spPr>
          <a:xfrm>
            <a:off x="6438900" y="3759200"/>
            <a:ext cx="5118100" cy="1384995"/>
          </a:xfrm>
          <a:prstGeom prst="rect">
            <a:avLst/>
          </a:prstGeom>
          <a:noFill/>
        </p:spPr>
        <p:txBody>
          <a:bodyPr wrap="square" rtlCol="0">
            <a:spAutoFit/>
          </a:bodyPr>
          <a:lstStyle/>
          <a:p>
            <a:r>
              <a:rPr lang="en-US" sz="2200" dirty="0">
                <a:solidFill>
                  <a:srgbClr val="595959"/>
                </a:solidFill>
              </a:rPr>
              <a:t>CUPLOCK: Allows horizontal members to be connected at any position around the post.</a:t>
            </a:r>
          </a:p>
          <a:p>
            <a:endParaRPr lang="en-US" dirty="0"/>
          </a:p>
        </p:txBody>
      </p:sp>
      <p:sp>
        <p:nvSpPr>
          <p:cNvPr id="11" name="TextBox 10"/>
          <p:cNvSpPr txBox="1"/>
          <p:nvPr/>
        </p:nvSpPr>
        <p:spPr>
          <a:xfrm>
            <a:off x="495300" y="2552700"/>
            <a:ext cx="1803400" cy="369332"/>
          </a:xfrm>
          <a:prstGeom prst="rect">
            <a:avLst/>
          </a:prstGeom>
          <a:noFill/>
        </p:spPr>
        <p:txBody>
          <a:bodyPr wrap="square" rtlCol="0">
            <a:spAutoFit/>
          </a:bodyPr>
          <a:lstStyle/>
          <a:p>
            <a:r>
              <a:rPr lang="en-US" dirty="0"/>
              <a:t>V-LOCK</a:t>
            </a:r>
          </a:p>
        </p:txBody>
      </p:sp>
      <p:sp>
        <p:nvSpPr>
          <p:cNvPr id="12" name="TextBox 11"/>
          <p:cNvSpPr txBox="1"/>
          <p:nvPr/>
        </p:nvSpPr>
        <p:spPr>
          <a:xfrm>
            <a:off x="3581400" y="2628900"/>
            <a:ext cx="1803400" cy="369332"/>
          </a:xfrm>
          <a:prstGeom prst="rect">
            <a:avLst/>
          </a:prstGeom>
          <a:noFill/>
        </p:spPr>
        <p:txBody>
          <a:bodyPr wrap="square" rtlCol="0">
            <a:spAutoFit/>
          </a:bodyPr>
          <a:lstStyle/>
          <a:p>
            <a:r>
              <a:rPr lang="en-US" dirty="0"/>
              <a:t>DOUBLE RING</a:t>
            </a:r>
          </a:p>
        </p:txBody>
      </p:sp>
      <p:sp>
        <p:nvSpPr>
          <p:cNvPr id="13" name="TextBox 12"/>
          <p:cNvSpPr txBox="1"/>
          <p:nvPr/>
        </p:nvSpPr>
        <p:spPr>
          <a:xfrm>
            <a:off x="685800" y="5524500"/>
            <a:ext cx="1803400" cy="369332"/>
          </a:xfrm>
          <a:prstGeom prst="rect">
            <a:avLst/>
          </a:prstGeom>
          <a:noFill/>
        </p:spPr>
        <p:txBody>
          <a:bodyPr wrap="square" rtlCol="0">
            <a:spAutoFit/>
          </a:bodyPr>
          <a:lstStyle/>
          <a:p>
            <a:r>
              <a:rPr lang="en-US" dirty="0"/>
              <a:t>CUPLOCK</a:t>
            </a:r>
          </a:p>
        </p:txBody>
      </p:sp>
      <p:sp>
        <p:nvSpPr>
          <p:cNvPr id="14" name="TextBox 13"/>
          <p:cNvSpPr txBox="1"/>
          <p:nvPr/>
        </p:nvSpPr>
        <p:spPr>
          <a:xfrm>
            <a:off x="3594100" y="5537200"/>
            <a:ext cx="1803400" cy="369332"/>
          </a:xfrm>
          <a:prstGeom prst="rect">
            <a:avLst/>
          </a:prstGeom>
          <a:noFill/>
        </p:spPr>
        <p:txBody>
          <a:bodyPr wrap="square" rtlCol="0">
            <a:spAutoFit/>
          </a:bodyPr>
          <a:lstStyle/>
          <a:p>
            <a:r>
              <a:rPr lang="en-US" dirty="0"/>
              <a:t>RING/ROSETTE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3768" y="439459"/>
            <a:ext cx="8335535" cy="769441"/>
          </a:xfrm>
          <a:prstGeom prst="rect">
            <a:avLst/>
          </a:prstGeom>
          <a:noFill/>
        </p:spPr>
        <p:txBody>
          <a:bodyPr wrap="none" rtlCol="0">
            <a:spAutoFit/>
          </a:bodyPr>
          <a:lstStyle/>
          <a:p>
            <a:pPr algn="ctr"/>
            <a:r>
              <a:rPr lang="id-ID" sz="4400" dirty="0">
                <a:solidFill>
                  <a:srgbClr val="333F50"/>
                </a:solidFill>
                <a:latin typeface="+mj-lt"/>
              </a:rPr>
              <a:t>INSPECTING YOUR EQUIPMENT</a:t>
            </a:r>
            <a:endParaRPr lang="en-US" sz="4400" dirty="0">
              <a:solidFill>
                <a:srgbClr val="333F50"/>
              </a:solidFill>
              <a:latin typeface="+mj-lt"/>
            </a:endParaRPr>
          </a:p>
        </p:txBody>
      </p:sp>
      <p:sp>
        <p:nvSpPr>
          <p:cNvPr id="4" name="TextBox 3"/>
          <p:cNvSpPr txBox="1"/>
          <p:nvPr/>
        </p:nvSpPr>
        <p:spPr>
          <a:xfrm>
            <a:off x="5918200" y="1225232"/>
            <a:ext cx="5867400" cy="5047536"/>
          </a:xfrm>
          <a:prstGeom prst="rect">
            <a:avLst/>
          </a:prstGeom>
          <a:noFill/>
        </p:spPr>
        <p:txBody>
          <a:bodyPr wrap="square" rtlCol="0">
            <a:spAutoFit/>
          </a:bodyPr>
          <a:lstStyle/>
          <a:p>
            <a:pPr>
              <a:spcAft>
                <a:spcPts val="1200"/>
              </a:spcAft>
              <a:buFont typeface="Arial"/>
              <a:buChar char="•"/>
            </a:pPr>
            <a:r>
              <a:rPr lang="en-US" sz="2400" dirty="0">
                <a:solidFill>
                  <a:srgbClr val="7F7F7F"/>
                </a:solidFill>
              </a:rPr>
              <a:t> </a:t>
            </a:r>
            <a:r>
              <a:rPr lang="en-US" sz="2400" dirty="0">
                <a:solidFill>
                  <a:srgbClr val="595959"/>
                </a:solidFill>
              </a:rPr>
              <a:t>You must properly inspect your equipment.</a:t>
            </a:r>
          </a:p>
          <a:p>
            <a:pPr>
              <a:spcAft>
                <a:spcPts val="1200"/>
              </a:spcAft>
              <a:buFont typeface="Arial"/>
              <a:buChar char="•"/>
            </a:pPr>
            <a:r>
              <a:rPr lang="en-US" sz="2400" dirty="0">
                <a:solidFill>
                  <a:srgbClr val="595959"/>
                </a:solidFill>
              </a:rPr>
              <a:t> Many accidents have occurred due to damaged or faulty scaffold equipment.</a:t>
            </a:r>
          </a:p>
          <a:p>
            <a:pPr>
              <a:spcAft>
                <a:spcPts val="1200"/>
              </a:spcAft>
              <a:buFont typeface="Arial"/>
              <a:buChar char="•"/>
            </a:pPr>
            <a:r>
              <a:rPr lang="en-US" sz="2400" dirty="0">
                <a:solidFill>
                  <a:srgbClr val="595959"/>
                </a:solidFill>
              </a:rPr>
              <a:t> Before you begin building your scaffold – you MUST inspect all the components you plan to use to ensure they are safe and work properly.</a:t>
            </a:r>
          </a:p>
          <a:p>
            <a:pPr>
              <a:spcAft>
                <a:spcPts val="1200"/>
              </a:spcAft>
              <a:buFont typeface="Arial"/>
              <a:buChar char="•"/>
            </a:pPr>
            <a:r>
              <a:rPr lang="en-US" sz="2400" dirty="0">
                <a:solidFill>
                  <a:srgbClr val="595959"/>
                </a:solidFill>
              </a:rPr>
              <a:t> Do NOT use any damaged or defective equipment.</a:t>
            </a:r>
          </a:p>
          <a:p>
            <a:endParaRPr lang="en-US" dirty="0"/>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447800" y="1460499"/>
            <a:ext cx="3848100" cy="451733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9600" y="977900"/>
            <a:ext cx="6604000" cy="4953000"/>
            <a:chOff x="609600" y="977900"/>
            <a:chExt cx="6604000" cy="4953000"/>
          </a:xfrm>
        </p:grpSpPr>
        <p:sp>
          <p:nvSpPr>
            <p:cNvPr id="6" name="Rectangle 5"/>
            <p:cNvSpPr/>
            <p:nvPr/>
          </p:nvSpPr>
          <p:spPr>
            <a:xfrm>
              <a:off x="1066800" y="9779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89300" y="105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9600" y="35814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71800" y="34925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61000" y="359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18100" y="977900"/>
              <a:ext cx="5842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40500" y="11684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035300" y="53721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473700" y="5676900"/>
              <a:ext cx="673100" cy="254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543550" y="413341"/>
            <a:ext cx="742950" cy="6444659"/>
          </a:xfrm>
          <a:prstGeom prst="rect">
            <a:avLst/>
          </a:prstGeom>
        </p:spPr>
      </p:pic>
      <p:sp>
        <p:nvSpPr>
          <p:cNvPr id="17" name="TextBox 16"/>
          <p:cNvSpPr txBox="1"/>
          <p:nvPr/>
        </p:nvSpPr>
        <p:spPr>
          <a:xfrm>
            <a:off x="368300" y="368300"/>
            <a:ext cx="5130800" cy="769441"/>
          </a:xfrm>
          <a:prstGeom prst="rect">
            <a:avLst/>
          </a:prstGeom>
          <a:solidFill>
            <a:schemeClr val="bg1"/>
          </a:solidFill>
        </p:spPr>
        <p:txBody>
          <a:bodyPr wrap="square" rtlCol="0">
            <a:spAutoFit/>
          </a:bodyPr>
          <a:lstStyle/>
          <a:p>
            <a:r>
              <a:rPr lang="en-US" sz="4400" dirty="0">
                <a:solidFill>
                  <a:srgbClr val="333F50"/>
                </a:solidFill>
              </a:rPr>
              <a:t>INSPECTING POSTS</a:t>
            </a:r>
          </a:p>
        </p:txBody>
      </p:sp>
      <p:grpSp>
        <p:nvGrpSpPr>
          <p:cNvPr id="18" name="Group 17"/>
          <p:cNvGrpSpPr/>
          <p:nvPr/>
        </p:nvGrpSpPr>
        <p:grpSpPr>
          <a:xfrm>
            <a:off x="2387600" y="1752600"/>
            <a:ext cx="2349500" cy="4064000"/>
            <a:chOff x="3708400" y="1955800"/>
            <a:chExt cx="2349500" cy="4064000"/>
          </a:xfrm>
        </p:grpSpPr>
        <p:sp>
          <p:nvSpPr>
            <p:cNvPr id="19" name="Rounded Rectangle 18"/>
            <p:cNvSpPr/>
            <p:nvPr/>
          </p:nvSpPr>
          <p:spPr>
            <a:xfrm>
              <a:off x="3721100" y="1955800"/>
              <a:ext cx="23368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000500" y="1981200"/>
              <a:ext cx="1841500" cy="369332"/>
            </a:xfrm>
            <a:prstGeom prst="rect">
              <a:avLst/>
            </a:prstGeom>
            <a:noFill/>
          </p:spPr>
          <p:txBody>
            <a:bodyPr wrap="square" rtlCol="0">
              <a:spAutoFit/>
            </a:bodyPr>
            <a:lstStyle/>
            <a:p>
              <a:r>
                <a:rPr lang="en-US" cap="all" dirty="0">
                  <a:solidFill>
                    <a:schemeClr val="tx1">
                      <a:lumMod val="65000"/>
                      <a:lumOff val="35000"/>
                    </a:schemeClr>
                  </a:solidFill>
                </a:rPr>
                <a:t>COUPLING PIN</a:t>
              </a:r>
            </a:p>
          </p:txBody>
        </p:sp>
        <p:sp>
          <p:nvSpPr>
            <p:cNvPr id="21" name="Rounded Rectangle 20"/>
            <p:cNvSpPr/>
            <p:nvPr/>
          </p:nvSpPr>
          <p:spPr>
            <a:xfrm>
              <a:off x="3746500" y="2984500"/>
              <a:ext cx="2273300" cy="825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873500" y="3073400"/>
              <a:ext cx="1841500" cy="646331"/>
            </a:xfrm>
            <a:prstGeom prst="rect">
              <a:avLst/>
            </a:prstGeom>
            <a:noFill/>
          </p:spPr>
          <p:txBody>
            <a:bodyPr wrap="square" rtlCol="0">
              <a:spAutoFit/>
            </a:bodyPr>
            <a:lstStyle/>
            <a:p>
              <a:r>
                <a:rPr lang="en-US" cap="all" dirty="0">
                  <a:solidFill>
                    <a:schemeClr val="tx1">
                      <a:lumMod val="65000"/>
                      <a:lumOff val="35000"/>
                    </a:schemeClr>
                  </a:solidFill>
                </a:rPr>
                <a:t>Connection POINTS</a:t>
              </a:r>
            </a:p>
          </p:txBody>
        </p:sp>
        <p:sp>
          <p:nvSpPr>
            <p:cNvPr id="23" name="Rounded Rectangle 22"/>
            <p:cNvSpPr/>
            <p:nvPr/>
          </p:nvSpPr>
          <p:spPr>
            <a:xfrm>
              <a:off x="3733800" y="2501900"/>
              <a:ext cx="22860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822700" y="2527300"/>
              <a:ext cx="2108200" cy="369332"/>
            </a:xfrm>
            <a:prstGeom prst="rect">
              <a:avLst/>
            </a:prstGeom>
            <a:noFill/>
          </p:spPr>
          <p:txBody>
            <a:bodyPr wrap="square" rtlCol="0">
              <a:spAutoFit/>
            </a:bodyPr>
            <a:lstStyle/>
            <a:p>
              <a:r>
                <a:rPr lang="en-US" cap="all" dirty="0">
                  <a:solidFill>
                    <a:schemeClr val="tx1">
                      <a:lumMod val="65000"/>
                      <a:lumOff val="35000"/>
                    </a:schemeClr>
                  </a:solidFill>
                </a:rPr>
                <a:t>POST</a:t>
              </a:r>
            </a:p>
          </p:txBody>
        </p:sp>
        <p:sp>
          <p:nvSpPr>
            <p:cNvPr id="25" name="Rounded Rectangle 24"/>
            <p:cNvSpPr/>
            <p:nvPr/>
          </p:nvSpPr>
          <p:spPr>
            <a:xfrm>
              <a:off x="3721100" y="39243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810000" y="3949700"/>
              <a:ext cx="2133600" cy="369332"/>
            </a:xfrm>
            <a:prstGeom prst="rect">
              <a:avLst/>
            </a:prstGeom>
            <a:noFill/>
          </p:spPr>
          <p:txBody>
            <a:bodyPr wrap="square" rtlCol="0">
              <a:spAutoFit/>
            </a:bodyPr>
            <a:lstStyle/>
            <a:p>
              <a:r>
                <a:rPr lang="en-US" cap="all" dirty="0">
                  <a:solidFill>
                    <a:schemeClr val="tx1">
                      <a:lumMod val="65000"/>
                      <a:lumOff val="35000"/>
                    </a:schemeClr>
                  </a:solidFill>
                </a:rPr>
                <a:t>WELD AREAS</a:t>
              </a:r>
            </a:p>
          </p:txBody>
        </p:sp>
        <p:sp>
          <p:nvSpPr>
            <p:cNvPr id="27" name="Rounded Rectangle 26"/>
            <p:cNvSpPr/>
            <p:nvPr/>
          </p:nvSpPr>
          <p:spPr>
            <a:xfrm>
              <a:off x="3708400" y="4457700"/>
              <a:ext cx="2298700" cy="774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835400" y="4521200"/>
              <a:ext cx="2044700" cy="646331"/>
            </a:xfrm>
            <a:prstGeom prst="rect">
              <a:avLst/>
            </a:prstGeom>
            <a:noFill/>
          </p:spPr>
          <p:txBody>
            <a:bodyPr wrap="square" rtlCol="0">
              <a:spAutoFit/>
            </a:bodyPr>
            <a:lstStyle/>
            <a:p>
              <a:r>
                <a:rPr lang="en-US" cap="all" dirty="0">
                  <a:solidFill>
                    <a:schemeClr val="tx1">
                      <a:lumMod val="65000"/>
                      <a:lumOff val="35000"/>
                    </a:schemeClr>
                  </a:solidFill>
                </a:rPr>
                <a:t>UNAUTHORIZED MODIFICATIONS</a:t>
              </a:r>
            </a:p>
          </p:txBody>
        </p:sp>
        <p:grpSp>
          <p:nvGrpSpPr>
            <p:cNvPr id="29" name="Group 28"/>
            <p:cNvGrpSpPr/>
            <p:nvPr/>
          </p:nvGrpSpPr>
          <p:grpSpPr>
            <a:xfrm>
              <a:off x="3721100" y="5321300"/>
              <a:ext cx="2273300" cy="698500"/>
              <a:chOff x="774700" y="4699000"/>
              <a:chExt cx="2273300" cy="698500"/>
            </a:xfrm>
          </p:grpSpPr>
          <p:sp>
            <p:nvSpPr>
              <p:cNvPr id="30" name="Rounded Rectangle 29"/>
              <p:cNvSpPr/>
              <p:nvPr/>
            </p:nvSpPr>
            <p:spPr>
              <a:xfrm>
                <a:off x="774700" y="46990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889000" y="4737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grpSp>
      <p:sp>
        <p:nvSpPr>
          <p:cNvPr id="32" name="Rounded Rectangle 31"/>
          <p:cNvSpPr/>
          <p:nvPr/>
        </p:nvSpPr>
        <p:spPr>
          <a:xfrm>
            <a:off x="2400300" y="5918200"/>
            <a:ext cx="22479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451100" y="5943600"/>
            <a:ext cx="2108200" cy="369332"/>
          </a:xfrm>
          <a:prstGeom prst="rect">
            <a:avLst/>
          </a:prstGeom>
          <a:noFill/>
        </p:spPr>
        <p:txBody>
          <a:bodyPr wrap="square" rtlCol="0">
            <a:spAutoFit/>
          </a:bodyPr>
          <a:lstStyle/>
          <a:p>
            <a:r>
              <a:rPr lang="en-US" cap="all" dirty="0">
                <a:solidFill>
                  <a:schemeClr val="tx1">
                    <a:lumMod val="65000"/>
                    <a:lumOff val="35000"/>
                  </a:schemeClr>
                </a:solidFill>
              </a:rPr>
              <a:t>BOTTOM</a:t>
            </a:r>
          </a:p>
        </p:txBody>
      </p:sp>
      <p:sp>
        <p:nvSpPr>
          <p:cNvPr id="34" name="TextBox 33"/>
          <p:cNvSpPr txBox="1"/>
          <p:nvPr/>
        </p:nvSpPr>
        <p:spPr>
          <a:xfrm>
            <a:off x="6337300" y="1574800"/>
            <a:ext cx="5524500" cy="4339650"/>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Posts must be straight. No splits, cracks, dents, kinks or dimples.</a:t>
            </a:r>
          </a:p>
          <a:p>
            <a:pPr>
              <a:spcAft>
                <a:spcPts val="2400"/>
              </a:spcAft>
              <a:buFont typeface="Arial"/>
              <a:buChar char="•"/>
            </a:pPr>
            <a:r>
              <a:rPr lang="en-US" sz="2400" dirty="0">
                <a:solidFill>
                  <a:srgbClr val="595959"/>
                </a:solidFill>
              </a:rPr>
              <a:t> No missing or broken connection points.</a:t>
            </a:r>
          </a:p>
          <a:p>
            <a:pPr>
              <a:spcAft>
                <a:spcPts val="2400"/>
              </a:spcAft>
              <a:buFont typeface="Arial"/>
              <a:buChar char="•"/>
            </a:pPr>
            <a:r>
              <a:rPr lang="en-US" sz="2400" dirty="0">
                <a:solidFill>
                  <a:srgbClr val="595959"/>
                </a:solidFill>
              </a:rPr>
              <a:t> No cracked or broken welds at connection points.</a:t>
            </a:r>
          </a:p>
          <a:p>
            <a:pPr>
              <a:spcAft>
                <a:spcPts val="2400"/>
              </a:spcAft>
              <a:buFont typeface="Arial"/>
              <a:buChar char="•"/>
            </a:pPr>
            <a:r>
              <a:rPr lang="en-US" sz="2400" dirty="0">
                <a:solidFill>
                  <a:srgbClr val="595959"/>
                </a:solidFill>
              </a:rPr>
              <a:t> Bottom must be open, free of debris and suitably round to fit over a coupling pin.</a:t>
            </a:r>
          </a:p>
        </p:txBody>
      </p:sp>
      <p:cxnSp>
        <p:nvCxnSpPr>
          <p:cNvPr id="36" name="Straight Connector 35"/>
          <p:cNvCxnSpPr>
            <a:stCxn id="19" idx="3"/>
          </p:cNvCxnSpPr>
          <p:nvPr/>
        </p:nvCxnSpPr>
        <p:spPr>
          <a:xfrm flipV="1">
            <a:off x="4737100" y="850900"/>
            <a:ext cx="1003300" cy="11112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21" idx="3"/>
          </p:cNvCxnSpPr>
          <p:nvPr/>
        </p:nvCxnSpPr>
        <p:spPr>
          <a:xfrm flipV="1">
            <a:off x="4699000" y="2044700"/>
            <a:ext cx="939800" cy="1149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092700" y="2692400"/>
            <a:ext cx="508000" cy="35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3"/>
          </p:cNvCxnSpPr>
          <p:nvPr/>
        </p:nvCxnSpPr>
        <p:spPr>
          <a:xfrm>
            <a:off x="4648200" y="6127750"/>
            <a:ext cx="1054100" cy="53975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6700" y="261659"/>
            <a:ext cx="11751835" cy="830997"/>
          </a:xfrm>
          <a:prstGeom prst="rect">
            <a:avLst/>
          </a:prstGeom>
          <a:noFill/>
        </p:spPr>
        <p:txBody>
          <a:bodyPr wrap="none" rtlCol="0">
            <a:spAutoFit/>
          </a:bodyPr>
          <a:lstStyle/>
          <a:p>
            <a:pPr algn="ctr"/>
            <a:r>
              <a:rPr lang="id-ID" sz="4800" dirty="0">
                <a:solidFill>
                  <a:srgbClr val="44546A"/>
                </a:solidFill>
                <a:latin typeface="+mj-lt"/>
              </a:rPr>
              <a:t>INSPECTING HORIZONTALS/DIAGONALS</a:t>
            </a:r>
            <a:endParaRPr lang="en-US" sz="4800" dirty="0">
              <a:solidFill>
                <a:srgbClr val="44546A"/>
              </a:solidFill>
              <a:latin typeface="+mj-lt"/>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2" name="Straight Connector 11"/>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rot="1311616">
            <a:off x="19049" y="450850"/>
            <a:ext cx="5854700" cy="5499100"/>
          </a:xfrm>
          <a:prstGeom prst="rect">
            <a:avLst/>
          </a:prstGeom>
        </p:spPr>
      </p:pic>
      <p:grpSp>
        <p:nvGrpSpPr>
          <p:cNvPr id="6" name="Group 5"/>
          <p:cNvGrpSpPr/>
          <p:nvPr/>
        </p:nvGrpSpPr>
        <p:grpSpPr>
          <a:xfrm>
            <a:off x="4343400" y="2260600"/>
            <a:ext cx="2298700" cy="3517900"/>
            <a:chOff x="3721100" y="1955800"/>
            <a:chExt cx="2298700" cy="3517900"/>
          </a:xfrm>
        </p:grpSpPr>
        <p:sp>
          <p:nvSpPr>
            <p:cNvPr id="7" name="Rounded Rectangle 6"/>
            <p:cNvSpPr/>
            <p:nvPr/>
          </p:nvSpPr>
          <p:spPr>
            <a:xfrm>
              <a:off x="3721100" y="1955800"/>
              <a:ext cx="22860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000500" y="1981200"/>
              <a:ext cx="1841500" cy="369332"/>
            </a:xfrm>
            <a:prstGeom prst="rect">
              <a:avLst/>
            </a:prstGeom>
            <a:noFill/>
          </p:spPr>
          <p:txBody>
            <a:bodyPr wrap="square" rtlCol="0">
              <a:spAutoFit/>
            </a:bodyPr>
            <a:lstStyle/>
            <a:p>
              <a:r>
                <a:rPr lang="en-US" cap="all" dirty="0">
                  <a:solidFill>
                    <a:schemeClr val="tx1">
                      <a:lumMod val="65000"/>
                      <a:lumOff val="35000"/>
                    </a:schemeClr>
                  </a:solidFill>
                </a:rPr>
                <a:t>TUBE</a:t>
              </a:r>
            </a:p>
          </p:txBody>
        </p:sp>
        <p:sp>
          <p:nvSpPr>
            <p:cNvPr id="11" name="Rounded Rectangle 10"/>
            <p:cNvSpPr/>
            <p:nvPr/>
          </p:nvSpPr>
          <p:spPr>
            <a:xfrm>
              <a:off x="3746500" y="33909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73500" y="3416300"/>
              <a:ext cx="1841500" cy="369332"/>
            </a:xfrm>
            <a:prstGeom prst="rect">
              <a:avLst/>
            </a:prstGeom>
            <a:noFill/>
          </p:spPr>
          <p:txBody>
            <a:bodyPr wrap="square" rtlCol="0">
              <a:spAutoFit/>
            </a:bodyPr>
            <a:lstStyle/>
            <a:p>
              <a:r>
                <a:rPr lang="en-US" cap="all" dirty="0">
                  <a:solidFill>
                    <a:schemeClr val="tx1">
                      <a:lumMod val="65000"/>
                      <a:lumOff val="35000"/>
                    </a:schemeClr>
                  </a:solidFill>
                </a:rPr>
                <a:t>WELD AREAS</a:t>
              </a:r>
            </a:p>
          </p:txBody>
        </p:sp>
        <p:sp>
          <p:nvSpPr>
            <p:cNvPr id="14" name="Rounded Rectangle 13"/>
            <p:cNvSpPr/>
            <p:nvPr/>
          </p:nvSpPr>
          <p:spPr>
            <a:xfrm>
              <a:off x="3733800" y="2501900"/>
              <a:ext cx="2286000" cy="76711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822700" y="2527300"/>
              <a:ext cx="2108200" cy="646331"/>
            </a:xfrm>
            <a:prstGeom prst="rect">
              <a:avLst/>
            </a:prstGeom>
            <a:noFill/>
          </p:spPr>
          <p:txBody>
            <a:bodyPr wrap="square" rtlCol="0">
              <a:spAutoFit/>
            </a:bodyPr>
            <a:lstStyle/>
            <a:p>
              <a:r>
                <a:rPr lang="en-US" cap="all" dirty="0">
                  <a:solidFill>
                    <a:schemeClr val="tx1">
                      <a:lumMod val="65000"/>
                      <a:lumOff val="35000"/>
                    </a:schemeClr>
                  </a:solidFill>
                </a:rPr>
                <a:t>CONNECTION</a:t>
              </a:r>
            </a:p>
            <a:p>
              <a:r>
                <a:rPr lang="en-US" cap="all" dirty="0">
                  <a:solidFill>
                    <a:schemeClr val="tx1">
                      <a:lumMod val="65000"/>
                      <a:lumOff val="35000"/>
                    </a:schemeClr>
                  </a:solidFill>
                </a:rPr>
                <a:t>POINTS</a:t>
              </a:r>
            </a:p>
          </p:txBody>
        </p:sp>
        <p:sp>
          <p:nvSpPr>
            <p:cNvPr id="16" name="Rounded Rectangle 15"/>
            <p:cNvSpPr/>
            <p:nvPr/>
          </p:nvSpPr>
          <p:spPr>
            <a:xfrm>
              <a:off x="3721100" y="3924300"/>
              <a:ext cx="2273300" cy="7493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810000" y="3949700"/>
              <a:ext cx="2133600" cy="646331"/>
            </a:xfrm>
            <a:prstGeom prst="rect">
              <a:avLst/>
            </a:prstGeom>
            <a:noFill/>
          </p:spPr>
          <p:txBody>
            <a:bodyPr wrap="square" rtlCol="0">
              <a:spAutoFit/>
            </a:bodyPr>
            <a:lstStyle/>
            <a:p>
              <a:r>
                <a:rPr lang="en-US" cap="all" dirty="0">
                  <a:solidFill>
                    <a:schemeClr val="tx1">
                      <a:lumMod val="65000"/>
                      <a:lumOff val="35000"/>
                    </a:schemeClr>
                  </a:solidFill>
                </a:rPr>
                <a:t>UNAUTHORIZED MODIFICATIONS</a:t>
              </a:r>
            </a:p>
          </p:txBody>
        </p:sp>
        <p:grpSp>
          <p:nvGrpSpPr>
            <p:cNvPr id="20" name="Group 19"/>
            <p:cNvGrpSpPr/>
            <p:nvPr/>
          </p:nvGrpSpPr>
          <p:grpSpPr>
            <a:xfrm>
              <a:off x="3746500" y="4775200"/>
              <a:ext cx="2273300" cy="698500"/>
              <a:chOff x="800100" y="4152900"/>
              <a:chExt cx="2273300" cy="698500"/>
            </a:xfrm>
          </p:grpSpPr>
          <p:sp>
            <p:nvSpPr>
              <p:cNvPr id="21" name="Rounded Rectangle 20"/>
              <p:cNvSpPr/>
              <p:nvPr/>
            </p:nvSpPr>
            <p:spPr>
              <a:xfrm>
                <a:off x="800100" y="41529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889000" y="41783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grpSp>
      <p:sp>
        <p:nvSpPr>
          <p:cNvPr id="24" name="TextBox 23"/>
          <p:cNvSpPr txBox="1"/>
          <p:nvPr/>
        </p:nvSpPr>
        <p:spPr>
          <a:xfrm>
            <a:off x="7404100" y="1231900"/>
            <a:ext cx="4622800" cy="4970591"/>
          </a:xfrm>
          <a:prstGeom prst="rect">
            <a:avLst/>
          </a:prstGeom>
          <a:noFill/>
        </p:spPr>
        <p:txBody>
          <a:bodyPr wrap="square" rtlCol="0">
            <a:spAutoFit/>
          </a:bodyPr>
          <a:lstStyle/>
          <a:p>
            <a:pPr>
              <a:spcAft>
                <a:spcPts val="600"/>
              </a:spcAft>
            </a:pPr>
            <a:r>
              <a:rPr lang="en-US" sz="2400" dirty="0">
                <a:solidFill>
                  <a:srgbClr val="595959"/>
                </a:solidFill>
              </a:rPr>
              <a:t>Learn to recognize possible defects or unsafe conditions: </a:t>
            </a:r>
          </a:p>
          <a:p>
            <a:pPr>
              <a:spcAft>
                <a:spcPts val="600"/>
              </a:spcAft>
              <a:buFont typeface="Arial"/>
              <a:buChar char="•"/>
            </a:pPr>
            <a:r>
              <a:rPr lang="en-US" sz="2400" dirty="0">
                <a:solidFill>
                  <a:srgbClr val="595959"/>
                </a:solidFill>
              </a:rPr>
              <a:t> structural damage</a:t>
            </a:r>
          </a:p>
          <a:p>
            <a:pPr>
              <a:spcAft>
                <a:spcPts val="600"/>
              </a:spcAft>
              <a:buFont typeface="Arial"/>
              <a:buChar char="•"/>
            </a:pPr>
            <a:r>
              <a:rPr lang="en-US" sz="2400" dirty="0">
                <a:solidFill>
                  <a:srgbClr val="595959"/>
                </a:solidFill>
              </a:rPr>
              <a:t> modification (field welds)</a:t>
            </a:r>
          </a:p>
          <a:p>
            <a:pPr>
              <a:spcAft>
                <a:spcPts val="600"/>
              </a:spcAft>
              <a:buFont typeface="Arial"/>
              <a:buChar char="•"/>
            </a:pPr>
            <a:r>
              <a:rPr lang="en-US" sz="2400" dirty="0">
                <a:solidFill>
                  <a:srgbClr val="595959"/>
                </a:solidFill>
              </a:rPr>
              <a:t> missing parts or pieces,</a:t>
            </a:r>
          </a:p>
          <a:p>
            <a:pPr>
              <a:spcAft>
                <a:spcPts val="600"/>
              </a:spcAft>
              <a:buFont typeface="Arial"/>
              <a:buChar char="•"/>
            </a:pPr>
            <a:r>
              <a:rPr lang="en-US" sz="2400" dirty="0">
                <a:solidFill>
                  <a:srgbClr val="595959"/>
                </a:solidFill>
              </a:rPr>
              <a:t> damage (splits, cracks, holes and/or broken welds) </a:t>
            </a:r>
          </a:p>
          <a:p>
            <a:pPr>
              <a:spcAft>
                <a:spcPts val="600"/>
              </a:spcAft>
              <a:buFont typeface="Arial"/>
              <a:buChar char="•"/>
            </a:pPr>
            <a:r>
              <a:rPr lang="en-US" sz="2400" dirty="0">
                <a:solidFill>
                  <a:srgbClr val="595959"/>
                </a:solidFill>
              </a:rPr>
              <a:t> excessive corrosion (pitting or flaking) </a:t>
            </a:r>
          </a:p>
          <a:p>
            <a:pPr>
              <a:spcAft>
                <a:spcPts val="600"/>
              </a:spcAft>
              <a:buFont typeface="Arial"/>
              <a:buChar char="•"/>
            </a:pPr>
            <a:r>
              <a:rPr lang="en-US" sz="2400" dirty="0">
                <a:solidFill>
                  <a:srgbClr val="595959"/>
                </a:solidFill>
              </a:rPr>
              <a:t> discoloration due to caustic chemicals. </a:t>
            </a:r>
          </a:p>
          <a:p>
            <a:endParaRPr lang="en-US" dirty="0"/>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28718</TotalTime>
  <Words>4249</Words>
  <Application>Microsoft Macintosh PowerPoint</Application>
  <PresentationFormat>Widescreen</PresentationFormat>
  <Paragraphs>436</Paragraphs>
  <Slides>57</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Century Gothic</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Microsoft Office User</cp:lastModifiedBy>
  <cp:revision>1060</cp:revision>
  <dcterms:created xsi:type="dcterms:W3CDTF">2018-12-20T21:13:25Z</dcterms:created>
  <dcterms:modified xsi:type="dcterms:W3CDTF">2019-12-03T04:44:27Z</dcterms:modified>
  <cp:category/>
</cp:coreProperties>
</file>