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handoutMasterIdLst>
    <p:handoutMasterId r:id="rId117"/>
  </p:handoutMasterIdLst>
  <p:sldIdLst>
    <p:sldId id="458" r:id="rId2"/>
    <p:sldId id="625" r:id="rId3"/>
    <p:sldId id="477" r:id="rId4"/>
    <p:sldId id="262" r:id="rId5"/>
    <p:sldId id="258" r:id="rId6"/>
    <p:sldId id="259" r:id="rId7"/>
    <p:sldId id="260" r:id="rId8"/>
    <p:sldId id="261" r:id="rId9"/>
    <p:sldId id="27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91" r:id="rId29"/>
    <p:sldId id="622" r:id="rId30"/>
    <p:sldId id="493" r:id="rId31"/>
    <p:sldId id="494" r:id="rId32"/>
    <p:sldId id="495" r:id="rId33"/>
    <p:sldId id="496" r:id="rId34"/>
    <p:sldId id="624" r:id="rId35"/>
    <p:sldId id="497" r:id="rId36"/>
    <p:sldId id="498" r:id="rId37"/>
    <p:sldId id="499" r:id="rId38"/>
    <p:sldId id="500" r:id="rId39"/>
    <p:sldId id="501" r:id="rId40"/>
    <p:sldId id="502" r:id="rId41"/>
    <p:sldId id="503" r:id="rId42"/>
    <p:sldId id="504"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0" r:id="rId79"/>
    <p:sldId id="541" r:id="rId80"/>
    <p:sldId id="542" r:id="rId81"/>
    <p:sldId id="543" r:id="rId82"/>
    <p:sldId id="544" r:id="rId83"/>
    <p:sldId id="545" r:id="rId84"/>
    <p:sldId id="546" r:id="rId85"/>
    <p:sldId id="547" r:id="rId86"/>
    <p:sldId id="548" r:id="rId87"/>
    <p:sldId id="478" r:id="rId88"/>
    <p:sldId id="479" r:id="rId89"/>
    <p:sldId id="480" r:id="rId90"/>
    <p:sldId id="481" r:id="rId91"/>
    <p:sldId id="482" r:id="rId92"/>
    <p:sldId id="483" r:id="rId93"/>
    <p:sldId id="484" r:id="rId94"/>
    <p:sldId id="485" r:id="rId95"/>
    <p:sldId id="486" r:id="rId96"/>
    <p:sldId id="487" r:id="rId97"/>
    <p:sldId id="488" r:id="rId98"/>
    <p:sldId id="489" r:id="rId99"/>
    <p:sldId id="549" r:id="rId100"/>
    <p:sldId id="550" r:id="rId101"/>
    <p:sldId id="551" r:id="rId102"/>
    <p:sldId id="552" r:id="rId103"/>
    <p:sldId id="553" r:id="rId104"/>
    <p:sldId id="554" r:id="rId105"/>
    <p:sldId id="555" r:id="rId106"/>
    <p:sldId id="556" r:id="rId107"/>
    <p:sldId id="557" r:id="rId108"/>
    <p:sldId id="558" r:id="rId109"/>
    <p:sldId id="559" r:id="rId110"/>
    <p:sldId id="560" r:id="rId111"/>
    <p:sldId id="561" r:id="rId112"/>
    <p:sldId id="562" r:id="rId113"/>
    <p:sldId id="563" r:id="rId114"/>
    <p:sldId id="567" r:id="rId115"/>
  </p:sldIdLst>
  <p:sldSz cx="12192000" cy="6858000"/>
  <p:notesSz cx="9144000" cy="6858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Welcome Screen" id="{E9C2FEB5-AEB9-4B26-8F3B-708705F3F30F}">
          <p14:sldIdLst>
            <p14:sldId id="458"/>
            <p14:sldId id="625"/>
          </p14:sldIdLst>
        </p14:section>
        <p14:section name="SAIA Info" id="{BEA61332-6F39-49E8-AF60-E069E9504F41}">
          <p14:sldIdLst>
            <p14:sldId id="477"/>
          </p14:sldIdLst>
        </p14:section>
        <p14:section name="Course Agenda" id="{AFA68832-9AC7-4B56-832F-AD89619294C8}">
          <p14:sldIdLst>
            <p14:sldId id="262"/>
            <p14:sldId id="258"/>
            <p14:sldId id="259"/>
            <p14:sldId id="260"/>
            <p14:sldId id="261"/>
          </p14:sldIdLst>
        </p14:section>
        <p14:section name="Who We are" id="{93916110-A90C-4700-90E0-0D5D631B329B}">
          <p14:sldIdLst>
            <p14:sldId id="278"/>
          </p14:sldIdLst>
        </p14:section>
        <p14:section name="Types of Scaffolds" id="{1EE2B456-996F-491F-8E27-DEF0877C2D1B}">
          <p14:sldIdLst>
            <p14:sldId id="459"/>
            <p14:sldId id="460"/>
            <p14:sldId id="461"/>
            <p14:sldId id="462"/>
            <p14:sldId id="463"/>
            <p14:sldId id="464"/>
            <p14:sldId id="465"/>
            <p14:sldId id="466"/>
            <p14:sldId id="467"/>
            <p14:sldId id="468"/>
            <p14:sldId id="469"/>
            <p14:sldId id="470"/>
            <p14:sldId id="471"/>
            <p14:sldId id="472"/>
            <p14:sldId id="473"/>
            <p14:sldId id="474"/>
            <p14:sldId id="475"/>
            <p14:sldId id="476"/>
          </p14:sldIdLst>
        </p14:section>
        <p14:section name="Scaffold Hazards" id="{EE6F4EF7-FF3A-4C16-94A2-07BA15D2856D}">
          <p14:sldIdLst>
            <p14:sldId id="491"/>
            <p14:sldId id="622"/>
            <p14:sldId id="493"/>
            <p14:sldId id="494"/>
            <p14:sldId id="495"/>
            <p14:sldId id="496"/>
            <p14:sldId id="624"/>
            <p14:sldId id="497"/>
            <p14:sldId id="498"/>
            <p14:sldId id="499"/>
            <p14:sldId id="500"/>
            <p14:sldId id="501"/>
            <p14:sldId id="502"/>
            <p14:sldId id="503"/>
            <p14:sldId id="504"/>
            <p14:sldId id="505"/>
            <p14:sldId id="506"/>
            <p14:sldId id="507"/>
            <p14:sldId id="508"/>
            <p14:sldId id="509"/>
            <p14:sldId id="510"/>
            <p14:sldId id="511"/>
            <p14:sldId id="512"/>
            <p14:sldId id="513"/>
          </p14:sldIdLst>
        </p14:section>
        <p14:section name="Foundations" id="{7889E61A-1574-B743-B355-1B9015D44B77}">
          <p14:sldIdLst>
            <p14:sldId id="514"/>
            <p14:sldId id="515"/>
            <p14:sldId id="516"/>
            <p14:sldId id="517"/>
            <p14:sldId id="518"/>
            <p14:sldId id="519"/>
            <p14:sldId id="520"/>
            <p14:sldId id="521"/>
            <p14:sldId id="522"/>
            <p14:sldId id="523"/>
            <p14:sldId id="524"/>
            <p14:sldId id="525"/>
            <p14:sldId id="526"/>
            <p14:sldId id="527"/>
            <p14:sldId id="528"/>
            <p14:sldId id="529"/>
            <p14:sldId id="530"/>
          </p14:sldIdLst>
        </p14:section>
        <p14:section name="Platforms" id="{3C3DDDFE-31CA-1A41-BCBE-2097DE435ECB}">
          <p14:sldIdLst>
            <p14:sldId id="531"/>
            <p14:sldId id="532"/>
            <p14:sldId id="533"/>
            <p14:sldId id="534"/>
            <p14:sldId id="535"/>
            <p14:sldId id="536"/>
            <p14:sldId id="537"/>
            <p14:sldId id="538"/>
            <p14:sldId id="539"/>
            <p14:sldId id="540"/>
            <p14:sldId id="541"/>
            <p14:sldId id="542"/>
            <p14:sldId id="543"/>
            <p14:sldId id="544"/>
            <p14:sldId id="545"/>
            <p14:sldId id="546"/>
            <p14:sldId id="547"/>
            <p14:sldId id="548"/>
          </p14:sldIdLst>
        </p14:section>
        <p14:section name="Guardrails &amp; Toeboards" id="{F2E6DD7A-EBEA-3E4F-B0B4-EC076C6D55EB}">
          <p14:sldIdLst>
            <p14:sldId id="478"/>
            <p14:sldId id="479"/>
            <p14:sldId id="480"/>
            <p14:sldId id="481"/>
            <p14:sldId id="482"/>
            <p14:sldId id="483"/>
            <p14:sldId id="484"/>
            <p14:sldId id="485"/>
            <p14:sldId id="486"/>
            <p14:sldId id="487"/>
            <p14:sldId id="488"/>
            <p14:sldId id="489"/>
          </p14:sldIdLst>
        </p14:section>
        <p14:section name="Ties &amp; Guys" id="{9AC0DD5F-B9EC-9B4B-AC86-2B71BC82420A}">
          <p14:sldIdLst>
            <p14:sldId id="549"/>
            <p14:sldId id="550"/>
            <p14:sldId id="551"/>
            <p14:sldId id="552"/>
            <p14:sldId id="553"/>
            <p14:sldId id="554"/>
            <p14:sldId id="555"/>
            <p14:sldId id="556"/>
            <p14:sldId id="557"/>
            <p14:sldId id="558"/>
            <p14:sldId id="559"/>
            <p14:sldId id="560"/>
            <p14:sldId id="561"/>
            <p14:sldId id="562"/>
            <p14:sldId id="563"/>
            <p14:sldId id="56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ext uri="{19B8F6BF-5375-455C-9EA6-DF929625EA0E}">
        <p15:presenceInfo xmlns:p15="http://schemas.microsoft.com/office/powerpoint/2012/main" userId="AbuS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BC00"/>
    <a:srgbClr val="BFAFBB"/>
    <a:srgbClr val="AF9BAA"/>
    <a:srgbClr val="8E7287"/>
    <a:srgbClr val="6F4B65"/>
    <a:srgbClr val="5C3352"/>
    <a:srgbClr val="42213D"/>
    <a:srgbClr val="244489"/>
    <a:srgbClr val="97BABD"/>
    <a:srgbClr val="7CA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6" autoAdjust="0"/>
    <p:restoredTop sz="79669" autoAdjust="0"/>
  </p:normalViewPr>
  <p:slideViewPr>
    <p:cSldViewPr snapToGrid="0">
      <p:cViewPr varScale="1">
        <p:scale>
          <a:sx n="59" d="100"/>
          <a:sy n="59" d="100"/>
        </p:scale>
        <p:origin x="582" y="60"/>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p:scale>
        <a:sx n="1" d="1"/>
        <a:sy n="1" d="1"/>
      </p:scale>
      <p:origin x="0" y="11424"/>
    </p:cViewPr>
  </p:sorterViewPr>
  <p:notesViewPr>
    <p:cSldViewPr snapToGrid="0">
      <p:cViewPr varScale="1">
        <p:scale>
          <a:sx n="125" d="100"/>
          <a:sy n="125" d="100"/>
        </p:scale>
        <p:origin x="-1200"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ADC24EA-8346-4C8B-943C-AD383301A03D}" type="datetimeFigureOut">
              <a:rPr lang="id-ID" smtClean="0"/>
              <a:pPr/>
              <a:t>29/04/2022</a:t>
            </a:fld>
            <a:endParaRPr lang="id-ID"/>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28D06E5-932C-4F36-8614-8789767FBCD2}" type="datetimeFigureOut">
              <a:rPr lang="id-ID" smtClean="0"/>
              <a:pPr/>
              <a:t>29/04/2022</a:t>
            </a:fld>
            <a:endParaRPr lang="id-ID"/>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Leave this slide on the screen until all trainees arrive or until the official start time.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Tell the trainees</a:t>
            </a:r>
            <a:r>
              <a:rPr lang="en-US" baseline="0" dirty="0"/>
              <a:t> you will begin with a brief introduction to (or review of) the different types of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a:t>
            </a:fld>
            <a:endParaRPr lang="id-ID"/>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CLICK – Ask</a:t>
            </a:r>
            <a:r>
              <a:rPr lang="en-US" baseline="0" dirty="0"/>
              <a:t> trainees to suppose you were building a scaffold from 5ft (1.52m) wide frames</a:t>
            </a:r>
          </a:p>
          <a:p>
            <a:r>
              <a:rPr lang="en-US" baseline="0" dirty="0"/>
              <a:t>CLICK – When you add an additional lift it is still stable because the height-to-base ratio is still between 3:1 or 4:1</a:t>
            </a:r>
          </a:p>
          <a:p>
            <a:r>
              <a:rPr lang="en-US" baseline="0" dirty="0"/>
              <a:t>CLICK – This is a Stable Scaffold</a:t>
            </a:r>
          </a:p>
          <a:p>
            <a:r>
              <a:rPr lang="en-US" baseline="0" dirty="0"/>
              <a:t>CLICK – Suppose you were to add several additional lifts – this scaffold becomes unstable</a:t>
            </a:r>
          </a:p>
          <a:p>
            <a:r>
              <a:rPr lang="en-US" baseline="0" dirty="0"/>
              <a:t>CLICK – One way to stabilize this scaffold is to attach it to a secure structure with ties – now it becomes stable.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103</a:t>
            </a:fld>
            <a:endParaRPr lang="id-ID"/>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Trainees to hold their hands together as</a:t>
            </a:r>
            <a:r>
              <a:rPr lang="en-US" baseline="0" dirty="0"/>
              <a:t> shown and push them together – Explain that this force is what we call compression. Ask trainees to hold their fingers together as shown and try to pull them apart. – Explain that this force is what we call tension.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104</a:t>
            </a:fld>
            <a:endParaRPr lang="id-ID"/>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to participants that this is a common type</a:t>
            </a:r>
            <a:r>
              <a:rPr lang="en-US" baseline="0" dirty="0"/>
              <a:t> of </a:t>
            </a:r>
            <a:r>
              <a:rPr lang="en-US" dirty="0"/>
              <a:t>tie and CLICK for the animation</a:t>
            </a:r>
          </a:p>
          <a:p>
            <a:r>
              <a:rPr lang="en-US" dirty="0"/>
              <a:t>Ask trainees to guess which was the Tension Component and which was the Compression</a:t>
            </a:r>
            <a:r>
              <a:rPr lang="en-US" baseline="0" dirty="0"/>
              <a:t> Component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105</a:t>
            </a:fld>
            <a:endParaRPr lang="id-ID"/>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anchor</a:t>
            </a:r>
            <a:r>
              <a:rPr lang="en-US" baseline="0" dirty="0"/>
              <a:t> options and how they are fastened to a structure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106</a:t>
            </a:fld>
            <a:endParaRPr lang="id-ID"/>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locally applicable regulations regarding vertical</a:t>
            </a:r>
            <a:r>
              <a:rPr lang="en-US" baseline="0" dirty="0"/>
              <a:t> tie spacing (clarify if local regulations differ from what is shown in the illustration).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107</a:t>
            </a:fld>
            <a:endParaRPr lang="id-ID"/>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regulations</a:t>
            </a:r>
            <a:r>
              <a:rPr lang="en-US" baseline="0" dirty="0"/>
              <a:t> related to horizontal tie spacing and point out the tie placement that is required in your jurisdiction (if this is different from what is shown in the illustration).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108</a:t>
            </a:fld>
            <a:endParaRPr lang="id-ID"/>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when guying</a:t>
            </a:r>
            <a:r>
              <a:rPr lang="en-US" baseline="0" dirty="0"/>
              <a:t> would be necessary and how this is normally done.</a:t>
            </a:r>
          </a:p>
          <a:p>
            <a:r>
              <a:rPr lang="en-US" baseline="0" dirty="0"/>
              <a:t>Remind trainees about consequences if wires are too tight or too loose and importance of regular inspection</a:t>
            </a:r>
          </a:p>
          <a:p>
            <a:r>
              <a:rPr lang="en-US" baseline="0" dirty="0"/>
              <a:t>Discuss important considerations when building and dismantling guyed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109</a:t>
            </a:fld>
            <a:endParaRPr lang="id-ID"/>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locally required TIE SPACING and have them write them into the space provided on page 88 of their Study Guide.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110</a:t>
            </a:fld>
            <a:endParaRPr lang="id-ID"/>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a trainee to volunteer to</a:t>
            </a:r>
            <a:r>
              <a:rPr lang="en-US" baseline="0" dirty="0"/>
              <a:t> come and point out on the board (draw with a dry-erase marker if you can project onto a whiteboard) where the first tie should go – ACCORDING TO LOCAL REGULATIONS. </a:t>
            </a:r>
          </a:p>
          <a:p>
            <a:r>
              <a:rPr lang="en-US" baseline="0" dirty="0"/>
              <a:t>Continue for each subsequent tie location.</a:t>
            </a:r>
          </a:p>
          <a:p>
            <a:r>
              <a:rPr lang="en-US" baseline="0" dirty="0"/>
              <a:t>Discuss how many ties you might add (and where they would be located) if the scaffold were to be enclosed and how you determine this.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111</a:t>
            </a:fld>
            <a:endParaRPr lang="id-ID"/>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112</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difference between Supported and Suspended Scaffolds</a:t>
            </a:r>
            <a:r>
              <a:rPr lang="en-US" baseline="0" dirty="0"/>
              <a:t> and give a few examples of each type.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11</a:t>
            </a:fld>
            <a:endParaRPr lang="id-ID"/>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 the </a:t>
            </a:r>
            <a:r>
              <a:rPr lang="en-US" cap="all" dirty="0"/>
              <a:t>key points </a:t>
            </a:r>
            <a:r>
              <a:rPr lang="en-US" dirty="0"/>
              <a:t>from this session.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113</a:t>
            </a:fld>
            <a:endParaRPr lang="id-ID"/>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114</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Provide</a:t>
            </a:r>
            <a:r>
              <a:rPr lang="en-US" baseline="0" dirty="0"/>
              <a:t> the definition of Supported Scaffolds and b</a:t>
            </a:r>
            <a:r>
              <a:rPr lang="en-US" dirty="0"/>
              <a:t>riefly introduce</a:t>
            </a:r>
            <a:r>
              <a:rPr lang="en-US" baseline="0" dirty="0"/>
              <a:t> the three main types of supported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12</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different components of the</a:t>
            </a:r>
            <a:r>
              <a:rPr lang="en-US" baseline="0" dirty="0"/>
              <a:t> frame scaffold. CLICK- once for each label to appear.</a:t>
            </a:r>
          </a:p>
          <a:p>
            <a:r>
              <a:rPr lang="en-US" baseline="0" dirty="0"/>
              <a:t>Explain the purpose of each component as the label appears.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13</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in more detail the function of each Frame Scaffold Component.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14</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List some</a:t>
            </a:r>
            <a:r>
              <a:rPr lang="en-US" baseline="0" dirty="0"/>
              <a:t> ADVANTAGES of Frame Scaffolds</a:t>
            </a:r>
          </a:p>
          <a:p>
            <a:r>
              <a:rPr lang="en-US" baseline="0" dirty="0"/>
              <a:t>CLICK Discuss some DISADVANTAGES of Frame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15</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different components of Systems Scaffolds – CLICK once for each label to appear.</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16</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each of the different types of connections and explain the unique features of each type. CLICK – for each type of connection</a:t>
            </a:r>
            <a:r>
              <a:rPr lang="en-US" baseline="0" dirty="0"/>
              <a:t> to appear. Describe how the connection is made and discuss the advantages/disadvantages of each type.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(OPTIONAL) If you have some examples show them to trainees and demonstrate how they work.</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17</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the ADVANTAGES of System Scaffolds</a:t>
            </a:r>
          </a:p>
          <a:p>
            <a:r>
              <a:rPr lang="en-US" baseline="0" dirty="0"/>
              <a:t>CLICK – Discuss the DISADVANTAGES of System Scaffolds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18</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Identify</a:t>
            </a:r>
            <a:r>
              <a:rPr lang="en-US" baseline="0" dirty="0"/>
              <a:t> the different components of Tube &amp; Clamp Scaffolds and explain their function </a:t>
            </a:r>
          </a:p>
          <a:p>
            <a:r>
              <a:rPr lang="en-US" baseline="0" dirty="0"/>
              <a:t>CLICK once for each component label to appear and describe the purpose of each component.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19</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this slide briefly</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CLICK – for each component to</a:t>
            </a:r>
            <a:r>
              <a:rPr lang="en-US" baseline="0" dirty="0"/>
              <a:t> appear and b</a:t>
            </a:r>
            <a:r>
              <a:rPr lang="en-US" dirty="0"/>
              <a:t>riefly</a:t>
            </a:r>
            <a:r>
              <a:rPr lang="en-US" baseline="0" dirty="0"/>
              <a:t> describe how they are used / what they are used for.</a:t>
            </a:r>
          </a:p>
          <a:p>
            <a:r>
              <a:rPr lang="en-US" baseline="0" dirty="0"/>
              <a:t>(OPTIONAL) If you have some examples show them to trainees and demonstrate how they are 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20</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ADVANTAGES of Tube &amp; Clamp Scaffolds</a:t>
            </a:r>
          </a:p>
          <a:p>
            <a:r>
              <a:rPr lang="en-US" dirty="0"/>
              <a:t>CLICK – Discuss the DISADVANTAGES</a:t>
            </a:r>
            <a:r>
              <a:rPr lang="en-US" baseline="0" dirty="0"/>
              <a:t> of Tube &amp; Clamp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21</a:t>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Scaffold Towers and explain their typical uses.</a:t>
            </a:r>
          </a:p>
          <a:p>
            <a:r>
              <a:rPr lang="en-US" baseline="0" dirty="0"/>
              <a:t>CLICK- Describe Scaffold Runs and explain their typical uses.</a:t>
            </a:r>
          </a:p>
          <a:p>
            <a:r>
              <a:rPr lang="en-US" baseline="0" dirty="0"/>
              <a:t>CLICK- Describe Area Scaffolds and explain their typical uses. Explain that we will look at these in more detail later in the course.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22</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Rolling Towers and explain their typical uses</a:t>
            </a:r>
          </a:p>
          <a:p>
            <a:r>
              <a:rPr lang="en-US" dirty="0"/>
              <a:t>CLICK- Describe Bridging Scaffolds</a:t>
            </a:r>
            <a:r>
              <a:rPr lang="en-US" baseline="0" dirty="0"/>
              <a:t> and explain their typical uses</a:t>
            </a:r>
          </a:p>
          <a:p>
            <a:r>
              <a:rPr lang="en-US" baseline="0" dirty="0"/>
              <a:t>CLICK – Describe Circular Scaffolds and explain their typical uses.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23</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List</a:t>
            </a:r>
            <a:r>
              <a:rPr lang="en-US" baseline="0" dirty="0"/>
              <a:t> the factors that are considered when choosing a scaffold for a given job. Provide examples to give trainees something to visualize. Ask the trainees to think of what some other considerations might be: </a:t>
            </a:r>
            <a:r>
              <a:rPr lang="en-US" i="1" baseline="0" dirty="0"/>
              <a:t>(workers’ experience using the type of scaffold, availability, safety etc…)</a:t>
            </a:r>
            <a:endParaRPr lang="en-US"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24</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Tell</a:t>
            </a:r>
            <a:r>
              <a:rPr lang="en-US" baseline="0" dirty="0"/>
              <a:t> the trainees that we are going to apply what we have just learned to a specific job scenario. Tell them that this scenario can be found on page 28 in their Study Guide. </a:t>
            </a:r>
          </a:p>
          <a:p>
            <a:r>
              <a:rPr lang="en-US" baseline="0" dirty="0"/>
              <a:t>CLICK – Ask what is the first thing that needs to be known – pause and wait for the trainees to answer.</a:t>
            </a:r>
          </a:p>
          <a:p>
            <a:r>
              <a:rPr lang="en-US" baseline="0" dirty="0"/>
              <a:t>CLICK – WORK/ACTIVITY Ask the trainees to read the scenario and tell what work or activity is to be done on the scaffold (wait for the answer then CLICK) – Repeat for each factor then discuss what might be the most appropriate type of scaffold to use. *Remember to point out the need for the scaffold to be enclosed to protect the environment, and point out the need for ties.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25</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26</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27</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Zapf Dingbats"/>
                <a:ea typeface="Zapf Dingbats"/>
                <a:cs typeface="Zapf Dingbats"/>
              </a:rPr>
              <a:t>Review</a:t>
            </a:r>
            <a:r>
              <a:rPr lang="en-US" baseline="0" dirty="0">
                <a:latin typeface="Zapf Dingbats"/>
                <a:ea typeface="Zapf Dingbats"/>
                <a:cs typeface="Zapf Dingbats"/>
              </a:rPr>
              <a:t> this list of responsibilities of the competent person and discuss the importance of continuously training and staying up-to date on local regulations, codes &amp; standards to be able to carry out these </a:t>
            </a:r>
            <a:r>
              <a:rPr lang="en-US" baseline="0">
                <a:latin typeface="Zapf Dingbats"/>
                <a:ea typeface="Zapf Dingbats"/>
                <a:cs typeface="Zapf Dingbats"/>
              </a:rPr>
              <a:t>responsibilities effectively.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29</a:t>
            </a:fld>
            <a:endParaRPr lang="id-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a:t>
            </a:r>
            <a:r>
              <a:rPr lang="en-US" baseline="0" dirty="0"/>
              <a:t> the different Regulations, Codes and Standards that relate to scaffolds (and where to find them). Make it very clear which are enforceable by law and which supersede others.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30</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briefly about the SAIA and the training provided through SAIA University</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Tell trainees you are going to list the 5 Most Common Scaffold Hazards.</a:t>
            </a:r>
          </a:p>
          <a:p>
            <a:r>
              <a:rPr lang="en-US" dirty="0"/>
              <a:t>CLICK</a:t>
            </a:r>
            <a:r>
              <a:rPr lang="en-US" baseline="0" dirty="0"/>
              <a:t> – Describe FALLS and how common these are in scaffold/construction industry</a:t>
            </a:r>
          </a:p>
          <a:p>
            <a:r>
              <a:rPr lang="en-US" baseline="0" dirty="0"/>
              <a:t>CLICK – Describe USAFE ACCESS and provide examples</a:t>
            </a:r>
          </a:p>
          <a:p>
            <a:r>
              <a:rPr lang="en-US" baseline="0" dirty="0"/>
              <a:t>CLICK – Describe how scaffold builders can be STRUCK BY FALLING OBJECTS </a:t>
            </a:r>
          </a:p>
          <a:p>
            <a:r>
              <a:rPr lang="en-US" baseline="0" dirty="0"/>
              <a:t>CLICK – Describe ELECTROCUTION hazards</a:t>
            </a:r>
          </a:p>
          <a:p>
            <a:r>
              <a:rPr lang="en-US" baseline="0" dirty="0"/>
              <a:t>CLICK – Describe SCAFFOLD COLLAPSE and give an indication of how common </a:t>
            </a:r>
            <a:r>
              <a:rPr lang="en-US" baseline="0"/>
              <a:t>this is.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31</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Falls in more detail and share a personal story or ask trainees to share a fall-related story.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32</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None/>
            </a:pPr>
            <a:r>
              <a:rPr lang="en-US" sz="1200" kern="1200" baseline="0" dirty="0">
                <a:solidFill>
                  <a:schemeClr val="tx1"/>
                </a:solidFill>
                <a:latin typeface="+mn-lt"/>
                <a:ea typeface="+mn-ea"/>
                <a:cs typeface="+mn-cs"/>
              </a:rPr>
              <a:t>Discuss Personal Fall Protection and the Competent Person’s responsibilities in relation to fall protection on scaffolds. Point out the different components of the personal fall protection system and briefly explain how they work.</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33</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FALL-RELATED REGULATIONS and have them write them into the space provided in their Study Guides.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34</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some other examples of unsafe access that you have seen.</a:t>
            </a:r>
          </a:p>
          <a:p>
            <a:r>
              <a:rPr lang="en-US" baseline="0" dirty="0"/>
              <a:t>Discuss available options and important considerations for safe access.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35</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ACCESS-RELATED REGULATIONS and have them write them into the space provided in their Study Guides.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36</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falling object protection briefly </a:t>
            </a:r>
          </a:p>
          <a:p>
            <a:r>
              <a:rPr lang="en-US" baseline="0" dirty="0"/>
              <a:t>If possible share a personal experience. </a:t>
            </a:r>
          </a:p>
          <a:p>
            <a:r>
              <a:rPr lang="en-US" baseline="0" dirty="0"/>
              <a:t>Tell participants we will get into more detail about falling object protection in Section 5</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37</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FALLING OBJECT-RELATED REGULATIONS and have them write them into the space provided in their Study Guides.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38</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Electrocution and Electrical Hazards</a:t>
            </a:r>
            <a:r>
              <a:rPr lang="en-US" baseline="0" dirty="0"/>
              <a:t> and share a related story (or ask trainees to share one). Make sure to discuss minimum safe distances according to locally applicable regulations.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39</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ELECTRICITY-RELATED REGULATIONS and have them write them into the space provided in their Study Guides. Make sure to let trainees know if the minimum safe distances in their jurisdiction differs from those listed in the chart on page 40.</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40</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this course is designed to provide trainees with the knowledge and skills they require to be deemed a Competent Person by their employer. EMPHASIZE that ONLY</a:t>
            </a:r>
            <a:r>
              <a:rPr lang="en-US" baseline="0" dirty="0"/>
              <a:t> their employer has the authority to designate them as Competent Person.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List and</a:t>
            </a:r>
            <a:r>
              <a:rPr lang="en-US" baseline="0" dirty="0"/>
              <a:t> explain some of the reasons scaffolds collapse</a:t>
            </a:r>
          </a:p>
          <a:p>
            <a:r>
              <a:rPr lang="en-US" baseline="0" dirty="0"/>
              <a:t>(</a:t>
            </a:r>
            <a:r>
              <a:rPr lang="en-US" i="1" baseline="0" dirty="0"/>
              <a:t>If anyone asks about the collapse in this image</a:t>
            </a:r>
            <a:r>
              <a:rPr lang="en-US" baseline="0" dirty="0"/>
              <a:t>: This collapse was in Houston. One of the companies was fined $14,700 for the following violations: support scaffold poles were missing base plates, the footing of scaffolds was not rigid or sound and the scaffolding wasn't inspected by a competent person before each work shift or after an occurrence that could affect the scaffolding's structural integrity. The second company involved was fined $6,300 for not initiating and maintaining a safety program that regularly inspects job sites, materials and equipment and because the scaffold and scaffold components weren't inspected.)</a:t>
            </a:r>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41</a:t>
            </a:fld>
            <a:endParaRPr lang="id-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Explain</a:t>
            </a:r>
            <a:r>
              <a:rPr lang="en-US" sz="1200" kern="1200" baseline="0" dirty="0">
                <a:solidFill>
                  <a:schemeClr val="tx1"/>
                </a:solidFill>
                <a:latin typeface="+mn-lt"/>
                <a:ea typeface="+mn-ea"/>
                <a:cs typeface="+mn-cs"/>
              </a:rPr>
              <a:t> that because there are many reasons scaffolds collapse, there are several related regulations. There may not be space in their Study Guides to write in all the regulations but they should at least write in </a:t>
            </a:r>
            <a:r>
              <a:rPr lang="en-US" sz="1200" kern="1200" baseline="0">
                <a:solidFill>
                  <a:schemeClr val="tx1"/>
                </a:solidFill>
                <a:latin typeface="+mn-lt"/>
                <a:ea typeface="+mn-ea"/>
                <a:cs typeface="+mn-cs"/>
              </a:rPr>
              <a:t>the regulation page </a:t>
            </a:r>
            <a:r>
              <a:rPr lang="en-US" sz="1200" kern="1200" baseline="0" dirty="0">
                <a:solidFill>
                  <a:schemeClr val="tx1"/>
                </a:solidFill>
                <a:latin typeface="+mn-lt"/>
                <a:ea typeface="+mn-ea"/>
                <a:cs typeface="+mn-cs"/>
              </a:rPr>
              <a:t>numbers or standard numbers in the space provided.</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42</a:t>
            </a:fld>
            <a:endParaRPr lang="id-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trainees work in pairs and assign each pair a few questions from the learning activity. </a:t>
            </a:r>
          </a:p>
          <a:p>
            <a:r>
              <a:rPr lang="en-US" dirty="0"/>
              <a:t>Provide them with copies of locally applicable regulations and have the pairs practice looking through the regulations to find the answers</a:t>
            </a:r>
          </a:p>
          <a:p>
            <a:r>
              <a:rPr lang="en-US" dirty="0"/>
              <a:t>Ask the trainees to share the answers they have found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43</a:t>
            </a:fld>
            <a:endParaRPr lang="id-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to participants that every year OSHA publishes</a:t>
            </a:r>
            <a:r>
              <a:rPr lang="en-US" baseline="0" dirty="0"/>
              <a:t> the top ten most common violations. Scaffolding violations rank third on OSHA’s top 10. On the list of the most serious violations scaffolding even ranks second. On average, a violation is detected with five percent of </a:t>
            </a:r>
            <a:r>
              <a:rPr lang="en-US" baseline="0" dirty="0" err="1"/>
              <a:t>OSHA´s</a:t>
            </a:r>
            <a:r>
              <a:rPr lang="en-US" baseline="0" dirty="0"/>
              <a:t> inspections.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44</a:t>
            </a:fld>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OSHA states that when a platform is more than 2 feet above or below a point of access, an approved means of access (stairs, integrated ladders or ramps) shall be used</a:t>
            </a:r>
            <a:r>
              <a:rPr lang="en-US" baseline="0" dirty="0"/>
              <a:t>. Discuss access and describe common access-related violations and possible consequences.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45</a:t>
            </a:fld>
            <a:endParaRPr lang="id-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regulations regarding scaffold platforms and describe briefly some unsafe</a:t>
            </a:r>
            <a:r>
              <a:rPr lang="en-US" baseline="0" dirty="0"/>
              <a:t> platform practices and possible consequences.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46</a:t>
            </a:fld>
            <a:endParaRPr lang="id-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regulations regarding fall protection</a:t>
            </a:r>
            <a:r>
              <a:rPr lang="en-US" baseline="0" dirty="0"/>
              <a:t> and the Competent Person’s responsibilities in relation to fall protection on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47</a:t>
            </a:fld>
            <a:endParaRPr lang="id-ID"/>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some common foundation-related</a:t>
            </a:r>
            <a:r>
              <a:rPr lang="en-US" baseline="0" dirty="0"/>
              <a:t> violations and their potential consequences.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48</a:t>
            </a:fld>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the trainees to list the possible consequences of violating regulations (injury, death, fines, damage to reputation etc.)</a:t>
            </a:r>
          </a:p>
          <a:p>
            <a:r>
              <a:rPr lang="en-US" dirty="0"/>
              <a:t>Discuss reasons why scaffold builders violate these regulations.</a:t>
            </a:r>
          </a:p>
          <a:p>
            <a:r>
              <a:rPr lang="en-US" dirty="0"/>
              <a:t>Ask trainees if they believe the potential consequences are worth the risk.</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49</a:t>
            </a:fld>
            <a:endParaRPr lang="id-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key points 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50</a:t>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 outline the course agenda and</a:t>
            </a:r>
            <a:r>
              <a:rPr lang="en-US" baseline="0" dirty="0"/>
              <a:t> let the trainees know what to expect during the day</a:t>
            </a:r>
          </a:p>
          <a:p>
            <a:r>
              <a:rPr lang="en-US" baseline="0" dirty="0"/>
              <a:t>CLICK – for each agenda item to appear on screen (continues through to slide 8)</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key points 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51</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a:t>
            </a:r>
            <a:r>
              <a:rPr lang="en-US" baseline="0" dirty="0"/>
              <a:t> three types of loads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53</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a:t>
            </a:r>
            <a:r>
              <a:rPr lang="en-US" baseline="0" dirty="0"/>
              <a:t> the trainees to identify the different loads on this scaffold.</a:t>
            </a:r>
          </a:p>
          <a:p>
            <a:r>
              <a:rPr lang="en-US" baseline="0" dirty="0"/>
              <a:t>(Make sure to discuss the effect of wind on an </a:t>
            </a:r>
            <a:r>
              <a:rPr lang="en-US" baseline="0"/>
              <a:t>enclosed scaffold)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54</a:t>
            </a:fld>
            <a:endParaRPr lang="id-ID"/>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briefly how these basic components</a:t>
            </a:r>
            <a:r>
              <a:rPr lang="en-US" baseline="0" dirty="0"/>
              <a:t> are put together. </a:t>
            </a:r>
          </a:p>
          <a:p>
            <a:r>
              <a:rPr lang="en-US" baseline="0" dirty="0"/>
              <a:t>1</a:t>
            </a:r>
            <a:r>
              <a:rPr lang="en-US" baseline="30000" dirty="0"/>
              <a:t>st</a:t>
            </a:r>
            <a:r>
              <a:rPr lang="en-US" baseline="0" dirty="0"/>
              <a:t> click: SCREWJACKS - Point out that there are </a:t>
            </a:r>
            <a:r>
              <a:rPr lang="en-US" baseline="0" dirty="0" err="1"/>
              <a:t>screwjacks</a:t>
            </a:r>
            <a:r>
              <a:rPr lang="en-US" baseline="0" dirty="0"/>
              <a:t> that do not have </a:t>
            </a:r>
            <a:r>
              <a:rPr lang="en-US" baseline="0" dirty="0" err="1"/>
              <a:t>baseplates</a:t>
            </a:r>
            <a:r>
              <a:rPr lang="en-US" baseline="0" dirty="0"/>
              <a:t> attached</a:t>
            </a:r>
          </a:p>
          <a:p>
            <a:r>
              <a:rPr lang="en-US" baseline="0" dirty="0"/>
              <a:t>2</a:t>
            </a:r>
            <a:r>
              <a:rPr lang="en-US" baseline="30000" dirty="0"/>
              <a:t>nd</a:t>
            </a:r>
            <a:r>
              <a:rPr lang="en-US" baseline="0" dirty="0"/>
              <a:t> click: BASEPLATES – Remind trainees that it is good practice to nail the </a:t>
            </a:r>
            <a:r>
              <a:rPr lang="en-US" baseline="0" dirty="0" err="1"/>
              <a:t>baseplates</a:t>
            </a:r>
            <a:r>
              <a:rPr lang="en-US" baseline="0" dirty="0"/>
              <a:t> to the sills</a:t>
            </a:r>
          </a:p>
          <a:p>
            <a:r>
              <a:rPr lang="en-US" baseline="0" dirty="0"/>
              <a:t>3</a:t>
            </a:r>
            <a:r>
              <a:rPr lang="en-US" baseline="30000" dirty="0"/>
              <a:t>rd</a:t>
            </a:r>
            <a:r>
              <a:rPr lang="en-US" baseline="0" dirty="0"/>
              <a:t> click: Circle – Explain where the holes are located on a </a:t>
            </a:r>
            <a:r>
              <a:rPr lang="en-US" baseline="0" dirty="0" err="1"/>
              <a:t>baseplate</a:t>
            </a:r>
            <a:endParaRPr lang="en-US" baseline="0" dirty="0"/>
          </a:p>
          <a:p>
            <a:r>
              <a:rPr lang="en-US" baseline="0" dirty="0"/>
              <a:t>4</a:t>
            </a:r>
            <a:r>
              <a:rPr lang="en-US" baseline="30000" dirty="0"/>
              <a:t>th</a:t>
            </a:r>
            <a:r>
              <a:rPr lang="en-US" baseline="0" dirty="0"/>
              <a:t> click: Arrows – Explain the nails should be placed in opposite diagonal holes as shown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55</a:t>
            </a:fld>
            <a:endParaRPr lang="id-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sills are usually cut from 2in</a:t>
            </a:r>
            <a:r>
              <a:rPr lang="en-US" baseline="0" dirty="0"/>
              <a:t> </a:t>
            </a:r>
            <a:r>
              <a:rPr lang="en-US" baseline="0" dirty="0" err="1"/>
              <a:t>x</a:t>
            </a:r>
            <a:r>
              <a:rPr lang="en-US" baseline="0" dirty="0"/>
              <a:t> 10in scaffold planks. </a:t>
            </a:r>
          </a:p>
          <a:p>
            <a:r>
              <a:rPr lang="en-US" baseline="0" dirty="0"/>
              <a:t>Sills should be of sufficient size and strength to support the loads transmitted to them. The length will depend on the planned use. If a scaffold plank is used as a sill it must NEVER be used as part of a platform again.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56</a:t>
            </a:fld>
            <a:endParaRPr lang="id-ID"/>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how loads are transferred down through the scaffold</a:t>
            </a:r>
            <a:r>
              <a:rPr lang="en-US" baseline="0" dirty="0"/>
              <a:t> leg or upright. Tell trainees we will look at how the spread of that load changes when bases are added. </a:t>
            </a:r>
          </a:p>
          <a:p>
            <a:r>
              <a:rPr lang="en-US" baseline="0" dirty="0"/>
              <a:t>Click to show the first example – explain that the load is concentrated onto a very small area</a:t>
            </a:r>
          </a:p>
          <a:p>
            <a:r>
              <a:rPr lang="en-US" baseline="0" dirty="0"/>
              <a:t>Click to show the next example – explain that the load is spread when a </a:t>
            </a:r>
            <a:r>
              <a:rPr lang="en-US" baseline="0" dirty="0" err="1"/>
              <a:t>baseplate</a:t>
            </a:r>
            <a:r>
              <a:rPr lang="en-US" baseline="0" dirty="0"/>
              <a:t> is added</a:t>
            </a:r>
          </a:p>
          <a:p>
            <a:r>
              <a:rPr lang="en-US" baseline="0" dirty="0"/>
              <a:t>Click to show the next example – explain that the load is spread even further when a sill is added</a:t>
            </a:r>
          </a:p>
          <a:p>
            <a:r>
              <a:rPr lang="en-US" baseline="0" dirty="0"/>
              <a:t>Explain why it is important to spread the load.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57</a:t>
            </a:fld>
            <a:endParaRPr lang="id-ID"/>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Spend a minute to discuss the importance of preparing a foundation before building</a:t>
            </a:r>
            <a:r>
              <a:rPr lang="en-US" baseline="0" dirty="0"/>
              <a:t> a scaffold.</a:t>
            </a:r>
          </a:p>
          <a:p>
            <a:r>
              <a:rPr lang="en-US" baseline="0" dirty="0"/>
              <a:t>Give examples of what type of preparation may be needed.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59</a:t>
            </a:fld>
            <a:endParaRPr lang="id-ID"/>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FOUNDATION-RELATED REGULATIONS and have them write them into the space provided on page 58 in their Study Guides. </a:t>
            </a:r>
          </a:p>
          <a:p>
            <a:pPr>
              <a:buFont typeface="Zapf Dingbats" pitchFamily="-103" charset="2"/>
              <a:buNone/>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5C38DD1-33AA-4996-977A-42B26A155BBE}" type="slidenum">
              <a:rPr lang="id-ID" smtClean="0"/>
              <a:pPr/>
              <a:t>60</a:t>
            </a:fld>
            <a:endParaRPr lang="id-ID"/>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each of the photos and discuss the problems with each of the</a:t>
            </a:r>
            <a:r>
              <a:rPr lang="en-US" baseline="0" dirty="0"/>
              <a:t> foundations – (Don’t forget to point out the cluttered and messy work areas as also being hazards)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61</a:t>
            </a:fld>
            <a:endParaRPr lang="id-ID"/>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Define</a:t>
            </a:r>
            <a:r>
              <a:rPr lang="en-US" baseline="0" dirty="0"/>
              <a:t> bearing capacity as it relates to ground surfaces</a:t>
            </a:r>
          </a:p>
          <a:p>
            <a:r>
              <a:rPr lang="en-US" dirty="0"/>
              <a:t>Describe foundation properties</a:t>
            </a:r>
            <a:r>
              <a:rPr lang="en-US" baseline="0" dirty="0"/>
              <a:t> and considerations for concrete </a:t>
            </a:r>
            <a:r>
              <a:rPr lang="en-US" i="1" baseline="0" dirty="0"/>
              <a:t>(very strong/high bearing capacity, sills may not be required)</a:t>
            </a:r>
          </a:p>
          <a:p>
            <a:r>
              <a:rPr lang="en-US" i="0" baseline="0" dirty="0"/>
              <a:t>CLICK – Describe foundation properties and considerations for asphalt</a:t>
            </a:r>
            <a:r>
              <a:rPr lang="en-US" i="1" baseline="0" dirty="0"/>
              <a:t> (softens when heated, bearing capacity lowers)</a:t>
            </a:r>
            <a:endParaRPr lang="en-US"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62</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a:t>
            </a:fld>
            <a:endParaRPr lang="id-ID"/>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63</a:t>
            </a:fld>
            <a:endParaRPr lang="id-ID"/>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what</a:t>
            </a:r>
            <a:r>
              <a:rPr lang="en-US" baseline="0" dirty="0"/>
              <a:t> can be done to be able to safely build scaffolds on ground surfaces with lower bearing capacity.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64</a:t>
            </a:fld>
            <a:endParaRPr lang="id-ID"/>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Go through the list of</a:t>
            </a:r>
            <a:r>
              <a:rPr lang="id-ID" baseline="0" dirty="0"/>
              <a:t> Challenging Foundations one by one (describing what needs to be done to prepare the foundation to build the scaffold safely) </a:t>
            </a:r>
            <a:r>
              <a:rPr lang="id-ID" i="1" baseline="0" dirty="0"/>
              <a:t>(You may need to refer trainees to the corresponding images in the Study Guide for clarification)</a:t>
            </a:r>
            <a:endParaRPr lang="id-ID"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65</a:t>
            </a:fld>
            <a:endParaRPr lang="id-ID"/>
          </a:p>
        </p:txBody>
      </p:sp>
    </p:spTree>
    <p:extLst>
      <p:ext uri="{BB962C8B-B14F-4D97-AF65-F5344CB8AC3E}">
        <p14:creationId xmlns:p14="http://schemas.microsoft.com/office/powerpoint/2010/main" val="2384633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Divide trainees into three groups and assign each group one of the three scenarios</a:t>
            </a:r>
          </a:p>
          <a:p>
            <a:r>
              <a:rPr lang="en-US" dirty="0"/>
              <a:t>Give trainees 10 - 15 minutes to read over the scenario and discuss what preparations (if any) and what foundation components they would use. Ask the groups to share their solutions</a:t>
            </a:r>
            <a:r>
              <a:rPr lang="en-US" baseline="0" dirty="0"/>
              <a:t> to the problems outlined in the scenarios.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66</a:t>
            </a:fld>
            <a:endParaRPr lang="id-ID"/>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67</a:t>
            </a:fld>
            <a:endParaRPr lang="id-ID"/>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68</a:t>
            </a:fld>
            <a:endParaRPr lang="id-ID"/>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69</a:t>
            </a:fld>
            <a:endParaRPr lang="id-ID"/>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three types of platform materials</a:t>
            </a:r>
          </a:p>
          <a:p>
            <a:r>
              <a:rPr lang="en-US" dirty="0"/>
              <a:t>List</a:t>
            </a:r>
            <a:r>
              <a:rPr lang="en-US" baseline="0" dirty="0"/>
              <a:t> some advantages and disadvantages of each type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70</a:t>
            </a:fld>
            <a:endParaRPr lang="id-ID"/>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Solid Sawn Wood</a:t>
            </a:r>
            <a:r>
              <a:rPr lang="en-US" baseline="0" dirty="0"/>
              <a:t> Planks and their characteristics/properties (explain why you can’t just use any type of plank)</a:t>
            </a:r>
          </a:p>
          <a:p>
            <a:r>
              <a:rPr lang="en-US" baseline="0" dirty="0"/>
              <a:t>CLICK – Discuss Laminated Scaffold Planks and their characteristics/properties.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71</a:t>
            </a:fld>
            <a:endParaRPr lang="id-ID"/>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mandatory markings</a:t>
            </a:r>
            <a:r>
              <a:rPr lang="en-US" baseline="0" dirty="0"/>
              <a:t> found on a scaffold grade plank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Explain some reasons why a scaffold grade plank might not have a visible stamp </a:t>
            </a:r>
            <a:r>
              <a:rPr lang="en-US" i="1" baseline="0" dirty="0"/>
              <a:t>(fading, cut off when plank trimmed etc.)</a:t>
            </a:r>
            <a:endParaRPr lang="en-US" i="1" dirty="0"/>
          </a:p>
          <a:p>
            <a:r>
              <a:rPr lang="en-US" baseline="0" dirty="0"/>
              <a:t>CLICK – Discuss false grade stamps and what to look out for and what to do if you are unsure if a plank is scaffold grade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72</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7</a:t>
            </a:fld>
            <a:endParaRPr lang="id-ID"/>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different types of damage that can make wood planks unsafe. Explain</a:t>
            </a:r>
            <a:r>
              <a:rPr lang="en-US" baseline="0" dirty="0"/>
              <a:t> what to do if you see any of these signs of damage (remove from service or check with a qualified person before using). Also discuss warping, chemical contamination and other types of damage not shown here.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73</a:t>
            </a:fld>
            <a:endParaRPr lang="id-ID"/>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Provide</a:t>
            </a:r>
            <a:r>
              <a:rPr lang="en-US" baseline="0" dirty="0"/>
              <a:t> tips or Do’s and Don’ts pertaining to plank storage and handling.</a:t>
            </a:r>
          </a:p>
          <a:p>
            <a:r>
              <a:rPr lang="en-US" baseline="0" dirty="0"/>
              <a:t>Remind trainees that dropped planks or planks that have been used as sills must never be used as a platform.</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74</a:t>
            </a:fld>
            <a:endParaRPr lang="id-ID"/>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purpose of this game is to inspect scaffold planks and determine if it is safe to use or should be removed from service. </a:t>
            </a:r>
          </a:p>
          <a:p>
            <a:r>
              <a:rPr lang="en-US" baseline="0" dirty="0"/>
              <a:t>CLICK - Show the first image, ask trainees to vote whether to use it or lose it after they decide </a:t>
            </a:r>
          </a:p>
          <a:p>
            <a:r>
              <a:rPr lang="en-US" baseline="0" dirty="0"/>
              <a:t>CLICK to show the result </a:t>
            </a:r>
            <a:r>
              <a:rPr lang="en-US" baseline="0" dirty="0">
                <a:latin typeface="Zapf Dingbats"/>
                <a:ea typeface="Zapf Dingbats"/>
                <a:cs typeface="Zapf Dingbats"/>
              </a:rPr>
              <a:t>✖</a:t>
            </a:r>
            <a:r>
              <a:rPr lang="en-US" baseline="0" dirty="0"/>
              <a:t> = Lose it and </a:t>
            </a:r>
            <a:r>
              <a:rPr lang="en-US" baseline="0" dirty="0">
                <a:latin typeface="Zapf Dingbats"/>
                <a:ea typeface="Zapf Dingbats"/>
                <a:cs typeface="Zapf Dingbats"/>
              </a:rPr>
              <a:t>✓ = USE IT (explain why and point out what is wrong in the lose it pictures)</a:t>
            </a:r>
          </a:p>
          <a:p>
            <a:r>
              <a:rPr lang="en-US" baseline="0" dirty="0">
                <a:latin typeface="Zapf Dingbats"/>
                <a:ea typeface="Zapf Dingbats"/>
                <a:cs typeface="Zapf Dingbats"/>
              </a:rPr>
              <a:t>Repeat for each subsequent picture. Discuss how proper storage can prevent some damage.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75</a:t>
            </a:fld>
            <a:endParaRPr lang="id-ID"/>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purpose of this game is to inspect scaffold planks and determine if it is safe to use or should be removed from service. </a:t>
            </a:r>
          </a:p>
          <a:p>
            <a:r>
              <a:rPr lang="en-US" baseline="0" dirty="0"/>
              <a:t>CLICK - Show the first image, ask trainees to vote whether to use it or lose it after they decide </a:t>
            </a:r>
          </a:p>
          <a:p>
            <a:r>
              <a:rPr lang="en-US" baseline="0" dirty="0"/>
              <a:t>CLICK to show the result </a:t>
            </a:r>
            <a:r>
              <a:rPr lang="en-US" baseline="0" dirty="0">
                <a:latin typeface="Zapf Dingbats"/>
                <a:ea typeface="Zapf Dingbats"/>
                <a:cs typeface="Zapf Dingbats"/>
              </a:rPr>
              <a:t>✖</a:t>
            </a:r>
            <a:r>
              <a:rPr lang="en-US" baseline="0" dirty="0"/>
              <a:t> = Lose it and </a:t>
            </a:r>
            <a:r>
              <a:rPr lang="en-US" baseline="0" dirty="0">
                <a:latin typeface="Zapf Dingbats"/>
                <a:ea typeface="Zapf Dingbats"/>
                <a:cs typeface="Zapf Dingbats"/>
              </a:rPr>
              <a:t>✓ = USE IT (explain why and point out what is wrong in the lose it pictures)</a:t>
            </a:r>
          </a:p>
          <a:p>
            <a:r>
              <a:rPr lang="en-US" baseline="0" dirty="0">
                <a:latin typeface="Zapf Dingbats"/>
                <a:ea typeface="Zapf Dingbats"/>
                <a:cs typeface="Zapf Dingbats"/>
              </a:rPr>
              <a:t>Repeat for each subsequent picture. Discuss how proper storage can prevent some damage.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76</a:t>
            </a:fld>
            <a:endParaRPr lang="id-ID"/>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different types of metal planks</a:t>
            </a:r>
          </a:p>
          <a:p>
            <a:r>
              <a:rPr lang="en-US" baseline="0" dirty="0"/>
              <a:t>Share tips on proper storage and handling.</a:t>
            </a:r>
          </a:p>
          <a:p>
            <a:r>
              <a:rPr lang="en-US" baseline="0" dirty="0"/>
              <a:t>Explain how to find out their duty rating</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77</a:t>
            </a:fld>
            <a:endParaRPr lang="id-ID"/>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Scaffold Decks – also discuss other styles available (ones with hatches etc). Discuss their advantages/disadvantages.</a:t>
            </a:r>
          </a:p>
          <a:p>
            <a:r>
              <a:rPr lang="en-US" baseline="0" dirty="0"/>
              <a:t>Explain that scaffold decks are rated by uniform loads, </a:t>
            </a:r>
            <a:r>
              <a:rPr lang="en-US" i="1" baseline="0" dirty="0"/>
              <a:t>(usually 50 </a:t>
            </a:r>
            <a:r>
              <a:rPr lang="en-US" i="1" baseline="0" dirty="0" err="1"/>
              <a:t>psf</a:t>
            </a:r>
            <a:r>
              <a:rPr lang="en-US" i="1" baseline="0" dirty="0"/>
              <a:t> (2.5 kN/m²) or 75 </a:t>
            </a:r>
            <a:r>
              <a:rPr lang="en-US" i="1" baseline="0" dirty="0" err="1"/>
              <a:t>psf</a:t>
            </a:r>
            <a:r>
              <a:rPr lang="en-US" i="1" baseline="0" dirty="0"/>
              <a:t> (3.6 kN/m²).</a:t>
            </a:r>
            <a:r>
              <a:rPr lang="en-US" baseline="0" dirty="0"/>
              <a:t>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78</a:t>
            </a:fld>
            <a:endParaRPr lang="id-ID"/>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composite planks and their advantages/disadvantages. Provide tips on proper storage and handling as well as how to recognize if they are damaged.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79</a:t>
            </a:fld>
            <a:endParaRPr lang="id-ID"/>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importance of</a:t>
            </a:r>
            <a:r>
              <a:rPr lang="en-US" baseline="0" dirty="0"/>
              <a:t> scaffold platforms being able to support its own weight and at least 4 times the maximum intended load. Explain that manufacturers of decks and metal planks provide load capacity for their products in their specifications.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80</a:t>
            </a:fld>
            <a:endParaRPr lang="id-ID"/>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slowly through each step in the calculation explaining why each step is done – remember that some trainees may have difficulty following if they are not strong in math.</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81</a:t>
            </a:fld>
            <a:endParaRPr lang="id-ID"/>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various platform hazards </a:t>
            </a:r>
            <a:r>
              <a:rPr lang="en-US" i="1" dirty="0"/>
              <a:t>(insufficient or excessive overhang,</a:t>
            </a:r>
            <a:r>
              <a:rPr lang="en-US" i="1" baseline="0" dirty="0"/>
              <a:t> lapped without bearer below etc.) </a:t>
            </a:r>
            <a:endParaRPr lang="en-US"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82</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8</a:t>
            </a:fld>
            <a:endParaRPr lang="id-ID"/>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PLATFORM-RELATED REGULATIONS and have them write them into the space provided on page 64 in their Study Guides. (Make sure to include: Minimum width of work area, allowable space between platform and work area, allowable space between planks/decks, minimum height where platforms must be fully-planked, maximum allowable deflection, minimum distance from platform to structure etc.)</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83</a:t>
            </a:fld>
            <a:endParaRPr lang="id-ID"/>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Divide the participants into pairs or small groups.</a:t>
            </a:r>
          </a:p>
          <a:p>
            <a:r>
              <a:rPr lang="en-US" dirty="0"/>
              <a:t>Give</a:t>
            </a:r>
            <a:r>
              <a:rPr lang="en-US" baseline="0" dirty="0"/>
              <a:t> each group one of these images. Tell them they are to play the role of an OSHA inspector and spot violations/hazards.</a:t>
            </a:r>
          </a:p>
          <a:p>
            <a:r>
              <a:rPr lang="en-US" b="1" baseline="0" dirty="0"/>
              <a:t>FOR ADVANCED TRAINEES </a:t>
            </a:r>
            <a:r>
              <a:rPr lang="en-US" baseline="0" dirty="0"/>
              <a:t>– Have them practice locating the regulations online or in printed copies of the locally applicable regulations.</a:t>
            </a:r>
          </a:p>
          <a:p>
            <a:r>
              <a:rPr lang="en-US" baseline="0" dirty="0"/>
              <a:t>Ask each group to present their list of the hazards they identified and the possible OSHA/OHS violations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84</a:t>
            </a:fld>
            <a:endParaRPr lang="id-ID"/>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85</a:t>
            </a:fld>
            <a:endParaRPr lang="id-ID"/>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86</a:t>
            </a:fld>
            <a:endParaRPr lang="id-ID"/>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87</a:t>
            </a:fld>
            <a:endParaRPr lang="id-ID"/>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Explain that a guardrail system is one form of fall protection and point out the basic components. Explain that a </a:t>
            </a:r>
            <a:r>
              <a:rPr lang="en-US" baseline="0" dirty="0" err="1"/>
              <a:t>toeboard</a:t>
            </a:r>
            <a:r>
              <a:rPr lang="en-US" baseline="0" dirty="0"/>
              <a:t> is also just one type of falling object protection but it also can prevent a worker’s foot from slipping off the platform. Describe how a </a:t>
            </a:r>
            <a:r>
              <a:rPr lang="en-US" baseline="0" dirty="0" err="1"/>
              <a:t>toeboard</a:t>
            </a:r>
            <a:r>
              <a:rPr lang="en-US" baseline="0" dirty="0"/>
              <a:t> is attached.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88</a:t>
            </a:fld>
            <a:endParaRPr lang="id-ID"/>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when guardrails are required and the required height for </a:t>
            </a:r>
            <a:r>
              <a:rPr lang="en-US" dirty="0" err="1"/>
              <a:t>toprails</a:t>
            </a:r>
            <a:r>
              <a:rPr lang="en-US" dirty="0"/>
              <a:t> and </a:t>
            </a:r>
            <a:r>
              <a:rPr lang="en-US" dirty="0" err="1"/>
              <a:t>midrails</a:t>
            </a:r>
            <a:r>
              <a:rPr lang="en-US" dirty="0"/>
              <a:t> (make sure to tell trainees their locally applicable guardrail regulations)</a:t>
            </a:r>
          </a:p>
          <a:p>
            <a:r>
              <a:rPr lang="en-US" dirty="0"/>
              <a:t>Describe guardrail gates and how they must be attached. </a:t>
            </a:r>
          </a:p>
          <a:p>
            <a:r>
              <a:rPr lang="en-US" dirty="0"/>
              <a:t>Explain the reason why the gate must swing into the platform.</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89</a:t>
            </a:fld>
            <a:endParaRPr lang="id-ID"/>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how and when a</a:t>
            </a:r>
            <a:r>
              <a:rPr lang="en-US" baseline="0" dirty="0"/>
              <a:t> </a:t>
            </a:r>
            <a:r>
              <a:rPr lang="en-US" baseline="0" dirty="0" err="1"/>
              <a:t>crossbrace</a:t>
            </a:r>
            <a:r>
              <a:rPr lang="en-US" baseline="0" dirty="0"/>
              <a:t> can be used as part of a guardrail system on a Frame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90</a:t>
            </a:fld>
            <a:endParaRPr lang="id-ID"/>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there are also special</a:t>
            </a:r>
            <a:r>
              <a:rPr lang="en-US" baseline="0" dirty="0"/>
              <a:t> </a:t>
            </a:r>
            <a:r>
              <a:rPr lang="en-US" dirty="0"/>
              <a:t>guardrail panels available for Frame Scaffolds. Guardrail panels are made to fit common bay sizes and scaffold frames.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91</a:t>
            </a:fld>
            <a:endParaRPr lang="id-ID"/>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a:t>
            </a:r>
            <a:r>
              <a:rPr lang="en-US" baseline="0" dirty="0"/>
              <a:t> that </a:t>
            </a:r>
            <a:r>
              <a:rPr lang="en-US" dirty="0"/>
              <a:t>System Scaffolds and Tube &amp; Clamp Scaffolds usually use clamp-on gates that can be used at all platform locations.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92</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Explain that there</a:t>
            </a:r>
            <a:r>
              <a:rPr lang="id-ID" baseline="0" dirty="0"/>
              <a:t> are a few ground rules and expectations you want to agree on so everyone benefits from this training. </a:t>
            </a:r>
            <a:r>
              <a:rPr lang="id-ID" dirty="0"/>
              <a:t>Review</a:t>
            </a:r>
            <a:r>
              <a:rPr lang="id-ID" baseline="0" dirty="0"/>
              <a:t> each of these ground rules – clarify your expectations around each of these rules</a:t>
            </a:r>
          </a:p>
          <a:p>
            <a:r>
              <a:rPr lang="id-ID" baseline="0" dirty="0"/>
              <a:t>FEEDBACK – explain that at the end there will be a course evaluation and you welcome honest feedback</a:t>
            </a:r>
          </a:p>
          <a:p>
            <a:r>
              <a:rPr lang="id-ID" baseline="0" dirty="0"/>
              <a:t>HOUSEKEEPING – go over any housekeeping details (location of bathrooms, emergency exits etc.)</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when </a:t>
            </a:r>
            <a:r>
              <a:rPr lang="en-US" dirty="0" err="1"/>
              <a:t>toeboards</a:t>
            </a:r>
            <a:r>
              <a:rPr lang="en-US" baseline="0" dirty="0"/>
              <a:t> are required, the required specifications </a:t>
            </a:r>
            <a:r>
              <a:rPr lang="en-US" i="1" baseline="0" dirty="0"/>
              <a:t>(height above platform, max. allowable clearance below etc.)</a:t>
            </a:r>
            <a:r>
              <a:rPr lang="en-US" baseline="0" dirty="0"/>
              <a:t> and describe how they are installed.</a:t>
            </a:r>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93</a:t>
            </a:fld>
            <a:endParaRPr lang="id-ID"/>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other falling object protection options that may be used with scaffolds.</a:t>
            </a:r>
          </a:p>
          <a:p>
            <a:r>
              <a:rPr lang="en-US" dirty="0"/>
              <a:t>Give examples of each.</a:t>
            </a:r>
            <a:endParaRPr lang="en-US" baseline="0"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94</a:t>
            </a:fld>
            <a:endParaRPr lang="id-ID"/>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GUARDRAIL AND TOEBOARD REGULATIONS and have them write them into the spaces provided on pages 74 and 77 in their Study Guides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95</a:t>
            </a:fld>
            <a:endParaRPr lang="id-ID"/>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a:t>
            </a:r>
            <a:r>
              <a:rPr lang="en-US" baseline="0" dirty="0"/>
              <a:t> the trainees to turn to page 78 in their Study Guides. Read the first sentence (without filling in the blank) and ask the trainees to suggest what to put for an answer. CLICK – to reveal the sentence and CLICK AGAIN to show the correct answers. Explain or clarify answers if necessary.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96</a:t>
            </a:fld>
            <a:endParaRPr lang="id-ID"/>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97</a:t>
            </a:fld>
            <a:endParaRPr lang="id-ID"/>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98</a:t>
            </a:fld>
            <a:endParaRPr lang="id-ID"/>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99</a:t>
            </a:fld>
            <a:endParaRPr lang="id-ID"/>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the participants to look</a:t>
            </a:r>
            <a:r>
              <a:rPr lang="en-US" baseline="0" dirty="0"/>
              <a:t> at each of the two structures and then take a vote on which they think is the most stable.</a:t>
            </a:r>
          </a:p>
          <a:p>
            <a:r>
              <a:rPr lang="en-US" baseline="0" dirty="0"/>
              <a:t>(Most will vote for #2) Ask the trainees why they voted for this one (wider base). </a:t>
            </a:r>
          </a:p>
          <a:p>
            <a:r>
              <a:rPr lang="en-US" baseline="0" dirty="0"/>
              <a:t>Explain the relationship between these two examples and the concept of height-to-base ratio.</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100</a:t>
            </a:fld>
            <a:endParaRPr lang="id-ID"/>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a:t>
            </a:r>
            <a:r>
              <a:rPr lang="en-US" baseline="0" dirty="0"/>
              <a:t> when we are calculating height-to-base ratio that we are dealing with the MINIMUM base width.</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101</a:t>
            </a:fld>
            <a:endParaRPr lang="id-ID"/>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effects of horizontal loads such as wind or eccentric loads such</a:t>
            </a:r>
            <a:r>
              <a:rPr lang="en-US" baseline="0" dirty="0"/>
              <a:t> as side brackets on scaffold stability.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102</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a:normAutofit/>
          </a:bodyPr>
          <a:lstStyle>
            <a:lvl1pPr>
              <a:defRPr sz="1600">
                <a:solidFill>
                  <a:schemeClr val="accent2"/>
                </a:solidFill>
              </a:defRPr>
            </a:lvl1pPr>
          </a:lstStyle>
          <a:p>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a:normAutofit/>
          </a:bodyPr>
          <a:lstStyle>
            <a:lvl1pPr>
              <a:defRPr sz="2000">
                <a:solidFill>
                  <a:schemeClr val="accent2"/>
                </a:solidFill>
              </a:defRPr>
            </a:lvl1pPr>
          </a:lstStyle>
          <a:p>
            <a:endParaRPr lang="id-ID"/>
          </a:p>
        </p:txBody>
      </p:sp>
      <p:sp>
        <p:nvSpPr>
          <p:cNvPr id="9" name="Picture Placeholder 2"/>
          <p:cNvSpPr>
            <a:spLocks noGrp="1"/>
          </p:cNvSpPr>
          <p:nvPr>
            <p:ph type="pic" sz="quarter" idx="11"/>
          </p:nvPr>
        </p:nvSpPr>
        <p:spPr>
          <a:xfrm>
            <a:off x="4533786" y="1945431"/>
            <a:ext cx="3106738" cy="2016211"/>
          </a:xfrm>
        </p:spPr>
        <p:txBody>
          <a:bodyPr>
            <a:normAutofit/>
          </a:bodyPr>
          <a:lstStyle>
            <a:lvl1pPr>
              <a:defRPr sz="2000">
                <a:solidFill>
                  <a:schemeClr val="accent2"/>
                </a:solidFill>
              </a:defRPr>
            </a:lvl1pPr>
          </a:lstStyle>
          <a:p>
            <a:endParaRPr lang="id-ID"/>
          </a:p>
        </p:txBody>
      </p:sp>
      <p:sp>
        <p:nvSpPr>
          <p:cNvPr id="10" name="Picture Placeholder 2"/>
          <p:cNvSpPr>
            <a:spLocks noGrp="1"/>
          </p:cNvSpPr>
          <p:nvPr>
            <p:ph type="pic" sz="quarter" idx="12"/>
          </p:nvPr>
        </p:nvSpPr>
        <p:spPr>
          <a:xfrm>
            <a:off x="7858048" y="1945431"/>
            <a:ext cx="3106738" cy="2016211"/>
          </a:xfrm>
        </p:spPr>
        <p:txBody>
          <a:bodyPr>
            <a:normAutofit/>
          </a:bodyPr>
          <a:lstStyle>
            <a:lvl1pPr>
              <a:defRPr sz="2000">
                <a:solidFill>
                  <a:schemeClr val="accent2"/>
                </a:solidFill>
              </a:defRPr>
            </a:lvl1pPr>
          </a:lstStyle>
          <a:p>
            <a:endParaRPr lang="id-ID"/>
          </a:p>
        </p:txBody>
      </p:sp>
      <p:sp>
        <p:nvSpPr>
          <p:cNvPr id="11" name="Picture Placeholder 2"/>
          <p:cNvSpPr>
            <a:spLocks noGrp="1"/>
          </p:cNvSpPr>
          <p:nvPr>
            <p:ph type="pic" sz="quarter" idx="13"/>
          </p:nvPr>
        </p:nvSpPr>
        <p:spPr>
          <a:xfrm>
            <a:off x="1222375" y="4177345"/>
            <a:ext cx="3106738" cy="2016211"/>
          </a:xfrm>
        </p:spPr>
        <p:txBody>
          <a:bodyPr>
            <a:normAutofit/>
          </a:bodyPr>
          <a:lstStyle>
            <a:lvl1pPr>
              <a:defRPr sz="2000">
                <a:solidFill>
                  <a:schemeClr val="accent2"/>
                </a:solidFill>
              </a:defRPr>
            </a:lvl1pPr>
          </a:lstStyle>
          <a:p>
            <a:endParaRPr lang="id-ID"/>
          </a:p>
        </p:txBody>
      </p:sp>
      <p:sp>
        <p:nvSpPr>
          <p:cNvPr id="12" name="Picture Placeholder 2"/>
          <p:cNvSpPr>
            <a:spLocks noGrp="1"/>
          </p:cNvSpPr>
          <p:nvPr>
            <p:ph type="pic" sz="quarter" idx="14"/>
          </p:nvPr>
        </p:nvSpPr>
        <p:spPr>
          <a:xfrm>
            <a:off x="4533786" y="4177345"/>
            <a:ext cx="3106738" cy="2016211"/>
          </a:xfrm>
        </p:spPr>
        <p:txBody>
          <a:bodyPr>
            <a:normAutofit/>
          </a:bodyPr>
          <a:lstStyle>
            <a:lvl1pPr>
              <a:defRPr sz="2000">
                <a:solidFill>
                  <a:schemeClr val="accent2"/>
                </a:solidFill>
              </a:defRPr>
            </a:lvl1pPr>
          </a:lstStyle>
          <a:p>
            <a:endParaRPr lang="id-ID"/>
          </a:p>
        </p:txBody>
      </p:sp>
      <p:sp>
        <p:nvSpPr>
          <p:cNvPr id="13" name="Picture Placeholder 2"/>
          <p:cNvSpPr>
            <a:spLocks noGrp="1"/>
          </p:cNvSpPr>
          <p:nvPr>
            <p:ph type="pic" sz="quarter" idx="15"/>
          </p:nvPr>
        </p:nvSpPr>
        <p:spPr>
          <a:xfrm>
            <a:off x="7858048" y="4177345"/>
            <a:ext cx="3106738" cy="2016211"/>
          </a:xfrm>
        </p:spPr>
        <p:txBody>
          <a:bodyPr>
            <a:normAutofit/>
          </a:bodyPr>
          <a:lstStyle>
            <a:lvl1pPr>
              <a:defRPr sz="2000">
                <a:solidFill>
                  <a:schemeClr val="accent2"/>
                </a:solidFill>
              </a:defRPr>
            </a:lvl1pPr>
          </a:lstStyle>
          <a:p>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a:normAutofit/>
          </a:bodyPr>
          <a:lstStyle>
            <a:lvl1pPr>
              <a:defRPr sz="1600">
                <a:solidFill>
                  <a:schemeClr val="accent2"/>
                </a:solidFill>
              </a:defRPr>
            </a:lvl1pPr>
          </a:lstStyle>
          <a:p>
            <a:endParaRPr lang="id-ID"/>
          </a:p>
        </p:txBody>
      </p:sp>
      <p:sp>
        <p:nvSpPr>
          <p:cNvPr id="16" name="Picture Placeholder 14"/>
          <p:cNvSpPr>
            <a:spLocks noGrp="1"/>
          </p:cNvSpPr>
          <p:nvPr>
            <p:ph type="pic" sz="quarter" idx="11"/>
          </p:nvPr>
        </p:nvSpPr>
        <p:spPr>
          <a:xfrm>
            <a:off x="4487822" y="2152650"/>
            <a:ext cx="3206750" cy="3138488"/>
          </a:xfrm>
        </p:spPr>
        <p:txBody>
          <a:bodyPr>
            <a:normAutofit/>
          </a:bodyPr>
          <a:lstStyle>
            <a:lvl1pPr>
              <a:defRPr sz="1600">
                <a:solidFill>
                  <a:schemeClr val="accent2"/>
                </a:solidFill>
              </a:defRPr>
            </a:lvl1pPr>
          </a:lstStyle>
          <a:p>
            <a:endParaRPr lang="id-ID"/>
          </a:p>
        </p:txBody>
      </p:sp>
      <p:sp>
        <p:nvSpPr>
          <p:cNvPr id="17" name="Picture Placeholder 14"/>
          <p:cNvSpPr>
            <a:spLocks noGrp="1"/>
          </p:cNvSpPr>
          <p:nvPr>
            <p:ph type="pic" sz="quarter" idx="12"/>
          </p:nvPr>
        </p:nvSpPr>
        <p:spPr>
          <a:xfrm>
            <a:off x="7809924" y="2152650"/>
            <a:ext cx="3206750" cy="3138488"/>
          </a:xfrm>
        </p:spPr>
        <p:txBody>
          <a:bodyPr>
            <a:normAutofit/>
          </a:bodyPr>
          <a:lstStyle>
            <a:lvl1pPr>
              <a:defRPr sz="1600">
                <a:solidFill>
                  <a:schemeClr val="accent2"/>
                </a:solidFill>
              </a:defRPr>
            </a:lvl1pPr>
          </a:lstStyle>
          <a:p>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1"/>
          </p:nvPr>
        </p:nvSpPr>
        <p:spPr>
          <a:xfrm>
            <a:off x="6516763" y="1937796"/>
            <a:ext cx="4969744" cy="3753338"/>
          </a:xfrm>
        </p:spPr>
        <p:txBody>
          <a:bodyPr>
            <a:normAutofit/>
          </a:bodyPr>
          <a:lstStyle>
            <a:lvl1pPr>
              <a:defRPr sz="1800">
                <a:solidFill>
                  <a:schemeClr val="accent2"/>
                </a:solidFill>
              </a:defRPr>
            </a:lvl1pPr>
          </a:lstStyle>
          <a:p>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a:normAutofit/>
          </a:bodyPr>
          <a:lstStyle>
            <a:lvl1pPr>
              <a:defRPr sz="1800">
                <a:solidFill>
                  <a:schemeClr val="accent2"/>
                </a:solidFill>
              </a:defRPr>
            </a:lvl1pPr>
          </a:lstStyle>
          <a:p>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a:lstStyle>
            <a:lvl1pPr>
              <a:defRPr>
                <a:solidFill>
                  <a:schemeClr val="accent2"/>
                </a:solidFill>
              </a:defRPr>
            </a:lvl1pPr>
          </a:lstStyle>
          <a:p>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a:normAutofit/>
          </a:bodyPr>
          <a:lstStyle>
            <a:lvl1pPr>
              <a:defRPr sz="1600">
                <a:solidFill>
                  <a:schemeClr val="bg1"/>
                </a:solidFill>
              </a:defRPr>
            </a:lvl1pPr>
          </a:lstStyle>
          <a:p>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0"/>
          </p:nvPr>
        </p:nvSpPr>
        <p:spPr>
          <a:xfrm>
            <a:off x="4265098" y="1704098"/>
            <a:ext cx="3633145" cy="2288465"/>
          </a:xfrm>
        </p:spPr>
        <p:txBody>
          <a:bodyPr>
            <a:normAutofit/>
          </a:bodyPr>
          <a:lstStyle>
            <a:lvl1pPr>
              <a:defRPr sz="2000">
                <a:solidFill>
                  <a:schemeClr val="accent2"/>
                </a:solidFill>
              </a:defRPr>
            </a:lvl1pPr>
          </a:lstStyle>
          <a:p>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a:lstStyle>
            <a:lvl1pPr>
              <a:defRPr>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045466" y="2283008"/>
            <a:ext cx="4969744" cy="3753338"/>
          </a:xfrm>
        </p:spPr>
        <p:txBody>
          <a:bodyPr>
            <a:normAutofit/>
          </a:bodyPr>
          <a:lstStyle>
            <a:lvl1pPr>
              <a:defRPr sz="2000">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24741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516313"/>
            <a:ext cx="1366837" cy="1366837"/>
          </a:xfrm>
          <a:prstGeom prst="ellipse">
            <a:avLst/>
          </a:prstGeom>
          <a:ln w="57150">
            <a:solidFill>
              <a:schemeClr val="accent1"/>
            </a:solidFill>
          </a:ln>
        </p:spPr>
        <p:txBody>
          <a:bodyPr>
            <a:normAutofit/>
          </a:bodyPr>
          <a:lstStyle>
            <a:lvl1pPr>
              <a:defRPr sz="1400">
                <a:solidFill>
                  <a:schemeClr val="accent2"/>
                </a:solidFill>
              </a:defRPr>
            </a:lvl1pPr>
          </a:lstStyle>
          <a:p>
            <a:endParaRPr lang="id-ID"/>
          </a:p>
        </p:txBody>
      </p:sp>
      <p:sp>
        <p:nvSpPr>
          <p:cNvPr id="16" name="Picture Placeholder 3"/>
          <p:cNvSpPr>
            <a:spLocks noGrp="1"/>
          </p:cNvSpPr>
          <p:nvPr>
            <p:ph type="pic" sz="quarter" idx="11"/>
          </p:nvPr>
        </p:nvSpPr>
        <p:spPr>
          <a:xfrm>
            <a:off x="9529057" y="4823209"/>
            <a:ext cx="1366837" cy="1366837"/>
          </a:xfrm>
          <a:prstGeom prst="ellipse">
            <a:avLst/>
          </a:prstGeom>
          <a:ln w="57150">
            <a:solidFill>
              <a:schemeClr val="accent2"/>
            </a:solidFill>
          </a:ln>
        </p:spPr>
        <p:txBody>
          <a:bodyPr>
            <a:normAutofit/>
          </a:bodyPr>
          <a:lstStyle>
            <a:lvl1pPr>
              <a:defRPr sz="1400">
                <a:solidFill>
                  <a:schemeClr val="accent5"/>
                </a:solidFill>
              </a:defRPr>
            </a:lvl1pPr>
          </a:lstStyle>
          <a:p>
            <a:endParaRPr lang="id-ID" dirty="0"/>
          </a:p>
        </p:txBody>
      </p:sp>
    </p:spTree>
    <p:extLst>
      <p:ext uri="{BB962C8B-B14F-4D97-AF65-F5344CB8AC3E}">
        <p14:creationId xmlns:p14="http://schemas.microsoft.com/office/powerpoint/2010/main" val="120402226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614791"/>
            <a:ext cx="1366837" cy="1366837"/>
          </a:xfrm>
          <a:prstGeom prst="ellipse">
            <a:avLst/>
          </a:prstGeom>
          <a:ln w="57150">
            <a:solidFill>
              <a:schemeClr val="accent5"/>
            </a:solidFill>
          </a:ln>
        </p:spPr>
        <p:txBody>
          <a:bodyPr>
            <a:normAutofit/>
          </a:bodyPr>
          <a:lstStyle>
            <a:lvl1pPr>
              <a:defRPr sz="1400">
                <a:solidFill>
                  <a:schemeClr val="accent2"/>
                </a:solidFill>
              </a:defRPr>
            </a:lvl1pPr>
          </a:lstStyle>
          <a:p>
            <a:endParaRPr lang="id-ID" dirty="0"/>
          </a:p>
        </p:txBody>
      </p:sp>
      <p:sp>
        <p:nvSpPr>
          <p:cNvPr id="16" name="Picture Placeholder 3"/>
          <p:cNvSpPr>
            <a:spLocks noGrp="1"/>
          </p:cNvSpPr>
          <p:nvPr>
            <p:ph type="pic" sz="quarter" idx="11"/>
          </p:nvPr>
        </p:nvSpPr>
        <p:spPr>
          <a:xfrm>
            <a:off x="9529057" y="4921687"/>
            <a:ext cx="1366837" cy="1366837"/>
          </a:xfrm>
          <a:prstGeom prst="ellipse">
            <a:avLst/>
          </a:prstGeom>
          <a:ln w="57150">
            <a:solidFill>
              <a:schemeClr val="accent6"/>
            </a:solidFill>
          </a:ln>
        </p:spPr>
        <p:txBody>
          <a:bodyPr>
            <a:normAutofit/>
          </a:bodyPr>
          <a:lstStyle>
            <a:lvl1pPr>
              <a:defRPr sz="1400">
                <a:solidFill>
                  <a:schemeClr val="accent2"/>
                </a:solidFill>
              </a:defRPr>
            </a:lvl1pPr>
          </a:lstStyle>
          <a:p>
            <a:endParaRPr lang="id-ID" dirty="0"/>
          </a:p>
        </p:txBody>
      </p:sp>
      <p:sp>
        <p:nvSpPr>
          <p:cNvPr id="49" name="Picture Placeholder 3"/>
          <p:cNvSpPr>
            <a:spLocks noGrp="1"/>
          </p:cNvSpPr>
          <p:nvPr>
            <p:ph type="pic" sz="quarter" idx="12"/>
          </p:nvPr>
        </p:nvSpPr>
        <p:spPr>
          <a:xfrm>
            <a:off x="1296106" y="971203"/>
            <a:ext cx="1366837" cy="1366837"/>
          </a:xfrm>
          <a:prstGeom prst="ellipse">
            <a:avLst/>
          </a:prstGeom>
          <a:ln w="57150">
            <a:solidFill>
              <a:schemeClr val="accent3"/>
            </a:solidFill>
          </a:ln>
        </p:spPr>
        <p:txBody>
          <a:bodyPr>
            <a:normAutofit/>
          </a:bodyPr>
          <a:lstStyle>
            <a:lvl1pPr>
              <a:defRPr sz="1400">
                <a:solidFill>
                  <a:schemeClr val="accent2"/>
                </a:solidFill>
              </a:defRPr>
            </a:lvl1pPr>
          </a:lstStyle>
          <a:p>
            <a:endParaRPr lang="id-ID" dirty="0"/>
          </a:p>
        </p:txBody>
      </p:sp>
      <p:sp>
        <p:nvSpPr>
          <p:cNvPr id="50" name="Picture Placeholder 3"/>
          <p:cNvSpPr>
            <a:spLocks noGrp="1"/>
          </p:cNvSpPr>
          <p:nvPr>
            <p:ph type="pic" sz="quarter" idx="13"/>
          </p:nvPr>
        </p:nvSpPr>
        <p:spPr>
          <a:xfrm>
            <a:off x="9529057" y="2278099"/>
            <a:ext cx="1366837" cy="1366837"/>
          </a:xfrm>
          <a:prstGeom prst="ellipse">
            <a:avLst/>
          </a:prstGeom>
          <a:ln w="57150">
            <a:solidFill>
              <a:schemeClr val="accent4"/>
            </a:solidFill>
          </a:ln>
        </p:spPr>
        <p:txBody>
          <a:bodyPr>
            <a:normAutofit/>
          </a:bodyPr>
          <a:lstStyle>
            <a:lvl1pPr>
              <a:defRPr sz="1400">
                <a:solidFill>
                  <a:schemeClr val="accent2"/>
                </a:solidFill>
              </a:defRPr>
            </a:lvl1pPr>
          </a:lstStyle>
          <a:p>
            <a:endParaRPr lang="id-ID" dirty="0"/>
          </a:p>
        </p:txBody>
      </p:sp>
    </p:spTree>
    <p:extLst>
      <p:ext uri="{BB962C8B-B14F-4D97-AF65-F5344CB8AC3E}">
        <p14:creationId xmlns:p14="http://schemas.microsoft.com/office/powerpoint/2010/main" val="331578823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1296106" y="971203"/>
            <a:ext cx="1366837" cy="1366837"/>
          </a:xfrm>
          <a:prstGeom prst="ellipse">
            <a:avLst/>
          </a:prstGeom>
          <a:ln w="57150">
            <a:solidFill>
              <a:schemeClr val="accent2"/>
            </a:solidFill>
          </a:ln>
        </p:spPr>
        <p:txBody>
          <a:bodyPr>
            <a:normAutofit/>
          </a:bodyPr>
          <a:lstStyle>
            <a:lvl1pPr>
              <a:defRPr sz="1400">
                <a:solidFill>
                  <a:schemeClr val="accent5"/>
                </a:solidFill>
              </a:defRPr>
            </a:lvl1pPr>
          </a:lstStyle>
          <a:p>
            <a:endParaRPr lang="id-ID" dirty="0"/>
          </a:p>
        </p:txBody>
      </p:sp>
      <p:sp>
        <p:nvSpPr>
          <p:cNvPr id="10" name="Picture Placeholder 3"/>
          <p:cNvSpPr>
            <a:spLocks noGrp="1"/>
          </p:cNvSpPr>
          <p:nvPr>
            <p:ph type="pic" sz="quarter" idx="13"/>
          </p:nvPr>
        </p:nvSpPr>
        <p:spPr>
          <a:xfrm>
            <a:off x="9529057" y="2278099"/>
            <a:ext cx="1366837" cy="1366837"/>
          </a:xfrm>
          <a:prstGeom prst="ellipse">
            <a:avLst/>
          </a:prstGeom>
          <a:ln w="57150">
            <a:solidFill>
              <a:schemeClr val="accent3"/>
            </a:solidFill>
          </a:ln>
        </p:spPr>
        <p:txBody>
          <a:bodyPr>
            <a:normAutofit/>
          </a:bodyPr>
          <a:lstStyle>
            <a:lvl1pPr>
              <a:defRPr sz="1400">
                <a:solidFill>
                  <a:schemeClr val="accent2"/>
                </a:solidFill>
              </a:defRPr>
            </a:lvl1pPr>
          </a:lstStyle>
          <a:p>
            <a:endParaRPr lang="id-ID" dirty="0"/>
          </a:p>
        </p:txBody>
      </p:sp>
    </p:spTree>
    <p:extLst>
      <p:ext uri="{BB962C8B-B14F-4D97-AF65-F5344CB8AC3E}">
        <p14:creationId xmlns:p14="http://schemas.microsoft.com/office/powerpoint/2010/main" val="214105327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a:normAutofit/>
          </a:bodyPr>
          <a:lstStyle>
            <a:lvl1pPr>
              <a:defRPr sz="3600">
                <a:solidFill>
                  <a:schemeClr val="accent2"/>
                </a:solidFill>
              </a:defRPr>
            </a:lvl1pPr>
          </a:lstStyle>
          <a:p>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a:normAutofit/>
          </a:bodyPr>
          <a:lstStyle>
            <a:lvl1pPr>
              <a:defRPr sz="1600">
                <a:solidFill>
                  <a:schemeClr val="accent2"/>
                </a:solidFill>
              </a:defRPr>
            </a:lvl1pPr>
          </a:lstStyle>
          <a:p>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12"/>
          </p:nvPr>
        </p:nvSpPr>
        <p:spPr>
          <a:xfrm>
            <a:off x="0" y="1993246"/>
            <a:ext cx="4058337"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lstStyle>
            <a:lvl1pPr>
              <a:defRPr sz="1800">
                <a:solidFill>
                  <a:schemeClr val="accent2"/>
                </a:solidFill>
              </a:defRPr>
            </a:lvl1pPr>
          </a:lstStyle>
          <a:p>
            <a:endParaRPr lang="id-ID"/>
          </a:p>
        </p:txBody>
      </p:sp>
      <p:sp>
        <p:nvSpPr>
          <p:cNvPr id="8" name="Picture Placeholder 3"/>
          <p:cNvSpPr>
            <a:spLocks noGrp="1"/>
          </p:cNvSpPr>
          <p:nvPr>
            <p:ph type="pic" sz="quarter" idx="11"/>
          </p:nvPr>
        </p:nvSpPr>
        <p:spPr>
          <a:xfrm>
            <a:off x="0" y="2286000"/>
            <a:ext cx="2034000" cy="2286000"/>
          </a:xfrm>
        </p:spPr>
        <p:txBody>
          <a:bodyPr/>
          <a:lstStyle>
            <a:lvl1pPr>
              <a:defRPr sz="1800">
                <a:solidFill>
                  <a:schemeClr val="accent2"/>
                </a:solidFill>
              </a:defRPr>
            </a:lvl1pPr>
          </a:lstStyle>
          <a:p>
            <a:endParaRPr lang="id-ID"/>
          </a:p>
        </p:txBody>
      </p:sp>
      <p:sp>
        <p:nvSpPr>
          <p:cNvPr id="9" name="Picture Placeholder 3"/>
          <p:cNvSpPr>
            <a:spLocks noGrp="1"/>
          </p:cNvSpPr>
          <p:nvPr>
            <p:ph type="pic" sz="quarter" idx="12"/>
          </p:nvPr>
        </p:nvSpPr>
        <p:spPr>
          <a:xfrm>
            <a:off x="0" y="4572000"/>
            <a:ext cx="2034000" cy="2286000"/>
          </a:xfrm>
        </p:spPr>
        <p:txBody>
          <a:bodyPr/>
          <a:lstStyle>
            <a:lvl1pPr>
              <a:defRPr sz="1800">
                <a:solidFill>
                  <a:schemeClr val="accent2"/>
                </a:solidFill>
              </a:defRPr>
            </a:lvl1pPr>
          </a:lstStyle>
          <a:p>
            <a:endParaRPr lang="id-ID"/>
          </a:p>
        </p:txBody>
      </p:sp>
      <p:sp>
        <p:nvSpPr>
          <p:cNvPr id="10" name="Picture Placeholder 3"/>
          <p:cNvSpPr>
            <a:spLocks noGrp="1"/>
          </p:cNvSpPr>
          <p:nvPr>
            <p:ph type="pic" sz="quarter" idx="13"/>
          </p:nvPr>
        </p:nvSpPr>
        <p:spPr>
          <a:xfrm>
            <a:off x="2037319" y="0"/>
            <a:ext cx="2034000" cy="2286000"/>
          </a:xfrm>
        </p:spPr>
        <p:txBody>
          <a:bodyPr/>
          <a:lstStyle>
            <a:lvl1pPr>
              <a:defRPr sz="1800">
                <a:solidFill>
                  <a:schemeClr val="accent2"/>
                </a:solidFill>
              </a:defRPr>
            </a:lvl1pPr>
          </a:lstStyle>
          <a:p>
            <a:endParaRPr lang="id-ID"/>
          </a:p>
        </p:txBody>
      </p:sp>
      <p:sp>
        <p:nvSpPr>
          <p:cNvPr id="12" name="Picture Placeholder 3"/>
          <p:cNvSpPr>
            <a:spLocks noGrp="1"/>
          </p:cNvSpPr>
          <p:nvPr>
            <p:ph type="pic" sz="quarter" idx="14"/>
          </p:nvPr>
        </p:nvSpPr>
        <p:spPr>
          <a:xfrm>
            <a:off x="2037319" y="2286000"/>
            <a:ext cx="2034000" cy="2286000"/>
          </a:xfrm>
        </p:spPr>
        <p:txBody>
          <a:bodyPr/>
          <a:lstStyle>
            <a:lvl1pPr>
              <a:defRPr sz="1800">
                <a:solidFill>
                  <a:schemeClr val="accent2"/>
                </a:solidFill>
              </a:defRPr>
            </a:lvl1pPr>
          </a:lstStyle>
          <a:p>
            <a:endParaRPr lang="id-ID"/>
          </a:p>
        </p:txBody>
      </p:sp>
      <p:sp>
        <p:nvSpPr>
          <p:cNvPr id="13" name="Picture Placeholder 3"/>
          <p:cNvSpPr>
            <a:spLocks noGrp="1"/>
          </p:cNvSpPr>
          <p:nvPr>
            <p:ph type="pic" sz="quarter" idx="15"/>
          </p:nvPr>
        </p:nvSpPr>
        <p:spPr>
          <a:xfrm>
            <a:off x="2037319" y="4572000"/>
            <a:ext cx="2034000" cy="2286000"/>
          </a:xfrm>
        </p:spPr>
        <p:txBody>
          <a:bodyPr/>
          <a:lstStyle>
            <a:lvl1pPr>
              <a:defRPr sz="1800">
                <a:solidFill>
                  <a:schemeClr val="accent2"/>
                </a:solidFill>
              </a:defRPr>
            </a:lvl1pPr>
          </a:lstStyle>
          <a:p>
            <a:endParaRPr lang="id-ID"/>
          </a:p>
        </p:txBody>
      </p:sp>
      <p:sp>
        <p:nvSpPr>
          <p:cNvPr id="14" name="Picture Placeholder 3"/>
          <p:cNvSpPr>
            <a:spLocks noGrp="1"/>
          </p:cNvSpPr>
          <p:nvPr>
            <p:ph type="pic" sz="quarter" idx="16"/>
          </p:nvPr>
        </p:nvSpPr>
        <p:spPr>
          <a:xfrm>
            <a:off x="4071319" y="0"/>
            <a:ext cx="2034000" cy="2286000"/>
          </a:xfrm>
        </p:spPr>
        <p:txBody>
          <a:bodyPr/>
          <a:lstStyle>
            <a:lvl1pPr>
              <a:defRPr sz="1800">
                <a:solidFill>
                  <a:schemeClr val="accent2"/>
                </a:solidFill>
              </a:defRPr>
            </a:lvl1pPr>
          </a:lstStyle>
          <a:p>
            <a:endParaRPr lang="id-ID"/>
          </a:p>
        </p:txBody>
      </p:sp>
      <p:sp>
        <p:nvSpPr>
          <p:cNvPr id="15" name="Picture Placeholder 3"/>
          <p:cNvSpPr>
            <a:spLocks noGrp="1"/>
          </p:cNvSpPr>
          <p:nvPr>
            <p:ph type="pic" sz="quarter" idx="17"/>
          </p:nvPr>
        </p:nvSpPr>
        <p:spPr>
          <a:xfrm>
            <a:off x="4071319" y="2286000"/>
            <a:ext cx="2034000" cy="2286000"/>
          </a:xfrm>
        </p:spPr>
        <p:txBody>
          <a:bodyPr/>
          <a:lstStyle>
            <a:lvl1pPr>
              <a:defRPr sz="1800">
                <a:solidFill>
                  <a:schemeClr val="accent2"/>
                </a:solidFill>
              </a:defRPr>
            </a:lvl1pPr>
          </a:lstStyle>
          <a:p>
            <a:endParaRPr lang="id-ID"/>
          </a:p>
        </p:txBody>
      </p:sp>
      <p:sp>
        <p:nvSpPr>
          <p:cNvPr id="16" name="Picture Placeholder 3"/>
          <p:cNvSpPr>
            <a:spLocks noGrp="1"/>
          </p:cNvSpPr>
          <p:nvPr>
            <p:ph type="pic" sz="quarter" idx="18"/>
          </p:nvPr>
        </p:nvSpPr>
        <p:spPr>
          <a:xfrm>
            <a:off x="4071319" y="4572000"/>
            <a:ext cx="2034000" cy="2286000"/>
          </a:xfrm>
        </p:spPr>
        <p:txBody>
          <a:bodyPr/>
          <a:lstStyle>
            <a:lvl1pPr>
              <a:defRPr sz="1800">
                <a:solidFill>
                  <a:schemeClr val="accent2"/>
                </a:solidFill>
              </a:defRPr>
            </a:lvl1pPr>
          </a:lstStyle>
          <a:p>
            <a:endParaRPr lang="id-ID"/>
          </a:p>
        </p:txBody>
      </p:sp>
      <p:sp>
        <p:nvSpPr>
          <p:cNvPr id="17" name="Picture Placeholder 3"/>
          <p:cNvSpPr>
            <a:spLocks noGrp="1"/>
          </p:cNvSpPr>
          <p:nvPr>
            <p:ph type="pic" sz="quarter" idx="19"/>
          </p:nvPr>
        </p:nvSpPr>
        <p:spPr>
          <a:xfrm>
            <a:off x="6108638" y="0"/>
            <a:ext cx="2034000" cy="2286000"/>
          </a:xfrm>
        </p:spPr>
        <p:txBody>
          <a:bodyPr/>
          <a:lstStyle>
            <a:lvl1pPr>
              <a:defRPr sz="1800">
                <a:solidFill>
                  <a:schemeClr val="accent2"/>
                </a:solidFill>
              </a:defRPr>
            </a:lvl1pPr>
          </a:lstStyle>
          <a:p>
            <a:endParaRPr lang="id-ID"/>
          </a:p>
        </p:txBody>
      </p:sp>
      <p:sp>
        <p:nvSpPr>
          <p:cNvPr id="18" name="Picture Placeholder 3"/>
          <p:cNvSpPr>
            <a:spLocks noGrp="1"/>
          </p:cNvSpPr>
          <p:nvPr>
            <p:ph type="pic" sz="quarter" idx="20"/>
          </p:nvPr>
        </p:nvSpPr>
        <p:spPr>
          <a:xfrm>
            <a:off x="6108638" y="2286000"/>
            <a:ext cx="2034000" cy="2286000"/>
          </a:xfrm>
        </p:spPr>
        <p:txBody>
          <a:bodyPr/>
          <a:lstStyle>
            <a:lvl1pPr>
              <a:defRPr sz="1800">
                <a:solidFill>
                  <a:schemeClr val="accent2"/>
                </a:solidFill>
              </a:defRPr>
            </a:lvl1pPr>
          </a:lstStyle>
          <a:p>
            <a:endParaRPr lang="id-ID"/>
          </a:p>
        </p:txBody>
      </p:sp>
      <p:sp>
        <p:nvSpPr>
          <p:cNvPr id="19" name="Picture Placeholder 3"/>
          <p:cNvSpPr>
            <a:spLocks noGrp="1"/>
          </p:cNvSpPr>
          <p:nvPr>
            <p:ph type="pic" sz="quarter" idx="21"/>
          </p:nvPr>
        </p:nvSpPr>
        <p:spPr>
          <a:xfrm>
            <a:off x="6108638" y="4572000"/>
            <a:ext cx="2034000" cy="2286000"/>
          </a:xfrm>
        </p:spPr>
        <p:txBody>
          <a:bodyPr/>
          <a:lstStyle>
            <a:lvl1pPr>
              <a:defRPr sz="1800">
                <a:solidFill>
                  <a:schemeClr val="accent2"/>
                </a:solidFill>
              </a:defRPr>
            </a:lvl1pPr>
          </a:lstStyle>
          <a:p>
            <a:endParaRPr lang="id-ID"/>
          </a:p>
        </p:txBody>
      </p:sp>
      <p:sp>
        <p:nvSpPr>
          <p:cNvPr id="20" name="Picture Placeholder 3"/>
          <p:cNvSpPr>
            <a:spLocks noGrp="1"/>
          </p:cNvSpPr>
          <p:nvPr>
            <p:ph type="pic" sz="quarter" idx="22"/>
          </p:nvPr>
        </p:nvSpPr>
        <p:spPr>
          <a:xfrm>
            <a:off x="8139319" y="0"/>
            <a:ext cx="2034000" cy="2286000"/>
          </a:xfrm>
        </p:spPr>
        <p:txBody>
          <a:bodyPr/>
          <a:lstStyle>
            <a:lvl1pPr>
              <a:defRPr sz="1800">
                <a:solidFill>
                  <a:schemeClr val="accent2"/>
                </a:solidFill>
              </a:defRPr>
            </a:lvl1pPr>
          </a:lstStyle>
          <a:p>
            <a:endParaRPr lang="id-ID"/>
          </a:p>
        </p:txBody>
      </p:sp>
      <p:sp>
        <p:nvSpPr>
          <p:cNvPr id="21" name="Picture Placeholder 3"/>
          <p:cNvSpPr>
            <a:spLocks noGrp="1"/>
          </p:cNvSpPr>
          <p:nvPr>
            <p:ph type="pic" sz="quarter" idx="23"/>
          </p:nvPr>
        </p:nvSpPr>
        <p:spPr>
          <a:xfrm>
            <a:off x="8139319" y="2286000"/>
            <a:ext cx="2034000" cy="2286000"/>
          </a:xfrm>
        </p:spPr>
        <p:txBody>
          <a:bodyPr/>
          <a:lstStyle>
            <a:lvl1pPr>
              <a:defRPr sz="1800">
                <a:solidFill>
                  <a:schemeClr val="accent2"/>
                </a:solidFill>
              </a:defRPr>
            </a:lvl1pPr>
          </a:lstStyle>
          <a:p>
            <a:endParaRPr lang="id-ID"/>
          </a:p>
        </p:txBody>
      </p:sp>
      <p:sp>
        <p:nvSpPr>
          <p:cNvPr id="22" name="Picture Placeholder 3"/>
          <p:cNvSpPr>
            <a:spLocks noGrp="1"/>
          </p:cNvSpPr>
          <p:nvPr>
            <p:ph type="pic" sz="quarter" idx="24"/>
          </p:nvPr>
        </p:nvSpPr>
        <p:spPr>
          <a:xfrm>
            <a:off x="8139319" y="4572000"/>
            <a:ext cx="2034000" cy="2286000"/>
          </a:xfrm>
        </p:spPr>
        <p:txBody>
          <a:bodyPr/>
          <a:lstStyle>
            <a:lvl1pPr>
              <a:defRPr sz="1800">
                <a:solidFill>
                  <a:schemeClr val="accent2"/>
                </a:solidFill>
              </a:defRPr>
            </a:lvl1pPr>
          </a:lstStyle>
          <a:p>
            <a:endParaRPr lang="id-ID"/>
          </a:p>
        </p:txBody>
      </p:sp>
      <p:sp>
        <p:nvSpPr>
          <p:cNvPr id="23" name="Picture Placeholder 3"/>
          <p:cNvSpPr>
            <a:spLocks noGrp="1"/>
          </p:cNvSpPr>
          <p:nvPr>
            <p:ph type="pic" sz="quarter" idx="25"/>
          </p:nvPr>
        </p:nvSpPr>
        <p:spPr>
          <a:xfrm>
            <a:off x="10176638" y="0"/>
            <a:ext cx="2034000" cy="2286000"/>
          </a:xfrm>
        </p:spPr>
        <p:txBody>
          <a:bodyPr/>
          <a:lstStyle>
            <a:lvl1pPr>
              <a:defRPr sz="1800">
                <a:solidFill>
                  <a:schemeClr val="accent2"/>
                </a:solidFill>
              </a:defRPr>
            </a:lvl1pPr>
          </a:lstStyle>
          <a:p>
            <a:endParaRPr lang="id-ID"/>
          </a:p>
        </p:txBody>
      </p:sp>
      <p:sp>
        <p:nvSpPr>
          <p:cNvPr id="24" name="Picture Placeholder 3"/>
          <p:cNvSpPr>
            <a:spLocks noGrp="1"/>
          </p:cNvSpPr>
          <p:nvPr>
            <p:ph type="pic" sz="quarter" idx="26"/>
          </p:nvPr>
        </p:nvSpPr>
        <p:spPr>
          <a:xfrm>
            <a:off x="10176638" y="2286000"/>
            <a:ext cx="2034000" cy="2286000"/>
          </a:xfrm>
        </p:spPr>
        <p:txBody>
          <a:bodyPr/>
          <a:lstStyle>
            <a:lvl1pPr>
              <a:defRPr sz="1800">
                <a:solidFill>
                  <a:schemeClr val="accent2"/>
                </a:solidFill>
              </a:defRPr>
            </a:lvl1pPr>
          </a:lstStyle>
          <a:p>
            <a:endParaRPr lang="id-ID"/>
          </a:p>
        </p:txBody>
      </p:sp>
      <p:sp>
        <p:nvSpPr>
          <p:cNvPr id="25" name="Picture Placeholder 3"/>
          <p:cNvSpPr>
            <a:spLocks noGrp="1"/>
          </p:cNvSpPr>
          <p:nvPr>
            <p:ph type="pic" sz="quarter" idx="27"/>
          </p:nvPr>
        </p:nvSpPr>
        <p:spPr>
          <a:xfrm>
            <a:off x="10176638" y="4572000"/>
            <a:ext cx="2034000" cy="2286000"/>
          </a:xfrm>
        </p:spPr>
        <p:txBody>
          <a:bodyPr/>
          <a:lstStyle>
            <a:lvl1pPr>
              <a:defRPr sz="1800">
                <a:solidFill>
                  <a:schemeClr val="accent2"/>
                </a:solidFill>
              </a:defRPr>
            </a:lvl1pPr>
          </a:lstStyle>
          <a:p>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a:normAutofit/>
          </a:bodyPr>
          <a:lstStyle>
            <a:lvl1pPr>
              <a:defRPr sz="1600">
                <a:solidFill>
                  <a:schemeClr val="accent2"/>
                </a:solidFill>
              </a:defRPr>
            </a:lvl1pPr>
          </a:lstStyle>
          <a:p>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FBC63-C649-42C3-9C85-0F873F8F0B35}" type="datetimeFigureOut">
              <a:rPr lang="id-ID" smtClean="0"/>
              <a:pPr/>
              <a:t>29/04/2022</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4" r:id="rId19"/>
    <p:sldLayoutId id="2147483675" r:id="rId20"/>
    <p:sldLayoutId id="2147483676" r:id="rId21"/>
    <p:sldLayoutId id="2147483677" r:id="rId22"/>
    <p:sldLayoutId id="2147483678" r:id="rId23"/>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181.png"/></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8.xml"/><Relationship Id="rId1" Type="http://schemas.openxmlformats.org/officeDocument/2006/relationships/slideLayout" Target="../slideLayouts/slideLayout14.xml"/><Relationship Id="rId5" Type="http://schemas.openxmlformats.org/officeDocument/2006/relationships/image" Target="../media/image183.png"/><Relationship Id="rId4" Type="http://schemas.openxmlformats.org/officeDocument/2006/relationships/image" Target="../media/image279.pdf"/></Relationships>
</file>

<file path=ppt/slides/_rels/slide102.xml.rels><?xml version="1.0" encoding="UTF-8" standalone="yes"?>
<Relationships xmlns="http://schemas.openxmlformats.org/package/2006/relationships"><Relationship Id="rId3" Type="http://schemas.openxmlformats.org/officeDocument/2006/relationships/image" Target="../media/image281.pdf"/><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184.png"/></Relationships>
</file>

<file path=ppt/slides/_rels/slide10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0.xml"/><Relationship Id="rId1" Type="http://schemas.openxmlformats.org/officeDocument/2006/relationships/slideLayout" Target="../slideLayouts/slideLayout14.xml"/><Relationship Id="rId5" Type="http://schemas.openxmlformats.org/officeDocument/2006/relationships/image" Target="../media/image187.jpeg"/><Relationship Id="rId4" Type="http://schemas.openxmlformats.org/officeDocument/2006/relationships/image" Target="../media/image18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189.png"/></Relationships>
</file>

<file path=ppt/slides/_rels/slide1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289.pdf"/><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image" Target="../media/image191.png"/></Relationships>
</file>

<file path=ppt/slides/_rels/slide107.xml.rels><?xml version="1.0" encoding="UTF-8" standalone="yes"?>
<Relationships xmlns="http://schemas.openxmlformats.org/package/2006/relationships"><Relationship Id="rId3" Type="http://schemas.openxmlformats.org/officeDocument/2006/relationships/image" Target="../media/image291.pdf"/><Relationship Id="rId2" Type="http://schemas.openxmlformats.org/officeDocument/2006/relationships/notesSlide" Target="../notesSlides/notesSlide104.xml"/><Relationship Id="rId1" Type="http://schemas.openxmlformats.org/officeDocument/2006/relationships/slideLayout" Target="../slideLayouts/slideLayout14.xml"/><Relationship Id="rId4" Type="http://schemas.openxmlformats.org/officeDocument/2006/relationships/image" Target="../media/image192.png"/></Relationships>
</file>

<file path=ppt/slides/_rels/slide108.xml.rels><?xml version="1.0" encoding="UTF-8" standalone="yes"?>
<Relationships xmlns="http://schemas.openxmlformats.org/package/2006/relationships"><Relationship Id="rId3" Type="http://schemas.openxmlformats.org/officeDocument/2006/relationships/image" Target="../media/image293.pdf"/><Relationship Id="rId2" Type="http://schemas.openxmlformats.org/officeDocument/2006/relationships/notesSlide" Target="../notesSlides/notesSlide105.xml"/><Relationship Id="rId1" Type="http://schemas.openxmlformats.org/officeDocument/2006/relationships/slideLayout" Target="../slideLayouts/slideLayout14.xml"/><Relationship Id="rId4" Type="http://schemas.openxmlformats.org/officeDocument/2006/relationships/image" Target="../media/image193.png"/></Relationships>
</file>

<file path=ppt/slides/_rels/slide10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3" Type="http://schemas.openxmlformats.org/officeDocument/2006/relationships/image" Target="../media/image295.pdf"/><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297.pdf"/><Relationship Id="rId4" Type="http://schemas.openxmlformats.org/officeDocument/2006/relationships/image" Target="../media/image194.png"/></Relationships>
</file>

<file path=ppt/slides/_rels/slide11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396.pdf"/><Relationship Id="rId2" Type="http://schemas.openxmlformats.org/officeDocument/2006/relationships/notesSlide" Target="../notesSlides/notesSlide111.xml"/><Relationship Id="rId1" Type="http://schemas.openxmlformats.org/officeDocument/2006/relationships/slideLayout" Target="../slideLayouts/slideLayout23.xml"/><Relationship Id="rId4" Type="http://schemas.openxmlformats.org/officeDocument/2006/relationships/image" Target="../media/image19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d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df"/><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3.pd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df"/><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31.pdf"/><Relationship Id="rId4" Type="http://schemas.openxmlformats.org/officeDocument/2006/relationships/image" Target="../media/image25.pdf"/><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8.pdf"/><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df"/><Relationship Id="rId13"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3.png"/><Relationship Id="rId12" Type="http://schemas.openxmlformats.org/officeDocument/2006/relationships/image" Target="../media/image52.pd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df"/><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50.pdf"/><Relationship Id="rId4" Type="http://schemas.openxmlformats.org/officeDocument/2006/relationships/image" Target="../media/image44.pdf"/><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4.pdf"/><Relationship Id="rId7" Type="http://schemas.openxmlformats.org/officeDocument/2006/relationships/image" Target="../media/image58.pd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56.pdf"/><Relationship Id="rId4" Type="http://schemas.openxmlformats.org/officeDocument/2006/relationships/image" Target="../media/image37.pn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9.pdf"/><Relationship Id="rId18" Type="http://schemas.openxmlformats.org/officeDocument/2006/relationships/image" Target="../media/image47.png"/><Relationship Id="rId3" Type="http://schemas.openxmlformats.org/officeDocument/2006/relationships/image" Target="../media/image23.pdf"/><Relationship Id="rId21" Type="http://schemas.openxmlformats.org/officeDocument/2006/relationships/image" Target="../media/image77.pdf"/><Relationship Id="rId7" Type="http://schemas.openxmlformats.org/officeDocument/2006/relationships/image" Target="../media/image63.pdf"/><Relationship Id="rId12" Type="http://schemas.openxmlformats.org/officeDocument/2006/relationships/image" Target="../media/image44.png"/><Relationship Id="rId17" Type="http://schemas.openxmlformats.org/officeDocument/2006/relationships/image" Target="../media/image73.pdf"/><Relationship Id="rId2" Type="http://schemas.openxmlformats.org/officeDocument/2006/relationships/notesSlide" Target="../notesSlides/notesSlide19.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67.pdf"/><Relationship Id="rId5" Type="http://schemas.openxmlformats.org/officeDocument/2006/relationships/image" Target="../media/image61.pdf"/><Relationship Id="rId15" Type="http://schemas.openxmlformats.org/officeDocument/2006/relationships/image" Target="../media/image71.pdf"/><Relationship Id="rId10" Type="http://schemas.openxmlformats.org/officeDocument/2006/relationships/image" Target="../media/image43.png"/><Relationship Id="rId19" Type="http://schemas.openxmlformats.org/officeDocument/2006/relationships/image" Target="../media/image75.pdf"/><Relationship Id="rId4" Type="http://schemas.openxmlformats.org/officeDocument/2006/relationships/image" Target="../media/image18.png"/><Relationship Id="rId9" Type="http://schemas.openxmlformats.org/officeDocument/2006/relationships/image" Target="../media/image65.pdf"/><Relationship Id="rId14" Type="http://schemas.openxmlformats.org/officeDocument/2006/relationships/image" Target="../media/image45.png"/><Relationship Id="rId22"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9.pdf"/><Relationship Id="rId18" Type="http://schemas.openxmlformats.org/officeDocument/2006/relationships/image" Target="../media/image57.png"/><Relationship Id="rId3" Type="http://schemas.openxmlformats.org/officeDocument/2006/relationships/image" Target="../media/image79.pdf"/><Relationship Id="rId7" Type="http://schemas.openxmlformats.org/officeDocument/2006/relationships/image" Target="../media/image83.pdf"/><Relationship Id="rId12" Type="http://schemas.openxmlformats.org/officeDocument/2006/relationships/image" Target="../media/image54.png"/><Relationship Id="rId17" Type="http://schemas.openxmlformats.org/officeDocument/2006/relationships/image" Target="../media/image93.pdf"/><Relationship Id="rId2" Type="http://schemas.openxmlformats.org/officeDocument/2006/relationships/notesSlide" Target="../notesSlides/notesSlide20.xml"/><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87.pdf"/><Relationship Id="rId5" Type="http://schemas.openxmlformats.org/officeDocument/2006/relationships/image" Target="../media/image81.pdf"/><Relationship Id="rId15" Type="http://schemas.openxmlformats.org/officeDocument/2006/relationships/image" Target="../media/image91.pdf"/><Relationship Id="rId10" Type="http://schemas.openxmlformats.org/officeDocument/2006/relationships/image" Target="../media/image53.png"/><Relationship Id="rId19" Type="http://schemas.openxmlformats.org/officeDocument/2006/relationships/image" Target="../media/image95.pdf"/><Relationship Id="rId4" Type="http://schemas.openxmlformats.org/officeDocument/2006/relationships/image" Target="../media/image50.png"/><Relationship Id="rId9" Type="http://schemas.openxmlformats.org/officeDocument/2006/relationships/image" Target="../media/image85.pdf"/><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7.pdf"/><Relationship Id="rId7" Type="http://schemas.openxmlformats.org/officeDocument/2006/relationships/image" Target="../media/image101.pd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99.pdf"/><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df"/><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105.pdf"/><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9.pd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8" Type="http://schemas.openxmlformats.org/officeDocument/2006/relationships/image" Target="../media/image123.pdf"/><Relationship Id="rId13"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7.png"/><Relationship Id="rId12" Type="http://schemas.openxmlformats.org/officeDocument/2006/relationships/image" Target="../media/image127.pd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1.pdf"/><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125.pdf"/><Relationship Id="rId4" Type="http://schemas.openxmlformats.org/officeDocument/2006/relationships/image" Target="../media/image119.pdf"/><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40.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1.pdf"/><Relationship Id="rId7"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143.pdf"/><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155.pdf"/><Relationship Id="rId13"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1.png"/><Relationship Id="rId12" Type="http://schemas.openxmlformats.org/officeDocument/2006/relationships/image" Target="../media/image159.pd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3.pdf"/><Relationship Id="rId11"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image" Target="../media/image157.pdf"/><Relationship Id="rId4" Type="http://schemas.openxmlformats.org/officeDocument/2006/relationships/image" Target="../media/image151.pdf"/><Relationship Id="rId9" Type="http://schemas.openxmlformats.org/officeDocument/2006/relationships/image" Target="../media/image102.png"/><Relationship Id="rId1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24.pn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75.pdf"/><Relationship Id="rId5" Type="http://schemas.openxmlformats.org/officeDocument/2006/relationships/image" Target="../media/image113.tiff"/><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tiff"/></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9.xml"/><Relationship Id="rId1" Type="http://schemas.openxmlformats.org/officeDocument/2006/relationships/slideLayout" Target="../slideLayouts/slideLayout20.xml"/><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86.pdf"/><Relationship Id="rId7" Type="http://schemas.openxmlformats.org/officeDocument/2006/relationships/image" Target="../media/image190.pd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88.pdf"/><Relationship Id="rId10" Type="http://schemas.openxmlformats.org/officeDocument/2006/relationships/image" Target="../media/image119.png"/><Relationship Id="rId4" Type="http://schemas.openxmlformats.org/officeDocument/2006/relationships/image" Target="../media/image129.png"/><Relationship Id="rId9" Type="http://schemas.openxmlformats.org/officeDocument/2006/relationships/image" Target="../media/image175.pdf"/></Relationships>
</file>

<file path=ppt/slides/_rels/slide6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92.pdf"/><Relationship Id="rId7" Type="http://schemas.openxmlformats.org/officeDocument/2006/relationships/image" Target="../media/image196.pd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94.pdf"/><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98.pdf"/></Relationships>
</file>

<file path=ppt/slides/_rels/slide71.xml.rels><?xml version="1.0" encoding="UTF-8" standalone="yes"?>
<Relationships xmlns="http://schemas.openxmlformats.org/package/2006/relationships"><Relationship Id="rId3" Type="http://schemas.openxmlformats.org/officeDocument/2006/relationships/image" Target="../media/image200.pd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202.pdf"/><Relationship Id="rId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204.pdf"/><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38.png"/><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tiff"/><Relationship Id="rId7"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image" Target="../media/image147.png"/><Relationship Id="rId5" Type="http://schemas.openxmlformats.org/officeDocument/2006/relationships/image" Target="../media/image215.pdf"/><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215.pdf"/><Relationship Id="rId7" Type="http://schemas.openxmlformats.org/officeDocument/2006/relationships/image" Target="../media/image152.png"/><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image" Target="../media/image151.png"/><Relationship Id="rId5" Type="http://schemas.openxmlformats.org/officeDocument/2006/relationships/image" Target="../media/image150.tiff"/><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96.pdf"/><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223.pdf"/><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225.pdf"/><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7.pd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6.png"/></Relationships>
</file>

<file path=ppt/slides/_rels/slide8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229.pd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7.png"/></Relationships>
</file>

<file path=ppt/slides/_rels/slide83.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41.pdf"/><Relationship Id="rId3" Type="http://schemas.openxmlformats.org/officeDocument/2006/relationships/image" Target="../media/image231.pdf"/><Relationship Id="rId7" Type="http://schemas.openxmlformats.org/officeDocument/2006/relationships/image" Target="../media/image235.pdf"/><Relationship Id="rId12" Type="http://schemas.openxmlformats.org/officeDocument/2006/relationships/image" Target="../media/image162.png"/><Relationship Id="rId2" Type="http://schemas.openxmlformats.org/officeDocument/2006/relationships/notesSlide" Target="../notesSlides/notesSlide81.xml"/><Relationship Id="rId16"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239.pdf"/><Relationship Id="rId5" Type="http://schemas.openxmlformats.org/officeDocument/2006/relationships/image" Target="../media/image233.pdf"/><Relationship Id="rId15" Type="http://schemas.openxmlformats.org/officeDocument/2006/relationships/image" Target="../media/image243.pdf"/><Relationship Id="rId10" Type="http://schemas.openxmlformats.org/officeDocument/2006/relationships/image" Target="../media/image161.png"/><Relationship Id="rId4" Type="http://schemas.openxmlformats.org/officeDocument/2006/relationships/image" Target="../media/image158.png"/><Relationship Id="rId9" Type="http://schemas.openxmlformats.org/officeDocument/2006/relationships/image" Target="../media/image237.pdf"/><Relationship Id="rId14" Type="http://schemas.openxmlformats.org/officeDocument/2006/relationships/image" Target="../media/image163.png"/></Relationships>
</file>

<file path=ppt/slides/_rels/slide8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250.pdf"/><Relationship Id="rId13" Type="http://schemas.openxmlformats.org/officeDocument/2006/relationships/image" Target="../media/image170.png"/><Relationship Id="rId3" Type="http://schemas.openxmlformats.org/officeDocument/2006/relationships/image" Target="../media/image165.jpeg"/><Relationship Id="rId7" Type="http://schemas.openxmlformats.org/officeDocument/2006/relationships/image" Target="../media/image167.png"/><Relationship Id="rId12" Type="http://schemas.openxmlformats.org/officeDocument/2006/relationships/image" Target="../media/image254.pdf"/><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48.pdf"/><Relationship Id="rId11" Type="http://schemas.openxmlformats.org/officeDocument/2006/relationships/image" Target="../media/image169.png"/><Relationship Id="rId5" Type="http://schemas.openxmlformats.org/officeDocument/2006/relationships/image" Target="../media/image166.png"/><Relationship Id="rId15" Type="http://schemas.openxmlformats.org/officeDocument/2006/relationships/image" Target="../media/image1.png"/><Relationship Id="rId10" Type="http://schemas.openxmlformats.org/officeDocument/2006/relationships/image" Target="../media/image252.pdf"/><Relationship Id="rId4" Type="http://schemas.openxmlformats.org/officeDocument/2006/relationships/image" Target="../media/image246.pdf"/><Relationship Id="rId9" Type="http://schemas.openxmlformats.org/officeDocument/2006/relationships/image" Target="../media/image168.png"/><Relationship Id="rId14" Type="http://schemas.openxmlformats.org/officeDocument/2006/relationships/image" Target="../media/image1.pdf"/></Relationships>
</file>

<file path=ppt/slides/_rels/slide8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6.pdf"/><Relationship Id="rId7" Type="http://schemas.openxmlformats.org/officeDocument/2006/relationships/image" Target="../media/image1.pdf"/><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258.pdf"/><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260.pd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91.xml.rels><?xml version="1.0" encoding="UTF-8" standalone="yes"?>
<Relationships xmlns="http://schemas.openxmlformats.org/package/2006/relationships"><Relationship Id="rId3" Type="http://schemas.openxmlformats.org/officeDocument/2006/relationships/image" Target="../media/image262.pd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2.xml.rels><?xml version="1.0" encoding="UTF-8" standalone="yes"?>
<Relationships xmlns="http://schemas.openxmlformats.org/package/2006/relationships"><Relationship Id="rId3" Type="http://schemas.openxmlformats.org/officeDocument/2006/relationships/image" Target="../media/image264.pd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93.xml.rels><?xml version="1.0" encoding="UTF-8" standalone="yes"?>
<Relationships xmlns="http://schemas.openxmlformats.org/package/2006/relationships"><Relationship Id="rId3" Type="http://schemas.openxmlformats.org/officeDocument/2006/relationships/image" Target="../media/image266.pdf"/><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9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268.pdf"/><Relationship Id="rId7" Type="http://schemas.openxmlformats.org/officeDocument/2006/relationships/image" Target="../media/image272.pdf"/><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270.pdf"/><Relationship Id="rId4" Type="http://schemas.openxmlformats.org/officeDocument/2006/relationships/image" Target="../media/image177.png"/></Relationships>
</file>

<file path=ppt/slides/_rels/slide95.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6.xml.rels><?xml version="1.0" encoding="UTF-8" standalone="yes"?>
<Relationships xmlns="http://schemas.openxmlformats.org/package/2006/relationships"><Relationship Id="rId3" Type="http://schemas.openxmlformats.org/officeDocument/2006/relationships/image" Target="../media/image274.pdf"/><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9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002.jpg"/>
          <p:cNvPicPr>
            <a:picLocks noChangeAspect="1"/>
          </p:cNvPicPr>
          <p:nvPr/>
        </p:nvPicPr>
        <p:blipFill>
          <a:blip r:embed="rId3"/>
          <a:stretch>
            <a:fillRect/>
          </a:stretch>
        </p:blipFill>
        <p:spPr>
          <a:xfrm>
            <a:off x="0" y="0"/>
            <a:ext cx="12192000" cy="6858000"/>
          </a:xfrm>
          <a:prstGeom prst="rect">
            <a:avLst/>
          </a:prstGeom>
          <a:solidFill>
            <a:srgbClr val="244489"/>
          </a:solidFill>
        </p:spPr>
      </p:pic>
    </p:spTree>
    <p:extLst>
      <p:ext uri="{BB962C8B-B14F-4D97-AF65-F5344CB8AC3E}">
        <p14:creationId xmlns:p14="http://schemas.microsoft.com/office/powerpoint/2010/main" val="24073833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032002" y="6105525"/>
            <a:ext cx="10159998" cy="752475"/>
            <a:chOff x="2032002" y="6105525"/>
            <a:chExt cx="10159998" cy="752475"/>
          </a:xfrm>
        </p:grpSpPr>
        <p:sp>
          <p:nvSpPr>
            <p:cNvPr id="12" name="Rectangle 11"/>
            <p:cNvSpPr/>
            <p:nvPr/>
          </p:nvSpPr>
          <p:spPr>
            <a:xfrm rot="16200000">
              <a:off x="2671769" y="5465767"/>
              <a:ext cx="75246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1276" y="2534959"/>
            <a:ext cx="6429465" cy="830997"/>
          </a:xfrm>
          <a:prstGeom prst="rect">
            <a:avLst/>
          </a:prstGeom>
          <a:noFill/>
        </p:spPr>
        <p:txBody>
          <a:bodyPr wrap="none" rtlCol="0">
            <a:spAutoFit/>
          </a:bodyPr>
          <a:lstStyle/>
          <a:p>
            <a:pPr algn="ctr"/>
            <a:r>
              <a:rPr lang="id-ID" sz="4800" cap="all" dirty="0">
                <a:solidFill>
                  <a:schemeClr val="bg1"/>
                </a:solidFill>
              </a:rPr>
              <a:t>Types of Scaffolds</a:t>
            </a:r>
          </a:p>
        </p:txBody>
      </p:sp>
      <p:sp>
        <p:nvSpPr>
          <p:cNvPr id="41" name="Rectangle 40"/>
          <p:cNvSpPr/>
          <p:nvPr/>
        </p:nvSpPr>
        <p:spPr>
          <a:xfrm>
            <a:off x="2127378" y="3316229"/>
            <a:ext cx="7937244" cy="461665"/>
          </a:xfrm>
          <a:prstGeom prst="rect">
            <a:avLst/>
          </a:prstGeom>
          <a:noFill/>
        </p:spPr>
        <p:txBody>
          <a:bodyPr wrap="square">
            <a:spAutoFit/>
          </a:bodyPr>
          <a:lstStyle/>
          <a:p>
            <a:pPr algn="ctr"/>
            <a:r>
              <a:rPr lang="id-ID" sz="2400" cap="all" dirty="0">
                <a:solidFill>
                  <a:srgbClr val="93F300"/>
                </a:solidFill>
                <a:latin typeface="+mj-lt"/>
              </a:rPr>
              <a:t>Different types of scaffolds and their uses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 y="5191124"/>
            <a:ext cx="2032000" cy="1666875"/>
            <a:chOff x="1" y="5191124"/>
            <a:chExt cx="2032000" cy="1666875"/>
          </a:xfrm>
        </p:grpSpPr>
        <p:sp>
          <p:nvSpPr>
            <p:cNvPr id="17" name="Rectangle 16"/>
            <p:cNvSpPr/>
            <p:nvPr/>
          </p:nvSpPr>
          <p:spPr>
            <a:xfrm rot="16200000">
              <a:off x="182563" y="5008562"/>
              <a:ext cx="16668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739532" y="5613399"/>
              <a:ext cx="835269" cy="830997"/>
            </a:xfrm>
            <a:prstGeom prst="rect">
              <a:avLst/>
            </a:prstGeom>
            <a:noFill/>
          </p:spPr>
          <p:txBody>
            <a:bodyPr wrap="square" rtlCol="0">
              <a:spAutoFit/>
            </a:bodyPr>
            <a:lstStyle/>
            <a:p>
              <a:r>
                <a:rPr lang="en-US" sz="4800" dirty="0">
                  <a:solidFill>
                    <a:schemeClr val="bg1"/>
                  </a:solidFill>
                </a:rPr>
                <a:t>1</a:t>
              </a:r>
            </a:p>
          </p:txBody>
        </p:sp>
      </p:gr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Bottom)">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outVertical)">
                                      <p:cBhvr>
                                        <p:cTn id="27" dur="50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anim calcmode="lin" valueType="num">
                                      <p:cBhvr>
                                        <p:cTn id="31" dur="500" fill="hold"/>
                                        <p:tgtEl>
                                          <p:spTgt spid="41"/>
                                        </p:tgtEl>
                                        <p:attrNameLst>
                                          <p:attrName>ppt_x</p:attrName>
                                        </p:attrNameLst>
                                      </p:cBhvr>
                                      <p:tavLst>
                                        <p:tav tm="0">
                                          <p:val>
                                            <p:strVal val="#ppt_x"/>
                                          </p:val>
                                        </p:tav>
                                        <p:tav tm="100000">
                                          <p:val>
                                            <p:strVal val="#ppt_x"/>
                                          </p:val>
                                        </p:tav>
                                      </p:tavLst>
                                    </p:anim>
                                    <p:anim calcmode="lin" valueType="num">
                                      <p:cBhvr>
                                        <p:cTn id="32" dur="5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anim calcmode="lin" valueType="num">
                                      <p:cBhvr>
                                        <p:cTn id="37" dur="500" fill="hold"/>
                                        <p:tgtEl>
                                          <p:spTgt spid="40"/>
                                        </p:tgtEl>
                                        <p:attrNameLst>
                                          <p:attrName>ppt_x</p:attrName>
                                        </p:attrNameLst>
                                      </p:cBhvr>
                                      <p:tavLst>
                                        <p:tav tm="0">
                                          <p:val>
                                            <p:strVal val="#ppt_x"/>
                                          </p:val>
                                        </p:tav>
                                        <p:tav tm="100000">
                                          <p:val>
                                            <p:strVal val="#ppt_x"/>
                                          </p:val>
                                        </p:tav>
                                      </p:tavLst>
                                    </p:anim>
                                    <p:anim calcmode="lin" valueType="num">
                                      <p:cBhvr>
                                        <p:cTn id="3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55600" y="5435600"/>
            <a:ext cx="5672310" cy="6731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dirty="0">
              <a:solidFill>
                <a:schemeClr val="accent1"/>
              </a:solidFill>
            </a:endParaRPr>
          </a:p>
        </p:txBody>
      </p:sp>
      <p:sp>
        <p:nvSpPr>
          <p:cNvPr id="4" name="TextBox 3"/>
          <p:cNvSpPr txBox="1"/>
          <p:nvPr/>
        </p:nvSpPr>
        <p:spPr>
          <a:xfrm>
            <a:off x="602119" y="5468659"/>
            <a:ext cx="4947781" cy="584776"/>
          </a:xfrm>
          <a:prstGeom prst="rect">
            <a:avLst/>
          </a:prstGeom>
          <a:noFill/>
        </p:spPr>
        <p:txBody>
          <a:bodyPr wrap="square" rtlCol="0">
            <a:spAutoFit/>
          </a:bodyPr>
          <a:lstStyle/>
          <a:p>
            <a:pPr algn="ctr"/>
            <a:r>
              <a:rPr lang="id-ID" sz="3200" cap="all" dirty="0">
                <a:solidFill>
                  <a:schemeClr val="bg1"/>
                </a:solidFill>
                <a:latin typeface="+mj-lt"/>
              </a:rPr>
              <a:t>Structure #1</a:t>
            </a:r>
            <a:endParaRPr lang="en-US" sz="3200" cap="all" dirty="0">
              <a:solidFill>
                <a:schemeClr val="bg1"/>
              </a:solidFill>
              <a:latin typeface="+mj-lt"/>
            </a:endParaRPr>
          </a:p>
        </p:txBody>
      </p:sp>
      <p:sp>
        <p:nvSpPr>
          <p:cNvPr id="8" name="TextBox 7"/>
          <p:cNvSpPr txBox="1"/>
          <p:nvPr/>
        </p:nvSpPr>
        <p:spPr>
          <a:xfrm>
            <a:off x="1947333" y="490259"/>
            <a:ext cx="7630584" cy="830997"/>
          </a:xfrm>
          <a:prstGeom prst="rect">
            <a:avLst/>
          </a:prstGeom>
          <a:noFill/>
        </p:spPr>
        <p:txBody>
          <a:bodyPr wrap="square" rtlCol="0">
            <a:spAutoFit/>
          </a:bodyPr>
          <a:lstStyle/>
          <a:p>
            <a:pPr algn="ctr"/>
            <a:r>
              <a:rPr lang="id-ID" sz="4800" cap="all" dirty="0">
                <a:solidFill>
                  <a:schemeClr val="tx2"/>
                </a:solidFill>
                <a:latin typeface="+mj-lt"/>
              </a:rPr>
              <a:t>STRUCTURAL STABILITY</a:t>
            </a:r>
            <a:endParaRPr lang="en-US" sz="4800" cap="all" dirty="0">
              <a:solidFill>
                <a:schemeClr val="tx2"/>
              </a:solidFill>
              <a:latin typeface="+mj-lt"/>
            </a:endParaRPr>
          </a:p>
        </p:txBody>
      </p:sp>
      <p:pic>
        <p:nvPicPr>
          <p:cNvPr id="10" name="Picture 9" descr="blocks.jpg"/>
          <p:cNvPicPr>
            <a:picLocks noChangeAspect="1"/>
          </p:cNvPicPr>
          <p:nvPr/>
        </p:nvPicPr>
        <p:blipFill>
          <a:blip r:embed="rId3">
            <a:alphaModFix amt="78000"/>
          </a:blip>
          <a:stretch>
            <a:fillRect/>
          </a:stretch>
        </p:blipFill>
        <p:spPr>
          <a:xfrm>
            <a:off x="6800850" y="1517650"/>
            <a:ext cx="4235450" cy="4118125"/>
          </a:xfrm>
          <a:prstGeom prst="rect">
            <a:avLst/>
          </a:prstGeom>
        </p:spPr>
      </p:pic>
      <p:sp>
        <p:nvSpPr>
          <p:cNvPr id="48" name="Rectangle 47"/>
          <p:cNvSpPr/>
          <p:nvPr/>
        </p:nvSpPr>
        <p:spPr>
          <a:xfrm>
            <a:off x="6286500" y="5435600"/>
            <a:ext cx="5664200" cy="67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4"/>
              </a:solidFill>
            </a:endParaRPr>
          </a:p>
        </p:txBody>
      </p:sp>
      <p:sp>
        <p:nvSpPr>
          <p:cNvPr id="33" name="TextBox 32"/>
          <p:cNvSpPr txBox="1"/>
          <p:nvPr/>
        </p:nvSpPr>
        <p:spPr>
          <a:xfrm>
            <a:off x="6660019" y="5468659"/>
            <a:ext cx="4947781" cy="584776"/>
          </a:xfrm>
          <a:prstGeom prst="rect">
            <a:avLst/>
          </a:prstGeom>
          <a:noFill/>
        </p:spPr>
        <p:txBody>
          <a:bodyPr wrap="square" rtlCol="0">
            <a:spAutoFit/>
          </a:bodyPr>
          <a:lstStyle/>
          <a:p>
            <a:pPr algn="ctr"/>
            <a:r>
              <a:rPr lang="id-ID" sz="3200" cap="all" dirty="0">
                <a:solidFill>
                  <a:srgbClr val="FFFFFF"/>
                </a:solidFill>
                <a:latin typeface="+mj-lt"/>
              </a:rPr>
              <a:t>STRUCTURE #2</a:t>
            </a:r>
            <a:endParaRPr lang="en-US" sz="3200" cap="all" dirty="0">
              <a:solidFill>
                <a:srgbClr val="FFFFFF"/>
              </a:solidFill>
              <a:latin typeface="+mj-lt"/>
            </a:endParaRPr>
          </a:p>
        </p:txBody>
      </p:sp>
      <p:pic>
        <p:nvPicPr>
          <p:cNvPr id="11" name="Picture 10" descr="blocks.psd"/>
          <p:cNvPicPr>
            <a:picLocks noChangeAspect="1"/>
          </p:cNvPicPr>
          <p:nvPr/>
        </p:nvPicPr>
        <p:blipFill>
          <a:blip r:embed="rId4"/>
          <a:srcRect l="52639" t="45900" r="27715" b="3789"/>
          <a:stretch>
            <a:fillRect/>
          </a:stretch>
        </p:blipFill>
        <p:spPr>
          <a:xfrm>
            <a:off x="2095500" y="1358900"/>
            <a:ext cx="1968500" cy="4051300"/>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strVal val="#ppt_x"/>
                                          </p:val>
                                        </p:tav>
                                        <p:tav tm="100000">
                                          <p:val>
                                            <p:strVal val="#ppt_x"/>
                                          </p:val>
                                        </p:tav>
                                      </p:tavLst>
                                    </p:anim>
                                    <p:anim calcmode="lin" valueType="num">
                                      <p:cBhvr>
                                        <p:cTn id="22" dur="50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8" grpId="0"/>
      <p:bldP spid="3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2119" y="5595659"/>
            <a:ext cx="4947781" cy="584776"/>
          </a:xfrm>
          <a:prstGeom prst="rect">
            <a:avLst/>
          </a:prstGeom>
          <a:noFill/>
        </p:spPr>
        <p:txBody>
          <a:bodyPr wrap="square" rtlCol="0">
            <a:spAutoFit/>
          </a:bodyPr>
          <a:lstStyle/>
          <a:p>
            <a:pPr algn="ctr"/>
            <a:r>
              <a:rPr lang="id-ID" sz="3200" cap="all" dirty="0">
                <a:solidFill>
                  <a:schemeClr val="bg1"/>
                </a:solidFill>
                <a:latin typeface="+mj-lt"/>
              </a:rPr>
              <a:t>Structure #1</a:t>
            </a:r>
            <a:endParaRPr lang="en-US" sz="3200" cap="all" dirty="0">
              <a:solidFill>
                <a:schemeClr val="bg1"/>
              </a:solidFill>
              <a:latin typeface="+mj-lt"/>
            </a:endParaRPr>
          </a:p>
        </p:txBody>
      </p:sp>
      <p:sp>
        <p:nvSpPr>
          <p:cNvPr id="33" name="TextBox 32"/>
          <p:cNvSpPr txBox="1"/>
          <p:nvPr/>
        </p:nvSpPr>
        <p:spPr>
          <a:xfrm>
            <a:off x="6660019" y="5608359"/>
            <a:ext cx="4947781" cy="584776"/>
          </a:xfrm>
          <a:prstGeom prst="rect">
            <a:avLst/>
          </a:prstGeom>
          <a:noFill/>
        </p:spPr>
        <p:txBody>
          <a:bodyPr wrap="square" rtlCol="0">
            <a:spAutoFit/>
          </a:bodyPr>
          <a:lstStyle/>
          <a:p>
            <a:pPr algn="ctr"/>
            <a:r>
              <a:rPr lang="id-ID" sz="3200" cap="all" dirty="0">
                <a:solidFill>
                  <a:srgbClr val="FFFFFF"/>
                </a:solidFill>
                <a:latin typeface="+mj-lt"/>
              </a:rPr>
              <a:t>STRUCTURE #2</a:t>
            </a:r>
            <a:endParaRPr lang="en-US" sz="3200" cap="all" dirty="0">
              <a:solidFill>
                <a:srgbClr val="FFFFFF"/>
              </a:solidFill>
              <a:latin typeface="+mj-lt"/>
            </a:endParaRPr>
          </a:p>
        </p:txBody>
      </p:sp>
      <p:pic>
        <p:nvPicPr>
          <p:cNvPr id="12" name="Picture 11" descr="Minimum Base Width.psd"/>
          <p:cNvPicPr>
            <a:picLocks noChangeAspect="1"/>
          </p:cNvPicPr>
          <p:nvPr/>
        </p:nvPicPr>
        <p:blipFill>
          <a:blip r:embed="rId3"/>
          <a:stretch>
            <a:fillRect/>
          </a:stretch>
        </p:blipFill>
        <p:spPr>
          <a:xfrm>
            <a:off x="2578100" y="215900"/>
            <a:ext cx="6413500" cy="5857818"/>
          </a:xfrm>
          <a:prstGeom prst="rect">
            <a:avLst/>
          </a:prstGeom>
        </p:spPr>
      </p:pic>
      <p:grpSp>
        <p:nvGrpSpPr>
          <p:cNvPr id="2" name="Group 23"/>
          <p:cNvGrpSpPr/>
          <p:nvPr/>
        </p:nvGrpSpPr>
        <p:grpSpPr>
          <a:xfrm>
            <a:off x="850900" y="431800"/>
            <a:ext cx="2260600" cy="4787900"/>
            <a:chOff x="850900" y="431800"/>
            <a:chExt cx="2260600" cy="4787900"/>
          </a:xfrm>
        </p:grpSpPr>
        <p:cxnSp>
          <p:nvCxnSpPr>
            <p:cNvPr id="21" name="Straight Arrow Connector 20"/>
            <p:cNvCxnSpPr/>
            <p:nvPr/>
          </p:nvCxnSpPr>
          <p:spPr>
            <a:xfrm rot="16200000" flipV="1">
              <a:off x="698500" y="2806700"/>
              <a:ext cx="4787900" cy="381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50900" y="1562100"/>
              <a:ext cx="2171700" cy="830997"/>
            </a:xfrm>
            <a:prstGeom prst="rect">
              <a:avLst/>
            </a:prstGeom>
            <a:noFill/>
          </p:spPr>
          <p:txBody>
            <a:bodyPr wrap="square" rtlCol="0">
              <a:spAutoFit/>
            </a:bodyPr>
            <a:lstStyle/>
            <a:p>
              <a:pPr algn="ctr"/>
              <a:r>
                <a:rPr lang="en-US" sz="2400" dirty="0">
                  <a:solidFill>
                    <a:schemeClr val="tx1">
                      <a:lumMod val="65000"/>
                      <a:lumOff val="35000"/>
                    </a:schemeClr>
                  </a:solidFill>
                </a:rPr>
                <a:t>HEIGHT DIMENSION</a:t>
              </a:r>
            </a:p>
          </p:txBody>
        </p:sp>
      </p:grpSp>
      <p:grpSp>
        <p:nvGrpSpPr>
          <p:cNvPr id="3" name="Group 25"/>
          <p:cNvGrpSpPr/>
          <p:nvPr/>
        </p:nvGrpSpPr>
        <p:grpSpPr>
          <a:xfrm>
            <a:off x="3073400" y="4813300"/>
            <a:ext cx="4927600" cy="1250097"/>
            <a:chOff x="3127569" y="5397500"/>
            <a:chExt cx="5444931" cy="1250097"/>
          </a:xfrm>
        </p:grpSpPr>
        <p:cxnSp>
          <p:nvCxnSpPr>
            <p:cNvPr id="14" name="Straight Arrow Connector 13"/>
            <p:cNvCxnSpPr/>
            <p:nvPr/>
          </p:nvCxnSpPr>
          <p:spPr>
            <a:xfrm>
              <a:off x="3479800" y="5397500"/>
              <a:ext cx="4495800" cy="1168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8242300" y="6197600"/>
              <a:ext cx="381000" cy="279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127569" y="5816600"/>
              <a:ext cx="2819399" cy="830997"/>
            </a:xfrm>
            <a:prstGeom prst="rect">
              <a:avLst/>
            </a:prstGeom>
            <a:noFill/>
          </p:spPr>
          <p:txBody>
            <a:bodyPr wrap="square" rtlCol="0">
              <a:spAutoFit/>
            </a:bodyPr>
            <a:lstStyle/>
            <a:p>
              <a:pPr algn="ctr"/>
              <a:r>
                <a:rPr lang="en-US" sz="2400" dirty="0">
                  <a:solidFill>
                    <a:srgbClr val="595959"/>
                  </a:solidFill>
                </a:rPr>
                <a:t>BASE DIMENSIONS</a:t>
              </a:r>
            </a:p>
          </p:txBody>
        </p:sp>
      </p:grpSp>
      <p:grpSp>
        <p:nvGrpSpPr>
          <p:cNvPr id="5" name="Group 29"/>
          <p:cNvGrpSpPr/>
          <p:nvPr/>
        </p:nvGrpSpPr>
        <p:grpSpPr>
          <a:xfrm>
            <a:off x="8208007" y="3733800"/>
            <a:ext cx="3247393" cy="2046892"/>
            <a:chOff x="8665207" y="4279900"/>
            <a:chExt cx="3247393" cy="2046892"/>
          </a:xfrm>
        </p:grpSpPr>
        <p:pic>
          <p:nvPicPr>
            <p:cNvPr id="28" name="Picture 2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rot="18497750" flipV="1">
              <a:off x="8539024" y="5285319"/>
              <a:ext cx="1167656" cy="915290"/>
            </a:xfrm>
            <a:prstGeom prst="rect">
              <a:avLst/>
            </a:prstGeom>
          </p:spPr>
        </p:pic>
        <p:sp>
          <p:nvSpPr>
            <p:cNvPr id="29" name="TextBox 28"/>
            <p:cNvSpPr txBox="1"/>
            <p:nvPr/>
          </p:nvSpPr>
          <p:spPr>
            <a:xfrm>
              <a:off x="9169400" y="4279900"/>
              <a:ext cx="2743200" cy="861774"/>
            </a:xfrm>
            <a:prstGeom prst="rect">
              <a:avLst/>
            </a:prstGeom>
            <a:noFill/>
          </p:spPr>
          <p:txBody>
            <a:bodyPr wrap="square" rtlCol="0">
              <a:spAutoFit/>
            </a:bodyPr>
            <a:lstStyle/>
            <a:p>
              <a:r>
                <a:rPr lang="en-US" sz="2600" spc="300" dirty="0">
                  <a:solidFill>
                    <a:srgbClr val="FF3153"/>
                  </a:solidFill>
                </a:rPr>
                <a:t>MINIMUM</a:t>
              </a:r>
            </a:p>
            <a:p>
              <a:r>
                <a:rPr lang="en-US" sz="2400" dirty="0">
                  <a:solidFill>
                    <a:srgbClr val="595959"/>
                  </a:solidFill>
                </a:rPr>
                <a:t>BASE DIMENSION</a:t>
              </a:r>
            </a:p>
          </p:txBody>
        </p:sp>
      </p:gr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667000" y="74013"/>
            <a:ext cx="6502400" cy="6026033"/>
          </a:xfrm>
          <a:prstGeom prst="rect">
            <a:avLst/>
          </a:prstGeom>
        </p:spPr>
      </p:pic>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82519609.jpg"/>
          <p:cNvPicPr>
            <a:picLocks noChangeAspect="1"/>
          </p:cNvPicPr>
          <p:nvPr/>
        </p:nvPicPr>
        <p:blipFill>
          <a:blip r:embed="rId3"/>
          <a:srcRect t="6538" b="12606"/>
          <a:stretch>
            <a:fillRect/>
          </a:stretch>
        </p:blipFill>
        <p:spPr>
          <a:xfrm>
            <a:off x="412750" y="4724400"/>
            <a:ext cx="1352550" cy="1181100"/>
          </a:xfrm>
          <a:prstGeom prst="rect">
            <a:avLst/>
          </a:prstGeom>
        </p:spPr>
      </p:pic>
      <p:pic>
        <p:nvPicPr>
          <p:cNvPr id="5" name="Picture 4" descr="201682519609.jpg"/>
          <p:cNvPicPr>
            <a:picLocks noChangeAspect="1"/>
          </p:cNvPicPr>
          <p:nvPr/>
        </p:nvPicPr>
        <p:blipFill>
          <a:blip r:embed="rId3"/>
          <a:srcRect t="6538" b="12606"/>
          <a:stretch>
            <a:fillRect/>
          </a:stretch>
        </p:blipFill>
        <p:spPr>
          <a:xfrm>
            <a:off x="412750" y="35560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1847850" y="47879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1860550" y="3619500"/>
            <a:ext cx="1352550" cy="1181100"/>
          </a:xfrm>
          <a:prstGeom prst="rect">
            <a:avLst/>
          </a:prstGeom>
        </p:spPr>
      </p:pic>
      <p:pic>
        <p:nvPicPr>
          <p:cNvPr id="10" name="Picture 9" descr="201682519609.jpg"/>
          <p:cNvPicPr>
            <a:picLocks noChangeAspect="1"/>
          </p:cNvPicPr>
          <p:nvPr/>
        </p:nvPicPr>
        <p:blipFill>
          <a:blip r:embed="rId3"/>
          <a:srcRect t="6538" b="12606"/>
          <a:stretch>
            <a:fillRect/>
          </a:stretch>
        </p:blipFill>
        <p:spPr>
          <a:xfrm>
            <a:off x="1860550" y="2463800"/>
            <a:ext cx="1352550" cy="1181100"/>
          </a:xfrm>
          <a:prstGeom prst="rect">
            <a:avLst/>
          </a:prstGeom>
        </p:spPr>
      </p:pic>
      <p:pic>
        <p:nvPicPr>
          <p:cNvPr id="11" name="Picture 10" descr="201682519609.jpg"/>
          <p:cNvPicPr>
            <a:picLocks noChangeAspect="1"/>
          </p:cNvPicPr>
          <p:nvPr/>
        </p:nvPicPr>
        <p:blipFill>
          <a:blip r:embed="rId3"/>
          <a:srcRect t="6538" b="12606"/>
          <a:stretch>
            <a:fillRect/>
          </a:stretch>
        </p:blipFill>
        <p:spPr>
          <a:xfrm>
            <a:off x="1860550" y="1295400"/>
            <a:ext cx="1352550" cy="1181100"/>
          </a:xfrm>
          <a:prstGeom prst="rect">
            <a:avLst/>
          </a:prstGeom>
        </p:spPr>
      </p:pic>
      <p:pic>
        <p:nvPicPr>
          <p:cNvPr id="12" name="Picture 11" descr="201682519609.jpg"/>
          <p:cNvPicPr>
            <a:picLocks noChangeAspect="1"/>
          </p:cNvPicPr>
          <p:nvPr/>
        </p:nvPicPr>
        <p:blipFill>
          <a:blip r:embed="rId3"/>
          <a:srcRect t="6538" b="12606"/>
          <a:stretch>
            <a:fillRect/>
          </a:stretch>
        </p:blipFill>
        <p:spPr>
          <a:xfrm>
            <a:off x="1860550" y="114300"/>
            <a:ext cx="1352550" cy="1181100"/>
          </a:xfrm>
          <a:prstGeom prst="rect">
            <a:avLst/>
          </a:prstGeom>
        </p:spPr>
      </p:pic>
      <p:grpSp>
        <p:nvGrpSpPr>
          <p:cNvPr id="2" name="Group 23"/>
          <p:cNvGrpSpPr/>
          <p:nvPr/>
        </p:nvGrpSpPr>
        <p:grpSpPr>
          <a:xfrm>
            <a:off x="1847850" y="101600"/>
            <a:ext cx="1365250" cy="5854700"/>
            <a:chOff x="3016250" y="165100"/>
            <a:chExt cx="1365250" cy="5854700"/>
          </a:xfrm>
        </p:grpSpPr>
        <p:pic>
          <p:nvPicPr>
            <p:cNvPr id="19" name="Picture 1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20" name="Picture 1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21" name="Picture 2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22" name="Picture 2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23" name="Picture 2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26" name="Rectangle 25"/>
          <p:cNvSpPr/>
          <p:nvPr/>
        </p:nvSpPr>
        <p:spPr>
          <a:xfrm>
            <a:off x="3238500" y="0"/>
            <a:ext cx="520700" cy="5956300"/>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171700" y="24638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08200" y="1651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31"/>
          <p:cNvGrpSpPr/>
          <p:nvPr/>
        </p:nvGrpSpPr>
        <p:grpSpPr>
          <a:xfrm>
            <a:off x="4489450" y="88900"/>
            <a:ext cx="1365250" cy="5854700"/>
            <a:chOff x="3016250" y="165100"/>
            <a:chExt cx="1365250" cy="5854700"/>
          </a:xfrm>
        </p:grpSpPr>
        <p:pic>
          <p:nvPicPr>
            <p:cNvPr id="33" name="Picture 32"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34" name="Picture 33"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35" name="Picture 34"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36" name="Picture 35"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37" name="Picture 36"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grpSp>
        <p:nvGrpSpPr>
          <p:cNvPr id="8" name="Group 37"/>
          <p:cNvGrpSpPr/>
          <p:nvPr/>
        </p:nvGrpSpPr>
        <p:grpSpPr>
          <a:xfrm>
            <a:off x="8769350" y="63500"/>
            <a:ext cx="1365250" cy="5854700"/>
            <a:chOff x="3016250" y="165100"/>
            <a:chExt cx="1365250" cy="5854700"/>
          </a:xfrm>
        </p:grpSpPr>
        <p:pic>
          <p:nvPicPr>
            <p:cNvPr id="39" name="Picture 3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40" name="Picture 3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41" name="Picture 4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42" name="Picture 4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43" name="Picture 4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pic>
        <p:nvPicPr>
          <p:cNvPr id="45" name="Picture 44" descr="Putlog.jpg"/>
          <p:cNvPicPr>
            <a:picLocks noChangeAspect="1"/>
          </p:cNvPicPr>
          <p:nvPr/>
        </p:nvPicPr>
        <p:blipFill>
          <a:blip r:embed="rId5"/>
          <a:srcRect l="2962" r="2255"/>
          <a:stretch>
            <a:fillRect/>
          </a:stretch>
        </p:blipFill>
        <p:spPr>
          <a:xfrm>
            <a:off x="5651500" y="2259012"/>
            <a:ext cx="3403600" cy="638175"/>
          </a:xfrm>
          <a:prstGeom prst="rect">
            <a:avLst/>
          </a:prstGeom>
        </p:spPr>
      </p:pic>
      <p:pic>
        <p:nvPicPr>
          <p:cNvPr id="46" name="Picture 45" descr="Putlog.jpg"/>
          <p:cNvPicPr>
            <a:picLocks noChangeAspect="1"/>
          </p:cNvPicPr>
          <p:nvPr/>
        </p:nvPicPr>
        <p:blipFill>
          <a:blip r:embed="rId5"/>
          <a:srcRect l="2962" r="2255"/>
          <a:stretch>
            <a:fillRect/>
          </a:stretch>
        </p:blipFill>
        <p:spPr>
          <a:xfrm>
            <a:off x="5664200" y="-77788"/>
            <a:ext cx="3403600" cy="6381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Clr clrSpc="rgb" dir="cw">
                                      <p:cBhvr override="childStyle">
                                        <p:cTn id="54" dur="100" fill="hold"/>
                                        <p:tgtEl>
                                          <p:spTgt spid="2"/>
                                        </p:tgtEl>
                                        <p:attrNameLst>
                                          <p:attrName>style.color</p:attrName>
                                        </p:attrNameLst>
                                      </p:cBhvr>
                                      <p:to>
                                        <a:schemeClr val="accent2"/>
                                      </p:to>
                                    </p:animClr>
                                    <p:animClr clrSpc="rgb" dir="cw">
                                      <p:cBhvr>
                                        <p:cTn id="55" dur="100" fill="hold"/>
                                        <p:tgtEl>
                                          <p:spTgt spid="2"/>
                                        </p:tgtEl>
                                        <p:attrNameLst>
                                          <p:attrName>fillcolor</p:attrName>
                                        </p:attrNameLst>
                                      </p:cBhvr>
                                      <p:to>
                                        <a:schemeClr val="accent2"/>
                                      </p:to>
                                    </p:animClr>
                                    <p:set>
                                      <p:cBhvr>
                                        <p:cTn id="56" dur="100" fill="hold"/>
                                        <p:tgtEl>
                                          <p:spTgt spid="2"/>
                                        </p:tgtEl>
                                        <p:attrNameLst>
                                          <p:attrName>fill.type</p:attrName>
                                        </p:attrNameLst>
                                      </p:cBhvr>
                                      <p:to>
                                        <p:strVal val="solid"/>
                                      </p:to>
                                    </p:set>
                                    <p:set>
                                      <p:cBhvr>
                                        <p:cTn id="57" dur="100" fill="hold"/>
                                        <p:tgtEl>
                                          <p:spTgt spid="2"/>
                                        </p:tgtEl>
                                        <p:attrNameLst>
                                          <p:attrName>fill.on</p:attrName>
                                        </p:attrNameLst>
                                      </p:cBhvr>
                                      <p:to>
                                        <p:strVal val="true"/>
                                      </p:to>
                                    </p:set>
                                    <p:animRot by="120000">
                                      <p:cBhvr>
                                        <p:cTn id="58" dur="100" fill="hold">
                                          <p:stCondLst>
                                            <p:cond delay="0"/>
                                          </p:stCondLst>
                                        </p:cTn>
                                        <p:tgtEl>
                                          <p:spTgt spid="2"/>
                                        </p:tgtEl>
                                        <p:attrNameLst>
                                          <p:attrName>r</p:attrName>
                                        </p:attrNameLst>
                                      </p:cBhvr>
                                    </p:animRot>
                                    <p:animRot by="-240000">
                                      <p:cBhvr>
                                        <p:cTn id="59" dur="200" fill="hold">
                                          <p:stCondLst>
                                            <p:cond delay="200"/>
                                          </p:stCondLst>
                                        </p:cTn>
                                        <p:tgtEl>
                                          <p:spTgt spid="2"/>
                                        </p:tgtEl>
                                        <p:attrNameLst>
                                          <p:attrName>r</p:attrName>
                                        </p:attrNameLst>
                                      </p:cBhvr>
                                    </p:animRot>
                                    <p:animRot by="240000">
                                      <p:cBhvr>
                                        <p:cTn id="60" dur="200" fill="hold">
                                          <p:stCondLst>
                                            <p:cond delay="400"/>
                                          </p:stCondLst>
                                        </p:cTn>
                                        <p:tgtEl>
                                          <p:spTgt spid="2"/>
                                        </p:tgtEl>
                                        <p:attrNameLst>
                                          <p:attrName>r</p:attrName>
                                        </p:attrNameLst>
                                      </p:cBhvr>
                                    </p:animRot>
                                    <p:animRot by="-240000">
                                      <p:cBhvr>
                                        <p:cTn id="61" dur="200" fill="hold">
                                          <p:stCondLst>
                                            <p:cond delay="600"/>
                                          </p:stCondLst>
                                        </p:cTn>
                                        <p:tgtEl>
                                          <p:spTgt spid="2"/>
                                        </p:tgtEl>
                                        <p:attrNameLst>
                                          <p:attrName>r</p:attrName>
                                        </p:attrNameLst>
                                      </p:cBhvr>
                                    </p:animRot>
                                    <p:animRot by="120000">
                                      <p:cBhvr>
                                        <p:cTn id="62" dur="200" fill="hold">
                                          <p:stCondLst>
                                            <p:cond delay="800"/>
                                          </p:stCondLst>
                                        </p:cTn>
                                        <p:tgtEl>
                                          <p:spTgt spid="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slide(fromBottom)">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slide(fromBottom)">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20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Clr clrSpc="rgb" dir="cw">
                                      <p:cBhvr override="childStyle">
                                        <p:cTn id="88" dur="100" fill="hold"/>
                                        <p:tgtEl>
                                          <p:spTgt spid="3"/>
                                        </p:tgtEl>
                                        <p:attrNameLst>
                                          <p:attrName>style.color</p:attrName>
                                        </p:attrNameLst>
                                      </p:cBhvr>
                                      <p:to>
                                        <a:schemeClr val="accent2"/>
                                      </p:to>
                                    </p:animClr>
                                    <p:animClr clrSpc="rgb" dir="cw">
                                      <p:cBhvr>
                                        <p:cTn id="89" dur="100" fill="hold"/>
                                        <p:tgtEl>
                                          <p:spTgt spid="3"/>
                                        </p:tgtEl>
                                        <p:attrNameLst>
                                          <p:attrName>fillcolor</p:attrName>
                                        </p:attrNameLst>
                                      </p:cBhvr>
                                      <p:to>
                                        <a:schemeClr val="accent2"/>
                                      </p:to>
                                    </p:animClr>
                                    <p:set>
                                      <p:cBhvr>
                                        <p:cTn id="90" dur="100" fill="hold"/>
                                        <p:tgtEl>
                                          <p:spTgt spid="3"/>
                                        </p:tgtEl>
                                        <p:attrNameLst>
                                          <p:attrName>fill.type</p:attrName>
                                        </p:attrNameLst>
                                      </p:cBhvr>
                                      <p:to>
                                        <p:strVal val="solid"/>
                                      </p:to>
                                    </p:set>
                                    <p:set>
                                      <p:cBhvr>
                                        <p:cTn id="91" dur="100" fill="hold"/>
                                        <p:tgtEl>
                                          <p:spTgt spid="3"/>
                                        </p:tgtEl>
                                        <p:attrNameLst>
                                          <p:attrName>fill.on</p:attrName>
                                        </p:attrNameLst>
                                      </p:cBhvr>
                                      <p:to>
                                        <p:strVal val="true"/>
                                      </p:to>
                                    </p:set>
                                    <p:animRot by="120000">
                                      <p:cBhvr>
                                        <p:cTn id="92" dur="100" fill="hold">
                                          <p:stCondLst>
                                            <p:cond delay="0"/>
                                          </p:stCondLst>
                                        </p:cTn>
                                        <p:tgtEl>
                                          <p:spTgt spid="3"/>
                                        </p:tgtEl>
                                        <p:attrNameLst>
                                          <p:attrName>r</p:attrName>
                                        </p:attrNameLst>
                                      </p:cBhvr>
                                    </p:animRot>
                                    <p:animRot by="-240000">
                                      <p:cBhvr>
                                        <p:cTn id="93" dur="200" fill="hold">
                                          <p:stCondLst>
                                            <p:cond delay="200"/>
                                          </p:stCondLst>
                                        </p:cTn>
                                        <p:tgtEl>
                                          <p:spTgt spid="3"/>
                                        </p:tgtEl>
                                        <p:attrNameLst>
                                          <p:attrName>r</p:attrName>
                                        </p:attrNameLst>
                                      </p:cBhvr>
                                    </p:animRot>
                                    <p:animRot by="240000">
                                      <p:cBhvr>
                                        <p:cTn id="94" dur="200" fill="hold">
                                          <p:stCondLst>
                                            <p:cond delay="400"/>
                                          </p:stCondLst>
                                        </p:cTn>
                                        <p:tgtEl>
                                          <p:spTgt spid="3"/>
                                        </p:tgtEl>
                                        <p:attrNameLst>
                                          <p:attrName>r</p:attrName>
                                        </p:attrNameLst>
                                      </p:cBhvr>
                                    </p:animRot>
                                    <p:animRot by="-240000">
                                      <p:cBhvr>
                                        <p:cTn id="95" dur="200" fill="hold">
                                          <p:stCondLst>
                                            <p:cond delay="600"/>
                                          </p:stCondLst>
                                        </p:cTn>
                                        <p:tgtEl>
                                          <p:spTgt spid="3"/>
                                        </p:tgtEl>
                                        <p:attrNameLst>
                                          <p:attrName>r</p:attrName>
                                        </p:attrNameLst>
                                      </p:cBhvr>
                                    </p:animRot>
                                    <p:animRot by="120000">
                                      <p:cBhvr>
                                        <p:cTn id="96" dur="200" fill="hold">
                                          <p:stCondLst>
                                            <p:cond delay="800"/>
                                          </p:stCondLst>
                                        </p:cTn>
                                        <p:tgtEl>
                                          <p:spTgt spid="3"/>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0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Clr clrSpc="rgb" dir="cw">
                                      <p:cBhvr override="childStyle">
                                        <p:cTn id="105" dur="100" fill="hold"/>
                                        <p:tgtEl>
                                          <p:spTgt spid="8"/>
                                        </p:tgtEl>
                                        <p:attrNameLst>
                                          <p:attrName>style.color</p:attrName>
                                        </p:attrNameLst>
                                      </p:cBhvr>
                                      <p:to>
                                        <a:schemeClr val="accent2"/>
                                      </p:to>
                                    </p:animClr>
                                    <p:animClr clrSpc="rgb" dir="cw">
                                      <p:cBhvr>
                                        <p:cTn id="106" dur="100" fill="hold"/>
                                        <p:tgtEl>
                                          <p:spTgt spid="8"/>
                                        </p:tgtEl>
                                        <p:attrNameLst>
                                          <p:attrName>fillcolor</p:attrName>
                                        </p:attrNameLst>
                                      </p:cBhvr>
                                      <p:to>
                                        <a:schemeClr val="accent2"/>
                                      </p:to>
                                    </p:animClr>
                                    <p:set>
                                      <p:cBhvr>
                                        <p:cTn id="107" dur="100" fill="hold"/>
                                        <p:tgtEl>
                                          <p:spTgt spid="8"/>
                                        </p:tgtEl>
                                        <p:attrNameLst>
                                          <p:attrName>fill.type</p:attrName>
                                        </p:attrNameLst>
                                      </p:cBhvr>
                                      <p:to>
                                        <p:strVal val="solid"/>
                                      </p:to>
                                    </p:set>
                                    <p:set>
                                      <p:cBhvr>
                                        <p:cTn id="108" dur="100" fill="hold"/>
                                        <p:tgtEl>
                                          <p:spTgt spid="8"/>
                                        </p:tgtEl>
                                        <p:attrNameLst>
                                          <p:attrName>fill.on</p:attrName>
                                        </p:attrNameLst>
                                      </p:cBhvr>
                                      <p:to>
                                        <p:strVal val="true"/>
                                      </p:to>
                                    </p:set>
                                    <p:animRot by="120000">
                                      <p:cBhvr>
                                        <p:cTn id="109" dur="100" fill="hold">
                                          <p:stCondLst>
                                            <p:cond delay="0"/>
                                          </p:stCondLst>
                                        </p:cTn>
                                        <p:tgtEl>
                                          <p:spTgt spid="8"/>
                                        </p:tgtEl>
                                        <p:attrNameLst>
                                          <p:attrName>r</p:attrName>
                                        </p:attrNameLst>
                                      </p:cBhvr>
                                    </p:animRot>
                                    <p:animRot by="-240000">
                                      <p:cBhvr>
                                        <p:cTn id="110" dur="200" fill="hold">
                                          <p:stCondLst>
                                            <p:cond delay="200"/>
                                          </p:stCondLst>
                                        </p:cTn>
                                        <p:tgtEl>
                                          <p:spTgt spid="8"/>
                                        </p:tgtEl>
                                        <p:attrNameLst>
                                          <p:attrName>r</p:attrName>
                                        </p:attrNameLst>
                                      </p:cBhvr>
                                    </p:animRot>
                                    <p:animRot by="240000">
                                      <p:cBhvr>
                                        <p:cTn id="111" dur="200" fill="hold">
                                          <p:stCondLst>
                                            <p:cond delay="400"/>
                                          </p:stCondLst>
                                        </p:cTn>
                                        <p:tgtEl>
                                          <p:spTgt spid="8"/>
                                        </p:tgtEl>
                                        <p:attrNameLst>
                                          <p:attrName>r</p:attrName>
                                        </p:attrNameLst>
                                      </p:cBhvr>
                                    </p:animRot>
                                    <p:animRot by="-240000">
                                      <p:cBhvr>
                                        <p:cTn id="112" dur="200" fill="hold">
                                          <p:stCondLst>
                                            <p:cond delay="600"/>
                                          </p:stCondLst>
                                        </p:cTn>
                                        <p:tgtEl>
                                          <p:spTgt spid="8"/>
                                        </p:tgtEl>
                                        <p:attrNameLst>
                                          <p:attrName>r</p:attrName>
                                        </p:attrNameLst>
                                      </p:cBhvr>
                                    </p:animRot>
                                    <p:animRot by="120000">
                                      <p:cBhvr>
                                        <p:cTn id="113" dur="200" fill="hold">
                                          <p:stCondLst>
                                            <p:cond delay="800"/>
                                          </p:stCondLst>
                                        </p:cTn>
                                        <p:tgtEl>
                                          <p:spTgt spid="8"/>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anim calcmode="lin" valueType="num">
                                      <p:cBhvr>
                                        <p:cTn id="119" dur="1000" fill="hold"/>
                                        <p:tgtEl>
                                          <p:spTgt spid="45"/>
                                        </p:tgtEl>
                                        <p:attrNameLst>
                                          <p:attrName>ppt_x</p:attrName>
                                        </p:attrNameLst>
                                      </p:cBhvr>
                                      <p:tavLst>
                                        <p:tav tm="0">
                                          <p:val>
                                            <p:strVal val="#ppt_x"/>
                                          </p:val>
                                        </p:tav>
                                        <p:tav tm="100000">
                                          <p:val>
                                            <p:strVal val="#ppt_x"/>
                                          </p:val>
                                        </p:tav>
                                      </p:tavLst>
                                    </p:anim>
                                    <p:anim calcmode="lin" valueType="num">
                                      <p:cBhvr>
                                        <p:cTn id="12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nodeType="click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000"/>
                                        <p:tgtEl>
                                          <p:spTgt spid="46"/>
                                        </p:tgtEl>
                                      </p:cBhvr>
                                    </p:animEffect>
                                    <p:anim calcmode="lin" valueType="num">
                                      <p:cBhvr>
                                        <p:cTn id="126" dur="1000" fill="hold"/>
                                        <p:tgtEl>
                                          <p:spTgt spid="46"/>
                                        </p:tgtEl>
                                        <p:attrNameLst>
                                          <p:attrName>ppt_x</p:attrName>
                                        </p:attrNameLst>
                                      </p:cBhvr>
                                      <p:tavLst>
                                        <p:tav tm="0">
                                          <p:val>
                                            <p:strVal val="#ppt_x"/>
                                          </p:val>
                                        </p:tav>
                                        <p:tav tm="100000">
                                          <p:val>
                                            <p:strVal val="#ppt_x"/>
                                          </p:val>
                                        </p:tav>
                                      </p:tavLst>
                                    </p:anim>
                                    <p:anim calcmode="lin" valueType="num">
                                      <p:cBhvr>
                                        <p:cTn id="1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ression.psd"/>
          <p:cNvPicPr>
            <a:picLocks noChangeAspect="1"/>
          </p:cNvPicPr>
          <p:nvPr/>
        </p:nvPicPr>
        <p:blipFill>
          <a:blip r:embed="rId3"/>
          <a:stretch>
            <a:fillRect/>
          </a:stretch>
        </p:blipFill>
        <p:spPr>
          <a:xfrm>
            <a:off x="614362" y="1160462"/>
            <a:ext cx="5546732" cy="4008438"/>
          </a:xfrm>
          <a:prstGeom prst="rect">
            <a:avLst/>
          </a:prstGeom>
        </p:spPr>
      </p:pic>
      <p:sp>
        <p:nvSpPr>
          <p:cNvPr id="5" name="Left Arrow 4"/>
          <p:cNvSpPr/>
          <p:nvPr/>
        </p:nvSpPr>
        <p:spPr>
          <a:xfrm>
            <a:off x="4368800" y="50673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flipH="1">
            <a:off x="1181100" y="50673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057400" y="736600"/>
            <a:ext cx="3086100" cy="553998"/>
          </a:xfrm>
          <a:prstGeom prst="rect">
            <a:avLst/>
          </a:prstGeom>
          <a:noFill/>
        </p:spPr>
        <p:txBody>
          <a:bodyPr wrap="square" rtlCol="0">
            <a:spAutoFit/>
          </a:bodyPr>
          <a:lstStyle/>
          <a:p>
            <a:r>
              <a:rPr lang="en-US" sz="3000" dirty="0">
                <a:solidFill>
                  <a:schemeClr val="tx2"/>
                </a:solidFill>
              </a:rPr>
              <a:t>COMPRESSION</a:t>
            </a:r>
          </a:p>
        </p:txBody>
      </p:sp>
      <p:pic>
        <p:nvPicPr>
          <p:cNvPr id="9" name="Picture 8" descr="Tension.psd"/>
          <p:cNvPicPr>
            <a:picLocks noChangeAspect="1"/>
          </p:cNvPicPr>
          <p:nvPr/>
        </p:nvPicPr>
        <p:blipFill>
          <a:blip r:embed="rId4"/>
          <a:srcRect t="2703"/>
          <a:stretch>
            <a:fillRect/>
          </a:stretch>
        </p:blipFill>
        <p:spPr>
          <a:xfrm>
            <a:off x="5854701" y="2400300"/>
            <a:ext cx="5951036" cy="1714499"/>
          </a:xfrm>
          <a:prstGeom prst="rect">
            <a:avLst/>
          </a:prstGeom>
        </p:spPr>
      </p:pic>
      <p:sp>
        <p:nvSpPr>
          <p:cNvPr id="11" name="Left Arrow 10"/>
          <p:cNvSpPr/>
          <p:nvPr/>
        </p:nvSpPr>
        <p:spPr>
          <a:xfrm flipH="1">
            <a:off x="9156700" y="50419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7835900" y="50292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089900" y="723900"/>
            <a:ext cx="2374900" cy="569387"/>
          </a:xfrm>
          <a:prstGeom prst="rect">
            <a:avLst/>
          </a:prstGeom>
          <a:noFill/>
        </p:spPr>
        <p:txBody>
          <a:bodyPr wrap="square" rtlCol="0">
            <a:spAutoFit/>
          </a:bodyPr>
          <a:lstStyle/>
          <a:p>
            <a:r>
              <a:rPr lang="en-US" sz="3000" dirty="0">
                <a:solidFill>
                  <a:schemeClr val="tx2"/>
                </a:solidFill>
              </a:rPr>
              <a:t>TENSION</a:t>
            </a:r>
          </a:p>
        </p:txBody>
      </p:sp>
      <p:sp>
        <p:nvSpPr>
          <p:cNvPr id="14" name="TextBox 13"/>
          <p:cNvSpPr txBox="1"/>
          <p:nvPr/>
        </p:nvSpPr>
        <p:spPr>
          <a:xfrm>
            <a:off x="2616200" y="5499100"/>
            <a:ext cx="1676400" cy="754053"/>
          </a:xfrm>
          <a:prstGeom prst="rect">
            <a:avLst/>
          </a:prstGeom>
          <a:noFill/>
        </p:spPr>
        <p:txBody>
          <a:bodyPr wrap="square" rtlCol="0">
            <a:spAutoFit/>
          </a:bodyPr>
          <a:lstStyle/>
          <a:p>
            <a:r>
              <a:rPr lang="en-US" sz="4300" spc="300" dirty="0">
                <a:solidFill>
                  <a:schemeClr val="tx2"/>
                </a:solidFill>
              </a:rPr>
              <a:t>PUSH</a:t>
            </a:r>
          </a:p>
        </p:txBody>
      </p:sp>
      <p:sp>
        <p:nvSpPr>
          <p:cNvPr id="15" name="TextBox 14"/>
          <p:cNvSpPr txBox="1"/>
          <p:nvPr/>
        </p:nvSpPr>
        <p:spPr>
          <a:xfrm>
            <a:off x="8382000" y="5422900"/>
            <a:ext cx="1676400" cy="754053"/>
          </a:xfrm>
          <a:prstGeom prst="rect">
            <a:avLst/>
          </a:prstGeom>
          <a:noFill/>
        </p:spPr>
        <p:txBody>
          <a:bodyPr wrap="square" rtlCol="0">
            <a:spAutoFit/>
          </a:bodyPr>
          <a:lstStyle/>
          <a:p>
            <a:r>
              <a:rPr lang="en-US" sz="4300" spc="300" dirty="0">
                <a:solidFill>
                  <a:schemeClr val="tx2"/>
                </a:solidFill>
              </a:rPr>
              <a:t>PULL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3.33333E-6 -2.96296E-6 L -0.08542 0.00185 " pathEditMode="relative" ptsTypes="AA">
                                      <p:cBhvr>
                                        <p:cTn id="8" dur="200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66667E-6 -2.96296E-6 L 0.09271 -0.00185 " pathEditMode="relative" rAng="0" ptsTypes="AA">
                                      <p:cBhvr>
                                        <p:cTn id="10" dur="2000" fill="hold"/>
                                        <p:tgtEl>
                                          <p:spTgt spid="7"/>
                                        </p:tgtEl>
                                        <p:attrNameLst>
                                          <p:attrName>ppt_x</p:attrName>
                                          <p:attrName>ppt_y</p:attrName>
                                        </p:attrNameLst>
                                      </p:cBhvr>
                                      <p:rCtr x="4600" y="-100"/>
                                    </p:animMotion>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000" fill="hold"/>
                                        <p:tgtEl>
                                          <p:spTgt spid="14"/>
                                        </p:tgtEl>
                                        <p:attrNameLst>
                                          <p:attrName>ppt_w</p:attrName>
                                        </p:attrNameLst>
                                      </p:cBhvr>
                                      <p:tavLst>
                                        <p:tav tm="0">
                                          <p:val>
                                            <p:strVal val="#ppt_w+.3"/>
                                          </p:val>
                                        </p:tav>
                                        <p:tav tm="100000">
                                          <p:val>
                                            <p:strVal val="#ppt_w"/>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0" presetClass="path" presetSubtype="0" accel="50000" decel="50000" fill="hold" grpId="0" nodeType="withEffect">
                                  <p:stCondLst>
                                    <p:cond delay="0"/>
                                  </p:stCondLst>
                                  <p:childTnLst>
                                    <p:animMotion origin="layout" path="M 1.66667E-6 -2.96296E-6 L 0.09271 -0.00185 " pathEditMode="relative" rAng="0" ptsTypes="AA">
                                      <p:cBhvr>
                                        <p:cTn id="35" dur="2000" fill="hold"/>
                                        <p:tgtEl>
                                          <p:spTgt spid="11"/>
                                        </p:tgtEl>
                                        <p:attrNameLst>
                                          <p:attrName>ppt_x</p:attrName>
                                          <p:attrName>ppt_y</p:attrName>
                                        </p:attrNameLst>
                                      </p:cBhvr>
                                      <p:rCtr x="4600" y="-100"/>
                                    </p:animMotion>
                                  </p:childTnLst>
                                </p:cTn>
                              </p:par>
                              <p:par>
                                <p:cTn id="36" presetID="0" presetClass="path" presetSubtype="0" accel="50000" decel="50000" fill="hold" grpId="0" nodeType="withEffect">
                                  <p:stCondLst>
                                    <p:cond delay="0"/>
                                  </p:stCondLst>
                                  <p:childTnLst>
                                    <p:animMotion origin="layout" path="M 3.33333E-6 -2.96296E-6 L -0.08542 0.00185 " pathEditMode="relative" ptsTypes="AA">
                                      <p:cBhvr>
                                        <p:cTn id="37" dur="2000" fill="hold"/>
                                        <p:tgtEl>
                                          <p:spTgt spid="12"/>
                                        </p:tgtEl>
                                        <p:attrNameLst>
                                          <p:attrName>ppt_x</p:attrName>
                                          <p:attrName>ppt_y</p:attrName>
                                        </p:attrNameLst>
                                      </p:cBhvr>
                                    </p:animMotion>
                                  </p:childTnLst>
                                </p:cTn>
                              </p:par>
                              <p:par>
                                <p:cTn id="38" presetID="55" presetClass="entr" presetSubtype="0" fill="hold" grpId="0" nodeType="withEffect">
                                  <p:stCondLst>
                                    <p:cond delay="0"/>
                                  </p:stCondLst>
                                  <p:iterate type="wd">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2000" fill="hold"/>
                                        <p:tgtEl>
                                          <p:spTgt spid="15"/>
                                        </p:tgtEl>
                                        <p:attrNameLst>
                                          <p:attrName>ppt_w</p:attrName>
                                        </p:attrNameLst>
                                      </p:cBhvr>
                                      <p:tavLst>
                                        <p:tav tm="0">
                                          <p:val>
                                            <p:strVal val="#ppt_w*0.70"/>
                                          </p:val>
                                        </p:tav>
                                        <p:tav tm="100000">
                                          <p:val>
                                            <p:strVal val="#ppt_w"/>
                                          </p:val>
                                        </p:tav>
                                      </p:tavLst>
                                    </p:anim>
                                    <p:anim calcmode="lin" valueType="num">
                                      <p:cBhvr>
                                        <p:cTn id="41" dur="2000" fill="hold"/>
                                        <p:tgtEl>
                                          <p:spTgt spid="15"/>
                                        </p:tgtEl>
                                        <p:attrNameLst>
                                          <p:attrName>ppt_h</p:attrName>
                                        </p:attrNameLst>
                                      </p:cBhvr>
                                      <p:tavLst>
                                        <p:tav tm="0">
                                          <p:val>
                                            <p:strVal val="#ppt_h"/>
                                          </p:val>
                                        </p:tav>
                                        <p:tav tm="100000">
                                          <p:val>
                                            <p:strVal val="#ppt_h"/>
                                          </p:val>
                                        </p:tav>
                                      </p:tavLst>
                                    </p:anim>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1" grpId="0" animBg="1"/>
      <p:bldP spid="11" grpId="1" animBg="1"/>
      <p:bldP spid="12" grpId="0" animBg="1"/>
      <p:bldP spid="12" grpId="1" animBg="1"/>
      <p:bldP spid="13" grpId="0"/>
      <p:bldP spid="14" grpId="0"/>
      <p:bldP spid="1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rch Tie LOW RES.jpg"/>
          <p:cNvPicPr>
            <a:picLocks noChangeAspect="1"/>
          </p:cNvPicPr>
          <p:nvPr/>
        </p:nvPicPr>
        <p:blipFill>
          <a:blip r:embed="rId3"/>
          <a:srcRect t="2534" b="22326"/>
          <a:stretch>
            <a:fillRect/>
          </a:stretch>
        </p:blipFill>
        <p:spPr>
          <a:xfrm>
            <a:off x="0" y="-12700"/>
            <a:ext cx="12192000" cy="6870700"/>
          </a:xfrm>
          <a:prstGeom prst="rect">
            <a:avLst/>
          </a:prstGeom>
        </p:spPr>
      </p:pic>
      <p:sp>
        <p:nvSpPr>
          <p:cNvPr id="7" name="Right Arrow 6"/>
          <p:cNvSpPr/>
          <p:nvPr/>
        </p:nvSpPr>
        <p:spPr>
          <a:xfrm rot="2044365">
            <a:off x="3286543" y="220708"/>
            <a:ext cx="2360627" cy="446993"/>
          </a:xfrm>
          <a:prstGeom prst="rightArrow">
            <a:avLst/>
          </a:prstGeom>
          <a:solidFill>
            <a:srgbClr val="80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2205316">
            <a:off x="7807466" y="1821414"/>
            <a:ext cx="2723610" cy="468094"/>
          </a:xfrm>
          <a:prstGeom prst="leftArrow">
            <a:avLst/>
          </a:prstGeom>
          <a:solidFill>
            <a:srgbClr val="80000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33700" y="1896527"/>
            <a:ext cx="1231900" cy="1138773"/>
          </a:xfrm>
          <a:prstGeom prst="rect">
            <a:avLst/>
          </a:prstGeom>
          <a:noFill/>
        </p:spPr>
        <p:txBody>
          <a:bodyPr wrap="square" rtlCol="0">
            <a:spAutoFit/>
          </a:bodyPr>
          <a:lstStyle/>
          <a:p>
            <a:r>
              <a:rPr lang="en-US" sz="6800" dirty="0">
                <a:solidFill>
                  <a:schemeClr val="accent1"/>
                </a:solidFill>
              </a:rPr>
              <a:t>TIE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5937 -0.05463 L 0.52188 0.65092 " pathEditMode="relative" rAng="0" ptsTypes="AA">
                                      <p:cBhvr>
                                        <p:cTn id="10" dur="5000" fill="hold"/>
                                        <p:tgtEl>
                                          <p:spTgt spid="7"/>
                                        </p:tgtEl>
                                        <p:attrNameLst>
                                          <p:attrName>ppt_x</p:attrName>
                                          <p:attrName>ppt_y</p:attrName>
                                        </p:attrNameLst>
                                      </p:cBhvr>
                                      <p:rCtr x="29100" y="35300"/>
                                    </p:animMotion>
                                  </p:childTnLst>
                                </p:cTn>
                              </p:par>
                              <p:par>
                                <p:cTn id="11" presetID="0" presetClass="path" presetSubtype="0" accel="50000" decel="50000" fill="hold" grpId="0" nodeType="withEffect">
                                  <p:stCondLst>
                                    <p:cond delay="0"/>
                                  </p:stCondLst>
                                  <p:childTnLst>
                                    <p:animMotion origin="layout" path="M 0.06875 0.09305 L -0.24895 -0.33473 " pathEditMode="relative" ptsTypes="AA">
                                      <p:cBhvr>
                                        <p:cTn id="12"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r="50333"/>
              <a:stretch>
                <a:fillRect/>
              </a:stretch>
            </p:blipFill>
          </mc:Choice>
          <mc:Fallback>
            <p:blipFill>
              <a:blip r:embed="rId4"/>
              <a:srcRect r="50333"/>
              <a:stretch>
                <a:fillRect/>
              </a:stretch>
            </p:blipFill>
          </mc:Fallback>
        </mc:AlternateContent>
        <p:spPr>
          <a:xfrm>
            <a:off x="812800" y="1358899"/>
            <a:ext cx="2844800" cy="4047575"/>
          </a:xfrm>
          <a:prstGeom prst="rect">
            <a:avLst/>
          </a:prstGeom>
        </p:spPr>
      </p:pic>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56980"/>
              <a:stretch>
                <a:fillRect/>
              </a:stretch>
            </p:blipFill>
          </mc:Choice>
          <mc:Fallback>
            <p:blipFill>
              <a:blip r:embed="rId4"/>
              <a:srcRect l="56980"/>
              <a:stretch>
                <a:fillRect/>
              </a:stretch>
            </p:blipFill>
          </mc:Fallback>
        </mc:AlternateContent>
        <p:spPr>
          <a:xfrm>
            <a:off x="4064000" y="1358899"/>
            <a:ext cx="3365500" cy="4047575"/>
          </a:xfrm>
          <a:prstGeom prst="rect">
            <a:avLst/>
          </a:prstGeom>
        </p:spPr>
      </p:pic>
      <p:sp>
        <p:nvSpPr>
          <p:cNvPr id="6" name="TextBox 5"/>
          <p:cNvSpPr txBox="1"/>
          <p:nvPr/>
        </p:nvSpPr>
        <p:spPr>
          <a:xfrm>
            <a:off x="7759700" y="571500"/>
            <a:ext cx="3987800" cy="769441"/>
          </a:xfrm>
          <a:prstGeom prst="rect">
            <a:avLst/>
          </a:prstGeom>
          <a:noFill/>
        </p:spPr>
        <p:txBody>
          <a:bodyPr wrap="square" rtlCol="0">
            <a:spAutoFit/>
          </a:bodyPr>
          <a:lstStyle/>
          <a:p>
            <a:r>
              <a:rPr lang="en-US" sz="4400" dirty="0">
                <a:solidFill>
                  <a:srgbClr val="44546A"/>
                </a:solidFill>
              </a:rPr>
              <a:t>ANCHORS</a:t>
            </a:r>
          </a:p>
        </p:txBody>
      </p:sp>
      <p:sp>
        <p:nvSpPr>
          <p:cNvPr id="7" name="TextBox 6"/>
          <p:cNvSpPr txBox="1"/>
          <p:nvPr/>
        </p:nvSpPr>
        <p:spPr>
          <a:xfrm>
            <a:off x="7823200" y="1663700"/>
            <a:ext cx="4140200" cy="3724097"/>
          </a:xfrm>
          <a:prstGeom prst="rect">
            <a:avLst/>
          </a:prstGeom>
          <a:noFill/>
        </p:spPr>
        <p:txBody>
          <a:bodyPr wrap="square" rtlCol="0">
            <a:spAutoFit/>
          </a:bodyPr>
          <a:lstStyle/>
          <a:p>
            <a:r>
              <a:rPr lang="en-US" sz="2400" dirty="0">
                <a:solidFill>
                  <a:srgbClr val="595959"/>
                </a:solidFill>
              </a:rPr>
              <a:t>Choice of anchor is normally determined by:</a:t>
            </a:r>
          </a:p>
          <a:p>
            <a:endParaRPr lang="en-US" sz="2400" dirty="0">
              <a:solidFill>
                <a:srgbClr val="595959"/>
              </a:solidFill>
            </a:endParaRPr>
          </a:p>
          <a:p>
            <a:pPr lvl="1">
              <a:spcAft>
                <a:spcPts val="1200"/>
              </a:spcAft>
              <a:buFont typeface="Arial"/>
              <a:buChar char="•"/>
            </a:pPr>
            <a:r>
              <a:rPr lang="en-US" sz="2400" dirty="0">
                <a:solidFill>
                  <a:srgbClr val="595959"/>
                </a:solidFill>
              </a:rPr>
              <a:t> required strength</a:t>
            </a:r>
          </a:p>
          <a:p>
            <a:pPr lvl="1">
              <a:spcAft>
                <a:spcPts val="1200"/>
              </a:spcAft>
              <a:buFont typeface="Arial"/>
              <a:buChar char="•"/>
            </a:pPr>
            <a:r>
              <a:rPr lang="en-US" sz="2400" dirty="0">
                <a:solidFill>
                  <a:srgbClr val="595959"/>
                </a:solidFill>
              </a:rPr>
              <a:t> material that the anchor is being fastened to </a:t>
            </a:r>
          </a:p>
          <a:p>
            <a:pPr lvl="1">
              <a:spcAft>
                <a:spcPts val="1200"/>
              </a:spcAft>
              <a:buFont typeface="Arial"/>
              <a:buChar char="•"/>
            </a:pPr>
            <a:r>
              <a:rPr lang="en-US" sz="2400" dirty="0">
                <a:solidFill>
                  <a:srgbClr val="595959"/>
                </a:solidFill>
              </a:rPr>
              <a:t> compatibility with the other tie components</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92100" y="329483"/>
            <a:ext cx="8671958" cy="5804617"/>
          </a:xfrm>
          <a:prstGeom prst="rect">
            <a:avLst/>
          </a:prstGeom>
        </p:spPr>
      </p:pic>
      <p:sp>
        <p:nvSpPr>
          <p:cNvPr id="8" name="TextBox 7"/>
          <p:cNvSpPr txBox="1"/>
          <p:nvPr/>
        </p:nvSpPr>
        <p:spPr>
          <a:xfrm>
            <a:off x="7277100" y="4089400"/>
            <a:ext cx="4495800" cy="1446550"/>
          </a:xfrm>
          <a:prstGeom prst="rect">
            <a:avLst/>
          </a:prstGeom>
          <a:noFill/>
        </p:spPr>
        <p:txBody>
          <a:bodyPr wrap="square" rtlCol="0">
            <a:spAutoFit/>
          </a:bodyPr>
          <a:lstStyle/>
          <a:p>
            <a:pPr algn="ctr"/>
            <a:r>
              <a:rPr lang="en-US" sz="4400" cap="all" dirty="0">
                <a:solidFill>
                  <a:schemeClr val="tx2"/>
                </a:solidFill>
              </a:rPr>
              <a:t>VERTICAL TIE SPACING</a:t>
            </a:r>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98695" y="349250"/>
            <a:ext cx="6718055" cy="5899150"/>
          </a:xfrm>
          <a:prstGeom prst="rect">
            <a:avLst/>
          </a:prstGeom>
        </p:spPr>
      </p:pic>
      <p:sp>
        <p:nvSpPr>
          <p:cNvPr id="5" name="TextBox 4"/>
          <p:cNvSpPr txBox="1"/>
          <p:nvPr/>
        </p:nvSpPr>
        <p:spPr>
          <a:xfrm>
            <a:off x="7277100" y="4089400"/>
            <a:ext cx="4495800" cy="1446550"/>
          </a:xfrm>
          <a:prstGeom prst="rect">
            <a:avLst/>
          </a:prstGeom>
          <a:noFill/>
        </p:spPr>
        <p:txBody>
          <a:bodyPr wrap="square" rtlCol="0">
            <a:spAutoFit/>
          </a:bodyPr>
          <a:lstStyle/>
          <a:p>
            <a:pPr algn="ctr"/>
            <a:r>
              <a:rPr lang="en-US" sz="4400" cap="all" dirty="0">
                <a:solidFill>
                  <a:schemeClr val="tx2"/>
                </a:solidFill>
              </a:rPr>
              <a:t>HORIZONTAL TIE SPACING</a:t>
            </a: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930650" y="177800"/>
            <a:ext cx="1365250" cy="5854700"/>
            <a:chOff x="3016250" y="165100"/>
            <a:chExt cx="1365250" cy="5854700"/>
          </a:xfrm>
        </p:grpSpPr>
        <p:pic>
          <p:nvPicPr>
            <p:cNvPr id="5" name="Picture 4"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6" name="Picture 5"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8" name="Picture 7"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10" name="TextBox 9"/>
          <p:cNvSpPr txBox="1"/>
          <p:nvPr/>
        </p:nvSpPr>
        <p:spPr>
          <a:xfrm>
            <a:off x="5473700" y="228600"/>
            <a:ext cx="6400800" cy="769441"/>
          </a:xfrm>
          <a:prstGeom prst="rect">
            <a:avLst/>
          </a:prstGeom>
          <a:noFill/>
        </p:spPr>
        <p:txBody>
          <a:bodyPr wrap="square" rtlCol="0">
            <a:spAutoFit/>
          </a:bodyPr>
          <a:lstStyle/>
          <a:p>
            <a:r>
              <a:rPr lang="en-US" sz="4400" dirty="0">
                <a:solidFill>
                  <a:schemeClr val="tx2"/>
                </a:solidFill>
              </a:rPr>
              <a:t>GUYS (OR GUY WIRES)</a:t>
            </a:r>
          </a:p>
        </p:txBody>
      </p:sp>
      <p:cxnSp>
        <p:nvCxnSpPr>
          <p:cNvPr id="17" name="Straight Arrow Connector 16"/>
          <p:cNvCxnSpPr/>
          <p:nvPr/>
        </p:nvCxnSpPr>
        <p:spPr>
          <a:xfrm rot="5400000">
            <a:off x="977900" y="2895600"/>
            <a:ext cx="3568700" cy="29083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800600" y="2819400"/>
            <a:ext cx="3568700" cy="30607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70500" y="5537200"/>
            <a:ext cx="2235200" cy="461665"/>
          </a:xfrm>
          <a:prstGeom prst="rect">
            <a:avLst/>
          </a:prstGeom>
          <a:noFill/>
        </p:spPr>
        <p:txBody>
          <a:bodyPr wrap="square" rtlCol="0">
            <a:spAutoFit/>
          </a:bodyPr>
          <a:lstStyle/>
          <a:p>
            <a:r>
              <a:rPr lang="en-US" sz="2400" dirty="0">
                <a:solidFill>
                  <a:schemeClr val="tx1">
                    <a:lumMod val="50000"/>
                    <a:lumOff val="50000"/>
                  </a:schemeClr>
                </a:solidFill>
              </a:rPr>
              <a:t>45</a:t>
            </a:r>
            <a:r>
              <a:rPr lang="en-US" sz="2400" baseline="30000" dirty="0">
                <a:solidFill>
                  <a:schemeClr val="tx1">
                    <a:lumMod val="50000"/>
                    <a:lumOff val="50000"/>
                  </a:schemeClr>
                </a:solidFill>
              </a:rPr>
              <a:t>o</a:t>
            </a:r>
            <a:r>
              <a:rPr lang="en-US" sz="2400" dirty="0">
                <a:solidFill>
                  <a:schemeClr val="tx1">
                    <a:lumMod val="50000"/>
                    <a:lumOff val="50000"/>
                  </a:schemeClr>
                </a:solidFill>
              </a:rPr>
              <a:t> angle</a:t>
            </a:r>
          </a:p>
        </p:txBody>
      </p:sp>
      <p:cxnSp>
        <p:nvCxnSpPr>
          <p:cNvPr id="30" name="Straight Connector 29"/>
          <p:cNvCxnSpPr/>
          <p:nvPr/>
        </p:nvCxnSpPr>
        <p:spPr>
          <a:xfrm>
            <a:off x="406400" y="6324600"/>
            <a:ext cx="1122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442200" y="1028700"/>
            <a:ext cx="4749800" cy="3139321"/>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used when ties not possible to provide stability and strength </a:t>
            </a:r>
          </a:p>
          <a:p>
            <a:pPr>
              <a:spcAft>
                <a:spcPts val="1800"/>
              </a:spcAft>
              <a:buFont typeface="Arial"/>
              <a:buChar char="•"/>
            </a:pPr>
            <a:r>
              <a:rPr lang="en-US" sz="2400" dirty="0">
                <a:solidFill>
                  <a:srgbClr val="595959"/>
                </a:solidFill>
              </a:rPr>
              <a:t> usually wire ropes anchored to the ground</a:t>
            </a:r>
          </a:p>
          <a:p>
            <a:pPr>
              <a:spcAft>
                <a:spcPts val="600"/>
              </a:spcAft>
              <a:buFont typeface="Arial"/>
              <a:buChar char="•"/>
            </a:pPr>
            <a:r>
              <a:rPr lang="en-US" sz="2400" dirty="0">
                <a:solidFill>
                  <a:srgbClr val="595959"/>
                </a:solidFill>
              </a:rPr>
              <a:t> must be designed by a qualified person</a:t>
            </a:r>
          </a:p>
        </p:txBody>
      </p:sp>
      <p:cxnSp>
        <p:nvCxnSpPr>
          <p:cNvPr id="33" name="Straight Arrow Connector 32"/>
          <p:cNvCxnSpPr/>
          <p:nvPr/>
        </p:nvCxnSpPr>
        <p:spPr>
          <a:xfrm rot="16200000" flipH="1">
            <a:off x="4864100" y="1600200"/>
            <a:ext cx="4787900" cy="43053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177800" y="1651000"/>
            <a:ext cx="4635500" cy="41021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Clr clrSpc="rgb" dir="cw">
                                      <p:cBhvr override="childStyle">
                                        <p:cTn id="11" dur="100" fill="hold"/>
                                        <p:tgtEl>
                                          <p:spTgt spid="2"/>
                                        </p:tgtEl>
                                        <p:attrNameLst>
                                          <p:attrName>style.color</p:attrName>
                                        </p:attrNameLst>
                                      </p:cBhvr>
                                      <p:to>
                                        <a:schemeClr val="accent2"/>
                                      </p:to>
                                    </p:animClr>
                                    <p:animClr clrSpc="rgb" dir="cw">
                                      <p:cBhvr>
                                        <p:cTn id="12" dur="100" fill="hold"/>
                                        <p:tgtEl>
                                          <p:spTgt spid="2"/>
                                        </p:tgtEl>
                                        <p:attrNameLst>
                                          <p:attrName>fillcolor</p:attrName>
                                        </p:attrNameLst>
                                      </p:cBhvr>
                                      <p:to>
                                        <a:schemeClr val="accent2"/>
                                      </p:to>
                                    </p:animClr>
                                    <p:set>
                                      <p:cBhvr>
                                        <p:cTn id="13" dur="100" fill="hold"/>
                                        <p:tgtEl>
                                          <p:spTgt spid="2"/>
                                        </p:tgtEl>
                                        <p:attrNameLst>
                                          <p:attrName>fill.type</p:attrName>
                                        </p:attrNameLst>
                                      </p:cBhvr>
                                      <p:to>
                                        <p:strVal val="solid"/>
                                      </p:to>
                                    </p:set>
                                    <p:set>
                                      <p:cBhvr>
                                        <p:cTn id="14" dur="100" fill="hold"/>
                                        <p:tgtEl>
                                          <p:spTgt spid="2"/>
                                        </p:tgtEl>
                                        <p:attrNameLst>
                                          <p:attrName>fill.on</p:attrName>
                                        </p:attrNameLst>
                                      </p:cBhvr>
                                      <p:to>
                                        <p:strVal val="true"/>
                                      </p:to>
                                    </p:se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Workers_on_suspended_scaffold_in_Korolyov.jpg"/>
          <p:cNvPicPr>
            <a:picLocks noChangeAspect="1"/>
          </p:cNvPicPr>
          <p:nvPr/>
        </p:nvPicPr>
        <p:blipFill>
          <a:blip r:embed="rId3"/>
          <a:srcRect t="26790" b="2198"/>
          <a:stretch>
            <a:fillRect/>
          </a:stretch>
        </p:blipFill>
        <p:spPr>
          <a:xfrm>
            <a:off x="6209405" y="1408164"/>
            <a:ext cx="5652395" cy="3949700"/>
          </a:xfrm>
          <a:prstGeom prst="rect">
            <a:avLst/>
          </a:prstGeom>
        </p:spPr>
      </p:pic>
      <p:sp>
        <p:nvSpPr>
          <p:cNvPr id="47" name="Rectangle 46"/>
          <p:cNvSpPr/>
          <p:nvPr/>
        </p:nvSpPr>
        <p:spPr>
          <a:xfrm>
            <a:off x="355600" y="5230588"/>
            <a:ext cx="5672310" cy="77276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dirty="0">
              <a:solidFill>
                <a:schemeClr val="accent1"/>
              </a:solidFill>
            </a:endParaRPr>
          </a:p>
        </p:txBody>
      </p:sp>
      <p:pic>
        <p:nvPicPr>
          <p:cNvPr id="31" name="Picture 30" descr="Rigger-Builder-Scaffold-Scaffolding-Worker-164001.jpg"/>
          <p:cNvPicPr>
            <a:picLocks noChangeAspect="1"/>
          </p:cNvPicPr>
          <p:nvPr/>
        </p:nvPicPr>
        <p:blipFill>
          <a:blip r:embed="rId4"/>
          <a:srcRect r="1889"/>
          <a:stretch>
            <a:fillRect/>
          </a:stretch>
        </p:blipFill>
        <p:spPr>
          <a:xfrm>
            <a:off x="358679" y="1407908"/>
            <a:ext cx="5661121" cy="3822700"/>
          </a:xfrm>
          <a:prstGeom prst="rect">
            <a:avLst/>
          </a:prstGeom>
        </p:spPr>
      </p:pic>
      <p:sp>
        <p:nvSpPr>
          <p:cNvPr id="48" name="Rectangle 47"/>
          <p:cNvSpPr/>
          <p:nvPr/>
        </p:nvSpPr>
        <p:spPr>
          <a:xfrm>
            <a:off x="6197600" y="5256244"/>
            <a:ext cx="5664200" cy="772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4"/>
              </a:solidFill>
            </a:endParaRPr>
          </a:p>
        </p:txBody>
      </p:sp>
      <p:sp>
        <p:nvSpPr>
          <p:cNvPr id="33" name="TextBox 32"/>
          <p:cNvSpPr txBox="1"/>
          <p:nvPr/>
        </p:nvSpPr>
        <p:spPr>
          <a:xfrm>
            <a:off x="6482219" y="5326655"/>
            <a:ext cx="4947781" cy="584776"/>
          </a:xfrm>
          <a:prstGeom prst="rect">
            <a:avLst/>
          </a:prstGeom>
          <a:noFill/>
        </p:spPr>
        <p:txBody>
          <a:bodyPr wrap="square" rtlCol="0">
            <a:spAutoFit/>
          </a:bodyPr>
          <a:lstStyle/>
          <a:p>
            <a:pPr algn="ctr"/>
            <a:r>
              <a:rPr lang="id-ID" sz="3200" cap="all" dirty="0">
                <a:solidFill>
                  <a:srgbClr val="FFFFFF"/>
                </a:solidFill>
                <a:latin typeface="+mj-lt"/>
              </a:rPr>
              <a:t>Suspended Scaffold</a:t>
            </a:r>
            <a:endParaRPr lang="en-US" sz="3200" cap="all" dirty="0">
              <a:solidFill>
                <a:srgbClr val="FFFFFF"/>
              </a:solidFill>
              <a:latin typeface="+mj-lt"/>
            </a:endParaRPr>
          </a:p>
        </p:txBody>
      </p:sp>
      <p:sp>
        <p:nvSpPr>
          <p:cNvPr id="4" name="TextBox 3"/>
          <p:cNvSpPr txBox="1"/>
          <p:nvPr/>
        </p:nvSpPr>
        <p:spPr>
          <a:xfrm>
            <a:off x="756067" y="5326271"/>
            <a:ext cx="4947781" cy="584776"/>
          </a:xfrm>
          <a:prstGeom prst="rect">
            <a:avLst/>
          </a:prstGeom>
          <a:noFill/>
        </p:spPr>
        <p:txBody>
          <a:bodyPr wrap="square" rtlCol="0">
            <a:spAutoFit/>
          </a:bodyPr>
          <a:lstStyle/>
          <a:p>
            <a:pPr algn="ctr"/>
            <a:r>
              <a:rPr lang="id-ID" sz="3200" cap="all" dirty="0">
                <a:solidFill>
                  <a:schemeClr val="bg1"/>
                </a:solidFill>
                <a:latin typeface="+mj-lt"/>
              </a:rPr>
              <a:t>Supported Scaffold</a:t>
            </a:r>
            <a:endParaRPr lang="en-US" sz="3200" cap="all" dirty="0">
              <a:solidFill>
                <a:schemeClr val="bg1"/>
              </a:solidFill>
              <a:latin typeface="+mj-lt"/>
            </a:endParaRPr>
          </a:p>
        </p:txBody>
      </p:sp>
      <p:sp>
        <p:nvSpPr>
          <p:cNvPr id="8" name="TextBox 7"/>
          <p:cNvSpPr txBox="1"/>
          <p:nvPr/>
        </p:nvSpPr>
        <p:spPr>
          <a:xfrm>
            <a:off x="1947333" y="372887"/>
            <a:ext cx="7630584" cy="830997"/>
          </a:xfrm>
          <a:prstGeom prst="rect">
            <a:avLst/>
          </a:prstGeom>
          <a:noFill/>
        </p:spPr>
        <p:txBody>
          <a:bodyPr wrap="square" rtlCol="0">
            <a:spAutoFit/>
          </a:bodyPr>
          <a:lstStyle/>
          <a:p>
            <a:pPr algn="ctr"/>
            <a:r>
              <a:rPr lang="id-ID" sz="4800" cap="all" dirty="0">
                <a:solidFill>
                  <a:schemeClr val="accent1"/>
                </a:solidFill>
                <a:latin typeface="+mj-lt"/>
              </a:rPr>
              <a:t>Types of Scaffolds</a:t>
            </a:r>
            <a:endParaRPr lang="en-US" sz="4800" cap="all" dirty="0">
              <a:solidFill>
                <a:schemeClr val="accent1"/>
              </a:solidFill>
              <a:latin typeface="+mj-lt"/>
            </a:endParaRP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450" decel="100000" fill="hold"/>
                                        <p:tgtEl>
                                          <p:spTgt spid="31"/>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down)">
                                      <p:cBhvr>
                                        <p:cTn id="21" dur="500"/>
                                        <p:tgtEl>
                                          <p:spTgt spid="47"/>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par>
                          <p:cTn id="26" fill="hold">
                            <p:stCondLst>
                              <p:cond delay="1500"/>
                            </p:stCondLst>
                            <p:childTnLst>
                              <p:par>
                                <p:cTn id="27" presetID="47"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3" grpId="0"/>
      <p:bldP spid="4"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69900" y="2806700"/>
            <a:ext cx="5410200" cy="461665"/>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spcAft>
                <a:spcPts val="600"/>
              </a:spcAft>
            </a:pPr>
            <a:r>
              <a:rPr lang="en-US" sz="2400" dirty="0">
                <a:solidFill>
                  <a:schemeClr val="tx1">
                    <a:lumMod val="50000"/>
                    <a:lumOff val="50000"/>
                  </a:schemeClr>
                </a:solidFill>
              </a:rPr>
              <a:t>        </a:t>
            </a:r>
            <a:r>
              <a:rPr lang="en-US" sz="2400" b="1" dirty="0">
                <a:solidFill>
                  <a:srgbClr val="44546A"/>
                </a:solidFill>
              </a:rPr>
              <a:t>VERTICAL</a:t>
            </a:r>
            <a:r>
              <a:rPr lang="en-US" sz="2400" dirty="0">
                <a:solidFill>
                  <a:srgbClr val="44546A"/>
                </a:solidFill>
              </a:rPr>
              <a:t> TIE SPACING </a:t>
            </a:r>
          </a:p>
        </p:txBody>
      </p:sp>
      <p:sp>
        <p:nvSpPr>
          <p:cNvPr id="7" name="TextBox 6"/>
          <p:cNvSpPr txBox="1"/>
          <p:nvPr/>
        </p:nvSpPr>
        <p:spPr>
          <a:xfrm>
            <a:off x="6286500" y="2755900"/>
            <a:ext cx="5410200" cy="461665"/>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spcAft>
                <a:spcPts val="600"/>
              </a:spcAft>
            </a:pPr>
            <a:r>
              <a:rPr lang="en-US" sz="2400" dirty="0">
                <a:solidFill>
                  <a:schemeClr val="tx1">
                    <a:lumMod val="50000"/>
                    <a:lumOff val="50000"/>
                  </a:schemeClr>
                </a:solidFill>
              </a:rPr>
              <a:t>         </a:t>
            </a:r>
            <a:r>
              <a:rPr lang="en-US" sz="2400" b="1" dirty="0">
                <a:solidFill>
                  <a:srgbClr val="44546A"/>
                </a:solidFill>
              </a:rPr>
              <a:t>HORIZONTAL</a:t>
            </a:r>
            <a:r>
              <a:rPr lang="en-US" sz="2400" dirty="0">
                <a:solidFill>
                  <a:srgbClr val="44546A"/>
                </a:solidFill>
              </a:rPr>
              <a:t> TIE SPACING</a:t>
            </a:r>
          </a:p>
        </p:txBody>
      </p:sp>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82337" y="304800"/>
            <a:ext cx="14099674" cy="1346200"/>
          </a:xfrm>
          <a:prstGeom prst="rect">
            <a:avLst/>
          </a:prstGeom>
        </p:spPr>
      </p:pic>
      <p:sp>
        <p:nvSpPr>
          <p:cNvPr id="6" name="Rectangle 5"/>
          <p:cNvSpPr/>
          <p:nvPr/>
        </p:nvSpPr>
        <p:spPr>
          <a:xfrm>
            <a:off x="1574800" y="1304836"/>
            <a:ext cx="10223500" cy="1107996"/>
          </a:xfrm>
          <a:prstGeom prst="rect">
            <a:avLst/>
          </a:prstGeom>
        </p:spPr>
        <p:txBody>
          <a:bodyPr wrap="square">
            <a:spAutoFit/>
          </a:bodyPr>
          <a:lstStyle/>
          <a:p>
            <a:r>
              <a:rPr lang="en-US" sz="2200" dirty="0">
                <a:solidFill>
                  <a:srgbClr val="595959"/>
                </a:solidFill>
              </a:rPr>
              <a:t>Write down the REQUIRED TIE SPACING according to local</a:t>
            </a:r>
            <a:r>
              <a:rPr lang="en-US" sz="2200" cap="all" dirty="0">
                <a:solidFill>
                  <a:srgbClr val="595959"/>
                </a:solidFill>
              </a:rPr>
              <a:t> regulations </a:t>
            </a:r>
            <a:r>
              <a:rPr lang="en-US" sz="2200" dirty="0">
                <a:solidFill>
                  <a:srgbClr val="595959"/>
                </a:solidFill>
              </a:rPr>
              <a:t>in the space provided on page 88 of your </a:t>
            </a:r>
            <a:r>
              <a:rPr lang="en-US" sz="2200" i="1" dirty="0">
                <a:solidFill>
                  <a:srgbClr val="595959"/>
                </a:solidFill>
              </a:rPr>
              <a:t>Scaffold Fundamentals </a:t>
            </a:r>
            <a:r>
              <a:rPr lang="en-US" sz="2200" dirty="0">
                <a:solidFill>
                  <a:srgbClr val="595959"/>
                </a:solidFill>
              </a:rPr>
              <a:t>Study Guide.</a:t>
            </a:r>
            <a:endParaRPr lang="en-US" sz="2200" dirty="0"/>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019300" y="-204279"/>
            <a:ext cx="9156700" cy="7266557"/>
          </a:xfrm>
          <a:prstGeom prst="rect">
            <a:avLst/>
          </a:prstGeom>
        </p:spPr>
      </p:pic>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71450" y="182291"/>
            <a:ext cx="2787650" cy="662259"/>
          </a:xfrm>
          <a:prstGeom prst="rect">
            <a:avLst/>
          </a:prstGeom>
        </p:spPr>
      </p:pic>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3" name="Rounded Rectangle 12"/>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2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4" name="TextBox 13"/>
          <p:cNvSpPr txBox="1"/>
          <p:nvPr/>
        </p:nvSpPr>
        <p:spPr>
          <a:xfrm>
            <a:off x="1701800" y="1206500"/>
            <a:ext cx="9601200" cy="4478148"/>
          </a:xfrm>
          <a:prstGeom prst="rect">
            <a:avLst/>
          </a:prstGeom>
          <a:noFill/>
        </p:spPr>
        <p:txBody>
          <a:bodyPr wrap="square" rtlCol="0">
            <a:spAutoFit/>
          </a:bodyPr>
          <a:lstStyle/>
          <a:p>
            <a:pPr algn="just">
              <a:spcAft>
                <a:spcPts val="600"/>
              </a:spcAft>
              <a:buFont typeface="Arial"/>
              <a:buChar char="•"/>
            </a:pPr>
            <a:r>
              <a:rPr lang="en-US" sz="2400" dirty="0">
                <a:solidFill>
                  <a:srgbClr val="595959"/>
                </a:solidFill>
              </a:rPr>
              <a:t>   A scaffolds stability is affected by its </a:t>
            </a:r>
            <a:r>
              <a:rPr lang="en-US" sz="2400" cap="all" dirty="0">
                <a:solidFill>
                  <a:srgbClr val="595959"/>
                </a:solidFill>
              </a:rPr>
              <a:t>height-to-base ratio</a:t>
            </a:r>
            <a:r>
              <a:rPr lang="en-US" sz="2400" dirty="0">
                <a:solidFill>
                  <a:srgbClr val="595959"/>
                </a:solidFill>
              </a:rPr>
              <a:t>.</a:t>
            </a:r>
          </a:p>
          <a:p>
            <a:pPr algn="just">
              <a:spcAft>
                <a:spcPts val="600"/>
              </a:spcAft>
              <a:buFont typeface="Arial"/>
              <a:buChar char="•"/>
            </a:pPr>
            <a:r>
              <a:rPr lang="en-US" sz="2400" dirty="0">
                <a:solidFill>
                  <a:srgbClr val="595959"/>
                </a:solidFill>
              </a:rPr>
              <a:t>   Height-to-base ratio compares </a:t>
            </a:r>
            <a:r>
              <a:rPr lang="en-US" sz="2400" cap="all" dirty="0">
                <a:solidFill>
                  <a:srgbClr val="595959"/>
                </a:solidFill>
              </a:rPr>
              <a:t>MINIMUM base dimension</a:t>
            </a:r>
            <a:r>
              <a:rPr lang="en-US" sz="2400" dirty="0">
                <a:solidFill>
                  <a:srgbClr val="595959"/>
                </a:solidFill>
              </a:rPr>
              <a:t> to</a:t>
            </a:r>
          </a:p>
          <a:p>
            <a:pPr algn="just">
              <a:spcAft>
                <a:spcPts val="600"/>
              </a:spcAft>
            </a:pPr>
            <a:r>
              <a:rPr lang="en-US" sz="2400" dirty="0">
                <a:solidFill>
                  <a:srgbClr val="595959"/>
                </a:solidFill>
              </a:rPr>
              <a:t>    the height of the scaffold. </a:t>
            </a:r>
          </a:p>
          <a:p>
            <a:pPr algn="just">
              <a:spcAft>
                <a:spcPts val="600"/>
              </a:spcAft>
              <a:buFont typeface="Arial"/>
              <a:buChar char="•"/>
            </a:pPr>
            <a:r>
              <a:rPr lang="en-US" sz="2400" dirty="0">
                <a:solidFill>
                  <a:srgbClr val="595959"/>
                </a:solidFill>
              </a:rPr>
              <a:t>   Regulations require TIES if this ratio exceeds 3:1 or 4:1 </a:t>
            </a:r>
          </a:p>
          <a:p>
            <a:pPr algn="just">
              <a:spcAft>
                <a:spcPts val="600"/>
              </a:spcAft>
              <a:buFont typeface="Arial"/>
              <a:buChar char="•"/>
            </a:pPr>
            <a:r>
              <a:rPr lang="en-US" sz="2400" dirty="0">
                <a:solidFill>
                  <a:srgbClr val="595959"/>
                </a:solidFill>
              </a:rPr>
              <a:t>   Higher scaffolds must be </a:t>
            </a:r>
            <a:r>
              <a:rPr lang="en-US" sz="2400" cap="all" dirty="0">
                <a:solidFill>
                  <a:srgbClr val="595959"/>
                </a:solidFill>
              </a:rPr>
              <a:t>tied</a:t>
            </a:r>
            <a:r>
              <a:rPr lang="en-US" sz="2400" dirty="0">
                <a:solidFill>
                  <a:srgbClr val="595959"/>
                </a:solidFill>
              </a:rPr>
              <a:t> to another structure or </a:t>
            </a:r>
            <a:r>
              <a:rPr lang="en-US" sz="2400" cap="all" dirty="0">
                <a:solidFill>
                  <a:srgbClr val="595959"/>
                </a:solidFill>
              </a:rPr>
              <a:t>guyed</a:t>
            </a:r>
          </a:p>
          <a:p>
            <a:pPr algn="just">
              <a:spcAft>
                <a:spcPts val="600"/>
              </a:spcAft>
            </a:pPr>
            <a:r>
              <a:rPr lang="en-US" sz="2400" cap="all" dirty="0">
                <a:solidFill>
                  <a:srgbClr val="595959"/>
                </a:solidFill>
              </a:rPr>
              <a:t>    </a:t>
            </a:r>
            <a:r>
              <a:rPr lang="en-US" sz="2400" dirty="0">
                <a:solidFill>
                  <a:srgbClr val="595959"/>
                </a:solidFill>
              </a:rPr>
              <a:t>with cables to a suitable anchor.</a:t>
            </a:r>
          </a:p>
          <a:p>
            <a:pPr algn="just">
              <a:spcAft>
                <a:spcPts val="600"/>
              </a:spcAft>
              <a:buFont typeface="Arial"/>
              <a:buChar char="•"/>
            </a:pPr>
            <a:r>
              <a:rPr lang="en-US" sz="2400" dirty="0">
                <a:solidFill>
                  <a:srgbClr val="595959"/>
                </a:solidFill>
              </a:rPr>
              <a:t>   </a:t>
            </a:r>
            <a:r>
              <a:rPr lang="en-US" sz="2400" cap="all" dirty="0">
                <a:solidFill>
                  <a:srgbClr val="595959"/>
                </a:solidFill>
              </a:rPr>
              <a:t>Horizontal forces </a:t>
            </a:r>
            <a:r>
              <a:rPr lang="en-US" sz="2400" dirty="0">
                <a:solidFill>
                  <a:srgbClr val="595959"/>
                </a:solidFill>
              </a:rPr>
              <a:t>can </a:t>
            </a:r>
            <a:r>
              <a:rPr lang="en-US" sz="2400" cap="all" dirty="0">
                <a:solidFill>
                  <a:srgbClr val="595959"/>
                </a:solidFill>
              </a:rPr>
              <a:t>push</a:t>
            </a:r>
            <a:r>
              <a:rPr lang="en-US" sz="2400" dirty="0">
                <a:solidFill>
                  <a:srgbClr val="595959"/>
                </a:solidFill>
              </a:rPr>
              <a:t> or </a:t>
            </a:r>
            <a:r>
              <a:rPr lang="en-US" sz="2400" cap="all" dirty="0">
                <a:solidFill>
                  <a:srgbClr val="595959"/>
                </a:solidFill>
              </a:rPr>
              <a:t>pull</a:t>
            </a:r>
            <a:r>
              <a:rPr lang="en-US" sz="2400" dirty="0">
                <a:solidFill>
                  <a:srgbClr val="595959"/>
                </a:solidFill>
              </a:rPr>
              <a:t> on a scaffold and</a:t>
            </a:r>
          </a:p>
          <a:p>
            <a:pPr algn="just">
              <a:spcAft>
                <a:spcPts val="600"/>
              </a:spcAft>
            </a:pPr>
            <a:r>
              <a:rPr lang="en-US" sz="2400" dirty="0">
                <a:solidFill>
                  <a:srgbClr val="595959"/>
                </a:solidFill>
              </a:rPr>
              <a:t>    make it unstable. </a:t>
            </a:r>
          </a:p>
          <a:p>
            <a:pPr algn="just">
              <a:spcAft>
                <a:spcPts val="600"/>
              </a:spcAft>
              <a:buFont typeface="Arial"/>
              <a:buChar char="•"/>
            </a:pPr>
            <a:r>
              <a:rPr lang="en-US" sz="2400" b="1" i="1" dirty="0">
                <a:solidFill>
                  <a:srgbClr val="595959"/>
                </a:solidFill>
              </a:rPr>
              <a:t>   </a:t>
            </a:r>
            <a:r>
              <a:rPr lang="en-US" sz="2400" cap="all" dirty="0">
                <a:solidFill>
                  <a:srgbClr val="595959"/>
                </a:solidFill>
              </a:rPr>
              <a:t>horizontal loads </a:t>
            </a:r>
            <a:r>
              <a:rPr lang="en-US" sz="2400" dirty="0">
                <a:solidFill>
                  <a:srgbClr val="595959"/>
                </a:solidFill>
              </a:rPr>
              <a:t>- </a:t>
            </a:r>
            <a:r>
              <a:rPr lang="en-US" sz="2400" cap="all" dirty="0">
                <a:solidFill>
                  <a:srgbClr val="595959"/>
                </a:solidFill>
              </a:rPr>
              <a:t>wind</a:t>
            </a:r>
            <a:r>
              <a:rPr lang="en-US" sz="2400" dirty="0">
                <a:solidFill>
                  <a:srgbClr val="595959"/>
                </a:solidFill>
              </a:rPr>
              <a:t> or an </a:t>
            </a:r>
            <a:r>
              <a:rPr lang="en-US" sz="2400" cap="all" dirty="0">
                <a:solidFill>
                  <a:srgbClr val="595959"/>
                </a:solidFill>
              </a:rPr>
              <a:t>eccentric load </a:t>
            </a:r>
            <a:r>
              <a:rPr lang="en-US" sz="2400" dirty="0">
                <a:solidFill>
                  <a:srgbClr val="595959"/>
                </a:solidFill>
              </a:rPr>
              <a:t>– </a:t>
            </a:r>
            <a:r>
              <a:rPr lang="en-US" sz="2400" cap="all" dirty="0">
                <a:solidFill>
                  <a:srgbClr val="595959"/>
                </a:solidFill>
              </a:rPr>
              <a:t>side</a:t>
            </a:r>
          </a:p>
          <a:p>
            <a:pPr algn="just">
              <a:spcAft>
                <a:spcPts val="600"/>
              </a:spcAft>
            </a:pPr>
            <a:r>
              <a:rPr lang="en-US" sz="2400" cap="all" dirty="0">
                <a:solidFill>
                  <a:srgbClr val="595959"/>
                </a:solidFill>
              </a:rPr>
              <a:t>    brackets </a:t>
            </a:r>
            <a:r>
              <a:rPr lang="en-US" sz="2400" dirty="0">
                <a:solidFill>
                  <a:srgbClr val="595959"/>
                </a:solidFill>
              </a:rPr>
              <a:t>or </a:t>
            </a:r>
            <a:r>
              <a:rPr lang="en-US" sz="2400" cap="all" dirty="0">
                <a:solidFill>
                  <a:srgbClr val="595959"/>
                </a:solidFill>
              </a:rPr>
              <a:t>outriggers</a:t>
            </a:r>
            <a:r>
              <a:rPr lang="en-US" sz="2400" dirty="0">
                <a:solidFill>
                  <a:srgbClr val="595959"/>
                </a:solidFill>
              </a:rPr>
              <a:t> affect scaffold stability</a:t>
            </a:r>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fltVal val="0"/>
                                          </p:val>
                                        </p:tav>
                                        <p:tav tm="100000">
                                          <p:val>
                                            <p:strVal val="#ppt_w"/>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625600" y="1384300"/>
            <a:ext cx="10071100" cy="453970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a:t>
            </a:r>
            <a:r>
              <a:rPr lang="en-US" sz="2400" cap="all" dirty="0">
                <a:solidFill>
                  <a:srgbClr val="595959"/>
                </a:solidFill>
              </a:rPr>
              <a:t>Ties</a:t>
            </a:r>
            <a:r>
              <a:rPr lang="en-US" sz="2400" dirty="0">
                <a:solidFill>
                  <a:srgbClr val="595959"/>
                </a:solidFill>
              </a:rPr>
              <a:t> provide </a:t>
            </a:r>
            <a:r>
              <a:rPr lang="en-US" sz="2400" cap="all" dirty="0">
                <a:solidFill>
                  <a:srgbClr val="595959"/>
                </a:solidFill>
              </a:rPr>
              <a:t>stability</a:t>
            </a:r>
            <a:r>
              <a:rPr lang="en-US" sz="2400" dirty="0">
                <a:solidFill>
                  <a:srgbClr val="595959"/>
                </a:solidFill>
              </a:rPr>
              <a:t> in many ways:</a:t>
            </a:r>
          </a:p>
          <a:p>
            <a:pPr lvl="1">
              <a:spcAft>
                <a:spcPts val="600"/>
              </a:spcAft>
              <a:buFont typeface="Arial"/>
              <a:buChar char="•"/>
            </a:pPr>
            <a:r>
              <a:rPr lang="en-US" sz="2400" dirty="0">
                <a:solidFill>
                  <a:srgbClr val="595959"/>
                </a:solidFill>
              </a:rPr>
              <a:t> prevent the scaffold from falling </a:t>
            </a:r>
            <a:r>
              <a:rPr lang="en-US" sz="2400" cap="all" dirty="0">
                <a:solidFill>
                  <a:srgbClr val="595959"/>
                </a:solidFill>
              </a:rPr>
              <a:t>into</a:t>
            </a:r>
            <a:r>
              <a:rPr lang="en-US" sz="2400" dirty="0">
                <a:solidFill>
                  <a:srgbClr val="595959"/>
                </a:solidFill>
              </a:rPr>
              <a:t> the structure </a:t>
            </a:r>
          </a:p>
          <a:p>
            <a:pPr lvl="1">
              <a:spcAft>
                <a:spcPts val="600"/>
              </a:spcAft>
              <a:buFont typeface="Arial"/>
              <a:buChar char="•"/>
            </a:pPr>
            <a:r>
              <a:rPr lang="en-US" sz="2400" dirty="0">
                <a:solidFill>
                  <a:srgbClr val="595959"/>
                </a:solidFill>
              </a:rPr>
              <a:t> prevent the scaffold from falling </a:t>
            </a:r>
            <a:r>
              <a:rPr lang="en-US" sz="2400" cap="all" dirty="0">
                <a:solidFill>
                  <a:srgbClr val="595959"/>
                </a:solidFill>
              </a:rPr>
              <a:t>away from </a:t>
            </a:r>
            <a:r>
              <a:rPr lang="en-US" sz="2400" dirty="0">
                <a:solidFill>
                  <a:srgbClr val="595959"/>
                </a:solidFill>
              </a:rPr>
              <a:t>the structure</a:t>
            </a:r>
          </a:p>
          <a:p>
            <a:pPr lvl="1">
              <a:spcAft>
                <a:spcPts val="1200"/>
              </a:spcAft>
              <a:buFont typeface="Arial"/>
              <a:buChar char="•"/>
            </a:pPr>
            <a:r>
              <a:rPr lang="en-US" sz="2400" dirty="0">
                <a:solidFill>
                  <a:srgbClr val="595959"/>
                </a:solidFill>
              </a:rPr>
              <a:t> help </a:t>
            </a:r>
            <a:r>
              <a:rPr lang="en-US" sz="2400" cap="all" dirty="0">
                <a:solidFill>
                  <a:srgbClr val="595959"/>
                </a:solidFill>
              </a:rPr>
              <a:t>resist horizontal forces</a:t>
            </a:r>
            <a:r>
              <a:rPr lang="en-US" sz="2400" b="1" i="1" dirty="0">
                <a:solidFill>
                  <a:srgbClr val="595959"/>
                </a:solidFill>
              </a:rPr>
              <a:t> </a:t>
            </a:r>
            <a:r>
              <a:rPr lang="en-US" sz="2400" dirty="0">
                <a:solidFill>
                  <a:srgbClr val="595959"/>
                </a:solidFill>
              </a:rPr>
              <a:t>due to cantilevers, wind, or being out of plumb.</a:t>
            </a:r>
          </a:p>
          <a:p>
            <a:pPr>
              <a:spcAft>
                <a:spcPts val="1200"/>
              </a:spcAft>
              <a:buFont typeface="Arial"/>
              <a:buChar char="•"/>
            </a:pPr>
            <a:r>
              <a:rPr lang="en-US" sz="2400" dirty="0">
                <a:solidFill>
                  <a:srgbClr val="595959"/>
                </a:solidFill>
              </a:rPr>
              <a:t>  </a:t>
            </a:r>
            <a:r>
              <a:rPr lang="en-US" sz="2400" cap="all" dirty="0">
                <a:solidFill>
                  <a:srgbClr val="595959"/>
                </a:solidFill>
              </a:rPr>
              <a:t>Number</a:t>
            </a:r>
            <a:r>
              <a:rPr lang="en-US" sz="2400" dirty="0">
                <a:solidFill>
                  <a:srgbClr val="595959"/>
                </a:solidFill>
              </a:rPr>
              <a:t> and </a:t>
            </a:r>
            <a:r>
              <a:rPr lang="en-US" sz="2400" cap="all" dirty="0">
                <a:solidFill>
                  <a:srgbClr val="595959"/>
                </a:solidFill>
              </a:rPr>
              <a:t>location</a:t>
            </a:r>
            <a:r>
              <a:rPr lang="en-US" sz="2400" dirty="0">
                <a:solidFill>
                  <a:srgbClr val="595959"/>
                </a:solidFill>
              </a:rPr>
              <a:t> of ties are very important for stability. </a:t>
            </a:r>
          </a:p>
          <a:p>
            <a:pPr>
              <a:buFont typeface="Arial"/>
              <a:buChar char="•"/>
            </a:pPr>
            <a:r>
              <a:rPr lang="en-US" sz="2400" dirty="0">
                <a:solidFill>
                  <a:srgbClr val="595959"/>
                </a:solidFill>
              </a:rPr>
              <a:t>  There are regulations about the minimum </a:t>
            </a:r>
            <a:r>
              <a:rPr lang="en-US" sz="2400" cap="all" dirty="0">
                <a:solidFill>
                  <a:srgbClr val="595959"/>
                </a:solidFill>
              </a:rPr>
              <a:t>vertical</a:t>
            </a:r>
            <a:r>
              <a:rPr lang="en-US" sz="2400" b="1" i="1" dirty="0">
                <a:solidFill>
                  <a:srgbClr val="595959"/>
                </a:solidFill>
              </a:rPr>
              <a:t> </a:t>
            </a:r>
            <a:r>
              <a:rPr lang="en-US" sz="2400" dirty="0">
                <a:solidFill>
                  <a:srgbClr val="595959"/>
                </a:solidFill>
              </a:rPr>
              <a:t>and</a:t>
            </a:r>
          </a:p>
          <a:p>
            <a:pPr>
              <a:spcAft>
                <a:spcPts val="600"/>
              </a:spcAft>
            </a:pPr>
            <a:r>
              <a:rPr lang="en-US" sz="2400" b="1" i="1" dirty="0">
                <a:solidFill>
                  <a:srgbClr val="595959"/>
                </a:solidFill>
              </a:rPr>
              <a:t>   </a:t>
            </a:r>
            <a:r>
              <a:rPr lang="en-US" sz="2400" cap="all" dirty="0">
                <a:solidFill>
                  <a:srgbClr val="595959"/>
                </a:solidFill>
              </a:rPr>
              <a:t>horizontal placement </a:t>
            </a:r>
            <a:r>
              <a:rPr lang="en-US" sz="2400" dirty="0">
                <a:solidFill>
                  <a:srgbClr val="595959"/>
                </a:solidFill>
              </a:rPr>
              <a:t>of ties.</a:t>
            </a:r>
          </a:p>
          <a:p>
            <a:pPr>
              <a:spcAft>
                <a:spcPts val="600"/>
              </a:spcAft>
              <a:buFont typeface="Arial"/>
              <a:buChar char="•"/>
            </a:pPr>
            <a:r>
              <a:rPr lang="en-US" sz="2400" dirty="0">
                <a:solidFill>
                  <a:srgbClr val="595959"/>
                </a:solidFill>
              </a:rPr>
              <a:t>  </a:t>
            </a:r>
            <a:r>
              <a:rPr lang="en-US" sz="2400" cap="all" dirty="0">
                <a:solidFill>
                  <a:srgbClr val="595959"/>
                </a:solidFill>
              </a:rPr>
              <a:t>Guy wires </a:t>
            </a:r>
            <a:r>
              <a:rPr lang="en-US" sz="2400" dirty="0">
                <a:solidFill>
                  <a:srgbClr val="595959"/>
                </a:solidFill>
              </a:rPr>
              <a:t>anchor scaffold towers when ties are not possible.</a:t>
            </a:r>
          </a:p>
          <a:p>
            <a:endParaRPr lang="en-US" dirty="0"/>
          </a:p>
        </p:txBody>
      </p:sp>
      <p:sp>
        <p:nvSpPr>
          <p:cNvPr id="14" name="TextBox 13"/>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5142" y="5073805"/>
            <a:ext cx="4119525" cy="923330"/>
          </a:xfrm>
          <a:prstGeom prst="rect">
            <a:avLst/>
          </a:prstGeom>
          <a:noFill/>
        </p:spPr>
        <p:txBody>
          <a:bodyPr wrap="none" rtlCol="0">
            <a:spAutoFit/>
          </a:bodyPr>
          <a:lstStyle/>
          <a:p>
            <a:pPr algn="r"/>
            <a:r>
              <a:rPr lang="id-ID" sz="5400" dirty="0">
                <a:solidFill>
                  <a:srgbClr val="44546A"/>
                </a:solidFill>
                <a:latin typeface="+mj-lt"/>
              </a:rPr>
              <a:t>Contact Us: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200328"/>
          </a:xfrm>
          <a:prstGeom prst="rect">
            <a:avLst/>
          </a:prstGeom>
          <a:noFill/>
        </p:spPr>
        <p:txBody>
          <a:bodyPr wrap="square" rtlCol="0">
            <a:spAutoFit/>
          </a:bodyPr>
          <a:lstStyle/>
          <a:p>
            <a:r>
              <a:rPr lang="en-US" sz="2400" cap="all" dirty="0">
                <a:solidFill>
                  <a:schemeClr val="tx2"/>
                </a:solidFill>
              </a:rPr>
              <a:t>Scaffold &amp; Access Industry Association </a:t>
            </a:r>
          </a:p>
          <a:p>
            <a:r>
              <a:rPr lang="en-US" sz="2400" dirty="0">
                <a:solidFill>
                  <a:schemeClr val="tx2"/>
                </a:solidFill>
              </a:rPr>
              <a:t>400 Admiral Blvd. </a:t>
            </a:r>
            <a:r>
              <a:rPr lang="en-US" sz="2400">
                <a:solidFill>
                  <a:schemeClr val="tx2"/>
                </a:solidFill>
              </a:rPr>
              <a:t>Kansas City, </a:t>
            </a:r>
            <a:r>
              <a:rPr lang="en-US" sz="2400" dirty="0">
                <a:solidFill>
                  <a:schemeClr val="tx2"/>
                </a:solidFill>
              </a:rPr>
              <a:t>MO 64106</a:t>
            </a:r>
          </a:p>
          <a:p>
            <a:r>
              <a:rPr lang="en-US" sz="2400" dirty="0">
                <a:solidFill>
                  <a:schemeClr val="tx2"/>
                </a:solidFill>
              </a:rPr>
              <a:t>816.595.4860   </a:t>
            </a:r>
            <a:r>
              <a:rPr lang="en-US" sz="2400" dirty="0" err="1">
                <a:solidFill>
                  <a:schemeClr val="tx2"/>
                </a:solidFill>
              </a:rPr>
              <a:t>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529445"/>
            <a:ext cx="12192000" cy="2328555"/>
          </a:xfrm>
          <a:prstGeom prst="rect">
            <a:avLst/>
          </a:prstGeom>
          <a:solidFill>
            <a:srgbClr val="222A3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ounded Rectangle 29"/>
          <p:cNvSpPr/>
          <p:nvPr/>
        </p:nvSpPr>
        <p:spPr>
          <a:xfrm>
            <a:off x="8293100" y="24130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19100" y="2311400"/>
            <a:ext cx="3456000" cy="4013200"/>
          </a:xfrm>
          <a:prstGeom prst="round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22707" y="1417488"/>
            <a:ext cx="11146626" cy="430887"/>
          </a:xfrm>
          <a:prstGeom prst="rect">
            <a:avLst/>
          </a:prstGeom>
          <a:noFill/>
        </p:spPr>
        <p:txBody>
          <a:bodyPr wrap="none" rtlCol="0">
            <a:spAutoFit/>
          </a:bodyPr>
          <a:lstStyle/>
          <a:p>
            <a:pPr algn="ctr"/>
            <a:r>
              <a:rPr lang="id-ID" sz="2200" dirty="0">
                <a:solidFill>
                  <a:schemeClr val="tx1">
                    <a:lumMod val="65000"/>
                    <a:lumOff val="35000"/>
                  </a:schemeClr>
                </a:solidFill>
                <a:latin typeface="+mj-lt"/>
              </a:rPr>
              <a:t>Platforms supported by rigid structures on the ground or other stable foundation</a:t>
            </a:r>
            <a:endParaRPr lang="en-US" sz="2200" dirty="0">
              <a:solidFill>
                <a:schemeClr val="tx1">
                  <a:lumMod val="65000"/>
                  <a:lumOff val="3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a:r>
              <a:rPr lang="id-ID" sz="4800" cap="all" dirty="0">
                <a:solidFill>
                  <a:schemeClr val="tx2"/>
                </a:solidFill>
                <a:latin typeface="+mj-lt"/>
              </a:rPr>
              <a:t>Supported Scaffolds</a:t>
            </a:r>
            <a:endParaRPr lang="en-US" sz="4800" cap="all" dirty="0">
              <a:solidFill>
                <a:schemeClr val="tx2"/>
              </a:solidFill>
              <a:latin typeface="+mj-lt"/>
            </a:endParaRPr>
          </a:p>
        </p:txBody>
      </p:sp>
      <p:sp>
        <p:nvSpPr>
          <p:cNvPr id="24" name="TextBox 23"/>
          <p:cNvSpPr txBox="1"/>
          <p:nvPr/>
        </p:nvSpPr>
        <p:spPr>
          <a:xfrm>
            <a:off x="1168549" y="2440313"/>
            <a:ext cx="2049860" cy="338554"/>
          </a:xfrm>
          <a:prstGeom prst="rect">
            <a:avLst/>
          </a:prstGeom>
          <a:noFill/>
        </p:spPr>
        <p:txBody>
          <a:bodyPr wrap="none" rtlCol="0">
            <a:spAutoFit/>
          </a:bodyPr>
          <a:lstStyle/>
          <a:p>
            <a:pPr algn="ctr"/>
            <a:r>
              <a:rPr lang="id-ID" sz="1600" b="1" cap="all" dirty="0">
                <a:solidFill>
                  <a:srgbClr val="595959"/>
                </a:solidFill>
              </a:rPr>
              <a:t>Frame</a:t>
            </a:r>
            <a:r>
              <a:rPr lang="id-ID" sz="1600" cap="all" dirty="0">
                <a:solidFill>
                  <a:srgbClr val="595959"/>
                </a:solidFill>
              </a:rPr>
              <a:t> Scaffolds</a:t>
            </a:r>
          </a:p>
        </p:txBody>
      </p:sp>
      <p:sp>
        <p:nvSpPr>
          <p:cNvPr id="43" name="TextBox 42"/>
          <p:cNvSpPr txBox="1"/>
          <p:nvPr/>
        </p:nvSpPr>
        <p:spPr>
          <a:xfrm>
            <a:off x="5298682" y="2430442"/>
            <a:ext cx="1691620" cy="318087"/>
          </a:xfrm>
          <a:prstGeom prst="rect">
            <a:avLst/>
          </a:prstGeom>
          <a:noFill/>
        </p:spPr>
        <p:txBody>
          <a:bodyPr wrap="none" rtlCol="0">
            <a:spAutoFit/>
          </a:bodyPr>
          <a:lstStyle/>
          <a:p>
            <a:pPr algn="ctr"/>
            <a:r>
              <a:rPr lang="id-ID" sz="1467" dirty="0">
                <a:solidFill>
                  <a:schemeClr val="bg1"/>
                </a:solidFill>
              </a:rPr>
              <a:t>System Scaffolds</a:t>
            </a:r>
          </a:p>
        </p:txBody>
      </p:sp>
      <p:sp>
        <p:nvSpPr>
          <p:cNvPr id="75" name="TextBox 74"/>
          <p:cNvSpPr txBox="1"/>
          <p:nvPr/>
        </p:nvSpPr>
        <p:spPr>
          <a:xfrm>
            <a:off x="8416225" y="2516513"/>
            <a:ext cx="3204275" cy="338554"/>
          </a:xfrm>
          <a:prstGeom prst="rect">
            <a:avLst/>
          </a:prstGeom>
          <a:noFill/>
        </p:spPr>
        <p:txBody>
          <a:bodyPr wrap="square" rtlCol="0">
            <a:spAutoFit/>
          </a:bodyPr>
          <a:lstStyle/>
          <a:p>
            <a:pPr algn="ctr"/>
            <a:r>
              <a:rPr lang="id-ID" sz="1600" b="1" cap="all" dirty="0">
                <a:solidFill>
                  <a:srgbClr val="595959"/>
                </a:solidFill>
              </a:rPr>
              <a:t>Tube &amp; Clamp </a:t>
            </a:r>
            <a:r>
              <a:rPr lang="id-ID" sz="1600" cap="all" dirty="0">
                <a:solidFill>
                  <a:srgbClr val="595959"/>
                </a:solidFill>
              </a:rPr>
              <a:t>Scaffolds</a:t>
            </a:r>
          </a:p>
        </p:txBody>
      </p:sp>
      <p:pic>
        <p:nvPicPr>
          <p:cNvPr id="21" name="Picture 20" descr="BASIC FRAME.psd"/>
          <p:cNvPicPr>
            <a:picLocks noChangeAspect="1"/>
          </p:cNvPicPr>
          <p:nvPr/>
        </p:nvPicPr>
        <p:blipFill>
          <a:blip r:embed="rId3"/>
          <a:stretch>
            <a:fillRect/>
          </a:stretch>
        </p:blipFill>
        <p:spPr>
          <a:xfrm>
            <a:off x="-330200" y="3048000"/>
            <a:ext cx="4577813" cy="3073399"/>
          </a:xfrm>
          <a:prstGeom prst="rect">
            <a:avLst/>
          </a:prstGeom>
        </p:spPr>
      </p:pic>
      <p:sp>
        <p:nvSpPr>
          <p:cNvPr id="29" name="Rounded Rectangle 28"/>
          <p:cNvSpPr/>
          <p:nvPr/>
        </p:nvSpPr>
        <p:spPr>
          <a:xfrm>
            <a:off x="4381500" y="23876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ystems scaffold.psd"/>
          <p:cNvPicPr>
            <a:picLocks noChangeAspect="1"/>
          </p:cNvPicPr>
          <p:nvPr/>
        </p:nvPicPr>
        <p:blipFill>
          <a:blip r:embed="rId4"/>
          <a:stretch>
            <a:fillRect/>
          </a:stretch>
        </p:blipFill>
        <p:spPr>
          <a:xfrm>
            <a:off x="4686300" y="2475636"/>
            <a:ext cx="2908300" cy="3870007"/>
          </a:xfrm>
          <a:prstGeom prst="rect">
            <a:avLst/>
          </a:prstGeom>
        </p:spPr>
      </p:pic>
      <p:sp>
        <p:nvSpPr>
          <p:cNvPr id="14" name="TextBox 13"/>
          <p:cNvSpPr txBox="1"/>
          <p:nvPr/>
        </p:nvSpPr>
        <p:spPr>
          <a:xfrm>
            <a:off x="5152996" y="2478413"/>
            <a:ext cx="2107368" cy="338554"/>
          </a:xfrm>
          <a:prstGeom prst="rect">
            <a:avLst/>
          </a:prstGeom>
          <a:noFill/>
        </p:spPr>
        <p:txBody>
          <a:bodyPr wrap="none" rtlCol="0">
            <a:spAutoFit/>
          </a:bodyPr>
          <a:lstStyle/>
          <a:p>
            <a:pPr algn="ctr"/>
            <a:r>
              <a:rPr lang="id-ID" sz="1600" b="1" cap="all" dirty="0">
                <a:solidFill>
                  <a:srgbClr val="595959"/>
                </a:solidFill>
              </a:rPr>
              <a:t>system</a:t>
            </a:r>
            <a:r>
              <a:rPr lang="id-ID" sz="1600" cap="all" dirty="0">
                <a:solidFill>
                  <a:srgbClr val="595959"/>
                </a:solidFill>
              </a:rPr>
              <a:t> Scaffolds</a:t>
            </a:r>
          </a:p>
        </p:txBody>
      </p:sp>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8761238" y="2882899"/>
            <a:ext cx="2514901" cy="3111501"/>
          </a:xfrm>
          <a:prstGeom prst="rect">
            <a:avLst/>
          </a:prstGeom>
        </p:spPr>
      </p:pic>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450" decel="100000" fill="hold"/>
                                        <p:tgtEl>
                                          <p:spTgt spid="27"/>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450" decel="100000" fill="hold"/>
                                        <p:tgtEl>
                                          <p:spTgt spid="2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10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450" decel="100000" fill="hold"/>
                                        <p:tgtEl>
                                          <p:spTgt spid="29"/>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anim calcmode="lin" valueType="num">
                                      <p:cBhvr>
                                        <p:cTn id="48" dur="500" fill="hold"/>
                                        <p:tgtEl>
                                          <p:spTgt spid="26"/>
                                        </p:tgtEl>
                                        <p:attrNameLst>
                                          <p:attrName>ppt_x</p:attrName>
                                        </p:attrNameLst>
                                      </p:cBhvr>
                                      <p:tavLst>
                                        <p:tav tm="0">
                                          <p:val>
                                            <p:strVal val="#ppt_x"/>
                                          </p:val>
                                        </p:tav>
                                        <p:tav tm="100000">
                                          <p:val>
                                            <p:strVal val="#ppt_x"/>
                                          </p:val>
                                        </p:tav>
                                      </p:tavLst>
                                    </p:anim>
                                    <p:anim calcmode="lin" valueType="num">
                                      <p:cBhvr>
                                        <p:cTn id="49" dur="450" decel="100000" fill="hold"/>
                                        <p:tgtEl>
                                          <p:spTgt spid="26"/>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anim calcmode="lin" valueType="num">
                                      <p:cBhvr>
                                        <p:cTn id="61" dur="500" fill="hold"/>
                                        <p:tgtEl>
                                          <p:spTgt spid="30"/>
                                        </p:tgtEl>
                                        <p:attrNameLst>
                                          <p:attrName>ppt_x</p:attrName>
                                        </p:attrNameLst>
                                      </p:cBhvr>
                                      <p:tavLst>
                                        <p:tav tm="0">
                                          <p:val>
                                            <p:strVal val="#ppt_x"/>
                                          </p:val>
                                        </p:tav>
                                        <p:tav tm="100000">
                                          <p:val>
                                            <p:strVal val="#ppt_x"/>
                                          </p:val>
                                        </p:tav>
                                      </p:tavLst>
                                    </p:anim>
                                    <p:anim calcmode="lin" valueType="num">
                                      <p:cBhvr>
                                        <p:cTn id="62" dur="450" decel="100000" fill="hold"/>
                                        <p:tgtEl>
                                          <p:spTgt spid="30"/>
                                        </p:tgtEl>
                                        <p:attrNameLst>
                                          <p:attrName>ppt_y</p:attrName>
                                        </p:attrNameLst>
                                      </p:cBhvr>
                                      <p:tavLst>
                                        <p:tav tm="0">
                                          <p:val>
                                            <p:strVal val="#ppt_y+1"/>
                                          </p:val>
                                        </p:tav>
                                        <p:tav tm="100000">
                                          <p:val>
                                            <p:strVal val="#ppt_y-.03"/>
                                          </p:val>
                                        </p:tav>
                                      </p:tavLst>
                                    </p:anim>
                                    <p:anim calcmode="lin" valueType="num">
                                      <p:cBhvr>
                                        <p:cTn id="63"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dissolve">
                                      <p:cBhvr>
                                        <p:cTn id="68"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0" grpId="0" animBg="1"/>
      <p:bldP spid="27" grpId="0" animBg="1"/>
      <p:bldP spid="51" grpId="0"/>
      <p:bldP spid="52" grpId="0"/>
      <p:bldP spid="24" grpId="0"/>
      <p:bldP spid="75" grpId="0"/>
      <p:bldP spid="29"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6679871" y="3326592"/>
            <a:ext cx="5351695" cy="769441"/>
          </a:xfrm>
          <a:prstGeom prst="rect">
            <a:avLst/>
          </a:prstGeom>
          <a:noFill/>
        </p:spPr>
        <p:txBody>
          <a:bodyPr wrap="none" rtlCol="0">
            <a:spAutoFit/>
          </a:bodyPr>
          <a:lstStyle/>
          <a:p>
            <a:pPr algn="ctr"/>
            <a:r>
              <a:rPr lang="id-ID" sz="4400" cap="all" dirty="0">
                <a:solidFill>
                  <a:srgbClr val="44546A"/>
                </a:solidFill>
                <a:latin typeface="+mj-lt"/>
              </a:rPr>
              <a:t>Frame Scaffolds</a:t>
            </a:r>
            <a:endParaRPr lang="en-US" sz="4400" cap="all" dirty="0">
              <a:solidFill>
                <a:srgbClr val="44546A"/>
              </a:solidFill>
              <a:latin typeface="+mj-lt"/>
            </a:endParaRPr>
          </a:p>
        </p:txBody>
      </p:sp>
      <p:sp>
        <p:nvSpPr>
          <p:cNvPr id="183" name="TextBox 182"/>
          <p:cNvSpPr txBox="1"/>
          <p:nvPr/>
        </p:nvSpPr>
        <p:spPr>
          <a:xfrm>
            <a:off x="6818259" y="4121637"/>
            <a:ext cx="5157841" cy="1738937"/>
          </a:xfrm>
          <a:prstGeom prst="rect">
            <a:avLst/>
          </a:prstGeom>
          <a:noFill/>
        </p:spPr>
        <p:txBody>
          <a:bodyPr wrap="square" rtlCol="0">
            <a:spAutoFit/>
          </a:bodyPr>
          <a:lstStyle/>
          <a:p>
            <a:r>
              <a:rPr lang="id-ID" sz="2400" dirty="0">
                <a:solidFill>
                  <a:schemeClr val="tx1">
                    <a:lumMod val="65000"/>
                    <a:lumOff val="35000"/>
                  </a:schemeClr>
                </a:solidFill>
                <a:latin typeface="+mj-lt"/>
              </a:rPr>
              <a:t>Frame scaffolds are the most common type of scaffold used in commercial and residential construction. </a:t>
            </a:r>
          </a:p>
          <a:p>
            <a:pPr algn="just">
              <a:lnSpc>
                <a:spcPct val="150000"/>
              </a:lnSpc>
            </a:pPr>
            <a:endParaRPr lang="id-ID" sz="1100" dirty="0">
              <a:solidFill>
                <a:schemeClr val="bg1">
                  <a:lumMod val="65000"/>
                </a:schemeClr>
              </a:solidFill>
              <a:latin typeface="+mj-lt"/>
            </a:endParaRPr>
          </a:p>
        </p:txBody>
      </p:sp>
      <p:pic>
        <p:nvPicPr>
          <p:cNvPr id="53" name="Picture 52" descr="BASIC FRAME.psd"/>
          <p:cNvPicPr>
            <a:picLocks noChangeAspect="1"/>
          </p:cNvPicPr>
          <p:nvPr/>
        </p:nvPicPr>
        <p:blipFill>
          <a:blip r:embed="rId3"/>
          <a:stretch>
            <a:fillRect/>
          </a:stretch>
        </p:blipFill>
        <p:spPr>
          <a:xfrm>
            <a:off x="-1377950" y="584200"/>
            <a:ext cx="9004300" cy="6045200"/>
          </a:xfrm>
          <a:prstGeom prst="rect">
            <a:avLst/>
          </a:prstGeom>
        </p:spPr>
      </p:pic>
      <p:pic>
        <p:nvPicPr>
          <p:cNvPr id="55" name="Picture 5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825500" y="814916"/>
            <a:ext cx="1968500" cy="381000"/>
          </a:xfrm>
          <a:prstGeom prst="rect">
            <a:avLst/>
          </a:prstGeom>
        </p:spPr>
      </p:pic>
      <p:pic>
        <p:nvPicPr>
          <p:cNvPr id="56" name="Picture 5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868083" y="1703917"/>
            <a:ext cx="1397000" cy="698500"/>
          </a:xfrm>
          <a:prstGeom prst="rect">
            <a:avLst/>
          </a:prstGeom>
        </p:spPr>
      </p:pic>
      <p:pic>
        <p:nvPicPr>
          <p:cNvPr id="58" name="Picture 5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4809066" y="1420283"/>
            <a:ext cx="838200" cy="546100"/>
          </a:xfrm>
          <a:prstGeom prst="rect">
            <a:avLst/>
          </a:prstGeom>
        </p:spPr>
      </p:pic>
      <p:pic>
        <p:nvPicPr>
          <p:cNvPr id="59" name="Picture 5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2798234" y="5194300"/>
            <a:ext cx="1092200" cy="596900"/>
          </a:xfrm>
          <a:prstGeom prst="rect">
            <a:avLst/>
          </a:prstGeom>
        </p:spPr>
      </p:pic>
      <p:pic>
        <p:nvPicPr>
          <p:cNvPr id="60" name="Picture 5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969433" y="5266266"/>
            <a:ext cx="1320800" cy="876300"/>
          </a:xfrm>
          <a:prstGeom prst="rect">
            <a:avLst/>
          </a:prstGeom>
        </p:spPr>
      </p:pic>
      <p:sp>
        <p:nvSpPr>
          <p:cNvPr id="62" name="TextBox 61"/>
          <p:cNvSpPr txBox="1"/>
          <p:nvPr/>
        </p:nvSpPr>
        <p:spPr>
          <a:xfrm>
            <a:off x="8763000" y="432858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900" decel="100000" fill="hold"/>
                                        <p:tgtEl>
                                          <p:spTgt spid="5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83"/>
                                        </p:tgtEl>
                                        <p:attrNameLst>
                                          <p:attrName>style.visibility</p:attrName>
                                        </p:attrNameLst>
                                      </p:cBhvr>
                                      <p:to>
                                        <p:strVal val="visible"/>
                                      </p:to>
                                    </p:set>
                                    <p:animEffect transition="in" filter="fade">
                                      <p:cBhvr>
                                        <p:cTn id="21" dur="500"/>
                                        <p:tgtEl>
                                          <p:spTgt spid="18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500" fill="hold"/>
                                        <p:tgtEl>
                                          <p:spTgt spid="55"/>
                                        </p:tgtEl>
                                        <p:attrNameLst>
                                          <p:attrName>ppt_x</p:attrName>
                                        </p:attrNameLst>
                                      </p:cBhvr>
                                      <p:tavLst>
                                        <p:tav tm="0">
                                          <p:val>
                                            <p:strVal val="#ppt_x-.2"/>
                                          </p:val>
                                        </p:tav>
                                        <p:tav tm="100000">
                                          <p:val>
                                            <p:strVal val="#ppt_x"/>
                                          </p:val>
                                        </p:tav>
                                      </p:tavLst>
                                    </p:anim>
                                    <p:anim calcmode="lin" valueType="num">
                                      <p:cBhvr>
                                        <p:cTn id="27" dur="5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ppt_x</p:attrName>
                                        </p:attrNameLst>
                                      </p:cBhvr>
                                      <p:tavLst>
                                        <p:tav tm="0">
                                          <p:val>
                                            <p:strVal val="#ppt_x-.2"/>
                                          </p:val>
                                        </p:tav>
                                        <p:tav tm="100000">
                                          <p:val>
                                            <p:strVal val="#ppt_x"/>
                                          </p:val>
                                        </p:tav>
                                      </p:tavLst>
                                    </p:anim>
                                    <p:anim calcmode="lin" valueType="num">
                                      <p:cBhvr>
                                        <p:cTn id="34" dur="5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ppt_x</p:attrName>
                                        </p:attrNameLst>
                                      </p:cBhvr>
                                      <p:tavLst>
                                        <p:tav tm="0">
                                          <p:val>
                                            <p:strVal val="#ppt_x-.2"/>
                                          </p:val>
                                        </p:tav>
                                        <p:tav tm="100000">
                                          <p:val>
                                            <p:strVal val="#ppt_x"/>
                                          </p:val>
                                        </p:tav>
                                      </p:tavLst>
                                    </p:anim>
                                    <p:anim calcmode="lin" valueType="num">
                                      <p:cBhvr>
                                        <p:cTn id="41" dur="5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ppt_x</p:attrName>
                                        </p:attrNameLst>
                                      </p:cBhvr>
                                      <p:tavLst>
                                        <p:tav tm="0">
                                          <p:val>
                                            <p:strVal val="#ppt_x-.2"/>
                                          </p:val>
                                        </p:tav>
                                        <p:tav tm="100000">
                                          <p:val>
                                            <p:strVal val="#ppt_x"/>
                                          </p:val>
                                        </p:tav>
                                      </p:tavLst>
                                    </p:anim>
                                    <p:anim calcmode="lin" valueType="num">
                                      <p:cBhvr>
                                        <p:cTn id="48" dur="5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p:cTn id="54" dur="500" fill="hold"/>
                                        <p:tgtEl>
                                          <p:spTgt spid="60"/>
                                        </p:tgtEl>
                                        <p:attrNameLst>
                                          <p:attrName>ppt_x</p:attrName>
                                        </p:attrNameLst>
                                      </p:cBhvr>
                                      <p:tavLst>
                                        <p:tav tm="0">
                                          <p:val>
                                            <p:strVal val="#ppt_x-.2"/>
                                          </p:val>
                                        </p:tav>
                                        <p:tav tm="100000">
                                          <p:val>
                                            <p:strVal val="#ppt_x"/>
                                          </p:val>
                                        </p:tav>
                                      </p:tavLst>
                                    </p:anim>
                                    <p:anim calcmode="lin" valueType="num">
                                      <p:cBhvr>
                                        <p:cTn id="55" dur="5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5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2462" y="1392088"/>
            <a:ext cx="7787108" cy="461665"/>
          </a:xfrm>
          <a:prstGeom prst="rect">
            <a:avLst/>
          </a:prstGeom>
          <a:noFill/>
        </p:spPr>
        <p:txBody>
          <a:bodyPr wrap="none" rtlCol="0">
            <a:spAutoFit/>
          </a:bodyPr>
          <a:lstStyle/>
          <a:p>
            <a:pPr algn="ctr"/>
            <a:r>
              <a:rPr lang="id-ID" sz="2400" dirty="0">
                <a:solidFill>
                  <a:schemeClr val="tx1">
                    <a:lumMod val="65000"/>
                    <a:lumOff val="35000"/>
                  </a:schemeClr>
                </a:solidFill>
                <a:latin typeface="+mj-lt"/>
              </a:rPr>
              <a:t>The components of a basic frame scaffold include:</a:t>
            </a:r>
            <a:endParaRPr lang="en-US" sz="2400" dirty="0">
              <a:solidFill>
                <a:schemeClr val="tx1">
                  <a:lumMod val="65000"/>
                  <a:lumOff val="35000"/>
                </a:schemeClr>
              </a:solidFill>
              <a:latin typeface="+mj-lt"/>
            </a:endParaRPr>
          </a:p>
        </p:txBody>
      </p:sp>
      <p:sp>
        <p:nvSpPr>
          <p:cNvPr id="3" name="TextBox 2"/>
          <p:cNvSpPr txBox="1"/>
          <p:nvPr/>
        </p:nvSpPr>
        <p:spPr>
          <a:xfrm>
            <a:off x="1507268" y="680759"/>
            <a:ext cx="9177512" cy="769441"/>
          </a:xfrm>
          <a:prstGeom prst="rect">
            <a:avLst/>
          </a:prstGeom>
          <a:noFill/>
        </p:spPr>
        <p:txBody>
          <a:bodyPr wrap="none" rtlCol="0">
            <a:spAutoFit/>
          </a:bodyPr>
          <a:lstStyle/>
          <a:p>
            <a:pPr algn="ctr"/>
            <a:r>
              <a:rPr lang="id-ID" sz="4400" cap="all" dirty="0">
                <a:solidFill>
                  <a:srgbClr val="44546A"/>
                </a:solidFill>
                <a:latin typeface="+mj-lt"/>
              </a:rPr>
              <a:t>Frame Scaffold Components</a:t>
            </a:r>
            <a:endParaRPr lang="en-US" sz="4400" cap="all" dirty="0">
              <a:solidFill>
                <a:srgbClr val="44546A"/>
              </a:solidFill>
              <a:latin typeface="+mj-lt"/>
            </a:endParaRPr>
          </a:p>
        </p:txBody>
      </p:sp>
      <p:grpSp>
        <p:nvGrpSpPr>
          <p:cNvPr id="4" name="Group 18"/>
          <p:cNvGrpSpPr/>
          <p:nvPr/>
        </p:nvGrpSpPr>
        <p:grpSpPr>
          <a:xfrm>
            <a:off x="94815" y="4357000"/>
            <a:ext cx="2521690" cy="900804"/>
            <a:chOff x="1036725" y="4388750"/>
            <a:chExt cx="2521690" cy="900804"/>
          </a:xfrm>
        </p:grpSpPr>
        <p:sp>
          <p:nvSpPr>
            <p:cNvPr id="20" name="TextBox 19"/>
            <p:cNvSpPr txBox="1"/>
            <p:nvPr/>
          </p:nvSpPr>
          <p:spPr>
            <a:xfrm>
              <a:off x="1719892" y="4388750"/>
              <a:ext cx="1155359" cy="400110"/>
            </a:xfrm>
            <a:prstGeom prst="rect">
              <a:avLst/>
            </a:prstGeom>
            <a:noFill/>
          </p:spPr>
          <p:txBody>
            <a:bodyPr wrap="none" rtlCol="0">
              <a:spAutoFit/>
            </a:bodyPr>
            <a:lstStyle/>
            <a:p>
              <a:pPr algn="ctr"/>
              <a:r>
                <a:rPr lang="id-ID" sz="2000" cap="all" dirty="0">
                  <a:solidFill>
                    <a:srgbClr val="595959"/>
                  </a:solidFill>
                  <a:latin typeface="+mj-lt"/>
                </a:rPr>
                <a:t>Frames</a:t>
              </a:r>
            </a:p>
          </p:txBody>
        </p:sp>
        <p:sp>
          <p:nvSpPr>
            <p:cNvPr id="21" name="Rectangle 20"/>
            <p:cNvSpPr/>
            <p:nvPr/>
          </p:nvSpPr>
          <p:spPr>
            <a:xfrm>
              <a:off x="1036725" y="4766334"/>
              <a:ext cx="2521690" cy="523220"/>
            </a:xfrm>
            <a:prstGeom prst="rect">
              <a:avLst/>
            </a:prstGeom>
          </p:spPr>
          <p:txBody>
            <a:bodyPr wrap="square">
              <a:spAutoFit/>
            </a:bodyPr>
            <a:lstStyle/>
            <a:p>
              <a:pPr algn="ctr"/>
              <a:r>
                <a:rPr lang="id-ID" sz="1400" dirty="0">
                  <a:solidFill>
                    <a:srgbClr val="595959"/>
                  </a:solidFill>
                </a:rPr>
                <a:t>Variety of shapes and sizes to suit different purposes</a:t>
              </a:r>
            </a:p>
          </p:txBody>
        </p:sp>
      </p:grpSp>
      <p:grpSp>
        <p:nvGrpSpPr>
          <p:cNvPr id="5" name="Group 22"/>
          <p:cNvGrpSpPr/>
          <p:nvPr/>
        </p:nvGrpSpPr>
        <p:grpSpPr>
          <a:xfrm>
            <a:off x="4669657" y="4378168"/>
            <a:ext cx="2521690" cy="900804"/>
            <a:chOff x="6098390" y="4388750"/>
            <a:chExt cx="2521690" cy="900804"/>
          </a:xfrm>
        </p:grpSpPr>
        <p:sp>
          <p:nvSpPr>
            <p:cNvPr id="25" name="TextBox 24"/>
            <p:cNvSpPr txBox="1"/>
            <p:nvPr/>
          </p:nvSpPr>
          <p:spPr>
            <a:xfrm>
              <a:off x="6362400" y="4388750"/>
              <a:ext cx="1993680" cy="400110"/>
            </a:xfrm>
            <a:prstGeom prst="rect">
              <a:avLst/>
            </a:prstGeom>
            <a:noFill/>
          </p:spPr>
          <p:txBody>
            <a:bodyPr wrap="none" rtlCol="0">
              <a:spAutoFit/>
            </a:bodyPr>
            <a:lstStyle/>
            <a:p>
              <a:pPr algn="ctr"/>
              <a:r>
                <a:rPr lang="id-ID" sz="2000" cap="all" dirty="0">
                  <a:solidFill>
                    <a:srgbClr val="595959"/>
                  </a:solidFill>
                  <a:latin typeface="+mj-lt"/>
                </a:rPr>
                <a:t>Crossbraces</a:t>
              </a:r>
            </a:p>
          </p:txBody>
        </p:sp>
        <p:sp>
          <p:nvSpPr>
            <p:cNvPr id="26" name="Rectangle 25"/>
            <p:cNvSpPr/>
            <p:nvPr/>
          </p:nvSpPr>
          <p:spPr>
            <a:xfrm>
              <a:off x="6098390" y="4766334"/>
              <a:ext cx="2521690" cy="523220"/>
            </a:xfrm>
            <a:prstGeom prst="rect">
              <a:avLst/>
            </a:prstGeom>
          </p:spPr>
          <p:txBody>
            <a:bodyPr wrap="square">
              <a:spAutoFit/>
            </a:bodyPr>
            <a:lstStyle/>
            <a:p>
              <a:pPr algn="ctr"/>
              <a:r>
                <a:rPr lang="id-ID" sz="1400" dirty="0">
                  <a:solidFill>
                    <a:srgbClr val="595959"/>
                  </a:solidFill>
                </a:rPr>
                <a:t>Connects two frames  Provides stability &amp; strength</a:t>
              </a:r>
            </a:p>
          </p:txBody>
        </p:sp>
      </p:grpSp>
      <p:grpSp>
        <p:nvGrpSpPr>
          <p:cNvPr id="6" name="Group 26"/>
          <p:cNvGrpSpPr/>
          <p:nvPr/>
        </p:nvGrpSpPr>
        <p:grpSpPr>
          <a:xfrm>
            <a:off x="6969101" y="4388750"/>
            <a:ext cx="2521690" cy="900804"/>
            <a:chOff x="8620080" y="4388750"/>
            <a:chExt cx="2521690" cy="900804"/>
          </a:xfrm>
        </p:grpSpPr>
        <p:sp>
          <p:nvSpPr>
            <p:cNvPr id="29" name="TextBox 28"/>
            <p:cNvSpPr txBox="1"/>
            <p:nvPr/>
          </p:nvSpPr>
          <p:spPr>
            <a:xfrm>
              <a:off x="9012742" y="4388750"/>
              <a:ext cx="1736373" cy="400110"/>
            </a:xfrm>
            <a:prstGeom prst="rect">
              <a:avLst/>
            </a:prstGeom>
            <a:noFill/>
          </p:spPr>
          <p:txBody>
            <a:bodyPr wrap="none" rtlCol="0">
              <a:spAutoFit/>
            </a:bodyPr>
            <a:lstStyle/>
            <a:p>
              <a:pPr algn="ctr"/>
              <a:r>
                <a:rPr lang="id-ID" sz="2000" cap="all" dirty="0">
                  <a:solidFill>
                    <a:srgbClr val="595959"/>
                  </a:solidFill>
                  <a:latin typeface="+mj-lt"/>
                </a:rPr>
                <a:t>Screwjack</a:t>
              </a:r>
            </a:p>
          </p:txBody>
        </p:sp>
        <p:sp>
          <p:nvSpPr>
            <p:cNvPr id="30" name="Rectangle 29"/>
            <p:cNvSpPr/>
            <p:nvPr/>
          </p:nvSpPr>
          <p:spPr>
            <a:xfrm>
              <a:off x="8620080" y="4766334"/>
              <a:ext cx="2521690" cy="523220"/>
            </a:xfrm>
            <a:prstGeom prst="rect">
              <a:avLst/>
            </a:prstGeom>
          </p:spPr>
          <p:txBody>
            <a:bodyPr wrap="square">
              <a:spAutoFit/>
            </a:bodyPr>
            <a:lstStyle/>
            <a:p>
              <a:pPr algn="ctr"/>
              <a:r>
                <a:rPr lang="id-ID" sz="1400" dirty="0">
                  <a:solidFill>
                    <a:srgbClr val="595959"/>
                  </a:solidFill>
                </a:rPr>
                <a:t>Levels scaffold frames on uneven surfaces</a:t>
              </a:r>
            </a:p>
          </p:txBody>
        </p:sp>
      </p:grpSp>
      <p:grpSp>
        <p:nvGrpSpPr>
          <p:cNvPr id="7" name="Group 30"/>
          <p:cNvGrpSpPr/>
          <p:nvPr/>
        </p:nvGrpSpPr>
        <p:grpSpPr>
          <a:xfrm>
            <a:off x="2373119" y="4388750"/>
            <a:ext cx="2521690" cy="900804"/>
            <a:chOff x="3558415" y="4388750"/>
            <a:chExt cx="2521690" cy="900804"/>
          </a:xfrm>
        </p:grpSpPr>
        <p:sp>
          <p:nvSpPr>
            <p:cNvPr id="32" name="TextBox 31"/>
            <p:cNvSpPr txBox="1"/>
            <p:nvPr/>
          </p:nvSpPr>
          <p:spPr>
            <a:xfrm>
              <a:off x="3821173" y="4388750"/>
              <a:ext cx="1996184" cy="400110"/>
            </a:xfrm>
            <a:prstGeom prst="rect">
              <a:avLst/>
            </a:prstGeom>
            <a:noFill/>
          </p:spPr>
          <p:txBody>
            <a:bodyPr wrap="none" rtlCol="0">
              <a:spAutoFit/>
            </a:bodyPr>
            <a:lstStyle/>
            <a:p>
              <a:pPr algn="ctr"/>
              <a:r>
                <a:rPr lang="id-ID" sz="2000" cap="all" dirty="0">
                  <a:solidFill>
                    <a:srgbClr val="595959"/>
                  </a:solidFill>
                  <a:latin typeface="+mj-lt"/>
                </a:rPr>
                <a:t>Coupling Pin</a:t>
              </a:r>
            </a:p>
          </p:txBody>
        </p:sp>
        <p:sp>
          <p:nvSpPr>
            <p:cNvPr id="33" name="Rectangle 32"/>
            <p:cNvSpPr/>
            <p:nvPr/>
          </p:nvSpPr>
          <p:spPr>
            <a:xfrm>
              <a:off x="3558415" y="4766334"/>
              <a:ext cx="2521690" cy="523220"/>
            </a:xfrm>
            <a:prstGeom prst="rect">
              <a:avLst/>
            </a:prstGeom>
          </p:spPr>
          <p:txBody>
            <a:bodyPr wrap="square">
              <a:spAutoFit/>
            </a:bodyPr>
            <a:lstStyle/>
            <a:p>
              <a:pPr algn="ctr"/>
              <a:r>
                <a:rPr lang="id-ID" sz="1400" dirty="0">
                  <a:solidFill>
                    <a:srgbClr val="595959"/>
                  </a:solidFill>
                </a:rPr>
                <a:t>Connects frames</a:t>
              </a:r>
            </a:p>
            <a:p>
              <a:pPr algn="ctr"/>
              <a:r>
                <a:rPr lang="id-ID" sz="1400" dirty="0">
                  <a:solidFill>
                    <a:srgbClr val="595959"/>
                  </a:solidFill>
                </a:rPr>
                <a:t> vertically</a:t>
              </a:r>
            </a:p>
          </p:txBody>
        </p:sp>
      </p:grpSp>
      <p:cxnSp>
        <p:nvCxnSpPr>
          <p:cNvPr id="39" name="Straight Connector 38"/>
          <p:cNvCxnSpPr/>
          <p:nvPr/>
        </p:nvCxnSpPr>
        <p:spPr>
          <a:xfrm>
            <a:off x="973837"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56836"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57546" y="4269980"/>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861684"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26"/>
          <p:cNvGrpSpPr/>
          <p:nvPr/>
        </p:nvGrpSpPr>
        <p:grpSpPr>
          <a:xfrm>
            <a:off x="9460415" y="4382400"/>
            <a:ext cx="2521690" cy="900804"/>
            <a:chOff x="8620080" y="4388750"/>
            <a:chExt cx="2521690" cy="900804"/>
          </a:xfrm>
        </p:grpSpPr>
        <p:sp>
          <p:nvSpPr>
            <p:cNvPr id="36" name="TextBox 35"/>
            <p:cNvSpPr txBox="1"/>
            <p:nvPr/>
          </p:nvSpPr>
          <p:spPr>
            <a:xfrm>
              <a:off x="9144513" y="4388750"/>
              <a:ext cx="1472829" cy="400110"/>
            </a:xfrm>
            <a:prstGeom prst="rect">
              <a:avLst/>
            </a:prstGeom>
            <a:noFill/>
          </p:spPr>
          <p:txBody>
            <a:bodyPr wrap="none" rtlCol="0">
              <a:spAutoFit/>
            </a:bodyPr>
            <a:lstStyle/>
            <a:p>
              <a:pPr algn="ctr"/>
              <a:r>
                <a:rPr lang="id-ID" sz="2000" cap="all" dirty="0">
                  <a:solidFill>
                    <a:srgbClr val="595959"/>
                  </a:solidFill>
                  <a:latin typeface="+mj-lt"/>
                </a:rPr>
                <a:t>Baseplate</a:t>
              </a:r>
            </a:p>
          </p:txBody>
        </p:sp>
        <p:sp>
          <p:nvSpPr>
            <p:cNvPr id="37" name="Rectangle 36"/>
            <p:cNvSpPr/>
            <p:nvPr/>
          </p:nvSpPr>
          <p:spPr>
            <a:xfrm>
              <a:off x="8620080" y="4766334"/>
              <a:ext cx="2521690" cy="523220"/>
            </a:xfrm>
            <a:prstGeom prst="rect">
              <a:avLst/>
            </a:prstGeom>
          </p:spPr>
          <p:txBody>
            <a:bodyPr wrap="square">
              <a:spAutoFit/>
            </a:bodyPr>
            <a:lstStyle/>
            <a:p>
              <a:pPr algn="ctr"/>
              <a:r>
                <a:rPr lang="id-ID" sz="1400" dirty="0">
                  <a:solidFill>
                    <a:srgbClr val="595959"/>
                  </a:solidFill>
                </a:rPr>
                <a:t>Distributes the leg load Protects  bottom of the leg</a:t>
              </a:r>
            </a:p>
          </p:txBody>
        </p:sp>
      </p:grpSp>
      <p:cxnSp>
        <p:nvCxnSpPr>
          <p:cNvPr id="38" name="Straight Connector 37"/>
          <p:cNvCxnSpPr/>
          <p:nvPr/>
        </p:nvCxnSpPr>
        <p:spPr>
          <a:xfrm>
            <a:off x="10352998" y="424246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fixed_base_plate.psd"/>
          <p:cNvPicPr>
            <a:picLocks noChangeAspect="1"/>
          </p:cNvPicPr>
          <p:nvPr/>
        </p:nvPicPr>
        <p:blipFill>
          <a:blip r:embed="rId3"/>
          <a:stretch>
            <a:fillRect/>
          </a:stretch>
        </p:blipFill>
        <p:spPr>
          <a:xfrm>
            <a:off x="10043583" y="2691247"/>
            <a:ext cx="1340630" cy="1425670"/>
          </a:xfrm>
          <a:prstGeom prst="rect">
            <a:avLst/>
          </a:prstGeom>
        </p:spPr>
      </p:pic>
      <p:pic>
        <p:nvPicPr>
          <p:cNvPr id="44" name="Picture 43" descr="Crossbraces.psd"/>
          <p:cNvPicPr>
            <a:picLocks noChangeAspect="1"/>
          </p:cNvPicPr>
          <p:nvPr/>
        </p:nvPicPr>
        <p:blipFill>
          <a:blip r:embed="rId4"/>
          <a:stretch>
            <a:fillRect/>
          </a:stretch>
        </p:blipFill>
        <p:spPr>
          <a:xfrm>
            <a:off x="4672098" y="3091857"/>
            <a:ext cx="2713375" cy="919225"/>
          </a:xfrm>
          <a:prstGeom prst="rect">
            <a:avLst/>
          </a:prstGeom>
        </p:spPr>
      </p:pic>
      <p:pic>
        <p:nvPicPr>
          <p:cNvPr id="45" name="Picture 44" descr="Coupling pin.jpg"/>
          <p:cNvPicPr>
            <a:picLocks noChangeAspect="1"/>
          </p:cNvPicPr>
          <p:nvPr/>
        </p:nvPicPr>
        <p:blipFill>
          <a:blip r:embed="rId5"/>
          <a:stretch>
            <a:fillRect/>
          </a:stretch>
        </p:blipFill>
        <p:spPr>
          <a:xfrm rot="16200000">
            <a:off x="2837012" y="2984080"/>
            <a:ext cx="1590925" cy="611250"/>
          </a:xfrm>
          <a:prstGeom prst="rect">
            <a:avLst/>
          </a:prstGeom>
        </p:spPr>
      </p:pic>
      <p:pic>
        <p:nvPicPr>
          <p:cNvPr id="47" name="Picture 4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7990417" y="1672167"/>
            <a:ext cx="1358900" cy="2603500"/>
          </a:xfrm>
          <a:prstGeom prst="rect">
            <a:avLst/>
          </a:prstGeom>
        </p:spPr>
      </p:pic>
      <p:pic>
        <p:nvPicPr>
          <p:cNvPr id="31" name="Picture 30" descr="Frames.jpg"/>
          <p:cNvPicPr>
            <a:picLocks noChangeAspect="1"/>
          </p:cNvPicPr>
          <p:nvPr/>
        </p:nvPicPr>
        <p:blipFill>
          <a:blip r:embed="rId8"/>
          <a:stretch>
            <a:fillRect/>
          </a:stretch>
        </p:blipFill>
        <p:spPr>
          <a:xfrm>
            <a:off x="207772" y="2254250"/>
            <a:ext cx="3014683" cy="1936751"/>
          </a:xfrm>
          <a:prstGeom prst="rect">
            <a:avLst/>
          </a:prstGeom>
        </p:spPr>
      </p:pic>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1"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par>
                          <p:cTn id="58" fill="hold">
                            <p:stCondLst>
                              <p:cond delay="5500"/>
                            </p:stCondLst>
                            <p:childTnLst>
                              <p:par>
                                <p:cTn id="59" presetID="42"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1" presetClass="entr" presetSubtype="0" fill="hold"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childTnLst>
                          </p:cTn>
                        </p:par>
                        <p:par>
                          <p:cTn id="66" fill="hold">
                            <p:stCondLst>
                              <p:cond delay="6500"/>
                            </p:stCondLst>
                            <p:childTnLst>
                              <p:par>
                                <p:cTn id="67" presetID="10" presetClass="entr" presetSubtype="0" fill="hold"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par>
                          <p:cTn id="70" fill="hold">
                            <p:stCondLst>
                              <p:cond delay="7000"/>
                            </p:stCondLst>
                            <p:childTnLst>
                              <p:par>
                                <p:cTn id="71" presetID="42"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par>
                                <p:cTn id="76" presetID="1" presetClass="entr" presetSubtype="0" fill="hold" nodeType="withEffect">
                                  <p:stCondLst>
                                    <p:cond delay="0"/>
                                  </p:stCondLst>
                                  <p:childTnLst>
                                    <p:set>
                                      <p:cBhvr>
                                        <p:cTn id="7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032000"/>
            <a:ext cx="5105400" cy="4339650"/>
          </a:xfrm>
          <a:prstGeom prst="rect">
            <a:avLst/>
          </a:prstGeom>
          <a:noFill/>
        </p:spPr>
        <p:txBody>
          <a:bodyPr wrap="square" rtlCol="0">
            <a:spAutoFit/>
          </a:bodyPr>
          <a:lstStyle/>
          <a:p>
            <a:pPr>
              <a:spcAft>
                <a:spcPts val="1200"/>
              </a:spcAft>
              <a:buFont typeface="Arial"/>
              <a:buChar char="•"/>
            </a:pPr>
            <a:r>
              <a:rPr lang="en-US" sz="2200" dirty="0">
                <a:solidFill>
                  <a:srgbClr val="7F7F7F"/>
                </a:solidFill>
              </a:rPr>
              <a:t> </a:t>
            </a:r>
            <a:r>
              <a:rPr lang="en-US" sz="2400" cap="all" dirty="0">
                <a:solidFill>
                  <a:schemeClr val="tx1">
                    <a:lumMod val="65000"/>
                    <a:lumOff val="35000"/>
                  </a:schemeClr>
                </a:solidFill>
              </a:rPr>
              <a:t>Easy</a:t>
            </a:r>
            <a:r>
              <a:rPr lang="en-US" sz="2400" dirty="0">
                <a:solidFill>
                  <a:schemeClr val="tx1">
                    <a:lumMod val="65000"/>
                    <a:lumOff val="35000"/>
                  </a:schemeClr>
                </a:solidFill>
              </a:rPr>
              <a:t> to build</a:t>
            </a:r>
          </a:p>
          <a:p>
            <a:pPr>
              <a:buFont typeface="Arial"/>
              <a:buChar char="•"/>
            </a:pPr>
            <a:r>
              <a:rPr lang="en-US" sz="2400" dirty="0">
                <a:solidFill>
                  <a:schemeClr val="tx1">
                    <a:lumMod val="65000"/>
                    <a:lumOff val="35000"/>
                  </a:schemeClr>
                </a:solidFill>
              </a:rPr>
              <a:t> Many </a:t>
            </a:r>
            <a:r>
              <a:rPr lang="en-US" sz="2400" cap="all" dirty="0">
                <a:solidFill>
                  <a:schemeClr val="tx1">
                    <a:lumMod val="65000"/>
                    <a:lumOff val="35000"/>
                  </a:schemeClr>
                </a:solidFill>
              </a:rPr>
              <a:t>different frame styles, </a:t>
            </a:r>
          </a:p>
          <a:p>
            <a:pPr>
              <a:spcAft>
                <a:spcPts val="1200"/>
              </a:spcAft>
            </a:pPr>
            <a:r>
              <a:rPr lang="en-US" sz="2400" cap="all" dirty="0">
                <a:solidFill>
                  <a:schemeClr val="tx1">
                    <a:lumMod val="65000"/>
                    <a:lumOff val="35000"/>
                  </a:schemeClr>
                </a:solidFill>
              </a:rPr>
              <a:t>  sizes </a:t>
            </a:r>
            <a:r>
              <a:rPr lang="en-US" sz="2400" dirty="0">
                <a:solidFill>
                  <a:schemeClr val="tx1">
                    <a:lumMod val="65000"/>
                    <a:lumOff val="35000"/>
                  </a:schemeClr>
                </a:solidFill>
              </a:rPr>
              <a:t>and </a:t>
            </a:r>
            <a:r>
              <a:rPr lang="en-US" sz="2400" cap="all" dirty="0">
                <a:solidFill>
                  <a:schemeClr val="tx1">
                    <a:lumMod val="65000"/>
                    <a:lumOff val="35000"/>
                  </a:schemeClr>
                </a:solidFill>
              </a:rPr>
              <a:t>capacities</a:t>
            </a:r>
            <a:r>
              <a:rPr lang="en-US" sz="2400" dirty="0">
                <a:solidFill>
                  <a:schemeClr val="tx1">
                    <a:lumMod val="65000"/>
                    <a:lumOff val="35000"/>
                  </a:schemeClr>
                </a:solidFill>
              </a:rPr>
              <a:t> available</a:t>
            </a:r>
          </a:p>
          <a:p>
            <a:pPr>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Components</a:t>
            </a:r>
            <a:r>
              <a:rPr lang="en-US" sz="2400" dirty="0">
                <a:solidFill>
                  <a:schemeClr val="tx1">
                    <a:lumMod val="65000"/>
                    <a:lumOff val="35000"/>
                  </a:schemeClr>
                </a:solidFill>
              </a:rPr>
              <a:t> are </a:t>
            </a:r>
            <a:r>
              <a:rPr lang="en-US" sz="2400" cap="all" dirty="0">
                <a:solidFill>
                  <a:schemeClr val="tx1">
                    <a:lumMod val="65000"/>
                    <a:lumOff val="35000"/>
                  </a:schemeClr>
                </a:solidFill>
              </a:rPr>
              <a:t>widely    </a:t>
            </a:r>
          </a:p>
          <a:p>
            <a:pPr>
              <a:spcAft>
                <a:spcPts val="1200"/>
              </a:spcAft>
            </a:pPr>
            <a:r>
              <a:rPr lang="en-US" sz="2400" cap="all" dirty="0">
                <a:solidFill>
                  <a:schemeClr val="tx1">
                    <a:lumMod val="65000"/>
                    <a:lumOff val="35000"/>
                  </a:schemeClr>
                </a:solidFill>
              </a:rPr>
              <a:t>  available</a:t>
            </a:r>
            <a:endParaRPr lang="en-US" sz="2400" dirty="0">
              <a:solidFill>
                <a:schemeClr val="tx1">
                  <a:lumMod val="65000"/>
                  <a:lumOff val="35000"/>
                </a:schemeClr>
              </a:solidFill>
            </a:endParaRPr>
          </a:p>
          <a:p>
            <a:pPr>
              <a:spcAft>
                <a:spcPts val="12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Minimal</a:t>
            </a:r>
            <a:r>
              <a:rPr lang="en-US" sz="2400" dirty="0">
                <a:solidFill>
                  <a:schemeClr val="tx1">
                    <a:lumMod val="65000"/>
                    <a:lumOff val="35000"/>
                  </a:schemeClr>
                </a:solidFill>
              </a:rPr>
              <a:t> </a:t>
            </a:r>
            <a:r>
              <a:rPr lang="en-US" sz="2400" cap="all" dirty="0">
                <a:solidFill>
                  <a:schemeClr val="tx1">
                    <a:lumMod val="65000"/>
                    <a:lumOff val="35000"/>
                  </a:schemeClr>
                </a:solidFill>
              </a:rPr>
              <a:t>expertise</a:t>
            </a:r>
            <a:r>
              <a:rPr lang="en-US" sz="2400" dirty="0">
                <a:solidFill>
                  <a:schemeClr val="tx1">
                    <a:lumMod val="65000"/>
                    <a:lumOff val="35000"/>
                  </a:schemeClr>
                </a:solidFill>
              </a:rPr>
              <a:t> is required</a:t>
            </a:r>
          </a:p>
          <a:p>
            <a:pPr>
              <a:spcAft>
                <a:spcPts val="1200"/>
              </a:spcAft>
              <a:buFont typeface="Arial"/>
              <a:buChar char="•"/>
            </a:pPr>
            <a:r>
              <a:rPr lang="en-US" sz="2400" dirty="0">
                <a:solidFill>
                  <a:schemeClr val="tx1">
                    <a:lumMod val="65000"/>
                    <a:lumOff val="35000"/>
                  </a:schemeClr>
                </a:solidFill>
              </a:rPr>
              <a:t> Relatively </a:t>
            </a:r>
            <a:r>
              <a:rPr lang="en-US" sz="2400" cap="all" dirty="0">
                <a:solidFill>
                  <a:schemeClr val="tx1">
                    <a:lumMod val="65000"/>
                    <a:lumOff val="35000"/>
                  </a:schemeClr>
                </a:solidFill>
              </a:rPr>
              <a:t>low labor costs</a:t>
            </a:r>
          </a:p>
          <a:p>
            <a:pPr>
              <a:spcAft>
                <a:spcPts val="12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Straightforward</a:t>
            </a:r>
            <a:r>
              <a:rPr lang="en-US" sz="2400" dirty="0">
                <a:solidFill>
                  <a:schemeClr val="tx1">
                    <a:lumMod val="65000"/>
                    <a:lumOff val="35000"/>
                  </a:schemeClr>
                </a:solidFill>
              </a:rPr>
              <a:t> system</a:t>
            </a:r>
          </a:p>
          <a:p>
            <a:pPr>
              <a:spcAft>
                <a:spcPts val="12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fewer components </a:t>
            </a:r>
            <a:r>
              <a:rPr lang="en-US" sz="2400" dirty="0">
                <a:solidFill>
                  <a:schemeClr val="tx1">
                    <a:lumMod val="65000"/>
                    <a:lumOff val="35000"/>
                  </a:schemeClr>
                </a:solidFill>
              </a:rPr>
              <a:t>required</a:t>
            </a:r>
          </a:p>
        </p:txBody>
      </p:sp>
      <p:sp>
        <p:nvSpPr>
          <p:cNvPr id="4" name="TextBox 3"/>
          <p:cNvSpPr txBox="1"/>
          <p:nvPr/>
        </p:nvSpPr>
        <p:spPr>
          <a:xfrm>
            <a:off x="6680200" y="2324100"/>
            <a:ext cx="5194300" cy="3139321"/>
          </a:xfrm>
          <a:prstGeom prst="rect">
            <a:avLst/>
          </a:prstGeom>
          <a:noFill/>
        </p:spPr>
        <p:txBody>
          <a:bodyPr wrap="square" rtlCol="0">
            <a:spAutoFit/>
          </a:bodyPr>
          <a:lstStyle/>
          <a:p>
            <a:pPr>
              <a:buFont typeface="Arial"/>
              <a:buChar char="•"/>
            </a:pPr>
            <a:r>
              <a:rPr lang="en-US" sz="2200" dirty="0">
                <a:solidFill>
                  <a:srgbClr val="595959"/>
                </a:solidFill>
              </a:rPr>
              <a:t> </a:t>
            </a:r>
            <a:r>
              <a:rPr lang="en-US" sz="2400" cap="all" dirty="0">
                <a:solidFill>
                  <a:srgbClr val="595959"/>
                </a:solidFill>
              </a:rPr>
              <a:t>Less versatile </a:t>
            </a:r>
            <a:r>
              <a:rPr lang="en-US" sz="2400" dirty="0">
                <a:solidFill>
                  <a:srgbClr val="595959"/>
                </a:solidFill>
              </a:rPr>
              <a:t>than other </a:t>
            </a:r>
          </a:p>
          <a:p>
            <a:pPr>
              <a:spcAft>
                <a:spcPts val="1800"/>
              </a:spcAft>
            </a:pPr>
            <a:r>
              <a:rPr lang="en-US" sz="2400" dirty="0">
                <a:solidFill>
                  <a:srgbClr val="595959"/>
                </a:solidFill>
              </a:rPr>
              <a:t>  types of scaffolds </a:t>
            </a:r>
          </a:p>
          <a:p>
            <a:pPr>
              <a:buFont typeface="Arial"/>
              <a:buChar char="•"/>
            </a:pPr>
            <a:r>
              <a:rPr lang="en-US" sz="2400" dirty="0">
                <a:solidFill>
                  <a:srgbClr val="595959"/>
                </a:solidFill>
              </a:rPr>
              <a:t> </a:t>
            </a:r>
            <a:r>
              <a:rPr lang="en-US" sz="2400" cap="all" dirty="0">
                <a:solidFill>
                  <a:srgbClr val="595959"/>
                </a:solidFill>
              </a:rPr>
              <a:t>Not practical </a:t>
            </a:r>
            <a:r>
              <a:rPr lang="en-US" sz="2400" dirty="0">
                <a:solidFill>
                  <a:srgbClr val="595959"/>
                </a:solidFill>
              </a:rPr>
              <a:t>for use in</a:t>
            </a:r>
            <a:endParaRPr lang="en-US" sz="2400" cap="all" dirty="0">
              <a:solidFill>
                <a:srgbClr val="595959"/>
              </a:solidFill>
            </a:endParaRPr>
          </a:p>
          <a:p>
            <a:pPr>
              <a:spcAft>
                <a:spcPts val="1800"/>
              </a:spcAft>
            </a:pPr>
            <a:r>
              <a:rPr lang="en-US" sz="2400" cap="all" dirty="0">
                <a:solidFill>
                  <a:srgbClr val="595959"/>
                </a:solidFill>
              </a:rPr>
              <a:t>  confined spaces</a:t>
            </a:r>
            <a:endParaRPr lang="en-US" sz="2400" dirty="0">
              <a:solidFill>
                <a:srgbClr val="595959"/>
              </a:solidFill>
            </a:endParaRPr>
          </a:p>
          <a:p>
            <a:pPr>
              <a:buFont typeface="Arial"/>
              <a:buChar char="•"/>
            </a:pPr>
            <a:r>
              <a:rPr lang="en-US" sz="2400" dirty="0">
                <a:solidFill>
                  <a:srgbClr val="595959"/>
                </a:solidFill>
              </a:rPr>
              <a:t> DIFFICULT to build around </a:t>
            </a:r>
          </a:p>
          <a:p>
            <a:r>
              <a:rPr lang="en-US" sz="2400" cap="all" dirty="0">
                <a:solidFill>
                  <a:srgbClr val="595959"/>
                </a:solidFill>
              </a:rPr>
              <a:t>  obstructions</a:t>
            </a:r>
            <a:r>
              <a:rPr lang="en-US" sz="2400" dirty="0">
                <a:solidFill>
                  <a:srgbClr val="595959"/>
                </a:solidFill>
              </a:rPr>
              <a:t> or </a:t>
            </a:r>
            <a:r>
              <a:rPr lang="en-US" sz="2400" cap="all" dirty="0">
                <a:solidFill>
                  <a:srgbClr val="595959"/>
                </a:solidFill>
              </a:rPr>
              <a:t>irregular </a:t>
            </a:r>
          </a:p>
          <a:p>
            <a:r>
              <a:rPr lang="en-US" sz="2400" cap="all" dirty="0">
                <a:solidFill>
                  <a:srgbClr val="595959"/>
                </a:solidFill>
              </a:rPr>
              <a:t>  shapes</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9" name="Straight Connector 8"/>
          <p:cNvCxnSpPr/>
          <p:nvPr/>
        </p:nvCxnSpPr>
        <p:spPr>
          <a:xfrm rot="5400000">
            <a:off x="3567906" y="3886200"/>
            <a:ext cx="4979194" cy="794"/>
          </a:xfrm>
          <a:prstGeom prst="line">
            <a:avLst/>
          </a:prstGeom>
          <a:ln w="12700" cap="flat" cmpd="sng" algn="ctr">
            <a:solidFill>
              <a:schemeClr val="tx1">
                <a:lumMod val="75000"/>
                <a:lumOff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51200" y="419100"/>
            <a:ext cx="5638800" cy="769441"/>
          </a:xfrm>
          <a:prstGeom prst="rect">
            <a:avLst/>
          </a:prstGeom>
          <a:noFill/>
        </p:spPr>
        <p:txBody>
          <a:bodyPr wrap="square" rtlCol="0">
            <a:spAutoFit/>
          </a:bodyPr>
          <a:lstStyle/>
          <a:p>
            <a:r>
              <a:rPr lang="en-US" sz="4400" dirty="0">
                <a:solidFill>
                  <a:schemeClr val="tx2"/>
                </a:solidFill>
              </a:rPr>
              <a:t>FRAME SCAFFOLDS</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5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2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3"/>
                                        </p:tgtEl>
                                        <p:attrNameLst>
                                          <p:attrName>ppt_x</p:attrName>
                                          <p:attrName>ppt_y</p:attrName>
                                        </p:attrNameLst>
                                      </p:cBhvr>
                                    </p:animMotion>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stems scaffold NEW.jpg"/>
          <p:cNvPicPr>
            <a:picLocks noChangeAspect="1"/>
          </p:cNvPicPr>
          <p:nvPr/>
        </p:nvPicPr>
        <p:blipFill>
          <a:blip r:embed="rId3"/>
          <a:stretch>
            <a:fillRect/>
          </a:stretch>
        </p:blipFill>
        <p:spPr>
          <a:xfrm>
            <a:off x="671576" y="0"/>
            <a:ext cx="5056124" cy="6350000"/>
          </a:xfrm>
          <a:prstGeom prst="rect">
            <a:avLst/>
          </a:prstGeom>
        </p:spPr>
      </p:pic>
      <p:sp>
        <p:nvSpPr>
          <p:cNvPr id="52" name="TextBox 51"/>
          <p:cNvSpPr txBox="1"/>
          <p:nvPr/>
        </p:nvSpPr>
        <p:spPr>
          <a:xfrm>
            <a:off x="6131072" y="3252509"/>
            <a:ext cx="5454463" cy="769441"/>
          </a:xfrm>
          <a:prstGeom prst="rect">
            <a:avLst/>
          </a:prstGeom>
          <a:noFill/>
        </p:spPr>
        <p:txBody>
          <a:bodyPr wrap="none" rtlCol="0">
            <a:spAutoFit/>
          </a:bodyPr>
          <a:lstStyle/>
          <a:p>
            <a:pPr algn="ctr"/>
            <a:r>
              <a:rPr lang="id-ID" sz="4400" cap="all" dirty="0">
                <a:solidFill>
                  <a:srgbClr val="44546A"/>
                </a:solidFill>
                <a:latin typeface="+mj-lt"/>
              </a:rPr>
              <a:t>System Scaffolds</a:t>
            </a:r>
            <a:endParaRPr lang="en-US" sz="4400" cap="all" dirty="0">
              <a:solidFill>
                <a:srgbClr val="44546A"/>
              </a:solidFill>
              <a:latin typeface="+mj-lt"/>
            </a:endParaRPr>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665134" y="340783"/>
            <a:ext cx="1041400" cy="1879600"/>
          </a:xfrm>
          <a:prstGeom prst="rect">
            <a:avLst/>
          </a:prstGeom>
        </p:spPr>
      </p:pic>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798233" y="588433"/>
            <a:ext cx="1092200" cy="6223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1488017" y="2647950"/>
            <a:ext cx="1003300" cy="736600"/>
          </a:xfrm>
          <a:prstGeom prst="rect">
            <a:avLst/>
          </a:prstGeom>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442383" y="5251450"/>
            <a:ext cx="1485900" cy="673100"/>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3790950" y="5183716"/>
            <a:ext cx="1752600" cy="914400"/>
          </a:xfrm>
          <a:prstGeom prst="rect">
            <a:avLst/>
          </a:prstGeom>
        </p:spPr>
      </p:pic>
      <p:sp>
        <p:nvSpPr>
          <p:cNvPr id="9" name="TextBox 8"/>
          <p:cNvSpPr txBox="1"/>
          <p:nvPr/>
        </p:nvSpPr>
        <p:spPr>
          <a:xfrm>
            <a:off x="6261100" y="4102100"/>
            <a:ext cx="5321300" cy="1338828"/>
          </a:xfrm>
          <a:prstGeom prst="rect">
            <a:avLst/>
          </a:prstGeom>
          <a:noFill/>
        </p:spPr>
        <p:txBody>
          <a:bodyPr wrap="square" rtlCol="0">
            <a:spAutoFit/>
          </a:bodyPr>
          <a:lstStyle/>
          <a:p>
            <a:r>
              <a:rPr lang="en-US" sz="2600" dirty="0">
                <a:solidFill>
                  <a:srgbClr val="595959"/>
                </a:solidFill>
              </a:rPr>
              <a:t>System Scaffolds have fixed connection points at equal </a:t>
            </a:r>
          </a:p>
          <a:p>
            <a:r>
              <a:rPr lang="en-US" sz="2600" dirty="0">
                <a:solidFill>
                  <a:srgbClr val="595959"/>
                </a:solidFill>
              </a:rPr>
              <a:t>intervals along the posts</a:t>
            </a:r>
            <a:r>
              <a:rPr lang="en-US" sz="2600" i="1" dirty="0">
                <a:solidFill>
                  <a:srgbClr val="595959"/>
                </a:solidFill>
              </a:rPr>
              <a:t>.</a:t>
            </a:r>
          </a:p>
        </p:txBody>
      </p:sp>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ppt_x</p:attrName>
                                        </p:attrNameLst>
                                      </p:cBhvr>
                                      <p:tavLst>
                                        <p:tav tm="0">
                                          <p:val>
                                            <p:strVal val="#ppt_x-.2"/>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ppt_x</p:attrName>
                                        </p:attrNameLst>
                                      </p:cBhvr>
                                      <p:tavLst>
                                        <p:tav tm="0">
                                          <p:val>
                                            <p:strVal val="#ppt_x-.2"/>
                                          </p:val>
                                        </p:tav>
                                        <p:tav tm="100000">
                                          <p:val>
                                            <p:strVal val="#ppt_x"/>
                                          </p:val>
                                        </p:tav>
                                      </p:tavLst>
                                    </p:anim>
                                    <p:anim calcmode="lin" valueType="num">
                                      <p:cBhvr>
                                        <p:cTn id="4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524" y="680759"/>
            <a:ext cx="7460997" cy="830997"/>
          </a:xfrm>
          <a:prstGeom prst="rect">
            <a:avLst/>
          </a:prstGeom>
          <a:noFill/>
        </p:spPr>
        <p:txBody>
          <a:bodyPr wrap="none" rtlCol="0">
            <a:spAutoFit/>
          </a:bodyPr>
          <a:lstStyle/>
          <a:p>
            <a:pPr algn="ctr"/>
            <a:r>
              <a:rPr lang="id-ID" sz="4800" cap="all" dirty="0">
                <a:solidFill>
                  <a:schemeClr val="tx2"/>
                </a:solidFill>
                <a:latin typeface="+mj-lt"/>
              </a:rPr>
              <a:t>Types of Connections</a:t>
            </a:r>
            <a:endParaRPr lang="en-US" sz="4800" cap="all" dirty="0">
              <a:solidFill>
                <a:schemeClr val="tx2"/>
              </a:solidFill>
              <a:latin typeface="+mj-lt"/>
            </a:endParaRPr>
          </a:p>
        </p:txBody>
      </p:sp>
      <p:grpSp>
        <p:nvGrpSpPr>
          <p:cNvPr id="2" name="Group 23"/>
          <p:cNvGrpSpPr/>
          <p:nvPr/>
        </p:nvGrpSpPr>
        <p:grpSpPr>
          <a:xfrm>
            <a:off x="546100" y="2663017"/>
            <a:ext cx="1949450" cy="2590365"/>
            <a:chOff x="469900" y="2256617"/>
            <a:chExt cx="1949450" cy="2590365"/>
          </a:xfrm>
        </p:grpSpPr>
        <p:sp>
          <p:nvSpPr>
            <p:cNvPr id="20" name="TextBox 19"/>
            <p:cNvSpPr txBox="1"/>
            <p:nvPr/>
          </p:nvSpPr>
          <p:spPr>
            <a:xfrm>
              <a:off x="956423" y="4477650"/>
              <a:ext cx="1056700" cy="369332"/>
            </a:xfrm>
            <a:prstGeom prst="rect">
              <a:avLst/>
            </a:prstGeom>
            <a:noFill/>
          </p:spPr>
          <p:txBody>
            <a:bodyPr wrap="none" rtlCol="0">
              <a:spAutoFit/>
            </a:bodyPr>
            <a:lstStyle/>
            <a:p>
              <a:pPr algn="ctr"/>
              <a:r>
                <a:rPr lang="id-ID" dirty="0">
                  <a:solidFill>
                    <a:srgbClr val="595959"/>
                  </a:solidFill>
                  <a:latin typeface="+mj-lt"/>
                </a:rPr>
                <a:t>V-LOCK</a:t>
              </a:r>
            </a:p>
          </p:txBody>
        </p:sp>
        <p:cxnSp>
          <p:nvCxnSpPr>
            <p:cNvPr id="39" name="Straight Connector 38"/>
            <p:cNvCxnSpPr/>
            <p:nvPr/>
          </p:nvCxnSpPr>
          <p:spPr>
            <a:xfrm>
              <a:off x="1014048" y="43377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69900" y="2256617"/>
              <a:ext cx="1949450" cy="1896283"/>
            </a:xfrm>
            <a:prstGeom prst="rect">
              <a:avLst/>
            </a:prstGeom>
          </p:spPr>
        </p:pic>
      </p:grpSp>
      <p:grpSp>
        <p:nvGrpSpPr>
          <p:cNvPr id="4" name="Group 33"/>
          <p:cNvGrpSpPr/>
          <p:nvPr/>
        </p:nvGrpSpPr>
        <p:grpSpPr>
          <a:xfrm>
            <a:off x="6477000" y="2795578"/>
            <a:ext cx="1854200" cy="2457804"/>
            <a:chOff x="6438900" y="2452678"/>
            <a:chExt cx="1854200" cy="2457804"/>
          </a:xfrm>
        </p:grpSpPr>
        <p:sp>
          <p:nvSpPr>
            <p:cNvPr id="25" name="TextBox 24"/>
            <p:cNvSpPr txBox="1"/>
            <p:nvPr/>
          </p:nvSpPr>
          <p:spPr>
            <a:xfrm>
              <a:off x="6772560" y="4541150"/>
              <a:ext cx="1300356" cy="369332"/>
            </a:xfrm>
            <a:prstGeom prst="rect">
              <a:avLst/>
            </a:prstGeom>
            <a:noFill/>
          </p:spPr>
          <p:txBody>
            <a:bodyPr wrap="none" rtlCol="0">
              <a:spAutoFit/>
            </a:bodyPr>
            <a:lstStyle/>
            <a:p>
              <a:pPr algn="ctr"/>
              <a:r>
                <a:rPr lang="id-ID" dirty="0">
                  <a:solidFill>
                    <a:srgbClr val="595959"/>
                  </a:solidFill>
                  <a:latin typeface="+mj-lt"/>
                </a:rPr>
                <a:t>CUPLOCK</a:t>
              </a:r>
            </a:p>
          </p:txBody>
        </p:sp>
        <p:cxnSp>
          <p:nvCxnSpPr>
            <p:cNvPr id="41" name="Straight Connector 40"/>
            <p:cNvCxnSpPr/>
            <p:nvPr/>
          </p:nvCxnSpPr>
          <p:spPr>
            <a:xfrm>
              <a:off x="7024379" y="44012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438900" y="2452678"/>
              <a:ext cx="1854200" cy="1736206"/>
            </a:xfrm>
            <a:prstGeom prst="rect">
              <a:avLst/>
            </a:prstGeom>
          </p:spPr>
        </p:pic>
      </p:grpSp>
      <p:grpSp>
        <p:nvGrpSpPr>
          <p:cNvPr id="5" name="Group 37"/>
          <p:cNvGrpSpPr/>
          <p:nvPr/>
        </p:nvGrpSpPr>
        <p:grpSpPr>
          <a:xfrm>
            <a:off x="9410700" y="2644345"/>
            <a:ext cx="1967361" cy="2520137"/>
            <a:chOff x="9334500" y="2377645"/>
            <a:chExt cx="1967361" cy="2520137"/>
          </a:xfrm>
        </p:grpSpPr>
        <p:sp>
          <p:nvSpPr>
            <p:cNvPr id="29" name="TextBox 28"/>
            <p:cNvSpPr txBox="1"/>
            <p:nvPr/>
          </p:nvSpPr>
          <p:spPr>
            <a:xfrm>
              <a:off x="9552201" y="4528450"/>
              <a:ext cx="1749660" cy="369332"/>
            </a:xfrm>
            <a:prstGeom prst="rect">
              <a:avLst/>
            </a:prstGeom>
            <a:noFill/>
          </p:spPr>
          <p:txBody>
            <a:bodyPr wrap="none" rtlCol="0">
              <a:spAutoFit/>
            </a:bodyPr>
            <a:lstStyle/>
            <a:p>
              <a:pPr algn="ctr"/>
              <a:r>
                <a:rPr lang="id-ID" dirty="0">
                  <a:solidFill>
                    <a:srgbClr val="595959"/>
                  </a:solidFill>
                  <a:latin typeface="+mj-lt"/>
                </a:rPr>
                <a:t>RING/ROSETTE</a:t>
              </a:r>
            </a:p>
          </p:txBody>
        </p:sp>
        <p:cxnSp>
          <p:nvCxnSpPr>
            <p:cNvPr id="42" name="Straight Connector 41"/>
            <p:cNvCxnSpPr/>
            <p:nvPr/>
          </p:nvCxnSpPr>
          <p:spPr>
            <a:xfrm>
              <a:off x="9842863" y="4388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9334500" y="2377645"/>
              <a:ext cx="1955800" cy="1885321"/>
            </a:xfrm>
            <a:prstGeom prst="rect">
              <a:avLst/>
            </a:prstGeom>
          </p:spPr>
        </p:pic>
      </p:grpSp>
      <p:grpSp>
        <p:nvGrpSpPr>
          <p:cNvPr id="6" name="Group 26"/>
          <p:cNvGrpSpPr/>
          <p:nvPr/>
        </p:nvGrpSpPr>
        <p:grpSpPr>
          <a:xfrm>
            <a:off x="3563172" y="2671235"/>
            <a:ext cx="1965561" cy="2569447"/>
            <a:chOff x="3575872" y="2290235"/>
            <a:chExt cx="1965561" cy="2569447"/>
          </a:xfrm>
        </p:grpSpPr>
        <p:sp>
          <p:nvSpPr>
            <p:cNvPr id="32" name="TextBox 31"/>
            <p:cNvSpPr txBox="1"/>
            <p:nvPr/>
          </p:nvSpPr>
          <p:spPr>
            <a:xfrm>
              <a:off x="3575872" y="4490350"/>
              <a:ext cx="1699391" cy="369332"/>
            </a:xfrm>
            <a:prstGeom prst="rect">
              <a:avLst/>
            </a:prstGeom>
            <a:noFill/>
          </p:spPr>
          <p:txBody>
            <a:bodyPr wrap="none" rtlCol="0">
              <a:spAutoFit/>
            </a:bodyPr>
            <a:lstStyle/>
            <a:p>
              <a:pPr algn="ctr"/>
              <a:r>
                <a:rPr lang="id-ID" dirty="0">
                  <a:solidFill>
                    <a:srgbClr val="595959"/>
                  </a:solidFill>
                  <a:latin typeface="+mj-lt"/>
                </a:rPr>
                <a:t>DOUBLE RING</a:t>
              </a:r>
            </a:p>
          </p:txBody>
        </p:sp>
        <p:cxnSp>
          <p:nvCxnSpPr>
            <p:cNvPr id="40" name="Straight Connector 39"/>
            <p:cNvCxnSpPr/>
            <p:nvPr/>
          </p:nvCxnSpPr>
          <p:spPr>
            <a:xfrm>
              <a:off x="4048432" y="43631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36" descr="SYSTEMS-double ring.jpg"/>
            <p:cNvPicPr>
              <a:picLocks noChangeAspect="1"/>
            </p:cNvPicPr>
            <p:nvPr/>
          </p:nvPicPr>
          <p:blipFill>
            <a:blip r:embed="rId9"/>
            <a:stretch>
              <a:fillRect/>
            </a:stretch>
          </p:blipFill>
          <p:spPr>
            <a:xfrm>
              <a:off x="3581400" y="2290235"/>
              <a:ext cx="1960033" cy="1960033"/>
            </a:xfrm>
            <a:prstGeom prst="rect">
              <a:avLst/>
            </a:prstGeom>
          </p:spPr>
        </p:pic>
      </p:grpSp>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lide(fromBottom)">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lide(fromBottom)">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60400" y="1918643"/>
            <a:ext cx="5689600" cy="5078313"/>
          </a:xfrm>
          <a:prstGeom prst="rect">
            <a:avLst/>
          </a:prstGeom>
          <a:noFill/>
        </p:spPr>
        <p:txBody>
          <a:bodyPr wrap="square" rtlCol="0">
            <a:spAutoFit/>
          </a:bodyPr>
          <a:lstStyle/>
          <a:p>
            <a:pPr>
              <a:spcAft>
                <a:spcPts val="600"/>
              </a:spcAft>
              <a:buFont typeface="Arial"/>
              <a:buChar char="•"/>
            </a:pPr>
            <a:r>
              <a:rPr lang="en-US" sz="2200" dirty="0">
                <a:solidFill>
                  <a:schemeClr val="tx1">
                    <a:lumMod val="50000"/>
                    <a:lumOff val="50000"/>
                  </a:schemeClr>
                </a:solidFill>
              </a:rPr>
              <a:t> </a:t>
            </a:r>
            <a:r>
              <a:rPr lang="en-US" sz="2200" dirty="0">
                <a:solidFill>
                  <a:srgbClr val="595959"/>
                </a:solidFill>
              </a:rPr>
              <a:t>EASY to assemble</a:t>
            </a:r>
          </a:p>
          <a:p>
            <a:pPr>
              <a:spcAft>
                <a:spcPts val="600"/>
              </a:spcAft>
              <a:buFont typeface="Arial"/>
              <a:buChar char="•"/>
            </a:pPr>
            <a:r>
              <a:rPr lang="en-US" sz="2200" dirty="0">
                <a:solidFill>
                  <a:srgbClr val="595959"/>
                </a:solidFill>
              </a:rPr>
              <a:t> STRONG</a:t>
            </a:r>
          </a:p>
          <a:p>
            <a:pPr>
              <a:spcAft>
                <a:spcPts val="600"/>
              </a:spcAft>
              <a:buFont typeface="Arial"/>
              <a:buChar char="•"/>
            </a:pPr>
            <a:r>
              <a:rPr lang="en-US" sz="2200" dirty="0">
                <a:solidFill>
                  <a:srgbClr val="595959"/>
                </a:solidFill>
              </a:rPr>
              <a:t> Easy </a:t>
            </a:r>
            <a:r>
              <a:rPr lang="en-US" sz="2200" cap="all" dirty="0">
                <a:solidFill>
                  <a:srgbClr val="595959"/>
                </a:solidFill>
              </a:rPr>
              <a:t>storage</a:t>
            </a:r>
            <a:r>
              <a:rPr lang="en-US" sz="2200" dirty="0">
                <a:solidFill>
                  <a:srgbClr val="595959"/>
                </a:solidFill>
              </a:rPr>
              <a:t> &amp; </a:t>
            </a:r>
            <a:r>
              <a:rPr lang="en-US" sz="2200" cap="all" dirty="0">
                <a:solidFill>
                  <a:srgbClr val="595959"/>
                </a:solidFill>
              </a:rPr>
              <a:t>transport</a:t>
            </a:r>
          </a:p>
          <a:p>
            <a:pPr>
              <a:buFont typeface="Arial"/>
              <a:buChar char="•"/>
            </a:pPr>
            <a:r>
              <a:rPr lang="en-US" sz="2200" dirty="0">
                <a:solidFill>
                  <a:srgbClr val="595959"/>
                </a:solidFill>
              </a:rPr>
              <a:t> Can be built </a:t>
            </a:r>
            <a:r>
              <a:rPr lang="en-US" sz="2200" cap="all" dirty="0">
                <a:solidFill>
                  <a:srgbClr val="595959"/>
                </a:solidFill>
              </a:rPr>
              <a:t>without precision</a:t>
            </a:r>
          </a:p>
          <a:p>
            <a:pPr>
              <a:spcAft>
                <a:spcPts val="600"/>
              </a:spcAft>
            </a:pPr>
            <a:r>
              <a:rPr lang="en-US" sz="2200" cap="all" dirty="0">
                <a:solidFill>
                  <a:srgbClr val="595959"/>
                </a:solidFill>
              </a:rPr>
              <a:t>  measuring</a:t>
            </a:r>
            <a:r>
              <a:rPr lang="en-US" sz="2200" dirty="0">
                <a:solidFill>
                  <a:srgbClr val="595959"/>
                </a:solidFill>
              </a:rPr>
              <a:t> </a:t>
            </a:r>
          </a:p>
          <a:p>
            <a:pPr>
              <a:spcAft>
                <a:spcPts val="600"/>
              </a:spcAft>
              <a:buFont typeface="Arial"/>
              <a:buChar char="•"/>
            </a:pPr>
            <a:r>
              <a:rPr lang="en-US" sz="2200" dirty="0">
                <a:solidFill>
                  <a:srgbClr val="595959"/>
                </a:solidFill>
              </a:rPr>
              <a:t> </a:t>
            </a:r>
            <a:r>
              <a:rPr lang="en-US" sz="2200" cap="all" dirty="0">
                <a:solidFill>
                  <a:srgbClr val="595959"/>
                </a:solidFill>
              </a:rPr>
              <a:t>faster</a:t>
            </a:r>
            <a:r>
              <a:rPr lang="en-US" sz="2200" dirty="0">
                <a:solidFill>
                  <a:srgbClr val="595959"/>
                </a:solidFill>
              </a:rPr>
              <a:t> to build than Tube &amp; Clamp</a:t>
            </a:r>
          </a:p>
          <a:p>
            <a:pPr>
              <a:spcAft>
                <a:spcPts val="600"/>
              </a:spcAft>
              <a:buFont typeface="Arial"/>
              <a:buChar char="•"/>
            </a:pPr>
            <a:r>
              <a:rPr lang="en-US" sz="2200" dirty="0">
                <a:solidFill>
                  <a:srgbClr val="595959"/>
                </a:solidFill>
              </a:rPr>
              <a:t> Multiple </a:t>
            </a:r>
            <a:r>
              <a:rPr lang="en-US" sz="2200" cap="all" dirty="0">
                <a:solidFill>
                  <a:srgbClr val="595959"/>
                </a:solidFill>
              </a:rPr>
              <a:t>connection points </a:t>
            </a:r>
          </a:p>
          <a:p>
            <a:pPr>
              <a:buFont typeface="Arial"/>
              <a:buChar char="•"/>
            </a:pPr>
            <a:r>
              <a:rPr lang="en-US" sz="2200" cap="all" dirty="0">
                <a:solidFill>
                  <a:srgbClr val="595959"/>
                </a:solidFill>
              </a:rPr>
              <a:t> </a:t>
            </a:r>
            <a:r>
              <a:rPr lang="en-US" sz="2200" dirty="0">
                <a:solidFill>
                  <a:srgbClr val="595959"/>
                </a:solidFill>
              </a:rPr>
              <a:t>Fits around </a:t>
            </a:r>
            <a:r>
              <a:rPr lang="en-US" sz="2200" cap="all" dirty="0">
                <a:solidFill>
                  <a:srgbClr val="595959"/>
                </a:solidFill>
              </a:rPr>
              <a:t>non-rectangular</a:t>
            </a:r>
          </a:p>
          <a:p>
            <a:r>
              <a:rPr lang="en-US" sz="2200" cap="all" dirty="0">
                <a:solidFill>
                  <a:srgbClr val="595959"/>
                </a:solidFill>
              </a:rPr>
              <a:t>  shapes</a:t>
            </a:r>
          </a:p>
          <a:p>
            <a:pPr>
              <a:buFont typeface="Arial"/>
              <a:buChar char="•"/>
            </a:pPr>
            <a:r>
              <a:rPr lang="en-US" sz="2200" dirty="0">
                <a:solidFill>
                  <a:srgbClr val="595959"/>
                </a:solidFill>
              </a:rPr>
              <a:t> Can be used with </a:t>
            </a:r>
            <a:r>
              <a:rPr lang="en-US" sz="2200" cap="all" dirty="0">
                <a:solidFill>
                  <a:srgbClr val="595959"/>
                </a:solidFill>
              </a:rPr>
              <a:t>Tube &amp; Clamp</a:t>
            </a:r>
          </a:p>
          <a:p>
            <a:pPr>
              <a:spcAft>
                <a:spcPts val="600"/>
              </a:spcAft>
            </a:pPr>
            <a:r>
              <a:rPr lang="en-US" sz="2200" cap="all" dirty="0">
                <a:solidFill>
                  <a:srgbClr val="595959"/>
                </a:solidFill>
              </a:rPr>
              <a:t>  components </a:t>
            </a:r>
          </a:p>
          <a:p>
            <a:pPr>
              <a:spcAft>
                <a:spcPts val="600"/>
              </a:spcAft>
              <a:buFont typeface="Arial"/>
              <a:buChar char="•"/>
            </a:pPr>
            <a:r>
              <a:rPr lang="en-US" sz="2200" dirty="0">
                <a:solidFill>
                  <a:srgbClr val="595959"/>
                </a:solidFill>
              </a:rPr>
              <a:t> </a:t>
            </a:r>
            <a:r>
              <a:rPr lang="en-US" sz="2200" cap="all" dirty="0">
                <a:solidFill>
                  <a:srgbClr val="595959"/>
                </a:solidFill>
              </a:rPr>
              <a:t>variety of lengths </a:t>
            </a:r>
            <a:r>
              <a:rPr lang="en-US" sz="2200" dirty="0">
                <a:solidFill>
                  <a:srgbClr val="595959"/>
                </a:solidFill>
              </a:rPr>
              <a:t>available</a:t>
            </a:r>
          </a:p>
          <a:p>
            <a:pPr>
              <a:spcAft>
                <a:spcPts val="600"/>
              </a:spcAft>
              <a:buFont typeface="Arial"/>
              <a:buChar char="•"/>
            </a:pPr>
            <a:endParaRPr lang="en-US" sz="2000" dirty="0">
              <a:solidFill>
                <a:schemeClr val="tx1">
                  <a:lumMod val="50000"/>
                  <a:lumOff val="50000"/>
                </a:schemeClr>
              </a:solidFill>
            </a:endParaRPr>
          </a:p>
        </p:txBody>
      </p:sp>
      <p:sp>
        <p:nvSpPr>
          <p:cNvPr id="10" name="TextBox 9"/>
          <p:cNvSpPr txBox="1"/>
          <p:nvPr/>
        </p:nvSpPr>
        <p:spPr>
          <a:xfrm>
            <a:off x="6032500" y="2134374"/>
            <a:ext cx="6159500" cy="4724370"/>
          </a:xfrm>
          <a:prstGeom prst="rect">
            <a:avLst/>
          </a:prstGeom>
          <a:noFill/>
        </p:spPr>
        <p:txBody>
          <a:bodyPr wrap="square" rtlCol="0" anchor="t" anchorCtr="0">
            <a:spAutoFit/>
          </a:bodyPr>
          <a:lstStyle/>
          <a:p>
            <a:pPr marL="180000" indent="97200">
              <a:buFont typeface="Arial"/>
              <a:buChar char="•"/>
            </a:pPr>
            <a:r>
              <a:rPr lang="en-US" sz="2200" dirty="0">
                <a:solidFill>
                  <a:schemeClr val="tx1">
                    <a:lumMod val="50000"/>
                    <a:lumOff val="50000"/>
                  </a:schemeClr>
                </a:solidFill>
              </a:rPr>
              <a:t> </a:t>
            </a:r>
            <a:r>
              <a:rPr lang="en-US" sz="2200" cap="all" dirty="0">
                <a:solidFill>
                  <a:srgbClr val="595959"/>
                </a:solidFill>
              </a:rPr>
              <a:t>needs more skill </a:t>
            </a:r>
            <a:r>
              <a:rPr lang="en-US" sz="2200" dirty="0">
                <a:solidFill>
                  <a:srgbClr val="595959"/>
                </a:solidFill>
              </a:rPr>
              <a:t>to build than frame</a:t>
            </a:r>
          </a:p>
          <a:p>
            <a:pPr marL="180000" indent="97200">
              <a:spcAft>
                <a:spcPts val="600"/>
              </a:spcAft>
            </a:pPr>
            <a:r>
              <a:rPr lang="en-US" sz="2200" dirty="0">
                <a:solidFill>
                  <a:srgbClr val="595959"/>
                </a:solidFill>
              </a:rPr>
              <a:t> scaffolds</a:t>
            </a:r>
          </a:p>
          <a:p>
            <a:pPr marL="180000" indent="97200">
              <a:spcAft>
                <a:spcPts val="600"/>
              </a:spcAft>
              <a:buFont typeface="Arial"/>
              <a:buChar char="•"/>
            </a:pPr>
            <a:r>
              <a:rPr lang="en-US" sz="2200" dirty="0">
                <a:solidFill>
                  <a:srgbClr val="595959"/>
                </a:solidFill>
              </a:rPr>
              <a:t> Requires </a:t>
            </a:r>
            <a:r>
              <a:rPr lang="en-US" sz="2200" cap="all" dirty="0">
                <a:solidFill>
                  <a:srgbClr val="595959"/>
                </a:solidFill>
              </a:rPr>
              <a:t>many components</a:t>
            </a:r>
          </a:p>
          <a:p>
            <a:pPr marL="180000" indent="97200">
              <a:spcAft>
                <a:spcPts val="600"/>
              </a:spcAft>
              <a:buFont typeface="Arial"/>
              <a:buChar char="•"/>
            </a:pPr>
            <a:r>
              <a:rPr lang="en-US" sz="2200" dirty="0">
                <a:solidFill>
                  <a:srgbClr val="595959"/>
                </a:solidFill>
              </a:rPr>
              <a:t> </a:t>
            </a:r>
            <a:r>
              <a:rPr lang="en-US" sz="2200" cap="all" dirty="0">
                <a:solidFill>
                  <a:srgbClr val="595959"/>
                </a:solidFill>
              </a:rPr>
              <a:t>Not as many </a:t>
            </a:r>
            <a:r>
              <a:rPr lang="en-US" sz="2200" dirty="0">
                <a:solidFill>
                  <a:srgbClr val="595959"/>
                </a:solidFill>
              </a:rPr>
              <a:t>possible </a:t>
            </a:r>
            <a:r>
              <a:rPr lang="en-US" sz="2200" cap="all" dirty="0">
                <a:solidFill>
                  <a:srgbClr val="595959"/>
                </a:solidFill>
              </a:rPr>
              <a:t>configurations</a:t>
            </a:r>
          </a:p>
          <a:p>
            <a:pPr marL="180000" indent="97200">
              <a:buFont typeface="Arial"/>
              <a:buChar char="•"/>
            </a:pPr>
            <a:r>
              <a:rPr lang="en-US" sz="2200" dirty="0">
                <a:solidFill>
                  <a:srgbClr val="595959"/>
                </a:solidFill>
              </a:rPr>
              <a:t> </a:t>
            </a:r>
            <a:r>
              <a:rPr lang="en-US" sz="2200" cap="all" dirty="0">
                <a:solidFill>
                  <a:srgbClr val="595959"/>
                </a:solidFill>
              </a:rPr>
              <a:t>Requires</a:t>
            </a:r>
            <a:r>
              <a:rPr lang="en-US" sz="2200" dirty="0">
                <a:solidFill>
                  <a:srgbClr val="595959"/>
                </a:solidFill>
              </a:rPr>
              <a:t> many </a:t>
            </a:r>
            <a:r>
              <a:rPr lang="en-US" sz="2200" cap="all" dirty="0">
                <a:solidFill>
                  <a:srgbClr val="595959"/>
                </a:solidFill>
              </a:rPr>
              <a:t>different sizes </a:t>
            </a:r>
            <a:r>
              <a:rPr lang="en-US" sz="2200" dirty="0">
                <a:solidFill>
                  <a:srgbClr val="595959"/>
                </a:solidFill>
              </a:rPr>
              <a:t>of</a:t>
            </a:r>
          </a:p>
          <a:p>
            <a:pPr marL="180000" indent="97200">
              <a:spcAft>
                <a:spcPts val="600"/>
              </a:spcAft>
            </a:pPr>
            <a:r>
              <a:rPr lang="en-US" sz="2200" dirty="0">
                <a:solidFill>
                  <a:srgbClr val="595959"/>
                </a:solidFill>
              </a:rPr>
              <a:t> components </a:t>
            </a:r>
          </a:p>
          <a:p>
            <a:pPr marL="180000" indent="97200">
              <a:buFont typeface="Arial"/>
              <a:buChar char="•"/>
            </a:pPr>
            <a:r>
              <a:rPr lang="en-US" sz="2200" dirty="0">
                <a:solidFill>
                  <a:srgbClr val="595959"/>
                </a:solidFill>
              </a:rPr>
              <a:t>  </a:t>
            </a:r>
            <a:r>
              <a:rPr lang="en-US" sz="2200" cap="all" dirty="0">
                <a:solidFill>
                  <a:srgbClr val="595959"/>
                </a:solidFill>
              </a:rPr>
              <a:t>some</a:t>
            </a:r>
            <a:r>
              <a:rPr lang="en-US" sz="2200" dirty="0">
                <a:solidFill>
                  <a:srgbClr val="595959"/>
                </a:solidFill>
              </a:rPr>
              <a:t> systems can </a:t>
            </a:r>
            <a:r>
              <a:rPr lang="en-US" sz="2200" cap="all" dirty="0">
                <a:solidFill>
                  <a:srgbClr val="595959"/>
                </a:solidFill>
              </a:rPr>
              <a:t>only handle Four</a:t>
            </a:r>
          </a:p>
          <a:p>
            <a:pPr marL="180000" indent="97200"/>
            <a:r>
              <a:rPr lang="en-US" sz="2200" cap="all" dirty="0">
                <a:solidFill>
                  <a:srgbClr val="595959"/>
                </a:solidFill>
              </a:rPr>
              <a:t>  (4) attachments</a:t>
            </a:r>
            <a:r>
              <a:rPr lang="en-US" sz="2200" dirty="0">
                <a:solidFill>
                  <a:srgbClr val="595959"/>
                </a:solidFill>
              </a:rPr>
              <a:t> at connection point</a:t>
            </a:r>
          </a:p>
          <a:p>
            <a:pPr>
              <a:spcAft>
                <a:spcPts val="600"/>
              </a:spcAft>
              <a:buFont typeface="Arial"/>
              <a:buChar char="•"/>
            </a:pPr>
            <a:endParaRPr lang="en-US" sz="2000" dirty="0">
              <a:solidFill>
                <a:schemeClr val="tx1">
                  <a:lumMod val="50000"/>
                  <a:lumOff val="50000"/>
                </a:schemeClr>
              </a:solidFill>
            </a:endParaRPr>
          </a:p>
          <a:p>
            <a:pPr>
              <a:spcAft>
                <a:spcPts val="600"/>
              </a:spcAft>
              <a:buFont typeface="Arial"/>
              <a:buChar char="•"/>
            </a:pPr>
            <a:endParaRPr lang="en-US" sz="2000" dirty="0">
              <a:solidFill>
                <a:schemeClr val="tx1">
                  <a:lumMod val="50000"/>
                  <a:lumOff val="50000"/>
                </a:schemeClr>
              </a:solidFill>
            </a:endParaRPr>
          </a:p>
          <a:p>
            <a:pPr>
              <a:spcAft>
                <a:spcPts val="600"/>
              </a:spcAft>
              <a:buFont typeface="Arial"/>
              <a:buChar char="•"/>
            </a:pPr>
            <a:endParaRPr lang="en-US" sz="2000" dirty="0">
              <a:solidFill>
                <a:schemeClr val="tx1">
                  <a:lumMod val="50000"/>
                  <a:lumOff val="50000"/>
                </a:schemeClr>
              </a:solidFill>
            </a:endParaRPr>
          </a:p>
          <a:p>
            <a:pPr>
              <a:spcAft>
                <a:spcPts val="600"/>
              </a:spcAft>
              <a:buFont typeface="Arial"/>
              <a:buChar char="•"/>
            </a:pPr>
            <a:endParaRPr lang="en-US" sz="2000" dirty="0">
              <a:solidFill>
                <a:schemeClr val="tx1">
                  <a:lumMod val="50000"/>
                  <a:lumOff val="50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491706" y="3898900"/>
            <a:ext cx="4953794" cy="7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289300" y="469900"/>
            <a:ext cx="5778500" cy="769441"/>
          </a:xfrm>
          <a:prstGeom prst="rect">
            <a:avLst/>
          </a:prstGeom>
          <a:noFill/>
        </p:spPr>
        <p:txBody>
          <a:bodyPr wrap="square" rtlCol="0">
            <a:spAutoFit/>
          </a:bodyPr>
          <a:lstStyle/>
          <a:p>
            <a:r>
              <a:rPr lang="en-US" sz="4400" cap="all" dirty="0">
                <a:solidFill>
                  <a:schemeClr val="tx2"/>
                </a:solidFill>
              </a:rPr>
              <a:t>SYSTEM SCAFFOLDS</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ppt_x"/>
                                          </p:val>
                                        </p:tav>
                                        <p:tav tm="100000">
                                          <p:val>
                                            <p:strVal val="#ppt_x"/>
                                          </p:val>
                                        </p:tav>
                                      </p:tavLst>
                                    </p:anim>
                                    <p:anim calcmode="lin" valueType="num">
                                      <p:cBhvr additive="base">
                                        <p:cTn id="2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style.rotation</p:attrName>
                                        </p:attrNameLst>
                                      </p:cBhvr>
                                      <p:tavLst>
                                        <p:tav tm="0">
                                          <p:val>
                                            <p:fltVal val="720"/>
                                          </p:val>
                                        </p:tav>
                                        <p:tav tm="100000">
                                          <p:val>
                                            <p:fltVal val="0"/>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 calcmode="lin" valueType="num">
                                      <p:cBhvr>
                                        <p:cTn id="32"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153938" y="504569"/>
            <a:ext cx="4522962" cy="5595926"/>
          </a:xfrm>
          <a:prstGeom prst="rect">
            <a:avLst/>
          </a:prstGeom>
        </p:spPr>
      </p:pic>
      <p:sp>
        <p:nvSpPr>
          <p:cNvPr id="52" name="TextBox 51"/>
          <p:cNvSpPr txBox="1"/>
          <p:nvPr/>
        </p:nvSpPr>
        <p:spPr>
          <a:xfrm>
            <a:off x="6745470" y="2882092"/>
            <a:ext cx="4149618" cy="1446550"/>
          </a:xfrm>
          <a:prstGeom prst="rect">
            <a:avLst/>
          </a:prstGeom>
          <a:noFill/>
        </p:spPr>
        <p:txBody>
          <a:bodyPr wrap="none" rtlCol="0">
            <a:spAutoFit/>
          </a:bodyPr>
          <a:lstStyle/>
          <a:p>
            <a:r>
              <a:rPr lang="id-ID" sz="4400" cap="all" dirty="0">
                <a:solidFill>
                  <a:srgbClr val="44546A"/>
                </a:solidFill>
                <a:latin typeface="+mj-lt"/>
              </a:rPr>
              <a:t>Tube &amp; Clamp</a:t>
            </a:r>
          </a:p>
          <a:p>
            <a:r>
              <a:rPr lang="id-ID" sz="4400" cap="all" dirty="0">
                <a:solidFill>
                  <a:srgbClr val="44546A"/>
                </a:solidFill>
                <a:latin typeface="+mj-lt"/>
              </a:rPr>
              <a:t> Scaffolds</a:t>
            </a:r>
            <a:endParaRPr lang="en-US" sz="4400" cap="all" dirty="0">
              <a:solidFill>
                <a:srgbClr val="44546A"/>
              </a:solidFill>
              <a:latin typeface="+mj-lt"/>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316817" y="552450"/>
            <a:ext cx="838200" cy="5842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242733" y="2836333"/>
            <a:ext cx="762000" cy="647700"/>
          </a:xfrm>
          <a:prstGeom prst="rect">
            <a:avLst/>
          </a:prstGeom>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2984500" y="5204883"/>
            <a:ext cx="914400" cy="812800"/>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5340350" y="1570567"/>
            <a:ext cx="927100" cy="939800"/>
          </a:xfrm>
          <a:prstGeom prst="rect">
            <a:avLst/>
          </a:prstGeom>
        </p:spPr>
      </p:pic>
      <p:grpSp>
        <p:nvGrpSpPr>
          <p:cNvPr id="2" name="Group 14"/>
          <p:cNvGrpSpPr/>
          <p:nvPr/>
        </p:nvGrpSpPr>
        <p:grpSpPr>
          <a:xfrm>
            <a:off x="5441950" y="4874683"/>
            <a:ext cx="1473200" cy="795870"/>
            <a:chOff x="5962650" y="4455583"/>
            <a:chExt cx="1473200" cy="795870"/>
          </a:xfrm>
        </p:grpSpPr>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5962650" y="4781553"/>
              <a:ext cx="1473200" cy="469900"/>
            </a:xfrm>
            <a:prstGeom prst="rect">
              <a:avLst/>
            </a:prstGeom>
          </p:spPr>
        </p:pic>
        <p:pic>
          <p:nvPicPr>
            <p:cNvPr id="14" name="Picture 1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rot="19890048">
              <a:off x="5983816" y="4455583"/>
              <a:ext cx="266700" cy="444500"/>
            </a:xfrm>
            <a:prstGeom prst="rect">
              <a:avLst/>
            </a:prstGeom>
          </p:spPr>
        </p:pic>
      </p:grpSp>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7"/>
              <a:stretch>
                <a:fillRect/>
              </a:stretch>
            </p:blipFill>
          </mc:Choice>
          <mc:Fallback>
            <p:blipFill>
              <a:blip r:embed="rId18"/>
              <a:stretch>
                <a:fillRect/>
              </a:stretch>
            </p:blipFill>
          </mc:Fallback>
        </mc:AlternateContent>
        <p:spPr>
          <a:xfrm>
            <a:off x="3862917" y="5488517"/>
            <a:ext cx="1308100" cy="800100"/>
          </a:xfrm>
          <a:prstGeom prst="rect">
            <a:avLst/>
          </a:prstGeom>
        </p:spPr>
      </p:pic>
      <p:pic>
        <p:nvPicPr>
          <p:cNvPr id="17" name="Picture 1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9"/>
              <a:stretch>
                <a:fillRect/>
              </a:stretch>
            </p:blipFill>
          </mc:Choice>
          <mc:Fallback>
            <p:blipFill>
              <a:blip r:embed="rId20"/>
              <a:stretch>
                <a:fillRect/>
              </a:stretch>
            </p:blipFill>
          </mc:Fallback>
        </mc:AlternateContent>
        <p:spPr>
          <a:xfrm>
            <a:off x="1365250" y="5905500"/>
            <a:ext cx="850900" cy="457200"/>
          </a:xfrm>
          <a:prstGeom prst="rect">
            <a:avLst/>
          </a:prstGeom>
        </p:spPr>
      </p:pic>
      <p:sp>
        <p:nvSpPr>
          <p:cNvPr id="18" name="TextBox 17"/>
          <p:cNvSpPr txBox="1"/>
          <p:nvPr/>
        </p:nvSpPr>
        <p:spPr>
          <a:xfrm>
            <a:off x="6731000" y="4419600"/>
            <a:ext cx="4724400" cy="1200328"/>
          </a:xfrm>
          <a:prstGeom prst="rect">
            <a:avLst/>
          </a:prstGeom>
          <a:noFill/>
        </p:spPr>
        <p:txBody>
          <a:bodyPr wrap="square" rtlCol="0">
            <a:spAutoFit/>
          </a:bodyPr>
          <a:lstStyle/>
          <a:p>
            <a:r>
              <a:rPr lang="en-US" sz="2400" dirty="0">
                <a:solidFill>
                  <a:srgbClr val="595959"/>
                </a:solidFill>
              </a:rPr>
              <a:t>Tube &amp; Clamp Scaffolds are flexible and suited for access to irregular work areas. </a:t>
            </a:r>
          </a:p>
        </p:txBody>
      </p:sp>
      <p:pic>
        <p:nvPicPr>
          <p:cNvPr id="19" name="Picture 1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1"/>
              <a:stretch>
                <a:fillRect/>
              </a:stretch>
            </p:blipFill>
          </mc:Choice>
          <mc:Fallback>
            <p:blipFill>
              <a:blip r:embed="rId22"/>
              <a:stretch>
                <a:fillRect/>
              </a:stretch>
            </p:blipFill>
          </mc:Fallback>
        </mc:AlternateContent>
        <p:spPr>
          <a:xfrm>
            <a:off x="488950" y="1282700"/>
            <a:ext cx="877455" cy="609600"/>
          </a:xfrm>
          <a:prstGeom prst="rect">
            <a:avLst/>
          </a:prstGeom>
        </p:spPr>
      </p:pic>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2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ppt_x-.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2"/>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ppt_x</p:attrName>
                                        </p:attrNameLst>
                                      </p:cBhvr>
                                      <p:tavLst>
                                        <p:tav tm="0">
                                          <p:val>
                                            <p:strVal val="#ppt_x-.2"/>
                                          </p:val>
                                        </p:tav>
                                        <p:tav tm="100000">
                                          <p:val>
                                            <p:strVal val="#ppt_x"/>
                                          </p:val>
                                        </p:tav>
                                      </p:tavLst>
                                    </p:anim>
                                    <p:anim calcmode="lin" valueType="num">
                                      <p:cBhvr>
                                        <p:cTn id="3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ppt_x</p:attrName>
                                        </p:attrNameLst>
                                      </p:cBhvr>
                                      <p:tavLst>
                                        <p:tav tm="0">
                                          <p:val>
                                            <p:strVal val="#ppt_x-.2"/>
                                          </p:val>
                                        </p:tav>
                                        <p:tav tm="100000">
                                          <p:val>
                                            <p:strVal val="#ppt_x"/>
                                          </p:val>
                                        </p:tav>
                                      </p:tavLst>
                                    </p:anim>
                                    <p:anim calcmode="lin" valueType="num">
                                      <p:cBhvr>
                                        <p:cTn id="4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ppt_x</p:attrName>
                                        </p:attrNameLst>
                                      </p:cBhvr>
                                      <p:tavLst>
                                        <p:tav tm="0">
                                          <p:val>
                                            <p:strVal val="#ppt_x-.2"/>
                                          </p:val>
                                        </p:tav>
                                        <p:tav tm="100000">
                                          <p:val>
                                            <p:strVal val="#ppt_x"/>
                                          </p:val>
                                        </p:tav>
                                      </p:tavLst>
                                    </p:anim>
                                    <p:anim calcmode="lin" valueType="num">
                                      <p:cBhvr>
                                        <p:cTn id="5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accel="50000" decel="5000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900" y="5118100"/>
            <a:ext cx="10960100" cy="1354217"/>
          </a:xfrm>
          <a:prstGeom prst="rect">
            <a:avLst/>
          </a:prstGeom>
          <a:noFill/>
        </p:spPr>
        <p:txBody>
          <a:bodyPr wrap="square" rtlCol="0">
            <a:spAutoFit/>
          </a:bodyPr>
          <a:lstStyle/>
          <a:p>
            <a:r>
              <a:rPr lang="en-US" dirty="0"/>
              <a:t>COPYRIGHT NOTICE</a:t>
            </a:r>
          </a:p>
          <a:p>
            <a:r>
              <a:rPr lang="en-US" sz="1600" dirty="0"/>
              <a:t>© Copyright 2018 by the Scaffold and Access Industry Association, Inc.</a:t>
            </a:r>
          </a:p>
          <a:p>
            <a:r>
              <a:rPr lang="en-US" sz="1600" dirty="0"/>
              <a:t>All rights reserved. This work may not be reproduced or transmitted in any form or by any means, electronically or mechanically, including photocopying, recording, or by an information storage and retrieval system without the prior written permission from the Scaffold and Access Industry Association, Inc.</a:t>
            </a:r>
          </a:p>
        </p:txBody>
      </p:sp>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351666" y="2647015"/>
            <a:ext cx="3309234" cy="2026585"/>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371347" y="2884566"/>
            <a:ext cx="3055353" cy="1903334"/>
          </a:xfrm>
          <a:prstGeom prst="rect">
            <a:avLst/>
          </a:prstGeom>
        </p:spPr>
      </p:pic>
      <p:sp>
        <p:nvSpPr>
          <p:cNvPr id="5" name="TextBox 4"/>
          <p:cNvSpPr txBox="1"/>
          <p:nvPr/>
        </p:nvSpPr>
        <p:spPr>
          <a:xfrm>
            <a:off x="596900" y="1092200"/>
            <a:ext cx="11023600" cy="1569660"/>
          </a:xfrm>
          <a:prstGeom prst="rect">
            <a:avLst/>
          </a:prstGeom>
          <a:noFill/>
        </p:spPr>
        <p:txBody>
          <a:bodyPr wrap="square" rtlCol="0">
            <a:spAutoFit/>
          </a:bodyPr>
          <a:lstStyle/>
          <a:p>
            <a:r>
              <a:rPr lang="en-US" sz="2400" dirty="0">
                <a:solidFill>
                  <a:schemeClr val="tx1">
                    <a:lumMod val="65000"/>
                    <a:lumOff val="35000"/>
                  </a:schemeClr>
                </a:solidFill>
              </a:rPr>
              <a:t>This Competent Person Training update was made possible thanks to the generous support of the Scaffold &amp; Access Industry Association Education Foundation (SAIA EF) and the many SAIA members who volunteered their time and expertise. </a:t>
            </a:r>
          </a:p>
        </p:txBody>
      </p:sp>
      <p:sp>
        <p:nvSpPr>
          <p:cNvPr id="8" name="TextBox 7"/>
          <p:cNvSpPr txBox="1"/>
          <p:nvPr/>
        </p:nvSpPr>
        <p:spPr>
          <a:xfrm>
            <a:off x="584200" y="508000"/>
            <a:ext cx="4804721" cy="861774"/>
          </a:xfrm>
          <a:prstGeom prst="rect">
            <a:avLst/>
          </a:prstGeom>
          <a:noFill/>
        </p:spPr>
        <p:txBody>
          <a:bodyPr wrap="square" rtlCol="0">
            <a:spAutoFit/>
          </a:bodyPr>
          <a:lstStyle/>
          <a:p>
            <a:r>
              <a:rPr lang="id-ID" sz="3200" cap="all" dirty="0">
                <a:solidFill>
                  <a:srgbClr val="212F3C"/>
                </a:solidFill>
                <a:ea typeface="Open Sans" panose="020B0606030504020204" pitchFamily="34" charset="0"/>
                <a:cs typeface="Open Sans" panose="020B0606030504020204" pitchFamily="34" charset="0"/>
              </a:rPr>
              <a:t>ACKNOWLEDGEMENTS:</a:t>
            </a:r>
          </a:p>
          <a:p>
            <a:endParaRPr lang="en-US"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00895" y="680759"/>
            <a:ext cx="8990261" cy="830997"/>
          </a:xfrm>
          <a:prstGeom prst="rect">
            <a:avLst/>
          </a:prstGeom>
          <a:noFill/>
        </p:spPr>
        <p:txBody>
          <a:bodyPr wrap="none" rtlCol="0">
            <a:spAutoFit/>
          </a:bodyPr>
          <a:lstStyle/>
          <a:p>
            <a:pPr algn="ctr"/>
            <a:r>
              <a:rPr lang="id-ID" sz="4800" cap="all" dirty="0">
                <a:solidFill>
                  <a:srgbClr val="44546A"/>
                </a:solidFill>
                <a:latin typeface="+mj-lt"/>
              </a:rPr>
              <a:t>Tube &amp; Clamp Components</a:t>
            </a:r>
            <a:endParaRPr lang="en-US" sz="4800" cap="all" dirty="0">
              <a:solidFill>
                <a:srgbClr val="44546A"/>
              </a:solidFill>
              <a:latin typeface="+mj-lt"/>
            </a:endParaRPr>
          </a:p>
        </p:txBody>
      </p:sp>
      <p:grpSp>
        <p:nvGrpSpPr>
          <p:cNvPr id="2" name="Group 69"/>
          <p:cNvGrpSpPr/>
          <p:nvPr/>
        </p:nvGrpSpPr>
        <p:grpSpPr>
          <a:xfrm>
            <a:off x="9536700" y="4688481"/>
            <a:ext cx="423629" cy="370251"/>
            <a:chOff x="8296275" y="8293096"/>
            <a:chExt cx="1385888" cy="1211261"/>
          </a:xfrm>
          <a:solidFill>
            <a:schemeClr val="bg1"/>
          </a:solidFill>
        </p:grpSpPr>
        <p:sp>
          <p:nvSpPr>
            <p:cNvPr id="71"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 name="Group 78"/>
          <p:cNvGrpSpPr/>
          <p:nvPr/>
        </p:nvGrpSpPr>
        <p:grpSpPr>
          <a:xfrm>
            <a:off x="7039569" y="4688481"/>
            <a:ext cx="423629" cy="370251"/>
            <a:chOff x="8296275" y="8293096"/>
            <a:chExt cx="1385888" cy="1211261"/>
          </a:xfrm>
          <a:solidFill>
            <a:schemeClr val="bg1"/>
          </a:solidFill>
        </p:grpSpPr>
        <p:sp>
          <p:nvSpPr>
            <p:cNvPr id="8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81"/>
          <p:cNvGrpSpPr/>
          <p:nvPr/>
        </p:nvGrpSpPr>
        <p:grpSpPr>
          <a:xfrm>
            <a:off x="9536700" y="2689058"/>
            <a:ext cx="432364" cy="330459"/>
            <a:chOff x="5516563" y="84138"/>
            <a:chExt cx="1414463" cy="1081087"/>
          </a:xfrm>
          <a:solidFill>
            <a:schemeClr val="bg1"/>
          </a:solidFill>
        </p:grpSpPr>
        <p:sp>
          <p:nvSpPr>
            <p:cNvPr id="8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 name="Group 93"/>
          <p:cNvGrpSpPr/>
          <p:nvPr/>
        </p:nvGrpSpPr>
        <p:grpSpPr>
          <a:xfrm>
            <a:off x="1926469" y="4679962"/>
            <a:ext cx="422173" cy="356663"/>
            <a:chOff x="13828713" y="2805113"/>
            <a:chExt cx="1381125" cy="1166812"/>
          </a:xfrm>
          <a:solidFill>
            <a:schemeClr val="bg1"/>
          </a:solidFill>
        </p:grpSpPr>
        <p:sp>
          <p:nvSpPr>
            <p:cNvPr id="9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 name="Group 97"/>
          <p:cNvGrpSpPr/>
          <p:nvPr/>
        </p:nvGrpSpPr>
        <p:grpSpPr>
          <a:xfrm>
            <a:off x="4525068" y="4688481"/>
            <a:ext cx="447407" cy="385293"/>
            <a:chOff x="2727325" y="-39687"/>
            <a:chExt cx="1463675" cy="1260475"/>
          </a:xfrm>
          <a:solidFill>
            <a:schemeClr val="bg1"/>
          </a:solidFill>
        </p:grpSpPr>
        <p:sp>
          <p:nvSpPr>
            <p:cNvPr id="99"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0"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01" name="Freeform 22"/>
          <p:cNvSpPr>
            <a:spLocks noEditPoints="1"/>
          </p:cNvSpPr>
          <p:nvPr/>
        </p:nvSpPr>
        <p:spPr bwMode="auto">
          <a:xfrm>
            <a:off x="4537686" y="2678478"/>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7" name="Group 42"/>
          <p:cNvGrpSpPr/>
          <p:nvPr/>
        </p:nvGrpSpPr>
        <p:grpSpPr>
          <a:xfrm>
            <a:off x="3277245" y="1848965"/>
            <a:ext cx="2943065" cy="1905199"/>
            <a:chOff x="3277245" y="1848965"/>
            <a:chExt cx="2943065" cy="1905199"/>
          </a:xfrm>
        </p:grpSpPr>
        <p:sp>
          <p:nvSpPr>
            <p:cNvPr id="59" name="TextBox 58"/>
            <p:cNvSpPr txBox="1"/>
            <p:nvPr/>
          </p:nvSpPr>
          <p:spPr>
            <a:xfrm>
              <a:off x="3277245" y="3338666"/>
              <a:ext cx="2943065" cy="415498"/>
            </a:xfrm>
            <a:prstGeom prst="rect">
              <a:avLst/>
            </a:prstGeom>
            <a:noFill/>
          </p:spPr>
          <p:txBody>
            <a:bodyPr wrap="none" rtlCol="0">
              <a:spAutoFit/>
            </a:bodyPr>
            <a:lstStyle/>
            <a:p>
              <a:pPr algn="ctr"/>
              <a:r>
                <a:rPr lang="id-ID" sz="2100" cap="all" dirty="0">
                  <a:solidFill>
                    <a:srgbClr val="595959"/>
                  </a:solidFill>
                  <a:latin typeface="+mj-lt"/>
                </a:rPr>
                <a:t>Right Angle Clamp</a:t>
              </a:r>
            </a:p>
          </p:txBody>
        </p:sp>
        <p:pic>
          <p:nvPicPr>
            <p:cNvPr id="103" name="Picture 10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994150" y="1848965"/>
              <a:ext cx="1784350" cy="1580035"/>
            </a:xfrm>
            <a:prstGeom prst="rect">
              <a:avLst/>
            </a:prstGeom>
          </p:spPr>
        </p:pic>
      </p:grpSp>
      <p:grpSp>
        <p:nvGrpSpPr>
          <p:cNvPr id="8" name="Group 43"/>
          <p:cNvGrpSpPr/>
          <p:nvPr/>
        </p:nvGrpSpPr>
        <p:grpSpPr>
          <a:xfrm>
            <a:off x="6426200" y="1784350"/>
            <a:ext cx="2235200" cy="1969814"/>
            <a:chOff x="6426200" y="1784350"/>
            <a:chExt cx="2235200" cy="1969814"/>
          </a:xfrm>
        </p:grpSpPr>
        <p:sp>
          <p:nvSpPr>
            <p:cNvPr id="74" name="TextBox 73"/>
            <p:cNvSpPr txBox="1"/>
            <p:nvPr/>
          </p:nvSpPr>
          <p:spPr>
            <a:xfrm>
              <a:off x="6426200" y="3338666"/>
              <a:ext cx="2235200" cy="415498"/>
            </a:xfrm>
            <a:prstGeom prst="rect">
              <a:avLst/>
            </a:prstGeom>
            <a:noFill/>
          </p:spPr>
          <p:txBody>
            <a:bodyPr wrap="square" rtlCol="0">
              <a:spAutoFit/>
            </a:bodyPr>
            <a:lstStyle/>
            <a:p>
              <a:pPr algn="ctr"/>
              <a:r>
                <a:rPr lang="id-ID" sz="2100" cap="all" dirty="0">
                  <a:solidFill>
                    <a:srgbClr val="595959"/>
                  </a:solidFill>
                  <a:latin typeface="+mj-lt"/>
                </a:rPr>
                <a:t>Swivel Clamp</a:t>
              </a:r>
            </a:p>
          </p:txBody>
        </p:sp>
        <p:pic>
          <p:nvPicPr>
            <p:cNvPr id="104" name="Picture 10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705600" y="1784350"/>
              <a:ext cx="1498600" cy="1635667"/>
            </a:xfrm>
            <a:prstGeom prst="rect">
              <a:avLst/>
            </a:prstGeom>
          </p:spPr>
        </p:pic>
      </p:grpSp>
      <p:grpSp>
        <p:nvGrpSpPr>
          <p:cNvPr id="9" name="Group 45"/>
          <p:cNvGrpSpPr/>
          <p:nvPr/>
        </p:nvGrpSpPr>
        <p:grpSpPr>
          <a:xfrm>
            <a:off x="775700" y="3956050"/>
            <a:ext cx="1537237" cy="1868214"/>
            <a:chOff x="775700" y="3956050"/>
            <a:chExt cx="1537237" cy="1868214"/>
          </a:xfrm>
        </p:grpSpPr>
        <p:sp>
          <p:nvSpPr>
            <p:cNvPr id="65" name="TextBox 64"/>
            <p:cNvSpPr txBox="1"/>
            <p:nvPr/>
          </p:nvSpPr>
          <p:spPr>
            <a:xfrm>
              <a:off x="775700" y="5408766"/>
              <a:ext cx="1537237" cy="415498"/>
            </a:xfrm>
            <a:prstGeom prst="rect">
              <a:avLst/>
            </a:prstGeom>
            <a:noFill/>
          </p:spPr>
          <p:txBody>
            <a:bodyPr wrap="none" rtlCol="0">
              <a:spAutoFit/>
            </a:bodyPr>
            <a:lstStyle/>
            <a:p>
              <a:pPr algn="ctr"/>
              <a:r>
                <a:rPr lang="id-ID" sz="2100" cap="all" dirty="0">
                  <a:solidFill>
                    <a:srgbClr val="595959"/>
                  </a:solidFill>
                  <a:latin typeface="+mj-lt"/>
                </a:rPr>
                <a:t>Baseplate</a:t>
              </a:r>
            </a:p>
          </p:txBody>
        </p:sp>
        <p:pic>
          <p:nvPicPr>
            <p:cNvPr id="105" name="Picture 10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31850" y="3956050"/>
              <a:ext cx="1416050" cy="1437344"/>
            </a:xfrm>
            <a:prstGeom prst="rect">
              <a:avLst/>
            </a:prstGeom>
          </p:spPr>
        </p:pic>
      </p:grpSp>
      <p:grpSp>
        <p:nvGrpSpPr>
          <p:cNvPr id="11" name="Group 46"/>
          <p:cNvGrpSpPr/>
          <p:nvPr/>
        </p:nvGrpSpPr>
        <p:grpSpPr>
          <a:xfrm>
            <a:off x="2582967" y="4127500"/>
            <a:ext cx="2866928" cy="1715172"/>
            <a:chOff x="2582967" y="4127500"/>
            <a:chExt cx="2866928" cy="1715172"/>
          </a:xfrm>
        </p:grpSpPr>
        <p:sp>
          <p:nvSpPr>
            <p:cNvPr id="56" name="TextBox 55"/>
            <p:cNvSpPr txBox="1"/>
            <p:nvPr/>
          </p:nvSpPr>
          <p:spPr>
            <a:xfrm>
              <a:off x="2582967" y="5427174"/>
              <a:ext cx="2866928" cy="415498"/>
            </a:xfrm>
            <a:prstGeom prst="rect">
              <a:avLst/>
            </a:prstGeom>
            <a:noFill/>
          </p:spPr>
          <p:txBody>
            <a:bodyPr wrap="none" rtlCol="0">
              <a:spAutoFit/>
            </a:bodyPr>
            <a:lstStyle/>
            <a:p>
              <a:pPr algn="ctr"/>
              <a:r>
                <a:rPr lang="id-ID" sz="2100" cap="all" dirty="0">
                  <a:solidFill>
                    <a:srgbClr val="595959"/>
                  </a:solidFill>
                  <a:latin typeface="+mj-lt"/>
                </a:rPr>
                <a:t>Sleeve Connector</a:t>
              </a:r>
            </a:p>
          </p:txBody>
        </p:sp>
        <p:pic>
          <p:nvPicPr>
            <p:cNvPr id="106" name="Picture 10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255706" y="4127500"/>
              <a:ext cx="1582994" cy="1314450"/>
            </a:xfrm>
            <a:prstGeom prst="rect">
              <a:avLst/>
            </a:prstGeom>
          </p:spPr>
        </p:pic>
      </p:grpSp>
      <p:grpSp>
        <p:nvGrpSpPr>
          <p:cNvPr id="12" name="Group 47"/>
          <p:cNvGrpSpPr/>
          <p:nvPr/>
        </p:nvGrpSpPr>
        <p:grpSpPr>
          <a:xfrm>
            <a:off x="5583864" y="4252799"/>
            <a:ext cx="3460634" cy="1589873"/>
            <a:chOff x="5583864" y="4252799"/>
            <a:chExt cx="3460634" cy="1589873"/>
          </a:xfrm>
        </p:grpSpPr>
        <p:sp>
          <p:nvSpPr>
            <p:cNvPr id="62" name="TextBox 61"/>
            <p:cNvSpPr txBox="1"/>
            <p:nvPr/>
          </p:nvSpPr>
          <p:spPr>
            <a:xfrm>
              <a:off x="5583864" y="5427174"/>
              <a:ext cx="3460634" cy="415498"/>
            </a:xfrm>
            <a:prstGeom prst="rect">
              <a:avLst/>
            </a:prstGeom>
            <a:noFill/>
          </p:spPr>
          <p:txBody>
            <a:bodyPr wrap="none" rtlCol="0">
              <a:spAutoFit/>
            </a:bodyPr>
            <a:lstStyle/>
            <a:p>
              <a:pPr algn="ctr"/>
              <a:r>
                <a:rPr lang="id-ID" sz="2100" cap="all" dirty="0">
                  <a:solidFill>
                    <a:srgbClr val="595959"/>
                  </a:solidFill>
                  <a:latin typeface="+mj-lt"/>
                </a:rPr>
                <a:t>Expansion Connector</a:t>
              </a:r>
            </a:p>
          </p:txBody>
        </p:sp>
        <p:pic>
          <p:nvPicPr>
            <p:cNvPr id="107" name="Picture 10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6223000" y="4252799"/>
              <a:ext cx="1739900" cy="1227251"/>
            </a:xfrm>
            <a:prstGeom prst="rect">
              <a:avLst/>
            </a:prstGeom>
          </p:spPr>
        </p:pic>
      </p:grpSp>
      <p:grpSp>
        <p:nvGrpSpPr>
          <p:cNvPr id="13" name="Group 44"/>
          <p:cNvGrpSpPr/>
          <p:nvPr/>
        </p:nvGrpSpPr>
        <p:grpSpPr>
          <a:xfrm>
            <a:off x="8933254" y="1902279"/>
            <a:ext cx="2427467" cy="1844893"/>
            <a:chOff x="8933254" y="1902279"/>
            <a:chExt cx="2427467" cy="1844893"/>
          </a:xfrm>
        </p:grpSpPr>
        <p:sp>
          <p:nvSpPr>
            <p:cNvPr id="77" name="TextBox 76"/>
            <p:cNvSpPr txBox="1"/>
            <p:nvPr/>
          </p:nvSpPr>
          <p:spPr>
            <a:xfrm>
              <a:off x="8933254" y="3331674"/>
              <a:ext cx="2427467" cy="415498"/>
            </a:xfrm>
            <a:prstGeom prst="rect">
              <a:avLst/>
            </a:prstGeom>
            <a:noFill/>
          </p:spPr>
          <p:txBody>
            <a:bodyPr wrap="none" rtlCol="0">
              <a:spAutoFit/>
            </a:bodyPr>
            <a:lstStyle/>
            <a:p>
              <a:pPr algn="ctr"/>
              <a:r>
                <a:rPr lang="id-ID" sz="2100" cap="all" dirty="0">
                  <a:solidFill>
                    <a:srgbClr val="595959"/>
                  </a:solidFill>
                  <a:latin typeface="+mj-lt"/>
                </a:rPr>
                <a:t>Paralell Clamp</a:t>
              </a:r>
            </a:p>
          </p:txBody>
        </p:sp>
        <p:pic>
          <p:nvPicPr>
            <p:cNvPr id="108" name="Picture 10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9283700" y="1902279"/>
              <a:ext cx="1752600" cy="1564821"/>
            </a:xfrm>
            <a:prstGeom prst="rect">
              <a:avLst/>
            </a:prstGeom>
          </p:spPr>
        </p:pic>
      </p:grpSp>
      <p:grpSp>
        <p:nvGrpSpPr>
          <p:cNvPr id="14" name="Group 48"/>
          <p:cNvGrpSpPr/>
          <p:nvPr/>
        </p:nvGrpSpPr>
        <p:grpSpPr>
          <a:xfrm>
            <a:off x="9114870" y="4432300"/>
            <a:ext cx="2689780" cy="1410372"/>
            <a:chOff x="9114870" y="4432300"/>
            <a:chExt cx="2689780" cy="1410372"/>
          </a:xfrm>
        </p:grpSpPr>
        <p:sp>
          <p:nvSpPr>
            <p:cNvPr id="68" name="TextBox 67"/>
            <p:cNvSpPr txBox="1"/>
            <p:nvPr/>
          </p:nvSpPr>
          <p:spPr>
            <a:xfrm>
              <a:off x="9114870" y="5427174"/>
              <a:ext cx="2664292" cy="415498"/>
            </a:xfrm>
            <a:prstGeom prst="rect">
              <a:avLst/>
            </a:prstGeom>
            <a:noFill/>
          </p:spPr>
          <p:txBody>
            <a:bodyPr wrap="none" rtlCol="0">
              <a:spAutoFit/>
            </a:bodyPr>
            <a:lstStyle/>
            <a:p>
              <a:pPr algn="ctr"/>
              <a:r>
                <a:rPr lang="id-ID" sz="2100" cap="all" dirty="0">
                  <a:solidFill>
                    <a:srgbClr val="595959"/>
                  </a:solidFill>
                  <a:latin typeface="+mj-lt"/>
                </a:rPr>
                <a:t>End Connectors</a:t>
              </a:r>
            </a:p>
          </p:txBody>
        </p:sp>
        <p:pic>
          <p:nvPicPr>
            <p:cNvPr id="109" name="Picture 10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rcRect l="40030" t="25610" b="16667"/>
                <a:stretch>
                  <a:fillRect/>
                </a:stretch>
              </p:blipFill>
            </mc:Choice>
            <mc:Fallback>
              <p:blipFill>
                <a:blip r:embed="rId16"/>
                <a:srcRect l="40030" t="25610" b="16667"/>
                <a:stretch>
                  <a:fillRect/>
                </a:stretch>
              </p:blipFill>
            </mc:Fallback>
          </mc:AlternateContent>
          <p:spPr>
            <a:xfrm>
              <a:off x="9283700" y="4432300"/>
              <a:ext cx="2520950" cy="901700"/>
            </a:xfrm>
            <a:prstGeom prst="rect">
              <a:avLst/>
            </a:prstGeom>
          </p:spPr>
        </p:pic>
      </p:grpSp>
      <p:grpSp>
        <p:nvGrpSpPr>
          <p:cNvPr id="15" name="Group 50"/>
          <p:cNvGrpSpPr/>
          <p:nvPr/>
        </p:nvGrpSpPr>
        <p:grpSpPr>
          <a:xfrm>
            <a:off x="0" y="1695450"/>
            <a:ext cx="3530876" cy="2058714"/>
            <a:chOff x="0" y="1695450"/>
            <a:chExt cx="3530876" cy="2058714"/>
          </a:xfrm>
        </p:grpSpPr>
        <p:pic>
          <p:nvPicPr>
            <p:cNvPr id="102" name="Picture 10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7"/>
                <a:stretch>
                  <a:fillRect/>
                </a:stretch>
              </p:blipFill>
            </mc:Choice>
            <mc:Fallback>
              <p:blipFill>
                <a:blip r:embed="rId18"/>
                <a:stretch>
                  <a:fillRect/>
                </a:stretch>
              </p:blipFill>
            </mc:Fallback>
          </mc:AlternateContent>
          <p:spPr>
            <a:xfrm rot="5400000">
              <a:off x="1565413" y="1400037"/>
              <a:ext cx="400050" cy="3530876"/>
            </a:xfrm>
            <a:prstGeom prst="rect">
              <a:avLst/>
            </a:prstGeom>
          </p:spPr>
        </p:pic>
        <p:grpSp>
          <p:nvGrpSpPr>
            <p:cNvPr id="16" name="Group 41"/>
            <p:cNvGrpSpPr/>
            <p:nvPr/>
          </p:nvGrpSpPr>
          <p:grpSpPr>
            <a:xfrm>
              <a:off x="704850" y="1695450"/>
              <a:ext cx="2755900" cy="2058714"/>
              <a:chOff x="704850" y="1695450"/>
              <a:chExt cx="2755900" cy="2058714"/>
            </a:xfrm>
          </p:grpSpPr>
          <p:sp>
            <p:nvSpPr>
              <p:cNvPr id="50" name="TextBox 49"/>
              <p:cNvSpPr txBox="1"/>
              <p:nvPr/>
            </p:nvSpPr>
            <p:spPr>
              <a:xfrm>
                <a:off x="1679857" y="3338666"/>
                <a:ext cx="913945" cy="415498"/>
              </a:xfrm>
              <a:prstGeom prst="rect">
                <a:avLst/>
              </a:prstGeom>
              <a:noFill/>
            </p:spPr>
            <p:txBody>
              <a:bodyPr wrap="none" rtlCol="0">
                <a:spAutoFit/>
              </a:bodyPr>
              <a:lstStyle/>
              <a:p>
                <a:pPr algn="ctr"/>
                <a:r>
                  <a:rPr lang="id-ID" sz="2100" cap="all" dirty="0">
                    <a:solidFill>
                      <a:srgbClr val="595959"/>
                    </a:solidFill>
                    <a:latin typeface="+mj-lt"/>
                  </a:rPr>
                  <a:t>Tubes</a:t>
                </a:r>
              </a:p>
            </p:txBody>
          </p:sp>
          <p:pic>
            <p:nvPicPr>
              <p:cNvPr id="110" name="Picture 10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9"/>
                  <a:stretch>
                    <a:fillRect/>
                  </a:stretch>
                </p:blipFill>
              </mc:Choice>
              <mc:Fallback>
                <p:blipFill>
                  <a:blip r:embed="rId20"/>
                  <a:stretch>
                    <a:fillRect/>
                  </a:stretch>
                </p:blipFill>
              </mc:Fallback>
            </mc:AlternateContent>
            <p:spPr>
              <a:xfrm>
                <a:off x="704850" y="1695450"/>
                <a:ext cx="2755900" cy="1435100"/>
              </a:xfrm>
              <a:prstGeom prst="rect">
                <a:avLst/>
              </a:prstGeom>
            </p:spPr>
          </p:pic>
        </p:grpSp>
      </p:grpSp>
    </p:spTree>
    <p:extLst>
      <p:ext uri="{BB962C8B-B14F-4D97-AF65-F5344CB8AC3E}">
        <p14:creationId xmlns:p14="http://schemas.microsoft.com/office/powerpoint/2010/main" val="752554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9100" y="2171701"/>
            <a:ext cx="5308600" cy="2769989"/>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a:t>
            </a:r>
            <a:r>
              <a:rPr lang="en-US" sz="2400" cap="all" dirty="0">
                <a:solidFill>
                  <a:srgbClr val="595959"/>
                </a:solidFill>
              </a:rPr>
              <a:t>Versatile</a:t>
            </a:r>
            <a:r>
              <a:rPr lang="en-US" sz="2400" dirty="0">
                <a:solidFill>
                  <a:srgbClr val="595959"/>
                </a:solidFill>
              </a:rPr>
              <a:t> and </a:t>
            </a:r>
            <a:r>
              <a:rPr lang="en-US" sz="2400" cap="all" dirty="0">
                <a:solidFill>
                  <a:srgbClr val="595959"/>
                </a:solidFill>
              </a:rPr>
              <a:t>adaptable</a:t>
            </a:r>
            <a:r>
              <a:rPr lang="en-US" sz="2400" dirty="0">
                <a:solidFill>
                  <a:srgbClr val="595959"/>
                </a:solidFill>
              </a:rPr>
              <a:t> </a:t>
            </a:r>
          </a:p>
          <a:p>
            <a:pPr>
              <a:buFont typeface="Arial"/>
              <a:buChar char="•"/>
            </a:pPr>
            <a:r>
              <a:rPr lang="en-US" sz="2400" dirty="0">
                <a:solidFill>
                  <a:srgbClr val="595959"/>
                </a:solidFill>
              </a:rPr>
              <a:t>  Ideal for jobs with </a:t>
            </a:r>
            <a:r>
              <a:rPr lang="en-US" sz="2400" cap="all" dirty="0">
                <a:solidFill>
                  <a:srgbClr val="595959"/>
                </a:solidFill>
              </a:rPr>
              <a:t>restricted  </a:t>
            </a:r>
          </a:p>
          <a:p>
            <a:r>
              <a:rPr lang="en-US" sz="2400" cap="all" dirty="0">
                <a:solidFill>
                  <a:srgbClr val="595959"/>
                </a:solidFill>
              </a:rPr>
              <a:t>   access</a:t>
            </a:r>
            <a:r>
              <a:rPr lang="en-US" sz="2400" dirty="0">
                <a:solidFill>
                  <a:srgbClr val="595959"/>
                </a:solidFill>
              </a:rPr>
              <a:t>, many </a:t>
            </a:r>
            <a:r>
              <a:rPr lang="en-US" sz="2400" cap="all" dirty="0">
                <a:solidFill>
                  <a:srgbClr val="595959"/>
                </a:solidFill>
              </a:rPr>
              <a:t>obstructions</a:t>
            </a:r>
          </a:p>
          <a:p>
            <a:pPr>
              <a:spcAft>
                <a:spcPts val="1200"/>
              </a:spcAft>
            </a:pPr>
            <a:r>
              <a:rPr lang="en-US" sz="2400" cap="all" dirty="0">
                <a:solidFill>
                  <a:srgbClr val="595959"/>
                </a:solidFill>
              </a:rPr>
              <a:t>  </a:t>
            </a:r>
            <a:r>
              <a:rPr lang="en-US" sz="2400" dirty="0">
                <a:solidFill>
                  <a:srgbClr val="595959"/>
                </a:solidFill>
              </a:rPr>
              <a:t> or </a:t>
            </a:r>
            <a:r>
              <a:rPr lang="en-US" sz="2400" cap="all" dirty="0">
                <a:solidFill>
                  <a:srgbClr val="595959"/>
                </a:solidFill>
              </a:rPr>
              <a:t>irregular shapes</a:t>
            </a:r>
          </a:p>
          <a:p>
            <a:pPr>
              <a:buFont typeface="Arial"/>
              <a:buChar char="•"/>
            </a:pPr>
            <a:r>
              <a:rPr lang="en-US" sz="2400" dirty="0">
                <a:solidFill>
                  <a:srgbClr val="595959"/>
                </a:solidFill>
              </a:rPr>
              <a:t>  Can be </a:t>
            </a:r>
            <a:r>
              <a:rPr lang="en-US" sz="2400" cap="all" dirty="0">
                <a:solidFill>
                  <a:srgbClr val="595959"/>
                </a:solidFill>
              </a:rPr>
              <a:t>used in combination  </a:t>
            </a:r>
          </a:p>
          <a:p>
            <a:r>
              <a:rPr lang="en-US" sz="2400" dirty="0">
                <a:solidFill>
                  <a:srgbClr val="595959"/>
                </a:solidFill>
              </a:rPr>
              <a:t>   with Frame and System Scaffolds</a:t>
            </a:r>
          </a:p>
        </p:txBody>
      </p:sp>
      <p:sp>
        <p:nvSpPr>
          <p:cNvPr id="10" name="TextBox 9"/>
          <p:cNvSpPr txBox="1"/>
          <p:nvPr/>
        </p:nvSpPr>
        <p:spPr>
          <a:xfrm>
            <a:off x="6299200" y="2362200"/>
            <a:ext cx="5219700" cy="3139321"/>
          </a:xfrm>
          <a:prstGeom prst="rect">
            <a:avLst/>
          </a:prstGeom>
          <a:noFill/>
        </p:spPr>
        <p:txBody>
          <a:bodyPr wrap="square" rtlCol="0">
            <a:spAutoFit/>
          </a:bodyPr>
          <a:lstStyle/>
          <a:p>
            <a:pPr>
              <a:spcAft>
                <a:spcPts val="600"/>
              </a:spcAft>
              <a:buFont typeface="Arial"/>
              <a:buChar char="•"/>
            </a:pPr>
            <a:r>
              <a:rPr lang="en-US" sz="2400" dirty="0">
                <a:solidFill>
                  <a:srgbClr val="7F7F7F"/>
                </a:solidFill>
              </a:rPr>
              <a:t> </a:t>
            </a:r>
            <a:r>
              <a:rPr lang="en-US" sz="2400" dirty="0">
                <a:solidFill>
                  <a:srgbClr val="595959"/>
                </a:solidFill>
              </a:rPr>
              <a:t>More </a:t>
            </a:r>
            <a:r>
              <a:rPr lang="en-US" sz="2400" cap="all" dirty="0">
                <a:solidFill>
                  <a:srgbClr val="595959"/>
                </a:solidFill>
              </a:rPr>
              <a:t>labor intensive</a:t>
            </a:r>
            <a:r>
              <a:rPr lang="en-US" sz="2400" dirty="0">
                <a:solidFill>
                  <a:srgbClr val="595959"/>
                </a:solidFill>
              </a:rPr>
              <a:t> than</a:t>
            </a:r>
          </a:p>
          <a:p>
            <a:pPr>
              <a:spcAft>
                <a:spcPts val="600"/>
              </a:spcAft>
            </a:pPr>
            <a:r>
              <a:rPr lang="en-US" sz="2400" dirty="0">
                <a:solidFill>
                  <a:srgbClr val="595959"/>
                </a:solidFill>
              </a:rPr>
              <a:t>  other types of scaffolds </a:t>
            </a:r>
          </a:p>
          <a:p>
            <a:pPr>
              <a:spcAft>
                <a:spcPts val="600"/>
              </a:spcAft>
              <a:buFont typeface="Arial"/>
              <a:buChar char="•"/>
            </a:pPr>
            <a:r>
              <a:rPr lang="en-US" sz="2400" dirty="0">
                <a:solidFill>
                  <a:srgbClr val="595959"/>
                </a:solidFill>
              </a:rPr>
              <a:t> Takes </a:t>
            </a:r>
            <a:r>
              <a:rPr lang="en-US" sz="2400" cap="all" dirty="0">
                <a:solidFill>
                  <a:srgbClr val="595959"/>
                </a:solidFill>
              </a:rPr>
              <a:t>longer</a:t>
            </a:r>
            <a:r>
              <a:rPr lang="en-US" sz="2400" dirty="0">
                <a:solidFill>
                  <a:srgbClr val="595959"/>
                </a:solidFill>
              </a:rPr>
              <a:t> to build</a:t>
            </a:r>
          </a:p>
          <a:p>
            <a:pPr>
              <a:spcAft>
                <a:spcPts val="600"/>
              </a:spcAft>
              <a:buFont typeface="Arial"/>
              <a:buChar char="•"/>
            </a:pPr>
            <a:r>
              <a:rPr lang="en-US" sz="2400" dirty="0">
                <a:solidFill>
                  <a:srgbClr val="595959"/>
                </a:solidFill>
              </a:rPr>
              <a:t> Requires </a:t>
            </a:r>
            <a:r>
              <a:rPr lang="en-US" sz="2400" cap="all" dirty="0">
                <a:solidFill>
                  <a:srgbClr val="595959"/>
                </a:solidFill>
              </a:rPr>
              <a:t>special expertise</a:t>
            </a:r>
          </a:p>
          <a:p>
            <a:pPr>
              <a:spcAft>
                <a:spcPts val="600"/>
              </a:spcAft>
              <a:buFont typeface="Arial"/>
              <a:buChar char="•"/>
            </a:pPr>
            <a:r>
              <a:rPr lang="en-US" sz="2400" cap="all" dirty="0">
                <a:solidFill>
                  <a:srgbClr val="595959"/>
                </a:solidFill>
              </a:rPr>
              <a:t> More</a:t>
            </a:r>
            <a:r>
              <a:rPr lang="en-US" sz="2400" dirty="0">
                <a:solidFill>
                  <a:srgbClr val="595959"/>
                </a:solidFill>
              </a:rPr>
              <a:t> loose </a:t>
            </a:r>
            <a:r>
              <a:rPr lang="en-US" sz="2400" cap="all" dirty="0">
                <a:solidFill>
                  <a:srgbClr val="595959"/>
                </a:solidFill>
              </a:rPr>
              <a:t>fittings</a:t>
            </a:r>
            <a:r>
              <a:rPr lang="en-US" sz="2400" dirty="0">
                <a:solidFill>
                  <a:srgbClr val="595959"/>
                </a:solidFill>
              </a:rPr>
              <a:t> and</a:t>
            </a:r>
          </a:p>
          <a:p>
            <a:pPr>
              <a:spcAft>
                <a:spcPts val="600"/>
              </a:spcAft>
            </a:pPr>
            <a:r>
              <a:rPr lang="en-US" sz="2400" dirty="0">
                <a:solidFill>
                  <a:srgbClr val="595959"/>
                </a:solidFill>
              </a:rPr>
              <a:t>  clamps to deal with, that can be</a:t>
            </a:r>
          </a:p>
          <a:p>
            <a:pPr>
              <a:spcAft>
                <a:spcPts val="600"/>
              </a:spcAft>
            </a:pPr>
            <a:r>
              <a:rPr lang="en-US" sz="2400" dirty="0">
                <a:solidFill>
                  <a:srgbClr val="595959"/>
                </a:solidFill>
              </a:rPr>
              <a:t>  easily dropped or misplaced</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758406" y="4152900"/>
            <a:ext cx="4433094" cy="134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56000" y="266700"/>
            <a:ext cx="5041900" cy="1446550"/>
          </a:xfrm>
          <a:prstGeom prst="rect">
            <a:avLst/>
          </a:prstGeom>
          <a:noFill/>
        </p:spPr>
        <p:txBody>
          <a:bodyPr wrap="square" rtlCol="0">
            <a:spAutoFit/>
          </a:bodyPr>
          <a:lstStyle/>
          <a:p>
            <a:pPr algn="ctr"/>
            <a:r>
              <a:rPr lang="en-US" sz="4400" cap="all" dirty="0">
                <a:solidFill>
                  <a:schemeClr val="tx2"/>
                </a:solidFill>
              </a:rPr>
              <a:t>Tube &amp; Clamp Scaffolds</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style.rotation</p:attrName>
                                        </p:attrNameLst>
                                      </p:cBhvr>
                                      <p:tavLst>
                                        <p:tav tm="0">
                                          <p:val>
                                            <p:fltVal val="720"/>
                                          </p:val>
                                        </p:tav>
                                        <p:tav tm="100000">
                                          <p:val>
                                            <p:fltVal val="0"/>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ppt_x"/>
                                          </p:val>
                                        </p:tav>
                                        <p:tav tm="100000">
                                          <p:val>
                                            <p:strVal val="#ppt_x"/>
                                          </p:val>
                                        </p:tav>
                                      </p:tavLst>
                                    </p:anim>
                                    <p:anim calcmode="lin" valueType="num">
                                      <p:cBhvr additive="base">
                                        <p:cTn id="2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a:r>
              <a:rPr lang="id-ID" sz="4800" cap="all" dirty="0">
                <a:solidFill>
                  <a:srgbClr val="44546A"/>
                </a:solidFill>
                <a:latin typeface="+mj-lt"/>
              </a:rPr>
              <a:t>Scaffold Configurations</a:t>
            </a:r>
            <a:endParaRPr lang="en-US" sz="4800" cap="all" dirty="0">
              <a:solidFill>
                <a:srgbClr val="44546A"/>
              </a:solidFill>
              <a:latin typeface="+mj-lt"/>
            </a:endParaRPr>
          </a:p>
        </p:txBody>
      </p:sp>
      <p:sp>
        <p:nvSpPr>
          <p:cNvPr id="167" name="Rectangle 166"/>
          <p:cNvSpPr/>
          <p:nvPr/>
        </p:nvSpPr>
        <p:spPr>
          <a:xfrm>
            <a:off x="1191937" y="1733550"/>
            <a:ext cx="3206353" cy="4193507"/>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2" name="Rectangle 171"/>
          <p:cNvSpPr/>
          <p:nvPr/>
        </p:nvSpPr>
        <p:spPr>
          <a:xfrm>
            <a:off x="4488021" y="1746250"/>
            <a:ext cx="3206353" cy="4193507"/>
          </a:xfrm>
          <a:prstGeom prst="rect">
            <a:avLst/>
          </a:prstGeom>
          <a:solidFill>
            <a:srgbClr val="FFFFFF"/>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6" name="Rectangle 175"/>
          <p:cNvSpPr/>
          <p:nvPr/>
        </p:nvSpPr>
        <p:spPr>
          <a:xfrm>
            <a:off x="7809924" y="1771650"/>
            <a:ext cx="3206353" cy="4193507"/>
          </a:xfrm>
          <a:prstGeom prst="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3" name="Rectangle 182"/>
          <p:cNvSpPr/>
          <p:nvPr/>
        </p:nvSpPr>
        <p:spPr>
          <a:xfrm>
            <a:off x="4488022" y="4884303"/>
            <a:ext cx="3206353" cy="1055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7" name="Rectangle 186"/>
          <p:cNvSpPr/>
          <p:nvPr/>
        </p:nvSpPr>
        <p:spPr>
          <a:xfrm>
            <a:off x="7809924" y="4909703"/>
            <a:ext cx="3206353" cy="1055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8" name="Rectangle 187"/>
          <p:cNvSpPr/>
          <p:nvPr/>
        </p:nvSpPr>
        <p:spPr>
          <a:xfrm>
            <a:off x="1191937" y="4871603"/>
            <a:ext cx="3206353" cy="1055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3" name="TextBox 212"/>
          <p:cNvSpPr txBox="1"/>
          <p:nvPr/>
        </p:nvSpPr>
        <p:spPr>
          <a:xfrm>
            <a:off x="1463566" y="5210003"/>
            <a:ext cx="2659076" cy="430887"/>
          </a:xfrm>
          <a:prstGeom prst="rect">
            <a:avLst/>
          </a:prstGeom>
          <a:noFill/>
        </p:spPr>
        <p:txBody>
          <a:bodyPr wrap="none" rtlCol="0">
            <a:spAutoFit/>
          </a:bodyPr>
          <a:lstStyle/>
          <a:p>
            <a:pPr algn="ctr"/>
            <a:r>
              <a:rPr lang="id-ID" sz="2200" cap="all" dirty="0">
                <a:solidFill>
                  <a:schemeClr val="bg1"/>
                </a:solidFill>
                <a:latin typeface="+mj-lt"/>
              </a:rPr>
              <a:t>Scaffold Tower</a:t>
            </a:r>
          </a:p>
        </p:txBody>
      </p:sp>
      <p:sp>
        <p:nvSpPr>
          <p:cNvPr id="216" name="TextBox 215"/>
          <p:cNvSpPr txBox="1"/>
          <p:nvPr/>
        </p:nvSpPr>
        <p:spPr>
          <a:xfrm>
            <a:off x="4857326" y="5184603"/>
            <a:ext cx="2265088" cy="430887"/>
          </a:xfrm>
          <a:prstGeom prst="rect">
            <a:avLst/>
          </a:prstGeom>
          <a:noFill/>
        </p:spPr>
        <p:txBody>
          <a:bodyPr wrap="none" rtlCol="0">
            <a:spAutoFit/>
          </a:bodyPr>
          <a:lstStyle/>
          <a:p>
            <a:pPr algn="ctr"/>
            <a:r>
              <a:rPr lang="id-ID" sz="2200" cap="all" dirty="0">
                <a:solidFill>
                  <a:srgbClr val="FFFFFF"/>
                </a:solidFill>
                <a:latin typeface="+mj-lt"/>
              </a:rPr>
              <a:t>Scaffold Run</a:t>
            </a:r>
          </a:p>
        </p:txBody>
      </p:sp>
      <p:sp>
        <p:nvSpPr>
          <p:cNvPr id="219" name="TextBox 218"/>
          <p:cNvSpPr txBox="1"/>
          <p:nvPr/>
        </p:nvSpPr>
        <p:spPr>
          <a:xfrm>
            <a:off x="8142298" y="5210003"/>
            <a:ext cx="2440316" cy="430887"/>
          </a:xfrm>
          <a:prstGeom prst="rect">
            <a:avLst/>
          </a:prstGeom>
          <a:noFill/>
        </p:spPr>
        <p:txBody>
          <a:bodyPr wrap="none" rtlCol="0">
            <a:spAutoFit/>
          </a:bodyPr>
          <a:lstStyle/>
          <a:p>
            <a:pPr algn="ctr"/>
            <a:r>
              <a:rPr lang="id-ID" sz="2200" cap="all" dirty="0">
                <a:solidFill>
                  <a:srgbClr val="FFFFFF"/>
                </a:solidFill>
                <a:latin typeface="+mj-lt"/>
              </a:rPr>
              <a:t>Area Scaffold</a:t>
            </a:r>
          </a:p>
        </p:txBody>
      </p:sp>
      <p:pic>
        <p:nvPicPr>
          <p:cNvPr id="22" name="Picture 2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828800" y="2127250"/>
            <a:ext cx="1898650" cy="2565352"/>
          </a:xfrm>
          <a:prstGeom prst="rect">
            <a:avLst/>
          </a:prstGeom>
        </p:spPr>
      </p:pic>
      <p:pic>
        <p:nvPicPr>
          <p:cNvPr id="23" name="Picture 2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91050" y="2578100"/>
            <a:ext cx="3041650" cy="1672302"/>
          </a:xfrm>
          <a:prstGeom prst="rect">
            <a:avLst/>
          </a:prstGeom>
        </p:spPr>
      </p:pic>
      <p:pic>
        <p:nvPicPr>
          <p:cNvPr id="24" name="Picture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7930462" y="2432050"/>
            <a:ext cx="2921688" cy="2305050"/>
          </a:xfrm>
          <a:prstGeom prst="rect">
            <a:avLst/>
          </a:prstGeom>
        </p:spPr>
      </p:pic>
    </p:spTree>
    <p:extLst>
      <p:ext uri="{BB962C8B-B14F-4D97-AF65-F5344CB8AC3E}">
        <p14:creationId xmlns:p14="http://schemas.microsoft.com/office/powerpoint/2010/main" val="681245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7"/>
                                        </p:tgtEl>
                                        <p:attrNameLst>
                                          <p:attrName>style.visibility</p:attrName>
                                        </p:attrNameLst>
                                      </p:cBhvr>
                                      <p:to>
                                        <p:strVal val="visible"/>
                                      </p:to>
                                    </p:set>
                                    <p:animEffect transition="in" filter="fade">
                                      <p:cBhvr>
                                        <p:cTn id="14" dur="500"/>
                                        <p:tgtEl>
                                          <p:spTgt spid="16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500"/>
                                        <p:tgtEl>
                                          <p:spTgt spid="18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13"/>
                                        </p:tgtEl>
                                        <p:attrNameLst>
                                          <p:attrName>style.visibility</p:attrName>
                                        </p:attrNameLst>
                                      </p:cBhvr>
                                      <p:to>
                                        <p:strVal val="visible"/>
                                      </p:to>
                                    </p:set>
                                    <p:animEffect transition="in" filter="fade">
                                      <p:cBhvr>
                                        <p:cTn id="21" dur="500"/>
                                        <p:tgtEl>
                                          <p:spTgt spid="2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500"/>
                                        <p:tgtEl>
                                          <p:spTgt spid="18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16"/>
                                        </p:tgtEl>
                                        <p:attrNameLst>
                                          <p:attrName>style.visibility</p:attrName>
                                        </p:attrNameLst>
                                      </p:cBhvr>
                                      <p:to>
                                        <p:strVal val="visible"/>
                                      </p:to>
                                    </p:set>
                                    <p:animEffect transition="in" filter="fade">
                                      <p:cBhvr>
                                        <p:cTn id="39" dur="500"/>
                                        <p:tgtEl>
                                          <p:spTgt spid="2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500"/>
                                        <p:tgtEl>
                                          <p:spTgt spid="18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6"/>
                                        </p:tgtEl>
                                        <p:attrNameLst>
                                          <p:attrName>style.visibility</p:attrName>
                                        </p:attrNameLst>
                                      </p:cBhvr>
                                      <p:to>
                                        <p:strVal val="visible"/>
                                      </p:to>
                                    </p:set>
                                    <p:animEffect transition="in" filter="fade">
                                      <p:cBhvr>
                                        <p:cTn id="53" dur="500"/>
                                        <p:tgtEl>
                                          <p:spTgt spid="176"/>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a:r>
              <a:rPr lang="id-ID" sz="4800" cap="all" dirty="0">
                <a:solidFill>
                  <a:srgbClr val="44546A"/>
                </a:solidFill>
                <a:latin typeface="+mj-lt"/>
              </a:rPr>
              <a:t>Scaffold Configurations</a:t>
            </a:r>
            <a:endParaRPr lang="en-US" sz="4800" cap="all" dirty="0">
              <a:solidFill>
                <a:srgbClr val="44546A"/>
              </a:solidFill>
              <a:latin typeface="+mj-lt"/>
            </a:endParaRPr>
          </a:p>
        </p:txBody>
      </p:sp>
      <p:sp>
        <p:nvSpPr>
          <p:cNvPr id="167" name="Rectangle 166"/>
          <p:cNvSpPr/>
          <p:nvPr/>
        </p:nvSpPr>
        <p:spPr>
          <a:xfrm>
            <a:off x="1191937" y="1746250"/>
            <a:ext cx="3206353" cy="4193507"/>
          </a:xfrm>
          <a:prstGeom prst="rect">
            <a:avLst/>
          </a:prstGeom>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172" name="Rectangle 171"/>
          <p:cNvSpPr/>
          <p:nvPr/>
        </p:nvSpPr>
        <p:spPr>
          <a:xfrm>
            <a:off x="4488021" y="1733550"/>
            <a:ext cx="3206353" cy="419350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6" name="Rectangle 175"/>
          <p:cNvSpPr/>
          <p:nvPr/>
        </p:nvSpPr>
        <p:spPr>
          <a:xfrm>
            <a:off x="7809924" y="1733550"/>
            <a:ext cx="3206353" cy="4193507"/>
          </a:xfrm>
          <a:prstGeom prst="rect">
            <a:avLst/>
          </a:prstGeom>
          <a:solidFill>
            <a:srgbClr val="FFFFFF"/>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3" name="Rectangle 182"/>
          <p:cNvSpPr/>
          <p:nvPr/>
        </p:nvSpPr>
        <p:spPr>
          <a:xfrm>
            <a:off x="4488022" y="4871603"/>
            <a:ext cx="3206353" cy="10554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7" name="Rectangle 186"/>
          <p:cNvSpPr/>
          <p:nvPr/>
        </p:nvSpPr>
        <p:spPr>
          <a:xfrm>
            <a:off x="7809924" y="4871603"/>
            <a:ext cx="3206353" cy="1055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8" name="Rectangle 187"/>
          <p:cNvSpPr/>
          <p:nvPr/>
        </p:nvSpPr>
        <p:spPr>
          <a:xfrm>
            <a:off x="1191937" y="4884303"/>
            <a:ext cx="3206353" cy="1055454"/>
          </a:xfrm>
          <a:prstGeom prst="rect">
            <a:avLst/>
          </a:prstGeom>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213" name="TextBox 212"/>
          <p:cNvSpPr txBox="1"/>
          <p:nvPr/>
        </p:nvSpPr>
        <p:spPr>
          <a:xfrm>
            <a:off x="1559188" y="5146503"/>
            <a:ext cx="2417035" cy="430887"/>
          </a:xfrm>
          <a:prstGeom prst="rect">
            <a:avLst/>
          </a:prstGeom>
          <a:noFill/>
        </p:spPr>
        <p:txBody>
          <a:bodyPr wrap="none" rtlCol="0">
            <a:spAutoFit/>
          </a:bodyPr>
          <a:lstStyle/>
          <a:p>
            <a:pPr algn="ctr"/>
            <a:r>
              <a:rPr lang="id-ID" sz="2200" cap="all" dirty="0">
                <a:solidFill>
                  <a:schemeClr val="bg1"/>
                </a:solidFill>
                <a:latin typeface="+mj-lt"/>
              </a:rPr>
              <a:t>Rolling Tower</a:t>
            </a:r>
          </a:p>
        </p:txBody>
      </p:sp>
      <p:sp>
        <p:nvSpPr>
          <p:cNvPr id="216" name="TextBox 215"/>
          <p:cNvSpPr txBox="1"/>
          <p:nvPr/>
        </p:nvSpPr>
        <p:spPr>
          <a:xfrm>
            <a:off x="4530103" y="5171903"/>
            <a:ext cx="3071937" cy="430887"/>
          </a:xfrm>
          <a:prstGeom prst="rect">
            <a:avLst/>
          </a:prstGeom>
          <a:noFill/>
        </p:spPr>
        <p:txBody>
          <a:bodyPr wrap="none" rtlCol="0">
            <a:spAutoFit/>
          </a:bodyPr>
          <a:lstStyle/>
          <a:p>
            <a:pPr algn="ctr"/>
            <a:r>
              <a:rPr lang="id-ID" sz="2200" cap="all" dirty="0">
                <a:solidFill>
                  <a:srgbClr val="FFFFFF"/>
                </a:solidFill>
                <a:latin typeface="+mj-lt"/>
              </a:rPr>
              <a:t>Bridging Scaffold</a:t>
            </a:r>
          </a:p>
        </p:txBody>
      </p:sp>
      <p:sp>
        <p:nvSpPr>
          <p:cNvPr id="219" name="TextBox 218"/>
          <p:cNvSpPr txBox="1"/>
          <p:nvPr/>
        </p:nvSpPr>
        <p:spPr>
          <a:xfrm>
            <a:off x="7894079" y="5171903"/>
            <a:ext cx="3089157" cy="430887"/>
          </a:xfrm>
          <a:prstGeom prst="rect">
            <a:avLst/>
          </a:prstGeom>
          <a:noFill/>
        </p:spPr>
        <p:txBody>
          <a:bodyPr wrap="none" rtlCol="0">
            <a:spAutoFit/>
          </a:bodyPr>
          <a:lstStyle/>
          <a:p>
            <a:pPr algn="ctr"/>
            <a:r>
              <a:rPr lang="id-ID" sz="2200" cap="all" dirty="0">
                <a:solidFill>
                  <a:srgbClr val="FFFFFF"/>
                </a:solidFill>
                <a:latin typeface="+mj-lt"/>
              </a:rPr>
              <a:t>Circular Scaffold</a:t>
            </a:r>
          </a:p>
        </p:txBody>
      </p:sp>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380660" y="2247900"/>
            <a:ext cx="2905590" cy="2292350"/>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943850" y="2266950"/>
            <a:ext cx="2940050" cy="2010174"/>
          </a:xfrm>
          <a:prstGeom prst="rect">
            <a:avLst/>
          </a:prstGeom>
        </p:spPr>
      </p:pic>
      <p:pic>
        <p:nvPicPr>
          <p:cNvPr id="21" name="Picture 20" descr="PuTLOG SCAFFOLD.psd"/>
          <p:cNvPicPr>
            <a:picLocks noChangeAspect="1"/>
          </p:cNvPicPr>
          <p:nvPr/>
        </p:nvPicPr>
        <p:blipFill>
          <a:blip r:embed="rId7"/>
          <a:stretch>
            <a:fillRect/>
          </a:stretch>
        </p:blipFill>
        <p:spPr>
          <a:xfrm>
            <a:off x="4584058" y="2082800"/>
            <a:ext cx="3043193" cy="2679700"/>
          </a:xfrm>
          <a:prstGeom prst="rect">
            <a:avLst/>
          </a:prstGeom>
        </p:spPr>
      </p:pic>
    </p:spTree>
    <p:extLst>
      <p:ext uri="{BB962C8B-B14F-4D97-AF65-F5344CB8AC3E}">
        <p14:creationId xmlns:p14="http://schemas.microsoft.com/office/powerpoint/2010/main" val="681245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7"/>
                                        </p:tgtEl>
                                        <p:attrNameLst>
                                          <p:attrName>style.visibility</p:attrName>
                                        </p:attrNameLst>
                                      </p:cBhvr>
                                      <p:to>
                                        <p:strVal val="visible"/>
                                      </p:to>
                                    </p:set>
                                    <p:animEffect transition="in" filter="fade">
                                      <p:cBhvr>
                                        <p:cTn id="14" dur="500"/>
                                        <p:tgtEl>
                                          <p:spTgt spid="16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500"/>
                                        <p:tgtEl>
                                          <p:spTgt spid="18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3"/>
                                        </p:tgtEl>
                                        <p:attrNameLst>
                                          <p:attrName>style.visibility</p:attrName>
                                        </p:attrNameLst>
                                      </p:cBhvr>
                                      <p:to>
                                        <p:strVal val="visible"/>
                                      </p:to>
                                    </p:set>
                                    <p:animEffect transition="in" filter="fade">
                                      <p:cBhvr>
                                        <p:cTn id="20" dur="500"/>
                                        <p:tgtEl>
                                          <p:spTgt spid="213"/>
                                        </p:tgtEl>
                                      </p:cBhvr>
                                    </p:animEffect>
                                  </p:childTnLst>
                                </p:cTn>
                              </p:par>
                            </p:childTnLst>
                          </p:cTn>
                        </p:par>
                        <p:par>
                          <p:cTn id="21" fill="hold">
                            <p:stCondLst>
                              <p:cond delay="500"/>
                            </p:stCondLst>
                            <p:childTnLst>
                              <p:par>
                                <p:cTn id="22" presetID="53"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fade">
                                      <p:cBhvr>
                                        <p:cTn id="31" dur="500"/>
                                        <p:tgtEl>
                                          <p:spTgt spid="17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3"/>
                                        </p:tgtEl>
                                        <p:attrNameLst>
                                          <p:attrName>style.visibility</p:attrName>
                                        </p:attrNameLst>
                                      </p:cBhvr>
                                      <p:to>
                                        <p:strVal val="visible"/>
                                      </p:to>
                                    </p:set>
                                    <p:animEffect transition="in" filter="fade">
                                      <p:cBhvr>
                                        <p:cTn id="34" dur="500"/>
                                        <p:tgtEl>
                                          <p:spTgt spid="1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6"/>
                                        </p:tgtEl>
                                        <p:attrNameLst>
                                          <p:attrName>style.visibility</p:attrName>
                                        </p:attrNameLst>
                                      </p:cBhvr>
                                      <p:to>
                                        <p:strVal val="visible"/>
                                      </p:to>
                                    </p:set>
                                    <p:animEffect transition="in" filter="fade">
                                      <p:cBhvr>
                                        <p:cTn id="37" dur="500"/>
                                        <p:tgtEl>
                                          <p:spTgt spid="216"/>
                                        </p:tgtEl>
                                      </p:cBhvr>
                                    </p:animEffect>
                                  </p:childTnLst>
                                </p:cTn>
                              </p:par>
                            </p:childTnLst>
                          </p:cTn>
                        </p:par>
                        <p:par>
                          <p:cTn id="38" fill="hold">
                            <p:stCondLst>
                              <p:cond delay="500"/>
                            </p:stCondLst>
                            <p:childTnLst>
                              <p:par>
                                <p:cTn id="39" presetID="53"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6"/>
                                        </p:tgtEl>
                                        <p:attrNameLst>
                                          <p:attrName>style.visibility</p:attrName>
                                        </p:attrNameLst>
                                      </p:cBhvr>
                                      <p:to>
                                        <p:strVal val="visible"/>
                                      </p:to>
                                    </p:set>
                                    <p:animEffect transition="in" filter="fade">
                                      <p:cBhvr>
                                        <p:cTn id="48" dur="500"/>
                                        <p:tgtEl>
                                          <p:spTgt spid="17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7"/>
                                        </p:tgtEl>
                                        <p:attrNameLst>
                                          <p:attrName>style.visibility</p:attrName>
                                        </p:attrNameLst>
                                      </p:cBhvr>
                                      <p:to>
                                        <p:strVal val="visible"/>
                                      </p:to>
                                    </p:set>
                                    <p:animEffect transition="in" filter="fade">
                                      <p:cBhvr>
                                        <p:cTn id="51" dur="500"/>
                                        <p:tgtEl>
                                          <p:spTgt spid="18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9"/>
                                        </p:tgtEl>
                                        <p:attrNameLst>
                                          <p:attrName>style.visibility</p:attrName>
                                        </p:attrNameLst>
                                      </p:cBhvr>
                                      <p:to>
                                        <p:strVal val="visible"/>
                                      </p:to>
                                    </p:set>
                                    <p:animEffect transition="in" filter="fade">
                                      <p:cBhvr>
                                        <p:cTn id="54" dur="500"/>
                                        <p:tgtEl>
                                          <p:spTgt spid="219"/>
                                        </p:tgtEl>
                                      </p:cBhvr>
                                    </p:animEffect>
                                  </p:childTnLst>
                                </p:cTn>
                              </p:par>
                            </p:childTnLst>
                          </p:cTn>
                        </p:par>
                        <p:par>
                          <p:cTn id="55" fill="hold">
                            <p:stCondLst>
                              <p:cond delay="500"/>
                            </p:stCondLst>
                            <p:childTnLst>
                              <p:par>
                                <p:cTn id="56" presetID="53"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2980" y="680759"/>
            <a:ext cx="10006164" cy="830997"/>
          </a:xfrm>
          <a:prstGeom prst="rect">
            <a:avLst/>
          </a:prstGeom>
          <a:noFill/>
        </p:spPr>
        <p:txBody>
          <a:bodyPr wrap="none" rtlCol="0">
            <a:spAutoFit/>
          </a:bodyPr>
          <a:lstStyle/>
          <a:p>
            <a:pPr algn="ctr"/>
            <a:r>
              <a:rPr lang="id-ID" sz="4800" cap="all" dirty="0">
                <a:solidFill>
                  <a:schemeClr val="tx2"/>
                </a:solidFill>
                <a:latin typeface="+mj-lt"/>
              </a:rPr>
              <a:t>Choosing the Right Scaffold</a:t>
            </a:r>
            <a:endParaRPr lang="en-US" sz="4800" cap="all" dirty="0">
              <a:solidFill>
                <a:schemeClr val="tx2"/>
              </a:solidFill>
              <a:latin typeface="+mj-lt"/>
            </a:endParaRPr>
          </a:p>
        </p:txBody>
      </p:sp>
      <p:grpSp>
        <p:nvGrpSpPr>
          <p:cNvPr id="2" name="Group 155"/>
          <p:cNvGrpSpPr/>
          <p:nvPr/>
        </p:nvGrpSpPr>
        <p:grpSpPr>
          <a:xfrm>
            <a:off x="779305" y="2054094"/>
            <a:ext cx="1847278" cy="1291990"/>
            <a:chOff x="1477805" y="2206494"/>
            <a:chExt cx="1847278" cy="1291990"/>
          </a:xfrm>
        </p:grpSpPr>
        <p:sp>
          <p:nvSpPr>
            <p:cNvPr id="5" name="Rectangle 4"/>
            <p:cNvSpPr/>
            <p:nvPr/>
          </p:nvSpPr>
          <p:spPr>
            <a:xfrm>
              <a:off x="1477805" y="2206494"/>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5" name="Rectangle 74"/>
            <p:cNvSpPr/>
            <p:nvPr/>
          </p:nvSpPr>
          <p:spPr>
            <a:xfrm>
              <a:off x="1477805" y="3390512"/>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 name="Group 160"/>
          <p:cNvGrpSpPr/>
          <p:nvPr/>
        </p:nvGrpSpPr>
        <p:grpSpPr>
          <a:xfrm>
            <a:off x="830105" y="4803173"/>
            <a:ext cx="1847278" cy="1291990"/>
            <a:chOff x="1477805" y="4790473"/>
            <a:chExt cx="1847278" cy="1291990"/>
          </a:xfrm>
        </p:grpSpPr>
        <p:sp>
          <p:nvSpPr>
            <p:cNvPr id="78" name="Rectangle 77"/>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9" name="Rectangle 78"/>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 name="Group 156"/>
          <p:cNvGrpSpPr/>
          <p:nvPr/>
        </p:nvGrpSpPr>
        <p:grpSpPr>
          <a:xfrm>
            <a:off x="2944083" y="2054094"/>
            <a:ext cx="1847278" cy="1291990"/>
            <a:chOff x="3325083" y="2206494"/>
            <a:chExt cx="1847278" cy="1291990"/>
          </a:xfrm>
        </p:grpSpPr>
        <p:sp>
          <p:nvSpPr>
            <p:cNvPr id="80" name="Rectangle 79"/>
            <p:cNvSpPr/>
            <p:nvPr/>
          </p:nvSpPr>
          <p:spPr>
            <a:xfrm>
              <a:off x="3325083" y="2206494"/>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1" name="Rectangle 80"/>
            <p:cNvSpPr/>
            <p:nvPr/>
          </p:nvSpPr>
          <p:spPr>
            <a:xfrm>
              <a:off x="3325083" y="3390512"/>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2" name="Rectangle 81"/>
          <p:cNvSpPr/>
          <p:nvPr/>
        </p:nvSpPr>
        <p:spPr>
          <a:xfrm>
            <a:off x="3045683" y="3485783"/>
            <a:ext cx="1847278" cy="129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7" name="Group 161"/>
          <p:cNvGrpSpPr/>
          <p:nvPr/>
        </p:nvGrpSpPr>
        <p:grpSpPr>
          <a:xfrm>
            <a:off x="3020283" y="4790473"/>
            <a:ext cx="1847278" cy="1291990"/>
            <a:chOff x="3325083" y="4790473"/>
            <a:chExt cx="1847278" cy="1291990"/>
          </a:xfrm>
        </p:grpSpPr>
        <p:sp>
          <p:nvSpPr>
            <p:cNvPr id="83" name="Rectangle 82"/>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4" name="Rectangle 83"/>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 name="Group 157"/>
          <p:cNvGrpSpPr/>
          <p:nvPr/>
        </p:nvGrpSpPr>
        <p:grpSpPr>
          <a:xfrm>
            <a:off x="5159661" y="2066794"/>
            <a:ext cx="1847278" cy="1291990"/>
            <a:chOff x="5172361" y="2206494"/>
            <a:chExt cx="1847278" cy="1291990"/>
          </a:xfrm>
        </p:grpSpPr>
        <p:sp>
          <p:nvSpPr>
            <p:cNvPr id="85" name="Rectangle 84"/>
            <p:cNvSpPr/>
            <p:nvPr/>
          </p:nvSpPr>
          <p:spPr>
            <a:xfrm>
              <a:off x="5172361" y="2206494"/>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6" name="Rectangle 85"/>
            <p:cNvSpPr/>
            <p:nvPr/>
          </p:nvSpPr>
          <p:spPr>
            <a:xfrm>
              <a:off x="5172361" y="3390512"/>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0" name="Group 162"/>
          <p:cNvGrpSpPr/>
          <p:nvPr/>
        </p:nvGrpSpPr>
        <p:grpSpPr>
          <a:xfrm>
            <a:off x="5172361" y="4790473"/>
            <a:ext cx="1847278" cy="1291990"/>
            <a:chOff x="5172361" y="4790473"/>
            <a:chExt cx="1847278" cy="1291990"/>
          </a:xfrm>
        </p:grpSpPr>
        <p:sp>
          <p:nvSpPr>
            <p:cNvPr id="88" name="Rectangle 87"/>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9" name="Rectangle 88"/>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 name="Group 158"/>
          <p:cNvGrpSpPr/>
          <p:nvPr/>
        </p:nvGrpSpPr>
        <p:grpSpPr>
          <a:xfrm>
            <a:off x="7337139" y="2104894"/>
            <a:ext cx="1847278" cy="1291990"/>
            <a:chOff x="7019639" y="2206494"/>
            <a:chExt cx="1847278" cy="1291990"/>
          </a:xfrm>
        </p:grpSpPr>
        <p:sp>
          <p:nvSpPr>
            <p:cNvPr id="105" name="Rectangle 104"/>
            <p:cNvSpPr/>
            <p:nvPr/>
          </p:nvSpPr>
          <p:spPr>
            <a:xfrm>
              <a:off x="7019639" y="2206494"/>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6" name="Rectangle 105"/>
            <p:cNvSpPr/>
            <p:nvPr/>
          </p:nvSpPr>
          <p:spPr>
            <a:xfrm>
              <a:off x="7019639" y="3390512"/>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2" name="Group 163"/>
          <p:cNvGrpSpPr/>
          <p:nvPr/>
        </p:nvGrpSpPr>
        <p:grpSpPr>
          <a:xfrm>
            <a:off x="7362539" y="4790473"/>
            <a:ext cx="1847278" cy="1291990"/>
            <a:chOff x="7019639" y="4790473"/>
            <a:chExt cx="1847278" cy="1291990"/>
          </a:xfrm>
        </p:grpSpPr>
        <p:sp>
          <p:nvSpPr>
            <p:cNvPr id="108" name="Rectangle 107"/>
            <p:cNvSpPr/>
            <p:nvPr/>
          </p:nvSpPr>
          <p:spPr>
            <a:xfrm>
              <a:off x="7019639"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9" name="Rectangle 108"/>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3" name="Group 159"/>
          <p:cNvGrpSpPr/>
          <p:nvPr/>
        </p:nvGrpSpPr>
        <p:grpSpPr>
          <a:xfrm>
            <a:off x="9578117" y="2079494"/>
            <a:ext cx="1847278" cy="1291990"/>
            <a:chOff x="8866917" y="2206494"/>
            <a:chExt cx="1847278" cy="1291990"/>
          </a:xfrm>
        </p:grpSpPr>
        <p:sp>
          <p:nvSpPr>
            <p:cNvPr id="110" name="Rectangle 109"/>
            <p:cNvSpPr/>
            <p:nvPr/>
          </p:nvSpPr>
          <p:spPr>
            <a:xfrm>
              <a:off x="8866917" y="2206494"/>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1" name="Rectangle 110"/>
            <p:cNvSpPr/>
            <p:nvPr/>
          </p:nvSpPr>
          <p:spPr>
            <a:xfrm>
              <a:off x="8866917" y="3390512"/>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4" name="Group 164"/>
          <p:cNvGrpSpPr/>
          <p:nvPr/>
        </p:nvGrpSpPr>
        <p:grpSpPr>
          <a:xfrm>
            <a:off x="9590817" y="4790473"/>
            <a:ext cx="1847278" cy="1291990"/>
            <a:chOff x="8866917" y="4790473"/>
            <a:chExt cx="1847278" cy="1291990"/>
          </a:xfrm>
        </p:grpSpPr>
        <p:sp>
          <p:nvSpPr>
            <p:cNvPr id="113" name="Rectangle 112"/>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4" name="Rectangle 113"/>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Isosceles Triangle 7"/>
          <p:cNvSpPr/>
          <p:nvPr/>
        </p:nvSpPr>
        <p:spPr>
          <a:xfrm flipV="1">
            <a:off x="1477317" y="337119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6" name="Isosceles Triangle 115"/>
          <p:cNvSpPr/>
          <p:nvPr/>
        </p:nvSpPr>
        <p:spPr>
          <a:xfrm flipV="1">
            <a:off x="3629395" y="326959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9" name="Isosceles Triangle 118"/>
          <p:cNvSpPr/>
          <p:nvPr/>
        </p:nvSpPr>
        <p:spPr>
          <a:xfrm flipV="1">
            <a:off x="5844973" y="328229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0" name="Isosceles Triangle 119"/>
          <p:cNvSpPr/>
          <p:nvPr/>
        </p:nvSpPr>
        <p:spPr>
          <a:xfrm flipV="1">
            <a:off x="8022451" y="332039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1" name="Isosceles Triangle 120"/>
          <p:cNvSpPr/>
          <p:nvPr/>
        </p:nvSpPr>
        <p:spPr>
          <a:xfrm flipV="1">
            <a:off x="10263429" y="329499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3" name="Isosceles Triangle 122"/>
          <p:cNvSpPr/>
          <p:nvPr/>
        </p:nvSpPr>
        <p:spPr>
          <a:xfrm>
            <a:off x="1515417" y="45830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4" name="Isosceles Triangle 123"/>
          <p:cNvSpPr/>
          <p:nvPr/>
        </p:nvSpPr>
        <p:spPr>
          <a:xfrm>
            <a:off x="3667495" y="45703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5" name="Isosceles Triangle 124"/>
          <p:cNvSpPr/>
          <p:nvPr/>
        </p:nvSpPr>
        <p:spPr>
          <a:xfrm>
            <a:off x="5857673" y="457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6" name="Isosceles Triangle 125"/>
          <p:cNvSpPr/>
          <p:nvPr/>
        </p:nvSpPr>
        <p:spPr>
          <a:xfrm>
            <a:off x="8047851" y="45703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7" name="Isosceles Triangle 126"/>
          <p:cNvSpPr/>
          <p:nvPr/>
        </p:nvSpPr>
        <p:spPr>
          <a:xfrm>
            <a:off x="10301529" y="45703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p:nvSpPr>
        <p:spPr>
          <a:xfrm>
            <a:off x="693855" y="3937968"/>
            <a:ext cx="2039929" cy="384721"/>
          </a:xfrm>
          <a:prstGeom prst="rect">
            <a:avLst/>
          </a:prstGeom>
          <a:noFill/>
        </p:spPr>
        <p:txBody>
          <a:bodyPr wrap="none" rtlCol="0">
            <a:spAutoFit/>
          </a:bodyPr>
          <a:lstStyle/>
          <a:p>
            <a:pPr algn="ctr"/>
            <a:r>
              <a:rPr lang="id-ID" sz="1900" dirty="0">
                <a:solidFill>
                  <a:srgbClr val="595959"/>
                </a:solidFill>
              </a:rPr>
              <a:t>WORK/ACTIVITY</a:t>
            </a:r>
          </a:p>
        </p:txBody>
      </p:sp>
      <p:sp>
        <p:nvSpPr>
          <p:cNvPr id="129" name="TextBox 128"/>
          <p:cNvSpPr txBox="1"/>
          <p:nvPr/>
        </p:nvSpPr>
        <p:spPr>
          <a:xfrm>
            <a:off x="3112339" y="3937968"/>
            <a:ext cx="1524050" cy="400110"/>
          </a:xfrm>
          <a:prstGeom prst="rect">
            <a:avLst/>
          </a:prstGeom>
          <a:noFill/>
        </p:spPr>
        <p:txBody>
          <a:bodyPr wrap="none" rtlCol="0">
            <a:spAutoFit/>
          </a:bodyPr>
          <a:lstStyle/>
          <a:p>
            <a:pPr algn="ctr"/>
            <a:r>
              <a:rPr lang="id-ID" sz="2000" dirty="0">
                <a:solidFill>
                  <a:srgbClr val="595959"/>
                </a:solidFill>
              </a:rPr>
              <a:t>STRUCTURE</a:t>
            </a:r>
          </a:p>
        </p:txBody>
      </p:sp>
      <p:sp>
        <p:nvSpPr>
          <p:cNvPr id="130" name="TextBox 129"/>
          <p:cNvSpPr txBox="1"/>
          <p:nvPr/>
        </p:nvSpPr>
        <p:spPr>
          <a:xfrm>
            <a:off x="5208820" y="3937968"/>
            <a:ext cx="1762246" cy="400110"/>
          </a:xfrm>
          <a:prstGeom prst="rect">
            <a:avLst/>
          </a:prstGeom>
          <a:noFill/>
        </p:spPr>
        <p:txBody>
          <a:bodyPr wrap="none" rtlCol="0">
            <a:spAutoFit/>
          </a:bodyPr>
          <a:lstStyle/>
          <a:p>
            <a:pPr algn="ctr"/>
            <a:r>
              <a:rPr lang="id-ID" sz="2000" dirty="0">
                <a:solidFill>
                  <a:srgbClr val="595959"/>
                </a:solidFill>
              </a:rPr>
              <a:t>CONDITIONS</a:t>
            </a:r>
          </a:p>
        </p:txBody>
      </p:sp>
      <p:sp>
        <p:nvSpPr>
          <p:cNvPr id="131" name="TextBox 130"/>
          <p:cNvSpPr txBox="1"/>
          <p:nvPr/>
        </p:nvSpPr>
        <p:spPr>
          <a:xfrm>
            <a:off x="7904891" y="3950668"/>
            <a:ext cx="725053" cy="400110"/>
          </a:xfrm>
          <a:prstGeom prst="rect">
            <a:avLst/>
          </a:prstGeom>
          <a:noFill/>
        </p:spPr>
        <p:txBody>
          <a:bodyPr wrap="none" rtlCol="0">
            <a:spAutoFit/>
          </a:bodyPr>
          <a:lstStyle/>
          <a:p>
            <a:pPr algn="ctr"/>
            <a:r>
              <a:rPr lang="id-ID" sz="2000" dirty="0">
                <a:solidFill>
                  <a:srgbClr val="595959"/>
                </a:solidFill>
              </a:rPr>
              <a:t>TIME</a:t>
            </a:r>
          </a:p>
        </p:txBody>
      </p:sp>
      <p:sp>
        <p:nvSpPr>
          <p:cNvPr id="132" name="TextBox 131"/>
          <p:cNvSpPr txBox="1"/>
          <p:nvPr/>
        </p:nvSpPr>
        <p:spPr>
          <a:xfrm>
            <a:off x="10088940" y="3925268"/>
            <a:ext cx="906643" cy="400110"/>
          </a:xfrm>
          <a:prstGeom prst="rect">
            <a:avLst/>
          </a:prstGeom>
          <a:noFill/>
        </p:spPr>
        <p:txBody>
          <a:bodyPr wrap="none" rtlCol="0">
            <a:spAutoFit/>
          </a:bodyPr>
          <a:lstStyle/>
          <a:p>
            <a:pPr algn="ctr"/>
            <a:r>
              <a:rPr lang="id-ID" sz="2000" dirty="0">
                <a:solidFill>
                  <a:srgbClr val="595959"/>
                </a:solidFill>
              </a:rPr>
              <a:t>LOAD</a:t>
            </a:r>
          </a:p>
        </p:txBody>
      </p:sp>
    </p:spTree>
    <p:extLst>
      <p:ext uri="{BB962C8B-B14F-4D97-AF65-F5344CB8AC3E}">
        <p14:creationId xmlns:p14="http://schemas.microsoft.com/office/powerpoint/2010/main" val="3468027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down)">
                                      <p:cBhvr>
                                        <p:cTn id="25" dur="10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wipe(up)">
                                      <p:cBhvr>
                                        <p:cTn id="36" dur="1000"/>
                                        <p:tgtEl>
                                          <p:spTgt spid="1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 calcmode="lin" valueType="num">
                                      <p:cBhvr>
                                        <p:cTn id="39" dur="1000" fill="hold"/>
                                        <p:tgtEl>
                                          <p:spTgt spid="129"/>
                                        </p:tgtEl>
                                        <p:attrNameLst>
                                          <p:attrName>ppt_w</p:attrName>
                                        </p:attrNameLst>
                                      </p:cBhvr>
                                      <p:tavLst>
                                        <p:tav tm="0">
                                          <p:val>
                                            <p:fltVal val="0"/>
                                          </p:val>
                                        </p:tav>
                                        <p:tav tm="100000">
                                          <p:val>
                                            <p:strVal val="#ppt_w"/>
                                          </p:val>
                                        </p:tav>
                                      </p:tavLst>
                                    </p:anim>
                                    <p:anim calcmode="lin" valueType="num">
                                      <p:cBhvr>
                                        <p:cTn id="40" dur="1000" fill="hold"/>
                                        <p:tgtEl>
                                          <p:spTgt spid="129"/>
                                        </p:tgtEl>
                                        <p:attrNameLst>
                                          <p:attrName>ppt_h</p:attrName>
                                        </p:attrNameLst>
                                      </p:cBhvr>
                                      <p:tavLst>
                                        <p:tav tm="0">
                                          <p:val>
                                            <p:fltVal val="0"/>
                                          </p:val>
                                        </p:tav>
                                        <p:tav tm="100000">
                                          <p:val>
                                            <p:strVal val="#ppt_h"/>
                                          </p:val>
                                        </p:tav>
                                      </p:tavLst>
                                    </p:anim>
                                    <p:animEffect transition="in" filter="fade">
                                      <p:cBhvr>
                                        <p:cTn id="41" dur="1000"/>
                                        <p:tgtEl>
                                          <p:spTgt spid="12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wipe(down)">
                                      <p:cBhvr>
                                        <p:cTn id="44" dur="1000"/>
                                        <p:tgtEl>
                                          <p:spTgt spid="12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up)">
                                      <p:cBhvr>
                                        <p:cTn id="55" dur="1000"/>
                                        <p:tgtEl>
                                          <p:spTgt spid="11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1000" fill="hold"/>
                                        <p:tgtEl>
                                          <p:spTgt spid="130"/>
                                        </p:tgtEl>
                                        <p:attrNameLst>
                                          <p:attrName>ppt_w</p:attrName>
                                        </p:attrNameLst>
                                      </p:cBhvr>
                                      <p:tavLst>
                                        <p:tav tm="0">
                                          <p:val>
                                            <p:fltVal val="0"/>
                                          </p:val>
                                        </p:tav>
                                        <p:tav tm="100000">
                                          <p:val>
                                            <p:strVal val="#ppt_w"/>
                                          </p:val>
                                        </p:tav>
                                      </p:tavLst>
                                    </p:anim>
                                    <p:anim calcmode="lin" valueType="num">
                                      <p:cBhvr>
                                        <p:cTn id="59" dur="1000" fill="hold"/>
                                        <p:tgtEl>
                                          <p:spTgt spid="130"/>
                                        </p:tgtEl>
                                        <p:attrNameLst>
                                          <p:attrName>ppt_h</p:attrName>
                                        </p:attrNameLst>
                                      </p:cBhvr>
                                      <p:tavLst>
                                        <p:tav tm="0">
                                          <p:val>
                                            <p:fltVal val="0"/>
                                          </p:val>
                                        </p:tav>
                                        <p:tav tm="100000">
                                          <p:val>
                                            <p:strVal val="#ppt_h"/>
                                          </p:val>
                                        </p:tav>
                                      </p:tavLst>
                                    </p:anim>
                                    <p:animEffect transition="in" filter="fade">
                                      <p:cBhvr>
                                        <p:cTn id="60" dur="1000"/>
                                        <p:tgtEl>
                                          <p:spTgt spid="1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down)">
                                      <p:cBhvr>
                                        <p:cTn id="63" dur="1000"/>
                                        <p:tgtEl>
                                          <p:spTgt spid="125"/>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wipe(up)">
                                      <p:cBhvr>
                                        <p:cTn id="74" dur="1000"/>
                                        <p:tgtEl>
                                          <p:spTgt spid="1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1000" fill="hold"/>
                                        <p:tgtEl>
                                          <p:spTgt spid="131"/>
                                        </p:tgtEl>
                                        <p:attrNameLst>
                                          <p:attrName>ppt_w</p:attrName>
                                        </p:attrNameLst>
                                      </p:cBhvr>
                                      <p:tavLst>
                                        <p:tav tm="0">
                                          <p:val>
                                            <p:fltVal val="0"/>
                                          </p:val>
                                        </p:tav>
                                        <p:tav tm="100000">
                                          <p:val>
                                            <p:strVal val="#ppt_w"/>
                                          </p:val>
                                        </p:tav>
                                      </p:tavLst>
                                    </p:anim>
                                    <p:anim calcmode="lin" valueType="num">
                                      <p:cBhvr>
                                        <p:cTn id="78" dur="1000" fill="hold"/>
                                        <p:tgtEl>
                                          <p:spTgt spid="131"/>
                                        </p:tgtEl>
                                        <p:attrNameLst>
                                          <p:attrName>ppt_h</p:attrName>
                                        </p:attrNameLst>
                                      </p:cBhvr>
                                      <p:tavLst>
                                        <p:tav tm="0">
                                          <p:val>
                                            <p:fltVal val="0"/>
                                          </p:val>
                                        </p:tav>
                                        <p:tav tm="100000">
                                          <p:val>
                                            <p:strVal val="#ppt_h"/>
                                          </p:val>
                                        </p:tav>
                                      </p:tavLst>
                                    </p:anim>
                                    <p:animEffect transition="in" filter="fade">
                                      <p:cBhvr>
                                        <p:cTn id="79" dur="1000"/>
                                        <p:tgtEl>
                                          <p:spTgt spid="13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animEffect transition="in" filter="wipe(down)">
                                      <p:cBhvr>
                                        <p:cTn id="82" dur="1000"/>
                                        <p:tgtEl>
                                          <p:spTgt spid="126"/>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1000"/>
                                        <p:tgtEl>
                                          <p:spTgt spid="1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wipe(up)">
                                      <p:cBhvr>
                                        <p:cTn id="93" dur="1000"/>
                                        <p:tgtEl>
                                          <p:spTgt spid="12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32"/>
                                        </p:tgtEl>
                                        <p:attrNameLst>
                                          <p:attrName>style.visibility</p:attrName>
                                        </p:attrNameLst>
                                      </p:cBhvr>
                                      <p:to>
                                        <p:strVal val="visible"/>
                                      </p:to>
                                    </p:set>
                                    <p:anim calcmode="lin" valueType="num">
                                      <p:cBhvr>
                                        <p:cTn id="96" dur="1000" fill="hold"/>
                                        <p:tgtEl>
                                          <p:spTgt spid="132"/>
                                        </p:tgtEl>
                                        <p:attrNameLst>
                                          <p:attrName>ppt_w</p:attrName>
                                        </p:attrNameLst>
                                      </p:cBhvr>
                                      <p:tavLst>
                                        <p:tav tm="0">
                                          <p:val>
                                            <p:fltVal val="0"/>
                                          </p:val>
                                        </p:tav>
                                        <p:tav tm="100000">
                                          <p:val>
                                            <p:strVal val="#ppt_w"/>
                                          </p:val>
                                        </p:tav>
                                      </p:tavLst>
                                    </p:anim>
                                    <p:anim calcmode="lin" valueType="num">
                                      <p:cBhvr>
                                        <p:cTn id="97" dur="1000" fill="hold"/>
                                        <p:tgtEl>
                                          <p:spTgt spid="132"/>
                                        </p:tgtEl>
                                        <p:attrNameLst>
                                          <p:attrName>ppt_h</p:attrName>
                                        </p:attrNameLst>
                                      </p:cBhvr>
                                      <p:tavLst>
                                        <p:tav tm="0">
                                          <p:val>
                                            <p:fltVal val="0"/>
                                          </p:val>
                                        </p:tav>
                                        <p:tav tm="100000">
                                          <p:val>
                                            <p:strVal val="#ppt_h"/>
                                          </p:val>
                                        </p:tav>
                                      </p:tavLst>
                                    </p:anim>
                                    <p:animEffect transition="in" filter="fade">
                                      <p:cBhvr>
                                        <p:cTn id="98" dur="1000"/>
                                        <p:tgtEl>
                                          <p:spTgt spid="132"/>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wipe(down)">
                                      <p:cBhvr>
                                        <p:cTn id="101" dur="1000"/>
                                        <p:tgtEl>
                                          <p:spTgt spid="127"/>
                                        </p:tgtEl>
                                      </p:cBhvr>
                                    </p:animEffect>
                                  </p:childTnLst>
                                </p:cTn>
                              </p:par>
                              <p:par>
                                <p:cTn id="102" presetID="10" presetClass="entr" presetSubtype="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6" grpId="0" animBg="1"/>
      <p:bldP spid="119" grpId="0" animBg="1"/>
      <p:bldP spid="120" grpId="0" animBg="1"/>
      <p:bldP spid="121" grpId="0" animBg="1"/>
      <p:bldP spid="123" grpId="0" animBg="1"/>
      <p:bldP spid="124" grpId="0" animBg="1"/>
      <p:bldP spid="125" grpId="0" animBg="1"/>
      <p:bldP spid="126" grpId="0" animBg="1"/>
      <p:bldP spid="127" grpId="0" animBg="1"/>
      <p:bldP spid="16" grpId="0"/>
      <p:bldP spid="129" grpId="0"/>
      <p:bldP spid="130" grpId="0"/>
      <p:bldP spid="131" grpId="0"/>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house.jpg"/>
          <p:cNvPicPr>
            <a:picLocks noChangeAspect="1"/>
          </p:cNvPicPr>
          <p:nvPr/>
        </p:nvPicPr>
        <p:blipFill>
          <a:blip r:embed="rId3"/>
          <a:stretch>
            <a:fillRect/>
          </a:stretch>
        </p:blipFill>
        <p:spPr>
          <a:xfrm>
            <a:off x="-1" y="0"/>
            <a:ext cx="3853543" cy="6858000"/>
          </a:xfrm>
          <a:prstGeom prst="rect">
            <a:avLst/>
          </a:prstGeom>
        </p:spPr>
      </p:pic>
      <p:grpSp>
        <p:nvGrpSpPr>
          <p:cNvPr id="3" name="Group 10"/>
          <p:cNvGrpSpPr/>
          <p:nvPr/>
        </p:nvGrpSpPr>
        <p:grpSpPr>
          <a:xfrm rot="5400000">
            <a:off x="3773246" y="39604"/>
            <a:ext cx="1421999" cy="1291990"/>
            <a:chOff x="1477805" y="4790473"/>
            <a:chExt cx="1847278" cy="1291990"/>
          </a:xfrm>
        </p:grpSpPr>
        <p:sp>
          <p:nvSpPr>
            <p:cNvPr id="12" name="Rectangle 11"/>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Isosceles Triangle 13"/>
          <p:cNvSpPr/>
          <p:nvPr/>
        </p:nvSpPr>
        <p:spPr>
          <a:xfrm rot="5400000">
            <a:off x="5020617" y="5825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 name="Group 14"/>
          <p:cNvGrpSpPr/>
          <p:nvPr/>
        </p:nvGrpSpPr>
        <p:grpSpPr>
          <a:xfrm rot="5400000">
            <a:off x="3802321" y="1443034"/>
            <a:ext cx="1350000" cy="1291990"/>
            <a:chOff x="3325083" y="4790473"/>
            <a:chExt cx="1847278" cy="1291990"/>
          </a:xfrm>
        </p:grpSpPr>
        <p:sp>
          <p:nvSpPr>
            <p:cNvPr id="16" name="Rectangle 15"/>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8" name="Isosceles Triangle 17"/>
          <p:cNvSpPr/>
          <p:nvPr/>
        </p:nvSpPr>
        <p:spPr>
          <a:xfrm rot="5400000">
            <a:off x="5039095" y="19541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 name="Group 18"/>
          <p:cNvGrpSpPr/>
          <p:nvPr/>
        </p:nvGrpSpPr>
        <p:grpSpPr>
          <a:xfrm rot="5400000">
            <a:off x="3795400" y="2814634"/>
            <a:ext cx="1350000" cy="1291990"/>
            <a:chOff x="5172361" y="4790473"/>
            <a:chExt cx="1847278" cy="1291990"/>
          </a:xfrm>
        </p:grpSpPr>
        <p:sp>
          <p:nvSpPr>
            <p:cNvPr id="20" name="Rectangle 19"/>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2" name="Isosceles Triangle 21"/>
          <p:cNvSpPr/>
          <p:nvPr/>
        </p:nvSpPr>
        <p:spPr>
          <a:xfrm rot="5400000">
            <a:off x="5032173" y="330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6" name="Group 22"/>
          <p:cNvGrpSpPr/>
          <p:nvPr/>
        </p:nvGrpSpPr>
        <p:grpSpPr>
          <a:xfrm rot="5400000">
            <a:off x="3813878" y="4186234"/>
            <a:ext cx="1350000" cy="1291990"/>
            <a:chOff x="7002174" y="4790473"/>
            <a:chExt cx="1864743" cy="1291990"/>
          </a:xfrm>
        </p:grpSpPr>
        <p:sp>
          <p:nvSpPr>
            <p:cNvPr id="24" name="Rectangle 23"/>
            <p:cNvSpPr/>
            <p:nvPr/>
          </p:nvSpPr>
          <p:spPr>
            <a:xfrm>
              <a:off x="7002174"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6" name="Isosceles Triangle 25"/>
          <p:cNvSpPr/>
          <p:nvPr/>
        </p:nvSpPr>
        <p:spPr>
          <a:xfrm rot="5400000">
            <a:off x="5050651" y="46846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7" name="Group 26"/>
          <p:cNvGrpSpPr/>
          <p:nvPr/>
        </p:nvGrpSpPr>
        <p:grpSpPr>
          <a:xfrm rot="5400000">
            <a:off x="3819656" y="5547927"/>
            <a:ext cx="1350000" cy="1291990"/>
            <a:chOff x="8866917" y="4790473"/>
            <a:chExt cx="1847278" cy="1291990"/>
          </a:xfrm>
        </p:grpSpPr>
        <p:sp>
          <p:nvSpPr>
            <p:cNvPr id="28" name="Rectangle 27"/>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0" name="Isosceles Triangle 29"/>
          <p:cNvSpPr/>
          <p:nvPr/>
        </p:nvSpPr>
        <p:spPr>
          <a:xfrm rot="5400000">
            <a:off x="5056429" y="60435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5570963" y="432768"/>
            <a:ext cx="3309320" cy="584776"/>
          </a:xfrm>
          <a:prstGeom prst="rect">
            <a:avLst/>
          </a:prstGeom>
          <a:noFill/>
        </p:spPr>
        <p:txBody>
          <a:bodyPr wrap="none" rtlCol="0">
            <a:spAutoFit/>
          </a:bodyPr>
          <a:lstStyle/>
          <a:p>
            <a:pPr algn="ctr"/>
            <a:r>
              <a:rPr lang="id-ID" sz="3200" dirty="0">
                <a:solidFill>
                  <a:schemeClr val="tx2"/>
                </a:solidFill>
              </a:rPr>
              <a:t>WORK/ACTIVITY</a:t>
            </a:r>
          </a:p>
        </p:txBody>
      </p:sp>
      <p:sp>
        <p:nvSpPr>
          <p:cNvPr id="32" name="TextBox 31"/>
          <p:cNvSpPr txBox="1"/>
          <p:nvPr/>
        </p:nvSpPr>
        <p:spPr>
          <a:xfrm>
            <a:off x="5656923" y="1791668"/>
            <a:ext cx="2327680" cy="584776"/>
          </a:xfrm>
          <a:prstGeom prst="rect">
            <a:avLst/>
          </a:prstGeom>
          <a:noFill/>
        </p:spPr>
        <p:txBody>
          <a:bodyPr wrap="none" rtlCol="0">
            <a:spAutoFit/>
          </a:bodyPr>
          <a:lstStyle/>
          <a:p>
            <a:pPr algn="ctr"/>
            <a:r>
              <a:rPr lang="id-ID" sz="3200" dirty="0">
                <a:solidFill>
                  <a:schemeClr val="accent2"/>
                </a:solidFill>
              </a:rPr>
              <a:t>STRUCTURE</a:t>
            </a:r>
          </a:p>
        </p:txBody>
      </p:sp>
      <p:sp>
        <p:nvSpPr>
          <p:cNvPr id="33" name="TextBox 32"/>
          <p:cNvSpPr txBox="1"/>
          <p:nvPr/>
        </p:nvSpPr>
        <p:spPr>
          <a:xfrm>
            <a:off x="5662645" y="3125168"/>
            <a:ext cx="2708794" cy="584776"/>
          </a:xfrm>
          <a:prstGeom prst="rect">
            <a:avLst/>
          </a:prstGeom>
          <a:noFill/>
        </p:spPr>
        <p:txBody>
          <a:bodyPr wrap="none" rtlCol="0">
            <a:spAutoFit/>
          </a:bodyPr>
          <a:lstStyle/>
          <a:p>
            <a:pPr algn="ctr"/>
            <a:r>
              <a:rPr lang="id-ID" sz="3200" dirty="0">
                <a:solidFill>
                  <a:schemeClr val="accent3"/>
                </a:solidFill>
              </a:rPr>
              <a:t>CONDITIONS</a:t>
            </a:r>
          </a:p>
        </p:txBody>
      </p:sp>
      <p:sp>
        <p:nvSpPr>
          <p:cNvPr id="34" name="TextBox 33"/>
          <p:cNvSpPr txBox="1"/>
          <p:nvPr/>
        </p:nvSpPr>
        <p:spPr>
          <a:xfrm>
            <a:off x="5837776" y="4522168"/>
            <a:ext cx="1049286" cy="584776"/>
          </a:xfrm>
          <a:prstGeom prst="rect">
            <a:avLst/>
          </a:prstGeom>
          <a:noFill/>
        </p:spPr>
        <p:txBody>
          <a:bodyPr wrap="none" rtlCol="0">
            <a:spAutoFit/>
          </a:bodyPr>
          <a:lstStyle/>
          <a:p>
            <a:pPr algn="ctr"/>
            <a:r>
              <a:rPr lang="id-ID" sz="3200" dirty="0">
                <a:solidFill>
                  <a:schemeClr val="accent5"/>
                </a:solidFill>
              </a:rPr>
              <a:t>TIME</a:t>
            </a:r>
          </a:p>
        </p:txBody>
      </p:sp>
      <p:sp>
        <p:nvSpPr>
          <p:cNvPr id="35" name="TextBox 34"/>
          <p:cNvSpPr txBox="1"/>
          <p:nvPr/>
        </p:nvSpPr>
        <p:spPr>
          <a:xfrm>
            <a:off x="5764903" y="5881068"/>
            <a:ext cx="1375929" cy="600164"/>
          </a:xfrm>
          <a:prstGeom prst="rect">
            <a:avLst/>
          </a:prstGeom>
          <a:noFill/>
        </p:spPr>
        <p:txBody>
          <a:bodyPr wrap="none" rtlCol="0">
            <a:spAutoFit/>
          </a:bodyPr>
          <a:lstStyle/>
          <a:p>
            <a:pPr algn="ctr"/>
            <a:r>
              <a:rPr lang="id-ID" sz="3200" dirty="0">
                <a:solidFill>
                  <a:schemeClr val="accent6"/>
                </a:solidFill>
              </a:rPr>
              <a:t>LOAD</a:t>
            </a:r>
          </a:p>
        </p:txBody>
      </p:sp>
      <p:sp>
        <p:nvSpPr>
          <p:cNvPr id="36" name="TextBox 35"/>
          <p:cNvSpPr txBox="1"/>
          <p:nvPr/>
        </p:nvSpPr>
        <p:spPr>
          <a:xfrm>
            <a:off x="9042400" y="317500"/>
            <a:ext cx="2882900" cy="769441"/>
          </a:xfrm>
          <a:prstGeom prst="rect">
            <a:avLst/>
          </a:prstGeom>
          <a:noFill/>
        </p:spPr>
        <p:txBody>
          <a:bodyPr wrap="square" rtlCol="0">
            <a:spAutoFit/>
          </a:bodyPr>
          <a:lstStyle/>
          <a:p>
            <a:r>
              <a:rPr lang="en-US" sz="2200" b="1" i="1" dirty="0">
                <a:solidFill>
                  <a:schemeClr val="accent2"/>
                </a:solidFill>
              </a:rPr>
              <a:t>Sandblasting</a:t>
            </a:r>
          </a:p>
          <a:p>
            <a:r>
              <a:rPr lang="en-US" sz="2200" b="1" i="1" dirty="0">
                <a:solidFill>
                  <a:schemeClr val="accent2"/>
                </a:solidFill>
              </a:rPr>
              <a:t>Painting</a:t>
            </a:r>
          </a:p>
        </p:txBody>
      </p:sp>
      <p:sp>
        <p:nvSpPr>
          <p:cNvPr id="37" name="TextBox 36"/>
          <p:cNvSpPr txBox="1"/>
          <p:nvPr/>
        </p:nvSpPr>
        <p:spPr>
          <a:xfrm>
            <a:off x="8915400" y="1714500"/>
            <a:ext cx="2882900" cy="769441"/>
          </a:xfrm>
          <a:prstGeom prst="rect">
            <a:avLst/>
          </a:prstGeom>
          <a:noFill/>
        </p:spPr>
        <p:txBody>
          <a:bodyPr wrap="square" rtlCol="0">
            <a:spAutoFit/>
          </a:bodyPr>
          <a:lstStyle/>
          <a:p>
            <a:r>
              <a:rPr lang="en-US" sz="2000" dirty="0">
                <a:solidFill>
                  <a:schemeClr val="accent2"/>
                </a:solidFill>
              </a:rPr>
              <a:t> </a:t>
            </a:r>
            <a:r>
              <a:rPr lang="en-US" sz="2200" b="1" i="1" dirty="0">
                <a:solidFill>
                  <a:schemeClr val="accent2"/>
                </a:solidFill>
              </a:rPr>
              <a:t>45ft (13.7m) tall lighthouse, round</a:t>
            </a:r>
          </a:p>
        </p:txBody>
      </p:sp>
      <p:sp>
        <p:nvSpPr>
          <p:cNvPr id="38" name="TextBox 37"/>
          <p:cNvSpPr txBox="1"/>
          <p:nvPr/>
        </p:nvSpPr>
        <p:spPr>
          <a:xfrm>
            <a:off x="8851900" y="3073400"/>
            <a:ext cx="3340100" cy="1107996"/>
          </a:xfrm>
          <a:prstGeom prst="rect">
            <a:avLst/>
          </a:prstGeom>
          <a:noFill/>
        </p:spPr>
        <p:txBody>
          <a:bodyPr wrap="square" rtlCol="0">
            <a:spAutoFit/>
          </a:bodyPr>
          <a:lstStyle/>
          <a:p>
            <a:r>
              <a:rPr lang="en-US" sz="2200" b="1" i="1" dirty="0">
                <a:solidFill>
                  <a:schemeClr val="accent2"/>
                </a:solidFill>
              </a:rPr>
              <a:t>Cliff, high winds, bedrock foundation, narrow space</a:t>
            </a:r>
          </a:p>
        </p:txBody>
      </p:sp>
      <p:sp>
        <p:nvSpPr>
          <p:cNvPr id="39" name="TextBox 38"/>
          <p:cNvSpPr txBox="1"/>
          <p:nvPr/>
        </p:nvSpPr>
        <p:spPr>
          <a:xfrm>
            <a:off x="8775700" y="4521200"/>
            <a:ext cx="2882900" cy="430887"/>
          </a:xfrm>
          <a:prstGeom prst="rect">
            <a:avLst/>
          </a:prstGeom>
          <a:noFill/>
        </p:spPr>
        <p:txBody>
          <a:bodyPr wrap="square" rtlCol="0">
            <a:spAutoFit/>
          </a:bodyPr>
          <a:lstStyle/>
          <a:p>
            <a:r>
              <a:rPr lang="en-US" sz="2200" b="1" i="1" dirty="0">
                <a:solidFill>
                  <a:schemeClr val="accent2"/>
                </a:solidFill>
              </a:rPr>
              <a:t>Two weeks</a:t>
            </a:r>
          </a:p>
        </p:txBody>
      </p:sp>
      <p:sp>
        <p:nvSpPr>
          <p:cNvPr id="40" name="TextBox 39"/>
          <p:cNvSpPr txBox="1"/>
          <p:nvPr/>
        </p:nvSpPr>
        <p:spPr>
          <a:xfrm>
            <a:off x="8712200" y="5626100"/>
            <a:ext cx="3479800" cy="1107996"/>
          </a:xfrm>
          <a:prstGeom prst="rect">
            <a:avLst/>
          </a:prstGeom>
          <a:noFill/>
        </p:spPr>
        <p:txBody>
          <a:bodyPr wrap="square" rtlCol="0">
            <a:spAutoFit/>
          </a:bodyPr>
          <a:lstStyle/>
          <a:p>
            <a:r>
              <a:rPr lang="en-US" sz="2200" b="1" i="1" dirty="0">
                <a:solidFill>
                  <a:schemeClr val="accent2"/>
                </a:solidFill>
              </a:rPr>
              <a:t>4 workers, sandblasting equipment, paint and brushes/rollers</a:t>
            </a:r>
          </a:p>
        </p:txBody>
      </p:sp>
      <p:pic>
        <p:nvPicPr>
          <p:cNvPr id="41" name="Picture 40" descr="Learning Activity ICON.psd"/>
          <p:cNvPicPr>
            <a:picLocks noChangeAspect="1"/>
          </p:cNvPicPr>
          <p:nvPr/>
        </p:nvPicPr>
        <p:blipFill>
          <a:blip r:embed="rId4"/>
          <a:stretch>
            <a:fillRect/>
          </a:stretch>
        </p:blipFill>
        <p:spPr>
          <a:xfrm>
            <a:off x="161597" y="165100"/>
            <a:ext cx="562501" cy="622300"/>
          </a:xfrm>
          <a:prstGeom prst="rect">
            <a:avLst/>
          </a:prstGeom>
        </p:spPr>
      </p:pic>
      <p:sp>
        <p:nvSpPr>
          <p:cNvPr id="42" name="TextBox 41"/>
          <p:cNvSpPr txBox="1"/>
          <p:nvPr/>
        </p:nvSpPr>
        <p:spPr>
          <a:xfrm>
            <a:off x="647700" y="127000"/>
            <a:ext cx="2667000" cy="338554"/>
          </a:xfrm>
          <a:prstGeom prst="rect">
            <a:avLst/>
          </a:prstGeom>
          <a:noFill/>
        </p:spPr>
        <p:txBody>
          <a:bodyPr wrap="square" rtlCol="0">
            <a:spAutoFit/>
          </a:bodyPr>
          <a:lstStyle/>
          <a:p>
            <a:r>
              <a:rPr lang="en-US" sz="1600" dirty="0">
                <a:solidFill>
                  <a:schemeClr val="bg1"/>
                </a:solidFill>
              </a:rPr>
              <a:t>LEARNING ACTIVITY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26" grpId="0" animBg="1"/>
      <p:bldP spid="30" grpId="0" animBg="1"/>
      <p:bldP spid="31" grpId="0"/>
      <p:bldP spid="32" grpId="0"/>
      <p:bldP spid="33" grpId="0"/>
      <p:bldP spid="34" grpId="0"/>
      <p:bldP spid="35" grpId="0"/>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2082" y="4648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3" name="TextBox 12"/>
          <p:cNvSpPr txBox="1"/>
          <p:nvPr/>
        </p:nvSpPr>
        <p:spPr>
          <a:xfrm>
            <a:off x="1816100" y="1346200"/>
            <a:ext cx="9893300" cy="4832092"/>
          </a:xfrm>
          <a:prstGeom prst="rect">
            <a:avLst/>
          </a:prstGeom>
          <a:noFill/>
        </p:spPr>
        <p:txBody>
          <a:bodyPr wrap="square" rtlCol="0">
            <a:spAutoFit/>
          </a:bodyPr>
          <a:lstStyle/>
          <a:p>
            <a:pPr>
              <a:spcAft>
                <a:spcPts val="600"/>
              </a:spcAft>
              <a:buFont typeface="Arial"/>
              <a:buChar char="•"/>
            </a:pPr>
            <a:r>
              <a:rPr lang="en-US" sz="2400" dirty="0">
                <a:solidFill>
                  <a:srgbClr val="595959"/>
                </a:solidFill>
              </a:rPr>
              <a:t> Two types of scaffolds: </a:t>
            </a:r>
            <a:r>
              <a:rPr lang="en-US" sz="2400" cap="all" dirty="0">
                <a:solidFill>
                  <a:srgbClr val="595959"/>
                </a:solidFill>
              </a:rPr>
              <a:t>supported</a:t>
            </a:r>
            <a:r>
              <a:rPr lang="en-US" sz="2400" dirty="0">
                <a:solidFill>
                  <a:srgbClr val="595959"/>
                </a:solidFill>
              </a:rPr>
              <a:t> and </a:t>
            </a:r>
            <a:r>
              <a:rPr lang="en-US" sz="2400" cap="all" dirty="0">
                <a:solidFill>
                  <a:srgbClr val="595959"/>
                </a:solidFill>
              </a:rPr>
              <a:t>suspended</a:t>
            </a:r>
            <a:endParaRPr lang="en-US" sz="2400" dirty="0">
              <a:solidFill>
                <a:srgbClr val="595959"/>
              </a:solidFill>
            </a:endParaRPr>
          </a:p>
          <a:p>
            <a:pPr>
              <a:spcAft>
                <a:spcPts val="600"/>
              </a:spcAft>
              <a:buFont typeface="Arial"/>
              <a:buChar char="•"/>
            </a:pPr>
            <a:r>
              <a:rPr lang="en-US" sz="2400" dirty="0">
                <a:solidFill>
                  <a:srgbClr val="595959"/>
                </a:solidFill>
              </a:rPr>
              <a:t> Frame, System and Tube &amp; Clamp are the most common</a:t>
            </a:r>
          </a:p>
          <a:p>
            <a:pPr>
              <a:spcAft>
                <a:spcPts val="600"/>
              </a:spcAft>
            </a:pPr>
            <a:r>
              <a:rPr lang="en-US" sz="2400" dirty="0">
                <a:solidFill>
                  <a:srgbClr val="595959"/>
                </a:solidFill>
              </a:rPr>
              <a:t>  supported scaffolds.</a:t>
            </a:r>
          </a:p>
          <a:p>
            <a:pPr>
              <a:spcAft>
                <a:spcPts val="600"/>
              </a:spcAft>
              <a:buFont typeface="Arial"/>
              <a:buChar char="•"/>
            </a:pPr>
            <a:r>
              <a:rPr lang="en-US" sz="2400" dirty="0">
                <a:solidFill>
                  <a:srgbClr val="595959"/>
                </a:solidFill>
              </a:rPr>
              <a:t> </a:t>
            </a:r>
            <a:r>
              <a:rPr lang="en-US" sz="2400" cap="all" dirty="0">
                <a:solidFill>
                  <a:srgbClr val="595959"/>
                </a:solidFill>
              </a:rPr>
              <a:t>Frame Scaffolds </a:t>
            </a:r>
            <a:r>
              <a:rPr lang="en-US" sz="2400" dirty="0">
                <a:solidFill>
                  <a:srgbClr val="595959"/>
                </a:solidFill>
              </a:rPr>
              <a:t>are easy to build and don’t require much</a:t>
            </a:r>
          </a:p>
          <a:p>
            <a:pPr>
              <a:spcAft>
                <a:spcPts val="600"/>
              </a:spcAft>
            </a:pPr>
            <a:r>
              <a:rPr lang="en-US" sz="2400" dirty="0">
                <a:solidFill>
                  <a:srgbClr val="595959"/>
                </a:solidFill>
              </a:rPr>
              <a:t>  expertise. </a:t>
            </a:r>
          </a:p>
          <a:p>
            <a:pPr>
              <a:spcAft>
                <a:spcPts val="600"/>
              </a:spcAft>
              <a:buFont typeface="Arial"/>
              <a:buChar char="•"/>
            </a:pPr>
            <a:r>
              <a:rPr lang="en-US" sz="2400" dirty="0">
                <a:solidFill>
                  <a:srgbClr val="595959"/>
                </a:solidFill>
              </a:rPr>
              <a:t> </a:t>
            </a:r>
            <a:r>
              <a:rPr lang="en-US" sz="2400" cap="all" dirty="0">
                <a:solidFill>
                  <a:srgbClr val="595959"/>
                </a:solidFill>
              </a:rPr>
              <a:t>System Scaffolds </a:t>
            </a:r>
            <a:r>
              <a:rPr lang="en-US" sz="2400" dirty="0">
                <a:solidFill>
                  <a:srgbClr val="595959"/>
                </a:solidFill>
              </a:rPr>
              <a:t>have fixed connection points along the</a:t>
            </a:r>
          </a:p>
          <a:p>
            <a:pPr>
              <a:spcAft>
                <a:spcPts val="600"/>
              </a:spcAft>
            </a:pPr>
            <a:r>
              <a:rPr lang="en-US" sz="2400" dirty="0">
                <a:solidFill>
                  <a:srgbClr val="595959"/>
                </a:solidFill>
              </a:rPr>
              <a:t>  posts. They are versatile, quick and easy to use. </a:t>
            </a:r>
          </a:p>
          <a:p>
            <a:pPr>
              <a:spcAft>
                <a:spcPts val="600"/>
              </a:spcAft>
              <a:buFont typeface="Arial"/>
              <a:buChar char="•"/>
            </a:pPr>
            <a:r>
              <a:rPr lang="en-US" sz="2400" dirty="0">
                <a:solidFill>
                  <a:srgbClr val="595959"/>
                </a:solidFill>
              </a:rPr>
              <a:t> </a:t>
            </a:r>
            <a:r>
              <a:rPr lang="en-US" sz="2400" cap="all" dirty="0">
                <a:solidFill>
                  <a:srgbClr val="595959"/>
                </a:solidFill>
              </a:rPr>
              <a:t>Tube &amp; Clamp Scaffolds </a:t>
            </a:r>
            <a:r>
              <a:rPr lang="en-US" sz="2400" dirty="0">
                <a:solidFill>
                  <a:srgbClr val="595959"/>
                </a:solidFill>
              </a:rPr>
              <a:t>can be adapted to suit many sizes</a:t>
            </a:r>
          </a:p>
          <a:p>
            <a:pPr>
              <a:spcAft>
                <a:spcPts val="600"/>
              </a:spcAft>
            </a:pPr>
            <a:r>
              <a:rPr lang="en-US" sz="2400" dirty="0">
                <a:solidFill>
                  <a:srgbClr val="595959"/>
                </a:solidFill>
              </a:rPr>
              <a:t>  and shapes.</a:t>
            </a:r>
          </a:p>
          <a:p>
            <a:pPr>
              <a:spcAft>
                <a:spcPts val="600"/>
              </a:spcAft>
              <a:buFont typeface="Arial"/>
              <a:buChar char="•"/>
            </a:pPr>
            <a:r>
              <a:rPr lang="en-US" sz="2400" dirty="0">
                <a:solidFill>
                  <a:srgbClr val="595959"/>
                </a:solidFill>
              </a:rPr>
              <a:t> Supported scaffolds can be configured many different ways. </a:t>
            </a:r>
          </a:p>
          <a:p>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07187" y="350559"/>
            <a:ext cx="3475531" cy="830997"/>
          </a:xfrm>
          <a:prstGeom prst="rect">
            <a:avLst/>
          </a:prstGeom>
          <a:noFill/>
        </p:spPr>
        <p:txBody>
          <a:bodyPr wrap="none" rtlCol="0">
            <a:spAutoFit/>
          </a:bodyPr>
          <a:lstStyle/>
          <a:p>
            <a:pPr algn="ctr"/>
            <a:r>
              <a:rPr lang="id-ID" sz="4800" cap="all" dirty="0">
                <a:solidFill>
                  <a:srgbClr val="44546A"/>
                </a:solidFill>
                <a:latin typeface="+mj-lt"/>
              </a:rPr>
              <a:t>Key Points</a:t>
            </a:r>
            <a:endParaRPr lang="en-US" sz="4800" cap="all" dirty="0">
              <a:solidFill>
                <a:srgbClr val="44546A"/>
              </a:solidFill>
              <a:latin typeface="+mj-lt"/>
            </a:endParaRPr>
          </a:p>
        </p:txBody>
      </p:sp>
      <p:sp>
        <p:nvSpPr>
          <p:cNvPr id="13" name="TextBox 12"/>
          <p:cNvSpPr txBox="1"/>
          <p:nvPr/>
        </p:nvSpPr>
        <p:spPr>
          <a:xfrm>
            <a:off x="1854200" y="1117600"/>
            <a:ext cx="9829800" cy="5186035"/>
          </a:xfrm>
          <a:prstGeom prst="rect">
            <a:avLst/>
          </a:prstGeom>
          <a:noFill/>
        </p:spPr>
        <p:txBody>
          <a:bodyPr wrap="square" rtlCol="0">
            <a:spAutoFit/>
          </a:bodyPr>
          <a:lstStyle/>
          <a:p>
            <a:pPr>
              <a:buFont typeface="Arial"/>
              <a:buChar char="•"/>
            </a:pPr>
            <a:r>
              <a:rPr lang="en-US" sz="2400" dirty="0">
                <a:solidFill>
                  <a:srgbClr val="595959"/>
                </a:solidFill>
              </a:rPr>
              <a:t> Tube &amp; Clamp Scaffold can be used with Frame or System Scaffolds.</a:t>
            </a:r>
          </a:p>
          <a:p>
            <a:pPr>
              <a:buFont typeface="Arial"/>
              <a:buChar char="•"/>
            </a:pPr>
            <a:endParaRPr lang="en-US" sz="2400" dirty="0">
              <a:solidFill>
                <a:srgbClr val="595959"/>
              </a:solidFill>
            </a:endParaRPr>
          </a:p>
          <a:p>
            <a:pPr>
              <a:buFont typeface="Arial"/>
              <a:buChar char="•"/>
            </a:pPr>
            <a:r>
              <a:rPr lang="en-US" sz="2400" dirty="0">
                <a:solidFill>
                  <a:srgbClr val="595959"/>
                </a:solidFill>
              </a:rPr>
              <a:t> Basic factors you should consider when choosing a scaffold for your job:</a:t>
            </a:r>
          </a:p>
          <a:p>
            <a:pPr>
              <a:buFont typeface="Arial"/>
              <a:buChar char="•"/>
            </a:pPr>
            <a:endParaRPr lang="en-US" sz="2400" dirty="0">
              <a:solidFill>
                <a:srgbClr val="595959"/>
              </a:solidFill>
            </a:endParaRP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type of work </a:t>
            </a:r>
            <a:r>
              <a:rPr lang="en-US" sz="2400" dirty="0">
                <a:solidFill>
                  <a:srgbClr val="595959"/>
                </a:solidFill>
              </a:rPr>
              <a:t>or activities that will be done on the scaffold; </a:t>
            </a:r>
          </a:p>
          <a:p>
            <a:pPr marL="342900" indent="-342900">
              <a:spcAft>
                <a:spcPts val="600"/>
              </a:spcAft>
              <a:buFont typeface="+mj-lt"/>
              <a:buAutoNum type="arabicPeriod"/>
            </a:pPr>
            <a:r>
              <a:rPr lang="en-US" sz="2400" dirty="0">
                <a:solidFill>
                  <a:srgbClr val="595959"/>
                </a:solidFill>
              </a:rPr>
              <a:t>The type and shape of the </a:t>
            </a:r>
            <a:r>
              <a:rPr lang="en-US" sz="2400" cap="all" dirty="0">
                <a:solidFill>
                  <a:srgbClr val="595959"/>
                </a:solidFill>
              </a:rPr>
              <a:t>structure</a:t>
            </a:r>
            <a:r>
              <a:rPr lang="en-US" sz="2400" dirty="0">
                <a:solidFill>
                  <a:srgbClr val="595959"/>
                </a:solidFill>
              </a:rPr>
              <a:t> you are working on;  </a:t>
            </a: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conditions</a:t>
            </a:r>
            <a:r>
              <a:rPr lang="en-US" sz="2400" dirty="0">
                <a:solidFill>
                  <a:srgbClr val="595959"/>
                </a:solidFill>
              </a:rPr>
              <a:t> under which the scaffold will be used; </a:t>
            </a: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length of time </a:t>
            </a:r>
            <a:r>
              <a:rPr lang="en-US" sz="2400" dirty="0">
                <a:solidFill>
                  <a:srgbClr val="595959"/>
                </a:solidFill>
              </a:rPr>
              <a:t>the scaffold will be needed; </a:t>
            </a: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load</a:t>
            </a:r>
            <a:r>
              <a:rPr lang="en-US" sz="2400" dirty="0">
                <a:solidFill>
                  <a:srgbClr val="595959"/>
                </a:solidFill>
              </a:rPr>
              <a:t> the scaffold will need to support.</a:t>
            </a:r>
          </a:p>
          <a:p>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8" name="Picture 1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064001" y="6105525"/>
            <a:ext cx="8127999" cy="752475"/>
            <a:chOff x="4064001" y="6105525"/>
            <a:chExt cx="8127999" cy="752475"/>
          </a:xfrm>
        </p:grpSpPr>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Rectangle 16"/>
          <p:cNvSpPr/>
          <p:nvPr/>
        </p:nvSpPr>
        <p:spPr>
          <a:xfrm rot="16200000">
            <a:off x="6524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67690" y="2522259"/>
            <a:ext cx="6256641" cy="830997"/>
          </a:xfrm>
          <a:prstGeom prst="rect">
            <a:avLst/>
          </a:prstGeom>
          <a:noFill/>
        </p:spPr>
        <p:txBody>
          <a:bodyPr wrap="none" rtlCol="0">
            <a:spAutoFit/>
          </a:bodyPr>
          <a:lstStyle/>
          <a:p>
            <a:pPr algn="ctr"/>
            <a:r>
              <a:rPr lang="id-ID" sz="4800" cap="all" dirty="0">
                <a:solidFill>
                  <a:schemeClr val="bg1"/>
                </a:solidFill>
              </a:rPr>
              <a:t>Scaffold Hazards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44702" y="5191124"/>
            <a:ext cx="2032000" cy="1666876"/>
            <a:chOff x="2044702" y="5191124"/>
            <a:chExt cx="2032000" cy="1666876"/>
          </a:xfrm>
        </p:grpSpPr>
        <p:sp>
          <p:nvSpPr>
            <p:cNvPr id="12" name="Rectangle 11"/>
            <p:cNvSpPr/>
            <p:nvPr/>
          </p:nvSpPr>
          <p:spPr>
            <a:xfrm rot="16200000">
              <a:off x="2227264" y="5008562"/>
              <a:ext cx="16668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2720732" y="5613399"/>
              <a:ext cx="835269" cy="830997"/>
            </a:xfrm>
            <a:prstGeom prst="rect">
              <a:avLst/>
            </a:prstGeom>
            <a:noFill/>
          </p:spPr>
          <p:txBody>
            <a:bodyPr wrap="square" rtlCol="0">
              <a:spAutoFit/>
            </a:bodyPr>
            <a:lstStyle/>
            <a:p>
              <a:r>
                <a:rPr lang="en-US" sz="4800" dirty="0">
                  <a:solidFill>
                    <a:schemeClr val="bg1"/>
                  </a:solidFill>
                </a:rPr>
                <a:t>2</a:t>
              </a:r>
            </a:p>
          </p:txBody>
        </p:sp>
      </p:grpSp>
      <p:sp>
        <p:nvSpPr>
          <p:cNvPr id="19" name="TextBox 18"/>
          <p:cNvSpPr txBox="1"/>
          <p:nvPr/>
        </p:nvSpPr>
        <p:spPr>
          <a:xfrm>
            <a:off x="1828800" y="3302000"/>
            <a:ext cx="9182100" cy="400110"/>
          </a:xfrm>
          <a:prstGeom prst="rect">
            <a:avLst/>
          </a:prstGeom>
          <a:noFill/>
        </p:spPr>
        <p:txBody>
          <a:bodyPr wrap="square" rtlCol="0">
            <a:spAutoFit/>
          </a:bodyPr>
          <a:lstStyle/>
          <a:p>
            <a:r>
              <a:rPr lang="en-US" sz="2000" cap="all" dirty="0">
                <a:solidFill>
                  <a:srgbClr val="93F300"/>
                </a:solidFill>
              </a:rPr>
              <a:t>The 5 most common scaffold hazards &amp; related regulations</a:t>
            </a:r>
          </a:p>
        </p:txBody>
      </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Bottom)">
                                      <p:cBhvr>
                                        <p:cTn id="10" dur="500"/>
                                        <p:tgtEl>
                                          <p:spTgt spid="17"/>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lide(fromBottom)">
                                      <p:cBhvr>
                                        <p:cTn id="14" dur="500"/>
                                        <p:tgtEl>
                                          <p:spTgt spid="2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outVertical)">
                                      <p:cBhvr>
                                        <p:cTn id="30" dur="500"/>
                                        <p:tgtEl>
                                          <p:spTgt spid="42"/>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out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99" y="2323926"/>
            <a:ext cx="4882156" cy="4551069"/>
            <a:chOff x="-19499" y="2323926"/>
            <a:chExt cx="4882156" cy="4551069"/>
          </a:xfrm>
        </p:grpSpPr>
        <p:sp>
          <p:nvSpPr>
            <p:cNvPr id="222" name="Right Triangle 221"/>
            <p:cNvSpPr/>
            <p:nvPr/>
          </p:nvSpPr>
          <p:spPr>
            <a:xfrm>
              <a:off x="-19499" y="2323926"/>
              <a:ext cx="4525511" cy="4525511"/>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0" name="Right Triangle 219"/>
            <p:cNvSpPr/>
            <p:nvPr/>
          </p:nvSpPr>
          <p:spPr>
            <a:xfrm>
              <a:off x="1075053" y="3087391"/>
              <a:ext cx="3787604" cy="3787604"/>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ight Triangle 10"/>
            <p:cNvSpPr/>
            <p:nvPr/>
          </p:nvSpPr>
          <p:spPr>
            <a:xfrm>
              <a:off x="-6998" y="2575276"/>
              <a:ext cx="4274161" cy="427416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 name="TextBox 3"/>
          <p:cNvSpPr txBox="1"/>
          <p:nvPr/>
        </p:nvSpPr>
        <p:spPr>
          <a:xfrm>
            <a:off x="224706" y="240561"/>
            <a:ext cx="6324868" cy="830997"/>
          </a:xfrm>
          <a:prstGeom prst="rect">
            <a:avLst/>
          </a:prstGeom>
          <a:noFill/>
        </p:spPr>
        <p:txBody>
          <a:bodyPr wrap="none" rtlCol="0">
            <a:spAutoFit/>
          </a:bodyPr>
          <a:lstStyle/>
          <a:p>
            <a:r>
              <a:rPr lang="id-ID" sz="4800" cap="all" dirty="0">
                <a:solidFill>
                  <a:srgbClr val="44546A"/>
                </a:solidFill>
                <a:latin typeface="+mj-lt"/>
              </a:rPr>
              <a:t>COMPETENT PERSON</a:t>
            </a:r>
            <a:endParaRPr lang="en-US" sz="4800" cap="all" dirty="0">
              <a:solidFill>
                <a:srgbClr val="44546A"/>
              </a:solidFill>
              <a:latin typeface="+mj-lt"/>
            </a:endParaRPr>
          </a:p>
        </p:txBody>
      </p:sp>
      <p:pic>
        <p:nvPicPr>
          <p:cNvPr id="8" name="Picture 7"/>
          <p:cNvPicPr>
            <a:picLocks noChangeAspect="1"/>
          </p:cNvPicPr>
          <p:nvPr/>
        </p:nvPicPr>
        <p:blipFill>
          <a:blip r:embed="rId3"/>
          <a:srcRect r="15442"/>
          <a:stretch>
            <a:fillRect/>
          </a:stretch>
        </p:blipFill>
        <p:spPr>
          <a:xfrm>
            <a:off x="-635001" y="279400"/>
            <a:ext cx="4749801" cy="6603999"/>
          </a:xfrm>
          <a:prstGeom prst="rect">
            <a:avLst/>
          </a:prstGeom>
          <a:effectLst>
            <a:outerShdw blurRad="266700" dist="571500" dir="8100000" algn="tr" rotWithShape="0">
              <a:prstClr val="black">
                <a:alpha val="24000"/>
              </a:prstClr>
            </a:outerShdw>
          </a:effectLst>
        </p:spPr>
      </p:pic>
      <p:sp>
        <p:nvSpPr>
          <p:cNvPr id="37" name="TextBox 36"/>
          <p:cNvSpPr txBox="1"/>
          <p:nvPr/>
        </p:nvSpPr>
        <p:spPr>
          <a:xfrm>
            <a:off x="5816600" y="1143001"/>
            <a:ext cx="6108700" cy="1107996"/>
          </a:xfrm>
          <a:prstGeom prst="rect">
            <a:avLst/>
          </a:prstGeom>
          <a:noFill/>
        </p:spPr>
        <p:txBody>
          <a:bodyPr wrap="square" rtlCol="0">
            <a:spAutoFit/>
          </a:bodyPr>
          <a:lstStyle/>
          <a:p>
            <a:r>
              <a:rPr lang="en-US" sz="2200" dirty="0">
                <a:solidFill>
                  <a:srgbClr val="595959"/>
                </a:solidFill>
              </a:rPr>
              <a:t>Directs workers who build, dismantle, move, or alter scaffolds. </a:t>
            </a:r>
          </a:p>
          <a:p>
            <a:endParaRPr lang="en-US" sz="2200" dirty="0">
              <a:solidFill>
                <a:schemeClr val="bg1">
                  <a:lumMod val="50000"/>
                </a:schemeClr>
              </a:solidFill>
            </a:endParaRPr>
          </a:p>
        </p:txBody>
      </p:sp>
      <p:sp>
        <p:nvSpPr>
          <p:cNvPr id="16" name="TextBox 15"/>
          <p:cNvSpPr txBox="1"/>
          <p:nvPr/>
        </p:nvSpPr>
        <p:spPr>
          <a:xfrm>
            <a:off x="5854700" y="1943101"/>
            <a:ext cx="6083300" cy="1384995"/>
          </a:xfrm>
          <a:prstGeom prst="rect">
            <a:avLst/>
          </a:prstGeom>
          <a:noFill/>
        </p:spPr>
        <p:txBody>
          <a:bodyPr wrap="square" rtlCol="0">
            <a:spAutoFit/>
          </a:bodyPr>
          <a:lstStyle/>
          <a:p>
            <a:r>
              <a:rPr lang="en-US" sz="2200" dirty="0">
                <a:solidFill>
                  <a:srgbClr val="595959"/>
                </a:solidFill>
              </a:rPr>
              <a:t>Inspects scaffolds and jobsites for potential hazards and takes prompt corrective action to solve them.</a:t>
            </a:r>
          </a:p>
          <a:p>
            <a:endParaRPr lang="en-US" dirty="0">
              <a:solidFill>
                <a:srgbClr val="7F7F7F"/>
              </a:solidFill>
            </a:endParaRPr>
          </a:p>
        </p:txBody>
      </p:sp>
      <p:grpSp>
        <p:nvGrpSpPr>
          <p:cNvPr id="36" name="Group 35"/>
          <p:cNvGrpSpPr/>
          <p:nvPr/>
        </p:nvGrpSpPr>
        <p:grpSpPr>
          <a:xfrm>
            <a:off x="4826000" y="1143000"/>
            <a:ext cx="774700" cy="774700"/>
            <a:chOff x="4826000" y="1143000"/>
            <a:chExt cx="774700" cy="774700"/>
          </a:xfrm>
        </p:grpSpPr>
        <p:sp>
          <p:nvSpPr>
            <p:cNvPr id="26" name="Rounded Rectangle 25"/>
            <p:cNvSpPr/>
            <p:nvPr/>
          </p:nvSpPr>
          <p:spPr>
            <a:xfrm>
              <a:off x="4826000" y="1155700"/>
              <a:ext cx="774700" cy="762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940300" y="11430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38" name="TextBox 37"/>
          <p:cNvSpPr txBox="1"/>
          <p:nvPr/>
        </p:nvSpPr>
        <p:spPr>
          <a:xfrm>
            <a:off x="5867400" y="5546804"/>
            <a:ext cx="6324600" cy="1107996"/>
          </a:xfrm>
          <a:prstGeom prst="rect">
            <a:avLst/>
          </a:prstGeom>
          <a:noFill/>
        </p:spPr>
        <p:txBody>
          <a:bodyPr wrap="square" rtlCol="0">
            <a:spAutoFit/>
          </a:bodyPr>
          <a:lstStyle/>
          <a:p>
            <a:r>
              <a:rPr lang="en-US" sz="2200" dirty="0">
                <a:solidFill>
                  <a:srgbClr val="595959"/>
                </a:solidFill>
              </a:rPr>
              <a:t>Determines if a scaffold will be structurally sound if components from different manufacturers are intermixed.</a:t>
            </a:r>
          </a:p>
        </p:txBody>
      </p:sp>
      <p:grpSp>
        <p:nvGrpSpPr>
          <p:cNvPr id="42" name="Group 41"/>
          <p:cNvGrpSpPr/>
          <p:nvPr/>
        </p:nvGrpSpPr>
        <p:grpSpPr>
          <a:xfrm>
            <a:off x="4940300" y="5613400"/>
            <a:ext cx="774700" cy="762000"/>
            <a:chOff x="4940300" y="5613400"/>
            <a:chExt cx="774700" cy="762000"/>
          </a:xfrm>
        </p:grpSpPr>
        <p:sp>
          <p:nvSpPr>
            <p:cNvPr id="31" name="Rounded Rectangle 30"/>
            <p:cNvSpPr/>
            <p:nvPr/>
          </p:nvSpPr>
          <p:spPr>
            <a:xfrm>
              <a:off x="4940300" y="5613400"/>
              <a:ext cx="774700" cy="762000"/>
            </a:xfrm>
            <a:prstGeom prst="roundRect">
              <a:avLst/>
            </a:prstGeom>
            <a:solidFill>
              <a:srgbClr val="95B3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054600" y="56388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grpSp>
        <p:nvGrpSpPr>
          <p:cNvPr id="39" name="Group 38"/>
          <p:cNvGrpSpPr/>
          <p:nvPr/>
        </p:nvGrpSpPr>
        <p:grpSpPr>
          <a:xfrm>
            <a:off x="4864100" y="2108200"/>
            <a:ext cx="774700" cy="762000"/>
            <a:chOff x="4864100" y="2108200"/>
            <a:chExt cx="774700" cy="762000"/>
          </a:xfrm>
        </p:grpSpPr>
        <p:sp>
          <p:nvSpPr>
            <p:cNvPr id="27" name="Rounded Rectangle 26"/>
            <p:cNvSpPr/>
            <p:nvPr/>
          </p:nvSpPr>
          <p:spPr>
            <a:xfrm>
              <a:off x="4864100" y="2108200"/>
              <a:ext cx="774700" cy="7620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40300" y="21463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24" name="TextBox 23"/>
          <p:cNvSpPr txBox="1"/>
          <p:nvPr/>
        </p:nvSpPr>
        <p:spPr>
          <a:xfrm>
            <a:off x="495300" y="584200"/>
            <a:ext cx="4076700" cy="369332"/>
          </a:xfrm>
          <a:prstGeom prst="rect">
            <a:avLst/>
          </a:prstGeom>
          <a:noFill/>
        </p:spPr>
        <p:txBody>
          <a:bodyPr wrap="square" rtlCol="0">
            <a:spAutoFit/>
          </a:bodyPr>
          <a:lstStyle/>
          <a:p>
            <a:endParaRPr lang="en-US"/>
          </a:p>
        </p:txBody>
      </p:sp>
      <p:grpSp>
        <p:nvGrpSpPr>
          <p:cNvPr id="41" name="Group 40"/>
          <p:cNvGrpSpPr/>
          <p:nvPr/>
        </p:nvGrpSpPr>
        <p:grpSpPr>
          <a:xfrm>
            <a:off x="4914900" y="4673600"/>
            <a:ext cx="774700" cy="762000"/>
            <a:chOff x="4914900" y="4673600"/>
            <a:chExt cx="774700" cy="762000"/>
          </a:xfrm>
        </p:grpSpPr>
        <p:sp>
          <p:nvSpPr>
            <p:cNvPr id="30" name="Rounded Rectangle 29"/>
            <p:cNvSpPr/>
            <p:nvPr/>
          </p:nvSpPr>
          <p:spPr>
            <a:xfrm>
              <a:off x="4914900" y="4673600"/>
              <a:ext cx="774700" cy="762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16500" y="47117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34" name="TextBox 33"/>
          <p:cNvSpPr txBox="1"/>
          <p:nvPr/>
        </p:nvSpPr>
        <p:spPr>
          <a:xfrm>
            <a:off x="5892800" y="4686300"/>
            <a:ext cx="5664200" cy="769441"/>
          </a:xfrm>
          <a:prstGeom prst="rect">
            <a:avLst/>
          </a:prstGeom>
          <a:noFill/>
        </p:spPr>
        <p:txBody>
          <a:bodyPr wrap="square" rtlCol="0">
            <a:spAutoFit/>
          </a:bodyPr>
          <a:lstStyle/>
          <a:p>
            <a:r>
              <a:rPr lang="en-US" sz="2200" dirty="0">
                <a:solidFill>
                  <a:srgbClr val="595959"/>
                </a:solidFill>
              </a:rPr>
              <a:t>Determines the feasibility/safety of providing fall protection and access. </a:t>
            </a:r>
          </a:p>
        </p:txBody>
      </p:sp>
      <p:grpSp>
        <p:nvGrpSpPr>
          <p:cNvPr id="40" name="Group 39"/>
          <p:cNvGrpSpPr/>
          <p:nvPr/>
        </p:nvGrpSpPr>
        <p:grpSpPr>
          <a:xfrm>
            <a:off x="4864100" y="3263900"/>
            <a:ext cx="774700" cy="762000"/>
            <a:chOff x="4864100" y="3263900"/>
            <a:chExt cx="774700" cy="762000"/>
          </a:xfrm>
        </p:grpSpPr>
        <p:sp>
          <p:nvSpPr>
            <p:cNvPr id="28" name="Rounded Rectangle 27"/>
            <p:cNvSpPr/>
            <p:nvPr/>
          </p:nvSpPr>
          <p:spPr>
            <a:xfrm>
              <a:off x="4864100" y="3263900"/>
              <a:ext cx="774700" cy="762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40300" y="3289301"/>
              <a:ext cx="622300" cy="677108"/>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35" name="TextBox 34"/>
          <p:cNvSpPr txBox="1"/>
          <p:nvPr/>
        </p:nvSpPr>
        <p:spPr>
          <a:xfrm>
            <a:off x="5842000" y="3175000"/>
            <a:ext cx="6146800" cy="1446550"/>
          </a:xfrm>
          <a:prstGeom prst="rect">
            <a:avLst/>
          </a:prstGeom>
          <a:noFill/>
        </p:spPr>
        <p:txBody>
          <a:bodyPr wrap="square" rtlCol="0">
            <a:spAutoFit/>
          </a:bodyPr>
          <a:lstStyle/>
          <a:p>
            <a:r>
              <a:rPr lang="en-US" sz="2200" dirty="0">
                <a:solidFill>
                  <a:srgbClr val="595959"/>
                </a:solidFill>
              </a:rPr>
              <a:t>Determines if it is safe to work on or from a scaffold during storms or high winds and ensures workers are properly protected from falls.</a:t>
            </a:r>
          </a:p>
        </p:txBody>
      </p:sp>
    </p:spTree>
    <p:extLst>
      <p:ext uri="{BB962C8B-B14F-4D97-AF65-F5344CB8AC3E}">
        <p14:creationId xmlns:p14="http://schemas.microsoft.com/office/powerpoint/2010/main" val="3372652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2.5"/>
                                          </p:val>
                                        </p:tav>
                                        <p:tav tm="100000">
                                          <p:val>
                                            <p:strVal val="#ppt_w"/>
                                          </p:val>
                                        </p:tav>
                                      </p:tavLst>
                                    </p:anim>
                                    <p:anim calcmode="lin" valueType="num">
                                      <p:cBhvr>
                                        <p:cTn id="8" dur="1000" fill="hold"/>
                                        <p:tgtEl>
                                          <p:spTgt spid="8"/>
                                        </p:tgtEl>
                                        <p:attrNameLst>
                                          <p:attrName>ppt_h</p:attrName>
                                        </p:attrNameLst>
                                      </p:cBhvr>
                                      <p:tavLst>
                                        <p:tav tm="0">
                                          <p:val>
                                            <p:strVal val="#ppt_h*0.01"/>
                                          </p:val>
                                        </p:tav>
                                        <p:tav tm="100000">
                                          <p:val>
                                            <p:strVal val="#ppt_h"/>
                                          </p:val>
                                        </p:tav>
                                      </p:tavLst>
                                    </p:anim>
                                    <p:anim calcmode="lin" valueType="num">
                                      <p:cBhvr>
                                        <p:cTn id="9" dur="1000" fill="hold"/>
                                        <p:tgtEl>
                                          <p:spTgt spid="8"/>
                                        </p:tgtEl>
                                        <p:attrNameLst>
                                          <p:attrName>ppt_x</p:attrName>
                                        </p:attrNameLst>
                                      </p:cBhvr>
                                      <p:tavLst>
                                        <p:tav tm="0">
                                          <p:val>
                                            <p:strVal val="#ppt_x"/>
                                          </p:val>
                                        </p:tav>
                                        <p:tav tm="100000">
                                          <p:val>
                                            <p:strVal val="#ppt_x"/>
                                          </p:val>
                                        </p:tav>
                                      </p:tavLst>
                                    </p:anim>
                                    <p:anim calcmode="lin" valueType="num">
                                      <p:cBhvr>
                                        <p:cTn id="10" dur="1000" fill="hold"/>
                                        <p:tgtEl>
                                          <p:spTgt spid="8"/>
                                        </p:tgtEl>
                                        <p:attrNameLst>
                                          <p:attrName>ppt_y</p:attrName>
                                        </p:attrNameLst>
                                      </p:cBhvr>
                                      <p:tavLst>
                                        <p:tav tm="0">
                                          <p:val>
                                            <p:strVal val="#ppt_h+1"/>
                                          </p:val>
                                        </p:tav>
                                        <p:tav tm="100000">
                                          <p:val>
                                            <p:strVal val="#ppt_y"/>
                                          </p:val>
                                        </p:tav>
                                      </p:tavLst>
                                    </p:anim>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34"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 from="(-#ppt_w/2)" to="(#ppt_x)" calcmode="lin" valueType="num">
                                      <p:cBhvr>
                                        <p:cTn id="20" dur="600" fill="hold">
                                          <p:stCondLst>
                                            <p:cond delay="0"/>
                                          </p:stCondLst>
                                        </p:cTn>
                                        <p:tgtEl>
                                          <p:spTgt spid="36"/>
                                        </p:tgtEl>
                                        <p:attrNameLst>
                                          <p:attrName>ppt_x</p:attrName>
                                        </p:attrNameLst>
                                      </p:cBhvr>
                                    </p:anim>
                                    <p:anim from="0" to="-1.0" calcmode="lin" valueType="num">
                                      <p:cBhvr>
                                        <p:cTn id="21" dur="200" decel="50000" autoRev="1" fill="hold">
                                          <p:stCondLst>
                                            <p:cond delay="600"/>
                                          </p:stCondLst>
                                        </p:cTn>
                                        <p:tgtEl>
                                          <p:spTgt spid="36"/>
                                        </p:tgtEl>
                                        <p:attrNameLst>
                                          <p:attrName>xshear</p:attrName>
                                        </p:attrNameLst>
                                      </p:cBhvr>
                                    </p:anim>
                                    <p:animScale>
                                      <p:cBhvr>
                                        <p:cTn id="22" dur="200" decel="100000" autoRev="1" fill="hold">
                                          <p:stCondLst>
                                            <p:cond delay="600"/>
                                          </p:stCondLst>
                                        </p:cTn>
                                        <p:tgtEl>
                                          <p:spTgt spid="36"/>
                                        </p:tgtEl>
                                      </p:cBhvr>
                                      <p:from x="100000" y="100000"/>
                                      <p:to x="80000" y="100000"/>
                                    </p:animScale>
                                    <p:anim by="(#ppt_h/3+#ppt_w*0.1)" calcmode="lin" valueType="num">
                                      <p:cBhvr additive="sum">
                                        <p:cTn id="23" dur="200" decel="100000" autoRev="1" fill="hold">
                                          <p:stCondLst>
                                            <p:cond delay="600"/>
                                          </p:stCondLst>
                                        </p:cTn>
                                        <p:tgtEl>
                                          <p:spTgt spid="36"/>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34"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from="(-#ppt_w/2)" to="(#ppt_x)" calcmode="lin" valueType="num">
                                      <p:cBhvr>
                                        <p:cTn id="32" dur="600" fill="hold">
                                          <p:stCondLst>
                                            <p:cond delay="0"/>
                                          </p:stCondLst>
                                        </p:cTn>
                                        <p:tgtEl>
                                          <p:spTgt spid="39"/>
                                        </p:tgtEl>
                                        <p:attrNameLst>
                                          <p:attrName>ppt_x</p:attrName>
                                        </p:attrNameLst>
                                      </p:cBhvr>
                                    </p:anim>
                                    <p:anim from="0" to="-1.0" calcmode="lin" valueType="num">
                                      <p:cBhvr>
                                        <p:cTn id="33" dur="200" decel="50000" autoRev="1" fill="hold">
                                          <p:stCondLst>
                                            <p:cond delay="600"/>
                                          </p:stCondLst>
                                        </p:cTn>
                                        <p:tgtEl>
                                          <p:spTgt spid="39"/>
                                        </p:tgtEl>
                                        <p:attrNameLst>
                                          <p:attrName>xshear</p:attrName>
                                        </p:attrNameLst>
                                      </p:cBhvr>
                                    </p:anim>
                                    <p:animScale>
                                      <p:cBhvr>
                                        <p:cTn id="34" dur="200" decel="100000" autoRev="1" fill="hold">
                                          <p:stCondLst>
                                            <p:cond delay="600"/>
                                          </p:stCondLst>
                                        </p:cTn>
                                        <p:tgtEl>
                                          <p:spTgt spid="39"/>
                                        </p:tgtEl>
                                      </p:cBhvr>
                                      <p:from x="100000" y="100000"/>
                                      <p:to x="80000" y="100000"/>
                                    </p:animScale>
                                    <p:anim by="(#ppt_h/3+#ppt_w*0.1)" calcmode="lin" valueType="num">
                                      <p:cBhvr additive="sum">
                                        <p:cTn id="35" dur="200" decel="100000" autoRev="1" fill="hold">
                                          <p:stCondLst>
                                            <p:cond delay="600"/>
                                          </p:stCondLst>
                                        </p:cTn>
                                        <p:tgtEl>
                                          <p:spTgt spid="39"/>
                                        </p:tgtEl>
                                        <p:attrNameLst>
                                          <p:attrName>ppt_x</p:attrName>
                                        </p:attrNameLst>
                                      </p:cBhvr>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500"/>
                            </p:stCondLst>
                            <p:childTnLst>
                              <p:par>
                                <p:cTn id="42" presetID="34"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 from="(-#ppt_w/2)" to="(#ppt_x)" calcmode="lin" valueType="num">
                                      <p:cBhvr>
                                        <p:cTn id="44" dur="600" fill="hold">
                                          <p:stCondLst>
                                            <p:cond delay="0"/>
                                          </p:stCondLst>
                                        </p:cTn>
                                        <p:tgtEl>
                                          <p:spTgt spid="40"/>
                                        </p:tgtEl>
                                        <p:attrNameLst>
                                          <p:attrName>ppt_x</p:attrName>
                                        </p:attrNameLst>
                                      </p:cBhvr>
                                    </p:anim>
                                    <p:anim from="0" to="-1.0" calcmode="lin" valueType="num">
                                      <p:cBhvr>
                                        <p:cTn id="45" dur="200" decel="50000" autoRev="1" fill="hold">
                                          <p:stCondLst>
                                            <p:cond delay="600"/>
                                          </p:stCondLst>
                                        </p:cTn>
                                        <p:tgtEl>
                                          <p:spTgt spid="40"/>
                                        </p:tgtEl>
                                        <p:attrNameLst>
                                          <p:attrName>xshear</p:attrName>
                                        </p:attrNameLst>
                                      </p:cBhvr>
                                    </p:anim>
                                    <p:animScale>
                                      <p:cBhvr>
                                        <p:cTn id="46" dur="200" decel="100000" autoRev="1" fill="hold">
                                          <p:stCondLst>
                                            <p:cond delay="600"/>
                                          </p:stCondLst>
                                        </p:cTn>
                                        <p:tgtEl>
                                          <p:spTgt spid="40"/>
                                        </p:tgtEl>
                                      </p:cBhvr>
                                      <p:from x="100000" y="100000"/>
                                      <p:to x="80000" y="100000"/>
                                    </p:animScale>
                                    <p:anim by="(#ppt_h/3+#ppt_w*0.1)" calcmode="lin" valueType="num">
                                      <p:cBhvr additive="sum">
                                        <p:cTn id="47" dur="200" decel="100000" autoRev="1" fill="hold">
                                          <p:stCondLst>
                                            <p:cond delay="600"/>
                                          </p:stCondLst>
                                        </p:cTn>
                                        <p:tgtEl>
                                          <p:spTgt spid="40"/>
                                        </p:tgtEl>
                                        <p:attrNameLst>
                                          <p:attrName>ppt_x</p:attrName>
                                        </p:attrNameLst>
                                      </p:cBhvr>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childTnLst>
                                </p:cTn>
                              </p:par>
                            </p:childTnLst>
                          </p:cTn>
                        </p:par>
                        <p:par>
                          <p:cTn id="53" fill="hold">
                            <p:stCondLst>
                              <p:cond delay="1000"/>
                            </p:stCondLst>
                            <p:childTnLst>
                              <p:par>
                                <p:cTn id="54" presetID="34" presetClass="entr" presetSubtype="0" fill="hold" nodeType="afterEffect">
                                  <p:stCondLst>
                                    <p:cond delay="0"/>
                                  </p:stCondLst>
                                  <p:childTnLst>
                                    <p:set>
                                      <p:cBhvr>
                                        <p:cTn id="55" dur="1" fill="hold">
                                          <p:stCondLst>
                                            <p:cond delay="0"/>
                                          </p:stCondLst>
                                        </p:cTn>
                                        <p:tgtEl>
                                          <p:spTgt spid="41"/>
                                        </p:tgtEl>
                                        <p:attrNameLst>
                                          <p:attrName>style.visibility</p:attrName>
                                        </p:attrNameLst>
                                      </p:cBhvr>
                                      <p:to>
                                        <p:strVal val="visible"/>
                                      </p:to>
                                    </p:set>
                                    <p:anim from="(-#ppt_w/2)" to="(#ppt_x)" calcmode="lin" valueType="num">
                                      <p:cBhvr>
                                        <p:cTn id="56" dur="600" fill="hold">
                                          <p:stCondLst>
                                            <p:cond delay="0"/>
                                          </p:stCondLst>
                                        </p:cTn>
                                        <p:tgtEl>
                                          <p:spTgt spid="41"/>
                                        </p:tgtEl>
                                        <p:attrNameLst>
                                          <p:attrName>ppt_x</p:attrName>
                                        </p:attrNameLst>
                                      </p:cBhvr>
                                    </p:anim>
                                    <p:anim from="0" to="-1.0" calcmode="lin" valueType="num">
                                      <p:cBhvr>
                                        <p:cTn id="57" dur="200" decel="50000" autoRev="1" fill="hold">
                                          <p:stCondLst>
                                            <p:cond delay="600"/>
                                          </p:stCondLst>
                                        </p:cTn>
                                        <p:tgtEl>
                                          <p:spTgt spid="41"/>
                                        </p:tgtEl>
                                        <p:attrNameLst>
                                          <p:attrName>xshear</p:attrName>
                                        </p:attrNameLst>
                                      </p:cBhvr>
                                    </p:anim>
                                    <p:animScale>
                                      <p:cBhvr>
                                        <p:cTn id="58" dur="200" decel="100000" autoRev="1" fill="hold">
                                          <p:stCondLst>
                                            <p:cond delay="600"/>
                                          </p:stCondLst>
                                        </p:cTn>
                                        <p:tgtEl>
                                          <p:spTgt spid="41"/>
                                        </p:tgtEl>
                                      </p:cBhvr>
                                      <p:from x="100000" y="100000"/>
                                      <p:to x="80000" y="100000"/>
                                    </p:animScale>
                                    <p:anim by="(#ppt_h/3+#ppt_w*0.1)" calcmode="lin" valueType="num">
                                      <p:cBhvr additive="sum">
                                        <p:cTn id="59" dur="200" decel="100000" autoRev="1" fill="hold">
                                          <p:stCondLst>
                                            <p:cond delay="600"/>
                                          </p:stCondLst>
                                        </p:cTn>
                                        <p:tgtEl>
                                          <p:spTgt spid="41"/>
                                        </p:tgtEl>
                                        <p:attrNameLst>
                                          <p:attrName>ppt_x</p:attrName>
                                        </p:attrNameLst>
                                      </p:cBhvr>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0"/>
                                        <p:tgtEl>
                                          <p:spTgt spid="38"/>
                                        </p:tgtEl>
                                      </p:cBhvr>
                                    </p:animEffect>
                                  </p:childTnLst>
                                </p:cTn>
                              </p:par>
                            </p:childTnLst>
                          </p:cTn>
                        </p:par>
                        <p:par>
                          <p:cTn id="65" fill="hold">
                            <p:stCondLst>
                              <p:cond delay="1000"/>
                            </p:stCondLst>
                            <p:childTnLst>
                              <p:par>
                                <p:cTn id="66" presetID="34" presetClass="entr" presetSubtype="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 from="(-#ppt_w/2)" to="(#ppt_x)" calcmode="lin" valueType="num">
                                      <p:cBhvr>
                                        <p:cTn id="68" dur="600" fill="hold">
                                          <p:stCondLst>
                                            <p:cond delay="0"/>
                                          </p:stCondLst>
                                        </p:cTn>
                                        <p:tgtEl>
                                          <p:spTgt spid="42"/>
                                        </p:tgtEl>
                                        <p:attrNameLst>
                                          <p:attrName>ppt_x</p:attrName>
                                        </p:attrNameLst>
                                      </p:cBhvr>
                                    </p:anim>
                                    <p:anim from="0" to="-1.0" calcmode="lin" valueType="num">
                                      <p:cBhvr>
                                        <p:cTn id="69" dur="200" decel="50000" autoRev="1" fill="hold">
                                          <p:stCondLst>
                                            <p:cond delay="600"/>
                                          </p:stCondLst>
                                        </p:cTn>
                                        <p:tgtEl>
                                          <p:spTgt spid="42"/>
                                        </p:tgtEl>
                                        <p:attrNameLst>
                                          <p:attrName>xshear</p:attrName>
                                        </p:attrNameLst>
                                      </p:cBhvr>
                                    </p:anim>
                                    <p:animScale>
                                      <p:cBhvr>
                                        <p:cTn id="70" dur="200" decel="100000" autoRev="1" fill="hold">
                                          <p:stCondLst>
                                            <p:cond delay="600"/>
                                          </p:stCondLst>
                                        </p:cTn>
                                        <p:tgtEl>
                                          <p:spTgt spid="42"/>
                                        </p:tgtEl>
                                      </p:cBhvr>
                                      <p:from x="100000" y="100000"/>
                                      <p:to x="80000" y="100000"/>
                                    </p:animScale>
                                    <p:anim by="(#ppt_h/3+#ppt_w*0.1)" calcmode="lin" valueType="num">
                                      <p:cBhvr additive="sum">
                                        <p:cTn id="71" dur="200" decel="100000" autoRev="1" fill="hold">
                                          <p:stCondLst>
                                            <p:cond delay="600"/>
                                          </p:stCondLst>
                                        </p:cTn>
                                        <p:tgtEl>
                                          <p:spTgt spid="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38"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8098562099_f2a30df2ba_k.jpg"/>
          <p:cNvPicPr>
            <a:picLocks noChangeAspect="1"/>
          </p:cNvPicPr>
          <p:nvPr/>
        </p:nvPicPr>
        <p:blipFill>
          <a:blip r:embed="rId3"/>
          <a:srcRect t="28340" b="24323"/>
          <a:stretch>
            <a:fillRect/>
          </a:stretch>
        </p:blipFill>
        <p:spPr>
          <a:xfrm>
            <a:off x="4071421" y="1981624"/>
            <a:ext cx="4070840" cy="2648173"/>
          </a:xfrm>
          <a:prstGeom prst="rect">
            <a:avLst/>
          </a:prstGeom>
          <a:solidFill>
            <a:srgbClr val="86A5DC"/>
          </a:solidFill>
        </p:spPr>
      </p:pic>
      <p:sp>
        <p:nvSpPr>
          <p:cNvPr id="21" name="Rectangle 20"/>
          <p:cNvSpPr/>
          <p:nvPr/>
        </p:nvSpPr>
        <p:spPr>
          <a:xfrm>
            <a:off x="0" y="4800938"/>
            <a:ext cx="12192000" cy="2057062"/>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4620790"/>
            <a:ext cx="12192000" cy="185201"/>
          </a:xfrm>
          <a:prstGeom prst="rect">
            <a:avLst/>
          </a:prstGeom>
          <a:solidFill>
            <a:srgbClr val="93F3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 name="Group 21"/>
          <p:cNvGrpSpPr/>
          <p:nvPr/>
        </p:nvGrpSpPr>
        <p:grpSpPr>
          <a:xfrm>
            <a:off x="0" y="1990633"/>
            <a:ext cx="4071131" cy="2639164"/>
            <a:chOff x="0" y="1990633"/>
            <a:chExt cx="4071131" cy="2639164"/>
          </a:xfrm>
        </p:grpSpPr>
        <p:sp>
          <p:nvSpPr>
            <p:cNvPr id="24" name="Rectangle 23"/>
            <p:cNvSpPr/>
            <p:nvPr/>
          </p:nvSpPr>
          <p:spPr>
            <a:xfrm>
              <a:off x="0" y="1990633"/>
              <a:ext cx="4071131" cy="263916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19"/>
            <p:cNvGrpSpPr/>
            <p:nvPr/>
          </p:nvGrpSpPr>
          <p:grpSpPr>
            <a:xfrm>
              <a:off x="207160" y="2199994"/>
              <a:ext cx="3602770" cy="2201276"/>
              <a:chOff x="207160" y="2199994"/>
              <a:chExt cx="3602770" cy="2201276"/>
            </a:xfrm>
          </p:grpSpPr>
          <p:sp>
            <p:nvSpPr>
              <p:cNvPr id="34" name="Rectangle 33"/>
              <p:cNvSpPr/>
              <p:nvPr/>
            </p:nvSpPr>
            <p:spPr>
              <a:xfrm>
                <a:off x="1175772" y="2199994"/>
                <a:ext cx="1976651" cy="400110"/>
              </a:xfrm>
              <a:prstGeom prst="rect">
                <a:avLst/>
              </a:prstGeom>
            </p:spPr>
            <p:txBody>
              <a:bodyPr wrap="square">
                <a:spAutoFit/>
              </a:bodyPr>
              <a:lstStyle/>
              <a:p>
                <a:r>
                  <a:rPr lang="id-ID" sz="2000" b="1" dirty="0">
                    <a:solidFill>
                      <a:schemeClr val="accent2"/>
                    </a:solidFill>
                    <a:latin typeface="+mj-lt"/>
                  </a:rPr>
                  <a:t>OUR MISSION:</a:t>
                </a:r>
              </a:p>
            </p:txBody>
          </p:sp>
          <p:sp>
            <p:nvSpPr>
              <p:cNvPr id="35" name="Rectangle 34"/>
              <p:cNvSpPr/>
              <p:nvPr/>
            </p:nvSpPr>
            <p:spPr>
              <a:xfrm>
                <a:off x="207160" y="2646943"/>
                <a:ext cx="3602770" cy="1754327"/>
              </a:xfrm>
              <a:prstGeom prst="rect">
                <a:avLst/>
              </a:prstGeom>
            </p:spPr>
            <p:txBody>
              <a:bodyPr wrap="square">
                <a:spAutoFit/>
              </a:bodyPr>
              <a:lstStyle/>
              <a:p>
                <a:pPr algn="ctr"/>
                <a:r>
                  <a:rPr lang="en-CA" dirty="0">
                    <a:solidFill>
                      <a:schemeClr val="tx1">
                        <a:lumMod val="75000"/>
                        <a:lumOff val="25000"/>
                      </a:schemeClr>
                    </a:solidFill>
                  </a:rPr>
                  <a:t>To ensure those who make, install, depend on or govern the use of scaffold and access equipment pursue the highest standards of safety, craftsmanship and ethics.</a:t>
                </a:r>
                <a:endParaRPr lang="id-ID" dirty="0">
                  <a:solidFill>
                    <a:schemeClr val="tx1">
                      <a:lumMod val="75000"/>
                      <a:lumOff val="25000"/>
                    </a:schemeClr>
                  </a:solidFill>
                </a:endParaRPr>
              </a:p>
            </p:txBody>
          </p:sp>
        </p:grpSp>
      </p:grpSp>
      <p:sp>
        <p:nvSpPr>
          <p:cNvPr id="36" name="TextBox 34"/>
          <p:cNvSpPr txBox="1"/>
          <p:nvPr/>
        </p:nvSpPr>
        <p:spPr>
          <a:xfrm>
            <a:off x="368300" y="5087631"/>
            <a:ext cx="11226800" cy="1323439"/>
          </a:xfrm>
          <a:prstGeom prst="rect">
            <a:avLst/>
          </a:prstGeom>
          <a:noFill/>
        </p:spPr>
        <p:txBody>
          <a:bodyPr wrap="square" rtlCol="0" anchor="t">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r>
              <a:rPr lang="en-US" sz="2000" dirty="0">
                <a:solidFill>
                  <a:srgbClr val="FFFFFF"/>
                </a:solidFill>
              </a:rPr>
              <a:t>The Scaffold &amp; Access Industry Association (SAIA) is the global leader in advocacy and support on the safe use of scaffold and access equipment. SAIA has provided safety education to thousands of contractors through its renowned seminars and training courses. </a:t>
            </a:r>
          </a:p>
        </p:txBody>
      </p:sp>
      <p:sp>
        <p:nvSpPr>
          <p:cNvPr id="2" name="Isosceles Triangle 1"/>
          <p:cNvSpPr/>
          <p:nvPr/>
        </p:nvSpPr>
        <p:spPr>
          <a:xfrm rot="16200000">
            <a:off x="3499101" y="3049151"/>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13" name="Isosceles Triangle 12"/>
          <p:cNvSpPr/>
          <p:nvPr/>
        </p:nvSpPr>
        <p:spPr>
          <a:xfrm rot="5400000" flipH="1">
            <a:off x="8021740" y="3049152"/>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grpSp>
        <p:nvGrpSpPr>
          <p:cNvPr id="5" name="Group 18"/>
          <p:cNvGrpSpPr/>
          <p:nvPr/>
        </p:nvGrpSpPr>
        <p:grpSpPr>
          <a:xfrm>
            <a:off x="8318500" y="1972960"/>
            <a:ext cx="3721100" cy="2636347"/>
            <a:chOff x="8318500" y="1972960"/>
            <a:chExt cx="3721100" cy="2636347"/>
          </a:xfrm>
        </p:grpSpPr>
        <p:pic>
          <p:nvPicPr>
            <p:cNvPr id="15" name="Picture 14"/>
            <p:cNvPicPr>
              <a:picLocks noChangeAspect="1"/>
            </p:cNvPicPr>
            <p:nvPr/>
          </p:nvPicPr>
          <p:blipFill>
            <a:blip r:embed="rId4"/>
            <a:srcRect b="15310"/>
            <a:stretch>
              <a:fillRect/>
            </a:stretch>
          </p:blipFill>
          <p:spPr>
            <a:xfrm>
              <a:off x="8864601" y="1972960"/>
              <a:ext cx="2704890" cy="1456040"/>
            </a:xfrm>
            <a:prstGeom prst="rect">
              <a:avLst/>
            </a:prstGeom>
          </p:spPr>
        </p:pic>
        <p:sp>
          <p:nvSpPr>
            <p:cNvPr id="17" name="Rectangle 16"/>
            <p:cNvSpPr/>
            <p:nvPr/>
          </p:nvSpPr>
          <p:spPr>
            <a:xfrm>
              <a:off x="8318500" y="3378201"/>
              <a:ext cx="3721100" cy="1231106"/>
            </a:xfrm>
            <a:prstGeom prst="rect">
              <a:avLst/>
            </a:prstGeom>
          </p:spPr>
          <p:txBody>
            <a:bodyPr wrap="square">
              <a:spAutoFit/>
            </a:bodyPr>
            <a:lstStyle/>
            <a:p>
              <a:pPr algn="ctr"/>
              <a:r>
                <a:rPr lang="en-CA" dirty="0"/>
                <a:t>SAIA provides safety education to thousands of contractors through its training program, SAIA University</a:t>
              </a:r>
              <a:r>
                <a:rPr lang="en-CA" sz="2000" dirty="0"/>
                <a:t>.</a:t>
              </a:r>
              <a:endParaRPr lang="id-ID" sz="2000" dirty="0"/>
            </a:p>
          </p:txBody>
        </p:sp>
      </p:grpSp>
      <p:pic>
        <p:nvPicPr>
          <p:cNvPr id="25" name="Picture Placeholder 24" descr="17_SAIA_Logo_Pantone302_Horz_Stack_375 Lime Green.eps"/>
          <p:cNvPicPr>
            <a:picLocks noGrp="1" noChangeAspect="1"/>
          </p:cNvPicPr>
          <p:nvPr>
            <p:ph type="pic" sz="quarter" idx="11"/>
          </p:nvPr>
        </p:nvPicPr>
        <mc:AlternateContent xmlns:mc="http://schemas.openxmlformats.org/markup-compatibility/2006">
          <mc:Choice xmlns:ma="http://schemas.microsoft.com/office/mac/drawingml/2008/main" xmlns:mv="urn:schemas-microsoft-com:mac:vml" xmlns="" Requires="ma">
            <p:blipFill>
              <a:blip r:embed="rId5"/>
              <a:srcRect t="-43149" b="-38495"/>
              <a:stretch>
                <a:fillRect/>
              </a:stretch>
            </p:blipFill>
          </mc:Choice>
          <mc:Fallback>
            <p:blipFill>
              <a:blip r:embed="rId6"/>
              <a:srcRect t="-43149" b="-38495"/>
              <a:stretch>
                <a:fillRect/>
              </a:stretch>
            </p:blipFill>
          </mc:Fallback>
        </mc:AlternateContent>
        <p:spPr>
          <a:xfrm>
            <a:off x="1626970" y="330200"/>
            <a:ext cx="8731585" cy="1632098"/>
          </a:xfrm>
        </p:spPr>
      </p:pic>
    </p:spTree>
    <p:extLst>
      <p:ext uri="{BB962C8B-B14F-4D97-AF65-F5344CB8AC3E}">
        <p14:creationId xmlns:p14="http://schemas.microsoft.com/office/powerpoint/2010/main" val="3537639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3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3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GS STANDARDS Codes PPT.jpg"/>
          <p:cNvPicPr>
            <a:picLocks noChangeAspect="1"/>
          </p:cNvPicPr>
          <p:nvPr/>
        </p:nvPicPr>
        <p:blipFill>
          <a:blip r:embed="rId3"/>
          <a:stretch>
            <a:fillRect/>
          </a:stretch>
        </p:blipFill>
        <p:spPr>
          <a:xfrm>
            <a:off x="885775" y="952501"/>
            <a:ext cx="9771521" cy="5905500"/>
          </a:xfrm>
          <a:prstGeom prst="rect">
            <a:avLst/>
          </a:prstGeom>
        </p:spPr>
      </p:pic>
      <p:sp>
        <p:nvSpPr>
          <p:cNvPr id="10" name="TextBox 9"/>
          <p:cNvSpPr txBox="1"/>
          <p:nvPr/>
        </p:nvSpPr>
        <p:spPr>
          <a:xfrm>
            <a:off x="519689" y="490259"/>
            <a:ext cx="10974879" cy="830997"/>
          </a:xfrm>
          <a:prstGeom prst="rect">
            <a:avLst/>
          </a:prstGeom>
          <a:noFill/>
        </p:spPr>
        <p:txBody>
          <a:bodyPr wrap="none" rtlCol="0">
            <a:spAutoFit/>
          </a:bodyPr>
          <a:lstStyle/>
          <a:p>
            <a:pPr algn="ctr"/>
            <a:r>
              <a:rPr lang="id-ID" sz="4800" cap="all" dirty="0">
                <a:solidFill>
                  <a:schemeClr val="tx2"/>
                </a:solidFill>
                <a:latin typeface="+mj-lt"/>
              </a:rPr>
              <a:t>Regulations, Standards &amp; Codes</a:t>
            </a:r>
            <a:endParaRPr lang="en-US" sz="4800" cap="all" dirty="0">
              <a:solidFill>
                <a:schemeClr val="tx2"/>
              </a:solidFill>
              <a:latin typeface="+mj-lt"/>
            </a:endParaRP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8378" y="680759"/>
            <a:ext cx="10955299" cy="723275"/>
          </a:xfrm>
          <a:prstGeom prst="rect">
            <a:avLst/>
          </a:prstGeom>
          <a:noFill/>
        </p:spPr>
        <p:txBody>
          <a:bodyPr wrap="none" rtlCol="0">
            <a:spAutoFit/>
          </a:bodyPr>
          <a:lstStyle/>
          <a:p>
            <a:pPr algn="ctr"/>
            <a:r>
              <a:rPr lang="id-ID" sz="4000" cap="all" dirty="0">
                <a:solidFill>
                  <a:schemeClr val="tx2"/>
                </a:solidFill>
                <a:latin typeface="+mj-lt"/>
              </a:rPr>
              <a:t>Five Most Common Scaffold Hazards</a:t>
            </a:r>
            <a:endParaRPr lang="en-US" sz="4000" cap="all" dirty="0">
              <a:solidFill>
                <a:schemeClr val="tx2"/>
              </a:solidFill>
              <a:latin typeface="+mj-lt"/>
            </a:endParaRPr>
          </a:p>
        </p:txBody>
      </p:sp>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3" name="TextBox 12"/>
          <p:cNvSpPr txBox="1"/>
          <p:nvPr/>
        </p:nvSpPr>
        <p:spPr>
          <a:xfrm>
            <a:off x="1257300" y="4445000"/>
            <a:ext cx="1117600" cy="1184940"/>
          </a:xfrm>
          <a:prstGeom prst="rect">
            <a:avLst/>
          </a:prstGeom>
          <a:noFill/>
        </p:spPr>
        <p:txBody>
          <a:bodyPr wrap="square" rtlCol="0">
            <a:spAutoFit/>
          </a:bodyPr>
          <a:lstStyle/>
          <a:p>
            <a:r>
              <a:rPr lang="en-US" sz="7100" dirty="0">
                <a:solidFill>
                  <a:srgbClr val="595959"/>
                </a:solidFill>
              </a:rPr>
              <a:t>F</a:t>
            </a:r>
          </a:p>
        </p:txBody>
      </p:sp>
      <p:sp>
        <p:nvSpPr>
          <p:cNvPr id="14" name="TextBox 13"/>
          <p:cNvSpPr txBox="1"/>
          <p:nvPr/>
        </p:nvSpPr>
        <p:spPr>
          <a:xfrm>
            <a:off x="3225800" y="4470400"/>
            <a:ext cx="1117600" cy="1184940"/>
          </a:xfrm>
          <a:prstGeom prst="rect">
            <a:avLst/>
          </a:prstGeom>
          <a:noFill/>
        </p:spPr>
        <p:txBody>
          <a:bodyPr wrap="square" rtlCol="0">
            <a:spAutoFit/>
          </a:bodyPr>
          <a:lstStyle/>
          <a:p>
            <a:r>
              <a:rPr lang="en-US" sz="7100" dirty="0">
                <a:solidFill>
                  <a:srgbClr val="595959"/>
                </a:solidFill>
              </a:rPr>
              <a:t>U</a:t>
            </a:r>
          </a:p>
        </p:txBody>
      </p:sp>
      <p:sp>
        <p:nvSpPr>
          <p:cNvPr id="15" name="TextBox 14"/>
          <p:cNvSpPr txBox="1"/>
          <p:nvPr/>
        </p:nvSpPr>
        <p:spPr>
          <a:xfrm>
            <a:off x="5562600" y="4457700"/>
            <a:ext cx="1117600" cy="1184940"/>
          </a:xfrm>
          <a:prstGeom prst="rect">
            <a:avLst/>
          </a:prstGeom>
          <a:noFill/>
        </p:spPr>
        <p:txBody>
          <a:bodyPr wrap="square" rtlCol="0">
            <a:spAutoFit/>
          </a:bodyPr>
          <a:lstStyle/>
          <a:p>
            <a:r>
              <a:rPr lang="en-US" sz="7100" dirty="0">
                <a:solidFill>
                  <a:srgbClr val="595959"/>
                </a:solidFill>
              </a:rPr>
              <a:t>S</a:t>
            </a:r>
          </a:p>
        </p:txBody>
      </p:sp>
      <p:sp>
        <p:nvSpPr>
          <p:cNvPr id="16" name="TextBox 15"/>
          <p:cNvSpPr txBox="1"/>
          <p:nvPr/>
        </p:nvSpPr>
        <p:spPr>
          <a:xfrm>
            <a:off x="7848600" y="4470400"/>
            <a:ext cx="1117600" cy="1184940"/>
          </a:xfrm>
          <a:prstGeom prst="rect">
            <a:avLst/>
          </a:prstGeom>
          <a:noFill/>
        </p:spPr>
        <p:txBody>
          <a:bodyPr wrap="square" rtlCol="0">
            <a:spAutoFit/>
          </a:bodyPr>
          <a:lstStyle/>
          <a:p>
            <a:r>
              <a:rPr lang="en-US" sz="7100" dirty="0">
                <a:solidFill>
                  <a:srgbClr val="595959"/>
                </a:solidFill>
              </a:rPr>
              <a:t>E</a:t>
            </a:r>
          </a:p>
        </p:txBody>
      </p:sp>
      <p:sp>
        <p:nvSpPr>
          <p:cNvPr id="17" name="TextBox 16"/>
          <p:cNvSpPr txBox="1"/>
          <p:nvPr/>
        </p:nvSpPr>
        <p:spPr>
          <a:xfrm>
            <a:off x="10083800" y="4457700"/>
            <a:ext cx="1117600" cy="1184940"/>
          </a:xfrm>
          <a:prstGeom prst="rect">
            <a:avLst/>
          </a:prstGeom>
          <a:noFill/>
        </p:spPr>
        <p:txBody>
          <a:bodyPr wrap="square" rtlCol="0">
            <a:spAutoFit/>
          </a:bodyPr>
          <a:lstStyle/>
          <a:p>
            <a:r>
              <a:rPr lang="en-US" sz="7100" dirty="0">
                <a:solidFill>
                  <a:srgbClr val="595959"/>
                </a:solidFill>
              </a:rPr>
              <a:t>S</a:t>
            </a:r>
          </a:p>
        </p:txBody>
      </p:sp>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80">
                                          <p:stCondLst>
                                            <p:cond delay="0"/>
                                          </p:stCondLst>
                                        </p:cTn>
                                        <p:tgtEl>
                                          <p:spTgt spid="37"/>
                                        </p:tgtEl>
                                      </p:cBhvr>
                                    </p:animEffect>
                                    <p:anim calcmode="lin" valueType="num">
                                      <p:cBhvr>
                                        <p:cTn id="1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0" dur="26">
                                          <p:stCondLst>
                                            <p:cond delay="650"/>
                                          </p:stCondLst>
                                        </p:cTn>
                                        <p:tgtEl>
                                          <p:spTgt spid="37"/>
                                        </p:tgtEl>
                                      </p:cBhvr>
                                      <p:to x="100000" y="60000"/>
                                    </p:animScale>
                                    <p:animScale>
                                      <p:cBhvr>
                                        <p:cTn id="21" dur="166" decel="50000">
                                          <p:stCondLst>
                                            <p:cond delay="676"/>
                                          </p:stCondLst>
                                        </p:cTn>
                                        <p:tgtEl>
                                          <p:spTgt spid="37"/>
                                        </p:tgtEl>
                                      </p:cBhvr>
                                      <p:to x="100000" y="100000"/>
                                    </p:animScale>
                                    <p:animScale>
                                      <p:cBhvr>
                                        <p:cTn id="22" dur="26">
                                          <p:stCondLst>
                                            <p:cond delay="1312"/>
                                          </p:stCondLst>
                                        </p:cTn>
                                        <p:tgtEl>
                                          <p:spTgt spid="37"/>
                                        </p:tgtEl>
                                      </p:cBhvr>
                                      <p:to x="100000" y="80000"/>
                                    </p:animScale>
                                    <p:animScale>
                                      <p:cBhvr>
                                        <p:cTn id="23" dur="166" decel="50000">
                                          <p:stCondLst>
                                            <p:cond delay="1338"/>
                                          </p:stCondLst>
                                        </p:cTn>
                                        <p:tgtEl>
                                          <p:spTgt spid="37"/>
                                        </p:tgtEl>
                                      </p:cBhvr>
                                      <p:to x="100000" y="100000"/>
                                    </p:animScale>
                                    <p:animScale>
                                      <p:cBhvr>
                                        <p:cTn id="24" dur="26">
                                          <p:stCondLst>
                                            <p:cond delay="1642"/>
                                          </p:stCondLst>
                                        </p:cTn>
                                        <p:tgtEl>
                                          <p:spTgt spid="37"/>
                                        </p:tgtEl>
                                      </p:cBhvr>
                                      <p:to x="100000" y="90000"/>
                                    </p:animScale>
                                    <p:animScale>
                                      <p:cBhvr>
                                        <p:cTn id="25" dur="166" decel="50000">
                                          <p:stCondLst>
                                            <p:cond delay="1668"/>
                                          </p:stCondLst>
                                        </p:cTn>
                                        <p:tgtEl>
                                          <p:spTgt spid="37"/>
                                        </p:tgtEl>
                                      </p:cBhvr>
                                      <p:to x="100000" y="100000"/>
                                    </p:animScale>
                                    <p:animScale>
                                      <p:cBhvr>
                                        <p:cTn id="26" dur="26">
                                          <p:stCondLst>
                                            <p:cond delay="1808"/>
                                          </p:stCondLst>
                                        </p:cTn>
                                        <p:tgtEl>
                                          <p:spTgt spid="37"/>
                                        </p:tgtEl>
                                      </p:cBhvr>
                                      <p:to x="100000" y="95000"/>
                                    </p:animScale>
                                    <p:animScale>
                                      <p:cBhvr>
                                        <p:cTn id="27" dur="166" decel="50000">
                                          <p:stCondLst>
                                            <p:cond delay="1834"/>
                                          </p:stCondLst>
                                        </p:cTn>
                                        <p:tgtEl>
                                          <p:spTgt spid="37"/>
                                        </p:tgtEl>
                                      </p:cBhvr>
                                      <p:to x="100000" y="100000"/>
                                    </p:animScale>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Clr clrSpc="rgb" dir="cw">
                                      <p:cBhvr override="childStyle">
                                        <p:cTn id="38" dur="100" fill="hold"/>
                                        <p:tgtEl>
                                          <p:spTgt spid="38"/>
                                        </p:tgtEl>
                                        <p:attrNameLst>
                                          <p:attrName>style.color</p:attrName>
                                        </p:attrNameLst>
                                      </p:cBhvr>
                                      <p:to>
                                        <a:schemeClr val="accent2"/>
                                      </p:to>
                                    </p:animClr>
                                    <p:animClr clrSpc="rgb" dir="cw">
                                      <p:cBhvr>
                                        <p:cTn id="39" dur="100" fill="hold"/>
                                        <p:tgtEl>
                                          <p:spTgt spid="38"/>
                                        </p:tgtEl>
                                        <p:attrNameLst>
                                          <p:attrName>fillcolor</p:attrName>
                                        </p:attrNameLst>
                                      </p:cBhvr>
                                      <p:to>
                                        <a:schemeClr val="accent2"/>
                                      </p:to>
                                    </p:animClr>
                                    <p:set>
                                      <p:cBhvr>
                                        <p:cTn id="40" dur="100" fill="hold"/>
                                        <p:tgtEl>
                                          <p:spTgt spid="38"/>
                                        </p:tgtEl>
                                        <p:attrNameLst>
                                          <p:attrName>fill.type</p:attrName>
                                        </p:attrNameLst>
                                      </p:cBhvr>
                                      <p:to>
                                        <p:strVal val="solid"/>
                                      </p:to>
                                    </p:set>
                                    <p:set>
                                      <p:cBhvr>
                                        <p:cTn id="41" dur="100" fill="hold"/>
                                        <p:tgtEl>
                                          <p:spTgt spid="38"/>
                                        </p:tgtEl>
                                        <p:attrNameLst>
                                          <p:attrName>fill.on</p:attrName>
                                        </p:attrNameLst>
                                      </p:cBhvr>
                                      <p:to>
                                        <p:strVal val="true"/>
                                      </p:to>
                                    </p:set>
                                    <p:animRot by="120000">
                                      <p:cBhvr>
                                        <p:cTn id="42" dur="100" fill="hold">
                                          <p:stCondLst>
                                            <p:cond delay="0"/>
                                          </p:stCondLst>
                                        </p:cTn>
                                        <p:tgtEl>
                                          <p:spTgt spid="38"/>
                                        </p:tgtEl>
                                        <p:attrNameLst>
                                          <p:attrName>r</p:attrName>
                                        </p:attrNameLst>
                                      </p:cBhvr>
                                    </p:animRot>
                                    <p:animRot by="-240000">
                                      <p:cBhvr>
                                        <p:cTn id="43" dur="200" fill="hold">
                                          <p:stCondLst>
                                            <p:cond delay="200"/>
                                          </p:stCondLst>
                                        </p:cTn>
                                        <p:tgtEl>
                                          <p:spTgt spid="38"/>
                                        </p:tgtEl>
                                        <p:attrNameLst>
                                          <p:attrName>r</p:attrName>
                                        </p:attrNameLst>
                                      </p:cBhvr>
                                    </p:animRot>
                                    <p:animRot by="240000">
                                      <p:cBhvr>
                                        <p:cTn id="44" dur="200" fill="hold">
                                          <p:stCondLst>
                                            <p:cond delay="400"/>
                                          </p:stCondLst>
                                        </p:cTn>
                                        <p:tgtEl>
                                          <p:spTgt spid="38"/>
                                        </p:tgtEl>
                                        <p:attrNameLst>
                                          <p:attrName>r</p:attrName>
                                        </p:attrNameLst>
                                      </p:cBhvr>
                                    </p:animRot>
                                    <p:animRot by="-240000">
                                      <p:cBhvr>
                                        <p:cTn id="45" dur="200" fill="hold">
                                          <p:stCondLst>
                                            <p:cond delay="600"/>
                                          </p:stCondLst>
                                        </p:cTn>
                                        <p:tgtEl>
                                          <p:spTgt spid="38"/>
                                        </p:tgtEl>
                                        <p:attrNameLst>
                                          <p:attrName>r</p:attrName>
                                        </p:attrNameLst>
                                      </p:cBhvr>
                                    </p:animRot>
                                    <p:animRot by="120000">
                                      <p:cBhvr>
                                        <p:cTn id="46" dur="200" fill="hold">
                                          <p:stCondLst>
                                            <p:cond delay="800"/>
                                          </p:stCondLst>
                                        </p:cTn>
                                        <p:tgtEl>
                                          <p:spTgt spid="38"/>
                                        </p:tgtEl>
                                        <p:attrNameLst>
                                          <p:attrName>r</p:attrName>
                                        </p:attrNameLst>
                                      </p:cBhvr>
                                    </p:animRo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1" accel="50000" decel="5000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0-#ppt_h/2"/>
                                          </p:val>
                                        </p:tav>
                                        <p:tav tm="100000">
                                          <p:val>
                                            <p:strVal val="#ppt_y"/>
                                          </p:val>
                                        </p:tav>
                                      </p:tavLst>
                                    </p:anim>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1000" tmFilter="0, 0; .2, .5; .8, .5; 1, 0"/>
                                        <p:tgtEl>
                                          <p:spTgt spid="44"/>
                                        </p:tgtEl>
                                      </p:cBhvr>
                                    </p:animEffect>
                                    <p:animScale>
                                      <p:cBhvr>
                                        <p:cTn id="67" dur="500" autoRev="1" fill="hold"/>
                                        <p:tgtEl>
                                          <p:spTgt spid="44"/>
                                        </p:tgtEl>
                                      </p:cBhvr>
                                      <p:by x="105000" y="105000"/>
                                    </p:animScale>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nodeType="clickEffect">
                                  <p:stCondLst>
                                    <p:cond delay="0"/>
                                  </p:stCondLst>
                                  <p:childTnLst>
                                    <p:animClr clrSpc="rgb" dir="cw">
                                      <p:cBhvr override="childStyle">
                                        <p:cTn id="78" dur="100" fill="hold"/>
                                        <p:tgtEl>
                                          <p:spTgt spid="45"/>
                                        </p:tgtEl>
                                        <p:attrNameLst>
                                          <p:attrName>style.color</p:attrName>
                                        </p:attrNameLst>
                                      </p:cBhvr>
                                      <p:to>
                                        <a:schemeClr val="accent2"/>
                                      </p:to>
                                    </p:animClr>
                                    <p:animClr clrSpc="rgb" dir="cw">
                                      <p:cBhvr>
                                        <p:cTn id="79" dur="100" fill="hold"/>
                                        <p:tgtEl>
                                          <p:spTgt spid="45"/>
                                        </p:tgtEl>
                                        <p:attrNameLst>
                                          <p:attrName>fillcolor</p:attrName>
                                        </p:attrNameLst>
                                      </p:cBhvr>
                                      <p:to>
                                        <a:schemeClr val="accent2"/>
                                      </p:to>
                                    </p:animClr>
                                    <p:set>
                                      <p:cBhvr>
                                        <p:cTn id="80" dur="100" fill="hold"/>
                                        <p:tgtEl>
                                          <p:spTgt spid="45"/>
                                        </p:tgtEl>
                                        <p:attrNameLst>
                                          <p:attrName>fill.type</p:attrName>
                                        </p:attrNameLst>
                                      </p:cBhvr>
                                      <p:to>
                                        <p:strVal val="solid"/>
                                      </p:to>
                                    </p:set>
                                    <p:set>
                                      <p:cBhvr>
                                        <p:cTn id="81" dur="100" fill="hold"/>
                                        <p:tgtEl>
                                          <p:spTgt spid="45"/>
                                        </p:tgtEl>
                                        <p:attrNameLst>
                                          <p:attrName>fill.on</p:attrName>
                                        </p:attrNameLst>
                                      </p:cBhvr>
                                      <p:to>
                                        <p:strVal val="true"/>
                                      </p:to>
                                    </p:set>
                                    <p:animRot by="120000">
                                      <p:cBhvr>
                                        <p:cTn id="82" dur="100" fill="hold">
                                          <p:stCondLst>
                                            <p:cond delay="0"/>
                                          </p:stCondLst>
                                        </p:cTn>
                                        <p:tgtEl>
                                          <p:spTgt spid="45"/>
                                        </p:tgtEl>
                                        <p:attrNameLst>
                                          <p:attrName>r</p:attrName>
                                        </p:attrNameLst>
                                      </p:cBhvr>
                                    </p:animRot>
                                    <p:animRot by="-240000">
                                      <p:cBhvr>
                                        <p:cTn id="83" dur="200" fill="hold">
                                          <p:stCondLst>
                                            <p:cond delay="200"/>
                                          </p:stCondLst>
                                        </p:cTn>
                                        <p:tgtEl>
                                          <p:spTgt spid="45"/>
                                        </p:tgtEl>
                                        <p:attrNameLst>
                                          <p:attrName>r</p:attrName>
                                        </p:attrNameLst>
                                      </p:cBhvr>
                                    </p:animRot>
                                    <p:animRot by="240000">
                                      <p:cBhvr>
                                        <p:cTn id="84" dur="200" fill="hold">
                                          <p:stCondLst>
                                            <p:cond delay="400"/>
                                          </p:stCondLst>
                                        </p:cTn>
                                        <p:tgtEl>
                                          <p:spTgt spid="45"/>
                                        </p:tgtEl>
                                        <p:attrNameLst>
                                          <p:attrName>r</p:attrName>
                                        </p:attrNameLst>
                                      </p:cBhvr>
                                    </p:animRot>
                                    <p:animRot by="-240000">
                                      <p:cBhvr>
                                        <p:cTn id="85" dur="200" fill="hold">
                                          <p:stCondLst>
                                            <p:cond delay="600"/>
                                          </p:stCondLst>
                                        </p:cTn>
                                        <p:tgtEl>
                                          <p:spTgt spid="45"/>
                                        </p:tgtEl>
                                        <p:attrNameLst>
                                          <p:attrName>r</p:attrName>
                                        </p:attrNameLst>
                                      </p:cBhvr>
                                    </p:animRot>
                                    <p:animRot by="120000">
                                      <p:cBhvr>
                                        <p:cTn id="86" dur="200" fill="hold">
                                          <p:stCondLst>
                                            <p:cond delay="800"/>
                                          </p:stCondLst>
                                        </p:cTn>
                                        <p:tgtEl>
                                          <p:spTgt spid="45"/>
                                        </p:tgtEl>
                                        <p:attrNameLst>
                                          <p:attrName>r</p:attrName>
                                        </p:attrNameLst>
                                      </p:cBhvr>
                                    </p:animRo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 FUSES Fall.psd"/>
          <p:cNvPicPr>
            <a:picLocks noChangeAspect="1"/>
          </p:cNvPicPr>
          <p:nvPr/>
        </p:nvPicPr>
        <p:blipFill>
          <a:blip r:embed="rId3"/>
          <a:stretch>
            <a:fillRect/>
          </a:stretch>
        </p:blipFill>
        <p:spPr>
          <a:xfrm>
            <a:off x="312928" y="302261"/>
            <a:ext cx="1021196" cy="1431477"/>
          </a:xfrm>
          <a:prstGeom prst="rect">
            <a:avLst/>
          </a:prstGeom>
        </p:spPr>
      </p:pic>
      <p:sp>
        <p:nvSpPr>
          <p:cNvPr id="4" name="TextBox 3"/>
          <p:cNvSpPr txBox="1"/>
          <p:nvPr/>
        </p:nvSpPr>
        <p:spPr>
          <a:xfrm>
            <a:off x="1448447" y="375959"/>
            <a:ext cx="1776748" cy="830997"/>
          </a:xfrm>
          <a:prstGeom prst="rect">
            <a:avLst/>
          </a:prstGeom>
          <a:noFill/>
        </p:spPr>
        <p:txBody>
          <a:bodyPr wrap="none" rtlCol="0">
            <a:spAutoFit/>
          </a:bodyPr>
          <a:lstStyle/>
          <a:p>
            <a:pPr algn="ctr"/>
            <a:r>
              <a:rPr lang="id-ID" sz="4800" cap="all" dirty="0">
                <a:solidFill>
                  <a:schemeClr val="tx2"/>
                </a:solidFill>
                <a:latin typeface="+mj-lt"/>
              </a:rPr>
              <a:t>Falls</a:t>
            </a:r>
            <a:endParaRPr lang="en-US" sz="4800" cap="all" dirty="0">
              <a:solidFill>
                <a:schemeClr val="tx2"/>
              </a:solidFill>
              <a:latin typeface="+mj-lt"/>
            </a:endParaRPr>
          </a:p>
        </p:txBody>
      </p:sp>
      <p:sp>
        <p:nvSpPr>
          <p:cNvPr id="5" name="TextBox 4"/>
          <p:cNvSpPr txBox="1"/>
          <p:nvPr/>
        </p:nvSpPr>
        <p:spPr>
          <a:xfrm>
            <a:off x="355600" y="1879600"/>
            <a:ext cx="5359400" cy="3477875"/>
          </a:xfrm>
          <a:prstGeom prst="rect">
            <a:avLst/>
          </a:prstGeom>
          <a:noFill/>
        </p:spPr>
        <p:txBody>
          <a:bodyPr wrap="square" rtlCol="0">
            <a:spAutoFit/>
          </a:bodyPr>
          <a:lstStyle/>
          <a:p>
            <a:pPr>
              <a:buFont typeface="Arial"/>
              <a:buChar char="•"/>
            </a:pPr>
            <a:r>
              <a:rPr lang="en-US" sz="2200" dirty="0">
                <a:solidFill>
                  <a:schemeClr val="tx1">
                    <a:lumMod val="65000"/>
                    <a:lumOff val="35000"/>
                  </a:schemeClr>
                </a:solidFill>
              </a:rPr>
              <a:t> </a:t>
            </a:r>
            <a:r>
              <a:rPr lang="en-US" sz="2400" dirty="0">
                <a:solidFill>
                  <a:schemeClr val="tx1">
                    <a:lumMod val="65000"/>
                    <a:lumOff val="35000"/>
                  </a:schemeClr>
                </a:solidFill>
              </a:rPr>
              <a:t>The most common scaffold</a:t>
            </a:r>
          </a:p>
          <a:p>
            <a:pPr>
              <a:spcAft>
                <a:spcPts val="1200"/>
              </a:spcAft>
            </a:pPr>
            <a:r>
              <a:rPr lang="en-US" sz="2400" dirty="0">
                <a:solidFill>
                  <a:schemeClr val="tx1">
                    <a:lumMod val="65000"/>
                    <a:lumOff val="35000"/>
                  </a:schemeClr>
                </a:solidFill>
              </a:rPr>
              <a:t>  hazard</a:t>
            </a:r>
          </a:p>
          <a:p>
            <a:pPr>
              <a:buFont typeface="Arial"/>
              <a:buChar char="•"/>
            </a:pPr>
            <a:r>
              <a:rPr lang="en-US" sz="2400" dirty="0">
                <a:solidFill>
                  <a:schemeClr val="tx1">
                    <a:lumMod val="65000"/>
                    <a:lumOff val="35000"/>
                  </a:schemeClr>
                </a:solidFill>
              </a:rPr>
              <a:t> Falls from heights are the leading</a:t>
            </a:r>
          </a:p>
          <a:p>
            <a:r>
              <a:rPr lang="en-US" sz="2400" dirty="0">
                <a:solidFill>
                  <a:schemeClr val="tx1">
                    <a:lumMod val="65000"/>
                    <a:lumOff val="35000"/>
                  </a:schemeClr>
                </a:solidFill>
              </a:rPr>
              <a:t>  cause of death in construction</a:t>
            </a:r>
          </a:p>
          <a:p>
            <a:endParaRPr lang="en-US" sz="2400" dirty="0">
              <a:solidFill>
                <a:schemeClr val="tx1">
                  <a:lumMod val="65000"/>
                  <a:lumOff val="35000"/>
                </a:schemeClr>
              </a:solidFill>
            </a:endParaRPr>
          </a:p>
          <a:p>
            <a:pPr>
              <a:buFont typeface="Arial"/>
              <a:buChar char="•"/>
            </a:pPr>
            <a:r>
              <a:rPr lang="en-US" sz="2400" dirty="0">
                <a:solidFill>
                  <a:schemeClr val="tx1">
                    <a:lumMod val="65000"/>
                    <a:lumOff val="35000"/>
                  </a:schemeClr>
                </a:solidFill>
              </a:rPr>
              <a:t> Falls on the same level (slips and</a:t>
            </a:r>
          </a:p>
          <a:p>
            <a:r>
              <a:rPr lang="en-US" sz="2400" dirty="0">
                <a:solidFill>
                  <a:schemeClr val="tx1">
                    <a:lumMod val="65000"/>
                    <a:lumOff val="35000"/>
                  </a:schemeClr>
                </a:solidFill>
              </a:rPr>
              <a:t>  trips) are the leading causes of</a:t>
            </a:r>
          </a:p>
          <a:p>
            <a:r>
              <a:rPr lang="en-US" sz="2400" dirty="0">
                <a:solidFill>
                  <a:schemeClr val="tx1">
                    <a:lumMod val="65000"/>
                    <a:lumOff val="35000"/>
                  </a:schemeClr>
                </a:solidFill>
              </a:rPr>
              <a:t>  injuries</a:t>
            </a:r>
          </a:p>
          <a:p>
            <a:endParaRPr lang="en-US" dirty="0"/>
          </a:p>
        </p:txBody>
      </p:sp>
      <p:pic>
        <p:nvPicPr>
          <p:cNvPr id="7" name="Picture 6" descr="high_fall.jpg"/>
          <p:cNvPicPr>
            <a:picLocks noChangeAspect="1"/>
          </p:cNvPicPr>
          <p:nvPr/>
        </p:nvPicPr>
        <p:blipFill>
          <a:blip r:embed="rId4"/>
          <a:stretch>
            <a:fillRect/>
          </a:stretch>
        </p:blipFill>
        <p:spPr>
          <a:xfrm>
            <a:off x="5880100" y="723900"/>
            <a:ext cx="5245100" cy="524510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31" descr="C:\Documents and Settings\Alan K\My Documents\CPT Revision Slides\PPE.jpg"/>
          <p:cNvPicPr>
            <a:picLocks noChangeAspect="1" noChangeArrowheads="1"/>
          </p:cNvPicPr>
          <p:nvPr/>
        </p:nvPicPr>
        <p:blipFill>
          <a:blip r:embed="rId3"/>
          <a:srcRect/>
          <a:stretch>
            <a:fillRect/>
          </a:stretch>
        </p:blipFill>
        <p:spPr bwMode="auto">
          <a:xfrm>
            <a:off x="5499100" y="635879"/>
            <a:ext cx="4314825" cy="5688721"/>
          </a:xfrm>
          <a:prstGeom prst="rect">
            <a:avLst/>
          </a:prstGeom>
          <a:noFill/>
          <a:ln w="9525">
            <a:noFill/>
            <a:miter lim="800000"/>
            <a:headEnd/>
            <a:tailEnd/>
          </a:ln>
          <a:effectLst/>
        </p:spPr>
      </p:pic>
      <p:sp>
        <p:nvSpPr>
          <p:cNvPr id="14" name="Rectangle 13"/>
          <p:cNvSpPr/>
          <p:nvPr/>
        </p:nvSpPr>
        <p:spPr>
          <a:xfrm>
            <a:off x="7988300" y="1651000"/>
            <a:ext cx="6985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54100" y="520700"/>
            <a:ext cx="4419600" cy="2308324"/>
          </a:xfrm>
          <a:prstGeom prst="rect">
            <a:avLst/>
          </a:prstGeom>
          <a:noFill/>
        </p:spPr>
        <p:txBody>
          <a:bodyPr wrap="square" rtlCol="0">
            <a:spAutoFit/>
          </a:bodyPr>
          <a:lstStyle/>
          <a:p>
            <a:r>
              <a:rPr lang="en-US" sz="4800" dirty="0">
                <a:solidFill>
                  <a:schemeClr val="tx2">
                    <a:lumMod val="75000"/>
                  </a:schemeClr>
                </a:solidFill>
              </a:rPr>
              <a:t>PERSONAL FALL PROTECTION</a:t>
            </a:r>
          </a:p>
        </p:txBody>
      </p:sp>
      <p:sp>
        <p:nvSpPr>
          <p:cNvPr id="4" name="Rectangle 3"/>
          <p:cNvSpPr/>
          <p:nvPr/>
        </p:nvSpPr>
        <p:spPr>
          <a:xfrm>
            <a:off x="7734300" y="8128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7473950" y="719429"/>
            <a:ext cx="1428750" cy="1750721"/>
          </a:xfrm>
          <a:prstGeom prst="rect">
            <a:avLst/>
          </a:prstGeom>
        </p:spPr>
      </p:pic>
      <p:sp>
        <p:nvSpPr>
          <p:cNvPr id="11" name="Rectangle 10"/>
          <p:cNvSpPr/>
          <p:nvPr/>
        </p:nvSpPr>
        <p:spPr>
          <a:xfrm>
            <a:off x="8394700" y="59309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9637963" y="5949950"/>
            <a:ext cx="1538037" cy="374650"/>
          </a:xfrm>
          <a:prstGeom prst="rect">
            <a:avLst/>
          </a:prstGeom>
        </p:spPr>
      </p:pic>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933651" y="1714500"/>
            <a:ext cx="1300787" cy="660400"/>
          </a:xfrm>
          <a:prstGeom prst="rect">
            <a:avLst/>
          </a:prstGeom>
        </p:spPr>
      </p:pic>
      <p:sp>
        <p:nvSpPr>
          <p:cNvPr id="16" name="Rectangle 15"/>
          <p:cNvSpPr/>
          <p:nvPr/>
        </p:nvSpPr>
        <p:spPr>
          <a:xfrm>
            <a:off x="8369300" y="4965700"/>
            <a:ext cx="10541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8128861" y="4997450"/>
            <a:ext cx="2234339" cy="1098550"/>
          </a:xfrm>
          <a:prstGeom prst="rect">
            <a:avLst/>
          </a:prstGeom>
        </p:spPr>
      </p:pic>
      <p:sp>
        <p:nvSpPr>
          <p:cNvPr id="18" name="Rectangle 17"/>
          <p:cNvSpPr/>
          <p:nvPr/>
        </p:nvSpPr>
        <p:spPr>
          <a:xfrm>
            <a:off x="8877300" y="3251200"/>
            <a:ext cx="7366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8691685" y="3238500"/>
            <a:ext cx="1354015" cy="533400"/>
          </a:xfrm>
          <a:prstGeom prst="rect">
            <a:avLst/>
          </a:prstGeo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fall-related regulations </a:t>
            </a:r>
            <a:r>
              <a:rPr lang="en-US" sz="2400" dirty="0">
                <a:solidFill>
                  <a:srgbClr val="595959"/>
                </a:solidFill>
              </a:rPr>
              <a:t>from your local jurisdiction in the space provided on </a:t>
            </a:r>
            <a:r>
              <a:rPr lang="en-US" sz="2400">
                <a:solidFill>
                  <a:srgbClr val="595959"/>
                </a:solidFill>
              </a:rPr>
              <a:t>page 44 </a:t>
            </a:r>
            <a:r>
              <a:rPr lang="en-US" sz="2400" dirty="0">
                <a:solidFill>
                  <a:srgbClr val="595959"/>
                </a:solidFill>
              </a:rPr>
              <a:t>of your </a:t>
            </a:r>
            <a:r>
              <a:rPr lang="en-US" sz="2400" i="1" dirty="0">
                <a:solidFill>
                  <a:srgbClr val="595959"/>
                </a:solidFill>
              </a:rPr>
              <a:t>Scaffold Fundamentals </a:t>
            </a:r>
            <a:r>
              <a:rPr lang="en-US" sz="2400" dirty="0">
                <a:solidFill>
                  <a:srgbClr val="595959"/>
                </a:solidFill>
              </a:rPr>
              <a:t>Study Guide.</a:t>
            </a: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4576" y="287059"/>
            <a:ext cx="5003293" cy="830997"/>
          </a:xfrm>
          <a:prstGeom prst="rect">
            <a:avLst/>
          </a:prstGeom>
          <a:noFill/>
        </p:spPr>
        <p:txBody>
          <a:bodyPr wrap="none" rtlCol="0">
            <a:spAutoFit/>
          </a:bodyPr>
          <a:lstStyle/>
          <a:p>
            <a:pPr algn="ctr"/>
            <a:r>
              <a:rPr lang="id-ID" sz="4800" cap="all" dirty="0">
                <a:solidFill>
                  <a:schemeClr val="tx2"/>
                </a:solidFill>
                <a:latin typeface="+mj-lt"/>
              </a:rPr>
              <a:t>Unsafe Access</a:t>
            </a:r>
            <a:endParaRPr lang="en-US" sz="4800" cap="all" dirty="0">
              <a:solidFill>
                <a:schemeClr val="tx2"/>
              </a:solidFill>
              <a:latin typeface="+mj-lt"/>
            </a:endParaRPr>
          </a:p>
        </p:txBody>
      </p:sp>
      <p:pic>
        <p:nvPicPr>
          <p:cNvPr id="5" name="Picture 4" descr="ICON - FUSES - Unsafe Access.psd"/>
          <p:cNvPicPr>
            <a:picLocks noChangeAspect="1"/>
          </p:cNvPicPr>
          <p:nvPr/>
        </p:nvPicPr>
        <p:blipFill>
          <a:blip r:embed="rId3"/>
          <a:stretch>
            <a:fillRect/>
          </a:stretch>
        </p:blipFill>
        <p:spPr>
          <a:xfrm>
            <a:off x="256033" y="169163"/>
            <a:ext cx="1025282" cy="1433601"/>
          </a:xfrm>
          <a:prstGeom prst="rect">
            <a:avLst/>
          </a:prstGeom>
        </p:spPr>
      </p:pic>
      <p:pic>
        <p:nvPicPr>
          <p:cNvPr id="6" name="Picture 5"/>
          <p:cNvPicPr>
            <a:picLocks noChangeAspect="1"/>
          </p:cNvPicPr>
          <p:nvPr/>
        </p:nvPicPr>
        <p:blipFill>
          <a:blip r:embed="rId4"/>
          <a:srcRect l="48968" t="7803" r="7132" b="29281"/>
          <a:stretch>
            <a:fillRect/>
          </a:stretch>
        </p:blipFill>
        <p:spPr>
          <a:xfrm>
            <a:off x="6541136" y="1117600"/>
            <a:ext cx="4843659" cy="4889500"/>
          </a:xfrm>
          <a:prstGeom prst="rect">
            <a:avLst/>
          </a:prstGeom>
        </p:spPr>
      </p:pic>
      <p:sp>
        <p:nvSpPr>
          <p:cNvPr id="7" name="TextBox 6"/>
          <p:cNvSpPr txBox="1"/>
          <p:nvPr/>
        </p:nvSpPr>
        <p:spPr>
          <a:xfrm>
            <a:off x="469900" y="1320800"/>
            <a:ext cx="5613400" cy="4462760"/>
          </a:xfrm>
          <a:prstGeom prst="rect">
            <a:avLst/>
          </a:prstGeom>
          <a:noFill/>
        </p:spPr>
        <p:txBody>
          <a:bodyPr wrap="square" rtlCol="0">
            <a:spAutoFit/>
          </a:bodyPr>
          <a:lstStyle/>
          <a:p>
            <a:endParaRPr lang="en-US" sz="2200" dirty="0">
              <a:solidFill>
                <a:srgbClr val="7F7F7F"/>
              </a:solidFill>
            </a:endParaRPr>
          </a:p>
          <a:p>
            <a:pPr>
              <a:spcAft>
                <a:spcPts val="1200"/>
              </a:spcAft>
              <a:buFont typeface="Arial"/>
              <a:buChar char="•"/>
            </a:pPr>
            <a:r>
              <a:rPr lang="en-US" sz="2400" dirty="0">
                <a:solidFill>
                  <a:srgbClr val="595959"/>
                </a:solidFill>
              </a:rPr>
              <a:t> Examples of </a:t>
            </a:r>
            <a:r>
              <a:rPr lang="en-US" sz="2400" cap="all" dirty="0">
                <a:solidFill>
                  <a:srgbClr val="595959"/>
                </a:solidFill>
              </a:rPr>
              <a:t>unsafe access </a:t>
            </a:r>
            <a:r>
              <a:rPr lang="en-US" sz="2400" dirty="0">
                <a:solidFill>
                  <a:srgbClr val="595959"/>
                </a:solidFill>
              </a:rPr>
              <a:t>include:</a:t>
            </a:r>
          </a:p>
          <a:p>
            <a:pPr lvl="1">
              <a:buFont typeface="Arial"/>
              <a:buChar char="•"/>
            </a:pPr>
            <a:r>
              <a:rPr lang="en-US" sz="2400" dirty="0">
                <a:solidFill>
                  <a:srgbClr val="595959"/>
                </a:solidFill>
              </a:rPr>
              <a:t> climbing </a:t>
            </a:r>
            <a:r>
              <a:rPr lang="en-US" sz="2400" dirty="0" err="1">
                <a:solidFill>
                  <a:srgbClr val="595959"/>
                </a:solidFill>
              </a:rPr>
              <a:t>crossbraces</a:t>
            </a:r>
            <a:r>
              <a:rPr lang="en-US" sz="2400" dirty="0">
                <a:solidFill>
                  <a:srgbClr val="595959"/>
                </a:solidFill>
              </a:rPr>
              <a:t> or other</a:t>
            </a:r>
          </a:p>
          <a:p>
            <a:pPr lvl="1"/>
            <a:r>
              <a:rPr lang="en-US" sz="2400" dirty="0">
                <a:solidFill>
                  <a:srgbClr val="595959"/>
                </a:solidFill>
              </a:rPr>
              <a:t>  parts of scaffold not meant to</a:t>
            </a:r>
          </a:p>
          <a:p>
            <a:pPr lvl="1">
              <a:spcAft>
                <a:spcPts val="1200"/>
              </a:spcAft>
            </a:pPr>
            <a:r>
              <a:rPr lang="en-US" sz="2400" dirty="0">
                <a:solidFill>
                  <a:srgbClr val="595959"/>
                </a:solidFill>
              </a:rPr>
              <a:t>  be climbed</a:t>
            </a:r>
          </a:p>
          <a:p>
            <a:pPr lvl="1">
              <a:spcAft>
                <a:spcPts val="1200"/>
              </a:spcAft>
              <a:buFont typeface="Arial"/>
              <a:buChar char="•"/>
            </a:pPr>
            <a:r>
              <a:rPr lang="en-US" sz="2400" dirty="0">
                <a:solidFill>
                  <a:srgbClr val="595959"/>
                </a:solidFill>
              </a:rPr>
              <a:t> ladders with rungs too far apart </a:t>
            </a:r>
          </a:p>
          <a:p>
            <a:pPr lvl="1">
              <a:buFont typeface="Arial"/>
              <a:buChar char="•"/>
            </a:pPr>
            <a:r>
              <a:rPr lang="en-US" sz="2400" dirty="0">
                <a:solidFill>
                  <a:srgbClr val="595959"/>
                </a:solidFill>
              </a:rPr>
              <a:t> carrying something while</a:t>
            </a:r>
          </a:p>
          <a:p>
            <a:pPr lvl="1"/>
            <a:r>
              <a:rPr lang="en-US" sz="2400" dirty="0">
                <a:solidFill>
                  <a:srgbClr val="595959"/>
                </a:solidFill>
              </a:rPr>
              <a:t> climbing</a:t>
            </a:r>
          </a:p>
          <a:p>
            <a:endParaRPr lang="en-US" sz="2200" dirty="0"/>
          </a:p>
          <a:p>
            <a:endParaRPr lang="en-US" dirty="0"/>
          </a:p>
        </p:txBody>
      </p:sp>
      <p:pic>
        <p:nvPicPr>
          <p:cNvPr id="8" name="Picture 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ACCESS-related regulations </a:t>
            </a:r>
            <a:r>
              <a:rPr lang="en-US" sz="2400" dirty="0">
                <a:solidFill>
                  <a:srgbClr val="595959"/>
                </a:solidFill>
              </a:rPr>
              <a:t>from your local jurisdiction in the space provided on page 39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6797" y="325159"/>
            <a:ext cx="7639857" cy="769441"/>
          </a:xfrm>
          <a:prstGeom prst="rect">
            <a:avLst/>
          </a:prstGeom>
          <a:noFill/>
        </p:spPr>
        <p:txBody>
          <a:bodyPr wrap="none" rtlCol="0">
            <a:spAutoFit/>
          </a:bodyPr>
          <a:lstStyle/>
          <a:p>
            <a:pPr algn="ctr"/>
            <a:r>
              <a:rPr lang="id-ID" sz="4400" cap="all" dirty="0">
                <a:solidFill>
                  <a:srgbClr val="44546A"/>
                </a:solidFill>
                <a:latin typeface="+mj-lt"/>
              </a:rPr>
              <a:t>Struck by Falling Object</a:t>
            </a:r>
            <a:endParaRPr lang="en-US" sz="4400" cap="all" dirty="0">
              <a:solidFill>
                <a:srgbClr val="44546A"/>
              </a:solidFill>
              <a:latin typeface="+mj-lt"/>
            </a:endParaRPr>
          </a:p>
        </p:txBody>
      </p:sp>
      <p:pic>
        <p:nvPicPr>
          <p:cNvPr id="6" name="Picture 5" descr="ICON - FUSES - Struck by.psd"/>
          <p:cNvPicPr>
            <a:picLocks noChangeAspect="1"/>
          </p:cNvPicPr>
          <p:nvPr/>
        </p:nvPicPr>
        <p:blipFill>
          <a:blip r:embed="rId3"/>
          <a:stretch>
            <a:fillRect/>
          </a:stretch>
        </p:blipFill>
        <p:spPr>
          <a:xfrm>
            <a:off x="344932" y="246888"/>
            <a:ext cx="1079976" cy="1429512"/>
          </a:xfrm>
          <a:prstGeom prst="rect">
            <a:avLst/>
          </a:prstGeom>
        </p:spPr>
      </p:pic>
      <p:sp>
        <p:nvSpPr>
          <p:cNvPr id="7" name="TextBox 6"/>
          <p:cNvSpPr txBox="1"/>
          <p:nvPr/>
        </p:nvSpPr>
        <p:spPr>
          <a:xfrm>
            <a:off x="520700" y="1841500"/>
            <a:ext cx="5905500" cy="4001096"/>
          </a:xfrm>
          <a:prstGeom prst="rect">
            <a:avLst/>
          </a:prstGeom>
          <a:noFill/>
        </p:spPr>
        <p:txBody>
          <a:bodyPr wrap="square" rtlCol="0">
            <a:spAutoFit/>
          </a:bodyPr>
          <a:lstStyle/>
          <a:p>
            <a:pPr>
              <a:buFont typeface="Arial"/>
              <a:buChar char="•"/>
            </a:pPr>
            <a:r>
              <a:rPr lang="en-US" sz="2400" dirty="0">
                <a:solidFill>
                  <a:srgbClr val="595959"/>
                </a:solidFill>
              </a:rPr>
              <a:t> Tools, materials can accidentally be</a:t>
            </a:r>
          </a:p>
          <a:p>
            <a:r>
              <a:rPr lang="en-US" sz="2400" dirty="0">
                <a:solidFill>
                  <a:srgbClr val="595959"/>
                </a:solidFill>
              </a:rPr>
              <a:t>  dropped, kicked or slip off the</a:t>
            </a:r>
          </a:p>
          <a:p>
            <a:pPr>
              <a:spcAft>
                <a:spcPts val="600"/>
              </a:spcAft>
            </a:pPr>
            <a:r>
              <a:rPr lang="en-US" sz="2400" dirty="0">
                <a:solidFill>
                  <a:srgbClr val="595959"/>
                </a:solidFill>
              </a:rPr>
              <a:t>  scaffold.</a:t>
            </a:r>
          </a:p>
          <a:p>
            <a:pPr>
              <a:buFont typeface="Arial"/>
              <a:buChar char="•"/>
            </a:pPr>
            <a:r>
              <a:rPr lang="en-US" sz="2400" dirty="0">
                <a:solidFill>
                  <a:srgbClr val="595959"/>
                </a:solidFill>
              </a:rPr>
              <a:t> Falling objects can potentially</a:t>
            </a:r>
          </a:p>
          <a:p>
            <a:r>
              <a:rPr lang="en-US" sz="2400" dirty="0">
                <a:solidFill>
                  <a:srgbClr val="595959"/>
                </a:solidFill>
              </a:rPr>
              <a:t>  cause damage to property, injuries or</a:t>
            </a:r>
          </a:p>
          <a:p>
            <a:pPr>
              <a:spcAft>
                <a:spcPts val="1800"/>
              </a:spcAft>
            </a:pPr>
            <a:r>
              <a:rPr lang="en-US" sz="2400" dirty="0">
                <a:solidFill>
                  <a:srgbClr val="595959"/>
                </a:solidFill>
              </a:rPr>
              <a:t>  death. </a:t>
            </a:r>
          </a:p>
          <a:p>
            <a:pPr>
              <a:buFont typeface="Arial"/>
              <a:buChar char="•"/>
            </a:pPr>
            <a:r>
              <a:rPr lang="en-US" sz="2400" dirty="0">
                <a:solidFill>
                  <a:srgbClr val="595959"/>
                </a:solidFill>
              </a:rPr>
              <a:t> Scaffold builders can use various</a:t>
            </a:r>
          </a:p>
          <a:p>
            <a:r>
              <a:rPr lang="en-US" sz="2400" dirty="0">
                <a:solidFill>
                  <a:srgbClr val="595959"/>
                </a:solidFill>
              </a:rPr>
              <a:t>  types of restraint, protection, or close</a:t>
            </a:r>
          </a:p>
          <a:p>
            <a:r>
              <a:rPr lang="en-US" sz="2400" dirty="0">
                <a:solidFill>
                  <a:srgbClr val="595959"/>
                </a:solidFill>
              </a:rPr>
              <a:t>  off areas where objects may fall.</a:t>
            </a:r>
          </a:p>
          <a:p>
            <a:endParaRPr lang="en-US" dirty="0"/>
          </a:p>
        </p:txBody>
      </p:sp>
      <p:pic>
        <p:nvPicPr>
          <p:cNvPr id="9" name="Picture 8" descr="falling-bricks.jpg"/>
          <p:cNvPicPr>
            <a:picLocks noChangeAspect="1"/>
          </p:cNvPicPr>
          <p:nvPr/>
        </p:nvPicPr>
        <p:blipFill>
          <a:blip r:embed="rId4"/>
          <a:srcRect r="32806"/>
          <a:stretch>
            <a:fillRect/>
          </a:stretch>
        </p:blipFill>
        <p:spPr>
          <a:xfrm>
            <a:off x="6654800" y="1327150"/>
            <a:ext cx="4724400" cy="471050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FALLING OBJECT-related regulations </a:t>
            </a:r>
            <a:r>
              <a:rPr lang="en-US" sz="2400" dirty="0">
                <a:solidFill>
                  <a:srgbClr val="595959"/>
                </a:solidFill>
              </a:rPr>
              <a:t>from your local jurisdiction in the space provided on page 39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6397" y="375959"/>
            <a:ext cx="5095265" cy="830997"/>
          </a:xfrm>
          <a:prstGeom prst="rect">
            <a:avLst/>
          </a:prstGeom>
          <a:noFill/>
        </p:spPr>
        <p:txBody>
          <a:bodyPr wrap="none" rtlCol="0">
            <a:spAutoFit/>
          </a:bodyPr>
          <a:lstStyle/>
          <a:p>
            <a:pPr algn="ctr"/>
            <a:r>
              <a:rPr lang="id-ID" sz="4800" cap="all" dirty="0">
                <a:solidFill>
                  <a:srgbClr val="125D79"/>
                </a:solidFill>
                <a:latin typeface="+mj-lt"/>
              </a:rPr>
              <a:t>Electrocution</a:t>
            </a:r>
            <a:endParaRPr lang="en-US" sz="4800" cap="all" dirty="0">
              <a:solidFill>
                <a:srgbClr val="125D79"/>
              </a:solidFill>
              <a:latin typeface="+mj-lt"/>
            </a:endParaRPr>
          </a:p>
        </p:txBody>
      </p:sp>
      <p:pic>
        <p:nvPicPr>
          <p:cNvPr id="5" name="Picture 4" descr="ICON- FUSES - Electrocution.psd"/>
          <p:cNvPicPr>
            <a:picLocks noChangeAspect="1"/>
          </p:cNvPicPr>
          <p:nvPr/>
        </p:nvPicPr>
        <p:blipFill>
          <a:blip r:embed="rId3"/>
          <a:stretch>
            <a:fillRect/>
          </a:stretch>
        </p:blipFill>
        <p:spPr>
          <a:xfrm>
            <a:off x="382524" y="265684"/>
            <a:ext cx="1191000" cy="1572883"/>
          </a:xfrm>
          <a:prstGeom prst="rect">
            <a:avLst/>
          </a:prstGeom>
        </p:spPr>
      </p:pic>
      <p:pic>
        <p:nvPicPr>
          <p:cNvPr id="7" name="Picture 6" descr="Electrocution.jpg"/>
          <p:cNvPicPr>
            <a:picLocks noChangeAspect="1"/>
          </p:cNvPicPr>
          <p:nvPr/>
        </p:nvPicPr>
        <p:blipFill>
          <a:blip r:embed="rId4"/>
          <a:srcRect l="22011" r="16757"/>
          <a:stretch>
            <a:fillRect/>
          </a:stretch>
        </p:blipFill>
        <p:spPr>
          <a:xfrm>
            <a:off x="6604000" y="1143000"/>
            <a:ext cx="5216998" cy="4914900"/>
          </a:xfrm>
          <a:prstGeom prst="rect">
            <a:avLst/>
          </a:prstGeom>
        </p:spPr>
      </p:pic>
      <p:sp>
        <p:nvSpPr>
          <p:cNvPr id="8" name="TextBox 7"/>
          <p:cNvSpPr txBox="1"/>
          <p:nvPr/>
        </p:nvSpPr>
        <p:spPr>
          <a:xfrm>
            <a:off x="555879" y="1874121"/>
            <a:ext cx="5880100" cy="4447372"/>
          </a:xfrm>
          <a:prstGeom prst="rect">
            <a:avLst/>
          </a:prstGeom>
          <a:noFill/>
        </p:spPr>
        <p:txBody>
          <a:bodyPr wrap="square" rtlCol="0">
            <a:spAutoFit/>
          </a:bodyPr>
          <a:lstStyle/>
          <a:p>
            <a:pPr>
              <a:buFont typeface="Arial"/>
              <a:buChar char="•"/>
            </a:pPr>
            <a:r>
              <a:rPr lang="en-US" sz="2300" dirty="0">
                <a:solidFill>
                  <a:srgbClr val="595959"/>
                </a:solidFill>
              </a:rPr>
              <a:t> Electrocution is a common scaffold</a:t>
            </a:r>
          </a:p>
          <a:p>
            <a:pPr>
              <a:spcAft>
                <a:spcPts val="600"/>
              </a:spcAft>
            </a:pPr>
            <a:r>
              <a:rPr lang="en-US" sz="2300" dirty="0">
                <a:solidFill>
                  <a:srgbClr val="595959"/>
                </a:solidFill>
              </a:rPr>
              <a:t>  hazard. </a:t>
            </a:r>
          </a:p>
          <a:p>
            <a:pPr>
              <a:buFont typeface="Arial"/>
              <a:buChar char="•"/>
            </a:pPr>
            <a:r>
              <a:rPr lang="en-US" sz="2300" dirty="0">
                <a:solidFill>
                  <a:srgbClr val="595959"/>
                </a:solidFill>
              </a:rPr>
              <a:t> Wire can pass a current without</a:t>
            </a:r>
          </a:p>
          <a:p>
            <a:pPr>
              <a:spcAft>
                <a:spcPts val="1200"/>
              </a:spcAft>
            </a:pPr>
            <a:r>
              <a:rPr lang="en-US" sz="2300" dirty="0">
                <a:solidFill>
                  <a:srgbClr val="595959"/>
                </a:solidFill>
              </a:rPr>
              <a:t>  touching the scaffold.</a:t>
            </a:r>
          </a:p>
          <a:p>
            <a:pPr>
              <a:spcAft>
                <a:spcPts val="1200"/>
              </a:spcAft>
              <a:buFont typeface="Arial"/>
              <a:buChar char="•"/>
            </a:pPr>
            <a:r>
              <a:rPr lang="en-US" sz="2300" dirty="0">
                <a:solidFill>
                  <a:srgbClr val="595959"/>
                </a:solidFill>
              </a:rPr>
              <a:t> Stay safe distance from power line.</a:t>
            </a:r>
          </a:p>
          <a:p>
            <a:pPr>
              <a:buFont typeface="Arial"/>
              <a:buChar char="•"/>
            </a:pPr>
            <a:r>
              <a:rPr lang="en-US" sz="2300" dirty="0">
                <a:solidFill>
                  <a:srgbClr val="595959"/>
                </a:solidFill>
              </a:rPr>
              <a:t> Scaffolds making accidental contact</a:t>
            </a:r>
          </a:p>
          <a:p>
            <a:r>
              <a:rPr lang="en-US" sz="2300" dirty="0">
                <a:solidFill>
                  <a:srgbClr val="595959"/>
                </a:solidFill>
              </a:rPr>
              <a:t>  with power lines have caused many</a:t>
            </a:r>
          </a:p>
          <a:p>
            <a:pPr>
              <a:spcAft>
                <a:spcPts val="1200"/>
              </a:spcAft>
            </a:pPr>
            <a:r>
              <a:rPr lang="en-US" sz="2300" dirty="0">
                <a:solidFill>
                  <a:srgbClr val="595959"/>
                </a:solidFill>
              </a:rPr>
              <a:t>  deaths. </a:t>
            </a:r>
          </a:p>
          <a:p>
            <a:pPr>
              <a:buFont typeface="Arial"/>
              <a:buChar char="•"/>
            </a:pPr>
            <a:r>
              <a:rPr lang="en-US" sz="2300" dirty="0">
                <a:solidFill>
                  <a:srgbClr val="595959"/>
                </a:solidFill>
              </a:rPr>
              <a:t> Before moving a rolling scaffold, check</a:t>
            </a:r>
          </a:p>
          <a:p>
            <a:r>
              <a:rPr lang="en-US" sz="2300" dirty="0">
                <a:solidFill>
                  <a:srgbClr val="595959"/>
                </a:solidFill>
              </a:rPr>
              <a:t>  path of travel.</a:t>
            </a:r>
          </a:p>
          <a:p>
            <a:endParaRPr lang="en-US" dirty="0"/>
          </a:p>
        </p:txBody>
      </p:sp>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72791" y="673852"/>
            <a:ext cx="9939039" cy="769441"/>
          </a:xfrm>
          <a:prstGeom prst="rect">
            <a:avLst/>
          </a:prstGeom>
          <a:noFill/>
        </p:spPr>
        <p:txBody>
          <a:bodyPr wrap="none" rtlCol="0">
            <a:spAutoFit/>
          </a:bodyPr>
          <a:lstStyle/>
          <a:p>
            <a:r>
              <a:rPr lang="id-ID" sz="4400" cap="all" dirty="0">
                <a:solidFill>
                  <a:srgbClr val="212F3C"/>
                </a:solidFill>
                <a:latin typeface="+mj-lt"/>
                <a:ea typeface="Open Sans" panose="020B0606030504020204" pitchFamily="34" charset="0"/>
                <a:cs typeface="Open Sans" panose="020B0606030504020204" pitchFamily="34" charset="0"/>
              </a:rPr>
              <a:t>Welcome </a:t>
            </a:r>
            <a:r>
              <a:rPr lang="id-ID" sz="2800" dirty="0">
                <a:solidFill>
                  <a:srgbClr val="595959"/>
                </a:solidFill>
              </a:rPr>
              <a:t>to the SAIA Competent Person Training</a:t>
            </a:r>
            <a:endParaRPr lang="id-ID" sz="2800" cap="all" dirty="0">
              <a:solidFill>
                <a:srgbClr val="595959"/>
              </a:solidFill>
              <a:latin typeface="+mj-lt"/>
              <a:ea typeface="Open Sans" panose="020B0606030504020204" pitchFamily="34" charset="0"/>
              <a:cs typeface="Open Sans" panose="020B0606030504020204" pitchFamily="34" charset="0"/>
            </a:endParaRPr>
          </a:p>
        </p:txBody>
      </p:sp>
      <p:sp>
        <p:nvSpPr>
          <p:cNvPr id="25" name="Rectangle 24"/>
          <p:cNvSpPr/>
          <p:nvPr/>
        </p:nvSpPr>
        <p:spPr>
          <a:xfrm>
            <a:off x="1380544" y="1564171"/>
            <a:ext cx="9858956" cy="2369880"/>
          </a:xfrm>
          <a:prstGeom prst="rect">
            <a:avLst/>
          </a:prstGeom>
        </p:spPr>
        <p:txBody>
          <a:bodyPr wrap="square">
            <a:spAutoFit/>
          </a:bodyPr>
          <a:lstStyle/>
          <a:p>
            <a:pPr algn="just"/>
            <a:r>
              <a:rPr lang="id-ID" sz="2200" dirty="0">
                <a:solidFill>
                  <a:srgbClr val="595959"/>
                </a:solidFill>
              </a:rPr>
              <a:t>This course is designed to provide you with the knowledge and skills a Competent Person requires. </a:t>
            </a:r>
            <a:r>
              <a:rPr lang="id-ID" sz="2200" i="1" u="sng" dirty="0">
                <a:solidFill>
                  <a:srgbClr val="595959"/>
                </a:solidFill>
              </a:rPr>
              <a:t>Only your employer </a:t>
            </a:r>
            <a:r>
              <a:rPr lang="id-ID" sz="2200" i="1" dirty="0">
                <a:solidFill>
                  <a:srgbClr val="595959"/>
                </a:solidFill>
              </a:rPr>
              <a:t>has the authority to designate you as their Competent Person.</a:t>
            </a:r>
          </a:p>
          <a:p>
            <a:pPr algn="just"/>
            <a:endParaRPr lang="id-ID" sz="1600" dirty="0">
              <a:solidFill>
                <a:srgbClr val="595959"/>
              </a:solidFill>
            </a:endParaRPr>
          </a:p>
          <a:p>
            <a:pPr algn="just"/>
            <a:r>
              <a:rPr lang="fr-CA" sz="2200" dirty="0">
                <a:solidFill>
                  <a:srgbClr val="595959"/>
                </a:solidFill>
              </a:rPr>
              <a:t>A </a:t>
            </a:r>
            <a:r>
              <a:rPr lang="fr-CA" sz="2200" dirty="0" err="1">
                <a:solidFill>
                  <a:srgbClr val="595959"/>
                </a:solidFill>
              </a:rPr>
              <a:t>Competent</a:t>
            </a:r>
            <a:r>
              <a:rPr lang="fr-CA" sz="2200" dirty="0">
                <a:solidFill>
                  <a:srgbClr val="595959"/>
                </a:solidFill>
              </a:rPr>
              <a:t> Person </a:t>
            </a:r>
            <a:r>
              <a:rPr lang="fr-CA" sz="2200" dirty="0" err="1">
                <a:solidFill>
                  <a:srgbClr val="595959"/>
                </a:solidFill>
              </a:rPr>
              <a:t>is</a:t>
            </a:r>
            <a:r>
              <a:rPr lang="fr-CA" sz="2200" dirty="0">
                <a:solidFill>
                  <a:srgbClr val="595959"/>
                </a:solidFill>
              </a:rPr>
              <a:t> </a:t>
            </a:r>
            <a:r>
              <a:rPr lang="en-US" sz="2200" dirty="0">
                <a:solidFill>
                  <a:srgbClr val="595959"/>
                </a:solidFill>
              </a:rPr>
              <a:t>someone capable of identifying existing and predictable hazards and has authority to take prompt corrective measures to eliminate them.</a:t>
            </a:r>
            <a:endParaRPr lang="id-ID" sz="2200" dirty="0">
              <a:solidFill>
                <a:srgbClr val="595959"/>
              </a:solidFill>
            </a:endParaRPr>
          </a:p>
        </p:txBody>
      </p:sp>
      <p:sp>
        <p:nvSpPr>
          <p:cNvPr id="3" name="Rectangle 2"/>
          <p:cNvSpPr/>
          <p:nvPr/>
        </p:nvSpPr>
        <p:spPr>
          <a:xfrm rot="16200000">
            <a:off x="2753416" y="5547413"/>
            <a:ext cx="58917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45"/>
          <p:cNvSpPr/>
          <p:nvPr/>
        </p:nvSpPr>
        <p:spPr>
          <a:xfrm rot="16200000">
            <a:off x="6832601" y="5562600"/>
            <a:ext cx="558800"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46"/>
          <p:cNvSpPr/>
          <p:nvPr/>
        </p:nvSpPr>
        <p:spPr>
          <a:xfrm rot="16200000">
            <a:off x="8864601" y="5562599"/>
            <a:ext cx="558800"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p:nvSpPr>
        <p:spPr>
          <a:xfrm rot="16200000">
            <a:off x="10883900" y="5549899"/>
            <a:ext cx="584200"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p:cNvSpPr/>
          <p:nvPr/>
        </p:nvSpPr>
        <p:spPr>
          <a:xfrm rot="16200000">
            <a:off x="723901" y="5549899"/>
            <a:ext cx="584199"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6" name="Straight Connector 75"/>
          <p:cNvCxnSpPr/>
          <p:nvPr/>
        </p:nvCxnSpPr>
        <p:spPr>
          <a:xfrm>
            <a:off x="669303" y="4185501"/>
            <a:ext cx="4402317" cy="0"/>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071620" y="4185501"/>
            <a:ext cx="0" cy="876692"/>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69303" y="838986"/>
            <a:ext cx="0" cy="3346515"/>
          </a:xfrm>
          <a:prstGeom prst="line">
            <a:avLst/>
          </a:prstGeom>
          <a:ln w="15875">
            <a:solidFill>
              <a:srgbClr val="93F300"/>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12667" y="4021667"/>
            <a:ext cx="184666" cy="369332"/>
          </a:xfrm>
          <a:prstGeom prst="rect">
            <a:avLst/>
          </a:prstGeom>
          <a:noFill/>
        </p:spPr>
        <p:txBody>
          <a:bodyPr wrap="none" rtlCol="0">
            <a:spAutoFit/>
          </a:bodyPr>
          <a:lstStyle/>
          <a:p>
            <a:endParaRPr lang="en-US" dirty="0"/>
          </a:p>
        </p:txBody>
      </p:sp>
      <p:grpSp>
        <p:nvGrpSpPr>
          <p:cNvPr id="18" name="Group 17"/>
          <p:cNvGrpSpPr/>
          <p:nvPr/>
        </p:nvGrpSpPr>
        <p:grpSpPr>
          <a:xfrm>
            <a:off x="4064001" y="5062194"/>
            <a:ext cx="2032000" cy="1795806"/>
            <a:chOff x="4064001" y="5062194"/>
            <a:chExt cx="2032000" cy="1795806"/>
          </a:xfrm>
        </p:grpSpPr>
        <p:sp>
          <p:nvSpPr>
            <p:cNvPr id="45" name="Rectangle 44"/>
            <p:cNvSpPr/>
            <p:nvPr/>
          </p:nvSpPr>
          <p:spPr>
            <a:xfrm rot="16200000">
              <a:off x="4182098" y="4944097"/>
              <a:ext cx="179580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1"/>
                </a:solidFill>
              </a:endParaRPr>
            </a:p>
          </p:txBody>
        </p:sp>
        <p:pic>
          <p:nvPicPr>
            <p:cNvPr id="29" name="Picture 28" descr="Hand-icon.png"/>
            <p:cNvPicPr>
              <a:picLocks noChangeAspect="1"/>
            </p:cNvPicPr>
            <p:nvPr/>
          </p:nvPicPr>
          <p:blipFill>
            <a:blip r:embed="rId3"/>
            <a:stretch>
              <a:fillRect/>
            </a:stretch>
          </p:blipFill>
          <p:spPr>
            <a:xfrm>
              <a:off x="4546600" y="5511800"/>
              <a:ext cx="977900" cy="977900"/>
            </a:xfrm>
            <a:prstGeom prst="rect">
              <a:avLst/>
            </a:prstGeom>
          </p:spPr>
        </p:pic>
      </p:grpSp>
      <p:pic>
        <p:nvPicPr>
          <p:cNvPr id="17" name="Picture 16"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838950" y="5530850"/>
            <a:ext cx="4813300" cy="495300"/>
          </a:xfrm>
          <a:prstGeom prst="rect">
            <a:avLst/>
          </a:prstGeom>
        </p:spPr>
      </p:pic>
    </p:spTree>
    <p:extLst>
      <p:ext uri="{BB962C8B-B14F-4D97-AF65-F5344CB8AC3E}">
        <p14:creationId xmlns:p14="http://schemas.microsoft.com/office/powerpoint/2010/main" val="24972703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childTnLst>
                          </p:cTn>
                        </p:par>
                        <p:par>
                          <p:cTn id="28" fill="hold">
                            <p:stCondLst>
                              <p:cond delay="2000"/>
                            </p:stCondLst>
                            <p:childTnLst>
                              <p:par>
                                <p:cTn id="29" presetID="7"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down)">
                                      <p:cBhvr>
                                        <p:cTn id="36" dur="500"/>
                                        <p:tgtEl>
                                          <p:spTgt spid="78"/>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right)">
                                      <p:cBhvr>
                                        <p:cTn id="40" dur="500"/>
                                        <p:tgtEl>
                                          <p:spTgt spid="76"/>
                                        </p:tgtEl>
                                      </p:cBhvr>
                                    </p:animEffect>
                                  </p:childTnLst>
                                </p:cTn>
                              </p:par>
                            </p:childTnLst>
                          </p:cTn>
                        </p:par>
                        <p:par>
                          <p:cTn id="41" fill="hold">
                            <p:stCondLst>
                              <p:cond delay="3500"/>
                            </p:stCondLst>
                            <p:childTnLst>
                              <p:par>
                                <p:cTn id="42" presetID="22" presetClass="entr" presetSubtype="4"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wipe(down)">
                                      <p:cBhvr>
                                        <p:cTn id="44" dur="500"/>
                                        <p:tgtEl>
                                          <p:spTgt spid="81"/>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 grpId="0" animBg="1"/>
      <p:bldP spid="46" grpId="0" animBg="1"/>
      <p:bldP spid="47"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ELECTICITY-related regulations </a:t>
            </a:r>
            <a:r>
              <a:rPr lang="en-US" sz="2400" dirty="0">
                <a:solidFill>
                  <a:srgbClr val="595959"/>
                </a:solidFill>
              </a:rPr>
              <a:t>from your local jurisdiction in the space provided on page 40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914" y="366182"/>
            <a:ext cx="6552094" cy="830997"/>
          </a:xfrm>
          <a:prstGeom prst="rect">
            <a:avLst/>
          </a:prstGeom>
          <a:noFill/>
        </p:spPr>
        <p:txBody>
          <a:bodyPr wrap="none" rtlCol="0">
            <a:spAutoFit/>
          </a:bodyPr>
          <a:lstStyle/>
          <a:p>
            <a:pPr algn="ctr"/>
            <a:r>
              <a:rPr lang="id-ID" sz="4800" cap="all" dirty="0">
                <a:solidFill>
                  <a:schemeClr val="tx2"/>
                </a:solidFill>
                <a:latin typeface="+mj-lt"/>
              </a:rPr>
              <a:t>Scaffold Collapse</a:t>
            </a:r>
            <a:endParaRPr lang="en-US" sz="4800" cap="all" dirty="0">
              <a:solidFill>
                <a:schemeClr val="tx2"/>
              </a:solidFill>
              <a:latin typeface="+mj-lt"/>
            </a:endParaRPr>
          </a:p>
        </p:txBody>
      </p:sp>
      <p:pic>
        <p:nvPicPr>
          <p:cNvPr id="5" name="Picture 4" descr="ICON - FUSES - Scaffold Collapse.psd"/>
          <p:cNvPicPr>
            <a:picLocks noChangeAspect="1"/>
          </p:cNvPicPr>
          <p:nvPr/>
        </p:nvPicPr>
        <p:blipFill>
          <a:blip r:embed="rId3"/>
          <a:stretch>
            <a:fillRect/>
          </a:stretch>
        </p:blipFill>
        <p:spPr>
          <a:xfrm>
            <a:off x="422593" y="258572"/>
            <a:ext cx="1150930" cy="1629436"/>
          </a:xfrm>
          <a:prstGeom prst="rect">
            <a:avLst/>
          </a:prstGeom>
        </p:spPr>
      </p:pic>
      <p:pic>
        <p:nvPicPr>
          <p:cNvPr id="6" name="Picture 5"/>
          <p:cNvPicPr>
            <a:picLocks noChangeAspect="1"/>
          </p:cNvPicPr>
          <p:nvPr/>
        </p:nvPicPr>
        <p:blipFill>
          <a:blip r:embed="rId4"/>
          <a:srcRect l="9526" r="22595"/>
          <a:stretch>
            <a:fillRect/>
          </a:stretch>
        </p:blipFill>
        <p:spPr>
          <a:xfrm>
            <a:off x="6782954" y="1151053"/>
            <a:ext cx="5069531" cy="4944947"/>
          </a:xfrm>
          <a:prstGeom prst="rect">
            <a:avLst/>
          </a:prstGeom>
        </p:spPr>
      </p:pic>
      <p:sp>
        <p:nvSpPr>
          <p:cNvPr id="7" name="TextBox 6"/>
          <p:cNvSpPr txBox="1"/>
          <p:nvPr/>
        </p:nvSpPr>
        <p:spPr>
          <a:xfrm>
            <a:off x="365378" y="1988421"/>
            <a:ext cx="6441821" cy="4093428"/>
          </a:xfrm>
          <a:prstGeom prst="rect">
            <a:avLst/>
          </a:prstGeom>
          <a:noFill/>
        </p:spPr>
        <p:txBody>
          <a:bodyPr wrap="square" rtlCol="0">
            <a:spAutoFit/>
          </a:bodyPr>
          <a:lstStyle/>
          <a:p>
            <a:pPr>
              <a:buFont typeface="Arial"/>
              <a:buChar char="•"/>
            </a:pPr>
            <a:r>
              <a:rPr lang="en-US" sz="2400" dirty="0">
                <a:solidFill>
                  <a:schemeClr val="tx1">
                    <a:lumMod val="65000"/>
                    <a:lumOff val="35000"/>
                  </a:schemeClr>
                </a:solidFill>
              </a:rPr>
              <a:t> Scaffolds collapse for many reasons: </a:t>
            </a:r>
          </a:p>
          <a:p>
            <a:pPr lvl="1">
              <a:buFont typeface="Arial"/>
              <a:buChar char="•"/>
            </a:pPr>
            <a:r>
              <a:rPr lang="en-US" sz="2400" dirty="0">
                <a:solidFill>
                  <a:schemeClr val="tx1">
                    <a:lumMod val="65000"/>
                    <a:lumOff val="35000"/>
                  </a:schemeClr>
                </a:solidFill>
              </a:rPr>
              <a:t> overloading </a:t>
            </a:r>
          </a:p>
          <a:p>
            <a:pPr lvl="1">
              <a:buFont typeface="Arial"/>
              <a:buChar char="•"/>
            </a:pPr>
            <a:r>
              <a:rPr lang="en-US" sz="2400" dirty="0">
                <a:solidFill>
                  <a:schemeClr val="tx1">
                    <a:lumMod val="65000"/>
                    <a:lumOff val="35000"/>
                  </a:schemeClr>
                </a:solidFill>
              </a:rPr>
              <a:t> improper erection</a:t>
            </a:r>
          </a:p>
          <a:p>
            <a:pPr lvl="1">
              <a:buFont typeface="Arial"/>
              <a:buChar char="•"/>
            </a:pPr>
            <a:r>
              <a:rPr lang="en-US" sz="2400" dirty="0">
                <a:solidFill>
                  <a:schemeClr val="tx1">
                    <a:lumMod val="65000"/>
                    <a:lumOff val="35000"/>
                  </a:schemeClr>
                </a:solidFill>
              </a:rPr>
              <a:t> improper bracing </a:t>
            </a:r>
          </a:p>
          <a:p>
            <a:pPr lvl="1">
              <a:buFont typeface="Arial"/>
              <a:buChar char="•"/>
            </a:pPr>
            <a:r>
              <a:rPr lang="en-US" sz="2400" dirty="0">
                <a:solidFill>
                  <a:schemeClr val="tx1">
                    <a:lumMod val="65000"/>
                    <a:lumOff val="35000"/>
                  </a:schemeClr>
                </a:solidFill>
              </a:rPr>
              <a:t> inadequate foundation</a:t>
            </a:r>
          </a:p>
          <a:p>
            <a:pPr lvl="1">
              <a:buFont typeface="Arial"/>
              <a:buChar char="•"/>
            </a:pPr>
            <a:r>
              <a:rPr lang="en-US" sz="2400" dirty="0">
                <a:solidFill>
                  <a:schemeClr val="tx1">
                    <a:lumMod val="65000"/>
                    <a:lumOff val="35000"/>
                  </a:schemeClr>
                </a:solidFill>
              </a:rPr>
              <a:t> improperly tied, guyed</a:t>
            </a:r>
          </a:p>
          <a:p>
            <a:pPr lvl="1">
              <a:buFont typeface="Arial"/>
              <a:buChar char="•"/>
            </a:pPr>
            <a:r>
              <a:rPr lang="en-US" sz="2400" dirty="0">
                <a:solidFill>
                  <a:schemeClr val="tx1">
                    <a:lumMod val="65000"/>
                    <a:lumOff val="35000"/>
                  </a:schemeClr>
                </a:solidFill>
              </a:rPr>
              <a:t> use of damaged or poorly maintained components </a:t>
            </a:r>
          </a:p>
          <a:p>
            <a:pPr lvl="1">
              <a:buFont typeface="Arial"/>
              <a:buChar char="•"/>
            </a:pPr>
            <a:r>
              <a:rPr lang="en-US" sz="2400" dirty="0">
                <a:solidFill>
                  <a:schemeClr val="tx1">
                    <a:lumMod val="65000"/>
                    <a:lumOff val="35000"/>
                  </a:schemeClr>
                </a:solidFill>
              </a:rPr>
              <a:t> extreme weather conditions (high winds)</a:t>
            </a:r>
          </a:p>
          <a:p>
            <a:pPr>
              <a:buFont typeface="Arial"/>
              <a:buChar char="•"/>
            </a:pPr>
            <a:endParaRPr lang="en-US" sz="2000" dirty="0">
              <a:solidFill>
                <a:schemeClr val="tx1">
                  <a:lumMod val="50000"/>
                  <a:lumOff val="50000"/>
                </a:schemeClr>
              </a:solidFill>
            </a:endParaRPr>
          </a:p>
        </p:txBody>
      </p:sp>
      <p:pic>
        <p:nvPicPr>
          <p:cNvPr id="8" name="Picture 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local regulations related to </a:t>
            </a:r>
            <a:r>
              <a:rPr lang="en-US" sz="2400" cap="all" dirty="0">
                <a:solidFill>
                  <a:srgbClr val="595959"/>
                </a:solidFill>
              </a:rPr>
              <a:t>scaffold collapse </a:t>
            </a:r>
            <a:r>
              <a:rPr lang="en-US" sz="2400" dirty="0">
                <a:solidFill>
                  <a:srgbClr val="595959"/>
                </a:solidFill>
              </a:rPr>
              <a:t> in the space provided on page 41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973" b="5599"/>
          <a:stretch>
            <a:fillRect/>
          </a:stretch>
        </p:blipFill>
        <p:spPr>
          <a:xfrm>
            <a:off x="0" y="0"/>
            <a:ext cx="12192000" cy="6858000"/>
          </a:xfrm>
          <a:prstGeom prst="rect">
            <a:avLst/>
          </a:prstGeom>
        </p:spPr>
      </p:pic>
      <p:pic>
        <p:nvPicPr>
          <p:cNvPr id="3" name="Picture 2" descr="Learning Activity ICON.psd"/>
          <p:cNvPicPr>
            <a:picLocks noChangeAspect="1"/>
          </p:cNvPicPr>
          <p:nvPr/>
        </p:nvPicPr>
        <p:blipFill>
          <a:blip r:embed="rId4"/>
          <a:stretch>
            <a:fillRect/>
          </a:stretch>
        </p:blipFill>
        <p:spPr>
          <a:xfrm>
            <a:off x="263921" y="254000"/>
            <a:ext cx="650479" cy="719631"/>
          </a:xfrm>
          <a:prstGeom prst="rect">
            <a:avLst/>
          </a:prstGeom>
        </p:spPr>
      </p:pic>
      <p:sp>
        <p:nvSpPr>
          <p:cNvPr id="4" name="TextBox 3"/>
          <p:cNvSpPr txBox="1"/>
          <p:nvPr/>
        </p:nvSpPr>
        <p:spPr>
          <a:xfrm>
            <a:off x="1066800" y="317500"/>
            <a:ext cx="4775200" cy="369332"/>
          </a:xfrm>
          <a:prstGeom prst="rect">
            <a:avLst/>
          </a:prstGeom>
          <a:noFill/>
        </p:spPr>
        <p:txBody>
          <a:bodyPr wrap="square" rtlCol="0">
            <a:spAutoFit/>
          </a:bodyPr>
          <a:lstStyle/>
          <a:p>
            <a:r>
              <a:rPr lang="en-US" dirty="0">
                <a:solidFill>
                  <a:schemeClr val="bg1"/>
                </a:solidFill>
              </a:rPr>
              <a:t>LEARNING ACTIVITY</a:t>
            </a:r>
            <a:r>
              <a:rPr lang="en-US" dirty="0"/>
              <a:t>G</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SHA-Scaffold-Violation-1-01 2.png"/>
          <p:cNvPicPr>
            <a:picLocks noChangeAspect="1"/>
          </p:cNvPicPr>
          <p:nvPr/>
        </p:nvPicPr>
        <p:blipFill>
          <a:blip r:embed="rId3"/>
          <a:stretch>
            <a:fillRect/>
          </a:stretch>
        </p:blipFill>
        <p:spPr>
          <a:xfrm>
            <a:off x="-231875" y="0"/>
            <a:ext cx="12576275" cy="6858000"/>
          </a:xfrm>
          <a:prstGeom prst="rect">
            <a:avLst/>
          </a:prstGeom>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8207F-BB5D-EF71-E5B9-7B1B26DD9075}"/>
              </a:ext>
            </a:extLst>
          </p:cNvPr>
          <p:cNvPicPr>
            <a:picLocks noChangeAspect="1"/>
          </p:cNvPicPr>
          <p:nvPr/>
        </p:nvPicPr>
        <p:blipFill>
          <a:blip r:embed="rId3"/>
          <a:stretch>
            <a:fillRect/>
          </a:stretch>
        </p:blipFill>
        <p:spPr>
          <a:xfrm>
            <a:off x="0" y="0"/>
            <a:ext cx="12191999" cy="6858000"/>
          </a:xfrm>
          <a:prstGeom prst="rect">
            <a:avLst/>
          </a:prstGeo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OSHA-Scaffold-Violation-3-01.png"/>
          <p:cNvPicPr>
            <a:picLocks noChangeAspect="1"/>
          </p:cNvPicPr>
          <p:nvPr/>
        </p:nvPicPr>
        <p:blipFill>
          <a:blip r:embed="rId3"/>
          <a:stretch>
            <a:fillRect/>
          </a:stretch>
        </p:blipFill>
        <p:spPr>
          <a:xfrm>
            <a:off x="-276670" y="0"/>
            <a:ext cx="12570270" cy="6858000"/>
          </a:xfrm>
          <a:prstGeom prst="rect">
            <a:avLst/>
          </a:prstGeom>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OSHA-Scaffold-Violation-4.jpg"/>
          <p:cNvPicPr>
            <a:picLocks noChangeAspect="1"/>
          </p:cNvPicPr>
          <p:nvPr/>
        </p:nvPicPr>
        <p:blipFill>
          <a:blip r:embed="rId3"/>
          <a:stretch>
            <a:fillRect/>
          </a:stretch>
        </p:blipFill>
        <p:spPr>
          <a:xfrm>
            <a:off x="-152400" y="1"/>
            <a:ext cx="12369800" cy="6883400"/>
          </a:xfrm>
          <a:prstGeom prst="rect">
            <a:avLst/>
          </a:prstGeom>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OSHA-Scaffold-Violation-5.jpg"/>
          <p:cNvPicPr>
            <a:picLocks noChangeAspect="1"/>
          </p:cNvPicPr>
          <p:nvPr/>
        </p:nvPicPr>
        <p:blipFill>
          <a:blip r:embed="rId3"/>
          <a:stretch>
            <a:fillRect/>
          </a:stretch>
        </p:blipFill>
        <p:spPr>
          <a:xfrm>
            <a:off x="-378270" y="0"/>
            <a:ext cx="12570270" cy="6858000"/>
          </a:xfrm>
          <a:prstGeom prst="rect">
            <a:avLst/>
          </a:prstGeom>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22350" y="273050"/>
            <a:ext cx="2984500" cy="266700"/>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81000" y="184150"/>
            <a:ext cx="635000" cy="774700"/>
          </a:xfrm>
          <a:prstGeom prst="rect">
            <a:avLst/>
          </a:prstGeom>
        </p:spPr>
      </p:pic>
      <p:pic>
        <p:nvPicPr>
          <p:cNvPr id="5" name="Picture 4"/>
          <p:cNvPicPr>
            <a:picLocks noChangeAspect="1"/>
          </p:cNvPicPr>
          <p:nvPr/>
        </p:nvPicPr>
        <p:blipFill>
          <a:blip r:embed="rId7"/>
          <a:stretch>
            <a:fillRect/>
          </a:stretch>
        </p:blipFill>
        <p:spPr>
          <a:xfrm>
            <a:off x="0" y="-2619248"/>
            <a:ext cx="12192000" cy="9477248"/>
          </a:xfrm>
          <a:prstGeom prst="rect">
            <a:avLst/>
          </a:prstGeom>
        </p:spPr>
      </p:pic>
      <p:sp>
        <p:nvSpPr>
          <p:cNvPr id="8" name="Rectangle 7"/>
          <p:cNvSpPr/>
          <p:nvPr/>
        </p:nvSpPr>
        <p:spPr>
          <a:xfrm>
            <a:off x="0" y="-431800"/>
            <a:ext cx="254000" cy="43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266700"/>
            <a:ext cx="3416300" cy="1066800"/>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earning Activity ICON.psd"/>
          <p:cNvPicPr>
            <a:picLocks noChangeAspect="1"/>
          </p:cNvPicPr>
          <p:nvPr/>
        </p:nvPicPr>
        <p:blipFill>
          <a:blip r:embed="rId8"/>
          <a:stretch>
            <a:fillRect/>
          </a:stretch>
        </p:blipFill>
        <p:spPr>
          <a:xfrm>
            <a:off x="213121" y="-175150"/>
            <a:ext cx="650479" cy="719631"/>
          </a:xfrm>
          <a:prstGeom prst="rect">
            <a:avLst/>
          </a:prstGeom>
        </p:spPr>
      </p:pic>
      <p:sp>
        <p:nvSpPr>
          <p:cNvPr id="11" name="TextBox 10"/>
          <p:cNvSpPr txBox="1"/>
          <p:nvPr/>
        </p:nvSpPr>
        <p:spPr>
          <a:xfrm>
            <a:off x="952500" y="0"/>
            <a:ext cx="4775200" cy="369332"/>
          </a:xfrm>
          <a:prstGeom prst="rect">
            <a:avLst/>
          </a:prstGeom>
          <a:noFill/>
        </p:spPr>
        <p:txBody>
          <a:bodyPr wrap="square" rtlCol="0">
            <a:spAutoFit/>
          </a:bodyPr>
          <a:lstStyle/>
          <a:p>
            <a:r>
              <a:rPr lang="en-US" dirty="0">
                <a:solidFill>
                  <a:schemeClr val="bg1"/>
                </a:solidFill>
              </a:rPr>
              <a:t>LEARNING ACTIVITY</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42728" y="1058944"/>
            <a:ext cx="5494713" cy="830997"/>
          </a:xfrm>
          <a:prstGeom prst="rect">
            <a:avLst/>
          </a:prstGeom>
          <a:noFill/>
        </p:spPr>
        <p:txBody>
          <a:bodyPr wrap="none" rtlCol="0">
            <a:spAutoFit/>
          </a:bodyPr>
          <a:lstStyle/>
          <a:p>
            <a:r>
              <a:rPr lang="id-ID" sz="4800" cap="all" dirty="0">
                <a:solidFill>
                  <a:schemeClr val="tx2"/>
                </a:solidFill>
                <a:latin typeface="+mj-lt"/>
              </a:rPr>
              <a:t>COURSE AGENDA</a:t>
            </a:r>
            <a:endParaRPr lang="en-US" sz="4800" cap="all" dirty="0">
              <a:solidFill>
                <a:schemeClr val="tx2"/>
              </a:solidFill>
              <a:latin typeface="+mj-lt"/>
            </a:endParaRPr>
          </a:p>
        </p:txBody>
      </p:sp>
      <p:cxnSp>
        <p:nvCxnSpPr>
          <p:cNvPr id="11" name="Straight Connector 10"/>
          <p:cNvCxnSpPr/>
          <p:nvPr/>
        </p:nvCxnSpPr>
        <p:spPr>
          <a:xfrm>
            <a:off x="6096000" y="210217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 name="Isosceles Triangle 1"/>
          <p:cNvSpPr/>
          <p:nvPr/>
        </p:nvSpPr>
        <p:spPr>
          <a:xfrm rot="10800000">
            <a:off x="5964025" y="1973474"/>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Oval 3"/>
          <p:cNvSpPr/>
          <p:nvPr/>
        </p:nvSpPr>
        <p:spPr>
          <a:xfrm>
            <a:off x="6039439" y="3366931"/>
            <a:ext cx="113122" cy="113122"/>
          </a:xfrm>
          <a:prstGeom prst="ellipse">
            <a:avLst/>
          </a:prstGeom>
          <a:solidFill>
            <a:schemeClr val="accent1"/>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0" name="Straight Connector 9"/>
          <p:cNvCxnSpPr/>
          <p:nvPr/>
        </p:nvCxnSpPr>
        <p:spPr>
          <a:xfrm>
            <a:off x="5514680" y="344234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348880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4753556"/>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9" name="Straight Connector 28"/>
          <p:cNvCxnSpPr/>
          <p:nvPr/>
        </p:nvCxnSpPr>
        <p:spPr>
          <a:xfrm>
            <a:off x="6177961" y="480357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4866678"/>
            <a:ext cx="0" cy="1991322"/>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7788" y="2999381"/>
            <a:ext cx="3567265" cy="492443"/>
          </a:xfrm>
          <a:prstGeom prst="rect">
            <a:avLst/>
          </a:prstGeom>
          <a:noFill/>
        </p:spPr>
        <p:txBody>
          <a:bodyPr wrap="none" rtlCol="0">
            <a:spAutoFit/>
          </a:bodyPr>
          <a:lstStyle/>
          <a:p>
            <a:r>
              <a:rPr lang="id-ID" sz="2600" cap="all" dirty="0">
                <a:solidFill>
                  <a:srgbClr val="595959"/>
                </a:solidFill>
                <a:latin typeface="+mj-lt"/>
              </a:rPr>
              <a:t>Types of Scaffolds</a:t>
            </a:r>
          </a:p>
        </p:txBody>
      </p:sp>
      <p:grpSp>
        <p:nvGrpSpPr>
          <p:cNvPr id="44" name="Group 43"/>
          <p:cNvGrpSpPr/>
          <p:nvPr/>
        </p:nvGrpSpPr>
        <p:grpSpPr>
          <a:xfrm>
            <a:off x="4479321" y="2952092"/>
            <a:ext cx="1028700" cy="1584097"/>
            <a:chOff x="4479321" y="2952092"/>
            <a:chExt cx="1028700" cy="1584097"/>
          </a:xfrm>
        </p:grpSpPr>
        <p:sp>
          <p:nvSpPr>
            <p:cNvPr id="30" name="Rounded Rectangle 29"/>
            <p:cNvSpPr/>
            <p:nvPr/>
          </p:nvSpPr>
          <p:spPr>
            <a:xfrm>
              <a:off x="4479321" y="2952092"/>
              <a:ext cx="1028700" cy="1016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758002" y="3089639"/>
              <a:ext cx="457200" cy="1446550"/>
            </a:xfrm>
            <a:prstGeom prst="rect">
              <a:avLst/>
            </a:prstGeom>
            <a:noFill/>
          </p:spPr>
          <p:txBody>
            <a:bodyPr wrap="square" rtlCol="0">
              <a:spAutoFit/>
            </a:bodyPr>
            <a:lstStyle/>
            <a:p>
              <a:r>
                <a:rPr lang="en-US" sz="4400" dirty="0">
                  <a:solidFill>
                    <a:schemeClr val="bg1"/>
                  </a:solidFill>
                </a:rPr>
                <a:t>1</a:t>
              </a:r>
            </a:p>
          </p:txBody>
        </p:sp>
      </p:grpSp>
      <p:sp>
        <p:nvSpPr>
          <p:cNvPr id="20" name="TextBox 19"/>
          <p:cNvSpPr txBox="1"/>
          <p:nvPr/>
        </p:nvSpPr>
        <p:spPr>
          <a:xfrm>
            <a:off x="7743803" y="4504208"/>
            <a:ext cx="3473652" cy="492443"/>
          </a:xfrm>
          <a:prstGeom prst="rect">
            <a:avLst/>
          </a:prstGeom>
          <a:noFill/>
        </p:spPr>
        <p:txBody>
          <a:bodyPr wrap="none" rtlCol="0">
            <a:spAutoFit/>
          </a:bodyPr>
          <a:lstStyle/>
          <a:p>
            <a:pPr algn="r"/>
            <a:r>
              <a:rPr lang="id-ID" sz="2600" cap="all" dirty="0">
                <a:solidFill>
                  <a:srgbClr val="595959"/>
                </a:solidFill>
                <a:latin typeface="+mj-lt"/>
              </a:rPr>
              <a:t>Scaffold Hazards</a:t>
            </a:r>
          </a:p>
        </p:txBody>
      </p:sp>
      <p:grpSp>
        <p:nvGrpSpPr>
          <p:cNvPr id="21" name="Group 20"/>
          <p:cNvGrpSpPr/>
          <p:nvPr/>
        </p:nvGrpSpPr>
        <p:grpSpPr>
          <a:xfrm>
            <a:off x="6700274" y="4250098"/>
            <a:ext cx="1320800" cy="1016000"/>
            <a:chOff x="4495800" y="787400"/>
            <a:chExt cx="1320800" cy="1016000"/>
          </a:xfrm>
        </p:grpSpPr>
        <p:sp>
          <p:nvSpPr>
            <p:cNvPr id="23" name="Rounded Rectangle 22"/>
            <p:cNvSpPr/>
            <p:nvPr/>
          </p:nvSpPr>
          <p:spPr>
            <a:xfrm>
              <a:off x="4495800" y="787400"/>
              <a:ext cx="1028700" cy="10160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749800" y="876300"/>
              <a:ext cx="1066800" cy="769441"/>
            </a:xfrm>
            <a:prstGeom prst="rect">
              <a:avLst/>
            </a:prstGeom>
            <a:noFill/>
          </p:spPr>
          <p:txBody>
            <a:bodyPr wrap="square" rtlCol="0">
              <a:spAutoFit/>
            </a:bodyPr>
            <a:lstStyle/>
            <a:p>
              <a:r>
                <a:rPr lang="en-US" sz="4400" dirty="0">
                  <a:solidFill>
                    <a:srgbClr val="FFFFFF"/>
                  </a:solidFill>
                </a:rPr>
                <a:t>2</a:t>
              </a:r>
            </a:p>
          </p:txBody>
        </p:sp>
      </p:grpSp>
      <p:sp>
        <p:nvSpPr>
          <p:cNvPr id="34" name="TextBox 33"/>
          <p:cNvSpPr txBox="1"/>
          <p:nvPr/>
        </p:nvSpPr>
        <p:spPr>
          <a:xfrm>
            <a:off x="914400" y="3403600"/>
            <a:ext cx="3416300" cy="1323439"/>
          </a:xfrm>
          <a:prstGeom prst="rect">
            <a:avLst/>
          </a:prstGeom>
          <a:noFill/>
        </p:spPr>
        <p:txBody>
          <a:bodyPr wrap="square" rtlCol="0">
            <a:spAutoFit/>
          </a:bodyPr>
          <a:lstStyle/>
          <a:p>
            <a:pPr algn="just"/>
            <a:r>
              <a:rPr lang="en-US" sz="1600" dirty="0">
                <a:solidFill>
                  <a:srgbClr val="595959"/>
                </a:solidFill>
              </a:rPr>
              <a:t>Recognize and identify types of  supported scaffolds, describe their typical uses and list advantages and disadvantages of each.</a:t>
            </a:r>
          </a:p>
        </p:txBody>
      </p:sp>
      <p:sp>
        <p:nvSpPr>
          <p:cNvPr id="35" name="Rectangle 34"/>
          <p:cNvSpPr/>
          <p:nvPr/>
        </p:nvSpPr>
        <p:spPr>
          <a:xfrm>
            <a:off x="7847004" y="5036578"/>
            <a:ext cx="3455996" cy="1077218"/>
          </a:xfrm>
          <a:prstGeom prst="rect">
            <a:avLst/>
          </a:prstGeom>
        </p:spPr>
        <p:txBody>
          <a:bodyPr wrap="square">
            <a:spAutoFit/>
          </a:bodyPr>
          <a:lstStyle/>
          <a:p>
            <a:pPr algn="just"/>
            <a:r>
              <a:rPr lang="en-US" sz="1600" dirty="0">
                <a:solidFill>
                  <a:srgbClr val="595959"/>
                </a:solidFill>
              </a:rPr>
              <a:t>Describe the five most common scaffold hazards and explain your responsibilities in relation to  Regulations, Codes &amp; Standards.</a:t>
            </a:r>
            <a:endParaRPr lang="id-ID" sz="1600" dirty="0">
              <a:solidFill>
                <a:srgbClr val="595959"/>
              </a:solidFill>
            </a:endParaRPr>
          </a:p>
        </p:txBody>
      </p:sp>
    </p:spTree>
    <p:extLst>
      <p:ext uri="{BB962C8B-B14F-4D97-AF65-F5344CB8AC3E}">
        <p14:creationId xmlns:p14="http://schemas.microsoft.com/office/powerpoint/2010/main" val="17023949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28" grpId="0" animBg="1"/>
      <p:bldP spid="37" grpId="0"/>
      <p:bldP spid="20"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490259"/>
            <a:ext cx="3475531" cy="830997"/>
          </a:xfrm>
          <a:prstGeom prst="rect">
            <a:avLst/>
          </a:prstGeom>
          <a:noFill/>
        </p:spPr>
        <p:txBody>
          <a:bodyPr wrap="none" rtlCol="0">
            <a:spAutoFit/>
          </a:bodyPr>
          <a:lstStyle/>
          <a:p>
            <a:pPr algn="ctr"/>
            <a:r>
              <a:rPr lang="id-ID" sz="4800" cap="all" dirty="0">
                <a:solidFill>
                  <a:srgbClr val="44546A"/>
                </a:solidFill>
                <a:latin typeface="+mj-lt"/>
              </a:rPr>
              <a:t>Key Points </a:t>
            </a:r>
            <a:endParaRPr lang="en-US" sz="4800" cap="all" dirty="0">
              <a:solidFill>
                <a:srgbClr val="44546A"/>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endParaRPr lang="en-US" dirty="0"/>
          </a:p>
        </p:txBody>
      </p:sp>
      <p:sp>
        <p:nvSpPr>
          <p:cNvPr id="15" name="TextBox 14"/>
          <p:cNvSpPr txBox="1"/>
          <p:nvPr/>
        </p:nvSpPr>
        <p:spPr>
          <a:xfrm>
            <a:off x="2006600" y="1524000"/>
            <a:ext cx="9309100" cy="4339650"/>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Workers positioned above the ground are </a:t>
            </a:r>
            <a:r>
              <a:rPr lang="en-US" sz="2400" cap="all" dirty="0">
                <a:solidFill>
                  <a:srgbClr val="595959"/>
                </a:solidFill>
              </a:rPr>
              <a:t>exposed to possible falls</a:t>
            </a:r>
            <a:r>
              <a:rPr lang="en-US" sz="2400" dirty="0">
                <a:solidFill>
                  <a:srgbClr val="595959"/>
                </a:solidFill>
              </a:rPr>
              <a:t>. </a:t>
            </a:r>
          </a:p>
          <a:p>
            <a:pPr>
              <a:spcAft>
                <a:spcPts val="2400"/>
              </a:spcAft>
              <a:buFont typeface="Arial"/>
              <a:buChar char="•"/>
            </a:pPr>
            <a:r>
              <a:rPr lang="en-US" sz="2400" dirty="0">
                <a:solidFill>
                  <a:srgbClr val="595959"/>
                </a:solidFill>
              </a:rPr>
              <a:t> One method of fall protection on scaffolds is the use of a </a:t>
            </a:r>
            <a:r>
              <a:rPr lang="en-US" sz="2400" cap="all" dirty="0">
                <a:solidFill>
                  <a:srgbClr val="595959"/>
                </a:solidFill>
              </a:rPr>
              <a:t>guardrail system</a:t>
            </a:r>
            <a:r>
              <a:rPr lang="en-US" sz="2400" dirty="0">
                <a:solidFill>
                  <a:srgbClr val="595959"/>
                </a:solidFill>
              </a:rPr>
              <a:t>. </a:t>
            </a:r>
          </a:p>
          <a:p>
            <a:pPr>
              <a:spcAft>
                <a:spcPts val="2400"/>
              </a:spcAft>
              <a:buFont typeface="Arial"/>
              <a:buChar char="•"/>
            </a:pPr>
            <a:r>
              <a:rPr lang="en-US" sz="2400" dirty="0">
                <a:solidFill>
                  <a:srgbClr val="595959"/>
                </a:solidFill>
              </a:rPr>
              <a:t> A guardrail is a barrier consisting of </a:t>
            </a:r>
            <a:r>
              <a:rPr lang="en-US" sz="2400" cap="all" dirty="0" err="1">
                <a:solidFill>
                  <a:srgbClr val="595959"/>
                </a:solidFill>
              </a:rPr>
              <a:t>toprails</a:t>
            </a:r>
            <a:r>
              <a:rPr lang="en-US" sz="2400" cap="all" dirty="0">
                <a:solidFill>
                  <a:srgbClr val="595959"/>
                </a:solidFill>
              </a:rPr>
              <a:t>, </a:t>
            </a:r>
            <a:r>
              <a:rPr lang="en-US" sz="2400" cap="all" dirty="0" err="1">
                <a:solidFill>
                  <a:srgbClr val="595959"/>
                </a:solidFill>
              </a:rPr>
              <a:t>midrails</a:t>
            </a:r>
            <a:r>
              <a:rPr lang="en-US" sz="2400" dirty="0">
                <a:solidFill>
                  <a:srgbClr val="595959"/>
                </a:solidFill>
              </a:rPr>
              <a:t> and </a:t>
            </a:r>
            <a:r>
              <a:rPr lang="en-US" sz="2400" cap="all" dirty="0">
                <a:solidFill>
                  <a:srgbClr val="595959"/>
                </a:solidFill>
              </a:rPr>
              <a:t>posts</a:t>
            </a:r>
            <a:r>
              <a:rPr lang="en-US" sz="2400" dirty="0">
                <a:solidFill>
                  <a:srgbClr val="595959"/>
                </a:solidFill>
              </a:rPr>
              <a:t>, erected to prevent workers from falling to lower levels. </a:t>
            </a:r>
          </a:p>
          <a:p>
            <a:pPr>
              <a:spcAft>
                <a:spcPts val="2400"/>
              </a:spcAft>
              <a:buFont typeface="Arial"/>
              <a:buChar char="•"/>
            </a:pPr>
            <a:r>
              <a:rPr lang="en-US" sz="2400" dirty="0">
                <a:solidFill>
                  <a:srgbClr val="595959"/>
                </a:solidFill>
              </a:rPr>
              <a:t> </a:t>
            </a:r>
            <a:r>
              <a:rPr lang="en-US" sz="2400" cap="all" dirty="0" err="1">
                <a:solidFill>
                  <a:srgbClr val="595959"/>
                </a:solidFill>
              </a:rPr>
              <a:t>Toeboards</a:t>
            </a:r>
            <a:r>
              <a:rPr lang="en-US" sz="2400" dirty="0">
                <a:solidFill>
                  <a:srgbClr val="595959"/>
                </a:solidFill>
              </a:rPr>
              <a:t> prevent materials or tools from accidentally being kicked or dropped off the work platform. They also keep workers’ feet from slipping over the edge. </a:t>
            </a:r>
          </a:p>
        </p:txBody>
      </p:sp>
      <p:sp>
        <p:nvSpPr>
          <p:cNvPr id="10" name="Rounded Rectangle 9"/>
          <p:cNvSpPr/>
          <p:nvPr/>
        </p:nvSpPr>
        <p:spPr>
          <a:xfrm>
            <a:off x="279400" y="266700"/>
            <a:ext cx="1371600" cy="13335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16100" y="528359"/>
            <a:ext cx="3530600" cy="830997"/>
          </a:xfrm>
          <a:prstGeom prst="rect">
            <a:avLst/>
          </a:prstGeom>
          <a:noFill/>
        </p:spPr>
        <p:txBody>
          <a:bodyPr wrap="square" rtlCol="0">
            <a:spAutoFit/>
          </a:bodyPr>
          <a:lstStyle/>
          <a:p>
            <a:pPr algn="ctr"/>
            <a:r>
              <a:rPr lang="id-ID" sz="4800" cap="all" dirty="0">
                <a:solidFill>
                  <a:schemeClr val="tx2"/>
                </a:solidFill>
                <a:latin typeface="+mj-lt"/>
              </a:rPr>
              <a:t>Key Points</a:t>
            </a:r>
            <a:endParaRPr lang="en-US" sz="4800" dirty="0">
              <a:solidFill>
                <a:schemeClr val="tx2"/>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endParaRPr lang="en-US" dirty="0"/>
          </a:p>
        </p:txBody>
      </p:sp>
      <p:sp>
        <p:nvSpPr>
          <p:cNvPr id="15" name="TextBox 14"/>
          <p:cNvSpPr txBox="1"/>
          <p:nvPr/>
        </p:nvSpPr>
        <p:spPr>
          <a:xfrm>
            <a:off x="1930400" y="1536700"/>
            <a:ext cx="9334500" cy="3970318"/>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Guardrail systems are required </a:t>
            </a:r>
            <a:r>
              <a:rPr lang="en-US" sz="2400" cap="all" dirty="0">
                <a:solidFill>
                  <a:srgbClr val="595959"/>
                </a:solidFill>
              </a:rPr>
              <a:t>on all open sides and ends of working platforms</a:t>
            </a:r>
            <a:r>
              <a:rPr lang="en-US" sz="2400" dirty="0">
                <a:solidFill>
                  <a:srgbClr val="595959"/>
                </a:solidFill>
              </a:rPr>
              <a:t> unless an alternate fall prevention system is used. </a:t>
            </a:r>
          </a:p>
          <a:p>
            <a:pPr>
              <a:spcAft>
                <a:spcPts val="2400"/>
              </a:spcAft>
              <a:buFont typeface="Arial"/>
              <a:buChar char="•"/>
            </a:pPr>
            <a:r>
              <a:rPr lang="en-US" sz="2400" dirty="0">
                <a:solidFill>
                  <a:srgbClr val="595959"/>
                </a:solidFill>
              </a:rPr>
              <a:t> Include </a:t>
            </a:r>
            <a:r>
              <a:rPr lang="en-US" sz="2400" cap="all" dirty="0">
                <a:solidFill>
                  <a:srgbClr val="595959"/>
                </a:solidFill>
              </a:rPr>
              <a:t>safe movement from the access area</a:t>
            </a:r>
            <a:r>
              <a:rPr lang="en-US" sz="2400" dirty="0">
                <a:solidFill>
                  <a:srgbClr val="595959"/>
                </a:solidFill>
              </a:rPr>
              <a:t> onto or off of the platform. </a:t>
            </a:r>
          </a:p>
          <a:p>
            <a:pPr>
              <a:spcAft>
                <a:spcPts val="2400"/>
              </a:spcAft>
              <a:buFont typeface="Arial"/>
              <a:buChar char="•"/>
            </a:pPr>
            <a:r>
              <a:rPr lang="en-US" sz="2400" dirty="0">
                <a:solidFill>
                  <a:srgbClr val="595959"/>
                </a:solidFill>
              </a:rPr>
              <a:t> </a:t>
            </a:r>
            <a:r>
              <a:rPr lang="en-US" sz="2400" cap="all" dirty="0">
                <a:solidFill>
                  <a:srgbClr val="595959"/>
                </a:solidFill>
              </a:rPr>
              <a:t>Swing gates </a:t>
            </a:r>
            <a:r>
              <a:rPr lang="en-US" sz="2400" dirty="0">
                <a:solidFill>
                  <a:srgbClr val="595959"/>
                </a:solidFill>
              </a:rPr>
              <a:t>must always swing INTO the platform. </a:t>
            </a:r>
          </a:p>
          <a:p>
            <a:pPr>
              <a:spcAft>
                <a:spcPts val="2400"/>
              </a:spcAft>
              <a:buFont typeface="Arial"/>
              <a:buChar char="•"/>
            </a:pPr>
            <a:r>
              <a:rPr lang="en-US" sz="2400" dirty="0">
                <a:solidFill>
                  <a:srgbClr val="595959"/>
                </a:solidFill>
              </a:rPr>
              <a:t> </a:t>
            </a:r>
            <a:r>
              <a:rPr lang="en-US" sz="2400" dirty="0" err="1">
                <a:solidFill>
                  <a:srgbClr val="595959"/>
                </a:solidFill>
              </a:rPr>
              <a:t>Toeboards</a:t>
            </a:r>
            <a:r>
              <a:rPr lang="en-US" sz="2400" dirty="0">
                <a:solidFill>
                  <a:srgbClr val="595959"/>
                </a:solidFill>
              </a:rPr>
              <a:t>, Debris Nets, Screening and/or canopy structures are forms of </a:t>
            </a:r>
            <a:r>
              <a:rPr lang="en-US" sz="2400" cap="all" dirty="0">
                <a:solidFill>
                  <a:srgbClr val="595959"/>
                </a:solidFill>
              </a:rPr>
              <a:t>falling object protection</a:t>
            </a:r>
            <a:r>
              <a:rPr lang="en-US" sz="2400" dirty="0">
                <a:solidFill>
                  <a:srgbClr val="595959"/>
                </a:solidFill>
              </a:rPr>
              <a:t>.</a:t>
            </a:r>
          </a:p>
        </p:txBody>
      </p:sp>
      <p:sp>
        <p:nvSpPr>
          <p:cNvPr id="14" name="Rounded Rectangle 13"/>
          <p:cNvSpPr/>
          <p:nvPr/>
        </p:nvSpPr>
        <p:spPr>
          <a:xfrm>
            <a:off x="279400" y="266700"/>
            <a:ext cx="1371600" cy="1333500"/>
          </a:xfrm>
          <a:prstGeom prst="roundRect">
            <a:avLst/>
          </a:prstGeom>
          <a:solidFill>
            <a:srgbClr val="125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834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2671764" y="55038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246563" y="5033962"/>
            <a:ext cx="166687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911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911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911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639764" y="55038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76903" y="2636559"/>
            <a:ext cx="4438234" cy="830997"/>
          </a:xfrm>
          <a:prstGeom prst="rect">
            <a:avLst/>
          </a:prstGeom>
          <a:noFill/>
        </p:spPr>
        <p:txBody>
          <a:bodyPr wrap="none" rtlCol="0">
            <a:spAutoFit/>
          </a:bodyPr>
          <a:lstStyle/>
          <a:p>
            <a:pPr algn="ctr"/>
            <a:r>
              <a:rPr lang="id-ID" sz="4800" cap="all" dirty="0">
                <a:solidFill>
                  <a:schemeClr val="bg1"/>
                </a:solidFill>
              </a:rPr>
              <a:t>Foundations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54148" y="3358634"/>
            <a:ext cx="6083717" cy="430887"/>
          </a:xfrm>
          <a:prstGeom prst="rect">
            <a:avLst/>
          </a:prstGeom>
        </p:spPr>
        <p:txBody>
          <a:bodyPr wrap="none">
            <a:spAutoFit/>
          </a:bodyPr>
          <a:lstStyle/>
          <a:p>
            <a:pPr algn="ctr"/>
            <a:r>
              <a:rPr lang="id-ID" sz="2200" cap="all" dirty="0">
                <a:solidFill>
                  <a:srgbClr val="93F300"/>
                </a:solidFill>
              </a:rPr>
              <a:t>The bases on which scaffolds are built</a:t>
            </a:r>
          </a:p>
        </p:txBody>
      </p:sp>
      <p:sp>
        <p:nvSpPr>
          <p:cNvPr id="19" name="TextBox 18"/>
          <p:cNvSpPr txBox="1"/>
          <p:nvPr/>
        </p:nvSpPr>
        <p:spPr>
          <a:xfrm>
            <a:off x="4803532" y="5651499"/>
            <a:ext cx="835269" cy="830997"/>
          </a:xfrm>
          <a:prstGeom prst="rect">
            <a:avLst/>
          </a:prstGeom>
          <a:noFill/>
        </p:spPr>
        <p:txBody>
          <a:bodyPr wrap="square" rtlCol="0">
            <a:spAutoFit/>
          </a:bodyPr>
          <a:lstStyle/>
          <a:p>
            <a:r>
              <a:rPr lang="en-US" sz="4800" dirty="0">
                <a:solidFill>
                  <a:schemeClr val="bg1"/>
                </a:solidFill>
              </a:rPr>
              <a:t>3</a:t>
            </a:r>
          </a:p>
        </p:txBody>
      </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1000"/>
                                        <p:tgtEl>
                                          <p:spTgt spid="40"/>
                                        </p:tgtEl>
                                      </p:cBhvr>
                                    </p:animEffect>
                                    <p:anim calcmode="lin" valueType="num">
                                      <p:cBhvr>
                                        <p:cTn id="60" dur="1000" fill="hold"/>
                                        <p:tgtEl>
                                          <p:spTgt spid="40"/>
                                        </p:tgtEl>
                                        <p:attrNameLst>
                                          <p:attrName>ppt_x</p:attrName>
                                        </p:attrNameLst>
                                      </p:cBhvr>
                                      <p:tavLst>
                                        <p:tav tm="0">
                                          <p:val>
                                            <p:strVal val="#ppt_x"/>
                                          </p:val>
                                        </p:tav>
                                        <p:tav tm="100000">
                                          <p:val>
                                            <p:strVal val="#ppt_x"/>
                                          </p:val>
                                        </p:tav>
                                      </p:tavLst>
                                    </p:anim>
                                    <p:anim calcmode="lin" valueType="num">
                                      <p:cBhvr>
                                        <p:cTn id="6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outVertical)">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29364" y="1417488"/>
            <a:ext cx="6733334" cy="461665"/>
          </a:xfrm>
          <a:prstGeom prst="rect">
            <a:avLst/>
          </a:prstGeom>
          <a:noFill/>
        </p:spPr>
        <p:txBody>
          <a:bodyPr wrap="none" rtlCol="0">
            <a:spAutoFit/>
          </a:bodyPr>
          <a:lstStyle/>
          <a:p>
            <a:pPr algn="ctr"/>
            <a:r>
              <a:rPr lang="id-ID" sz="2400" dirty="0">
                <a:solidFill>
                  <a:schemeClr val="tx1">
                    <a:lumMod val="75000"/>
                    <a:lumOff val="25000"/>
                  </a:schemeClr>
                </a:solidFill>
                <a:latin typeface="+mj-lt"/>
              </a:rPr>
              <a:t>Loads can be divided into </a:t>
            </a:r>
            <a:r>
              <a:rPr lang="id-ID" sz="2400" b="1" dirty="0">
                <a:solidFill>
                  <a:schemeClr val="tx1">
                    <a:lumMod val="75000"/>
                    <a:lumOff val="25000"/>
                  </a:schemeClr>
                </a:solidFill>
                <a:latin typeface="+mj-lt"/>
              </a:rPr>
              <a:t>three </a:t>
            </a:r>
            <a:r>
              <a:rPr lang="id-ID" sz="2400" dirty="0">
                <a:solidFill>
                  <a:schemeClr val="tx1">
                    <a:lumMod val="75000"/>
                    <a:lumOff val="25000"/>
                  </a:schemeClr>
                </a:solidFill>
                <a:latin typeface="+mj-lt"/>
              </a:rPr>
              <a:t>categories:</a:t>
            </a:r>
            <a:endParaRPr lang="en-US" sz="2400" dirty="0">
              <a:solidFill>
                <a:schemeClr val="tx1">
                  <a:lumMod val="75000"/>
                  <a:lumOff val="2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a:r>
              <a:rPr lang="id-ID" sz="4800" cap="all" dirty="0">
                <a:solidFill>
                  <a:schemeClr val="tx2"/>
                </a:solidFill>
                <a:latin typeface="+mj-lt"/>
              </a:rPr>
              <a:t>Types of Loads</a:t>
            </a:r>
            <a:endParaRPr lang="en-US" sz="4800" cap="all"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752928" y="2984837"/>
            <a:ext cx="33258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Rectangle 22"/>
          <p:cNvSpPr/>
          <p:nvPr/>
        </p:nvSpPr>
        <p:spPr>
          <a:xfrm>
            <a:off x="765628" y="2433294"/>
            <a:ext cx="3321672" cy="55120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4" name="TextBox 23"/>
          <p:cNvSpPr txBox="1"/>
          <p:nvPr/>
        </p:nvSpPr>
        <p:spPr>
          <a:xfrm>
            <a:off x="1518990" y="2465713"/>
            <a:ext cx="1882396" cy="461665"/>
          </a:xfrm>
          <a:prstGeom prst="rect">
            <a:avLst/>
          </a:prstGeom>
          <a:noFill/>
        </p:spPr>
        <p:txBody>
          <a:bodyPr wrap="none" rtlCol="0">
            <a:spAutoFit/>
          </a:bodyPr>
          <a:lstStyle/>
          <a:p>
            <a:pPr algn="ctr"/>
            <a:r>
              <a:rPr lang="id-ID" sz="2400" cap="all" dirty="0">
                <a:solidFill>
                  <a:schemeClr val="bg1"/>
                </a:solidFill>
              </a:rPr>
              <a:t>Live Loads</a:t>
            </a:r>
          </a:p>
        </p:txBody>
      </p:sp>
      <p:sp>
        <p:nvSpPr>
          <p:cNvPr id="36" name="Rectangle 35"/>
          <p:cNvSpPr/>
          <p:nvPr/>
        </p:nvSpPr>
        <p:spPr>
          <a:xfrm>
            <a:off x="4437244" y="2971800"/>
            <a:ext cx="3346885" cy="4825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2" name="Rectangle 41"/>
          <p:cNvSpPr/>
          <p:nvPr/>
        </p:nvSpPr>
        <p:spPr>
          <a:xfrm>
            <a:off x="4449944" y="2438400"/>
            <a:ext cx="3346885" cy="5334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3" name="TextBox 42"/>
          <p:cNvSpPr txBox="1"/>
          <p:nvPr/>
        </p:nvSpPr>
        <p:spPr>
          <a:xfrm>
            <a:off x="4927600" y="2438400"/>
            <a:ext cx="2425699" cy="461665"/>
          </a:xfrm>
          <a:prstGeom prst="rect">
            <a:avLst/>
          </a:prstGeom>
          <a:noFill/>
        </p:spPr>
        <p:txBody>
          <a:bodyPr wrap="square" rtlCol="0">
            <a:spAutoFit/>
          </a:bodyPr>
          <a:lstStyle/>
          <a:p>
            <a:pPr algn="ctr"/>
            <a:r>
              <a:rPr lang="id-ID" sz="2400" cap="all" dirty="0">
                <a:solidFill>
                  <a:schemeClr val="bg1"/>
                </a:solidFill>
              </a:rPr>
              <a:t>Dead Loads</a:t>
            </a:r>
          </a:p>
        </p:txBody>
      </p:sp>
      <p:sp>
        <p:nvSpPr>
          <p:cNvPr id="66" name="Freeform 9"/>
          <p:cNvSpPr>
            <a:spLocks noEditPoints="1"/>
          </p:cNvSpPr>
          <p:nvPr/>
        </p:nvSpPr>
        <p:spPr bwMode="auto">
          <a:xfrm>
            <a:off x="5337323" y="5834267"/>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sp>
        <p:nvSpPr>
          <p:cNvPr id="68" name="Rectangle 67"/>
          <p:cNvSpPr/>
          <p:nvPr/>
        </p:nvSpPr>
        <p:spPr>
          <a:xfrm>
            <a:off x="8134772" y="2971800"/>
            <a:ext cx="3346885" cy="4318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4" name="Rectangle 73"/>
          <p:cNvSpPr/>
          <p:nvPr/>
        </p:nvSpPr>
        <p:spPr>
          <a:xfrm>
            <a:off x="8134772" y="2433294"/>
            <a:ext cx="3346885" cy="55120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5" name="TextBox 74"/>
          <p:cNvSpPr txBox="1"/>
          <p:nvPr/>
        </p:nvSpPr>
        <p:spPr>
          <a:xfrm>
            <a:off x="8142000" y="2503813"/>
            <a:ext cx="3349257" cy="415498"/>
          </a:xfrm>
          <a:prstGeom prst="rect">
            <a:avLst/>
          </a:prstGeom>
          <a:noFill/>
        </p:spPr>
        <p:txBody>
          <a:bodyPr wrap="none" rtlCol="0">
            <a:spAutoFit/>
          </a:bodyPr>
          <a:lstStyle/>
          <a:p>
            <a:pPr algn="ctr"/>
            <a:r>
              <a:rPr lang="id-ID" sz="2100" cap="all" dirty="0">
                <a:solidFill>
                  <a:schemeClr val="bg1"/>
                </a:solidFill>
              </a:rPr>
              <a:t>Environmental Loads</a:t>
            </a:r>
          </a:p>
        </p:txBody>
      </p:sp>
      <p:pic>
        <p:nvPicPr>
          <p:cNvPr id="21" name="Picture 20" descr="Scaffold-builder-course-2-5-m.jpg"/>
          <p:cNvPicPr>
            <a:picLocks noChangeAspect="1"/>
          </p:cNvPicPr>
          <p:nvPr/>
        </p:nvPicPr>
        <p:blipFill>
          <a:blip r:embed="rId3"/>
          <a:srcRect l="26319"/>
          <a:stretch>
            <a:fillRect/>
          </a:stretch>
        </p:blipFill>
        <p:spPr>
          <a:xfrm>
            <a:off x="749300" y="3130096"/>
            <a:ext cx="3345644" cy="2995127"/>
          </a:xfrm>
          <a:prstGeom prst="rect">
            <a:avLst/>
          </a:prstGeom>
        </p:spPr>
      </p:pic>
      <p:sp>
        <p:nvSpPr>
          <p:cNvPr id="25" name="TextBox 24"/>
          <p:cNvSpPr txBox="1"/>
          <p:nvPr/>
        </p:nvSpPr>
        <p:spPr>
          <a:xfrm>
            <a:off x="787400" y="6210301"/>
            <a:ext cx="3263900" cy="400110"/>
          </a:xfrm>
          <a:prstGeom prst="rect">
            <a:avLst/>
          </a:prstGeom>
          <a:noFill/>
        </p:spPr>
        <p:txBody>
          <a:bodyPr wrap="square" rtlCol="0">
            <a:spAutoFit/>
          </a:bodyPr>
          <a:lstStyle/>
          <a:p>
            <a:r>
              <a:rPr lang="en-US" sz="2000" dirty="0">
                <a:solidFill>
                  <a:schemeClr val="bg1"/>
                </a:solidFill>
              </a:rPr>
              <a:t>workers, tools, materials</a:t>
            </a:r>
          </a:p>
        </p:txBody>
      </p:sp>
      <p:pic>
        <p:nvPicPr>
          <p:cNvPr id="27" name="Picture 26" descr="Palm-Trees_Hurricane-Wilma.jpg"/>
          <p:cNvPicPr>
            <a:picLocks noChangeAspect="1"/>
          </p:cNvPicPr>
          <p:nvPr/>
        </p:nvPicPr>
        <p:blipFill>
          <a:blip r:embed="rId4"/>
          <a:srcRect l="14627" r="13433"/>
          <a:stretch>
            <a:fillRect/>
          </a:stretch>
        </p:blipFill>
        <p:spPr>
          <a:xfrm>
            <a:off x="8140700" y="3136895"/>
            <a:ext cx="3350800" cy="2990314"/>
          </a:xfrm>
          <a:prstGeom prst="rect">
            <a:avLst/>
          </a:prstGeom>
        </p:spPr>
      </p:pic>
      <p:sp>
        <p:nvSpPr>
          <p:cNvPr id="28" name="TextBox 27"/>
          <p:cNvSpPr txBox="1"/>
          <p:nvPr/>
        </p:nvSpPr>
        <p:spPr>
          <a:xfrm>
            <a:off x="8470900" y="6210300"/>
            <a:ext cx="2908300" cy="400110"/>
          </a:xfrm>
          <a:prstGeom prst="rect">
            <a:avLst/>
          </a:prstGeom>
          <a:noFill/>
        </p:spPr>
        <p:txBody>
          <a:bodyPr wrap="square" rtlCol="0">
            <a:spAutoFit/>
          </a:bodyPr>
          <a:lstStyle/>
          <a:p>
            <a:r>
              <a:rPr lang="en-US" sz="2000" dirty="0">
                <a:solidFill>
                  <a:schemeClr val="bg1"/>
                </a:solidFill>
              </a:rPr>
              <a:t>wind, rain, snow, ice</a:t>
            </a:r>
          </a:p>
        </p:txBody>
      </p:sp>
      <p:pic>
        <p:nvPicPr>
          <p:cNvPr id="29" name="Picture 28" descr="CSS-Scaffold-Tower2.jpg"/>
          <p:cNvPicPr>
            <a:picLocks noChangeAspect="1"/>
          </p:cNvPicPr>
          <p:nvPr/>
        </p:nvPicPr>
        <p:blipFill>
          <a:blip r:embed="rId5"/>
          <a:srcRect l="21283" t="-1878" r="16889" b="1160"/>
          <a:stretch>
            <a:fillRect/>
          </a:stretch>
        </p:blipFill>
        <p:spPr>
          <a:xfrm>
            <a:off x="4432300" y="3098800"/>
            <a:ext cx="3338100" cy="3008408"/>
          </a:xfrm>
          <a:prstGeom prst="rect">
            <a:avLst/>
          </a:prstGeom>
        </p:spPr>
      </p:pic>
      <p:sp>
        <p:nvSpPr>
          <p:cNvPr id="30" name="TextBox 29"/>
          <p:cNvSpPr txBox="1"/>
          <p:nvPr/>
        </p:nvSpPr>
        <p:spPr>
          <a:xfrm>
            <a:off x="4559300" y="6223000"/>
            <a:ext cx="3073400" cy="400110"/>
          </a:xfrm>
          <a:prstGeom prst="rect">
            <a:avLst/>
          </a:prstGeom>
          <a:noFill/>
        </p:spPr>
        <p:txBody>
          <a:bodyPr wrap="square" rtlCol="0">
            <a:spAutoFit/>
          </a:bodyPr>
          <a:lstStyle/>
          <a:p>
            <a:r>
              <a:rPr lang="en-US" sz="2000" dirty="0">
                <a:solidFill>
                  <a:schemeClr val="bg1"/>
                </a:solidFill>
              </a:rPr>
              <a:t>scaffold &amp; components </a:t>
            </a:r>
          </a:p>
        </p:txBody>
      </p:sp>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 calcmode="lin" valueType="num">
                                      <p:cBhvr additive="base">
                                        <p:cTn id="45" dur="500" fill="hold"/>
                                        <p:tgtEl>
                                          <p:spTgt spid="66"/>
                                        </p:tgtEl>
                                        <p:attrNameLst>
                                          <p:attrName>ppt_x</p:attrName>
                                        </p:attrNameLst>
                                      </p:cBhvr>
                                      <p:tavLst>
                                        <p:tav tm="0">
                                          <p:val>
                                            <p:strVal val="#ppt_x"/>
                                          </p:val>
                                        </p:tav>
                                        <p:tav tm="100000">
                                          <p:val>
                                            <p:strVal val="#ppt_x"/>
                                          </p:val>
                                        </p:tav>
                                      </p:tavLst>
                                    </p:anim>
                                    <p:anim calcmode="lin" valueType="num">
                                      <p:cBhvr additive="base">
                                        <p:cTn id="46" dur="500" fill="hold"/>
                                        <p:tgtEl>
                                          <p:spTgt spid="66"/>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cBhvr additive="base">
                                        <p:cTn id="49" dur="500" fill="hold"/>
                                        <p:tgtEl>
                                          <p:spTgt spid="68"/>
                                        </p:tgtEl>
                                        <p:attrNameLst>
                                          <p:attrName>ppt_x</p:attrName>
                                        </p:attrNameLst>
                                      </p:cBhvr>
                                      <p:tavLst>
                                        <p:tav tm="0">
                                          <p:val>
                                            <p:strVal val="1+#ppt_w/2"/>
                                          </p:val>
                                        </p:tav>
                                        <p:tav tm="100000">
                                          <p:val>
                                            <p:strVal val="#ppt_x"/>
                                          </p:val>
                                        </p:tav>
                                      </p:tavLst>
                                    </p:anim>
                                    <p:anim calcmode="lin" valueType="num">
                                      <p:cBhvr additive="base">
                                        <p:cTn id="50" dur="500" fill="hold"/>
                                        <p:tgtEl>
                                          <p:spTgt spid="68"/>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500" fill="hold"/>
                                        <p:tgtEl>
                                          <p:spTgt spid="74"/>
                                        </p:tgtEl>
                                        <p:attrNameLst>
                                          <p:attrName>ppt_x</p:attrName>
                                        </p:attrNameLst>
                                      </p:cBhvr>
                                      <p:tavLst>
                                        <p:tav tm="0">
                                          <p:val>
                                            <p:strVal val="1+#ppt_w/2"/>
                                          </p:val>
                                        </p:tav>
                                        <p:tav tm="100000">
                                          <p:val>
                                            <p:strVal val="#ppt_x"/>
                                          </p:val>
                                        </p:tav>
                                      </p:tavLst>
                                    </p:anim>
                                    <p:anim calcmode="lin" valueType="num">
                                      <p:cBhvr additive="base">
                                        <p:cTn id="54" dur="500" fill="hold"/>
                                        <p:tgtEl>
                                          <p:spTgt spid="74"/>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anim calcmode="lin" valueType="num">
                                      <p:cBhvr additive="base">
                                        <p:cTn id="57" dur="500" fill="hold"/>
                                        <p:tgtEl>
                                          <p:spTgt spid="75"/>
                                        </p:tgtEl>
                                        <p:attrNameLst>
                                          <p:attrName>ppt_x</p:attrName>
                                        </p:attrNameLst>
                                      </p:cBhvr>
                                      <p:tavLst>
                                        <p:tav tm="0">
                                          <p:val>
                                            <p:strVal val="1+#ppt_w/2"/>
                                          </p:val>
                                        </p:tav>
                                        <p:tav tm="100000">
                                          <p:val>
                                            <p:strVal val="#ppt_x"/>
                                          </p:val>
                                        </p:tav>
                                      </p:tavLst>
                                    </p:anim>
                                    <p:anim calcmode="lin" valueType="num">
                                      <p:cBhvr additive="base">
                                        <p:cTn id="5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P spid="17" grpId="0" animBg="1"/>
      <p:bldP spid="23" grpId="0" animBg="1"/>
      <p:bldP spid="24" grpId="0"/>
      <p:bldP spid="36" grpId="0" animBg="1"/>
      <p:bldP spid="42" grpId="0" animBg="1"/>
      <p:bldP spid="43" grpId="0"/>
      <p:bldP spid="66" grpId="0" animBg="1"/>
      <p:bldP spid="68" grpId="0" animBg="1"/>
      <p:bldP spid="74" grpId="0" animBg="1"/>
      <p:bldP spid="7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p:nvPr/>
        </p:nvGrpSpPr>
        <p:grpSpPr>
          <a:xfrm>
            <a:off x="1282137" y="5294963"/>
            <a:ext cx="2828980" cy="534516"/>
            <a:chOff x="6753434" y="5294963"/>
            <a:chExt cx="2828980" cy="534516"/>
          </a:xfrm>
        </p:grpSpPr>
        <p:sp>
          <p:nvSpPr>
            <p:cNvPr id="65" name="TextBox 64"/>
            <p:cNvSpPr txBox="1"/>
            <p:nvPr/>
          </p:nvSpPr>
          <p:spPr>
            <a:xfrm>
              <a:off x="6753434" y="5294963"/>
              <a:ext cx="2828980" cy="307777"/>
            </a:xfrm>
            <a:prstGeom prst="rect">
              <a:avLst/>
            </a:prstGeom>
            <a:noFill/>
          </p:spPr>
          <p:txBody>
            <a:bodyPr wrap="none" rtlCol="0">
              <a:spAutoFit/>
            </a:bodyPr>
            <a:lstStyle/>
            <a:p>
              <a:r>
                <a:rPr lang="id-ID" sz="1400" b="1" dirty="0">
                  <a:solidFill>
                    <a:schemeClr val="bg1"/>
                  </a:solidFill>
                  <a:latin typeface="Raleway" panose="020B0003030101060003" pitchFamily="34" charset="0"/>
                </a:rPr>
                <a:t>Kue Pukis &amp; Cingcaw Kapucino</a:t>
              </a:r>
            </a:p>
          </p:txBody>
        </p:sp>
        <p:sp>
          <p:nvSpPr>
            <p:cNvPr id="66" name="TextBox 65"/>
            <p:cNvSpPr txBox="1"/>
            <p:nvPr/>
          </p:nvSpPr>
          <p:spPr>
            <a:xfrm>
              <a:off x="6753434" y="5567869"/>
              <a:ext cx="1189749" cy="261610"/>
            </a:xfrm>
            <a:prstGeom prst="rect">
              <a:avLst/>
            </a:prstGeom>
            <a:noFill/>
          </p:spPr>
          <p:txBody>
            <a:bodyPr wrap="none" rtlCol="0">
              <a:spAutoFit/>
            </a:bodyPr>
            <a:lstStyle/>
            <a:p>
              <a:r>
                <a:rPr lang="id-ID" sz="1100" dirty="0">
                  <a:solidFill>
                    <a:schemeClr val="bg1"/>
                  </a:solidFill>
                  <a:latin typeface="Raleway" panose="020B0003030101060003" pitchFamily="34" charset="0"/>
                </a:rPr>
                <a:t>Product Design</a:t>
              </a:r>
            </a:p>
          </p:txBody>
        </p:sp>
      </p:grpSp>
      <p:pic>
        <p:nvPicPr>
          <p:cNvPr id="18" name="Picture 17" descr="Eagle-Scaffold-Sheeting-14.jpg"/>
          <p:cNvPicPr>
            <a:picLocks noChangeAspect="1"/>
          </p:cNvPicPr>
          <p:nvPr/>
        </p:nvPicPr>
        <p:blipFill>
          <a:blip r:embed="rId3"/>
          <a:srcRect t="4642"/>
          <a:stretch>
            <a:fillRect/>
          </a:stretch>
        </p:blipFill>
        <p:spPr>
          <a:xfrm>
            <a:off x="0" y="-303426"/>
            <a:ext cx="12192000" cy="7989164"/>
          </a:xfrm>
          <a:prstGeom prst="rect">
            <a:avLst/>
          </a:prstGeom>
        </p:spPr>
      </p:pic>
    </p:spTree>
    <p:extLst>
      <p:ext uri="{BB962C8B-B14F-4D97-AF65-F5344CB8AC3E}">
        <p14:creationId xmlns:p14="http://schemas.microsoft.com/office/powerpoint/2010/main" val="2287451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seplate sill.jpg"/>
          <p:cNvPicPr>
            <a:picLocks noChangeAspect="1"/>
          </p:cNvPicPr>
          <p:nvPr/>
        </p:nvPicPr>
        <p:blipFill>
          <a:blip r:embed="rId3"/>
          <a:stretch>
            <a:fillRect/>
          </a:stretch>
        </p:blipFill>
        <p:spPr>
          <a:xfrm>
            <a:off x="2362200" y="366435"/>
            <a:ext cx="5932314" cy="5894665"/>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467349" y="5607050"/>
            <a:ext cx="2537883" cy="628650"/>
          </a:xfrm>
          <a:prstGeom prst="rect">
            <a:avLst/>
          </a:prstGeom>
        </p:spPr>
      </p:pic>
      <p:pic>
        <p:nvPicPr>
          <p:cNvPr id="22" name="Picture 2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823122" y="3721099"/>
            <a:ext cx="2110827" cy="1479551"/>
          </a:xfrm>
          <a:prstGeom prst="rect">
            <a:avLst/>
          </a:prstGeom>
        </p:spPr>
      </p:pic>
      <p:pic>
        <p:nvPicPr>
          <p:cNvPr id="23" name="Picture 2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5645149" y="2463800"/>
            <a:ext cx="3681905" cy="1206500"/>
          </a:xfrm>
          <a:prstGeom prst="rect">
            <a:avLst/>
          </a:prstGeom>
        </p:spPr>
      </p:pic>
      <p:pic>
        <p:nvPicPr>
          <p:cNvPr id="24" name="Picture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8737600" y="590550"/>
            <a:ext cx="2832100" cy="2851236"/>
          </a:xfrm>
          <a:prstGeom prst="rect">
            <a:avLst/>
          </a:prstGeom>
        </p:spPr>
      </p:pic>
      <p:pic>
        <p:nvPicPr>
          <p:cNvPr id="25" name="Picture 2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8991600" y="1725676"/>
            <a:ext cx="2324100" cy="1115568"/>
          </a:xfrm>
          <a:prstGeom prst="rect">
            <a:avLst/>
          </a:prstGeom>
        </p:spPr>
      </p:pic>
      <p:pic>
        <p:nvPicPr>
          <p:cNvPr id="29" name="Picture 28"/>
          <p:cNvPicPr>
            <a:picLocks noChangeAspect="1"/>
          </p:cNvPicPr>
          <p:nvPr/>
        </p:nvPicPr>
        <p:blipFill>
          <a:blip r:embed="rId14"/>
          <a:stretch>
            <a:fillRect/>
          </a:stretch>
        </p:blipFill>
        <p:spPr>
          <a:xfrm>
            <a:off x="8660626" y="3777439"/>
            <a:ext cx="2832874" cy="2813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334620" y="325159"/>
            <a:ext cx="4664859" cy="1569660"/>
          </a:xfrm>
          <a:prstGeom prst="rect">
            <a:avLst/>
          </a:prstGeom>
          <a:noFill/>
        </p:spPr>
        <p:txBody>
          <a:bodyPr wrap="none" rtlCol="0">
            <a:spAutoFit/>
          </a:bodyPr>
          <a:lstStyle/>
          <a:p>
            <a:pPr algn="ctr"/>
            <a:r>
              <a:rPr lang="id-ID" sz="4800" cap="all" dirty="0">
                <a:solidFill>
                  <a:srgbClr val="44546A"/>
                </a:solidFill>
                <a:latin typeface="+mj-lt"/>
              </a:rPr>
              <a:t>Foundation</a:t>
            </a:r>
          </a:p>
          <a:p>
            <a:pPr algn="ctr"/>
            <a:r>
              <a:rPr lang="id-ID" sz="4800" cap="all" dirty="0">
                <a:solidFill>
                  <a:srgbClr val="44546A"/>
                </a:solidFill>
                <a:latin typeface="+mj-lt"/>
              </a:rPr>
              <a:t> Components</a:t>
            </a:r>
            <a:endParaRPr lang="en-US" sz="4800" cap="all" dirty="0">
              <a:solidFill>
                <a:srgbClr val="44546A"/>
              </a:solidFill>
              <a:latin typeface="+mj-lt"/>
            </a:endParaRPr>
          </a:p>
        </p:txBody>
      </p:sp>
    </p:spTree>
    <p:extLst>
      <p:ext uri="{BB962C8B-B14F-4D97-AF65-F5344CB8AC3E}">
        <p14:creationId xmlns:p14="http://schemas.microsoft.com/office/powerpoint/2010/main" val="15376649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900" decel="100000" fill="hold"/>
                                        <p:tgtEl>
                                          <p:spTgt spid="2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ls.jp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8768927" y="4353266"/>
            <a:ext cx="1505641" cy="830997"/>
          </a:xfrm>
          <a:prstGeom prst="rect">
            <a:avLst/>
          </a:prstGeom>
          <a:noFill/>
        </p:spPr>
        <p:txBody>
          <a:bodyPr wrap="none" rtlCol="0">
            <a:spAutoFit/>
          </a:bodyPr>
          <a:lstStyle/>
          <a:p>
            <a:pPr algn="ctr"/>
            <a:r>
              <a:rPr lang="id-ID" sz="4800" cap="all" dirty="0">
                <a:solidFill>
                  <a:schemeClr val="tx2">
                    <a:lumMod val="75000"/>
                  </a:schemeClr>
                </a:solidFill>
                <a:latin typeface="+mj-lt"/>
              </a:rPr>
              <a:t>Sills</a:t>
            </a:r>
            <a:endParaRPr lang="en-US" sz="4800" cap="all" dirty="0">
              <a:solidFill>
                <a:schemeClr val="tx2">
                  <a:lumMod val="75000"/>
                </a:schemeClr>
              </a:solidFill>
              <a:latin typeface="+mj-lt"/>
            </a:endParaRPr>
          </a:p>
        </p:txBody>
      </p:sp>
      <p:sp>
        <p:nvSpPr>
          <p:cNvPr id="5" name="TextBox 4"/>
          <p:cNvSpPr txBox="1"/>
          <p:nvPr/>
        </p:nvSpPr>
        <p:spPr>
          <a:xfrm>
            <a:off x="5448300" y="5384800"/>
            <a:ext cx="6552846" cy="830997"/>
          </a:xfrm>
          <a:prstGeom prst="rect">
            <a:avLst/>
          </a:prstGeom>
          <a:noFill/>
        </p:spPr>
        <p:txBody>
          <a:bodyPr wrap="none" rtlCol="0">
            <a:spAutoFit/>
          </a:bodyPr>
          <a:lstStyle/>
          <a:p>
            <a:r>
              <a:rPr lang="en-US" sz="2400" dirty="0">
                <a:solidFill>
                  <a:srgbClr val="212F3C"/>
                </a:solidFill>
              </a:rPr>
              <a:t>Sills should be of sufficient size and strength </a:t>
            </a:r>
          </a:p>
          <a:p>
            <a:r>
              <a:rPr lang="en-US" sz="2400" dirty="0">
                <a:solidFill>
                  <a:srgbClr val="212F3C"/>
                </a:solidFill>
              </a:rPr>
              <a:t>to support the loads transmitted to them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701532" y="7480300"/>
            <a:ext cx="1661668" cy="1034330"/>
          </a:xfrm>
          <a:prstGeom prst="rect">
            <a:avLst/>
          </a:prstGeom>
        </p:spPr>
      </p:pic>
      <p:sp>
        <p:nvSpPr>
          <p:cNvPr id="10" name="TextBox 9"/>
          <p:cNvSpPr txBox="1"/>
          <p:nvPr/>
        </p:nvSpPr>
        <p:spPr>
          <a:xfrm>
            <a:off x="2150774" y="579159"/>
            <a:ext cx="7890501" cy="830997"/>
          </a:xfrm>
          <a:prstGeom prst="rect">
            <a:avLst/>
          </a:prstGeom>
          <a:noFill/>
        </p:spPr>
        <p:txBody>
          <a:bodyPr wrap="none" rtlCol="0">
            <a:spAutoFit/>
          </a:bodyPr>
          <a:lstStyle/>
          <a:p>
            <a:pPr algn="ctr"/>
            <a:r>
              <a:rPr lang="id-ID" sz="4800" cap="all" dirty="0">
                <a:solidFill>
                  <a:srgbClr val="212F3C"/>
                </a:solidFill>
                <a:latin typeface="+mj-lt"/>
              </a:rPr>
              <a:t>How Sills Spread Loads</a:t>
            </a:r>
            <a:endParaRPr lang="en-US" sz="4800" cap="all" dirty="0">
              <a:solidFill>
                <a:srgbClr val="212F3C"/>
              </a:solidFill>
              <a:latin typeface="+mj-lt"/>
            </a:endParaRPr>
          </a:p>
        </p:txBody>
      </p:sp>
      <p:pic>
        <p:nvPicPr>
          <p:cNvPr id="7" name="Picture 6"/>
          <p:cNvPicPr>
            <a:picLocks noChangeAspect="1"/>
          </p:cNvPicPr>
          <p:nvPr/>
        </p:nvPicPr>
        <p:blipFill>
          <a:blip r:embed="rId4"/>
          <a:srcRect l="26714" t="36177" r="20742" b="9556"/>
          <a:stretch>
            <a:fillRect/>
          </a:stretch>
        </p:blipFill>
        <p:spPr>
          <a:xfrm>
            <a:off x="1016000" y="3086100"/>
            <a:ext cx="2260600" cy="2019300"/>
          </a:xfrm>
          <a:prstGeom prst="rect">
            <a:avLst/>
          </a:prstGeom>
        </p:spPr>
      </p:pic>
      <p:pic>
        <p:nvPicPr>
          <p:cNvPr id="9" name="Picture 8"/>
          <p:cNvPicPr>
            <a:picLocks noChangeAspect="1"/>
          </p:cNvPicPr>
          <p:nvPr/>
        </p:nvPicPr>
        <p:blipFill>
          <a:blip r:embed="rId4"/>
          <a:srcRect l="26714" t="36177" r="20742" b="9556"/>
          <a:stretch>
            <a:fillRect/>
          </a:stretch>
        </p:blipFill>
        <p:spPr>
          <a:xfrm>
            <a:off x="4673600" y="3060700"/>
            <a:ext cx="2260600" cy="2019300"/>
          </a:xfrm>
          <a:prstGeom prst="rect">
            <a:avLst/>
          </a:prstGeom>
        </p:spPr>
      </p:pic>
      <p:pic>
        <p:nvPicPr>
          <p:cNvPr id="12" name="Picture 11" descr="fixed_base_plate.psd"/>
          <p:cNvPicPr>
            <a:picLocks noChangeAspect="1"/>
          </p:cNvPicPr>
          <p:nvPr/>
        </p:nvPicPr>
        <p:blipFill>
          <a:blip r:embed="rId5"/>
          <a:srcRect t="21101"/>
          <a:stretch>
            <a:fillRect/>
          </a:stretch>
        </p:blipFill>
        <p:spPr>
          <a:xfrm>
            <a:off x="5283200" y="6134100"/>
            <a:ext cx="817368" cy="685800"/>
          </a:xfrm>
          <a:prstGeom prst="rect">
            <a:avLst/>
          </a:prstGeom>
        </p:spPr>
      </p:pic>
      <p:pic>
        <p:nvPicPr>
          <p:cNvPr id="13" name="Picture 12" descr="Effect of a Sill.jpg"/>
          <p:cNvPicPr>
            <a:picLocks noChangeAspect="1"/>
          </p:cNvPicPr>
          <p:nvPr/>
        </p:nvPicPr>
        <p:blipFill>
          <a:blip r:embed="rId6"/>
          <a:srcRect l="12500" r="69166" b="70278"/>
          <a:stretch>
            <a:fillRect/>
          </a:stretch>
        </p:blipFill>
        <p:spPr>
          <a:xfrm>
            <a:off x="4572000" y="1480141"/>
            <a:ext cx="2235200" cy="1301159"/>
          </a:xfrm>
          <a:prstGeom prst="rect">
            <a:avLst/>
          </a:prstGeom>
        </p:spPr>
      </p:pic>
      <p:sp>
        <p:nvSpPr>
          <p:cNvPr id="14" name="Down Arrow 13"/>
          <p:cNvSpPr/>
          <p:nvPr/>
        </p:nvSpPr>
        <p:spPr>
          <a:xfrm>
            <a:off x="5549900" y="24257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rot="17064871">
            <a:off x="5292568" y="5298461"/>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Arrow 18"/>
          <p:cNvSpPr/>
          <p:nvPr/>
        </p:nvSpPr>
        <p:spPr>
          <a:xfrm rot="4535129" flipH="1">
            <a:off x="5648169" y="5336559"/>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rcRect l="48213" t="36177" r="47968" b="9556"/>
          <a:stretch>
            <a:fillRect/>
          </a:stretch>
        </p:blipFill>
        <p:spPr>
          <a:xfrm flipH="1">
            <a:off x="9550399" y="2857500"/>
            <a:ext cx="200475" cy="2463800"/>
          </a:xfrm>
          <a:prstGeom prst="rect">
            <a:avLst/>
          </a:prstGeom>
        </p:spPr>
      </p:pic>
      <p:pic>
        <p:nvPicPr>
          <p:cNvPr id="26" name="Picture 25" descr="fixed_base_plate.psd"/>
          <p:cNvPicPr>
            <a:picLocks noChangeAspect="1"/>
          </p:cNvPicPr>
          <p:nvPr/>
        </p:nvPicPr>
        <p:blipFill>
          <a:blip r:embed="rId5"/>
          <a:srcRect t="51784"/>
          <a:stretch>
            <a:fillRect/>
          </a:stretch>
        </p:blipFill>
        <p:spPr>
          <a:xfrm>
            <a:off x="9258300" y="6388100"/>
            <a:ext cx="817368" cy="419100"/>
          </a:xfrm>
          <a:prstGeom prst="rect">
            <a:avLst/>
          </a:prstGeom>
        </p:spPr>
      </p:pic>
      <p:pic>
        <p:nvPicPr>
          <p:cNvPr id="30" name="Picture 29" descr="Effect of a Sill.jpg"/>
          <p:cNvPicPr>
            <a:picLocks noChangeAspect="1"/>
          </p:cNvPicPr>
          <p:nvPr/>
        </p:nvPicPr>
        <p:blipFill>
          <a:blip r:embed="rId6"/>
          <a:srcRect l="12500" r="69166" b="70278"/>
          <a:stretch>
            <a:fillRect/>
          </a:stretch>
        </p:blipFill>
        <p:spPr>
          <a:xfrm>
            <a:off x="939800" y="1505541"/>
            <a:ext cx="2235200" cy="1301159"/>
          </a:xfrm>
          <a:prstGeom prst="rect">
            <a:avLst/>
          </a:prstGeom>
        </p:spPr>
      </p:pic>
      <p:sp>
        <p:nvSpPr>
          <p:cNvPr id="32" name="Down Arrow 31"/>
          <p:cNvSpPr/>
          <p:nvPr/>
        </p:nvSpPr>
        <p:spPr>
          <a:xfrm>
            <a:off x="1943100" y="1981200"/>
            <a:ext cx="177800" cy="8890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descr="Effect of a Sill.jpg"/>
          <p:cNvPicPr>
            <a:picLocks noChangeAspect="1"/>
          </p:cNvPicPr>
          <p:nvPr/>
        </p:nvPicPr>
        <p:blipFill>
          <a:blip r:embed="rId6"/>
          <a:srcRect l="12500" r="69166" b="70278"/>
          <a:stretch>
            <a:fillRect/>
          </a:stretch>
        </p:blipFill>
        <p:spPr>
          <a:xfrm>
            <a:off x="8534400" y="1505541"/>
            <a:ext cx="2235200" cy="1301159"/>
          </a:xfrm>
          <a:prstGeom prst="rect">
            <a:avLst/>
          </a:prstGeom>
        </p:spPr>
      </p:pic>
      <p:sp>
        <p:nvSpPr>
          <p:cNvPr id="20" name="Down Arrow 19"/>
          <p:cNvSpPr/>
          <p:nvPr/>
        </p:nvSpPr>
        <p:spPr>
          <a:xfrm>
            <a:off x="9512300" y="22860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rot="19261321" flipV="1">
            <a:off x="9232151" y="5225450"/>
            <a:ext cx="375208" cy="209837"/>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 Arrow 24"/>
          <p:cNvSpPr/>
          <p:nvPr/>
        </p:nvSpPr>
        <p:spPr>
          <a:xfrm rot="13399599" flipV="1">
            <a:off x="9726534" y="5219872"/>
            <a:ext cx="347674" cy="22645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1" nodeType="clickEffect">
                                  <p:stCondLst>
                                    <p:cond delay="0"/>
                                  </p:stCondLst>
                                  <p:childTnLst>
                                    <p:animMotion origin="layout" path="M -6.66667E-6 1.11111E-6 L -6.66667E-6 0.45556 " pathEditMode="relative" ptsTypes="AA">
                                      <p:cBhvr>
                                        <p:cTn id="25" dur="3000" fill="hold"/>
                                        <p:tgtEl>
                                          <p:spTgt spid="32"/>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125E-6 -3.7037E-7 L 0.00104 -0.15185 " pathEditMode="relative" rAng="0" ptsTypes="AA">
                                      <p:cBhvr>
                                        <p:cTn id="37" dur="3000" fill="hold"/>
                                        <p:tgtEl>
                                          <p:spTgt spid="12"/>
                                        </p:tgtEl>
                                        <p:attrNameLst>
                                          <p:attrName>ppt_x</p:attrName>
                                          <p:attrName>ppt_y</p:attrName>
                                        </p:attrNameLst>
                                      </p:cBhvr>
                                      <p:rCtr x="100" y="-7600"/>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0" presetClass="path" presetSubtype="0" accel="50000" decel="50000" fill="hold" grpId="1" nodeType="withEffect">
                                  <p:stCondLst>
                                    <p:cond delay="0"/>
                                  </p:stCondLst>
                                  <p:childTnLst>
                                    <p:animMotion origin="layout" path="M 0.00117 -0.08519 L 0.00326 0.46481 " pathEditMode="relative" rAng="0" ptsTypes="AA">
                                      <p:cBhvr>
                                        <p:cTn id="45" dur="2000" fill="hold"/>
                                        <p:tgtEl>
                                          <p:spTgt spid="14"/>
                                        </p:tgtEl>
                                        <p:attrNameLst>
                                          <p:attrName>ppt_x</p:attrName>
                                          <p:attrName>ppt_y</p:attrName>
                                        </p:attrNameLst>
                                      </p:cBhvr>
                                      <p:rCtr x="100" y="27500"/>
                                    </p:animMotion>
                                  </p:childTnLst>
                                </p:cTn>
                              </p:par>
                              <p:par>
                                <p:cTn id="46" presetID="1" presetClass="entr" presetSubtype="0" fill="hold" grpId="2"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par>
                                <p:cTn id="48" presetID="1" presetClass="entr" presetSubtype="0" fill="hold" grpId="3"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0" presetClass="path" presetSubtype="0" accel="50000" decel="50000" fill="hold" grpId="0" nodeType="withEffect">
                                  <p:stCondLst>
                                    <p:cond delay="0"/>
                                  </p:stCondLst>
                                  <p:childTnLst>
                                    <p:animMotion origin="layout" path="M 0.01836 -0.04837 L -0.01289 0.09792 " pathEditMode="relative" ptsTypes="AA">
                                      <p:cBhvr>
                                        <p:cTn id="51" dur="2000" fill="hold"/>
                                        <p:tgtEl>
                                          <p:spTgt spid="18"/>
                                        </p:tgtEl>
                                        <p:attrNameLst>
                                          <p:attrName>ppt_x</p:attrName>
                                          <p:attrName>ppt_y</p:attrName>
                                        </p:attrNameLst>
                                      </p:cBhvr>
                                    </p:animMotion>
                                  </p:childTnLst>
                                </p:cTn>
                              </p:par>
                              <p:par>
                                <p:cTn id="52" presetID="0" presetClass="path" presetSubtype="0" accel="50000" decel="50000" fill="hold" grpId="0" nodeType="withEffect">
                                  <p:stCondLst>
                                    <p:cond delay="0"/>
                                  </p:stCondLst>
                                  <p:childTnLst>
                                    <p:animMotion origin="layout" path="M -0.01172 -0.00764 L 0.01745 0.08681 " pathEditMode="relative" rAng="0" ptsTypes="AA">
                                      <p:cBhvr>
                                        <p:cTn id="53" dur="2000" fill="hold"/>
                                        <p:tgtEl>
                                          <p:spTgt spid="19"/>
                                        </p:tgtEl>
                                        <p:attrNameLst>
                                          <p:attrName>ppt_x</p:attrName>
                                          <p:attrName>ppt_y</p:attrName>
                                        </p:attrNameLst>
                                      </p:cBhvr>
                                      <p:rCtr x="1500" y="4700"/>
                                    </p:animMotion>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0" presetClass="entr" presetSubtype="0" fill="hold" grpId="1"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000"/>
                                        <p:tgtEl>
                                          <p:spTgt spid="18"/>
                                        </p:tgtEl>
                                      </p:cBhvr>
                                    </p:animEffect>
                                  </p:childTnLst>
                                </p:cTn>
                              </p:par>
                              <p:par>
                                <p:cTn id="59" presetID="10" presetClass="entr" presetSubtype="0" fill="hold" grpId="2"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0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4.79167E-6 -4.44444E-6 L 0.00208 -0.15555 " pathEditMode="relative" rAng="0" ptsTypes="AA">
                                      <p:cBhvr>
                                        <p:cTn id="73" dur="2000" fill="hold"/>
                                        <p:tgtEl>
                                          <p:spTgt spid="26"/>
                                        </p:tgtEl>
                                        <p:attrNameLst>
                                          <p:attrName>ppt_x</p:attrName>
                                          <p:attrName>ppt_y</p:attrName>
                                        </p:attrNameLst>
                                      </p:cBhvr>
                                      <p:rCtr x="100" y="-7800"/>
                                    </p:animMotion>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1146 -0.00717 L 0.01354 -0.32569 " pathEditMode="relative" rAng="0" ptsTypes="AA">
                                      <p:cBhvr>
                                        <p:cTn id="81" dur="2000" fill="hold"/>
                                        <p:tgtEl>
                                          <p:spTgt spid="27"/>
                                        </p:tgtEl>
                                        <p:attrNameLst>
                                          <p:attrName>ppt_x</p:attrName>
                                          <p:attrName>ppt_y</p:attrName>
                                        </p:attrNameLst>
                                      </p:cBhvr>
                                      <p:rCtr x="100" y="-15900"/>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1" nodeType="clickEffect">
                                  <p:stCondLst>
                                    <p:cond delay="0"/>
                                  </p:stCondLst>
                                  <p:childTnLst>
                                    <p:animMotion origin="layout" path="M 0.00117 -0.05185 L 0.00326 0.49815 " pathEditMode="relative" rAng="0" ptsTypes="AA">
                                      <p:cBhvr>
                                        <p:cTn id="91" dur="2000" fill="hold"/>
                                        <p:tgtEl>
                                          <p:spTgt spid="20"/>
                                        </p:tgtEl>
                                        <p:attrNameLst>
                                          <p:attrName>ppt_x</p:attrName>
                                          <p:attrName>ppt_y</p:attrName>
                                        </p:attrNameLst>
                                      </p:cBhvr>
                                      <p:rCtr x="100" y="27500"/>
                                    </p:animMotion>
                                  </p:childTnLst>
                                </p:cTn>
                              </p:par>
                              <p:par>
                                <p:cTn id="92" presetID="10" presetClass="entr" presetSubtype="0" fill="hold" grpId="1"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2000"/>
                                        <p:tgtEl>
                                          <p:spTgt spid="23"/>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2000"/>
                                        <p:tgtEl>
                                          <p:spTgt spid="25"/>
                                        </p:tgtEl>
                                      </p:cBhvr>
                                    </p:animEffect>
                                  </p:childTnLst>
                                </p:cTn>
                              </p:par>
                              <p:par>
                                <p:cTn id="98" presetID="0" presetClass="path" presetSubtype="0" accel="50000" decel="50000" fill="hold" grpId="0" nodeType="withEffect">
                                  <p:stCondLst>
                                    <p:cond delay="0"/>
                                  </p:stCondLst>
                                  <p:childTnLst>
                                    <p:animMotion origin="layout" path="M 3.33333E-6 -4.81481E-6 L -0.08334 0.20371 " pathEditMode="relative" rAng="0" ptsTypes="AA">
                                      <p:cBhvr>
                                        <p:cTn id="99" dur="2000" fill="hold"/>
                                        <p:tgtEl>
                                          <p:spTgt spid="23"/>
                                        </p:tgtEl>
                                        <p:attrNameLst>
                                          <p:attrName>ppt_x</p:attrName>
                                          <p:attrName>ppt_y</p:attrName>
                                        </p:attrNameLst>
                                      </p:cBhvr>
                                      <p:rCtr x="-4200" y="10200"/>
                                    </p:animMotion>
                                  </p:childTnLst>
                                </p:cTn>
                              </p:par>
                              <p:par>
                                <p:cTn id="100" presetID="0" presetClass="path" presetSubtype="0" accel="50000" decel="50000" fill="hold" grpId="0" nodeType="withEffect">
                                  <p:stCondLst>
                                    <p:cond delay="0"/>
                                  </p:stCondLst>
                                  <p:childTnLst>
                                    <p:animMotion origin="layout" path="M 0.01146 0.02222 L 0.09792 0.19444 " pathEditMode="relative" ptsTypes="AA">
                                      <p:cBhvr>
                                        <p:cTn id="101"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4" grpId="1" animBg="1"/>
      <p:bldP spid="18" grpId="0" animBg="1"/>
      <p:bldP spid="18" grpId="1" animBg="1"/>
      <p:bldP spid="18" grpId="2" animBg="1"/>
      <p:bldP spid="19" grpId="0" animBg="1"/>
      <p:bldP spid="19" grpId="1" animBg="1"/>
      <p:bldP spid="19" grpId="2" animBg="1"/>
      <p:bldP spid="19" grpId="3" animBg="1"/>
      <p:bldP spid="32" grpId="0" animBg="1"/>
      <p:bldP spid="32" grpId="1" animBg="1"/>
      <p:bldP spid="20" grpId="0" animBg="1"/>
      <p:bldP spid="20" grpId="1" animBg="1"/>
      <p:bldP spid="23" grpId="0" animBg="1"/>
      <p:bldP spid="23" grpId="1" animBg="1"/>
      <p:bldP spid="25" grpId="0" animBg="1"/>
      <p:bldP spid="2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0774" y="680759"/>
            <a:ext cx="7890501" cy="830997"/>
          </a:xfrm>
          <a:prstGeom prst="rect">
            <a:avLst/>
          </a:prstGeom>
          <a:noFill/>
        </p:spPr>
        <p:txBody>
          <a:bodyPr wrap="none" rtlCol="0">
            <a:spAutoFit/>
          </a:bodyPr>
          <a:lstStyle/>
          <a:p>
            <a:pPr algn="ctr"/>
            <a:r>
              <a:rPr lang="id-ID" sz="4800" cap="all" dirty="0">
                <a:solidFill>
                  <a:schemeClr val="tx2">
                    <a:lumMod val="75000"/>
                  </a:schemeClr>
                </a:solidFill>
                <a:latin typeface="+mj-lt"/>
              </a:rPr>
              <a:t>How Sills Spread Loads</a:t>
            </a:r>
            <a:endParaRPr lang="en-US" sz="4800" cap="all" dirty="0">
              <a:solidFill>
                <a:schemeClr val="tx2">
                  <a:lumMod val="75000"/>
                </a:schemeClr>
              </a:solidFill>
              <a:latin typeface="+mj-lt"/>
            </a:endParaRPr>
          </a:p>
        </p:txBody>
      </p:sp>
      <p:pic>
        <p:nvPicPr>
          <p:cNvPr id="5" name="Picture 4" descr="Effect of a Sill.jpg"/>
          <p:cNvPicPr>
            <a:picLocks noChangeAspect="1"/>
          </p:cNvPicPr>
          <p:nvPr/>
        </p:nvPicPr>
        <p:blipFill>
          <a:blip r:embed="rId2"/>
          <a:stretch>
            <a:fillRect/>
          </a:stretch>
        </p:blipFill>
        <p:spPr>
          <a:xfrm>
            <a:off x="0" y="1746841"/>
            <a:ext cx="12192000" cy="4253317"/>
          </a:xfrm>
          <a:prstGeom prst="rect">
            <a:avLst/>
          </a:prstGeom>
        </p:spPr>
      </p:pic>
      <p:pic>
        <p:nvPicPr>
          <p:cNvPr id="4" name="Picture 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paring Foundation.psd"/>
          <p:cNvPicPr>
            <a:picLocks noChangeAspect="1"/>
          </p:cNvPicPr>
          <p:nvPr/>
        </p:nvPicPr>
        <p:blipFill>
          <a:blip r:embed="rId3"/>
          <a:stretch>
            <a:fillRect/>
          </a:stretch>
        </p:blipFill>
        <p:spPr>
          <a:xfrm>
            <a:off x="0" y="0"/>
            <a:ext cx="12192000" cy="6858000"/>
          </a:xfrm>
          <a:prstGeom prst="rect">
            <a:avLst/>
          </a:prstGeom>
        </p:spPr>
      </p:pic>
      <p:sp>
        <p:nvSpPr>
          <p:cNvPr id="10" name="TextBox 9"/>
          <p:cNvSpPr txBox="1"/>
          <p:nvPr/>
        </p:nvSpPr>
        <p:spPr>
          <a:xfrm>
            <a:off x="0" y="195433"/>
            <a:ext cx="8314596" cy="830997"/>
          </a:xfrm>
          <a:prstGeom prst="rect">
            <a:avLst/>
          </a:prstGeom>
          <a:noFill/>
        </p:spPr>
        <p:txBody>
          <a:bodyPr wrap="none" rtlCol="0">
            <a:spAutoFit/>
          </a:bodyPr>
          <a:lstStyle/>
          <a:p>
            <a:pPr algn="ctr"/>
            <a:r>
              <a:rPr lang="id-ID" sz="4800" cap="all" dirty="0">
                <a:solidFill>
                  <a:schemeClr val="bg1"/>
                </a:solidFill>
                <a:latin typeface="+mj-lt"/>
              </a:rPr>
              <a:t>Foundation Preparation</a:t>
            </a:r>
            <a:endParaRPr lang="en-US" sz="4800" cap="all" dirty="0">
              <a:solidFill>
                <a:schemeClr val="bg1"/>
              </a:solidFill>
              <a:latin typeface="+mj-lt"/>
            </a:endParaRPr>
          </a:p>
        </p:txBody>
      </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27483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039439" y="4025776"/>
            <a:ext cx="113122" cy="113122"/>
          </a:xfrm>
          <a:prstGeom prst="ellipse">
            <a:avLst/>
          </a:prstGeom>
          <a:solidFill>
            <a:schemeClr val="accent5"/>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1" name="Straight Connector 70"/>
          <p:cNvCxnSpPr/>
          <p:nvPr/>
        </p:nvCxnSpPr>
        <p:spPr>
          <a:xfrm>
            <a:off x="5514680" y="4101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6000" y="414764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6039439" y="5412401"/>
            <a:ext cx="113122" cy="113122"/>
          </a:xfrm>
          <a:prstGeom prst="ellipse">
            <a:avLst/>
          </a:prstGeom>
          <a:solidFill>
            <a:schemeClr val="accent6"/>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80" name="Straight Connector 79"/>
          <p:cNvCxnSpPr/>
          <p:nvPr/>
        </p:nvCxnSpPr>
        <p:spPr>
          <a:xfrm>
            <a:off x="6152561" y="548781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0" y="5539737"/>
            <a:ext cx="0" cy="1318263"/>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17500" y="3574391"/>
            <a:ext cx="5199626" cy="1016000"/>
            <a:chOff x="317500" y="3574391"/>
            <a:chExt cx="5199626" cy="1016000"/>
          </a:xfrm>
        </p:grpSpPr>
        <p:sp>
          <p:nvSpPr>
            <p:cNvPr id="82" name="TextBox 81"/>
            <p:cNvSpPr txBox="1"/>
            <p:nvPr/>
          </p:nvSpPr>
          <p:spPr>
            <a:xfrm>
              <a:off x="317500" y="3696325"/>
              <a:ext cx="4450774" cy="446276"/>
            </a:xfrm>
            <a:prstGeom prst="rect">
              <a:avLst/>
            </a:prstGeom>
            <a:noFill/>
          </p:spPr>
          <p:txBody>
            <a:bodyPr wrap="square" rtlCol="0">
              <a:spAutoFit/>
            </a:bodyPr>
            <a:lstStyle/>
            <a:p>
              <a:r>
                <a:rPr lang="id-ID" sz="2300" cap="all" dirty="0">
                  <a:solidFill>
                    <a:srgbClr val="595959"/>
                  </a:solidFill>
                  <a:latin typeface="+mj-lt"/>
                </a:rPr>
                <a:t>Guardrails &amp; TOEBOARDS</a:t>
              </a:r>
            </a:p>
          </p:txBody>
        </p:sp>
        <p:grpSp>
          <p:nvGrpSpPr>
            <p:cNvPr id="59" name="Group 58"/>
            <p:cNvGrpSpPr/>
            <p:nvPr/>
          </p:nvGrpSpPr>
          <p:grpSpPr>
            <a:xfrm>
              <a:off x="4475726" y="3574391"/>
              <a:ext cx="1041400" cy="1016000"/>
              <a:chOff x="6680200" y="4940300"/>
              <a:chExt cx="1041400" cy="1016000"/>
            </a:xfrm>
          </p:grpSpPr>
          <p:sp>
            <p:nvSpPr>
              <p:cNvPr id="38" name="Rounded Rectangle 37"/>
              <p:cNvSpPr/>
              <p:nvPr/>
            </p:nvSpPr>
            <p:spPr>
              <a:xfrm>
                <a:off x="6680200" y="4940300"/>
                <a:ext cx="1028700" cy="10160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6959600" y="5054600"/>
                <a:ext cx="762000" cy="769441"/>
              </a:xfrm>
              <a:prstGeom prst="rect">
                <a:avLst/>
              </a:prstGeom>
              <a:noFill/>
            </p:spPr>
            <p:txBody>
              <a:bodyPr wrap="square" rtlCol="0">
                <a:spAutoFit/>
              </a:bodyPr>
              <a:lstStyle/>
              <a:p>
                <a:r>
                  <a:rPr lang="en-US" sz="4400" dirty="0">
                    <a:solidFill>
                      <a:srgbClr val="FFFFFF"/>
                    </a:solidFill>
                  </a:rPr>
                  <a:t>5</a:t>
                </a:r>
              </a:p>
            </p:txBody>
          </p:sp>
        </p:grpSp>
      </p:grpSp>
      <p:grpSp>
        <p:nvGrpSpPr>
          <p:cNvPr id="40" name="Group 39"/>
          <p:cNvGrpSpPr/>
          <p:nvPr/>
        </p:nvGrpSpPr>
        <p:grpSpPr>
          <a:xfrm>
            <a:off x="1981462" y="809383"/>
            <a:ext cx="3981603" cy="1016000"/>
            <a:chOff x="1981462" y="809383"/>
            <a:chExt cx="3981603" cy="1016000"/>
          </a:xfrm>
        </p:grpSpPr>
        <p:sp>
          <p:nvSpPr>
            <p:cNvPr id="37" name="TextBox 36"/>
            <p:cNvSpPr txBox="1"/>
            <p:nvPr/>
          </p:nvSpPr>
          <p:spPr>
            <a:xfrm>
              <a:off x="1981462" y="1076441"/>
              <a:ext cx="2488682" cy="492443"/>
            </a:xfrm>
            <a:prstGeom prst="rect">
              <a:avLst/>
            </a:prstGeom>
            <a:noFill/>
          </p:spPr>
          <p:txBody>
            <a:bodyPr wrap="none" rtlCol="0">
              <a:spAutoFit/>
            </a:bodyPr>
            <a:lstStyle/>
            <a:p>
              <a:r>
                <a:rPr lang="id-ID" sz="2600" cap="all" dirty="0">
                  <a:solidFill>
                    <a:srgbClr val="595959"/>
                  </a:solidFill>
                  <a:latin typeface="+mj-lt"/>
                </a:rPr>
                <a:t>Foundations</a:t>
              </a:r>
            </a:p>
          </p:txBody>
        </p:sp>
        <p:grpSp>
          <p:nvGrpSpPr>
            <p:cNvPr id="57" name="Group 56"/>
            <p:cNvGrpSpPr/>
            <p:nvPr/>
          </p:nvGrpSpPr>
          <p:grpSpPr>
            <a:xfrm>
              <a:off x="4476446" y="809383"/>
              <a:ext cx="1486619" cy="1016000"/>
              <a:chOff x="6752805" y="2235200"/>
              <a:chExt cx="1486619" cy="1016000"/>
            </a:xfrm>
          </p:grpSpPr>
          <p:sp>
            <p:nvSpPr>
              <p:cNvPr id="51" name="Rounded Rectangle 50"/>
              <p:cNvSpPr/>
              <p:nvPr/>
            </p:nvSpPr>
            <p:spPr>
              <a:xfrm>
                <a:off x="6752805" y="22352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7007524" y="2325537"/>
                <a:ext cx="1231900" cy="769441"/>
              </a:xfrm>
              <a:prstGeom prst="rect">
                <a:avLst/>
              </a:prstGeom>
              <a:noFill/>
            </p:spPr>
            <p:txBody>
              <a:bodyPr wrap="square" rtlCol="0">
                <a:spAutoFit/>
              </a:bodyPr>
              <a:lstStyle/>
              <a:p>
                <a:r>
                  <a:rPr lang="en-US" sz="4400" dirty="0">
                    <a:solidFill>
                      <a:srgbClr val="FFFFFF"/>
                    </a:solidFill>
                  </a:rPr>
                  <a:t>3</a:t>
                </a:r>
              </a:p>
            </p:txBody>
          </p:sp>
        </p:grpSp>
      </p:grpSp>
      <p:grpSp>
        <p:nvGrpSpPr>
          <p:cNvPr id="39" name="Group 38"/>
          <p:cNvGrpSpPr/>
          <p:nvPr/>
        </p:nvGrpSpPr>
        <p:grpSpPr>
          <a:xfrm>
            <a:off x="6663613" y="2193683"/>
            <a:ext cx="3056237" cy="1016000"/>
            <a:chOff x="6663613" y="2193683"/>
            <a:chExt cx="3056237" cy="1016000"/>
          </a:xfrm>
        </p:grpSpPr>
        <p:sp>
          <p:nvSpPr>
            <p:cNvPr id="68" name="TextBox 67"/>
            <p:cNvSpPr txBox="1"/>
            <p:nvPr/>
          </p:nvSpPr>
          <p:spPr>
            <a:xfrm>
              <a:off x="7695976" y="2440932"/>
              <a:ext cx="2023874" cy="492443"/>
            </a:xfrm>
            <a:prstGeom prst="rect">
              <a:avLst/>
            </a:prstGeom>
            <a:noFill/>
          </p:spPr>
          <p:txBody>
            <a:bodyPr wrap="none" rtlCol="0">
              <a:spAutoFit/>
            </a:bodyPr>
            <a:lstStyle/>
            <a:p>
              <a:pPr algn="r"/>
              <a:r>
                <a:rPr lang="id-ID" sz="2600" cap="all" dirty="0">
                  <a:solidFill>
                    <a:srgbClr val="595959"/>
                  </a:solidFill>
                  <a:latin typeface="+mj-lt"/>
                </a:rPr>
                <a:t>Platforms</a:t>
              </a:r>
            </a:p>
          </p:txBody>
        </p:sp>
        <p:grpSp>
          <p:nvGrpSpPr>
            <p:cNvPr id="58" name="Group 57"/>
            <p:cNvGrpSpPr/>
            <p:nvPr/>
          </p:nvGrpSpPr>
          <p:grpSpPr>
            <a:xfrm>
              <a:off x="6663613" y="2193683"/>
              <a:ext cx="1485181" cy="1016000"/>
              <a:chOff x="6663613" y="2193683"/>
              <a:chExt cx="1485181" cy="1016000"/>
            </a:xfrm>
          </p:grpSpPr>
          <p:sp>
            <p:nvSpPr>
              <p:cNvPr id="53" name="Rounded Rectangle 52"/>
              <p:cNvSpPr/>
              <p:nvPr/>
            </p:nvSpPr>
            <p:spPr>
              <a:xfrm>
                <a:off x="6663613" y="2193683"/>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6916894" y="2284019"/>
                <a:ext cx="1231900" cy="769441"/>
              </a:xfrm>
              <a:prstGeom prst="rect">
                <a:avLst/>
              </a:prstGeom>
              <a:noFill/>
            </p:spPr>
            <p:txBody>
              <a:bodyPr wrap="square" rtlCol="0">
                <a:spAutoFit/>
              </a:bodyPr>
              <a:lstStyle/>
              <a:p>
                <a:r>
                  <a:rPr lang="en-US" sz="4400" dirty="0">
                    <a:solidFill>
                      <a:srgbClr val="FFFFFF"/>
                    </a:solidFill>
                  </a:rPr>
                  <a:t>4</a:t>
                </a:r>
              </a:p>
            </p:txBody>
          </p:sp>
        </p:grpSp>
      </p:grpSp>
      <p:grpSp>
        <p:nvGrpSpPr>
          <p:cNvPr id="35" name="Group 34"/>
          <p:cNvGrpSpPr/>
          <p:nvPr/>
        </p:nvGrpSpPr>
        <p:grpSpPr>
          <a:xfrm>
            <a:off x="6652351" y="4992961"/>
            <a:ext cx="3120487" cy="1016000"/>
            <a:chOff x="6652351" y="4992961"/>
            <a:chExt cx="3120487" cy="1016000"/>
          </a:xfrm>
        </p:grpSpPr>
        <p:grpSp>
          <p:nvGrpSpPr>
            <p:cNvPr id="34" name="Group 33"/>
            <p:cNvGrpSpPr/>
            <p:nvPr/>
          </p:nvGrpSpPr>
          <p:grpSpPr>
            <a:xfrm>
              <a:off x="6652351" y="4992961"/>
              <a:ext cx="1320803" cy="1016000"/>
              <a:chOff x="6652351" y="4992961"/>
              <a:chExt cx="1320803" cy="1016000"/>
            </a:xfrm>
          </p:grpSpPr>
          <p:sp>
            <p:nvSpPr>
              <p:cNvPr id="31" name="Rounded Rectangle 30"/>
              <p:cNvSpPr/>
              <p:nvPr/>
            </p:nvSpPr>
            <p:spPr>
              <a:xfrm>
                <a:off x="6652351" y="4992961"/>
                <a:ext cx="1028700" cy="10160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906354" y="5081860"/>
                <a:ext cx="1066800" cy="769441"/>
              </a:xfrm>
              <a:prstGeom prst="rect">
                <a:avLst/>
              </a:prstGeom>
              <a:noFill/>
            </p:spPr>
            <p:txBody>
              <a:bodyPr wrap="square" rtlCol="0">
                <a:spAutoFit/>
              </a:bodyPr>
              <a:lstStyle/>
              <a:p>
                <a:r>
                  <a:rPr lang="en-US" sz="4400" dirty="0">
                    <a:solidFill>
                      <a:srgbClr val="FFFFFF"/>
                    </a:solidFill>
                  </a:rPr>
                  <a:t>6</a:t>
                </a:r>
              </a:p>
            </p:txBody>
          </p:sp>
        </p:grpSp>
        <p:sp>
          <p:nvSpPr>
            <p:cNvPr id="33" name="TextBox 32"/>
            <p:cNvSpPr txBox="1"/>
            <p:nvPr/>
          </p:nvSpPr>
          <p:spPr>
            <a:xfrm>
              <a:off x="7716566" y="5264081"/>
              <a:ext cx="2056272" cy="492443"/>
            </a:xfrm>
            <a:prstGeom prst="rect">
              <a:avLst/>
            </a:prstGeom>
            <a:noFill/>
          </p:spPr>
          <p:txBody>
            <a:bodyPr wrap="none" rtlCol="0">
              <a:spAutoFit/>
            </a:bodyPr>
            <a:lstStyle/>
            <a:p>
              <a:pPr algn="r"/>
              <a:r>
                <a:rPr lang="id-ID" sz="2600" cap="all" dirty="0">
                  <a:solidFill>
                    <a:srgbClr val="595959"/>
                  </a:solidFill>
                  <a:latin typeface="+mj-lt"/>
                </a:rPr>
                <a:t>Ties &amp; GUYS</a:t>
              </a:r>
            </a:p>
          </p:txBody>
        </p:sp>
      </p:grpSp>
      <p:sp>
        <p:nvSpPr>
          <p:cNvPr id="41" name="Rectangle 40"/>
          <p:cNvSpPr/>
          <p:nvPr/>
        </p:nvSpPr>
        <p:spPr>
          <a:xfrm>
            <a:off x="1943100" y="1529618"/>
            <a:ext cx="2451100" cy="1569660"/>
          </a:xfrm>
          <a:prstGeom prst="rect">
            <a:avLst/>
          </a:prstGeom>
        </p:spPr>
        <p:txBody>
          <a:bodyPr wrap="square">
            <a:spAutoFit/>
          </a:bodyPr>
          <a:lstStyle/>
          <a:p>
            <a:pPr algn="just"/>
            <a:r>
              <a:rPr lang="en-US" sz="1600" dirty="0">
                <a:solidFill>
                  <a:srgbClr val="595959"/>
                </a:solidFill>
              </a:rPr>
              <a:t>Describe appropriate supports for scaffolds on different surfaces and explain how to improve poor surface conditions.</a:t>
            </a:r>
            <a:endParaRPr lang="id-ID" sz="1600" dirty="0">
              <a:solidFill>
                <a:srgbClr val="595959"/>
              </a:solidFill>
            </a:endParaRPr>
          </a:p>
        </p:txBody>
      </p:sp>
      <p:sp>
        <p:nvSpPr>
          <p:cNvPr id="42" name="Rectangle 41"/>
          <p:cNvSpPr/>
          <p:nvPr/>
        </p:nvSpPr>
        <p:spPr>
          <a:xfrm>
            <a:off x="7794714" y="2890741"/>
            <a:ext cx="2873286" cy="1077218"/>
          </a:xfrm>
          <a:prstGeom prst="rect">
            <a:avLst/>
          </a:prstGeom>
        </p:spPr>
        <p:txBody>
          <a:bodyPr wrap="square">
            <a:spAutoFit/>
          </a:bodyPr>
          <a:lstStyle/>
          <a:p>
            <a:pPr algn="just"/>
            <a:r>
              <a:rPr lang="en-US" sz="1600" dirty="0">
                <a:solidFill>
                  <a:srgbClr val="595959"/>
                </a:solidFill>
              </a:rPr>
              <a:t>Identify typical platform materials, explain platform regulations, and identify potential platform hazards.</a:t>
            </a:r>
            <a:endParaRPr lang="id-ID" sz="1600" dirty="0">
              <a:solidFill>
                <a:srgbClr val="595959"/>
              </a:solidFill>
            </a:endParaRPr>
          </a:p>
        </p:txBody>
      </p:sp>
      <p:sp>
        <p:nvSpPr>
          <p:cNvPr id="43" name="Rectangle 42"/>
          <p:cNvSpPr/>
          <p:nvPr/>
        </p:nvSpPr>
        <p:spPr>
          <a:xfrm>
            <a:off x="342900" y="4045978"/>
            <a:ext cx="3937000" cy="1077218"/>
          </a:xfrm>
          <a:prstGeom prst="rect">
            <a:avLst/>
          </a:prstGeom>
        </p:spPr>
        <p:txBody>
          <a:bodyPr wrap="square">
            <a:spAutoFit/>
          </a:bodyPr>
          <a:lstStyle/>
          <a:p>
            <a:pPr algn="just"/>
            <a:r>
              <a:rPr lang="en-US" sz="1600" dirty="0">
                <a:solidFill>
                  <a:srgbClr val="595959"/>
                </a:solidFill>
              </a:rPr>
              <a:t>Describe guardrail systems and </a:t>
            </a:r>
            <a:r>
              <a:rPr lang="en-US" sz="1600" dirty="0" err="1">
                <a:solidFill>
                  <a:srgbClr val="595959"/>
                </a:solidFill>
              </a:rPr>
              <a:t>toeboards</a:t>
            </a:r>
            <a:r>
              <a:rPr lang="en-US" sz="1600" dirty="0">
                <a:solidFill>
                  <a:srgbClr val="595959"/>
                </a:solidFill>
              </a:rPr>
              <a:t> and explain when they are required. Describe other types of falling object protection.</a:t>
            </a:r>
            <a:endParaRPr lang="id-ID" sz="1600" dirty="0">
              <a:solidFill>
                <a:srgbClr val="595959"/>
              </a:solidFill>
            </a:endParaRPr>
          </a:p>
        </p:txBody>
      </p:sp>
      <p:sp>
        <p:nvSpPr>
          <p:cNvPr id="44" name="Rectangle 43"/>
          <p:cNvSpPr/>
          <p:nvPr/>
        </p:nvSpPr>
        <p:spPr>
          <a:xfrm>
            <a:off x="7782014" y="5679182"/>
            <a:ext cx="3546386" cy="830997"/>
          </a:xfrm>
          <a:prstGeom prst="rect">
            <a:avLst/>
          </a:prstGeom>
        </p:spPr>
        <p:txBody>
          <a:bodyPr wrap="square">
            <a:spAutoFit/>
          </a:bodyPr>
          <a:lstStyle/>
          <a:p>
            <a:pPr algn="just"/>
            <a:r>
              <a:rPr lang="en-US" sz="1600" dirty="0">
                <a:solidFill>
                  <a:srgbClr val="595959"/>
                </a:solidFill>
              </a:rPr>
              <a:t>Explain scaffold stability and how ties or guys are used to stabilize scaffolds.</a:t>
            </a:r>
            <a:endParaRPr lang="id-ID" sz="1600" dirty="0">
              <a:solidFill>
                <a:srgbClr val="595959"/>
              </a:solidFill>
            </a:endParaRPr>
          </a:p>
        </p:txBody>
      </p:sp>
    </p:spTree>
    <p:extLst>
      <p:ext uri="{BB962C8B-B14F-4D97-AF65-F5344CB8AC3E}">
        <p14:creationId xmlns:p14="http://schemas.microsoft.com/office/powerpoint/2010/main" val="2942297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 calcmode="lin" valueType="num">
                                      <p:cBhvr>
                                        <p:cTn id="54" dur="500" fill="hold"/>
                                        <p:tgtEl>
                                          <p:spTgt spid="70"/>
                                        </p:tgtEl>
                                        <p:attrNameLst>
                                          <p:attrName>ppt_w</p:attrName>
                                        </p:attrNameLst>
                                      </p:cBhvr>
                                      <p:tavLst>
                                        <p:tav tm="0">
                                          <p:val>
                                            <p:fltVal val="0"/>
                                          </p:val>
                                        </p:tav>
                                        <p:tav tm="100000">
                                          <p:val>
                                            <p:strVal val="#ppt_w"/>
                                          </p:val>
                                        </p:tav>
                                      </p:tavLst>
                                    </p:anim>
                                    <p:anim calcmode="lin" valueType="num">
                                      <p:cBhvr>
                                        <p:cTn id="55" dur="500" fill="hold"/>
                                        <p:tgtEl>
                                          <p:spTgt spid="70"/>
                                        </p:tgtEl>
                                        <p:attrNameLst>
                                          <p:attrName>ppt_h</p:attrName>
                                        </p:attrNameLst>
                                      </p:cBhvr>
                                      <p:tavLst>
                                        <p:tav tm="0">
                                          <p:val>
                                            <p:fltVal val="0"/>
                                          </p:val>
                                        </p:tav>
                                        <p:tav tm="100000">
                                          <p:val>
                                            <p:strVal val="#ppt_h"/>
                                          </p:val>
                                        </p:tav>
                                      </p:tavLst>
                                    </p:anim>
                                    <p:animEffect transition="in" filter="fade">
                                      <p:cBhvr>
                                        <p:cTn id="56" dur="500"/>
                                        <p:tgtEl>
                                          <p:spTgt spid="70"/>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right)">
                                      <p:cBhvr>
                                        <p:cTn id="60" dur="500"/>
                                        <p:tgtEl>
                                          <p:spTgt spid="71"/>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6000"/>
                            </p:stCondLst>
                            <p:childTnLst>
                              <p:par>
                                <p:cTn id="69" presetID="22" presetClass="entr" presetSubtype="1"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up)">
                                      <p:cBhvr>
                                        <p:cTn id="71" dur="500"/>
                                        <p:tgtEl>
                                          <p:spTgt spid="7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Effect transition="in" filter="fade">
                                      <p:cBhvr>
                                        <p:cTn id="77" dur="500"/>
                                        <p:tgtEl>
                                          <p:spTgt spid="79"/>
                                        </p:tgtEl>
                                      </p:cBhvr>
                                    </p:animEffect>
                                  </p:childTnLst>
                                </p:cTn>
                              </p:par>
                            </p:childTnLst>
                          </p:cTn>
                        </p:par>
                        <p:par>
                          <p:cTn id="78" fill="hold">
                            <p:stCondLst>
                              <p:cond delay="7000"/>
                            </p:stCondLst>
                            <p:childTnLst>
                              <p:par>
                                <p:cTn id="79" presetID="22" presetClass="entr" presetSubtype="8" fill="hold" nodeType="after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wipe(left)">
                                      <p:cBhvr>
                                        <p:cTn id="81" dur="500"/>
                                        <p:tgtEl>
                                          <p:spTgt spid="80"/>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par>
                          <p:cTn id="89" fill="hold">
                            <p:stCondLst>
                              <p:cond delay="8000"/>
                            </p:stCondLst>
                            <p:childTnLst>
                              <p:par>
                                <p:cTn id="90" presetID="22" presetClass="entr" presetSubtype="1" fill="hold" nodeType="after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wipe(up)">
                                      <p:cBhvr>
                                        <p:cTn id="9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70" grpId="0" animBg="1"/>
      <p:bldP spid="79" grpId="0" animBg="1"/>
      <p:bldP spid="41" grpId="0"/>
      <p:bldP spid="42" grpId="0"/>
      <p:bldP spid="43"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
        <p:nvSpPr>
          <p:cNvPr id="6" name="TextBox 5"/>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FOUNDATION-related regulations </a:t>
            </a:r>
            <a:r>
              <a:rPr lang="en-US" sz="2400" dirty="0">
                <a:solidFill>
                  <a:srgbClr val="595959"/>
                </a:solidFill>
              </a:rPr>
              <a:t>from your local jurisdiction in the space provided on page 58 of your </a:t>
            </a:r>
            <a:r>
              <a:rPr lang="en-US" sz="2400" i="1" dirty="0">
                <a:solidFill>
                  <a:srgbClr val="595959"/>
                </a:solidFill>
              </a:rPr>
              <a:t>Scaffold Fundamentals </a:t>
            </a:r>
            <a:r>
              <a:rPr lang="en-US" sz="2400" dirty="0">
                <a:solidFill>
                  <a:srgbClr val="595959"/>
                </a:solidFill>
              </a:rPr>
              <a:t>Study Guide.</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33862" y="680759"/>
            <a:ext cx="9124313" cy="830997"/>
          </a:xfrm>
          <a:prstGeom prst="rect">
            <a:avLst/>
          </a:prstGeom>
          <a:noFill/>
        </p:spPr>
        <p:txBody>
          <a:bodyPr wrap="none" rtlCol="0">
            <a:spAutoFit/>
          </a:bodyPr>
          <a:lstStyle/>
          <a:p>
            <a:pPr algn="ctr"/>
            <a:r>
              <a:rPr lang="id-ID" sz="4800" cap="all" dirty="0">
                <a:solidFill>
                  <a:schemeClr val="tx2"/>
                </a:solidFill>
                <a:latin typeface="+mj-lt"/>
              </a:rPr>
              <a:t>Foundation Wall of Shame</a:t>
            </a:r>
            <a:endParaRPr lang="en-US" sz="4800" cap="all" dirty="0">
              <a:solidFill>
                <a:schemeClr val="tx2"/>
              </a:solidFill>
              <a:latin typeface="+mj-lt"/>
            </a:endParaRPr>
          </a:p>
        </p:txBody>
      </p:sp>
      <p:pic>
        <p:nvPicPr>
          <p:cNvPr id="5" name="Picture 4" descr="ASW 1 April.jpg"/>
          <p:cNvPicPr>
            <a:picLocks noChangeAspect="1"/>
          </p:cNvPicPr>
          <p:nvPr/>
        </p:nvPicPr>
        <p:blipFill>
          <a:blip r:embed="rId3"/>
          <a:srcRect l="50211"/>
          <a:stretch>
            <a:fillRect/>
          </a:stretch>
        </p:blipFill>
        <p:spPr>
          <a:xfrm>
            <a:off x="170499" y="1600236"/>
            <a:ext cx="1810701" cy="2222464"/>
          </a:xfrm>
          <a:prstGeom prst="rect">
            <a:avLst/>
          </a:prstGeom>
        </p:spPr>
      </p:pic>
      <p:pic>
        <p:nvPicPr>
          <p:cNvPr id="6" name="Picture 5" descr="scaffold_base_7405-L.jpg"/>
          <p:cNvPicPr>
            <a:picLocks noChangeAspect="1"/>
          </p:cNvPicPr>
          <p:nvPr/>
        </p:nvPicPr>
        <p:blipFill>
          <a:blip r:embed="rId4"/>
          <a:srcRect l="45833" b="6852"/>
          <a:stretch>
            <a:fillRect/>
          </a:stretch>
        </p:blipFill>
        <p:spPr>
          <a:xfrm>
            <a:off x="2057400" y="1613519"/>
            <a:ext cx="1701800" cy="2194885"/>
          </a:xfrm>
          <a:prstGeom prst="rect">
            <a:avLst/>
          </a:prstGeom>
        </p:spPr>
      </p:pic>
      <p:pic>
        <p:nvPicPr>
          <p:cNvPr id="8" name="Picture 7" descr="scaffold footing.jpg"/>
          <p:cNvPicPr>
            <a:picLocks noChangeAspect="1"/>
          </p:cNvPicPr>
          <p:nvPr/>
        </p:nvPicPr>
        <p:blipFill>
          <a:blip r:embed="rId5"/>
          <a:stretch>
            <a:fillRect/>
          </a:stretch>
        </p:blipFill>
        <p:spPr>
          <a:xfrm>
            <a:off x="3839222" y="1619827"/>
            <a:ext cx="3209278" cy="2178561"/>
          </a:xfrm>
          <a:prstGeom prst="rect">
            <a:avLst/>
          </a:prstGeom>
        </p:spPr>
      </p:pic>
      <p:pic>
        <p:nvPicPr>
          <p:cNvPr id="13" name="Picture 12" descr="2.jpg"/>
          <p:cNvPicPr>
            <a:picLocks noChangeAspect="1"/>
          </p:cNvPicPr>
          <p:nvPr/>
        </p:nvPicPr>
        <p:blipFill>
          <a:blip r:embed="rId6"/>
          <a:srcRect t="11156"/>
          <a:stretch>
            <a:fillRect/>
          </a:stretch>
        </p:blipFill>
        <p:spPr>
          <a:xfrm>
            <a:off x="7150100" y="1638300"/>
            <a:ext cx="2870200" cy="2158999"/>
          </a:xfrm>
          <a:prstGeom prst="rect">
            <a:avLst/>
          </a:prstGeom>
        </p:spPr>
      </p:pic>
      <p:pic>
        <p:nvPicPr>
          <p:cNvPr id="14" name="Picture 13" descr="622-astable-scaffolding (1).jpg"/>
          <p:cNvPicPr>
            <a:picLocks noChangeAspect="1"/>
          </p:cNvPicPr>
          <p:nvPr/>
        </p:nvPicPr>
        <p:blipFill>
          <a:blip r:embed="rId7"/>
          <a:stretch>
            <a:fillRect/>
          </a:stretch>
        </p:blipFill>
        <p:spPr>
          <a:xfrm>
            <a:off x="158750" y="3873500"/>
            <a:ext cx="4083050" cy="2426498"/>
          </a:xfrm>
          <a:prstGeom prst="rect">
            <a:avLst/>
          </a:prstGeom>
        </p:spPr>
      </p:pic>
      <p:pic>
        <p:nvPicPr>
          <p:cNvPr id="15" name="Picture 14" descr="Hillen2.jpg"/>
          <p:cNvPicPr>
            <a:picLocks noChangeAspect="1"/>
          </p:cNvPicPr>
          <p:nvPr/>
        </p:nvPicPr>
        <p:blipFill>
          <a:blip r:embed="rId8"/>
          <a:stretch>
            <a:fillRect/>
          </a:stretch>
        </p:blipFill>
        <p:spPr>
          <a:xfrm>
            <a:off x="4305300" y="3867150"/>
            <a:ext cx="3213100" cy="2409825"/>
          </a:xfrm>
          <a:prstGeom prst="rect">
            <a:avLst/>
          </a:prstGeom>
        </p:spPr>
      </p:pic>
      <p:pic>
        <p:nvPicPr>
          <p:cNvPr id="16" name="Picture 15" descr="Spotting-Safety-Scaffold-Footing-picture-5.19.jpg"/>
          <p:cNvPicPr>
            <a:picLocks noChangeAspect="1"/>
          </p:cNvPicPr>
          <p:nvPr/>
        </p:nvPicPr>
        <p:blipFill>
          <a:blip r:embed="rId9"/>
          <a:srcRect l="32038"/>
          <a:stretch>
            <a:fillRect/>
          </a:stretch>
        </p:blipFill>
        <p:spPr>
          <a:xfrm>
            <a:off x="10083800" y="1600200"/>
            <a:ext cx="1752600" cy="2213552"/>
          </a:xfrm>
          <a:prstGeom prst="rect">
            <a:avLst/>
          </a:prstGeom>
        </p:spPr>
      </p:pic>
      <p:pic>
        <p:nvPicPr>
          <p:cNvPr id="17" name="Picture 16"/>
          <p:cNvPicPr>
            <a:picLocks noChangeAspect="1"/>
          </p:cNvPicPr>
          <p:nvPr/>
        </p:nvPicPr>
        <p:blipFill>
          <a:blip r:embed="rId10"/>
          <a:srcRect l="36461" t="33753" b="20403"/>
          <a:stretch>
            <a:fillRect/>
          </a:stretch>
        </p:blipFill>
        <p:spPr>
          <a:xfrm>
            <a:off x="7620000" y="3873500"/>
            <a:ext cx="4271434" cy="2311400"/>
          </a:xfrm>
          <a:prstGeom prst="rect">
            <a:avLst/>
          </a:prstGeom>
        </p:spPr>
      </p:pic>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171449" y="139700"/>
            <a:ext cx="3260947" cy="774700"/>
          </a:xfrm>
          <a:prstGeom prst="rect">
            <a:avLst/>
          </a:prstGeom>
        </p:spPr>
      </p:pic>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sphalt.jpg"/>
          <p:cNvPicPr>
            <a:picLocks/>
          </p:cNvPicPr>
          <p:nvPr/>
        </p:nvPicPr>
        <p:blipFill>
          <a:blip r:embed="rId3"/>
          <a:srcRect t="-1858" r="27514"/>
          <a:stretch>
            <a:fillRect/>
          </a:stretch>
        </p:blipFill>
        <p:spPr>
          <a:xfrm>
            <a:off x="7159206" y="4312251"/>
            <a:ext cx="2327594" cy="2331948"/>
          </a:xfrm>
          <a:prstGeom prst="rect">
            <a:avLst/>
          </a:prstGeom>
        </p:spPr>
      </p:pic>
      <p:pic>
        <p:nvPicPr>
          <p:cNvPr id="35" name="Picture 34" descr="concrete.jpg"/>
          <p:cNvPicPr>
            <a:picLocks/>
          </p:cNvPicPr>
          <p:nvPr/>
        </p:nvPicPr>
        <p:blipFill>
          <a:blip r:embed="rId4"/>
          <a:stretch>
            <a:fillRect/>
          </a:stretch>
        </p:blipFill>
        <p:spPr>
          <a:xfrm>
            <a:off x="2792668" y="3022600"/>
            <a:ext cx="2321131" cy="2330500"/>
          </a:xfrm>
          <a:prstGeom prst="rect">
            <a:avLst/>
          </a:prstGeom>
        </p:spPr>
      </p:pic>
      <p:sp>
        <p:nvSpPr>
          <p:cNvPr id="52" name="TextBox 51"/>
          <p:cNvSpPr txBox="1"/>
          <p:nvPr/>
        </p:nvSpPr>
        <p:spPr>
          <a:xfrm>
            <a:off x="3069007" y="729735"/>
            <a:ext cx="6054061" cy="830997"/>
          </a:xfrm>
          <a:prstGeom prst="rect">
            <a:avLst/>
          </a:prstGeom>
          <a:noFill/>
        </p:spPr>
        <p:txBody>
          <a:bodyPr wrap="none" rtlCol="0">
            <a:spAutoFit/>
          </a:bodyPr>
          <a:lstStyle/>
          <a:p>
            <a:pPr algn="ctr"/>
            <a:r>
              <a:rPr lang="id-ID" sz="4800" cap="all" dirty="0">
                <a:solidFill>
                  <a:schemeClr val="tx2"/>
                </a:solidFill>
                <a:latin typeface="+mj-lt"/>
              </a:rPr>
              <a:t>Ground Surfaces</a:t>
            </a:r>
            <a:endParaRPr lang="en-US" sz="4800" cap="all" dirty="0">
              <a:solidFill>
                <a:schemeClr val="tx2"/>
              </a:solidFill>
              <a:latin typeface="+mj-lt"/>
            </a:endParaRPr>
          </a:p>
        </p:txBody>
      </p:sp>
      <p:grpSp>
        <p:nvGrpSpPr>
          <p:cNvPr id="2" name="Group 28"/>
          <p:cNvGrpSpPr/>
          <p:nvPr/>
        </p:nvGrpSpPr>
        <p:grpSpPr>
          <a:xfrm>
            <a:off x="4978400" y="1879599"/>
            <a:ext cx="2120900" cy="622301"/>
            <a:chOff x="5568818" y="1490121"/>
            <a:chExt cx="1054364" cy="1054364"/>
          </a:xfrm>
          <a:solidFill>
            <a:schemeClr val="tx2">
              <a:alpha val="65000"/>
            </a:schemeClr>
          </a:solidFill>
        </p:grpSpPr>
        <p:sp>
          <p:nvSpPr>
            <p:cNvPr id="19" name="Rectangle 18"/>
            <p:cNvSpPr/>
            <p:nvPr/>
          </p:nvSpPr>
          <p:spPr>
            <a:xfrm>
              <a:off x="5568818" y="1490121"/>
              <a:ext cx="1054364" cy="1054364"/>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p:nvSpPr>
          <p:spPr>
            <a:xfrm>
              <a:off x="5568818" y="2457615"/>
              <a:ext cx="1054364" cy="86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Box 4"/>
          <p:cNvSpPr txBox="1"/>
          <p:nvPr/>
        </p:nvSpPr>
        <p:spPr>
          <a:xfrm>
            <a:off x="5110840" y="1933536"/>
            <a:ext cx="1868721" cy="461665"/>
          </a:xfrm>
          <a:prstGeom prst="rect">
            <a:avLst/>
          </a:prstGeom>
          <a:noFill/>
        </p:spPr>
        <p:txBody>
          <a:bodyPr wrap="none" rtlCol="0">
            <a:spAutoFit/>
          </a:bodyPr>
          <a:lstStyle/>
          <a:p>
            <a:pPr algn="ctr"/>
            <a:r>
              <a:rPr lang="id-ID" sz="2400" dirty="0">
                <a:solidFill>
                  <a:schemeClr val="bg1"/>
                </a:solidFill>
                <a:latin typeface="+mj-lt"/>
              </a:rPr>
              <a:t>STRONGEST</a:t>
            </a:r>
          </a:p>
        </p:txBody>
      </p:sp>
      <p:cxnSp>
        <p:nvCxnSpPr>
          <p:cNvPr id="7" name="Straight Connector 6"/>
          <p:cNvCxnSpPr/>
          <p:nvPr/>
        </p:nvCxnSpPr>
        <p:spPr>
          <a:xfrm>
            <a:off x="6096000" y="2544485"/>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11"/>
          <p:cNvGrpSpPr/>
          <p:nvPr/>
        </p:nvGrpSpPr>
        <p:grpSpPr>
          <a:xfrm>
            <a:off x="0" y="3961423"/>
            <a:ext cx="2946400" cy="1366576"/>
            <a:chOff x="1979525" y="3587055"/>
            <a:chExt cx="3761169" cy="1366576"/>
          </a:xfrm>
          <a:solidFill>
            <a:schemeClr val="accent1"/>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0" name="Straight Connector 29"/>
          <p:cNvCxnSpPr/>
          <p:nvPr/>
        </p:nvCxnSpPr>
        <p:spPr>
          <a:xfrm>
            <a:off x="6096000" y="4200211"/>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30"/>
          <p:cNvGrpSpPr/>
          <p:nvPr/>
        </p:nvGrpSpPr>
        <p:grpSpPr>
          <a:xfrm flipH="1">
            <a:off x="9319831" y="5267709"/>
            <a:ext cx="3761169" cy="1366576"/>
            <a:chOff x="1979525" y="3587055"/>
            <a:chExt cx="3761169" cy="1366576"/>
          </a:xfrm>
          <a:solidFill>
            <a:schemeClr val="accent2"/>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7" name="Straight Connector 36"/>
          <p:cNvCxnSpPr/>
          <p:nvPr/>
        </p:nvCxnSpPr>
        <p:spPr>
          <a:xfrm>
            <a:off x="6096000" y="5551714"/>
            <a:ext cx="0" cy="1431890"/>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94764" y="3469533"/>
            <a:ext cx="1828145" cy="461665"/>
          </a:xfrm>
          <a:prstGeom prst="rect">
            <a:avLst/>
          </a:prstGeom>
          <a:noFill/>
        </p:spPr>
        <p:txBody>
          <a:bodyPr wrap="none" rtlCol="0">
            <a:spAutoFit/>
          </a:bodyPr>
          <a:lstStyle/>
          <a:p>
            <a:pPr algn="r"/>
            <a:r>
              <a:rPr lang="id-ID" sz="2400" cap="all" dirty="0">
                <a:solidFill>
                  <a:srgbClr val="333F50"/>
                </a:solidFill>
                <a:latin typeface="+mj-lt"/>
              </a:rPr>
              <a:t>Concrete</a:t>
            </a:r>
          </a:p>
        </p:txBody>
      </p:sp>
      <p:sp>
        <p:nvSpPr>
          <p:cNvPr id="63" name="TextBox 62"/>
          <p:cNvSpPr txBox="1"/>
          <p:nvPr/>
        </p:nvSpPr>
        <p:spPr>
          <a:xfrm>
            <a:off x="9539995" y="5566508"/>
            <a:ext cx="2002630" cy="861774"/>
          </a:xfrm>
          <a:prstGeom prst="rect">
            <a:avLst/>
          </a:prstGeom>
          <a:noFill/>
        </p:spPr>
        <p:txBody>
          <a:bodyPr wrap="square" rtlCol="0">
            <a:spAutoFit/>
          </a:bodyPr>
          <a:lstStyle/>
          <a:p>
            <a:pPr algn="ctr"/>
            <a:r>
              <a:rPr lang="fr-CA" sz="2500" dirty="0">
                <a:solidFill>
                  <a:schemeClr val="bg1"/>
                </a:solidFill>
                <a:cs typeface="Raavi" panose="02000500000000000000" pitchFamily="2"/>
              </a:rPr>
              <a:t>98,000 </a:t>
            </a:r>
            <a:r>
              <a:rPr lang="fr-CA" sz="2500" dirty="0" err="1">
                <a:solidFill>
                  <a:schemeClr val="bg1"/>
                </a:solidFill>
                <a:cs typeface="Raavi" panose="02000500000000000000" pitchFamily="2"/>
              </a:rPr>
              <a:t>psf</a:t>
            </a:r>
            <a:endParaRPr lang="fr-CA" sz="2500" dirty="0">
              <a:solidFill>
                <a:schemeClr val="bg1"/>
              </a:solidFill>
              <a:cs typeface="Raavi" panose="02000500000000000000" pitchFamily="2"/>
            </a:endParaRPr>
          </a:p>
          <a:p>
            <a:pPr algn="ctr"/>
            <a:r>
              <a:rPr lang="fr-CA" sz="2500" dirty="0">
                <a:solidFill>
                  <a:schemeClr val="bg1"/>
                </a:solidFill>
                <a:cs typeface="Raavi" panose="02000500000000000000" pitchFamily="2"/>
              </a:rPr>
              <a:t>4692 </a:t>
            </a:r>
            <a:r>
              <a:rPr lang="fr-CA" sz="2500" dirty="0" err="1">
                <a:solidFill>
                  <a:schemeClr val="bg1"/>
                </a:solidFill>
                <a:cs typeface="Raavi" panose="02000500000000000000" pitchFamily="2"/>
              </a:rPr>
              <a:t>kPa</a:t>
            </a:r>
            <a:endParaRPr lang="id-ID" sz="2500" dirty="0">
              <a:solidFill>
                <a:schemeClr val="bg1"/>
              </a:solidFill>
              <a:cs typeface="Raavi" panose="02000500000000000000" pitchFamily="2"/>
            </a:endParaRPr>
          </a:p>
        </p:txBody>
      </p:sp>
      <p:sp>
        <p:nvSpPr>
          <p:cNvPr id="68" name="TextBox 67"/>
          <p:cNvSpPr txBox="1"/>
          <p:nvPr/>
        </p:nvSpPr>
        <p:spPr>
          <a:xfrm>
            <a:off x="9485120" y="4802943"/>
            <a:ext cx="1444777" cy="461665"/>
          </a:xfrm>
          <a:prstGeom prst="rect">
            <a:avLst/>
          </a:prstGeom>
          <a:noFill/>
        </p:spPr>
        <p:txBody>
          <a:bodyPr wrap="none" rtlCol="0">
            <a:spAutoFit/>
          </a:bodyPr>
          <a:lstStyle/>
          <a:p>
            <a:r>
              <a:rPr lang="id-ID" sz="2400" cap="all" dirty="0">
                <a:solidFill>
                  <a:srgbClr val="333F50"/>
                </a:solidFill>
                <a:latin typeface="+mj-lt"/>
              </a:rPr>
              <a:t>Asphalt</a:t>
            </a:r>
          </a:p>
        </p:txBody>
      </p:sp>
      <p:sp>
        <p:nvSpPr>
          <p:cNvPr id="36" name="TextBox 35"/>
          <p:cNvSpPr txBox="1"/>
          <p:nvPr/>
        </p:nvSpPr>
        <p:spPr>
          <a:xfrm>
            <a:off x="419100" y="4140200"/>
            <a:ext cx="1981200" cy="938719"/>
          </a:xfrm>
          <a:prstGeom prst="rect">
            <a:avLst/>
          </a:prstGeom>
          <a:noFill/>
        </p:spPr>
        <p:txBody>
          <a:bodyPr wrap="square" rtlCol="0">
            <a:spAutoFit/>
          </a:bodyPr>
          <a:lstStyle/>
          <a:p>
            <a:pPr>
              <a:spcAft>
                <a:spcPts val="600"/>
              </a:spcAft>
            </a:pPr>
            <a:r>
              <a:rPr lang="en-US" sz="2500" dirty="0">
                <a:solidFill>
                  <a:srgbClr val="FFFFFF"/>
                </a:solidFill>
              </a:rPr>
              <a:t>400,000 </a:t>
            </a:r>
            <a:r>
              <a:rPr lang="en-US" sz="2500" dirty="0" err="1">
                <a:solidFill>
                  <a:srgbClr val="FFFFFF"/>
                </a:solidFill>
              </a:rPr>
              <a:t>psf</a:t>
            </a:r>
            <a:endParaRPr lang="en-US" sz="2500" dirty="0">
              <a:solidFill>
                <a:srgbClr val="FFFFFF"/>
              </a:solidFill>
            </a:endParaRPr>
          </a:p>
          <a:p>
            <a:pPr>
              <a:spcAft>
                <a:spcPts val="600"/>
              </a:spcAft>
            </a:pPr>
            <a:r>
              <a:rPr lang="en-US" sz="2500" dirty="0">
                <a:solidFill>
                  <a:srgbClr val="FFFFFF"/>
                </a:solidFill>
              </a:rPr>
              <a:t>19,152 </a:t>
            </a:r>
            <a:r>
              <a:rPr lang="en-US" sz="2500" dirty="0" err="1">
                <a:solidFill>
                  <a:srgbClr val="FFFFFF"/>
                </a:solidFill>
              </a:rPr>
              <a:t>kPa</a:t>
            </a:r>
            <a:endParaRPr lang="en-US" sz="2500" dirty="0">
              <a:solidFill>
                <a:srgbClr val="FFFFFF"/>
              </a:solidFill>
            </a:endParaRPr>
          </a:p>
        </p:txBody>
      </p:sp>
      <p:cxnSp>
        <p:nvCxnSpPr>
          <p:cNvPr id="23" name="Straight Connector 22"/>
          <p:cNvCxnSpPr>
            <a:endCxn id="35" idx="3"/>
          </p:cNvCxnSpPr>
          <p:nvPr/>
        </p:nvCxnSpPr>
        <p:spPr>
          <a:xfrm rot="10800000">
            <a:off x="5113800" y="4187850"/>
            <a:ext cx="944101" cy="315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38" idx="1"/>
          </p:cNvCxnSpPr>
          <p:nvPr/>
        </p:nvCxnSpPr>
        <p:spPr>
          <a:xfrm flipV="1">
            <a:off x="6121400" y="5478225"/>
            <a:ext cx="1037806" cy="20875"/>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88322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20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par>
                                <p:cTn id="47" presetID="22" presetClass="entr" presetSubtype="2"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right)">
                                      <p:cBhvr>
                                        <p:cTn id="49" dur="500"/>
                                        <p:tgtEl>
                                          <p:spTgt spid="4"/>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par>
                                <p:cTn id="54" presetID="10"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48" grpId="0"/>
      <p:bldP spid="6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lay.jpg"/>
          <p:cNvPicPr>
            <a:picLocks noChangeAspect="1"/>
          </p:cNvPicPr>
          <p:nvPr/>
        </p:nvPicPr>
        <p:blipFill>
          <a:blip r:embed="rId3"/>
          <a:srcRect l="38827" b="7809"/>
          <a:stretch>
            <a:fillRect/>
          </a:stretch>
        </p:blipFill>
        <p:spPr>
          <a:xfrm>
            <a:off x="6997700" y="4425950"/>
            <a:ext cx="2311399" cy="2324100"/>
          </a:xfrm>
          <a:prstGeom prst="rect">
            <a:avLst/>
          </a:prstGeom>
        </p:spPr>
      </p:pic>
      <p:pic>
        <p:nvPicPr>
          <p:cNvPr id="41" name="Picture 40" descr="gravel.jpg"/>
          <p:cNvPicPr>
            <a:picLocks/>
          </p:cNvPicPr>
          <p:nvPr/>
        </p:nvPicPr>
        <p:blipFill>
          <a:blip r:embed="rId4"/>
          <a:srcRect t="31583" r="61906"/>
          <a:stretch>
            <a:fillRect/>
          </a:stretch>
        </p:blipFill>
        <p:spPr>
          <a:xfrm>
            <a:off x="6983984" y="1358900"/>
            <a:ext cx="2310316" cy="2310956"/>
          </a:xfrm>
          <a:prstGeom prst="rect">
            <a:avLst/>
          </a:prstGeom>
        </p:spPr>
      </p:pic>
      <p:pic>
        <p:nvPicPr>
          <p:cNvPr id="43" name="Picture 42" descr="coarse-sand.jpg"/>
          <p:cNvPicPr>
            <a:picLocks/>
          </p:cNvPicPr>
          <p:nvPr/>
        </p:nvPicPr>
        <p:blipFill>
          <a:blip r:embed="rId5"/>
          <a:srcRect r="43300"/>
          <a:stretch>
            <a:fillRect/>
          </a:stretch>
        </p:blipFill>
        <p:spPr>
          <a:xfrm>
            <a:off x="2912968" y="3149600"/>
            <a:ext cx="2308832" cy="2311400"/>
          </a:xfrm>
          <a:prstGeom prst="rect">
            <a:avLst/>
          </a:prstGeom>
        </p:spPr>
      </p:pic>
      <p:pic>
        <p:nvPicPr>
          <p:cNvPr id="42" name="Picture 41" descr="bedrock.JPG"/>
          <p:cNvPicPr>
            <a:picLocks/>
          </p:cNvPicPr>
          <p:nvPr/>
        </p:nvPicPr>
        <p:blipFill>
          <a:blip r:embed="rId6"/>
          <a:srcRect l="30969" t="12079"/>
          <a:stretch>
            <a:fillRect/>
          </a:stretch>
        </p:blipFill>
        <p:spPr>
          <a:xfrm>
            <a:off x="2781300" y="0"/>
            <a:ext cx="2362200" cy="2343201"/>
          </a:xfrm>
          <a:prstGeom prst="rect">
            <a:avLst/>
          </a:prstGeom>
        </p:spPr>
      </p:pic>
      <p:cxnSp>
        <p:nvCxnSpPr>
          <p:cNvPr id="7" name="Straight Connector 6"/>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Group 11"/>
          <p:cNvGrpSpPr/>
          <p:nvPr/>
        </p:nvGrpSpPr>
        <p:grpSpPr>
          <a:xfrm>
            <a:off x="0" y="985138"/>
            <a:ext cx="2908594" cy="1366576"/>
            <a:chOff x="1979525" y="3587055"/>
            <a:chExt cx="3761169" cy="1366576"/>
          </a:xfrm>
          <a:solidFill>
            <a:schemeClr val="accent3"/>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0" name="Straight Connector 29"/>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30"/>
          <p:cNvGrpSpPr/>
          <p:nvPr/>
        </p:nvGrpSpPr>
        <p:grpSpPr>
          <a:xfrm flipH="1">
            <a:off x="9129331" y="2291424"/>
            <a:ext cx="3761169" cy="1366576"/>
            <a:chOff x="1979525" y="3587055"/>
            <a:chExt cx="3761169" cy="1366576"/>
          </a:xfrm>
          <a:solidFill>
            <a:schemeClr val="accent4"/>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8" name="TextBox 47"/>
          <p:cNvSpPr txBox="1"/>
          <p:nvPr/>
        </p:nvSpPr>
        <p:spPr>
          <a:xfrm>
            <a:off x="1131913" y="442448"/>
            <a:ext cx="1641796" cy="461665"/>
          </a:xfrm>
          <a:prstGeom prst="rect">
            <a:avLst/>
          </a:prstGeom>
          <a:noFill/>
        </p:spPr>
        <p:txBody>
          <a:bodyPr wrap="none" rtlCol="0">
            <a:spAutoFit/>
          </a:bodyPr>
          <a:lstStyle/>
          <a:p>
            <a:pPr algn="r"/>
            <a:r>
              <a:rPr lang="id-ID" sz="2400" cap="all" dirty="0">
                <a:solidFill>
                  <a:srgbClr val="333F50"/>
                </a:solidFill>
                <a:latin typeface="+mj-lt"/>
              </a:rPr>
              <a:t>Bedrock</a:t>
            </a:r>
          </a:p>
        </p:txBody>
      </p:sp>
      <p:sp>
        <p:nvSpPr>
          <p:cNvPr id="68" name="TextBox 67"/>
          <p:cNvSpPr txBox="1"/>
          <p:nvPr/>
        </p:nvSpPr>
        <p:spPr>
          <a:xfrm>
            <a:off x="9370820" y="1788558"/>
            <a:ext cx="1353255" cy="461665"/>
          </a:xfrm>
          <a:prstGeom prst="rect">
            <a:avLst/>
          </a:prstGeom>
          <a:noFill/>
        </p:spPr>
        <p:txBody>
          <a:bodyPr wrap="none" rtlCol="0">
            <a:spAutoFit/>
          </a:bodyPr>
          <a:lstStyle/>
          <a:p>
            <a:r>
              <a:rPr lang="id-ID" sz="2400" cap="all" dirty="0">
                <a:solidFill>
                  <a:srgbClr val="333F50"/>
                </a:solidFill>
                <a:latin typeface="+mj-lt"/>
              </a:rPr>
              <a:t>Gravel</a:t>
            </a:r>
          </a:p>
        </p:txBody>
      </p:sp>
      <p:cxnSp>
        <p:nvCxnSpPr>
          <p:cNvPr id="26" name="Straight Connector 25"/>
          <p:cNvCxnSpPr/>
          <p:nvPr/>
        </p:nvCxnSpPr>
        <p:spPr>
          <a:xfrm>
            <a:off x="6096000" y="29921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0" y="43637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96000" y="5706782"/>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58"/>
          <p:cNvGrpSpPr/>
          <p:nvPr/>
        </p:nvGrpSpPr>
        <p:grpSpPr>
          <a:xfrm>
            <a:off x="-88899" y="4059901"/>
            <a:ext cx="3175000" cy="1366576"/>
            <a:chOff x="1979525" y="3510855"/>
            <a:chExt cx="3761169" cy="1366576"/>
          </a:xfrm>
          <a:solidFill>
            <a:schemeClr val="accent5"/>
          </a:solidFill>
        </p:grpSpPr>
        <p:sp>
          <p:nvSpPr>
            <p:cNvPr id="60" name="Rectangle 59"/>
            <p:cNvSpPr/>
            <p:nvPr/>
          </p:nvSpPr>
          <p:spPr>
            <a:xfrm>
              <a:off x="1979525" y="3510855"/>
              <a:ext cx="3589292"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1" name="Isosceles Triangle 6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5" name="Group 61"/>
          <p:cNvGrpSpPr/>
          <p:nvPr/>
        </p:nvGrpSpPr>
        <p:grpSpPr>
          <a:xfrm flipH="1">
            <a:off x="9143707" y="4896287"/>
            <a:ext cx="3761169" cy="1366576"/>
            <a:chOff x="1979525" y="3587055"/>
            <a:chExt cx="3761169" cy="1366576"/>
          </a:xfrm>
          <a:solidFill>
            <a:schemeClr val="accent2"/>
          </a:solidFill>
        </p:grpSpPr>
        <p:sp>
          <p:nvSpPr>
            <p:cNvPr id="64" name="Rectangle 63"/>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Isosceles Triangle 64"/>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2" name="TextBox 71"/>
          <p:cNvSpPr txBox="1"/>
          <p:nvPr/>
        </p:nvSpPr>
        <p:spPr>
          <a:xfrm>
            <a:off x="529972" y="3580711"/>
            <a:ext cx="2358037" cy="461665"/>
          </a:xfrm>
          <a:prstGeom prst="rect">
            <a:avLst/>
          </a:prstGeom>
          <a:noFill/>
        </p:spPr>
        <p:txBody>
          <a:bodyPr wrap="none" rtlCol="0">
            <a:spAutoFit/>
          </a:bodyPr>
          <a:lstStyle/>
          <a:p>
            <a:pPr algn="r"/>
            <a:r>
              <a:rPr lang="id-ID" sz="2400" cap="all" dirty="0">
                <a:solidFill>
                  <a:srgbClr val="333F50"/>
                </a:solidFill>
                <a:latin typeface="+mj-lt"/>
              </a:rPr>
              <a:t>Coarse Sand</a:t>
            </a:r>
          </a:p>
        </p:txBody>
      </p:sp>
      <p:sp>
        <p:nvSpPr>
          <p:cNvPr id="76" name="TextBox 75"/>
          <p:cNvSpPr txBox="1"/>
          <p:nvPr/>
        </p:nvSpPr>
        <p:spPr>
          <a:xfrm>
            <a:off x="9320020" y="4393421"/>
            <a:ext cx="954107" cy="461665"/>
          </a:xfrm>
          <a:prstGeom prst="rect">
            <a:avLst/>
          </a:prstGeom>
          <a:noFill/>
        </p:spPr>
        <p:txBody>
          <a:bodyPr wrap="none" rtlCol="0">
            <a:spAutoFit/>
          </a:bodyPr>
          <a:lstStyle/>
          <a:p>
            <a:r>
              <a:rPr lang="id-ID" sz="2400" cap="all" dirty="0">
                <a:solidFill>
                  <a:srgbClr val="333F50"/>
                </a:solidFill>
                <a:latin typeface="+mj-lt"/>
              </a:rPr>
              <a:t>Clay</a:t>
            </a:r>
          </a:p>
        </p:txBody>
      </p:sp>
      <p:sp>
        <p:nvSpPr>
          <p:cNvPr id="40" name="TextBox 39"/>
          <p:cNvSpPr txBox="1"/>
          <p:nvPr/>
        </p:nvSpPr>
        <p:spPr>
          <a:xfrm>
            <a:off x="0" y="1146908"/>
            <a:ext cx="2730501" cy="954107"/>
          </a:xfrm>
          <a:prstGeom prst="rect">
            <a:avLst/>
          </a:prstGeom>
          <a:noFill/>
        </p:spPr>
        <p:txBody>
          <a:bodyPr wrap="square" rtlCol="0">
            <a:spAutoFit/>
          </a:bodyPr>
          <a:lstStyle/>
          <a:p>
            <a:pPr algn="ctr"/>
            <a:r>
              <a:rPr lang="fr-CA" sz="2800" spc="-150" dirty="0">
                <a:solidFill>
                  <a:schemeClr val="bg1"/>
                </a:solidFill>
                <a:cs typeface="Raavi" panose="02000500000000000000" pitchFamily="2"/>
              </a:rPr>
              <a:t>4000 -12000 </a:t>
            </a:r>
            <a:r>
              <a:rPr lang="fr-CA" sz="2800" spc="-150" dirty="0" err="1">
                <a:solidFill>
                  <a:schemeClr val="bg1"/>
                </a:solidFill>
                <a:cs typeface="Raavi" panose="02000500000000000000" pitchFamily="2"/>
              </a:rPr>
              <a:t>psf</a:t>
            </a:r>
            <a:endParaRPr lang="fr-CA" sz="2800" spc="-150" dirty="0">
              <a:solidFill>
                <a:schemeClr val="bg1"/>
              </a:solidFill>
              <a:cs typeface="Raavi" panose="02000500000000000000" pitchFamily="2"/>
            </a:endParaRPr>
          </a:p>
          <a:p>
            <a:pPr algn="ctr"/>
            <a:r>
              <a:rPr lang="fr-CA" sz="2800" spc="-150" dirty="0">
                <a:solidFill>
                  <a:schemeClr val="bg1"/>
                </a:solidFill>
                <a:cs typeface="Raavi" panose="02000500000000000000" pitchFamily="2"/>
              </a:rPr>
              <a:t>191.5 - 574.5 </a:t>
            </a:r>
            <a:r>
              <a:rPr lang="fr-CA" sz="2800" spc="-150" dirty="0" err="1">
                <a:solidFill>
                  <a:schemeClr val="bg1"/>
                </a:solidFill>
                <a:cs typeface="Raavi" panose="02000500000000000000" pitchFamily="2"/>
              </a:rPr>
              <a:t>kPa</a:t>
            </a:r>
            <a:endParaRPr lang="id-ID" sz="2800" spc="-150" dirty="0">
              <a:solidFill>
                <a:schemeClr val="bg1"/>
              </a:solidFill>
              <a:cs typeface="Raavi" panose="02000500000000000000" pitchFamily="2"/>
            </a:endParaRPr>
          </a:p>
        </p:txBody>
      </p:sp>
      <p:sp>
        <p:nvSpPr>
          <p:cNvPr id="45" name="TextBox 44"/>
          <p:cNvSpPr txBox="1"/>
          <p:nvPr/>
        </p:nvSpPr>
        <p:spPr>
          <a:xfrm>
            <a:off x="9436099" y="2366108"/>
            <a:ext cx="2730501" cy="1077218"/>
          </a:xfrm>
          <a:prstGeom prst="rect">
            <a:avLst/>
          </a:prstGeom>
          <a:noFill/>
        </p:spPr>
        <p:txBody>
          <a:bodyPr wrap="square" rtlCol="0">
            <a:spAutoFit/>
          </a:bodyPr>
          <a:lstStyle/>
          <a:p>
            <a:pPr algn="ctr"/>
            <a:r>
              <a:rPr lang="fr-CA" sz="3200" dirty="0">
                <a:solidFill>
                  <a:schemeClr val="bg1"/>
                </a:solidFill>
                <a:latin typeface="+mj-lt"/>
                <a:cs typeface="Arial"/>
              </a:rPr>
              <a:t>2000 </a:t>
            </a:r>
            <a:r>
              <a:rPr lang="fr-CA" sz="3200" dirty="0" err="1">
                <a:solidFill>
                  <a:schemeClr val="bg1"/>
                </a:solidFill>
                <a:latin typeface="+mj-lt"/>
                <a:cs typeface="Arial"/>
              </a:rPr>
              <a:t>psf</a:t>
            </a:r>
            <a:endParaRPr lang="fr-CA" sz="3200" dirty="0">
              <a:solidFill>
                <a:schemeClr val="bg1"/>
              </a:solidFill>
              <a:latin typeface="+mj-lt"/>
              <a:cs typeface="Arial"/>
            </a:endParaRPr>
          </a:p>
          <a:p>
            <a:pPr algn="ctr"/>
            <a:r>
              <a:rPr lang="fr-CA" sz="3200" dirty="0">
                <a:solidFill>
                  <a:schemeClr val="bg1"/>
                </a:solidFill>
                <a:latin typeface="+mj-lt"/>
                <a:cs typeface="Arial"/>
              </a:rPr>
              <a:t>96 </a:t>
            </a:r>
            <a:r>
              <a:rPr lang="fr-CA" sz="3200" dirty="0" err="1">
                <a:solidFill>
                  <a:schemeClr val="bg1"/>
                </a:solidFill>
                <a:latin typeface="+mj-lt"/>
                <a:cs typeface="Arial"/>
              </a:rPr>
              <a:t>kPa</a:t>
            </a:r>
            <a:endParaRPr lang="id-ID" sz="3200" dirty="0">
              <a:solidFill>
                <a:schemeClr val="bg1"/>
              </a:solidFill>
              <a:latin typeface="+mj-lt"/>
              <a:cs typeface="Arial"/>
            </a:endParaRPr>
          </a:p>
        </p:txBody>
      </p:sp>
      <p:sp>
        <p:nvSpPr>
          <p:cNvPr id="46" name="TextBox 45"/>
          <p:cNvSpPr txBox="1"/>
          <p:nvPr/>
        </p:nvSpPr>
        <p:spPr>
          <a:xfrm>
            <a:off x="254000" y="4207608"/>
            <a:ext cx="2730501" cy="1077218"/>
          </a:xfrm>
          <a:prstGeom prst="rect">
            <a:avLst/>
          </a:prstGeom>
          <a:noFill/>
        </p:spPr>
        <p:txBody>
          <a:bodyPr wrap="square" rtlCol="0">
            <a:spAutoFit/>
          </a:bodyPr>
          <a:lstStyle/>
          <a:p>
            <a:pPr algn="ctr"/>
            <a:r>
              <a:rPr lang="fr-CA" sz="3200" dirty="0">
                <a:solidFill>
                  <a:schemeClr val="bg1"/>
                </a:solidFill>
                <a:cs typeface="Raavi" panose="02000500000000000000" pitchFamily="2"/>
              </a:rPr>
              <a:t>1500 </a:t>
            </a:r>
            <a:r>
              <a:rPr lang="fr-CA" sz="3200" dirty="0" err="1">
                <a:solidFill>
                  <a:schemeClr val="bg1"/>
                </a:solidFill>
                <a:cs typeface="Raavi" panose="02000500000000000000" pitchFamily="2"/>
              </a:rPr>
              <a:t>psf</a:t>
            </a:r>
            <a:endParaRPr lang="fr-CA" sz="3200" dirty="0">
              <a:solidFill>
                <a:schemeClr val="bg1"/>
              </a:solidFill>
              <a:cs typeface="Raavi" panose="02000500000000000000" pitchFamily="2"/>
            </a:endParaRPr>
          </a:p>
          <a:p>
            <a:pPr algn="ctr"/>
            <a:r>
              <a:rPr lang="fr-CA" sz="3200" dirty="0">
                <a:solidFill>
                  <a:schemeClr val="bg1"/>
                </a:solidFill>
                <a:cs typeface="Raavi" panose="02000500000000000000" pitchFamily="2"/>
              </a:rPr>
              <a:t>72 </a:t>
            </a:r>
            <a:r>
              <a:rPr lang="fr-CA" sz="3200" dirty="0" err="1">
                <a:solidFill>
                  <a:schemeClr val="bg1"/>
                </a:solidFill>
                <a:cs typeface="Raavi" panose="02000500000000000000" pitchFamily="2"/>
              </a:rPr>
              <a:t>kPa</a:t>
            </a:r>
            <a:endParaRPr lang="id-ID" sz="3200" dirty="0">
              <a:solidFill>
                <a:schemeClr val="bg1"/>
              </a:solidFill>
              <a:cs typeface="Raavi" panose="02000500000000000000" pitchFamily="2"/>
            </a:endParaRPr>
          </a:p>
        </p:txBody>
      </p:sp>
      <p:sp>
        <p:nvSpPr>
          <p:cNvPr id="50" name="TextBox 49"/>
          <p:cNvSpPr txBox="1"/>
          <p:nvPr/>
        </p:nvSpPr>
        <p:spPr>
          <a:xfrm>
            <a:off x="9461499" y="4982308"/>
            <a:ext cx="2730501" cy="1077218"/>
          </a:xfrm>
          <a:prstGeom prst="rect">
            <a:avLst/>
          </a:prstGeom>
          <a:noFill/>
        </p:spPr>
        <p:txBody>
          <a:bodyPr wrap="square" rtlCol="0">
            <a:spAutoFit/>
          </a:bodyPr>
          <a:lstStyle/>
          <a:p>
            <a:pPr algn="ctr"/>
            <a:r>
              <a:rPr lang="fr-CA" sz="3200" dirty="0">
                <a:solidFill>
                  <a:schemeClr val="bg1"/>
                </a:solidFill>
                <a:cs typeface="Arial"/>
              </a:rPr>
              <a:t>0 - 8000 </a:t>
            </a:r>
            <a:r>
              <a:rPr lang="fr-CA" sz="3200" dirty="0" err="1">
                <a:solidFill>
                  <a:schemeClr val="bg1"/>
                </a:solidFill>
                <a:cs typeface="Arial"/>
              </a:rPr>
              <a:t>psf</a:t>
            </a:r>
            <a:endParaRPr lang="fr-CA" sz="3200" dirty="0">
              <a:solidFill>
                <a:schemeClr val="bg1"/>
              </a:solidFill>
              <a:cs typeface="Arial"/>
            </a:endParaRPr>
          </a:p>
          <a:p>
            <a:pPr algn="ctr"/>
            <a:r>
              <a:rPr lang="fr-CA" sz="3200">
                <a:solidFill>
                  <a:schemeClr val="bg1"/>
                </a:solidFill>
                <a:cs typeface="Arial"/>
              </a:rPr>
              <a:t>4.7 </a:t>
            </a:r>
            <a:r>
              <a:rPr lang="fr-CA" sz="3200" dirty="0">
                <a:solidFill>
                  <a:schemeClr val="bg1"/>
                </a:solidFill>
                <a:cs typeface="Arial"/>
              </a:rPr>
              <a:t>- 383 </a:t>
            </a:r>
            <a:r>
              <a:rPr lang="fr-CA" sz="3200" dirty="0" err="1">
                <a:solidFill>
                  <a:schemeClr val="bg1"/>
                </a:solidFill>
                <a:cs typeface="Arial"/>
              </a:rPr>
              <a:t>kPa</a:t>
            </a:r>
            <a:endParaRPr lang="id-ID" sz="3200" dirty="0">
              <a:solidFill>
                <a:schemeClr val="bg1"/>
              </a:solidFill>
              <a:cs typeface="Arial"/>
            </a:endParaRPr>
          </a:p>
        </p:txBody>
      </p:sp>
    </p:spTree>
    <p:extLst>
      <p:ext uri="{BB962C8B-B14F-4D97-AF65-F5344CB8AC3E}">
        <p14:creationId xmlns:p14="http://schemas.microsoft.com/office/powerpoint/2010/main" val="7963798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22" presetClass="entr" presetSubtype="2"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right)">
                                      <p:cBhvr>
                                        <p:cTn id="50" dur="500"/>
                                        <p:tgtEl>
                                          <p:spTgt spid="5"/>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up)">
                                      <p:cBhvr>
                                        <p:cTn id="58" dur="5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8" grpId="0"/>
      <p:bldP spid="72" grpId="0"/>
      <p:bldP spid="76" grpId="0"/>
      <p:bldP spid="40" grpId="0"/>
      <p:bldP spid="45" grpId="0"/>
      <p:bldP spid="46" grpId="0"/>
      <p:bldP spid="5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ne Sand.png"/>
          <p:cNvPicPr>
            <a:picLocks/>
          </p:cNvPicPr>
          <p:nvPr/>
        </p:nvPicPr>
        <p:blipFill>
          <a:blip r:embed="rId3"/>
          <a:srcRect t="64185" r="73296"/>
          <a:stretch>
            <a:fillRect/>
          </a:stretch>
        </p:blipFill>
        <p:spPr>
          <a:xfrm>
            <a:off x="2857500" y="546100"/>
            <a:ext cx="2315600" cy="2332600"/>
          </a:xfrm>
          <a:prstGeom prst="rect">
            <a:avLst/>
          </a:prstGeom>
        </p:spPr>
      </p:pic>
      <p:pic>
        <p:nvPicPr>
          <p:cNvPr id="32" name="Picture 31" descr="peat.jpg"/>
          <p:cNvPicPr>
            <a:picLocks/>
          </p:cNvPicPr>
          <p:nvPr/>
        </p:nvPicPr>
        <p:blipFill>
          <a:blip r:embed="rId4"/>
          <a:srcRect l="35000"/>
          <a:stretch>
            <a:fillRect/>
          </a:stretch>
        </p:blipFill>
        <p:spPr>
          <a:xfrm>
            <a:off x="7035800" y="1943100"/>
            <a:ext cx="2333400" cy="2324000"/>
          </a:xfrm>
          <a:prstGeom prst="rect">
            <a:avLst/>
          </a:prstGeom>
        </p:spPr>
      </p:pic>
      <p:grpSp>
        <p:nvGrpSpPr>
          <p:cNvPr id="2" name="Group 20"/>
          <p:cNvGrpSpPr/>
          <p:nvPr/>
        </p:nvGrpSpPr>
        <p:grpSpPr>
          <a:xfrm>
            <a:off x="4927600" y="4674469"/>
            <a:ext cx="2336800" cy="1054364"/>
            <a:chOff x="5568818" y="4268069"/>
            <a:chExt cx="1054364" cy="1054364"/>
          </a:xfrm>
        </p:grpSpPr>
        <p:sp>
          <p:nvSpPr>
            <p:cNvPr id="43" name="Rectangle 42"/>
            <p:cNvSpPr/>
            <p:nvPr/>
          </p:nvSpPr>
          <p:spPr>
            <a:xfrm>
              <a:off x="5568818" y="4268069"/>
              <a:ext cx="1054364" cy="105436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Rectangle 43"/>
            <p:cNvSpPr/>
            <p:nvPr/>
          </p:nvSpPr>
          <p:spPr>
            <a:xfrm>
              <a:off x="5568818" y="5235563"/>
              <a:ext cx="1054364" cy="8687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5" name="TextBox 44"/>
          <p:cNvSpPr txBox="1"/>
          <p:nvPr/>
        </p:nvSpPr>
        <p:spPr>
          <a:xfrm>
            <a:off x="5344809" y="4914684"/>
            <a:ext cx="1502384" cy="461665"/>
          </a:xfrm>
          <a:prstGeom prst="rect">
            <a:avLst/>
          </a:prstGeom>
          <a:noFill/>
        </p:spPr>
        <p:txBody>
          <a:bodyPr wrap="none" rtlCol="0">
            <a:spAutoFit/>
          </a:bodyPr>
          <a:lstStyle/>
          <a:p>
            <a:pPr algn="ctr"/>
            <a:r>
              <a:rPr lang="id-ID" sz="2400" cap="all" dirty="0">
                <a:solidFill>
                  <a:schemeClr val="bg1"/>
                </a:solidFill>
                <a:latin typeface="+mj-lt"/>
              </a:rPr>
              <a:t>WEAKEST</a:t>
            </a:r>
          </a:p>
        </p:txBody>
      </p:sp>
      <p:cxnSp>
        <p:nvCxnSpPr>
          <p:cNvPr id="46" name="Straight Connector 45"/>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49"/>
          <p:cNvGrpSpPr/>
          <p:nvPr/>
        </p:nvGrpSpPr>
        <p:grpSpPr>
          <a:xfrm>
            <a:off x="-725575" y="1480438"/>
            <a:ext cx="3761169" cy="1366576"/>
            <a:chOff x="1979525" y="3587055"/>
            <a:chExt cx="3761169" cy="1366576"/>
          </a:xfrm>
          <a:solidFill>
            <a:schemeClr val="accent3"/>
          </a:solidFill>
        </p:grpSpPr>
        <p:sp>
          <p:nvSpPr>
            <p:cNvPr id="51" name="Rectangle 50"/>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Isosceles Triangle 51"/>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53" name="Straight Connector 52"/>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53"/>
          <p:cNvGrpSpPr/>
          <p:nvPr/>
        </p:nvGrpSpPr>
        <p:grpSpPr>
          <a:xfrm flipH="1">
            <a:off x="9207499" y="2913724"/>
            <a:ext cx="3430676" cy="1366576"/>
            <a:chOff x="1979525" y="3587055"/>
            <a:chExt cx="3761169" cy="1366576"/>
          </a:xfrm>
          <a:solidFill>
            <a:schemeClr val="accent4"/>
          </a:solidFill>
        </p:grpSpPr>
        <p:sp>
          <p:nvSpPr>
            <p:cNvPr id="55" name="Rectangle 54"/>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6" name="Isosceles Triangle 55"/>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7" name="TextBox 66"/>
          <p:cNvSpPr txBox="1"/>
          <p:nvPr/>
        </p:nvSpPr>
        <p:spPr>
          <a:xfrm>
            <a:off x="1054669" y="950448"/>
            <a:ext cx="1719040" cy="461665"/>
          </a:xfrm>
          <a:prstGeom prst="rect">
            <a:avLst/>
          </a:prstGeom>
          <a:noFill/>
        </p:spPr>
        <p:txBody>
          <a:bodyPr wrap="none" rtlCol="0">
            <a:spAutoFit/>
          </a:bodyPr>
          <a:lstStyle/>
          <a:p>
            <a:pPr algn="r"/>
            <a:r>
              <a:rPr lang="id-ID" sz="2400" cap="all" dirty="0">
                <a:solidFill>
                  <a:srgbClr val="333F50"/>
                </a:solidFill>
                <a:latin typeface="+mj-lt"/>
              </a:rPr>
              <a:t>Fine Sand</a:t>
            </a:r>
          </a:p>
        </p:txBody>
      </p:sp>
      <p:sp>
        <p:nvSpPr>
          <p:cNvPr id="82" name="TextBox 81"/>
          <p:cNvSpPr txBox="1"/>
          <p:nvPr/>
        </p:nvSpPr>
        <p:spPr>
          <a:xfrm>
            <a:off x="9459720" y="2347358"/>
            <a:ext cx="881371" cy="461665"/>
          </a:xfrm>
          <a:prstGeom prst="rect">
            <a:avLst/>
          </a:prstGeom>
          <a:noFill/>
        </p:spPr>
        <p:txBody>
          <a:bodyPr wrap="none" rtlCol="0">
            <a:spAutoFit/>
          </a:bodyPr>
          <a:lstStyle/>
          <a:p>
            <a:r>
              <a:rPr lang="id-ID" sz="2400" cap="all" dirty="0">
                <a:solidFill>
                  <a:srgbClr val="333F50"/>
                </a:solidFill>
                <a:latin typeface="+mj-lt"/>
              </a:rPr>
              <a:t>Peat</a:t>
            </a:r>
          </a:p>
        </p:txBody>
      </p:sp>
      <p:cxnSp>
        <p:nvCxnSpPr>
          <p:cNvPr id="85" name="Straight Connector 84"/>
          <p:cNvCxnSpPr>
            <a:endCxn id="43" idx="0"/>
          </p:cNvCxnSpPr>
          <p:nvPr/>
        </p:nvCxnSpPr>
        <p:spPr>
          <a:xfrm rot="5400000">
            <a:off x="5254844" y="3833313"/>
            <a:ext cx="1682312" cy="1588"/>
          </a:xfrm>
          <a:prstGeom prst="line">
            <a:avLst/>
          </a:prstGeom>
          <a:ln w="19050" cap="flat" cmpd="sng" algn="ctr">
            <a:solidFill>
              <a:srgbClr val="93F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1629508"/>
            <a:ext cx="2730501" cy="1077218"/>
          </a:xfrm>
          <a:prstGeom prst="rect">
            <a:avLst/>
          </a:prstGeom>
          <a:noFill/>
        </p:spPr>
        <p:txBody>
          <a:bodyPr wrap="square" rtlCol="0">
            <a:spAutoFit/>
          </a:bodyPr>
          <a:lstStyle/>
          <a:p>
            <a:pPr algn="ctr"/>
            <a:r>
              <a:rPr lang="fr-CA" sz="3200" dirty="0">
                <a:solidFill>
                  <a:schemeClr val="bg1"/>
                </a:solidFill>
                <a:cs typeface="Raavi" panose="02000500000000000000" pitchFamily="2"/>
              </a:rPr>
              <a:t>1000 </a:t>
            </a:r>
            <a:r>
              <a:rPr lang="fr-CA" sz="3200" dirty="0" err="1">
                <a:solidFill>
                  <a:schemeClr val="bg1"/>
                </a:solidFill>
                <a:cs typeface="Raavi" panose="02000500000000000000" pitchFamily="2"/>
              </a:rPr>
              <a:t>psf</a:t>
            </a:r>
            <a:endParaRPr lang="fr-CA" sz="3200" dirty="0">
              <a:solidFill>
                <a:schemeClr val="bg1"/>
              </a:solidFill>
              <a:cs typeface="Raavi" panose="02000500000000000000" pitchFamily="2"/>
            </a:endParaRPr>
          </a:p>
          <a:p>
            <a:pPr algn="ctr"/>
            <a:r>
              <a:rPr lang="fr-CA" sz="3200" dirty="0">
                <a:solidFill>
                  <a:schemeClr val="bg1"/>
                </a:solidFill>
                <a:cs typeface="Raavi" panose="02000500000000000000" pitchFamily="2"/>
              </a:rPr>
              <a:t>48 </a:t>
            </a:r>
            <a:r>
              <a:rPr lang="fr-CA" sz="3200" dirty="0" err="1">
                <a:solidFill>
                  <a:schemeClr val="bg1"/>
                </a:solidFill>
                <a:cs typeface="Raavi" panose="02000500000000000000" pitchFamily="2"/>
              </a:rPr>
              <a:t>kPa</a:t>
            </a:r>
            <a:endParaRPr lang="id-ID" sz="3200" dirty="0">
              <a:solidFill>
                <a:schemeClr val="bg1"/>
              </a:solidFill>
              <a:cs typeface="Raavi" panose="02000500000000000000" pitchFamily="2"/>
            </a:endParaRPr>
          </a:p>
        </p:txBody>
      </p:sp>
      <p:sp>
        <p:nvSpPr>
          <p:cNvPr id="20" name="TextBox 19"/>
          <p:cNvSpPr txBox="1"/>
          <p:nvPr/>
        </p:nvSpPr>
        <p:spPr>
          <a:xfrm>
            <a:off x="9461499" y="3064608"/>
            <a:ext cx="2730501" cy="1077218"/>
          </a:xfrm>
          <a:prstGeom prst="rect">
            <a:avLst/>
          </a:prstGeom>
          <a:noFill/>
        </p:spPr>
        <p:txBody>
          <a:bodyPr wrap="square" rtlCol="0">
            <a:spAutoFit/>
          </a:bodyPr>
          <a:lstStyle/>
          <a:p>
            <a:pPr algn="ctr"/>
            <a:r>
              <a:rPr lang="fr-CA" sz="3200" dirty="0">
                <a:solidFill>
                  <a:schemeClr val="bg1"/>
                </a:solidFill>
                <a:cs typeface="Raavi" panose="02000500000000000000" pitchFamily="2"/>
              </a:rPr>
              <a:t>0 - 400 </a:t>
            </a:r>
            <a:r>
              <a:rPr lang="fr-CA" sz="3200" dirty="0" err="1">
                <a:solidFill>
                  <a:schemeClr val="bg1"/>
                </a:solidFill>
                <a:cs typeface="Raavi" panose="02000500000000000000" pitchFamily="2"/>
              </a:rPr>
              <a:t>psf</a:t>
            </a:r>
            <a:endParaRPr lang="fr-CA" sz="3200" dirty="0">
              <a:solidFill>
                <a:schemeClr val="bg1"/>
              </a:solidFill>
              <a:cs typeface="Raavi" panose="02000500000000000000" pitchFamily="2"/>
            </a:endParaRPr>
          </a:p>
          <a:p>
            <a:pPr algn="ctr"/>
            <a:r>
              <a:rPr lang="fr-CA" sz="3200" dirty="0">
                <a:solidFill>
                  <a:schemeClr val="bg1"/>
                </a:solidFill>
                <a:cs typeface="Raavi" panose="02000500000000000000" pitchFamily="2"/>
              </a:rPr>
              <a:t>0 - 19 </a:t>
            </a:r>
            <a:r>
              <a:rPr lang="fr-CA" sz="3200" dirty="0" err="1">
                <a:solidFill>
                  <a:schemeClr val="bg1"/>
                </a:solidFill>
                <a:cs typeface="Raavi" panose="02000500000000000000" pitchFamily="2"/>
              </a:rPr>
              <a:t>kPa</a:t>
            </a:r>
            <a:endParaRPr lang="id-ID" sz="3200" dirty="0">
              <a:solidFill>
                <a:schemeClr val="bg1"/>
              </a:solidFill>
              <a:cs typeface="Raavi" panose="02000500000000000000" pitchFamily="2"/>
            </a:endParaRPr>
          </a:p>
        </p:txBody>
      </p:sp>
    </p:spTree>
    <p:extLst>
      <p:ext uri="{BB962C8B-B14F-4D97-AF65-F5344CB8AC3E}">
        <p14:creationId xmlns:p14="http://schemas.microsoft.com/office/powerpoint/2010/main" val="35138785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22" presetClass="entr" presetSubtype="1"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up)">
                                      <p:cBhvr>
                                        <p:cTn id="37" dur="500"/>
                                        <p:tgtEl>
                                          <p:spTgt spid="53"/>
                                        </p:tgtEl>
                                      </p:cBhvr>
                                    </p:animEffect>
                                  </p:childTnLst>
                                </p:cTn>
                              </p:par>
                              <p:par>
                                <p:cTn id="38" presetID="22" presetClass="entr" presetSubtype="1"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up)">
                                      <p:cBhvr>
                                        <p:cTn id="40" dur="500"/>
                                        <p:tgtEl>
                                          <p:spTgt spid="8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7" grpId="0"/>
      <p:bldP spid="82" grpId="0"/>
      <p:bldP spid="19" grpId="0"/>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25"/>
          <p:cNvPicPr>
            <a:picLocks noChangeAspect="1"/>
          </p:cNvPicPr>
          <p:nvPr/>
        </p:nvPicPr>
        <p:blipFill>
          <a:blip r:embed="rId3"/>
          <a:stretch>
            <a:fillRect/>
          </a:stretch>
        </p:blipFill>
        <p:spPr>
          <a:xfrm>
            <a:off x="9915495" y="2376386"/>
            <a:ext cx="318464" cy="5576220"/>
          </a:xfrm>
          <a:prstGeom prst="rect">
            <a:avLst/>
          </a:prstGeom>
        </p:spPr>
      </p:pic>
      <p:pic>
        <p:nvPicPr>
          <p:cNvPr id="225" name="Picture 224"/>
          <p:cNvPicPr>
            <a:picLocks noChangeAspect="1"/>
          </p:cNvPicPr>
          <p:nvPr/>
        </p:nvPicPr>
        <p:blipFill>
          <a:blip r:embed="rId3"/>
          <a:stretch>
            <a:fillRect/>
          </a:stretch>
        </p:blipFill>
        <p:spPr>
          <a:xfrm>
            <a:off x="11913800" y="2376386"/>
            <a:ext cx="318464" cy="5576220"/>
          </a:xfrm>
          <a:prstGeom prst="rect">
            <a:avLst/>
          </a:prstGeom>
        </p:spPr>
      </p:pic>
      <p:pic>
        <p:nvPicPr>
          <p:cNvPr id="224" name="Picture 223"/>
          <p:cNvPicPr>
            <a:picLocks noChangeAspect="1"/>
          </p:cNvPicPr>
          <p:nvPr/>
        </p:nvPicPr>
        <p:blipFill>
          <a:blip r:embed="rId3"/>
          <a:stretch>
            <a:fillRect/>
          </a:stretch>
        </p:blipFill>
        <p:spPr>
          <a:xfrm>
            <a:off x="7902339" y="2376386"/>
            <a:ext cx="318464" cy="5576220"/>
          </a:xfrm>
          <a:prstGeom prst="rect">
            <a:avLst/>
          </a:prstGeom>
        </p:spPr>
      </p:pic>
      <p:pic>
        <p:nvPicPr>
          <p:cNvPr id="128" name="Picture 127"/>
          <p:cNvPicPr>
            <a:picLocks noChangeAspect="1"/>
          </p:cNvPicPr>
          <p:nvPr/>
        </p:nvPicPr>
        <p:blipFill>
          <a:blip r:embed="rId3"/>
          <a:stretch>
            <a:fillRect/>
          </a:stretch>
        </p:blipFill>
        <p:spPr>
          <a:xfrm>
            <a:off x="5906818" y="2376386"/>
            <a:ext cx="318464" cy="5576220"/>
          </a:xfrm>
          <a:prstGeom prst="rect">
            <a:avLst/>
          </a:prstGeom>
        </p:spPr>
      </p:pic>
      <p:sp>
        <p:nvSpPr>
          <p:cNvPr id="205" name="Freeform 7"/>
          <p:cNvSpPr>
            <a:spLocks/>
          </p:cNvSpPr>
          <p:nvPr/>
        </p:nvSpPr>
        <p:spPr bwMode="auto">
          <a:xfrm>
            <a:off x="12011216" y="233790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6" name="Freeform 8"/>
          <p:cNvSpPr>
            <a:spLocks/>
          </p:cNvSpPr>
          <p:nvPr/>
        </p:nvSpPr>
        <p:spPr bwMode="auto">
          <a:xfrm>
            <a:off x="1000711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207" name="Freeform 9"/>
          <p:cNvSpPr>
            <a:spLocks/>
          </p:cNvSpPr>
          <p:nvPr/>
        </p:nvSpPr>
        <p:spPr bwMode="auto">
          <a:xfrm>
            <a:off x="10007111" y="2356954"/>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8" name="Freeform 10"/>
          <p:cNvSpPr>
            <a:spLocks/>
          </p:cNvSpPr>
          <p:nvPr/>
        </p:nvSpPr>
        <p:spPr bwMode="auto">
          <a:xfrm>
            <a:off x="800300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209" name="Freeform 11"/>
          <p:cNvSpPr>
            <a:spLocks/>
          </p:cNvSpPr>
          <p:nvPr/>
        </p:nvSpPr>
        <p:spPr bwMode="auto">
          <a:xfrm>
            <a:off x="8003006"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0" name="Freeform 12"/>
          <p:cNvSpPr>
            <a:spLocks/>
          </p:cNvSpPr>
          <p:nvPr/>
        </p:nvSpPr>
        <p:spPr bwMode="auto">
          <a:xfrm>
            <a:off x="5997180"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338"/>
          <p:cNvGrpSpPr/>
          <p:nvPr/>
        </p:nvGrpSpPr>
        <p:grpSpPr>
          <a:xfrm>
            <a:off x="12011216" y="6203320"/>
            <a:ext cx="180783" cy="668842"/>
            <a:chOff x="12011216" y="6203320"/>
            <a:chExt cx="180783" cy="668842"/>
          </a:xfrm>
        </p:grpSpPr>
        <p:sp>
          <p:nvSpPr>
            <p:cNvPr id="211" name="Freeform 13"/>
            <p:cNvSpPr>
              <a:spLocks/>
            </p:cNvSpPr>
            <p:nvPr/>
          </p:nvSpPr>
          <p:spPr bwMode="auto">
            <a:xfrm>
              <a:off x="12011216"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7" name="Freeform 19"/>
            <p:cNvSpPr>
              <a:spLocks/>
            </p:cNvSpPr>
            <p:nvPr/>
          </p:nvSpPr>
          <p:spPr bwMode="auto">
            <a:xfrm>
              <a:off x="12011216" y="6577744"/>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 name="Group 111"/>
          <p:cNvGrpSpPr/>
          <p:nvPr/>
        </p:nvGrpSpPr>
        <p:grpSpPr>
          <a:xfrm>
            <a:off x="10007111" y="6094851"/>
            <a:ext cx="2183166" cy="1089860"/>
            <a:chOff x="10007111" y="6094851"/>
            <a:chExt cx="2183166" cy="1089860"/>
          </a:xfrm>
        </p:grpSpPr>
        <p:sp>
          <p:nvSpPr>
            <p:cNvPr id="212" name="Freeform 14"/>
            <p:cNvSpPr>
              <a:spLocks/>
            </p:cNvSpPr>
            <p:nvPr/>
          </p:nvSpPr>
          <p:spPr bwMode="auto">
            <a:xfrm>
              <a:off x="1000711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218" name="Freeform 20"/>
            <p:cNvSpPr>
              <a:spLocks/>
            </p:cNvSpPr>
            <p:nvPr/>
          </p:nvSpPr>
          <p:spPr bwMode="auto">
            <a:xfrm>
              <a:off x="1000711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4" name="Group 337"/>
          <p:cNvGrpSpPr/>
          <p:nvPr/>
        </p:nvGrpSpPr>
        <p:grpSpPr>
          <a:xfrm>
            <a:off x="10007111" y="6203320"/>
            <a:ext cx="182504" cy="678367"/>
            <a:chOff x="10007111" y="6203320"/>
            <a:chExt cx="182504" cy="678367"/>
          </a:xfrm>
        </p:grpSpPr>
        <p:sp>
          <p:nvSpPr>
            <p:cNvPr id="213" name="Freeform 15"/>
            <p:cNvSpPr>
              <a:spLocks/>
            </p:cNvSpPr>
            <p:nvPr/>
          </p:nvSpPr>
          <p:spPr bwMode="auto">
            <a:xfrm>
              <a:off x="10007111"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9" name="Freeform 21"/>
            <p:cNvSpPr>
              <a:spLocks/>
            </p:cNvSpPr>
            <p:nvPr/>
          </p:nvSpPr>
          <p:spPr bwMode="auto">
            <a:xfrm>
              <a:off x="10007111"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4" name="Group 124"/>
          <p:cNvGrpSpPr/>
          <p:nvPr/>
        </p:nvGrpSpPr>
        <p:grpSpPr>
          <a:xfrm>
            <a:off x="8003006" y="6094851"/>
            <a:ext cx="2183166" cy="1089860"/>
            <a:chOff x="8003006" y="6094851"/>
            <a:chExt cx="2183166" cy="1089860"/>
          </a:xfrm>
        </p:grpSpPr>
        <p:sp>
          <p:nvSpPr>
            <p:cNvPr id="214" name="Freeform 16"/>
            <p:cNvSpPr>
              <a:spLocks/>
            </p:cNvSpPr>
            <p:nvPr/>
          </p:nvSpPr>
          <p:spPr bwMode="auto">
            <a:xfrm>
              <a:off x="800300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220" name="Freeform 22"/>
            <p:cNvSpPr>
              <a:spLocks/>
            </p:cNvSpPr>
            <p:nvPr/>
          </p:nvSpPr>
          <p:spPr bwMode="auto">
            <a:xfrm>
              <a:off x="800300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5" name="Group 342"/>
          <p:cNvGrpSpPr/>
          <p:nvPr/>
        </p:nvGrpSpPr>
        <p:grpSpPr>
          <a:xfrm>
            <a:off x="8003006" y="6203320"/>
            <a:ext cx="179061" cy="678367"/>
            <a:chOff x="8003006" y="6203320"/>
            <a:chExt cx="179061" cy="678367"/>
          </a:xfrm>
        </p:grpSpPr>
        <p:sp>
          <p:nvSpPr>
            <p:cNvPr id="215" name="Freeform 17"/>
            <p:cNvSpPr>
              <a:spLocks/>
            </p:cNvSpPr>
            <p:nvPr/>
          </p:nvSpPr>
          <p:spPr bwMode="auto">
            <a:xfrm>
              <a:off x="8003006"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1" name="Freeform 23"/>
            <p:cNvSpPr>
              <a:spLocks/>
            </p:cNvSpPr>
            <p:nvPr/>
          </p:nvSpPr>
          <p:spPr bwMode="auto">
            <a:xfrm>
              <a:off x="8003006"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341"/>
          <p:cNvGrpSpPr/>
          <p:nvPr/>
        </p:nvGrpSpPr>
        <p:grpSpPr>
          <a:xfrm>
            <a:off x="5997180" y="6094851"/>
            <a:ext cx="2183166" cy="1089860"/>
            <a:chOff x="5997180" y="6094851"/>
            <a:chExt cx="2183166" cy="1089860"/>
          </a:xfrm>
        </p:grpSpPr>
        <p:sp>
          <p:nvSpPr>
            <p:cNvPr id="216" name="Freeform 18"/>
            <p:cNvSpPr>
              <a:spLocks/>
            </p:cNvSpPr>
            <p:nvPr/>
          </p:nvSpPr>
          <p:spPr bwMode="auto">
            <a:xfrm>
              <a:off x="5997180"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22" name="Freeform 24"/>
            <p:cNvSpPr>
              <a:spLocks/>
            </p:cNvSpPr>
            <p:nvPr/>
          </p:nvSpPr>
          <p:spPr bwMode="auto">
            <a:xfrm>
              <a:off x="5997180"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76" name="TextBox 375"/>
          <p:cNvSpPr txBox="1"/>
          <p:nvPr/>
        </p:nvSpPr>
        <p:spPr>
          <a:xfrm>
            <a:off x="1592540" y="680759"/>
            <a:ext cx="9007093" cy="830997"/>
          </a:xfrm>
          <a:prstGeom prst="rect">
            <a:avLst/>
          </a:prstGeom>
          <a:noFill/>
        </p:spPr>
        <p:txBody>
          <a:bodyPr wrap="none" rtlCol="0">
            <a:spAutoFit/>
          </a:bodyPr>
          <a:lstStyle/>
          <a:p>
            <a:pPr algn="ctr"/>
            <a:r>
              <a:rPr lang="id-ID" sz="4800" dirty="0">
                <a:solidFill>
                  <a:schemeClr val="tx2"/>
                </a:solidFill>
                <a:latin typeface="+mj-lt"/>
              </a:rPr>
              <a:t>CHALLENGING FOUNDATIONS</a:t>
            </a:r>
            <a:endParaRPr lang="en-US" sz="4800" dirty="0">
              <a:solidFill>
                <a:schemeClr val="tx2"/>
              </a:solidFill>
              <a:latin typeface="+mj-lt"/>
            </a:endParaRPr>
          </a:p>
        </p:txBody>
      </p:sp>
      <p:pic>
        <p:nvPicPr>
          <p:cNvPr id="127" name="Picture 126"/>
          <p:cNvPicPr>
            <a:picLocks noChangeAspect="1"/>
          </p:cNvPicPr>
          <p:nvPr/>
        </p:nvPicPr>
        <p:blipFill>
          <a:blip r:embed="rId3"/>
          <a:stretch>
            <a:fillRect/>
          </a:stretch>
        </p:blipFill>
        <p:spPr>
          <a:xfrm>
            <a:off x="3905267" y="2376386"/>
            <a:ext cx="318464" cy="5576220"/>
          </a:xfrm>
          <a:prstGeom prst="rect">
            <a:avLst/>
          </a:prstGeom>
        </p:spPr>
      </p:pic>
      <p:pic>
        <p:nvPicPr>
          <p:cNvPr id="126" name="Picture 125"/>
          <p:cNvPicPr>
            <a:picLocks noChangeAspect="1"/>
          </p:cNvPicPr>
          <p:nvPr/>
        </p:nvPicPr>
        <p:blipFill>
          <a:blip r:embed="rId3"/>
          <a:stretch>
            <a:fillRect/>
          </a:stretch>
        </p:blipFill>
        <p:spPr>
          <a:xfrm>
            <a:off x="1895106" y="2376386"/>
            <a:ext cx="318464" cy="5576220"/>
          </a:xfrm>
          <a:prstGeom prst="rect">
            <a:avLst/>
          </a:prstGeom>
        </p:spPr>
      </p:pic>
      <p:pic>
        <p:nvPicPr>
          <p:cNvPr id="23" name="Picture 22"/>
          <p:cNvPicPr>
            <a:picLocks noChangeAspect="1"/>
          </p:cNvPicPr>
          <p:nvPr/>
        </p:nvPicPr>
        <p:blipFill>
          <a:blip r:embed="rId3"/>
          <a:stretch>
            <a:fillRect/>
          </a:stretch>
        </p:blipFill>
        <p:spPr>
          <a:xfrm>
            <a:off x="-85726" y="2376386"/>
            <a:ext cx="318464" cy="5576220"/>
          </a:xfrm>
          <a:prstGeom prst="rect">
            <a:avLst/>
          </a:prstGeom>
        </p:spPr>
      </p:pic>
      <p:sp>
        <p:nvSpPr>
          <p:cNvPr id="5" name="Freeform 7"/>
          <p:cNvSpPr>
            <a:spLocks/>
          </p:cNvSpPr>
          <p:nvPr/>
        </p:nvSpPr>
        <p:spPr bwMode="auto">
          <a:xfrm>
            <a:off x="5997180" y="235695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8"/>
          <p:cNvSpPr>
            <a:spLocks/>
          </p:cNvSpPr>
          <p:nvPr/>
        </p:nvSpPr>
        <p:spPr bwMode="auto">
          <a:xfrm>
            <a:off x="399307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9"/>
          <p:cNvSpPr>
            <a:spLocks/>
          </p:cNvSpPr>
          <p:nvPr/>
        </p:nvSpPr>
        <p:spPr bwMode="auto">
          <a:xfrm>
            <a:off x="3993076" y="2347429"/>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0"/>
          <p:cNvSpPr>
            <a:spLocks/>
          </p:cNvSpPr>
          <p:nvPr/>
        </p:nvSpPr>
        <p:spPr bwMode="auto">
          <a:xfrm>
            <a:off x="198897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1"/>
          <p:cNvSpPr>
            <a:spLocks/>
          </p:cNvSpPr>
          <p:nvPr/>
        </p:nvSpPr>
        <p:spPr bwMode="auto">
          <a:xfrm>
            <a:off x="1988971"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12"/>
          <p:cNvSpPr>
            <a:spLocks/>
          </p:cNvSpPr>
          <p:nvPr/>
        </p:nvSpPr>
        <p:spPr bwMode="auto">
          <a:xfrm>
            <a:off x="-16855"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7" name="Group 344"/>
          <p:cNvGrpSpPr/>
          <p:nvPr/>
        </p:nvGrpSpPr>
        <p:grpSpPr>
          <a:xfrm>
            <a:off x="5997180" y="6203320"/>
            <a:ext cx="180783" cy="678367"/>
            <a:chOff x="5997180" y="6203320"/>
            <a:chExt cx="180783" cy="678367"/>
          </a:xfrm>
        </p:grpSpPr>
        <p:sp>
          <p:nvSpPr>
            <p:cNvPr id="11" name="Freeform 13"/>
            <p:cNvSpPr>
              <a:spLocks/>
            </p:cNvSpPr>
            <p:nvPr/>
          </p:nvSpPr>
          <p:spPr bwMode="auto">
            <a:xfrm>
              <a:off x="5997180"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19"/>
            <p:cNvSpPr>
              <a:spLocks/>
            </p:cNvSpPr>
            <p:nvPr/>
          </p:nvSpPr>
          <p:spPr bwMode="auto">
            <a:xfrm>
              <a:off x="5997180" y="6587269"/>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8" name="Group 343"/>
          <p:cNvGrpSpPr/>
          <p:nvPr/>
        </p:nvGrpSpPr>
        <p:grpSpPr>
          <a:xfrm>
            <a:off x="3993076" y="6094851"/>
            <a:ext cx="2183166" cy="1089860"/>
            <a:chOff x="3993076" y="6094851"/>
            <a:chExt cx="2183166" cy="1089860"/>
          </a:xfrm>
        </p:grpSpPr>
        <p:sp>
          <p:nvSpPr>
            <p:cNvPr id="12" name="Freeform 14"/>
            <p:cNvSpPr>
              <a:spLocks/>
            </p:cNvSpPr>
            <p:nvPr/>
          </p:nvSpPr>
          <p:spPr bwMode="auto">
            <a:xfrm>
              <a:off x="399307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20"/>
            <p:cNvSpPr>
              <a:spLocks/>
            </p:cNvSpPr>
            <p:nvPr/>
          </p:nvSpPr>
          <p:spPr bwMode="auto">
            <a:xfrm>
              <a:off x="399307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350"/>
          <p:cNvGrpSpPr/>
          <p:nvPr/>
        </p:nvGrpSpPr>
        <p:grpSpPr>
          <a:xfrm>
            <a:off x="3993076" y="6203320"/>
            <a:ext cx="182504" cy="678367"/>
            <a:chOff x="3993076" y="6203320"/>
            <a:chExt cx="182504" cy="678367"/>
          </a:xfrm>
        </p:grpSpPr>
        <p:sp>
          <p:nvSpPr>
            <p:cNvPr id="13" name="Freeform 15"/>
            <p:cNvSpPr>
              <a:spLocks/>
            </p:cNvSpPr>
            <p:nvPr/>
          </p:nvSpPr>
          <p:spPr bwMode="auto">
            <a:xfrm>
              <a:off x="3993076"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21"/>
            <p:cNvSpPr>
              <a:spLocks/>
            </p:cNvSpPr>
            <p:nvPr/>
          </p:nvSpPr>
          <p:spPr bwMode="auto">
            <a:xfrm>
              <a:off x="3993076"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0" name="Group 349"/>
          <p:cNvGrpSpPr/>
          <p:nvPr/>
        </p:nvGrpSpPr>
        <p:grpSpPr>
          <a:xfrm>
            <a:off x="1988971" y="6094851"/>
            <a:ext cx="2183166" cy="1089860"/>
            <a:chOff x="1988971" y="6094851"/>
            <a:chExt cx="2183166" cy="1089860"/>
          </a:xfrm>
        </p:grpSpPr>
        <p:sp>
          <p:nvSpPr>
            <p:cNvPr id="14" name="Freeform 16"/>
            <p:cNvSpPr>
              <a:spLocks/>
            </p:cNvSpPr>
            <p:nvPr/>
          </p:nvSpPr>
          <p:spPr bwMode="auto">
            <a:xfrm>
              <a:off x="198897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22"/>
            <p:cNvSpPr>
              <a:spLocks/>
            </p:cNvSpPr>
            <p:nvPr/>
          </p:nvSpPr>
          <p:spPr bwMode="auto">
            <a:xfrm>
              <a:off x="198897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1" name="Group 348"/>
          <p:cNvGrpSpPr/>
          <p:nvPr/>
        </p:nvGrpSpPr>
        <p:grpSpPr>
          <a:xfrm>
            <a:off x="1988971" y="6203320"/>
            <a:ext cx="179061" cy="678367"/>
            <a:chOff x="1988971" y="6203320"/>
            <a:chExt cx="179061" cy="678367"/>
          </a:xfrm>
        </p:grpSpPr>
        <p:sp>
          <p:nvSpPr>
            <p:cNvPr id="15" name="Freeform 17"/>
            <p:cNvSpPr>
              <a:spLocks/>
            </p:cNvSpPr>
            <p:nvPr/>
          </p:nvSpPr>
          <p:spPr bwMode="auto">
            <a:xfrm>
              <a:off x="1988971"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23"/>
            <p:cNvSpPr>
              <a:spLocks/>
            </p:cNvSpPr>
            <p:nvPr/>
          </p:nvSpPr>
          <p:spPr bwMode="auto">
            <a:xfrm>
              <a:off x="1988971"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27" name="Group 347"/>
          <p:cNvGrpSpPr/>
          <p:nvPr/>
        </p:nvGrpSpPr>
        <p:grpSpPr>
          <a:xfrm>
            <a:off x="-16855" y="6094851"/>
            <a:ext cx="2183166" cy="1089860"/>
            <a:chOff x="-16855" y="6094851"/>
            <a:chExt cx="2183166" cy="1089860"/>
          </a:xfrm>
        </p:grpSpPr>
        <p:sp>
          <p:nvSpPr>
            <p:cNvPr id="16" name="Freeform 18"/>
            <p:cNvSpPr>
              <a:spLocks/>
            </p:cNvSpPr>
            <p:nvPr/>
          </p:nvSpPr>
          <p:spPr bwMode="auto">
            <a:xfrm>
              <a:off x="-16855"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24"/>
            <p:cNvSpPr>
              <a:spLocks/>
            </p:cNvSpPr>
            <p:nvPr/>
          </p:nvSpPr>
          <p:spPr bwMode="auto">
            <a:xfrm>
              <a:off x="-16855"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6" name="Rectangle 255"/>
          <p:cNvSpPr/>
          <p:nvPr/>
        </p:nvSpPr>
        <p:spPr>
          <a:xfrm>
            <a:off x="101600" y="4381788"/>
            <a:ext cx="1805060" cy="1015663"/>
          </a:xfrm>
          <a:prstGeom prst="rect">
            <a:avLst/>
          </a:prstGeom>
        </p:spPr>
        <p:txBody>
          <a:bodyPr wrap="square">
            <a:spAutoFit/>
          </a:bodyPr>
          <a:lstStyle/>
          <a:p>
            <a:r>
              <a:rPr lang="en-US" sz="2000" dirty="0">
                <a:solidFill>
                  <a:schemeClr val="tx1">
                    <a:lumMod val="65000"/>
                    <a:lumOff val="35000"/>
                  </a:schemeClr>
                </a:solidFill>
              </a:rPr>
              <a:t>must be well compacted and leveled</a:t>
            </a:r>
            <a:endParaRPr lang="id-ID" sz="2000" dirty="0">
              <a:solidFill>
                <a:schemeClr val="tx1">
                  <a:lumMod val="65000"/>
                  <a:lumOff val="35000"/>
                </a:schemeClr>
              </a:solidFill>
            </a:endParaRPr>
          </a:p>
        </p:txBody>
      </p:sp>
      <p:sp>
        <p:nvSpPr>
          <p:cNvPr id="197" name="TextBox 196"/>
          <p:cNvSpPr txBox="1"/>
          <p:nvPr/>
        </p:nvSpPr>
        <p:spPr>
          <a:xfrm rot="21016727">
            <a:off x="165100" y="2783246"/>
            <a:ext cx="1765300" cy="769441"/>
          </a:xfrm>
          <a:prstGeom prst="rect">
            <a:avLst/>
          </a:prstGeom>
          <a:noFill/>
        </p:spPr>
        <p:txBody>
          <a:bodyPr wrap="square" rtlCol="0">
            <a:spAutoFit/>
          </a:bodyPr>
          <a:lstStyle/>
          <a:p>
            <a:pPr algn="ctr"/>
            <a:r>
              <a:rPr lang="en-US" sz="2200" b="1" dirty="0">
                <a:solidFill>
                  <a:schemeClr val="bg1"/>
                </a:solidFill>
              </a:rPr>
              <a:t>BACKFILLED SOIL</a:t>
            </a:r>
          </a:p>
        </p:txBody>
      </p:sp>
      <p:sp>
        <p:nvSpPr>
          <p:cNvPr id="198" name="TextBox 197"/>
          <p:cNvSpPr txBox="1"/>
          <p:nvPr/>
        </p:nvSpPr>
        <p:spPr>
          <a:xfrm rot="21016727">
            <a:off x="2235200" y="2745147"/>
            <a:ext cx="1765300" cy="769441"/>
          </a:xfrm>
          <a:prstGeom prst="rect">
            <a:avLst/>
          </a:prstGeom>
          <a:noFill/>
        </p:spPr>
        <p:txBody>
          <a:bodyPr wrap="square" rtlCol="0">
            <a:spAutoFit/>
          </a:bodyPr>
          <a:lstStyle/>
          <a:p>
            <a:pPr algn="ctr"/>
            <a:r>
              <a:rPr lang="en-US" sz="2200" b="1" dirty="0">
                <a:solidFill>
                  <a:schemeClr val="bg1"/>
                </a:solidFill>
              </a:rPr>
              <a:t>MUD &amp; SOFT SOIL</a:t>
            </a:r>
          </a:p>
        </p:txBody>
      </p:sp>
      <p:sp>
        <p:nvSpPr>
          <p:cNvPr id="199" name="Rectangle 198"/>
          <p:cNvSpPr/>
          <p:nvPr/>
        </p:nvSpPr>
        <p:spPr>
          <a:xfrm>
            <a:off x="2134746" y="4305588"/>
            <a:ext cx="1805060" cy="1631216"/>
          </a:xfrm>
          <a:prstGeom prst="rect">
            <a:avLst/>
          </a:prstGeom>
        </p:spPr>
        <p:txBody>
          <a:bodyPr wrap="square">
            <a:spAutoFit/>
          </a:bodyPr>
          <a:lstStyle/>
          <a:p>
            <a:r>
              <a:rPr lang="en-US" sz="2000" dirty="0">
                <a:solidFill>
                  <a:srgbClr val="595959"/>
                </a:solidFill>
              </a:rPr>
              <a:t>replace with compacted gravel or crushed stone </a:t>
            </a:r>
            <a:endParaRPr lang="id-ID" sz="2000" dirty="0">
              <a:solidFill>
                <a:srgbClr val="595959"/>
              </a:solidFill>
            </a:endParaRPr>
          </a:p>
        </p:txBody>
      </p:sp>
      <p:sp>
        <p:nvSpPr>
          <p:cNvPr id="200" name="TextBox 199"/>
          <p:cNvSpPr txBox="1"/>
          <p:nvPr/>
        </p:nvSpPr>
        <p:spPr>
          <a:xfrm rot="21016727">
            <a:off x="3974918" y="2799560"/>
            <a:ext cx="2351189" cy="430887"/>
          </a:xfrm>
          <a:prstGeom prst="rect">
            <a:avLst/>
          </a:prstGeom>
          <a:noFill/>
        </p:spPr>
        <p:txBody>
          <a:bodyPr wrap="square" rtlCol="0">
            <a:spAutoFit/>
          </a:bodyPr>
          <a:lstStyle/>
          <a:p>
            <a:pPr algn="ctr"/>
            <a:r>
              <a:rPr lang="en-US" sz="2200" b="1" dirty="0">
                <a:solidFill>
                  <a:schemeClr val="bg1"/>
                </a:solidFill>
              </a:rPr>
              <a:t>EMBANKMENT</a:t>
            </a:r>
          </a:p>
        </p:txBody>
      </p:sp>
      <p:sp>
        <p:nvSpPr>
          <p:cNvPr id="201" name="Rectangle 200"/>
          <p:cNvSpPr/>
          <p:nvPr/>
        </p:nvSpPr>
        <p:spPr>
          <a:xfrm>
            <a:off x="4065146" y="4242088"/>
            <a:ext cx="1992754" cy="1938992"/>
          </a:xfrm>
          <a:prstGeom prst="rect">
            <a:avLst/>
          </a:prstGeom>
        </p:spPr>
        <p:txBody>
          <a:bodyPr wrap="square">
            <a:spAutoFit/>
          </a:bodyPr>
          <a:lstStyle/>
          <a:p>
            <a:r>
              <a:rPr lang="en-US" sz="1950" dirty="0">
                <a:solidFill>
                  <a:srgbClr val="595959"/>
                </a:solidFill>
              </a:rPr>
              <a:t>set scaffold far enough back to avoid settlement or failure of the embankment</a:t>
            </a:r>
          </a:p>
        </p:txBody>
      </p:sp>
      <p:sp>
        <p:nvSpPr>
          <p:cNvPr id="202" name="TextBox 201"/>
          <p:cNvSpPr txBox="1"/>
          <p:nvPr/>
        </p:nvSpPr>
        <p:spPr>
          <a:xfrm rot="21016727">
            <a:off x="5956118" y="2706482"/>
            <a:ext cx="2351189" cy="769441"/>
          </a:xfrm>
          <a:prstGeom prst="rect">
            <a:avLst/>
          </a:prstGeom>
          <a:noFill/>
        </p:spPr>
        <p:txBody>
          <a:bodyPr wrap="square" rtlCol="0">
            <a:spAutoFit/>
          </a:bodyPr>
          <a:lstStyle/>
          <a:p>
            <a:pPr algn="ctr"/>
            <a:r>
              <a:rPr lang="en-US" sz="2200" b="1" dirty="0">
                <a:solidFill>
                  <a:schemeClr val="bg1"/>
                </a:solidFill>
              </a:rPr>
              <a:t>FROZEN OR THAWING SOIL</a:t>
            </a:r>
          </a:p>
        </p:txBody>
      </p:sp>
      <p:sp>
        <p:nvSpPr>
          <p:cNvPr id="203" name="TextBox 202"/>
          <p:cNvSpPr txBox="1"/>
          <p:nvPr/>
        </p:nvSpPr>
        <p:spPr>
          <a:xfrm rot="21016727">
            <a:off x="8000819" y="2757282"/>
            <a:ext cx="2351189" cy="769441"/>
          </a:xfrm>
          <a:prstGeom prst="rect">
            <a:avLst/>
          </a:prstGeom>
          <a:noFill/>
        </p:spPr>
        <p:txBody>
          <a:bodyPr wrap="square" rtlCol="0">
            <a:spAutoFit/>
          </a:bodyPr>
          <a:lstStyle/>
          <a:p>
            <a:pPr algn="ctr"/>
            <a:r>
              <a:rPr lang="en-US" sz="2200" b="1" dirty="0">
                <a:solidFill>
                  <a:schemeClr val="bg1"/>
                </a:solidFill>
              </a:rPr>
              <a:t>SLOPED GROUND</a:t>
            </a:r>
          </a:p>
        </p:txBody>
      </p:sp>
      <p:sp>
        <p:nvSpPr>
          <p:cNvPr id="223" name="TextBox 222"/>
          <p:cNvSpPr txBox="1"/>
          <p:nvPr/>
        </p:nvSpPr>
        <p:spPr>
          <a:xfrm rot="21016727">
            <a:off x="10007419" y="2901158"/>
            <a:ext cx="2351189" cy="430887"/>
          </a:xfrm>
          <a:prstGeom prst="rect">
            <a:avLst/>
          </a:prstGeom>
          <a:noFill/>
        </p:spPr>
        <p:txBody>
          <a:bodyPr wrap="square" rtlCol="0">
            <a:spAutoFit/>
          </a:bodyPr>
          <a:lstStyle/>
          <a:p>
            <a:pPr algn="ctr"/>
            <a:r>
              <a:rPr lang="en-US" sz="2200" b="1" dirty="0">
                <a:solidFill>
                  <a:schemeClr val="bg1"/>
                </a:solidFill>
              </a:rPr>
              <a:t>EXCAVATIONS</a:t>
            </a:r>
          </a:p>
        </p:txBody>
      </p:sp>
      <p:sp>
        <p:nvSpPr>
          <p:cNvPr id="233" name="Rectangle 232"/>
          <p:cNvSpPr/>
          <p:nvPr/>
        </p:nvSpPr>
        <p:spPr>
          <a:xfrm>
            <a:off x="6122546" y="4064288"/>
            <a:ext cx="1992754" cy="2246769"/>
          </a:xfrm>
          <a:prstGeom prst="rect">
            <a:avLst/>
          </a:prstGeom>
        </p:spPr>
        <p:txBody>
          <a:bodyPr wrap="square">
            <a:spAutoFit/>
          </a:bodyPr>
          <a:lstStyle/>
          <a:p>
            <a:r>
              <a:rPr lang="en-US" sz="1950" dirty="0">
                <a:solidFill>
                  <a:srgbClr val="595959"/>
                </a:solidFill>
              </a:rPr>
              <a:t>excavate &amp; replace with compacted material and use large sills</a:t>
            </a:r>
          </a:p>
          <a:p>
            <a:r>
              <a:rPr lang="en-US" sz="1950" dirty="0">
                <a:solidFill>
                  <a:srgbClr val="595959"/>
                </a:solidFill>
              </a:rPr>
              <a:t>to distribute load</a:t>
            </a:r>
          </a:p>
        </p:txBody>
      </p:sp>
      <p:sp>
        <p:nvSpPr>
          <p:cNvPr id="237" name="Rectangle 236"/>
          <p:cNvSpPr/>
          <p:nvPr/>
        </p:nvSpPr>
        <p:spPr>
          <a:xfrm>
            <a:off x="8052946" y="4165888"/>
            <a:ext cx="1992754" cy="1938992"/>
          </a:xfrm>
          <a:prstGeom prst="rect">
            <a:avLst/>
          </a:prstGeom>
        </p:spPr>
        <p:txBody>
          <a:bodyPr wrap="square">
            <a:spAutoFit/>
          </a:bodyPr>
          <a:lstStyle/>
          <a:p>
            <a:r>
              <a:rPr lang="en-US" sz="1950" dirty="0">
                <a:solidFill>
                  <a:srgbClr val="595959"/>
                </a:solidFill>
              </a:rPr>
              <a:t>excavate and level sill area by cutting ‘steps’18in (450mm) into the soil</a:t>
            </a:r>
          </a:p>
        </p:txBody>
      </p:sp>
      <p:sp>
        <p:nvSpPr>
          <p:cNvPr id="243" name="Rectangle 242"/>
          <p:cNvSpPr/>
          <p:nvPr/>
        </p:nvSpPr>
        <p:spPr>
          <a:xfrm>
            <a:off x="10148446" y="3975388"/>
            <a:ext cx="1992754" cy="2246769"/>
          </a:xfrm>
          <a:prstGeom prst="rect">
            <a:avLst/>
          </a:prstGeom>
        </p:spPr>
        <p:txBody>
          <a:bodyPr wrap="square">
            <a:spAutoFit/>
          </a:bodyPr>
          <a:lstStyle/>
          <a:p>
            <a:r>
              <a:rPr lang="en-US" sz="1950" dirty="0">
                <a:solidFill>
                  <a:srgbClr val="595959"/>
                </a:solidFill>
              </a:rPr>
              <a:t>distance from  edge of sill to edge of the bank must be at least equal to the height of the bank</a:t>
            </a:r>
          </a:p>
        </p:txBody>
      </p:sp>
    </p:spTree>
    <p:extLst>
      <p:ext uri="{BB962C8B-B14F-4D97-AF65-F5344CB8AC3E}">
        <p14:creationId xmlns:p14="http://schemas.microsoft.com/office/powerpoint/2010/main" val="132702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anim calcmode="lin" valueType="num">
                                      <p:cBhvr>
                                        <p:cTn id="8" dur="500" fill="hold"/>
                                        <p:tgtEl>
                                          <p:spTgt spid="376"/>
                                        </p:tgtEl>
                                        <p:attrNameLst>
                                          <p:attrName>ppt_x</p:attrName>
                                        </p:attrNameLst>
                                      </p:cBhvr>
                                      <p:tavLst>
                                        <p:tav tm="0">
                                          <p:val>
                                            <p:strVal val="#ppt_x"/>
                                          </p:val>
                                        </p:tav>
                                        <p:tav tm="100000">
                                          <p:val>
                                            <p:strVal val="#ppt_x"/>
                                          </p:val>
                                        </p:tav>
                                      </p:tavLst>
                                    </p:anim>
                                    <p:anim calcmode="lin" valueType="num">
                                      <p:cBhvr>
                                        <p:cTn id="9" dur="500" fill="hold"/>
                                        <p:tgtEl>
                                          <p:spTgt spid="37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accel="50000" decel="50000" fill="hold" grpId="0" nodeType="clickEffect">
                                  <p:stCondLst>
                                    <p:cond delay="0"/>
                                  </p:stCondLst>
                                  <p:childTnLst>
                                    <p:set>
                                      <p:cBhvr>
                                        <p:cTn id="21" dur="1" fill="hold">
                                          <p:stCondLst>
                                            <p:cond delay="0"/>
                                          </p:stCondLst>
                                        </p:cTn>
                                        <p:tgtEl>
                                          <p:spTgt spid="256"/>
                                        </p:tgtEl>
                                        <p:attrNameLst>
                                          <p:attrName>style.visibility</p:attrName>
                                        </p:attrNameLst>
                                      </p:cBhvr>
                                      <p:to>
                                        <p:strVal val="visible"/>
                                      </p:to>
                                    </p:set>
                                    <p:anim calcmode="lin" valueType="num">
                                      <p:cBhvr additive="base">
                                        <p:cTn id="22" dur="500" fill="hold"/>
                                        <p:tgtEl>
                                          <p:spTgt spid="256"/>
                                        </p:tgtEl>
                                        <p:attrNameLst>
                                          <p:attrName>ppt_x</p:attrName>
                                        </p:attrNameLst>
                                      </p:cBhvr>
                                      <p:tavLst>
                                        <p:tav tm="0">
                                          <p:val>
                                            <p:strVal val="0-#ppt_w/2"/>
                                          </p:val>
                                        </p:tav>
                                        <p:tav tm="100000">
                                          <p:val>
                                            <p:strVal val="#ppt_x"/>
                                          </p:val>
                                        </p:tav>
                                      </p:tavLst>
                                    </p:anim>
                                    <p:anim calcmode="lin" valueType="num">
                                      <p:cBhvr additive="base">
                                        <p:cTn id="23" dur="500" fill="hold"/>
                                        <p:tgtEl>
                                          <p:spTgt spid="256"/>
                                        </p:tgtEl>
                                        <p:attrNameLst>
                                          <p:attrName>ppt_y</p:attrName>
                                        </p:attrNameLst>
                                      </p:cBhvr>
                                      <p:tavLst>
                                        <p:tav tm="0">
                                          <p:val>
                                            <p:strVal val="#ppt_y"/>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227"/>
                                        </p:tgtEl>
                                        <p:attrNameLst>
                                          <p:attrName>style.visibility</p:attrName>
                                        </p:attrNameLst>
                                      </p:cBhvr>
                                      <p:to>
                                        <p:strVal val="visible"/>
                                      </p:to>
                                    </p:set>
                                    <p:animEffect transition="in" filter="wipe(left)">
                                      <p:cBhvr>
                                        <p:cTn id="26" dur="500"/>
                                        <p:tgtEl>
                                          <p:spTgt spid="227"/>
                                        </p:tgtEl>
                                      </p:cBhvr>
                                    </p:animEffect>
                                  </p:childTnLst>
                                </p:cTn>
                              </p:par>
                              <p:par>
                                <p:cTn id="27" presetID="10" presetClass="entr" presetSubtype="0" fill="hold"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right)">
                                      <p:cBhvr>
                                        <p:cTn id="33" dur="500"/>
                                        <p:tgtEl>
                                          <p:spTgt spid="9"/>
                                        </p:tgtEl>
                                      </p:cBhvr>
                                    </p:animEffect>
                                  </p:childTnLst>
                                </p:cTn>
                              </p:par>
                              <p:par>
                                <p:cTn id="34" presetID="22" presetClass="entr" presetSubtype="2"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right)">
                                      <p:cBhvr>
                                        <p:cTn id="36" dur="500"/>
                                        <p:tgtEl>
                                          <p:spTgt spid="31"/>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accel="50000" decel="50000" fill="hold" grpId="0" nodeType="clickEffect">
                                  <p:stCondLst>
                                    <p:cond delay="0"/>
                                  </p:stCondLst>
                                  <p:childTnLst>
                                    <p:set>
                                      <p:cBhvr>
                                        <p:cTn id="44" dur="1" fill="hold">
                                          <p:stCondLst>
                                            <p:cond delay="0"/>
                                          </p:stCondLst>
                                        </p:cTn>
                                        <p:tgtEl>
                                          <p:spTgt spid="199"/>
                                        </p:tgtEl>
                                        <p:attrNameLst>
                                          <p:attrName>style.visibility</p:attrName>
                                        </p:attrNameLst>
                                      </p:cBhvr>
                                      <p:to>
                                        <p:strVal val="visible"/>
                                      </p:to>
                                    </p:set>
                                    <p:anim calcmode="lin" valueType="num">
                                      <p:cBhvr additive="base">
                                        <p:cTn id="45" dur="500" fill="hold"/>
                                        <p:tgtEl>
                                          <p:spTgt spid="199"/>
                                        </p:tgtEl>
                                        <p:attrNameLst>
                                          <p:attrName>ppt_x</p:attrName>
                                        </p:attrNameLst>
                                      </p:cBhvr>
                                      <p:tavLst>
                                        <p:tav tm="0">
                                          <p:val>
                                            <p:strVal val="0-#ppt_w/2"/>
                                          </p:val>
                                        </p:tav>
                                        <p:tav tm="100000">
                                          <p:val>
                                            <p:strVal val="#ppt_x"/>
                                          </p:val>
                                        </p:tav>
                                      </p:tavLst>
                                    </p:anim>
                                    <p:anim calcmode="lin" valueType="num">
                                      <p:cBhvr additive="base">
                                        <p:cTn id="46" dur="500" fill="hold"/>
                                        <p:tgtEl>
                                          <p:spTgt spid="199"/>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127"/>
                                        </p:tgtEl>
                                        <p:attrNameLst>
                                          <p:attrName>style.visibility</p:attrName>
                                        </p:attrNameLst>
                                      </p:cBhvr>
                                      <p:to>
                                        <p:strVal val="visible"/>
                                      </p:to>
                                    </p:set>
                                    <p:animEffect transition="in" filter="fade">
                                      <p:cBhvr>
                                        <p:cTn id="52" dur="500"/>
                                        <p:tgtEl>
                                          <p:spTgt spid="127"/>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right)">
                                      <p:cBhvr>
                                        <p:cTn id="56" dur="500"/>
                                        <p:tgtEl>
                                          <p:spTgt spid="7"/>
                                        </p:tgtEl>
                                      </p:cBhvr>
                                    </p:animEffect>
                                  </p:childTnLst>
                                </p:cTn>
                              </p:par>
                              <p:par>
                                <p:cTn id="57" presetID="22" presetClass="entr" presetSubtype="2"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right)">
                                      <p:cBhvr>
                                        <p:cTn id="59" dur="500"/>
                                        <p:tgtEl>
                                          <p:spTgt spid="29"/>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accel="50000" decel="50000" fill="hold" grpId="0" nodeType="clickEffect">
                                  <p:stCondLst>
                                    <p:cond delay="0"/>
                                  </p:stCondLst>
                                  <p:childTnLst>
                                    <p:set>
                                      <p:cBhvr>
                                        <p:cTn id="67" dur="1" fill="hold">
                                          <p:stCondLst>
                                            <p:cond delay="0"/>
                                          </p:stCondLst>
                                        </p:cTn>
                                        <p:tgtEl>
                                          <p:spTgt spid="201"/>
                                        </p:tgtEl>
                                        <p:attrNameLst>
                                          <p:attrName>style.visibility</p:attrName>
                                        </p:attrNameLst>
                                      </p:cBhvr>
                                      <p:to>
                                        <p:strVal val="visible"/>
                                      </p:to>
                                    </p:set>
                                    <p:anim calcmode="lin" valueType="num">
                                      <p:cBhvr additive="base">
                                        <p:cTn id="68" dur="500" fill="hold"/>
                                        <p:tgtEl>
                                          <p:spTgt spid="201"/>
                                        </p:tgtEl>
                                        <p:attrNameLst>
                                          <p:attrName>ppt_x</p:attrName>
                                        </p:attrNameLst>
                                      </p:cBhvr>
                                      <p:tavLst>
                                        <p:tav tm="0">
                                          <p:val>
                                            <p:strVal val="0-#ppt_w/2"/>
                                          </p:val>
                                        </p:tav>
                                        <p:tav tm="100000">
                                          <p:val>
                                            <p:strVal val="#ppt_x"/>
                                          </p:val>
                                        </p:tav>
                                      </p:tavLst>
                                    </p:anim>
                                    <p:anim calcmode="lin" valueType="num">
                                      <p:cBhvr additive="base">
                                        <p:cTn id="69" dur="500" fill="hold"/>
                                        <p:tgtEl>
                                          <p:spTgt spid="201"/>
                                        </p:tgtEl>
                                        <p:attrNameLst>
                                          <p:attrName>ppt_y</p:attrName>
                                        </p:attrNameLst>
                                      </p:cBhvr>
                                      <p:tavLst>
                                        <p:tav tm="0">
                                          <p:val>
                                            <p:strVal val="#ppt_y"/>
                                          </p:val>
                                        </p:tav>
                                        <p:tav tm="100000">
                                          <p:val>
                                            <p:strVal val="#ppt_y"/>
                                          </p:val>
                                        </p:tav>
                                      </p:tavLst>
                                    </p:anim>
                                  </p:childTnLst>
                                </p:cTn>
                              </p:par>
                              <p:par>
                                <p:cTn id="70" presetID="22" presetClass="entr" presetSubtype="8"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128"/>
                                        </p:tgtEl>
                                        <p:attrNameLst>
                                          <p:attrName>style.visibility</p:attrName>
                                        </p:attrNameLst>
                                      </p:cBhvr>
                                      <p:to>
                                        <p:strVal val="visible"/>
                                      </p:to>
                                    </p:set>
                                    <p:animEffect transition="in" filter="fade">
                                      <p:cBhvr>
                                        <p:cTn id="75" dur="500"/>
                                        <p:tgtEl>
                                          <p:spTgt spid="128"/>
                                        </p:tgtEl>
                                      </p:cBhvr>
                                    </p:animEffect>
                                  </p:childTnLst>
                                </p:cTn>
                              </p:par>
                            </p:childTnLst>
                          </p:cTn>
                        </p:par>
                        <p:par>
                          <p:cTn id="76" fill="hold">
                            <p:stCondLst>
                              <p:cond delay="500"/>
                            </p:stCondLst>
                            <p:childTnLst>
                              <p:par>
                                <p:cTn id="77" presetID="22" presetClass="entr" presetSubtype="2"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right)">
                                      <p:cBhvr>
                                        <p:cTn id="79" dur="500"/>
                                        <p:tgtEl>
                                          <p:spTgt spid="5"/>
                                        </p:tgtEl>
                                      </p:cBhvr>
                                    </p:animEffect>
                                  </p:childTnLst>
                                </p:cTn>
                              </p:par>
                              <p:par>
                                <p:cTn id="80" presetID="22" presetClass="entr" presetSubtype="2"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right)">
                                      <p:cBhvr>
                                        <p:cTn id="82" dur="500"/>
                                        <p:tgtEl>
                                          <p:spTgt spid="27"/>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210"/>
                                        </p:tgtEl>
                                        <p:attrNameLst>
                                          <p:attrName>style.visibility</p:attrName>
                                        </p:attrNameLst>
                                      </p:cBhvr>
                                      <p:to>
                                        <p:strVal val="visible"/>
                                      </p:to>
                                    </p:set>
                                    <p:animEffect transition="in" filter="wipe(left)">
                                      <p:cBhvr>
                                        <p:cTn id="86" dur="500"/>
                                        <p:tgtEl>
                                          <p:spTgt spid="210"/>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accel="50000" decel="50000" fill="hold" grpId="0" nodeType="clickEffect">
                                  <p:stCondLst>
                                    <p:cond delay="0"/>
                                  </p:stCondLst>
                                  <p:childTnLst>
                                    <p:set>
                                      <p:cBhvr>
                                        <p:cTn id="90" dur="1" fill="hold">
                                          <p:stCondLst>
                                            <p:cond delay="0"/>
                                          </p:stCondLst>
                                        </p:cTn>
                                        <p:tgtEl>
                                          <p:spTgt spid="233"/>
                                        </p:tgtEl>
                                        <p:attrNameLst>
                                          <p:attrName>style.visibility</p:attrName>
                                        </p:attrNameLst>
                                      </p:cBhvr>
                                      <p:to>
                                        <p:strVal val="visible"/>
                                      </p:to>
                                    </p:set>
                                    <p:anim calcmode="lin" valueType="num">
                                      <p:cBhvr additive="base">
                                        <p:cTn id="91" dur="500" fill="hold"/>
                                        <p:tgtEl>
                                          <p:spTgt spid="233"/>
                                        </p:tgtEl>
                                        <p:attrNameLst>
                                          <p:attrName>ppt_x</p:attrName>
                                        </p:attrNameLst>
                                      </p:cBhvr>
                                      <p:tavLst>
                                        <p:tav tm="0">
                                          <p:val>
                                            <p:strVal val="0-#ppt_w/2"/>
                                          </p:val>
                                        </p:tav>
                                        <p:tav tm="100000">
                                          <p:val>
                                            <p:strVal val="#ppt_x"/>
                                          </p:val>
                                        </p:tav>
                                      </p:tavLst>
                                    </p:anim>
                                    <p:anim calcmode="lin" valueType="num">
                                      <p:cBhvr additive="base">
                                        <p:cTn id="92" dur="500" fill="hold"/>
                                        <p:tgtEl>
                                          <p:spTgt spid="233"/>
                                        </p:tgtEl>
                                        <p:attrNameLst>
                                          <p:attrName>ppt_y</p:attrName>
                                        </p:attrNameLst>
                                      </p:cBhvr>
                                      <p:tavLst>
                                        <p:tav tm="0">
                                          <p:val>
                                            <p:strVal val="#ppt_y"/>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par>
                                <p:cTn id="96" presetID="10" presetClass="entr" presetSubtype="0" fill="hold" nodeType="withEffect">
                                  <p:stCondLst>
                                    <p:cond delay="0"/>
                                  </p:stCondLst>
                                  <p:childTnLst>
                                    <p:set>
                                      <p:cBhvr>
                                        <p:cTn id="97" dur="1" fill="hold">
                                          <p:stCondLst>
                                            <p:cond delay="0"/>
                                          </p:stCondLst>
                                        </p:cTn>
                                        <p:tgtEl>
                                          <p:spTgt spid="224"/>
                                        </p:tgtEl>
                                        <p:attrNameLst>
                                          <p:attrName>style.visibility</p:attrName>
                                        </p:attrNameLst>
                                      </p:cBhvr>
                                      <p:to>
                                        <p:strVal val="visible"/>
                                      </p:to>
                                    </p:set>
                                    <p:animEffect transition="in" filter="fade">
                                      <p:cBhvr>
                                        <p:cTn id="98" dur="500"/>
                                        <p:tgtEl>
                                          <p:spTgt spid="224"/>
                                        </p:tgtEl>
                                      </p:cBhvr>
                                    </p:animEffect>
                                  </p:childTnLst>
                                </p:cTn>
                              </p:par>
                            </p:childTnLst>
                          </p:cTn>
                        </p:par>
                        <p:par>
                          <p:cTn id="99" fill="hold">
                            <p:stCondLst>
                              <p:cond delay="500"/>
                            </p:stCondLst>
                            <p:childTnLst>
                              <p:par>
                                <p:cTn id="100" presetID="22" presetClass="entr" presetSubtype="2" fill="hold" grpId="0" nodeType="afterEffect">
                                  <p:stCondLst>
                                    <p:cond delay="0"/>
                                  </p:stCondLst>
                                  <p:childTnLst>
                                    <p:set>
                                      <p:cBhvr>
                                        <p:cTn id="101" dur="1" fill="hold">
                                          <p:stCondLst>
                                            <p:cond delay="0"/>
                                          </p:stCondLst>
                                        </p:cTn>
                                        <p:tgtEl>
                                          <p:spTgt spid="209"/>
                                        </p:tgtEl>
                                        <p:attrNameLst>
                                          <p:attrName>style.visibility</p:attrName>
                                        </p:attrNameLst>
                                      </p:cBhvr>
                                      <p:to>
                                        <p:strVal val="visible"/>
                                      </p:to>
                                    </p:set>
                                    <p:animEffect transition="in" filter="wipe(right)">
                                      <p:cBhvr>
                                        <p:cTn id="102" dur="500"/>
                                        <p:tgtEl>
                                          <p:spTgt spid="209"/>
                                        </p:tgtEl>
                                      </p:cBhvr>
                                    </p:animEffect>
                                  </p:childTnLst>
                                </p:cTn>
                              </p:par>
                              <p:par>
                                <p:cTn id="103" presetID="22" presetClass="entr" presetSubtype="2" fill="hold" nodeType="with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right)">
                                      <p:cBhvr>
                                        <p:cTn id="105" dur="500"/>
                                        <p:tgtEl>
                                          <p:spTgt spid="25"/>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208"/>
                                        </p:tgtEl>
                                        <p:attrNameLst>
                                          <p:attrName>style.visibility</p:attrName>
                                        </p:attrNameLst>
                                      </p:cBhvr>
                                      <p:to>
                                        <p:strVal val="visible"/>
                                      </p:to>
                                    </p:set>
                                    <p:animEffect transition="in" filter="wipe(left)">
                                      <p:cBhvr>
                                        <p:cTn id="109" dur="500"/>
                                        <p:tgtEl>
                                          <p:spTgt spid="208"/>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8" accel="50000" decel="50000" fill="hold" grpId="0" nodeType="clickEffect">
                                  <p:stCondLst>
                                    <p:cond delay="0"/>
                                  </p:stCondLst>
                                  <p:childTnLst>
                                    <p:set>
                                      <p:cBhvr>
                                        <p:cTn id="113" dur="1" fill="hold">
                                          <p:stCondLst>
                                            <p:cond delay="0"/>
                                          </p:stCondLst>
                                        </p:cTn>
                                        <p:tgtEl>
                                          <p:spTgt spid="237"/>
                                        </p:tgtEl>
                                        <p:attrNameLst>
                                          <p:attrName>style.visibility</p:attrName>
                                        </p:attrNameLst>
                                      </p:cBhvr>
                                      <p:to>
                                        <p:strVal val="visible"/>
                                      </p:to>
                                    </p:set>
                                    <p:anim calcmode="lin" valueType="num">
                                      <p:cBhvr additive="base">
                                        <p:cTn id="114" dur="500" fill="hold"/>
                                        <p:tgtEl>
                                          <p:spTgt spid="237"/>
                                        </p:tgtEl>
                                        <p:attrNameLst>
                                          <p:attrName>ppt_x</p:attrName>
                                        </p:attrNameLst>
                                      </p:cBhvr>
                                      <p:tavLst>
                                        <p:tav tm="0">
                                          <p:val>
                                            <p:strVal val="0-#ppt_w/2"/>
                                          </p:val>
                                        </p:tav>
                                        <p:tav tm="100000">
                                          <p:val>
                                            <p:strVal val="#ppt_x"/>
                                          </p:val>
                                        </p:tav>
                                      </p:tavLst>
                                    </p:anim>
                                    <p:anim calcmode="lin" valueType="num">
                                      <p:cBhvr additive="base">
                                        <p:cTn id="115" dur="500" fill="hold"/>
                                        <p:tgtEl>
                                          <p:spTgt spid="237"/>
                                        </p:tgtEl>
                                        <p:attrNameLst>
                                          <p:attrName>ppt_y</p:attrName>
                                        </p:attrNameLst>
                                      </p:cBhvr>
                                      <p:tavLst>
                                        <p:tav tm="0">
                                          <p:val>
                                            <p:strVal val="#ppt_y"/>
                                          </p:val>
                                        </p:tav>
                                        <p:tav tm="100000">
                                          <p:val>
                                            <p:strVal val="#ppt_y"/>
                                          </p:val>
                                        </p:tav>
                                      </p:tavLst>
                                    </p:anim>
                                  </p:childTnLst>
                                </p:cTn>
                              </p:par>
                              <p:par>
                                <p:cTn id="116" presetID="22" presetClass="entr" presetSubtype="8" fill="hold" nodeType="with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left)">
                                      <p:cBhvr>
                                        <p:cTn id="118" dur="500"/>
                                        <p:tgtEl>
                                          <p:spTgt spid="24"/>
                                        </p:tgtEl>
                                      </p:cBhvr>
                                    </p:animEffect>
                                  </p:childTnLst>
                                </p:cTn>
                              </p:par>
                              <p:par>
                                <p:cTn id="119" presetID="10" presetClass="entr" presetSubtype="0" fill="hold" nodeType="withEffect">
                                  <p:stCondLst>
                                    <p:cond delay="0"/>
                                  </p:stCondLst>
                                  <p:childTnLst>
                                    <p:set>
                                      <p:cBhvr>
                                        <p:cTn id="120" dur="1" fill="hold">
                                          <p:stCondLst>
                                            <p:cond delay="0"/>
                                          </p:stCondLst>
                                        </p:cTn>
                                        <p:tgtEl>
                                          <p:spTgt spid="226"/>
                                        </p:tgtEl>
                                        <p:attrNameLst>
                                          <p:attrName>style.visibility</p:attrName>
                                        </p:attrNameLst>
                                      </p:cBhvr>
                                      <p:to>
                                        <p:strVal val="visible"/>
                                      </p:to>
                                    </p:set>
                                    <p:animEffect transition="in" filter="fade">
                                      <p:cBhvr>
                                        <p:cTn id="121" dur="500"/>
                                        <p:tgtEl>
                                          <p:spTgt spid="226"/>
                                        </p:tgtEl>
                                      </p:cBhvr>
                                    </p:animEffect>
                                  </p:childTnLst>
                                </p:cTn>
                              </p:par>
                            </p:childTnLst>
                          </p:cTn>
                        </p:par>
                        <p:par>
                          <p:cTn id="122" fill="hold">
                            <p:stCondLst>
                              <p:cond delay="500"/>
                            </p:stCondLst>
                            <p:childTnLst>
                              <p:par>
                                <p:cTn id="123" presetID="22" presetClass="entr" presetSubtype="2" fill="hold" grpId="0" nodeType="afterEffect">
                                  <p:stCondLst>
                                    <p:cond delay="0"/>
                                  </p:stCondLst>
                                  <p:childTnLst>
                                    <p:set>
                                      <p:cBhvr>
                                        <p:cTn id="124" dur="1" fill="hold">
                                          <p:stCondLst>
                                            <p:cond delay="0"/>
                                          </p:stCondLst>
                                        </p:cTn>
                                        <p:tgtEl>
                                          <p:spTgt spid="207"/>
                                        </p:tgtEl>
                                        <p:attrNameLst>
                                          <p:attrName>style.visibility</p:attrName>
                                        </p:attrNameLst>
                                      </p:cBhvr>
                                      <p:to>
                                        <p:strVal val="visible"/>
                                      </p:to>
                                    </p:set>
                                    <p:animEffect transition="in" filter="wipe(right)">
                                      <p:cBhvr>
                                        <p:cTn id="125" dur="500"/>
                                        <p:tgtEl>
                                          <p:spTgt spid="207"/>
                                        </p:tgtEl>
                                      </p:cBhvr>
                                    </p:animEffect>
                                  </p:childTnLst>
                                </p:cTn>
                              </p:par>
                              <p:par>
                                <p:cTn id="126" presetID="22" presetClass="entr" presetSubtype="2" fill="hold" nodeType="withEffect">
                                  <p:stCondLst>
                                    <p:cond delay="0"/>
                                  </p:stCondLst>
                                  <p:childTnLst>
                                    <p:set>
                                      <p:cBhvr>
                                        <p:cTn id="127" dur="1" fill="hold">
                                          <p:stCondLst>
                                            <p:cond delay="0"/>
                                          </p:stCondLst>
                                        </p:cTn>
                                        <p:tgtEl>
                                          <p:spTgt spid="4"/>
                                        </p:tgtEl>
                                        <p:attrNameLst>
                                          <p:attrName>style.visibility</p:attrName>
                                        </p:attrNameLst>
                                      </p:cBhvr>
                                      <p:to>
                                        <p:strVal val="visible"/>
                                      </p:to>
                                    </p:set>
                                    <p:animEffect transition="in" filter="wipe(right)">
                                      <p:cBhvr>
                                        <p:cTn id="128" dur="500"/>
                                        <p:tgtEl>
                                          <p:spTgt spid="4"/>
                                        </p:tgtEl>
                                      </p:cBhvr>
                                    </p:animEffect>
                                  </p:childTnLst>
                                </p:cTn>
                              </p:par>
                            </p:childTnLst>
                          </p:cTn>
                        </p:par>
                        <p:par>
                          <p:cTn id="129" fill="hold">
                            <p:stCondLst>
                              <p:cond delay="1000"/>
                            </p:stCondLst>
                            <p:childTnLst>
                              <p:par>
                                <p:cTn id="130" presetID="22" presetClass="entr" presetSubtype="8" fill="hold" grpId="0" nodeType="afterEffect">
                                  <p:stCondLst>
                                    <p:cond delay="0"/>
                                  </p:stCondLst>
                                  <p:childTnLst>
                                    <p:set>
                                      <p:cBhvr>
                                        <p:cTn id="131" dur="1" fill="hold">
                                          <p:stCondLst>
                                            <p:cond delay="0"/>
                                          </p:stCondLst>
                                        </p:cTn>
                                        <p:tgtEl>
                                          <p:spTgt spid="206"/>
                                        </p:tgtEl>
                                        <p:attrNameLst>
                                          <p:attrName>style.visibility</p:attrName>
                                        </p:attrNameLst>
                                      </p:cBhvr>
                                      <p:to>
                                        <p:strVal val="visible"/>
                                      </p:to>
                                    </p:set>
                                    <p:animEffect transition="in" filter="wipe(left)">
                                      <p:cBhvr>
                                        <p:cTn id="132" dur="500"/>
                                        <p:tgtEl>
                                          <p:spTgt spid="206"/>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8" accel="50000" decel="50000" fill="hold" grpId="0" nodeType="clickEffect">
                                  <p:stCondLst>
                                    <p:cond delay="0"/>
                                  </p:stCondLst>
                                  <p:childTnLst>
                                    <p:set>
                                      <p:cBhvr>
                                        <p:cTn id="136" dur="1" fill="hold">
                                          <p:stCondLst>
                                            <p:cond delay="0"/>
                                          </p:stCondLst>
                                        </p:cTn>
                                        <p:tgtEl>
                                          <p:spTgt spid="243"/>
                                        </p:tgtEl>
                                        <p:attrNameLst>
                                          <p:attrName>style.visibility</p:attrName>
                                        </p:attrNameLst>
                                      </p:cBhvr>
                                      <p:to>
                                        <p:strVal val="visible"/>
                                      </p:to>
                                    </p:set>
                                    <p:anim calcmode="lin" valueType="num">
                                      <p:cBhvr additive="base">
                                        <p:cTn id="137" dur="500" fill="hold"/>
                                        <p:tgtEl>
                                          <p:spTgt spid="243"/>
                                        </p:tgtEl>
                                        <p:attrNameLst>
                                          <p:attrName>ppt_x</p:attrName>
                                        </p:attrNameLst>
                                      </p:cBhvr>
                                      <p:tavLst>
                                        <p:tav tm="0">
                                          <p:val>
                                            <p:strVal val="0-#ppt_w/2"/>
                                          </p:val>
                                        </p:tav>
                                        <p:tav tm="100000">
                                          <p:val>
                                            <p:strVal val="#ppt_x"/>
                                          </p:val>
                                        </p:tav>
                                      </p:tavLst>
                                    </p:anim>
                                    <p:anim calcmode="lin" valueType="num">
                                      <p:cBhvr additive="base">
                                        <p:cTn id="138" dur="500" fill="hold"/>
                                        <p:tgtEl>
                                          <p:spTgt spid="243"/>
                                        </p:tgtEl>
                                        <p:attrNameLst>
                                          <p:attrName>ppt_y</p:attrName>
                                        </p:attrNameLst>
                                      </p:cBhvr>
                                      <p:tavLst>
                                        <p:tav tm="0">
                                          <p:val>
                                            <p:strVal val="#ppt_y"/>
                                          </p:val>
                                        </p:tav>
                                        <p:tav tm="100000">
                                          <p:val>
                                            <p:strVal val="#ppt_y"/>
                                          </p:val>
                                        </p:tav>
                                      </p:tavLst>
                                    </p:anim>
                                  </p:childTnLst>
                                </p:cTn>
                              </p:par>
                              <p:par>
                                <p:cTn id="139" presetID="10" presetClass="entr" presetSubtype="0" fill="hold" nodeType="withEffect">
                                  <p:stCondLst>
                                    <p:cond delay="0"/>
                                  </p:stCondLst>
                                  <p:childTnLst>
                                    <p:set>
                                      <p:cBhvr>
                                        <p:cTn id="140" dur="1" fill="hold">
                                          <p:stCondLst>
                                            <p:cond delay="0"/>
                                          </p:stCondLst>
                                        </p:cTn>
                                        <p:tgtEl>
                                          <p:spTgt spid="225"/>
                                        </p:tgtEl>
                                        <p:attrNameLst>
                                          <p:attrName>style.visibility</p:attrName>
                                        </p:attrNameLst>
                                      </p:cBhvr>
                                      <p:to>
                                        <p:strVal val="visible"/>
                                      </p:to>
                                    </p:set>
                                    <p:animEffect transition="in" filter="fade">
                                      <p:cBhvr>
                                        <p:cTn id="141" dur="500"/>
                                        <p:tgtEl>
                                          <p:spTgt spid="225"/>
                                        </p:tgtEl>
                                      </p:cBhvr>
                                    </p:animEffect>
                                  </p:childTnLst>
                                </p:cTn>
                              </p:par>
                            </p:childTnLst>
                          </p:cTn>
                        </p:par>
                        <p:par>
                          <p:cTn id="142" fill="hold">
                            <p:stCondLst>
                              <p:cond delay="500"/>
                            </p:stCondLst>
                            <p:childTnLst>
                              <p:par>
                                <p:cTn id="143" presetID="22" presetClass="entr" presetSubtype="2" fill="hold" grpId="0" nodeType="afterEffect">
                                  <p:stCondLst>
                                    <p:cond delay="0"/>
                                  </p:stCondLst>
                                  <p:childTnLst>
                                    <p:set>
                                      <p:cBhvr>
                                        <p:cTn id="144" dur="1" fill="hold">
                                          <p:stCondLst>
                                            <p:cond delay="0"/>
                                          </p:stCondLst>
                                        </p:cTn>
                                        <p:tgtEl>
                                          <p:spTgt spid="205"/>
                                        </p:tgtEl>
                                        <p:attrNameLst>
                                          <p:attrName>style.visibility</p:attrName>
                                        </p:attrNameLst>
                                      </p:cBhvr>
                                      <p:to>
                                        <p:strVal val="visible"/>
                                      </p:to>
                                    </p:set>
                                    <p:animEffect transition="in" filter="wipe(right)">
                                      <p:cBhvr>
                                        <p:cTn id="145" dur="500"/>
                                        <p:tgtEl>
                                          <p:spTgt spid="205"/>
                                        </p:tgtEl>
                                      </p:cBhvr>
                                    </p:animEffect>
                                  </p:childTnLst>
                                </p:cTn>
                              </p:par>
                              <p:par>
                                <p:cTn id="146" presetID="22" presetClass="entr" presetSubtype="2" fill="hold" nodeType="withEffect">
                                  <p:stCondLst>
                                    <p:cond delay="0"/>
                                  </p:stCondLst>
                                  <p:childTnLst>
                                    <p:set>
                                      <p:cBhvr>
                                        <p:cTn id="147" dur="1" fill="hold">
                                          <p:stCondLst>
                                            <p:cond delay="0"/>
                                          </p:stCondLst>
                                        </p:cTn>
                                        <p:tgtEl>
                                          <p:spTgt spid="2"/>
                                        </p:tgtEl>
                                        <p:attrNameLst>
                                          <p:attrName>style.visibility</p:attrName>
                                        </p:attrNameLst>
                                      </p:cBhvr>
                                      <p:to>
                                        <p:strVal val="visible"/>
                                      </p:to>
                                    </p:set>
                                    <p:animEffect transition="in" filter="wipe(right)">
                                      <p:cBhvr>
                                        <p:cTn id="1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6" grpId="0" animBg="1"/>
      <p:bldP spid="207" grpId="0" animBg="1"/>
      <p:bldP spid="208" grpId="0" animBg="1"/>
      <p:bldP spid="209" grpId="0" animBg="1"/>
      <p:bldP spid="210" grpId="0" animBg="1"/>
      <p:bldP spid="376" grpId="0"/>
      <p:bldP spid="5" grpId="0" animBg="1"/>
      <p:bldP spid="6" grpId="0" animBg="1"/>
      <p:bldP spid="7" grpId="0" animBg="1"/>
      <p:bldP spid="8" grpId="0" animBg="1"/>
      <p:bldP spid="9" grpId="0" animBg="1"/>
      <p:bldP spid="10" grpId="0" animBg="1"/>
      <p:bldP spid="256" grpId="0"/>
      <p:bldP spid="199" grpId="0"/>
      <p:bldP spid="201" grpId="0"/>
      <p:bldP spid="233" grpId="0"/>
      <p:bldP spid="237" grpId="0"/>
      <p:bldP spid="24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19730" y="1997364"/>
            <a:ext cx="2528455" cy="2528455"/>
          </a:xfrm>
          <a:prstGeom prst="rect">
            <a:avLst/>
          </a:prstGeom>
        </p:spPr>
      </p:pic>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37368" y="1962728"/>
            <a:ext cx="2597727" cy="2597727"/>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342745" y="1946562"/>
            <a:ext cx="2683164" cy="2683164"/>
          </a:xfrm>
          <a:prstGeom prst="rect">
            <a:avLst/>
          </a:prstGeom>
        </p:spPr>
      </p:pic>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171450" y="139700"/>
            <a:ext cx="3154030" cy="749300"/>
          </a:xfrm>
          <a:prstGeom prst="rect">
            <a:avLst/>
          </a:prstGeom>
        </p:spPr>
      </p:pic>
      <p:sp>
        <p:nvSpPr>
          <p:cNvPr id="6" name="TextBox 5"/>
          <p:cNvSpPr txBox="1"/>
          <p:nvPr/>
        </p:nvSpPr>
        <p:spPr>
          <a:xfrm>
            <a:off x="965200" y="1498600"/>
            <a:ext cx="2362200" cy="461665"/>
          </a:xfrm>
          <a:prstGeom prst="rect">
            <a:avLst/>
          </a:prstGeom>
          <a:noFill/>
        </p:spPr>
        <p:txBody>
          <a:bodyPr wrap="square" rtlCol="0">
            <a:spAutoFit/>
          </a:bodyPr>
          <a:lstStyle/>
          <a:p>
            <a:r>
              <a:rPr lang="en-US" sz="2400" dirty="0">
                <a:solidFill>
                  <a:srgbClr val="44546A"/>
                </a:solidFill>
              </a:rPr>
              <a:t>SCENARIO #1</a:t>
            </a:r>
          </a:p>
        </p:txBody>
      </p:sp>
      <p:sp>
        <p:nvSpPr>
          <p:cNvPr id="7" name="TextBox 6"/>
          <p:cNvSpPr txBox="1"/>
          <p:nvPr/>
        </p:nvSpPr>
        <p:spPr>
          <a:xfrm>
            <a:off x="4622800" y="1422400"/>
            <a:ext cx="2362200" cy="461665"/>
          </a:xfrm>
          <a:prstGeom prst="rect">
            <a:avLst/>
          </a:prstGeom>
          <a:noFill/>
        </p:spPr>
        <p:txBody>
          <a:bodyPr wrap="square" rtlCol="0">
            <a:spAutoFit/>
          </a:bodyPr>
          <a:lstStyle/>
          <a:p>
            <a:r>
              <a:rPr lang="en-US" sz="2400" dirty="0">
                <a:solidFill>
                  <a:srgbClr val="44546A"/>
                </a:solidFill>
              </a:rPr>
              <a:t>SCENARIO #2</a:t>
            </a:r>
          </a:p>
        </p:txBody>
      </p:sp>
      <p:sp>
        <p:nvSpPr>
          <p:cNvPr id="8" name="TextBox 7"/>
          <p:cNvSpPr txBox="1"/>
          <p:nvPr/>
        </p:nvSpPr>
        <p:spPr>
          <a:xfrm>
            <a:off x="8559800" y="1409700"/>
            <a:ext cx="2362200" cy="461665"/>
          </a:xfrm>
          <a:prstGeom prst="rect">
            <a:avLst/>
          </a:prstGeom>
          <a:noFill/>
        </p:spPr>
        <p:txBody>
          <a:bodyPr wrap="square" rtlCol="0">
            <a:spAutoFit/>
          </a:bodyPr>
          <a:lstStyle/>
          <a:p>
            <a:r>
              <a:rPr lang="en-US" sz="2400" dirty="0">
                <a:solidFill>
                  <a:srgbClr val="44546A"/>
                </a:solidFill>
              </a:rPr>
              <a:t>SCENARIO #3</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1763" y="314291"/>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2" name="TextBox 11"/>
          <p:cNvSpPr txBox="1"/>
          <p:nvPr/>
        </p:nvSpPr>
        <p:spPr>
          <a:xfrm>
            <a:off x="1787074" y="1161444"/>
            <a:ext cx="9642926" cy="4770536"/>
          </a:xfrm>
          <a:prstGeom prst="rect">
            <a:avLst/>
          </a:prstGeom>
          <a:noFill/>
        </p:spPr>
        <p:txBody>
          <a:bodyPr wrap="square" rtlCol="0">
            <a:spAutoFit/>
          </a:bodyPr>
          <a:lstStyle/>
          <a:p>
            <a:pPr>
              <a:spcAft>
                <a:spcPts val="600"/>
              </a:spcAft>
              <a:buFont typeface="Arial"/>
              <a:buChar char="•"/>
            </a:pPr>
            <a:r>
              <a:rPr lang="en-US" sz="2400" cap="all" dirty="0">
                <a:solidFill>
                  <a:srgbClr val="595959"/>
                </a:solidFill>
              </a:rPr>
              <a:t>   Foundations</a:t>
            </a:r>
            <a:r>
              <a:rPr lang="en-US" sz="2400" dirty="0">
                <a:solidFill>
                  <a:srgbClr val="595959"/>
                </a:solidFill>
              </a:rPr>
              <a:t> greatly affect a scaffolds </a:t>
            </a:r>
            <a:r>
              <a:rPr lang="en-US" sz="2400" cap="all" dirty="0">
                <a:solidFill>
                  <a:srgbClr val="595959"/>
                </a:solidFill>
              </a:rPr>
              <a:t>stability</a:t>
            </a:r>
            <a:r>
              <a:rPr lang="en-US" sz="2400" dirty="0">
                <a:solidFill>
                  <a:srgbClr val="595959"/>
                </a:solidFill>
              </a:rPr>
              <a:t>. </a:t>
            </a:r>
          </a:p>
          <a:p>
            <a:pPr>
              <a:buFont typeface="Arial"/>
              <a:buChar char="•"/>
            </a:pPr>
            <a:r>
              <a:rPr lang="en-US" sz="2400" dirty="0">
                <a:solidFill>
                  <a:srgbClr val="595959"/>
                </a:solidFill>
              </a:rPr>
              <a:t>   The </a:t>
            </a:r>
            <a:r>
              <a:rPr lang="en-US" sz="2400" cap="all" dirty="0">
                <a:solidFill>
                  <a:srgbClr val="595959"/>
                </a:solidFill>
              </a:rPr>
              <a:t>type of supports </a:t>
            </a:r>
            <a:r>
              <a:rPr lang="en-US" sz="2400" dirty="0">
                <a:solidFill>
                  <a:srgbClr val="595959"/>
                </a:solidFill>
              </a:rPr>
              <a:t>depends on: </a:t>
            </a:r>
          </a:p>
          <a:p>
            <a:pPr lvl="1">
              <a:buFont typeface="Arial"/>
              <a:buChar char="•"/>
            </a:pPr>
            <a:r>
              <a:rPr lang="en-US" sz="2400" dirty="0">
                <a:solidFill>
                  <a:srgbClr val="595959"/>
                </a:solidFill>
              </a:rPr>
              <a:t> the </a:t>
            </a:r>
            <a:r>
              <a:rPr lang="en-US" sz="2400" cap="all" dirty="0">
                <a:solidFill>
                  <a:srgbClr val="595959"/>
                </a:solidFill>
              </a:rPr>
              <a:t>function</a:t>
            </a:r>
            <a:r>
              <a:rPr lang="en-US" sz="2400" dirty="0">
                <a:solidFill>
                  <a:srgbClr val="595959"/>
                </a:solidFill>
              </a:rPr>
              <a:t> of the scaffold</a:t>
            </a:r>
          </a:p>
          <a:p>
            <a:pPr lvl="1">
              <a:buFont typeface="Arial"/>
              <a:buChar char="•"/>
            </a:pPr>
            <a:r>
              <a:rPr lang="en-US" sz="2400" dirty="0">
                <a:solidFill>
                  <a:srgbClr val="595959"/>
                </a:solidFill>
              </a:rPr>
              <a:t> the </a:t>
            </a:r>
            <a:r>
              <a:rPr lang="en-US" sz="2400" cap="all" dirty="0">
                <a:solidFill>
                  <a:srgbClr val="595959"/>
                </a:solidFill>
              </a:rPr>
              <a:t>loads </a:t>
            </a:r>
            <a:r>
              <a:rPr lang="en-US" sz="2400" dirty="0">
                <a:solidFill>
                  <a:srgbClr val="595959"/>
                </a:solidFill>
              </a:rPr>
              <a:t>it must carry </a:t>
            </a:r>
          </a:p>
          <a:p>
            <a:pPr lvl="1">
              <a:spcAft>
                <a:spcPts val="1200"/>
              </a:spcAft>
              <a:buFont typeface="Arial"/>
              <a:buChar char="•"/>
            </a:pPr>
            <a:r>
              <a:rPr lang="en-US" sz="2400" dirty="0">
                <a:solidFill>
                  <a:srgbClr val="595959"/>
                </a:solidFill>
              </a:rPr>
              <a:t> the </a:t>
            </a:r>
            <a:r>
              <a:rPr lang="en-US" sz="2400" cap="all" dirty="0">
                <a:solidFill>
                  <a:srgbClr val="595959"/>
                </a:solidFill>
              </a:rPr>
              <a:t>surface</a:t>
            </a:r>
            <a:r>
              <a:rPr lang="en-US" sz="2400" dirty="0">
                <a:solidFill>
                  <a:srgbClr val="595959"/>
                </a:solidFill>
              </a:rPr>
              <a:t> on which it is being built. </a:t>
            </a:r>
          </a:p>
          <a:p>
            <a:pPr>
              <a:buFont typeface="Arial"/>
              <a:buChar char="•"/>
            </a:pPr>
            <a:r>
              <a:rPr lang="en-US" sz="2400" dirty="0">
                <a:solidFill>
                  <a:srgbClr val="595959"/>
                </a:solidFill>
              </a:rPr>
              <a:t>   </a:t>
            </a:r>
            <a:r>
              <a:rPr lang="en-US" sz="2400" cap="all" dirty="0">
                <a:solidFill>
                  <a:srgbClr val="595959"/>
                </a:solidFill>
              </a:rPr>
              <a:t>Loads</a:t>
            </a:r>
            <a:r>
              <a:rPr lang="en-US" sz="2400" dirty="0">
                <a:solidFill>
                  <a:srgbClr val="595959"/>
                </a:solidFill>
              </a:rPr>
              <a:t> include:</a:t>
            </a:r>
          </a:p>
          <a:p>
            <a:pPr lvl="1">
              <a:buFont typeface="Arial"/>
              <a:buChar char="•"/>
            </a:pPr>
            <a:r>
              <a:rPr lang="en-US" sz="2400" dirty="0">
                <a:solidFill>
                  <a:srgbClr val="595959"/>
                </a:solidFill>
              </a:rPr>
              <a:t> the total </a:t>
            </a:r>
            <a:r>
              <a:rPr lang="en-US" sz="2400" cap="all" dirty="0">
                <a:solidFill>
                  <a:srgbClr val="595959"/>
                </a:solidFill>
              </a:rPr>
              <a:t>weight of all workers</a:t>
            </a:r>
          </a:p>
          <a:p>
            <a:pPr lvl="1">
              <a:buFont typeface="Arial"/>
              <a:buChar char="•"/>
            </a:pPr>
            <a:r>
              <a:rPr lang="en-US" sz="2400" dirty="0">
                <a:solidFill>
                  <a:srgbClr val="595959"/>
                </a:solidFill>
              </a:rPr>
              <a:t> </a:t>
            </a:r>
            <a:r>
              <a:rPr lang="en-US" sz="2400" cap="all" dirty="0">
                <a:solidFill>
                  <a:srgbClr val="595959"/>
                </a:solidFill>
              </a:rPr>
              <a:t>equipment, tools, materials</a:t>
            </a:r>
            <a:r>
              <a:rPr lang="en-US" sz="2400" dirty="0">
                <a:solidFill>
                  <a:srgbClr val="595959"/>
                </a:solidFill>
              </a:rPr>
              <a:t>, </a:t>
            </a:r>
          </a:p>
          <a:p>
            <a:pPr lvl="1">
              <a:spcAft>
                <a:spcPts val="600"/>
              </a:spcAft>
              <a:buFont typeface="Arial"/>
              <a:buChar char="•"/>
            </a:pPr>
            <a:r>
              <a:rPr lang="en-US" sz="2400" dirty="0">
                <a:solidFill>
                  <a:srgbClr val="595959"/>
                </a:solidFill>
              </a:rPr>
              <a:t> </a:t>
            </a:r>
            <a:r>
              <a:rPr lang="en-US" sz="2400" cap="all" dirty="0">
                <a:solidFill>
                  <a:srgbClr val="595959"/>
                </a:solidFill>
              </a:rPr>
              <a:t>environment-related weight or pressure</a:t>
            </a:r>
            <a:endParaRPr lang="en-US" sz="2400" dirty="0">
              <a:solidFill>
                <a:srgbClr val="595959"/>
              </a:solidFill>
            </a:endParaRPr>
          </a:p>
          <a:p>
            <a:pPr>
              <a:spcAft>
                <a:spcPts val="1200"/>
              </a:spcAft>
              <a:buFont typeface="Arial"/>
              <a:buChar char="•"/>
            </a:pPr>
            <a:r>
              <a:rPr lang="en-US" sz="2400" dirty="0">
                <a:solidFill>
                  <a:srgbClr val="595959"/>
                </a:solidFill>
              </a:rPr>
              <a:t>   </a:t>
            </a:r>
            <a:r>
              <a:rPr lang="en-US" sz="2400" cap="all" dirty="0">
                <a:solidFill>
                  <a:srgbClr val="595959"/>
                </a:solidFill>
              </a:rPr>
              <a:t>Sills</a:t>
            </a:r>
            <a:r>
              <a:rPr lang="en-US" sz="2400" dirty="0">
                <a:solidFill>
                  <a:srgbClr val="595959"/>
                </a:solidFill>
              </a:rPr>
              <a:t> and </a:t>
            </a:r>
            <a:r>
              <a:rPr lang="en-US" sz="2400" cap="all" dirty="0" err="1">
                <a:solidFill>
                  <a:srgbClr val="595959"/>
                </a:solidFill>
              </a:rPr>
              <a:t>baseplates</a:t>
            </a:r>
            <a:r>
              <a:rPr lang="en-US" sz="2400" dirty="0">
                <a:solidFill>
                  <a:srgbClr val="595959"/>
                </a:solidFill>
              </a:rPr>
              <a:t> to </a:t>
            </a:r>
            <a:r>
              <a:rPr lang="en-US" sz="2400" cap="all" dirty="0">
                <a:solidFill>
                  <a:srgbClr val="595959"/>
                </a:solidFill>
              </a:rPr>
              <a:t>distribute the load</a:t>
            </a:r>
            <a:r>
              <a:rPr lang="en-US" sz="2400" dirty="0">
                <a:solidFill>
                  <a:srgbClr val="595959"/>
                </a:solidFill>
              </a:rPr>
              <a:t> of the scaffold. </a:t>
            </a:r>
          </a:p>
          <a:p>
            <a:pPr>
              <a:spcAft>
                <a:spcPts val="1200"/>
              </a:spcAft>
              <a:buFont typeface="Arial"/>
              <a:buChar char="•"/>
            </a:pPr>
            <a:r>
              <a:rPr lang="en-US" sz="2400" dirty="0">
                <a:solidFill>
                  <a:srgbClr val="595959"/>
                </a:solidFill>
              </a:rPr>
              <a:t>   </a:t>
            </a:r>
            <a:r>
              <a:rPr lang="en-US" sz="2400" cap="all" dirty="0">
                <a:solidFill>
                  <a:srgbClr val="595959"/>
                </a:solidFill>
              </a:rPr>
              <a:t>Foundation preparation </a:t>
            </a:r>
            <a:r>
              <a:rPr lang="en-US" sz="2400" dirty="0">
                <a:solidFill>
                  <a:srgbClr val="595959"/>
                </a:solidFill>
              </a:rPr>
              <a:t>is important with all scaffolds.</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childTnLst>
                          </p:cTn>
                        </p:par>
                        <p:par>
                          <p:cTn id="13" fill="hold">
                            <p:stCondLst>
                              <p:cond delay="2000"/>
                            </p:stCondLst>
                            <p:childTnLst>
                              <p:par>
                                <p:cTn id="14" presetID="47" presetClass="entr" presetSubtype="0" fill="hold" grpId="0"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anim calcmode="lin" valueType="num">
                                      <p:cBhvr>
                                        <p:cTn id="17" dur="500" fill="hold"/>
                                        <p:tgtEl>
                                          <p:spTgt spid="52"/>
                                        </p:tgtEl>
                                        <p:attrNameLst>
                                          <p:attrName>ppt_x</p:attrName>
                                        </p:attrNameLst>
                                      </p:cBhvr>
                                      <p:tavLst>
                                        <p:tav tm="0">
                                          <p:val>
                                            <p:strVal val="#ppt_x"/>
                                          </p:val>
                                        </p:tav>
                                        <p:tav tm="100000">
                                          <p:val>
                                            <p:strVal val="#ppt_x"/>
                                          </p:val>
                                        </p:tav>
                                      </p:tavLst>
                                    </p:anim>
                                    <p:anim calcmode="lin" valueType="num">
                                      <p:cBhvr>
                                        <p:cTn id="18"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8563" y="199991"/>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2" name="TextBox 11"/>
          <p:cNvSpPr txBox="1"/>
          <p:nvPr/>
        </p:nvSpPr>
        <p:spPr>
          <a:xfrm>
            <a:off x="1625600" y="1567844"/>
            <a:ext cx="10160000" cy="4201150"/>
          </a:xfrm>
          <a:prstGeom prst="rect">
            <a:avLst/>
          </a:prstGeom>
          <a:noFill/>
        </p:spPr>
        <p:txBody>
          <a:bodyPr wrap="square" rtlCol="0">
            <a:spAutoFit/>
          </a:bodyPr>
          <a:lstStyle/>
          <a:p>
            <a:pPr>
              <a:spcAft>
                <a:spcPts val="1800"/>
              </a:spcAft>
              <a:buFont typeface="Arial"/>
              <a:buChar char="•"/>
            </a:pPr>
            <a:r>
              <a:rPr lang="en-US" sz="2400" dirty="0">
                <a:solidFill>
                  <a:schemeClr val="tx1">
                    <a:lumMod val="65000"/>
                    <a:lumOff val="35000"/>
                  </a:schemeClr>
                </a:solidFill>
              </a:rPr>
              <a:t>  Different </a:t>
            </a:r>
            <a:r>
              <a:rPr lang="en-US" sz="2400" cap="all" dirty="0">
                <a:solidFill>
                  <a:schemeClr val="tx1">
                    <a:lumMod val="65000"/>
                    <a:lumOff val="35000"/>
                  </a:schemeClr>
                </a:solidFill>
              </a:rPr>
              <a:t>ground surfaces </a:t>
            </a:r>
            <a:r>
              <a:rPr lang="en-US" sz="2400" dirty="0">
                <a:solidFill>
                  <a:schemeClr val="tx1">
                    <a:lumMod val="65000"/>
                    <a:lumOff val="35000"/>
                  </a:schemeClr>
                </a:solidFill>
              </a:rPr>
              <a:t>have different </a:t>
            </a:r>
            <a:r>
              <a:rPr lang="en-US" sz="2400" cap="all" dirty="0">
                <a:solidFill>
                  <a:schemeClr val="tx1">
                    <a:lumMod val="65000"/>
                    <a:lumOff val="35000"/>
                  </a:schemeClr>
                </a:solidFill>
              </a:rPr>
              <a:t>bearing capacities. </a:t>
            </a:r>
          </a:p>
          <a:p>
            <a:pPr>
              <a:spcAft>
                <a:spcPts val="18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Backfilled soils </a:t>
            </a:r>
            <a:r>
              <a:rPr lang="en-US" sz="2400" dirty="0">
                <a:solidFill>
                  <a:schemeClr val="tx1">
                    <a:lumMod val="65000"/>
                    <a:lumOff val="35000"/>
                  </a:schemeClr>
                </a:solidFill>
              </a:rPr>
              <a:t>must be well </a:t>
            </a:r>
            <a:r>
              <a:rPr lang="en-US" sz="2400" cap="all" dirty="0">
                <a:solidFill>
                  <a:schemeClr val="tx1">
                    <a:lumMod val="65000"/>
                    <a:lumOff val="35000"/>
                  </a:schemeClr>
                </a:solidFill>
              </a:rPr>
              <a:t>compacted and leveled</a:t>
            </a:r>
            <a:r>
              <a:rPr lang="en-US" sz="2400" dirty="0">
                <a:solidFill>
                  <a:schemeClr val="tx1">
                    <a:lumMod val="65000"/>
                    <a:lumOff val="35000"/>
                  </a:schemeClr>
                </a:solidFill>
              </a:rPr>
              <a:t>.</a:t>
            </a:r>
          </a:p>
          <a:p>
            <a:pPr>
              <a:spcAft>
                <a:spcPts val="1800"/>
              </a:spcAft>
              <a:buFont typeface="Arial"/>
              <a:buChar char="•"/>
            </a:pPr>
            <a:r>
              <a:rPr lang="en-US" sz="2400" dirty="0">
                <a:solidFill>
                  <a:schemeClr val="tx1">
                    <a:lumMod val="65000"/>
                    <a:lumOff val="35000"/>
                  </a:schemeClr>
                </a:solidFill>
              </a:rPr>
              <a:t>  Replace mud and soft soil with </a:t>
            </a:r>
            <a:r>
              <a:rPr lang="en-US" sz="2400" cap="all" dirty="0">
                <a:solidFill>
                  <a:schemeClr val="tx1">
                    <a:lumMod val="65000"/>
                    <a:lumOff val="35000"/>
                  </a:schemeClr>
                </a:solidFill>
              </a:rPr>
              <a:t>gravel</a:t>
            </a:r>
            <a:r>
              <a:rPr lang="en-US" sz="2400" dirty="0">
                <a:solidFill>
                  <a:schemeClr val="tx1">
                    <a:lumMod val="65000"/>
                    <a:lumOff val="35000"/>
                  </a:schemeClr>
                </a:solidFill>
              </a:rPr>
              <a:t> or </a:t>
            </a:r>
            <a:r>
              <a:rPr lang="en-US" sz="2400" cap="all" dirty="0">
                <a:solidFill>
                  <a:schemeClr val="tx1">
                    <a:lumMod val="65000"/>
                    <a:lumOff val="35000"/>
                  </a:schemeClr>
                </a:solidFill>
              </a:rPr>
              <a:t>crushed stone</a:t>
            </a:r>
            <a:r>
              <a:rPr lang="en-US" sz="2400" dirty="0">
                <a:solidFill>
                  <a:schemeClr val="tx1">
                    <a:lumMod val="65000"/>
                    <a:lumOff val="35000"/>
                  </a:schemeClr>
                </a:solidFill>
              </a:rPr>
              <a:t>. </a:t>
            </a:r>
          </a:p>
          <a:p>
            <a:pPr>
              <a:spcAft>
                <a:spcPts val="18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Do not use</a:t>
            </a:r>
            <a:r>
              <a:rPr lang="en-US" sz="2400" dirty="0">
                <a:solidFill>
                  <a:schemeClr val="tx1">
                    <a:lumMod val="65000"/>
                    <a:lumOff val="35000"/>
                  </a:schemeClr>
                </a:solidFill>
              </a:rPr>
              <a:t> bricks, pieces of lumber, pallets or </a:t>
            </a:r>
            <a:r>
              <a:rPr lang="en-US" sz="2400">
                <a:solidFill>
                  <a:schemeClr val="tx1">
                    <a:lumMod val="65000"/>
                    <a:lumOff val="35000"/>
                  </a:schemeClr>
                </a:solidFill>
              </a:rPr>
              <a:t>other scrap   </a:t>
            </a:r>
            <a:r>
              <a:rPr lang="en-US" sz="2400" dirty="0">
                <a:solidFill>
                  <a:schemeClr val="tx1">
                    <a:lumMod val="65000"/>
                    <a:lumOff val="35000"/>
                  </a:schemeClr>
                </a:solidFill>
              </a:rPr>
              <a:t>materials, </a:t>
            </a:r>
            <a:r>
              <a:rPr lang="en-US" sz="2400" cap="all" dirty="0">
                <a:solidFill>
                  <a:schemeClr val="tx1">
                    <a:lumMod val="65000"/>
                    <a:lumOff val="35000"/>
                  </a:schemeClr>
                </a:solidFill>
              </a:rPr>
              <a:t>under scaffold feet </a:t>
            </a:r>
            <a:r>
              <a:rPr lang="en-US" sz="2400" dirty="0">
                <a:solidFill>
                  <a:schemeClr val="tx1">
                    <a:lumMod val="65000"/>
                    <a:lumOff val="35000"/>
                  </a:schemeClr>
                </a:solidFill>
              </a:rPr>
              <a:t>or under </a:t>
            </a:r>
            <a:r>
              <a:rPr lang="en-US" sz="2400" cap="all" dirty="0">
                <a:solidFill>
                  <a:schemeClr val="tx1">
                    <a:lumMod val="65000"/>
                    <a:lumOff val="35000"/>
                  </a:schemeClr>
                </a:solidFill>
              </a:rPr>
              <a:t>sills</a:t>
            </a:r>
            <a:r>
              <a:rPr lang="en-US" sz="2400" dirty="0">
                <a:solidFill>
                  <a:schemeClr val="tx1">
                    <a:lumMod val="65000"/>
                    <a:lumOff val="35000"/>
                  </a:schemeClr>
                </a:solidFill>
              </a:rPr>
              <a:t>. </a:t>
            </a:r>
          </a:p>
          <a:p>
            <a:pPr>
              <a:spcAft>
                <a:spcPts val="1800"/>
              </a:spcAft>
              <a:buFont typeface="Arial"/>
              <a:buChar char="•"/>
            </a:pPr>
            <a:r>
              <a:rPr lang="en-US" sz="2400" dirty="0">
                <a:solidFill>
                  <a:schemeClr val="tx1">
                    <a:lumMod val="65000"/>
                    <a:lumOff val="35000"/>
                  </a:schemeClr>
                </a:solidFill>
              </a:rPr>
              <a:t>  On </a:t>
            </a:r>
            <a:r>
              <a:rPr lang="en-US" sz="2400" cap="all" dirty="0">
                <a:solidFill>
                  <a:schemeClr val="tx1">
                    <a:lumMod val="65000"/>
                    <a:lumOff val="35000"/>
                  </a:schemeClr>
                </a:solidFill>
              </a:rPr>
              <a:t>sloping ground</a:t>
            </a:r>
            <a:r>
              <a:rPr lang="en-US" sz="2400" dirty="0">
                <a:solidFill>
                  <a:schemeClr val="tx1">
                    <a:lumMod val="65000"/>
                    <a:lumOff val="35000"/>
                  </a:schemeClr>
                </a:solidFill>
              </a:rPr>
              <a:t>, level the sill area by </a:t>
            </a:r>
            <a:r>
              <a:rPr lang="en-US" sz="2400" cap="all" dirty="0">
                <a:solidFill>
                  <a:schemeClr val="tx1">
                    <a:lumMod val="65000"/>
                    <a:lumOff val="35000"/>
                  </a:schemeClr>
                </a:solidFill>
              </a:rPr>
              <a:t>excavating</a:t>
            </a:r>
            <a:r>
              <a:rPr lang="en-US" sz="2400" dirty="0">
                <a:solidFill>
                  <a:schemeClr val="tx1">
                    <a:lumMod val="65000"/>
                    <a:lumOff val="35000"/>
                  </a:schemeClr>
                </a:solidFill>
              </a:rPr>
              <a:t>.</a:t>
            </a:r>
          </a:p>
          <a:p>
            <a:pPr>
              <a:spcAft>
                <a:spcPts val="1800"/>
              </a:spcAft>
              <a:buFont typeface="Arial"/>
              <a:buChar char="•"/>
            </a:pPr>
            <a:r>
              <a:rPr lang="en-US" sz="2400" dirty="0">
                <a:solidFill>
                  <a:schemeClr val="tx1">
                    <a:lumMod val="65000"/>
                    <a:lumOff val="35000"/>
                  </a:schemeClr>
                </a:solidFill>
              </a:rPr>
              <a:t>  Near an </a:t>
            </a:r>
            <a:r>
              <a:rPr lang="en-US" sz="2400" cap="all" dirty="0">
                <a:solidFill>
                  <a:schemeClr val="tx1">
                    <a:lumMod val="65000"/>
                    <a:lumOff val="35000"/>
                  </a:schemeClr>
                </a:solidFill>
              </a:rPr>
              <a:t>excavation</a:t>
            </a:r>
            <a:r>
              <a:rPr lang="en-US" sz="2400" dirty="0">
                <a:solidFill>
                  <a:schemeClr val="tx1">
                    <a:lumMod val="65000"/>
                    <a:lumOff val="35000"/>
                  </a:schemeClr>
                </a:solidFill>
              </a:rPr>
              <a:t>, the leg should be </a:t>
            </a:r>
            <a:r>
              <a:rPr lang="en-US" sz="2400" cap="all" dirty="0">
                <a:solidFill>
                  <a:schemeClr val="tx1">
                    <a:lumMod val="65000"/>
                    <a:lumOff val="35000"/>
                  </a:schemeClr>
                </a:solidFill>
              </a:rPr>
              <a:t>at least as far away </a:t>
            </a:r>
            <a:r>
              <a:rPr lang="en-US" sz="2400" dirty="0">
                <a:solidFill>
                  <a:schemeClr val="tx1">
                    <a:lumMod val="65000"/>
                    <a:lumOff val="35000"/>
                  </a:schemeClr>
                </a:solidFill>
              </a:rPr>
              <a:t>from the edge of the excavation </a:t>
            </a:r>
            <a:r>
              <a:rPr lang="en-US" sz="2400" cap="all" dirty="0">
                <a:solidFill>
                  <a:schemeClr val="tx1">
                    <a:lumMod val="65000"/>
                    <a:lumOff val="35000"/>
                  </a:schemeClr>
                </a:solidFill>
              </a:rPr>
              <a:t>as the excavation is deep</a:t>
            </a:r>
            <a:r>
              <a:rPr lang="en-US" sz="2400" dirty="0">
                <a:solidFill>
                  <a:schemeClr val="tx1">
                    <a:lumMod val="65000"/>
                    <a:lumOff val="35000"/>
                  </a:schemeClr>
                </a:solidFill>
              </a:rPr>
              <a:t>. </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6929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8128001" y="6105525"/>
            <a:ext cx="4063999" cy="752475"/>
            <a:chOff x="8128001" y="6105525"/>
            <a:chExt cx="4063999" cy="752475"/>
          </a:xfrm>
        </p:grpSpPr>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0" name="Group 19"/>
          <p:cNvGrpSpPr/>
          <p:nvPr/>
        </p:nvGrpSpPr>
        <p:grpSpPr>
          <a:xfrm>
            <a:off x="2" y="6105523"/>
            <a:ext cx="6095999" cy="752477"/>
            <a:chOff x="2" y="6105523"/>
            <a:chExt cx="6095999" cy="752477"/>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305960" y="2357159"/>
            <a:ext cx="3580127" cy="830997"/>
          </a:xfrm>
          <a:prstGeom prst="rect">
            <a:avLst/>
          </a:prstGeom>
          <a:noFill/>
        </p:spPr>
        <p:txBody>
          <a:bodyPr wrap="none" rtlCol="0">
            <a:spAutoFit/>
          </a:bodyPr>
          <a:lstStyle/>
          <a:p>
            <a:pPr algn="ctr"/>
            <a:r>
              <a:rPr lang="id-ID" sz="4800" cap="all" dirty="0">
                <a:solidFill>
                  <a:schemeClr val="bg1"/>
                </a:solidFill>
              </a:rPr>
              <a:t>Platforms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33500" y="3238500"/>
            <a:ext cx="10350500" cy="430887"/>
          </a:xfrm>
          <a:prstGeom prst="rect">
            <a:avLst/>
          </a:prstGeom>
          <a:noFill/>
        </p:spPr>
        <p:txBody>
          <a:bodyPr wrap="square" rtlCol="0">
            <a:spAutoFit/>
          </a:bodyPr>
          <a:lstStyle/>
          <a:p>
            <a:r>
              <a:rPr lang="en-US" sz="2200" cap="all" dirty="0">
                <a:solidFill>
                  <a:srgbClr val="93F300"/>
                </a:solidFill>
              </a:rPr>
              <a:t>Elevated work surfaces composed of one or more platform units</a:t>
            </a:r>
          </a:p>
        </p:txBody>
      </p:sp>
      <p:grpSp>
        <p:nvGrpSpPr>
          <p:cNvPr id="23" name="Group 22"/>
          <p:cNvGrpSpPr/>
          <p:nvPr/>
        </p:nvGrpSpPr>
        <p:grpSpPr>
          <a:xfrm>
            <a:off x="6096001" y="5191122"/>
            <a:ext cx="2032000" cy="1666878"/>
            <a:chOff x="6096001" y="5191122"/>
            <a:chExt cx="2032000" cy="1666878"/>
          </a:xfrm>
        </p:grpSpPr>
        <p:sp>
          <p:nvSpPr>
            <p:cNvPr id="14" name="Rectangle 13"/>
            <p:cNvSpPr/>
            <p:nvPr/>
          </p:nvSpPr>
          <p:spPr>
            <a:xfrm rot="16200000">
              <a:off x="6278562" y="5008561"/>
              <a:ext cx="1666878"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6743700" y="5575300"/>
              <a:ext cx="1244600" cy="923330"/>
            </a:xfrm>
            <a:prstGeom prst="rect">
              <a:avLst/>
            </a:prstGeom>
            <a:noFill/>
          </p:spPr>
          <p:txBody>
            <a:bodyPr wrap="square" rtlCol="0">
              <a:spAutoFit/>
            </a:bodyPr>
            <a:lstStyle/>
            <a:p>
              <a:r>
                <a:rPr lang="en-US" sz="5400" dirty="0">
                  <a:solidFill>
                    <a:schemeClr val="bg1"/>
                  </a:solidFill>
                </a:rPr>
                <a:t>4</a:t>
              </a:r>
            </a:p>
          </p:txBody>
        </p:sp>
      </p:gr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313011" y="929613"/>
            <a:ext cx="3120478" cy="477054"/>
          </a:xfrm>
          <a:prstGeom prst="rect">
            <a:avLst/>
          </a:prstGeom>
          <a:noFill/>
        </p:spPr>
        <p:txBody>
          <a:bodyPr wrap="none" rtlCol="0">
            <a:spAutoFit/>
          </a:bodyPr>
          <a:lstStyle/>
          <a:p>
            <a:r>
              <a:rPr lang="id-ID" sz="2500" cap="all" dirty="0">
                <a:solidFill>
                  <a:srgbClr val="FF0000"/>
                </a:solidFill>
                <a:latin typeface="+mj-lt"/>
              </a:rPr>
              <a:t>FRAME SCAFFOLDS</a:t>
            </a:r>
          </a:p>
        </p:txBody>
      </p:sp>
      <p:cxnSp>
        <p:nvCxnSpPr>
          <p:cNvPr id="67" name="Straight Connector 66"/>
          <p:cNvCxnSpPr>
            <a:endCxn id="70" idx="0"/>
          </p:cNvCxnSpPr>
          <p:nvPr/>
        </p:nvCxnSpPr>
        <p:spPr>
          <a:xfrm rot="5400000">
            <a:off x="5273123" y="3583898"/>
            <a:ext cx="1645755" cy="1588"/>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52016" y="3827931"/>
            <a:ext cx="1364476" cy="492443"/>
          </a:xfrm>
          <a:prstGeom prst="rect">
            <a:avLst/>
          </a:prstGeom>
          <a:noFill/>
        </p:spPr>
        <p:txBody>
          <a:bodyPr wrap="none" rtlCol="0">
            <a:spAutoFit/>
          </a:bodyPr>
          <a:lstStyle/>
          <a:p>
            <a:pPr algn="r"/>
            <a:r>
              <a:rPr lang="id-ID" sz="2600" cap="all" dirty="0">
                <a:solidFill>
                  <a:srgbClr val="595959"/>
                </a:solidFill>
                <a:latin typeface="+mj-lt"/>
              </a:rPr>
              <a:t>Review</a:t>
            </a:r>
          </a:p>
        </p:txBody>
      </p:sp>
      <p:sp>
        <p:nvSpPr>
          <p:cNvPr id="70" name="Oval 69"/>
          <p:cNvSpPr/>
          <p:nvPr/>
        </p:nvSpPr>
        <p:spPr>
          <a:xfrm>
            <a:off x="6039439" y="4406776"/>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1" name="Straight Connector 70"/>
          <p:cNvCxnSpPr/>
          <p:nvPr/>
        </p:nvCxnSpPr>
        <p:spPr>
          <a:xfrm>
            <a:off x="5514680" y="4482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4946650" y="5695950"/>
            <a:ext cx="2298700" cy="25400"/>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739211" y="2179334"/>
            <a:ext cx="4046889" cy="492443"/>
          </a:xfrm>
          <a:prstGeom prst="rect">
            <a:avLst/>
          </a:prstGeom>
          <a:noFill/>
        </p:spPr>
        <p:txBody>
          <a:bodyPr wrap="none" rtlCol="0">
            <a:spAutoFit/>
          </a:bodyPr>
          <a:lstStyle/>
          <a:p>
            <a:r>
              <a:rPr lang="id-ID" sz="2600" cap="all" dirty="0">
                <a:solidFill>
                  <a:srgbClr val="595959"/>
                </a:solidFill>
                <a:latin typeface="+mj-lt"/>
              </a:rPr>
              <a:t>Practical ASSESSMENT</a:t>
            </a:r>
          </a:p>
        </p:txBody>
      </p:sp>
      <p:sp>
        <p:nvSpPr>
          <p:cNvPr id="55" name="Rounded Rectangle 54"/>
          <p:cNvSpPr/>
          <p:nvPr/>
        </p:nvSpPr>
        <p:spPr>
          <a:xfrm>
            <a:off x="4495800" y="39370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4724400" y="4134200"/>
            <a:ext cx="520701" cy="653699"/>
            <a:chOff x="7938" y="1588"/>
            <a:chExt cx="3867150" cy="3625850"/>
          </a:xfrm>
          <a:solidFill>
            <a:schemeClr val="bg1"/>
          </a:solidFill>
        </p:grpSpPr>
        <p:sp>
          <p:nvSpPr>
            <p:cNvPr id="12"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1" name="Group 60"/>
          <p:cNvGrpSpPr/>
          <p:nvPr/>
        </p:nvGrpSpPr>
        <p:grpSpPr>
          <a:xfrm>
            <a:off x="6705600" y="2222500"/>
            <a:ext cx="1028700" cy="1016000"/>
            <a:chOff x="6731000" y="4953000"/>
            <a:chExt cx="1028700" cy="1016000"/>
          </a:xfrm>
        </p:grpSpPr>
        <p:sp>
          <p:nvSpPr>
            <p:cNvPr id="59" name="Rounded Rectangle 58"/>
            <p:cNvSpPr/>
            <p:nvPr/>
          </p:nvSpPr>
          <p:spPr>
            <a:xfrm>
              <a:off x="6731000" y="4953000"/>
              <a:ext cx="1028700" cy="1016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Build Icon.png"/>
            <p:cNvPicPr>
              <a:picLocks noChangeAspect="1"/>
            </p:cNvPicPr>
            <p:nvPr/>
          </p:nvPicPr>
          <p:blipFill>
            <a:blip r:embed="rId3"/>
            <a:stretch>
              <a:fillRect/>
            </a:stretch>
          </p:blipFill>
          <p:spPr>
            <a:xfrm>
              <a:off x="6834781" y="5063202"/>
              <a:ext cx="747119" cy="829597"/>
            </a:xfrm>
            <a:prstGeom prst="rect">
              <a:avLst/>
            </a:prstGeom>
          </p:spPr>
        </p:pic>
      </p:grpSp>
      <p:grpSp>
        <p:nvGrpSpPr>
          <p:cNvPr id="63" name="Group 62"/>
          <p:cNvGrpSpPr/>
          <p:nvPr/>
        </p:nvGrpSpPr>
        <p:grpSpPr>
          <a:xfrm>
            <a:off x="4445000" y="914400"/>
            <a:ext cx="1028700" cy="1016000"/>
            <a:chOff x="6680200" y="2235200"/>
            <a:chExt cx="1028700" cy="1016000"/>
          </a:xfrm>
        </p:grpSpPr>
        <p:sp>
          <p:nvSpPr>
            <p:cNvPr id="52" name="Rounded Rectangle 51"/>
            <p:cNvSpPr/>
            <p:nvPr/>
          </p:nvSpPr>
          <p:spPr>
            <a:xfrm>
              <a:off x="6680200" y="22352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Scaffold Icon.png"/>
            <p:cNvPicPr>
              <a:picLocks noChangeAspect="1"/>
            </p:cNvPicPr>
            <p:nvPr/>
          </p:nvPicPr>
          <p:blipFill>
            <a:blip r:embed="rId4"/>
            <a:stretch>
              <a:fillRect/>
            </a:stretch>
          </p:blipFill>
          <p:spPr>
            <a:xfrm>
              <a:off x="6908800" y="2439751"/>
              <a:ext cx="558800" cy="594468"/>
            </a:xfrm>
            <a:prstGeom prst="rect">
              <a:avLst/>
            </a:prstGeom>
          </p:spPr>
        </p:pic>
      </p:grpSp>
      <p:sp>
        <p:nvSpPr>
          <p:cNvPr id="33" name="TextBox 32"/>
          <p:cNvSpPr txBox="1"/>
          <p:nvPr/>
        </p:nvSpPr>
        <p:spPr>
          <a:xfrm>
            <a:off x="965200" y="1333500"/>
            <a:ext cx="3403600" cy="1323439"/>
          </a:xfrm>
          <a:prstGeom prst="rect">
            <a:avLst/>
          </a:prstGeom>
          <a:noFill/>
        </p:spPr>
        <p:txBody>
          <a:bodyPr wrap="square" rtlCol="0">
            <a:spAutoFit/>
          </a:bodyPr>
          <a:lstStyle/>
          <a:p>
            <a:pPr algn="just"/>
            <a:r>
              <a:rPr lang="en-US" sz="1600" dirty="0">
                <a:solidFill>
                  <a:srgbClr val="595959"/>
                </a:solidFill>
              </a:rPr>
              <a:t>Six sessions related specifically to building and inspecting </a:t>
            </a:r>
            <a:r>
              <a:rPr lang="en-US" sz="1600" dirty="0">
                <a:solidFill>
                  <a:srgbClr val="FF0000"/>
                </a:solidFill>
              </a:rPr>
              <a:t>Frame Scaffolds</a:t>
            </a:r>
            <a:r>
              <a:rPr lang="en-US" sz="1600" dirty="0">
                <a:solidFill>
                  <a:srgbClr val="595959"/>
                </a:solidFill>
              </a:rPr>
              <a:t> </a:t>
            </a:r>
            <a:r>
              <a:rPr lang="en-US" sz="1600" i="1" dirty="0">
                <a:solidFill>
                  <a:srgbClr val="595959"/>
                </a:solidFill>
              </a:rPr>
              <a:t>(learning expectations to be described at the start of these sessions)</a:t>
            </a:r>
          </a:p>
        </p:txBody>
      </p:sp>
      <p:sp>
        <p:nvSpPr>
          <p:cNvPr id="34" name="TextBox 33"/>
          <p:cNvSpPr txBox="1"/>
          <p:nvPr/>
        </p:nvSpPr>
        <p:spPr>
          <a:xfrm>
            <a:off x="7772400" y="2590800"/>
            <a:ext cx="3898900" cy="830997"/>
          </a:xfrm>
          <a:prstGeom prst="rect">
            <a:avLst/>
          </a:prstGeom>
          <a:noFill/>
        </p:spPr>
        <p:txBody>
          <a:bodyPr wrap="square" rtlCol="0">
            <a:spAutoFit/>
          </a:bodyPr>
          <a:lstStyle/>
          <a:p>
            <a:pPr algn="just"/>
            <a:r>
              <a:rPr lang="en-US" sz="1600" dirty="0">
                <a:solidFill>
                  <a:srgbClr val="595959"/>
                </a:solidFill>
              </a:rPr>
              <a:t>Demonstrate your ability to build Frame Scaffolds safely and correctly and complete a scaffold inspection.</a:t>
            </a:r>
            <a:endParaRPr lang="en-US" sz="1600" i="1" dirty="0">
              <a:solidFill>
                <a:srgbClr val="595959"/>
              </a:solidFill>
            </a:endParaRPr>
          </a:p>
        </p:txBody>
      </p:sp>
      <p:sp>
        <p:nvSpPr>
          <p:cNvPr id="35" name="TextBox 34"/>
          <p:cNvSpPr txBox="1"/>
          <p:nvPr/>
        </p:nvSpPr>
        <p:spPr>
          <a:xfrm>
            <a:off x="1092200" y="4318000"/>
            <a:ext cx="3225800" cy="830997"/>
          </a:xfrm>
          <a:prstGeom prst="rect">
            <a:avLst/>
          </a:prstGeom>
          <a:noFill/>
        </p:spPr>
        <p:txBody>
          <a:bodyPr wrap="square" rtlCol="0">
            <a:spAutoFit/>
          </a:bodyPr>
          <a:lstStyle/>
          <a:p>
            <a:pPr algn="just"/>
            <a:r>
              <a:rPr lang="en-US" sz="1600" dirty="0">
                <a:solidFill>
                  <a:srgbClr val="595959"/>
                </a:solidFill>
              </a:rPr>
              <a:t>Briefly review the KEY POINTS from each session to prepare for the written assessment.</a:t>
            </a:r>
            <a:endParaRPr lang="en-US" sz="1600" i="1" dirty="0">
              <a:solidFill>
                <a:srgbClr val="595959"/>
              </a:solidFill>
            </a:endParaRPr>
          </a:p>
        </p:txBody>
      </p:sp>
    </p:spTree>
    <p:extLst>
      <p:ext uri="{BB962C8B-B14F-4D97-AF65-F5344CB8AC3E}">
        <p14:creationId xmlns:p14="http://schemas.microsoft.com/office/powerpoint/2010/main" val="42153559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20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1000"/>
                                        <p:tgtEl>
                                          <p:spTgt spid="8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up)">
                                      <p:cBhvr>
                                        <p:cTn id="53" dur="500"/>
                                        <p:tgtEl>
                                          <p:spTgt spid="67"/>
                                        </p:tgtEl>
                                      </p:cBhvr>
                                    </p:animEffect>
                                  </p:childTnLst>
                                </p:cTn>
                              </p:par>
                            </p:childTnLst>
                          </p:cTn>
                        </p:par>
                        <p:par>
                          <p:cTn id="54" fill="hold">
                            <p:stCondLst>
                              <p:cond delay="2500"/>
                            </p:stCondLst>
                            <p:childTnLst>
                              <p:par>
                                <p:cTn id="55" presetID="53" presetClass="entr" presetSubtype="16"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cBhvr>
                                        <p:cTn id="57" dur="500" fill="hold"/>
                                        <p:tgtEl>
                                          <p:spTgt spid="70"/>
                                        </p:tgtEl>
                                        <p:attrNameLst>
                                          <p:attrName>ppt_w</p:attrName>
                                        </p:attrNameLst>
                                      </p:cBhvr>
                                      <p:tavLst>
                                        <p:tav tm="0">
                                          <p:val>
                                            <p:fltVal val="0"/>
                                          </p:val>
                                        </p:tav>
                                        <p:tav tm="100000">
                                          <p:val>
                                            <p:strVal val="#ppt_w"/>
                                          </p:val>
                                        </p:tav>
                                      </p:tavLst>
                                    </p:anim>
                                    <p:anim calcmode="lin" valueType="num">
                                      <p:cBhvr>
                                        <p:cTn id="58" dur="500" fill="hold"/>
                                        <p:tgtEl>
                                          <p:spTgt spid="70"/>
                                        </p:tgtEl>
                                        <p:attrNameLst>
                                          <p:attrName>ppt_h</p:attrName>
                                        </p:attrNameLst>
                                      </p:cBhvr>
                                      <p:tavLst>
                                        <p:tav tm="0">
                                          <p:val>
                                            <p:fltVal val="0"/>
                                          </p:val>
                                        </p:tav>
                                        <p:tav tm="100000">
                                          <p:val>
                                            <p:strVal val="#ppt_h"/>
                                          </p:val>
                                        </p:tav>
                                      </p:tavLst>
                                    </p:anim>
                                    <p:animEffect transition="in" filter="fade">
                                      <p:cBhvr>
                                        <p:cTn id="59" dur="500"/>
                                        <p:tgtEl>
                                          <p:spTgt spid="70"/>
                                        </p:tgtEl>
                                      </p:cBhvr>
                                    </p:animEffect>
                                  </p:childTnLst>
                                </p:cTn>
                              </p:par>
                            </p:childTnLst>
                          </p:cTn>
                        </p:par>
                        <p:par>
                          <p:cTn id="60" fill="hold">
                            <p:stCondLst>
                              <p:cond delay="3000"/>
                            </p:stCondLst>
                            <p:childTnLst>
                              <p:par>
                                <p:cTn id="61" presetID="22" presetClass="entr" presetSubtype="2"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right)">
                                      <p:cBhvr>
                                        <p:cTn id="63" dur="500"/>
                                        <p:tgtEl>
                                          <p:spTgt spid="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fade">
                                      <p:cBhvr>
                                        <p:cTn id="66" dur="1000"/>
                                        <p:tgtEl>
                                          <p:spTgt spid="6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par>
                          <p:cTn id="70" fill="hold">
                            <p:stCondLst>
                              <p:cond delay="4000"/>
                            </p:stCondLst>
                            <p:childTnLst>
                              <p:par>
                                <p:cTn id="71" presetID="22" presetClass="entr" presetSubtype="1" fill="hold" nodeType="after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wipe(up)">
                                      <p:cBhvr>
                                        <p:cTn id="7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37" grpId="0"/>
      <p:bldP spid="68" grpId="0"/>
      <p:bldP spid="70" grpId="0" animBg="1"/>
      <p:bldP spid="82" grpId="0"/>
      <p:bldP spid="33" grpId="0"/>
      <p:bldP spid="34"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88064" y="1417488"/>
            <a:ext cx="6733334" cy="461665"/>
          </a:xfrm>
          <a:prstGeom prst="rect">
            <a:avLst/>
          </a:prstGeom>
          <a:noFill/>
        </p:spPr>
        <p:txBody>
          <a:bodyPr wrap="none" rtlCol="0">
            <a:spAutoFit/>
          </a:bodyPr>
          <a:lstStyle/>
          <a:p>
            <a:pPr algn="ctr"/>
            <a:r>
              <a:rPr lang="id-ID" sz="2400" dirty="0">
                <a:solidFill>
                  <a:srgbClr val="595959"/>
                </a:solidFill>
                <a:latin typeface="+mj-lt"/>
              </a:rPr>
              <a:t>Loads can be divided into </a:t>
            </a:r>
            <a:r>
              <a:rPr lang="id-ID" sz="2400" b="1" dirty="0">
                <a:solidFill>
                  <a:srgbClr val="595959"/>
                </a:solidFill>
                <a:latin typeface="+mj-lt"/>
              </a:rPr>
              <a:t>three </a:t>
            </a:r>
            <a:r>
              <a:rPr lang="id-ID" sz="2400" dirty="0">
                <a:solidFill>
                  <a:srgbClr val="595959"/>
                </a:solidFill>
                <a:latin typeface="+mj-lt"/>
              </a:rPr>
              <a:t>categories:</a:t>
            </a:r>
            <a:endParaRPr lang="en-US" sz="2400" dirty="0">
              <a:solidFill>
                <a:srgbClr val="595959"/>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a:r>
              <a:rPr lang="id-ID" sz="4800" dirty="0">
                <a:solidFill>
                  <a:schemeClr val="tx2"/>
                </a:solidFill>
                <a:latin typeface="+mj-lt"/>
              </a:rPr>
              <a:t>PLATFORM MATERIALS</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1387928"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7" name="Rectangle 16"/>
          <p:cNvSpPr/>
          <p:nvPr/>
        </p:nvSpPr>
        <p:spPr>
          <a:xfrm>
            <a:off x="1387928" y="2781637"/>
            <a:ext cx="3058885"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2" name="Rectangle 21"/>
          <p:cNvSpPr/>
          <p:nvPr/>
        </p:nvSpPr>
        <p:spPr>
          <a:xfrm>
            <a:off x="1387928" y="2453014"/>
            <a:ext cx="3058885" cy="348343"/>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Rectangle 22"/>
          <p:cNvSpPr/>
          <p:nvPr/>
        </p:nvSpPr>
        <p:spPr>
          <a:xfrm>
            <a:off x="1387928" y="2433294"/>
            <a:ext cx="3058885"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4" name="TextBox 23"/>
          <p:cNvSpPr txBox="1"/>
          <p:nvPr/>
        </p:nvSpPr>
        <p:spPr>
          <a:xfrm>
            <a:off x="2251168" y="2364113"/>
            <a:ext cx="1332441" cy="492443"/>
          </a:xfrm>
          <a:prstGeom prst="rect">
            <a:avLst/>
          </a:prstGeom>
          <a:noFill/>
        </p:spPr>
        <p:txBody>
          <a:bodyPr wrap="none" rtlCol="0">
            <a:spAutoFit/>
          </a:bodyPr>
          <a:lstStyle/>
          <a:p>
            <a:pPr algn="ctr"/>
            <a:r>
              <a:rPr lang="id-ID" sz="2600" dirty="0">
                <a:solidFill>
                  <a:schemeClr val="bg1"/>
                </a:solidFill>
              </a:rPr>
              <a:t>WOOD</a:t>
            </a:r>
          </a:p>
        </p:txBody>
      </p:sp>
      <p:sp>
        <p:nvSpPr>
          <p:cNvPr id="35" name="Rectangle 34"/>
          <p:cNvSpPr/>
          <p:nvPr/>
        </p:nvSpPr>
        <p:spPr>
          <a:xfrm>
            <a:off x="4615044" y="2453014"/>
            <a:ext cx="3058885" cy="3695903"/>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36" name="Rectangle 35"/>
          <p:cNvSpPr/>
          <p:nvPr/>
        </p:nvSpPr>
        <p:spPr>
          <a:xfrm>
            <a:off x="4615044" y="2730500"/>
            <a:ext cx="3058885"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1" name="Rectangle 40"/>
          <p:cNvSpPr/>
          <p:nvPr/>
        </p:nvSpPr>
        <p:spPr>
          <a:xfrm>
            <a:off x="4615044" y="2453014"/>
            <a:ext cx="3058885" cy="348343"/>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2" name="Rectangle 41"/>
          <p:cNvSpPr/>
          <p:nvPr/>
        </p:nvSpPr>
        <p:spPr>
          <a:xfrm>
            <a:off x="4615044" y="2413000"/>
            <a:ext cx="3058885"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3" name="TextBox 42"/>
          <p:cNvSpPr txBox="1"/>
          <p:nvPr/>
        </p:nvSpPr>
        <p:spPr>
          <a:xfrm>
            <a:off x="4927600" y="2349500"/>
            <a:ext cx="2425699" cy="492443"/>
          </a:xfrm>
          <a:prstGeom prst="rect">
            <a:avLst/>
          </a:prstGeom>
          <a:noFill/>
        </p:spPr>
        <p:txBody>
          <a:bodyPr wrap="square" rtlCol="0">
            <a:spAutoFit/>
          </a:bodyPr>
          <a:lstStyle/>
          <a:p>
            <a:pPr algn="ctr"/>
            <a:r>
              <a:rPr lang="id-ID" sz="2600" dirty="0">
                <a:solidFill>
                  <a:schemeClr val="bg1"/>
                </a:solidFill>
              </a:rPr>
              <a:t>METAL</a:t>
            </a:r>
          </a:p>
        </p:txBody>
      </p:sp>
      <p:sp>
        <p:nvSpPr>
          <p:cNvPr id="66" name="Freeform 9"/>
          <p:cNvSpPr>
            <a:spLocks noEditPoints="1"/>
          </p:cNvSpPr>
          <p:nvPr/>
        </p:nvSpPr>
        <p:spPr bwMode="auto">
          <a:xfrm>
            <a:off x="5337323" y="5834267"/>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sp>
        <p:nvSpPr>
          <p:cNvPr id="67" name="Rectangle 66"/>
          <p:cNvSpPr/>
          <p:nvPr/>
        </p:nvSpPr>
        <p:spPr>
          <a:xfrm>
            <a:off x="7842672"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68" name="Rectangle 67"/>
          <p:cNvSpPr/>
          <p:nvPr/>
        </p:nvSpPr>
        <p:spPr>
          <a:xfrm>
            <a:off x="7842672" y="2781637"/>
            <a:ext cx="3104728"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3" name="Rectangle 72"/>
          <p:cNvSpPr/>
          <p:nvPr/>
        </p:nvSpPr>
        <p:spPr>
          <a:xfrm>
            <a:off x="7842672" y="2453014"/>
            <a:ext cx="3058885" cy="348343"/>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4" name="Rectangle 73"/>
          <p:cNvSpPr/>
          <p:nvPr/>
        </p:nvSpPr>
        <p:spPr>
          <a:xfrm>
            <a:off x="7842672" y="2433294"/>
            <a:ext cx="305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5" name="TextBox 74"/>
          <p:cNvSpPr txBox="1"/>
          <p:nvPr/>
        </p:nvSpPr>
        <p:spPr>
          <a:xfrm>
            <a:off x="8432097" y="2414913"/>
            <a:ext cx="1880067" cy="446276"/>
          </a:xfrm>
          <a:prstGeom prst="rect">
            <a:avLst/>
          </a:prstGeom>
          <a:noFill/>
        </p:spPr>
        <p:txBody>
          <a:bodyPr wrap="none" rtlCol="0">
            <a:spAutoFit/>
          </a:bodyPr>
          <a:lstStyle/>
          <a:p>
            <a:pPr algn="ctr"/>
            <a:r>
              <a:rPr lang="id-ID" sz="2300" dirty="0">
                <a:solidFill>
                  <a:schemeClr val="bg1"/>
                </a:solidFill>
              </a:rPr>
              <a:t>COMPOSITE</a:t>
            </a:r>
          </a:p>
        </p:txBody>
      </p:sp>
      <p:sp>
        <p:nvSpPr>
          <p:cNvPr id="25" name="TextBox 24"/>
          <p:cNvSpPr txBox="1"/>
          <p:nvPr/>
        </p:nvSpPr>
        <p:spPr>
          <a:xfrm>
            <a:off x="1371600" y="2882901"/>
            <a:ext cx="3263900" cy="384721"/>
          </a:xfrm>
          <a:prstGeom prst="rect">
            <a:avLst/>
          </a:prstGeom>
          <a:noFill/>
        </p:spPr>
        <p:txBody>
          <a:bodyPr wrap="square" rtlCol="0">
            <a:spAutoFit/>
          </a:bodyPr>
          <a:lstStyle/>
          <a:p>
            <a:r>
              <a:rPr lang="en-US" sz="1900" dirty="0">
                <a:solidFill>
                  <a:schemeClr val="bg1"/>
                </a:solidFill>
              </a:rPr>
              <a:t>Solid Sawn or Laminated</a:t>
            </a:r>
          </a:p>
        </p:txBody>
      </p:sp>
      <p:sp>
        <p:nvSpPr>
          <p:cNvPr id="28" name="TextBox 27"/>
          <p:cNvSpPr txBox="1"/>
          <p:nvPr/>
        </p:nvSpPr>
        <p:spPr>
          <a:xfrm>
            <a:off x="7785100" y="2895600"/>
            <a:ext cx="3441700" cy="369332"/>
          </a:xfrm>
          <a:prstGeom prst="rect">
            <a:avLst/>
          </a:prstGeom>
          <a:noFill/>
        </p:spPr>
        <p:txBody>
          <a:bodyPr wrap="square" rtlCol="0">
            <a:spAutoFit/>
          </a:bodyPr>
          <a:lstStyle/>
          <a:p>
            <a:r>
              <a:rPr lang="en-US" dirty="0">
                <a:solidFill>
                  <a:schemeClr val="bg1"/>
                </a:solidFill>
              </a:rPr>
              <a:t>Fiberglass, other materials </a:t>
            </a:r>
          </a:p>
        </p:txBody>
      </p:sp>
      <p:sp>
        <p:nvSpPr>
          <p:cNvPr id="30" name="TextBox 29"/>
          <p:cNvSpPr txBox="1"/>
          <p:nvPr/>
        </p:nvSpPr>
        <p:spPr>
          <a:xfrm>
            <a:off x="4864100" y="2882900"/>
            <a:ext cx="3073400" cy="400110"/>
          </a:xfrm>
          <a:prstGeom prst="rect">
            <a:avLst/>
          </a:prstGeom>
          <a:noFill/>
        </p:spPr>
        <p:txBody>
          <a:bodyPr wrap="square" rtlCol="0">
            <a:spAutoFit/>
          </a:bodyPr>
          <a:lstStyle/>
          <a:p>
            <a:r>
              <a:rPr lang="en-US" sz="2000" dirty="0">
                <a:solidFill>
                  <a:schemeClr val="bg1"/>
                </a:solidFill>
              </a:rPr>
              <a:t>Aluminum or Steel</a:t>
            </a:r>
          </a:p>
        </p:txBody>
      </p:sp>
      <p:pic>
        <p:nvPicPr>
          <p:cNvPr id="31" name="Picture 3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52730" t="4369" b="43450"/>
              <a:stretch>
                <a:fillRect/>
              </a:stretch>
            </p:blipFill>
          </mc:Choice>
          <mc:Fallback>
            <p:blipFill>
              <a:blip r:embed="rId4"/>
              <a:srcRect l="52730" t="4369" b="43450"/>
              <a:stretch>
                <a:fillRect/>
              </a:stretch>
            </p:blipFill>
          </mc:Fallback>
        </mc:AlternateContent>
        <p:spPr>
          <a:xfrm>
            <a:off x="1371608" y="4762500"/>
            <a:ext cx="2284075" cy="1365000"/>
          </a:xfrm>
          <a:prstGeom prst="rect">
            <a:avLst/>
          </a:prstGeom>
        </p:spPr>
      </p:pic>
      <p:pic>
        <p:nvPicPr>
          <p:cNvPr id="32" name="Picture 3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t="7966" r="19771" b="54327"/>
              <a:stretch>
                <a:fillRect/>
              </a:stretch>
            </p:blipFill>
          </mc:Choice>
          <mc:Fallback>
            <p:blipFill>
              <a:blip r:embed="rId6"/>
              <a:srcRect t="7966" r="19771" b="54327"/>
              <a:stretch>
                <a:fillRect/>
              </a:stretch>
            </p:blipFill>
          </mc:Fallback>
        </mc:AlternateContent>
        <p:spPr>
          <a:xfrm>
            <a:off x="1955801" y="3403600"/>
            <a:ext cx="2514599" cy="1473000"/>
          </a:xfrm>
          <a:prstGeom prst="rect">
            <a:avLst/>
          </a:prstGeom>
        </p:spPr>
      </p:pic>
      <p:pic>
        <p:nvPicPr>
          <p:cNvPr id="33" name="Picture 3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rcRect l="2741" r="70564" b="-7242"/>
              <a:stretch>
                <a:fillRect/>
              </a:stretch>
            </p:blipFill>
          </mc:Choice>
          <mc:Fallback>
            <p:blipFill>
              <a:blip r:embed="rId8"/>
              <a:srcRect l="2741" r="70564" b="-7242"/>
              <a:stretch>
                <a:fillRect/>
              </a:stretch>
            </p:blipFill>
          </mc:Fallback>
        </mc:AlternateContent>
        <p:spPr>
          <a:xfrm>
            <a:off x="4699000" y="3524920"/>
            <a:ext cx="2882900" cy="2545680"/>
          </a:xfrm>
          <a:prstGeom prst="rect">
            <a:avLst/>
          </a:prstGeom>
        </p:spPr>
      </p:pic>
      <p:pic>
        <p:nvPicPr>
          <p:cNvPr id="34" name="Picture 3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rcRect r="3695"/>
              <a:stretch>
                <a:fillRect/>
              </a:stretch>
            </p:blipFill>
          </mc:Choice>
          <mc:Fallback>
            <p:blipFill>
              <a:blip r:embed="rId10"/>
              <a:srcRect r="3695"/>
              <a:stretch>
                <a:fillRect/>
              </a:stretch>
            </p:blipFill>
          </mc:Fallback>
        </mc:AlternateContent>
        <p:spPr>
          <a:xfrm>
            <a:off x="7828391" y="3767367"/>
            <a:ext cx="3004709" cy="2038625"/>
          </a:xfrm>
          <a:prstGeom prst="rect">
            <a:avLst/>
          </a:prstGeom>
        </p:spPr>
      </p:pic>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000"/>
                            </p:stCondLst>
                            <p:childTnLst>
                              <p:par>
                                <p:cTn id="20" presetID="2" presetClass="entr" presetSubtype="1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1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12"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2" presetClass="entr" presetSubtype="12"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0-#ppt_w/2"/>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par>
                                <p:cTn id="36" presetID="2" presetClass="entr" presetSubtype="1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additive="base">
                                        <p:cTn id="63" dur="500" fill="hold"/>
                                        <p:tgtEl>
                                          <p:spTgt spid="66"/>
                                        </p:tgtEl>
                                        <p:attrNameLst>
                                          <p:attrName>ppt_x</p:attrName>
                                        </p:attrNameLst>
                                      </p:cBhvr>
                                      <p:tavLst>
                                        <p:tav tm="0">
                                          <p:val>
                                            <p:strVal val="#ppt_x"/>
                                          </p:val>
                                        </p:tav>
                                        <p:tav tm="100000">
                                          <p:val>
                                            <p:strVal val="#ppt_x"/>
                                          </p:val>
                                        </p:tav>
                                      </p:tavLst>
                                    </p:anim>
                                    <p:anim calcmode="lin" valueType="num">
                                      <p:cBhvr additive="base">
                                        <p:cTn id="64" dur="500" fill="hold"/>
                                        <p:tgtEl>
                                          <p:spTgt spid="66"/>
                                        </p:tgtEl>
                                        <p:attrNameLst>
                                          <p:attrName>ppt_y</p:attrName>
                                        </p:attrNameLst>
                                      </p:cBhvr>
                                      <p:tavLst>
                                        <p:tav tm="0">
                                          <p:val>
                                            <p:strVal val="1+#ppt_h/2"/>
                                          </p:val>
                                        </p:tav>
                                        <p:tav tm="100000">
                                          <p:val>
                                            <p:strVal val="#ppt_y"/>
                                          </p:val>
                                        </p:tav>
                                      </p:tavLst>
                                    </p:anim>
                                  </p:childTnLst>
                                </p:cTn>
                              </p:par>
                            </p:childTnLst>
                          </p:cTn>
                        </p:par>
                        <p:par>
                          <p:cTn id="65" fill="hold">
                            <p:stCondLst>
                              <p:cond delay="2000"/>
                            </p:stCondLst>
                            <p:childTnLst>
                              <p:par>
                                <p:cTn id="66" presetID="2" presetClass="entr" presetSubtype="6" fill="hold" grpId="0" nodeType="afterEffect">
                                  <p:stCondLst>
                                    <p:cond delay="0"/>
                                  </p:stCondLst>
                                  <p:childTnLst>
                                    <p:set>
                                      <p:cBhvr>
                                        <p:cTn id="67" dur="1" fill="hold">
                                          <p:stCondLst>
                                            <p:cond delay="0"/>
                                          </p:stCondLst>
                                        </p:cTn>
                                        <p:tgtEl>
                                          <p:spTgt spid="67"/>
                                        </p:tgtEl>
                                        <p:attrNameLst>
                                          <p:attrName>style.visibility</p:attrName>
                                        </p:attrNameLst>
                                      </p:cBhvr>
                                      <p:to>
                                        <p:strVal val="visible"/>
                                      </p:to>
                                    </p:set>
                                    <p:anim calcmode="lin" valueType="num">
                                      <p:cBhvr additive="base">
                                        <p:cTn id="68" dur="500" fill="hold"/>
                                        <p:tgtEl>
                                          <p:spTgt spid="67"/>
                                        </p:tgtEl>
                                        <p:attrNameLst>
                                          <p:attrName>ppt_x</p:attrName>
                                        </p:attrNameLst>
                                      </p:cBhvr>
                                      <p:tavLst>
                                        <p:tav tm="0">
                                          <p:val>
                                            <p:strVal val="1+#ppt_w/2"/>
                                          </p:val>
                                        </p:tav>
                                        <p:tav tm="100000">
                                          <p:val>
                                            <p:strVal val="#ppt_x"/>
                                          </p:val>
                                        </p:tav>
                                      </p:tavLst>
                                    </p:anim>
                                    <p:anim calcmode="lin" valueType="num">
                                      <p:cBhvr additive="base">
                                        <p:cTn id="69" dur="500" fill="hold"/>
                                        <p:tgtEl>
                                          <p:spTgt spid="67"/>
                                        </p:tgtEl>
                                        <p:attrNameLst>
                                          <p:attrName>ppt_y</p:attrName>
                                        </p:attrNameLst>
                                      </p:cBhvr>
                                      <p:tavLst>
                                        <p:tav tm="0">
                                          <p:val>
                                            <p:strVal val="1+#ppt_h/2"/>
                                          </p:val>
                                        </p:tav>
                                        <p:tav tm="100000">
                                          <p:val>
                                            <p:strVal val="#ppt_y"/>
                                          </p:val>
                                        </p:tav>
                                      </p:tavLst>
                                    </p:anim>
                                  </p:childTnLst>
                                </p:cTn>
                              </p:par>
                              <p:par>
                                <p:cTn id="70" presetID="2" presetClass="entr" presetSubtype="6" fill="hold" grpId="0"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additive="base">
                                        <p:cTn id="72" dur="500" fill="hold"/>
                                        <p:tgtEl>
                                          <p:spTgt spid="68"/>
                                        </p:tgtEl>
                                        <p:attrNameLst>
                                          <p:attrName>ppt_x</p:attrName>
                                        </p:attrNameLst>
                                      </p:cBhvr>
                                      <p:tavLst>
                                        <p:tav tm="0">
                                          <p:val>
                                            <p:strVal val="1+#ppt_w/2"/>
                                          </p:val>
                                        </p:tav>
                                        <p:tav tm="100000">
                                          <p:val>
                                            <p:strVal val="#ppt_x"/>
                                          </p:val>
                                        </p:tav>
                                      </p:tavLst>
                                    </p:anim>
                                    <p:anim calcmode="lin" valueType="num">
                                      <p:cBhvr additive="base">
                                        <p:cTn id="73" dur="500" fill="hold"/>
                                        <p:tgtEl>
                                          <p:spTgt spid="68"/>
                                        </p:tgtEl>
                                        <p:attrNameLst>
                                          <p:attrName>ppt_y</p:attrName>
                                        </p:attrNameLst>
                                      </p:cBhvr>
                                      <p:tavLst>
                                        <p:tav tm="0">
                                          <p:val>
                                            <p:strVal val="1+#ppt_h/2"/>
                                          </p:val>
                                        </p:tav>
                                        <p:tav tm="100000">
                                          <p:val>
                                            <p:strVal val="#ppt_y"/>
                                          </p:val>
                                        </p:tav>
                                      </p:tavLst>
                                    </p:anim>
                                  </p:childTnLst>
                                </p:cTn>
                              </p:par>
                              <p:par>
                                <p:cTn id="74" presetID="2" presetClass="entr" presetSubtype="6"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 calcmode="lin" valueType="num">
                                      <p:cBhvr additive="base">
                                        <p:cTn id="76" dur="500" fill="hold"/>
                                        <p:tgtEl>
                                          <p:spTgt spid="73"/>
                                        </p:tgtEl>
                                        <p:attrNameLst>
                                          <p:attrName>ppt_x</p:attrName>
                                        </p:attrNameLst>
                                      </p:cBhvr>
                                      <p:tavLst>
                                        <p:tav tm="0">
                                          <p:val>
                                            <p:strVal val="1+#ppt_w/2"/>
                                          </p:val>
                                        </p:tav>
                                        <p:tav tm="100000">
                                          <p:val>
                                            <p:strVal val="#ppt_x"/>
                                          </p:val>
                                        </p:tav>
                                      </p:tavLst>
                                    </p:anim>
                                    <p:anim calcmode="lin" valueType="num">
                                      <p:cBhvr additive="base">
                                        <p:cTn id="77" dur="500" fill="hold"/>
                                        <p:tgtEl>
                                          <p:spTgt spid="73"/>
                                        </p:tgtEl>
                                        <p:attrNameLst>
                                          <p:attrName>ppt_y</p:attrName>
                                        </p:attrNameLst>
                                      </p:cBhvr>
                                      <p:tavLst>
                                        <p:tav tm="0">
                                          <p:val>
                                            <p:strVal val="1+#ppt_h/2"/>
                                          </p:val>
                                        </p:tav>
                                        <p:tav tm="100000">
                                          <p:val>
                                            <p:strVal val="#ppt_y"/>
                                          </p:val>
                                        </p:tav>
                                      </p:tavLst>
                                    </p:anim>
                                  </p:childTnLst>
                                </p:cTn>
                              </p:par>
                              <p:par>
                                <p:cTn id="78" presetID="2" presetClass="entr" presetSubtype="6" fill="hold" grpId="0" nodeType="withEffect">
                                  <p:stCondLst>
                                    <p:cond delay="0"/>
                                  </p:stCondLst>
                                  <p:childTnLst>
                                    <p:set>
                                      <p:cBhvr>
                                        <p:cTn id="79" dur="1" fill="hold">
                                          <p:stCondLst>
                                            <p:cond delay="0"/>
                                          </p:stCondLst>
                                        </p:cTn>
                                        <p:tgtEl>
                                          <p:spTgt spid="74"/>
                                        </p:tgtEl>
                                        <p:attrNameLst>
                                          <p:attrName>style.visibility</p:attrName>
                                        </p:attrNameLst>
                                      </p:cBhvr>
                                      <p:to>
                                        <p:strVal val="visible"/>
                                      </p:to>
                                    </p:set>
                                    <p:anim calcmode="lin" valueType="num">
                                      <p:cBhvr additive="base">
                                        <p:cTn id="80" dur="500" fill="hold"/>
                                        <p:tgtEl>
                                          <p:spTgt spid="74"/>
                                        </p:tgtEl>
                                        <p:attrNameLst>
                                          <p:attrName>ppt_x</p:attrName>
                                        </p:attrNameLst>
                                      </p:cBhvr>
                                      <p:tavLst>
                                        <p:tav tm="0">
                                          <p:val>
                                            <p:strVal val="1+#ppt_w/2"/>
                                          </p:val>
                                        </p:tav>
                                        <p:tav tm="100000">
                                          <p:val>
                                            <p:strVal val="#ppt_x"/>
                                          </p:val>
                                        </p:tav>
                                      </p:tavLst>
                                    </p:anim>
                                    <p:anim calcmode="lin" valueType="num">
                                      <p:cBhvr additive="base">
                                        <p:cTn id="81" dur="500" fill="hold"/>
                                        <p:tgtEl>
                                          <p:spTgt spid="74"/>
                                        </p:tgtEl>
                                        <p:attrNameLst>
                                          <p:attrName>ppt_y</p:attrName>
                                        </p:attrNameLst>
                                      </p:cBhvr>
                                      <p:tavLst>
                                        <p:tav tm="0">
                                          <p:val>
                                            <p:strVal val="1+#ppt_h/2"/>
                                          </p:val>
                                        </p:tav>
                                        <p:tav tm="100000">
                                          <p:val>
                                            <p:strVal val="#ppt_y"/>
                                          </p:val>
                                        </p:tav>
                                      </p:tavLst>
                                    </p:anim>
                                  </p:childTnLst>
                                </p:cTn>
                              </p:par>
                              <p:par>
                                <p:cTn id="82" presetID="2" presetClass="entr" presetSubtype="6" fill="hold" grpId="0" nodeType="withEffect">
                                  <p:stCondLst>
                                    <p:cond delay="0"/>
                                  </p:stCondLst>
                                  <p:childTnLst>
                                    <p:set>
                                      <p:cBhvr>
                                        <p:cTn id="83" dur="1" fill="hold">
                                          <p:stCondLst>
                                            <p:cond delay="0"/>
                                          </p:stCondLst>
                                        </p:cTn>
                                        <p:tgtEl>
                                          <p:spTgt spid="75"/>
                                        </p:tgtEl>
                                        <p:attrNameLst>
                                          <p:attrName>style.visibility</p:attrName>
                                        </p:attrNameLst>
                                      </p:cBhvr>
                                      <p:to>
                                        <p:strVal val="visible"/>
                                      </p:to>
                                    </p:set>
                                    <p:anim calcmode="lin" valueType="num">
                                      <p:cBhvr additive="base">
                                        <p:cTn id="84" dur="500" fill="hold"/>
                                        <p:tgtEl>
                                          <p:spTgt spid="75"/>
                                        </p:tgtEl>
                                        <p:attrNameLst>
                                          <p:attrName>ppt_x</p:attrName>
                                        </p:attrNameLst>
                                      </p:cBhvr>
                                      <p:tavLst>
                                        <p:tav tm="0">
                                          <p:val>
                                            <p:strVal val="1+#ppt_w/2"/>
                                          </p:val>
                                        </p:tav>
                                        <p:tav tm="100000">
                                          <p:val>
                                            <p:strVal val="#ppt_x"/>
                                          </p:val>
                                        </p:tav>
                                      </p:tavLst>
                                    </p:anim>
                                    <p:anim calcmode="lin" valueType="num">
                                      <p:cBhvr additive="base">
                                        <p:cTn id="8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P spid="16" grpId="0" animBg="1"/>
      <p:bldP spid="17" grpId="0" animBg="1"/>
      <p:bldP spid="22" grpId="0" animBg="1"/>
      <p:bldP spid="23" grpId="0" animBg="1"/>
      <p:bldP spid="24" grpId="0"/>
      <p:bldP spid="35" grpId="0" animBg="1"/>
      <p:bldP spid="36" grpId="0" animBg="1"/>
      <p:bldP spid="41" grpId="0" animBg="1"/>
      <p:bldP spid="42" grpId="0" animBg="1"/>
      <p:bldP spid="43" grpId="0"/>
      <p:bldP spid="66" grpId="0" animBg="1"/>
      <p:bldP spid="67" grpId="0" animBg="1"/>
      <p:bldP spid="68" grpId="0" animBg="1"/>
      <p:bldP spid="73" grpId="0" animBg="1"/>
      <p:bldP spid="74" grpId="0" animBg="1"/>
      <p:bldP spid="7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1429" b="44323"/>
              <a:stretch>
                <a:fillRect/>
              </a:stretch>
            </p:blipFill>
          </mc:Choice>
          <mc:Fallback>
            <p:blipFill>
              <a:blip r:embed="rId4"/>
              <a:srcRect l="21429" b="44323"/>
              <a:stretch>
                <a:fillRect/>
              </a:stretch>
            </p:blipFill>
          </mc:Fallback>
        </mc:AlternateContent>
        <p:spPr>
          <a:xfrm>
            <a:off x="292100" y="184149"/>
            <a:ext cx="4610100" cy="1768543"/>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t="2454" b="7103"/>
              <a:stretch>
                <a:fillRect/>
              </a:stretch>
            </p:blipFill>
          </mc:Choice>
          <mc:Fallback>
            <p:blipFill>
              <a:blip r:embed="rId6"/>
              <a:srcRect t="2454" b="7103"/>
              <a:stretch>
                <a:fillRect/>
              </a:stretch>
            </p:blipFill>
          </mc:Fallback>
        </mc:AlternateContent>
        <p:spPr>
          <a:xfrm>
            <a:off x="387742" y="2336800"/>
            <a:ext cx="3942957" cy="4395114"/>
          </a:xfrm>
          <a:prstGeom prst="rect">
            <a:avLst/>
          </a:prstGeom>
        </p:spPr>
      </p:pic>
      <p:sp>
        <p:nvSpPr>
          <p:cNvPr id="5" name="TextBox 4"/>
          <p:cNvSpPr txBox="1"/>
          <p:nvPr/>
        </p:nvSpPr>
        <p:spPr>
          <a:xfrm>
            <a:off x="5143500" y="596900"/>
            <a:ext cx="6477000" cy="646331"/>
          </a:xfrm>
          <a:prstGeom prst="rect">
            <a:avLst/>
          </a:prstGeom>
          <a:noFill/>
        </p:spPr>
        <p:txBody>
          <a:bodyPr wrap="square" rtlCol="0">
            <a:spAutoFit/>
          </a:bodyPr>
          <a:lstStyle/>
          <a:p>
            <a:r>
              <a:rPr lang="en-US" sz="3600" cap="all" dirty="0">
                <a:solidFill>
                  <a:schemeClr val="tx2"/>
                </a:solidFill>
              </a:rPr>
              <a:t>Solid Sawn Wood Planks</a:t>
            </a:r>
          </a:p>
        </p:txBody>
      </p:sp>
      <p:sp>
        <p:nvSpPr>
          <p:cNvPr id="6" name="TextBox 5"/>
          <p:cNvSpPr txBox="1"/>
          <p:nvPr/>
        </p:nvSpPr>
        <p:spPr>
          <a:xfrm>
            <a:off x="4914900" y="4229100"/>
            <a:ext cx="7073900" cy="646331"/>
          </a:xfrm>
          <a:prstGeom prst="rect">
            <a:avLst/>
          </a:prstGeom>
          <a:noFill/>
        </p:spPr>
        <p:txBody>
          <a:bodyPr wrap="square" rtlCol="0">
            <a:spAutoFit/>
          </a:bodyPr>
          <a:lstStyle/>
          <a:p>
            <a:r>
              <a:rPr lang="en-US" sz="3600" cap="all" dirty="0">
                <a:solidFill>
                  <a:schemeClr val="tx2"/>
                </a:solidFill>
              </a:rPr>
              <a:t>Laminated scaffold planks</a:t>
            </a:r>
          </a:p>
        </p:txBody>
      </p:sp>
      <p:sp>
        <p:nvSpPr>
          <p:cNvPr id="7" name="TextBox 6"/>
          <p:cNvSpPr txBox="1"/>
          <p:nvPr/>
        </p:nvSpPr>
        <p:spPr>
          <a:xfrm>
            <a:off x="5168900" y="1409700"/>
            <a:ext cx="6400800" cy="2631490"/>
          </a:xfrm>
          <a:prstGeom prst="rect">
            <a:avLst/>
          </a:prstGeom>
          <a:noFill/>
        </p:spPr>
        <p:txBody>
          <a:bodyPr wrap="square" rtlCol="0">
            <a:spAutoFit/>
          </a:bodyPr>
          <a:lstStyle/>
          <a:p>
            <a:pPr>
              <a:spcAft>
                <a:spcPts val="600"/>
              </a:spcAft>
              <a:buFont typeface="Arial"/>
              <a:buChar char="•"/>
            </a:pPr>
            <a:r>
              <a:rPr lang="en-US" sz="2200" dirty="0">
                <a:solidFill>
                  <a:srgbClr val="595959"/>
                </a:solidFill>
              </a:rPr>
              <a:t> cut from a “solid” piece of timber</a:t>
            </a:r>
          </a:p>
          <a:p>
            <a:pPr>
              <a:spcAft>
                <a:spcPts val="600"/>
              </a:spcAft>
              <a:buFont typeface="Arial"/>
              <a:buChar char="•"/>
            </a:pPr>
            <a:r>
              <a:rPr lang="en-US" sz="2200" dirty="0">
                <a:solidFill>
                  <a:srgbClr val="595959"/>
                </a:solidFill>
              </a:rPr>
              <a:t> common size is 2in </a:t>
            </a:r>
            <a:r>
              <a:rPr lang="en-US" sz="2200" dirty="0" err="1">
                <a:solidFill>
                  <a:srgbClr val="595959"/>
                </a:solidFill>
              </a:rPr>
              <a:t>x</a:t>
            </a:r>
            <a:r>
              <a:rPr lang="en-US" sz="2200" dirty="0">
                <a:solidFill>
                  <a:srgbClr val="595959"/>
                </a:solidFill>
              </a:rPr>
              <a:t> 10in (50mm </a:t>
            </a:r>
            <a:r>
              <a:rPr lang="en-US" sz="2200" dirty="0" err="1">
                <a:solidFill>
                  <a:srgbClr val="595959"/>
                </a:solidFill>
              </a:rPr>
              <a:t>x</a:t>
            </a:r>
            <a:r>
              <a:rPr lang="en-US" sz="2200" dirty="0">
                <a:solidFill>
                  <a:srgbClr val="595959"/>
                </a:solidFill>
              </a:rPr>
              <a:t> 250mm)</a:t>
            </a:r>
          </a:p>
          <a:p>
            <a:pPr>
              <a:buFont typeface="Arial"/>
              <a:buChar char="•"/>
            </a:pPr>
            <a:r>
              <a:rPr lang="en-US" sz="2200" dirty="0">
                <a:solidFill>
                  <a:srgbClr val="595959"/>
                </a:solidFill>
              </a:rPr>
              <a:t> Regulations apply to the type and quality of</a:t>
            </a:r>
          </a:p>
          <a:p>
            <a:pPr>
              <a:spcAft>
                <a:spcPts val="600"/>
              </a:spcAft>
            </a:pPr>
            <a:r>
              <a:rPr lang="en-US" sz="2200" dirty="0">
                <a:solidFill>
                  <a:srgbClr val="595959"/>
                </a:solidFill>
              </a:rPr>
              <a:t>  wood used for scaffold planks</a:t>
            </a:r>
          </a:p>
          <a:p>
            <a:pPr>
              <a:buFont typeface="Arial"/>
              <a:buChar char="•"/>
            </a:pPr>
            <a:r>
              <a:rPr lang="en-US" sz="2200" dirty="0">
                <a:solidFill>
                  <a:srgbClr val="595959"/>
                </a:solidFill>
              </a:rPr>
              <a:t> Must be stamped by an independent</a:t>
            </a:r>
          </a:p>
          <a:p>
            <a:r>
              <a:rPr lang="en-US" sz="2200" dirty="0">
                <a:solidFill>
                  <a:srgbClr val="595959"/>
                </a:solidFill>
              </a:rPr>
              <a:t>  inspection agency</a:t>
            </a:r>
          </a:p>
          <a:p>
            <a:endParaRPr lang="en-US" dirty="0"/>
          </a:p>
        </p:txBody>
      </p:sp>
      <p:sp>
        <p:nvSpPr>
          <p:cNvPr id="8" name="TextBox 7"/>
          <p:cNvSpPr txBox="1"/>
          <p:nvPr/>
        </p:nvSpPr>
        <p:spPr>
          <a:xfrm>
            <a:off x="5041900" y="5029200"/>
            <a:ext cx="6667500" cy="1600438"/>
          </a:xfrm>
          <a:prstGeom prst="rect">
            <a:avLst/>
          </a:prstGeom>
          <a:noFill/>
        </p:spPr>
        <p:txBody>
          <a:bodyPr wrap="square" rtlCol="0">
            <a:spAutoFit/>
          </a:bodyPr>
          <a:lstStyle/>
          <a:p>
            <a:pPr>
              <a:spcAft>
                <a:spcPts val="1200"/>
              </a:spcAft>
              <a:buFont typeface="Arial"/>
              <a:buChar char="•"/>
            </a:pPr>
            <a:r>
              <a:rPr lang="en-US" sz="2200" dirty="0">
                <a:solidFill>
                  <a:srgbClr val="595959"/>
                </a:solidFill>
              </a:rPr>
              <a:t> manufactured from smaller pieces of wood edge-glued 1 ½in (38mm) side by side</a:t>
            </a:r>
          </a:p>
          <a:p>
            <a:pPr>
              <a:spcAft>
                <a:spcPts val="1200"/>
              </a:spcAft>
              <a:buFont typeface="Arial"/>
              <a:buChar char="•"/>
            </a:pPr>
            <a:r>
              <a:rPr lang="en-US" sz="2200" dirty="0">
                <a:solidFill>
                  <a:srgbClr val="595959"/>
                </a:solidFill>
              </a:rPr>
              <a:t> can also be made from layers of laminated veneer like plywood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571500" y="1955801"/>
            <a:ext cx="5431010" cy="4127500"/>
            <a:chOff x="1032766" y="2570547"/>
            <a:chExt cx="4969744" cy="3512753"/>
          </a:xfrm>
        </p:grpSpPr>
        <p:sp>
          <p:nvSpPr>
            <p:cNvPr id="31" name="Rectangle 30"/>
            <p:cNvSpPr/>
            <p:nvPr/>
          </p:nvSpPr>
          <p:spPr>
            <a:xfrm>
              <a:off x="1032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5" name="Picture Placeholder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496" t="58066" r="55697" b="622"/>
                <a:stretch>
                  <a:fillRect/>
                </a:stretch>
              </p:blipFill>
            </mc:Choice>
            <mc:Fallback>
              <p:blipFill>
                <a:blip r:embed="rId4"/>
                <a:srcRect l="496" t="58066" r="55697" b="622"/>
                <a:stretch>
                  <a:fillRect/>
                </a:stretch>
              </p:blipFill>
            </mc:Fallback>
          </mc:AlternateContent>
          <p:spPr>
            <a:xfrm>
              <a:off x="1054100" y="2570547"/>
              <a:ext cx="4940300" cy="2522153"/>
            </a:xfrm>
            <a:prstGeom prst="rect">
              <a:avLst/>
            </a:prstGeom>
          </p:spPr>
        </p:pic>
      </p:grpSp>
      <p:grpSp>
        <p:nvGrpSpPr>
          <p:cNvPr id="3" name="Group 52"/>
          <p:cNvGrpSpPr/>
          <p:nvPr/>
        </p:nvGrpSpPr>
        <p:grpSpPr>
          <a:xfrm>
            <a:off x="2819400" y="5042865"/>
            <a:ext cx="813059" cy="879617"/>
            <a:chOff x="8121650" y="-184150"/>
            <a:chExt cx="1181100" cy="1181100"/>
          </a:xfrm>
          <a:solidFill>
            <a:schemeClr val="bg1"/>
          </a:solidFill>
        </p:grpSpPr>
        <p:sp>
          <p:nvSpPr>
            <p:cNvPr id="55"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29"/>
          <p:cNvGrpSpPr/>
          <p:nvPr/>
        </p:nvGrpSpPr>
        <p:grpSpPr>
          <a:xfrm>
            <a:off x="6515099" y="1892300"/>
            <a:ext cx="5207001" cy="4144046"/>
            <a:chOff x="6515099" y="2501900"/>
            <a:chExt cx="4988683" cy="3534446"/>
          </a:xfrm>
        </p:grpSpPr>
        <p:sp>
          <p:nvSpPr>
            <p:cNvPr id="48" name="Rectangle 47"/>
            <p:cNvSpPr/>
            <p:nvPr/>
          </p:nvSpPr>
          <p:spPr>
            <a:xfrm>
              <a:off x="6516763" y="5045725"/>
              <a:ext cx="4969744" cy="990621"/>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2"/>
                </a:solidFill>
              </a:endParaRPr>
            </a:p>
          </p:txBody>
        </p:sp>
        <p:pic>
          <p:nvPicPr>
            <p:cNvPr id="25" name="Picture 24"/>
            <p:cNvPicPr>
              <a:picLocks noChangeAspect="1"/>
            </p:cNvPicPr>
            <p:nvPr/>
          </p:nvPicPr>
          <p:blipFill>
            <a:blip r:embed="rId5"/>
            <a:srcRect l="30881" t="41731" b="15772"/>
            <a:stretch>
              <a:fillRect/>
            </a:stretch>
          </p:blipFill>
          <p:spPr>
            <a:xfrm>
              <a:off x="6515099" y="2501900"/>
              <a:ext cx="4988683" cy="2565400"/>
            </a:xfrm>
            <a:prstGeom prst="rect">
              <a:avLst/>
            </a:prstGeom>
          </p:spPr>
        </p:pic>
      </p:grpSp>
      <p:grpSp>
        <p:nvGrpSpPr>
          <p:cNvPr id="5" name="Group 52"/>
          <p:cNvGrpSpPr/>
          <p:nvPr/>
        </p:nvGrpSpPr>
        <p:grpSpPr>
          <a:xfrm rot="10800000">
            <a:off x="8712200" y="5106365"/>
            <a:ext cx="813059" cy="879617"/>
            <a:chOff x="8121650" y="-184150"/>
            <a:chExt cx="1181100" cy="1181100"/>
          </a:xfrm>
          <a:solidFill>
            <a:schemeClr val="bg1"/>
          </a:solidFill>
        </p:grpSpPr>
        <p:sp>
          <p:nvSpPr>
            <p:cNvPr id="27"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9" name="TextBox 28"/>
          <p:cNvSpPr txBox="1"/>
          <p:nvPr/>
        </p:nvSpPr>
        <p:spPr>
          <a:xfrm>
            <a:off x="199108" y="680759"/>
            <a:ext cx="11793914" cy="830997"/>
          </a:xfrm>
          <a:prstGeom prst="rect">
            <a:avLst/>
          </a:prstGeom>
          <a:noFill/>
        </p:spPr>
        <p:txBody>
          <a:bodyPr wrap="none" rtlCol="0">
            <a:spAutoFit/>
          </a:bodyPr>
          <a:lstStyle/>
          <a:p>
            <a:pPr algn="ctr"/>
            <a:r>
              <a:rPr lang="id-ID" sz="4800" cap="all" dirty="0">
                <a:solidFill>
                  <a:schemeClr val="tx2"/>
                </a:solidFill>
                <a:latin typeface="+mj-lt"/>
              </a:rPr>
              <a:t>Identifying Scaffold Grade Planks</a:t>
            </a:r>
            <a:endParaRPr lang="en-US" sz="4800" cap="all" dirty="0">
              <a:solidFill>
                <a:schemeClr val="tx2"/>
              </a:solidFill>
              <a:latin typeface="+mj-lt"/>
            </a:endParaRP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style.rotation</p:attrName>
                                        </p:attrNameLst>
                                      </p:cBhvr>
                                      <p:tavLst>
                                        <p:tav tm="0">
                                          <p:val>
                                            <p:fltVal val="720"/>
                                          </p:val>
                                        </p:tav>
                                        <p:tav tm="100000">
                                          <p:val>
                                            <p:fltVal val="0"/>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33" y="680759"/>
            <a:ext cx="7630584" cy="830997"/>
          </a:xfrm>
          <a:prstGeom prst="rect">
            <a:avLst/>
          </a:prstGeom>
          <a:noFill/>
        </p:spPr>
        <p:txBody>
          <a:bodyPr wrap="square" rtlCol="0">
            <a:spAutoFit/>
          </a:bodyPr>
          <a:lstStyle/>
          <a:p>
            <a:pPr algn="ctr"/>
            <a:r>
              <a:rPr lang="id-ID" sz="4800" dirty="0">
                <a:solidFill>
                  <a:schemeClr val="tx2"/>
                </a:solidFill>
                <a:latin typeface="+mj-lt"/>
              </a:rPr>
              <a:t>PLANK INSPECTION</a:t>
            </a:r>
            <a:endParaRPr lang="en-US" sz="4800" dirty="0">
              <a:solidFill>
                <a:schemeClr val="tx2"/>
              </a:solidFill>
              <a:latin typeface="+mj-lt"/>
            </a:endParaRPr>
          </a:p>
        </p:txBody>
      </p:sp>
      <p:pic>
        <p:nvPicPr>
          <p:cNvPr id="6" name="Picture 5" descr="End Splits.psd"/>
          <p:cNvPicPr>
            <a:picLocks noChangeAspect="1"/>
          </p:cNvPicPr>
          <p:nvPr/>
        </p:nvPicPr>
        <p:blipFill>
          <a:blip r:embed="rId3"/>
          <a:stretch>
            <a:fillRect/>
          </a:stretch>
        </p:blipFill>
        <p:spPr>
          <a:xfrm>
            <a:off x="80028" y="2877616"/>
            <a:ext cx="2692400" cy="1473200"/>
          </a:xfrm>
          <a:prstGeom prst="rect">
            <a:avLst/>
          </a:prstGeom>
        </p:spPr>
      </p:pic>
      <p:sp>
        <p:nvSpPr>
          <p:cNvPr id="7" name="TextBox 6"/>
          <p:cNvSpPr txBox="1"/>
          <p:nvPr/>
        </p:nvSpPr>
        <p:spPr>
          <a:xfrm>
            <a:off x="806958" y="4379066"/>
            <a:ext cx="1256737" cy="461665"/>
          </a:xfrm>
          <a:prstGeom prst="rect">
            <a:avLst/>
          </a:prstGeom>
          <a:noFill/>
        </p:spPr>
        <p:txBody>
          <a:bodyPr wrap="square" rtlCol="0">
            <a:spAutoFit/>
          </a:bodyPr>
          <a:lstStyle/>
          <a:p>
            <a:r>
              <a:rPr lang="en-US" sz="2400" dirty="0">
                <a:solidFill>
                  <a:srgbClr val="595959"/>
                </a:solidFill>
              </a:rPr>
              <a:t>SPLITS</a:t>
            </a:r>
          </a:p>
        </p:txBody>
      </p:sp>
      <p:pic>
        <p:nvPicPr>
          <p:cNvPr id="8" name="Picture 7" descr="SAW KERFS.psd"/>
          <p:cNvPicPr>
            <a:picLocks noChangeAspect="1"/>
          </p:cNvPicPr>
          <p:nvPr/>
        </p:nvPicPr>
        <p:blipFill>
          <a:blip r:embed="rId4"/>
          <a:stretch>
            <a:fillRect/>
          </a:stretch>
        </p:blipFill>
        <p:spPr>
          <a:xfrm>
            <a:off x="2534763" y="2779718"/>
            <a:ext cx="2413000" cy="1536700"/>
          </a:xfrm>
          <a:prstGeom prst="rect">
            <a:avLst/>
          </a:prstGeom>
        </p:spPr>
      </p:pic>
      <p:sp>
        <p:nvSpPr>
          <p:cNvPr id="9" name="TextBox 8"/>
          <p:cNvSpPr txBox="1"/>
          <p:nvPr/>
        </p:nvSpPr>
        <p:spPr>
          <a:xfrm>
            <a:off x="2996591" y="4412397"/>
            <a:ext cx="1256737" cy="461665"/>
          </a:xfrm>
          <a:prstGeom prst="rect">
            <a:avLst/>
          </a:prstGeom>
          <a:noFill/>
        </p:spPr>
        <p:txBody>
          <a:bodyPr wrap="square" rtlCol="0">
            <a:spAutoFit/>
          </a:bodyPr>
          <a:lstStyle/>
          <a:p>
            <a:r>
              <a:rPr lang="en-US" sz="2400" dirty="0">
                <a:solidFill>
                  <a:srgbClr val="595959"/>
                </a:solidFill>
              </a:rPr>
              <a:t>KERFS</a:t>
            </a:r>
          </a:p>
        </p:txBody>
      </p:sp>
      <p:pic>
        <p:nvPicPr>
          <p:cNvPr id="10" name="Picture 9" descr="Delamination.psd"/>
          <p:cNvPicPr>
            <a:picLocks noChangeAspect="1"/>
          </p:cNvPicPr>
          <p:nvPr/>
        </p:nvPicPr>
        <p:blipFill>
          <a:blip r:embed="rId5"/>
          <a:stretch>
            <a:fillRect/>
          </a:stretch>
        </p:blipFill>
        <p:spPr>
          <a:xfrm>
            <a:off x="4646609" y="2719919"/>
            <a:ext cx="2819400" cy="1524000"/>
          </a:xfrm>
          <a:prstGeom prst="rect">
            <a:avLst/>
          </a:prstGeom>
        </p:spPr>
      </p:pic>
      <p:sp>
        <p:nvSpPr>
          <p:cNvPr id="11" name="TextBox 10"/>
          <p:cNvSpPr txBox="1"/>
          <p:nvPr/>
        </p:nvSpPr>
        <p:spPr>
          <a:xfrm>
            <a:off x="4802589" y="4432499"/>
            <a:ext cx="2592309" cy="461665"/>
          </a:xfrm>
          <a:prstGeom prst="rect">
            <a:avLst/>
          </a:prstGeom>
          <a:noFill/>
        </p:spPr>
        <p:txBody>
          <a:bodyPr wrap="square" rtlCol="0">
            <a:spAutoFit/>
          </a:bodyPr>
          <a:lstStyle/>
          <a:p>
            <a:r>
              <a:rPr lang="en-US" sz="2400" dirty="0">
                <a:solidFill>
                  <a:srgbClr val="595959"/>
                </a:solidFill>
              </a:rPr>
              <a:t>DELAMINATION</a:t>
            </a:r>
          </a:p>
        </p:txBody>
      </p:sp>
      <p:pic>
        <p:nvPicPr>
          <p:cNvPr id="12" name="Picture 11" descr="Dents Depressions.psd"/>
          <p:cNvPicPr>
            <a:picLocks noChangeAspect="1"/>
          </p:cNvPicPr>
          <p:nvPr/>
        </p:nvPicPr>
        <p:blipFill>
          <a:blip r:embed="rId6"/>
          <a:stretch>
            <a:fillRect/>
          </a:stretch>
        </p:blipFill>
        <p:spPr>
          <a:xfrm>
            <a:off x="6921957" y="2876028"/>
            <a:ext cx="3136900" cy="1397000"/>
          </a:xfrm>
          <a:prstGeom prst="rect">
            <a:avLst/>
          </a:prstGeom>
        </p:spPr>
      </p:pic>
      <p:sp>
        <p:nvSpPr>
          <p:cNvPr id="13" name="TextBox 12"/>
          <p:cNvSpPr txBox="1"/>
          <p:nvPr/>
        </p:nvSpPr>
        <p:spPr>
          <a:xfrm>
            <a:off x="7666893" y="4399682"/>
            <a:ext cx="1183173" cy="461665"/>
          </a:xfrm>
          <a:prstGeom prst="rect">
            <a:avLst/>
          </a:prstGeom>
          <a:noFill/>
        </p:spPr>
        <p:txBody>
          <a:bodyPr wrap="square" rtlCol="0">
            <a:spAutoFit/>
          </a:bodyPr>
          <a:lstStyle/>
          <a:p>
            <a:r>
              <a:rPr lang="en-US" sz="2400" dirty="0">
                <a:solidFill>
                  <a:srgbClr val="595959"/>
                </a:solidFill>
              </a:rPr>
              <a:t>DENTS</a:t>
            </a:r>
          </a:p>
        </p:txBody>
      </p:sp>
      <p:pic>
        <p:nvPicPr>
          <p:cNvPr id="15" name="Picture 14" descr="Face Breaks.psd"/>
          <p:cNvPicPr>
            <a:picLocks noChangeAspect="1"/>
          </p:cNvPicPr>
          <p:nvPr/>
        </p:nvPicPr>
        <p:blipFill>
          <a:blip r:embed="rId7"/>
          <a:stretch>
            <a:fillRect/>
          </a:stretch>
        </p:blipFill>
        <p:spPr>
          <a:xfrm>
            <a:off x="9171383" y="2925245"/>
            <a:ext cx="3162300" cy="1536700"/>
          </a:xfrm>
          <a:prstGeom prst="rect">
            <a:avLst/>
          </a:prstGeom>
        </p:spPr>
      </p:pic>
      <p:sp>
        <p:nvSpPr>
          <p:cNvPr id="16" name="TextBox 15"/>
          <p:cNvSpPr txBox="1"/>
          <p:nvPr/>
        </p:nvSpPr>
        <p:spPr>
          <a:xfrm>
            <a:off x="9405682" y="4446243"/>
            <a:ext cx="2176401" cy="461665"/>
          </a:xfrm>
          <a:prstGeom prst="rect">
            <a:avLst/>
          </a:prstGeom>
          <a:noFill/>
        </p:spPr>
        <p:txBody>
          <a:bodyPr wrap="square" rtlCol="0">
            <a:spAutoFit/>
          </a:bodyPr>
          <a:lstStyle/>
          <a:p>
            <a:r>
              <a:rPr lang="en-US" sz="2400" dirty="0">
                <a:solidFill>
                  <a:srgbClr val="595959"/>
                </a:solidFill>
              </a:rPr>
              <a:t>FACE BREAKS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lide(fromBottom)">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Bottom)">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rage tips.psd"/>
          <p:cNvPicPr>
            <a:picLocks noChangeAspect="1"/>
          </p:cNvPicPr>
          <p:nvPr/>
        </p:nvPicPr>
        <p:blipFill>
          <a:blip r:embed="rId3"/>
          <a:stretch>
            <a:fillRect/>
          </a:stretch>
        </p:blipFill>
        <p:spPr>
          <a:xfrm>
            <a:off x="1135565" y="2116768"/>
            <a:ext cx="9910490" cy="2743255"/>
          </a:xfrm>
          <a:prstGeom prst="rect">
            <a:avLst/>
          </a:prstGeom>
        </p:spPr>
      </p:pic>
      <p:sp>
        <p:nvSpPr>
          <p:cNvPr id="6" name="TextBox 5"/>
          <p:cNvSpPr txBox="1"/>
          <p:nvPr/>
        </p:nvSpPr>
        <p:spPr>
          <a:xfrm>
            <a:off x="1947333" y="680759"/>
            <a:ext cx="7630584" cy="830997"/>
          </a:xfrm>
          <a:prstGeom prst="rect">
            <a:avLst/>
          </a:prstGeom>
          <a:noFill/>
        </p:spPr>
        <p:txBody>
          <a:bodyPr wrap="square" rtlCol="0">
            <a:spAutoFit/>
          </a:bodyPr>
          <a:lstStyle/>
          <a:p>
            <a:pPr algn="ctr"/>
            <a:r>
              <a:rPr lang="id-ID" sz="4800" dirty="0">
                <a:solidFill>
                  <a:schemeClr val="tx2"/>
                </a:solidFill>
                <a:latin typeface="+mj-lt"/>
              </a:rPr>
              <a:t>PROTECT YOUR PLANKS</a:t>
            </a:r>
            <a:endParaRPr lang="en-US" sz="4800" dirty="0">
              <a:solidFill>
                <a:schemeClr val="tx2"/>
              </a:solidFill>
              <a:latin typeface="+mj-lt"/>
            </a:endParaRPr>
          </a:p>
        </p:txBody>
      </p:sp>
      <p:sp>
        <p:nvSpPr>
          <p:cNvPr id="7" name="TextBox 6"/>
          <p:cNvSpPr txBox="1"/>
          <p:nvPr/>
        </p:nvSpPr>
        <p:spPr>
          <a:xfrm>
            <a:off x="1217049" y="4987636"/>
            <a:ext cx="10225869" cy="461665"/>
          </a:xfrm>
          <a:prstGeom prst="rect">
            <a:avLst/>
          </a:prstGeom>
          <a:noFill/>
        </p:spPr>
        <p:txBody>
          <a:bodyPr wrap="square" rtlCol="0">
            <a:spAutoFit/>
          </a:bodyPr>
          <a:lstStyle/>
          <a:p>
            <a:r>
              <a:rPr lang="en-US" sz="2400" dirty="0">
                <a:solidFill>
                  <a:srgbClr val="595959"/>
                </a:solidFill>
              </a:rPr>
              <a:t>Proper storage &amp; handling will prevent damage to scaffold planks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8965" y="960159"/>
            <a:ext cx="5607124" cy="830997"/>
          </a:xfrm>
          <a:prstGeom prst="rect">
            <a:avLst/>
          </a:prstGeom>
          <a:noFill/>
        </p:spPr>
        <p:txBody>
          <a:bodyPr wrap="none" rtlCol="0">
            <a:spAutoFit/>
          </a:bodyPr>
          <a:lstStyle/>
          <a:p>
            <a:pPr algn="ctr"/>
            <a:r>
              <a:rPr lang="id-ID" sz="4800" dirty="0">
                <a:solidFill>
                  <a:schemeClr val="tx2"/>
                </a:solidFill>
                <a:latin typeface="+mj-lt"/>
              </a:rPr>
              <a:t>USE IT OR LOSE IT ?</a:t>
            </a:r>
            <a:endParaRPr lang="en-US" sz="4800" dirty="0">
              <a:solidFill>
                <a:schemeClr val="tx2"/>
              </a:solidFill>
              <a:latin typeface="+mj-lt"/>
            </a:endParaRPr>
          </a:p>
        </p:txBody>
      </p:sp>
      <p:cxnSp>
        <p:nvCxnSpPr>
          <p:cNvPr id="98" name="Straight Connector 97"/>
          <p:cNvCxnSpPr/>
          <p:nvPr/>
        </p:nvCxnSpPr>
        <p:spPr>
          <a:xfrm>
            <a:off x="32617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64998" y="5048873"/>
            <a:ext cx="864339"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SPLIT</a:t>
            </a:r>
          </a:p>
        </p:txBody>
      </p:sp>
      <p:grpSp>
        <p:nvGrpSpPr>
          <p:cNvPr id="2" name="Group 59"/>
          <p:cNvGrpSpPr/>
          <p:nvPr/>
        </p:nvGrpSpPr>
        <p:grpSpPr>
          <a:xfrm>
            <a:off x="330199" y="2180930"/>
            <a:ext cx="2768601" cy="2733970"/>
            <a:chOff x="330199" y="2180930"/>
            <a:chExt cx="2768601" cy="273397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4" name="Picture 43"/>
            <p:cNvPicPr>
              <a:picLocks noChangeAspect="1"/>
            </p:cNvPicPr>
            <p:nvPr/>
          </p:nvPicPr>
          <p:blipFill>
            <a:blip r:embed="rId3"/>
            <a:srcRect l="3747" r="3913"/>
            <a:stretch>
              <a:fillRect/>
            </a:stretch>
          </p:blipFill>
          <p:spPr>
            <a:xfrm>
              <a:off x="622300" y="2180930"/>
              <a:ext cx="2463800" cy="2329219"/>
            </a:xfrm>
            <a:prstGeom prst="rect">
              <a:avLst/>
            </a:prstGeom>
          </p:spPr>
        </p:pic>
      </p:grpSp>
      <p:sp>
        <p:nvSpPr>
          <p:cNvPr id="47" name="TextBox 46"/>
          <p:cNvSpPr txBox="1"/>
          <p:nvPr/>
        </p:nvSpPr>
        <p:spPr>
          <a:xfrm>
            <a:off x="1257300" y="2463800"/>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5" name="Group 60"/>
          <p:cNvGrpSpPr/>
          <p:nvPr/>
        </p:nvGrpSpPr>
        <p:grpSpPr>
          <a:xfrm>
            <a:off x="3416300" y="2159000"/>
            <a:ext cx="2692401" cy="2732600"/>
            <a:chOff x="3416300" y="2159000"/>
            <a:chExt cx="2692401" cy="2732600"/>
          </a:xfrm>
        </p:grpSpPr>
        <p:grpSp>
          <p:nvGrpSpPr>
            <p:cNvPr id="6"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8" name="Picture 47"/>
            <p:cNvPicPr>
              <a:picLocks noChangeAspect="1"/>
            </p:cNvPicPr>
            <p:nvPr/>
          </p:nvPicPr>
          <p:blipFill>
            <a:blip r:embed="rId4"/>
            <a:srcRect l="10256" t="9646" r="14809" b="2806"/>
            <a:stretch>
              <a:fillRect/>
            </a:stretch>
          </p:blipFill>
          <p:spPr>
            <a:xfrm>
              <a:off x="3721101" y="2162982"/>
              <a:ext cx="2387600" cy="2409018"/>
            </a:xfrm>
            <a:prstGeom prst="rect">
              <a:avLst/>
            </a:prstGeom>
          </p:spPr>
        </p:pic>
      </p:grpSp>
      <p:pic>
        <p:nvPicPr>
          <p:cNvPr id="49" name="Picture 4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17550" y="400050"/>
            <a:ext cx="3867150" cy="918715"/>
          </a:xfrm>
          <a:prstGeom prst="rect">
            <a:avLst/>
          </a:prstGeom>
        </p:spPr>
      </p:pic>
      <p:sp>
        <p:nvSpPr>
          <p:cNvPr id="50" name="TextBox 11"/>
          <p:cNvSpPr txBox="1"/>
          <p:nvPr/>
        </p:nvSpPr>
        <p:spPr>
          <a:xfrm>
            <a:off x="4409796" y="5023473"/>
            <a:ext cx="867545"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KERF</a:t>
            </a:r>
          </a:p>
        </p:txBody>
      </p:sp>
      <p:sp>
        <p:nvSpPr>
          <p:cNvPr id="51" name="TextBox 50"/>
          <p:cNvSpPr txBox="1"/>
          <p:nvPr/>
        </p:nvSpPr>
        <p:spPr>
          <a:xfrm>
            <a:off x="4318000" y="2531408"/>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7" name="Group 61"/>
          <p:cNvGrpSpPr/>
          <p:nvPr/>
        </p:nvGrpSpPr>
        <p:grpSpPr>
          <a:xfrm>
            <a:off x="6388577" y="2184400"/>
            <a:ext cx="2636546" cy="2713500"/>
            <a:chOff x="6388577" y="2184400"/>
            <a:chExt cx="2636546" cy="2713500"/>
          </a:xfrm>
        </p:grpSpPr>
        <p:grpSp>
          <p:nvGrpSpPr>
            <p:cNvPr id="8"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2" name="Picture 51"/>
            <p:cNvPicPr>
              <a:picLocks noChangeAspect="1"/>
            </p:cNvPicPr>
            <p:nvPr/>
          </p:nvPicPr>
          <p:blipFill>
            <a:blip r:embed="rId7"/>
            <a:srcRect l="5357" t="14646"/>
            <a:stretch>
              <a:fillRect/>
            </a:stretch>
          </p:blipFill>
          <p:spPr>
            <a:xfrm>
              <a:off x="6667500" y="2197100"/>
              <a:ext cx="2357623" cy="2387600"/>
            </a:xfrm>
            <a:prstGeom prst="rect">
              <a:avLst/>
            </a:prstGeom>
          </p:spPr>
        </p:pic>
      </p:grpSp>
      <p:sp>
        <p:nvSpPr>
          <p:cNvPr id="53" name="TextBox 11"/>
          <p:cNvSpPr txBox="1"/>
          <p:nvPr/>
        </p:nvSpPr>
        <p:spPr>
          <a:xfrm>
            <a:off x="7130771" y="5036173"/>
            <a:ext cx="124219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CHECK</a:t>
            </a:r>
          </a:p>
        </p:txBody>
      </p:sp>
      <p:sp>
        <p:nvSpPr>
          <p:cNvPr id="54" name="TextBox 53"/>
          <p:cNvSpPr txBox="1"/>
          <p:nvPr/>
        </p:nvSpPr>
        <p:spPr>
          <a:xfrm>
            <a:off x="7239000" y="2582208"/>
            <a:ext cx="711200" cy="2923877"/>
          </a:xfrm>
          <a:prstGeom prst="rect">
            <a:avLst/>
          </a:prstGeom>
          <a:noFill/>
        </p:spPr>
        <p:txBody>
          <a:bodyPr wrap="square" rtlCol="0">
            <a:spAutoFit/>
          </a:bodyPr>
          <a:lstStyle/>
          <a:p>
            <a:r>
              <a:rPr lang="en-US" sz="9200" dirty="0" err="1">
                <a:solidFill>
                  <a:srgbClr val="008000"/>
                </a:solidFill>
                <a:latin typeface="Wingdings"/>
                <a:ea typeface="Wingdings"/>
                <a:cs typeface="Wingdings"/>
              </a:rPr>
              <a:t></a:t>
            </a:r>
            <a:endParaRPr lang="en-US" sz="9200" dirty="0">
              <a:solidFill>
                <a:srgbClr val="008000"/>
              </a:solidFill>
            </a:endParaRPr>
          </a:p>
        </p:txBody>
      </p:sp>
      <p:grpSp>
        <p:nvGrpSpPr>
          <p:cNvPr id="9" name="Group 62"/>
          <p:cNvGrpSpPr/>
          <p:nvPr/>
        </p:nvGrpSpPr>
        <p:grpSpPr>
          <a:xfrm>
            <a:off x="9242900" y="2133600"/>
            <a:ext cx="2695100" cy="2722000"/>
            <a:chOff x="9242900" y="2133600"/>
            <a:chExt cx="2695100" cy="2722000"/>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5" name="Picture 54"/>
            <p:cNvPicPr>
              <a:picLocks noChangeAspect="1"/>
            </p:cNvPicPr>
            <p:nvPr/>
          </p:nvPicPr>
          <p:blipFill>
            <a:blip r:embed="rId8"/>
            <a:srcRect l="15907" t="5250" r="25594" b="3819"/>
            <a:stretch>
              <a:fillRect/>
            </a:stretch>
          </p:blipFill>
          <p:spPr>
            <a:xfrm>
              <a:off x="9512299" y="2133600"/>
              <a:ext cx="2425701" cy="2425700"/>
            </a:xfrm>
            <a:prstGeom prst="rect">
              <a:avLst/>
            </a:prstGeom>
            <a:ln>
              <a:solidFill>
                <a:schemeClr val="bg2">
                  <a:lumMod val="90000"/>
                </a:schemeClr>
              </a:solidFill>
            </a:ln>
          </p:spPr>
        </p:pic>
      </p:grpSp>
      <p:sp>
        <p:nvSpPr>
          <p:cNvPr id="58" name="TextBox 57"/>
          <p:cNvSpPr txBox="1"/>
          <p:nvPr/>
        </p:nvSpPr>
        <p:spPr>
          <a:xfrm>
            <a:off x="10007600" y="2455209"/>
            <a:ext cx="8763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sp>
        <p:nvSpPr>
          <p:cNvPr id="59" name="TextBox 11"/>
          <p:cNvSpPr txBox="1"/>
          <p:nvPr/>
        </p:nvSpPr>
        <p:spPr>
          <a:xfrm>
            <a:off x="9783682" y="5036173"/>
            <a:ext cx="1981582"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FACE BREAK</a:t>
            </a:r>
          </a:p>
        </p:txBody>
      </p:sp>
    </p:spTree>
    <p:extLst>
      <p:ext uri="{BB962C8B-B14F-4D97-AF65-F5344CB8AC3E}">
        <p14:creationId xmlns:p14="http://schemas.microsoft.com/office/powerpoint/2010/main" val="24132182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70" decel="100000"/>
                                        <p:tgtEl>
                                          <p:spTgt spid="47"/>
                                        </p:tgtEl>
                                      </p:cBhvr>
                                    </p:animEffect>
                                    <p:animScale>
                                      <p:cBhvr>
                                        <p:cTn id="23" dur="770" decel="100000"/>
                                        <p:tgtEl>
                                          <p:spTgt spid="47"/>
                                        </p:tgtEl>
                                      </p:cBhvr>
                                      <p:from x="10000" y="10000"/>
                                      <p:to x="200000" y="450000"/>
                                    </p:animScale>
                                    <p:animScale>
                                      <p:cBhvr>
                                        <p:cTn id="24" dur="1230" accel="100000" fill="hold">
                                          <p:stCondLst>
                                            <p:cond delay="770"/>
                                          </p:stCondLst>
                                        </p:cTn>
                                        <p:tgtEl>
                                          <p:spTgt spid="47"/>
                                        </p:tgtEl>
                                      </p:cBhvr>
                                      <p:from x="200000" y="450000"/>
                                      <p:to x="100000" y="100000"/>
                                    </p:animScale>
                                    <p:set>
                                      <p:cBhvr>
                                        <p:cTn id="25" dur="770" fill="hold"/>
                                        <p:tgtEl>
                                          <p:spTgt spid="47"/>
                                        </p:tgtEl>
                                        <p:attrNameLst>
                                          <p:attrName>ppt_x</p:attrName>
                                        </p:attrNameLst>
                                      </p:cBhvr>
                                      <p:to>
                                        <p:strVal val="(0.5)"/>
                                      </p:to>
                                    </p:set>
                                    <p:anim from="(0.5)" to="(#ppt_x)" calcmode="lin" valueType="num">
                                      <p:cBhvr>
                                        <p:cTn id="26" dur="1230" accel="100000" fill="hold">
                                          <p:stCondLst>
                                            <p:cond delay="770"/>
                                          </p:stCondLst>
                                        </p:cTn>
                                        <p:tgtEl>
                                          <p:spTgt spid="47"/>
                                        </p:tgtEl>
                                        <p:attrNameLst>
                                          <p:attrName>ppt_x</p:attrName>
                                        </p:attrNameLst>
                                      </p:cBhvr>
                                    </p:anim>
                                    <p:set>
                                      <p:cBhvr>
                                        <p:cTn id="27" dur="770" fill="hold"/>
                                        <p:tgtEl>
                                          <p:spTgt spid="47"/>
                                        </p:tgtEl>
                                        <p:attrNameLst>
                                          <p:attrName>ppt_y</p:attrName>
                                        </p:attrNameLst>
                                      </p:cBhvr>
                                      <p:to>
                                        <p:strVal val="(#ppt_y+0.4)"/>
                                      </p:to>
                                    </p:set>
                                    <p:anim from="(#ppt_y+0.4)" to="(#ppt_y)" calcmode="lin" valueType="num">
                                      <p:cBhvr>
                                        <p:cTn id="28" dur="1230" accel="100000" fill="hold">
                                          <p:stCondLst>
                                            <p:cond delay="770"/>
                                          </p:stCondLst>
                                        </p:cTn>
                                        <p:tgtEl>
                                          <p:spTgt spid="47"/>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6" presetClass="entr" presetSubtype="42"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barn(outHorizontal)">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900" decel="100000" fill="hold"/>
                                        <p:tgtEl>
                                          <p:spTgt spid="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770" decel="100000"/>
                                        <p:tgtEl>
                                          <p:spTgt spid="51"/>
                                        </p:tgtEl>
                                      </p:cBhvr>
                                    </p:animEffect>
                                    <p:animScale>
                                      <p:cBhvr>
                                        <p:cTn id="49" dur="770" decel="100000"/>
                                        <p:tgtEl>
                                          <p:spTgt spid="51"/>
                                        </p:tgtEl>
                                      </p:cBhvr>
                                      <p:from x="10000" y="10000"/>
                                      <p:to x="200000" y="450000"/>
                                    </p:animScale>
                                    <p:animScale>
                                      <p:cBhvr>
                                        <p:cTn id="50" dur="1230" accel="100000" fill="hold">
                                          <p:stCondLst>
                                            <p:cond delay="770"/>
                                          </p:stCondLst>
                                        </p:cTn>
                                        <p:tgtEl>
                                          <p:spTgt spid="51"/>
                                        </p:tgtEl>
                                      </p:cBhvr>
                                      <p:from x="200000" y="450000"/>
                                      <p:to x="100000" y="100000"/>
                                    </p:animScale>
                                    <p:set>
                                      <p:cBhvr>
                                        <p:cTn id="51" dur="770" fill="hold"/>
                                        <p:tgtEl>
                                          <p:spTgt spid="51"/>
                                        </p:tgtEl>
                                        <p:attrNameLst>
                                          <p:attrName>ppt_x</p:attrName>
                                        </p:attrNameLst>
                                      </p:cBhvr>
                                      <p:to>
                                        <p:strVal val="(0.5)"/>
                                      </p:to>
                                    </p:set>
                                    <p:anim from="(0.5)" to="(#ppt_x)" calcmode="lin" valueType="num">
                                      <p:cBhvr>
                                        <p:cTn id="52" dur="1230" accel="100000" fill="hold">
                                          <p:stCondLst>
                                            <p:cond delay="770"/>
                                          </p:stCondLst>
                                        </p:cTn>
                                        <p:tgtEl>
                                          <p:spTgt spid="51"/>
                                        </p:tgtEl>
                                        <p:attrNameLst>
                                          <p:attrName>ppt_x</p:attrName>
                                        </p:attrNameLst>
                                      </p:cBhvr>
                                    </p:anim>
                                    <p:set>
                                      <p:cBhvr>
                                        <p:cTn id="53" dur="770" fill="hold"/>
                                        <p:tgtEl>
                                          <p:spTgt spid="51"/>
                                        </p:tgtEl>
                                        <p:attrNameLst>
                                          <p:attrName>ppt_y</p:attrName>
                                        </p:attrNameLst>
                                      </p:cBhvr>
                                      <p:to>
                                        <p:strVal val="(#ppt_y+0.4)"/>
                                      </p:to>
                                    </p:set>
                                    <p:anim from="(#ppt_y+0.4)" to="(#ppt_y)" calcmode="lin" valueType="num">
                                      <p:cBhvr>
                                        <p:cTn id="54" dur="1230" accel="100000" fill="hold">
                                          <p:stCondLst>
                                            <p:cond delay="770"/>
                                          </p:stCondLst>
                                        </p:cTn>
                                        <p:tgtEl>
                                          <p:spTgt spid="51"/>
                                        </p:tgtEl>
                                        <p:attrNameLst>
                                          <p:attrName>ppt_y</p:attrName>
                                        </p:attrNameLst>
                                      </p:cBhvr>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6" presetClass="entr" presetSubtype="42"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barn(outHorizontal)">
                                      <p:cBhvr>
                                        <p:cTn id="61" dur="500"/>
                                        <p:tgtEl>
                                          <p:spTgt spid="99"/>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900" decel="100000" fill="hold"/>
                                        <p:tgtEl>
                                          <p:spTgt spid="7"/>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1" presetClass="entr" presetSubtype="0"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770" decel="100000"/>
                                        <p:tgtEl>
                                          <p:spTgt spid="54"/>
                                        </p:tgtEl>
                                      </p:cBhvr>
                                    </p:animEffect>
                                    <p:animScale>
                                      <p:cBhvr>
                                        <p:cTn id="75" dur="770" decel="100000"/>
                                        <p:tgtEl>
                                          <p:spTgt spid="54"/>
                                        </p:tgtEl>
                                      </p:cBhvr>
                                      <p:from x="10000" y="10000"/>
                                      <p:to x="200000" y="450000"/>
                                    </p:animScale>
                                    <p:animScale>
                                      <p:cBhvr>
                                        <p:cTn id="76" dur="1230" accel="100000" fill="hold">
                                          <p:stCondLst>
                                            <p:cond delay="770"/>
                                          </p:stCondLst>
                                        </p:cTn>
                                        <p:tgtEl>
                                          <p:spTgt spid="54"/>
                                        </p:tgtEl>
                                      </p:cBhvr>
                                      <p:from x="200000" y="450000"/>
                                      <p:to x="100000" y="100000"/>
                                    </p:animScale>
                                    <p:set>
                                      <p:cBhvr>
                                        <p:cTn id="77" dur="770" fill="hold"/>
                                        <p:tgtEl>
                                          <p:spTgt spid="54"/>
                                        </p:tgtEl>
                                        <p:attrNameLst>
                                          <p:attrName>ppt_x</p:attrName>
                                        </p:attrNameLst>
                                      </p:cBhvr>
                                      <p:to>
                                        <p:strVal val="(0.5)"/>
                                      </p:to>
                                    </p:set>
                                    <p:anim from="(0.5)" to="(#ppt_x)" calcmode="lin" valueType="num">
                                      <p:cBhvr>
                                        <p:cTn id="78" dur="1230" accel="100000" fill="hold">
                                          <p:stCondLst>
                                            <p:cond delay="770"/>
                                          </p:stCondLst>
                                        </p:cTn>
                                        <p:tgtEl>
                                          <p:spTgt spid="54"/>
                                        </p:tgtEl>
                                        <p:attrNameLst>
                                          <p:attrName>ppt_x</p:attrName>
                                        </p:attrNameLst>
                                      </p:cBhvr>
                                    </p:anim>
                                    <p:set>
                                      <p:cBhvr>
                                        <p:cTn id="79" dur="770" fill="hold"/>
                                        <p:tgtEl>
                                          <p:spTgt spid="54"/>
                                        </p:tgtEl>
                                        <p:attrNameLst>
                                          <p:attrName>ppt_y</p:attrName>
                                        </p:attrNameLst>
                                      </p:cBhvr>
                                      <p:to>
                                        <p:strVal val="(#ppt_y+0.4)"/>
                                      </p:to>
                                    </p:set>
                                    <p:anim from="(#ppt_y+0.4)" to="(#ppt_y)" calcmode="lin" valueType="num">
                                      <p:cBhvr>
                                        <p:cTn id="80" dur="1230" accel="100000" fill="hold">
                                          <p:stCondLst>
                                            <p:cond delay="770"/>
                                          </p:stCondLst>
                                        </p:cTn>
                                        <p:tgtEl>
                                          <p:spTgt spid="54"/>
                                        </p:tgtEl>
                                        <p:attrNameLst>
                                          <p:attrName>ppt_y</p:attrName>
                                        </p:attrNameLst>
                                      </p:cBhvr>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6" presetClass="entr" presetSubtype="42"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barn(outHorizontal)">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1000"/>
                                        <p:tgtEl>
                                          <p:spTgt spid="9"/>
                                        </p:tgtEl>
                                      </p:cBhvr>
                                    </p:animEffect>
                                    <p:anim calcmode="lin" valueType="num">
                                      <p:cBhvr>
                                        <p:cTn id="93" dur="1000" fill="hold"/>
                                        <p:tgtEl>
                                          <p:spTgt spid="9"/>
                                        </p:tgtEl>
                                        <p:attrNameLst>
                                          <p:attrName>ppt_x</p:attrName>
                                        </p:attrNameLst>
                                      </p:cBhvr>
                                      <p:tavLst>
                                        <p:tav tm="0">
                                          <p:val>
                                            <p:strVal val="#ppt_x"/>
                                          </p:val>
                                        </p:tav>
                                        <p:tav tm="100000">
                                          <p:val>
                                            <p:strVal val="#ppt_x"/>
                                          </p:val>
                                        </p:tav>
                                      </p:tavLst>
                                    </p:anim>
                                    <p:anim calcmode="lin" valueType="num">
                                      <p:cBhvr>
                                        <p:cTn id="94" dur="900" decel="100000" fill="hold"/>
                                        <p:tgtEl>
                                          <p:spTgt spid="9"/>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1" presetClass="entr" presetSubtype="0"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770" decel="100000"/>
                                        <p:tgtEl>
                                          <p:spTgt spid="58"/>
                                        </p:tgtEl>
                                      </p:cBhvr>
                                    </p:animEffect>
                                    <p:animScale>
                                      <p:cBhvr>
                                        <p:cTn id="101" dur="770" decel="100000"/>
                                        <p:tgtEl>
                                          <p:spTgt spid="58"/>
                                        </p:tgtEl>
                                      </p:cBhvr>
                                      <p:from x="10000" y="10000"/>
                                      <p:to x="200000" y="450000"/>
                                    </p:animScale>
                                    <p:animScale>
                                      <p:cBhvr>
                                        <p:cTn id="102" dur="1230" accel="100000" fill="hold">
                                          <p:stCondLst>
                                            <p:cond delay="770"/>
                                          </p:stCondLst>
                                        </p:cTn>
                                        <p:tgtEl>
                                          <p:spTgt spid="58"/>
                                        </p:tgtEl>
                                      </p:cBhvr>
                                      <p:from x="200000" y="450000"/>
                                      <p:to x="100000" y="100000"/>
                                    </p:animScale>
                                    <p:set>
                                      <p:cBhvr>
                                        <p:cTn id="103" dur="770" fill="hold"/>
                                        <p:tgtEl>
                                          <p:spTgt spid="58"/>
                                        </p:tgtEl>
                                        <p:attrNameLst>
                                          <p:attrName>ppt_x</p:attrName>
                                        </p:attrNameLst>
                                      </p:cBhvr>
                                      <p:to>
                                        <p:strVal val="(0.5)"/>
                                      </p:to>
                                    </p:set>
                                    <p:anim from="(0.5)" to="(#ppt_x)" calcmode="lin" valueType="num">
                                      <p:cBhvr>
                                        <p:cTn id="104" dur="1230" accel="100000" fill="hold">
                                          <p:stCondLst>
                                            <p:cond delay="770"/>
                                          </p:stCondLst>
                                        </p:cTn>
                                        <p:tgtEl>
                                          <p:spTgt spid="58"/>
                                        </p:tgtEl>
                                        <p:attrNameLst>
                                          <p:attrName>ppt_x</p:attrName>
                                        </p:attrNameLst>
                                      </p:cBhvr>
                                    </p:anim>
                                    <p:set>
                                      <p:cBhvr>
                                        <p:cTn id="105" dur="770" fill="hold"/>
                                        <p:tgtEl>
                                          <p:spTgt spid="58"/>
                                        </p:tgtEl>
                                        <p:attrNameLst>
                                          <p:attrName>ppt_y</p:attrName>
                                        </p:attrNameLst>
                                      </p:cBhvr>
                                      <p:to>
                                        <p:strVal val="(#ppt_y+0.4)"/>
                                      </p:to>
                                    </p:set>
                                    <p:anim from="(#ppt_y+0.4)" to="(#ppt_y)" calcmode="lin" valueType="num">
                                      <p:cBhvr>
                                        <p:cTn id="106" dur="1230" accel="100000" fill="hold">
                                          <p:stCondLst>
                                            <p:cond delay="770"/>
                                          </p:stCondLst>
                                        </p:cTn>
                                        <p:tgtEl>
                                          <p:spTgt spid="58"/>
                                        </p:tgtEl>
                                        <p:attrNameLst>
                                          <p:attrName>ppt_y</p:attrName>
                                        </p:attrNameLst>
                                      </p:cBhvr>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47" grpId="0"/>
      <p:bldP spid="50" grpId="0"/>
      <p:bldP spid="51" grpId="0"/>
      <p:bldP spid="53" grpId="0"/>
      <p:bldP spid="54" grpId="0"/>
      <p:bldP spid="58" grpId="0"/>
      <p:bldP spid="5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8965" y="960159"/>
            <a:ext cx="5607124" cy="830997"/>
          </a:xfrm>
          <a:prstGeom prst="rect">
            <a:avLst/>
          </a:prstGeom>
          <a:noFill/>
        </p:spPr>
        <p:txBody>
          <a:bodyPr wrap="none" rtlCol="0">
            <a:spAutoFit/>
          </a:bodyPr>
          <a:lstStyle/>
          <a:p>
            <a:pPr algn="ctr"/>
            <a:r>
              <a:rPr lang="id-ID" sz="4800" dirty="0">
                <a:solidFill>
                  <a:schemeClr val="tx2"/>
                </a:solidFill>
                <a:latin typeface="+mj-lt"/>
              </a:rPr>
              <a:t>USE IT OR LOSE IT ?</a:t>
            </a:r>
            <a:endParaRPr lang="en-US" sz="4800" dirty="0">
              <a:solidFill>
                <a:schemeClr val="tx2"/>
              </a:solidFill>
              <a:latin typeface="+mj-lt"/>
            </a:endParaRPr>
          </a:p>
        </p:txBody>
      </p:sp>
      <p:cxnSp>
        <p:nvCxnSpPr>
          <p:cNvPr id="98" name="Straight Connector 97"/>
          <p:cNvCxnSpPr/>
          <p:nvPr/>
        </p:nvCxnSpPr>
        <p:spPr>
          <a:xfrm>
            <a:off x="33379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87892" y="5048873"/>
            <a:ext cx="818553"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CUP</a:t>
            </a:r>
          </a:p>
        </p:txBody>
      </p:sp>
      <p:pic>
        <p:nvPicPr>
          <p:cNvPr id="49" name="Picture 4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17550" y="400050"/>
            <a:ext cx="3867150" cy="918715"/>
          </a:xfrm>
          <a:prstGeom prst="rect">
            <a:avLst/>
          </a:prstGeom>
        </p:spPr>
      </p:pic>
      <p:sp>
        <p:nvSpPr>
          <p:cNvPr id="50" name="TextBox 11"/>
          <p:cNvSpPr txBox="1"/>
          <p:nvPr/>
        </p:nvSpPr>
        <p:spPr>
          <a:xfrm>
            <a:off x="4481180" y="5023473"/>
            <a:ext cx="724778"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OK!</a:t>
            </a:r>
          </a:p>
        </p:txBody>
      </p:sp>
      <p:sp>
        <p:nvSpPr>
          <p:cNvPr id="53" name="TextBox 11"/>
          <p:cNvSpPr txBox="1"/>
          <p:nvPr/>
        </p:nvSpPr>
        <p:spPr>
          <a:xfrm>
            <a:off x="7268406" y="5036173"/>
            <a:ext cx="966931"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TWIST</a:t>
            </a:r>
          </a:p>
        </p:txBody>
      </p:sp>
      <p:grpSp>
        <p:nvGrpSpPr>
          <p:cNvPr id="2" name="Group 31"/>
          <p:cNvGrpSpPr/>
          <p:nvPr/>
        </p:nvGrpSpPr>
        <p:grpSpPr>
          <a:xfrm>
            <a:off x="330199" y="2197100"/>
            <a:ext cx="2781301" cy="2717800"/>
            <a:chOff x="330199" y="2197100"/>
            <a:chExt cx="2781301" cy="271780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1" name="Picture 30"/>
            <p:cNvPicPr>
              <a:picLocks noChangeAspect="1"/>
            </p:cNvPicPr>
            <p:nvPr/>
          </p:nvPicPr>
          <p:blipFill>
            <a:blip r:embed="rId5"/>
            <a:srcRect l="22561" r="3258" b="11059"/>
            <a:stretch>
              <a:fillRect/>
            </a:stretch>
          </p:blipFill>
          <p:spPr>
            <a:xfrm>
              <a:off x="647700" y="2197100"/>
              <a:ext cx="2463800" cy="2400300"/>
            </a:xfrm>
            <a:prstGeom prst="rect">
              <a:avLst/>
            </a:prstGeom>
          </p:spPr>
        </p:pic>
      </p:grpSp>
      <p:sp>
        <p:nvSpPr>
          <p:cNvPr id="59" name="TextBox 11"/>
          <p:cNvSpPr txBox="1"/>
          <p:nvPr/>
        </p:nvSpPr>
        <p:spPr>
          <a:xfrm>
            <a:off x="9370392" y="5036173"/>
            <a:ext cx="242716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DELAMINATION</a:t>
            </a:r>
          </a:p>
        </p:txBody>
      </p:sp>
      <p:sp>
        <p:nvSpPr>
          <p:cNvPr id="47" name="TextBox 46"/>
          <p:cNvSpPr txBox="1"/>
          <p:nvPr/>
        </p:nvSpPr>
        <p:spPr>
          <a:xfrm>
            <a:off x="1295400" y="2628900"/>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5" name="Group 36"/>
          <p:cNvGrpSpPr/>
          <p:nvPr/>
        </p:nvGrpSpPr>
        <p:grpSpPr>
          <a:xfrm>
            <a:off x="6388577" y="2184400"/>
            <a:ext cx="2630322" cy="2713500"/>
            <a:chOff x="6388577" y="2184400"/>
            <a:chExt cx="2630322" cy="2713500"/>
          </a:xfrm>
        </p:grpSpPr>
        <p:grpSp>
          <p:nvGrpSpPr>
            <p:cNvPr id="6"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3" name="Picture 32"/>
            <p:cNvPicPr>
              <a:picLocks noChangeAspect="1"/>
            </p:cNvPicPr>
            <p:nvPr/>
          </p:nvPicPr>
          <p:blipFill>
            <a:blip r:embed="rId6"/>
            <a:srcRect l="3656" r="1667"/>
            <a:stretch>
              <a:fillRect/>
            </a:stretch>
          </p:blipFill>
          <p:spPr>
            <a:xfrm>
              <a:off x="6680200" y="2209800"/>
              <a:ext cx="2311400" cy="2368550"/>
            </a:xfrm>
            <a:prstGeom prst="rect">
              <a:avLst/>
            </a:prstGeom>
          </p:spPr>
        </p:pic>
      </p:grpSp>
      <p:sp>
        <p:nvSpPr>
          <p:cNvPr id="51" name="TextBox 50"/>
          <p:cNvSpPr txBox="1"/>
          <p:nvPr/>
        </p:nvSpPr>
        <p:spPr>
          <a:xfrm>
            <a:off x="7226300" y="2544108"/>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7" name="Group 35"/>
          <p:cNvGrpSpPr/>
          <p:nvPr/>
        </p:nvGrpSpPr>
        <p:grpSpPr>
          <a:xfrm>
            <a:off x="3416300" y="2133600"/>
            <a:ext cx="2836577" cy="2758000"/>
            <a:chOff x="3416300" y="2133600"/>
            <a:chExt cx="2836577" cy="2758000"/>
          </a:xfrm>
        </p:grpSpPr>
        <p:grpSp>
          <p:nvGrpSpPr>
            <p:cNvPr id="8"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4" name="Picture 33"/>
            <p:cNvPicPr>
              <a:picLocks noChangeAspect="1"/>
            </p:cNvPicPr>
            <p:nvPr/>
          </p:nvPicPr>
          <p:blipFill>
            <a:blip r:embed="rId7"/>
            <a:stretch>
              <a:fillRect/>
            </a:stretch>
          </p:blipFill>
          <p:spPr>
            <a:xfrm>
              <a:off x="3722471" y="2133600"/>
              <a:ext cx="2530406" cy="2425700"/>
            </a:xfrm>
            <a:prstGeom prst="rect">
              <a:avLst/>
            </a:prstGeom>
          </p:spPr>
        </p:pic>
      </p:grpSp>
      <p:sp>
        <p:nvSpPr>
          <p:cNvPr id="54" name="TextBox 53"/>
          <p:cNvSpPr txBox="1"/>
          <p:nvPr/>
        </p:nvSpPr>
        <p:spPr>
          <a:xfrm>
            <a:off x="4381500" y="2594908"/>
            <a:ext cx="711200" cy="2923877"/>
          </a:xfrm>
          <a:prstGeom prst="rect">
            <a:avLst/>
          </a:prstGeom>
          <a:noFill/>
        </p:spPr>
        <p:txBody>
          <a:bodyPr wrap="square" rtlCol="0">
            <a:spAutoFit/>
          </a:bodyPr>
          <a:lstStyle/>
          <a:p>
            <a:r>
              <a:rPr lang="en-US" sz="9200" dirty="0" err="1">
                <a:solidFill>
                  <a:srgbClr val="008000"/>
                </a:solidFill>
                <a:latin typeface="Wingdings"/>
                <a:ea typeface="Wingdings"/>
                <a:cs typeface="Wingdings"/>
              </a:rPr>
              <a:t></a:t>
            </a:r>
            <a:endParaRPr lang="en-US" sz="9200" dirty="0">
              <a:solidFill>
                <a:srgbClr val="008000"/>
              </a:solidFill>
            </a:endParaRPr>
          </a:p>
        </p:txBody>
      </p:sp>
      <p:grpSp>
        <p:nvGrpSpPr>
          <p:cNvPr id="9" name="Group 37"/>
          <p:cNvGrpSpPr/>
          <p:nvPr/>
        </p:nvGrpSpPr>
        <p:grpSpPr>
          <a:xfrm>
            <a:off x="9242900" y="2145244"/>
            <a:ext cx="2618900" cy="2710356"/>
            <a:chOff x="9242900" y="2145244"/>
            <a:chExt cx="2618900" cy="2710356"/>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5" name="Picture 34"/>
            <p:cNvPicPr>
              <a:picLocks noChangeAspect="1"/>
            </p:cNvPicPr>
            <p:nvPr/>
          </p:nvPicPr>
          <p:blipFill>
            <a:blip r:embed="rId8"/>
            <a:srcRect l="19505" t="27917" r="34761"/>
            <a:stretch>
              <a:fillRect/>
            </a:stretch>
          </p:blipFill>
          <p:spPr>
            <a:xfrm>
              <a:off x="9436100" y="2159000"/>
              <a:ext cx="2425700" cy="2326686"/>
            </a:xfrm>
            <a:prstGeom prst="rect">
              <a:avLst/>
            </a:prstGeom>
          </p:spPr>
        </p:pic>
      </p:grpSp>
      <p:sp>
        <p:nvSpPr>
          <p:cNvPr id="58" name="TextBox 57"/>
          <p:cNvSpPr txBox="1"/>
          <p:nvPr/>
        </p:nvSpPr>
        <p:spPr>
          <a:xfrm>
            <a:off x="10007600" y="2455209"/>
            <a:ext cx="8763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spTree>
    <p:extLst>
      <p:ext uri="{BB962C8B-B14F-4D97-AF65-F5344CB8AC3E}">
        <p14:creationId xmlns:p14="http://schemas.microsoft.com/office/powerpoint/2010/main" val="24132182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70" decel="100000"/>
                                        <p:tgtEl>
                                          <p:spTgt spid="47"/>
                                        </p:tgtEl>
                                      </p:cBhvr>
                                    </p:animEffect>
                                    <p:animScale>
                                      <p:cBhvr>
                                        <p:cTn id="23" dur="770" decel="100000"/>
                                        <p:tgtEl>
                                          <p:spTgt spid="47"/>
                                        </p:tgtEl>
                                      </p:cBhvr>
                                      <p:from x="10000" y="10000"/>
                                      <p:to x="200000" y="450000"/>
                                    </p:animScale>
                                    <p:animScale>
                                      <p:cBhvr>
                                        <p:cTn id="24" dur="1230" accel="100000" fill="hold">
                                          <p:stCondLst>
                                            <p:cond delay="770"/>
                                          </p:stCondLst>
                                        </p:cTn>
                                        <p:tgtEl>
                                          <p:spTgt spid="47"/>
                                        </p:tgtEl>
                                      </p:cBhvr>
                                      <p:from x="200000" y="450000"/>
                                      <p:to x="100000" y="100000"/>
                                    </p:animScale>
                                    <p:set>
                                      <p:cBhvr>
                                        <p:cTn id="25" dur="770" fill="hold"/>
                                        <p:tgtEl>
                                          <p:spTgt spid="47"/>
                                        </p:tgtEl>
                                        <p:attrNameLst>
                                          <p:attrName>ppt_x</p:attrName>
                                        </p:attrNameLst>
                                      </p:cBhvr>
                                      <p:to>
                                        <p:strVal val="(0.5)"/>
                                      </p:to>
                                    </p:set>
                                    <p:anim from="(0.5)" to="(#ppt_x)" calcmode="lin" valueType="num">
                                      <p:cBhvr>
                                        <p:cTn id="26" dur="1230" accel="100000" fill="hold">
                                          <p:stCondLst>
                                            <p:cond delay="770"/>
                                          </p:stCondLst>
                                        </p:cTn>
                                        <p:tgtEl>
                                          <p:spTgt spid="47"/>
                                        </p:tgtEl>
                                        <p:attrNameLst>
                                          <p:attrName>ppt_x</p:attrName>
                                        </p:attrNameLst>
                                      </p:cBhvr>
                                    </p:anim>
                                    <p:set>
                                      <p:cBhvr>
                                        <p:cTn id="27" dur="770" fill="hold"/>
                                        <p:tgtEl>
                                          <p:spTgt spid="47"/>
                                        </p:tgtEl>
                                        <p:attrNameLst>
                                          <p:attrName>ppt_y</p:attrName>
                                        </p:attrNameLst>
                                      </p:cBhvr>
                                      <p:to>
                                        <p:strVal val="(#ppt_y+0.4)"/>
                                      </p:to>
                                    </p:set>
                                    <p:anim from="(#ppt_y+0.4)" to="(#ppt_y)" calcmode="lin" valueType="num">
                                      <p:cBhvr>
                                        <p:cTn id="28" dur="1230" accel="100000" fill="hold">
                                          <p:stCondLst>
                                            <p:cond delay="770"/>
                                          </p:stCondLst>
                                        </p:cTn>
                                        <p:tgtEl>
                                          <p:spTgt spid="47"/>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6" presetClass="entr" presetSubtype="42"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barn(outHorizontal)">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900" decel="100000" fill="hold"/>
                                        <p:tgtEl>
                                          <p:spTgt spid="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770" decel="100000"/>
                                        <p:tgtEl>
                                          <p:spTgt spid="54"/>
                                        </p:tgtEl>
                                      </p:cBhvr>
                                    </p:animEffect>
                                    <p:animScale>
                                      <p:cBhvr>
                                        <p:cTn id="49" dur="770" decel="100000"/>
                                        <p:tgtEl>
                                          <p:spTgt spid="54"/>
                                        </p:tgtEl>
                                      </p:cBhvr>
                                      <p:from x="10000" y="10000"/>
                                      <p:to x="200000" y="450000"/>
                                    </p:animScale>
                                    <p:animScale>
                                      <p:cBhvr>
                                        <p:cTn id="50" dur="1230" accel="100000" fill="hold">
                                          <p:stCondLst>
                                            <p:cond delay="770"/>
                                          </p:stCondLst>
                                        </p:cTn>
                                        <p:tgtEl>
                                          <p:spTgt spid="54"/>
                                        </p:tgtEl>
                                      </p:cBhvr>
                                      <p:from x="200000" y="450000"/>
                                      <p:to x="100000" y="100000"/>
                                    </p:animScale>
                                    <p:set>
                                      <p:cBhvr>
                                        <p:cTn id="51" dur="770" fill="hold"/>
                                        <p:tgtEl>
                                          <p:spTgt spid="54"/>
                                        </p:tgtEl>
                                        <p:attrNameLst>
                                          <p:attrName>ppt_x</p:attrName>
                                        </p:attrNameLst>
                                      </p:cBhvr>
                                      <p:to>
                                        <p:strVal val="(0.5)"/>
                                      </p:to>
                                    </p:set>
                                    <p:anim from="(0.5)" to="(#ppt_x)" calcmode="lin" valueType="num">
                                      <p:cBhvr>
                                        <p:cTn id="52" dur="1230" accel="100000" fill="hold">
                                          <p:stCondLst>
                                            <p:cond delay="770"/>
                                          </p:stCondLst>
                                        </p:cTn>
                                        <p:tgtEl>
                                          <p:spTgt spid="54"/>
                                        </p:tgtEl>
                                        <p:attrNameLst>
                                          <p:attrName>ppt_x</p:attrName>
                                        </p:attrNameLst>
                                      </p:cBhvr>
                                    </p:anim>
                                    <p:set>
                                      <p:cBhvr>
                                        <p:cTn id="53" dur="770" fill="hold"/>
                                        <p:tgtEl>
                                          <p:spTgt spid="54"/>
                                        </p:tgtEl>
                                        <p:attrNameLst>
                                          <p:attrName>ppt_y</p:attrName>
                                        </p:attrNameLst>
                                      </p:cBhvr>
                                      <p:to>
                                        <p:strVal val="(#ppt_y+0.4)"/>
                                      </p:to>
                                    </p:set>
                                    <p:anim from="(#ppt_y+0.4)" to="(#ppt_y)" calcmode="lin" valueType="num">
                                      <p:cBhvr>
                                        <p:cTn id="54" dur="1230" accel="100000" fill="hold">
                                          <p:stCondLst>
                                            <p:cond delay="770"/>
                                          </p:stCondLst>
                                        </p:cTn>
                                        <p:tgtEl>
                                          <p:spTgt spid="54"/>
                                        </p:tgtEl>
                                        <p:attrNameLst>
                                          <p:attrName>ppt_y</p:attrName>
                                        </p:attrNameLst>
                                      </p:cBhvr>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6" presetClass="entr" presetSubtype="42"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barn(outHorizontal)">
                                      <p:cBhvr>
                                        <p:cTn id="61" dur="500"/>
                                        <p:tgtEl>
                                          <p:spTgt spid="99"/>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900" decel="100000" fill="hold"/>
                                        <p:tgtEl>
                                          <p:spTgt spid="5"/>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1"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770" decel="100000"/>
                                        <p:tgtEl>
                                          <p:spTgt spid="51"/>
                                        </p:tgtEl>
                                      </p:cBhvr>
                                    </p:animEffect>
                                    <p:animScale>
                                      <p:cBhvr>
                                        <p:cTn id="75" dur="770" decel="100000"/>
                                        <p:tgtEl>
                                          <p:spTgt spid="51"/>
                                        </p:tgtEl>
                                      </p:cBhvr>
                                      <p:from x="10000" y="10000"/>
                                      <p:to x="200000" y="450000"/>
                                    </p:animScale>
                                    <p:animScale>
                                      <p:cBhvr>
                                        <p:cTn id="76" dur="1230" accel="100000" fill="hold">
                                          <p:stCondLst>
                                            <p:cond delay="770"/>
                                          </p:stCondLst>
                                        </p:cTn>
                                        <p:tgtEl>
                                          <p:spTgt spid="51"/>
                                        </p:tgtEl>
                                      </p:cBhvr>
                                      <p:from x="200000" y="450000"/>
                                      <p:to x="100000" y="100000"/>
                                    </p:animScale>
                                    <p:set>
                                      <p:cBhvr>
                                        <p:cTn id="77" dur="770" fill="hold"/>
                                        <p:tgtEl>
                                          <p:spTgt spid="51"/>
                                        </p:tgtEl>
                                        <p:attrNameLst>
                                          <p:attrName>ppt_x</p:attrName>
                                        </p:attrNameLst>
                                      </p:cBhvr>
                                      <p:to>
                                        <p:strVal val="(0.5)"/>
                                      </p:to>
                                    </p:set>
                                    <p:anim from="(0.5)" to="(#ppt_x)" calcmode="lin" valueType="num">
                                      <p:cBhvr>
                                        <p:cTn id="78" dur="1230" accel="100000" fill="hold">
                                          <p:stCondLst>
                                            <p:cond delay="770"/>
                                          </p:stCondLst>
                                        </p:cTn>
                                        <p:tgtEl>
                                          <p:spTgt spid="51"/>
                                        </p:tgtEl>
                                        <p:attrNameLst>
                                          <p:attrName>ppt_x</p:attrName>
                                        </p:attrNameLst>
                                      </p:cBhvr>
                                    </p:anim>
                                    <p:set>
                                      <p:cBhvr>
                                        <p:cTn id="79" dur="770" fill="hold"/>
                                        <p:tgtEl>
                                          <p:spTgt spid="51"/>
                                        </p:tgtEl>
                                        <p:attrNameLst>
                                          <p:attrName>ppt_y</p:attrName>
                                        </p:attrNameLst>
                                      </p:cBhvr>
                                      <p:to>
                                        <p:strVal val="(#ppt_y+0.4)"/>
                                      </p:to>
                                    </p:set>
                                    <p:anim from="(#ppt_y+0.4)" to="(#ppt_y)" calcmode="lin" valueType="num">
                                      <p:cBhvr>
                                        <p:cTn id="80" dur="1230" accel="100000" fill="hold">
                                          <p:stCondLst>
                                            <p:cond delay="770"/>
                                          </p:stCondLst>
                                        </p:cTn>
                                        <p:tgtEl>
                                          <p:spTgt spid="51"/>
                                        </p:tgtEl>
                                        <p:attrNameLst>
                                          <p:attrName>ppt_y</p:attrName>
                                        </p:attrNameLst>
                                      </p:cBhvr>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6" presetClass="entr" presetSubtype="42"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barn(outHorizontal)">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1000"/>
                                        <p:tgtEl>
                                          <p:spTgt spid="9"/>
                                        </p:tgtEl>
                                      </p:cBhvr>
                                    </p:animEffect>
                                    <p:anim calcmode="lin" valueType="num">
                                      <p:cBhvr>
                                        <p:cTn id="93" dur="1000" fill="hold"/>
                                        <p:tgtEl>
                                          <p:spTgt spid="9"/>
                                        </p:tgtEl>
                                        <p:attrNameLst>
                                          <p:attrName>ppt_x</p:attrName>
                                        </p:attrNameLst>
                                      </p:cBhvr>
                                      <p:tavLst>
                                        <p:tav tm="0">
                                          <p:val>
                                            <p:strVal val="#ppt_x"/>
                                          </p:val>
                                        </p:tav>
                                        <p:tav tm="100000">
                                          <p:val>
                                            <p:strVal val="#ppt_x"/>
                                          </p:val>
                                        </p:tav>
                                      </p:tavLst>
                                    </p:anim>
                                    <p:anim calcmode="lin" valueType="num">
                                      <p:cBhvr>
                                        <p:cTn id="94" dur="900" decel="100000" fill="hold"/>
                                        <p:tgtEl>
                                          <p:spTgt spid="9"/>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1" presetClass="entr" presetSubtype="0"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770" decel="100000"/>
                                        <p:tgtEl>
                                          <p:spTgt spid="58"/>
                                        </p:tgtEl>
                                      </p:cBhvr>
                                    </p:animEffect>
                                    <p:animScale>
                                      <p:cBhvr>
                                        <p:cTn id="101" dur="770" decel="100000"/>
                                        <p:tgtEl>
                                          <p:spTgt spid="58"/>
                                        </p:tgtEl>
                                      </p:cBhvr>
                                      <p:from x="10000" y="10000"/>
                                      <p:to x="200000" y="450000"/>
                                    </p:animScale>
                                    <p:animScale>
                                      <p:cBhvr>
                                        <p:cTn id="102" dur="1230" accel="100000" fill="hold">
                                          <p:stCondLst>
                                            <p:cond delay="770"/>
                                          </p:stCondLst>
                                        </p:cTn>
                                        <p:tgtEl>
                                          <p:spTgt spid="58"/>
                                        </p:tgtEl>
                                      </p:cBhvr>
                                      <p:from x="200000" y="450000"/>
                                      <p:to x="100000" y="100000"/>
                                    </p:animScale>
                                    <p:set>
                                      <p:cBhvr>
                                        <p:cTn id="103" dur="770" fill="hold"/>
                                        <p:tgtEl>
                                          <p:spTgt spid="58"/>
                                        </p:tgtEl>
                                        <p:attrNameLst>
                                          <p:attrName>ppt_x</p:attrName>
                                        </p:attrNameLst>
                                      </p:cBhvr>
                                      <p:to>
                                        <p:strVal val="(0.5)"/>
                                      </p:to>
                                    </p:set>
                                    <p:anim from="(0.5)" to="(#ppt_x)" calcmode="lin" valueType="num">
                                      <p:cBhvr>
                                        <p:cTn id="104" dur="1230" accel="100000" fill="hold">
                                          <p:stCondLst>
                                            <p:cond delay="770"/>
                                          </p:stCondLst>
                                        </p:cTn>
                                        <p:tgtEl>
                                          <p:spTgt spid="58"/>
                                        </p:tgtEl>
                                        <p:attrNameLst>
                                          <p:attrName>ppt_x</p:attrName>
                                        </p:attrNameLst>
                                      </p:cBhvr>
                                    </p:anim>
                                    <p:set>
                                      <p:cBhvr>
                                        <p:cTn id="105" dur="770" fill="hold"/>
                                        <p:tgtEl>
                                          <p:spTgt spid="58"/>
                                        </p:tgtEl>
                                        <p:attrNameLst>
                                          <p:attrName>ppt_y</p:attrName>
                                        </p:attrNameLst>
                                      </p:cBhvr>
                                      <p:to>
                                        <p:strVal val="(#ppt_y+0.4)"/>
                                      </p:to>
                                    </p:set>
                                    <p:anim from="(#ppt_y+0.4)" to="(#ppt_y)" calcmode="lin" valueType="num">
                                      <p:cBhvr>
                                        <p:cTn id="106" dur="1230" accel="100000" fill="hold">
                                          <p:stCondLst>
                                            <p:cond delay="770"/>
                                          </p:stCondLst>
                                        </p:cTn>
                                        <p:tgtEl>
                                          <p:spTgt spid="58"/>
                                        </p:tgtEl>
                                        <p:attrNameLst>
                                          <p:attrName>ppt_y</p:attrName>
                                        </p:attrNameLst>
                                      </p:cBhvr>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50" grpId="0"/>
      <p:bldP spid="53" grpId="0"/>
      <p:bldP spid="59" grpId="0"/>
      <p:bldP spid="47" grpId="0"/>
      <p:bldP spid="51" grpId="0"/>
      <p:bldP spid="54" grpId="0"/>
      <p:bldP spid="5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79949" y="680759"/>
            <a:ext cx="4432223" cy="830997"/>
          </a:xfrm>
          <a:prstGeom prst="rect">
            <a:avLst/>
          </a:prstGeom>
          <a:noFill/>
        </p:spPr>
        <p:txBody>
          <a:bodyPr wrap="none" rtlCol="0">
            <a:spAutoFit/>
          </a:bodyPr>
          <a:lstStyle/>
          <a:p>
            <a:pPr algn="ctr"/>
            <a:r>
              <a:rPr lang="id-ID" sz="4800" cap="all" dirty="0">
                <a:solidFill>
                  <a:srgbClr val="44546A"/>
                </a:solidFill>
                <a:latin typeface="+mj-lt"/>
              </a:rPr>
              <a:t>Metal Planks</a:t>
            </a:r>
            <a:endParaRPr lang="en-US" sz="48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7" name="Picture 2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11115" y="1898650"/>
            <a:ext cx="10371155" cy="2279650"/>
          </a:xfrm>
          <a:prstGeom prst="rect">
            <a:avLst/>
          </a:prstGeom>
        </p:spPr>
      </p:pic>
      <p:sp>
        <p:nvSpPr>
          <p:cNvPr id="22" name="TextBox 21"/>
          <p:cNvSpPr txBox="1"/>
          <p:nvPr/>
        </p:nvSpPr>
        <p:spPr>
          <a:xfrm>
            <a:off x="2376453" y="4137236"/>
            <a:ext cx="10278783" cy="2215991"/>
          </a:xfrm>
          <a:prstGeom prst="rect">
            <a:avLst/>
          </a:prstGeom>
          <a:noFill/>
        </p:spPr>
        <p:txBody>
          <a:bodyPr wrap="square" rtlCol="0">
            <a:spAutoFit/>
          </a:bodyPr>
          <a:lstStyle/>
          <a:p>
            <a:pPr>
              <a:buFont typeface="Arial"/>
              <a:buChar char="•"/>
            </a:pPr>
            <a:r>
              <a:rPr lang="en-US" sz="2400" dirty="0">
                <a:solidFill>
                  <a:srgbClr val="595959"/>
                </a:solidFill>
              </a:rPr>
              <a:t> usually made from aluminum or steel </a:t>
            </a:r>
          </a:p>
          <a:p>
            <a:pPr>
              <a:buFont typeface="Arial"/>
              <a:buChar char="•"/>
            </a:pPr>
            <a:r>
              <a:rPr lang="en-US" sz="2400" dirty="0">
                <a:solidFill>
                  <a:srgbClr val="595959"/>
                </a:solidFill>
              </a:rPr>
              <a:t> typically 9.5in (240mm) wide</a:t>
            </a:r>
          </a:p>
          <a:p>
            <a:pPr>
              <a:buFont typeface="Arial"/>
              <a:buChar char="•"/>
            </a:pPr>
            <a:r>
              <a:rPr lang="en-US" sz="2400" dirty="0">
                <a:solidFill>
                  <a:srgbClr val="595959"/>
                </a:solidFill>
              </a:rPr>
              <a:t> have a non-skid surface </a:t>
            </a:r>
          </a:p>
          <a:p>
            <a:pPr>
              <a:buFont typeface="Arial"/>
              <a:buChar char="•"/>
            </a:pPr>
            <a:r>
              <a:rPr lang="en-US" sz="2400" dirty="0">
                <a:solidFill>
                  <a:srgbClr val="595959"/>
                </a:solidFill>
              </a:rPr>
              <a:t> available with either end hooks or square ends </a:t>
            </a:r>
          </a:p>
          <a:p>
            <a:pPr>
              <a:buFont typeface="Arial"/>
              <a:buChar char="•"/>
            </a:pPr>
            <a:r>
              <a:rPr lang="en-US" sz="2400" dirty="0">
                <a:solidFill>
                  <a:srgbClr val="595959"/>
                </a:solidFill>
              </a:rPr>
              <a:t> vary in length up to 10ft (3.05m) to fit in a single bay</a:t>
            </a:r>
          </a:p>
          <a:p>
            <a:endParaRPr lang="en-US" dirty="0"/>
          </a:p>
        </p:txBody>
      </p:sp>
      <p:pic>
        <p:nvPicPr>
          <p:cNvPr id="23" name="Picture 2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4" name="Straight Connector 2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3926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0205" y="680759"/>
            <a:ext cx="5011709" cy="769441"/>
          </a:xfrm>
          <a:prstGeom prst="rect">
            <a:avLst/>
          </a:prstGeom>
          <a:noFill/>
        </p:spPr>
        <p:txBody>
          <a:bodyPr wrap="none" rtlCol="0">
            <a:spAutoFit/>
          </a:bodyPr>
          <a:lstStyle/>
          <a:p>
            <a:pPr algn="ctr"/>
            <a:r>
              <a:rPr lang="id-ID" sz="4400" cap="all" dirty="0">
                <a:solidFill>
                  <a:srgbClr val="44546A"/>
                </a:solidFill>
                <a:latin typeface="+mj-lt"/>
              </a:rPr>
              <a:t>Scaffold Decks</a:t>
            </a:r>
            <a:endParaRPr lang="en-US" sz="44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3" name="Picture 2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329005" y="1675846"/>
            <a:ext cx="6862995" cy="4267925"/>
          </a:xfrm>
          <a:prstGeom prst="rect">
            <a:avLst/>
          </a:prstGeom>
        </p:spPr>
      </p:pic>
      <p:sp>
        <p:nvSpPr>
          <p:cNvPr id="24" name="TextBox 23"/>
          <p:cNvSpPr txBox="1"/>
          <p:nvPr/>
        </p:nvSpPr>
        <p:spPr>
          <a:xfrm>
            <a:off x="529152" y="1465875"/>
            <a:ext cx="5681148" cy="4401204"/>
          </a:xfrm>
          <a:prstGeom prst="rect">
            <a:avLst/>
          </a:prstGeom>
          <a:noFill/>
        </p:spPr>
        <p:txBody>
          <a:bodyPr wrap="square" rtlCol="0">
            <a:spAutoFit/>
          </a:bodyPr>
          <a:lstStyle/>
          <a:p>
            <a:pPr>
              <a:spcAft>
                <a:spcPts val="1200"/>
              </a:spcAft>
              <a:buFont typeface="Arial"/>
              <a:buChar char="•"/>
            </a:pPr>
            <a:r>
              <a:rPr lang="en-US" sz="2400" dirty="0">
                <a:solidFill>
                  <a:schemeClr val="tx1">
                    <a:lumMod val="65000"/>
                    <a:lumOff val="35000"/>
                  </a:schemeClr>
                </a:solidFill>
              </a:rPr>
              <a:t> manufactured platform modules  usually 19in (483mm) wide</a:t>
            </a:r>
          </a:p>
          <a:p>
            <a:pPr>
              <a:spcAft>
                <a:spcPts val="1200"/>
              </a:spcAft>
              <a:buFont typeface="Arial"/>
              <a:buChar char="•"/>
            </a:pPr>
            <a:r>
              <a:rPr lang="en-US" sz="2400" dirty="0">
                <a:solidFill>
                  <a:schemeClr val="tx1">
                    <a:lumMod val="65000"/>
                    <a:lumOff val="35000"/>
                  </a:schemeClr>
                </a:solidFill>
              </a:rPr>
              <a:t> have end hooks to fasten to scaffold bearers </a:t>
            </a:r>
          </a:p>
          <a:p>
            <a:pPr>
              <a:spcAft>
                <a:spcPts val="1200"/>
              </a:spcAft>
              <a:buFont typeface="Arial"/>
              <a:buChar char="•"/>
            </a:pPr>
            <a:r>
              <a:rPr lang="en-US" sz="2400" dirty="0">
                <a:solidFill>
                  <a:schemeClr val="tx1">
                    <a:lumMod val="65000"/>
                    <a:lumOff val="35000"/>
                  </a:schemeClr>
                </a:solidFill>
              </a:rPr>
              <a:t> can span only one bay</a:t>
            </a:r>
          </a:p>
          <a:p>
            <a:pPr>
              <a:spcAft>
                <a:spcPts val="1200"/>
              </a:spcAft>
              <a:buFont typeface="Arial"/>
              <a:buChar char="•"/>
            </a:pPr>
            <a:r>
              <a:rPr lang="en-US" sz="2400" dirty="0">
                <a:solidFill>
                  <a:schemeClr val="tx1">
                    <a:lumMod val="65000"/>
                    <a:lumOff val="35000"/>
                  </a:schemeClr>
                </a:solidFill>
              </a:rPr>
              <a:t> most common designs consist of aluminum side rails with plywood tops or all aluminum construction</a:t>
            </a:r>
          </a:p>
          <a:p>
            <a:pPr>
              <a:spcAft>
                <a:spcPts val="1200"/>
              </a:spcAft>
              <a:buFont typeface="Arial"/>
              <a:buChar char="•"/>
            </a:pPr>
            <a:r>
              <a:rPr lang="en-US" sz="2400" dirty="0">
                <a:solidFill>
                  <a:schemeClr val="tx1">
                    <a:lumMod val="65000"/>
                    <a:lumOff val="35000"/>
                  </a:schemeClr>
                </a:solidFill>
              </a:rPr>
              <a:t> rated by uniform loads, usually 50 </a:t>
            </a:r>
            <a:r>
              <a:rPr lang="en-US" sz="2400" dirty="0" err="1">
                <a:solidFill>
                  <a:schemeClr val="tx1">
                    <a:lumMod val="65000"/>
                    <a:lumOff val="35000"/>
                  </a:schemeClr>
                </a:solidFill>
              </a:rPr>
              <a:t>psf</a:t>
            </a:r>
            <a:r>
              <a:rPr lang="en-US" sz="2400" dirty="0">
                <a:solidFill>
                  <a:schemeClr val="tx1">
                    <a:lumMod val="65000"/>
                    <a:lumOff val="35000"/>
                  </a:schemeClr>
                </a:solidFill>
              </a:rPr>
              <a:t> (2.5 kN/m²) or 75 </a:t>
            </a:r>
            <a:r>
              <a:rPr lang="en-US" sz="2400" dirty="0" err="1">
                <a:solidFill>
                  <a:schemeClr val="tx1">
                    <a:lumMod val="65000"/>
                    <a:lumOff val="35000"/>
                  </a:schemeClr>
                </a:solidFill>
              </a:rPr>
              <a:t>psf</a:t>
            </a:r>
            <a:r>
              <a:rPr lang="en-US" sz="2400" dirty="0">
                <a:solidFill>
                  <a:schemeClr val="tx1">
                    <a:lumMod val="65000"/>
                    <a:lumOff val="35000"/>
                  </a:schemeClr>
                </a:solidFill>
              </a:rPr>
              <a:t> (3.6 kN/m²)</a:t>
            </a:r>
          </a:p>
        </p:txBody>
      </p:sp>
      <p:pic>
        <p:nvPicPr>
          <p:cNvPr id="25" name="Picture 2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6" name="Straight Connector 2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3926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24625" y="1825713"/>
            <a:ext cx="5052101" cy="3521161"/>
          </a:xfrm>
          <a:prstGeom prst="rect">
            <a:avLst/>
          </a:prstGeom>
        </p:spPr>
      </p:pic>
      <p:sp>
        <p:nvSpPr>
          <p:cNvPr id="3" name="TextBox 2"/>
          <p:cNvSpPr txBox="1"/>
          <p:nvPr/>
        </p:nvSpPr>
        <p:spPr>
          <a:xfrm>
            <a:off x="3282044" y="680759"/>
            <a:ext cx="5628038" cy="769441"/>
          </a:xfrm>
          <a:prstGeom prst="rect">
            <a:avLst/>
          </a:prstGeom>
          <a:noFill/>
        </p:spPr>
        <p:txBody>
          <a:bodyPr wrap="none" rtlCol="0">
            <a:spAutoFit/>
          </a:bodyPr>
          <a:lstStyle/>
          <a:p>
            <a:pPr algn="ctr"/>
            <a:r>
              <a:rPr lang="id-ID" sz="4400" cap="all" dirty="0">
                <a:solidFill>
                  <a:srgbClr val="44546A"/>
                </a:solidFill>
                <a:latin typeface="+mj-lt"/>
              </a:rPr>
              <a:t>COMPOSITE PLANKS</a:t>
            </a:r>
            <a:endParaRPr lang="en-US" sz="4400" cap="all" dirty="0">
              <a:solidFill>
                <a:srgbClr val="44546A"/>
              </a:solidFill>
              <a:latin typeface="+mj-lt"/>
            </a:endParaRPr>
          </a:p>
        </p:txBody>
      </p:sp>
      <p:sp>
        <p:nvSpPr>
          <p:cNvPr id="4" name="TextBox 3"/>
          <p:cNvSpPr txBox="1"/>
          <p:nvPr/>
        </p:nvSpPr>
        <p:spPr>
          <a:xfrm>
            <a:off x="5412160" y="1799253"/>
            <a:ext cx="6424240" cy="3877984"/>
          </a:xfrm>
          <a:prstGeom prst="rect">
            <a:avLst/>
          </a:prstGeom>
          <a:noFill/>
        </p:spPr>
        <p:txBody>
          <a:bodyPr wrap="square" rtlCol="0">
            <a:spAutoFit/>
          </a:bodyPr>
          <a:lstStyle/>
          <a:p>
            <a:pPr>
              <a:spcAft>
                <a:spcPts val="600"/>
              </a:spcAft>
              <a:buFont typeface="Arial"/>
              <a:buChar char="•"/>
            </a:pPr>
            <a:r>
              <a:rPr lang="en-US" sz="2400" dirty="0">
                <a:solidFill>
                  <a:srgbClr val="595959"/>
                </a:solidFill>
              </a:rPr>
              <a:t> made from </a:t>
            </a:r>
            <a:r>
              <a:rPr lang="en-US" sz="2400" dirty="0" err="1">
                <a:solidFill>
                  <a:srgbClr val="595959"/>
                </a:solidFill>
              </a:rPr>
              <a:t>fibreglass</a:t>
            </a:r>
            <a:r>
              <a:rPr lang="en-US" sz="2400" dirty="0">
                <a:solidFill>
                  <a:srgbClr val="595959"/>
                </a:solidFill>
              </a:rPr>
              <a:t> or other composite materials</a:t>
            </a:r>
          </a:p>
          <a:p>
            <a:pPr>
              <a:spcAft>
                <a:spcPts val="600"/>
              </a:spcAft>
              <a:buFont typeface="Arial"/>
              <a:buChar char="•"/>
            </a:pPr>
            <a:r>
              <a:rPr lang="en-US" sz="2400" dirty="0">
                <a:solidFill>
                  <a:srgbClr val="595959"/>
                </a:solidFill>
              </a:rPr>
              <a:t> lightweight, durable and strong</a:t>
            </a:r>
          </a:p>
          <a:p>
            <a:pPr>
              <a:spcAft>
                <a:spcPts val="600"/>
              </a:spcAft>
              <a:buFont typeface="Arial"/>
              <a:buChar char="•"/>
            </a:pPr>
            <a:r>
              <a:rPr lang="en-US" sz="2400" dirty="0">
                <a:solidFill>
                  <a:srgbClr val="595959"/>
                </a:solidFill>
              </a:rPr>
              <a:t> do not rust, corrode or rot</a:t>
            </a:r>
          </a:p>
          <a:p>
            <a:pPr>
              <a:spcAft>
                <a:spcPts val="600"/>
              </a:spcAft>
              <a:buFont typeface="Arial"/>
              <a:buChar char="•"/>
            </a:pPr>
            <a:r>
              <a:rPr lang="en-US" sz="2400" dirty="0">
                <a:solidFill>
                  <a:srgbClr val="595959"/>
                </a:solidFill>
              </a:rPr>
              <a:t> can be cut to size  </a:t>
            </a:r>
          </a:p>
          <a:p>
            <a:pPr>
              <a:spcAft>
                <a:spcPts val="600"/>
              </a:spcAft>
              <a:buFont typeface="Arial"/>
              <a:buChar char="•"/>
            </a:pPr>
            <a:r>
              <a:rPr lang="en-US" sz="2400" dirty="0">
                <a:solidFill>
                  <a:srgbClr val="595959"/>
                </a:solidFill>
              </a:rPr>
              <a:t> can have either end caps or end hooks</a:t>
            </a:r>
          </a:p>
          <a:p>
            <a:pPr>
              <a:spcAft>
                <a:spcPts val="600"/>
              </a:spcAft>
              <a:buFont typeface="Arial"/>
              <a:buChar char="•"/>
            </a:pPr>
            <a:r>
              <a:rPr lang="en-US" sz="2400" dirty="0">
                <a:solidFill>
                  <a:srgbClr val="595959"/>
                </a:solidFill>
              </a:rPr>
              <a:t> must be labeled and the load rating must have a 4 to 1 safety factor</a:t>
            </a:r>
          </a:p>
          <a:p>
            <a:pPr>
              <a:spcAft>
                <a:spcPts val="600"/>
              </a:spcAft>
              <a:buFont typeface="Arial"/>
              <a:buChar char="•"/>
            </a:pPr>
            <a:r>
              <a:rPr lang="en-US" sz="2400" dirty="0">
                <a:solidFill>
                  <a:srgbClr val="595959"/>
                </a:solidFill>
              </a:rPr>
              <a:t> must also have a slip resistant surface</a:t>
            </a: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680200" y="22225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4495800" y="7874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570463" y="4158809"/>
            <a:ext cx="5051082" cy="830997"/>
          </a:xfrm>
          <a:prstGeom prst="rect">
            <a:avLst/>
          </a:prstGeom>
          <a:noFill/>
        </p:spPr>
        <p:txBody>
          <a:bodyPr wrap="none" rtlCol="0">
            <a:spAutoFit/>
          </a:bodyPr>
          <a:lstStyle/>
          <a:p>
            <a:pPr algn="ctr"/>
            <a:r>
              <a:rPr lang="id-ID" sz="4800" cap="all" dirty="0">
                <a:solidFill>
                  <a:srgbClr val="003F5F"/>
                </a:solidFill>
                <a:latin typeface="+mj-lt"/>
              </a:rPr>
              <a:t>End of Course</a:t>
            </a:r>
            <a:endParaRPr lang="en-US" sz="4800" cap="all" dirty="0">
              <a:solidFill>
                <a:srgbClr val="003F5F"/>
              </a:solidFill>
              <a:latin typeface="+mj-lt"/>
            </a:endParaRPr>
          </a:p>
        </p:txBody>
      </p:sp>
      <p:sp>
        <p:nvSpPr>
          <p:cNvPr id="2" name="Isosceles Triangle 1"/>
          <p:cNvSpPr/>
          <p:nvPr/>
        </p:nvSpPr>
        <p:spPr>
          <a:xfrm rot="10800000" flipH="1" flipV="1">
            <a:off x="5964025" y="3983999"/>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1" name="Straight Connector 6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95315" y="704598"/>
            <a:ext cx="3547566" cy="492443"/>
          </a:xfrm>
          <a:prstGeom prst="rect">
            <a:avLst/>
          </a:prstGeom>
          <a:noFill/>
        </p:spPr>
        <p:txBody>
          <a:bodyPr wrap="none" rtlCol="0">
            <a:spAutoFit/>
          </a:bodyPr>
          <a:lstStyle/>
          <a:p>
            <a:pPr algn="r"/>
            <a:r>
              <a:rPr lang="id-ID" sz="2600" dirty="0">
                <a:solidFill>
                  <a:srgbClr val="595959"/>
                </a:solidFill>
                <a:latin typeface="+mj-lt"/>
              </a:rPr>
              <a:t>WRITTEN ASSESSMENT</a:t>
            </a:r>
          </a:p>
        </p:txBody>
      </p:sp>
      <p:sp>
        <p:nvSpPr>
          <p:cNvPr id="64" name="Oval 63"/>
          <p:cNvSpPr/>
          <p:nvPr/>
        </p:nvSpPr>
        <p:spPr>
          <a:xfrm>
            <a:off x="6039439" y="1264755"/>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5" name="Straight Connector 64"/>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6039439" y="2651380"/>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9" name="Straight Connector 6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02711" y="2118045"/>
            <a:ext cx="1678402" cy="492443"/>
          </a:xfrm>
          <a:prstGeom prst="rect">
            <a:avLst/>
          </a:prstGeom>
          <a:noFill/>
        </p:spPr>
        <p:txBody>
          <a:bodyPr wrap="none" rtlCol="0">
            <a:spAutoFit/>
          </a:bodyPr>
          <a:lstStyle/>
          <a:p>
            <a:r>
              <a:rPr lang="id-ID" sz="2600" cap="all" dirty="0">
                <a:solidFill>
                  <a:srgbClr val="595959"/>
                </a:solidFill>
                <a:latin typeface="+mj-lt"/>
              </a:rPr>
              <a:t>Closing</a:t>
            </a:r>
          </a:p>
        </p:txBody>
      </p:sp>
      <p:cxnSp>
        <p:nvCxnSpPr>
          <p:cNvPr id="73" name="Straight Connector 72"/>
          <p:cNvCxnSpPr/>
          <p:nvPr/>
        </p:nvCxnSpPr>
        <p:spPr>
          <a:xfrm>
            <a:off x="6096000" y="27610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5" name="Freeform 11"/>
          <p:cNvSpPr>
            <a:spLocks noEditPoints="1"/>
          </p:cNvSpPr>
          <p:nvPr/>
        </p:nvSpPr>
        <p:spPr bwMode="auto">
          <a:xfrm>
            <a:off x="6908800" y="2425701"/>
            <a:ext cx="558799" cy="63500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9" name="Group 28"/>
          <p:cNvGrpSpPr/>
          <p:nvPr/>
        </p:nvGrpSpPr>
        <p:grpSpPr>
          <a:xfrm>
            <a:off x="4713817" y="977371"/>
            <a:ext cx="593725" cy="586846"/>
            <a:chOff x="3294063" y="1474788"/>
            <a:chExt cx="347662" cy="341313"/>
          </a:xfrm>
          <a:solidFill>
            <a:schemeClr val="bg1"/>
          </a:solidFill>
        </p:grpSpPr>
        <p:sp>
          <p:nvSpPr>
            <p:cNvPr id="30" name="Freeform 8"/>
            <p:cNvSpPr>
              <a:spLocks/>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9"/>
            <p:cNvSpPr>
              <a:spLocks/>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10"/>
            <p:cNvSpPr>
              <a:spLocks/>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 name="TextBox 19"/>
          <p:cNvSpPr txBox="1"/>
          <p:nvPr/>
        </p:nvSpPr>
        <p:spPr>
          <a:xfrm>
            <a:off x="901700" y="1130301"/>
            <a:ext cx="3187700" cy="825500"/>
          </a:xfrm>
          <a:prstGeom prst="rect">
            <a:avLst/>
          </a:prstGeom>
          <a:noFill/>
        </p:spPr>
        <p:txBody>
          <a:bodyPr wrap="square" rtlCol="0">
            <a:spAutoFit/>
          </a:bodyPr>
          <a:lstStyle/>
          <a:p>
            <a:pPr algn="just"/>
            <a:r>
              <a:rPr lang="en-US" sz="1600" dirty="0">
                <a:solidFill>
                  <a:srgbClr val="595959"/>
                </a:solidFill>
              </a:rPr>
              <a:t>Complete a multiple choice written assessment based on KEY POINTS from each session.</a:t>
            </a:r>
            <a:endParaRPr lang="en-US" sz="1600" i="1" dirty="0">
              <a:solidFill>
                <a:srgbClr val="595959"/>
              </a:solidFill>
            </a:endParaRPr>
          </a:p>
        </p:txBody>
      </p:sp>
      <p:sp>
        <p:nvSpPr>
          <p:cNvPr id="22" name="TextBox 21"/>
          <p:cNvSpPr txBox="1"/>
          <p:nvPr/>
        </p:nvSpPr>
        <p:spPr>
          <a:xfrm>
            <a:off x="7886700" y="2552700"/>
            <a:ext cx="3289300" cy="1077218"/>
          </a:xfrm>
          <a:prstGeom prst="rect">
            <a:avLst/>
          </a:prstGeom>
          <a:noFill/>
        </p:spPr>
        <p:txBody>
          <a:bodyPr wrap="square" rtlCol="0">
            <a:spAutoFit/>
          </a:bodyPr>
          <a:lstStyle/>
          <a:p>
            <a:pPr algn="just"/>
            <a:r>
              <a:rPr lang="en-US" sz="1600" dirty="0">
                <a:solidFill>
                  <a:srgbClr val="595959"/>
                </a:solidFill>
              </a:rPr>
              <a:t>Provide your feedback on our course evaluation form. Have an opportunity to ask any final questions.</a:t>
            </a:r>
            <a:endParaRPr lang="en-US" sz="1600" i="1" dirty="0">
              <a:solidFill>
                <a:srgbClr val="595959"/>
              </a:solidFill>
            </a:endParaRPr>
          </a:p>
        </p:txBody>
      </p:sp>
    </p:spTree>
    <p:extLst>
      <p:ext uri="{BB962C8B-B14F-4D97-AF65-F5344CB8AC3E}">
        <p14:creationId xmlns:p14="http://schemas.microsoft.com/office/powerpoint/2010/main" val="13005770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right)">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up)">
                                      <p:cBhvr>
                                        <p:cTn id="28" dur="500"/>
                                        <p:tgtEl>
                                          <p:spTgt spid="67"/>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left)">
                                      <p:cBhvr>
                                        <p:cTn id="38" dur="500"/>
                                        <p:tgtEl>
                                          <p:spTgt spid="69"/>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p:cTn id="42" dur="500" fill="hold"/>
                                        <p:tgtEl>
                                          <p:spTgt spid="75"/>
                                        </p:tgtEl>
                                        <p:attrNameLst>
                                          <p:attrName>ppt_w</p:attrName>
                                        </p:attrNameLst>
                                      </p:cBhvr>
                                      <p:tavLst>
                                        <p:tav tm="0">
                                          <p:val>
                                            <p:fltVal val="0"/>
                                          </p:val>
                                        </p:tav>
                                        <p:tav tm="100000">
                                          <p:val>
                                            <p:strVal val="#ppt_w"/>
                                          </p:val>
                                        </p:tav>
                                      </p:tavLst>
                                    </p:anim>
                                    <p:anim calcmode="lin" valueType="num">
                                      <p:cBhvr>
                                        <p:cTn id="43" dur="500" fill="hold"/>
                                        <p:tgtEl>
                                          <p:spTgt spid="75"/>
                                        </p:tgtEl>
                                        <p:attrNameLst>
                                          <p:attrName>ppt_h</p:attrName>
                                        </p:attrNameLst>
                                      </p:cBhvr>
                                      <p:tavLst>
                                        <p:tav tm="0">
                                          <p:val>
                                            <p:fltVal val="0"/>
                                          </p:val>
                                        </p:tav>
                                        <p:tav tm="100000">
                                          <p:val>
                                            <p:strVal val="#ppt_h"/>
                                          </p:val>
                                        </p:tav>
                                      </p:tavLst>
                                    </p:anim>
                                    <p:animEffect transition="in" filter="fade">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1000"/>
                                        <p:tgtEl>
                                          <p:spTgt spid="7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2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par>
                          <p:cTn id="60" fill="hold">
                            <p:stCondLst>
                              <p:cond delay="2500"/>
                            </p:stCondLst>
                            <p:childTnLst>
                              <p:par>
                                <p:cTn id="61" presetID="42" presetClass="entr" presetSubtype="0"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anim calcmode="lin" valueType="num">
                                      <p:cBhvr>
                                        <p:cTn id="64" dur="500" fill="hold"/>
                                        <p:tgtEl>
                                          <p:spTgt spid="2"/>
                                        </p:tgtEl>
                                        <p:attrNameLst>
                                          <p:attrName>ppt_x</p:attrName>
                                        </p:attrNameLst>
                                      </p:cBhvr>
                                      <p:tavLst>
                                        <p:tav tm="0">
                                          <p:val>
                                            <p:strVal val="#ppt_x"/>
                                          </p:val>
                                        </p:tav>
                                        <p:tav tm="100000">
                                          <p:val>
                                            <p:strVal val="#ppt_x"/>
                                          </p:val>
                                        </p:tav>
                                      </p:tavLst>
                                    </p:anim>
                                    <p:anim calcmode="lin" valueType="num">
                                      <p:cBhvr>
                                        <p:cTn id="65" dur="500" fill="hold"/>
                                        <p:tgtEl>
                                          <p:spTgt spid="2"/>
                                        </p:tgtEl>
                                        <p:attrNameLst>
                                          <p:attrName>ppt_y</p:attrName>
                                        </p:attrNameLst>
                                      </p:cBhvr>
                                      <p:tavLst>
                                        <p:tav tm="0">
                                          <p:val>
                                            <p:strVal val="#ppt_y+.1"/>
                                          </p:val>
                                        </p:tav>
                                        <p:tav tm="100000">
                                          <p:val>
                                            <p:strVal val="#ppt_y"/>
                                          </p:val>
                                        </p:tav>
                                      </p:tavLst>
                                    </p:anim>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 grpId="0" animBg="1"/>
      <p:bldP spid="62" grpId="0"/>
      <p:bldP spid="64" grpId="0" animBg="1"/>
      <p:bldP spid="68" grpId="0" animBg="1"/>
      <p:bldP spid="71" grpId="0"/>
      <p:bldP spid="75" grpId="0" animBg="1"/>
      <p:bldP spid="20" grpId="1"/>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0739" y="515659"/>
            <a:ext cx="6950641" cy="830997"/>
          </a:xfrm>
          <a:prstGeom prst="rect">
            <a:avLst/>
          </a:prstGeom>
          <a:noFill/>
        </p:spPr>
        <p:txBody>
          <a:bodyPr wrap="none" rtlCol="0">
            <a:spAutoFit/>
          </a:bodyPr>
          <a:lstStyle/>
          <a:p>
            <a:pPr algn="ctr"/>
            <a:r>
              <a:rPr lang="id-ID" sz="4800" cap="all" dirty="0">
                <a:solidFill>
                  <a:schemeClr val="tx2"/>
                </a:solidFill>
                <a:latin typeface="+mj-lt"/>
              </a:rPr>
              <a:t>Loads on Platforms</a:t>
            </a:r>
            <a:endParaRPr lang="en-US" sz="4800" cap="all" dirty="0">
              <a:solidFill>
                <a:schemeClr val="tx2"/>
              </a:solidFill>
              <a:latin typeface="+mj-lt"/>
            </a:endParaRPr>
          </a:p>
        </p:txBody>
      </p:sp>
      <p:cxnSp>
        <p:nvCxnSpPr>
          <p:cNvPr id="62" name="Straight Connector 61"/>
          <p:cNvCxnSpPr/>
          <p:nvPr/>
        </p:nvCxnSpPr>
        <p:spPr>
          <a:xfrm>
            <a:off x="6852939" y="2439808"/>
            <a:ext cx="0" cy="358969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55388" y="1949814"/>
            <a:ext cx="4517511" cy="3385542"/>
          </a:xfrm>
          <a:prstGeom prst="rect">
            <a:avLst/>
          </a:prstGeom>
          <a:noFill/>
        </p:spPr>
        <p:txBody>
          <a:bodyPr wrap="square" rtlCol="0">
            <a:spAutoFit/>
          </a:bodyPr>
          <a:lstStyle/>
          <a:p>
            <a:pPr>
              <a:lnSpc>
                <a:spcPct val="150000"/>
              </a:lnSpc>
            </a:pPr>
            <a:r>
              <a:rPr lang="en-US" sz="2400" dirty="0">
                <a:solidFill>
                  <a:srgbClr val="595959"/>
                </a:solidFill>
                <a:latin typeface="+mj-lt"/>
              </a:rPr>
              <a:t>A scaffold MUST be capable of supporting </a:t>
            </a:r>
            <a:r>
              <a:rPr lang="en-US" sz="2400" cap="all" dirty="0">
                <a:solidFill>
                  <a:srgbClr val="595959"/>
                </a:solidFill>
                <a:latin typeface="+mj-lt"/>
              </a:rPr>
              <a:t>its own weight and</a:t>
            </a:r>
            <a:r>
              <a:rPr lang="en-US" sz="2400" dirty="0">
                <a:solidFill>
                  <a:srgbClr val="595959"/>
                </a:solidFill>
                <a:latin typeface="+mj-lt"/>
              </a:rPr>
              <a:t> at least </a:t>
            </a:r>
            <a:r>
              <a:rPr lang="en-US" sz="2400" cap="all" dirty="0">
                <a:solidFill>
                  <a:srgbClr val="595959"/>
                </a:solidFill>
                <a:latin typeface="+mj-lt"/>
              </a:rPr>
              <a:t>4 times the maximum intended load </a:t>
            </a:r>
            <a:r>
              <a:rPr lang="en-US" sz="2400" dirty="0">
                <a:solidFill>
                  <a:srgbClr val="595959"/>
                </a:solidFill>
                <a:latin typeface="+mj-lt"/>
              </a:rPr>
              <a:t>applied or transmitted to it.</a:t>
            </a:r>
            <a:endParaRPr lang="id-ID" sz="2400" dirty="0">
              <a:solidFill>
                <a:srgbClr val="595959"/>
              </a:solidFill>
              <a:latin typeface="+mj-lt"/>
            </a:endParaRPr>
          </a:p>
        </p:txBody>
      </p:sp>
      <p:pic>
        <p:nvPicPr>
          <p:cNvPr id="33" name="Picture 3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60350" y="1390650"/>
            <a:ext cx="6811742" cy="467995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468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outHorizontal)">
                                      <p:cBhvr>
                                        <p:cTn id="12" dur="500"/>
                                        <p:tgtEl>
                                          <p:spTgt spid="6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97000"/>
            <a:ext cx="8280400" cy="4693593"/>
          </a:xfrm>
          <a:prstGeom prst="rect">
            <a:avLst/>
          </a:prstGeom>
          <a:noFill/>
        </p:spPr>
        <p:txBody>
          <a:bodyPr wrap="square" rtlCol="0">
            <a:spAutoFit/>
          </a:bodyPr>
          <a:lstStyle/>
          <a:p>
            <a:endParaRPr lang="en-US" dirty="0"/>
          </a:p>
          <a:p>
            <a:pPr>
              <a:spcAft>
                <a:spcPts val="2400"/>
              </a:spcAft>
              <a:buFont typeface="Arial"/>
              <a:buChar char="•"/>
            </a:pPr>
            <a:r>
              <a:rPr lang="en-US" sz="2800" dirty="0">
                <a:solidFill>
                  <a:srgbClr val="595959"/>
                </a:solidFill>
              </a:rPr>
              <a:t> Start with the </a:t>
            </a:r>
            <a:r>
              <a:rPr lang="en-US" sz="2800" cap="all" dirty="0">
                <a:solidFill>
                  <a:srgbClr val="595959"/>
                </a:solidFill>
              </a:rPr>
              <a:t>width of the plank </a:t>
            </a:r>
            <a:r>
              <a:rPr lang="en-US" sz="2800" dirty="0">
                <a:solidFill>
                  <a:srgbClr val="595959"/>
                </a:solidFill>
              </a:rPr>
              <a:t>(inches) </a:t>
            </a:r>
          </a:p>
          <a:p>
            <a:pPr>
              <a:spcAft>
                <a:spcPts val="2400"/>
              </a:spcAft>
              <a:buFont typeface="Arial"/>
              <a:buChar char="•"/>
            </a:pPr>
            <a:r>
              <a:rPr lang="en-US" sz="2800" dirty="0">
                <a:solidFill>
                  <a:srgbClr val="595959"/>
                </a:solidFill>
              </a:rPr>
              <a:t> </a:t>
            </a:r>
            <a:r>
              <a:rPr lang="en-US" sz="2800" cap="all" dirty="0">
                <a:solidFill>
                  <a:srgbClr val="595959"/>
                </a:solidFill>
              </a:rPr>
              <a:t>Divide by 12 </a:t>
            </a:r>
            <a:r>
              <a:rPr lang="en-US" sz="2800" dirty="0">
                <a:solidFill>
                  <a:srgbClr val="595959"/>
                </a:solidFill>
              </a:rPr>
              <a:t>(</a:t>
            </a:r>
            <a:r>
              <a:rPr lang="en-US" sz="2800" i="1" dirty="0">
                <a:solidFill>
                  <a:srgbClr val="595959"/>
                </a:solidFill>
              </a:rPr>
              <a:t>1 foot = 12 inches</a:t>
            </a:r>
            <a:r>
              <a:rPr lang="en-US" sz="2800" dirty="0">
                <a:solidFill>
                  <a:srgbClr val="595959"/>
                </a:solidFill>
              </a:rPr>
              <a:t>) </a:t>
            </a:r>
          </a:p>
          <a:p>
            <a:pPr>
              <a:spcAft>
                <a:spcPts val="600"/>
              </a:spcAft>
              <a:buFont typeface="Arial"/>
              <a:buChar char="•"/>
            </a:pPr>
            <a:r>
              <a:rPr lang="en-US" sz="2800" dirty="0">
                <a:solidFill>
                  <a:srgbClr val="595959"/>
                </a:solidFill>
              </a:rPr>
              <a:t> </a:t>
            </a:r>
            <a:r>
              <a:rPr lang="en-US" sz="2800" cap="all" dirty="0">
                <a:solidFill>
                  <a:srgbClr val="595959"/>
                </a:solidFill>
              </a:rPr>
              <a:t>Multiply</a:t>
            </a:r>
            <a:r>
              <a:rPr lang="en-US" sz="2800" dirty="0">
                <a:solidFill>
                  <a:srgbClr val="595959"/>
                </a:solidFill>
              </a:rPr>
              <a:t> by the </a:t>
            </a:r>
            <a:r>
              <a:rPr lang="en-US" sz="2800" cap="all" dirty="0">
                <a:solidFill>
                  <a:srgbClr val="595959"/>
                </a:solidFill>
              </a:rPr>
              <a:t>length</a:t>
            </a:r>
            <a:r>
              <a:rPr lang="en-US" sz="2800" dirty="0">
                <a:solidFill>
                  <a:srgbClr val="595959"/>
                </a:solidFill>
              </a:rPr>
              <a:t> of the plank </a:t>
            </a:r>
          </a:p>
          <a:p>
            <a:pPr>
              <a:spcAft>
                <a:spcPts val="3000"/>
              </a:spcAft>
            </a:pPr>
            <a:r>
              <a:rPr lang="en-US" sz="2800" dirty="0">
                <a:solidFill>
                  <a:srgbClr val="595959"/>
                </a:solidFill>
              </a:rPr>
              <a:t> (8 foot plank) </a:t>
            </a:r>
          </a:p>
          <a:p>
            <a:pPr>
              <a:spcAft>
                <a:spcPts val="1800"/>
              </a:spcAft>
              <a:buFont typeface="Arial"/>
              <a:buChar char="•"/>
            </a:pPr>
            <a:r>
              <a:rPr lang="en-US" sz="2800" dirty="0">
                <a:solidFill>
                  <a:srgbClr val="595959"/>
                </a:solidFill>
              </a:rPr>
              <a:t> </a:t>
            </a:r>
            <a:r>
              <a:rPr lang="en-US" sz="2800" cap="all" dirty="0">
                <a:solidFill>
                  <a:srgbClr val="595959"/>
                </a:solidFill>
              </a:rPr>
              <a:t>Multiply</a:t>
            </a:r>
            <a:r>
              <a:rPr lang="en-US" sz="2800" dirty="0">
                <a:solidFill>
                  <a:srgbClr val="595959"/>
                </a:solidFill>
              </a:rPr>
              <a:t> by </a:t>
            </a:r>
            <a:r>
              <a:rPr lang="en-US" sz="2800" cap="all" dirty="0">
                <a:solidFill>
                  <a:srgbClr val="595959"/>
                </a:solidFill>
              </a:rPr>
              <a:t>pounds per square foot</a:t>
            </a:r>
            <a:r>
              <a:rPr lang="en-US" sz="2800" dirty="0">
                <a:solidFill>
                  <a:srgbClr val="595959"/>
                </a:solidFill>
              </a:rPr>
              <a:t>               (</a:t>
            </a:r>
            <a:r>
              <a:rPr lang="en-US" sz="2800" i="1" dirty="0">
                <a:solidFill>
                  <a:srgbClr val="595959"/>
                </a:solidFill>
              </a:rPr>
              <a:t>usually 50 </a:t>
            </a:r>
            <a:r>
              <a:rPr lang="en-US" sz="2800" i="1" dirty="0" err="1">
                <a:solidFill>
                  <a:srgbClr val="595959"/>
                </a:solidFill>
              </a:rPr>
              <a:t>psf</a:t>
            </a:r>
            <a:r>
              <a:rPr lang="en-US" sz="2800" i="1" dirty="0">
                <a:solidFill>
                  <a:srgbClr val="595959"/>
                </a:solidFill>
              </a:rPr>
              <a:t> or 75 </a:t>
            </a:r>
            <a:r>
              <a:rPr lang="en-US" sz="2800" i="1" dirty="0" err="1">
                <a:solidFill>
                  <a:srgbClr val="595959"/>
                </a:solidFill>
              </a:rPr>
              <a:t>psf</a:t>
            </a:r>
            <a:r>
              <a:rPr lang="en-US" sz="2800" dirty="0">
                <a:solidFill>
                  <a:srgbClr val="595959"/>
                </a:solidFill>
              </a:rPr>
              <a:t>) </a:t>
            </a:r>
          </a:p>
          <a:p>
            <a:pPr>
              <a:spcAft>
                <a:spcPts val="1800"/>
              </a:spcAft>
            </a:pPr>
            <a:r>
              <a:rPr lang="en-US" sz="2800" b="1" cap="all" dirty="0">
                <a:solidFill>
                  <a:schemeClr val="tx2"/>
                </a:solidFill>
              </a:rPr>
              <a:t>= total allowable LOAD for the plank</a:t>
            </a:r>
          </a:p>
        </p:txBody>
      </p:sp>
      <p:sp>
        <p:nvSpPr>
          <p:cNvPr id="3" name="TextBox 2"/>
          <p:cNvSpPr txBox="1"/>
          <p:nvPr/>
        </p:nvSpPr>
        <p:spPr>
          <a:xfrm>
            <a:off x="1655813" y="680759"/>
            <a:ext cx="8880506" cy="769441"/>
          </a:xfrm>
          <a:prstGeom prst="rect">
            <a:avLst/>
          </a:prstGeom>
          <a:noFill/>
        </p:spPr>
        <p:txBody>
          <a:bodyPr wrap="none" rtlCol="0">
            <a:spAutoFit/>
          </a:bodyPr>
          <a:lstStyle/>
          <a:p>
            <a:pPr algn="ctr"/>
            <a:r>
              <a:rPr lang="id-ID" sz="4400" cap="all" dirty="0">
                <a:solidFill>
                  <a:schemeClr val="tx2"/>
                </a:solidFill>
                <a:latin typeface="+mj-lt"/>
              </a:rPr>
              <a:t>Calculating Plank Capacity</a:t>
            </a:r>
            <a:endParaRPr lang="en-US" sz="4400" cap="all" dirty="0">
              <a:solidFill>
                <a:schemeClr val="tx2"/>
              </a:solidFill>
              <a:latin typeface="+mj-lt"/>
            </a:endParaRPr>
          </a:p>
        </p:txBody>
      </p:sp>
      <p:sp>
        <p:nvSpPr>
          <p:cNvPr id="4" name="TextBox 3"/>
          <p:cNvSpPr txBox="1"/>
          <p:nvPr/>
        </p:nvSpPr>
        <p:spPr>
          <a:xfrm>
            <a:off x="8953500" y="1727200"/>
            <a:ext cx="3073400" cy="646331"/>
          </a:xfrm>
          <a:prstGeom prst="rect">
            <a:avLst/>
          </a:prstGeom>
          <a:noFill/>
        </p:spPr>
        <p:txBody>
          <a:bodyPr wrap="square" rtlCol="0">
            <a:spAutoFit/>
          </a:bodyPr>
          <a:lstStyle/>
          <a:p>
            <a:r>
              <a:rPr lang="en-US" sz="3600" dirty="0">
                <a:solidFill>
                  <a:srgbClr val="595959"/>
                </a:solidFill>
              </a:rPr>
              <a:t>9.5in</a:t>
            </a:r>
            <a:r>
              <a:rPr lang="en-US" dirty="0"/>
              <a:t> </a:t>
            </a:r>
          </a:p>
        </p:txBody>
      </p:sp>
      <p:sp>
        <p:nvSpPr>
          <p:cNvPr id="5" name="TextBox 4"/>
          <p:cNvSpPr txBox="1"/>
          <p:nvPr/>
        </p:nvSpPr>
        <p:spPr>
          <a:xfrm>
            <a:off x="8902700" y="2540000"/>
            <a:ext cx="3124200" cy="646331"/>
          </a:xfrm>
          <a:prstGeom prst="rect">
            <a:avLst/>
          </a:prstGeom>
          <a:noFill/>
        </p:spPr>
        <p:txBody>
          <a:bodyPr wrap="square" rtlCol="0">
            <a:spAutoFit/>
          </a:bodyPr>
          <a:lstStyle/>
          <a:p>
            <a:r>
              <a:rPr lang="en-US" sz="3600" dirty="0">
                <a:solidFill>
                  <a:srgbClr val="595959"/>
                </a:solidFill>
              </a:rPr>
              <a:t>÷ 12  </a:t>
            </a:r>
          </a:p>
        </p:txBody>
      </p:sp>
      <p:sp>
        <p:nvSpPr>
          <p:cNvPr id="6" name="TextBox 5"/>
          <p:cNvSpPr txBox="1"/>
          <p:nvPr/>
        </p:nvSpPr>
        <p:spPr>
          <a:xfrm>
            <a:off x="8851900" y="3365500"/>
            <a:ext cx="3175000" cy="646331"/>
          </a:xfrm>
          <a:prstGeom prst="rect">
            <a:avLst/>
          </a:prstGeom>
          <a:noFill/>
        </p:spPr>
        <p:txBody>
          <a:bodyPr wrap="square" rtlCol="0">
            <a:spAutoFit/>
          </a:bodyPr>
          <a:lstStyle/>
          <a:p>
            <a:r>
              <a:rPr lang="en-US" sz="3600" dirty="0">
                <a:solidFill>
                  <a:srgbClr val="595959"/>
                </a:solidFill>
              </a:rPr>
              <a:t>× 8ft</a:t>
            </a:r>
          </a:p>
        </p:txBody>
      </p:sp>
      <p:sp>
        <p:nvSpPr>
          <p:cNvPr id="7" name="TextBox 6"/>
          <p:cNvSpPr txBox="1"/>
          <p:nvPr/>
        </p:nvSpPr>
        <p:spPr>
          <a:xfrm>
            <a:off x="8839200" y="4343400"/>
            <a:ext cx="3251200" cy="646331"/>
          </a:xfrm>
          <a:prstGeom prst="rect">
            <a:avLst/>
          </a:prstGeom>
          <a:noFill/>
        </p:spPr>
        <p:txBody>
          <a:bodyPr wrap="square" rtlCol="0">
            <a:spAutoFit/>
          </a:bodyPr>
          <a:lstStyle/>
          <a:p>
            <a:r>
              <a:rPr lang="en-US" sz="3600" dirty="0">
                <a:solidFill>
                  <a:srgbClr val="595959"/>
                </a:solidFill>
              </a:rPr>
              <a:t>× 50psf</a:t>
            </a:r>
          </a:p>
        </p:txBody>
      </p:sp>
      <p:sp>
        <p:nvSpPr>
          <p:cNvPr id="8" name="TextBox 7"/>
          <p:cNvSpPr txBox="1"/>
          <p:nvPr/>
        </p:nvSpPr>
        <p:spPr>
          <a:xfrm>
            <a:off x="8813800" y="5422900"/>
            <a:ext cx="3378200" cy="646331"/>
          </a:xfrm>
          <a:prstGeom prst="rect">
            <a:avLst/>
          </a:prstGeom>
          <a:noFill/>
        </p:spPr>
        <p:txBody>
          <a:bodyPr wrap="square" rtlCol="0">
            <a:spAutoFit/>
          </a:bodyPr>
          <a:lstStyle/>
          <a:p>
            <a:r>
              <a:rPr lang="en-US" sz="3600" dirty="0">
                <a:solidFill>
                  <a:srgbClr val="46647F"/>
                </a:solidFill>
              </a:rPr>
              <a:t>=</a:t>
            </a:r>
            <a:r>
              <a:rPr lang="en-US" sz="3600" b="1" dirty="0">
                <a:solidFill>
                  <a:srgbClr val="46647F"/>
                </a:solidFill>
              </a:rPr>
              <a:t> 316.7lbs</a:t>
            </a:r>
          </a:p>
        </p:txBody>
      </p:sp>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37527" y="1931745"/>
            <a:ext cx="11371873" cy="3478455"/>
          </a:xfrm>
          <a:prstGeom prst="rect">
            <a:avLst/>
          </a:prstGeom>
        </p:spPr>
      </p:pic>
      <p:sp>
        <p:nvSpPr>
          <p:cNvPr id="3" name="TextBox 2"/>
          <p:cNvSpPr txBox="1"/>
          <p:nvPr/>
        </p:nvSpPr>
        <p:spPr>
          <a:xfrm>
            <a:off x="3242650" y="680759"/>
            <a:ext cx="5706836" cy="769441"/>
          </a:xfrm>
          <a:prstGeom prst="rect">
            <a:avLst/>
          </a:prstGeom>
          <a:noFill/>
        </p:spPr>
        <p:txBody>
          <a:bodyPr wrap="none" rtlCol="0">
            <a:spAutoFit/>
          </a:bodyPr>
          <a:lstStyle/>
          <a:p>
            <a:pPr algn="ctr"/>
            <a:r>
              <a:rPr lang="id-ID" sz="4400" cap="all" dirty="0">
                <a:solidFill>
                  <a:schemeClr val="tx2"/>
                </a:solidFill>
                <a:latin typeface="+mj-lt"/>
              </a:rPr>
              <a:t>Platform Hazards</a:t>
            </a:r>
            <a:endParaRPr lang="en-US" sz="4400" cap="all" dirty="0">
              <a:solidFill>
                <a:schemeClr val="tx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
        <p:nvSpPr>
          <p:cNvPr id="5" name="TextBox 4"/>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PLATFORM-related regulations </a:t>
            </a:r>
            <a:r>
              <a:rPr lang="en-US" sz="2400" dirty="0">
                <a:solidFill>
                  <a:srgbClr val="595959"/>
                </a:solidFill>
              </a:rPr>
              <a:t>from your local jurisdiction in the space provided on page 64 of your </a:t>
            </a:r>
            <a:r>
              <a:rPr lang="en-US" sz="2400" i="1" dirty="0">
                <a:solidFill>
                  <a:srgbClr val="595959"/>
                </a:solidFill>
              </a:rPr>
              <a:t>Scaffold Fundamentals </a:t>
            </a:r>
            <a:r>
              <a:rPr lang="en-US" sz="2400" dirty="0">
                <a:solidFill>
                  <a:srgbClr val="595959"/>
                </a:solidFill>
              </a:rPr>
              <a:t>Study Guide.</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11150" y="132744"/>
            <a:ext cx="3117850" cy="673706"/>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68300" y="838200"/>
            <a:ext cx="2641600" cy="2921000"/>
          </a:xfrm>
          <a:prstGeom prst="rect">
            <a:avLst/>
          </a:prstGeom>
          <a:ln w="3175" cmpd="sng">
            <a:solidFill>
              <a:schemeClr val="tx1"/>
            </a:solidFill>
          </a:ln>
        </p:spPr>
      </p:pic>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333750" y="838200"/>
            <a:ext cx="2527300" cy="2895600"/>
          </a:xfrm>
          <a:prstGeom prst="rect">
            <a:avLst/>
          </a:prstGeom>
          <a:ln w="3175" cmpd="sng">
            <a:solidFill>
              <a:schemeClr val="tx1"/>
            </a:solidFill>
          </a:ln>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229349" y="831850"/>
            <a:ext cx="2996753" cy="2914650"/>
          </a:xfrm>
          <a:prstGeom prst="rect">
            <a:avLst/>
          </a:prstGeom>
          <a:ln w="3175" cmpd="sng">
            <a:solidFill>
              <a:schemeClr val="tx1"/>
            </a:solidFill>
          </a:ln>
        </p:spPr>
      </p:pic>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9556750" y="812800"/>
            <a:ext cx="2457450" cy="2927454"/>
          </a:xfrm>
          <a:prstGeom prst="rect">
            <a:avLst/>
          </a:prstGeom>
          <a:ln w="3175" cmpd="sng">
            <a:solidFill>
              <a:schemeClr val="tx1"/>
            </a:solidFill>
          </a:ln>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5621893" y="3905250"/>
            <a:ext cx="4188857" cy="2698750"/>
          </a:xfrm>
          <a:prstGeom prst="rect">
            <a:avLst/>
          </a:prstGeom>
          <a:ln w="3175" cmpd="sng">
            <a:solidFill>
              <a:schemeClr val="tx1"/>
            </a:solidFill>
          </a:ln>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2743200" y="3943350"/>
            <a:ext cx="2673350" cy="2673350"/>
          </a:xfrm>
          <a:prstGeom prst="rect">
            <a:avLst/>
          </a:prstGeom>
          <a:ln w="3175" cmpd="sng">
            <a:solidFill>
              <a:schemeClr val="tx1"/>
            </a:solidFill>
          </a:ln>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 name="TextBox 11"/>
          <p:cNvSpPr txBox="1"/>
          <p:nvPr/>
        </p:nvSpPr>
        <p:spPr>
          <a:xfrm>
            <a:off x="1879600" y="1308100"/>
            <a:ext cx="9398000" cy="4708981"/>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Access to working platforms must be </a:t>
            </a:r>
            <a:r>
              <a:rPr lang="en-US" sz="2400" cap="all" dirty="0">
                <a:solidFill>
                  <a:srgbClr val="595959"/>
                </a:solidFill>
              </a:rPr>
              <a:t>adequate and safe </a:t>
            </a:r>
            <a:r>
              <a:rPr lang="en-US" sz="2400" dirty="0">
                <a:solidFill>
                  <a:srgbClr val="595959"/>
                </a:solidFill>
              </a:rPr>
              <a:t>for the working conditions and type of work to be carried out. </a:t>
            </a:r>
          </a:p>
          <a:p>
            <a:pPr>
              <a:spcAft>
                <a:spcPts val="1800"/>
              </a:spcAft>
              <a:buFont typeface="Arial"/>
              <a:buChar char="•"/>
            </a:pPr>
            <a:r>
              <a:rPr lang="en-US" sz="2400" dirty="0">
                <a:solidFill>
                  <a:srgbClr val="595959"/>
                </a:solidFill>
              </a:rPr>
              <a:t> A scaffold platform should always be </a:t>
            </a:r>
            <a:r>
              <a:rPr lang="en-US" sz="2400" cap="all" dirty="0">
                <a:solidFill>
                  <a:srgbClr val="595959"/>
                </a:solidFill>
              </a:rPr>
              <a:t>fully planked</a:t>
            </a:r>
            <a:r>
              <a:rPr lang="en-US" sz="2400" dirty="0">
                <a:solidFill>
                  <a:srgbClr val="595959"/>
                </a:solidFill>
              </a:rPr>
              <a:t>.</a:t>
            </a:r>
          </a:p>
          <a:p>
            <a:pPr>
              <a:spcAft>
                <a:spcPts val="1800"/>
              </a:spcAft>
              <a:buFont typeface="Arial"/>
              <a:buChar char="•"/>
            </a:pPr>
            <a:r>
              <a:rPr lang="en-US" sz="2400" dirty="0">
                <a:solidFill>
                  <a:srgbClr val="595959"/>
                </a:solidFill>
              </a:rPr>
              <a:t> The quality of materials and manufacturing of every scaffold platform is very important.</a:t>
            </a:r>
          </a:p>
          <a:p>
            <a:pPr>
              <a:spcAft>
                <a:spcPts val="1800"/>
              </a:spcAft>
              <a:buFont typeface="Arial"/>
              <a:buChar char="•"/>
            </a:pPr>
            <a:r>
              <a:rPr lang="en-US" sz="2400" dirty="0">
                <a:solidFill>
                  <a:srgbClr val="595959"/>
                </a:solidFill>
              </a:rPr>
              <a:t> Every scaffold component must be </a:t>
            </a:r>
            <a:r>
              <a:rPr lang="en-US" sz="2400" cap="all" dirty="0">
                <a:solidFill>
                  <a:srgbClr val="595959"/>
                </a:solidFill>
              </a:rPr>
              <a:t>capable of supporting its own weight and at least 4 times the maximum intended load</a:t>
            </a:r>
            <a:r>
              <a:rPr lang="en-US" sz="2400" dirty="0">
                <a:solidFill>
                  <a:srgbClr val="595959"/>
                </a:solidFill>
              </a:rPr>
              <a:t>.</a:t>
            </a:r>
          </a:p>
          <a:p>
            <a:pPr>
              <a:spcAft>
                <a:spcPts val="1800"/>
              </a:spcAft>
              <a:buFont typeface="Arial"/>
              <a:buChar char="•"/>
            </a:pPr>
            <a:r>
              <a:rPr lang="en-US" sz="2400" dirty="0">
                <a:solidFill>
                  <a:srgbClr val="595959"/>
                </a:solidFill>
              </a:rPr>
              <a:t> Different types of planks and decks have different </a:t>
            </a:r>
            <a:r>
              <a:rPr lang="en-US" sz="2400" cap="all" dirty="0">
                <a:solidFill>
                  <a:srgbClr val="595959"/>
                </a:solidFill>
              </a:rPr>
              <a:t>load capacities </a:t>
            </a:r>
            <a:r>
              <a:rPr lang="en-US" sz="2400" dirty="0">
                <a:solidFill>
                  <a:srgbClr val="595959"/>
                </a:solidFill>
              </a:rPr>
              <a:t>that you need to be aware of. </a:t>
            </a:r>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 name="TextBox 14"/>
          <p:cNvSpPr txBox="1"/>
          <p:nvPr/>
        </p:nvSpPr>
        <p:spPr>
          <a:xfrm>
            <a:off x="1778000" y="1003300"/>
            <a:ext cx="9740900" cy="5647699"/>
          </a:xfrm>
          <a:prstGeom prst="rect">
            <a:avLst/>
          </a:prstGeom>
          <a:noFill/>
        </p:spPr>
        <p:txBody>
          <a:bodyPr wrap="square" rtlCol="0">
            <a:spAutoFit/>
          </a:bodyPr>
          <a:lstStyle/>
          <a:p>
            <a:pPr>
              <a:spcAft>
                <a:spcPts val="600"/>
              </a:spcAft>
              <a:buFont typeface="Arial"/>
              <a:buChar char="•"/>
            </a:pPr>
            <a:r>
              <a:rPr lang="en-US" sz="2400" dirty="0">
                <a:solidFill>
                  <a:srgbClr val="595959"/>
                </a:solidFill>
              </a:rPr>
              <a:t> Four (4) main categories of platforms: </a:t>
            </a:r>
          </a:p>
          <a:p>
            <a:pPr lvl="1">
              <a:buFont typeface="Arial"/>
              <a:buChar char="•"/>
            </a:pPr>
            <a:r>
              <a:rPr lang="en-US" sz="2400" dirty="0">
                <a:solidFill>
                  <a:srgbClr val="595959"/>
                </a:solidFill>
              </a:rPr>
              <a:t> Metal Planks </a:t>
            </a:r>
          </a:p>
          <a:p>
            <a:pPr lvl="1">
              <a:buFont typeface="Arial"/>
              <a:buChar char="•"/>
            </a:pPr>
            <a:r>
              <a:rPr lang="en-US" sz="2400" dirty="0">
                <a:solidFill>
                  <a:srgbClr val="595959"/>
                </a:solidFill>
              </a:rPr>
              <a:t> Wood Planks </a:t>
            </a:r>
          </a:p>
          <a:p>
            <a:pPr lvl="1">
              <a:buFont typeface="Arial"/>
              <a:buChar char="•"/>
            </a:pPr>
            <a:r>
              <a:rPr lang="en-US" sz="2400" dirty="0">
                <a:solidFill>
                  <a:srgbClr val="595959"/>
                </a:solidFill>
              </a:rPr>
              <a:t> Scaffold Decks</a:t>
            </a:r>
          </a:p>
          <a:p>
            <a:pPr lvl="1">
              <a:spcAft>
                <a:spcPts val="1200"/>
              </a:spcAft>
              <a:buFont typeface="Arial"/>
              <a:buChar char="•"/>
            </a:pPr>
            <a:r>
              <a:rPr lang="en-US" sz="2400" dirty="0">
                <a:solidFill>
                  <a:srgbClr val="595959"/>
                </a:solidFill>
              </a:rPr>
              <a:t> Composite Planks</a:t>
            </a:r>
          </a:p>
          <a:p>
            <a:pPr>
              <a:buFont typeface="Arial"/>
              <a:buChar char="•"/>
            </a:pPr>
            <a:r>
              <a:rPr lang="en-US" sz="2400" dirty="0">
                <a:solidFill>
                  <a:srgbClr val="595959"/>
                </a:solidFill>
              </a:rPr>
              <a:t> Solid sawn wood planks are stamped by an independent</a:t>
            </a:r>
          </a:p>
          <a:p>
            <a:r>
              <a:rPr lang="en-US" sz="2400" dirty="0">
                <a:solidFill>
                  <a:srgbClr val="595959"/>
                </a:solidFill>
              </a:rPr>
              <a:t>  inspection agency. Beware of non-scaffold grade planks with</a:t>
            </a:r>
          </a:p>
          <a:p>
            <a:pPr>
              <a:spcAft>
                <a:spcPts val="1200"/>
              </a:spcAft>
            </a:pPr>
            <a:r>
              <a:rPr lang="en-US" sz="2400" dirty="0">
                <a:solidFill>
                  <a:srgbClr val="595959"/>
                </a:solidFill>
              </a:rPr>
              <a:t>  misleading stamps and markings. </a:t>
            </a:r>
          </a:p>
          <a:p>
            <a:pPr>
              <a:spcAft>
                <a:spcPts val="1800"/>
              </a:spcAft>
              <a:buFont typeface="Arial"/>
              <a:buChar char="•"/>
            </a:pPr>
            <a:r>
              <a:rPr lang="en-US" sz="2400" dirty="0">
                <a:solidFill>
                  <a:srgbClr val="595959"/>
                </a:solidFill>
              </a:rPr>
              <a:t> Many scaffold </a:t>
            </a:r>
            <a:r>
              <a:rPr lang="en-US" sz="2400" cap="all" dirty="0">
                <a:solidFill>
                  <a:srgbClr val="595959"/>
                </a:solidFill>
              </a:rPr>
              <a:t>injuries</a:t>
            </a:r>
            <a:r>
              <a:rPr lang="en-US" sz="2400" dirty="0">
                <a:solidFill>
                  <a:srgbClr val="595959"/>
                </a:solidFill>
              </a:rPr>
              <a:t> are caused by </a:t>
            </a:r>
            <a:r>
              <a:rPr lang="en-US" sz="2400" cap="all" dirty="0">
                <a:solidFill>
                  <a:srgbClr val="595959"/>
                </a:solidFill>
              </a:rPr>
              <a:t>unsecured scaffold planks </a:t>
            </a:r>
            <a:r>
              <a:rPr lang="en-US" sz="2400" dirty="0">
                <a:solidFill>
                  <a:srgbClr val="595959"/>
                </a:solidFill>
              </a:rPr>
              <a:t>or planks that have </a:t>
            </a:r>
            <a:r>
              <a:rPr lang="en-US" sz="2400" cap="all" dirty="0">
                <a:solidFill>
                  <a:srgbClr val="595959"/>
                </a:solidFill>
              </a:rPr>
              <a:t>insufficient or too much overhang</a:t>
            </a:r>
            <a:r>
              <a:rPr lang="en-US" sz="2400" dirty="0">
                <a:solidFill>
                  <a:srgbClr val="595959"/>
                </a:solidFill>
              </a:rPr>
              <a:t>. </a:t>
            </a:r>
          </a:p>
          <a:p>
            <a:pPr>
              <a:spcAft>
                <a:spcPts val="1800"/>
              </a:spcAft>
              <a:buFont typeface="Arial"/>
              <a:buChar char="•"/>
            </a:pPr>
            <a:r>
              <a:rPr lang="en-US" sz="2400" dirty="0">
                <a:solidFill>
                  <a:srgbClr val="595959"/>
                </a:solidFill>
              </a:rPr>
              <a:t> Use only scaffold grade planks &amp; </a:t>
            </a:r>
            <a:r>
              <a:rPr lang="en-US" sz="2400" cap="all" dirty="0">
                <a:solidFill>
                  <a:srgbClr val="595959"/>
                </a:solidFill>
              </a:rPr>
              <a:t>inspect planks before use</a:t>
            </a:r>
            <a:r>
              <a:rPr lang="en-US" sz="2400" dirty="0">
                <a:solidFill>
                  <a:srgbClr val="595959"/>
                </a:solidFill>
              </a:rPr>
              <a:t>. </a:t>
            </a:r>
          </a:p>
          <a:p>
            <a:endParaRPr lang="en-US" dirty="0"/>
          </a:p>
        </p:txBody>
      </p:sp>
      <p:pic>
        <p:nvPicPr>
          <p:cNvPr id="18" name="Picture 1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2" y="5465761"/>
            <a:ext cx="752477"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310562" y="5008560"/>
            <a:ext cx="166687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12748" y="2523745"/>
            <a:ext cx="8386431" cy="830997"/>
          </a:xfrm>
          <a:prstGeom prst="rect">
            <a:avLst/>
          </a:prstGeom>
          <a:noFill/>
        </p:spPr>
        <p:txBody>
          <a:bodyPr wrap="none" rtlCol="0">
            <a:spAutoFit/>
          </a:bodyPr>
          <a:lstStyle/>
          <a:p>
            <a:pPr algn="ctr"/>
            <a:r>
              <a:rPr lang="id-ID" sz="4800" cap="all" dirty="0">
                <a:solidFill>
                  <a:schemeClr val="bg1"/>
                </a:solidFill>
              </a:rPr>
              <a:t>Guardrails &amp; Toeboards</a:t>
            </a:r>
          </a:p>
        </p:txBody>
      </p:sp>
      <p:sp>
        <p:nvSpPr>
          <p:cNvPr id="41" name="Rectangle 40"/>
          <p:cNvSpPr/>
          <p:nvPr/>
        </p:nvSpPr>
        <p:spPr>
          <a:xfrm>
            <a:off x="1625600" y="3303529"/>
            <a:ext cx="8781922" cy="446276"/>
          </a:xfrm>
          <a:prstGeom prst="rect">
            <a:avLst/>
          </a:prstGeom>
          <a:noFill/>
        </p:spPr>
        <p:txBody>
          <a:bodyPr wrap="square">
            <a:spAutoFit/>
          </a:bodyPr>
          <a:lstStyle/>
          <a:p>
            <a:pPr algn="ctr"/>
            <a:r>
              <a:rPr lang="id-ID" sz="2200" cap="all" dirty="0">
                <a:solidFill>
                  <a:srgbClr val="93F300"/>
                </a:solidFill>
                <a:latin typeface="Source Sans Pro Light" panose="020B0403030403020204" pitchFamily="34" charset="0"/>
              </a:rPr>
              <a:t>Fall protection and falling object protection</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892932" y="5600699"/>
            <a:ext cx="835269" cy="830997"/>
          </a:xfrm>
          <a:prstGeom prst="rect">
            <a:avLst/>
          </a:prstGeom>
          <a:noFill/>
        </p:spPr>
        <p:txBody>
          <a:bodyPr wrap="square" rtlCol="0">
            <a:spAutoFit/>
          </a:bodyPr>
          <a:lstStyle/>
          <a:p>
            <a:r>
              <a:rPr lang="en-US" sz="4800" dirty="0">
                <a:solidFill>
                  <a:schemeClr val="bg1"/>
                </a:solidFill>
              </a:rPr>
              <a:t>5</a:t>
            </a:r>
          </a:p>
        </p:txBody>
      </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P spid="2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ardrail_labeled.jpg"/>
          <p:cNvPicPr>
            <a:picLocks noChangeAspect="1"/>
          </p:cNvPicPr>
          <p:nvPr/>
        </p:nvPicPr>
        <p:blipFill>
          <a:blip r:embed="rId3"/>
          <a:stretch>
            <a:fillRect/>
          </a:stretch>
        </p:blipFill>
        <p:spPr>
          <a:xfrm>
            <a:off x="740664" y="865124"/>
            <a:ext cx="6519672" cy="5102352"/>
          </a:xfrm>
          <a:prstGeom prst="rect">
            <a:avLst/>
          </a:prstGeom>
        </p:spPr>
      </p:pic>
      <p:sp>
        <p:nvSpPr>
          <p:cNvPr id="3" name="TextBox 2"/>
          <p:cNvSpPr txBox="1"/>
          <p:nvPr/>
        </p:nvSpPr>
        <p:spPr>
          <a:xfrm>
            <a:off x="7692179" y="1506259"/>
            <a:ext cx="3970558" cy="2308324"/>
          </a:xfrm>
          <a:prstGeom prst="rect">
            <a:avLst/>
          </a:prstGeom>
          <a:noFill/>
        </p:spPr>
        <p:txBody>
          <a:bodyPr wrap="none" rtlCol="0">
            <a:spAutoFit/>
          </a:bodyPr>
          <a:lstStyle/>
          <a:p>
            <a:pPr algn="ctr"/>
            <a:r>
              <a:rPr lang="id-ID" sz="4800" cap="all" dirty="0">
                <a:solidFill>
                  <a:schemeClr val="tx2"/>
                </a:solidFill>
                <a:latin typeface="+mj-lt"/>
              </a:rPr>
              <a:t>Guardrails</a:t>
            </a:r>
          </a:p>
          <a:p>
            <a:pPr algn="ctr"/>
            <a:r>
              <a:rPr lang="id-ID" sz="4800" cap="all" dirty="0">
                <a:solidFill>
                  <a:schemeClr val="tx2"/>
                </a:solidFill>
                <a:latin typeface="+mj-lt"/>
              </a:rPr>
              <a:t>&amp;</a:t>
            </a:r>
          </a:p>
          <a:p>
            <a:pPr algn="ctr"/>
            <a:r>
              <a:rPr lang="id-ID" sz="4800" cap="all" dirty="0">
                <a:solidFill>
                  <a:schemeClr val="tx2"/>
                </a:solidFill>
                <a:latin typeface="+mj-lt"/>
              </a:rPr>
              <a:t>TOEBOARDS</a:t>
            </a:r>
            <a:endParaRPr lang="en-US" sz="4800" cap="all" dirty="0">
              <a:solidFill>
                <a:schemeClr val="tx2"/>
              </a:solidFill>
              <a:latin typeface="+mj-lt"/>
            </a:endParaRPr>
          </a:p>
        </p:txBody>
      </p:sp>
      <p:grpSp>
        <p:nvGrpSpPr>
          <p:cNvPr id="2" name="Group 9"/>
          <p:cNvGrpSpPr/>
          <p:nvPr/>
        </p:nvGrpSpPr>
        <p:grpSpPr>
          <a:xfrm>
            <a:off x="5943600" y="990600"/>
            <a:ext cx="1854200" cy="755651"/>
            <a:chOff x="5943600" y="990600"/>
            <a:chExt cx="1854200" cy="755651"/>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rot="19348732">
              <a:off x="5956299" y="1352551"/>
              <a:ext cx="711200" cy="393700"/>
            </a:xfrm>
            <a:prstGeom prst="rect">
              <a:avLst/>
            </a:prstGeom>
          </p:spPr>
        </p:pic>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943600" y="990600"/>
              <a:ext cx="1854200" cy="463550"/>
            </a:xfrm>
            <a:prstGeom prst="rect">
              <a:avLst/>
            </a:prstGeom>
          </p:spPr>
        </p:pic>
      </p:grpSp>
      <p:grpSp>
        <p:nvGrpSpPr>
          <p:cNvPr id="10" name="Group 11"/>
          <p:cNvGrpSpPr/>
          <p:nvPr/>
        </p:nvGrpSpPr>
        <p:grpSpPr>
          <a:xfrm>
            <a:off x="5029200" y="2667000"/>
            <a:ext cx="2425700" cy="469900"/>
            <a:chOff x="5029200" y="2667000"/>
            <a:chExt cx="2425700" cy="469900"/>
          </a:xfrm>
        </p:grpSpPr>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029200" y="2736850"/>
              <a:ext cx="711200" cy="393700"/>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5575300" y="2667000"/>
              <a:ext cx="1879600" cy="469900"/>
            </a:xfrm>
            <a:prstGeom prst="rect">
              <a:avLst/>
            </a:prstGeom>
          </p:spPr>
        </p:pic>
      </p:grpSp>
      <p:grpSp>
        <p:nvGrpSpPr>
          <p:cNvPr id="12" name="Group 13"/>
          <p:cNvGrpSpPr/>
          <p:nvPr/>
        </p:nvGrpSpPr>
        <p:grpSpPr>
          <a:xfrm>
            <a:off x="2616200" y="2241550"/>
            <a:ext cx="2247900" cy="488950"/>
            <a:chOff x="2616200" y="2241550"/>
            <a:chExt cx="2247900" cy="488950"/>
          </a:xfrm>
        </p:grpSpPr>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2616200" y="2241550"/>
              <a:ext cx="711200" cy="393700"/>
            </a:xfrm>
            <a:prstGeom prst="rect">
              <a:avLst/>
            </a:prstGeom>
          </p:spPr>
        </p:pic>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187700" y="2311400"/>
              <a:ext cx="1676400" cy="419100"/>
            </a:xfrm>
            <a:prstGeom prst="rect">
              <a:avLst/>
            </a:prstGeom>
          </p:spPr>
        </p:pic>
      </p:grpSp>
      <p:grpSp>
        <p:nvGrpSpPr>
          <p:cNvPr id="14" name="Group 15"/>
          <p:cNvGrpSpPr/>
          <p:nvPr/>
        </p:nvGrpSpPr>
        <p:grpSpPr>
          <a:xfrm>
            <a:off x="6934200" y="4114800"/>
            <a:ext cx="2413000" cy="466335"/>
            <a:chOff x="6934200" y="4114800"/>
            <a:chExt cx="2413000" cy="466335"/>
          </a:xfrm>
        </p:grpSpPr>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934200" y="4121150"/>
              <a:ext cx="711200" cy="393700"/>
            </a:xfrm>
            <a:prstGeom prst="rect">
              <a:avLst/>
            </a:prstGeom>
          </p:spPr>
        </p:pic>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7448550" y="4114800"/>
              <a:ext cx="1898650" cy="466335"/>
            </a:xfrm>
            <a:prstGeom prst="rect">
              <a:avLst/>
            </a:prstGeom>
          </p:spPr>
        </p:pic>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4">
                <a:alphaModFix amt="50000"/>
              </a:blip>
              <a:stretch>
                <a:fillRect/>
              </a:stretch>
            </p:blipFill>
          </mc:Choice>
          <mc:Fallback>
            <p:blipFill>
              <a:blip r:embed="rId15">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2937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11200" y="649534"/>
            <a:ext cx="4902200" cy="4176603"/>
          </a:xfrm>
          <a:prstGeom prst="rect">
            <a:avLst/>
          </a:prstGeom>
        </p:spPr>
      </p:pic>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286500" y="632459"/>
            <a:ext cx="3708400" cy="4202853"/>
          </a:xfrm>
          <a:prstGeom prst="rect">
            <a:avLst/>
          </a:prstGeom>
        </p:spPr>
      </p:pic>
      <p:sp>
        <p:nvSpPr>
          <p:cNvPr id="4" name="TextBox 3"/>
          <p:cNvSpPr txBox="1"/>
          <p:nvPr/>
        </p:nvSpPr>
        <p:spPr>
          <a:xfrm>
            <a:off x="6248400" y="4838700"/>
            <a:ext cx="3873500" cy="830997"/>
          </a:xfrm>
          <a:prstGeom prst="rect">
            <a:avLst/>
          </a:prstGeom>
          <a:noFill/>
        </p:spPr>
        <p:txBody>
          <a:bodyPr wrap="square" rtlCol="0">
            <a:spAutoFit/>
          </a:bodyPr>
          <a:lstStyle/>
          <a:p>
            <a:r>
              <a:rPr lang="en-US" sz="2400" dirty="0">
                <a:solidFill>
                  <a:srgbClr val="595959"/>
                </a:solidFill>
              </a:rPr>
              <a:t>Guardrail gates must swing INTO the platform.</a:t>
            </a: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6900" y="4838700"/>
            <a:ext cx="5207000" cy="1200328"/>
          </a:xfrm>
          <a:prstGeom prst="rect">
            <a:avLst/>
          </a:prstGeom>
          <a:noFill/>
        </p:spPr>
        <p:txBody>
          <a:bodyPr wrap="square" rtlCol="0">
            <a:spAutoFit/>
          </a:bodyPr>
          <a:lstStyle/>
          <a:p>
            <a:r>
              <a:rPr lang="en-US" sz="2400" dirty="0">
                <a:solidFill>
                  <a:srgbClr val="595959"/>
                </a:solidFill>
              </a:rPr>
              <a:t>Guardrails must be used on work platforms more than 10ft (3m) high (or according to local </a:t>
            </a:r>
            <a:r>
              <a:rPr lang="en-US" sz="2400" dirty="0" err="1">
                <a:solidFill>
                  <a:srgbClr val="595959"/>
                </a:solidFill>
              </a:rPr>
              <a:t>reg.s</a:t>
            </a:r>
            <a:r>
              <a:rPr lang="en-US" sz="2400" dirty="0">
                <a:solidFill>
                  <a:srgbClr val="595959"/>
                </a:solidFill>
              </a:rPr>
              <a:t>)</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0077536" y="4572000"/>
            <a:ext cx="2167379" cy="2286000"/>
            <a:chOff x="10077536" y="4572000"/>
            <a:chExt cx="2167379" cy="2286000"/>
          </a:xfrm>
        </p:grpSpPr>
        <p:sp>
          <p:nvSpPr>
            <p:cNvPr id="100" name="Rectangle 99"/>
            <p:cNvSpPr/>
            <p:nvPr/>
          </p:nvSpPr>
          <p:spPr>
            <a:xfrm>
              <a:off x="10158000" y="4572000"/>
              <a:ext cx="2034000" cy="228600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72" name="Freeform 13"/>
            <p:cNvSpPr>
              <a:spLocks noEditPoints="1"/>
            </p:cNvSpPr>
            <p:nvPr/>
          </p:nvSpPr>
          <p:spPr bwMode="auto">
            <a:xfrm>
              <a:off x="10843408" y="4902200"/>
              <a:ext cx="624692" cy="637943"/>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7" name="Group 6"/>
            <p:cNvGrpSpPr/>
            <p:nvPr/>
          </p:nvGrpSpPr>
          <p:grpSpPr>
            <a:xfrm>
              <a:off x="10077536" y="5613341"/>
              <a:ext cx="2167379" cy="1202327"/>
              <a:chOff x="10077536" y="5613341"/>
              <a:chExt cx="2167379" cy="1202327"/>
            </a:xfrm>
          </p:grpSpPr>
          <p:sp>
            <p:nvSpPr>
              <p:cNvPr id="63" name="TextBox 62"/>
              <p:cNvSpPr txBox="1"/>
              <p:nvPr/>
            </p:nvSpPr>
            <p:spPr>
              <a:xfrm>
                <a:off x="10245205" y="5613341"/>
                <a:ext cx="1729410" cy="461665"/>
              </a:xfrm>
              <a:prstGeom prst="rect">
                <a:avLst/>
              </a:prstGeom>
              <a:noFill/>
            </p:spPr>
            <p:txBody>
              <a:bodyPr wrap="none" rtlCol="0">
                <a:spAutoFit/>
              </a:bodyPr>
              <a:lstStyle/>
              <a:p>
                <a:pPr algn="ctr"/>
                <a:r>
                  <a:rPr lang="id-ID" sz="2400" cap="all" dirty="0">
                    <a:solidFill>
                      <a:schemeClr val="bg1"/>
                    </a:solidFill>
                    <a:latin typeface="+mj-lt"/>
                  </a:rPr>
                  <a:t>Feedback</a:t>
                </a:r>
              </a:p>
            </p:txBody>
          </p:sp>
          <p:sp>
            <p:nvSpPr>
              <p:cNvPr id="90" name="Rectangle 89"/>
              <p:cNvSpPr/>
              <p:nvPr/>
            </p:nvSpPr>
            <p:spPr>
              <a:xfrm>
                <a:off x="10077536" y="5984671"/>
                <a:ext cx="2167379" cy="830997"/>
              </a:xfrm>
              <a:prstGeom prst="rect">
                <a:avLst/>
              </a:prstGeom>
            </p:spPr>
            <p:txBody>
              <a:bodyPr wrap="square">
                <a:spAutoFit/>
              </a:bodyPr>
              <a:lstStyle/>
              <a:p>
                <a:pPr algn="ctr"/>
                <a:r>
                  <a:rPr lang="id-ID" sz="1600" dirty="0">
                    <a:solidFill>
                      <a:schemeClr val="bg1"/>
                    </a:solidFill>
                  </a:rPr>
                  <a:t>Please give honest feedback in your course evaluation.</a:t>
                </a:r>
              </a:p>
            </p:txBody>
          </p:sp>
        </p:grpSp>
      </p:grpSp>
      <p:grpSp>
        <p:nvGrpSpPr>
          <p:cNvPr id="126" name="Group 125"/>
          <p:cNvGrpSpPr/>
          <p:nvPr/>
        </p:nvGrpSpPr>
        <p:grpSpPr>
          <a:xfrm>
            <a:off x="-151769" y="2286000"/>
            <a:ext cx="2185769" cy="2286000"/>
            <a:chOff x="-151769" y="2286000"/>
            <a:chExt cx="2185769" cy="2286000"/>
          </a:xfrm>
        </p:grpSpPr>
        <p:grpSp>
          <p:nvGrpSpPr>
            <p:cNvPr id="89" name="Group 88"/>
            <p:cNvGrpSpPr/>
            <p:nvPr/>
          </p:nvGrpSpPr>
          <p:grpSpPr>
            <a:xfrm>
              <a:off x="-151769" y="2286000"/>
              <a:ext cx="2185769" cy="2286000"/>
              <a:chOff x="-151769" y="4572000"/>
              <a:chExt cx="2185769" cy="2286000"/>
            </a:xfrm>
          </p:grpSpPr>
          <p:sp>
            <p:nvSpPr>
              <p:cNvPr id="93" name="Rectangle 92"/>
              <p:cNvSpPr/>
              <p:nvPr/>
            </p:nvSpPr>
            <p:spPr>
              <a:xfrm>
                <a:off x="0" y="4572000"/>
                <a:ext cx="2034000" cy="2286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2" name="Group 1"/>
              <p:cNvGrpSpPr/>
              <p:nvPr/>
            </p:nvGrpSpPr>
            <p:grpSpPr>
              <a:xfrm>
                <a:off x="-151769" y="5486663"/>
                <a:ext cx="2167379" cy="966808"/>
                <a:chOff x="-151769" y="5486663"/>
                <a:chExt cx="2167379" cy="966808"/>
              </a:xfrm>
            </p:grpSpPr>
            <p:sp>
              <p:nvSpPr>
                <p:cNvPr id="142" name="TextBox 141"/>
                <p:cNvSpPr txBox="1"/>
                <p:nvPr/>
              </p:nvSpPr>
              <p:spPr>
                <a:xfrm>
                  <a:off x="222536" y="5486663"/>
                  <a:ext cx="1469573" cy="477054"/>
                </a:xfrm>
                <a:prstGeom prst="rect">
                  <a:avLst/>
                </a:prstGeom>
                <a:noFill/>
              </p:spPr>
              <p:txBody>
                <a:bodyPr wrap="none" rtlCol="0">
                  <a:spAutoFit/>
                </a:bodyPr>
                <a:lstStyle/>
                <a:p>
                  <a:pPr algn="ctr"/>
                  <a:r>
                    <a:rPr lang="id-ID" sz="2400" cap="all" dirty="0">
                      <a:solidFill>
                        <a:schemeClr val="bg1"/>
                      </a:solidFill>
                      <a:latin typeface="+mj-lt"/>
                    </a:rPr>
                    <a:t>Respect</a:t>
                  </a:r>
                </a:p>
              </p:txBody>
            </p:sp>
            <p:sp>
              <p:nvSpPr>
                <p:cNvPr id="143" name="Rectangle 142"/>
                <p:cNvSpPr/>
                <p:nvPr/>
              </p:nvSpPr>
              <p:spPr>
                <a:xfrm>
                  <a:off x="-151769" y="5868695"/>
                  <a:ext cx="2167379" cy="584776"/>
                </a:xfrm>
                <a:prstGeom prst="rect">
                  <a:avLst/>
                </a:prstGeom>
              </p:spPr>
              <p:txBody>
                <a:bodyPr wrap="square">
                  <a:spAutoFit/>
                </a:bodyPr>
                <a:lstStyle/>
                <a:p>
                  <a:pPr algn="ctr"/>
                  <a:r>
                    <a:rPr lang="id-ID" sz="1600" dirty="0">
                      <a:solidFill>
                        <a:schemeClr val="bg1"/>
                      </a:solidFill>
                    </a:rPr>
                    <a:t>Give everyone </a:t>
                  </a:r>
                </a:p>
                <a:p>
                  <a:pPr algn="ctr"/>
                  <a:r>
                    <a:rPr lang="id-ID" sz="1600" dirty="0">
                      <a:solidFill>
                        <a:schemeClr val="bg1"/>
                      </a:solidFill>
                    </a:rPr>
                    <a:t>your respect.</a:t>
                  </a:r>
                </a:p>
              </p:txBody>
            </p:sp>
          </p:grpSp>
        </p:grpSp>
        <p:grpSp>
          <p:nvGrpSpPr>
            <p:cNvPr id="74" name="Group 73"/>
            <p:cNvGrpSpPr/>
            <p:nvPr/>
          </p:nvGrpSpPr>
          <p:grpSpPr>
            <a:xfrm>
              <a:off x="622300" y="2489200"/>
              <a:ext cx="635000" cy="622299"/>
              <a:chOff x="1822450" y="3713163"/>
              <a:chExt cx="366713" cy="366713"/>
            </a:xfrm>
          </p:grpSpPr>
          <p:sp>
            <p:nvSpPr>
              <p:cNvPr id="75" name="Freeform 118"/>
              <p:cNvSpPr>
                <a:spLocks noEditPoints="1"/>
              </p:cNvSpPr>
              <p:nvPr/>
            </p:nvSpPr>
            <p:spPr bwMode="auto">
              <a:xfrm>
                <a:off x="1822450" y="3713163"/>
                <a:ext cx="366713" cy="36671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60 h 64"/>
                  <a:gd name="T12" fmla="*/ 4 w 64"/>
                  <a:gd name="T13" fmla="*/ 32 h 64"/>
                  <a:gd name="T14" fmla="*/ 32 w 64"/>
                  <a:gd name="T15" fmla="*/ 4 h 64"/>
                  <a:gd name="T16" fmla="*/ 60 w 64"/>
                  <a:gd name="T17" fmla="*/ 32 h 64"/>
                  <a:gd name="T18" fmla="*/ 32 w 64"/>
                  <a:gd name="T1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119"/>
              <p:cNvSpPr>
                <a:spLocks/>
              </p:cNvSpPr>
              <p:nvPr/>
            </p:nvSpPr>
            <p:spPr bwMode="auto">
              <a:xfrm>
                <a:off x="1890713" y="3919538"/>
                <a:ext cx="230188" cy="69850"/>
              </a:xfrm>
              <a:custGeom>
                <a:avLst/>
                <a:gdLst>
                  <a:gd name="T0" fmla="*/ 40 w 40"/>
                  <a:gd name="T1" fmla="*/ 0 h 12"/>
                  <a:gd name="T2" fmla="*/ 20 w 40"/>
                  <a:gd name="T3" fmla="*/ 8 h 12"/>
                  <a:gd name="T4" fmla="*/ 0 w 40"/>
                  <a:gd name="T5" fmla="*/ 0 h 12"/>
                  <a:gd name="T6" fmla="*/ 0 w 40"/>
                  <a:gd name="T7" fmla="*/ 0 h 12"/>
                  <a:gd name="T8" fmla="*/ 2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35" y="5"/>
                      <a:pt x="28" y="8"/>
                      <a:pt x="20" y="8"/>
                    </a:cubicBezTo>
                    <a:cubicBezTo>
                      <a:pt x="12" y="8"/>
                      <a:pt x="5" y="5"/>
                      <a:pt x="0" y="0"/>
                    </a:cubicBezTo>
                    <a:cubicBezTo>
                      <a:pt x="0" y="0"/>
                      <a:pt x="0" y="0"/>
                      <a:pt x="0" y="0"/>
                    </a:cubicBezTo>
                    <a:cubicBezTo>
                      <a:pt x="6" y="7"/>
                      <a:pt x="10" y="12"/>
                      <a:pt x="20" y="12"/>
                    </a:cubicBezTo>
                    <a:cubicBezTo>
                      <a:pt x="30" y="12"/>
                      <a:pt x="34" y="7"/>
                      <a:pt x="4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Oval 120"/>
              <p:cNvSpPr>
                <a:spLocks noChangeArrowheads="1"/>
              </p:cNvSpPr>
              <p:nvPr/>
            </p:nvSpPr>
            <p:spPr bwMode="auto">
              <a:xfrm>
                <a:off x="1936750" y="3805238"/>
                <a:ext cx="46038" cy="68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1" name="Oval 121"/>
              <p:cNvSpPr>
                <a:spLocks noChangeArrowheads="1"/>
              </p:cNvSpPr>
              <p:nvPr/>
            </p:nvSpPr>
            <p:spPr bwMode="auto">
              <a:xfrm>
                <a:off x="2028825" y="3805238"/>
                <a:ext cx="46038" cy="68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33" name="Group 132"/>
          <p:cNvGrpSpPr/>
          <p:nvPr/>
        </p:nvGrpSpPr>
        <p:grpSpPr>
          <a:xfrm>
            <a:off x="4024270" y="2286537"/>
            <a:ext cx="2167379" cy="2286000"/>
            <a:chOff x="3986170" y="2311937"/>
            <a:chExt cx="2167379" cy="2286000"/>
          </a:xfrm>
        </p:grpSpPr>
        <p:sp>
          <p:nvSpPr>
            <p:cNvPr id="96" name="Rectangle 95"/>
            <p:cNvSpPr/>
            <p:nvPr/>
          </p:nvSpPr>
          <p:spPr>
            <a:xfrm>
              <a:off x="4035350" y="2311937"/>
              <a:ext cx="2078494" cy="2286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grpSp>
          <p:nvGrpSpPr>
            <p:cNvPr id="4" name="Group 3"/>
            <p:cNvGrpSpPr/>
            <p:nvPr/>
          </p:nvGrpSpPr>
          <p:grpSpPr>
            <a:xfrm>
              <a:off x="3986170" y="3228180"/>
              <a:ext cx="2167379" cy="1200329"/>
              <a:chOff x="4000987" y="3200663"/>
              <a:chExt cx="2167379" cy="1200329"/>
            </a:xfrm>
          </p:grpSpPr>
          <p:sp>
            <p:nvSpPr>
              <p:cNvPr id="138" name="TextBox 137"/>
              <p:cNvSpPr txBox="1"/>
              <p:nvPr/>
            </p:nvSpPr>
            <p:spPr>
              <a:xfrm>
                <a:off x="4668116" y="3200663"/>
                <a:ext cx="833131" cy="461665"/>
              </a:xfrm>
              <a:prstGeom prst="rect">
                <a:avLst/>
              </a:prstGeom>
              <a:noFill/>
            </p:spPr>
            <p:txBody>
              <a:bodyPr wrap="none" rtlCol="0">
                <a:spAutoFit/>
              </a:bodyPr>
              <a:lstStyle/>
              <a:p>
                <a:pPr algn="ctr"/>
                <a:r>
                  <a:rPr lang="id-ID" sz="2400" cap="all" dirty="0">
                    <a:solidFill>
                      <a:schemeClr val="bg1"/>
                    </a:solidFill>
                    <a:latin typeface="+mj-lt"/>
                  </a:rPr>
                  <a:t>Time</a:t>
                </a:r>
              </a:p>
            </p:txBody>
          </p:sp>
          <p:sp>
            <p:nvSpPr>
              <p:cNvPr id="139" name="Rectangle 138"/>
              <p:cNvSpPr/>
              <p:nvPr/>
            </p:nvSpPr>
            <p:spPr>
              <a:xfrm>
                <a:off x="4000987" y="3569995"/>
                <a:ext cx="2167379" cy="830997"/>
              </a:xfrm>
              <a:prstGeom prst="rect">
                <a:avLst/>
              </a:prstGeom>
            </p:spPr>
            <p:txBody>
              <a:bodyPr wrap="square">
                <a:spAutoFit/>
              </a:bodyPr>
              <a:lstStyle/>
              <a:p>
                <a:pPr algn="ctr"/>
                <a:r>
                  <a:rPr lang="id-ID" sz="1600" dirty="0">
                    <a:solidFill>
                      <a:schemeClr val="bg1"/>
                    </a:solidFill>
                  </a:rPr>
                  <a:t>Keep comments brief. Return from breaks on time.</a:t>
                </a:r>
              </a:p>
            </p:txBody>
          </p:sp>
        </p:grpSp>
        <p:grpSp>
          <p:nvGrpSpPr>
            <p:cNvPr id="88" name="Group 87"/>
            <p:cNvGrpSpPr/>
            <p:nvPr/>
          </p:nvGrpSpPr>
          <p:grpSpPr>
            <a:xfrm>
              <a:off x="4823089" y="2460096"/>
              <a:ext cx="536311" cy="753004"/>
              <a:chOff x="8137525" y="1941513"/>
              <a:chExt cx="331787" cy="482600"/>
            </a:xfrm>
            <a:solidFill>
              <a:schemeClr val="bg1"/>
            </a:solidFill>
          </p:grpSpPr>
          <p:sp>
            <p:nvSpPr>
              <p:cNvPr id="95" name="Oval 61"/>
              <p:cNvSpPr>
                <a:spLocks noChangeArrowheads="1"/>
              </p:cNvSpPr>
              <p:nvPr/>
            </p:nvSpPr>
            <p:spPr bwMode="auto">
              <a:xfrm>
                <a:off x="8272463" y="2078038"/>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Oval 62"/>
              <p:cNvSpPr>
                <a:spLocks noChangeArrowheads="1"/>
              </p:cNvSpPr>
              <p:nvPr/>
            </p:nvSpPr>
            <p:spPr bwMode="auto">
              <a:xfrm>
                <a:off x="8272463" y="2259013"/>
                <a:ext cx="30162"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Oval 63"/>
              <p:cNvSpPr>
                <a:spLocks noChangeArrowheads="1"/>
              </p:cNvSpPr>
              <p:nvPr/>
            </p:nvSpPr>
            <p:spPr bwMode="auto">
              <a:xfrm>
                <a:off x="8183563"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2" name="Oval 64"/>
              <p:cNvSpPr>
                <a:spLocks noChangeArrowheads="1"/>
              </p:cNvSpPr>
              <p:nvPr/>
            </p:nvSpPr>
            <p:spPr bwMode="auto">
              <a:xfrm>
                <a:off x="8362950"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Freeform 65"/>
              <p:cNvSpPr>
                <a:spLocks/>
              </p:cNvSpPr>
              <p:nvPr/>
            </p:nvSpPr>
            <p:spPr bwMode="auto">
              <a:xfrm>
                <a:off x="8208963"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Freeform 66"/>
              <p:cNvSpPr>
                <a:spLocks/>
              </p:cNvSpPr>
              <p:nvPr/>
            </p:nvSpPr>
            <p:spPr bwMode="auto">
              <a:xfrm>
                <a:off x="8208963" y="2103438"/>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5" name="Freeform 67"/>
              <p:cNvSpPr>
                <a:spLocks/>
              </p:cNvSpPr>
              <p:nvPr/>
            </p:nvSpPr>
            <p:spPr bwMode="auto">
              <a:xfrm>
                <a:off x="8337550"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6" name="Freeform 68"/>
              <p:cNvSpPr>
                <a:spLocks noEditPoints="1"/>
              </p:cNvSpPr>
              <p:nvPr/>
            </p:nvSpPr>
            <p:spPr bwMode="auto">
              <a:xfrm>
                <a:off x="8137525" y="1941513"/>
                <a:ext cx="331787" cy="482600"/>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7" name="Freeform 69"/>
              <p:cNvSpPr>
                <a:spLocks/>
              </p:cNvSpPr>
              <p:nvPr/>
            </p:nvSpPr>
            <p:spPr bwMode="auto">
              <a:xfrm>
                <a:off x="8272463" y="2108201"/>
                <a:ext cx="90487"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122" name="Rectangle 121"/>
          <p:cNvSpPr/>
          <p:nvPr/>
        </p:nvSpPr>
        <p:spPr>
          <a:xfrm>
            <a:off x="2029883" y="-25400"/>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56" name="Group 155"/>
          <p:cNvGrpSpPr/>
          <p:nvPr/>
        </p:nvGrpSpPr>
        <p:grpSpPr>
          <a:xfrm>
            <a:off x="1949359" y="961165"/>
            <a:ext cx="2167379" cy="1225729"/>
            <a:chOff x="1758859" y="961165"/>
            <a:chExt cx="2167379" cy="1225729"/>
          </a:xfrm>
        </p:grpSpPr>
        <p:sp>
          <p:nvSpPr>
            <p:cNvPr id="136" name="TextBox 135"/>
            <p:cNvSpPr txBox="1"/>
            <p:nvPr/>
          </p:nvSpPr>
          <p:spPr>
            <a:xfrm>
              <a:off x="2305842" y="961165"/>
              <a:ext cx="1073431" cy="461665"/>
            </a:xfrm>
            <a:prstGeom prst="rect">
              <a:avLst/>
            </a:prstGeom>
            <a:noFill/>
          </p:spPr>
          <p:txBody>
            <a:bodyPr wrap="none" rtlCol="0">
              <a:spAutoFit/>
            </a:bodyPr>
            <a:lstStyle/>
            <a:p>
              <a:pPr algn="ctr"/>
              <a:r>
                <a:rPr lang="id-ID" sz="2400" cap="all" dirty="0">
                  <a:solidFill>
                    <a:schemeClr val="bg1"/>
                  </a:solidFill>
                  <a:latin typeface="+mj-lt"/>
                </a:rPr>
                <a:t>Listen</a:t>
              </a:r>
            </a:p>
          </p:txBody>
        </p:sp>
        <p:sp>
          <p:nvSpPr>
            <p:cNvPr id="137" name="Rectangle 136"/>
            <p:cNvSpPr/>
            <p:nvPr/>
          </p:nvSpPr>
          <p:spPr>
            <a:xfrm>
              <a:off x="1758859" y="1355897"/>
              <a:ext cx="2167379" cy="830997"/>
            </a:xfrm>
            <a:prstGeom prst="rect">
              <a:avLst/>
            </a:prstGeom>
          </p:spPr>
          <p:txBody>
            <a:bodyPr wrap="square">
              <a:spAutoFit/>
            </a:bodyPr>
            <a:lstStyle/>
            <a:p>
              <a:pPr algn="ctr"/>
              <a:r>
                <a:rPr lang="id-ID" sz="1600" dirty="0">
                  <a:solidFill>
                    <a:schemeClr val="bg1"/>
                  </a:solidFill>
                </a:rPr>
                <a:t>Practice active listening. </a:t>
              </a:r>
            </a:p>
            <a:p>
              <a:pPr algn="ctr"/>
              <a:r>
                <a:rPr lang="id-ID" sz="1600" dirty="0">
                  <a:solidFill>
                    <a:schemeClr val="bg1"/>
                  </a:solidFill>
                </a:rPr>
                <a:t>Avoid distractions</a:t>
              </a:r>
            </a:p>
          </p:txBody>
        </p:sp>
      </p:grpSp>
      <p:grpSp>
        <p:nvGrpSpPr>
          <p:cNvPr id="132" name="Group 131"/>
          <p:cNvGrpSpPr/>
          <p:nvPr/>
        </p:nvGrpSpPr>
        <p:grpSpPr>
          <a:xfrm>
            <a:off x="1926182" y="4572000"/>
            <a:ext cx="2167379" cy="2286000"/>
            <a:chOff x="1926182" y="4572000"/>
            <a:chExt cx="2167379" cy="2286000"/>
          </a:xfrm>
        </p:grpSpPr>
        <p:sp>
          <p:nvSpPr>
            <p:cNvPr id="94" name="Rectangle 93"/>
            <p:cNvSpPr/>
            <p:nvPr/>
          </p:nvSpPr>
          <p:spPr>
            <a:xfrm>
              <a:off x="2026754" y="4572000"/>
              <a:ext cx="2066210"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3" name="Group 2"/>
            <p:cNvGrpSpPr/>
            <p:nvPr/>
          </p:nvGrpSpPr>
          <p:grpSpPr>
            <a:xfrm>
              <a:off x="1926182" y="5562541"/>
              <a:ext cx="2167379" cy="1276529"/>
              <a:chOff x="1926182" y="5562541"/>
              <a:chExt cx="2167379" cy="1276529"/>
            </a:xfrm>
          </p:grpSpPr>
          <p:sp>
            <p:nvSpPr>
              <p:cNvPr id="91" name="TextBox 90"/>
              <p:cNvSpPr txBox="1"/>
              <p:nvPr/>
            </p:nvSpPr>
            <p:spPr>
              <a:xfrm>
                <a:off x="2314614" y="5562541"/>
                <a:ext cx="1390525" cy="461665"/>
              </a:xfrm>
              <a:prstGeom prst="rect">
                <a:avLst/>
              </a:prstGeom>
              <a:noFill/>
            </p:spPr>
            <p:txBody>
              <a:bodyPr wrap="none" rtlCol="0">
                <a:spAutoFit/>
              </a:bodyPr>
              <a:lstStyle/>
              <a:p>
                <a:pPr algn="ctr"/>
                <a:r>
                  <a:rPr lang="id-ID" sz="2400" cap="all" dirty="0">
                    <a:solidFill>
                      <a:schemeClr val="bg1"/>
                    </a:solidFill>
                    <a:latin typeface="+mj-lt"/>
                  </a:rPr>
                  <a:t>Phones</a:t>
                </a:r>
              </a:p>
            </p:txBody>
          </p:sp>
          <p:sp>
            <p:nvSpPr>
              <p:cNvPr id="92" name="Rectangle 91"/>
              <p:cNvSpPr/>
              <p:nvPr/>
            </p:nvSpPr>
            <p:spPr>
              <a:xfrm>
                <a:off x="1926182" y="6008073"/>
                <a:ext cx="2167379" cy="830997"/>
              </a:xfrm>
              <a:prstGeom prst="rect">
                <a:avLst/>
              </a:prstGeom>
            </p:spPr>
            <p:txBody>
              <a:bodyPr wrap="square">
                <a:spAutoFit/>
              </a:bodyPr>
              <a:lstStyle/>
              <a:p>
                <a:pPr algn="ctr"/>
                <a:r>
                  <a:rPr lang="id-ID" sz="1600" dirty="0">
                    <a:solidFill>
                      <a:schemeClr val="bg1"/>
                    </a:solidFill>
                  </a:rPr>
                  <a:t>Phones on silent. Focus on</a:t>
                </a:r>
              </a:p>
              <a:p>
                <a:pPr algn="ctr"/>
                <a:r>
                  <a:rPr lang="id-ID" sz="1600" dirty="0">
                    <a:solidFill>
                      <a:schemeClr val="bg1"/>
                    </a:solidFill>
                  </a:rPr>
                  <a:t> the training.</a:t>
                </a:r>
              </a:p>
            </p:txBody>
          </p:sp>
        </p:grpSp>
        <p:grpSp>
          <p:nvGrpSpPr>
            <p:cNvPr id="108" name="Group 107"/>
            <p:cNvGrpSpPr/>
            <p:nvPr/>
          </p:nvGrpSpPr>
          <p:grpSpPr>
            <a:xfrm>
              <a:off x="2768600" y="4796367"/>
              <a:ext cx="541339" cy="753533"/>
              <a:chOff x="2678113" y="3927476"/>
              <a:chExt cx="250825" cy="365125"/>
            </a:xfrm>
          </p:grpSpPr>
          <p:sp>
            <p:nvSpPr>
              <p:cNvPr id="109" name="Rectangle 36"/>
              <p:cNvSpPr>
                <a:spLocks noChangeArrowheads="1"/>
              </p:cNvSpPr>
              <p:nvPr/>
            </p:nvSpPr>
            <p:spPr bwMode="auto">
              <a:xfrm>
                <a:off x="2722563" y="4017963"/>
                <a:ext cx="160337" cy="1381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0" name="Rectangle 37"/>
              <p:cNvSpPr>
                <a:spLocks noChangeArrowheads="1"/>
              </p:cNvSpPr>
              <p:nvPr/>
            </p:nvSpPr>
            <p:spPr bwMode="auto">
              <a:xfrm>
                <a:off x="2768600" y="3973513"/>
                <a:ext cx="6826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1" name="Freeform 38"/>
              <p:cNvSpPr>
                <a:spLocks noEditPoints="1"/>
              </p:cNvSpPr>
              <p:nvPr/>
            </p:nvSpPr>
            <p:spPr bwMode="auto">
              <a:xfrm>
                <a:off x="2678113" y="3927476"/>
                <a:ext cx="250825" cy="365125"/>
              </a:xfrm>
              <a:custGeom>
                <a:avLst/>
                <a:gdLst>
                  <a:gd name="T0" fmla="*/ 36 w 44"/>
                  <a:gd name="T1" fmla="*/ 0 h 64"/>
                  <a:gd name="T2" fmla="*/ 8 w 44"/>
                  <a:gd name="T3" fmla="*/ 0 h 64"/>
                  <a:gd name="T4" fmla="*/ 0 w 44"/>
                  <a:gd name="T5" fmla="*/ 8 h 64"/>
                  <a:gd name="T6" fmla="*/ 0 w 44"/>
                  <a:gd name="T7" fmla="*/ 56 h 64"/>
                  <a:gd name="T8" fmla="*/ 8 w 44"/>
                  <a:gd name="T9" fmla="*/ 64 h 64"/>
                  <a:gd name="T10" fmla="*/ 36 w 44"/>
                  <a:gd name="T11" fmla="*/ 64 h 64"/>
                  <a:gd name="T12" fmla="*/ 44 w 44"/>
                  <a:gd name="T13" fmla="*/ 56 h 64"/>
                  <a:gd name="T14" fmla="*/ 44 w 44"/>
                  <a:gd name="T15" fmla="*/ 8 h 64"/>
                  <a:gd name="T16" fmla="*/ 36 w 44"/>
                  <a:gd name="T17" fmla="*/ 0 h 64"/>
                  <a:gd name="T18" fmla="*/ 40 w 44"/>
                  <a:gd name="T19" fmla="*/ 56 h 64"/>
                  <a:gd name="T20" fmla="*/ 36 w 44"/>
                  <a:gd name="T21" fmla="*/ 60 h 64"/>
                  <a:gd name="T22" fmla="*/ 8 w 44"/>
                  <a:gd name="T23" fmla="*/ 60 h 64"/>
                  <a:gd name="T24" fmla="*/ 4 w 44"/>
                  <a:gd name="T25" fmla="*/ 56 h 64"/>
                  <a:gd name="T26" fmla="*/ 4 w 44"/>
                  <a:gd name="T27" fmla="*/ 8 h 64"/>
                  <a:gd name="T28" fmla="*/ 8 w 44"/>
                  <a:gd name="T29" fmla="*/ 4 h 64"/>
                  <a:gd name="T30" fmla="*/ 36 w 44"/>
                  <a:gd name="T31" fmla="*/ 4 h 64"/>
                  <a:gd name="T32" fmla="*/ 40 w 44"/>
                  <a:gd name="T33" fmla="*/ 8 h 64"/>
                  <a:gd name="T34" fmla="*/ 40 w 44"/>
                  <a:gd name="T3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4">
                    <a:moveTo>
                      <a:pt x="36" y="0"/>
                    </a:moveTo>
                    <a:cubicBezTo>
                      <a:pt x="8" y="0"/>
                      <a:pt x="8" y="0"/>
                      <a:pt x="8" y="0"/>
                    </a:cubicBezTo>
                    <a:cubicBezTo>
                      <a:pt x="4" y="0"/>
                      <a:pt x="0" y="4"/>
                      <a:pt x="0" y="8"/>
                    </a:cubicBezTo>
                    <a:cubicBezTo>
                      <a:pt x="0" y="56"/>
                      <a:pt x="0" y="56"/>
                      <a:pt x="0" y="56"/>
                    </a:cubicBezTo>
                    <a:cubicBezTo>
                      <a:pt x="0" y="60"/>
                      <a:pt x="4" y="64"/>
                      <a:pt x="8" y="64"/>
                    </a:cubicBezTo>
                    <a:cubicBezTo>
                      <a:pt x="36" y="64"/>
                      <a:pt x="36" y="64"/>
                      <a:pt x="36" y="64"/>
                    </a:cubicBezTo>
                    <a:cubicBezTo>
                      <a:pt x="40" y="64"/>
                      <a:pt x="44" y="60"/>
                      <a:pt x="44" y="56"/>
                    </a:cubicBezTo>
                    <a:cubicBezTo>
                      <a:pt x="44" y="8"/>
                      <a:pt x="44" y="8"/>
                      <a:pt x="44" y="8"/>
                    </a:cubicBezTo>
                    <a:cubicBezTo>
                      <a:pt x="44" y="4"/>
                      <a:pt x="40" y="0"/>
                      <a:pt x="36" y="0"/>
                    </a:cubicBezTo>
                    <a:close/>
                    <a:moveTo>
                      <a:pt x="40" y="56"/>
                    </a:moveTo>
                    <a:cubicBezTo>
                      <a:pt x="40" y="58"/>
                      <a:pt x="38" y="60"/>
                      <a:pt x="36" y="60"/>
                    </a:cubicBezTo>
                    <a:cubicBezTo>
                      <a:pt x="8" y="60"/>
                      <a:pt x="8" y="60"/>
                      <a:pt x="8" y="60"/>
                    </a:cubicBezTo>
                    <a:cubicBezTo>
                      <a:pt x="6" y="60"/>
                      <a:pt x="4" y="58"/>
                      <a:pt x="4" y="56"/>
                    </a:cubicBezTo>
                    <a:cubicBezTo>
                      <a:pt x="4" y="8"/>
                      <a:pt x="4" y="8"/>
                      <a:pt x="4" y="8"/>
                    </a:cubicBezTo>
                    <a:cubicBezTo>
                      <a:pt x="4" y="6"/>
                      <a:pt x="6" y="4"/>
                      <a:pt x="8" y="4"/>
                    </a:cubicBezTo>
                    <a:cubicBezTo>
                      <a:pt x="36" y="4"/>
                      <a:pt x="36" y="4"/>
                      <a:pt x="36" y="4"/>
                    </a:cubicBezTo>
                    <a:cubicBezTo>
                      <a:pt x="38" y="4"/>
                      <a:pt x="40" y="6"/>
                      <a:pt x="40" y="8"/>
                    </a:cubicBezTo>
                    <a:lnTo>
                      <a:pt x="4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2" name="Rectangle 39"/>
              <p:cNvSpPr>
                <a:spLocks noChangeArrowheads="1"/>
              </p:cNvSpPr>
              <p:nvPr/>
            </p:nvSpPr>
            <p:spPr bwMode="auto">
              <a:xfrm>
                <a:off x="2722563" y="4224338"/>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3" name="Rectangle 40"/>
              <p:cNvSpPr>
                <a:spLocks noChangeArrowheads="1"/>
              </p:cNvSpPr>
              <p:nvPr/>
            </p:nvSpPr>
            <p:spPr bwMode="auto">
              <a:xfrm>
                <a:off x="2768600" y="4224338"/>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4" name="Rectangle 41"/>
              <p:cNvSpPr>
                <a:spLocks noChangeArrowheads="1"/>
              </p:cNvSpPr>
              <p:nvPr/>
            </p:nvSpPr>
            <p:spPr bwMode="auto">
              <a:xfrm>
                <a:off x="2814638" y="4224338"/>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5" name="Rectangle 42"/>
              <p:cNvSpPr>
                <a:spLocks noChangeArrowheads="1"/>
              </p:cNvSpPr>
              <p:nvPr/>
            </p:nvSpPr>
            <p:spPr bwMode="auto">
              <a:xfrm>
                <a:off x="2860675" y="4224338"/>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6" name="Rectangle 43"/>
              <p:cNvSpPr>
                <a:spLocks noChangeArrowheads="1"/>
              </p:cNvSpPr>
              <p:nvPr/>
            </p:nvSpPr>
            <p:spPr bwMode="auto">
              <a:xfrm>
                <a:off x="2722563" y="4178301"/>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7" name="Rectangle 44"/>
              <p:cNvSpPr>
                <a:spLocks noChangeArrowheads="1"/>
              </p:cNvSpPr>
              <p:nvPr/>
            </p:nvSpPr>
            <p:spPr bwMode="auto">
              <a:xfrm>
                <a:off x="2768600" y="4178301"/>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8" name="Rectangle 45"/>
              <p:cNvSpPr>
                <a:spLocks noChangeArrowheads="1"/>
              </p:cNvSpPr>
              <p:nvPr/>
            </p:nvSpPr>
            <p:spPr bwMode="auto">
              <a:xfrm>
                <a:off x="2814638" y="4178301"/>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9" name="Rectangle 46"/>
              <p:cNvSpPr>
                <a:spLocks noChangeArrowheads="1"/>
              </p:cNvSpPr>
              <p:nvPr/>
            </p:nvSpPr>
            <p:spPr bwMode="auto">
              <a:xfrm>
                <a:off x="2860675" y="4178301"/>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pic>
        <p:nvPicPr>
          <p:cNvPr id="147" name="Picture Placeholder 146" descr="Ear-Icon.png"/>
          <p:cNvPicPr>
            <a:picLocks noGrp="1" noChangeAspect="1"/>
          </p:cNvPicPr>
          <p:nvPr>
            <p:ph type="pic" sz="quarter" idx="23"/>
          </p:nvPr>
        </p:nvPicPr>
        <p:blipFill>
          <a:blip r:embed="rId3"/>
          <a:srcRect l="-14813" r="-14813"/>
          <a:stretch>
            <a:fillRect/>
          </a:stretch>
        </p:blipFill>
        <p:spPr>
          <a:xfrm>
            <a:off x="2782037" y="230718"/>
            <a:ext cx="591930" cy="665266"/>
          </a:xfrm>
        </p:spPr>
      </p:pic>
      <p:grpSp>
        <p:nvGrpSpPr>
          <p:cNvPr id="145" name="Group 144"/>
          <p:cNvGrpSpPr/>
          <p:nvPr/>
        </p:nvGrpSpPr>
        <p:grpSpPr>
          <a:xfrm>
            <a:off x="8074194" y="2295004"/>
            <a:ext cx="2167379" cy="2286000"/>
            <a:chOff x="8074194" y="2295004"/>
            <a:chExt cx="2167379" cy="2286000"/>
          </a:xfrm>
        </p:grpSpPr>
        <p:sp>
          <p:nvSpPr>
            <p:cNvPr id="99" name="Rectangle 98"/>
            <p:cNvSpPr/>
            <p:nvPr/>
          </p:nvSpPr>
          <p:spPr>
            <a:xfrm>
              <a:off x="8140461" y="2295004"/>
              <a:ext cx="2053833"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6" name="Group 5"/>
            <p:cNvGrpSpPr/>
            <p:nvPr/>
          </p:nvGrpSpPr>
          <p:grpSpPr>
            <a:xfrm>
              <a:off x="8074194" y="3200663"/>
              <a:ext cx="2167379" cy="1004908"/>
              <a:chOff x="8074194" y="3200663"/>
              <a:chExt cx="2167379" cy="1004908"/>
            </a:xfrm>
          </p:grpSpPr>
          <p:sp>
            <p:nvSpPr>
              <p:cNvPr id="140" name="TextBox 139"/>
              <p:cNvSpPr txBox="1"/>
              <p:nvPr/>
            </p:nvSpPr>
            <p:spPr>
              <a:xfrm>
                <a:off x="8559007" y="3200663"/>
                <a:ext cx="1197764" cy="461665"/>
              </a:xfrm>
              <a:prstGeom prst="rect">
                <a:avLst/>
              </a:prstGeom>
              <a:noFill/>
            </p:spPr>
            <p:txBody>
              <a:bodyPr wrap="none" rtlCol="0">
                <a:spAutoFit/>
              </a:bodyPr>
              <a:lstStyle/>
              <a:p>
                <a:pPr algn="ctr"/>
                <a:r>
                  <a:rPr lang="id-ID" sz="2400" cap="all" dirty="0">
                    <a:solidFill>
                      <a:schemeClr val="bg1"/>
                    </a:solidFill>
                    <a:latin typeface="+mj-lt"/>
                  </a:rPr>
                  <a:t>Safety</a:t>
                </a:r>
              </a:p>
            </p:txBody>
          </p:sp>
          <p:sp>
            <p:nvSpPr>
              <p:cNvPr id="141" name="Rectangle 140"/>
              <p:cNvSpPr/>
              <p:nvPr/>
            </p:nvSpPr>
            <p:spPr>
              <a:xfrm>
                <a:off x="8074194" y="3620795"/>
                <a:ext cx="2167379" cy="584776"/>
              </a:xfrm>
              <a:prstGeom prst="rect">
                <a:avLst/>
              </a:prstGeom>
            </p:spPr>
            <p:txBody>
              <a:bodyPr wrap="square">
                <a:spAutoFit/>
              </a:bodyPr>
              <a:lstStyle/>
              <a:p>
                <a:pPr algn="ctr"/>
                <a:r>
                  <a:rPr lang="id-ID" sz="1600" dirty="0">
                    <a:solidFill>
                      <a:schemeClr val="bg1"/>
                    </a:solidFill>
                  </a:rPr>
                  <a:t>Work safely and</a:t>
                </a:r>
              </a:p>
              <a:p>
                <a:pPr algn="ctr"/>
                <a:r>
                  <a:rPr lang="id-ID" sz="1600" dirty="0">
                    <a:solidFill>
                      <a:schemeClr val="bg1"/>
                    </a:solidFill>
                  </a:rPr>
                  <a:t> wear PPE.</a:t>
                </a:r>
              </a:p>
            </p:txBody>
          </p:sp>
        </p:grpSp>
        <p:pic>
          <p:nvPicPr>
            <p:cNvPr id="151" name="Picture 150" descr="Work safely ICON.png"/>
            <p:cNvPicPr>
              <a:picLocks noChangeAspect="1"/>
            </p:cNvPicPr>
            <p:nvPr/>
          </p:nvPicPr>
          <p:blipFill>
            <a:blip r:embed="rId4"/>
            <a:stretch>
              <a:fillRect/>
            </a:stretch>
          </p:blipFill>
          <p:spPr>
            <a:xfrm>
              <a:off x="8792635" y="2493433"/>
              <a:ext cx="732365" cy="732365"/>
            </a:xfrm>
            <a:prstGeom prst="rect">
              <a:avLst/>
            </a:prstGeom>
          </p:spPr>
        </p:pic>
      </p:grpSp>
      <p:grpSp>
        <p:nvGrpSpPr>
          <p:cNvPr id="144" name="Group 143"/>
          <p:cNvGrpSpPr/>
          <p:nvPr/>
        </p:nvGrpSpPr>
        <p:grpSpPr>
          <a:xfrm>
            <a:off x="6057011" y="4419600"/>
            <a:ext cx="2167379" cy="2438400"/>
            <a:chOff x="6057011" y="4419600"/>
            <a:chExt cx="2167379" cy="2438400"/>
          </a:xfrm>
        </p:grpSpPr>
        <p:sp>
          <p:nvSpPr>
            <p:cNvPr id="146" name="Rectangle 145"/>
            <p:cNvSpPr/>
            <p:nvPr/>
          </p:nvSpPr>
          <p:spPr>
            <a:xfrm>
              <a:off x="6153150" y="4550833"/>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2" name="Group 81"/>
            <p:cNvGrpSpPr/>
            <p:nvPr/>
          </p:nvGrpSpPr>
          <p:grpSpPr>
            <a:xfrm>
              <a:off x="6057011" y="5586146"/>
              <a:ext cx="2167379" cy="1251129"/>
              <a:chOff x="8074194" y="3073663"/>
              <a:chExt cx="2167379" cy="1251129"/>
            </a:xfrm>
          </p:grpSpPr>
          <p:sp>
            <p:nvSpPr>
              <p:cNvPr id="83" name="TextBox 82"/>
              <p:cNvSpPr txBox="1"/>
              <p:nvPr/>
            </p:nvSpPr>
            <p:spPr>
              <a:xfrm>
                <a:off x="8594045" y="3073663"/>
                <a:ext cx="1127683" cy="461665"/>
              </a:xfrm>
              <a:prstGeom prst="rect">
                <a:avLst/>
              </a:prstGeom>
              <a:noFill/>
            </p:spPr>
            <p:txBody>
              <a:bodyPr wrap="none" rtlCol="0">
                <a:spAutoFit/>
              </a:bodyPr>
              <a:lstStyle/>
              <a:p>
                <a:pPr algn="ctr"/>
                <a:r>
                  <a:rPr lang="id-ID" sz="2400" cap="all" dirty="0">
                    <a:solidFill>
                      <a:schemeClr val="bg1"/>
                    </a:solidFill>
                    <a:latin typeface="+mj-lt"/>
                  </a:rPr>
                  <a:t>Share</a:t>
                </a:r>
              </a:p>
            </p:txBody>
          </p:sp>
          <p:sp>
            <p:nvSpPr>
              <p:cNvPr id="85" name="Rectangle 84"/>
              <p:cNvSpPr/>
              <p:nvPr/>
            </p:nvSpPr>
            <p:spPr>
              <a:xfrm>
                <a:off x="8074194" y="3493795"/>
                <a:ext cx="2167379" cy="830997"/>
              </a:xfrm>
              <a:prstGeom prst="rect">
                <a:avLst/>
              </a:prstGeom>
            </p:spPr>
            <p:txBody>
              <a:bodyPr wrap="square">
                <a:spAutoFit/>
              </a:bodyPr>
              <a:lstStyle/>
              <a:p>
                <a:pPr algn="ctr"/>
                <a:r>
                  <a:rPr lang="id-ID" sz="1600" dirty="0">
                    <a:solidFill>
                      <a:schemeClr val="bg1"/>
                    </a:solidFill>
                  </a:rPr>
                  <a:t>Your knowledge &amp; experiences add</a:t>
                </a:r>
              </a:p>
              <a:p>
                <a:pPr algn="ctr"/>
                <a:r>
                  <a:rPr lang="id-ID" sz="1600" dirty="0">
                    <a:solidFill>
                      <a:schemeClr val="bg1"/>
                    </a:solidFill>
                  </a:rPr>
                  <a:t> to our training.</a:t>
                </a:r>
              </a:p>
            </p:txBody>
          </p:sp>
        </p:grpSp>
        <p:pic>
          <p:nvPicPr>
            <p:cNvPr id="86" name="Picture 85" descr="Share ICON.psd"/>
            <p:cNvPicPr>
              <a:picLocks noChangeAspect="1"/>
            </p:cNvPicPr>
            <p:nvPr/>
          </p:nvPicPr>
          <p:blipFill>
            <a:blip r:embed="rId5"/>
            <a:srcRect b="20800"/>
            <a:stretch>
              <a:fillRect/>
            </a:stretch>
          </p:blipFill>
          <p:spPr>
            <a:xfrm>
              <a:off x="6413500" y="4419600"/>
              <a:ext cx="1587500" cy="1257300"/>
            </a:xfrm>
            <a:prstGeom prst="rect">
              <a:avLst/>
            </a:prstGeom>
          </p:spPr>
        </p:pic>
      </p:grpSp>
      <p:grpSp>
        <p:nvGrpSpPr>
          <p:cNvPr id="134" name="Group 133"/>
          <p:cNvGrpSpPr/>
          <p:nvPr/>
        </p:nvGrpSpPr>
        <p:grpSpPr>
          <a:xfrm>
            <a:off x="5975259" y="0"/>
            <a:ext cx="2205479" cy="2297271"/>
            <a:chOff x="5975259" y="0"/>
            <a:chExt cx="2205479" cy="2297271"/>
          </a:xfrm>
        </p:grpSpPr>
        <p:sp>
          <p:nvSpPr>
            <p:cNvPr id="98" name="Rectangle 97"/>
            <p:cNvSpPr/>
            <p:nvPr/>
          </p:nvSpPr>
          <p:spPr>
            <a:xfrm>
              <a:off x="6114203" y="0"/>
              <a:ext cx="2046093" cy="229727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grpSp>
          <p:nvGrpSpPr>
            <p:cNvPr id="5" name="Group 4"/>
            <p:cNvGrpSpPr/>
            <p:nvPr/>
          </p:nvGrpSpPr>
          <p:grpSpPr>
            <a:xfrm>
              <a:off x="5975259" y="1014082"/>
              <a:ext cx="2167379" cy="646331"/>
              <a:chOff x="5975259" y="1014082"/>
              <a:chExt cx="2167379" cy="646331"/>
            </a:xfrm>
          </p:grpSpPr>
          <p:sp>
            <p:nvSpPr>
              <p:cNvPr id="61" name="TextBox 60"/>
              <p:cNvSpPr txBox="1"/>
              <p:nvPr/>
            </p:nvSpPr>
            <p:spPr>
              <a:xfrm>
                <a:off x="6211615" y="1014082"/>
                <a:ext cx="1821683" cy="461665"/>
              </a:xfrm>
              <a:prstGeom prst="rect">
                <a:avLst/>
              </a:prstGeom>
              <a:noFill/>
            </p:spPr>
            <p:txBody>
              <a:bodyPr wrap="none" rtlCol="0">
                <a:spAutoFit/>
              </a:bodyPr>
              <a:lstStyle/>
              <a:p>
                <a:pPr algn="ctr"/>
                <a:r>
                  <a:rPr lang="id-ID" sz="2400" cap="all" dirty="0">
                    <a:solidFill>
                      <a:schemeClr val="bg1"/>
                    </a:solidFill>
                    <a:latin typeface="+mj-lt"/>
                  </a:rPr>
                  <a:t>Questions</a:t>
                </a:r>
              </a:p>
            </p:txBody>
          </p:sp>
          <p:sp>
            <p:nvSpPr>
              <p:cNvPr id="62" name="Rectangle 61"/>
              <p:cNvSpPr/>
              <p:nvPr/>
            </p:nvSpPr>
            <p:spPr>
              <a:xfrm>
                <a:off x="5975259" y="1383414"/>
                <a:ext cx="2167379" cy="276999"/>
              </a:xfrm>
              <a:prstGeom prst="rect">
                <a:avLst/>
              </a:prstGeom>
            </p:spPr>
            <p:txBody>
              <a:bodyPr wrap="square">
                <a:spAutoFit/>
              </a:bodyPr>
              <a:lstStyle/>
              <a:p>
                <a:pPr algn="ctr"/>
                <a:endParaRPr lang="id-ID" sz="1200" dirty="0">
                  <a:solidFill>
                    <a:schemeClr val="bg1"/>
                  </a:solidFill>
                </a:endParaRPr>
              </a:p>
            </p:txBody>
          </p:sp>
        </p:grpSp>
        <p:pic>
          <p:nvPicPr>
            <p:cNvPr id="68" name="Picture 67" descr="Hand-icon.png"/>
            <p:cNvPicPr>
              <a:picLocks noChangeAspect="1"/>
            </p:cNvPicPr>
            <p:nvPr/>
          </p:nvPicPr>
          <p:blipFill>
            <a:blip r:embed="rId6"/>
            <a:stretch>
              <a:fillRect/>
            </a:stretch>
          </p:blipFill>
          <p:spPr>
            <a:xfrm>
              <a:off x="6769100" y="203200"/>
              <a:ext cx="673100" cy="673100"/>
            </a:xfrm>
            <a:prstGeom prst="rect">
              <a:avLst/>
            </a:prstGeom>
          </p:spPr>
        </p:pic>
        <p:sp>
          <p:nvSpPr>
            <p:cNvPr id="66" name="Rectangle 65"/>
            <p:cNvSpPr/>
            <p:nvPr/>
          </p:nvSpPr>
          <p:spPr>
            <a:xfrm>
              <a:off x="6013359" y="1444797"/>
              <a:ext cx="2167379" cy="584776"/>
            </a:xfrm>
            <a:prstGeom prst="rect">
              <a:avLst/>
            </a:prstGeom>
          </p:spPr>
          <p:txBody>
            <a:bodyPr wrap="square">
              <a:spAutoFit/>
            </a:bodyPr>
            <a:lstStyle/>
            <a:p>
              <a:pPr algn="ctr"/>
              <a:r>
                <a:rPr lang="id-ID" sz="1600" dirty="0">
                  <a:solidFill>
                    <a:schemeClr val="bg1"/>
                  </a:solidFill>
                </a:rPr>
                <a:t>It is ok to ask if you don’t understand. </a:t>
              </a:r>
            </a:p>
          </p:txBody>
        </p:sp>
      </p:grpSp>
      <p:grpSp>
        <p:nvGrpSpPr>
          <p:cNvPr id="149" name="Group 148"/>
          <p:cNvGrpSpPr/>
          <p:nvPr/>
        </p:nvGrpSpPr>
        <p:grpSpPr>
          <a:xfrm>
            <a:off x="9923021" y="-114300"/>
            <a:ext cx="2268979" cy="2400300"/>
            <a:chOff x="9923021" y="-114300"/>
            <a:chExt cx="2268979" cy="2400300"/>
          </a:xfrm>
        </p:grpSpPr>
        <p:sp>
          <p:nvSpPr>
            <p:cNvPr id="69" name="Rectangle 68"/>
            <p:cNvSpPr/>
            <p:nvPr/>
          </p:nvSpPr>
          <p:spPr>
            <a:xfrm>
              <a:off x="10172700" y="0"/>
              <a:ext cx="201930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accent3"/>
                </a:solidFill>
              </a:endParaRPr>
            </a:p>
          </p:txBody>
        </p:sp>
        <p:pic>
          <p:nvPicPr>
            <p:cNvPr id="73" name="Picture 72" descr="HousekeepingICON.psd"/>
            <p:cNvPicPr>
              <a:picLocks noChangeAspect="1"/>
            </p:cNvPicPr>
            <p:nvPr/>
          </p:nvPicPr>
          <p:blipFill>
            <a:blip r:embed="rId7"/>
            <a:stretch>
              <a:fillRect/>
            </a:stretch>
          </p:blipFill>
          <p:spPr>
            <a:xfrm>
              <a:off x="10731500" y="-114300"/>
              <a:ext cx="1079500" cy="1079500"/>
            </a:xfrm>
            <a:prstGeom prst="rect">
              <a:avLst/>
            </a:prstGeom>
          </p:spPr>
        </p:pic>
        <p:grpSp>
          <p:nvGrpSpPr>
            <p:cNvPr id="78" name="Group 77"/>
            <p:cNvGrpSpPr/>
            <p:nvPr/>
          </p:nvGrpSpPr>
          <p:grpSpPr>
            <a:xfrm>
              <a:off x="9923021" y="1001382"/>
              <a:ext cx="2167379" cy="830997"/>
              <a:chOff x="5975259" y="1014082"/>
              <a:chExt cx="2167379" cy="830997"/>
            </a:xfrm>
          </p:grpSpPr>
          <p:sp>
            <p:nvSpPr>
              <p:cNvPr id="79" name="TextBox 78"/>
              <p:cNvSpPr txBox="1"/>
              <p:nvPr/>
            </p:nvSpPr>
            <p:spPr>
              <a:xfrm>
                <a:off x="6476531" y="1014082"/>
                <a:ext cx="1444326" cy="830997"/>
              </a:xfrm>
              <a:prstGeom prst="rect">
                <a:avLst/>
              </a:prstGeom>
              <a:noFill/>
            </p:spPr>
            <p:txBody>
              <a:bodyPr wrap="none" rtlCol="0">
                <a:spAutoFit/>
              </a:bodyPr>
              <a:lstStyle/>
              <a:p>
                <a:pPr algn="ctr"/>
                <a:r>
                  <a:rPr lang="id-ID" sz="2400" cap="all" dirty="0">
                    <a:solidFill>
                      <a:schemeClr val="bg1"/>
                    </a:solidFill>
                    <a:latin typeface="+mj-lt"/>
                  </a:rPr>
                  <a:t>HOUSE-</a:t>
                </a:r>
              </a:p>
              <a:p>
                <a:pPr algn="ctr"/>
                <a:r>
                  <a:rPr lang="id-ID" sz="2400" cap="all" dirty="0">
                    <a:solidFill>
                      <a:schemeClr val="bg1"/>
                    </a:solidFill>
                    <a:latin typeface="+mj-lt"/>
                  </a:rPr>
                  <a:t>KEEPING</a:t>
                </a:r>
              </a:p>
            </p:txBody>
          </p:sp>
          <p:sp>
            <p:nvSpPr>
              <p:cNvPr id="80" name="Rectangle 79"/>
              <p:cNvSpPr/>
              <p:nvPr/>
            </p:nvSpPr>
            <p:spPr>
              <a:xfrm>
                <a:off x="5975259" y="1383414"/>
                <a:ext cx="2167379" cy="276999"/>
              </a:xfrm>
              <a:prstGeom prst="rect">
                <a:avLst/>
              </a:prstGeom>
            </p:spPr>
            <p:txBody>
              <a:bodyPr wrap="square">
                <a:spAutoFit/>
              </a:bodyPr>
              <a:lstStyle/>
              <a:p>
                <a:pPr algn="ctr"/>
                <a:endParaRPr lang="id-ID" sz="1200" dirty="0">
                  <a:solidFill>
                    <a:schemeClr val="bg1"/>
                  </a:solidFill>
                </a:endParaRPr>
              </a:p>
            </p:txBody>
          </p:sp>
        </p:grpSp>
      </p:grpSp>
    </p:spTree>
    <p:extLst>
      <p:ext uri="{BB962C8B-B14F-4D97-AF65-F5344CB8AC3E}">
        <p14:creationId xmlns:p14="http://schemas.microsoft.com/office/powerpoint/2010/main" val="1063972604"/>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11125200" cy="707886"/>
          </a:xfrm>
          <a:prstGeom prst="rect">
            <a:avLst/>
          </a:prstGeom>
          <a:noFill/>
        </p:spPr>
        <p:txBody>
          <a:bodyPr wrap="square" rtlCol="0">
            <a:spAutoFit/>
          </a:bodyPr>
          <a:lstStyle/>
          <a:p>
            <a:r>
              <a:rPr lang="en-US" sz="4000" dirty="0">
                <a:solidFill>
                  <a:schemeClr val="tx2"/>
                </a:solidFill>
              </a:rPr>
              <a:t>CROSSBRACES AS PART OF GUARDRAIL</a:t>
            </a:r>
          </a:p>
        </p:txBody>
      </p:sp>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3049" y="1689100"/>
            <a:ext cx="9468818" cy="4330700"/>
          </a:xfrm>
          <a:prstGeom prst="rect">
            <a:avLst/>
          </a:prstGeom>
        </p:spPr>
      </p:pic>
      <p:sp>
        <p:nvSpPr>
          <p:cNvPr id="5" name="Rectangle 4"/>
          <p:cNvSpPr/>
          <p:nvPr/>
        </p:nvSpPr>
        <p:spPr>
          <a:xfrm>
            <a:off x="2768600" y="3416300"/>
            <a:ext cx="16129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166100" y="3568700"/>
            <a:ext cx="1422400" cy="774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nut 6"/>
          <p:cNvSpPr/>
          <p:nvPr/>
        </p:nvSpPr>
        <p:spPr>
          <a:xfrm>
            <a:off x="8458200" y="2705100"/>
            <a:ext cx="800100" cy="774700"/>
          </a:xfrm>
          <a:prstGeom prst="donut">
            <a:avLst>
              <a:gd name="adj" fmla="val 6425"/>
            </a:avLst>
          </a:prstGeom>
          <a:solidFill>
            <a:srgbClr val="8B08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3238500" y="2184400"/>
            <a:ext cx="800100" cy="787400"/>
          </a:xfrm>
          <a:prstGeom prst="donut">
            <a:avLst>
              <a:gd name="adj" fmla="val 6425"/>
            </a:avLst>
          </a:prstGeom>
          <a:solidFill>
            <a:srgbClr val="8B08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2667000" y="3289300"/>
            <a:ext cx="2032000" cy="1107996"/>
          </a:xfrm>
          <a:prstGeom prst="rect">
            <a:avLst/>
          </a:prstGeom>
          <a:noFill/>
        </p:spPr>
        <p:txBody>
          <a:bodyPr wrap="square" rtlCol="0">
            <a:spAutoFit/>
          </a:bodyPr>
          <a:lstStyle/>
          <a:p>
            <a:pPr algn="ctr"/>
            <a:r>
              <a:rPr lang="en-US" sz="2200" dirty="0"/>
              <a:t>38in (0.96m)</a:t>
            </a:r>
          </a:p>
          <a:p>
            <a:pPr algn="ctr"/>
            <a:r>
              <a:rPr lang="en-US" sz="2200" dirty="0"/>
              <a:t>to</a:t>
            </a:r>
          </a:p>
          <a:p>
            <a:pPr algn="ctr"/>
            <a:r>
              <a:rPr lang="en-US" sz="2200" dirty="0"/>
              <a:t>48in (1.22m)</a:t>
            </a:r>
          </a:p>
        </p:txBody>
      </p:sp>
      <p:sp>
        <p:nvSpPr>
          <p:cNvPr id="10" name="TextBox 9"/>
          <p:cNvSpPr txBox="1"/>
          <p:nvPr/>
        </p:nvSpPr>
        <p:spPr>
          <a:xfrm>
            <a:off x="7950200" y="3390900"/>
            <a:ext cx="2032000" cy="1061829"/>
          </a:xfrm>
          <a:prstGeom prst="rect">
            <a:avLst/>
          </a:prstGeom>
          <a:noFill/>
        </p:spPr>
        <p:txBody>
          <a:bodyPr wrap="square" rtlCol="0">
            <a:spAutoFit/>
          </a:bodyPr>
          <a:lstStyle/>
          <a:p>
            <a:pPr algn="ctr"/>
            <a:r>
              <a:rPr lang="en-US" sz="2100" dirty="0"/>
              <a:t>20in (0.51m)</a:t>
            </a:r>
          </a:p>
          <a:p>
            <a:pPr algn="ctr"/>
            <a:r>
              <a:rPr lang="en-US" sz="2100" dirty="0"/>
              <a:t>to</a:t>
            </a:r>
          </a:p>
          <a:p>
            <a:pPr algn="ctr"/>
            <a:r>
              <a:rPr lang="en-US" sz="2100" dirty="0"/>
              <a:t>30in (0.76m)</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8950" y="1193800"/>
            <a:ext cx="11579050" cy="4483100"/>
          </a:xfrm>
          <a:prstGeom prst="rect">
            <a:avLst/>
          </a:prstGeom>
        </p:spPr>
      </p:pic>
      <p:sp>
        <p:nvSpPr>
          <p:cNvPr id="3" name="TextBox 2"/>
          <p:cNvSpPr txBox="1"/>
          <p:nvPr/>
        </p:nvSpPr>
        <p:spPr>
          <a:xfrm>
            <a:off x="533400" y="381000"/>
            <a:ext cx="11125200" cy="707886"/>
          </a:xfrm>
          <a:prstGeom prst="rect">
            <a:avLst/>
          </a:prstGeom>
          <a:noFill/>
        </p:spPr>
        <p:txBody>
          <a:bodyPr wrap="square" rtlCol="0">
            <a:spAutoFit/>
          </a:bodyPr>
          <a:lstStyle/>
          <a:p>
            <a:r>
              <a:rPr lang="en-US" sz="4000" dirty="0">
                <a:solidFill>
                  <a:schemeClr val="tx2"/>
                </a:solidFill>
              </a:rPr>
              <a:t>GUARDRAIL PANELS FOR FRAME SCAFFOLDS</a:t>
            </a:r>
          </a:p>
        </p:txBody>
      </p:sp>
      <p:sp>
        <p:nvSpPr>
          <p:cNvPr id="4" name="TextBox 3"/>
          <p:cNvSpPr txBox="1"/>
          <p:nvPr/>
        </p:nvSpPr>
        <p:spPr>
          <a:xfrm>
            <a:off x="546100" y="5829300"/>
            <a:ext cx="5549900" cy="707886"/>
          </a:xfrm>
          <a:prstGeom prst="rect">
            <a:avLst/>
          </a:prstGeom>
          <a:noFill/>
        </p:spPr>
        <p:txBody>
          <a:bodyPr wrap="square" rtlCol="0">
            <a:spAutoFit/>
          </a:bodyPr>
          <a:lstStyle/>
          <a:p>
            <a:r>
              <a:rPr lang="en-US" sz="2000" dirty="0">
                <a:solidFill>
                  <a:srgbClr val="595959"/>
                </a:solidFill>
              </a:rPr>
              <a:t>Panel attaches to frame directly behind </a:t>
            </a:r>
            <a:r>
              <a:rPr lang="en-US" sz="2000" dirty="0" err="1">
                <a:solidFill>
                  <a:srgbClr val="595959"/>
                </a:solidFill>
              </a:rPr>
              <a:t>crossbraces</a:t>
            </a:r>
            <a:r>
              <a:rPr lang="en-US" sz="2000" dirty="0">
                <a:solidFill>
                  <a:srgbClr val="595959"/>
                </a:solidFill>
              </a:rPr>
              <a:t> to guard scaffold run</a:t>
            </a:r>
          </a:p>
        </p:txBody>
      </p:sp>
      <p:sp>
        <p:nvSpPr>
          <p:cNvPr id="5" name="TextBox 4"/>
          <p:cNvSpPr txBox="1"/>
          <p:nvPr/>
        </p:nvSpPr>
        <p:spPr>
          <a:xfrm>
            <a:off x="6591300" y="5854700"/>
            <a:ext cx="5143500" cy="769441"/>
          </a:xfrm>
          <a:prstGeom prst="rect">
            <a:avLst/>
          </a:prstGeom>
          <a:noFill/>
        </p:spPr>
        <p:txBody>
          <a:bodyPr wrap="square" rtlCol="0">
            <a:spAutoFit/>
          </a:bodyPr>
          <a:lstStyle/>
          <a:p>
            <a:r>
              <a:rPr lang="en-US" sz="2200" dirty="0">
                <a:solidFill>
                  <a:srgbClr val="595959"/>
                </a:solidFill>
              </a:rPr>
              <a:t>Panel attaches to frame to guard platform end</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33145" y="1346200"/>
            <a:ext cx="10096816" cy="4775200"/>
          </a:xfrm>
          <a:prstGeom prst="rect">
            <a:avLst/>
          </a:prstGeom>
        </p:spPr>
      </p:pic>
      <p:sp>
        <p:nvSpPr>
          <p:cNvPr id="3" name="TextBox 2"/>
          <p:cNvSpPr txBox="1"/>
          <p:nvPr/>
        </p:nvSpPr>
        <p:spPr>
          <a:xfrm>
            <a:off x="1600200" y="6057900"/>
            <a:ext cx="3810000" cy="400110"/>
          </a:xfrm>
          <a:prstGeom prst="rect">
            <a:avLst/>
          </a:prstGeom>
          <a:noFill/>
        </p:spPr>
        <p:txBody>
          <a:bodyPr wrap="square" rtlCol="0">
            <a:spAutoFit/>
          </a:bodyPr>
          <a:lstStyle/>
          <a:p>
            <a:r>
              <a:rPr lang="en-US" sz="2000" dirty="0">
                <a:solidFill>
                  <a:srgbClr val="595959"/>
                </a:solidFill>
              </a:rPr>
              <a:t>SYSTEMS GATE PANEL</a:t>
            </a:r>
          </a:p>
        </p:txBody>
      </p:sp>
      <p:sp>
        <p:nvSpPr>
          <p:cNvPr id="4" name="TextBox 3"/>
          <p:cNvSpPr txBox="1"/>
          <p:nvPr/>
        </p:nvSpPr>
        <p:spPr>
          <a:xfrm>
            <a:off x="6502400" y="6070600"/>
            <a:ext cx="3810000" cy="415498"/>
          </a:xfrm>
          <a:prstGeom prst="rect">
            <a:avLst/>
          </a:prstGeom>
          <a:noFill/>
        </p:spPr>
        <p:txBody>
          <a:bodyPr wrap="square" rtlCol="0">
            <a:spAutoFit/>
          </a:bodyPr>
          <a:lstStyle/>
          <a:p>
            <a:r>
              <a:rPr lang="en-US" sz="2100" dirty="0">
                <a:solidFill>
                  <a:srgbClr val="595959"/>
                </a:solidFill>
              </a:rPr>
              <a:t>CLAMP-ON GATE PANEL</a:t>
            </a:r>
          </a:p>
        </p:txBody>
      </p:sp>
      <p:sp>
        <p:nvSpPr>
          <p:cNvPr id="5" name="TextBox 4"/>
          <p:cNvSpPr txBox="1"/>
          <p:nvPr/>
        </p:nvSpPr>
        <p:spPr>
          <a:xfrm>
            <a:off x="3289300" y="381000"/>
            <a:ext cx="11125200" cy="769441"/>
          </a:xfrm>
          <a:prstGeom prst="rect">
            <a:avLst/>
          </a:prstGeom>
          <a:noFill/>
        </p:spPr>
        <p:txBody>
          <a:bodyPr wrap="square" rtlCol="0">
            <a:spAutoFit/>
          </a:bodyPr>
          <a:lstStyle/>
          <a:p>
            <a:r>
              <a:rPr lang="en-US" sz="4400" dirty="0">
                <a:solidFill>
                  <a:schemeClr val="tx2"/>
                </a:solidFill>
              </a:rPr>
              <a:t>GATE PANELS</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9739" r="4804"/>
              <a:stretch>
                <a:fillRect/>
              </a:stretch>
            </p:blipFill>
          </mc:Choice>
          <mc:Fallback>
            <p:blipFill>
              <a:blip r:embed="rId4"/>
              <a:srcRect l="9739" r="4804"/>
              <a:stretch>
                <a:fillRect/>
              </a:stretch>
            </p:blipFill>
          </mc:Fallback>
        </mc:AlternateContent>
        <p:spPr>
          <a:xfrm>
            <a:off x="330200" y="419100"/>
            <a:ext cx="7023100" cy="5943600"/>
          </a:xfrm>
          <a:prstGeom prst="rect">
            <a:avLst/>
          </a:prstGeom>
        </p:spPr>
      </p:pic>
      <p:sp>
        <p:nvSpPr>
          <p:cNvPr id="3" name="TextBox 2"/>
          <p:cNvSpPr txBox="1"/>
          <p:nvPr/>
        </p:nvSpPr>
        <p:spPr>
          <a:xfrm>
            <a:off x="7577341" y="1696759"/>
            <a:ext cx="3793827" cy="830997"/>
          </a:xfrm>
          <a:prstGeom prst="rect">
            <a:avLst/>
          </a:prstGeom>
          <a:noFill/>
        </p:spPr>
        <p:txBody>
          <a:bodyPr wrap="none" rtlCol="0">
            <a:spAutoFit/>
          </a:bodyPr>
          <a:lstStyle/>
          <a:p>
            <a:pPr algn="ctr"/>
            <a:r>
              <a:rPr lang="id-ID" sz="4800" cap="all" dirty="0">
                <a:solidFill>
                  <a:srgbClr val="44546A"/>
                </a:solidFill>
                <a:latin typeface="+mj-lt"/>
              </a:rPr>
              <a:t>TOEBOARDS</a:t>
            </a:r>
            <a:endParaRPr lang="en-US" sz="4800" cap="all" dirty="0">
              <a:solidFill>
                <a:srgbClr val="44546A"/>
              </a:solidFill>
              <a:latin typeface="+mj-lt"/>
            </a:endParaRPr>
          </a:p>
        </p:txBody>
      </p:sp>
      <p:sp>
        <p:nvSpPr>
          <p:cNvPr id="4" name="TextBox 3"/>
          <p:cNvSpPr txBox="1"/>
          <p:nvPr/>
        </p:nvSpPr>
        <p:spPr>
          <a:xfrm>
            <a:off x="7607300" y="2590800"/>
            <a:ext cx="4470400" cy="2539157"/>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prevent materials or tools from accidentally being kicked or dropped off the work platform</a:t>
            </a:r>
          </a:p>
          <a:p>
            <a:pPr>
              <a:spcAft>
                <a:spcPts val="600"/>
              </a:spcAft>
              <a:buFont typeface="Arial"/>
              <a:buChar char="•"/>
            </a:pPr>
            <a:r>
              <a:rPr lang="en-US" sz="2400" dirty="0">
                <a:solidFill>
                  <a:srgbClr val="595959"/>
                </a:solidFill>
              </a:rPr>
              <a:t> helps keep workers’ feet from slipping over the edge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64273" y="1417488"/>
            <a:ext cx="7263527" cy="461665"/>
          </a:xfrm>
          <a:prstGeom prst="rect">
            <a:avLst/>
          </a:prstGeom>
          <a:noFill/>
        </p:spPr>
        <p:txBody>
          <a:bodyPr wrap="none" rtlCol="0">
            <a:spAutoFit/>
          </a:bodyPr>
          <a:lstStyle/>
          <a:p>
            <a:pPr algn="ctr"/>
            <a:r>
              <a:rPr lang="id-ID" sz="2400" dirty="0">
                <a:solidFill>
                  <a:srgbClr val="595959"/>
                </a:solidFill>
                <a:latin typeface="+mj-lt"/>
              </a:rPr>
              <a:t>Other types of falling object protection include:</a:t>
            </a:r>
            <a:endParaRPr lang="en-US" sz="2400" dirty="0">
              <a:solidFill>
                <a:srgbClr val="595959"/>
              </a:solidFill>
              <a:latin typeface="+mj-lt"/>
            </a:endParaRPr>
          </a:p>
        </p:txBody>
      </p:sp>
      <p:sp>
        <p:nvSpPr>
          <p:cNvPr id="52" name="TextBox 51"/>
          <p:cNvSpPr txBox="1"/>
          <p:nvPr/>
        </p:nvSpPr>
        <p:spPr>
          <a:xfrm>
            <a:off x="1947332" y="680759"/>
            <a:ext cx="9215967" cy="830997"/>
          </a:xfrm>
          <a:prstGeom prst="rect">
            <a:avLst/>
          </a:prstGeom>
          <a:noFill/>
        </p:spPr>
        <p:txBody>
          <a:bodyPr wrap="square" rtlCol="0">
            <a:spAutoFit/>
          </a:bodyPr>
          <a:lstStyle/>
          <a:p>
            <a:pPr algn="ctr"/>
            <a:r>
              <a:rPr lang="id-ID" sz="4800" dirty="0">
                <a:solidFill>
                  <a:schemeClr val="tx2"/>
                </a:solidFill>
                <a:latin typeface="+mj-lt"/>
              </a:rPr>
              <a:t>FALLING OBJECT PROTECTION</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740228" y="2781637"/>
            <a:ext cx="33343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Rectangle 22"/>
          <p:cNvSpPr/>
          <p:nvPr/>
        </p:nvSpPr>
        <p:spPr>
          <a:xfrm>
            <a:off x="752928" y="2433294"/>
            <a:ext cx="3336472"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4" name="TextBox 23"/>
          <p:cNvSpPr txBox="1"/>
          <p:nvPr/>
        </p:nvSpPr>
        <p:spPr>
          <a:xfrm>
            <a:off x="1541227" y="2364113"/>
            <a:ext cx="2041131" cy="492443"/>
          </a:xfrm>
          <a:prstGeom prst="rect">
            <a:avLst/>
          </a:prstGeom>
          <a:noFill/>
        </p:spPr>
        <p:txBody>
          <a:bodyPr wrap="none" rtlCol="0">
            <a:spAutoFit/>
          </a:bodyPr>
          <a:lstStyle/>
          <a:p>
            <a:pPr algn="ctr"/>
            <a:r>
              <a:rPr lang="id-ID" sz="2600" dirty="0">
                <a:solidFill>
                  <a:schemeClr val="bg1"/>
                </a:solidFill>
              </a:rPr>
              <a:t>SCREENING</a:t>
            </a:r>
          </a:p>
        </p:txBody>
      </p:sp>
      <p:sp>
        <p:nvSpPr>
          <p:cNvPr id="36" name="Rectangle 35"/>
          <p:cNvSpPr/>
          <p:nvPr/>
        </p:nvSpPr>
        <p:spPr>
          <a:xfrm>
            <a:off x="4457700" y="2730500"/>
            <a:ext cx="3252228"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2" name="Rectangle 41"/>
          <p:cNvSpPr/>
          <p:nvPr/>
        </p:nvSpPr>
        <p:spPr>
          <a:xfrm>
            <a:off x="4457700" y="2413000"/>
            <a:ext cx="3238500"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3" name="TextBox 42"/>
          <p:cNvSpPr txBox="1"/>
          <p:nvPr/>
        </p:nvSpPr>
        <p:spPr>
          <a:xfrm>
            <a:off x="4927600" y="2349500"/>
            <a:ext cx="2425699" cy="492443"/>
          </a:xfrm>
          <a:prstGeom prst="rect">
            <a:avLst/>
          </a:prstGeom>
          <a:noFill/>
        </p:spPr>
        <p:txBody>
          <a:bodyPr wrap="square" rtlCol="0">
            <a:spAutoFit/>
          </a:bodyPr>
          <a:lstStyle/>
          <a:p>
            <a:pPr algn="ctr"/>
            <a:r>
              <a:rPr lang="id-ID" sz="2600" dirty="0">
                <a:solidFill>
                  <a:schemeClr val="bg1"/>
                </a:solidFill>
              </a:rPr>
              <a:t>NETTING</a:t>
            </a:r>
          </a:p>
        </p:txBody>
      </p:sp>
      <p:sp>
        <p:nvSpPr>
          <p:cNvPr id="68" name="Rectangle 67"/>
          <p:cNvSpPr/>
          <p:nvPr/>
        </p:nvSpPr>
        <p:spPr>
          <a:xfrm>
            <a:off x="8083972" y="2781637"/>
            <a:ext cx="3418885"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4" name="Rectangle 73"/>
          <p:cNvSpPr/>
          <p:nvPr/>
        </p:nvSpPr>
        <p:spPr>
          <a:xfrm>
            <a:off x="8083972" y="2433294"/>
            <a:ext cx="341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5" name="TextBox 74"/>
          <p:cNvSpPr txBox="1"/>
          <p:nvPr/>
        </p:nvSpPr>
        <p:spPr>
          <a:xfrm>
            <a:off x="8209009" y="2414913"/>
            <a:ext cx="3088249" cy="446276"/>
          </a:xfrm>
          <a:prstGeom prst="rect">
            <a:avLst/>
          </a:prstGeom>
          <a:noFill/>
        </p:spPr>
        <p:txBody>
          <a:bodyPr wrap="none" rtlCol="0">
            <a:spAutoFit/>
          </a:bodyPr>
          <a:lstStyle/>
          <a:p>
            <a:pPr algn="ctr"/>
            <a:r>
              <a:rPr lang="id-ID" sz="2300" dirty="0">
                <a:solidFill>
                  <a:schemeClr val="bg1"/>
                </a:solidFill>
              </a:rPr>
              <a:t>CANOPY STRUCTURE</a:t>
            </a:r>
          </a:p>
        </p:txBody>
      </p:sp>
      <p:pic>
        <p:nvPicPr>
          <p:cNvPr id="29" name="Picture 2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36599" y="3397250"/>
            <a:ext cx="3331445" cy="2724150"/>
          </a:xfrm>
          <a:prstGeom prst="rect">
            <a:avLst/>
          </a:prstGeom>
        </p:spPr>
      </p:pic>
      <p:pic>
        <p:nvPicPr>
          <p:cNvPr id="38" name="Picture 3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8089899" y="3333750"/>
            <a:ext cx="3409101" cy="2787650"/>
          </a:xfrm>
          <a:prstGeom prst="rect">
            <a:avLst/>
          </a:prstGeom>
        </p:spPr>
      </p:pic>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rcRect l="1351" r="12162"/>
              <a:stretch>
                <a:fillRect/>
              </a:stretch>
            </p:blipFill>
          </mc:Choice>
          <mc:Fallback>
            <p:blipFill>
              <a:blip r:embed="rId8"/>
              <a:srcRect l="1351" r="12162"/>
              <a:stretch>
                <a:fillRect/>
              </a:stretch>
            </p:blipFill>
          </mc:Fallback>
        </mc:AlternateContent>
        <p:spPr>
          <a:xfrm>
            <a:off x="4457700" y="3276600"/>
            <a:ext cx="3251200" cy="2806700"/>
          </a:xfrm>
          <a:prstGeom prst="rect">
            <a:avLst/>
          </a:prstGeom>
        </p:spPr>
      </p:pic>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fill="hold"/>
                                        <p:tgtEl>
                                          <p:spTgt spid="68"/>
                                        </p:tgtEl>
                                        <p:attrNameLst>
                                          <p:attrName>ppt_x</p:attrName>
                                        </p:attrNameLst>
                                      </p:cBhvr>
                                      <p:tavLst>
                                        <p:tav tm="0">
                                          <p:val>
                                            <p:strVal val="1+#ppt_w/2"/>
                                          </p:val>
                                        </p:tav>
                                        <p:tav tm="100000">
                                          <p:val>
                                            <p:strVal val="#ppt_x"/>
                                          </p:val>
                                        </p:tav>
                                      </p:tavLst>
                                    </p:anim>
                                    <p:anim calcmode="lin" valueType="num">
                                      <p:cBhvr additive="base">
                                        <p:cTn id="46" dur="500" fill="hold"/>
                                        <p:tgtEl>
                                          <p:spTgt spid="68"/>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1+#ppt_w/2"/>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fill="hold"/>
                                        <p:tgtEl>
                                          <p:spTgt spid="75"/>
                                        </p:tgtEl>
                                        <p:attrNameLst>
                                          <p:attrName>ppt_x</p:attrName>
                                        </p:attrNameLst>
                                      </p:cBhvr>
                                      <p:tavLst>
                                        <p:tav tm="0">
                                          <p:val>
                                            <p:strVal val="1+#ppt_w/2"/>
                                          </p:val>
                                        </p:tav>
                                        <p:tav tm="100000">
                                          <p:val>
                                            <p:strVal val="#ppt_x"/>
                                          </p:val>
                                        </p:tav>
                                      </p:tavLst>
                                    </p:anim>
                                    <p:anim calcmode="lin" valueType="num">
                                      <p:cBhvr additive="base">
                                        <p:cTn id="5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P spid="17" grpId="0" animBg="1"/>
      <p:bldP spid="23" grpId="0" animBg="1"/>
      <p:bldP spid="24" grpId="0"/>
      <p:bldP spid="36" grpId="0" animBg="1"/>
      <p:bldP spid="42" grpId="0" animBg="1"/>
      <p:bldP spid="43" grpId="0"/>
      <p:bldP spid="68" grpId="0" animBg="1"/>
      <p:bldP spid="74" grpId="0" animBg="1"/>
      <p:bldP spid="7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
        <p:nvSpPr>
          <p:cNvPr id="5" name="TextBox 4"/>
          <p:cNvSpPr txBox="1"/>
          <p:nvPr/>
        </p:nvSpPr>
        <p:spPr>
          <a:xfrm>
            <a:off x="863600" y="2298700"/>
            <a:ext cx="10820400" cy="4170372"/>
          </a:xfrm>
          <a:prstGeom prst="rect">
            <a:avLst/>
          </a:prstGeom>
          <a:noFill/>
        </p:spPr>
        <p:txBody>
          <a:bodyPr wrap="square" rtlCol="0">
            <a:spAutoFit/>
          </a:bodyPr>
          <a:lstStyle/>
          <a:p>
            <a:pPr>
              <a:spcAft>
                <a:spcPts val="600"/>
              </a:spcAft>
            </a:pPr>
            <a:r>
              <a:rPr lang="en-US" sz="2400" dirty="0">
                <a:solidFill>
                  <a:srgbClr val="595959"/>
                </a:solidFill>
              </a:rPr>
              <a:t>Write down the minimum height where </a:t>
            </a:r>
            <a:r>
              <a:rPr lang="en-US" sz="2400" cap="all" dirty="0">
                <a:solidFill>
                  <a:srgbClr val="595959"/>
                </a:solidFill>
              </a:rPr>
              <a:t>GUARDRAIL SYSTEMS </a:t>
            </a:r>
            <a:r>
              <a:rPr lang="en-US" sz="2400" dirty="0">
                <a:solidFill>
                  <a:srgbClr val="595959"/>
                </a:solidFill>
              </a:rPr>
              <a:t>are required according to local</a:t>
            </a:r>
            <a:r>
              <a:rPr lang="en-US" sz="2400" cap="all" dirty="0">
                <a:solidFill>
                  <a:srgbClr val="595959"/>
                </a:solidFill>
              </a:rPr>
              <a:t> regulations </a:t>
            </a:r>
            <a:r>
              <a:rPr lang="en-US" sz="2400" dirty="0">
                <a:solidFill>
                  <a:srgbClr val="595959"/>
                </a:solidFill>
              </a:rPr>
              <a:t>in the space provided on page 74 of your </a:t>
            </a:r>
            <a:r>
              <a:rPr lang="en-US" sz="2400" i="1" dirty="0">
                <a:solidFill>
                  <a:srgbClr val="595959"/>
                </a:solidFill>
              </a:rPr>
              <a:t>Scaffold Fundamentals </a:t>
            </a:r>
            <a:r>
              <a:rPr lang="en-US" sz="2400" dirty="0">
                <a:solidFill>
                  <a:srgbClr val="595959"/>
                </a:solidFill>
              </a:rPr>
              <a:t>Study Guide.</a:t>
            </a:r>
          </a:p>
          <a:p>
            <a:pPr>
              <a:spcAft>
                <a:spcPts val="600"/>
              </a:spcAft>
            </a:pPr>
            <a:endParaRPr lang="en-US" sz="2400" dirty="0">
              <a:solidFill>
                <a:srgbClr val="595959"/>
              </a:solidFill>
            </a:endParaRPr>
          </a:p>
          <a:p>
            <a:pPr>
              <a:spcAft>
                <a:spcPts val="600"/>
              </a:spcAft>
            </a:pPr>
            <a:r>
              <a:rPr lang="en-US" sz="2400" dirty="0">
                <a:solidFill>
                  <a:srgbClr val="595959"/>
                </a:solidFill>
              </a:rPr>
              <a:t>Write down the minimum height of </a:t>
            </a:r>
            <a:r>
              <a:rPr lang="en-US" sz="2400" cap="all" dirty="0">
                <a:solidFill>
                  <a:srgbClr val="595959"/>
                </a:solidFill>
              </a:rPr>
              <a:t>TOEBOARDS</a:t>
            </a:r>
            <a:r>
              <a:rPr lang="en-US" sz="2400" dirty="0">
                <a:solidFill>
                  <a:srgbClr val="595959"/>
                </a:solidFill>
              </a:rPr>
              <a:t> required according to local</a:t>
            </a:r>
            <a:r>
              <a:rPr lang="en-US" sz="2400" cap="all" dirty="0">
                <a:solidFill>
                  <a:srgbClr val="595959"/>
                </a:solidFill>
              </a:rPr>
              <a:t> regulations </a:t>
            </a:r>
            <a:r>
              <a:rPr lang="en-US" sz="2400" dirty="0">
                <a:solidFill>
                  <a:srgbClr val="595959"/>
                </a:solidFill>
              </a:rPr>
              <a:t>in the space provided on page 77 of your </a:t>
            </a:r>
            <a:r>
              <a:rPr lang="en-US" sz="2400" i="1" dirty="0">
                <a:solidFill>
                  <a:srgbClr val="595959"/>
                </a:solidFill>
              </a:rPr>
              <a:t>Scaffold Fundamentals </a:t>
            </a:r>
            <a:r>
              <a:rPr lang="en-US" sz="2400" dirty="0">
                <a:solidFill>
                  <a:srgbClr val="595959"/>
                </a:solidFill>
              </a:rPr>
              <a:t>Study Guide.</a:t>
            </a:r>
          </a:p>
          <a:p>
            <a:pPr>
              <a:spcAft>
                <a:spcPts val="600"/>
              </a:spcAft>
            </a:pPr>
            <a:endParaRPr lang="en-US" sz="2400" dirty="0">
              <a:solidFill>
                <a:srgbClr val="595959"/>
              </a:solidFill>
            </a:endParaRPr>
          </a:p>
          <a:p>
            <a:pPr>
              <a:spcAft>
                <a:spcPts val="600"/>
              </a:spcAft>
            </a:pPr>
            <a:endParaRPr lang="en-US" sz="2400" dirty="0">
              <a:solidFill>
                <a:srgbClr val="595959"/>
              </a:solidFill>
            </a:endParaRPr>
          </a:p>
          <a:p>
            <a:pPr>
              <a:spcAft>
                <a:spcPts val="600"/>
              </a:spcAft>
            </a:pPr>
            <a:endParaRPr lang="en-US" sz="2400" dirty="0">
              <a:solidFill>
                <a:srgbClr val="595959"/>
              </a:solidFill>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73050" y="222250"/>
            <a:ext cx="2753094" cy="654050"/>
          </a:xfrm>
          <a:prstGeom prst="rect">
            <a:avLst/>
          </a:prstGeom>
        </p:spPr>
      </p:pic>
      <p:sp>
        <p:nvSpPr>
          <p:cNvPr id="4" name="TextBox 3"/>
          <p:cNvSpPr txBox="1"/>
          <p:nvPr/>
        </p:nvSpPr>
        <p:spPr>
          <a:xfrm>
            <a:off x="711200" y="711200"/>
            <a:ext cx="10756900" cy="646331"/>
          </a:xfrm>
          <a:prstGeom prst="rect">
            <a:avLst/>
          </a:prstGeom>
          <a:noFill/>
        </p:spPr>
        <p:txBody>
          <a:bodyPr wrap="square" rtlCol="0">
            <a:spAutoFit/>
          </a:bodyPr>
          <a:lstStyle/>
          <a:p>
            <a:r>
              <a:rPr lang="en-US" dirty="0"/>
              <a:t>_____________ from heights are a concern at many work sites – especially when scaffolds are used. Many__________ in the construction industry are a result of falling from heights….</a:t>
            </a:r>
          </a:p>
        </p:txBody>
      </p:sp>
      <p:sp>
        <p:nvSpPr>
          <p:cNvPr id="5" name="TextBox 4"/>
          <p:cNvSpPr txBox="1"/>
          <p:nvPr/>
        </p:nvSpPr>
        <p:spPr>
          <a:xfrm>
            <a:off x="952500" y="685800"/>
            <a:ext cx="1358900" cy="369332"/>
          </a:xfrm>
          <a:prstGeom prst="rect">
            <a:avLst/>
          </a:prstGeom>
          <a:noFill/>
        </p:spPr>
        <p:txBody>
          <a:bodyPr wrap="square" rtlCol="0">
            <a:spAutoFit/>
          </a:bodyPr>
          <a:lstStyle/>
          <a:p>
            <a:r>
              <a:rPr lang="en-US" dirty="0">
                <a:solidFill>
                  <a:srgbClr val="800000"/>
                </a:solidFill>
              </a:rPr>
              <a:t>FALLS</a:t>
            </a:r>
          </a:p>
        </p:txBody>
      </p:sp>
      <p:sp>
        <p:nvSpPr>
          <p:cNvPr id="6" name="TextBox 5"/>
          <p:cNvSpPr txBox="1"/>
          <p:nvPr/>
        </p:nvSpPr>
        <p:spPr>
          <a:xfrm>
            <a:off x="2146300" y="977900"/>
            <a:ext cx="1358900" cy="369332"/>
          </a:xfrm>
          <a:prstGeom prst="rect">
            <a:avLst/>
          </a:prstGeom>
          <a:noFill/>
        </p:spPr>
        <p:txBody>
          <a:bodyPr wrap="square" rtlCol="0">
            <a:spAutoFit/>
          </a:bodyPr>
          <a:lstStyle/>
          <a:p>
            <a:r>
              <a:rPr lang="en-US" dirty="0">
                <a:solidFill>
                  <a:srgbClr val="800000"/>
                </a:solidFill>
              </a:rPr>
              <a:t>DEATHS</a:t>
            </a:r>
          </a:p>
        </p:txBody>
      </p:sp>
      <p:sp>
        <p:nvSpPr>
          <p:cNvPr id="7" name="TextBox 6"/>
          <p:cNvSpPr txBox="1"/>
          <p:nvPr/>
        </p:nvSpPr>
        <p:spPr>
          <a:xfrm>
            <a:off x="711200" y="1384300"/>
            <a:ext cx="10756900" cy="646331"/>
          </a:xfrm>
          <a:prstGeom prst="rect">
            <a:avLst/>
          </a:prstGeom>
          <a:noFill/>
        </p:spPr>
        <p:txBody>
          <a:bodyPr wrap="square" rtlCol="0">
            <a:spAutoFit/>
          </a:bodyPr>
          <a:lstStyle/>
          <a:p>
            <a:r>
              <a:rPr lang="en-US" dirty="0"/>
              <a:t>Local regulations require guardrail systems to be used when work is being performed on platforms  ________________….</a:t>
            </a:r>
          </a:p>
        </p:txBody>
      </p:sp>
      <p:sp>
        <p:nvSpPr>
          <p:cNvPr id="8" name="TextBox 7"/>
          <p:cNvSpPr txBox="1"/>
          <p:nvPr/>
        </p:nvSpPr>
        <p:spPr>
          <a:xfrm>
            <a:off x="1854200" y="1651000"/>
            <a:ext cx="2120900" cy="369332"/>
          </a:xfrm>
          <a:prstGeom prst="rect">
            <a:avLst/>
          </a:prstGeom>
          <a:noFill/>
        </p:spPr>
        <p:txBody>
          <a:bodyPr wrap="square" rtlCol="0">
            <a:spAutoFit/>
          </a:bodyPr>
          <a:lstStyle/>
          <a:p>
            <a:r>
              <a:rPr lang="en-US" i="1" dirty="0">
                <a:solidFill>
                  <a:srgbClr val="800000"/>
                </a:solidFill>
              </a:rPr>
              <a:t>(SPECIFY HEIGHT)</a:t>
            </a:r>
          </a:p>
        </p:txBody>
      </p:sp>
      <p:sp>
        <p:nvSpPr>
          <p:cNvPr id="9" name="TextBox 8"/>
          <p:cNvSpPr txBox="1"/>
          <p:nvPr/>
        </p:nvSpPr>
        <p:spPr>
          <a:xfrm>
            <a:off x="698500" y="2006600"/>
            <a:ext cx="10756900" cy="369332"/>
          </a:xfrm>
          <a:prstGeom prst="rect">
            <a:avLst/>
          </a:prstGeom>
          <a:noFill/>
        </p:spPr>
        <p:txBody>
          <a:bodyPr wrap="square" rtlCol="0">
            <a:spAutoFit/>
          </a:bodyPr>
          <a:lstStyle/>
          <a:p>
            <a:r>
              <a:rPr lang="en-US" dirty="0"/>
              <a:t>A guardrail is a vertical barrier consisting of </a:t>
            </a:r>
            <a:r>
              <a:rPr lang="en-US" dirty="0" err="1"/>
              <a:t>toprails</a:t>
            </a:r>
            <a:r>
              <a:rPr lang="en-US" dirty="0"/>
              <a:t>, ________________….</a:t>
            </a:r>
          </a:p>
        </p:txBody>
      </p:sp>
      <p:sp>
        <p:nvSpPr>
          <p:cNvPr id="10" name="TextBox 9"/>
          <p:cNvSpPr txBox="1"/>
          <p:nvPr/>
        </p:nvSpPr>
        <p:spPr>
          <a:xfrm>
            <a:off x="6692900" y="1981200"/>
            <a:ext cx="1358900" cy="369332"/>
          </a:xfrm>
          <a:prstGeom prst="rect">
            <a:avLst/>
          </a:prstGeom>
          <a:noFill/>
        </p:spPr>
        <p:txBody>
          <a:bodyPr wrap="square" rtlCol="0">
            <a:spAutoFit/>
          </a:bodyPr>
          <a:lstStyle/>
          <a:p>
            <a:r>
              <a:rPr lang="en-US" dirty="0">
                <a:solidFill>
                  <a:srgbClr val="800000"/>
                </a:solidFill>
              </a:rPr>
              <a:t>MIDRAILS</a:t>
            </a:r>
          </a:p>
        </p:txBody>
      </p:sp>
      <p:sp>
        <p:nvSpPr>
          <p:cNvPr id="12" name="TextBox 11"/>
          <p:cNvSpPr txBox="1"/>
          <p:nvPr/>
        </p:nvSpPr>
        <p:spPr>
          <a:xfrm>
            <a:off x="685800" y="2362200"/>
            <a:ext cx="10756900" cy="369332"/>
          </a:xfrm>
          <a:prstGeom prst="rect">
            <a:avLst/>
          </a:prstGeom>
          <a:noFill/>
        </p:spPr>
        <p:txBody>
          <a:bodyPr wrap="square" rtlCol="0">
            <a:spAutoFit/>
          </a:bodyPr>
          <a:lstStyle/>
          <a:p>
            <a:r>
              <a:rPr lang="en-US" dirty="0"/>
              <a:t>A standard </a:t>
            </a:r>
            <a:r>
              <a:rPr lang="en-US" dirty="0" err="1"/>
              <a:t>toprail</a:t>
            </a:r>
            <a:r>
              <a:rPr lang="en-US" dirty="0"/>
              <a:t> has a vertical height of, ________________….</a:t>
            </a:r>
          </a:p>
        </p:txBody>
      </p:sp>
      <p:sp>
        <p:nvSpPr>
          <p:cNvPr id="13" name="TextBox 12"/>
          <p:cNvSpPr txBox="1"/>
          <p:nvPr/>
        </p:nvSpPr>
        <p:spPr>
          <a:xfrm>
            <a:off x="5359400" y="2349500"/>
            <a:ext cx="2120900" cy="369332"/>
          </a:xfrm>
          <a:prstGeom prst="rect">
            <a:avLst/>
          </a:prstGeom>
          <a:noFill/>
        </p:spPr>
        <p:txBody>
          <a:bodyPr wrap="square" rtlCol="0">
            <a:spAutoFit/>
          </a:bodyPr>
          <a:lstStyle/>
          <a:p>
            <a:r>
              <a:rPr lang="en-US" i="1" dirty="0">
                <a:solidFill>
                  <a:srgbClr val="800000"/>
                </a:solidFill>
              </a:rPr>
              <a:t>(SPECIFY HEIGHT)</a:t>
            </a:r>
          </a:p>
        </p:txBody>
      </p:sp>
      <p:sp>
        <p:nvSpPr>
          <p:cNvPr id="14" name="TextBox 13"/>
          <p:cNvSpPr txBox="1"/>
          <p:nvPr/>
        </p:nvSpPr>
        <p:spPr>
          <a:xfrm>
            <a:off x="711200" y="2705100"/>
            <a:ext cx="10756900" cy="369332"/>
          </a:xfrm>
          <a:prstGeom prst="rect">
            <a:avLst/>
          </a:prstGeom>
          <a:noFill/>
        </p:spPr>
        <p:txBody>
          <a:bodyPr wrap="square" rtlCol="0">
            <a:spAutoFit/>
          </a:bodyPr>
          <a:lstStyle/>
          <a:p>
            <a:r>
              <a:rPr lang="en-US" dirty="0"/>
              <a:t>There must be an intermediate railing approximately, ________________….</a:t>
            </a:r>
          </a:p>
        </p:txBody>
      </p:sp>
      <p:sp>
        <p:nvSpPr>
          <p:cNvPr id="15" name="TextBox 14"/>
          <p:cNvSpPr txBox="1"/>
          <p:nvPr/>
        </p:nvSpPr>
        <p:spPr>
          <a:xfrm>
            <a:off x="6908800" y="2679700"/>
            <a:ext cx="1358900" cy="369332"/>
          </a:xfrm>
          <a:prstGeom prst="rect">
            <a:avLst/>
          </a:prstGeom>
          <a:noFill/>
        </p:spPr>
        <p:txBody>
          <a:bodyPr wrap="square" rtlCol="0">
            <a:spAutoFit/>
          </a:bodyPr>
          <a:lstStyle/>
          <a:p>
            <a:r>
              <a:rPr lang="en-US" dirty="0">
                <a:solidFill>
                  <a:srgbClr val="800000"/>
                </a:solidFill>
              </a:rPr>
              <a:t>HALFWAY</a:t>
            </a:r>
          </a:p>
        </p:txBody>
      </p:sp>
      <p:sp>
        <p:nvSpPr>
          <p:cNvPr id="16" name="TextBox 15"/>
          <p:cNvSpPr txBox="1"/>
          <p:nvPr/>
        </p:nvSpPr>
        <p:spPr>
          <a:xfrm>
            <a:off x="723900" y="3060700"/>
            <a:ext cx="10756900" cy="369332"/>
          </a:xfrm>
          <a:prstGeom prst="rect">
            <a:avLst/>
          </a:prstGeom>
          <a:noFill/>
        </p:spPr>
        <p:txBody>
          <a:bodyPr wrap="square" rtlCol="0">
            <a:spAutoFit/>
          </a:bodyPr>
          <a:lstStyle/>
          <a:p>
            <a:r>
              <a:rPr lang="en-US" dirty="0"/>
              <a:t>When an external ladder or stair system is installed, a ________________________….</a:t>
            </a:r>
          </a:p>
        </p:txBody>
      </p:sp>
      <p:sp>
        <p:nvSpPr>
          <p:cNvPr id="17" name="TextBox 16"/>
          <p:cNvSpPr txBox="1"/>
          <p:nvPr/>
        </p:nvSpPr>
        <p:spPr>
          <a:xfrm>
            <a:off x="6731000" y="3035300"/>
            <a:ext cx="2870200" cy="369332"/>
          </a:xfrm>
          <a:prstGeom prst="rect">
            <a:avLst/>
          </a:prstGeom>
          <a:noFill/>
        </p:spPr>
        <p:txBody>
          <a:bodyPr wrap="square" rtlCol="0">
            <a:spAutoFit/>
          </a:bodyPr>
          <a:lstStyle/>
          <a:p>
            <a:r>
              <a:rPr lang="en-US" dirty="0">
                <a:solidFill>
                  <a:srgbClr val="800000"/>
                </a:solidFill>
              </a:rPr>
              <a:t>GUARDRAIL GATE</a:t>
            </a:r>
          </a:p>
        </p:txBody>
      </p:sp>
      <p:sp>
        <p:nvSpPr>
          <p:cNvPr id="18" name="TextBox 17"/>
          <p:cNvSpPr txBox="1"/>
          <p:nvPr/>
        </p:nvSpPr>
        <p:spPr>
          <a:xfrm>
            <a:off x="749300" y="3390900"/>
            <a:ext cx="10756900" cy="369332"/>
          </a:xfrm>
          <a:prstGeom prst="rect">
            <a:avLst/>
          </a:prstGeom>
          <a:noFill/>
        </p:spPr>
        <p:txBody>
          <a:bodyPr wrap="square" rtlCol="0">
            <a:spAutoFit/>
          </a:bodyPr>
          <a:lstStyle/>
          <a:p>
            <a:r>
              <a:rPr lang="en-US" dirty="0"/>
              <a:t>It is important that this is always opening, ______….</a:t>
            </a:r>
          </a:p>
        </p:txBody>
      </p:sp>
      <p:sp>
        <p:nvSpPr>
          <p:cNvPr id="19" name="TextBox 18"/>
          <p:cNvSpPr txBox="1"/>
          <p:nvPr/>
        </p:nvSpPr>
        <p:spPr>
          <a:xfrm>
            <a:off x="5346700" y="3365500"/>
            <a:ext cx="2870200" cy="369332"/>
          </a:xfrm>
          <a:prstGeom prst="rect">
            <a:avLst/>
          </a:prstGeom>
          <a:noFill/>
        </p:spPr>
        <p:txBody>
          <a:bodyPr wrap="square" rtlCol="0">
            <a:spAutoFit/>
          </a:bodyPr>
          <a:lstStyle/>
          <a:p>
            <a:r>
              <a:rPr lang="en-US" dirty="0">
                <a:solidFill>
                  <a:srgbClr val="800000"/>
                </a:solidFill>
              </a:rPr>
              <a:t>INTO</a:t>
            </a:r>
          </a:p>
        </p:txBody>
      </p:sp>
      <p:sp>
        <p:nvSpPr>
          <p:cNvPr id="20" name="TextBox 19"/>
          <p:cNvSpPr txBox="1"/>
          <p:nvPr/>
        </p:nvSpPr>
        <p:spPr>
          <a:xfrm>
            <a:off x="711200" y="3746500"/>
            <a:ext cx="10756900" cy="646331"/>
          </a:xfrm>
          <a:prstGeom prst="rect">
            <a:avLst/>
          </a:prstGeom>
          <a:noFill/>
        </p:spPr>
        <p:txBody>
          <a:bodyPr wrap="square" rtlCol="0">
            <a:spAutoFit/>
          </a:bodyPr>
          <a:lstStyle/>
          <a:p>
            <a:r>
              <a:rPr lang="en-US" dirty="0"/>
              <a:t>Guardrails are required on all, _____________ and ________ of scaffold platforms unless</a:t>
            </a:r>
          </a:p>
          <a:p>
            <a:r>
              <a:rPr lang="en-US" dirty="0"/>
              <a:t>___________________________________________________________________________________</a:t>
            </a:r>
          </a:p>
        </p:txBody>
      </p:sp>
      <p:sp>
        <p:nvSpPr>
          <p:cNvPr id="21" name="TextBox 20"/>
          <p:cNvSpPr txBox="1"/>
          <p:nvPr/>
        </p:nvSpPr>
        <p:spPr>
          <a:xfrm>
            <a:off x="4203700" y="3733800"/>
            <a:ext cx="2870200" cy="369332"/>
          </a:xfrm>
          <a:prstGeom prst="rect">
            <a:avLst/>
          </a:prstGeom>
          <a:noFill/>
        </p:spPr>
        <p:txBody>
          <a:bodyPr wrap="square" rtlCol="0">
            <a:spAutoFit/>
          </a:bodyPr>
          <a:lstStyle/>
          <a:p>
            <a:r>
              <a:rPr lang="en-US" dirty="0">
                <a:solidFill>
                  <a:srgbClr val="800000"/>
                </a:solidFill>
              </a:rPr>
              <a:t>OPEN SIDES</a:t>
            </a:r>
          </a:p>
        </p:txBody>
      </p:sp>
      <p:sp>
        <p:nvSpPr>
          <p:cNvPr id="22" name="TextBox 21"/>
          <p:cNvSpPr txBox="1"/>
          <p:nvPr/>
        </p:nvSpPr>
        <p:spPr>
          <a:xfrm>
            <a:off x="6324600" y="3733800"/>
            <a:ext cx="2870200" cy="369332"/>
          </a:xfrm>
          <a:prstGeom prst="rect">
            <a:avLst/>
          </a:prstGeom>
          <a:noFill/>
        </p:spPr>
        <p:txBody>
          <a:bodyPr wrap="square" rtlCol="0">
            <a:spAutoFit/>
          </a:bodyPr>
          <a:lstStyle/>
          <a:p>
            <a:r>
              <a:rPr lang="en-US" dirty="0">
                <a:solidFill>
                  <a:srgbClr val="800000"/>
                </a:solidFill>
              </a:rPr>
              <a:t>ENDS</a:t>
            </a:r>
          </a:p>
        </p:txBody>
      </p:sp>
      <p:sp>
        <p:nvSpPr>
          <p:cNvPr id="23" name="TextBox 22"/>
          <p:cNvSpPr txBox="1"/>
          <p:nvPr/>
        </p:nvSpPr>
        <p:spPr>
          <a:xfrm>
            <a:off x="850900" y="4013200"/>
            <a:ext cx="6959600" cy="369332"/>
          </a:xfrm>
          <a:prstGeom prst="rect">
            <a:avLst/>
          </a:prstGeom>
          <a:noFill/>
        </p:spPr>
        <p:txBody>
          <a:bodyPr wrap="square" rtlCol="0">
            <a:spAutoFit/>
          </a:bodyPr>
          <a:lstStyle/>
          <a:p>
            <a:r>
              <a:rPr lang="en-US" dirty="0">
                <a:solidFill>
                  <a:srgbClr val="800000"/>
                </a:solidFill>
              </a:rPr>
              <a:t>AN ALTERNATE FORM OF FALL PROTECTION IS USED</a:t>
            </a:r>
          </a:p>
        </p:txBody>
      </p:sp>
      <p:sp>
        <p:nvSpPr>
          <p:cNvPr id="24" name="TextBox 23"/>
          <p:cNvSpPr txBox="1"/>
          <p:nvPr/>
        </p:nvSpPr>
        <p:spPr>
          <a:xfrm>
            <a:off x="825500" y="4432300"/>
            <a:ext cx="10756900" cy="369332"/>
          </a:xfrm>
          <a:prstGeom prst="rect">
            <a:avLst/>
          </a:prstGeom>
          <a:noFill/>
        </p:spPr>
        <p:txBody>
          <a:bodyPr wrap="square" rtlCol="0">
            <a:spAutoFit/>
          </a:bodyPr>
          <a:lstStyle/>
          <a:p>
            <a:r>
              <a:rPr lang="en-US" dirty="0"/>
              <a:t>___________________ also can be hazards….</a:t>
            </a:r>
          </a:p>
        </p:txBody>
      </p:sp>
      <p:sp>
        <p:nvSpPr>
          <p:cNvPr id="25" name="TextBox 24"/>
          <p:cNvSpPr txBox="1"/>
          <p:nvPr/>
        </p:nvSpPr>
        <p:spPr>
          <a:xfrm>
            <a:off x="787400" y="4787900"/>
            <a:ext cx="10756900" cy="369332"/>
          </a:xfrm>
          <a:prstGeom prst="rect">
            <a:avLst/>
          </a:prstGeom>
          <a:noFill/>
        </p:spPr>
        <p:txBody>
          <a:bodyPr wrap="square" rtlCol="0">
            <a:spAutoFit/>
          </a:bodyPr>
          <a:lstStyle/>
          <a:p>
            <a:r>
              <a:rPr lang="en-US" dirty="0"/>
              <a:t>A _________________ is a barrier placed to prevent the fall of materials to a lower level or….</a:t>
            </a:r>
          </a:p>
        </p:txBody>
      </p:sp>
      <p:sp>
        <p:nvSpPr>
          <p:cNvPr id="26" name="TextBox 25"/>
          <p:cNvSpPr txBox="1"/>
          <p:nvPr/>
        </p:nvSpPr>
        <p:spPr>
          <a:xfrm>
            <a:off x="812800" y="5156200"/>
            <a:ext cx="11442700" cy="646331"/>
          </a:xfrm>
          <a:prstGeom prst="rect">
            <a:avLst/>
          </a:prstGeom>
          <a:noFill/>
        </p:spPr>
        <p:txBody>
          <a:bodyPr wrap="square" rtlCol="0">
            <a:spAutoFit/>
          </a:bodyPr>
          <a:lstStyle/>
          <a:p>
            <a:r>
              <a:rPr lang="en-US" dirty="0"/>
              <a:t>These should be at least_____________ high above the platform. It has to be securely ___________ in place and with not more than ________________ clearance above the platform.</a:t>
            </a:r>
          </a:p>
        </p:txBody>
      </p:sp>
      <p:sp>
        <p:nvSpPr>
          <p:cNvPr id="27" name="TextBox 26"/>
          <p:cNvSpPr txBox="1"/>
          <p:nvPr/>
        </p:nvSpPr>
        <p:spPr>
          <a:xfrm>
            <a:off x="850900" y="4368800"/>
            <a:ext cx="2870200" cy="369332"/>
          </a:xfrm>
          <a:prstGeom prst="rect">
            <a:avLst/>
          </a:prstGeom>
          <a:noFill/>
        </p:spPr>
        <p:txBody>
          <a:bodyPr wrap="square" rtlCol="0">
            <a:spAutoFit/>
          </a:bodyPr>
          <a:lstStyle/>
          <a:p>
            <a:r>
              <a:rPr lang="en-US" dirty="0">
                <a:solidFill>
                  <a:srgbClr val="800000"/>
                </a:solidFill>
              </a:rPr>
              <a:t>FALLING OBJECTS</a:t>
            </a:r>
          </a:p>
        </p:txBody>
      </p:sp>
      <p:sp>
        <p:nvSpPr>
          <p:cNvPr id="28" name="TextBox 27"/>
          <p:cNvSpPr txBox="1"/>
          <p:nvPr/>
        </p:nvSpPr>
        <p:spPr>
          <a:xfrm>
            <a:off x="1206500" y="4775200"/>
            <a:ext cx="1638300" cy="369332"/>
          </a:xfrm>
          <a:prstGeom prst="rect">
            <a:avLst/>
          </a:prstGeom>
          <a:noFill/>
        </p:spPr>
        <p:txBody>
          <a:bodyPr wrap="square" rtlCol="0">
            <a:spAutoFit/>
          </a:bodyPr>
          <a:lstStyle/>
          <a:p>
            <a:r>
              <a:rPr lang="en-US" dirty="0">
                <a:solidFill>
                  <a:srgbClr val="800000"/>
                </a:solidFill>
              </a:rPr>
              <a:t>TOEBOARD</a:t>
            </a:r>
          </a:p>
        </p:txBody>
      </p:sp>
      <p:sp>
        <p:nvSpPr>
          <p:cNvPr id="29" name="TextBox 28"/>
          <p:cNvSpPr txBox="1"/>
          <p:nvPr/>
        </p:nvSpPr>
        <p:spPr>
          <a:xfrm>
            <a:off x="3619500" y="5118100"/>
            <a:ext cx="1638300" cy="369332"/>
          </a:xfrm>
          <a:prstGeom prst="rect">
            <a:avLst/>
          </a:prstGeom>
          <a:noFill/>
        </p:spPr>
        <p:txBody>
          <a:bodyPr wrap="square" rtlCol="0">
            <a:spAutoFit/>
          </a:bodyPr>
          <a:lstStyle/>
          <a:p>
            <a:r>
              <a:rPr lang="en-US" dirty="0">
                <a:solidFill>
                  <a:srgbClr val="800000"/>
                </a:solidFill>
              </a:rPr>
              <a:t>3½” (89mm)</a:t>
            </a:r>
          </a:p>
        </p:txBody>
      </p:sp>
      <p:sp>
        <p:nvSpPr>
          <p:cNvPr id="30" name="TextBox 29"/>
          <p:cNvSpPr txBox="1"/>
          <p:nvPr/>
        </p:nvSpPr>
        <p:spPr>
          <a:xfrm>
            <a:off x="10261600" y="5143500"/>
            <a:ext cx="1638300" cy="369332"/>
          </a:xfrm>
          <a:prstGeom prst="rect">
            <a:avLst/>
          </a:prstGeom>
          <a:noFill/>
        </p:spPr>
        <p:txBody>
          <a:bodyPr wrap="square" rtlCol="0">
            <a:spAutoFit/>
          </a:bodyPr>
          <a:lstStyle/>
          <a:p>
            <a:r>
              <a:rPr lang="en-US" dirty="0">
                <a:solidFill>
                  <a:srgbClr val="800000"/>
                </a:solidFill>
              </a:rPr>
              <a:t>FASTENED</a:t>
            </a:r>
          </a:p>
        </p:txBody>
      </p:sp>
      <p:sp>
        <p:nvSpPr>
          <p:cNvPr id="31" name="TextBox 30"/>
          <p:cNvSpPr txBox="1"/>
          <p:nvPr/>
        </p:nvSpPr>
        <p:spPr>
          <a:xfrm>
            <a:off x="4305300" y="5397500"/>
            <a:ext cx="1638300" cy="369332"/>
          </a:xfrm>
          <a:prstGeom prst="rect">
            <a:avLst/>
          </a:prstGeom>
          <a:noFill/>
        </p:spPr>
        <p:txBody>
          <a:bodyPr wrap="square" rtlCol="0">
            <a:spAutoFit/>
          </a:bodyPr>
          <a:lstStyle/>
          <a:p>
            <a:r>
              <a:rPr lang="en-US" dirty="0">
                <a:solidFill>
                  <a:srgbClr val="800000"/>
                </a:solidFill>
              </a:rPr>
              <a:t>1/4in (6mm)</a:t>
            </a:r>
          </a:p>
        </p:txBody>
      </p:sp>
      <p:sp>
        <p:nvSpPr>
          <p:cNvPr id="32" name="TextBox 31"/>
          <p:cNvSpPr txBox="1"/>
          <p:nvPr/>
        </p:nvSpPr>
        <p:spPr>
          <a:xfrm>
            <a:off x="812800" y="5854700"/>
            <a:ext cx="10756900" cy="646331"/>
          </a:xfrm>
          <a:prstGeom prst="rect">
            <a:avLst/>
          </a:prstGeom>
          <a:noFill/>
        </p:spPr>
        <p:txBody>
          <a:bodyPr wrap="square" rtlCol="0">
            <a:spAutoFit/>
          </a:bodyPr>
          <a:lstStyle/>
          <a:p>
            <a:r>
              <a:rPr lang="en-US" dirty="0"/>
              <a:t>_____________ should be installed from the </a:t>
            </a:r>
            <a:r>
              <a:rPr lang="en-US" dirty="0" err="1"/>
              <a:t>toprail</a:t>
            </a:r>
            <a:r>
              <a:rPr lang="en-US" dirty="0"/>
              <a:t> to either the </a:t>
            </a:r>
            <a:r>
              <a:rPr lang="en-US" dirty="0" err="1"/>
              <a:t>toeboard</a:t>
            </a:r>
            <a:r>
              <a:rPr lang="en-US" dirty="0"/>
              <a:t> ….make sure that the openings in the material you choose are ______________ enough….</a:t>
            </a:r>
          </a:p>
        </p:txBody>
      </p:sp>
      <p:sp>
        <p:nvSpPr>
          <p:cNvPr id="33" name="TextBox 32"/>
          <p:cNvSpPr txBox="1"/>
          <p:nvPr/>
        </p:nvSpPr>
        <p:spPr>
          <a:xfrm>
            <a:off x="863600" y="5816600"/>
            <a:ext cx="1638300" cy="369332"/>
          </a:xfrm>
          <a:prstGeom prst="rect">
            <a:avLst/>
          </a:prstGeom>
          <a:noFill/>
        </p:spPr>
        <p:txBody>
          <a:bodyPr wrap="square" rtlCol="0">
            <a:spAutoFit/>
          </a:bodyPr>
          <a:lstStyle/>
          <a:p>
            <a:r>
              <a:rPr lang="en-US" dirty="0">
                <a:solidFill>
                  <a:srgbClr val="800000"/>
                </a:solidFill>
              </a:rPr>
              <a:t>SCREENING</a:t>
            </a:r>
          </a:p>
        </p:txBody>
      </p:sp>
      <p:sp>
        <p:nvSpPr>
          <p:cNvPr id="34" name="TextBox 33"/>
          <p:cNvSpPr txBox="1"/>
          <p:nvPr/>
        </p:nvSpPr>
        <p:spPr>
          <a:xfrm>
            <a:off x="5562600" y="6108700"/>
            <a:ext cx="1638300" cy="369332"/>
          </a:xfrm>
          <a:prstGeom prst="rect">
            <a:avLst/>
          </a:prstGeom>
          <a:noFill/>
        </p:spPr>
        <p:txBody>
          <a:bodyPr wrap="square" rtlCol="0">
            <a:spAutoFit/>
          </a:bodyPr>
          <a:lstStyle/>
          <a:p>
            <a:r>
              <a:rPr lang="en-US" dirty="0">
                <a:solidFill>
                  <a:srgbClr val="800000"/>
                </a:solidFill>
              </a:rPr>
              <a:t>SMALL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 name="TextBox 11"/>
          <p:cNvSpPr txBox="1"/>
          <p:nvPr/>
        </p:nvSpPr>
        <p:spPr>
          <a:xfrm>
            <a:off x="1968500" y="1346200"/>
            <a:ext cx="9525000" cy="440120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Workers on scaffolds are exposed to possible falls.</a:t>
            </a:r>
          </a:p>
          <a:p>
            <a:pPr>
              <a:spcAft>
                <a:spcPts val="1200"/>
              </a:spcAft>
              <a:buFont typeface="Arial"/>
              <a:buChar char="•"/>
            </a:pPr>
            <a:r>
              <a:rPr lang="en-US" sz="2400" dirty="0">
                <a:solidFill>
                  <a:srgbClr val="595959"/>
                </a:solidFill>
              </a:rPr>
              <a:t> Guardrail System is a FALL PROTECTION method.</a:t>
            </a:r>
          </a:p>
          <a:p>
            <a:pPr>
              <a:spcAft>
                <a:spcPts val="1200"/>
              </a:spcAft>
              <a:buFont typeface="Arial"/>
              <a:buChar char="•"/>
            </a:pPr>
            <a:r>
              <a:rPr lang="en-US" sz="2400" dirty="0">
                <a:solidFill>
                  <a:srgbClr val="595959"/>
                </a:solidFill>
              </a:rPr>
              <a:t> Guardrail is a barrier consisting of </a:t>
            </a:r>
            <a:r>
              <a:rPr lang="en-US" sz="2400" cap="all" dirty="0" err="1">
                <a:solidFill>
                  <a:srgbClr val="595959"/>
                </a:solidFill>
              </a:rPr>
              <a:t>toprails</a:t>
            </a:r>
            <a:r>
              <a:rPr lang="en-US" sz="2400" dirty="0">
                <a:solidFill>
                  <a:srgbClr val="595959"/>
                </a:solidFill>
              </a:rPr>
              <a:t>, </a:t>
            </a:r>
            <a:r>
              <a:rPr lang="en-US" sz="2400" cap="all" dirty="0" err="1">
                <a:solidFill>
                  <a:srgbClr val="595959"/>
                </a:solidFill>
              </a:rPr>
              <a:t>midrails</a:t>
            </a:r>
            <a:r>
              <a:rPr lang="en-US" sz="2400" dirty="0">
                <a:solidFill>
                  <a:srgbClr val="595959"/>
                </a:solidFill>
              </a:rPr>
              <a:t> and </a:t>
            </a:r>
            <a:r>
              <a:rPr lang="en-US" sz="2400" cap="all" dirty="0">
                <a:solidFill>
                  <a:srgbClr val="595959"/>
                </a:solidFill>
              </a:rPr>
              <a:t>posts</a:t>
            </a:r>
            <a:r>
              <a:rPr lang="en-US" sz="2400" dirty="0">
                <a:solidFill>
                  <a:srgbClr val="595959"/>
                </a:solidFill>
              </a:rPr>
              <a:t> to prevent workers from falling. </a:t>
            </a:r>
          </a:p>
          <a:p>
            <a:pPr>
              <a:spcAft>
                <a:spcPts val="1200"/>
              </a:spcAft>
              <a:buFont typeface="Arial"/>
              <a:buChar char="•"/>
            </a:pPr>
            <a:r>
              <a:rPr lang="en-US" sz="2400" cap="all" dirty="0">
                <a:solidFill>
                  <a:srgbClr val="595959"/>
                </a:solidFill>
              </a:rPr>
              <a:t> </a:t>
            </a:r>
            <a:r>
              <a:rPr lang="en-US" sz="2400" cap="all" dirty="0" err="1">
                <a:solidFill>
                  <a:srgbClr val="595959"/>
                </a:solidFill>
              </a:rPr>
              <a:t>toeboardS</a:t>
            </a:r>
            <a:r>
              <a:rPr lang="en-US" sz="2400" dirty="0">
                <a:solidFill>
                  <a:srgbClr val="595959"/>
                </a:solidFill>
              </a:rPr>
              <a:t> prevent objects from falling off the platform and workers from slipping over the edge. </a:t>
            </a:r>
          </a:p>
          <a:p>
            <a:pPr>
              <a:spcAft>
                <a:spcPts val="1200"/>
              </a:spcAft>
              <a:buFont typeface="Arial"/>
              <a:buChar char="•"/>
            </a:pPr>
            <a:r>
              <a:rPr lang="en-US" sz="2400" dirty="0">
                <a:solidFill>
                  <a:srgbClr val="595959"/>
                </a:solidFill>
              </a:rPr>
              <a:t> Guardrail systems are required on all platform levels above 10ft (3m). Guardrails must </a:t>
            </a:r>
            <a:r>
              <a:rPr lang="en-US" sz="2400">
                <a:solidFill>
                  <a:srgbClr val="595959"/>
                </a:solidFill>
              </a:rPr>
              <a:t>be used </a:t>
            </a:r>
            <a:r>
              <a:rPr lang="en-US" sz="2400" dirty="0">
                <a:solidFill>
                  <a:srgbClr val="595959"/>
                </a:solidFill>
              </a:rPr>
              <a:t>on </a:t>
            </a:r>
            <a:r>
              <a:rPr lang="en-US" sz="2400" cap="all" dirty="0">
                <a:solidFill>
                  <a:srgbClr val="595959"/>
                </a:solidFill>
              </a:rPr>
              <a:t>all open sides and ends </a:t>
            </a:r>
            <a:r>
              <a:rPr lang="en-US" sz="2400" dirty="0">
                <a:solidFill>
                  <a:srgbClr val="595959"/>
                </a:solidFill>
              </a:rPr>
              <a:t>of all working platforms unless an alternate fall prevention system is used. </a:t>
            </a:r>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8" name="TextBox 17"/>
          <p:cNvSpPr txBox="1"/>
          <p:nvPr/>
        </p:nvSpPr>
        <p:spPr>
          <a:xfrm>
            <a:off x="1943100" y="1333500"/>
            <a:ext cx="9182100" cy="4308872"/>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When installing guardrail systems include </a:t>
            </a:r>
            <a:r>
              <a:rPr lang="en-US" sz="2400" cap="all" dirty="0">
                <a:solidFill>
                  <a:srgbClr val="595959"/>
                </a:solidFill>
              </a:rPr>
              <a:t>safe movement from the access area</a:t>
            </a:r>
            <a:r>
              <a:rPr lang="en-US" sz="2400" dirty="0">
                <a:solidFill>
                  <a:srgbClr val="595959"/>
                </a:solidFill>
              </a:rPr>
              <a:t> onto or off the platform</a:t>
            </a:r>
          </a:p>
          <a:p>
            <a:pPr>
              <a:spcAft>
                <a:spcPts val="1200"/>
              </a:spcAft>
              <a:buFont typeface="Arial"/>
              <a:buChar char="•"/>
            </a:pPr>
            <a:r>
              <a:rPr lang="en-US" sz="2400" dirty="0">
                <a:solidFill>
                  <a:srgbClr val="595959"/>
                </a:solidFill>
              </a:rPr>
              <a:t> Make sure </a:t>
            </a:r>
            <a:r>
              <a:rPr lang="en-US" sz="2400" cap="all" dirty="0">
                <a:solidFill>
                  <a:srgbClr val="595959"/>
                </a:solidFill>
              </a:rPr>
              <a:t>swing gates </a:t>
            </a:r>
            <a:r>
              <a:rPr lang="en-US" sz="2400" dirty="0">
                <a:solidFill>
                  <a:srgbClr val="595959"/>
                </a:solidFill>
              </a:rPr>
              <a:t>always swing </a:t>
            </a:r>
            <a:r>
              <a:rPr lang="en-US" sz="2400" cap="all" dirty="0">
                <a:solidFill>
                  <a:srgbClr val="595959"/>
                </a:solidFill>
              </a:rPr>
              <a:t>INTO the platform</a:t>
            </a:r>
            <a:endParaRPr lang="en-US" sz="2400" dirty="0">
              <a:solidFill>
                <a:srgbClr val="595959"/>
              </a:solidFill>
            </a:endParaRPr>
          </a:p>
          <a:p>
            <a:pPr>
              <a:spcAft>
                <a:spcPts val="1200"/>
              </a:spcAft>
              <a:buFont typeface="Arial"/>
              <a:buChar char="•"/>
            </a:pPr>
            <a:r>
              <a:rPr lang="en-US" sz="2400" dirty="0">
                <a:solidFill>
                  <a:srgbClr val="595959"/>
                </a:solidFill>
              </a:rPr>
              <a:t> </a:t>
            </a:r>
            <a:r>
              <a:rPr lang="en-US" sz="2400" cap="all" dirty="0" err="1">
                <a:solidFill>
                  <a:srgbClr val="595959"/>
                </a:solidFill>
              </a:rPr>
              <a:t>toeboards</a:t>
            </a:r>
            <a:r>
              <a:rPr lang="en-US" sz="2400" dirty="0">
                <a:solidFill>
                  <a:srgbClr val="595959"/>
                </a:solidFill>
              </a:rPr>
              <a:t> must be at least 3½in (89mm) high above the platform and provide more than 1/4 in. (6 mm) clearance to the platform</a:t>
            </a:r>
          </a:p>
          <a:p>
            <a:pPr>
              <a:spcAft>
                <a:spcPts val="1200"/>
              </a:spcAft>
              <a:buFont typeface="Arial"/>
              <a:buChar char="•"/>
            </a:pPr>
            <a:r>
              <a:rPr lang="en-US" sz="2400" cap="all" dirty="0">
                <a:solidFill>
                  <a:srgbClr val="595959"/>
                </a:solidFill>
              </a:rPr>
              <a:t> DEBRIS NETS, screening</a:t>
            </a:r>
            <a:r>
              <a:rPr lang="en-US" sz="2400" b="1" i="1" dirty="0">
                <a:solidFill>
                  <a:srgbClr val="595959"/>
                </a:solidFill>
              </a:rPr>
              <a:t> </a:t>
            </a:r>
            <a:r>
              <a:rPr lang="en-US" sz="2400" dirty="0">
                <a:solidFill>
                  <a:srgbClr val="595959"/>
                </a:solidFill>
              </a:rPr>
              <a:t>or</a:t>
            </a:r>
            <a:r>
              <a:rPr lang="en-US" sz="2400" b="1" i="1" dirty="0">
                <a:solidFill>
                  <a:srgbClr val="595959"/>
                </a:solidFill>
              </a:rPr>
              <a:t> </a:t>
            </a:r>
            <a:r>
              <a:rPr lang="en-US" sz="2400" dirty="0">
                <a:solidFill>
                  <a:srgbClr val="595959"/>
                </a:solidFill>
              </a:rPr>
              <a:t>CANOPY STRUCTURES can also  be used for </a:t>
            </a:r>
            <a:r>
              <a:rPr lang="en-US" sz="2400" cap="all" dirty="0">
                <a:solidFill>
                  <a:srgbClr val="595959"/>
                </a:solidFill>
              </a:rPr>
              <a:t>falling object </a:t>
            </a:r>
            <a:r>
              <a:rPr lang="en-US" sz="2400" cap="all" dirty="0" err="1">
                <a:solidFill>
                  <a:srgbClr val="595959"/>
                </a:solidFill>
              </a:rPr>
              <a:t>protectioN</a:t>
            </a:r>
            <a:r>
              <a:rPr lang="en-US" sz="2400" cap="all" dirty="0">
                <a:solidFill>
                  <a:srgbClr val="595959"/>
                </a:solidFill>
              </a:rPr>
              <a:t> (</a:t>
            </a:r>
            <a:r>
              <a:rPr lang="en-US" sz="2400" dirty="0">
                <a:solidFill>
                  <a:srgbClr val="595959"/>
                </a:solidFill>
              </a:rPr>
              <a:t>you could also put up a barricade around the area below the scaffold).</a:t>
            </a:r>
            <a:endParaRPr lang="en-US" sz="2400" cap="all" dirty="0">
              <a:solidFill>
                <a:srgbClr val="595959"/>
              </a:solidFill>
            </a:endParaRPr>
          </a:p>
          <a:p>
            <a:endParaRPr lang="en-US" dirty="0"/>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70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6040" y="2547659"/>
            <a:ext cx="3639939" cy="830997"/>
          </a:xfrm>
          <a:prstGeom prst="rect">
            <a:avLst/>
          </a:prstGeom>
          <a:noFill/>
        </p:spPr>
        <p:txBody>
          <a:bodyPr wrap="none" rtlCol="0">
            <a:spAutoFit/>
          </a:bodyPr>
          <a:lstStyle/>
          <a:p>
            <a:pPr algn="ctr"/>
            <a:r>
              <a:rPr lang="id-ID" sz="4800" cap="all" dirty="0">
                <a:solidFill>
                  <a:schemeClr val="bg1"/>
                </a:solidFill>
              </a:rPr>
              <a:t>Ties &amp; Guys</a:t>
            </a:r>
          </a:p>
        </p:txBody>
      </p:sp>
      <p:sp>
        <p:nvSpPr>
          <p:cNvPr id="47" name="Rectangle 46"/>
          <p:cNvSpPr/>
          <p:nvPr/>
        </p:nvSpPr>
        <p:spPr>
          <a:xfrm>
            <a:off x="1727200" y="3367029"/>
            <a:ext cx="8896222" cy="430887"/>
          </a:xfrm>
          <a:prstGeom prst="rect">
            <a:avLst/>
          </a:prstGeom>
          <a:noFill/>
        </p:spPr>
        <p:txBody>
          <a:bodyPr wrap="square">
            <a:spAutoFit/>
          </a:bodyPr>
          <a:lstStyle/>
          <a:p>
            <a:pPr algn="ctr"/>
            <a:r>
              <a:rPr lang="id-ID" sz="2200" cap="all" dirty="0">
                <a:solidFill>
                  <a:srgbClr val="93F300"/>
                </a:solidFill>
                <a:latin typeface="Source Sans Pro Light" panose="020B0403030403020204" pitchFamily="34" charset="0"/>
              </a:rPr>
              <a:t>Stabilizing scaffolds using ties OR guys</a:t>
            </a: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2699" y="6004978"/>
            <a:ext cx="10149419" cy="863322"/>
            <a:chOff x="12701" y="6004978"/>
            <a:chExt cx="10149419" cy="863322"/>
          </a:xfrm>
        </p:grpSpPr>
        <p:sp>
          <p:nvSpPr>
            <p:cNvPr id="25" name="Rectangle 24"/>
            <p:cNvSpPr/>
            <p:nvPr/>
          </p:nvSpPr>
          <p:spPr>
            <a:xfrm rot="16200000">
              <a:off x="599299" y="5418380"/>
              <a:ext cx="858803"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rot="16200000">
              <a:off x="2618604" y="5420498"/>
              <a:ext cx="85879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p:cNvSpPr/>
            <p:nvPr/>
          </p:nvSpPr>
          <p:spPr>
            <a:xfrm rot="16200000">
              <a:off x="4648484" y="5418382"/>
              <a:ext cx="85879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p:cNvSpPr/>
            <p:nvPr/>
          </p:nvSpPr>
          <p:spPr>
            <a:xfrm rot="16200000">
              <a:off x="6682601" y="5422899"/>
              <a:ext cx="85880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rot="16200000">
              <a:off x="8716719" y="5422900"/>
              <a:ext cx="858801"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7" name="Group 16"/>
          <p:cNvGrpSpPr/>
          <p:nvPr/>
        </p:nvGrpSpPr>
        <p:grpSpPr>
          <a:xfrm>
            <a:off x="10134600" y="5191123"/>
            <a:ext cx="2032000" cy="1773200"/>
            <a:chOff x="10160000" y="5191123"/>
            <a:chExt cx="2032000" cy="1773200"/>
          </a:xfrm>
        </p:grpSpPr>
        <p:sp>
          <p:nvSpPr>
            <p:cNvPr id="29" name="Rectangle 28"/>
            <p:cNvSpPr/>
            <p:nvPr/>
          </p:nvSpPr>
          <p:spPr>
            <a:xfrm rot="16200000">
              <a:off x="10289400" y="5061723"/>
              <a:ext cx="1773200" cy="2032000"/>
            </a:xfrm>
            <a:prstGeom prst="rect">
              <a:avLst/>
            </a:prstGeom>
            <a:solidFill>
              <a:srgbClr val="ADC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10871200" y="5600700"/>
              <a:ext cx="965200" cy="830997"/>
            </a:xfrm>
            <a:prstGeom prst="rect">
              <a:avLst/>
            </a:prstGeom>
            <a:noFill/>
          </p:spPr>
          <p:txBody>
            <a:bodyPr wrap="square" rtlCol="0">
              <a:spAutoFit/>
            </a:bodyPr>
            <a:lstStyle/>
            <a:p>
              <a:r>
                <a:rPr lang="en-US" sz="4800" dirty="0">
                  <a:solidFill>
                    <a:schemeClr val="bg1"/>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right)">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500"/>
                                        <p:tgtEl>
                                          <p:spTgt spid="4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outVertical)">
                                      <p:cBhvr>
                                        <p:cTn id="19" dur="500"/>
                                        <p:tgtEl>
                                          <p:spTgt spid="48"/>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arn(outVertical)">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27282</TotalTime>
  <Words>7616</Words>
  <Application>Microsoft Office PowerPoint</Application>
  <PresentationFormat>Widescreen</PresentationFormat>
  <Paragraphs>909</Paragraphs>
  <Slides>114</Slides>
  <Notes>111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114</vt:i4>
      </vt:variant>
    </vt:vector>
  </HeadingPairs>
  <TitlesOfParts>
    <vt:vector size="122" baseType="lpstr">
      <vt:lpstr>Arial</vt:lpstr>
      <vt:lpstr>Calibri</vt:lpstr>
      <vt:lpstr>Century Gothic</vt:lpstr>
      <vt:lpstr>Raleway</vt:lpstr>
      <vt:lpstr>Source Sans Pro Light</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Jackie Brown</cp:lastModifiedBy>
  <cp:revision>1066</cp:revision>
  <dcterms:created xsi:type="dcterms:W3CDTF">2019-01-03T01:01:00Z</dcterms:created>
  <dcterms:modified xsi:type="dcterms:W3CDTF">2022-04-29T15:35:20Z</dcterms:modified>
  <cp:category/>
</cp:coreProperties>
</file>