
<file path=[Content_Types].xml><?xml version="1.0" encoding="utf-8"?>
<Types xmlns="http://schemas.openxmlformats.org/package/2006/content-types">
  <Default Extension="emf" ContentType="image/x-emf"/>
  <Default Extension="jpeg" ContentType="image/jpeg"/>
  <Default Extension="jpg" ContentType="image/jpeg"/>
  <Default Extension="pdf" ContentType="application/pdf"/>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6"/>
  </p:notesMasterIdLst>
  <p:handoutMasterIdLst>
    <p:handoutMasterId r:id="rId117"/>
  </p:handoutMasterIdLst>
  <p:sldIdLst>
    <p:sldId id="458" r:id="rId2"/>
    <p:sldId id="625" r:id="rId3"/>
    <p:sldId id="477" r:id="rId4"/>
    <p:sldId id="262" r:id="rId5"/>
    <p:sldId id="258" r:id="rId6"/>
    <p:sldId id="259" r:id="rId7"/>
    <p:sldId id="260" r:id="rId8"/>
    <p:sldId id="261" r:id="rId9"/>
    <p:sldId id="278" r:id="rId10"/>
    <p:sldId id="459" r:id="rId11"/>
    <p:sldId id="460" r:id="rId12"/>
    <p:sldId id="461" r:id="rId13"/>
    <p:sldId id="462" r:id="rId14"/>
    <p:sldId id="463" r:id="rId15"/>
    <p:sldId id="464" r:id="rId16"/>
    <p:sldId id="465" r:id="rId17"/>
    <p:sldId id="466" r:id="rId18"/>
    <p:sldId id="467" r:id="rId19"/>
    <p:sldId id="468" r:id="rId20"/>
    <p:sldId id="469" r:id="rId21"/>
    <p:sldId id="470" r:id="rId22"/>
    <p:sldId id="471" r:id="rId23"/>
    <p:sldId id="472" r:id="rId24"/>
    <p:sldId id="473" r:id="rId25"/>
    <p:sldId id="474" r:id="rId26"/>
    <p:sldId id="475" r:id="rId27"/>
    <p:sldId id="476" r:id="rId28"/>
    <p:sldId id="491" r:id="rId29"/>
    <p:sldId id="622" r:id="rId30"/>
    <p:sldId id="493" r:id="rId31"/>
    <p:sldId id="494" r:id="rId32"/>
    <p:sldId id="495" r:id="rId33"/>
    <p:sldId id="496" r:id="rId34"/>
    <p:sldId id="624" r:id="rId35"/>
    <p:sldId id="497" r:id="rId36"/>
    <p:sldId id="498" r:id="rId37"/>
    <p:sldId id="499" r:id="rId38"/>
    <p:sldId id="500" r:id="rId39"/>
    <p:sldId id="501" r:id="rId40"/>
    <p:sldId id="502" r:id="rId41"/>
    <p:sldId id="503" r:id="rId42"/>
    <p:sldId id="504" r:id="rId43"/>
    <p:sldId id="505" r:id="rId44"/>
    <p:sldId id="506" r:id="rId45"/>
    <p:sldId id="507" r:id="rId46"/>
    <p:sldId id="508" r:id="rId47"/>
    <p:sldId id="509" r:id="rId48"/>
    <p:sldId id="510" r:id="rId49"/>
    <p:sldId id="511" r:id="rId50"/>
    <p:sldId id="512" r:id="rId51"/>
    <p:sldId id="513" r:id="rId52"/>
    <p:sldId id="514" r:id="rId53"/>
    <p:sldId id="515" r:id="rId54"/>
    <p:sldId id="516" r:id="rId55"/>
    <p:sldId id="517" r:id="rId56"/>
    <p:sldId id="518" r:id="rId57"/>
    <p:sldId id="519" r:id="rId58"/>
    <p:sldId id="520" r:id="rId59"/>
    <p:sldId id="521" r:id="rId60"/>
    <p:sldId id="522" r:id="rId61"/>
    <p:sldId id="523" r:id="rId62"/>
    <p:sldId id="524" r:id="rId63"/>
    <p:sldId id="525" r:id="rId64"/>
    <p:sldId id="526" r:id="rId65"/>
    <p:sldId id="527" r:id="rId66"/>
    <p:sldId id="528" r:id="rId67"/>
    <p:sldId id="529" r:id="rId68"/>
    <p:sldId id="530" r:id="rId69"/>
    <p:sldId id="531" r:id="rId70"/>
    <p:sldId id="532" r:id="rId71"/>
    <p:sldId id="533" r:id="rId72"/>
    <p:sldId id="534" r:id="rId73"/>
    <p:sldId id="535" r:id="rId74"/>
    <p:sldId id="536" r:id="rId75"/>
    <p:sldId id="537" r:id="rId76"/>
    <p:sldId id="538" r:id="rId77"/>
    <p:sldId id="539" r:id="rId78"/>
    <p:sldId id="540" r:id="rId79"/>
    <p:sldId id="541" r:id="rId80"/>
    <p:sldId id="542" r:id="rId81"/>
    <p:sldId id="543" r:id="rId82"/>
    <p:sldId id="544" r:id="rId83"/>
    <p:sldId id="545" r:id="rId84"/>
    <p:sldId id="546" r:id="rId85"/>
    <p:sldId id="547" r:id="rId86"/>
    <p:sldId id="548" r:id="rId87"/>
    <p:sldId id="478" r:id="rId88"/>
    <p:sldId id="479" r:id="rId89"/>
    <p:sldId id="480" r:id="rId90"/>
    <p:sldId id="481" r:id="rId91"/>
    <p:sldId id="482" r:id="rId92"/>
    <p:sldId id="483" r:id="rId93"/>
    <p:sldId id="484" r:id="rId94"/>
    <p:sldId id="485" r:id="rId95"/>
    <p:sldId id="486" r:id="rId96"/>
    <p:sldId id="487" r:id="rId97"/>
    <p:sldId id="488" r:id="rId98"/>
    <p:sldId id="489" r:id="rId99"/>
    <p:sldId id="549" r:id="rId100"/>
    <p:sldId id="550" r:id="rId101"/>
    <p:sldId id="551" r:id="rId102"/>
    <p:sldId id="552" r:id="rId103"/>
    <p:sldId id="553" r:id="rId104"/>
    <p:sldId id="554" r:id="rId105"/>
    <p:sldId id="555" r:id="rId106"/>
    <p:sldId id="556" r:id="rId107"/>
    <p:sldId id="557" r:id="rId108"/>
    <p:sldId id="558" r:id="rId109"/>
    <p:sldId id="559" r:id="rId110"/>
    <p:sldId id="560" r:id="rId111"/>
    <p:sldId id="561" r:id="rId112"/>
    <p:sldId id="562" r:id="rId113"/>
    <p:sldId id="563" r:id="rId114"/>
    <p:sldId id="567" r:id="rId115"/>
  </p:sldIdLst>
  <p:sldSz cx="12192000" cy="6858000"/>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DEFF48B-1CF9-A043-ACDB-1687496BACB6}">
          <p14:sldIdLst>
            <p14:sldId id="458"/>
            <p14:sldId id="625"/>
            <p14:sldId id="477"/>
            <p14:sldId id="262"/>
            <p14:sldId id="258"/>
            <p14:sldId id="259"/>
            <p14:sldId id="260"/>
            <p14:sldId id="261"/>
            <p14:sldId id="278"/>
          </p14:sldIdLst>
        </p14:section>
        <p14:section name="Types of Scaffolds" id="{4FB5916E-8D50-8345-8DD7-FC5E6FE12F5A}">
          <p14:sldIdLst>
            <p14:sldId id="459"/>
            <p14:sldId id="460"/>
            <p14:sldId id="461"/>
            <p14:sldId id="462"/>
            <p14:sldId id="463"/>
            <p14:sldId id="464"/>
            <p14:sldId id="465"/>
            <p14:sldId id="466"/>
            <p14:sldId id="467"/>
            <p14:sldId id="468"/>
            <p14:sldId id="469"/>
            <p14:sldId id="470"/>
            <p14:sldId id="471"/>
            <p14:sldId id="472"/>
            <p14:sldId id="473"/>
            <p14:sldId id="474"/>
            <p14:sldId id="475"/>
            <p14:sldId id="476"/>
          </p14:sldIdLst>
        </p14:section>
        <p14:section name="Scaffold Hazards" id="{7F3C6ABA-CF7A-0240-9AA5-C9E0750E7BC3}">
          <p14:sldIdLst>
            <p14:sldId id="491"/>
            <p14:sldId id="622"/>
            <p14:sldId id="493"/>
            <p14:sldId id="494"/>
            <p14:sldId id="495"/>
            <p14:sldId id="496"/>
            <p14:sldId id="624"/>
            <p14:sldId id="497"/>
            <p14:sldId id="498"/>
            <p14:sldId id="499"/>
            <p14:sldId id="500"/>
            <p14:sldId id="501"/>
            <p14:sldId id="502"/>
            <p14:sldId id="503"/>
            <p14:sldId id="504"/>
            <p14:sldId id="505"/>
            <p14:sldId id="506"/>
            <p14:sldId id="507"/>
            <p14:sldId id="508"/>
            <p14:sldId id="509"/>
            <p14:sldId id="510"/>
            <p14:sldId id="511"/>
            <p14:sldId id="512"/>
            <p14:sldId id="513"/>
          </p14:sldIdLst>
        </p14:section>
        <p14:section name="Foundations" id="{2B56A039-9F0A-744D-B0A6-C4A816D63D6C}">
          <p14:sldIdLst>
            <p14:sldId id="514"/>
            <p14:sldId id="515"/>
            <p14:sldId id="516"/>
            <p14:sldId id="517"/>
            <p14:sldId id="518"/>
            <p14:sldId id="519"/>
            <p14:sldId id="520"/>
            <p14:sldId id="521"/>
            <p14:sldId id="522"/>
            <p14:sldId id="523"/>
            <p14:sldId id="524"/>
            <p14:sldId id="525"/>
            <p14:sldId id="526"/>
            <p14:sldId id="527"/>
            <p14:sldId id="528"/>
            <p14:sldId id="529"/>
            <p14:sldId id="530"/>
          </p14:sldIdLst>
        </p14:section>
        <p14:section name="Platforms" id="{0B63EEE1-E61B-424D-A154-71384CC7B90B}">
          <p14:sldIdLst>
            <p14:sldId id="531"/>
            <p14:sldId id="532"/>
            <p14:sldId id="533"/>
            <p14:sldId id="534"/>
            <p14:sldId id="535"/>
            <p14:sldId id="536"/>
            <p14:sldId id="537"/>
            <p14:sldId id="538"/>
            <p14:sldId id="539"/>
            <p14:sldId id="540"/>
            <p14:sldId id="541"/>
            <p14:sldId id="542"/>
            <p14:sldId id="543"/>
            <p14:sldId id="544"/>
            <p14:sldId id="545"/>
            <p14:sldId id="546"/>
            <p14:sldId id="547"/>
            <p14:sldId id="548"/>
          </p14:sldIdLst>
        </p14:section>
        <p14:section name="Guardrails &amp; Toeboards" id="{5E64F878-EDEE-944C-B952-CEA415334EAF}">
          <p14:sldIdLst>
            <p14:sldId id="478"/>
            <p14:sldId id="479"/>
            <p14:sldId id="480"/>
            <p14:sldId id="481"/>
            <p14:sldId id="482"/>
            <p14:sldId id="483"/>
            <p14:sldId id="484"/>
            <p14:sldId id="485"/>
            <p14:sldId id="486"/>
            <p14:sldId id="487"/>
            <p14:sldId id="488"/>
            <p14:sldId id="489"/>
          </p14:sldIdLst>
        </p14:section>
        <p14:section name="Ties &amp; Guys" id="{E5243910-D1DA-6F41-B008-2DBD5AD3FD6E}">
          <p14:sldIdLst>
            <p14:sldId id="549"/>
            <p14:sldId id="550"/>
            <p14:sldId id="551"/>
            <p14:sldId id="552"/>
            <p14:sldId id="553"/>
            <p14:sldId id="554"/>
            <p14:sldId id="555"/>
            <p14:sldId id="556"/>
            <p14:sldId id="557"/>
            <p14:sldId id="558"/>
            <p14:sldId id="559"/>
            <p14:sldId id="560"/>
            <p14:sldId id="561"/>
            <p14:sldId id="562"/>
            <p14:sldId id="563"/>
            <p14:sldId id="567"/>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buSina" initials="A" lastIdx="0" clrIdx="0">
    <p:extLst>
      <p:ext uri="{19B8F6BF-5375-455C-9EA6-DF929625EA0E}">
        <p15:presenceInfo xmlns:p15="http://schemas.microsoft.com/office/powerpoint/2012/main" userId="AbuSin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4489"/>
    <a:srgbClr val="97BABD"/>
    <a:srgbClr val="7CA9AD"/>
    <a:srgbClr val="518C92"/>
    <a:srgbClr val="2A767D"/>
    <a:srgbClr val="00646C"/>
    <a:srgbClr val="8B0824"/>
    <a:srgbClr val="005059"/>
    <a:srgbClr val="93F300"/>
    <a:srgbClr val="04EC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97" autoAdjust="0"/>
    <p:restoredTop sz="91867" autoAdjust="0"/>
  </p:normalViewPr>
  <p:slideViewPr>
    <p:cSldViewPr snapToGrid="0">
      <p:cViewPr varScale="1">
        <p:scale>
          <a:sx n="68" d="100"/>
          <a:sy n="68" d="100"/>
        </p:scale>
        <p:origin x="756" y="54"/>
      </p:cViewPr>
      <p:guideLst>
        <p:guide orient="horz" pos="2160"/>
        <p:guide pos="3840"/>
      </p:guideLst>
    </p:cSldViewPr>
  </p:slideViewPr>
  <p:outlineViewPr>
    <p:cViewPr>
      <p:scale>
        <a:sx n="33" d="100"/>
        <a:sy n="33" d="100"/>
      </p:scale>
      <p:origin x="0" y="2768"/>
    </p:cViewPr>
  </p:outlineViewPr>
  <p:notesTextViewPr>
    <p:cViewPr>
      <p:scale>
        <a:sx n="3" d="2"/>
        <a:sy n="3" d="2"/>
      </p:scale>
      <p:origin x="0" y="0"/>
    </p:cViewPr>
  </p:notesTextViewPr>
  <p:sorterViewPr>
    <p:cViewPr>
      <p:scale>
        <a:sx n="60" d="100"/>
        <a:sy n="60" d="100"/>
      </p:scale>
      <p:origin x="0" y="17280"/>
    </p:cViewPr>
  </p:sorterViewPr>
  <p:notesViewPr>
    <p:cSldViewPr snapToGrid="0">
      <p:cViewPr varScale="1">
        <p:scale>
          <a:sx n="101" d="100"/>
          <a:sy n="101" d="100"/>
        </p:scale>
        <p:origin x="-352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handoutMaster" Target="handoutMasters/handout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ADC24EA-8346-4C8B-943C-AD383301A03D}" type="datetimeFigureOut">
              <a:rPr lang="id-ID" smtClean="0"/>
              <a:pPr/>
              <a:t>29/04/2022</a:t>
            </a:fld>
            <a:endParaRPr lang="id-ID"/>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ECE71F5-2935-4BFA-B369-9FA3FAF55664}" type="slidenum">
              <a:rPr lang="id-ID" smtClean="0"/>
              <a:pPr/>
              <a:t>‹#›</a:t>
            </a:fld>
            <a:endParaRPr lang="id-ID"/>
          </a:p>
        </p:txBody>
      </p:sp>
    </p:spTree>
    <p:extLst>
      <p:ext uri="{BB962C8B-B14F-4D97-AF65-F5344CB8AC3E}">
        <p14:creationId xmlns:p14="http://schemas.microsoft.com/office/powerpoint/2010/main" val="26950297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8D06E5-932C-4F36-8614-8789767FBCD2}" type="datetimeFigureOut">
              <a:rPr lang="id-ID" smtClean="0"/>
              <a:pPr/>
              <a:t>29/04/2022</a:t>
            </a:fld>
            <a:endParaRPr lang="id-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C38DD1-33AA-4996-977A-42B26A155BBE}" type="slidenum">
              <a:rPr lang="id-ID" smtClean="0"/>
              <a:pPr/>
              <a:t>‹#›</a:t>
            </a:fld>
            <a:endParaRPr lang="id-ID"/>
          </a:p>
        </p:txBody>
      </p:sp>
    </p:spTree>
    <p:extLst>
      <p:ext uri="{BB962C8B-B14F-4D97-AF65-F5344CB8AC3E}">
        <p14:creationId xmlns:p14="http://schemas.microsoft.com/office/powerpoint/2010/main" val="1305931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Leave this slide on the screen until all trainees arrive or until the official start time. </a:t>
            </a:r>
          </a:p>
        </p:txBody>
      </p:sp>
      <p:sp>
        <p:nvSpPr>
          <p:cNvPr id="4" name="Slide Number Placeholder 3"/>
          <p:cNvSpPr>
            <a:spLocks noGrp="1"/>
          </p:cNvSpPr>
          <p:nvPr>
            <p:ph type="sldNum" sz="quarter" idx="10"/>
          </p:nvPr>
        </p:nvSpPr>
        <p:spPr/>
        <p:txBody>
          <a:bodyPr/>
          <a:lstStyle/>
          <a:p>
            <a:fld id="{55C38DD1-33AA-4996-977A-42B26A155BBE}" type="slidenum">
              <a:rPr lang="id-ID" smtClean="0"/>
              <a:pPr/>
              <a:t>1</a:t>
            </a:fld>
            <a:endParaRPr lang="id-ID"/>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Tell the trainees</a:t>
            </a:r>
            <a:r>
              <a:rPr lang="en-US" baseline="0" dirty="0"/>
              <a:t> you will begin with a brief introduction to (or review of) the different types of scaffolds.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10</a:t>
            </a:fld>
            <a:endParaRPr lang="id-ID"/>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Ask the participants to look</a:t>
            </a:r>
            <a:r>
              <a:rPr lang="en-US" baseline="0" dirty="0"/>
              <a:t> at each of the two structures and then take a vote on which they think is the most stable.</a:t>
            </a:r>
          </a:p>
          <a:p>
            <a:r>
              <a:rPr lang="en-US" baseline="0" dirty="0"/>
              <a:t>(Most will vote for #2) Ask the trainees why they voted for this one (wider base). </a:t>
            </a:r>
          </a:p>
          <a:p>
            <a:r>
              <a:rPr lang="en-US" baseline="0" dirty="0"/>
              <a:t>Explain the relationship between these two examples and the concept of height-to-base ratio.</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100</a:t>
            </a:fld>
            <a:endParaRPr lang="id-ID"/>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Explain that</a:t>
            </a:r>
            <a:r>
              <a:rPr lang="en-US" baseline="0" dirty="0"/>
              <a:t> when we are calculating height-to-base ratio that we are dealing with the MINIMUM base width.</a:t>
            </a:r>
          </a:p>
        </p:txBody>
      </p:sp>
      <p:sp>
        <p:nvSpPr>
          <p:cNvPr id="4" name="Slide Number Placeholder 3"/>
          <p:cNvSpPr>
            <a:spLocks noGrp="1"/>
          </p:cNvSpPr>
          <p:nvPr>
            <p:ph type="sldNum" sz="quarter" idx="10"/>
          </p:nvPr>
        </p:nvSpPr>
        <p:spPr/>
        <p:txBody>
          <a:bodyPr/>
          <a:lstStyle/>
          <a:p>
            <a:fld id="{55C38DD1-33AA-4996-977A-42B26A155BBE}" type="slidenum">
              <a:rPr lang="id-ID" smtClean="0"/>
              <a:pPr/>
              <a:t>101</a:t>
            </a:fld>
            <a:endParaRPr lang="id-ID"/>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 the effects of horizontal loads such as wind or eccentric loads such</a:t>
            </a:r>
            <a:r>
              <a:rPr lang="en-US" baseline="0" dirty="0"/>
              <a:t> as side brackets on scaffold stability.</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102</a:t>
            </a:fld>
            <a:endParaRPr lang="id-ID"/>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CLICK – Ask</a:t>
            </a:r>
            <a:r>
              <a:rPr lang="en-US" baseline="0" dirty="0"/>
              <a:t> trainees to suppose you were building a scaffold from X wide frames</a:t>
            </a:r>
          </a:p>
          <a:p>
            <a:r>
              <a:rPr lang="en-US" baseline="0" dirty="0"/>
              <a:t>CLICK – When you add an additional lift it is still stable because the height-to-base ratio is still between 3:1 or 4:1</a:t>
            </a:r>
          </a:p>
          <a:p>
            <a:r>
              <a:rPr lang="en-US" baseline="0" dirty="0"/>
              <a:t>CLICK – This is a Stable Scaffold</a:t>
            </a:r>
          </a:p>
          <a:p>
            <a:r>
              <a:rPr lang="en-US" baseline="0" dirty="0"/>
              <a:t>CLICK – Suppose you were to add several additional lifts – this scaffold becomes unstable</a:t>
            </a:r>
          </a:p>
          <a:p>
            <a:r>
              <a:rPr lang="en-US" baseline="0" dirty="0"/>
              <a:t>CLICK – One way to stabilize this scaffold is to attach it to a secure structure with ties – now it becomes stable.</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103</a:t>
            </a:fld>
            <a:endParaRPr lang="id-ID"/>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Ask Trainees to hold their hands together as</a:t>
            </a:r>
            <a:r>
              <a:rPr lang="en-US" baseline="0" dirty="0"/>
              <a:t> shown and push them together – Explain that this force is what we call compression. Ask trainees to hold their fingers together as shown and try to pull them apart. – Explain that this force is what we call tension.</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104</a:t>
            </a:fld>
            <a:endParaRPr lang="id-ID"/>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Explain to participants that this is a common type</a:t>
            </a:r>
            <a:r>
              <a:rPr lang="en-US" baseline="0" dirty="0"/>
              <a:t> of </a:t>
            </a:r>
            <a:r>
              <a:rPr lang="en-US" dirty="0"/>
              <a:t>tie and CLICK for the animation</a:t>
            </a:r>
          </a:p>
          <a:p>
            <a:r>
              <a:rPr lang="en-US" dirty="0"/>
              <a:t>Ask trainees to guess which was the Tension Component and which was the Compression</a:t>
            </a:r>
            <a:r>
              <a:rPr lang="en-US" baseline="0" dirty="0"/>
              <a:t> Component</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105</a:t>
            </a:fld>
            <a:endParaRPr lang="id-ID"/>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anchor</a:t>
            </a:r>
            <a:r>
              <a:rPr lang="en-US" baseline="0" dirty="0"/>
              <a:t> options and how they are fastened to a structure</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106</a:t>
            </a:fld>
            <a:endParaRPr lang="id-ID"/>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the locally applicable regulations regarding vertical</a:t>
            </a:r>
            <a:r>
              <a:rPr lang="en-US" baseline="0" dirty="0"/>
              <a:t> tie spacing (clarify if local regulations differ from what is shown in the illustration).</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107</a:t>
            </a:fld>
            <a:endParaRPr lang="id-ID"/>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the regulations</a:t>
            </a:r>
            <a:r>
              <a:rPr lang="en-US" baseline="0" dirty="0"/>
              <a:t> related to horizontal tie spacing and point out the tie placement that is required in your jurisdiction (if this is different from what is shown in the illustration).</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108</a:t>
            </a:fld>
            <a:endParaRPr lang="id-ID"/>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Explain when guying</a:t>
            </a:r>
            <a:r>
              <a:rPr lang="en-US" baseline="0" dirty="0"/>
              <a:t> would be necessary and how this is normally done.</a:t>
            </a:r>
          </a:p>
          <a:p>
            <a:r>
              <a:rPr lang="en-US" baseline="0" dirty="0"/>
              <a:t>Remind trainees about consequences if wires are too tight or too loose and importance of regular inspection</a:t>
            </a:r>
          </a:p>
          <a:p>
            <a:r>
              <a:rPr lang="en-US" baseline="0" dirty="0"/>
              <a:t>Discuss important considerations when building and dismantling guyed scaffolds.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109</a:t>
            </a:fld>
            <a:endParaRPr lang="id-ID"/>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Explain the difference between Supported and Suspended Scaffolds</a:t>
            </a:r>
            <a:r>
              <a:rPr lang="en-US" baseline="0" dirty="0"/>
              <a:t> and give a few examples of each type.</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11</a:t>
            </a:fld>
            <a:endParaRPr lang="id-ID"/>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Zapf Dingbats" pitchFamily="-103" charset="2"/>
              <a:buChar char="★"/>
            </a:pPr>
            <a:r>
              <a:rPr lang="en-US" sz="1200" kern="1200" dirty="0">
                <a:solidFill>
                  <a:schemeClr val="tx1"/>
                </a:solidFill>
                <a:latin typeface="+mn-lt"/>
                <a:ea typeface="+mn-ea"/>
                <a:cs typeface="+mn-cs"/>
              </a:rPr>
              <a:t> Provide</a:t>
            </a:r>
            <a:r>
              <a:rPr lang="en-US" sz="1200" kern="1200" baseline="0" dirty="0">
                <a:solidFill>
                  <a:schemeClr val="tx1"/>
                </a:solidFill>
                <a:latin typeface="+mn-lt"/>
                <a:ea typeface="+mn-ea"/>
                <a:cs typeface="+mn-cs"/>
              </a:rPr>
              <a:t> trainees with locally required TIE SPACING and have them write them into the space provided on page 88 of their Study Guide.</a:t>
            </a:r>
          </a:p>
        </p:txBody>
      </p:sp>
      <p:sp>
        <p:nvSpPr>
          <p:cNvPr id="4" name="Slide Number Placeholder 3"/>
          <p:cNvSpPr>
            <a:spLocks noGrp="1"/>
          </p:cNvSpPr>
          <p:nvPr>
            <p:ph type="sldNum" sz="quarter" idx="10"/>
          </p:nvPr>
        </p:nvSpPr>
        <p:spPr/>
        <p:txBody>
          <a:bodyPr/>
          <a:lstStyle/>
          <a:p>
            <a:fld id="{55C38DD1-33AA-4996-977A-42B26A155BBE}" type="slidenum">
              <a:rPr lang="id-ID" smtClean="0"/>
              <a:pPr/>
              <a:t>110</a:t>
            </a:fld>
            <a:endParaRPr lang="id-ID"/>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Ask a trainee to volunteer to</a:t>
            </a:r>
            <a:r>
              <a:rPr lang="en-US" baseline="0" dirty="0"/>
              <a:t> come and point out on the board (draw with a dry-erase marker if you can project onto a whiteboard) where the first tie should go – ACCORDING TO LOCAL REGULATIONS. </a:t>
            </a:r>
          </a:p>
          <a:p>
            <a:r>
              <a:rPr lang="en-US" baseline="0" dirty="0"/>
              <a:t>Continue for each subsequent tie location.</a:t>
            </a:r>
          </a:p>
          <a:p>
            <a:r>
              <a:rPr lang="en-US" baseline="0" dirty="0"/>
              <a:t>FOR ADVANCED TRAINEES – Have trainees volunteer to come up and point out the tie locations</a:t>
            </a:r>
          </a:p>
          <a:p>
            <a:r>
              <a:rPr lang="en-US" baseline="0" dirty="0"/>
              <a:t>FOR LESS EXPERIENCED TRAINEES – Point out where the ties should be located while you explain the reason/</a:t>
            </a:r>
            <a:r>
              <a:rPr lang="en-US" baseline="0" dirty="0" err="1"/>
              <a:t>s</a:t>
            </a:r>
            <a:r>
              <a:rPr lang="en-US" baseline="0" dirty="0"/>
              <a:t> why.</a:t>
            </a:r>
          </a:p>
          <a:p>
            <a:r>
              <a:rPr lang="en-US" baseline="0" dirty="0"/>
              <a:t>Discuss how many ties you might add (and where they would be located) if the scaffold were to be enclosed and how you determine this.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111</a:t>
            </a:fld>
            <a:endParaRPr lang="id-ID"/>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Review</a:t>
            </a:r>
            <a:r>
              <a:rPr lang="en-US" baseline="0" dirty="0"/>
              <a:t> the </a:t>
            </a:r>
            <a:r>
              <a:rPr lang="en-US" cap="all" baseline="0" dirty="0"/>
              <a:t>key points </a:t>
            </a:r>
            <a:r>
              <a:rPr lang="en-US" baseline="0" dirty="0"/>
              <a:t>from this session.</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112</a:t>
            </a:fld>
            <a:endParaRPr lang="id-ID"/>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Review the </a:t>
            </a:r>
            <a:r>
              <a:rPr lang="en-US" cap="all" dirty="0"/>
              <a:t>key points </a:t>
            </a:r>
            <a:r>
              <a:rPr lang="en-US" dirty="0"/>
              <a:t>from this session.</a:t>
            </a:r>
          </a:p>
        </p:txBody>
      </p:sp>
      <p:sp>
        <p:nvSpPr>
          <p:cNvPr id="4" name="Slide Number Placeholder 3"/>
          <p:cNvSpPr>
            <a:spLocks noGrp="1"/>
          </p:cNvSpPr>
          <p:nvPr>
            <p:ph type="sldNum" sz="quarter" idx="10"/>
          </p:nvPr>
        </p:nvSpPr>
        <p:spPr/>
        <p:txBody>
          <a:bodyPr/>
          <a:lstStyle/>
          <a:p>
            <a:fld id="{55C38DD1-33AA-4996-977A-42B26A155BBE}" type="slidenum">
              <a:rPr lang="id-ID" smtClean="0"/>
              <a:pPr/>
              <a:t>113</a:t>
            </a:fld>
            <a:endParaRPr lang="id-ID"/>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pPr/>
              <a:t>114</a:t>
            </a:fld>
            <a:endParaRPr lang="id-ID"/>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Provide</a:t>
            </a:r>
            <a:r>
              <a:rPr lang="en-US" baseline="0" dirty="0"/>
              <a:t> the definition of Supported Scaffolds and b</a:t>
            </a:r>
            <a:r>
              <a:rPr lang="en-US" dirty="0"/>
              <a:t>riefly introduce</a:t>
            </a:r>
            <a:r>
              <a:rPr lang="en-US" baseline="0" dirty="0"/>
              <a:t> the three main types of supported scaffolds.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12</a:t>
            </a:fld>
            <a:endParaRPr lang="id-ID"/>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Point out the different components of the</a:t>
            </a:r>
            <a:r>
              <a:rPr lang="en-US" baseline="0" dirty="0"/>
              <a:t> frame scaffold. CLICK- once for each label to appear.</a:t>
            </a:r>
          </a:p>
          <a:p>
            <a:r>
              <a:rPr lang="en-US" baseline="0" dirty="0"/>
              <a:t>Explain the purpose of each component as the label appears.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13</a:t>
            </a:fld>
            <a:endParaRPr lang="id-ID"/>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C38DD1-33AA-4996-977A-42B26A155BBE}" type="slidenum">
              <a:rPr lang="id-ID" smtClean="0"/>
              <a:pPr/>
              <a:t>14</a:t>
            </a:fld>
            <a:endParaRPr lang="id-ID"/>
          </a:p>
        </p:txBody>
      </p:sp>
    </p:spTree>
    <p:extLst>
      <p:ext uri="{BB962C8B-B14F-4D97-AF65-F5344CB8AC3E}">
        <p14:creationId xmlns:p14="http://schemas.microsoft.com/office/powerpoint/2010/main" val="1642064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List some</a:t>
            </a:r>
            <a:r>
              <a:rPr lang="en-US" baseline="0" dirty="0"/>
              <a:t> advantages of Frame Scaffolds</a:t>
            </a:r>
          </a:p>
          <a:p>
            <a:r>
              <a:rPr lang="en-US" baseline="0" dirty="0"/>
              <a:t>CLICK Discuss some disadvantages of Frame Scaffolds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15</a:t>
            </a:fld>
            <a:endParaRPr lang="id-ID"/>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 the different components of Systems Scaffolds – CLICK once for each label to appear.</a:t>
            </a:r>
          </a:p>
        </p:txBody>
      </p:sp>
      <p:sp>
        <p:nvSpPr>
          <p:cNvPr id="4" name="Slide Number Placeholder 3"/>
          <p:cNvSpPr>
            <a:spLocks noGrp="1"/>
          </p:cNvSpPr>
          <p:nvPr>
            <p:ph type="sldNum" sz="quarter" idx="10"/>
          </p:nvPr>
        </p:nvSpPr>
        <p:spPr/>
        <p:txBody>
          <a:bodyPr/>
          <a:lstStyle/>
          <a:p>
            <a:fld id="{55C38DD1-33AA-4996-977A-42B26A155BBE}" type="slidenum">
              <a:rPr lang="id-ID" smtClean="0"/>
              <a:pPr/>
              <a:t>16</a:t>
            </a:fld>
            <a:endParaRPr lang="id-ID"/>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 each of the different types of connections and explain the unique features of each type. CLICK – for each type of connection</a:t>
            </a:r>
            <a:r>
              <a:rPr lang="en-US" baseline="0" dirty="0"/>
              <a:t> to appear. Describe how the connection is made and discuss the advantages/disadvantages of each type.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(OPTIONAL) If you have some examples show them to trainees and demonstrate how they work.</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17</a:t>
            </a:fld>
            <a:endParaRPr lang="id-ID"/>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a:t>
            </a:r>
            <a:r>
              <a:rPr lang="en-US" baseline="0" dirty="0"/>
              <a:t> the advantages of System Scaffolds</a:t>
            </a:r>
          </a:p>
          <a:p>
            <a:r>
              <a:rPr lang="en-US" baseline="0" dirty="0"/>
              <a:t>CLICK – Discuss the disadvantages of System Scaffolds</a:t>
            </a:r>
          </a:p>
        </p:txBody>
      </p:sp>
      <p:sp>
        <p:nvSpPr>
          <p:cNvPr id="4" name="Slide Number Placeholder 3"/>
          <p:cNvSpPr>
            <a:spLocks noGrp="1"/>
          </p:cNvSpPr>
          <p:nvPr>
            <p:ph type="sldNum" sz="quarter" idx="10"/>
          </p:nvPr>
        </p:nvSpPr>
        <p:spPr/>
        <p:txBody>
          <a:bodyPr/>
          <a:lstStyle/>
          <a:p>
            <a:fld id="{55C38DD1-33AA-4996-977A-42B26A155BBE}" type="slidenum">
              <a:rPr lang="id-ID" smtClean="0"/>
              <a:pPr/>
              <a:t>18</a:t>
            </a:fld>
            <a:endParaRPr lang="id-ID"/>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Identify</a:t>
            </a:r>
            <a:r>
              <a:rPr lang="en-US" baseline="0" dirty="0"/>
              <a:t> the different components of Tube &amp; Clamp Scaffolds and explain their function </a:t>
            </a:r>
          </a:p>
          <a:p>
            <a:r>
              <a:rPr lang="en-US" baseline="0" dirty="0"/>
              <a:t>CLICK once for each component label to appear and describe the purpose of each component.</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19</a:t>
            </a:fld>
            <a:endParaRPr lang="id-ID"/>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Show this slide briefly</a:t>
            </a:r>
          </a:p>
        </p:txBody>
      </p:sp>
      <p:sp>
        <p:nvSpPr>
          <p:cNvPr id="4" name="Slide Number Placeholder 3"/>
          <p:cNvSpPr>
            <a:spLocks noGrp="1"/>
          </p:cNvSpPr>
          <p:nvPr>
            <p:ph type="sldNum" sz="quarter" idx="10"/>
          </p:nvPr>
        </p:nvSpPr>
        <p:spPr/>
        <p:txBody>
          <a:bodyPr/>
          <a:lstStyle/>
          <a:p>
            <a:fld id="{55C38DD1-33AA-4996-977A-42B26A155BBE}" type="slidenum">
              <a:rPr lang="id-ID" smtClean="0"/>
              <a:pPr/>
              <a:t>2</a:t>
            </a:fld>
            <a:endParaRPr lang="id-ID"/>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CLICK – for each component to</a:t>
            </a:r>
            <a:r>
              <a:rPr lang="en-US" baseline="0" dirty="0"/>
              <a:t> appear and b</a:t>
            </a:r>
            <a:r>
              <a:rPr lang="en-US" dirty="0"/>
              <a:t>riefly</a:t>
            </a:r>
            <a:r>
              <a:rPr lang="en-US" baseline="0" dirty="0"/>
              <a:t> describe how they are used / what they are used for.</a:t>
            </a:r>
          </a:p>
          <a:p>
            <a:r>
              <a:rPr lang="en-US" baseline="0" dirty="0"/>
              <a:t>(OPTIONAL) If you have some examples show them to trainees and demonstrate how they are used.</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20</a:t>
            </a:fld>
            <a:endParaRPr lang="id-ID"/>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the Advantages of Tube &amp; Clamp Scaffolds</a:t>
            </a:r>
          </a:p>
          <a:p>
            <a:r>
              <a:rPr lang="en-US" dirty="0"/>
              <a:t>CLICK – Discuss the Disadvantages</a:t>
            </a:r>
            <a:r>
              <a:rPr lang="en-US" baseline="0" dirty="0"/>
              <a:t> of Tube &amp; Clamp Scaffolds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21</a:t>
            </a:fld>
            <a:endParaRPr lang="id-ID"/>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a:t>
            </a:r>
            <a:r>
              <a:rPr lang="en-US" baseline="0" dirty="0"/>
              <a:t> Scaffold Towers and explain their typical uses.</a:t>
            </a:r>
          </a:p>
          <a:p>
            <a:r>
              <a:rPr lang="en-US" baseline="0" dirty="0"/>
              <a:t>CLICK- Describe Scaffold Runs and explain their typical uses.</a:t>
            </a:r>
          </a:p>
          <a:p>
            <a:r>
              <a:rPr lang="en-US" baseline="0" dirty="0"/>
              <a:t>CLICK- Describe Area Scaffolds and explain their typical uses. Explain that we will look at these in more detail later in the course.</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22</a:t>
            </a:fld>
            <a:endParaRPr lang="id-ID"/>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 Rolling Towers and explain their typical uses</a:t>
            </a:r>
          </a:p>
          <a:p>
            <a:r>
              <a:rPr lang="en-US" dirty="0"/>
              <a:t>CLICK- Describe Bridging Scaffolds</a:t>
            </a:r>
            <a:r>
              <a:rPr lang="en-US" baseline="0" dirty="0"/>
              <a:t> and explain their typical uses</a:t>
            </a:r>
          </a:p>
          <a:p>
            <a:r>
              <a:rPr lang="en-US" baseline="0" dirty="0"/>
              <a:t>CLICK – Describe Circular Scaffolds and explain their typical uses.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23</a:t>
            </a:fld>
            <a:endParaRPr lang="id-ID"/>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List</a:t>
            </a:r>
            <a:r>
              <a:rPr lang="en-US" baseline="0" dirty="0"/>
              <a:t> the factors that are considered when choosing a scaffold for a given job. Provide examples to give trainees something to visualize. Ask the trainees to think of what some other considerations might be: </a:t>
            </a:r>
            <a:r>
              <a:rPr lang="en-US" i="1" baseline="0" dirty="0"/>
              <a:t>(workers’ experience using the type of scaffold, availability, safety etc…)</a:t>
            </a:r>
            <a:endParaRPr lang="en-US" i="1"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24</a:t>
            </a:fld>
            <a:endParaRPr lang="id-ID"/>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Tell</a:t>
            </a:r>
            <a:r>
              <a:rPr lang="en-US" baseline="0" dirty="0"/>
              <a:t> the trainees that we are going to apply what we have just learned to a specific job scenario. Tell them that this scenario can be found on page 28 in their Study Guide. </a:t>
            </a:r>
          </a:p>
          <a:p>
            <a:r>
              <a:rPr lang="en-US" baseline="0" dirty="0"/>
              <a:t>CLICK – Ask what is the first thing that needs to be known – pause and wait for the trainees to answer.</a:t>
            </a:r>
          </a:p>
          <a:p>
            <a:r>
              <a:rPr lang="en-US" baseline="0" dirty="0"/>
              <a:t>CLICK – WORK/ACTIVITY Ask the trainees to read the scenario and tell what work or activity is to be done on the scaffold (wait for the answer then CLICK) – Repeat for each factor then discuss what might be the most appropriate type of scaffold to use. *Remember to point out the need for the scaffold to be enclosed to protect the environment, and point out the need for ties.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25</a:t>
            </a:fld>
            <a:endParaRPr lang="id-ID"/>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Review</a:t>
            </a:r>
            <a:r>
              <a:rPr lang="en-US" baseline="0" dirty="0"/>
              <a:t> the </a:t>
            </a:r>
            <a:r>
              <a:rPr lang="en-US" cap="all" baseline="0" dirty="0"/>
              <a:t>Key Points </a:t>
            </a:r>
            <a:r>
              <a:rPr lang="en-US" baseline="0" dirty="0"/>
              <a:t>from this session</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26</a:t>
            </a:fld>
            <a:endParaRPr lang="id-ID"/>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Review</a:t>
            </a:r>
            <a:r>
              <a:rPr lang="en-US" baseline="0" dirty="0"/>
              <a:t> the </a:t>
            </a:r>
            <a:r>
              <a:rPr lang="en-US" cap="all" baseline="0" dirty="0"/>
              <a:t>key points </a:t>
            </a:r>
            <a:r>
              <a:rPr lang="en-US" baseline="0" dirty="0"/>
              <a:t>from this session.</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27</a:t>
            </a:fld>
            <a:endParaRPr lang="id-ID"/>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C38DD1-33AA-4996-977A-42B26A155BBE}" type="slidenum">
              <a:rPr lang="id-ID" smtClean="0"/>
              <a:pPr/>
              <a:t>28</a:t>
            </a:fld>
            <a:endParaRPr lang="id-ID"/>
          </a:p>
        </p:txBody>
      </p:sp>
    </p:spTree>
    <p:extLst>
      <p:ext uri="{BB962C8B-B14F-4D97-AF65-F5344CB8AC3E}">
        <p14:creationId xmlns:p14="http://schemas.microsoft.com/office/powerpoint/2010/main" val="36603074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Zapf Dingbats"/>
                <a:ea typeface="Zapf Dingbats"/>
                <a:cs typeface="Zapf Dingbats"/>
              </a:rPr>
              <a:t>Review</a:t>
            </a:r>
            <a:r>
              <a:rPr lang="en-US" baseline="0" dirty="0">
                <a:latin typeface="Zapf Dingbats"/>
                <a:ea typeface="Zapf Dingbats"/>
                <a:cs typeface="Zapf Dingbats"/>
              </a:rPr>
              <a:t> this list of responsibilities of the competent person and discuss the importance of continuously training and staying up-to date on local regulations, codes &amp; standards to be able to carry out these </a:t>
            </a:r>
            <a:r>
              <a:rPr lang="en-US" baseline="0">
                <a:latin typeface="Zapf Dingbats"/>
                <a:ea typeface="Zapf Dingbats"/>
                <a:cs typeface="Zapf Dingbats"/>
              </a:rPr>
              <a:t>responsibilities effectively.</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29</a:t>
            </a:fld>
            <a:endParaRPr lang="id-ID"/>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Explain briefly about the SAIA and the training provided through SAIA University</a:t>
            </a:r>
          </a:p>
        </p:txBody>
      </p:sp>
      <p:sp>
        <p:nvSpPr>
          <p:cNvPr id="4" name="Slide Number Placeholder 3"/>
          <p:cNvSpPr>
            <a:spLocks noGrp="1"/>
          </p:cNvSpPr>
          <p:nvPr>
            <p:ph type="sldNum" sz="quarter" idx="10"/>
          </p:nvPr>
        </p:nvSpPr>
        <p:spPr/>
        <p:txBody>
          <a:bodyPr/>
          <a:lstStyle/>
          <a:p>
            <a:fld id="{55C38DD1-33AA-4996-977A-42B26A155BBE}" type="slidenum">
              <a:rPr lang="id-ID" smtClean="0"/>
              <a:pPr/>
              <a:t>3</a:t>
            </a:fld>
            <a:endParaRPr lang="id-ID"/>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Explain</a:t>
            </a:r>
            <a:r>
              <a:rPr lang="en-US" baseline="0" dirty="0"/>
              <a:t> the different Regulations, Codes and Standards that relate to scaffolds (and where to find them). Make it very clear which are enforceable by law and which supersede others. </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30</a:t>
            </a:fld>
            <a:endParaRPr lang="id-ID"/>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Tell trainees you are going to list the 5 Most Common Scaffold Hazards.</a:t>
            </a:r>
          </a:p>
          <a:p>
            <a:r>
              <a:rPr lang="en-US" dirty="0"/>
              <a:t>CLICK</a:t>
            </a:r>
            <a:r>
              <a:rPr lang="en-US" baseline="0" dirty="0"/>
              <a:t> – Describe FALLS and how common these are in scaffold/construction industry</a:t>
            </a:r>
          </a:p>
          <a:p>
            <a:r>
              <a:rPr lang="en-US" baseline="0" dirty="0"/>
              <a:t>CLICK – Describe USAFE ACCESS and provide examples</a:t>
            </a:r>
          </a:p>
          <a:p>
            <a:r>
              <a:rPr lang="en-US" baseline="0" dirty="0"/>
              <a:t>CLICK – Describe how scaffold builders can be STRUCK BY FALLING OBJECTS </a:t>
            </a:r>
          </a:p>
          <a:p>
            <a:r>
              <a:rPr lang="en-US" baseline="0" dirty="0"/>
              <a:t>CLICK – Describe ELECTROCUTION hazards</a:t>
            </a:r>
          </a:p>
          <a:p>
            <a:r>
              <a:rPr lang="en-US" baseline="0" dirty="0"/>
              <a:t>CLICK – Describe SCAFFOLD COLLAPSE and give an indication of how common </a:t>
            </a:r>
            <a:r>
              <a:rPr lang="en-US" baseline="0"/>
              <a:t>this is.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31</a:t>
            </a:fld>
            <a:endParaRPr lang="id-ID"/>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a:t>
            </a:r>
            <a:r>
              <a:rPr lang="en-US" baseline="0" dirty="0"/>
              <a:t> Falls in more detail and share a personal story or ask trainees to share a fall-related story.</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32</a:t>
            </a:fld>
            <a:endParaRPr lang="id-ID"/>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Zapf Dingbats" pitchFamily="-103" charset="2"/>
              <a:buNone/>
            </a:pPr>
            <a:r>
              <a:rPr lang="en-US" sz="1200" kern="1200" baseline="0" dirty="0">
                <a:solidFill>
                  <a:schemeClr val="tx1"/>
                </a:solidFill>
                <a:latin typeface="+mn-lt"/>
                <a:ea typeface="+mn-ea"/>
                <a:cs typeface="+mn-cs"/>
              </a:rPr>
              <a:t>Discuss Personal Fall Protection and the Competent Person’s responsibilities in relation to fall protection on scaffolds. Point out the different components of the personal fall protection system and briefly explain how they work.</a:t>
            </a:r>
          </a:p>
        </p:txBody>
      </p:sp>
      <p:sp>
        <p:nvSpPr>
          <p:cNvPr id="4" name="Slide Number Placeholder 3"/>
          <p:cNvSpPr>
            <a:spLocks noGrp="1"/>
          </p:cNvSpPr>
          <p:nvPr>
            <p:ph type="sldNum" sz="quarter" idx="10"/>
          </p:nvPr>
        </p:nvSpPr>
        <p:spPr/>
        <p:txBody>
          <a:bodyPr/>
          <a:lstStyle/>
          <a:p>
            <a:fld id="{55C38DD1-33AA-4996-977A-42B26A155BBE}" type="slidenum">
              <a:rPr lang="id-ID" smtClean="0"/>
              <a:pPr/>
              <a:t>33</a:t>
            </a:fld>
            <a:endParaRPr lang="id-ID"/>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Zapf Dingbats" pitchFamily="-103" charset="2"/>
              <a:buChar char="★"/>
            </a:pPr>
            <a:r>
              <a:rPr lang="en-US" sz="1200" kern="1200" dirty="0">
                <a:solidFill>
                  <a:schemeClr val="tx1"/>
                </a:solidFill>
                <a:latin typeface="+mn-lt"/>
                <a:ea typeface="+mn-ea"/>
                <a:cs typeface="+mn-cs"/>
              </a:rPr>
              <a:t> Provide</a:t>
            </a:r>
            <a:r>
              <a:rPr lang="en-US" sz="1200" kern="1200" baseline="0" dirty="0">
                <a:solidFill>
                  <a:schemeClr val="tx1"/>
                </a:solidFill>
                <a:latin typeface="+mn-lt"/>
                <a:ea typeface="+mn-ea"/>
                <a:cs typeface="+mn-cs"/>
              </a:rPr>
              <a:t> trainees with the relevant FALL-RELATED REGULATIONS and have them write them into the space provided in their Study Guides. </a:t>
            </a:r>
          </a:p>
        </p:txBody>
      </p:sp>
      <p:sp>
        <p:nvSpPr>
          <p:cNvPr id="4" name="Slide Number Placeholder 3"/>
          <p:cNvSpPr>
            <a:spLocks noGrp="1"/>
          </p:cNvSpPr>
          <p:nvPr>
            <p:ph type="sldNum" sz="quarter" idx="10"/>
          </p:nvPr>
        </p:nvSpPr>
        <p:spPr/>
        <p:txBody>
          <a:bodyPr/>
          <a:lstStyle/>
          <a:p>
            <a:fld id="{55C38DD1-33AA-4996-977A-42B26A155BBE}" type="slidenum">
              <a:rPr lang="id-ID" smtClean="0"/>
              <a:pPr/>
              <a:t>34</a:t>
            </a:fld>
            <a:endParaRPr lang="id-ID"/>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a:t>
            </a:r>
            <a:r>
              <a:rPr lang="en-US" baseline="0" dirty="0"/>
              <a:t> some other examples of unsafe access that you have seen.</a:t>
            </a:r>
          </a:p>
          <a:p>
            <a:r>
              <a:rPr lang="en-US" baseline="0" dirty="0"/>
              <a:t>Discuss available options and important considerations for safe access.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35</a:t>
            </a:fld>
            <a:endParaRPr lang="id-ID"/>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Zapf Dingbats" pitchFamily="-103" charset="2"/>
              <a:buChar char="★"/>
              <a:tabLst/>
              <a:defRPr/>
            </a:pPr>
            <a:r>
              <a:rPr lang="en-US" sz="1200" kern="1200" dirty="0">
                <a:solidFill>
                  <a:schemeClr val="tx1"/>
                </a:solidFill>
                <a:latin typeface="+mn-lt"/>
                <a:ea typeface="+mn-ea"/>
                <a:cs typeface="+mn-cs"/>
              </a:rPr>
              <a:t>  Provide</a:t>
            </a:r>
            <a:r>
              <a:rPr lang="en-US" sz="1200" kern="1200" baseline="0" dirty="0">
                <a:solidFill>
                  <a:schemeClr val="tx1"/>
                </a:solidFill>
                <a:latin typeface="+mn-lt"/>
                <a:ea typeface="+mn-ea"/>
                <a:cs typeface="+mn-cs"/>
              </a:rPr>
              <a:t> trainees with the relevant ACCESS-RELATED REGULATIONS and have them write them into the space provided in their Study Guides. </a:t>
            </a:r>
          </a:p>
        </p:txBody>
      </p:sp>
      <p:sp>
        <p:nvSpPr>
          <p:cNvPr id="4" name="Slide Number Placeholder 3"/>
          <p:cNvSpPr>
            <a:spLocks noGrp="1"/>
          </p:cNvSpPr>
          <p:nvPr>
            <p:ph type="sldNum" sz="quarter" idx="10"/>
          </p:nvPr>
        </p:nvSpPr>
        <p:spPr/>
        <p:txBody>
          <a:bodyPr/>
          <a:lstStyle/>
          <a:p>
            <a:fld id="{55C38DD1-33AA-4996-977A-42B26A155BBE}" type="slidenum">
              <a:rPr lang="id-ID" smtClean="0"/>
              <a:pPr/>
              <a:t>36</a:t>
            </a:fld>
            <a:endParaRPr lang="id-ID"/>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a:t>
            </a:r>
            <a:r>
              <a:rPr lang="en-US" baseline="0" dirty="0"/>
              <a:t> falling object protection briefly </a:t>
            </a:r>
          </a:p>
          <a:p>
            <a:r>
              <a:rPr lang="en-US" baseline="0" dirty="0"/>
              <a:t>If possible share a personal experience. </a:t>
            </a:r>
          </a:p>
          <a:p>
            <a:r>
              <a:rPr lang="en-US" baseline="0" dirty="0"/>
              <a:t>Tell participants we will get into more detail about falling object protection in Section 5</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37</a:t>
            </a:fld>
            <a:endParaRPr lang="id-ID"/>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Zapf Dingbats" pitchFamily="-103" charset="2"/>
              <a:buChar char="★"/>
            </a:pPr>
            <a:r>
              <a:rPr lang="en-US" sz="1200" kern="1200" dirty="0">
                <a:solidFill>
                  <a:schemeClr val="tx1"/>
                </a:solidFill>
                <a:latin typeface="+mn-lt"/>
                <a:ea typeface="+mn-ea"/>
                <a:cs typeface="+mn-cs"/>
              </a:rPr>
              <a:t> Provide</a:t>
            </a:r>
            <a:r>
              <a:rPr lang="en-US" sz="1200" kern="1200" baseline="0" dirty="0">
                <a:solidFill>
                  <a:schemeClr val="tx1"/>
                </a:solidFill>
                <a:latin typeface="+mn-lt"/>
                <a:ea typeface="+mn-ea"/>
                <a:cs typeface="+mn-cs"/>
              </a:rPr>
              <a:t> trainees with the relevant FALLING OBJECT-RELATED REGULATIONS and have them write them into the space provided in their Study Guides. </a:t>
            </a:r>
          </a:p>
        </p:txBody>
      </p:sp>
      <p:sp>
        <p:nvSpPr>
          <p:cNvPr id="4" name="Slide Number Placeholder 3"/>
          <p:cNvSpPr>
            <a:spLocks noGrp="1"/>
          </p:cNvSpPr>
          <p:nvPr>
            <p:ph type="sldNum" sz="quarter" idx="10"/>
          </p:nvPr>
        </p:nvSpPr>
        <p:spPr/>
        <p:txBody>
          <a:bodyPr/>
          <a:lstStyle/>
          <a:p>
            <a:fld id="{55C38DD1-33AA-4996-977A-42B26A155BBE}" type="slidenum">
              <a:rPr lang="id-ID" smtClean="0"/>
              <a:pPr/>
              <a:t>38</a:t>
            </a:fld>
            <a:endParaRPr lang="id-ID"/>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Electrocution and Electrical Hazards</a:t>
            </a:r>
            <a:r>
              <a:rPr lang="en-US" baseline="0" dirty="0"/>
              <a:t> and share a related story (or ask trainees to share one). Make sure to discuss minimum safe distances according to locally applicable regulations.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39</a:t>
            </a:fld>
            <a:endParaRPr lang="id-ID"/>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Explain that this course is designed to provide trainees with the knowledge and skills they require to be deemed a Competent Person by their employer. EMPHASIZE that ONLY</a:t>
            </a:r>
            <a:r>
              <a:rPr lang="en-US" baseline="0" dirty="0"/>
              <a:t> their employer has the authority to designate them as Competent Person.</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4</a:t>
            </a:fld>
            <a:endParaRPr lang="id-ID"/>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Zapf Dingbats" pitchFamily="-103" charset="2"/>
              <a:buChar char="★"/>
              <a:tabLst/>
              <a:defRPr/>
            </a:pPr>
            <a:r>
              <a:rPr lang="en-US" sz="1200" kern="1200" dirty="0">
                <a:solidFill>
                  <a:schemeClr val="tx1"/>
                </a:solidFill>
                <a:latin typeface="+mn-lt"/>
                <a:ea typeface="+mn-ea"/>
                <a:cs typeface="+mn-cs"/>
              </a:rPr>
              <a:t> Provide</a:t>
            </a:r>
            <a:r>
              <a:rPr lang="en-US" sz="1200" kern="1200" baseline="0" dirty="0">
                <a:solidFill>
                  <a:schemeClr val="tx1"/>
                </a:solidFill>
                <a:latin typeface="+mn-lt"/>
                <a:ea typeface="+mn-ea"/>
                <a:cs typeface="+mn-cs"/>
              </a:rPr>
              <a:t> trainees with the relevant ELECTRICITY-RELATED REGULATIONS and have them write them into the space provided in their Study Guides. Make sure to let trainees know if the minimum safe distances in their jurisdiction differs from those listed in the chart on page 40.</a:t>
            </a:r>
          </a:p>
        </p:txBody>
      </p:sp>
      <p:sp>
        <p:nvSpPr>
          <p:cNvPr id="4" name="Slide Number Placeholder 3"/>
          <p:cNvSpPr>
            <a:spLocks noGrp="1"/>
          </p:cNvSpPr>
          <p:nvPr>
            <p:ph type="sldNum" sz="quarter" idx="10"/>
          </p:nvPr>
        </p:nvSpPr>
        <p:spPr/>
        <p:txBody>
          <a:bodyPr/>
          <a:lstStyle/>
          <a:p>
            <a:fld id="{55C38DD1-33AA-4996-977A-42B26A155BBE}" type="slidenum">
              <a:rPr lang="id-ID" smtClean="0"/>
              <a:pPr/>
              <a:t>40</a:t>
            </a:fld>
            <a:endParaRPr lang="id-ID"/>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List and</a:t>
            </a:r>
            <a:r>
              <a:rPr lang="en-US" baseline="0" dirty="0"/>
              <a:t> explain some of the reasons scaffolds collapse</a:t>
            </a:r>
          </a:p>
          <a:p>
            <a:r>
              <a:rPr lang="en-US" baseline="0" dirty="0"/>
              <a:t>(</a:t>
            </a:r>
            <a:r>
              <a:rPr lang="en-US" i="1" baseline="0" dirty="0"/>
              <a:t>If anyone asks about the collapse in this image</a:t>
            </a:r>
            <a:r>
              <a:rPr lang="en-US" baseline="0" dirty="0"/>
              <a:t>: This collapse was in Houston. One of the companies was fined $14,700 for the following violations: support scaffold poles were missing base plates, the footing of scaffolds was not rigid or sound and the scaffolding wasn't inspected by a competent person before each work shift or after an occurrence that could affect the scaffolding's structural integrity. The second company involved was fined $6,300 for not initiating and maintaining a safety program that regularly inspects job sites, materials and equipment and because the scaffold and scaffold components weren't inspected.)</a:t>
            </a:r>
          </a:p>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41</a:t>
            </a:fld>
            <a:endParaRPr lang="id-ID"/>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Zapf Dingbats" pitchFamily="-103" charset="2"/>
              <a:buChar char="★"/>
            </a:pPr>
            <a:r>
              <a:rPr lang="en-US" sz="1200" kern="1200" dirty="0">
                <a:solidFill>
                  <a:schemeClr val="tx1"/>
                </a:solidFill>
                <a:latin typeface="+mn-lt"/>
                <a:ea typeface="+mn-ea"/>
                <a:cs typeface="+mn-cs"/>
              </a:rPr>
              <a:t> Explain</a:t>
            </a:r>
            <a:r>
              <a:rPr lang="en-US" sz="1200" kern="1200" baseline="0" dirty="0">
                <a:solidFill>
                  <a:schemeClr val="tx1"/>
                </a:solidFill>
                <a:latin typeface="+mn-lt"/>
                <a:ea typeface="+mn-ea"/>
                <a:cs typeface="+mn-cs"/>
              </a:rPr>
              <a:t> that because there are many reasons scaffolds collapse, there are several related regulations. There may not be space in their Study Guides to write in all the regulations but they should at least write in </a:t>
            </a:r>
            <a:r>
              <a:rPr lang="en-US" sz="1200" kern="1200" baseline="0">
                <a:solidFill>
                  <a:schemeClr val="tx1"/>
                </a:solidFill>
                <a:latin typeface="+mn-lt"/>
                <a:ea typeface="+mn-ea"/>
                <a:cs typeface="+mn-cs"/>
              </a:rPr>
              <a:t>the regulation page </a:t>
            </a:r>
            <a:r>
              <a:rPr lang="en-US" sz="1200" kern="1200" baseline="0" dirty="0">
                <a:solidFill>
                  <a:schemeClr val="tx1"/>
                </a:solidFill>
                <a:latin typeface="+mn-lt"/>
                <a:ea typeface="+mn-ea"/>
                <a:cs typeface="+mn-cs"/>
              </a:rPr>
              <a:t>numbers or standard numbers in the space provided.</a:t>
            </a:r>
          </a:p>
        </p:txBody>
      </p:sp>
      <p:sp>
        <p:nvSpPr>
          <p:cNvPr id="4" name="Slide Number Placeholder 3"/>
          <p:cNvSpPr>
            <a:spLocks noGrp="1"/>
          </p:cNvSpPr>
          <p:nvPr>
            <p:ph type="sldNum" sz="quarter" idx="10"/>
          </p:nvPr>
        </p:nvSpPr>
        <p:spPr/>
        <p:txBody>
          <a:bodyPr/>
          <a:lstStyle/>
          <a:p>
            <a:fld id="{55C38DD1-33AA-4996-977A-42B26A155BBE}" type="slidenum">
              <a:rPr lang="id-ID" smtClean="0"/>
              <a:pPr/>
              <a:t>42</a:t>
            </a:fld>
            <a:endParaRPr lang="id-ID"/>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Have trainees work in pairs and assign each pair a few questions from the learning activity. </a:t>
            </a:r>
          </a:p>
          <a:p>
            <a:r>
              <a:rPr lang="en-US" dirty="0"/>
              <a:t>Provide them with copies of locally applicable regulations and have the pairs practice looking through the regulations to find the answers</a:t>
            </a:r>
          </a:p>
          <a:p>
            <a:r>
              <a:rPr lang="en-US" dirty="0"/>
              <a:t>Ask the trainees to share the answers they have found </a:t>
            </a:r>
          </a:p>
        </p:txBody>
      </p:sp>
      <p:sp>
        <p:nvSpPr>
          <p:cNvPr id="4" name="Slide Number Placeholder 3"/>
          <p:cNvSpPr>
            <a:spLocks noGrp="1"/>
          </p:cNvSpPr>
          <p:nvPr>
            <p:ph type="sldNum" sz="quarter" idx="10"/>
          </p:nvPr>
        </p:nvSpPr>
        <p:spPr/>
        <p:txBody>
          <a:bodyPr/>
          <a:lstStyle/>
          <a:p>
            <a:fld id="{55C38DD1-33AA-4996-977A-42B26A155BBE}" type="slidenum">
              <a:rPr lang="id-ID" smtClean="0"/>
              <a:pPr/>
              <a:t>43</a:t>
            </a:fld>
            <a:endParaRPr lang="id-ID"/>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Explain to participants that every year OSHA publishes</a:t>
            </a:r>
            <a:r>
              <a:rPr lang="en-US" baseline="0" dirty="0"/>
              <a:t> the top ten most common violations. Scaffolding violations rank third on OSHA’s top 10. On the list of the most serious violations scaffolding even ranks second. On average, a violation is detected with five percent of </a:t>
            </a:r>
            <a:r>
              <a:rPr lang="en-US" baseline="0" dirty="0" err="1"/>
              <a:t>OSHA´s</a:t>
            </a:r>
            <a:r>
              <a:rPr lang="en-US" baseline="0" dirty="0"/>
              <a:t> inspections.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44</a:t>
            </a:fld>
            <a:endParaRPr lang="id-ID"/>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OSHA states that when a platform is more than 2 feet above or below a point of access, an approved means of access (stairs, integrated ladders or ramps) shall be used</a:t>
            </a:r>
            <a:r>
              <a:rPr lang="en-US" baseline="0" dirty="0"/>
              <a:t>. Discuss access and describe common access-related violations and possible consequences.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45</a:t>
            </a:fld>
            <a:endParaRPr lang="id-ID"/>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Explain regulations regarding scaffold platforms and describe briefly some unsafe</a:t>
            </a:r>
            <a:r>
              <a:rPr lang="en-US" baseline="0" dirty="0"/>
              <a:t> platform practices and possible consequences.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46</a:t>
            </a:fld>
            <a:endParaRPr lang="id-ID"/>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Explain the regulations regarding fall protection</a:t>
            </a:r>
            <a:r>
              <a:rPr lang="en-US" baseline="0" dirty="0"/>
              <a:t> and the Competent Person’s responsibilities in relation to fall protection on scaffolds.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47</a:t>
            </a:fld>
            <a:endParaRPr lang="id-ID"/>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 some common foundation-related</a:t>
            </a:r>
            <a:r>
              <a:rPr lang="en-US" baseline="0" dirty="0"/>
              <a:t> violations and their potential consequences.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48</a:t>
            </a:fld>
            <a:endParaRPr lang="id-ID"/>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Ask the trainees to list the possible consequences of violating regulations (injury, death, fines, damage to reputation etc.)</a:t>
            </a:r>
          </a:p>
          <a:p>
            <a:r>
              <a:rPr lang="en-US" dirty="0"/>
              <a:t>Discuss reasons why scaffold builders violate these regulations.</a:t>
            </a:r>
          </a:p>
          <a:p>
            <a:r>
              <a:rPr lang="en-US" dirty="0"/>
              <a:t>Ask trainees if they believe the potential consequences are worth the risk.</a:t>
            </a:r>
          </a:p>
        </p:txBody>
      </p:sp>
      <p:sp>
        <p:nvSpPr>
          <p:cNvPr id="4" name="Slide Number Placeholder 3"/>
          <p:cNvSpPr>
            <a:spLocks noGrp="1"/>
          </p:cNvSpPr>
          <p:nvPr>
            <p:ph type="sldNum" sz="quarter" idx="10"/>
          </p:nvPr>
        </p:nvSpPr>
        <p:spPr/>
        <p:txBody>
          <a:bodyPr/>
          <a:lstStyle/>
          <a:p>
            <a:fld id="{55C38DD1-33AA-4996-977A-42B26A155BBE}" type="slidenum">
              <a:rPr lang="id-ID" smtClean="0"/>
              <a:pPr/>
              <a:t>49</a:t>
            </a:fld>
            <a:endParaRPr lang="id-ID"/>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Briefly outline the course agenda and</a:t>
            </a:r>
            <a:r>
              <a:rPr lang="en-US" baseline="0" dirty="0"/>
              <a:t> let the trainees know what to expect during the day</a:t>
            </a:r>
          </a:p>
          <a:p>
            <a:r>
              <a:rPr lang="en-US" baseline="0" dirty="0"/>
              <a:t>CLICK – for each agenda item to appear on screen (continues through to slide 8)</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5</a:t>
            </a:fld>
            <a:endParaRPr lang="id-ID"/>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Review</a:t>
            </a:r>
            <a:r>
              <a:rPr lang="en-US" baseline="0" dirty="0"/>
              <a:t> the key points from this session.</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50</a:t>
            </a:fld>
            <a:endParaRPr lang="id-ID"/>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Review</a:t>
            </a:r>
            <a:r>
              <a:rPr lang="en-US" baseline="0" dirty="0"/>
              <a:t> the key points from this session.</a:t>
            </a:r>
            <a:endParaRPr lang="en-US" dirty="0"/>
          </a:p>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51</a:t>
            </a:fld>
            <a:endParaRPr lang="id-ID"/>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C38DD1-33AA-4996-977A-42B26A155BBE}" type="slidenum">
              <a:rPr lang="id-ID" smtClean="0"/>
              <a:pPr/>
              <a:t>52</a:t>
            </a:fld>
            <a:endParaRPr lang="id-ID"/>
          </a:p>
        </p:txBody>
      </p:sp>
    </p:spTree>
    <p:extLst>
      <p:ext uri="{BB962C8B-B14F-4D97-AF65-F5344CB8AC3E}">
        <p14:creationId xmlns:p14="http://schemas.microsoft.com/office/powerpoint/2010/main" val="10894624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 the</a:t>
            </a:r>
            <a:r>
              <a:rPr lang="en-US" baseline="0" dirty="0"/>
              <a:t> three types of loads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53</a:t>
            </a:fld>
            <a:endParaRPr lang="id-ID"/>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Ask</a:t>
            </a:r>
            <a:r>
              <a:rPr lang="en-US" baseline="0" dirty="0"/>
              <a:t> the trainees to identify the different loads on this scaffold.</a:t>
            </a:r>
          </a:p>
          <a:p>
            <a:r>
              <a:rPr lang="en-US" baseline="0" dirty="0"/>
              <a:t>(Make sure to discuss the effect of wind on an </a:t>
            </a:r>
            <a:r>
              <a:rPr lang="en-US" baseline="0"/>
              <a:t>enclosed scaffold) </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54</a:t>
            </a:fld>
            <a:endParaRPr lang="id-ID"/>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briefly how these basic components</a:t>
            </a:r>
            <a:r>
              <a:rPr lang="en-US" baseline="0" dirty="0"/>
              <a:t> are put together. </a:t>
            </a:r>
          </a:p>
          <a:p>
            <a:r>
              <a:rPr lang="en-US" baseline="0" dirty="0"/>
              <a:t>1</a:t>
            </a:r>
            <a:r>
              <a:rPr lang="en-US" baseline="30000" dirty="0"/>
              <a:t>st</a:t>
            </a:r>
            <a:r>
              <a:rPr lang="en-US" baseline="0" dirty="0"/>
              <a:t> click: SCREWJACKS - Point out that there are </a:t>
            </a:r>
            <a:r>
              <a:rPr lang="en-US" baseline="0" dirty="0" err="1"/>
              <a:t>screwjacks</a:t>
            </a:r>
            <a:r>
              <a:rPr lang="en-US" baseline="0" dirty="0"/>
              <a:t> that do not have </a:t>
            </a:r>
            <a:r>
              <a:rPr lang="en-US" baseline="0" dirty="0" err="1"/>
              <a:t>baseplates</a:t>
            </a:r>
            <a:r>
              <a:rPr lang="en-US" baseline="0" dirty="0"/>
              <a:t> attached</a:t>
            </a:r>
          </a:p>
          <a:p>
            <a:r>
              <a:rPr lang="en-US" baseline="0" dirty="0"/>
              <a:t>2</a:t>
            </a:r>
            <a:r>
              <a:rPr lang="en-US" baseline="30000" dirty="0"/>
              <a:t>nd</a:t>
            </a:r>
            <a:r>
              <a:rPr lang="en-US" baseline="0" dirty="0"/>
              <a:t> click: BASEPLATES – Remind trainees that it is good practice to nail the </a:t>
            </a:r>
            <a:r>
              <a:rPr lang="en-US" baseline="0" dirty="0" err="1"/>
              <a:t>baseplates</a:t>
            </a:r>
            <a:r>
              <a:rPr lang="en-US" baseline="0" dirty="0"/>
              <a:t> to the sills</a:t>
            </a:r>
          </a:p>
          <a:p>
            <a:r>
              <a:rPr lang="en-US" baseline="0" dirty="0"/>
              <a:t>3</a:t>
            </a:r>
            <a:r>
              <a:rPr lang="en-US" baseline="30000" dirty="0"/>
              <a:t>rd</a:t>
            </a:r>
            <a:r>
              <a:rPr lang="en-US" baseline="0" dirty="0"/>
              <a:t> click: Circle – Explain where the holes are located on a </a:t>
            </a:r>
            <a:r>
              <a:rPr lang="en-US" baseline="0" dirty="0" err="1"/>
              <a:t>baseplate</a:t>
            </a:r>
            <a:endParaRPr lang="en-US" baseline="0" dirty="0"/>
          </a:p>
          <a:p>
            <a:r>
              <a:rPr lang="en-US" baseline="0" dirty="0"/>
              <a:t>4</a:t>
            </a:r>
            <a:r>
              <a:rPr lang="en-US" baseline="30000" dirty="0"/>
              <a:t>th</a:t>
            </a:r>
            <a:r>
              <a:rPr lang="en-US" baseline="0" dirty="0"/>
              <a:t> click: Arrows – Explain the nails should be placed in opposite diagonal holes as shown</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55</a:t>
            </a:fld>
            <a:endParaRPr lang="id-ID"/>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Explain that sills are usually cut from 2in</a:t>
            </a:r>
            <a:r>
              <a:rPr lang="en-US" baseline="0" dirty="0"/>
              <a:t> </a:t>
            </a:r>
            <a:r>
              <a:rPr lang="en-US" baseline="0" dirty="0" err="1"/>
              <a:t>x</a:t>
            </a:r>
            <a:r>
              <a:rPr lang="en-US" baseline="0" dirty="0"/>
              <a:t> 10in scaffold planks. </a:t>
            </a:r>
          </a:p>
          <a:p>
            <a:r>
              <a:rPr lang="en-US" baseline="0" dirty="0"/>
              <a:t>Sills should be of sufficient size and strength to support the loads transmitted to them. The length will depend on the planned use. If a scaffold plank is used as a sill it must NEVER be used as part of a platform again.</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56</a:t>
            </a:fld>
            <a:endParaRPr lang="id-ID"/>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Explain how loads are transferred down through the scaffold</a:t>
            </a:r>
            <a:r>
              <a:rPr lang="en-US" baseline="0" dirty="0"/>
              <a:t> leg or upright. Tell trainees we will look at how the spread of that load changes when bases are added. </a:t>
            </a:r>
          </a:p>
          <a:p>
            <a:r>
              <a:rPr lang="en-US" baseline="0" dirty="0"/>
              <a:t>Click to show the first example – explain that the load is concentrated onto a very small area</a:t>
            </a:r>
          </a:p>
          <a:p>
            <a:r>
              <a:rPr lang="en-US" baseline="0" dirty="0"/>
              <a:t>Click to show the next example – explain that the load is spread when a </a:t>
            </a:r>
            <a:r>
              <a:rPr lang="en-US" baseline="0" dirty="0" err="1"/>
              <a:t>baseplate</a:t>
            </a:r>
            <a:r>
              <a:rPr lang="en-US" baseline="0" dirty="0"/>
              <a:t> is added</a:t>
            </a:r>
          </a:p>
          <a:p>
            <a:r>
              <a:rPr lang="en-US" baseline="0" dirty="0"/>
              <a:t>Click to show the next example – explain that the load is spread even further when a sill is added</a:t>
            </a:r>
          </a:p>
          <a:p>
            <a:r>
              <a:rPr lang="en-US" baseline="0" dirty="0"/>
              <a:t>Explain why it is important to spread the load.</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57</a:t>
            </a:fld>
            <a:endParaRPr lang="id-ID"/>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C38DD1-33AA-4996-977A-42B26A155BBE}" type="slidenum">
              <a:rPr lang="id-ID" smtClean="0"/>
              <a:pPr/>
              <a:t>58</a:t>
            </a:fld>
            <a:endParaRPr lang="id-ID"/>
          </a:p>
        </p:txBody>
      </p:sp>
    </p:spTree>
    <p:extLst>
      <p:ext uri="{BB962C8B-B14F-4D97-AF65-F5344CB8AC3E}">
        <p14:creationId xmlns:p14="http://schemas.microsoft.com/office/powerpoint/2010/main" val="5323096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Spend a minute to discuss the importance of preparing a foundation before building</a:t>
            </a:r>
            <a:r>
              <a:rPr lang="en-US" baseline="0" dirty="0"/>
              <a:t> a scaffold.</a:t>
            </a:r>
          </a:p>
          <a:p>
            <a:r>
              <a:rPr lang="en-US" baseline="0" dirty="0"/>
              <a:t>Give examples of what type of preparation may be needed.</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59</a:t>
            </a:fld>
            <a:endParaRPr lang="id-ID"/>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6</a:t>
            </a:fld>
            <a:endParaRPr lang="id-ID"/>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Zapf Dingbats" pitchFamily="-103" charset="2"/>
              <a:buChar char="★"/>
              <a:tabLst/>
              <a:defRPr/>
            </a:pPr>
            <a:r>
              <a:rPr lang="en-US" sz="1200" kern="1200" dirty="0">
                <a:solidFill>
                  <a:schemeClr val="tx1"/>
                </a:solidFill>
                <a:latin typeface="+mn-lt"/>
                <a:ea typeface="+mn-ea"/>
                <a:cs typeface="+mn-cs"/>
              </a:rPr>
              <a:t>  Provide</a:t>
            </a:r>
            <a:r>
              <a:rPr lang="en-US" sz="1200" kern="1200" baseline="0" dirty="0">
                <a:solidFill>
                  <a:schemeClr val="tx1"/>
                </a:solidFill>
                <a:latin typeface="+mn-lt"/>
                <a:ea typeface="+mn-ea"/>
                <a:cs typeface="+mn-cs"/>
              </a:rPr>
              <a:t> trainees with the relevant FOUNDATION-RELATED REGULATIONS and have them write them into the space provided on page 58 in their Study Guides. </a:t>
            </a:r>
          </a:p>
          <a:p>
            <a:pPr>
              <a:buFont typeface="Zapf Dingbats" pitchFamily="-103" charset="2"/>
              <a:buNone/>
            </a:pPr>
            <a:endParaRPr lang="en-US" sz="1200"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5C38DD1-33AA-4996-977A-42B26A155BBE}" type="slidenum">
              <a:rPr lang="id-ID" smtClean="0"/>
              <a:pPr/>
              <a:t>60</a:t>
            </a:fld>
            <a:endParaRPr lang="id-ID"/>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Show each of the photos and discuss the problems with each of the</a:t>
            </a:r>
            <a:r>
              <a:rPr lang="en-US" baseline="0" dirty="0"/>
              <a:t> foundations – (Don’t forget to point out the cluttered and messy work areas as also being hazards)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61</a:t>
            </a:fld>
            <a:endParaRPr lang="id-ID"/>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Define</a:t>
            </a:r>
            <a:r>
              <a:rPr lang="en-US" baseline="0" dirty="0"/>
              <a:t> bearing capacity as it relates to ground surfaces</a:t>
            </a:r>
          </a:p>
          <a:p>
            <a:r>
              <a:rPr lang="en-US" dirty="0"/>
              <a:t>Describe foundation properties</a:t>
            </a:r>
            <a:r>
              <a:rPr lang="en-US" baseline="0" dirty="0"/>
              <a:t> and considerations for concrete </a:t>
            </a:r>
            <a:r>
              <a:rPr lang="en-US" i="1" baseline="0" dirty="0"/>
              <a:t>(very strong/high bearing capacity, sills may not be required)</a:t>
            </a:r>
          </a:p>
          <a:p>
            <a:r>
              <a:rPr lang="en-US" i="0" baseline="0" dirty="0"/>
              <a:t>CLICK – Describe foundation properties and considerations for asphalt</a:t>
            </a:r>
            <a:r>
              <a:rPr lang="en-US" i="1" baseline="0" dirty="0"/>
              <a:t> (softens when heated, bearing capacity lowers)</a:t>
            </a:r>
            <a:endParaRPr lang="en-US" i="1"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62</a:t>
            </a:fld>
            <a:endParaRPr lang="id-ID"/>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63</a:t>
            </a:fld>
            <a:endParaRPr lang="id-ID"/>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what</a:t>
            </a:r>
            <a:r>
              <a:rPr lang="en-US" baseline="0" dirty="0"/>
              <a:t> can be done to be able to safely build scaffolds on ground surfaces with lower bearing capacity.</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64</a:t>
            </a:fld>
            <a:endParaRPr lang="id-ID"/>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d-ID" dirty="0"/>
              <a:t>Go through the list of</a:t>
            </a:r>
            <a:r>
              <a:rPr lang="id-ID" baseline="0" dirty="0"/>
              <a:t> Challenging Foundations one by one (describing what needs to be done to prepare the foundation to build the scaffold safely) </a:t>
            </a:r>
            <a:r>
              <a:rPr lang="id-ID" i="1" baseline="0" dirty="0"/>
              <a:t>(You may need to refer trainees to the corresponding images in the Study Guide for clarification)</a:t>
            </a:r>
            <a:endParaRPr lang="id-ID" i="1"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65</a:t>
            </a:fld>
            <a:endParaRPr lang="id-ID"/>
          </a:p>
        </p:txBody>
      </p:sp>
    </p:spTree>
    <p:extLst>
      <p:ext uri="{BB962C8B-B14F-4D97-AF65-F5344CB8AC3E}">
        <p14:creationId xmlns:p14="http://schemas.microsoft.com/office/powerpoint/2010/main" val="23846338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Divide trainees into three groups and assign each group one of the three scenarios</a:t>
            </a:r>
          </a:p>
          <a:p>
            <a:r>
              <a:rPr lang="en-US" dirty="0"/>
              <a:t>Give trainees 10 - 15 minutes to read over the scenario and discuss what preparations (if any) and what foundation components they would use. Ask the groups to share their solutions</a:t>
            </a:r>
            <a:r>
              <a:rPr lang="en-US" baseline="0" dirty="0"/>
              <a:t> to the problems outlined in the scenarios.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66</a:t>
            </a:fld>
            <a:endParaRPr lang="id-ID"/>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Review</a:t>
            </a:r>
            <a:r>
              <a:rPr lang="en-US" baseline="0" dirty="0"/>
              <a:t> the </a:t>
            </a:r>
            <a:r>
              <a:rPr lang="en-US" cap="all" baseline="0" dirty="0"/>
              <a:t>key points </a:t>
            </a:r>
            <a:r>
              <a:rPr lang="en-US" baseline="0" dirty="0"/>
              <a:t>from this session.</a:t>
            </a:r>
            <a:endParaRPr lang="en-US" dirty="0"/>
          </a:p>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67</a:t>
            </a:fld>
            <a:endParaRPr lang="id-ID"/>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Review</a:t>
            </a:r>
            <a:r>
              <a:rPr lang="en-US" baseline="0" dirty="0"/>
              <a:t> the </a:t>
            </a:r>
            <a:r>
              <a:rPr lang="en-US" cap="all" baseline="0" dirty="0"/>
              <a:t>key points </a:t>
            </a:r>
            <a:r>
              <a:rPr lang="en-US" baseline="0" dirty="0"/>
              <a:t>from this session.</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68</a:t>
            </a:fld>
            <a:endParaRPr lang="id-ID"/>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69</a:t>
            </a:fld>
            <a:endParaRPr lang="id-ID"/>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C38DD1-33AA-4996-977A-42B26A155BBE}" type="slidenum">
              <a:rPr lang="id-ID" smtClean="0"/>
              <a:pPr/>
              <a:t>7</a:t>
            </a:fld>
            <a:endParaRPr lang="id-ID"/>
          </a:p>
        </p:txBody>
      </p:sp>
    </p:spTree>
    <p:extLst>
      <p:ext uri="{BB962C8B-B14F-4D97-AF65-F5344CB8AC3E}">
        <p14:creationId xmlns:p14="http://schemas.microsoft.com/office/powerpoint/2010/main" val="346462479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the three types of platform materials</a:t>
            </a:r>
          </a:p>
          <a:p>
            <a:r>
              <a:rPr lang="en-US" dirty="0"/>
              <a:t>List</a:t>
            </a:r>
            <a:r>
              <a:rPr lang="en-US" baseline="0" dirty="0"/>
              <a:t> some advantages and disadvantages of each type</a:t>
            </a:r>
          </a:p>
        </p:txBody>
      </p:sp>
      <p:sp>
        <p:nvSpPr>
          <p:cNvPr id="4" name="Slide Number Placeholder 3"/>
          <p:cNvSpPr>
            <a:spLocks noGrp="1"/>
          </p:cNvSpPr>
          <p:nvPr>
            <p:ph type="sldNum" sz="quarter" idx="10"/>
          </p:nvPr>
        </p:nvSpPr>
        <p:spPr/>
        <p:txBody>
          <a:bodyPr/>
          <a:lstStyle/>
          <a:p>
            <a:fld id="{55C38DD1-33AA-4996-977A-42B26A155BBE}" type="slidenum">
              <a:rPr lang="id-ID" smtClean="0"/>
              <a:pPr/>
              <a:t>70</a:t>
            </a:fld>
            <a:endParaRPr lang="id-ID"/>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Solid Sawn Wood</a:t>
            </a:r>
            <a:r>
              <a:rPr lang="en-US" baseline="0" dirty="0"/>
              <a:t> Planks and their characteristics/properties (explain why you can’t just use any type of plank)</a:t>
            </a:r>
          </a:p>
          <a:p>
            <a:r>
              <a:rPr lang="en-US" baseline="0" dirty="0"/>
              <a:t>CLICK – Discuss Laminated Scaffold Planks and their characteristics/properties.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71</a:t>
            </a:fld>
            <a:endParaRPr lang="id-ID"/>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Point out the mandatory markings</a:t>
            </a:r>
            <a:r>
              <a:rPr lang="en-US" baseline="0" dirty="0"/>
              <a:t> found on a scaffold grade plank</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Explain some reasons why a scaffold grade plank might not have a visible stamp </a:t>
            </a:r>
            <a:r>
              <a:rPr lang="en-US" i="1" baseline="0" dirty="0"/>
              <a:t>(fading, cut off when plank trimmed etc.)</a:t>
            </a:r>
            <a:endParaRPr lang="en-US" i="1" dirty="0"/>
          </a:p>
          <a:p>
            <a:r>
              <a:rPr lang="en-US" baseline="0" dirty="0"/>
              <a:t>CLICK – Discuss false grade stamps and what to look out for and what to do if you are unsure if a plank is scaffold grade</a:t>
            </a:r>
          </a:p>
        </p:txBody>
      </p:sp>
      <p:sp>
        <p:nvSpPr>
          <p:cNvPr id="4" name="Slide Number Placeholder 3"/>
          <p:cNvSpPr>
            <a:spLocks noGrp="1"/>
          </p:cNvSpPr>
          <p:nvPr>
            <p:ph type="sldNum" sz="quarter" idx="10"/>
          </p:nvPr>
        </p:nvSpPr>
        <p:spPr/>
        <p:txBody>
          <a:bodyPr/>
          <a:lstStyle/>
          <a:p>
            <a:fld id="{55C38DD1-33AA-4996-977A-42B26A155BBE}" type="slidenum">
              <a:rPr lang="id-ID" smtClean="0"/>
              <a:pPr/>
              <a:t>72</a:t>
            </a:fld>
            <a:endParaRPr lang="id-ID"/>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the different types of damage that can make wood planks unsafe. Explain</a:t>
            </a:r>
            <a:r>
              <a:rPr lang="en-US" baseline="0" dirty="0"/>
              <a:t> what to do if you see any of these signs of damage (remove from service or check with a qualified person before using). Also discuss warping, chemical contamination and other types of damage not shown here.</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73</a:t>
            </a:fld>
            <a:endParaRPr lang="id-ID"/>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Provide</a:t>
            </a:r>
            <a:r>
              <a:rPr lang="en-US" baseline="0" dirty="0"/>
              <a:t> tips or Do’s and Don’ts pertaining to plank storage and handling.</a:t>
            </a:r>
          </a:p>
          <a:p>
            <a:r>
              <a:rPr lang="en-US" baseline="0" dirty="0"/>
              <a:t>Remind trainees that dropped planks or planks that have been used as sills must never be used as a platform.</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74</a:t>
            </a:fld>
            <a:endParaRPr lang="id-ID"/>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a:t>
            </a:r>
            <a:r>
              <a:rPr lang="en-US" baseline="0" dirty="0"/>
              <a:t> purpose of this game is to inspect scaffold planks and determine if it is safe to use or should be removed from service. </a:t>
            </a:r>
          </a:p>
          <a:p>
            <a:r>
              <a:rPr lang="en-US" baseline="0" dirty="0"/>
              <a:t>CLICK - Show the first image, ask trainees to vote whether to use it or lose it after they decide </a:t>
            </a:r>
          </a:p>
          <a:p>
            <a:r>
              <a:rPr lang="en-US" baseline="0" dirty="0"/>
              <a:t>CLICK to show the result </a:t>
            </a:r>
            <a:r>
              <a:rPr lang="en-US" baseline="0" dirty="0">
                <a:latin typeface="Zapf Dingbats"/>
                <a:ea typeface="Zapf Dingbats"/>
                <a:cs typeface="Zapf Dingbats"/>
              </a:rPr>
              <a:t>✖</a:t>
            </a:r>
            <a:r>
              <a:rPr lang="en-US" baseline="0" dirty="0"/>
              <a:t> = Lose it and </a:t>
            </a:r>
            <a:r>
              <a:rPr lang="en-US" baseline="0" dirty="0">
                <a:latin typeface="Zapf Dingbats"/>
                <a:ea typeface="Zapf Dingbats"/>
                <a:cs typeface="Zapf Dingbats"/>
              </a:rPr>
              <a:t>✓ = USE IT (explain why and point out what is wrong in the lose it pictures)</a:t>
            </a:r>
          </a:p>
          <a:p>
            <a:r>
              <a:rPr lang="en-US" baseline="0" dirty="0">
                <a:latin typeface="Zapf Dingbats"/>
                <a:ea typeface="Zapf Dingbats"/>
                <a:cs typeface="Zapf Dingbats"/>
              </a:rPr>
              <a:t>Repeat for each subsequent picture. Discuss how proper storage can prevent some damage.</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75</a:t>
            </a:fld>
            <a:endParaRPr lang="id-ID"/>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a:t>
            </a:r>
            <a:r>
              <a:rPr lang="en-US" baseline="0" dirty="0"/>
              <a:t> purpose of this game is to inspect scaffold planks and determine if it is safe to use or should be removed from service. </a:t>
            </a:r>
          </a:p>
          <a:p>
            <a:r>
              <a:rPr lang="en-US" baseline="0" dirty="0"/>
              <a:t>CLICK - Show the first image, ask trainees to vote whether to use it or lose it after they decide </a:t>
            </a:r>
          </a:p>
          <a:p>
            <a:r>
              <a:rPr lang="en-US" baseline="0" dirty="0"/>
              <a:t>CLICK to show the result </a:t>
            </a:r>
            <a:r>
              <a:rPr lang="en-US" baseline="0" dirty="0">
                <a:latin typeface="Zapf Dingbats"/>
                <a:ea typeface="Zapf Dingbats"/>
                <a:cs typeface="Zapf Dingbats"/>
              </a:rPr>
              <a:t>✖</a:t>
            </a:r>
            <a:r>
              <a:rPr lang="en-US" baseline="0" dirty="0"/>
              <a:t> = Lose it and </a:t>
            </a:r>
            <a:r>
              <a:rPr lang="en-US" baseline="0" dirty="0">
                <a:latin typeface="Zapf Dingbats"/>
                <a:ea typeface="Zapf Dingbats"/>
                <a:cs typeface="Zapf Dingbats"/>
              </a:rPr>
              <a:t>✓ = USE IT (explain why and point out what is wrong in the lose it pictures)</a:t>
            </a:r>
          </a:p>
          <a:p>
            <a:r>
              <a:rPr lang="en-US" baseline="0" dirty="0">
                <a:latin typeface="Zapf Dingbats"/>
                <a:ea typeface="Zapf Dingbats"/>
                <a:cs typeface="Zapf Dingbats"/>
              </a:rPr>
              <a:t>Repeat for each subsequent picture. Discuss how proper storage can prevent some damage.</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76</a:t>
            </a:fld>
            <a:endParaRPr lang="id-ID"/>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a:t>
            </a:r>
            <a:r>
              <a:rPr lang="en-US" baseline="0" dirty="0"/>
              <a:t> the different types of metal planks</a:t>
            </a:r>
          </a:p>
          <a:p>
            <a:r>
              <a:rPr lang="en-US" baseline="0" dirty="0"/>
              <a:t>Share tips on proper storage and handling.</a:t>
            </a:r>
          </a:p>
          <a:p>
            <a:r>
              <a:rPr lang="en-US" baseline="0" dirty="0"/>
              <a:t>Explain how to find out their duty rating</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77</a:t>
            </a:fld>
            <a:endParaRPr lang="id-ID"/>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a:t>
            </a:r>
            <a:r>
              <a:rPr lang="en-US" baseline="0" dirty="0"/>
              <a:t> Scaffold Decks – also discuss other styles available (ones with hatches etc). Discuss their advantages/disadvantages.</a:t>
            </a:r>
          </a:p>
          <a:p>
            <a:r>
              <a:rPr lang="en-US" baseline="0" dirty="0"/>
              <a:t>Explain that scaffold decks are rated by uniform loads, </a:t>
            </a:r>
            <a:r>
              <a:rPr lang="en-US" i="1" baseline="0" dirty="0"/>
              <a:t>(usually 50 </a:t>
            </a:r>
            <a:r>
              <a:rPr lang="en-US" i="1" baseline="0" dirty="0" err="1"/>
              <a:t>psf</a:t>
            </a:r>
            <a:r>
              <a:rPr lang="en-US" i="1" baseline="0" dirty="0"/>
              <a:t> (2.5 kN/m²) or 75 </a:t>
            </a:r>
            <a:r>
              <a:rPr lang="en-US" i="1" baseline="0" dirty="0" err="1"/>
              <a:t>psf</a:t>
            </a:r>
            <a:r>
              <a:rPr lang="en-US" i="1" baseline="0" dirty="0"/>
              <a:t> (3.6 kN/m²).</a:t>
            </a:r>
            <a:r>
              <a:rPr lang="en-US" baseline="0" dirty="0"/>
              <a:t> </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78</a:t>
            </a:fld>
            <a:endParaRPr lang="id-ID"/>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a:t>
            </a:r>
            <a:r>
              <a:rPr lang="en-US" baseline="0" dirty="0"/>
              <a:t> composite planks and their advantages/disadvantages. Provide tips on proper storage and handling as well as how to recognize if they are damaged.</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79</a:t>
            </a:fld>
            <a:endParaRPr lang="id-ID"/>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pPr/>
              <a:t>8</a:t>
            </a:fld>
            <a:endParaRPr lang="id-ID"/>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Explain the importance of</a:t>
            </a:r>
            <a:r>
              <a:rPr lang="en-US" baseline="0" dirty="0"/>
              <a:t> scaffold platforms being able to support its own weight and at least 4 times the maximum intended load. Explain that manufacturers of decks and metal planks provide load capacity for their products in their specifications.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80</a:t>
            </a:fld>
            <a:endParaRPr lang="id-ID"/>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Go slowly through each step in the calculation explaining why each step is done – remember that some trainees may have difficulty following if they are not strong in math.</a:t>
            </a:r>
          </a:p>
        </p:txBody>
      </p:sp>
      <p:sp>
        <p:nvSpPr>
          <p:cNvPr id="4" name="Slide Number Placeholder 3"/>
          <p:cNvSpPr>
            <a:spLocks noGrp="1"/>
          </p:cNvSpPr>
          <p:nvPr>
            <p:ph type="sldNum" sz="quarter" idx="10"/>
          </p:nvPr>
        </p:nvSpPr>
        <p:spPr/>
        <p:txBody>
          <a:bodyPr/>
          <a:lstStyle/>
          <a:p>
            <a:fld id="{55C38DD1-33AA-4996-977A-42B26A155BBE}" type="slidenum">
              <a:rPr lang="id-ID" smtClean="0"/>
              <a:pPr/>
              <a:t>81</a:t>
            </a:fld>
            <a:endParaRPr lang="id-ID"/>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 various platform hazards </a:t>
            </a:r>
            <a:r>
              <a:rPr lang="en-US" i="1" dirty="0"/>
              <a:t>(insufficient or excessive overhang,</a:t>
            </a:r>
            <a:r>
              <a:rPr lang="en-US" i="1" baseline="0" dirty="0"/>
              <a:t> lapped without bearer below etc.) </a:t>
            </a:r>
            <a:endParaRPr lang="en-US" i="1"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82</a:t>
            </a:fld>
            <a:endParaRPr lang="id-ID"/>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Zapf Dingbats" pitchFamily="-103" charset="2"/>
              <a:buChar char="★"/>
            </a:pPr>
            <a:r>
              <a:rPr lang="en-US" sz="1200" kern="1200" dirty="0">
                <a:solidFill>
                  <a:schemeClr val="tx1"/>
                </a:solidFill>
                <a:latin typeface="+mn-lt"/>
                <a:ea typeface="+mn-ea"/>
                <a:cs typeface="+mn-cs"/>
              </a:rPr>
              <a:t>  Provide</a:t>
            </a:r>
            <a:r>
              <a:rPr lang="en-US" sz="1200" kern="1200" baseline="0" dirty="0">
                <a:solidFill>
                  <a:schemeClr val="tx1"/>
                </a:solidFill>
                <a:latin typeface="+mn-lt"/>
                <a:ea typeface="+mn-ea"/>
                <a:cs typeface="+mn-cs"/>
              </a:rPr>
              <a:t> trainees with the relevant PLATFORM-RELATED REGULATIONS and have them write them into the space provided on page 64 in their Study Guides. (Make sure to include: Minimum width of work area, allowable space between platform and work area, allowable space between planks/decks, minimum height where platforms must be fully-planked, maximum allowable deflection, minimum distance from platform to structure etc.)</a:t>
            </a:r>
          </a:p>
        </p:txBody>
      </p:sp>
      <p:sp>
        <p:nvSpPr>
          <p:cNvPr id="4" name="Slide Number Placeholder 3"/>
          <p:cNvSpPr>
            <a:spLocks noGrp="1"/>
          </p:cNvSpPr>
          <p:nvPr>
            <p:ph type="sldNum" sz="quarter" idx="10"/>
          </p:nvPr>
        </p:nvSpPr>
        <p:spPr/>
        <p:txBody>
          <a:bodyPr/>
          <a:lstStyle/>
          <a:p>
            <a:fld id="{55C38DD1-33AA-4996-977A-42B26A155BBE}" type="slidenum">
              <a:rPr lang="id-ID" smtClean="0"/>
              <a:pPr/>
              <a:t>83</a:t>
            </a:fld>
            <a:endParaRPr lang="id-ID"/>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Divide the participants into pairs or small groups.</a:t>
            </a:r>
          </a:p>
          <a:p>
            <a:r>
              <a:rPr lang="en-US" dirty="0"/>
              <a:t>Give</a:t>
            </a:r>
            <a:r>
              <a:rPr lang="en-US" baseline="0" dirty="0"/>
              <a:t> each group one of these images. Tell them they are to play the role of an OSHA inspector and spot violations/hazards.</a:t>
            </a:r>
          </a:p>
          <a:p>
            <a:r>
              <a:rPr lang="en-US" b="1" baseline="0" dirty="0"/>
              <a:t>FOR ADVANCED TRAINEES </a:t>
            </a:r>
            <a:r>
              <a:rPr lang="en-US" baseline="0" dirty="0"/>
              <a:t>– Have them practice locating the regulations online or in printed copies of the locally applicable regulations.</a:t>
            </a:r>
          </a:p>
          <a:p>
            <a:r>
              <a:rPr lang="en-US" baseline="0" dirty="0"/>
              <a:t>Ask each group to present their list of the hazards they identified and the possible OSHA/OHS violations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84</a:t>
            </a:fld>
            <a:endParaRPr lang="id-ID"/>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Review</a:t>
            </a:r>
            <a:r>
              <a:rPr lang="en-US" baseline="0" dirty="0"/>
              <a:t> the </a:t>
            </a:r>
            <a:r>
              <a:rPr lang="en-US" cap="all" baseline="0" dirty="0"/>
              <a:t>key points </a:t>
            </a:r>
            <a:r>
              <a:rPr lang="en-US" baseline="0" dirty="0"/>
              <a:t>from this session.</a:t>
            </a:r>
            <a:endParaRPr lang="en-US" dirty="0"/>
          </a:p>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85</a:t>
            </a:fld>
            <a:endParaRPr lang="id-ID"/>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Review</a:t>
            </a:r>
            <a:r>
              <a:rPr lang="en-US" baseline="0" dirty="0"/>
              <a:t> the </a:t>
            </a:r>
            <a:r>
              <a:rPr lang="en-US" cap="all" baseline="0" dirty="0"/>
              <a:t>key points </a:t>
            </a:r>
            <a:r>
              <a:rPr lang="en-US" baseline="0" dirty="0"/>
              <a:t>from this session.</a:t>
            </a:r>
            <a:endParaRPr lang="en-US" dirty="0"/>
          </a:p>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86</a:t>
            </a:fld>
            <a:endParaRPr lang="id-ID"/>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87</a:t>
            </a:fld>
            <a:endParaRPr lang="id-ID"/>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Explain that in this session you will be looking a</a:t>
            </a:r>
            <a:r>
              <a:rPr lang="en-US" baseline="0" dirty="0"/>
              <a:t>t fall protection and falling object protection. Explain that a guardrail system is one form of fall protection and point out the basic components. Explain that a </a:t>
            </a:r>
            <a:r>
              <a:rPr lang="en-US" baseline="0" dirty="0" err="1"/>
              <a:t>toeboard</a:t>
            </a:r>
            <a:r>
              <a:rPr lang="en-US" baseline="0" dirty="0"/>
              <a:t> is also just one type of falling object protection but it also can prevent a worker’s foot from slipping off the platform. Describe how a </a:t>
            </a:r>
            <a:r>
              <a:rPr lang="en-US" baseline="0" dirty="0" err="1"/>
              <a:t>toeboard</a:t>
            </a:r>
            <a:r>
              <a:rPr lang="en-US" baseline="0" dirty="0"/>
              <a:t> is attached.</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88</a:t>
            </a:fld>
            <a:endParaRPr lang="id-ID"/>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Explain when guardrails are required and the required height for </a:t>
            </a:r>
            <a:r>
              <a:rPr lang="en-US" dirty="0" err="1"/>
              <a:t>toprails</a:t>
            </a:r>
            <a:r>
              <a:rPr lang="en-US" dirty="0"/>
              <a:t> and </a:t>
            </a:r>
            <a:r>
              <a:rPr lang="en-US" dirty="0" err="1"/>
              <a:t>midrails</a:t>
            </a:r>
            <a:r>
              <a:rPr lang="en-US" dirty="0"/>
              <a:t> (make sure to tell trainees their locally applicable guardrail regulations)</a:t>
            </a:r>
          </a:p>
          <a:p>
            <a:r>
              <a:rPr lang="en-US" dirty="0"/>
              <a:t>Describe guardrail gates and how they must be attached. </a:t>
            </a:r>
          </a:p>
          <a:p>
            <a:r>
              <a:rPr lang="en-US" dirty="0"/>
              <a:t>Explain the reason why the gate must swing into the platform.</a:t>
            </a:r>
          </a:p>
        </p:txBody>
      </p:sp>
      <p:sp>
        <p:nvSpPr>
          <p:cNvPr id="4" name="Slide Number Placeholder 3"/>
          <p:cNvSpPr>
            <a:spLocks noGrp="1"/>
          </p:cNvSpPr>
          <p:nvPr>
            <p:ph type="sldNum" sz="quarter" idx="10"/>
          </p:nvPr>
        </p:nvSpPr>
        <p:spPr/>
        <p:txBody>
          <a:bodyPr/>
          <a:lstStyle/>
          <a:p>
            <a:fld id="{55C38DD1-33AA-4996-977A-42B26A155BBE}" type="slidenum">
              <a:rPr lang="id-ID" smtClean="0"/>
              <a:pPr/>
              <a:t>89</a:t>
            </a:fld>
            <a:endParaRPr lang="id-ID"/>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d-ID" dirty="0"/>
              <a:t>Explain that there</a:t>
            </a:r>
            <a:r>
              <a:rPr lang="id-ID" baseline="0" dirty="0"/>
              <a:t> are a few ground rules and expectations you want to agree on so everyone benefits from this training. </a:t>
            </a:r>
            <a:r>
              <a:rPr lang="id-ID" dirty="0"/>
              <a:t>Review</a:t>
            </a:r>
            <a:r>
              <a:rPr lang="id-ID" baseline="0" dirty="0"/>
              <a:t> each of these ground rules – clarify your expectations around each of these rules</a:t>
            </a:r>
          </a:p>
          <a:p>
            <a:r>
              <a:rPr lang="id-ID" baseline="0" dirty="0"/>
              <a:t>FEEDBACK – explain that at the end there will be a course evaluation and you welcome honest feedback</a:t>
            </a:r>
          </a:p>
          <a:p>
            <a:r>
              <a:rPr lang="id-ID" baseline="0" dirty="0"/>
              <a:t>HOUSEKEEPING – go over any housekeeping details (location of bathrooms, emergency exits etc.)</a:t>
            </a:r>
            <a:endParaRPr lang="id-ID"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9</a:t>
            </a:fld>
            <a:endParaRPr lang="id-ID"/>
          </a:p>
        </p:txBody>
      </p:sp>
    </p:spTree>
    <p:extLst>
      <p:ext uri="{BB962C8B-B14F-4D97-AF65-F5344CB8AC3E}">
        <p14:creationId xmlns:p14="http://schemas.microsoft.com/office/powerpoint/2010/main" val="97235784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 how and when a</a:t>
            </a:r>
            <a:r>
              <a:rPr lang="en-US" baseline="0" dirty="0"/>
              <a:t> </a:t>
            </a:r>
            <a:r>
              <a:rPr lang="en-US" baseline="0" dirty="0" err="1"/>
              <a:t>crossbrace</a:t>
            </a:r>
            <a:r>
              <a:rPr lang="en-US" baseline="0" dirty="0"/>
              <a:t> can be used as part of a guardrail system on a Frame Scaffold.</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90</a:t>
            </a:fld>
            <a:endParaRPr lang="id-ID"/>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Explain that there are also special</a:t>
            </a:r>
            <a:r>
              <a:rPr lang="en-US" baseline="0" dirty="0"/>
              <a:t> </a:t>
            </a:r>
            <a:r>
              <a:rPr lang="en-US" dirty="0"/>
              <a:t>guardrail panels available for Frame Scaffolds. Guardrail panels are made to fit common bay sizes and scaffold frames. </a:t>
            </a:r>
          </a:p>
        </p:txBody>
      </p:sp>
      <p:sp>
        <p:nvSpPr>
          <p:cNvPr id="4" name="Slide Number Placeholder 3"/>
          <p:cNvSpPr>
            <a:spLocks noGrp="1"/>
          </p:cNvSpPr>
          <p:nvPr>
            <p:ph type="sldNum" sz="quarter" idx="10"/>
          </p:nvPr>
        </p:nvSpPr>
        <p:spPr/>
        <p:txBody>
          <a:bodyPr/>
          <a:lstStyle/>
          <a:p>
            <a:fld id="{55C38DD1-33AA-4996-977A-42B26A155BBE}" type="slidenum">
              <a:rPr lang="id-ID" smtClean="0"/>
              <a:pPr/>
              <a:t>91</a:t>
            </a:fld>
            <a:endParaRPr lang="id-ID"/>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System Scaffolds and Tube &amp; Clamp Scaffolds usually use clamp-on gates that can be used at all platform locations. </a:t>
            </a:r>
          </a:p>
        </p:txBody>
      </p:sp>
      <p:sp>
        <p:nvSpPr>
          <p:cNvPr id="4" name="Slide Number Placeholder 3"/>
          <p:cNvSpPr>
            <a:spLocks noGrp="1"/>
          </p:cNvSpPr>
          <p:nvPr>
            <p:ph type="sldNum" sz="quarter" idx="10"/>
          </p:nvPr>
        </p:nvSpPr>
        <p:spPr/>
        <p:txBody>
          <a:bodyPr/>
          <a:lstStyle/>
          <a:p>
            <a:fld id="{55C38DD1-33AA-4996-977A-42B26A155BBE}" type="slidenum">
              <a:rPr lang="id-ID" smtClean="0"/>
              <a:pPr/>
              <a:t>92</a:t>
            </a:fld>
            <a:endParaRPr lang="id-ID"/>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Explain when </a:t>
            </a:r>
            <a:r>
              <a:rPr lang="en-US" dirty="0" err="1"/>
              <a:t>toeboards</a:t>
            </a:r>
            <a:r>
              <a:rPr lang="en-US" baseline="0" dirty="0"/>
              <a:t> are required, the required specifications </a:t>
            </a:r>
            <a:r>
              <a:rPr lang="en-US" i="1" baseline="0" dirty="0"/>
              <a:t>(height above platform, max. allowable clearance below etc.)</a:t>
            </a:r>
            <a:r>
              <a:rPr lang="en-US" baseline="0" dirty="0"/>
              <a:t> and describe how they are installed.</a:t>
            </a:r>
          </a:p>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93</a:t>
            </a:fld>
            <a:endParaRPr lang="id-ID"/>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the other falling object protection options that may be used with scaffolds.</a:t>
            </a:r>
          </a:p>
          <a:p>
            <a:r>
              <a:rPr lang="en-US"/>
              <a:t>Give examples of each.</a:t>
            </a:r>
            <a:endParaRPr lang="en-US" baseline="0"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94</a:t>
            </a:fld>
            <a:endParaRPr lang="id-ID"/>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Zapf Dingbats" pitchFamily="-103" charset="2"/>
              <a:buChar char="★"/>
            </a:pPr>
            <a:r>
              <a:rPr lang="en-US" sz="1200" kern="1200" dirty="0">
                <a:solidFill>
                  <a:schemeClr val="tx1"/>
                </a:solidFill>
                <a:latin typeface="+mn-lt"/>
                <a:ea typeface="+mn-ea"/>
                <a:cs typeface="+mn-cs"/>
              </a:rPr>
              <a:t>  Provide</a:t>
            </a:r>
            <a:r>
              <a:rPr lang="en-US" sz="1200" kern="1200" baseline="0" dirty="0">
                <a:solidFill>
                  <a:schemeClr val="tx1"/>
                </a:solidFill>
                <a:latin typeface="+mn-lt"/>
                <a:ea typeface="+mn-ea"/>
                <a:cs typeface="+mn-cs"/>
              </a:rPr>
              <a:t> trainees with the relevant GUARDRAIL AND TOEBOARD REGULATIONS and have them write them into the spaces provided on pages 74 and 77 in their Study Guides</a:t>
            </a:r>
          </a:p>
        </p:txBody>
      </p:sp>
      <p:sp>
        <p:nvSpPr>
          <p:cNvPr id="4" name="Slide Number Placeholder 3"/>
          <p:cNvSpPr>
            <a:spLocks noGrp="1"/>
          </p:cNvSpPr>
          <p:nvPr>
            <p:ph type="sldNum" sz="quarter" idx="10"/>
          </p:nvPr>
        </p:nvSpPr>
        <p:spPr/>
        <p:txBody>
          <a:bodyPr/>
          <a:lstStyle/>
          <a:p>
            <a:fld id="{55C38DD1-33AA-4996-977A-42B26A155BBE}" type="slidenum">
              <a:rPr lang="id-ID" smtClean="0"/>
              <a:pPr/>
              <a:t>95</a:t>
            </a:fld>
            <a:endParaRPr lang="id-ID"/>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Ask</a:t>
            </a:r>
            <a:r>
              <a:rPr lang="en-US" baseline="0" dirty="0"/>
              <a:t> the trainees to turn to page 78 in their Study Guides. Read the first sentence (without filling in the blank) and ask the trainees to suggest what to put for an answer. CLICK – to reveal the sentence and CLICK AGAIN to show the correct answers. Explain or clarify answers if necessary.</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96</a:t>
            </a:fld>
            <a:endParaRPr lang="id-ID"/>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Review</a:t>
            </a:r>
            <a:r>
              <a:rPr lang="en-US" baseline="0" dirty="0"/>
              <a:t> the </a:t>
            </a:r>
            <a:r>
              <a:rPr lang="en-US" cap="all" baseline="0" dirty="0"/>
              <a:t>key points </a:t>
            </a:r>
            <a:r>
              <a:rPr lang="en-US" baseline="0" dirty="0"/>
              <a:t>from this session.</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97</a:t>
            </a:fld>
            <a:endParaRPr lang="id-ID"/>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Review</a:t>
            </a:r>
            <a:r>
              <a:rPr lang="en-US" baseline="0" dirty="0"/>
              <a:t> the </a:t>
            </a:r>
            <a:r>
              <a:rPr lang="en-US" cap="all" baseline="0" dirty="0"/>
              <a:t>key points </a:t>
            </a:r>
            <a:r>
              <a:rPr lang="en-US" baseline="0" dirty="0"/>
              <a:t>from this session.</a:t>
            </a:r>
            <a:endParaRPr lang="en-US" dirty="0"/>
          </a:p>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98</a:t>
            </a:fld>
            <a:endParaRPr lang="id-ID"/>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99</a:t>
            </a:fld>
            <a:endParaRPr lang="id-ID"/>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948947"/>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6" name="Picture Placeholder 3"/>
          <p:cNvSpPr>
            <a:spLocks noGrp="1"/>
          </p:cNvSpPr>
          <p:nvPr>
            <p:ph type="pic" sz="quarter" idx="10"/>
          </p:nvPr>
        </p:nvSpPr>
        <p:spPr>
          <a:xfrm>
            <a:off x="1450174" y="2284944"/>
            <a:ext cx="1697846" cy="1697847"/>
          </a:xfrm>
          <a:prstGeom prst="rect">
            <a:avLst/>
          </a:prstGeom>
        </p:spPr>
        <p:txBody>
          <a:bodyPr>
            <a:normAutofit/>
          </a:bodyPr>
          <a:lstStyle>
            <a:lvl1pPr>
              <a:defRPr sz="1600">
                <a:solidFill>
                  <a:schemeClr val="accent2"/>
                </a:solidFill>
              </a:defRPr>
            </a:lvl1pPr>
          </a:lstStyle>
          <a:p>
            <a:endParaRPr lang="id-ID" dirty="0"/>
          </a:p>
        </p:txBody>
      </p:sp>
      <p:sp>
        <p:nvSpPr>
          <p:cNvPr id="8" name="Picture Placeholder 3"/>
          <p:cNvSpPr>
            <a:spLocks noGrp="1"/>
          </p:cNvSpPr>
          <p:nvPr>
            <p:ph type="pic" sz="quarter" idx="11"/>
          </p:nvPr>
        </p:nvSpPr>
        <p:spPr>
          <a:xfrm>
            <a:off x="3971864" y="2284944"/>
            <a:ext cx="1697846" cy="1697847"/>
          </a:xfrm>
          <a:prstGeom prst="rect">
            <a:avLst/>
          </a:prstGeom>
        </p:spPr>
        <p:txBody>
          <a:bodyPr>
            <a:normAutofit/>
          </a:bodyPr>
          <a:lstStyle>
            <a:lvl1pPr>
              <a:defRPr sz="1600">
                <a:solidFill>
                  <a:schemeClr val="accent2"/>
                </a:solidFill>
              </a:defRPr>
            </a:lvl1pPr>
          </a:lstStyle>
          <a:p>
            <a:endParaRPr lang="id-ID" dirty="0"/>
          </a:p>
        </p:txBody>
      </p:sp>
      <p:sp>
        <p:nvSpPr>
          <p:cNvPr id="9" name="Picture Placeholder 3"/>
          <p:cNvSpPr>
            <a:spLocks noGrp="1"/>
          </p:cNvSpPr>
          <p:nvPr>
            <p:ph type="pic" sz="quarter" idx="12"/>
          </p:nvPr>
        </p:nvSpPr>
        <p:spPr>
          <a:xfrm>
            <a:off x="6508785" y="2284944"/>
            <a:ext cx="1697846" cy="1697847"/>
          </a:xfrm>
          <a:prstGeom prst="rect">
            <a:avLst/>
          </a:prstGeom>
        </p:spPr>
        <p:txBody>
          <a:bodyPr>
            <a:normAutofit/>
          </a:bodyPr>
          <a:lstStyle>
            <a:lvl1pPr>
              <a:defRPr sz="1600">
                <a:solidFill>
                  <a:schemeClr val="accent2"/>
                </a:solidFill>
              </a:defRPr>
            </a:lvl1pPr>
          </a:lstStyle>
          <a:p>
            <a:endParaRPr lang="id-ID" dirty="0"/>
          </a:p>
        </p:txBody>
      </p:sp>
      <p:sp>
        <p:nvSpPr>
          <p:cNvPr id="10" name="Picture Placeholder 3"/>
          <p:cNvSpPr>
            <a:spLocks noGrp="1"/>
          </p:cNvSpPr>
          <p:nvPr>
            <p:ph type="pic" sz="quarter" idx="13"/>
          </p:nvPr>
        </p:nvSpPr>
        <p:spPr>
          <a:xfrm>
            <a:off x="9030475" y="2284944"/>
            <a:ext cx="1697846" cy="1697847"/>
          </a:xfrm>
          <a:prstGeom prst="rect">
            <a:avLst/>
          </a:prstGeom>
        </p:spPr>
        <p:txBody>
          <a:bodyPr>
            <a:normAutofit/>
          </a:bodyPr>
          <a:lstStyle>
            <a:lvl1pPr>
              <a:defRPr sz="1600">
                <a:solidFill>
                  <a:schemeClr val="accent2"/>
                </a:solidFill>
              </a:defRPr>
            </a:lvl1pPr>
          </a:lstStyle>
          <a:p>
            <a:endParaRPr lang="id-ID"/>
          </a:p>
        </p:txBody>
      </p:sp>
      <p:pic>
        <p:nvPicPr>
          <p:cNvPr id="7" name="Picture 6" descr="17_SAIA_Logo_Pantone302_Horz_Stack_375 Lime Green (1).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11" name="Straight Connector 10"/>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177204"/>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4943475" y="1228725"/>
            <a:ext cx="2362200" cy="3260725"/>
          </a:xfrm>
        </p:spPr>
        <p:txBody>
          <a:bodyPr>
            <a:normAutofit/>
          </a:bodyPr>
          <a:lstStyle>
            <a:lvl1pPr>
              <a:defRPr sz="1600">
                <a:solidFill>
                  <a:schemeClr val="accent2"/>
                </a:solidFill>
              </a:defRPr>
            </a:lvl1pPr>
          </a:lstStyle>
          <a:p>
            <a:endParaRPr lang="id-ID" dirty="0"/>
          </a:p>
        </p:txBody>
      </p:sp>
      <p:pic>
        <p:nvPicPr>
          <p:cNvPr id="3" name="Picture 2" descr="17_SAIA_Logo_Pantone302_Horz_Stack_375 Lime Green (1).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5" name="Straight Connector 4"/>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3401932"/>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8" name="Picture Placeholder 2"/>
          <p:cNvSpPr>
            <a:spLocks noGrp="1"/>
          </p:cNvSpPr>
          <p:nvPr>
            <p:ph type="pic" sz="quarter" idx="10"/>
          </p:nvPr>
        </p:nvSpPr>
        <p:spPr>
          <a:xfrm>
            <a:off x="1222375" y="1945431"/>
            <a:ext cx="3106738" cy="2016211"/>
          </a:xfrm>
        </p:spPr>
        <p:txBody>
          <a:bodyPr>
            <a:normAutofit/>
          </a:bodyPr>
          <a:lstStyle>
            <a:lvl1pPr>
              <a:defRPr sz="2000">
                <a:solidFill>
                  <a:schemeClr val="accent2"/>
                </a:solidFill>
              </a:defRPr>
            </a:lvl1pPr>
          </a:lstStyle>
          <a:p>
            <a:endParaRPr lang="id-ID"/>
          </a:p>
        </p:txBody>
      </p:sp>
      <p:sp>
        <p:nvSpPr>
          <p:cNvPr id="9" name="Picture Placeholder 2"/>
          <p:cNvSpPr>
            <a:spLocks noGrp="1"/>
          </p:cNvSpPr>
          <p:nvPr>
            <p:ph type="pic" sz="quarter" idx="11"/>
          </p:nvPr>
        </p:nvSpPr>
        <p:spPr>
          <a:xfrm>
            <a:off x="4533786" y="1945431"/>
            <a:ext cx="3106738" cy="2016211"/>
          </a:xfrm>
        </p:spPr>
        <p:txBody>
          <a:bodyPr>
            <a:normAutofit/>
          </a:bodyPr>
          <a:lstStyle>
            <a:lvl1pPr>
              <a:defRPr sz="2000">
                <a:solidFill>
                  <a:schemeClr val="accent2"/>
                </a:solidFill>
              </a:defRPr>
            </a:lvl1pPr>
          </a:lstStyle>
          <a:p>
            <a:endParaRPr lang="id-ID"/>
          </a:p>
        </p:txBody>
      </p:sp>
      <p:sp>
        <p:nvSpPr>
          <p:cNvPr id="10" name="Picture Placeholder 2"/>
          <p:cNvSpPr>
            <a:spLocks noGrp="1"/>
          </p:cNvSpPr>
          <p:nvPr>
            <p:ph type="pic" sz="quarter" idx="12"/>
          </p:nvPr>
        </p:nvSpPr>
        <p:spPr>
          <a:xfrm>
            <a:off x="7858048" y="1945431"/>
            <a:ext cx="3106738" cy="2016211"/>
          </a:xfrm>
        </p:spPr>
        <p:txBody>
          <a:bodyPr>
            <a:normAutofit/>
          </a:bodyPr>
          <a:lstStyle>
            <a:lvl1pPr>
              <a:defRPr sz="2000">
                <a:solidFill>
                  <a:schemeClr val="accent2"/>
                </a:solidFill>
              </a:defRPr>
            </a:lvl1pPr>
          </a:lstStyle>
          <a:p>
            <a:endParaRPr lang="id-ID"/>
          </a:p>
        </p:txBody>
      </p:sp>
      <p:sp>
        <p:nvSpPr>
          <p:cNvPr id="11" name="Picture Placeholder 2"/>
          <p:cNvSpPr>
            <a:spLocks noGrp="1"/>
          </p:cNvSpPr>
          <p:nvPr>
            <p:ph type="pic" sz="quarter" idx="13"/>
          </p:nvPr>
        </p:nvSpPr>
        <p:spPr>
          <a:xfrm>
            <a:off x="1222375" y="4177345"/>
            <a:ext cx="3106738" cy="2016211"/>
          </a:xfrm>
        </p:spPr>
        <p:txBody>
          <a:bodyPr>
            <a:normAutofit/>
          </a:bodyPr>
          <a:lstStyle>
            <a:lvl1pPr>
              <a:defRPr sz="2000">
                <a:solidFill>
                  <a:schemeClr val="accent2"/>
                </a:solidFill>
              </a:defRPr>
            </a:lvl1pPr>
          </a:lstStyle>
          <a:p>
            <a:endParaRPr lang="id-ID"/>
          </a:p>
        </p:txBody>
      </p:sp>
      <p:sp>
        <p:nvSpPr>
          <p:cNvPr id="12" name="Picture Placeholder 2"/>
          <p:cNvSpPr>
            <a:spLocks noGrp="1"/>
          </p:cNvSpPr>
          <p:nvPr>
            <p:ph type="pic" sz="quarter" idx="14"/>
          </p:nvPr>
        </p:nvSpPr>
        <p:spPr>
          <a:xfrm>
            <a:off x="4533786" y="4177345"/>
            <a:ext cx="3106738" cy="2016211"/>
          </a:xfrm>
        </p:spPr>
        <p:txBody>
          <a:bodyPr>
            <a:normAutofit/>
          </a:bodyPr>
          <a:lstStyle>
            <a:lvl1pPr>
              <a:defRPr sz="2000">
                <a:solidFill>
                  <a:schemeClr val="accent2"/>
                </a:solidFill>
              </a:defRPr>
            </a:lvl1pPr>
          </a:lstStyle>
          <a:p>
            <a:endParaRPr lang="id-ID"/>
          </a:p>
        </p:txBody>
      </p:sp>
      <p:sp>
        <p:nvSpPr>
          <p:cNvPr id="13" name="Picture Placeholder 2"/>
          <p:cNvSpPr>
            <a:spLocks noGrp="1"/>
          </p:cNvSpPr>
          <p:nvPr>
            <p:ph type="pic" sz="quarter" idx="15"/>
          </p:nvPr>
        </p:nvSpPr>
        <p:spPr>
          <a:xfrm>
            <a:off x="7858048" y="4177345"/>
            <a:ext cx="3106738" cy="2016211"/>
          </a:xfrm>
        </p:spPr>
        <p:txBody>
          <a:bodyPr>
            <a:normAutofit/>
          </a:bodyPr>
          <a:lstStyle>
            <a:lvl1pPr>
              <a:defRPr sz="2000">
                <a:solidFill>
                  <a:schemeClr val="accent2"/>
                </a:solidFill>
              </a:defRPr>
            </a:lvl1pPr>
          </a:lstStyle>
          <a:p>
            <a:endParaRPr lang="id-ID"/>
          </a:p>
        </p:txBody>
      </p:sp>
      <p:sp>
        <p:nvSpPr>
          <p:cNvPr id="14" name="Freeform 5"/>
          <p:cNvSpPr>
            <a:spLocks/>
          </p:cNvSpPr>
          <p:nvPr userDrawn="1"/>
        </p:nvSpPr>
        <p:spPr bwMode="auto">
          <a:xfrm flipH="1">
            <a:off x="9305255" y="2655843"/>
            <a:ext cx="1337469" cy="1337469"/>
          </a:xfrm>
          <a:custGeom>
            <a:avLst/>
            <a:gdLst>
              <a:gd name="T0" fmla="*/ 731 w 1169"/>
              <a:gd name="T1" fmla="*/ 0 h 1169"/>
              <a:gd name="T2" fmla="*/ 0 w 1169"/>
              <a:gd name="T3" fmla="*/ 0 h 1169"/>
              <a:gd name="T4" fmla="*/ 0 w 1169"/>
              <a:gd name="T5" fmla="*/ 731 h 1169"/>
              <a:gd name="T6" fmla="*/ 439 w 1169"/>
              <a:gd name="T7" fmla="*/ 1169 h 1169"/>
              <a:gd name="T8" fmla="*/ 1169 w 1169"/>
              <a:gd name="T9" fmla="*/ 1169 h 1169"/>
              <a:gd name="T10" fmla="*/ 1169 w 1169"/>
              <a:gd name="T11" fmla="*/ 439 h 1169"/>
              <a:gd name="T12" fmla="*/ 731 w 1169"/>
              <a:gd name="T13" fmla="*/ 0 h 1169"/>
            </a:gdLst>
            <a:ahLst/>
            <a:cxnLst>
              <a:cxn ang="0">
                <a:pos x="T0" y="T1"/>
              </a:cxn>
              <a:cxn ang="0">
                <a:pos x="T2" y="T3"/>
              </a:cxn>
              <a:cxn ang="0">
                <a:pos x="T4" y="T5"/>
              </a:cxn>
              <a:cxn ang="0">
                <a:pos x="T6" y="T7"/>
              </a:cxn>
              <a:cxn ang="0">
                <a:pos x="T8" y="T9"/>
              </a:cxn>
              <a:cxn ang="0">
                <a:pos x="T10" y="T11"/>
              </a:cxn>
              <a:cxn ang="0">
                <a:pos x="T12" y="T13"/>
              </a:cxn>
            </a:cxnLst>
            <a:rect l="0" t="0" r="r" b="b"/>
            <a:pathLst>
              <a:path w="1169" h="1169">
                <a:moveTo>
                  <a:pt x="731" y="0"/>
                </a:moveTo>
                <a:cubicBezTo>
                  <a:pt x="0" y="0"/>
                  <a:pt x="0" y="0"/>
                  <a:pt x="0" y="0"/>
                </a:cubicBezTo>
                <a:cubicBezTo>
                  <a:pt x="0" y="731"/>
                  <a:pt x="0" y="731"/>
                  <a:pt x="0" y="731"/>
                </a:cubicBezTo>
                <a:cubicBezTo>
                  <a:pt x="0" y="973"/>
                  <a:pt x="196" y="1169"/>
                  <a:pt x="439" y="1169"/>
                </a:cubicBezTo>
                <a:cubicBezTo>
                  <a:pt x="1169" y="1169"/>
                  <a:pt x="1169" y="1169"/>
                  <a:pt x="1169" y="1169"/>
                </a:cubicBezTo>
                <a:cubicBezTo>
                  <a:pt x="1169" y="439"/>
                  <a:pt x="1169" y="439"/>
                  <a:pt x="1169" y="439"/>
                </a:cubicBezTo>
                <a:cubicBezTo>
                  <a:pt x="1169" y="196"/>
                  <a:pt x="973" y="0"/>
                  <a:pt x="731" y="0"/>
                </a:cubicBezTo>
                <a:close/>
              </a:path>
            </a:pathLst>
          </a:custGeom>
          <a:solidFill>
            <a:schemeClr val="bg1">
              <a:lumMod val="85000"/>
              <a:alpha val="15000"/>
            </a:schemeClr>
          </a:solidFill>
          <a:ln>
            <a:noFill/>
          </a:ln>
        </p:spPr>
        <p:txBody>
          <a:bodyPr vert="horz" wrap="square" lIns="91440" tIns="45720" rIns="91440" bIns="45720" numCol="1" anchor="t" anchorCtr="0" compatLnSpc="1">
            <a:prstTxWarp prst="textNoShape">
              <a:avLst/>
            </a:prstTxWarp>
          </a:bodyPr>
          <a:lstStyle/>
          <a:p>
            <a:endParaRPr lang="id-ID" sz="1400">
              <a:solidFill>
                <a:schemeClr val="accent2"/>
              </a:solidFill>
            </a:endParaRPr>
          </a:p>
        </p:txBody>
      </p:sp>
      <p:sp>
        <p:nvSpPr>
          <p:cNvPr id="18" name="Freeform 5"/>
          <p:cNvSpPr>
            <a:spLocks/>
          </p:cNvSpPr>
          <p:nvPr userDrawn="1"/>
        </p:nvSpPr>
        <p:spPr bwMode="auto">
          <a:xfrm flipH="1">
            <a:off x="10870156" y="3855256"/>
            <a:ext cx="521440" cy="521440"/>
          </a:xfrm>
          <a:custGeom>
            <a:avLst/>
            <a:gdLst>
              <a:gd name="T0" fmla="*/ 731 w 1169"/>
              <a:gd name="T1" fmla="*/ 0 h 1169"/>
              <a:gd name="T2" fmla="*/ 0 w 1169"/>
              <a:gd name="T3" fmla="*/ 0 h 1169"/>
              <a:gd name="T4" fmla="*/ 0 w 1169"/>
              <a:gd name="T5" fmla="*/ 731 h 1169"/>
              <a:gd name="T6" fmla="*/ 439 w 1169"/>
              <a:gd name="T7" fmla="*/ 1169 h 1169"/>
              <a:gd name="T8" fmla="*/ 1169 w 1169"/>
              <a:gd name="T9" fmla="*/ 1169 h 1169"/>
              <a:gd name="T10" fmla="*/ 1169 w 1169"/>
              <a:gd name="T11" fmla="*/ 439 h 1169"/>
              <a:gd name="T12" fmla="*/ 731 w 1169"/>
              <a:gd name="T13" fmla="*/ 0 h 1169"/>
            </a:gdLst>
            <a:ahLst/>
            <a:cxnLst>
              <a:cxn ang="0">
                <a:pos x="T0" y="T1"/>
              </a:cxn>
              <a:cxn ang="0">
                <a:pos x="T2" y="T3"/>
              </a:cxn>
              <a:cxn ang="0">
                <a:pos x="T4" y="T5"/>
              </a:cxn>
              <a:cxn ang="0">
                <a:pos x="T6" y="T7"/>
              </a:cxn>
              <a:cxn ang="0">
                <a:pos x="T8" y="T9"/>
              </a:cxn>
              <a:cxn ang="0">
                <a:pos x="T10" y="T11"/>
              </a:cxn>
              <a:cxn ang="0">
                <a:pos x="T12" y="T13"/>
              </a:cxn>
            </a:cxnLst>
            <a:rect l="0" t="0" r="r" b="b"/>
            <a:pathLst>
              <a:path w="1169" h="1169">
                <a:moveTo>
                  <a:pt x="731" y="0"/>
                </a:moveTo>
                <a:cubicBezTo>
                  <a:pt x="0" y="0"/>
                  <a:pt x="0" y="0"/>
                  <a:pt x="0" y="0"/>
                </a:cubicBezTo>
                <a:cubicBezTo>
                  <a:pt x="0" y="731"/>
                  <a:pt x="0" y="731"/>
                  <a:pt x="0" y="731"/>
                </a:cubicBezTo>
                <a:cubicBezTo>
                  <a:pt x="0" y="973"/>
                  <a:pt x="196" y="1169"/>
                  <a:pt x="439" y="1169"/>
                </a:cubicBezTo>
                <a:cubicBezTo>
                  <a:pt x="1169" y="1169"/>
                  <a:pt x="1169" y="1169"/>
                  <a:pt x="1169" y="1169"/>
                </a:cubicBezTo>
                <a:cubicBezTo>
                  <a:pt x="1169" y="439"/>
                  <a:pt x="1169" y="439"/>
                  <a:pt x="1169" y="439"/>
                </a:cubicBezTo>
                <a:cubicBezTo>
                  <a:pt x="1169" y="196"/>
                  <a:pt x="973" y="0"/>
                  <a:pt x="731" y="0"/>
                </a:cubicBezTo>
                <a:close/>
              </a:path>
            </a:pathLst>
          </a:custGeom>
          <a:solidFill>
            <a:schemeClr val="bg1">
              <a:lumMod val="85000"/>
              <a:alpha val="15000"/>
            </a:schemeClr>
          </a:solidFill>
          <a:ln>
            <a:noFill/>
          </a:ln>
        </p:spPr>
        <p:txBody>
          <a:bodyPr vert="horz" wrap="square" lIns="91440" tIns="45720" rIns="91440" bIns="45720" numCol="1" anchor="t" anchorCtr="0" compatLnSpc="1">
            <a:prstTxWarp prst="textNoShape">
              <a:avLst/>
            </a:prstTxWarp>
          </a:bodyPr>
          <a:lstStyle/>
          <a:p>
            <a:endParaRPr lang="id-ID" sz="1400">
              <a:solidFill>
                <a:schemeClr val="accent2"/>
              </a:solidFill>
            </a:endParaRPr>
          </a:p>
        </p:txBody>
      </p:sp>
      <p:sp>
        <p:nvSpPr>
          <p:cNvPr id="19" name="Freeform 5"/>
          <p:cNvSpPr>
            <a:spLocks/>
          </p:cNvSpPr>
          <p:nvPr userDrawn="1"/>
        </p:nvSpPr>
        <p:spPr bwMode="auto">
          <a:xfrm flipH="1">
            <a:off x="8352858" y="2453988"/>
            <a:ext cx="521761" cy="521761"/>
          </a:xfrm>
          <a:custGeom>
            <a:avLst/>
            <a:gdLst>
              <a:gd name="T0" fmla="*/ 731 w 1169"/>
              <a:gd name="T1" fmla="*/ 0 h 1169"/>
              <a:gd name="T2" fmla="*/ 0 w 1169"/>
              <a:gd name="T3" fmla="*/ 0 h 1169"/>
              <a:gd name="T4" fmla="*/ 0 w 1169"/>
              <a:gd name="T5" fmla="*/ 731 h 1169"/>
              <a:gd name="T6" fmla="*/ 439 w 1169"/>
              <a:gd name="T7" fmla="*/ 1169 h 1169"/>
              <a:gd name="T8" fmla="*/ 1169 w 1169"/>
              <a:gd name="T9" fmla="*/ 1169 h 1169"/>
              <a:gd name="T10" fmla="*/ 1169 w 1169"/>
              <a:gd name="T11" fmla="*/ 439 h 1169"/>
              <a:gd name="T12" fmla="*/ 731 w 1169"/>
              <a:gd name="T13" fmla="*/ 0 h 1169"/>
            </a:gdLst>
            <a:ahLst/>
            <a:cxnLst>
              <a:cxn ang="0">
                <a:pos x="T0" y="T1"/>
              </a:cxn>
              <a:cxn ang="0">
                <a:pos x="T2" y="T3"/>
              </a:cxn>
              <a:cxn ang="0">
                <a:pos x="T4" y="T5"/>
              </a:cxn>
              <a:cxn ang="0">
                <a:pos x="T6" y="T7"/>
              </a:cxn>
              <a:cxn ang="0">
                <a:pos x="T8" y="T9"/>
              </a:cxn>
              <a:cxn ang="0">
                <a:pos x="T10" y="T11"/>
              </a:cxn>
              <a:cxn ang="0">
                <a:pos x="T12" y="T13"/>
              </a:cxn>
            </a:cxnLst>
            <a:rect l="0" t="0" r="r" b="b"/>
            <a:pathLst>
              <a:path w="1169" h="1169">
                <a:moveTo>
                  <a:pt x="731" y="0"/>
                </a:moveTo>
                <a:cubicBezTo>
                  <a:pt x="0" y="0"/>
                  <a:pt x="0" y="0"/>
                  <a:pt x="0" y="0"/>
                </a:cubicBezTo>
                <a:cubicBezTo>
                  <a:pt x="0" y="731"/>
                  <a:pt x="0" y="731"/>
                  <a:pt x="0" y="731"/>
                </a:cubicBezTo>
                <a:cubicBezTo>
                  <a:pt x="0" y="973"/>
                  <a:pt x="196" y="1169"/>
                  <a:pt x="439" y="1169"/>
                </a:cubicBezTo>
                <a:cubicBezTo>
                  <a:pt x="1169" y="1169"/>
                  <a:pt x="1169" y="1169"/>
                  <a:pt x="1169" y="1169"/>
                </a:cubicBezTo>
                <a:cubicBezTo>
                  <a:pt x="1169" y="439"/>
                  <a:pt x="1169" y="439"/>
                  <a:pt x="1169" y="439"/>
                </a:cubicBezTo>
                <a:cubicBezTo>
                  <a:pt x="1169" y="196"/>
                  <a:pt x="973" y="0"/>
                  <a:pt x="731" y="0"/>
                </a:cubicBezTo>
                <a:close/>
              </a:path>
            </a:pathLst>
          </a:custGeom>
          <a:solidFill>
            <a:schemeClr val="bg1">
              <a:lumMod val="85000"/>
              <a:alpha val="15000"/>
            </a:schemeClr>
          </a:solidFill>
          <a:ln>
            <a:noFill/>
          </a:ln>
        </p:spPr>
        <p:txBody>
          <a:bodyPr vert="horz" wrap="square" lIns="91440" tIns="45720" rIns="91440" bIns="45720" numCol="1" anchor="t" anchorCtr="0" compatLnSpc="1">
            <a:prstTxWarp prst="textNoShape">
              <a:avLst/>
            </a:prstTxWarp>
          </a:bodyPr>
          <a:lstStyle/>
          <a:p>
            <a:endParaRPr lang="id-ID" sz="1400">
              <a:solidFill>
                <a:schemeClr val="accent2"/>
              </a:solidFill>
            </a:endParaRPr>
          </a:p>
        </p:txBody>
      </p:sp>
      <p:pic>
        <p:nvPicPr>
          <p:cNvPr id="15" name="Picture 14" descr="17_SAIA_Logo_Pantone302_Horz_Stack_375 Lime Green (1).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16" name="Straight Connector 15"/>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6515081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1+#ppt_w/2"/>
                                          </p:val>
                                        </p:tav>
                                        <p:tav tm="100000">
                                          <p:val>
                                            <p:strVal val="#ppt_x"/>
                                          </p:val>
                                        </p:tav>
                                      </p:tavLst>
                                    </p:anim>
                                    <p:anim calcmode="lin" valueType="num">
                                      <p:cBhvr additive="base">
                                        <p:cTn id="16"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9"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1192213" y="2152650"/>
            <a:ext cx="3206750" cy="3138488"/>
          </a:xfrm>
        </p:spPr>
        <p:txBody>
          <a:bodyPr>
            <a:normAutofit/>
          </a:bodyPr>
          <a:lstStyle>
            <a:lvl1pPr>
              <a:defRPr sz="1600">
                <a:solidFill>
                  <a:schemeClr val="accent2"/>
                </a:solidFill>
              </a:defRPr>
            </a:lvl1pPr>
          </a:lstStyle>
          <a:p>
            <a:endParaRPr lang="id-ID"/>
          </a:p>
        </p:txBody>
      </p:sp>
      <p:sp>
        <p:nvSpPr>
          <p:cNvPr id="16" name="Picture Placeholder 14"/>
          <p:cNvSpPr>
            <a:spLocks noGrp="1"/>
          </p:cNvSpPr>
          <p:nvPr>
            <p:ph type="pic" sz="quarter" idx="11"/>
          </p:nvPr>
        </p:nvSpPr>
        <p:spPr>
          <a:xfrm>
            <a:off x="4487822" y="2152650"/>
            <a:ext cx="3206750" cy="3138488"/>
          </a:xfrm>
        </p:spPr>
        <p:txBody>
          <a:bodyPr>
            <a:normAutofit/>
          </a:bodyPr>
          <a:lstStyle>
            <a:lvl1pPr>
              <a:defRPr sz="1600">
                <a:solidFill>
                  <a:schemeClr val="accent2"/>
                </a:solidFill>
              </a:defRPr>
            </a:lvl1pPr>
          </a:lstStyle>
          <a:p>
            <a:endParaRPr lang="id-ID"/>
          </a:p>
        </p:txBody>
      </p:sp>
      <p:sp>
        <p:nvSpPr>
          <p:cNvPr id="17" name="Picture Placeholder 14"/>
          <p:cNvSpPr>
            <a:spLocks noGrp="1"/>
          </p:cNvSpPr>
          <p:nvPr>
            <p:ph type="pic" sz="quarter" idx="12"/>
          </p:nvPr>
        </p:nvSpPr>
        <p:spPr>
          <a:xfrm>
            <a:off x="7809924" y="2152650"/>
            <a:ext cx="3206750" cy="3138488"/>
          </a:xfrm>
        </p:spPr>
        <p:txBody>
          <a:bodyPr>
            <a:normAutofit/>
          </a:bodyPr>
          <a:lstStyle>
            <a:lvl1pPr>
              <a:defRPr sz="1600">
                <a:solidFill>
                  <a:schemeClr val="accent2"/>
                </a:solidFill>
              </a:defRPr>
            </a:lvl1pPr>
          </a:lstStyle>
          <a:p>
            <a:endParaRPr lang="id-ID"/>
          </a:p>
        </p:txBody>
      </p:sp>
      <p:pic>
        <p:nvPicPr>
          <p:cNvPr id="5" name="Picture 4" descr="17_SAIA_Logo_Pantone302_Horz_Stack_375 Lime Green (1).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6734137"/>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1045466" y="1950125"/>
            <a:ext cx="4969744" cy="3753338"/>
          </a:xfrm>
        </p:spPr>
        <p:txBody>
          <a:bodyPr>
            <a:normAutofit/>
          </a:bodyPr>
          <a:lstStyle>
            <a:lvl1pPr>
              <a:defRPr sz="1800">
                <a:solidFill>
                  <a:schemeClr val="accent2"/>
                </a:solidFill>
              </a:defRPr>
            </a:lvl1pPr>
          </a:lstStyle>
          <a:p>
            <a:endParaRPr lang="id-ID"/>
          </a:p>
        </p:txBody>
      </p:sp>
      <p:sp>
        <p:nvSpPr>
          <p:cNvPr id="9" name="Picture Placeholder 3"/>
          <p:cNvSpPr>
            <a:spLocks noGrp="1"/>
          </p:cNvSpPr>
          <p:nvPr>
            <p:ph type="pic" sz="quarter" idx="11"/>
          </p:nvPr>
        </p:nvSpPr>
        <p:spPr>
          <a:xfrm>
            <a:off x="6516763" y="1937796"/>
            <a:ext cx="4969744" cy="3753338"/>
          </a:xfrm>
        </p:spPr>
        <p:txBody>
          <a:bodyPr>
            <a:normAutofit/>
          </a:bodyPr>
          <a:lstStyle>
            <a:lvl1pPr>
              <a:defRPr sz="1800">
                <a:solidFill>
                  <a:schemeClr val="accent2"/>
                </a:solidFill>
              </a:defRPr>
            </a:lvl1pPr>
          </a:lstStyle>
          <a:p>
            <a:endParaRPr lang="id-ID"/>
          </a:p>
        </p:txBody>
      </p:sp>
      <p:pic>
        <p:nvPicPr>
          <p:cNvPr id="11" name="Picture 10" descr="17_SAIA_Logo_Pantone302_Horz_Stack_375 Lime Green (1).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15" name="Straight Connector 14"/>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3994634"/>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0" name="Picture Placeholder 3"/>
          <p:cNvSpPr>
            <a:spLocks noGrp="1"/>
          </p:cNvSpPr>
          <p:nvPr>
            <p:ph type="pic" sz="quarter" idx="11"/>
          </p:nvPr>
        </p:nvSpPr>
        <p:spPr>
          <a:xfrm>
            <a:off x="5266299" y="3164617"/>
            <a:ext cx="6819990" cy="4020519"/>
          </a:xfrm>
        </p:spPr>
        <p:txBody>
          <a:bodyPr>
            <a:normAutofit/>
          </a:bodyPr>
          <a:lstStyle>
            <a:lvl1pPr>
              <a:defRPr sz="1800">
                <a:solidFill>
                  <a:schemeClr val="accent2"/>
                </a:solidFill>
              </a:defRPr>
            </a:lvl1pPr>
          </a:lstStyle>
          <a:p>
            <a:endParaRPr lang="id-ID" dirty="0"/>
          </a:p>
        </p:txBody>
      </p:sp>
      <p:pic>
        <p:nvPicPr>
          <p:cNvPr id="5" name="Picture 4" descr="17_SAIA_Logo_Pantone302_Horz_Stack_375 Lime Green (1).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40078244"/>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23813"/>
            <a:ext cx="12192000" cy="4117976"/>
          </a:xfrm>
        </p:spPr>
        <p:txBody>
          <a:bodyPr/>
          <a:lstStyle>
            <a:lvl1pPr>
              <a:defRPr>
                <a:solidFill>
                  <a:schemeClr val="accent2"/>
                </a:solidFill>
              </a:defRPr>
            </a:lvl1pPr>
          </a:lstStyle>
          <a:p>
            <a:endParaRPr lang="id-ID"/>
          </a:p>
        </p:txBody>
      </p:sp>
      <p:sp>
        <p:nvSpPr>
          <p:cNvPr id="8" name="Picture Placeholder 3"/>
          <p:cNvSpPr>
            <a:spLocks noGrp="1"/>
          </p:cNvSpPr>
          <p:nvPr>
            <p:ph type="pic" sz="quarter" idx="10"/>
          </p:nvPr>
        </p:nvSpPr>
        <p:spPr>
          <a:xfrm>
            <a:off x="6502324" y="662473"/>
            <a:ext cx="2734983" cy="2969860"/>
          </a:xfrm>
          <a:custGeom>
            <a:avLst/>
            <a:gdLst>
              <a:gd name="connsiteX0" fmla="*/ 0 w 2091170"/>
              <a:gd name="connsiteY0" fmla="*/ 0 h 3109819"/>
              <a:gd name="connsiteX1" fmla="*/ 2091170 w 2091170"/>
              <a:gd name="connsiteY1" fmla="*/ 0 h 3109819"/>
              <a:gd name="connsiteX2" fmla="*/ 2091170 w 2091170"/>
              <a:gd name="connsiteY2" fmla="*/ 3109819 h 3109819"/>
              <a:gd name="connsiteX3" fmla="*/ 0 w 2091170"/>
              <a:gd name="connsiteY3" fmla="*/ 3109819 h 3109819"/>
              <a:gd name="connsiteX4" fmla="*/ 0 w 2091170"/>
              <a:gd name="connsiteY4" fmla="*/ 0 h 3109819"/>
              <a:gd name="connsiteX0" fmla="*/ 0 w 2091170"/>
              <a:gd name="connsiteY0" fmla="*/ 317241 h 3427060"/>
              <a:gd name="connsiteX1" fmla="*/ 1363383 w 2091170"/>
              <a:gd name="connsiteY1" fmla="*/ 0 h 3427060"/>
              <a:gd name="connsiteX2" fmla="*/ 2091170 w 2091170"/>
              <a:gd name="connsiteY2" fmla="*/ 3427060 h 3427060"/>
              <a:gd name="connsiteX3" fmla="*/ 0 w 2091170"/>
              <a:gd name="connsiteY3" fmla="*/ 3427060 h 3427060"/>
              <a:gd name="connsiteX4" fmla="*/ 0 w 2091170"/>
              <a:gd name="connsiteY4" fmla="*/ 317241 h 3427060"/>
              <a:gd name="connsiteX0" fmla="*/ 0 w 2734983"/>
              <a:gd name="connsiteY0" fmla="*/ 317241 h 3427060"/>
              <a:gd name="connsiteX1" fmla="*/ 1363383 w 2734983"/>
              <a:gd name="connsiteY1" fmla="*/ 0 h 3427060"/>
              <a:gd name="connsiteX2" fmla="*/ 2734983 w 2734983"/>
              <a:gd name="connsiteY2" fmla="*/ 2521990 h 3427060"/>
              <a:gd name="connsiteX3" fmla="*/ 0 w 2734983"/>
              <a:gd name="connsiteY3" fmla="*/ 3427060 h 3427060"/>
              <a:gd name="connsiteX4" fmla="*/ 0 w 2734983"/>
              <a:gd name="connsiteY4" fmla="*/ 317241 h 3427060"/>
              <a:gd name="connsiteX0" fmla="*/ 0 w 2734983"/>
              <a:gd name="connsiteY0" fmla="*/ 317241 h 2969860"/>
              <a:gd name="connsiteX1" fmla="*/ 1363383 w 2734983"/>
              <a:gd name="connsiteY1" fmla="*/ 0 h 2969860"/>
              <a:gd name="connsiteX2" fmla="*/ 2734983 w 2734983"/>
              <a:gd name="connsiteY2" fmla="*/ 2521990 h 2969860"/>
              <a:gd name="connsiteX3" fmla="*/ 1408923 w 2734983"/>
              <a:gd name="connsiteY3" fmla="*/ 2969860 h 2969860"/>
              <a:gd name="connsiteX4" fmla="*/ 0 w 2734983"/>
              <a:gd name="connsiteY4" fmla="*/ 317241 h 2969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4983" h="2969860">
                <a:moveTo>
                  <a:pt x="0" y="317241"/>
                </a:moveTo>
                <a:lnTo>
                  <a:pt x="1363383" y="0"/>
                </a:lnTo>
                <a:lnTo>
                  <a:pt x="2734983" y="2521990"/>
                </a:lnTo>
                <a:lnTo>
                  <a:pt x="1408923" y="2969860"/>
                </a:lnTo>
                <a:lnTo>
                  <a:pt x="0" y="317241"/>
                </a:lnTo>
                <a:close/>
              </a:path>
            </a:pathLst>
          </a:custGeom>
        </p:spPr>
        <p:txBody>
          <a:bodyPr>
            <a:normAutofit/>
          </a:bodyPr>
          <a:lstStyle>
            <a:lvl1pPr>
              <a:defRPr sz="1600">
                <a:solidFill>
                  <a:schemeClr val="bg1"/>
                </a:solidFill>
              </a:defRPr>
            </a:lvl1pPr>
          </a:lstStyle>
          <a:p>
            <a:endParaRPr lang="id-ID" dirty="0"/>
          </a:p>
        </p:txBody>
      </p:sp>
      <p:sp>
        <p:nvSpPr>
          <p:cNvPr id="14" name="Rectangle 13"/>
          <p:cNvSpPr/>
          <p:nvPr userDrawn="1"/>
        </p:nvSpPr>
        <p:spPr>
          <a:xfrm>
            <a:off x="11528983" y="273543"/>
            <a:ext cx="461914" cy="3676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p>
        </p:txBody>
      </p:sp>
      <p:sp>
        <p:nvSpPr>
          <p:cNvPr id="15" name="Rectangle 14"/>
          <p:cNvSpPr/>
          <p:nvPr userDrawn="1"/>
        </p:nvSpPr>
        <p:spPr>
          <a:xfrm>
            <a:off x="11528983" y="641189"/>
            <a:ext cx="461914"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p>
        </p:txBody>
      </p:sp>
      <p:sp>
        <p:nvSpPr>
          <p:cNvPr id="23" name="TextBox 22"/>
          <p:cNvSpPr txBox="1"/>
          <p:nvPr userDrawn="1"/>
        </p:nvSpPr>
        <p:spPr>
          <a:xfrm>
            <a:off x="11560205" y="305131"/>
            <a:ext cx="399469"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100" dirty="0">
              <a:solidFill>
                <a:schemeClr val="bg1"/>
              </a:solidFill>
            </a:endParaRPr>
          </a:p>
        </p:txBody>
      </p:sp>
      <p:pic>
        <p:nvPicPr>
          <p:cNvPr id="7" name="Picture 6" descr="17_SAIA_Logo_Pantone302_Horz_Stack_375 Lime Green (1).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9" name="Straight Connector 8"/>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1102171"/>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9" name="Rectangle 8"/>
          <p:cNvSpPr/>
          <p:nvPr userDrawn="1"/>
        </p:nvSpPr>
        <p:spPr>
          <a:xfrm>
            <a:off x="-2" y="0"/>
            <a:ext cx="12187314" cy="4000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2"/>
          <p:cNvSpPr>
            <a:spLocks noGrp="1"/>
          </p:cNvSpPr>
          <p:nvPr>
            <p:ph type="pic" sz="quarter" idx="10"/>
          </p:nvPr>
        </p:nvSpPr>
        <p:spPr>
          <a:xfrm>
            <a:off x="4265098" y="1704098"/>
            <a:ext cx="3633145" cy="2288465"/>
          </a:xfrm>
        </p:spPr>
        <p:txBody>
          <a:bodyPr>
            <a:normAutofit/>
          </a:bodyPr>
          <a:lstStyle>
            <a:lvl1pPr>
              <a:defRPr sz="2000">
                <a:solidFill>
                  <a:schemeClr val="accent2"/>
                </a:solidFill>
              </a:defRPr>
            </a:lvl1pPr>
          </a:lstStyle>
          <a:p>
            <a:endParaRPr lang="id-ID"/>
          </a:p>
        </p:txBody>
      </p:sp>
    </p:spTree>
    <p:extLst>
      <p:ext uri="{BB962C8B-B14F-4D97-AF65-F5344CB8AC3E}">
        <p14:creationId xmlns:p14="http://schemas.microsoft.com/office/powerpoint/2010/main" val="242016174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8" name="Picture Placeholder 2"/>
          <p:cNvSpPr>
            <a:spLocks noGrp="1"/>
          </p:cNvSpPr>
          <p:nvPr>
            <p:ph type="pic" sz="quarter" idx="10"/>
          </p:nvPr>
        </p:nvSpPr>
        <p:spPr>
          <a:xfrm>
            <a:off x="0" y="2140431"/>
            <a:ext cx="12192000" cy="3241193"/>
          </a:xfrm>
        </p:spPr>
        <p:txBody>
          <a:bodyPr/>
          <a:lstStyle>
            <a:lvl1pPr>
              <a:defRPr>
                <a:solidFill>
                  <a:schemeClr val="accent2"/>
                </a:solidFill>
              </a:defRPr>
            </a:lvl1pPr>
          </a:lstStyle>
          <a:p>
            <a:endParaRPr lang="id-ID"/>
          </a:p>
        </p:txBody>
      </p:sp>
      <p:pic>
        <p:nvPicPr>
          <p:cNvPr id="3" name="Picture 2" descr="17_SAIA_Logo_Pantone302_Horz_Stack_375 Lime Green (1).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4" name="Straight Connector 3"/>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7196662"/>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10" name="Picture Placeholder 3"/>
          <p:cNvSpPr>
            <a:spLocks noGrp="1"/>
          </p:cNvSpPr>
          <p:nvPr>
            <p:ph type="pic" sz="quarter" idx="10"/>
          </p:nvPr>
        </p:nvSpPr>
        <p:spPr>
          <a:xfrm>
            <a:off x="1045466" y="2283008"/>
            <a:ext cx="4969744" cy="3753338"/>
          </a:xfrm>
        </p:spPr>
        <p:txBody>
          <a:bodyPr>
            <a:normAutofit/>
          </a:bodyPr>
          <a:lstStyle>
            <a:lvl1pPr>
              <a:defRPr sz="2000">
                <a:solidFill>
                  <a:schemeClr val="accent2"/>
                </a:solidFill>
              </a:defRPr>
            </a:lvl1pPr>
          </a:lstStyle>
          <a:p>
            <a:endParaRPr lang="id-ID"/>
          </a:p>
        </p:txBody>
      </p:sp>
      <p:pic>
        <p:nvPicPr>
          <p:cNvPr id="3" name="Picture 2" descr="17_SAIA_Logo_Pantone302_Horz_Stack_375 Lime Green (1).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4" name="Straight Connector 3"/>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6247412"/>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734482"/>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296106" y="3516313"/>
            <a:ext cx="1366837" cy="1366837"/>
          </a:xfrm>
          <a:prstGeom prst="ellipse">
            <a:avLst/>
          </a:prstGeom>
          <a:ln w="57150">
            <a:solidFill>
              <a:schemeClr val="accent1"/>
            </a:solidFill>
          </a:ln>
        </p:spPr>
        <p:txBody>
          <a:bodyPr>
            <a:normAutofit/>
          </a:bodyPr>
          <a:lstStyle>
            <a:lvl1pPr>
              <a:defRPr sz="1400">
                <a:solidFill>
                  <a:schemeClr val="accent2"/>
                </a:solidFill>
              </a:defRPr>
            </a:lvl1pPr>
          </a:lstStyle>
          <a:p>
            <a:endParaRPr lang="id-ID"/>
          </a:p>
        </p:txBody>
      </p:sp>
      <p:sp>
        <p:nvSpPr>
          <p:cNvPr id="16" name="Picture Placeholder 3"/>
          <p:cNvSpPr>
            <a:spLocks noGrp="1"/>
          </p:cNvSpPr>
          <p:nvPr>
            <p:ph type="pic" sz="quarter" idx="11"/>
          </p:nvPr>
        </p:nvSpPr>
        <p:spPr>
          <a:xfrm>
            <a:off x="9529057" y="4823209"/>
            <a:ext cx="1366837" cy="1366837"/>
          </a:xfrm>
          <a:prstGeom prst="ellipse">
            <a:avLst/>
          </a:prstGeom>
          <a:ln w="57150">
            <a:solidFill>
              <a:schemeClr val="accent2"/>
            </a:solidFill>
          </a:ln>
        </p:spPr>
        <p:txBody>
          <a:bodyPr>
            <a:normAutofit/>
          </a:bodyPr>
          <a:lstStyle>
            <a:lvl1pPr>
              <a:defRPr sz="1400">
                <a:solidFill>
                  <a:schemeClr val="accent5"/>
                </a:solidFill>
              </a:defRPr>
            </a:lvl1pPr>
          </a:lstStyle>
          <a:p>
            <a:endParaRPr lang="id-ID" dirty="0"/>
          </a:p>
        </p:txBody>
      </p:sp>
    </p:spTree>
    <p:extLst>
      <p:ext uri="{BB962C8B-B14F-4D97-AF65-F5344CB8AC3E}">
        <p14:creationId xmlns:p14="http://schemas.microsoft.com/office/powerpoint/2010/main" val="1204022269"/>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296106" y="3614791"/>
            <a:ext cx="1366837" cy="1366837"/>
          </a:xfrm>
          <a:prstGeom prst="ellipse">
            <a:avLst/>
          </a:prstGeom>
          <a:ln w="57150">
            <a:solidFill>
              <a:schemeClr val="accent5"/>
            </a:solidFill>
          </a:ln>
        </p:spPr>
        <p:txBody>
          <a:bodyPr>
            <a:normAutofit/>
          </a:bodyPr>
          <a:lstStyle>
            <a:lvl1pPr>
              <a:defRPr sz="1400">
                <a:solidFill>
                  <a:schemeClr val="accent2"/>
                </a:solidFill>
              </a:defRPr>
            </a:lvl1pPr>
          </a:lstStyle>
          <a:p>
            <a:endParaRPr lang="id-ID" dirty="0"/>
          </a:p>
        </p:txBody>
      </p:sp>
      <p:sp>
        <p:nvSpPr>
          <p:cNvPr id="16" name="Picture Placeholder 3"/>
          <p:cNvSpPr>
            <a:spLocks noGrp="1"/>
          </p:cNvSpPr>
          <p:nvPr>
            <p:ph type="pic" sz="quarter" idx="11"/>
          </p:nvPr>
        </p:nvSpPr>
        <p:spPr>
          <a:xfrm>
            <a:off x="9529057" y="4921687"/>
            <a:ext cx="1366837" cy="1366837"/>
          </a:xfrm>
          <a:prstGeom prst="ellipse">
            <a:avLst/>
          </a:prstGeom>
          <a:ln w="57150">
            <a:solidFill>
              <a:schemeClr val="accent6"/>
            </a:solidFill>
          </a:ln>
        </p:spPr>
        <p:txBody>
          <a:bodyPr>
            <a:normAutofit/>
          </a:bodyPr>
          <a:lstStyle>
            <a:lvl1pPr>
              <a:defRPr sz="1400">
                <a:solidFill>
                  <a:schemeClr val="accent2"/>
                </a:solidFill>
              </a:defRPr>
            </a:lvl1pPr>
          </a:lstStyle>
          <a:p>
            <a:endParaRPr lang="id-ID" dirty="0"/>
          </a:p>
        </p:txBody>
      </p:sp>
      <p:sp>
        <p:nvSpPr>
          <p:cNvPr id="49" name="Picture Placeholder 3"/>
          <p:cNvSpPr>
            <a:spLocks noGrp="1"/>
          </p:cNvSpPr>
          <p:nvPr>
            <p:ph type="pic" sz="quarter" idx="12"/>
          </p:nvPr>
        </p:nvSpPr>
        <p:spPr>
          <a:xfrm>
            <a:off x="1296106" y="971203"/>
            <a:ext cx="1366837" cy="1366837"/>
          </a:xfrm>
          <a:prstGeom prst="ellipse">
            <a:avLst/>
          </a:prstGeom>
          <a:ln w="57150">
            <a:solidFill>
              <a:schemeClr val="accent3"/>
            </a:solidFill>
          </a:ln>
        </p:spPr>
        <p:txBody>
          <a:bodyPr>
            <a:normAutofit/>
          </a:bodyPr>
          <a:lstStyle>
            <a:lvl1pPr>
              <a:defRPr sz="1400">
                <a:solidFill>
                  <a:schemeClr val="accent2"/>
                </a:solidFill>
              </a:defRPr>
            </a:lvl1pPr>
          </a:lstStyle>
          <a:p>
            <a:endParaRPr lang="id-ID" dirty="0"/>
          </a:p>
        </p:txBody>
      </p:sp>
      <p:sp>
        <p:nvSpPr>
          <p:cNvPr id="50" name="Picture Placeholder 3"/>
          <p:cNvSpPr>
            <a:spLocks noGrp="1"/>
          </p:cNvSpPr>
          <p:nvPr>
            <p:ph type="pic" sz="quarter" idx="13"/>
          </p:nvPr>
        </p:nvSpPr>
        <p:spPr>
          <a:xfrm>
            <a:off x="9529057" y="2278099"/>
            <a:ext cx="1366837" cy="1366837"/>
          </a:xfrm>
          <a:prstGeom prst="ellipse">
            <a:avLst/>
          </a:prstGeom>
          <a:ln w="57150">
            <a:solidFill>
              <a:schemeClr val="accent4"/>
            </a:solidFill>
          </a:ln>
        </p:spPr>
        <p:txBody>
          <a:bodyPr>
            <a:normAutofit/>
          </a:bodyPr>
          <a:lstStyle>
            <a:lvl1pPr>
              <a:defRPr sz="1400">
                <a:solidFill>
                  <a:schemeClr val="accent2"/>
                </a:solidFill>
              </a:defRPr>
            </a:lvl1pPr>
          </a:lstStyle>
          <a:p>
            <a:endParaRPr lang="id-ID" dirty="0"/>
          </a:p>
        </p:txBody>
      </p:sp>
    </p:spTree>
    <p:extLst>
      <p:ext uri="{BB962C8B-B14F-4D97-AF65-F5344CB8AC3E}">
        <p14:creationId xmlns:p14="http://schemas.microsoft.com/office/powerpoint/2010/main" val="3315788230"/>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9" name="Picture Placeholder 3"/>
          <p:cNvSpPr>
            <a:spLocks noGrp="1"/>
          </p:cNvSpPr>
          <p:nvPr>
            <p:ph type="pic" sz="quarter" idx="12"/>
          </p:nvPr>
        </p:nvSpPr>
        <p:spPr>
          <a:xfrm>
            <a:off x="1296106" y="971203"/>
            <a:ext cx="1366837" cy="1366837"/>
          </a:xfrm>
          <a:prstGeom prst="ellipse">
            <a:avLst/>
          </a:prstGeom>
          <a:ln w="57150">
            <a:solidFill>
              <a:schemeClr val="accent2"/>
            </a:solidFill>
          </a:ln>
        </p:spPr>
        <p:txBody>
          <a:bodyPr>
            <a:normAutofit/>
          </a:bodyPr>
          <a:lstStyle>
            <a:lvl1pPr>
              <a:defRPr sz="1400">
                <a:solidFill>
                  <a:schemeClr val="accent5"/>
                </a:solidFill>
              </a:defRPr>
            </a:lvl1pPr>
          </a:lstStyle>
          <a:p>
            <a:endParaRPr lang="id-ID" dirty="0"/>
          </a:p>
        </p:txBody>
      </p:sp>
      <p:sp>
        <p:nvSpPr>
          <p:cNvPr id="10" name="Picture Placeholder 3"/>
          <p:cNvSpPr>
            <a:spLocks noGrp="1"/>
          </p:cNvSpPr>
          <p:nvPr>
            <p:ph type="pic" sz="quarter" idx="13"/>
          </p:nvPr>
        </p:nvSpPr>
        <p:spPr>
          <a:xfrm>
            <a:off x="9529057" y="2278099"/>
            <a:ext cx="1366837" cy="1366837"/>
          </a:xfrm>
          <a:prstGeom prst="ellipse">
            <a:avLst/>
          </a:prstGeom>
          <a:ln w="57150">
            <a:solidFill>
              <a:schemeClr val="accent3"/>
            </a:solidFill>
          </a:ln>
        </p:spPr>
        <p:txBody>
          <a:bodyPr>
            <a:normAutofit/>
          </a:bodyPr>
          <a:lstStyle>
            <a:lvl1pPr>
              <a:defRPr sz="1400">
                <a:solidFill>
                  <a:schemeClr val="accent2"/>
                </a:solidFill>
              </a:defRPr>
            </a:lvl1pPr>
          </a:lstStyle>
          <a:p>
            <a:endParaRPr lang="id-ID" dirty="0"/>
          </a:p>
        </p:txBody>
      </p:sp>
    </p:spTree>
    <p:extLst>
      <p:ext uri="{BB962C8B-B14F-4D97-AF65-F5344CB8AC3E}">
        <p14:creationId xmlns:p14="http://schemas.microsoft.com/office/powerpoint/2010/main" val="2141053276"/>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5399088"/>
          </a:xfrm>
        </p:spPr>
        <p:txBody>
          <a:bodyPr>
            <a:normAutofit/>
          </a:bodyPr>
          <a:lstStyle>
            <a:lvl1pPr>
              <a:defRPr sz="3600">
                <a:solidFill>
                  <a:schemeClr val="accent2"/>
                </a:solidFill>
              </a:defRPr>
            </a:lvl1pPr>
          </a:lstStyle>
          <a:p>
            <a:endParaRPr lang="id-ID"/>
          </a:p>
        </p:txBody>
      </p:sp>
    </p:spTree>
    <p:extLst>
      <p:ext uri="{BB962C8B-B14F-4D97-AF65-F5344CB8AC3E}">
        <p14:creationId xmlns:p14="http://schemas.microsoft.com/office/powerpoint/2010/main" val="1485464814"/>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968416"/>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Rectangle 7"/>
          <p:cNvSpPr/>
          <p:nvPr userDrawn="1"/>
        </p:nvSpPr>
        <p:spPr>
          <a:xfrm>
            <a:off x="0" y="-1"/>
            <a:ext cx="12192000" cy="4152123"/>
          </a:xfrm>
          <a:prstGeom prst="rect">
            <a:avLst/>
          </a:prstGeom>
          <a:solidFill>
            <a:srgbClr val="222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Picture Placeholder 3"/>
          <p:cNvSpPr>
            <a:spLocks noGrp="1"/>
          </p:cNvSpPr>
          <p:nvPr>
            <p:ph type="pic" sz="quarter" idx="10"/>
          </p:nvPr>
        </p:nvSpPr>
        <p:spPr>
          <a:xfrm>
            <a:off x="5265737" y="921256"/>
            <a:ext cx="1660525" cy="1658937"/>
          </a:xfrm>
          <a:prstGeom prst="ellipse">
            <a:avLst/>
          </a:prstGeom>
        </p:spPr>
        <p:txBody>
          <a:bodyPr>
            <a:normAutofit/>
          </a:bodyPr>
          <a:lstStyle>
            <a:lvl1pPr>
              <a:defRPr sz="1600">
                <a:solidFill>
                  <a:schemeClr val="accent2"/>
                </a:solidFill>
              </a:defRPr>
            </a:lvl1pPr>
          </a:lstStyle>
          <a:p>
            <a:endParaRPr lang="id-ID" dirty="0"/>
          </a:p>
        </p:txBody>
      </p:sp>
    </p:spTree>
    <p:extLst>
      <p:ext uri="{BB962C8B-B14F-4D97-AF65-F5344CB8AC3E}">
        <p14:creationId xmlns:p14="http://schemas.microsoft.com/office/powerpoint/2010/main" val="13223237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8" name="Picture Placeholder 3"/>
          <p:cNvSpPr>
            <a:spLocks noGrp="1"/>
          </p:cNvSpPr>
          <p:nvPr>
            <p:ph type="pic" sz="quarter" idx="11"/>
          </p:nvPr>
        </p:nvSpPr>
        <p:spPr>
          <a:xfrm>
            <a:off x="8116673" y="1993246"/>
            <a:ext cx="4059266" cy="2635316"/>
          </a:xfrm>
        </p:spPr>
        <p:txBody>
          <a:bodyPr>
            <a:normAutofit/>
          </a:bodyPr>
          <a:lstStyle>
            <a:lvl1pPr>
              <a:defRPr sz="1600">
                <a:solidFill>
                  <a:schemeClr val="accent2"/>
                </a:solidFill>
              </a:defRPr>
            </a:lvl1pPr>
          </a:lstStyle>
          <a:p>
            <a:endParaRPr lang="id-ID"/>
          </a:p>
        </p:txBody>
      </p:sp>
      <p:sp>
        <p:nvSpPr>
          <p:cNvPr id="11" name="Picture Placeholder 3"/>
          <p:cNvSpPr>
            <a:spLocks noGrp="1"/>
          </p:cNvSpPr>
          <p:nvPr>
            <p:ph type="pic" sz="quarter" idx="12"/>
          </p:nvPr>
        </p:nvSpPr>
        <p:spPr>
          <a:xfrm>
            <a:off x="0" y="1993246"/>
            <a:ext cx="4058337" cy="2635316"/>
          </a:xfrm>
        </p:spPr>
        <p:txBody>
          <a:bodyPr>
            <a:normAutofit/>
          </a:bodyPr>
          <a:lstStyle>
            <a:lvl1pPr>
              <a:defRPr sz="1600">
                <a:solidFill>
                  <a:schemeClr val="accent2"/>
                </a:solidFill>
              </a:defRPr>
            </a:lvl1pPr>
          </a:lstStyle>
          <a:p>
            <a:endParaRPr lang="id-ID"/>
          </a:p>
        </p:txBody>
      </p:sp>
    </p:spTree>
    <p:extLst>
      <p:ext uri="{BB962C8B-B14F-4D97-AF65-F5344CB8AC3E}">
        <p14:creationId xmlns:p14="http://schemas.microsoft.com/office/powerpoint/2010/main" val="4157294925"/>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1" name="Picture Placeholder 3"/>
          <p:cNvSpPr>
            <a:spLocks noGrp="1"/>
          </p:cNvSpPr>
          <p:nvPr>
            <p:ph type="pic" sz="quarter" idx="12"/>
          </p:nvPr>
        </p:nvSpPr>
        <p:spPr>
          <a:xfrm>
            <a:off x="0" y="1993246"/>
            <a:ext cx="12192000" cy="2635316"/>
          </a:xfrm>
        </p:spPr>
        <p:txBody>
          <a:bodyPr>
            <a:normAutofit/>
          </a:bodyPr>
          <a:lstStyle>
            <a:lvl1pPr>
              <a:defRPr sz="1600">
                <a:solidFill>
                  <a:schemeClr val="accent2"/>
                </a:solidFill>
              </a:defRPr>
            </a:lvl1pPr>
          </a:lstStyle>
          <a:p>
            <a:endParaRPr lang="id-ID"/>
          </a:p>
        </p:txBody>
      </p:sp>
    </p:spTree>
    <p:extLst>
      <p:ext uri="{BB962C8B-B14F-4D97-AF65-F5344CB8AC3E}">
        <p14:creationId xmlns:p14="http://schemas.microsoft.com/office/powerpoint/2010/main" val="3336908678"/>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6" name="Picture Placeholder 3"/>
          <p:cNvSpPr>
            <a:spLocks noGrp="1"/>
          </p:cNvSpPr>
          <p:nvPr>
            <p:ph type="pic" sz="quarter" idx="10"/>
          </p:nvPr>
        </p:nvSpPr>
        <p:spPr>
          <a:xfrm>
            <a:off x="0" y="0"/>
            <a:ext cx="2034000" cy="2286000"/>
          </a:xfrm>
        </p:spPr>
        <p:txBody>
          <a:bodyPr/>
          <a:lstStyle>
            <a:lvl1pPr>
              <a:defRPr sz="1800">
                <a:solidFill>
                  <a:schemeClr val="accent2"/>
                </a:solidFill>
              </a:defRPr>
            </a:lvl1pPr>
          </a:lstStyle>
          <a:p>
            <a:endParaRPr lang="id-ID"/>
          </a:p>
        </p:txBody>
      </p:sp>
      <p:sp>
        <p:nvSpPr>
          <p:cNvPr id="8" name="Picture Placeholder 3"/>
          <p:cNvSpPr>
            <a:spLocks noGrp="1"/>
          </p:cNvSpPr>
          <p:nvPr>
            <p:ph type="pic" sz="quarter" idx="11"/>
          </p:nvPr>
        </p:nvSpPr>
        <p:spPr>
          <a:xfrm>
            <a:off x="0" y="2286000"/>
            <a:ext cx="2034000" cy="2286000"/>
          </a:xfrm>
        </p:spPr>
        <p:txBody>
          <a:bodyPr/>
          <a:lstStyle>
            <a:lvl1pPr>
              <a:defRPr sz="1800">
                <a:solidFill>
                  <a:schemeClr val="accent2"/>
                </a:solidFill>
              </a:defRPr>
            </a:lvl1pPr>
          </a:lstStyle>
          <a:p>
            <a:endParaRPr lang="id-ID"/>
          </a:p>
        </p:txBody>
      </p:sp>
      <p:sp>
        <p:nvSpPr>
          <p:cNvPr id="9" name="Picture Placeholder 3"/>
          <p:cNvSpPr>
            <a:spLocks noGrp="1"/>
          </p:cNvSpPr>
          <p:nvPr>
            <p:ph type="pic" sz="quarter" idx="12"/>
          </p:nvPr>
        </p:nvSpPr>
        <p:spPr>
          <a:xfrm>
            <a:off x="0" y="4572000"/>
            <a:ext cx="2034000" cy="2286000"/>
          </a:xfrm>
        </p:spPr>
        <p:txBody>
          <a:bodyPr/>
          <a:lstStyle>
            <a:lvl1pPr>
              <a:defRPr sz="1800">
                <a:solidFill>
                  <a:schemeClr val="accent2"/>
                </a:solidFill>
              </a:defRPr>
            </a:lvl1pPr>
          </a:lstStyle>
          <a:p>
            <a:endParaRPr lang="id-ID"/>
          </a:p>
        </p:txBody>
      </p:sp>
      <p:sp>
        <p:nvSpPr>
          <p:cNvPr id="10" name="Picture Placeholder 3"/>
          <p:cNvSpPr>
            <a:spLocks noGrp="1"/>
          </p:cNvSpPr>
          <p:nvPr>
            <p:ph type="pic" sz="quarter" idx="13"/>
          </p:nvPr>
        </p:nvSpPr>
        <p:spPr>
          <a:xfrm>
            <a:off x="2037319" y="0"/>
            <a:ext cx="2034000" cy="2286000"/>
          </a:xfrm>
        </p:spPr>
        <p:txBody>
          <a:bodyPr/>
          <a:lstStyle>
            <a:lvl1pPr>
              <a:defRPr sz="1800">
                <a:solidFill>
                  <a:schemeClr val="accent2"/>
                </a:solidFill>
              </a:defRPr>
            </a:lvl1pPr>
          </a:lstStyle>
          <a:p>
            <a:endParaRPr lang="id-ID"/>
          </a:p>
        </p:txBody>
      </p:sp>
      <p:sp>
        <p:nvSpPr>
          <p:cNvPr id="12" name="Picture Placeholder 3"/>
          <p:cNvSpPr>
            <a:spLocks noGrp="1"/>
          </p:cNvSpPr>
          <p:nvPr>
            <p:ph type="pic" sz="quarter" idx="14"/>
          </p:nvPr>
        </p:nvSpPr>
        <p:spPr>
          <a:xfrm>
            <a:off x="2037319" y="2286000"/>
            <a:ext cx="2034000" cy="2286000"/>
          </a:xfrm>
        </p:spPr>
        <p:txBody>
          <a:bodyPr/>
          <a:lstStyle>
            <a:lvl1pPr>
              <a:defRPr sz="1800">
                <a:solidFill>
                  <a:schemeClr val="accent2"/>
                </a:solidFill>
              </a:defRPr>
            </a:lvl1pPr>
          </a:lstStyle>
          <a:p>
            <a:endParaRPr lang="id-ID"/>
          </a:p>
        </p:txBody>
      </p:sp>
      <p:sp>
        <p:nvSpPr>
          <p:cNvPr id="13" name="Picture Placeholder 3"/>
          <p:cNvSpPr>
            <a:spLocks noGrp="1"/>
          </p:cNvSpPr>
          <p:nvPr>
            <p:ph type="pic" sz="quarter" idx="15"/>
          </p:nvPr>
        </p:nvSpPr>
        <p:spPr>
          <a:xfrm>
            <a:off x="2037319" y="4572000"/>
            <a:ext cx="2034000" cy="2286000"/>
          </a:xfrm>
        </p:spPr>
        <p:txBody>
          <a:bodyPr/>
          <a:lstStyle>
            <a:lvl1pPr>
              <a:defRPr sz="1800">
                <a:solidFill>
                  <a:schemeClr val="accent2"/>
                </a:solidFill>
              </a:defRPr>
            </a:lvl1pPr>
          </a:lstStyle>
          <a:p>
            <a:endParaRPr lang="id-ID"/>
          </a:p>
        </p:txBody>
      </p:sp>
      <p:sp>
        <p:nvSpPr>
          <p:cNvPr id="14" name="Picture Placeholder 3"/>
          <p:cNvSpPr>
            <a:spLocks noGrp="1"/>
          </p:cNvSpPr>
          <p:nvPr>
            <p:ph type="pic" sz="quarter" idx="16"/>
          </p:nvPr>
        </p:nvSpPr>
        <p:spPr>
          <a:xfrm>
            <a:off x="4071319" y="0"/>
            <a:ext cx="2034000" cy="2286000"/>
          </a:xfrm>
        </p:spPr>
        <p:txBody>
          <a:bodyPr/>
          <a:lstStyle>
            <a:lvl1pPr>
              <a:defRPr sz="1800">
                <a:solidFill>
                  <a:schemeClr val="accent2"/>
                </a:solidFill>
              </a:defRPr>
            </a:lvl1pPr>
          </a:lstStyle>
          <a:p>
            <a:endParaRPr lang="id-ID"/>
          </a:p>
        </p:txBody>
      </p:sp>
      <p:sp>
        <p:nvSpPr>
          <p:cNvPr id="15" name="Picture Placeholder 3"/>
          <p:cNvSpPr>
            <a:spLocks noGrp="1"/>
          </p:cNvSpPr>
          <p:nvPr>
            <p:ph type="pic" sz="quarter" idx="17"/>
          </p:nvPr>
        </p:nvSpPr>
        <p:spPr>
          <a:xfrm>
            <a:off x="4071319" y="2286000"/>
            <a:ext cx="2034000" cy="2286000"/>
          </a:xfrm>
        </p:spPr>
        <p:txBody>
          <a:bodyPr/>
          <a:lstStyle>
            <a:lvl1pPr>
              <a:defRPr sz="1800">
                <a:solidFill>
                  <a:schemeClr val="accent2"/>
                </a:solidFill>
              </a:defRPr>
            </a:lvl1pPr>
          </a:lstStyle>
          <a:p>
            <a:endParaRPr lang="id-ID"/>
          </a:p>
        </p:txBody>
      </p:sp>
      <p:sp>
        <p:nvSpPr>
          <p:cNvPr id="16" name="Picture Placeholder 3"/>
          <p:cNvSpPr>
            <a:spLocks noGrp="1"/>
          </p:cNvSpPr>
          <p:nvPr>
            <p:ph type="pic" sz="quarter" idx="18"/>
          </p:nvPr>
        </p:nvSpPr>
        <p:spPr>
          <a:xfrm>
            <a:off x="4071319" y="4572000"/>
            <a:ext cx="2034000" cy="2286000"/>
          </a:xfrm>
        </p:spPr>
        <p:txBody>
          <a:bodyPr/>
          <a:lstStyle>
            <a:lvl1pPr>
              <a:defRPr sz="1800">
                <a:solidFill>
                  <a:schemeClr val="accent2"/>
                </a:solidFill>
              </a:defRPr>
            </a:lvl1pPr>
          </a:lstStyle>
          <a:p>
            <a:endParaRPr lang="id-ID"/>
          </a:p>
        </p:txBody>
      </p:sp>
      <p:sp>
        <p:nvSpPr>
          <p:cNvPr id="17" name="Picture Placeholder 3"/>
          <p:cNvSpPr>
            <a:spLocks noGrp="1"/>
          </p:cNvSpPr>
          <p:nvPr>
            <p:ph type="pic" sz="quarter" idx="19"/>
          </p:nvPr>
        </p:nvSpPr>
        <p:spPr>
          <a:xfrm>
            <a:off x="6108638" y="0"/>
            <a:ext cx="2034000" cy="2286000"/>
          </a:xfrm>
        </p:spPr>
        <p:txBody>
          <a:bodyPr/>
          <a:lstStyle>
            <a:lvl1pPr>
              <a:defRPr sz="1800">
                <a:solidFill>
                  <a:schemeClr val="accent2"/>
                </a:solidFill>
              </a:defRPr>
            </a:lvl1pPr>
          </a:lstStyle>
          <a:p>
            <a:endParaRPr lang="id-ID"/>
          </a:p>
        </p:txBody>
      </p:sp>
      <p:sp>
        <p:nvSpPr>
          <p:cNvPr id="18" name="Picture Placeholder 3"/>
          <p:cNvSpPr>
            <a:spLocks noGrp="1"/>
          </p:cNvSpPr>
          <p:nvPr>
            <p:ph type="pic" sz="quarter" idx="20"/>
          </p:nvPr>
        </p:nvSpPr>
        <p:spPr>
          <a:xfrm>
            <a:off x="6108638" y="2286000"/>
            <a:ext cx="2034000" cy="2286000"/>
          </a:xfrm>
        </p:spPr>
        <p:txBody>
          <a:bodyPr/>
          <a:lstStyle>
            <a:lvl1pPr>
              <a:defRPr sz="1800">
                <a:solidFill>
                  <a:schemeClr val="accent2"/>
                </a:solidFill>
              </a:defRPr>
            </a:lvl1pPr>
          </a:lstStyle>
          <a:p>
            <a:endParaRPr lang="id-ID"/>
          </a:p>
        </p:txBody>
      </p:sp>
      <p:sp>
        <p:nvSpPr>
          <p:cNvPr id="19" name="Picture Placeholder 3"/>
          <p:cNvSpPr>
            <a:spLocks noGrp="1"/>
          </p:cNvSpPr>
          <p:nvPr>
            <p:ph type="pic" sz="quarter" idx="21"/>
          </p:nvPr>
        </p:nvSpPr>
        <p:spPr>
          <a:xfrm>
            <a:off x="6108638" y="4572000"/>
            <a:ext cx="2034000" cy="2286000"/>
          </a:xfrm>
        </p:spPr>
        <p:txBody>
          <a:bodyPr/>
          <a:lstStyle>
            <a:lvl1pPr>
              <a:defRPr sz="1800">
                <a:solidFill>
                  <a:schemeClr val="accent2"/>
                </a:solidFill>
              </a:defRPr>
            </a:lvl1pPr>
          </a:lstStyle>
          <a:p>
            <a:endParaRPr lang="id-ID"/>
          </a:p>
        </p:txBody>
      </p:sp>
      <p:sp>
        <p:nvSpPr>
          <p:cNvPr id="20" name="Picture Placeholder 3"/>
          <p:cNvSpPr>
            <a:spLocks noGrp="1"/>
          </p:cNvSpPr>
          <p:nvPr>
            <p:ph type="pic" sz="quarter" idx="22"/>
          </p:nvPr>
        </p:nvSpPr>
        <p:spPr>
          <a:xfrm>
            <a:off x="8139319" y="0"/>
            <a:ext cx="2034000" cy="2286000"/>
          </a:xfrm>
        </p:spPr>
        <p:txBody>
          <a:bodyPr/>
          <a:lstStyle>
            <a:lvl1pPr>
              <a:defRPr sz="1800">
                <a:solidFill>
                  <a:schemeClr val="accent2"/>
                </a:solidFill>
              </a:defRPr>
            </a:lvl1pPr>
          </a:lstStyle>
          <a:p>
            <a:endParaRPr lang="id-ID"/>
          </a:p>
        </p:txBody>
      </p:sp>
      <p:sp>
        <p:nvSpPr>
          <p:cNvPr id="21" name="Picture Placeholder 3"/>
          <p:cNvSpPr>
            <a:spLocks noGrp="1"/>
          </p:cNvSpPr>
          <p:nvPr>
            <p:ph type="pic" sz="quarter" idx="23"/>
          </p:nvPr>
        </p:nvSpPr>
        <p:spPr>
          <a:xfrm>
            <a:off x="8139319" y="2286000"/>
            <a:ext cx="2034000" cy="2286000"/>
          </a:xfrm>
        </p:spPr>
        <p:txBody>
          <a:bodyPr/>
          <a:lstStyle>
            <a:lvl1pPr>
              <a:defRPr sz="1800">
                <a:solidFill>
                  <a:schemeClr val="accent2"/>
                </a:solidFill>
              </a:defRPr>
            </a:lvl1pPr>
          </a:lstStyle>
          <a:p>
            <a:endParaRPr lang="id-ID"/>
          </a:p>
        </p:txBody>
      </p:sp>
      <p:sp>
        <p:nvSpPr>
          <p:cNvPr id="22" name="Picture Placeholder 3"/>
          <p:cNvSpPr>
            <a:spLocks noGrp="1"/>
          </p:cNvSpPr>
          <p:nvPr>
            <p:ph type="pic" sz="quarter" idx="24"/>
          </p:nvPr>
        </p:nvSpPr>
        <p:spPr>
          <a:xfrm>
            <a:off x="8139319" y="4572000"/>
            <a:ext cx="2034000" cy="2286000"/>
          </a:xfrm>
        </p:spPr>
        <p:txBody>
          <a:bodyPr/>
          <a:lstStyle>
            <a:lvl1pPr>
              <a:defRPr sz="1800">
                <a:solidFill>
                  <a:schemeClr val="accent2"/>
                </a:solidFill>
              </a:defRPr>
            </a:lvl1pPr>
          </a:lstStyle>
          <a:p>
            <a:endParaRPr lang="id-ID"/>
          </a:p>
        </p:txBody>
      </p:sp>
      <p:sp>
        <p:nvSpPr>
          <p:cNvPr id="23" name="Picture Placeholder 3"/>
          <p:cNvSpPr>
            <a:spLocks noGrp="1"/>
          </p:cNvSpPr>
          <p:nvPr>
            <p:ph type="pic" sz="quarter" idx="25"/>
          </p:nvPr>
        </p:nvSpPr>
        <p:spPr>
          <a:xfrm>
            <a:off x="10176638" y="0"/>
            <a:ext cx="2034000" cy="2286000"/>
          </a:xfrm>
        </p:spPr>
        <p:txBody>
          <a:bodyPr/>
          <a:lstStyle>
            <a:lvl1pPr>
              <a:defRPr sz="1800">
                <a:solidFill>
                  <a:schemeClr val="accent2"/>
                </a:solidFill>
              </a:defRPr>
            </a:lvl1pPr>
          </a:lstStyle>
          <a:p>
            <a:endParaRPr lang="id-ID"/>
          </a:p>
        </p:txBody>
      </p:sp>
      <p:sp>
        <p:nvSpPr>
          <p:cNvPr id="24" name="Picture Placeholder 3"/>
          <p:cNvSpPr>
            <a:spLocks noGrp="1"/>
          </p:cNvSpPr>
          <p:nvPr>
            <p:ph type="pic" sz="quarter" idx="26"/>
          </p:nvPr>
        </p:nvSpPr>
        <p:spPr>
          <a:xfrm>
            <a:off x="10176638" y="2286000"/>
            <a:ext cx="2034000" cy="2286000"/>
          </a:xfrm>
        </p:spPr>
        <p:txBody>
          <a:bodyPr/>
          <a:lstStyle>
            <a:lvl1pPr>
              <a:defRPr sz="1800">
                <a:solidFill>
                  <a:schemeClr val="accent2"/>
                </a:solidFill>
              </a:defRPr>
            </a:lvl1pPr>
          </a:lstStyle>
          <a:p>
            <a:endParaRPr lang="id-ID"/>
          </a:p>
        </p:txBody>
      </p:sp>
      <p:sp>
        <p:nvSpPr>
          <p:cNvPr id="25" name="Picture Placeholder 3"/>
          <p:cNvSpPr>
            <a:spLocks noGrp="1"/>
          </p:cNvSpPr>
          <p:nvPr>
            <p:ph type="pic" sz="quarter" idx="27"/>
          </p:nvPr>
        </p:nvSpPr>
        <p:spPr>
          <a:xfrm>
            <a:off x="10176638" y="4572000"/>
            <a:ext cx="2034000" cy="2286000"/>
          </a:xfrm>
        </p:spPr>
        <p:txBody>
          <a:bodyPr/>
          <a:lstStyle>
            <a:lvl1pPr>
              <a:defRPr sz="1800">
                <a:solidFill>
                  <a:schemeClr val="accent2"/>
                </a:solidFill>
              </a:defRPr>
            </a:lvl1pPr>
          </a:lstStyle>
          <a:p>
            <a:endParaRPr lang="id-ID"/>
          </a:p>
        </p:txBody>
      </p:sp>
      <p:sp>
        <p:nvSpPr>
          <p:cNvPr id="7" name="TextBox 6"/>
          <p:cNvSpPr txBox="1"/>
          <p:nvPr userDrawn="1"/>
        </p:nvSpPr>
        <p:spPr>
          <a:xfrm>
            <a:off x="11584250" y="305131"/>
            <a:ext cx="351378" cy="261610"/>
          </a:xfrm>
          <a:prstGeom prst="rect">
            <a:avLst/>
          </a:prstGeom>
          <a:noFill/>
        </p:spPr>
        <p:txBody>
          <a:bodyPr wrap="none" rtlCol="0">
            <a:spAutoFit/>
          </a:bodyPr>
          <a:lstStyle/>
          <a:p>
            <a:pPr algn="ctr"/>
            <a:fld id="{260E2A6B-A809-4840-BF14-8648BC0BDF87}" type="slidenum">
              <a:rPr lang="id-ID" sz="1100" b="1" smtClean="0">
                <a:solidFill>
                  <a:schemeClr val="bg1"/>
                </a:solidFill>
              </a:rPr>
              <a:pPr algn="ctr"/>
              <a:t>‹#›</a:t>
            </a:fld>
            <a:endParaRPr lang="id-ID" sz="1100" dirty="0">
              <a:solidFill>
                <a:schemeClr val="bg1"/>
              </a:solidFill>
            </a:endParaRPr>
          </a:p>
        </p:txBody>
      </p:sp>
    </p:spTree>
    <p:extLst>
      <p:ext uri="{BB962C8B-B14F-4D97-AF65-F5344CB8AC3E}">
        <p14:creationId xmlns:p14="http://schemas.microsoft.com/office/powerpoint/2010/main" val="202324561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6" name="Picture Placeholder 3"/>
          <p:cNvSpPr>
            <a:spLocks noGrp="1"/>
          </p:cNvSpPr>
          <p:nvPr>
            <p:ph type="pic" sz="quarter" idx="10"/>
          </p:nvPr>
        </p:nvSpPr>
        <p:spPr>
          <a:xfrm>
            <a:off x="1450174" y="2284944"/>
            <a:ext cx="1697846" cy="1697847"/>
          </a:xfrm>
          <a:prstGeom prst="ellipse">
            <a:avLst/>
          </a:prstGeom>
        </p:spPr>
        <p:txBody>
          <a:bodyPr>
            <a:normAutofit/>
          </a:bodyPr>
          <a:lstStyle>
            <a:lvl1pPr>
              <a:defRPr sz="1600">
                <a:solidFill>
                  <a:schemeClr val="accent2"/>
                </a:solidFill>
              </a:defRPr>
            </a:lvl1pPr>
          </a:lstStyle>
          <a:p>
            <a:endParaRPr lang="id-ID" dirty="0"/>
          </a:p>
        </p:txBody>
      </p:sp>
      <p:sp>
        <p:nvSpPr>
          <p:cNvPr id="27" name="Picture Placeholder 3"/>
          <p:cNvSpPr>
            <a:spLocks noGrp="1"/>
          </p:cNvSpPr>
          <p:nvPr>
            <p:ph type="pic" sz="quarter" idx="11"/>
          </p:nvPr>
        </p:nvSpPr>
        <p:spPr>
          <a:xfrm>
            <a:off x="3971864" y="2284944"/>
            <a:ext cx="1697846" cy="1697847"/>
          </a:xfrm>
          <a:prstGeom prst="ellipse">
            <a:avLst/>
          </a:prstGeom>
        </p:spPr>
        <p:txBody>
          <a:bodyPr>
            <a:normAutofit/>
          </a:bodyPr>
          <a:lstStyle>
            <a:lvl1pPr>
              <a:defRPr sz="1600">
                <a:solidFill>
                  <a:schemeClr val="accent2"/>
                </a:solidFill>
              </a:defRPr>
            </a:lvl1pPr>
          </a:lstStyle>
          <a:p>
            <a:endParaRPr lang="id-ID" dirty="0"/>
          </a:p>
        </p:txBody>
      </p:sp>
      <p:sp>
        <p:nvSpPr>
          <p:cNvPr id="28" name="Picture Placeholder 3"/>
          <p:cNvSpPr>
            <a:spLocks noGrp="1"/>
          </p:cNvSpPr>
          <p:nvPr>
            <p:ph type="pic" sz="quarter" idx="12"/>
          </p:nvPr>
        </p:nvSpPr>
        <p:spPr>
          <a:xfrm>
            <a:off x="6508785" y="2284944"/>
            <a:ext cx="1697846" cy="1697847"/>
          </a:xfrm>
          <a:prstGeom prst="ellipse">
            <a:avLst/>
          </a:prstGeom>
        </p:spPr>
        <p:txBody>
          <a:bodyPr>
            <a:normAutofit/>
          </a:bodyPr>
          <a:lstStyle>
            <a:lvl1pPr>
              <a:defRPr sz="1600">
                <a:solidFill>
                  <a:schemeClr val="accent2"/>
                </a:solidFill>
              </a:defRPr>
            </a:lvl1pPr>
          </a:lstStyle>
          <a:p>
            <a:endParaRPr lang="id-ID" dirty="0"/>
          </a:p>
        </p:txBody>
      </p:sp>
      <p:sp>
        <p:nvSpPr>
          <p:cNvPr id="29" name="Picture Placeholder 3"/>
          <p:cNvSpPr>
            <a:spLocks noGrp="1"/>
          </p:cNvSpPr>
          <p:nvPr>
            <p:ph type="pic" sz="quarter" idx="13"/>
          </p:nvPr>
        </p:nvSpPr>
        <p:spPr>
          <a:xfrm>
            <a:off x="9030475" y="2284944"/>
            <a:ext cx="1697846" cy="1697847"/>
          </a:xfrm>
          <a:prstGeom prst="ellipse">
            <a:avLst/>
          </a:prstGeom>
        </p:spPr>
        <p:txBody>
          <a:bodyPr>
            <a:normAutofit/>
          </a:bodyPr>
          <a:lstStyle>
            <a:lvl1pPr>
              <a:defRPr sz="1600">
                <a:solidFill>
                  <a:schemeClr val="accent2"/>
                </a:solidFill>
              </a:defRPr>
            </a:lvl1pPr>
          </a:lstStyle>
          <a:p>
            <a:endParaRPr lang="id-ID"/>
          </a:p>
        </p:txBody>
      </p:sp>
      <p:pic>
        <p:nvPicPr>
          <p:cNvPr id="6" name="Picture 5" descr="17_SAIA_Logo_Pantone302_Horz_Stack_375 Lime Green (1).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7" name="Straight Connector 6"/>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1655109"/>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72" name="Picture Placeholder 3"/>
          <p:cNvSpPr>
            <a:spLocks noGrp="1"/>
          </p:cNvSpPr>
          <p:nvPr>
            <p:ph type="pic" sz="quarter" idx="10"/>
          </p:nvPr>
        </p:nvSpPr>
        <p:spPr>
          <a:xfrm>
            <a:off x="1244493" y="2113494"/>
            <a:ext cx="1697846" cy="1697847"/>
          </a:xfrm>
          <a:prstGeom prst="ellipse">
            <a:avLst/>
          </a:prstGeom>
        </p:spPr>
        <p:txBody>
          <a:bodyPr>
            <a:normAutofit/>
          </a:bodyPr>
          <a:lstStyle>
            <a:lvl1pPr>
              <a:defRPr sz="1600">
                <a:solidFill>
                  <a:schemeClr val="accent2"/>
                </a:solidFill>
              </a:defRPr>
            </a:lvl1pPr>
          </a:lstStyle>
          <a:p>
            <a:endParaRPr lang="id-ID" dirty="0"/>
          </a:p>
        </p:txBody>
      </p:sp>
      <p:pic>
        <p:nvPicPr>
          <p:cNvPr id="3" name="Picture 2" descr="17_SAIA_Logo_Pantone302_Horz_Stack_375 Lime Green (1).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4" name="Straight Connector 3"/>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2827181"/>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3FBC63-C649-42C3-9C85-0F873F8F0B35}" type="datetimeFigureOut">
              <a:rPr lang="id-ID" smtClean="0"/>
              <a:pPr/>
              <a:t>29/04/2022</a:t>
            </a:fld>
            <a:endParaRPr lang="id-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76DFD3-2AF0-4B06-81C8-CF1C6F54D29C}" type="slidenum">
              <a:rPr lang="id-ID" smtClean="0"/>
              <a:pPr/>
              <a:t>‹#›</a:t>
            </a:fld>
            <a:endParaRPr lang="id-ID"/>
          </a:p>
        </p:txBody>
      </p:sp>
    </p:spTree>
    <p:extLst>
      <p:ext uri="{BB962C8B-B14F-4D97-AF65-F5344CB8AC3E}">
        <p14:creationId xmlns:p14="http://schemas.microsoft.com/office/powerpoint/2010/main" val="1373060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 id="2147483659" r:id="rId13"/>
    <p:sldLayoutId id="2147483661" r:id="rId14"/>
    <p:sldLayoutId id="2147483664" r:id="rId15"/>
    <p:sldLayoutId id="2147483665" r:id="rId16"/>
    <p:sldLayoutId id="2147483666" r:id="rId17"/>
    <p:sldLayoutId id="2147483670" r:id="rId18"/>
    <p:sldLayoutId id="2147483674" r:id="rId19"/>
    <p:sldLayoutId id="2147483675" r:id="rId20"/>
    <p:sldLayoutId id="2147483676" r:id="rId21"/>
    <p:sldLayoutId id="2147483677" r:id="rId22"/>
    <p:sldLayoutId id="2147483678" r:id="rId23"/>
  </p:sldLayoutIdLst>
  <p:transition spd="slow"/>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00.xml"/><Relationship Id="rId1" Type="http://schemas.openxmlformats.org/officeDocument/2006/relationships/slideLayout" Target="../slideLayouts/slideLayout14.xml"/><Relationship Id="rId4" Type="http://schemas.openxmlformats.org/officeDocument/2006/relationships/image" Target="../media/image181.png"/></Relationships>
</file>

<file path=ppt/slides/_rels/slide10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01.xml"/><Relationship Id="rId1" Type="http://schemas.openxmlformats.org/officeDocument/2006/relationships/slideLayout" Target="../slideLayouts/slideLayout14.xml"/><Relationship Id="rId5" Type="http://schemas.openxmlformats.org/officeDocument/2006/relationships/image" Target="../media/image183.png"/><Relationship Id="rId4" Type="http://schemas.openxmlformats.org/officeDocument/2006/relationships/image" Target="../media/image279.pdf"/></Relationships>
</file>

<file path=ppt/slides/_rels/slide102.xml.rels><?xml version="1.0" encoding="UTF-8" standalone="yes"?>
<Relationships xmlns="http://schemas.openxmlformats.org/package/2006/relationships"><Relationship Id="rId3" Type="http://schemas.openxmlformats.org/officeDocument/2006/relationships/image" Target="../media/image281.pdf"/><Relationship Id="rId2" Type="http://schemas.openxmlformats.org/officeDocument/2006/relationships/notesSlide" Target="../notesSlides/notesSlide102.xml"/><Relationship Id="rId1" Type="http://schemas.openxmlformats.org/officeDocument/2006/relationships/slideLayout" Target="../slideLayouts/slideLayout14.xml"/><Relationship Id="rId4" Type="http://schemas.openxmlformats.org/officeDocument/2006/relationships/image" Target="../media/image184.png"/></Relationships>
</file>

<file path=ppt/slides/_rels/slide103.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03.xml"/><Relationship Id="rId1" Type="http://schemas.openxmlformats.org/officeDocument/2006/relationships/slideLayout" Target="../slideLayouts/slideLayout14.xml"/><Relationship Id="rId5" Type="http://schemas.openxmlformats.org/officeDocument/2006/relationships/image" Target="../media/image187.jpeg"/><Relationship Id="rId4" Type="http://schemas.openxmlformats.org/officeDocument/2006/relationships/image" Target="../media/image186.jpeg"/></Relationships>
</file>

<file path=ppt/slides/_rels/slide104.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04.xml"/><Relationship Id="rId1" Type="http://schemas.openxmlformats.org/officeDocument/2006/relationships/slideLayout" Target="../slideLayouts/slideLayout14.xml"/><Relationship Id="rId4" Type="http://schemas.openxmlformats.org/officeDocument/2006/relationships/image" Target="../media/image189.png"/></Relationships>
</file>

<file path=ppt/slides/_rels/slide105.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05.xml"/><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3" Type="http://schemas.openxmlformats.org/officeDocument/2006/relationships/image" Target="../media/image289.pdf"/><Relationship Id="rId2" Type="http://schemas.openxmlformats.org/officeDocument/2006/relationships/notesSlide" Target="../notesSlides/notesSlide106.xml"/><Relationship Id="rId1" Type="http://schemas.openxmlformats.org/officeDocument/2006/relationships/slideLayout" Target="../slideLayouts/slideLayout14.xml"/><Relationship Id="rId4" Type="http://schemas.openxmlformats.org/officeDocument/2006/relationships/image" Target="../media/image191.png"/></Relationships>
</file>

<file path=ppt/slides/_rels/slide107.xml.rels><?xml version="1.0" encoding="UTF-8" standalone="yes"?>
<Relationships xmlns="http://schemas.openxmlformats.org/package/2006/relationships"><Relationship Id="rId3" Type="http://schemas.openxmlformats.org/officeDocument/2006/relationships/image" Target="../media/image291.pdf"/><Relationship Id="rId2" Type="http://schemas.openxmlformats.org/officeDocument/2006/relationships/notesSlide" Target="../notesSlides/notesSlide107.xml"/><Relationship Id="rId1" Type="http://schemas.openxmlformats.org/officeDocument/2006/relationships/slideLayout" Target="../slideLayouts/slideLayout14.xml"/><Relationship Id="rId4" Type="http://schemas.openxmlformats.org/officeDocument/2006/relationships/image" Target="../media/image192.png"/></Relationships>
</file>

<file path=ppt/slides/_rels/slide108.xml.rels><?xml version="1.0" encoding="UTF-8" standalone="yes"?>
<Relationships xmlns="http://schemas.openxmlformats.org/package/2006/relationships"><Relationship Id="rId3" Type="http://schemas.openxmlformats.org/officeDocument/2006/relationships/image" Target="../media/image293.pdf"/><Relationship Id="rId2" Type="http://schemas.openxmlformats.org/officeDocument/2006/relationships/notesSlide" Target="../notesSlides/notesSlide108.xml"/><Relationship Id="rId1" Type="http://schemas.openxmlformats.org/officeDocument/2006/relationships/slideLayout" Target="../slideLayouts/slideLayout14.xml"/><Relationship Id="rId4" Type="http://schemas.openxmlformats.org/officeDocument/2006/relationships/image" Target="../media/image193.png"/></Relationships>
</file>

<file path=ppt/slides/_rels/slide109.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0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15.jpeg"/></Relationships>
</file>

<file path=ppt/slides/_rels/slide110.xml.rels><?xml version="1.0" encoding="UTF-8" standalone="yes"?>
<Relationships xmlns="http://schemas.openxmlformats.org/package/2006/relationships"><Relationship Id="rId3" Type="http://schemas.openxmlformats.org/officeDocument/2006/relationships/image" Target="../media/image129.pdf"/><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111.xml.rels><?xml version="1.0" encoding="UTF-8" standalone="yes"?>
<Relationships xmlns="http://schemas.openxmlformats.org/package/2006/relationships"><Relationship Id="rId3" Type="http://schemas.openxmlformats.org/officeDocument/2006/relationships/image" Target="../media/image295.pdf"/><Relationship Id="rId2" Type="http://schemas.openxmlformats.org/officeDocument/2006/relationships/notesSlide" Target="../notesSlides/notesSlide111.xml"/><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297.pdf"/><Relationship Id="rId4" Type="http://schemas.openxmlformats.org/officeDocument/2006/relationships/image" Target="../media/image194.png"/></Relationships>
</file>

<file path=ppt/slides/_rels/slide112.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3.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4.xml.rels><?xml version="1.0" encoding="UTF-8" standalone="yes"?>
<Relationships xmlns="http://schemas.openxmlformats.org/package/2006/relationships"><Relationship Id="rId3" Type="http://schemas.openxmlformats.org/officeDocument/2006/relationships/image" Target="../media/image396.pdf"/><Relationship Id="rId2" Type="http://schemas.openxmlformats.org/officeDocument/2006/relationships/notesSlide" Target="../notesSlides/notesSlide114.xml"/><Relationship Id="rId1" Type="http://schemas.openxmlformats.org/officeDocument/2006/relationships/slideLayout" Target="../slideLayouts/slideLayout23.xml"/><Relationship Id="rId4" Type="http://schemas.openxmlformats.org/officeDocument/2006/relationships/image" Target="../media/image19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3.pdf"/><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29.pdf"/><Relationship Id="rId13" Type="http://schemas.openxmlformats.org/officeDocument/2006/relationships/image" Target="../media/image23.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33.pd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pdf"/><Relationship Id="rId11" Type="http://schemas.openxmlformats.org/officeDocument/2006/relationships/image" Target="../media/image22.png"/><Relationship Id="rId5" Type="http://schemas.openxmlformats.org/officeDocument/2006/relationships/image" Target="../media/image19.png"/><Relationship Id="rId10" Type="http://schemas.openxmlformats.org/officeDocument/2006/relationships/image" Target="../media/image31.pdf"/><Relationship Id="rId4" Type="http://schemas.openxmlformats.org/officeDocument/2006/relationships/image" Target="../media/image25.pdf"/><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8.tiff"/><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38.pdf"/><Relationship Id="rId5" Type="http://schemas.openxmlformats.org/officeDocument/2006/relationships/image" Target="../media/image26.jpe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48.pdf"/><Relationship Id="rId13"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3.png"/><Relationship Id="rId12" Type="http://schemas.openxmlformats.org/officeDocument/2006/relationships/image" Target="../media/image52.pd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6.pdf"/><Relationship Id="rId11" Type="http://schemas.openxmlformats.org/officeDocument/2006/relationships/image" Target="../media/image35.png"/><Relationship Id="rId5" Type="http://schemas.openxmlformats.org/officeDocument/2006/relationships/image" Target="../media/image32.png"/><Relationship Id="rId10" Type="http://schemas.openxmlformats.org/officeDocument/2006/relationships/image" Target="../media/image50.pdf"/><Relationship Id="rId4" Type="http://schemas.openxmlformats.org/officeDocument/2006/relationships/image" Target="../media/image44.pdf"/><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54.pdf"/><Relationship Id="rId7" Type="http://schemas.openxmlformats.org/officeDocument/2006/relationships/image" Target="../media/image58.pdf"/><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56.pdf"/><Relationship Id="rId4" Type="http://schemas.openxmlformats.org/officeDocument/2006/relationships/image" Target="../media/image37.png"/><Relationship Id="rId9"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69.pdf"/><Relationship Id="rId18" Type="http://schemas.openxmlformats.org/officeDocument/2006/relationships/image" Target="../media/image47.png"/><Relationship Id="rId3" Type="http://schemas.openxmlformats.org/officeDocument/2006/relationships/image" Target="../media/image23.pdf"/><Relationship Id="rId21" Type="http://schemas.openxmlformats.org/officeDocument/2006/relationships/image" Target="../media/image77.pdf"/><Relationship Id="rId7" Type="http://schemas.openxmlformats.org/officeDocument/2006/relationships/image" Target="../media/image63.pdf"/><Relationship Id="rId12" Type="http://schemas.openxmlformats.org/officeDocument/2006/relationships/image" Target="../media/image44.png"/><Relationship Id="rId17" Type="http://schemas.openxmlformats.org/officeDocument/2006/relationships/image" Target="../media/image73.pdf"/><Relationship Id="rId2" Type="http://schemas.openxmlformats.org/officeDocument/2006/relationships/notesSlide" Target="../notesSlides/notesSlide19.xml"/><Relationship Id="rId16" Type="http://schemas.openxmlformats.org/officeDocument/2006/relationships/image" Target="../media/image46.png"/><Relationship Id="rId20"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67.pdf"/><Relationship Id="rId5" Type="http://schemas.openxmlformats.org/officeDocument/2006/relationships/image" Target="../media/image61.pdf"/><Relationship Id="rId15" Type="http://schemas.openxmlformats.org/officeDocument/2006/relationships/image" Target="../media/image71.pdf"/><Relationship Id="rId10" Type="http://schemas.openxmlformats.org/officeDocument/2006/relationships/image" Target="../media/image43.png"/><Relationship Id="rId19" Type="http://schemas.openxmlformats.org/officeDocument/2006/relationships/image" Target="../media/image75.pdf"/><Relationship Id="rId4" Type="http://schemas.openxmlformats.org/officeDocument/2006/relationships/image" Target="../media/image18.png"/><Relationship Id="rId9" Type="http://schemas.openxmlformats.org/officeDocument/2006/relationships/image" Target="../media/image65.pdf"/><Relationship Id="rId14" Type="http://schemas.openxmlformats.org/officeDocument/2006/relationships/image" Target="../media/image45.png"/><Relationship Id="rId22"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3.pd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pdf"/><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89.pdf"/><Relationship Id="rId18" Type="http://schemas.openxmlformats.org/officeDocument/2006/relationships/image" Target="../media/image57.png"/><Relationship Id="rId3" Type="http://schemas.openxmlformats.org/officeDocument/2006/relationships/image" Target="../media/image79.pdf"/><Relationship Id="rId7" Type="http://schemas.openxmlformats.org/officeDocument/2006/relationships/image" Target="../media/image83.pdf"/><Relationship Id="rId12" Type="http://schemas.openxmlformats.org/officeDocument/2006/relationships/image" Target="../media/image54.png"/><Relationship Id="rId17" Type="http://schemas.openxmlformats.org/officeDocument/2006/relationships/image" Target="../media/image93.pdf"/><Relationship Id="rId2" Type="http://schemas.openxmlformats.org/officeDocument/2006/relationships/notesSlide" Target="../notesSlides/notesSlide20.xml"/><Relationship Id="rId16" Type="http://schemas.openxmlformats.org/officeDocument/2006/relationships/image" Target="../media/image56.png"/><Relationship Id="rId20"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87.pdf"/><Relationship Id="rId5" Type="http://schemas.openxmlformats.org/officeDocument/2006/relationships/image" Target="../media/image81.pdf"/><Relationship Id="rId15" Type="http://schemas.openxmlformats.org/officeDocument/2006/relationships/image" Target="../media/image91.pdf"/><Relationship Id="rId10" Type="http://schemas.openxmlformats.org/officeDocument/2006/relationships/image" Target="../media/image53.png"/><Relationship Id="rId19" Type="http://schemas.openxmlformats.org/officeDocument/2006/relationships/image" Target="../media/image95.pdf"/><Relationship Id="rId4" Type="http://schemas.openxmlformats.org/officeDocument/2006/relationships/image" Target="../media/image50.png"/><Relationship Id="rId9" Type="http://schemas.openxmlformats.org/officeDocument/2006/relationships/image" Target="../media/image85.pdf"/><Relationship Id="rId1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97.pdf"/><Relationship Id="rId7" Type="http://schemas.openxmlformats.org/officeDocument/2006/relationships/image" Target="../media/image101.pdf"/><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image" Target="../media/image99.pdf"/><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103.pdf"/><Relationship Id="rId7"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63.png"/><Relationship Id="rId5" Type="http://schemas.openxmlformats.org/officeDocument/2006/relationships/image" Target="../media/image105.pdf"/><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image" Target="../media/image9.pdf"/><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pdf"/><Relationship Id="rId4" Type="http://schemas.openxmlformats.org/officeDocument/2006/relationships/image" Target="../media/image74.jpeg"/></Relationships>
</file>

<file path=ppt/slides/_rels/slide33.xml.rels><?xml version="1.0" encoding="UTF-8" standalone="yes"?>
<Relationships xmlns="http://schemas.openxmlformats.org/package/2006/relationships"><Relationship Id="rId8" Type="http://schemas.openxmlformats.org/officeDocument/2006/relationships/image" Target="../media/image123.pdf"/><Relationship Id="rId13" Type="http://schemas.openxmlformats.org/officeDocument/2006/relationships/image" Target="../media/image80.png"/><Relationship Id="rId3" Type="http://schemas.openxmlformats.org/officeDocument/2006/relationships/image" Target="../media/image75.jpeg"/><Relationship Id="rId7" Type="http://schemas.openxmlformats.org/officeDocument/2006/relationships/image" Target="../media/image77.png"/><Relationship Id="rId12" Type="http://schemas.openxmlformats.org/officeDocument/2006/relationships/image" Target="../media/image127.pdf"/><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21.pdf"/><Relationship Id="rId11" Type="http://schemas.openxmlformats.org/officeDocument/2006/relationships/image" Target="../media/image79.png"/><Relationship Id="rId5" Type="http://schemas.openxmlformats.org/officeDocument/2006/relationships/image" Target="../media/image76.png"/><Relationship Id="rId10" Type="http://schemas.openxmlformats.org/officeDocument/2006/relationships/image" Target="../media/image125.pdf"/><Relationship Id="rId4" Type="http://schemas.openxmlformats.org/officeDocument/2006/relationships/image" Target="../media/image119.pdf"/><Relationship Id="rId9" Type="http://schemas.openxmlformats.org/officeDocument/2006/relationships/image" Target="../media/image78.png"/></Relationships>
</file>

<file path=ppt/slides/_rels/slide34.xml.rels><?xml version="1.0" encoding="UTF-8" standalone="yes"?>
<Relationships xmlns="http://schemas.openxmlformats.org/package/2006/relationships"><Relationship Id="rId3" Type="http://schemas.openxmlformats.org/officeDocument/2006/relationships/image" Target="../media/image129.pd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pdf"/><Relationship Id="rId4" Type="http://schemas.openxmlformats.org/officeDocument/2006/relationships/image" Target="../media/image82.png"/></Relationships>
</file>

<file path=ppt/slides/_rels/slide36.xml.rels><?xml version="1.0" encoding="UTF-8" standalone="yes"?>
<Relationships xmlns="http://schemas.openxmlformats.org/package/2006/relationships"><Relationship Id="rId3" Type="http://schemas.openxmlformats.org/officeDocument/2006/relationships/image" Target="../media/image129.pd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pdf"/><Relationship Id="rId4" Type="http://schemas.openxmlformats.org/officeDocument/2006/relationships/image" Target="../media/image83.jpeg"/></Relationships>
</file>

<file path=ppt/slides/_rels/slide38.xml.rels><?xml version="1.0" encoding="UTF-8" standalone="yes"?>
<Relationships xmlns="http://schemas.openxmlformats.org/package/2006/relationships"><Relationship Id="rId3" Type="http://schemas.openxmlformats.org/officeDocument/2006/relationships/image" Target="../media/image129.pdf"/><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pdf"/><Relationship Id="rId4" Type="http://schemas.openxmlformats.org/officeDocument/2006/relationships/image" Target="../media/image84.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pdf"/></Relationships>
</file>

<file path=ppt/slides/_rels/slide40.xml.rels><?xml version="1.0" encoding="UTF-8" standalone="yes"?>
<Relationships xmlns="http://schemas.openxmlformats.org/package/2006/relationships"><Relationship Id="rId3" Type="http://schemas.openxmlformats.org/officeDocument/2006/relationships/image" Target="../media/image129.pdf"/><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pdf"/><Relationship Id="rId4" Type="http://schemas.openxmlformats.org/officeDocument/2006/relationships/image" Target="../media/image85.png"/></Relationships>
</file>

<file path=ppt/slides/_rels/slide42.xml.rels><?xml version="1.0" encoding="UTF-8" standalone="yes"?>
<Relationships xmlns="http://schemas.openxmlformats.org/package/2006/relationships"><Relationship Id="rId3" Type="http://schemas.openxmlformats.org/officeDocument/2006/relationships/image" Target="../media/image129.pdf"/><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41.pdf"/><Relationship Id="rId7" Type="http://schemas.openxmlformats.org/officeDocument/2006/relationships/image" Target="../media/image94.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143.pdf"/><Relationship Id="rId4" Type="http://schemas.openxmlformats.org/officeDocument/2006/relationships/image" Target="../media/image9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6.jpeg"/></Relationships>
</file>

<file path=ppt/slides/_rels/slide5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4.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8" Type="http://schemas.openxmlformats.org/officeDocument/2006/relationships/image" Target="../media/image155.pdf"/><Relationship Id="rId13" Type="http://schemas.openxmlformats.org/officeDocument/2006/relationships/image" Target="../media/image104.png"/><Relationship Id="rId3" Type="http://schemas.openxmlformats.org/officeDocument/2006/relationships/image" Target="../media/image99.jpeg"/><Relationship Id="rId7" Type="http://schemas.openxmlformats.org/officeDocument/2006/relationships/image" Target="../media/image101.png"/><Relationship Id="rId12" Type="http://schemas.openxmlformats.org/officeDocument/2006/relationships/image" Target="../media/image159.pdf"/><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53.pdf"/><Relationship Id="rId11" Type="http://schemas.openxmlformats.org/officeDocument/2006/relationships/image" Target="../media/image103.png"/><Relationship Id="rId5" Type="http://schemas.openxmlformats.org/officeDocument/2006/relationships/image" Target="../media/image100.png"/><Relationship Id="rId10" Type="http://schemas.openxmlformats.org/officeDocument/2006/relationships/image" Target="../media/image157.pdf"/><Relationship Id="rId4" Type="http://schemas.openxmlformats.org/officeDocument/2006/relationships/image" Target="../media/image151.pdf"/><Relationship Id="rId9" Type="http://schemas.openxmlformats.org/officeDocument/2006/relationships/image" Target="../media/image102.png"/><Relationship Id="rId14" Type="http://schemas.openxmlformats.org/officeDocument/2006/relationships/image" Target="../media/image105.png"/></Relationships>
</file>

<file path=ppt/slides/_rels/slide5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24.png"/><Relationship Id="rId4" Type="http://schemas.openxmlformats.org/officeDocument/2006/relationships/image" Target="../media/image108.png"/></Relationships>
</file>

<file path=ppt/slides/_rels/slide5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pdf"/></Relationships>
</file>

<file path=ppt/slides/_rels/slide5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29.pdf"/><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61.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111.jpeg"/><Relationship Id="rId7" Type="http://schemas.openxmlformats.org/officeDocument/2006/relationships/image" Target="../media/image115.jpeg"/><Relationship Id="rId12" Type="http://schemas.openxmlformats.org/officeDocument/2006/relationships/image" Target="../media/image119.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14.jpeg"/><Relationship Id="rId11" Type="http://schemas.openxmlformats.org/officeDocument/2006/relationships/image" Target="../media/image175.pdf"/><Relationship Id="rId5" Type="http://schemas.openxmlformats.org/officeDocument/2006/relationships/image" Target="../media/image113.tiff"/><Relationship Id="rId10" Type="http://schemas.openxmlformats.org/officeDocument/2006/relationships/image" Target="../media/image118.png"/><Relationship Id="rId4" Type="http://schemas.openxmlformats.org/officeDocument/2006/relationships/image" Target="../media/image112.jpeg"/><Relationship Id="rId9" Type="http://schemas.openxmlformats.org/officeDocument/2006/relationships/image" Target="../media/image117.tiff"/></Relationships>
</file>

<file path=ppt/slides/_rels/slide6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62.xml"/><Relationship Id="rId1" Type="http://schemas.openxmlformats.org/officeDocument/2006/relationships/slideLayout" Target="../slideLayouts/slideLayout20.xml"/><Relationship Id="rId4" Type="http://schemas.openxmlformats.org/officeDocument/2006/relationships/image" Target="../media/image121.jpeg"/></Relationships>
</file>

<file path=ppt/slides/_rels/slide6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63.xml"/><Relationship Id="rId1" Type="http://schemas.openxmlformats.org/officeDocument/2006/relationships/slideLayout" Target="../slideLayouts/slideLayout21.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eg"/></Relationships>
</file>

<file path=ppt/slides/_rels/slide6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4.xml"/><Relationship Id="rId1" Type="http://schemas.openxmlformats.org/officeDocument/2006/relationships/slideLayout" Target="../slideLayouts/slideLayout22.xml"/><Relationship Id="rId4" Type="http://schemas.openxmlformats.org/officeDocument/2006/relationships/image" Target="../media/image127.jpeg"/></Relationships>
</file>

<file path=ppt/slides/_rels/slide65.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86.pdf"/><Relationship Id="rId7" Type="http://schemas.openxmlformats.org/officeDocument/2006/relationships/image" Target="../media/image190.pdf"/><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88.pdf"/><Relationship Id="rId10" Type="http://schemas.openxmlformats.org/officeDocument/2006/relationships/image" Target="../media/image119.png"/><Relationship Id="rId4" Type="http://schemas.openxmlformats.org/officeDocument/2006/relationships/image" Target="../media/image129.png"/><Relationship Id="rId9" Type="http://schemas.openxmlformats.org/officeDocument/2006/relationships/image" Target="../media/image175.pdf"/></Relationships>
</file>

<file path=ppt/slides/_rels/slide67.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92.pdf"/><Relationship Id="rId7" Type="http://schemas.openxmlformats.org/officeDocument/2006/relationships/image" Target="../media/image196.pdf"/><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94.pdf"/><Relationship Id="rId10" Type="http://schemas.openxmlformats.org/officeDocument/2006/relationships/image" Target="../media/image135.png"/><Relationship Id="rId4" Type="http://schemas.openxmlformats.org/officeDocument/2006/relationships/image" Target="../media/image132.png"/><Relationship Id="rId9" Type="http://schemas.openxmlformats.org/officeDocument/2006/relationships/image" Target="../media/image198.pdf"/></Relationships>
</file>

<file path=ppt/slides/_rels/slide71.xml.rels><?xml version="1.0" encoding="UTF-8" standalone="yes"?>
<Relationships xmlns="http://schemas.openxmlformats.org/package/2006/relationships"><Relationship Id="rId3" Type="http://schemas.openxmlformats.org/officeDocument/2006/relationships/image" Target="../media/image200.pdf"/><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202.pdf"/><Relationship Id="rId4" Type="http://schemas.openxmlformats.org/officeDocument/2006/relationships/image" Target="../media/image136.png"/></Relationships>
</file>

<file path=ppt/slides/_rels/slide72.xml.rels><?xml version="1.0" encoding="UTF-8" standalone="yes"?>
<Relationships xmlns="http://schemas.openxmlformats.org/package/2006/relationships"><Relationship Id="rId3" Type="http://schemas.openxmlformats.org/officeDocument/2006/relationships/image" Target="../media/image204.pdf"/><Relationship Id="rId2" Type="http://schemas.openxmlformats.org/officeDocument/2006/relationships/notesSlide" Target="../notesSlides/notesSlide72.xml"/><Relationship Id="rId1" Type="http://schemas.openxmlformats.org/officeDocument/2006/relationships/slideLayout" Target="../slideLayouts/slideLayout14.xml"/><Relationship Id="rId5" Type="http://schemas.openxmlformats.org/officeDocument/2006/relationships/image" Target="../media/image138.png"/><Relationship Id="rId4" Type="http://schemas.openxmlformats.org/officeDocument/2006/relationships/image" Target="../media/image132.png"/></Relationships>
</file>

<file path=ppt/slides/_rels/slide73.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notesSlide" Target="../notesSlides/notesSlide73.xml"/><Relationship Id="rId1" Type="http://schemas.openxmlformats.org/officeDocument/2006/relationships/slideLayout" Target="../slideLayouts/slideLayout14.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7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74.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5.tiff"/><Relationship Id="rId7" Type="http://schemas.openxmlformats.org/officeDocument/2006/relationships/image" Target="../media/image148.png"/><Relationship Id="rId2" Type="http://schemas.openxmlformats.org/officeDocument/2006/relationships/notesSlide" Target="../notesSlides/notesSlide75.xml"/><Relationship Id="rId1" Type="http://schemas.openxmlformats.org/officeDocument/2006/relationships/slideLayout" Target="../slideLayouts/slideLayout10.xml"/><Relationship Id="rId6" Type="http://schemas.openxmlformats.org/officeDocument/2006/relationships/image" Target="../media/image147.png"/><Relationship Id="rId5" Type="http://schemas.openxmlformats.org/officeDocument/2006/relationships/image" Target="../media/image215.pdf"/><Relationship Id="rId4" Type="http://schemas.openxmlformats.org/officeDocument/2006/relationships/image" Target="../media/image146.png"/></Relationships>
</file>

<file path=ppt/slides/_rels/slide76.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215.pdf"/><Relationship Id="rId7" Type="http://schemas.openxmlformats.org/officeDocument/2006/relationships/image" Target="../media/image152.png"/><Relationship Id="rId2" Type="http://schemas.openxmlformats.org/officeDocument/2006/relationships/notesSlide" Target="../notesSlides/notesSlide76.xml"/><Relationship Id="rId1" Type="http://schemas.openxmlformats.org/officeDocument/2006/relationships/slideLayout" Target="../slideLayouts/slideLayout10.xml"/><Relationship Id="rId6" Type="http://schemas.openxmlformats.org/officeDocument/2006/relationships/image" Target="../media/image151.png"/><Relationship Id="rId5" Type="http://schemas.openxmlformats.org/officeDocument/2006/relationships/image" Target="../media/image150.tiff"/><Relationship Id="rId4" Type="http://schemas.openxmlformats.org/officeDocument/2006/relationships/image" Target="../media/image147.png"/></Relationships>
</file>

<file path=ppt/slides/_rels/slide77.xml.rels><?xml version="1.0" encoding="UTF-8" standalone="yes"?>
<Relationships xmlns="http://schemas.openxmlformats.org/package/2006/relationships"><Relationship Id="rId3" Type="http://schemas.openxmlformats.org/officeDocument/2006/relationships/image" Target="../media/image196.pdf"/><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pdf"/><Relationship Id="rId4" Type="http://schemas.openxmlformats.org/officeDocument/2006/relationships/image" Target="../media/image134.png"/></Relationships>
</file>

<file path=ppt/slides/_rels/slide78.xml.rels><?xml version="1.0" encoding="UTF-8" standalone="yes"?>
<Relationships xmlns="http://schemas.openxmlformats.org/package/2006/relationships"><Relationship Id="rId3" Type="http://schemas.openxmlformats.org/officeDocument/2006/relationships/image" Target="../media/image223.pdf"/><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pdf"/><Relationship Id="rId4" Type="http://schemas.openxmlformats.org/officeDocument/2006/relationships/image" Target="../media/image154.png"/></Relationships>
</file>

<file path=ppt/slides/_rels/slide79.xml.rels><?xml version="1.0" encoding="UTF-8" standalone="yes"?>
<Relationships xmlns="http://schemas.openxmlformats.org/package/2006/relationships"><Relationship Id="rId3" Type="http://schemas.openxmlformats.org/officeDocument/2006/relationships/image" Target="../media/image225.pdf"/><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pdf"/><Relationship Id="rId4" Type="http://schemas.openxmlformats.org/officeDocument/2006/relationships/image" Target="../media/image15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27.pdf"/><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pdf"/><Relationship Id="rId4" Type="http://schemas.openxmlformats.org/officeDocument/2006/relationships/image" Target="../media/image156.png"/></Relationships>
</file>

<file path=ppt/slides/_rels/slide81.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2.xml.rels><?xml version="1.0" encoding="UTF-8" standalone="yes"?>
<Relationships xmlns="http://schemas.openxmlformats.org/package/2006/relationships"><Relationship Id="rId3" Type="http://schemas.openxmlformats.org/officeDocument/2006/relationships/image" Target="../media/image229.pdf"/><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pdf"/><Relationship Id="rId4" Type="http://schemas.openxmlformats.org/officeDocument/2006/relationships/image" Target="../media/image157.png"/></Relationships>
</file>

<file path=ppt/slides/_rels/slide83.xml.rels><?xml version="1.0" encoding="UTF-8" standalone="yes"?>
<Relationships xmlns="http://schemas.openxmlformats.org/package/2006/relationships"><Relationship Id="rId3" Type="http://schemas.openxmlformats.org/officeDocument/2006/relationships/image" Target="../media/image129.pdf"/><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84.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image" Target="../media/image241.pdf"/><Relationship Id="rId3" Type="http://schemas.openxmlformats.org/officeDocument/2006/relationships/image" Target="../media/image231.pdf"/><Relationship Id="rId7" Type="http://schemas.openxmlformats.org/officeDocument/2006/relationships/image" Target="../media/image235.pdf"/><Relationship Id="rId12" Type="http://schemas.openxmlformats.org/officeDocument/2006/relationships/image" Target="../media/image162.png"/><Relationship Id="rId2" Type="http://schemas.openxmlformats.org/officeDocument/2006/relationships/notesSlide" Target="../notesSlides/notesSlide84.xml"/><Relationship Id="rId16" Type="http://schemas.openxmlformats.org/officeDocument/2006/relationships/image" Target="../media/image164.png"/><Relationship Id="rId1" Type="http://schemas.openxmlformats.org/officeDocument/2006/relationships/slideLayout" Target="../slideLayouts/slideLayout2.xml"/><Relationship Id="rId6" Type="http://schemas.openxmlformats.org/officeDocument/2006/relationships/image" Target="../media/image159.png"/><Relationship Id="rId11" Type="http://schemas.openxmlformats.org/officeDocument/2006/relationships/image" Target="../media/image239.pdf"/><Relationship Id="rId5" Type="http://schemas.openxmlformats.org/officeDocument/2006/relationships/image" Target="../media/image233.pdf"/><Relationship Id="rId15" Type="http://schemas.openxmlformats.org/officeDocument/2006/relationships/image" Target="../media/image243.pdf"/><Relationship Id="rId10" Type="http://schemas.openxmlformats.org/officeDocument/2006/relationships/image" Target="../media/image161.png"/><Relationship Id="rId4" Type="http://schemas.openxmlformats.org/officeDocument/2006/relationships/image" Target="../media/image158.png"/><Relationship Id="rId9" Type="http://schemas.openxmlformats.org/officeDocument/2006/relationships/image" Target="../media/image237.pdf"/><Relationship Id="rId14" Type="http://schemas.openxmlformats.org/officeDocument/2006/relationships/image" Target="../media/image163.png"/></Relationships>
</file>

<file path=ppt/slides/_rels/slide85.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6.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8" Type="http://schemas.openxmlformats.org/officeDocument/2006/relationships/image" Target="../media/image250.pdf"/><Relationship Id="rId13" Type="http://schemas.openxmlformats.org/officeDocument/2006/relationships/image" Target="../media/image170.png"/><Relationship Id="rId3" Type="http://schemas.openxmlformats.org/officeDocument/2006/relationships/image" Target="../media/image165.jpeg"/><Relationship Id="rId7" Type="http://schemas.openxmlformats.org/officeDocument/2006/relationships/image" Target="../media/image167.png"/><Relationship Id="rId12" Type="http://schemas.openxmlformats.org/officeDocument/2006/relationships/image" Target="../media/image254.pdf"/><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248.pdf"/><Relationship Id="rId11" Type="http://schemas.openxmlformats.org/officeDocument/2006/relationships/image" Target="../media/image169.png"/><Relationship Id="rId5" Type="http://schemas.openxmlformats.org/officeDocument/2006/relationships/image" Target="../media/image166.png"/><Relationship Id="rId15" Type="http://schemas.openxmlformats.org/officeDocument/2006/relationships/image" Target="../media/image1.png"/><Relationship Id="rId10" Type="http://schemas.openxmlformats.org/officeDocument/2006/relationships/image" Target="../media/image252.pdf"/><Relationship Id="rId4" Type="http://schemas.openxmlformats.org/officeDocument/2006/relationships/image" Target="../media/image246.pdf"/><Relationship Id="rId9" Type="http://schemas.openxmlformats.org/officeDocument/2006/relationships/image" Target="../media/image168.png"/><Relationship Id="rId14" Type="http://schemas.openxmlformats.org/officeDocument/2006/relationships/image" Target="../media/image1.pdf"/></Relationships>
</file>

<file path=ppt/slides/_rels/slide8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56.pdf"/><Relationship Id="rId7" Type="http://schemas.openxmlformats.org/officeDocument/2006/relationships/image" Target="../media/image1.pdf"/><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258.pdf"/><Relationship Id="rId4" Type="http://schemas.openxmlformats.org/officeDocument/2006/relationships/image" Target="../media/image171.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3" Type="http://schemas.openxmlformats.org/officeDocument/2006/relationships/image" Target="../media/image260.pdf"/><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173.png"/></Relationships>
</file>

<file path=ppt/slides/_rels/slide91.xml.rels><?xml version="1.0" encoding="UTF-8" standalone="yes"?>
<Relationships xmlns="http://schemas.openxmlformats.org/package/2006/relationships"><Relationship Id="rId3" Type="http://schemas.openxmlformats.org/officeDocument/2006/relationships/image" Target="../media/image262.pdf"/><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174.png"/></Relationships>
</file>

<file path=ppt/slides/_rels/slide92.xml.rels><?xml version="1.0" encoding="UTF-8" standalone="yes"?>
<Relationships xmlns="http://schemas.openxmlformats.org/package/2006/relationships"><Relationship Id="rId3" Type="http://schemas.openxmlformats.org/officeDocument/2006/relationships/image" Target="../media/image264.pdf"/><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75.png"/></Relationships>
</file>

<file path=ppt/slides/_rels/slide93.xml.rels><?xml version="1.0" encoding="UTF-8" standalone="yes"?>
<Relationships xmlns="http://schemas.openxmlformats.org/package/2006/relationships"><Relationship Id="rId3" Type="http://schemas.openxmlformats.org/officeDocument/2006/relationships/image" Target="../media/image266.pdf"/><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176.png"/></Relationships>
</file>

<file path=ppt/slides/_rels/slide94.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268.pdf"/><Relationship Id="rId7" Type="http://schemas.openxmlformats.org/officeDocument/2006/relationships/image" Target="../media/image272.pdf"/><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image" Target="../media/image178.png"/><Relationship Id="rId5" Type="http://schemas.openxmlformats.org/officeDocument/2006/relationships/image" Target="../media/image270.pdf"/><Relationship Id="rId4" Type="http://schemas.openxmlformats.org/officeDocument/2006/relationships/image" Target="../media/image177.png"/></Relationships>
</file>

<file path=ppt/slides/_rels/slide95.xml.rels><?xml version="1.0" encoding="UTF-8" standalone="yes"?>
<Relationships xmlns="http://schemas.openxmlformats.org/package/2006/relationships"><Relationship Id="rId3" Type="http://schemas.openxmlformats.org/officeDocument/2006/relationships/image" Target="../media/image129.pdf"/><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96.xml.rels><?xml version="1.0" encoding="UTF-8" standalone="yes"?>
<Relationships xmlns="http://schemas.openxmlformats.org/package/2006/relationships"><Relationship Id="rId3" Type="http://schemas.openxmlformats.org/officeDocument/2006/relationships/image" Target="../media/image274.pdf"/><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97.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8.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002.jpg"/>
          <p:cNvPicPr>
            <a:picLocks noChangeAspect="1"/>
          </p:cNvPicPr>
          <p:nvPr/>
        </p:nvPicPr>
        <p:blipFill>
          <a:blip r:embed="rId3"/>
          <a:stretch>
            <a:fillRect/>
          </a:stretch>
        </p:blipFill>
        <p:spPr>
          <a:xfrm>
            <a:off x="0" y="0"/>
            <a:ext cx="12192000" cy="6858000"/>
          </a:xfrm>
          <a:prstGeom prst="rect">
            <a:avLst/>
          </a:prstGeom>
          <a:solidFill>
            <a:srgbClr val="244489"/>
          </a:solidFill>
        </p:spPr>
      </p:pic>
    </p:spTree>
    <p:extLst>
      <p:ext uri="{BB962C8B-B14F-4D97-AF65-F5344CB8AC3E}">
        <p14:creationId xmlns:p14="http://schemas.microsoft.com/office/powerpoint/2010/main" val="240738330"/>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solidFill>
            <a:srgbClr val="222A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0" name="Group 19"/>
          <p:cNvGrpSpPr/>
          <p:nvPr/>
        </p:nvGrpSpPr>
        <p:grpSpPr>
          <a:xfrm>
            <a:off x="2032002" y="6105525"/>
            <a:ext cx="10159998" cy="752475"/>
            <a:chOff x="2032002" y="6105525"/>
            <a:chExt cx="10159998" cy="752475"/>
          </a:xfrm>
        </p:grpSpPr>
        <p:sp>
          <p:nvSpPr>
            <p:cNvPr id="12" name="Rectangle 11"/>
            <p:cNvSpPr/>
            <p:nvPr/>
          </p:nvSpPr>
          <p:spPr>
            <a:xfrm rot="16200000">
              <a:off x="2671769" y="5465767"/>
              <a:ext cx="752466" cy="20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ectangle 12"/>
            <p:cNvSpPr/>
            <p:nvPr/>
          </p:nvSpPr>
          <p:spPr>
            <a:xfrm rot="16200000">
              <a:off x="4703767" y="5465765"/>
              <a:ext cx="752468" cy="203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Rectangle 13"/>
            <p:cNvSpPr/>
            <p:nvPr/>
          </p:nvSpPr>
          <p:spPr>
            <a:xfrm rot="16200000">
              <a:off x="6735765" y="5465764"/>
              <a:ext cx="752471" cy="2032000"/>
            </a:xfrm>
            <a:prstGeom prst="rect">
              <a:avLst/>
            </a:prstGeom>
            <a:solidFill>
              <a:schemeClr val="accent4"/>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id-ID"/>
            </a:p>
          </p:txBody>
        </p:sp>
        <p:sp>
          <p:nvSpPr>
            <p:cNvPr id="15" name="Rectangle 14"/>
            <p:cNvSpPr/>
            <p:nvPr/>
          </p:nvSpPr>
          <p:spPr>
            <a:xfrm rot="16200000">
              <a:off x="8767764" y="5465762"/>
              <a:ext cx="752474" cy="203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15"/>
            <p:cNvSpPr/>
            <p:nvPr/>
          </p:nvSpPr>
          <p:spPr>
            <a:xfrm rot="16200000">
              <a:off x="10799766" y="5465766"/>
              <a:ext cx="752468" cy="203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cxnSp>
        <p:nvCxnSpPr>
          <p:cNvPr id="35" name="Straight Connector 34"/>
          <p:cNvCxnSpPr/>
          <p:nvPr/>
        </p:nvCxnSpPr>
        <p:spPr>
          <a:xfrm>
            <a:off x="1009487" y="4752582"/>
            <a:ext cx="5086513"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00948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881276" y="2534959"/>
            <a:ext cx="6429465" cy="830997"/>
          </a:xfrm>
          <a:prstGeom prst="rect">
            <a:avLst/>
          </a:prstGeom>
          <a:noFill/>
        </p:spPr>
        <p:txBody>
          <a:bodyPr wrap="none" rtlCol="0">
            <a:spAutoFit/>
          </a:bodyPr>
          <a:lstStyle/>
          <a:p>
            <a:pPr algn="ctr"/>
            <a:r>
              <a:rPr lang="id-ID" sz="4800" cap="all" dirty="0">
                <a:solidFill>
                  <a:schemeClr val="bg1"/>
                </a:solidFill>
              </a:rPr>
              <a:t>Types of Scaffolds</a:t>
            </a:r>
          </a:p>
        </p:txBody>
      </p:sp>
      <p:sp>
        <p:nvSpPr>
          <p:cNvPr id="41" name="Rectangle 40"/>
          <p:cNvSpPr/>
          <p:nvPr/>
        </p:nvSpPr>
        <p:spPr>
          <a:xfrm>
            <a:off x="2127378" y="3316229"/>
            <a:ext cx="7937244" cy="461665"/>
          </a:xfrm>
          <a:prstGeom prst="rect">
            <a:avLst/>
          </a:prstGeom>
          <a:noFill/>
        </p:spPr>
        <p:txBody>
          <a:bodyPr wrap="square">
            <a:spAutoFit/>
          </a:bodyPr>
          <a:lstStyle/>
          <a:p>
            <a:pPr algn="ctr"/>
            <a:r>
              <a:rPr lang="id-ID" sz="2400" cap="all" dirty="0">
                <a:solidFill>
                  <a:srgbClr val="93F300"/>
                </a:solidFill>
                <a:latin typeface="+mj-lt"/>
              </a:rPr>
              <a:t>Different types of scaffolds and their uses</a:t>
            </a: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1" y="5191124"/>
            <a:ext cx="2032000" cy="1666875"/>
            <a:chOff x="1" y="5191124"/>
            <a:chExt cx="2032000" cy="1666875"/>
          </a:xfrm>
        </p:grpSpPr>
        <p:sp>
          <p:nvSpPr>
            <p:cNvPr id="17" name="Rectangle 16"/>
            <p:cNvSpPr/>
            <p:nvPr/>
          </p:nvSpPr>
          <p:spPr>
            <a:xfrm rot="16200000">
              <a:off x="182563" y="5008562"/>
              <a:ext cx="1666875" cy="203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TextBox 17"/>
            <p:cNvSpPr txBox="1"/>
            <p:nvPr/>
          </p:nvSpPr>
          <p:spPr>
            <a:xfrm>
              <a:off x="739532" y="5613399"/>
              <a:ext cx="835269" cy="830997"/>
            </a:xfrm>
            <a:prstGeom prst="rect">
              <a:avLst/>
            </a:prstGeom>
            <a:noFill/>
          </p:spPr>
          <p:txBody>
            <a:bodyPr wrap="square" rtlCol="0">
              <a:spAutoFit/>
            </a:bodyPr>
            <a:lstStyle/>
            <a:p>
              <a:r>
                <a:rPr lang="en-US" sz="4800" dirty="0">
                  <a:solidFill>
                    <a:schemeClr val="bg1"/>
                  </a:solidFill>
                </a:rPr>
                <a:t>1</a:t>
              </a:r>
            </a:p>
          </p:txBody>
        </p:sp>
      </p:grpSp>
    </p:spTree>
    <p:extLst>
      <p:ext uri="{BB962C8B-B14F-4D97-AF65-F5344CB8AC3E}">
        <p14:creationId xmlns:p14="http://schemas.microsoft.com/office/powerpoint/2010/main" val="159751789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lide(fromBottom)">
                                      <p:cBhvr>
                                        <p:cTn id="7" dur="500"/>
                                        <p:tgtEl>
                                          <p:spTgt spid="20"/>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slide(fromBottom)">
                                      <p:cBhvr>
                                        <p:cTn id="11" dur="500"/>
                                        <p:tgtEl>
                                          <p:spTgt spid="2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down)">
                                      <p:cBhvr>
                                        <p:cTn id="15" dur="500"/>
                                        <p:tgtEl>
                                          <p:spTgt spid="36"/>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left)">
                                      <p:cBhvr>
                                        <p:cTn id="19" dur="500"/>
                                        <p:tgtEl>
                                          <p:spTgt spid="35"/>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wipe(down)">
                                      <p:cBhvr>
                                        <p:cTn id="23" dur="500"/>
                                        <p:tgtEl>
                                          <p:spTgt spid="44"/>
                                        </p:tgtEl>
                                      </p:cBhvr>
                                    </p:animEffect>
                                  </p:childTnLst>
                                </p:cTn>
                              </p:par>
                            </p:childTnLst>
                          </p:cTn>
                        </p:par>
                        <p:par>
                          <p:cTn id="24" fill="hold">
                            <p:stCondLst>
                              <p:cond delay="2500"/>
                            </p:stCondLst>
                            <p:childTnLst>
                              <p:par>
                                <p:cTn id="25" presetID="16" presetClass="entr" presetSubtype="37"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barn(outVertical)">
                                      <p:cBhvr>
                                        <p:cTn id="27" dur="500"/>
                                        <p:tgtEl>
                                          <p:spTgt spid="42"/>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500"/>
                                        <p:tgtEl>
                                          <p:spTgt spid="41"/>
                                        </p:tgtEl>
                                      </p:cBhvr>
                                    </p:animEffect>
                                    <p:anim calcmode="lin" valueType="num">
                                      <p:cBhvr>
                                        <p:cTn id="31" dur="500" fill="hold"/>
                                        <p:tgtEl>
                                          <p:spTgt spid="41"/>
                                        </p:tgtEl>
                                        <p:attrNameLst>
                                          <p:attrName>ppt_x</p:attrName>
                                        </p:attrNameLst>
                                      </p:cBhvr>
                                      <p:tavLst>
                                        <p:tav tm="0">
                                          <p:val>
                                            <p:strVal val="#ppt_x"/>
                                          </p:val>
                                        </p:tav>
                                        <p:tav tm="100000">
                                          <p:val>
                                            <p:strVal val="#ppt_x"/>
                                          </p:val>
                                        </p:tav>
                                      </p:tavLst>
                                    </p:anim>
                                    <p:anim calcmode="lin" valueType="num">
                                      <p:cBhvr>
                                        <p:cTn id="32" dur="500" fill="hold"/>
                                        <p:tgtEl>
                                          <p:spTgt spid="41"/>
                                        </p:tgtEl>
                                        <p:attrNameLst>
                                          <p:attrName>ppt_y</p:attrName>
                                        </p:attrNameLst>
                                      </p:cBhvr>
                                      <p:tavLst>
                                        <p:tav tm="0">
                                          <p:val>
                                            <p:strVal val="#ppt_y+.1"/>
                                          </p:val>
                                        </p:tav>
                                        <p:tav tm="100000">
                                          <p:val>
                                            <p:strVal val="#ppt_y"/>
                                          </p:val>
                                        </p:tav>
                                      </p:tavLst>
                                    </p:anim>
                                  </p:childTnLst>
                                </p:cTn>
                              </p:par>
                            </p:childTnLst>
                          </p:cTn>
                        </p:par>
                        <p:par>
                          <p:cTn id="33" fill="hold">
                            <p:stCondLst>
                              <p:cond delay="3000"/>
                            </p:stCondLst>
                            <p:childTnLst>
                              <p:par>
                                <p:cTn id="34" presetID="42" presetClass="entr" presetSubtype="0" fill="hold" grpId="0" nodeType="after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anim calcmode="lin" valueType="num">
                                      <p:cBhvr>
                                        <p:cTn id="37" dur="500" fill="hold"/>
                                        <p:tgtEl>
                                          <p:spTgt spid="40"/>
                                        </p:tgtEl>
                                        <p:attrNameLst>
                                          <p:attrName>ppt_x</p:attrName>
                                        </p:attrNameLst>
                                      </p:cBhvr>
                                      <p:tavLst>
                                        <p:tav tm="0">
                                          <p:val>
                                            <p:strVal val="#ppt_x"/>
                                          </p:val>
                                        </p:tav>
                                        <p:tav tm="100000">
                                          <p:val>
                                            <p:strVal val="#ppt_x"/>
                                          </p:val>
                                        </p:tav>
                                      </p:tavLst>
                                    </p:anim>
                                    <p:anim calcmode="lin" valueType="num">
                                      <p:cBhvr>
                                        <p:cTn id="38" dur="5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355600" y="5435600"/>
            <a:ext cx="5672310" cy="673100"/>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id-ID" dirty="0">
              <a:solidFill>
                <a:schemeClr val="accent1"/>
              </a:solidFill>
            </a:endParaRPr>
          </a:p>
        </p:txBody>
      </p:sp>
      <p:sp>
        <p:nvSpPr>
          <p:cNvPr id="4" name="TextBox 3"/>
          <p:cNvSpPr txBox="1"/>
          <p:nvPr/>
        </p:nvSpPr>
        <p:spPr>
          <a:xfrm>
            <a:off x="602119" y="5468659"/>
            <a:ext cx="4947781" cy="584776"/>
          </a:xfrm>
          <a:prstGeom prst="rect">
            <a:avLst/>
          </a:prstGeom>
          <a:noFill/>
        </p:spPr>
        <p:txBody>
          <a:bodyPr wrap="square" rtlCol="0">
            <a:spAutoFit/>
          </a:bodyPr>
          <a:lstStyle/>
          <a:p>
            <a:pPr algn="ctr"/>
            <a:r>
              <a:rPr lang="id-ID" sz="3200" cap="all" dirty="0">
                <a:solidFill>
                  <a:schemeClr val="bg1"/>
                </a:solidFill>
                <a:latin typeface="+mj-lt"/>
              </a:rPr>
              <a:t>Structure #1</a:t>
            </a:r>
            <a:endParaRPr lang="en-US" sz="3200" cap="all" dirty="0">
              <a:solidFill>
                <a:schemeClr val="bg1"/>
              </a:solidFill>
              <a:latin typeface="+mj-lt"/>
            </a:endParaRPr>
          </a:p>
        </p:txBody>
      </p:sp>
      <p:sp>
        <p:nvSpPr>
          <p:cNvPr id="8" name="TextBox 7"/>
          <p:cNvSpPr txBox="1"/>
          <p:nvPr/>
        </p:nvSpPr>
        <p:spPr>
          <a:xfrm>
            <a:off x="1947333" y="490259"/>
            <a:ext cx="7630584" cy="830997"/>
          </a:xfrm>
          <a:prstGeom prst="rect">
            <a:avLst/>
          </a:prstGeom>
          <a:noFill/>
        </p:spPr>
        <p:txBody>
          <a:bodyPr wrap="square" rtlCol="0">
            <a:spAutoFit/>
          </a:bodyPr>
          <a:lstStyle/>
          <a:p>
            <a:pPr algn="ctr"/>
            <a:r>
              <a:rPr lang="id-ID" sz="4800" cap="all" dirty="0">
                <a:solidFill>
                  <a:schemeClr val="tx2"/>
                </a:solidFill>
                <a:latin typeface="+mj-lt"/>
              </a:rPr>
              <a:t>STRUCTURAL STABILITY</a:t>
            </a:r>
            <a:endParaRPr lang="en-US" sz="4800" cap="all" dirty="0">
              <a:solidFill>
                <a:schemeClr val="tx2"/>
              </a:solidFill>
              <a:latin typeface="+mj-lt"/>
            </a:endParaRPr>
          </a:p>
        </p:txBody>
      </p:sp>
      <p:pic>
        <p:nvPicPr>
          <p:cNvPr id="10" name="Picture 9" descr="blocks.jpg"/>
          <p:cNvPicPr>
            <a:picLocks noChangeAspect="1"/>
          </p:cNvPicPr>
          <p:nvPr/>
        </p:nvPicPr>
        <p:blipFill>
          <a:blip r:embed="rId3">
            <a:alphaModFix amt="78000"/>
          </a:blip>
          <a:stretch>
            <a:fillRect/>
          </a:stretch>
        </p:blipFill>
        <p:spPr>
          <a:xfrm>
            <a:off x="6800850" y="1517650"/>
            <a:ext cx="4235450" cy="4118125"/>
          </a:xfrm>
          <a:prstGeom prst="rect">
            <a:avLst/>
          </a:prstGeom>
        </p:spPr>
      </p:pic>
      <p:sp>
        <p:nvSpPr>
          <p:cNvPr id="48" name="Rectangle 47"/>
          <p:cNvSpPr/>
          <p:nvPr/>
        </p:nvSpPr>
        <p:spPr>
          <a:xfrm>
            <a:off x="6286500" y="5435600"/>
            <a:ext cx="5664200" cy="6731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accent4"/>
              </a:solidFill>
            </a:endParaRPr>
          </a:p>
        </p:txBody>
      </p:sp>
      <p:sp>
        <p:nvSpPr>
          <p:cNvPr id="33" name="TextBox 32"/>
          <p:cNvSpPr txBox="1"/>
          <p:nvPr/>
        </p:nvSpPr>
        <p:spPr>
          <a:xfrm>
            <a:off x="6660019" y="5468659"/>
            <a:ext cx="4947781" cy="584776"/>
          </a:xfrm>
          <a:prstGeom prst="rect">
            <a:avLst/>
          </a:prstGeom>
          <a:noFill/>
        </p:spPr>
        <p:txBody>
          <a:bodyPr wrap="square" rtlCol="0">
            <a:spAutoFit/>
          </a:bodyPr>
          <a:lstStyle/>
          <a:p>
            <a:pPr algn="ctr"/>
            <a:r>
              <a:rPr lang="id-ID" sz="3200" cap="all" dirty="0">
                <a:solidFill>
                  <a:srgbClr val="FFFFFF"/>
                </a:solidFill>
                <a:latin typeface="+mj-lt"/>
              </a:rPr>
              <a:t>STRUCTURE #2</a:t>
            </a:r>
            <a:endParaRPr lang="en-US" sz="3200" cap="all" dirty="0">
              <a:solidFill>
                <a:srgbClr val="FFFFFF"/>
              </a:solidFill>
              <a:latin typeface="+mj-lt"/>
            </a:endParaRPr>
          </a:p>
        </p:txBody>
      </p:sp>
      <p:pic>
        <p:nvPicPr>
          <p:cNvPr id="11" name="Picture 10" descr="blocks.psd"/>
          <p:cNvPicPr>
            <a:picLocks noChangeAspect="1"/>
          </p:cNvPicPr>
          <p:nvPr/>
        </p:nvPicPr>
        <p:blipFill>
          <a:blip r:embed="rId4"/>
          <a:srcRect l="52639" t="45900" r="27715" b="3789"/>
          <a:stretch>
            <a:fillRect/>
          </a:stretch>
        </p:blipFill>
        <p:spPr>
          <a:xfrm>
            <a:off x="2095500" y="1358900"/>
            <a:ext cx="1968500" cy="4051300"/>
          </a:xfrm>
          <a:prstGeom prst="rect">
            <a:avLst/>
          </a:prstGeom>
        </p:spPr>
      </p:pic>
    </p:spTree>
    <p:extLst>
      <p:ext uri="{BB962C8B-B14F-4D97-AF65-F5344CB8AC3E}">
        <p14:creationId xmlns:p14="http://schemas.microsoft.com/office/powerpoint/2010/main" val="41535745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wipe(down)">
                                      <p:cBhvr>
                                        <p:cTn id="13" dur="500"/>
                                        <p:tgtEl>
                                          <p:spTgt spid="47"/>
                                        </p:tgtEl>
                                      </p:cBhvr>
                                    </p:animEffect>
                                  </p:childTnLst>
                                </p:cTn>
                              </p:par>
                              <p:par>
                                <p:cTn id="14" presetID="22" presetClass="entr" presetSubtype="4" fill="hold"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wipe(down)">
                                      <p:cBhvr>
                                        <p:cTn id="16" dur="500"/>
                                        <p:tgtEl>
                                          <p:spTgt spid="48"/>
                                        </p:tgtEl>
                                      </p:cBhvr>
                                    </p:animEffect>
                                  </p:childTnLst>
                                </p:cTn>
                              </p:par>
                            </p:childTnLst>
                          </p:cTn>
                        </p:par>
                        <p:par>
                          <p:cTn id="17" fill="hold">
                            <p:stCondLst>
                              <p:cond delay="1000"/>
                            </p:stCondLst>
                            <p:childTnLst>
                              <p:par>
                                <p:cTn id="18" presetID="47" presetClass="entr" presetSubtype="0" fill="hold" grpId="0"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anim calcmode="lin" valueType="num">
                                      <p:cBhvr>
                                        <p:cTn id="21" dur="500" fill="hold"/>
                                        <p:tgtEl>
                                          <p:spTgt spid="33"/>
                                        </p:tgtEl>
                                        <p:attrNameLst>
                                          <p:attrName>ppt_x</p:attrName>
                                        </p:attrNameLst>
                                      </p:cBhvr>
                                      <p:tavLst>
                                        <p:tav tm="0">
                                          <p:val>
                                            <p:strVal val="#ppt_x"/>
                                          </p:val>
                                        </p:tav>
                                        <p:tav tm="100000">
                                          <p:val>
                                            <p:strVal val="#ppt_x"/>
                                          </p:val>
                                        </p:tav>
                                      </p:tavLst>
                                    </p:anim>
                                    <p:anim calcmode="lin" valueType="num">
                                      <p:cBhvr>
                                        <p:cTn id="22" dur="500" fill="hold"/>
                                        <p:tgtEl>
                                          <p:spTgt spid="33"/>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47"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anim calcmode="lin" valueType="num">
                                      <p:cBhvr>
                                        <p:cTn id="27" dur="500" fill="hold"/>
                                        <p:tgtEl>
                                          <p:spTgt spid="8"/>
                                        </p:tgtEl>
                                        <p:attrNameLst>
                                          <p:attrName>ppt_x</p:attrName>
                                        </p:attrNameLst>
                                      </p:cBhvr>
                                      <p:tavLst>
                                        <p:tav tm="0">
                                          <p:val>
                                            <p:strVal val="#ppt_x"/>
                                          </p:val>
                                        </p:tav>
                                        <p:tav tm="100000">
                                          <p:val>
                                            <p:strVal val="#ppt_x"/>
                                          </p:val>
                                        </p:tav>
                                      </p:tavLst>
                                    </p:anim>
                                    <p:anim calcmode="lin" valueType="num">
                                      <p:cBhvr>
                                        <p:cTn id="28"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 grpId="0"/>
      <p:bldP spid="8" grpId="0"/>
      <p:bldP spid="33"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2119" y="5595659"/>
            <a:ext cx="4947781" cy="584776"/>
          </a:xfrm>
          <a:prstGeom prst="rect">
            <a:avLst/>
          </a:prstGeom>
          <a:noFill/>
        </p:spPr>
        <p:txBody>
          <a:bodyPr wrap="square" rtlCol="0">
            <a:spAutoFit/>
          </a:bodyPr>
          <a:lstStyle/>
          <a:p>
            <a:pPr algn="ctr"/>
            <a:r>
              <a:rPr lang="id-ID" sz="3200" cap="all" dirty="0">
                <a:solidFill>
                  <a:schemeClr val="bg1"/>
                </a:solidFill>
                <a:latin typeface="+mj-lt"/>
              </a:rPr>
              <a:t>Structure #1</a:t>
            </a:r>
            <a:endParaRPr lang="en-US" sz="3200" cap="all" dirty="0">
              <a:solidFill>
                <a:schemeClr val="bg1"/>
              </a:solidFill>
              <a:latin typeface="+mj-lt"/>
            </a:endParaRPr>
          </a:p>
        </p:txBody>
      </p:sp>
      <p:sp>
        <p:nvSpPr>
          <p:cNvPr id="33" name="TextBox 32"/>
          <p:cNvSpPr txBox="1"/>
          <p:nvPr/>
        </p:nvSpPr>
        <p:spPr>
          <a:xfrm>
            <a:off x="6660019" y="5608359"/>
            <a:ext cx="4947781" cy="584776"/>
          </a:xfrm>
          <a:prstGeom prst="rect">
            <a:avLst/>
          </a:prstGeom>
          <a:noFill/>
        </p:spPr>
        <p:txBody>
          <a:bodyPr wrap="square" rtlCol="0">
            <a:spAutoFit/>
          </a:bodyPr>
          <a:lstStyle/>
          <a:p>
            <a:pPr algn="ctr"/>
            <a:r>
              <a:rPr lang="id-ID" sz="3200" cap="all" dirty="0">
                <a:solidFill>
                  <a:srgbClr val="FFFFFF"/>
                </a:solidFill>
                <a:latin typeface="+mj-lt"/>
              </a:rPr>
              <a:t>STRUCTURE #2</a:t>
            </a:r>
            <a:endParaRPr lang="en-US" sz="3200" cap="all" dirty="0">
              <a:solidFill>
                <a:srgbClr val="FFFFFF"/>
              </a:solidFill>
              <a:latin typeface="+mj-lt"/>
            </a:endParaRPr>
          </a:p>
        </p:txBody>
      </p:sp>
      <p:pic>
        <p:nvPicPr>
          <p:cNvPr id="12" name="Picture 11" descr="Minimum Base Width.psd"/>
          <p:cNvPicPr>
            <a:picLocks noChangeAspect="1"/>
          </p:cNvPicPr>
          <p:nvPr/>
        </p:nvPicPr>
        <p:blipFill>
          <a:blip r:embed="rId3"/>
          <a:stretch>
            <a:fillRect/>
          </a:stretch>
        </p:blipFill>
        <p:spPr>
          <a:xfrm>
            <a:off x="2578100" y="215900"/>
            <a:ext cx="6413500" cy="5857818"/>
          </a:xfrm>
          <a:prstGeom prst="rect">
            <a:avLst/>
          </a:prstGeom>
        </p:spPr>
      </p:pic>
      <p:grpSp>
        <p:nvGrpSpPr>
          <p:cNvPr id="2" name="Group 23"/>
          <p:cNvGrpSpPr/>
          <p:nvPr/>
        </p:nvGrpSpPr>
        <p:grpSpPr>
          <a:xfrm>
            <a:off x="850900" y="431800"/>
            <a:ext cx="2260600" cy="4787900"/>
            <a:chOff x="850900" y="431800"/>
            <a:chExt cx="2260600" cy="4787900"/>
          </a:xfrm>
        </p:grpSpPr>
        <p:cxnSp>
          <p:nvCxnSpPr>
            <p:cNvPr id="21" name="Straight Arrow Connector 20"/>
            <p:cNvCxnSpPr/>
            <p:nvPr/>
          </p:nvCxnSpPr>
          <p:spPr>
            <a:xfrm rot="16200000" flipV="1">
              <a:off x="698500" y="2806700"/>
              <a:ext cx="4787900" cy="38100"/>
            </a:xfrm>
            <a:prstGeom prst="straightConnector1">
              <a:avLst/>
            </a:prstGeom>
            <a:ln w="19050" cap="flat" cmpd="sng" algn="ctr">
              <a:solidFill>
                <a:srgbClr val="FF0000"/>
              </a:solidFill>
              <a:prstDash val="solid"/>
              <a:miter lim="800000"/>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850900" y="1562100"/>
              <a:ext cx="2171700" cy="830997"/>
            </a:xfrm>
            <a:prstGeom prst="rect">
              <a:avLst/>
            </a:prstGeom>
            <a:noFill/>
          </p:spPr>
          <p:txBody>
            <a:bodyPr wrap="square" rtlCol="0">
              <a:spAutoFit/>
            </a:bodyPr>
            <a:lstStyle/>
            <a:p>
              <a:pPr algn="ctr"/>
              <a:r>
                <a:rPr lang="en-US" sz="2400" dirty="0">
                  <a:solidFill>
                    <a:schemeClr val="tx1">
                      <a:lumMod val="65000"/>
                      <a:lumOff val="35000"/>
                    </a:schemeClr>
                  </a:solidFill>
                </a:rPr>
                <a:t>HEIGHT DIMENSION</a:t>
              </a:r>
            </a:p>
          </p:txBody>
        </p:sp>
      </p:grpSp>
      <p:grpSp>
        <p:nvGrpSpPr>
          <p:cNvPr id="3" name="Group 25"/>
          <p:cNvGrpSpPr/>
          <p:nvPr/>
        </p:nvGrpSpPr>
        <p:grpSpPr>
          <a:xfrm>
            <a:off x="3073400" y="4813300"/>
            <a:ext cx="4927600" cy="1250097"/>
            <a:chOff x="3127569" y="5397500"/>
            <a:chExt cx="5444931" cy="1250097"/>
          </a:xfrm>
        </p:grpSpPr>
        <p:cxnSp>
          <p:nvCxnSpPr>
            <p:cNvPr id="14" name="Straight Arrow Connector 13"/>
            <p:cNvCxnSpPr/>
            <p:nvPr/>
          </p:nvCxnSpPr>
          <p:spPr>
            <a:xfrm>
              <a:off x="3479800" y="5397500"/>
              <a:ext cx="4495800" cy="1168400"/>
            </a:xfrm>
            <a:prstGeom prst="straightConnector1">
              <a:avLst/>
            </a:prstGeom>
            <a:ln w="19050" cap="flat" cmpd="sng" algn="ctr">
              <a:solidFill>
                <a:srgbClr val="FF0000"/>
              </a:solidFill>
              <a:prstDash val="solid"/>
              <a:miter lim="800000"/>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5400000" flipH="1" flipV="1">
              <a:off x="8242300" y="6197600"/>
              <a:ext cx="381000" cy="279400"/>
            </a:xfrm>
            <a:prstGeom prst="straightConnector1">
              <a:avLst/>
            </a:prstGeom>
            <a:ln w="19050" cap="flat" cmpd="sng" algn="ctr">
              <a:solidFill>
                <a:srgbClr val="FF0000"/>
              </a:solidFill>
              <a:prstDash val="solid"/>
              <a:miter lim="800000"/>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3127569" y="5816600"/>
              <a:ext cx="2819399" cy="830997"/>
            </a:xfrm>
            <a:prstGeom prst="rect">
              <a:avLst/>
            </a:prstGeom>
            <a:noFill/>
          </p:spPr>
          <p:txBody>
            <a:bodyPr wrap="square" rtlCol="0">
              <a:spAutoFit/>
            </a:bodyPr>
            <a:lstStyle/>
            <a:p>
              <a:pPr algn="ctr"/>
              <a:r>
                <a:rPr lang="en-US" sz="2400" dirty="0">
                  <a:solidFill>
                    <a:srgbClr val="595959"/>
                  </a:solidFill>
                </a:rPr>
                <a:t>BASE DIMENSIONS</a:t>
              </a:r>
            </a:p>
          </p:txBody>
        </p:sp>
      </p:grpSp>
      <p:grpSp>
        <p:nvGrpSpPr>
          <p:cNvPr id="5" name="Group 29"/>
          <p:cNvGrpSpPr/>
          <p:nvPr/>
        </p:nvGrpSpPr>
        <p:grpSpPr>
          <a:xfrm>
            <a:off x="8208007" y="3733800"/>
            <a:ext cx="3247393" cy="2046892"/>
            <a:chOff x="8665207" y="4279900"/>
            <a:chExt cx="3247393" cy="2046892"/>
          </a:xfrm>
        </p:grpSpPr>
        <p:pic>
          <p:nvPicPr>
            <p:cNvPr id="28" name="Picture 27"/>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rot="18497750" flipV="1">
              <a:off x="8539024" y="5285319"/>
              <a:ext cx="1167656" cy="915290"/>
            </a:xfrm>
            <a:prstGeom prst="rect">
              <a:avLst/>
            </a:prstGeom>
          </p:spPr>
        </p:pic>
        <p:sp>
          <p:nvSpPr>
            <p:cNvPr id="29" name="TextBox 28"/>
            <p:cNvSpPr txBox="1"/>
            <p:nvPr/>
          </p:nvSpPr>
          <p:spPr>
            <a:xfrm>
              <a:off x="9169400" y="4279900"/>
              <a:ext cx="2743200" cy="861774"/>
            </a:xfrm>
            <a:prstGeom prst="rect">
              <a:avLst/>
            </a:prstGeom>
            <a:noFill/>
          </p:spPr>
          <p:txBody>
            <a:bodyPr wrap="square" rtlCol="0">
              <a:spAutoFit/>
            </a:bodyPr>
            <a:lstStyle/>
            <a:p>
              <a:r>
                <a:rPr lang="en-US" sz="2600" spc="300" dirty="0">
                  <a:solidFill>
                    <a:srgbClr val="FF3153"/>
                  </a:solidFill>
                </a:rPr>
                <a:t>MINIMUM</a:t>
              </a:r>
            </a:p>
            <a:p>
              <a:r>
                <a:rPr lang="en-US" sz="2400" dirty="0">
                  <a:solidFill>
                    <a:srgbClr val="595959"/>
                  </a:solidFill>
                </a:rPr>
                <a:t>BASE DIMENSION</a:t>
              </a:r>
            </a:p>
          </p:txBody>
        </p:sp>
      </p:grpSp>
    </p:spTree>
    <p:extLst>
      <p:ext uri="{BB962C8B-B14F-4D97-AF65-F5344CB8AC3E}">
        <p14:creationId xmlns:p14="http://schemas.microsoft.com/office/powerpoint/2010/main" val="41535745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2667000" y="74013"/>
            <a:ext cx="6502400" cy="6026033"/>
          </a:xfrm>
          <a:prstGeom prst="rect">
            <a:avLst/>
          </a:prstGeom>
        </p:spPr>
      </p:pic>
    </p:spTree>
  </p:cSld>
  <p:clrMapOvr>
    <a:masterClrMapping/>
  </p:clrMapOvr>
  <p:transition spd="slow"/>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682519609.jpg"/>
          <p:cNvPicPr>
            <a:picLocks noChangeAspect="1"/>
          </p:cNvPicPr>
          <p:nvPr/>
        </p:nvPicPr>
        <p:blipFill>
          <a:blip r:embed="rId3"/>
          <a:srcRect t="6538" b="12606"/>
          <a:stretch>
            <a:fillRect/>
          </a:stretch>
        </p:blipFill>
        <p:spPr>
          <a:xfrm>
            <a:off x="412750" y="4724400"/>
            <a:ext cx="1352550" cy="1181100"/>
          </a:xfrm>
          <a:prstGeom prst="rect">
            <a:avLst/>
          </a:prstGeom>
        </p:spPr>
      </p:pic>
      <p:pic>
        <p:nvPicPr>
          <p:cNvPr id="5" name="Picture 4" descr="201682519609.jpg"/>
          <p:cNvPicPr>
            <a:picLocks noChangeAspect="1"/>
          </p:cNvPicPr>
          <p:nvPr/>
        </p:nvPicPr>
        <p:blipFill>
          <a:blip r:embed="rId3"/>
          <a:srcRect t="6538" b="12606"/>
          <a:stretch>
            <a:fillRect/>
          </a:stretch>
        </p:blipFill>
        <p:spPr>
          <a:xfrm>
            <a:off x="412750" y="3556000"/>
            <a:ext cx="1352550" cy="1181100"/>
          </a:xfrm>
          <a:prstGeom prst="rect">
            <a:avLst/>
          </a:prstGeom>
        </p:spPr>
      </p:pic>
      <p:pic>
        <p:nvPicPr>
          <p:cNvPr id="7" name="Picture 6" descr="201682519609.jpg"/>
          <p:cNvPicPr>
            <a:picLocks noChangeAspect="1"/>
          </p:cNvPicPr>
          <p:nvPr/>
        </p:nvPicPr>
        <p:blipFill>
          <a:blip r:embed="rId3"/>
          <a:srcRect t="6538" b="12606"/>
          <a:stretch>
            <a:fillRect/>
          </a:stretch>
        </p:blipFill>
        <p:spPr>
          <a:xfrm>
            <a:off x="1847850" y="4787900"/>
            <a:ext cx="1352550" cy="1181100"/>
          </a:xfrm>
          <a:prstGeom prst="rect">
            <a:avLst/>
          </a:prstGeom>
        </p:spPr>
      </p:pic>
      <p:pic>
        <p:nvPicPr>
          <p:cNvPr id="9" name="Picture 8" descr="201682519609.jpg"/>
          <p:cNvPicPr>
            <a:picLocks noChangeAspect="1"/>
          </p:cNvPicPr>
          <p:nvPr/>
        </p:nvPicPr>
        <p:blipFill>
          <a:blip r:embed="rId3"/>
          <a:srcRect t="6538" b="12606"/>
          <a:stretch>
            <a:fillRect/>
          </a:stretch>
        </p:blipFill>
        <p:spPr>
          <a:xfrm>
            <a:off x="1860550" y="3619500"/>
            <a:ext cx="1352550" cy="1181100"/>
          </a:xfrm>
          <a:prstGeom prst="rect">
            <a:avLst/>
          </a:prstGeom>
        </p:spPr>
      </p:pic>
      <p:pic>
        <p:nvPicPr>
          <p:cNvPr id="10" name="Picture 9" descr="201682519609.jpg"/>
          <p:cNvPicPr>
            <a:picLocks noChangeAspect="1"/>
          </p:cNvPicPr>
          <p:nvPr/>
        </p:nvPicPr>
        <p:blipFill>
          <a:blip r:embed="rId3"/>
          <a:srcRect t="6538" b="12606"/>
          <a:stretch>
            <a:fillRect/>
          </a:stretch>
        </p:blipFill>
        <p:spPr>
          <a:xfrm>
            <a:off x="1860550" y="2463800"/>
            <a:ext cx="1352550" cy="1181100"/>
          </a:xfrm>
          <a:prstGeom prst="rect">
            <a:avLst/>
          </a:prstGeom>
        </p:spPr>
      </p:pic>
      <p:pic>
        <p:nvPicPr>
          <p:cNvPr id="11" name="Picture 10" descr="201682519609.jpg"/>
          <p:cNvPicPr>
            <a:picLocks noChangeAspect="1"/>
          </p:cNvPicPr>
          <p:nvPr/>
        </p:nvPicPr>
        <p:blipFill>
          <a:blip r:embed="rId3"/>
          <a:srcRect t="6538" b="12606"/>
          <a:stretch>
            <a:fillRect/>
          </a:stretch>
        </p:blipFill>
        <p:spPr>
          <a:xfrm>
            <a:off x="1860550" y="1295400"/>
            <a:ext cx="1352550" cy="1181100"/>
          </a:xfrm>
          <a:prstGeom prst="rect">
            <a:avLst/>
          </a:prstGeom>
        </p:spPr>
      </p:pic>
      <p:pic>
        <p:nvPicPr>
          <p:cNvPr id="12" name="Picture 11" descr="201682519609.jpg"/>
          <p:cNvPicPr>
            <a:picLocks noChangeAspect="1"/>
          </p:cNvPicPr>
          <p:nvPr/>
        </p:nvPicPr>
        <p:blipFill>
          <a:blip r:embed="rId3"/>
          <a:srcRect t="6538" b="12606"/>
          <a:stretch>
            <a:fillRect/>
          </a:stretch>
        </p:blipFill>
        <p:spPr>
          <a:xfrm>
            <a:off x="1860550" y="114300"/>
            <a:ext cx="1352550" cy="1181100"/>
          </a:xfrm>
          <a:prstGeom prst="rect">
            <a:avLst/>
          </a:prstGeom>
        </p:spPr>
      </p:pic>
      <p:grpSp>
        <p:nvGrpSpPr>
          <p:cNvPr id="2" name="Group 23"/>
          <p:cNvGrpSpPr/>
          <p:nvPr/>
        </p:nvGrpSpPr>
        <p:grpSpPr>
          <a:xfrm>
            <a:off x="1847850" y="101600"/>
            <a:ext cx="1365250" cy="5854700"/>
            <a:chOff x="3016250" y="165100"/>
            <a:chExt cx="1365250" cy="5854700"/>
          </a:xfrm>
        </p:grpSpPr>
        <p:pic>
          <p:nvPicPr>
            <p:cNvPr id="19" name="Picture 18" descr="201682519609.jpg"/>
            <p:cNvPicPr>
              <a:picLocks noChangeAspect="1"/>
            </p:cNvPicPr>
            <p:nvPr/>
          </p:nvPicPr>
          <p:blipFill>
            <a:blip r:embed="rId3"/>
            <a:srcRect t="6538" b="12606"/>
            <a:stretch>
              <a:fillRect/>
            </a:stretch>
          </p:blipFill>
          <p:spPr>
            <a:xfrm>
              <a:off x="3016250" y="4838700"/>
              <a:ext cx="1352550" cy="1181100"/>
            </a:xfrm>
            <a:prstGeom prst="rect">
              <a:avLst/>
            </a:prstGeom>
          </p:spPr>
        </p:pic>
        <p:pic>
          <p:nvPicPr>
            <p:cNvPr id="20" name="Picture 19" descr="201682519609.jpg"/>
            <p:cNvPicPr>
              <a:picLocks noChangeAspect="1"/>
            </p:cNvPicPr>
            <p:nvPr/>
          </p:nvPicPr>
          <p:blipFill>
            <a:blip r:embed="rId3"/>
            <a:srcRect t="6538" b="12606"/>
            <a:stretch>
              <a:fillRect/>
            </a:stretch>
          </p:blipFill>
          <p:spPr>
            <a:xfrm>
              <a:off x="3028950" y="3670300"/>
              <a:ext cx="1352550" cy="1181100"/>
            </a:xfrm>
            <a:prstGeom prst="rect">
              <a:avLst/>
            </a:prstGeom>
          </p:spPr>
        </p:pic>
        <p:pic>
          <p:nvPicPr>
            <p:cNvPr id="21" name="Picture 20" descr="201682519609.jpg"/>
            <p:cNvPicPr>
              <a:picLocks noChangeAspect="1"/>
            </p:cNvPicPr>
            <p:nvPr/>
          </p:nvPicPr>
          <p:blipFill>
            <a:blip r:embed="rId3"/>
            <a:srcRect t="6538" b="12606"/>
            <a:stretch>
              <a:fillRect/>
            </a:stretch>
          </p:blipFill>
          <p:spPr>
            <a:xfrm>
              <a:off x="3028950" y="2514600"/>
              <a:ext cx="1352550" cy="1181100"/>
            </a:xfrm>
            <a:prstGeom prst="rect">
              <a:avLst/>
            </a:prstGeom>
          </p:spPr>
        </p:pic>
        <p:pic>
          <p:nvPicPr>
            <p:cNvPr id="22" name="Picture 21" descr="201682519609.jpg"/>
            <p:cNvPicPr>
              <a:picLocks noChangeAspect="1"/>
            </p:cNvPicPr>
            <p:nvPr/>
          </p:nvPicPr>
          <p:blipFill>
            <a:blip r:embed="rId3"/>
            <a:srcRect t="6538" b="12606"/>
            <a:stretch>
              <a:fillRect/>
            </a:stretch>
          </p:blipFill>
          <p:spPr>
            <a:xfrm>
              <a:off x="3028950" y="1346200"/>
              <a:ext cx="1352550" cy="1181100"/>
            </a:xfrm>
            <a:prstGeom prst="rect">
              <a:avLst/>
            </a:prstGeom>
          </p:spPr>
        </p:pic>
        <p:pic>
          <p:nvPicPr>
            <p:cNvPr id="23" name="Picture 22" descr="201682519609.jpg"/>
            <p:cNvPicPr>
              <a:picLocks noChangeAspect="1"/>
            </p:cNvPicPr>
            <p:nvPr/>
          </p:nvPicPr>
          <p:blipFill>
            <a:blip r:embed="rId3"/>
            <a:srcRect t="6538" b="12606"/>
            <a:stretch>
              <a:fillRect/>
            </a:stretch>
          </p:blipFill>
          <p:spPr>
            <a:xfrm>
              <a:off x="3028950" y="165100"/>
              <a:ext cx="1352550" cy="1181100"/>
            </a:xfrm>
            <a:prstGeom prst="rect">
              <a:avLst/>
            </a:prstGeom>
          </p:spPr>
        </p:pic>
      </p:grpSp>
      <p:sp>
        <p:nvSpPr>
          <p:cNvPr id="26" name="Rectangle 25"/>
          <p:cNvSpPr/>
          <p:nvPr/>
        </p:nvSpPr>
        <p:spPr>
          <a:xfrm>
            <a:off x="3238500" y="0"/>
            <a:ext cx="520700" cy="5956300"/>
          </a:xfrm>
          <a:prstGeom prst="rect">
            <a:avLst/>
          </a:prstGeom>
          <a:blipFill rotWithShape="1">
            <a:blip r:embed="rId4"/>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2171700" y="2463800"/>
            <a:ext cx="1181100" cy="1588"/>
          </a:xfrm>
          <a:prstGeom prst="straightConnector1">
            <a:avLst/>
          </a:prstGeom>
          <a:ln w="47625" cap="flat" cmpd="sng" algn="ctr">
            <a:solidFill>
              <a:srgbClr val="0000FF"/>
            </a:solidFill>
            <a:prstDash val="solid"/>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2108200" y="165100"/>
            <a:ext cx="1181100" cy="1588"/>
          </a:xfrm>
          <a:prstGeom prst="straightConnector1">
            <a:avLst/>
          </a:prstGeom>
          <a:ln w="47625" cap="flat" cmpd="sng" algn="ctr">
            <a:solidFill>
              <a:srgbClr val="0000FF"/>
            </a:solidFill>
            <a:prstDash val="solid"/>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nvGrpSpPr>
          <p:cNvPr id="3" name="Group 31"/>
          <p:cNvGrpSpPr/>
          <p:nvPr/>
        </p:nvGrpSpPr>
        <p:grpSpPr>
          <a:xfrm>
            <a:off x="4489450" y="88900"/>
            <a:ext cx="1365250" cy="5854700"/>
            <a:chOff x="3016250" y="165100"/>
            <a:chExt cx="1365250" cy="5854700"/>
          </a:xfrm>
        </p:grpSpPr>
        <p:pic>
          <p:nvPicPr>
            <p:cNvPr id="33" name="Picture 32" descr="201682519609.jpg"/>
            <p:cNvPicPr>
              <a:picLocks noChangeAspect="1"/>
            </p:cNvPicPr>
            <p:nvPr/>
          </p:nvPicPr>
          <p:blipFill>
            <a:blip r:embed="rId3"/>
            <a:srcRect t="6538" b="12606"/>
            <a:stretch>
              <a:fillRect/>
            </a:stretch>
          </p:blipFill>
          <p:spPr>
            <a:xfrm>
              <a:off x="3016250" y="4838700"/>
              <a:ext cx="1352550" cy="1181100"/>
            </a:xfrm>
            <a:prstGeom prst="rect">
              <a:avLst/>
            </a:prstGeom>
          </p:spPr>
        </p:pic>
        <p:pic>
          <p:nvPicPr>
            <p:cNvPr id="34" name="Picture 33" descr="201682519609.jpg"/>
            <p:cNvPicPr>
              <a:picLocks noChangeAspect="1"/>
            </p:cNvPicPr>
            <p:nvPr/>
          </p:nvPicPr>
          <p:blipFill>
            <a:blip r:embed="rId3"/>
            <a:srcRect t="6538" b="12606"/>
            <a:stretch>
              <a:fillRect/>
            </a:stretch>
          </p:blipFill>
          <p:spPr>
            <a:xfrm>
              <a:off x="3028950" y="3670300"/>
              <a:ext cx="1352550" cy="1181100"/>
            </a:xfrm>
            <a:prstGeom prst="rect">
              <a:avLst/>
            </a:prstGeom>
          </p:spPr>
        </p:pic>
        <p:pic>
          <p:nvPicPr>
            <p:cNvPr id="35" name="Picture 34" descr="201682519609.jpg"/>
            <p:cNvPicPr>
              <a:picLocks noChangeAspect="1"/>
            </p:cNvPicPr>
            <p:nvPr/>
          </p:nvPicPr>
          <p:blipFill>
            <a:blip r:embed="rId3"/>
            <a:srcRect t="6538" b="12606"/>
            <a:stretch>
              <a:fillRect/>
            </a:stretch>
          </p:blipFill>
          <p:spPr>
            <a:xfrm>
              <a:off x="3028950" y="2514600"/>
              <a:ext cx="1352550" cy="1181100"/>
            </a:xfrm>
            <a:prstGeom prst="rect">
              <a:avLst/>
            </a:prstGeom>
          </p:spPr>
        </p:pic>
        <p:pic>
          <p:nvPicPr>
            <p:cNvPr id="36" name="Picture 35" descr="201682519609.jpg"/>
            <p:cNvPicPr>
              <a:picLocks noChangeAspect="1"/>
            </p:cNvPicPr>
            <p:nvPr/>
          </p:nvPicPr>
          <p:blipFill>
            <a:blip r:embed="rId3"/>
            <a:srcRect t="6538" b="12606"/>
            <a:stretch>
              <a:fillRect/>
            </a:stretch>
          </p:blipFill>
          <p:spPr>
            <a:xfrm>
              <a:off x="3028950" y="1346200"/>
              <a:ext cx="1352550" cy="1181100"/>
            </a:xfrm>
            <a:prstGeom prst="rect">
              <a:avLst/>
            </a:prstGeom>
          </p:spPr>
        </p:pic>
        <p:pic>
          <p:nvPicPr>
            <p:cNvPr id="37" name="Picture 36" descr="201682519609.jpg"/>
            <p:cNvPicPr>
              <a:picLocks noChangeAspect="1"/>
            </p:cNvPicPr>
            <p:nvPr/>
          </p:nvPicPr>
          <p:blipFill>
            <a:blip r:embed="rId3"/>
            <a:srcRect t="6538" b="12606"/>
            <a:stretch>
              <a:fillRect/>
            </a:stretch>
          </p:blipFill>
          <p:spPr>
            <a:xfrm>
              <a:off x="3028950" y="165100"/>
              <a:ext cx="1352550" cy="1181100"/>
            </a:xfrm>
            <a:prstGeom prst="rect">
              <a:avLst/>
            </a:prstGeom>
          </p:spPr>
        </p:pic>
      </p:grpSp>
      <p:grpSp>
        <p:nvGrpSpPr>
          <p:cNvPr id="8" name="Group 37"/>
          <p:cNvGrpSpPr/>
          <p:nvPr/>
        </p:nvGrpSpPr>
        <p:grpSpPr>
          <a:xfrm>
            <a:off x="8769350" y="63500"/>
            <a:ext cx="1365250" cy="5854700"/>
            <a:chOff x="3016250" y="165100"/>
            <a:chExt cx="1365250" cy="5854700"/>
          </a:xfrm>
        </p:grpSpPr>
        <p:pic>
          <p:nvPicPr>
            <p:cNvPr id="39" name="Picture 38" descr="201682519609.jpg"/>
            <p:cNvPicPr>
              <a:picLocks noChangeAspect="1"/>
            </p:cNvPicPr>
            <p:nvPr/>
          </p:nvPicPr>
          <p:blipFill>
            <a:blip r:embed="rId3"/>
            <a:srcRect t="6538" b="12606"/>
            <a:stretch>
              <a:fillRect/>
            </a:stretch>
          </p:blipFill>
          <p:spPr>
            <a:xfrm>
              <a:off x="3016250" y="4838700"/>
              <a:ext cx="1352550" cy="1181100"/>
            </a:xfrm>
            <a:prstGeom prst="rect">
              <a:avLst/>
            </a:prstGeom>
          </p:spPr>
        </p:pic>
        <p:pic>
          <p:nvPicPr>
            <p:cNvPr id="40" name="Picture 39" descr="201682519609.jpg"/>
            <p:cNvPicPr>
              <a:picLocks noChangeAspect="1"/>
            </p:cNvPicPr>
            <p:nvPr/>
          </p:nvPicPr>
          <p:blipFill>
            <a:blip r:embed="rId3"/>
            <a:srcRect t="6538" b="12606"/>
            <a:stretch>
              <a:fillRect/>
            </a:stretch>
          </p:blipFill>
          <p:spPr>
            <a:xfrm>
              <a:off x="3028950" y="3670300"/>
              <a:ext cx="1352550" cy="1181100"/>
            </a:xfrm>
            <a:prstGeom prst="rect">
              <a:avLst/>
            </a:prstGeom>
          </p:spPr>
        </p:pic>
        <p:pic>
          <p:nvPicPr>
            <p:cNvPr id="41" name="Picture 40" descr="201682519609.jpg"/>
            <p:cNvPicPr>
              <a:picLocks noChangeAspect="1"/>
            </p:cNvPicPr>
            <p:nvPr/>
          </p:nvPicPr>
          <p:blipFill>
            <a:blip r:embed="rId3"/>
            <a:srcRect t="6538" b="12606"/>
            <a:stretch>
              <a:fillRect/>
            </a:stretch>
          </p:blipFill>
          <p:spPr>
            <a:xfrm>
              <a:off x="3028950" y="2514600"/>
              <a:ext cx="1352550" cy="1181100"/>
            </a:xfrm>
            <a:prstGeom prst="rect">
              <a:avLst/>
            </a:prstGeom>
          </p:spPr>
        </p:pic>
        <p:pic>
          <p:nvPicPr>
            <p:cNvPr id="42" name="Picture 41" descr="201682519609.jpg"/>
            <p:cNvPicPr>
              <a:picLocks noChangeAspect="1"/>
            </p:cNvPicPr>
            <p:nvPr/>
          </p:nvPicPr>
          <p:blipFill>
            <a:blip r:embed="rId3"/>
            <a:srcRect t="6538" b="12606"/>
            <a:stretch>
              <a:fillRect/>
            </a:stretch>
          </p:blipFill>
          <p:spPr>
            <a:xfrm>
              <a:off x="3028950" y="1346200"/>
              <a:ext cx="1352550" cy="1181100"/>
            </a:xfrm>
            <a:prstGeom prst="rect">
              <a:avLst/>
            </a:prstGeom>
          </p:spPr>
        </p:pic>
        <p:pic>
          <p:nvPicPr>
            <p:cNvPr id="43" name="Picture 42" descr="201682519609.jpg"/>
            <p:cNvPicPr>
              <a:picLocks noChangeAspect="1"/>
            </p:cNvPicPr>
            <p:nvPr/>
          </p:nvPicPr>
          <p:blipFill>
            <a:blip r:embed="rId3"/>
            <a:srcRect t="6538" b="12606"/>
            <a:stretch>
              <a:fillRect/>
            </a:stretch>
          </p:blipFill>
          <p:spPr>
            <a:xfrm>
              <a:off x="3028950" y="165100"/>
              <a:ext cx="1352550" cy="1181100"/>
            </a:xfrm>
            <a:prstGeom prst="rect">
              <a:avLst/>
            </a:prstGeom>
          </p:spPr>
        </p:pic>
      </p:grpSp>
      <p:pic>
        <p:nvPicPr>
          <p:cNvPr id="45" name="Picture 44" descr="Putlog.jpg"/>
          <p:cNvPicPr>
            <a:picLocks noChangeAspect="1"/>
          </p:cNvPicPr>
          <p:nvPr/>
        </p:nvPicPr>
        <p:blipFill>
          <a:blip r:embed="rId5"/>
          <a:srcRect l="2962" r="2255"/>
          <a:stretch>
            <a:fillRect/>
          </a:stretch>
        </p:blipFill>
        <p:spPr>
          <a:xfrm>
            <a:off x="5651500" y="2259012"/>
            <a:ext cx="3403600" cy="638175"/>
          </a:xfrm>
          <a:prstGeom prst="rect">
            <a:avLst/>
          </a:prstGeom>
        </p:spPr>
      </p:pic>
      <p:pic>
        <p:nvPicPr>
          <p:cNvPr id="46" name="Picture 45" descr="Putlog.jpg"/>
          <p:cNvPicPr>
            <a:picLocks noChangeAspect="1"/>
          </p:cNvPicPr>
          <p:nvPr/>
        </p:nvPicPr>
        <p:blipFill>
          <a:blip r:embed="rId5"/>
          <a:srcRect l="2962" r="2255"/>
          <a:stretch>
            <a:fillRect/>
          </a:stretch>
        </p:blipFill>
        <p:spPr>
          <a:xfrm>
            <a:off x="5664200" y="-77788"/>
            <a:ext cx="3403600" cy="638175"/>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20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32" presetClass="emph" presetSubtype="0" fill="hold" nodeType="clickEffect">
                                  <p:stCondLst>
                                    <p:cond delay="0"/>
                                  </p:stCondLst>
                                  <p:childTnLst>
                                    <p:animClr clrSpc="rgb" dir="cw">
                                      <p:cBhvr override="childStyle">
                                        <p:cTn id="54" dur="100" fill="hold"/>
                                        <p:tgtEl>
                                          <p:spTgt spid="2"/>
                                        </p:tgtEl>
                                        <p:attrNameLst>
                                          <p:attrName>style.color</p:attrName>
                                        </p:attrNameLst>
                                      </p:cBhvr>
                                      <p:to>
                                        <a:schemeClr val="accent2"/>
                                      </p:to>
                                    </p:animClr>
                                    <p:animClr clrSpc="rgb" dir="cw">
                                      <p:cBhvr>
                                        <p:cTn id="55" dur="100" fill="hold"/>
                                        <p:tgtEl>
                                          <p:spTgt spid="2"/>
                                        </p:tgtEl>
                                        <p:attrNameLst>
                                          <p:attrName>fillcolor</p:attrName>
                                        </p:attrNameLst>
                                      </p:cBhvr>
                                      <p:to>
                                        <a:schemeClr val="accent2"/>
                                      </p:to>
                                    </p:animClr>
                                    <p:set>
                                      <p:cBhvr>
                                        <p:cTn id="56" dur="100" fill="hold"/>
                                        <p:tgtEl>
                                          <p:spTgt spid="2"/>
                                        </p:tgtEl>
                                        <p:attrNameLst>
                                          <p:attrName>fill.type</p:attrName>
                                        </p:attrNameLst>
                                      </p:cBhvr>
                                      <p:to>
                                        <p:strVal val="solid"/>
                                      </p:to>
                                    </p:set>
                                    <p:set>
                                      <p:cBhvr>
                                        <p:cTn id="57" dur="100" fill="hold"/>
                                        <p:tgtEl>
                                          <p:spTgt spid="2"/>
                                        </p:tgtEl>
                                        <p:attrNameLst>
                                          <p:attrName>fill.on</p:attrName>
                                        </p:attrNameLst>
                                      </p:cBhvr>
                                      <p:to>
                                        <p:strVal val="true"/>
                                      </p:to>
                                    </p:set>
                                    <p:animRot by="120000">
                                      <p:cBhvr>
                                        <p:cTn id="58" dur="100" fill="hold">
                                          <p:stCondLst>
                                            <p:cond delay="0"/>
                                          </p:stCondLst>
                                        </p:cTn>
                                        <p:tgtEl>
                                          <p:spTgt spid="2"/>
                                        </p:tgtEl>
                                        <p:attrNameLst>
                                          <p:attrName>r</p:attrName>
                                        </p:attrNameLst>
                                      </p:cBhvr>
                                    </p:animRot>
                                    <p:animRot by="-240000">
                                      <p:cBhvr>
                                        <p:cTn id="59" dur="200" fill="hold">
                                          <p:stCondLst>
                                            <p:cond delay="200"/>
                                          </p:stCondLst>
                                        </p:cTn>
                                        <p:tgtEl>
                                          <p:spTgt spid="2"/>
                                        </p:tgtEl>
                                        <p:attrNameLst>
                                          <p:attrName>r</p:attrName>
                                        </p:attrNameLst>
                                      </p:cBhvr>
                                    </p:animRot>
                                    <p:animRot by="240000">
                                      <p:cBhvr>
                                        <p:cTn id="60" dur="200" fill="hold">
                                          <p:stCondLst>
                                            <p:cond delay="400"/>
                                          </p:stCondLst>
                                        </p:cTn>
                                        <p:tgtEl>
                                          <p:spTgt spid="2"/>
                                        </p:tgtEl>
                                        <p:attrNameLst>
                                          <p:attrName>r</p:attrName>
                                        </p:attrNameLst>
                                      </p:cBhvr>
                                    </p:animRot>
                                    <p:animRot by="-240000">
                                      <p:cBhvr>
                                        <p:cTn id="61" dur="200" fill="hold">
                                          <p:stCondLst>
                                            <p:cond delay="600"/>
                                          </p:stCondLst>
                                        </p:cTn>
                                        <p:tgtEl>
                                          <p:spTgt spid="2"/>
                                        </p:tgtEl>
                                        <p:attrNameLst>
                                          <p:attrName>r</p:attrName>
                                        </p:attrNameLst>
                                      </p:cBhvr>
                                    </p:animRot>
                                    <p:animRot by="120000">
                                      <p:cBhvr>
                                        <p:cTn id="62" dur="200" fill="hold">
                                          <p:stCondLst>
                                            <p:cond delay="800"/>
                                          </p:stCondLst>
                                        </p:cTn>
                                        <p:tgtEl>
                                          <p:spTgt spid="2"/>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47"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1000"/>
                                        <p:tgtEl>
                                          <p:spTgt spid="26"/>
                                        </p:tgtEl>
                                      </p:cBhvr>
                                    </p:animEffect>
                                    <p:anim calcmode="lin" valueType="num">
                                      <p:cBhvr>
                                        <p:cTn id="68" dur="1000" fill="hold"/>
                                        <p:tgtEl>
                                          <p:spTgt spid="26"/>
                                        </p:tgtEl>
                                        <p:attrNameLst>
                                          <p:attrName>ppt_x</p:attrName>
                                        </p:attrNameLst>
                                      </p:cBhvr>
                                      <p:tavLst>
                                        <p:tav tm="0">
                                          <p:val>
                                            <p:strVal val="#ppt_x"/>
                                          </p:val>
                                        </p:tav>
                                        <p:tav tm="100000">
                                          <p:val>
                                            <p:strVal val="#ppt_x"/>
                                          </p:val>
                                        </p:tav>
                                      </p:tavLst>
                                    </p:anim>
                                    <p:anim calcmode="lin" valueType="num">
                                      <p:cBhvr>
                                        <p:cTn id="6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2" presetClass="entr" presetSubtype="4" fill="hold" nodeType="click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slide(fromBottom)">
                                      <p:cBhvr>
                                        <p:cTn id="74" dur="500"/>
                                        <p:tgtEl>
                                          <p:spTgt spid="28"/>
                                        </p:tgtEl>
                                      </p:cBhvr>
                                    </p:animEffect>
                                  </p:childTnLst>
                                </p:cTn>
                              </p:par>
                            </p:childTnLst>
                          </p:cTn>
                        </p:par>
                      </p:childTnLst>
                    </p:cTn>
                  </p:par>
                  <p:par>
                    <p:cTn id="75" fill="hold">
                      <p:stCondLst>
                        <p:cond delay="indefinite"/>
                      </p:stCondLst>
                      <p:childTnLst>
                        <p:par>
                          <p:cTn id="76" fill="hold">
                            <p:stCondLst>
                              <p:cond delay="0"/>
                            </p:stCondLst>
                            <p:childTnLst>
                              <p:par>
                                <p:cTn id="77" presetID="12" presetClass="entr" presetSubtype="4" fill="hold" nodeType="click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slide(fromBottom)">
                                      <p:cBhvr>
                                        <p:cTn id="79" dur="500"/>
                                        <p:tgtEl>
                                          <p:spTgt spid="30"/>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3"/>
                                        </p:tgtEl>
                                        <p:attrNameLst>
                                          <p:attrName>style.visibility</p:attrName>
                                        </p:attrNameLst>
                                      </p:cBhvr>
                                      <p:to>
                                        <p:strVal val="visible"/>
                                      </p:to>
                                    </p:set>
                                    <p:animEffect transition="in" filter="fade">
                                      <p:cBhvr>
                                        <p:cTn id="84" dur="2000"/>
                                        <p:tgtEl>
                                          <p:spTgt spid="3"/>
                                        </p:tgtEl>
                                      </p:cBhvr>
                                    </p:animEffect>
                                  </p:childTnLst>
                                </p:cTn>
                              </p:par>
                            </p:childTnLst>
                          </p:cTn>
                        </p:par>
                      </p:childTnLst>
                    </p:cTn>
                  </p:par>
                  <p:par>
                    <p:cTn id="85" fill="hold">
                      <p:stCondLst>
                        <p:cond delay="indefinite"/>
                      </p:stCondLst>
                      <p:childTnLst>
                        <p:par>
                          <p:cTn id="86" fill="hold">
                            <p:stCondLst>
                              <p:cond delay="0"/>
                            </p:stCondLst>
                            <p:childTnLst>
                              <p:par>
                                <p:cTn id="87" presetID="32" presetClass="emph" presetSubtype="0" fill="hold" nodeType="clickEffect">
                                  <p:stCondLst>
                                    <p:cond delay="0"/>
                                  </p:stCondLst>
                                  <p:childTnLst>
                                    <p:animClr clrSpc="rgb" dir="cw">
                                      <p:cBhvr override="childStyle">
                                        <p:cTn id="88" dur="100" fill="hold"/>
                                        <p:tgtEl>
                                          <p:spTgt spid="3"/>
                                        </p:tgtEl>
                                        <p:attrNameLst>
                                          <p:attrName>style.color</p:attrName>
                                        </p:attrNameLst>
                                      </p:cBhvr>
                                      <p:to>
                                        <a:schemeClr val="accent2"/>
                                      </p:to>
                                    </p:animClr>
                                    <p:animClr clrSpc="rgb" dir="cw">
                                      <p:cBhvr>
                                        <p:cTn id="89" dur="100" fill="hold"/>
                                        <p:tgtEl>
                                          <p:spTgt spid="3"/>
                                        </p:tgtEl>
                                        <p:attrNameLst>
                                          <p:attrName>fillcolor</p:attrName>
                                        </p:attrNameLst>
                                      </p:cBhvr>
                                      <p:to>
                                        <a:schemeClr val="accent2"/>
                                      </p:to>
                                    </p:animClr>
                                    <p:set>
                                      <p:cBhvr>
                                        <p:cTn id="90" dur="100" fill="hold"/>
                                        <p:tgtEl>
                                          <p:spTgt spid="3"/>
                                        </p:tgtEl>
                                        <p:attrNameLst>
                                          <p:attrName>fill.type</p:attrName>
                                        </p:attrNameLst>
                                      </p:cBhvr>
                                      <p:to>
                                        <p:strVal val="solid"/>
                                      </p:to>
                                    </p:set>
                                    <p:set>
                                      <p:cBhvr>
                                        <p:cTn id="91" dur="100" fill="hold"/>
                                        <p:tgtEl>
                                          <p:spTgt spid="3"/>
                                        </p:tgtEl>
                                        <p:attrNameLst>
                                          <p:attrName>fill.on</p:attrName>
                                        </p:attrNameLst>
                                      </p:cBhvr>
                                      <p:to>
                                        <p:strVal val="true"/>
                                      </p:to>
                                    </p:set>
                                    <p:animRot by="120000">
                                      <p:cBhvr>
                                        <p:cTn id="92" dur="100" fill="hold">
                                          <p:stCondLst>
                                            <p:cond delay="0"/>
                                          </p:stCondLst>
                                        </p:cTn>
                                        <p:tgtEl>
                                          <p:spTgt spid="3"/>
                                        </p:tgtEl>
                                        <p:attrNameLst>
                                          <p:attrName>r</p:attrName>
                                        </p:attrNameLst>
                                      </p:cBhvr>
                                    </p:animRot>
                                    <p:animRot by="-240000">
                                      <p:cBhvr>
                                        <p:cTn id="93" dur="200" fill="hold">
                                          <p:stCondLst>
                                            <p:cond delay="200"/>
                                          </p:stCondLst>
                                        </p:cTn>
                                        <p:tgtEl>
                                          <p:spTgt spid="3"/>
                                        </p:tgtEl>
                                        <p:attrNameLst>
                                          <p:attrName>r</p:attrName>
                                        </p:attrNameLst>
                                      </p:cBhvr>
                                    </p:animRot>
                                    <p:animRot by="240000">
                                      <p:cBhvr>
                                        <p:cTn id="94" dur="200" fill="hold">
                                          <p:stCondLst>
                                            <p:cond delay="400"/>
                                          </p:stCondLst>
                                        </p:cTn>
                                        <p:tgtEl>
                                          <p:spTgt spid="3"/>
                                        </p:tgtEl>
                                        <p:attrNameLst>
                                          <p:attrName>r</p:attrName>
                                        </p:attrNameLst>
                                      </p:cBhvr>
                                    </p:animRot>
                                    <p:animRot by="-240000">
                                      <p:cBhvr>
                                        <p:cTn id="95" dur="200" fill="hold">
                                          <p:stCondLst>
                                            <p:cond delay="600"/>
                                          </p:stCondLst>
                                        </p:cTn>
                                        <p:tgtEl>
                                          <p:spTgt spid="3"/>
                                        </p:tgtEl>
                                        <p:attrNameLst>
                                          <p:attrName>r</p:attrName>
                                        </p:attrNameLst>
                                      </p:cBhvr>
                                    </p:animRot>
                                    <p:animRot by="120000">
                                      <p:cBhvr>
                                        <p:cTn id="96" dur="200" fill="hold">
                                          <p:stCondLst>
                                            <p:cond delay="800"/>
                                          </p:stCondLst>
                                        </p:cTn>
                                        <p:tgtEl>
                                          <p:spTgt spid="3"/>
                                        </p:tgtEl>
                                        <p:attrNameLst>
                                          <p:attrName>r</p:attrName>
                                        </p:attrNameLst>
                                      </p:cBhvr>
                                    </p:animRo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8"/>
                                        </p:tgtEl>
                                        <p:attrNameLst>
                                          <p:attrName>style.visibility</p:attrName>
                                        </p:attrNameLst>
                                      </p:cBhvr>
                                      <p:to>
                                        <p:strVal val="visible"/>
                                      </p:to>
                                    </p:set>
                                    <p:animEffect transition="in" filter="fade">
                                      <p:cBhvr>
                                        <p:cTn id="101" dur="2000"/>
                                        <p:tgtEl>
                                          <p:spTgt spid="8"/>
                                        </p:tgtEl>
                                      </p:cBhvr>
                                    </p:animEffect>
                                  </p:childTnLst>
                                </p:cTn>
                              </p:par>
                            </p:childTnLst>
                          </p:cTn>
                        </p:par>
                      </p:childTnLst>
                    </p:cTn>
                  </p:par>
                  <p:par>
                    <p:cTn id="102" fill="hold">
                      <p:stCondLst>
                        <p:cond delay="indefinite"/>
                      </p:stCondLst>
                      <p:childTnLst>
                        <p:par>
                          <p:cTn id="103" fill="hold">
                            <p:stCondLst>
                              <p:cond delay="0"/>
                            </p:stCondLst>
                            <p:childTnLst>
                              <p:par>
                                <p:cTn id="104" presetID="32" presetClass="emph" presetSubtype="0" fill="hold" nodeType="clickEffect">
                                  <p:stCondLst>
                                    <p:cond delay="0"/>
                                  </p:stCondLst>
                                  <p:childTnLst>
                                    <p:animClr clrSpc="rgb" dir="cw">
                                      <p:cBhvr override="childStyle">
                                        <p:cTn id="105" dur="100" fill="hold"/>
                                        <p:tgtEl>
                                          <p:spTgt spid="8"/>
                                        </p:tgtEl>
                                        <p:attrNameLst>
                                          <p:attrName>style.color</p:attrName>
                                        </p:attrNameLst>
                                      </p:cBhvr>
                                      <p:to>
                                        <a:schemeClr val="accent2"/>
                                      </p:to>
                                    </p:animClr>
                                    <p:animClr clrSpc="rgb" dir="cw">
                                      <p:cBhvr>
                                        <p:cTn id="106" dur="100" fill="hold"/>
                                        <p:tgtEl>
                                          <p:spTgt spid="8"/>
                                        </p:tgtEl>
                                        <p:attrNameLst>
                                          <p:attrName>fillcolor</p:attrName>
                                        </p:attrNameLst>
                                      </p:cBhvr>
                                      <p:to>
                                        <a:schemeClr val="accent2"/>
                                      </p:to>
                                    </p:animClr>
                                    <p:set>
                                      <p:cBhvr>
                                        <p:cTn id="107" dur="100" fill="hold"/>
                                        <p:tgtEl>
                                          <p:spTgt spid="8"/>
                                        </p:tgtEl>
                                        <p:attrNameLst>
                                          <p:attrName>fill.type</p:attrName>
                                        </p:attrNameLst>
                                      </p:cBhvr>
                                      <p:to>
                                        <p:strVal val="solid"/>
                                      </p:to>
                                    </p:set>
                                    <p:set>
                                      <p:cBhvr>
                                        <p:cTn id="108" dur="100" fill="hold"/>
                                        <p:tgtEl>
                                          <p:spTgt spid="8"/>
                                        </p:tgtEl>
                                        <p:attrNameLst>
                                          <p:attrName>fill.on</p:attrName>
                                        </p:attrNameLst>
                                      </p:cBhvr>
                                      <p:to>
                                        <p:strVal val="true"/>
                                      </p:to>
                                    </p:set>
                                    <p:animRot by="120000">
                                      <p:cBhvr>
                                        <p:cTn id="109" dur="100" fill="hold">
                                          <p:stCondLst>
                                            <p:cond delay="0"/>
                                          </p:stCondLst>
                                        </p:cTn>
                                        <p:tgtEl>
                                          <p:spTgt spid="8"/>
                                        </p:tgtEl>
                                        <p:attrNameLst>
                                          <p:attrName>r</p:attrName>
                                        </p:attrNameLst>
                                      </p:cBhvr>
                                    </p:animRot>
                                    <p:animRot by="-240000">
                                      <p:cBhvr>
                                        <p:cTn id="110" dur="200" fill="hold">
                                          <p:stCondLst>
                                            <p:cond delay="200"/>
                                          </p:stCondLst>
                                        </p:cTn>
                                        <p:tgtEl>
                                          <p:spTgt spid="8"/>
                                        </p:tgtEl>
                                        <p:attrNameLst>
                                          <p:attrName>r</p:attrName>
                                        </p:attrNameLst>
                                      </p:cBhvr>
                                    </p:animRot>
                                    <p:animRot by="240000">
                                      <p:cBhvr>
                                        <p:cTn id="111" dur="200" fill="hold">
                                          <p:stCondLst>
                                            <p:cond delay="400"/>
                                          </p:stCondLst>
                                        </p:cTn>
                                        <p:tgtEl>
                                          <p:spTgt spid="8"/>
                                        </p:tgtEl>
                                        <p:attrNameLst>
                                          <p:attrName>r</p:attrName>
                                        </p:attrNameLst>
                                      </p:cBhvr>
                                    </p:animRot>
                                    <p:animRot by="-240000">
                                      <p:cBhvr>
                                        <p:cTn id="112" dur="200" fill="hold">
                                          <p:stCondLst>
                                            <p:cond delay="600"/>
                                          </p:stCondLst>
                                        </p:cTn>
                                        <p:tgtEl>
                                          <p:spTgt spid="8"/>
                                        </p:tgtEl>
                                        <p:attrNameLst>
                                          <p:attrName>r</p:attrName>
                                        </p:attrNameLst>
                                      </p:cBhvr>
                                    </p:animRot>
                                    <p:animRot by="120000">
                                      <p:cBhvr>
                                        <p:cTn id="113" dur="200" fill="hold">
                                          <p:stCondLst>
                                            <p:cond delay="800"/>
                                          </p:stCondLst>
                                        </p:cTn>
                                        <p:tgtEl>
                                          <p:spTgt spid="8"/>
                                        </p:tgtEl>
                                        <p:attrNameLst>
                                          <p:attrName>r</p:attrName>
                                        </p:attrNameLst>
                                      </p:cBhvr>
                                    </p:animRot>
                                  </p:childTnLst>
                                </p:cTn>
                              </p:par>
                            </p:childTnLst>
                          </p:cTn>
                        </p:par>
                      </p:childTnLst>
                    </p:cTn>
                  </p:par>
                  <p:par>
                    <p:cTn id="114" fill="hold">
                      <p:stCondLst>
                        <p:cond delay="indefinite"/>
                      </p:stCondLst>
                      <p:childTnLst>
                        <p:par>
                          <p:cTn id="115" fill="hold">
                            <p:stCondLst>
                              <p:cond delay="0"/>
                            </p:stCondLst>
                            <p:childTnLst>
                              <p:par>
                                <p:cTn id="116" presetID="47" presetClass="entr" presetSubtype="0" fill="hold" nodeType="clickEffect">
                                  <p:stCondLst>
                                    <p:cond delay="0"/>
                                  </p:stCondLst>
                                  <p:childTnLst>
                                    <p:set>
                                      <p:cBhvr>
                                        <p:cTn id="117" dur="1" fill="hold">
                                          <p:stCondLst>
                                            <p:cond delay="0"/>
                                          </p:stCondLst>
                                        </p:cTn>
                                        <p:tgtEl>
                                          <p:spTgt spid="45"/>
                                        </p:tgtEl>
                                        <p:attrNameLst>
                                          <p:attrName>style.visibility</p:attrName>
                                        </p:attrNameLst>
                                      </p:cBhvr>
                                      <p:to>
                                        <p:strVal val="visible"/>
                                      </p:to>
                                    </p:set>
                                    <p:animEffect transition="in" filter="fade">
                                      <p:cBhvr>
                                        <p:cTn id="118" dur="1000"/>
                                        <p:tgtEl>
                                          <p:spTgt spid="45"/>
                                        </p:tgtEl>
                                      </p:cBhvr>
                                    </p:animEffect>
                                    <p:anim calcmode="lin" valueType="num">
                                      <p:cBhvr>
                                        <p:cTn id="119" dur="1000" fill="hold"/>
                                        <p:tgtEl>
                                          <p:spTgt spid="45"/>
                                        </p:tgtEl>
                                        <p:attrNameLst>
                                          <p:attrName>ppt_x</p:attrName>
                                        </p:attrNameLst>
                                      </p:cBhvr>
                                      <p:tavLst>
                                        <p:tav tm="0">
                                          <p:val>
                                            <p:strVal val="#ppt_x"/>
                                          </p:val>
                                        </p:tav>
                                        <p:tav tm="100000">
                                          <p:val>
                                            <p:strVal val="#ppt_x"/>
                                          </p:val>
                                        </p:tav>
                                      </p:tavLst>
                                    </p:anim>
                                    <p:anim calcmode="lin" valueType="num">
                                      <p:cBhvr>
                                        <p:cTn id="120"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47" presetClass="entr" presetSubtype="0" fill="hold" nodeType="clickEffect">
                                  <p:stCondLst>
                                    <p:cond delay="0"/>
                                  </p:stCondLst>
                                  <p:childTnLst>
                                    <p:set>
                                      <p:cBhvr>
                                        <p:cTn id="124" dur="1" fill="hold">
                                          <p:stCondLst>
                                            <p:cond delay="0"/>
                                          </p:stCondLst>
                                        </p:cTn>
                                        <p:tgtEl>
                                          <p:spTgt spid="46"/>
                                        </p:tgtEl>
                                        <p:attrNameLst>
                                          <p:attrName>style.visibility</p:attrName>
                                        </p:attrNameLst>
                                      </p:cBhvr>
                                      <p:to>
                                        <p:strVal val="visible"/>
                                      </p:to>
                                    </p:set>
                                    <p:animEffect transition="in" filter="fade">
                                      <p:cBhvr>
                                        <p:cTn id="125" dur="1000"/>
                                        <p:tgtEl>
                                          <p:spTgt spid="46"/>
                                        </p:tgtEl>
                                      </p:cBhvr>
                                    </p:animEffect>
                                    <p:anim calcmode="lin" valueType="num">
                                      <p:cBhvr>
                                        <p:cTn id="126" dur="1000" fill="hold"/>
                                        <p:tgtEl>
                                          <p:spTgt spid="46"/>
                                        </p:tgtEl>
                                        <p:attrNameLst>
                                          <p:attrName>ppt_x</p:attrName>
                                        </p:attrNameLst>
                                      </p:cBhvr>
                                      <p:tavLst>
                                        <p:tav tm="0">
                                          <p:val>
                                            <p:strVal val="#ppt_x"/>
                                          </p:val>
                                        </p:tav>
                                        <p:tav tm="100000">
                                          <p:val>
                                            <p:strVal val="#ppt_x"/>
                                          </p:val>
                                        </p:tav>
                                      </p:tavLst>
                                    </p:anim>
                                    <p:anim calcmode="lin" valueType="num">
                                      <p:cBhvr>
                                        <p:cTn id="127"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pression.psd"/>
          <p:cNvPicPr>
            <a:picLocks noChangeAspect="1"/>
          </p:cNvPicPr>
          <p:nvPr/>
        </p:nvPicPr>
        <p:blipFill>
          <a:blip r:embed="rId3"/>
          <a:stretch>
            <a:fillRect/>
          </a:stretch>
        </p:blipFill>
        <p:spPr>
          <a:xfrm>
            <a:off x="614362" y="1160462"/>
            <a:ext cx="5546732" cy="4008438"/>
          </a:xfrm>
          <a:prstGeom prst="rect">
            <a:avLst/>
          </a:prstGeom>
        </p:spPr>
      </p:pic>
      <p:sp>
        <p:nvSpPr>
          <p:cNvPr id="5" name="Left Arrow 4"/>
          <p:cNvSpPr/>
          <p:nvPr/>
        </p:nvSpPr>
        <p:spPr>
          <a:xfrm>
            <a:off x="4368800" y="5067300"/>
            <a:ext cx="1270000" cy="330200"/>
          </a:xfrm>
          <a:prstGeom prst="leftArrow">
            <a:avLst/>
          </a:prstGeom>
          <a:solidFill>
            <a:srgbClr val="003F5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Left Arrow 6"/>
          <p:cNvSpPr/>
          <p:nvPr/>
        </p:nvSpPr>
        <p:spPr>
          <a:xfrm flipH="1">
            <a:off x="1181100" y="5067300"/>
            <a:ext cx="1117600" cy="330200"/>
          </a:xfrm>
          <a:prstGeom prst="leftArrow">
            <a:avLst>
              <a:gd name="adj1" fmla="val 50000"/>
              <a:gd name="adj2" fmla="val 50000"/>
            </a:avLst>
          </a:prstGeom>
          <a:solidFill>
            <a:srgbClr val="003F5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2057400" y="736600"/>
            <a:ext cx="3086100" cy="553998"/>
          </a:xfrm>
          <a:prstGeom prst="rect">
            <a:avLst/>
          </a:prstGeom>
          <a:noFill/>
        </p:spPr>
        <p:txBody>
          <a:bodyPr wrap="square" rtlCol="0">
            <a:spAutoFit/>
          </a:bodyPr>
          <a:lstStyle/>
          <a:p>
            <a:r>
              <a:rPr lang="en-US" sz="3000" dirty="0">
                <a:solidFill>
                  <a:schemeClr val="tx2"/>
                </a:solidFill>
              </a:rPr>
              <a:t>COMPRESSION</a:t>
            </a:r>
          </a:p>
        </p:txBody>
      </p:sp>
      <p:pic>
        <p:nvPicPr>
          <p:cNvPr id="9" name="Picture 8" descr="Tension.psd"/>
          <p:cNvPicPr>
            <a:picLocks noChangeAspect="1"/>
          </p:cNvPicPr>
          <p:nvPr/>
        </p:nvPicPr>
        <p:blipFill>
          <a:blip r:embed="rId4"/>
          <a:srcRect t="2703"/>
          <a:stretch>
            <a:fillRect/>
          </a:stretch>
        </p:blipFill>
        <p:spPr>
          <a:xfrm>
            <a:off x="5854701" y="2400300"/>
            <a:ext cx="5951036" cy="1714499"/>
          </a:xfrm>
          <a:prstGeom prst="rect">
            <a:avLst/>
          </a:prstGeom>
        </p:spPr>
      </p:pic>
      <p:sp>
        <p:nvSpPr>
          <p:cNvPr id="11" name="Left Arrow 10"/>
          <p:cNvSpPr/>
          <p:nvPr/>
        </p:nvSpPr>
        <p:spPr>
          <a:xfrm flipH="1">
            <a:off x="9156700" y="5041900"/>
            <a:ext cx="1117600" cy="330200"/>
          </a:xfrm>
          <a:prstGeom prst="leftArrow">
            <a:avLst>
              <a:gd name="adj1" fmla="val 50000"/>
              <a:gd name="adj2" fmla="val 50000"/>
            </a:avLst>
          </a:prstGeom>
          <a:solidFill>
            <a:srgbClr val="003F5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Left Arrow 11"/>
          <p:cNvSpPr/>
          <p:nvPr/>
        </p:nvSpPr>
        <p:spPr>
          <a:xfrm>
            <a:off x="7835900" y="5029200"/>
            <a:ext cx="1270000" cy="330200"/>
          </a:xfrm>
          <a:prstGeom prst="leftArrow">
            <a:avLst/>
          </a:prstGeom>
          <a:solidFill>
            <a:srgbClr val="003F5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8089900" y="723900"/>
            <a:ext cx="2374900" cy="569387"/>
          </a:xfrm>
          <a:prstGeom prst="rect">
            <a:avLst/>
          </a:prstGeom>
          <a:noFill/>
        </p:spPr>
        <p:txBody>
          <a:bodyPr wrap="square" rtlCol="0">
            <a:spAutoFit/>
          </a:bodyPr>
          <a:lstStyle/>
          <a:p>
            <a:r>
              <a:rPr lang="en-US" sz="3000" dirty="0">
                <a:solidFill>
                  <a:schemeClr val="tx2"/>
                </a:solidFill>
              </a:rPr>
              <a:t>TENSION</a:t>
            </a:r>
          </a:p>
        </p:txBody>
      </p:sp>
      <p:sp>
        <p:nvSpPr>
          <p:cNvPr id="14" name="TextBox 13"/>
          <p:cNvSpPr txBox="1"/>
          <p:nvPr/>
        </p:nvSpPr>
        <p:spPr>
          <a:xfrm>
            <a:off x="2616200" y="5499100"/>
            <a:ext cx="1676400" cy="754053"/>
          </a:xfrm>
          <a:prstGeom prst="rect">
            <a:avLst/>
          </a:prstGeom>
          <a:noFill/>
        </p:spPr>
        <p:txBody>
          <a:bodyPr wrap="square" rtlCol="0">
            <a:spAutoFit/>
          </a:bodyPr>
          <a:lstStyle/>
          <a:p>
            <a:r>
              <a:rPr lang="en-US" sz="4300" spc="300" dirty="0">
                <a:solidFill>
                  <a:schemeClr val="tx2"/>
                </a:solidFill>
              </a:rPr>
              <a:t>PUSH</a:t>
            </a:r>
          </a:p>
        </p:txBody>
      </p:sp>
      <p:sp>
        <p:nvSpPr>
          <p:cNvPr id="15" name="TextBox 14"/>
          <p:cNvSpPr txBox="1"/>
          <p:nvPr/>
        </p:nvSpPr>
        <p:spPr>
          <a:xfrm>
            <a:off x="8382000" y="5422900"/>
            <a:ext cx="1676400" cy="754053"/>
          </a:xfrm>
          <a:prstGeom prst="rect">
            <a:avLst/>
          </a:prstGeom>
          <a:noFill/>
        </p:spPr>
        <p:txBody>
          <a:bodyPr wrap="square" rtlCol="0">
            <a:spAutoFit/>
          </a:bodyPr>
          <a:lstStyle/>
          <a:p>
            <a:r>
              <a:rPr lang="en-US" sz="4300" spc="300" dirty="0">
                <a:solidFill>
                  <a:schemeClr val="tx2"/>
                </a:solidFill>
              </a:rPr>
              <a:t>PULL</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0" presetClass="path" presetSubtype="0" accel="50000" decel="50000" fill="hold" grpId="0" nodeType="withEffect">
                                  <p:stCondLst>
                                    <p:cond delay="0"/>
                                  </p:stCondLst>
                                  <p:childTnLst>
                                    <p:animMotion origin="layout" path="M 3.33333E-6 -2.96296E-6 L -0.08542 0.00185 " pathEditMode="relative" ptsTypes="AA">
                                      <p:cBhvr>
                                        <p:cTn id="8" dur="2000" fill="hold"/>
                                        <p:tgtEl>
                                          <p:spTgt spid="5"/>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1.66667E-6 -2.96296E-6 L 0.09271 -0.00185 " pathEditMode="relative" rAng="0" ptsTypes="AA">
                                      <p:cBhvr>
                                        <p:cTn id="10" dur="2000" fill="hold"/>
                                        <p:tgtEl>
                                          <p:spTgt spid="7"/>
                                        </p:tgtEl>
                                        <p:attrNameLst>
                                          <p:attrName>ppt_x</p:attrName>
                                          <p:attrName>ppt_y</p:attrName>
                                        </p:attrNameLst>
                                      </p:cBhvr>
                                      <p:rCtr x="4600" y="-100"/>
                                    </p:animMotion>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2000" fill="hold"/>
                                        <p:tgtEl>
                                          <p:spTgt spid="14"/>
                                        </p:tgtEl>
                                        <p:attrNameLst>
                                          <p:attrName>ppt_w</p:attrName>
                                        </p:attrNameLst>
                                      </p:cBhvr>
                                      <p:tavLst>
                                        <p:tav tm="0">
                                          <p:val>
                                            <p:strVal val="#ppt_w+.3"/>
                                          </p:val>
                                        </p:tav>
                                        <p:tav tm="100000">
                                          <p:val>
                                            <p:strVal val="#ppt_w"/>
                                          </p:val>
                                        </p:tav>
                                      </p:tavLst>
                                    </p:anim>
                                    <p:anim calcmode="lin" valueType="num">
                                      <p:cBhvr>
                                        <p:cTn id="16" dur="2000" fill="hold"/>
                                        <p:tgtEl>
                                          <p:spTgt spid="14"/>
                                        </p:tgtEl>
                                        <p:attrNameLst>
                                          <p:attrName>ppt_h</p:attrName>
                                        </p:attrNameLst>
                                      </p:cBhvr>
                                      <p:tavLst>
                                        <p:tav tm="0">
                                          <p:val>
                                            <p:strVal val="#ppt_h"/>
                                          </p:val>
                                        </p:tav>
                                        <p:tav tm="100000">
                                          <p:val>
                                            <p:strVal val="#ppt_h"/>
                                          </p:val>
                                        </p:tav>
                                      </p:tavLst>
                                    </p:anim>
                                    <p:animEffect transition="in" filter="fade">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1" nodeType="click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1" nodeType="click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par>
                                <p:cTn id="34" presetID="0" presetClass="path" presetSubtype="0" accel="50000" decel="50000" fill="hold" grpId="0" nodeType="withEffect">
                                  <p:stCondLst>
                                    <p:cond delay="0"/>
                                  </p:stCondLst>
                                  <p:childTnLst>
                                    <p:animMotion origin="layout" path="M 1.66667E-6 -2.96296E-6 L 0.09271 -0.00185 " pathEditMode="relative" rAng="0" ptsTypes="AA">
                                      <p:cBhvr>
                                        <p:cTn id="35" dur="2000" fill="hold"/>
                                        <p:tgtEl>
                                          <p:spTgt spid="11"/>
                                        </p:tgtEl>
                                        <p:attrNameLst>
                                          <p:attrName>ppt_x</p:attrName>
                                          <p:attrName>ppt_y</p:attrName>
                                        </p:attrNameLst>
                                      </p:cBhvr>
                                      <p:rCtr x="4600" y="-100"/>
                                    </p:animMotion>
                                  </p:childTnLst>
                                </p:cTn>
                              </p:par>
                              <p:par>
                                <p:cTn id="36" presetID="0" presetClass="path" presetSubtype="0" accel="50000" decel="50000" fill="hold" grpId="0" nodeType="withEffect">
                                  <p:stCondLst>
                                    <p:cond delay="0"/>
                                  </p:stCondLst>
                                  <p:childTnLst>
                                    <p:animMotion origin="layout" path="M 3.33333E-6 -2.96296E-6 L -0.08542 0.00185 " pathEditMode="relative" ptsTypes="AA">
                                      <p:cBhvr>
                                        <p:cTn id="37" dur="2000" fill="hold"/>
                                        <p:tgtEl>
                                          <p:spTgt spid="12"/>
                                        </p:tgtEl>
                                        <p:attrNameLst>
                                          <p:attrName>ppt_x</p:attrName>
                                          <p:attrName>ppt_y</p:attrName>
                                        </p:attrNameLst>
                                      </p:cBhvr>
                                    </p:animMotion>
                                  </p:childTnLst>
                                </p:cTn>
                              </p:par>
                              <p:par>
                                <p:cTn id="38" presetID="55" presetClass="entr" presetSubtype="0" fill="hold" grpId="0" nodeType="withEffect">
                                  <p:stCondLst>
                                    <p:cond delay="0"/>
                                  </p:stCondLst>
                                  <p:iterate type="wd">
                                    <p:tmPct val="10000"/>
                                  </p:iterate>
                                  <p:childTnLst>
                                    <p:set>
                                      <p:cBhvr>
                                        <p:cTn id="39" dur="1" fill="hold">
                                          <p:stCondLst>
                                            <p:cond delay="0"/>
                                          </p:stCondLst>
                                        </p:cTn>
                                        <p:tgtEl>
                                          <p:spTgt spid="15"/>
                                        </p:tgtEl>
                                        <p:attrNameLst>
                                          <p:attrName>style.visibility</p:attrName>
                                        </p:attrNameLst>
                                      </p:cBhvr>
                                      <p:to>
                                        <p:strVal val="visible"/>
                                      </p:to>
                                    </p:set>
                                    <p:anim calcmode="lin" valueType="num">
                                      <p:cBhvr>
                                        <p:cTn id="40" dur="2000" fill="hold"/>
                                        <p:tgtEl>
                                          <p:spTgt spid="15"/>
                                        </p:tgtEl>
                                        <p:attrNameLst>
                                          <p:attrName>ppt_w</p:attrName>
                                        </p:attrNameLst>
                                      </p:cBhvr>
                                      <p:tavLst>
                                        <p:tav tm="0">
                                          <p:val>
                                            <p:strVal val="#ppt_w*0.70"/>
                                          </p:val>
                                        </p:tav>
                                        <p:tav tm="100000">
                                          <p:val>
                                            <p:strVal val="#ppt_w"/>
                                          </p:val>
                                        </p:tav>
                                      </p:tavLst>
                                    </p:anim>
                                    <p:anim calcmode="lin" valueType="num">
                                      <p:cBhvr>
                                        <p:cTn id="41" dur="2000" fill="hold"/>
                                        <p:tgtEl>
                                          <p:spTgt spid="15"/>
                                        </p:tgtEl>
                                        <p:attrNameLst>
                                          <p:attrName>ppt_h</p:attrName>
                                        </p:attrNameLst>
                                      </p:cBhvr>
                                      <p:tavLst>
                                        <p:tav tm="0">
                                          <p:val>
                                            <p:strVal val="#ppt_h"/>
                                          </p:val>
                                        </p:tav>
                                        <p:tav tm="100000">
                                          <p:val>
                                            <p:strVal val="#ppt_h"/>
                                          </p:val>
                                        </p:tav>
                                      </p:tavLst>
                                    </p:anim>
                                    <p:animEffect transition="in" filter="fade">
                                      <p:cBhvr>
                                        <p:cTn id="42" dur="2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p:bldP spid="11" grpId="0" animBg="1"/>
      <p:bldP spid="11" grpId="1" animBg="1"/>
      <p:bldP spid="12" grpId="0" animBg="1"/>
      <p:bldP spid="12" grpId="1" animBg="1"/>
      <p:bldP spid="13" grpId="0"/>
      <p:bldP spid="14" grpId="0"/>
      <p:bldP spid="15"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urch Tie LOW RES.jpg"/>
          <p:cNvPicPr>
            <a:picLocks noChangeAspect="1"/>
          </p:cNvPicPr>
          <p:nvPr/>
        </p:nvPicPr>
        <p:blipFill>
          <a:blip r:embed="rId3"/>
          <a:srcRect t="2534" b="22326"/>
          <a:stretch>
            <a:fillRect/>
          </a:stretch>
        </p:blipFill>
        <p:spPr>
          <a:xfrm>
            <a:off x="0" y="-12700"/>
            <a:ext cx="12192000" cy="6870700"/>
          </a:xfrm>
          <a:prstGeom prst="rect">
            <a:avLst/>
          </a:prstGeom>
        </p:spPr>
      </p:pic>
      <p:sp>
        <p:nvSpPr>
          <p:cNvPr id="7" name="Right Arrow 6"/>
          <p:cNvSpPr/>
          <p:nvPr/>
        </p:nvSpPr>
        <p:spPr>
          <a:xfrm rot="2044365">
            <a:off x="3286543" y="220708"/>
            <a:ext cx="2360627" cy="446993"/>
          </a:xfrm>
          <a:prstGeom prst="rightArrow">
            <a:avLst/>
          </a:prstGeom>
          <a:solidFill>
            <a:srgbClr val="800000">
              <a:alpha val="4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Left Arrow 7"/>
          <p:cNvSpPr/>
          <p:nvPr/>
        </p:nvSpPr>
        <p:spPr>
          <a:xfrm rot="2205316">
            <a:off x="7807466" y="1821414"/>
            <a:ext cx="2723610" cy="468094"/>
          </a:xfrm>
          <a:prstGeom prst="leftArrow">
            <a:avLst/>
          </a:prstGeom>
          <a:solidFill>
            <a:srgbClr val="800000">
              <a:alpha val="6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933700" y="1896527"/>
            <a:ext cx="1231900" cy="1138773"/>
          </a:xfrm>
          <a:prstGeom prst="rect">
            <a:avLst/>
          </a:prstGeom>
          <a:noFill/>
        </p:spPr>
        <p:txBody>
          <a:bodyPr wrap="square" rtlCol="0">
            <a:spAutoFit/>
          </a:bodyPr>
          <a:lstStyle/>
          <a:p>
            <a:r>
              <a:rPr lang="en-US" sz="6800" dirty="0">
                <a:solidFill>
                  <a:schemeClr val="accent1"/>
                </a:solidFill>
              </a:rPr>
              <a:t>TIE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1" nodeType="clickEffect">
                                  <p:stCondLst>
                                    <p:cond delay="0"/>
                                  </p:stCondLst>
                                  <p:childTnLst>
                                    <p:animMotion origin="layout" path="M -0.05937 -0.05463 L 0.52188 0.65092 " pathEditMode="relative" rAng="0" ptsTypes="AA">
                                      <p:cBhvr>
                                        <p:cTn id="10" dur="5000" fill="hold"/>
                                        <p:tgtEl>
                                          <p:spTgt spid="7"/>
                                        </p:tgtEl>
                                        <p:attrNameLst>
                                          <p:attrName>ppt_x</p:attrName>
                                          <p:attrName>ppt_y</p:attrName>
                                        </p:attrNameLst>
                                      </p:cBhvr>
                                      <p:rCtr x="29100" y="35300"/>
                                    </p:animMotion>
                                  </p:childTnLst>
                                </p:cTn>
                              </p:par>
                              <p:par>
                                <p:cTn id="11" presetID="0" presetClass="path" presetSubtype="0" accel="50000" decel="50000" fill="hold" grpId="0" nodeType="withEffect">
                                  <p:stCondLst>
                                    <p:cond delay="0"/>
                                  </p:stCondLst>
                                  <p:childTnLst>
                                    <p:animMotion origin="layout" path="M 0.06875 0.09305 L -0.24895 -0.33473 " pathEditMode="relative" ptsTypes="AA">
                                      <p:cBhvr>
                                        <p:cTn id="12" dur="5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rcRect r="50333"/>
              <a:stretch>
                <a:fillRect/>
              </a:stretch>
            </p:blipFill>
          </mc:Choice>
          <mc:Fallback>
            <p:blipFill>
              <a:blip r:embed="rId4"/>
              <a:srcRect r="50333"/>
              <a:stretch>
                <a:fillRect/>
              </a:stretch>
            </p:blipFill>
          </mc:Fallback>
        </mc:AlternateContent>
        <p:spPr>
          <a:xfrm>
            <a:off x="812800" y="1358899"/>
            <a:ext cx="2844800" cy="4047575"/>
          </a:xfrm>
          <a:prstGeom prst="rect">
            <a:avLst/>
          </a:prstGeom>
        </p:spPr>
      </p:pic>
      <p:pic>
        <p:nvPicPr>
          <p:cNvPr id="5" name="Picture 4"/>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rcRect l="56980"/>
              <a:stretch>
                <a:fillRect/>
              </a:stretch>
            </p:blipFill>
          </mc:Choice>
          <mc:Fallback>
            <p:blipFill>
              <a:blip r:embed="rId4"/>
              <a:srcRect l="56980"/>
              <a:stretch>
                <a:fillRect/>
              </a:stretch>
            </p:blipFill>
          </mc:Fallback>
        </mc:AlternateContent>
        <p:spPr>
          <a:xfrm>
            <a:off x="4064000" y="1358899"/>
            <a:ext cx="3365500" cy="4047575"/>
          </a:xfrm>
          <a:prstGeom prst="rect">
            <a:avLst/>
          </a:prstGeom>
        </p:spPr>
      </p:pic>
      <p:sp>
        <p:nvSpPr>
          <p:cNvPr id="6" name="TextBox 5"/>
          <p:cNvSpPr txBox="1"/>
          <p:nvPr/>
        </p:nvSpPr>
        <p:spPr>
          <a:xfrm>
            <a:off x="7759700" y="571500"/>
            <a:ext cx="3987800" cy="769441"/>
          </a:xfrm>
          <a:prstGeom prst="rect">
            <a:avLst/>
          </a:prstGeom>
          <a:noFill/>
        </p:spPr>
        <p:txBody>
          <a:bodyPr wrap="square" rtlCol="0">
            <a:spAutoFit/>
          </a:bodyPr>
          <a:lstStyle/>
          <a:p>
            <a:r>
              <a:rPr lang="en-US" sz="4400" dirty="0">
                <a:solidFill>
                  <a:srgbClr val="44546A"/>
                </a:solidFill>
              </a:rPr>
              <a:t>ANCHORS</a:t>
            </a:r>
          </a:p>
        </p:txBody>
      </p:sp>
      <p:sp>
        <p:nvSpPr>
          <p:cNvPr id="7" name="TextBox 6"/>
          <p:cNvSpPr txBox="1"/>
          <p:nvPr/>
        </p:nvSpPr>
        <p:spPr>
          <a:xfrm>
            <a:off x="7823200" y="1663700"/>
            <a:ext cx="4140200" cy="3724097"/>
          </a:xfrm>
          <a:prstGeom prst="rect">
            <a:avLst/>
          </a:prstGeom>
          <a:noFill/>
        </p:spPr>
        <p:txBody>
          <a:bodyPr wrap="square" rtlCol="0">
            <a:spAutoFit/>
          </a:bodyPr>
          <a:lstStyle/>
          <a:p>
            <a:r>
              <a:rPr lang="en-US" sz="2400" dirty="0">
                <a:solidFill>
                  <a:srgbClr val="595959"/>
                </a:solidFill>
              </a:rPr>
              <a:t>Choice of anchor is normally determined by:</a:t>
            </a:r>
          </a:p>
          <a:p>
            <a:endParaRPr lang="en-US" sz="2400" dirty="0">
              <a:solidFill>
                <a:srgbClr val="595959"/>
              </a:solidFill>
            </a:endParaRPr>
          </a:p>
          <a:p>
            <a:pPr lvl="1">
              <a:spcAft>
                <a:spcPts val="1200"/>
              </a:spcAft>
              <a:buFont typeface="Arial"/>
              <a:buChar char="•"/>
            </a:pPr>
            <a:r>
              <a:rPr lang="en-US" sz="2400" dirty="0">
                <a:solidFill>
                  <a:srgbClr val="595959"/>
                </a:solidFill>
              </a:rPr>
              <a:t> required strength</a:t>
            </a:r>
          </a:p>
          <a:p>
            <a:pPr lvl="1">
              <a:spcAft>
                <a:spcPts val="1200"/>
              </a:spcAft>
              <a:buFont typeface="Arial"/>
              <a:buChar char="•"/>
            </a:pPr>
            <a:r>
              <a:rPr lang="en-US" sz="2400" dirty="0">
                <a:solidFill>
                  <a:srgbClr val="595959"/>
                </a:solidFill>
              </a:rPr>
              <a:t> material that the anchor is being fastened to </a:t>
            </a:r>
          </a:p>
          <a:p>
            <a:pPr lvl="1">
              <a:spcAft>
                <a:spcPts val="1200"/>
              </a:spcAft>
              <a:buFont typeface="Arial"/>
              <a:buChar char="•"/>
            </a:pPr>
            <a:r>
              <a:rPr lang="en-US" sz="2400" dirty="0">
                <a:solidFill>
                  <a:srgbClr val="595959"/>
                </a:solidFill>
              </a:rPr>
              <a:t> compatibility with the other tie components</a:t>
            </a:r>
          </a:p>
        </p:txBody>
      </p:sp>
    </p:spTree>
  </p:cSld>
  <p:clrMapOvr>
    <a:masterClrMapping/>
  </p:clrMapOvr>
  <p:transition spd="slow"/>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292100" y="329483"/>
            <a:ext cx="8671958" cy="5804617"/>
          </a:xfrm>
          <a:prstGeom prst="rect">
            <a:avLst/>
          </a:prstGeom>
        </p:spPr>
      </p:pic>
      <p:sp>
        <p:nvSpPr>
          <p:cNvPr id="8" name="TextBox 7"/>
          <p:cNvSpPr txBox="1"/>
          <p:nvPr/>
        </p:nvSpPr>
        <p:spPr>
          <a:xfrm>
            <a:off x="7277100" y="4089400"/>
            <a:ext cx="4495800" cy="1446550"/>
          </a:xfrm>
          <a:prstGeom prst="rect">
            <a:avLst/>
          </a:prstGeom>
          <a:noFill/>
        </p:spPr>
        <p:txBody>
          <a:bodyPr wrap="square" rtlCol="0">
            <a:spAutoFit/>
          </a:bodyPr>
          <a:lstStyle/>
          <a:p>
            <a:pPr algn="ctr"/>
            <a:r>
              <a:rPr lang="en-US" sz="4400" cap="all" dirty="0">
                <a:solidFill>
                  <a:schemeClr val="tx2"/>
                </a:solidFill>
              </a:rPr>
              <a:t>VERTICAL TIE SPACING</a:t>
            </a:r>
          </a:p>
        </p:txBody>
      </p:sp>
    </p:spTree>
  </p:cSld>
  <p:clrMapOvr>
    <a:masterClrMapping/>
  </p:clrMapOvr>
  <p:transition spd="slow"/>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298695" y="349250"/>
            <a:ext cx="6718055" cy="5899150"/>
          </a:xfrm>
          <a:prstGeom prst="rect">
            <a:avLst/>
          </a:prstGeom>
        </p:spPr>
      </p:pic>
      <p:sp>
        <p:nvSpPr>
          <p:cNvPr id="5" name="TextBox 4"/>
          <p:cNvSpPr txBox="1"/>
          <p:nvPr/>
        </p:nvSpPr>
        <p:spPr>
          <a:xfrm>
            <a:off x="7277100" y="4089400"/>
            <a:ext cx="4495800" cy="1446550"/>
          </a:xfrm>
          <a:prstGeom prst="rect">
            <a:avLst/>
          </a:prstGeom>
          <a:noFill/>
        </p:spPr>
        <p:txBody>
          <a:bodyPr wrap="square" rtlCol="0">
            <a:spAutoFit/>
          </a:bodyPr>
          <a:lstStyle/>
          <a:p>
            <a:pPr algn="ctr"/>
            <a:r>
              <a:rPr lang="en-US" sz="4400" cap="all" dirty="0">
                <a:solidFill>
                  <a:schemeClr val="tx2"/>
                </a:solidFill>
              </a:rPr>
              <a:t>HORIZONTAL TIE SPACING</a:t>
            </a:r>
          </a:p>
        </p:txBody>
      </p:sp>
    </p:spTree>
  </p:cSld>
  <p:clrMapOvr>
    <a:masterClrMapping/>
  </p:clrMapOvr>
  <p:transition spd="slow"/>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3930650" y="177800"/>
            <a:ext cx="1365250" cy="5854700"/>
            <a:chOff x="3016250" y="165100"/>
            <a:chExt cx="1365250" cy="5854700"/>
          </a:xfrm>
        </p:grpSpPr>
        <p:pic>
          <p:nvPicPr>
            <p:cNvPr id="5" name="Picture 4" descr="201682519609.jpg"/>
            <p:cNvPicPr>
              <a:picLocks noChangeAspect="1"/>
            </p:cNvPicPr>
            <p:nvPr/>
          </p:nvPicPr>
          <p:blipFill>
            <a:blip r:embed="rId3"/>
            <a:srcRect t="6538" b="12606"/>
            <a:stretch>
              <a:fillRect/>
            </a:stretch>
          </p:blipFill>
          <p:spPr>
            <a:xfrm>
              <a:off x="3016250" y="4838700"/>
              <a:ext cx="1352550" cy="1181100"/>
            </a:xfrm>
            <a:prstGeom prst="rect">
              <a:avLst/>
            </a:prstGeom>
          </p:spPr>
        </p:pic>
        <p:pic>
          <p:nvPicPr>
            <p:cNvPr id="6" name="Picture 5" descr="201682519609.jpg"/>
            <p:cNvPicPr>
              <a:picLocks noChangeAspect="1"/>
            </p:cNvPicPr>
            <p:nvPr/>
          </p:nvPicPr>
          <p:blipFill>
            <a:blip r:embed="rId3"/>
            <a:srcRect t="6538" b="12606"/>
            <a:stretch>
              <a:fillRect/>
            </a:stretch>
          </p:blipFill>
          <p:spPr>
            <a:xfrm>
              <a:off x="3028950" y="3670300"/>
              <a:ext cx="1352550" cy="1181100"/>
            </a:xfrm>
            <a:prstGeom prst="rect">
              <a:avLst/>
            </a:prstGeom>
          </p:spPr>
        </p:pic>
        <p:pic>
          <p:nvPicPr>
            <p:cNvPr id="7" name="Picture 6" descr="201682519609.jpg"/>
            <p:cNvPicPr>
              <a:picLocks noChangeAspect="1"/>
            </p:cNvPicPr>
            <p:nvPr/>
          </p:nvPicPr>
          <p:blipFill>
            <a:blip r:embed="rId3"/>
            <a:srcRect t="6538" b="12606"/>
            <a:stretch>
              <a:fillRect/>
            </a:stretch>
          </p:blipFill>
          <p:spPr>
            <a:xfrm>
              <a:off x="3028950" y="2514600"/>
              <a:ext cx="1352550" cy="1181100"/>
            </a:xfrm>
            <a:prstGeom prst="rect">
              <a:avLst/>
            </a:prstGeom>
          </p:spPr>
        </p:pic>
        <p:pic>
          <p:nvPicPr>
            <p:cNvPr id="8" name="Picture 7" descr="201682519609.jpg"/>
            <p:cNvPicPr>
              <a:picLocks noChangeAspect="1"/>
            </p:cNvPicPr>
            <p:nvPr/>
          </p:nvPicPr>
          <p:blipFill>
            <a:blip r:embed="rId3"/>
            <a:srcRect t="6538" b="12606"/>
            <a:stretch>
              <a:fillRect/>
            </a:stretch>
          </p:blipFill>
          <p:spPr>
            <a:xfrm>
              <a:off x="3028950" y="1346200"/>
              <a:ext cx="1352550" cy="1181100"/>
            </a:xfrm>
            <a:prstGeom prst="rect">
              <a:avLst/>
            </a:prstGeom>
          </p:spPr>
        </p:pic>
        <p:pic>
          <p:nvPicPr>
            <p:cNvPr id="9" name="Picture 8" descr="201682519609.jpg"/>
            <p:cNvPicPr>
              <a:picLocks noChangeAspect="1"/>
            </p:cNvPicPr>
            <p:nvPr/>
          </p:nvPicPr>
          <p:blipFill>
            <a:blip r:embed="rId3"/>
            <a:srcRect t="6538" b="12606"/>
            <a:stretch>
              <a:fillRect/>
            </a:stretch>
          </p:blipFill>
          <p:spPr>
            <a:xfrm>
              <a:off x="3028950" y="165100"/>
              <a:ext cx="1352550" cy="1181100"/>
            </a:xfrm>
            <a:prstGeom prst="rect">
              <a:avLst/>
            </a:prstGeom>
          </p:spPr>
        </p:pic>
      </p:grpSp>
      <p:sp>
        <p:nvSpPr>
          <p:cNvPr id="10" name="TextBox 9"/>
          <p:cNvSpPr txBox="1"/>
          <p:nvPr/>
        </p:nvSpPr>
        <p:spPr>
          <a:xfrm>
            <a:off x="5473700" y="228600"/>
            <a:ext cx="6400800" cy="769441"/>
          </a:xfrm>
          <a:prstGeom prst="rect">
            <a:avLst/>
          </a:prstGeom>
          <a:noFill/>
        </p:spPr>
        <p:txBody>
          <a:bodyPr wrap="square" rtlCol="0">
            <a:spAutoFit/>
          </a:bodyPr>
          <a:lstStyle/>
          <a:p>
            <a:r>
              <a:rPr lang="en-US" sz="4400" dirty="0">
                <a:solidFill>
                  <a:schemeClr val="tx2"/>
                </a:solidFill>
              </a:rPr>
              <a:t>GUYS (OR GUY WIRES)</a:t>
            </a:r>
          </a:p>
        </p:txBody>
      </p:sp>
      <p:cxnSp>
        <p:nvCxnSpPr>
          <p:cNvPr id="17" name="Straight Arrow Connector 16"/>
          <p:cNvCxnSpPr/>
          <p:nvPr/>
        </p:nvCxnSpPr>
        <p:spPr>
          <a:xfrm rot="5400000">
            <a:off x="977900" y="2895600"/>
            <a:ext cx="3568700" cy="2908300"/>
          </a:xfrm>
          <a:prstGeom prst="straightConnector1">
            <a:avLst/>
          </a:prstGeom>
          <a:ln w="25400" cap="flat" cmpd="sng" algn="ctr">
            <a:solidFill>
              <a:srgbClr val="2D5E98"/>
            </a:solidFill>
            <a:prstDash val="solid"/>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16200000" flipH="1">
            <a:off x="4800600" y="2819400"/>
            <a:ext cx="3568700" cy="3060700"/>
          </a:xfrm>
          <a:prstGeom prst="straightConnector1">
            <a:avLst/>
          </a:prstGeom>
          <a:ln w="25400" cap="flat" cmpd="sng" algn="ctr">
            <a:solidFill>
              <a:srgbClr val="2D5E98"/>
            </a:solidFill>
            <a:prstDash val="solid"/>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5270500" y="5537200"/>
            <a:ext cx="2235200" cy="461665"/>
          </a:xfrm>
          <a:prstGeom prst="rect">
            <a:avLst/>
          </a:prstGeom>
          <a:noFill/>
        </p:spPr>
        <p:txBody>
          <a:bodyPr wrap="square" rtlCol="0">
            <a:spAutoFit/>
          </a:bodyPr>
          <a:lstStyle/>
          <a:p>
            <a:r>
              <a:rPr lang="en-US" sz="2400" dirty="0">
                <a:solidFill>
                  <a:schemeClr val="tx1">
                    <a:lumMod val="50000"/>
                    <a:lumOff val="50000"/>
                  </a:schemeClr>
                </a:solidFill>
              </a:rPr>
              <a:t>45</a:t>
            </a:r>
            <a:r>
              <a:rPr lang="en-US" sz="2400" baseline="30000" dirty="0">
                <a:solidFill>
                  <a:schemeClr val="tx1">
                    <a:lumMod val="50000"/>
                    <a:lumOff val="50000"/>
                  </a:schemeClr>
                </a:solidFill>
              </a:rPr>
              <a:t>o</a:t>
            </a:r>
            <a:r>
              <a:rPr lang="en-US" sz="2400" dirty="0">
                <a:solidFill>
                  <a:schemeClr val="tx1">
                    <a:lumMod val="50000"/>
                    <a:lumOff val="50000"/>
                  </a:schemeClr>
                </a:solidFill>
              </a:rPr>
              <a:t> angle</a:t>
            </a:r>
          </a:p>
        </p:txBody>
      </p:sp>
      <p:cxnSp>
        <p:nvCxnSpPr>
          <p:cNvPr id="30" name="Straight Connector 29"/>
          <p:cNvCxnSpPr/>
          <p:nvPr/>
        </p:nvCxnSpPr>
        <p:spPr>
          <a:xfrm>
            <a:off x="406400" y="6324600"/>
            <a:ext cx="112268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7442200" y="1028700"/>
            <a:ext cx="4749800" cy="3139321"/>
          </a:xfrm>
          <a:prstGeom prst="rect">
            <a:avLst/>
          </a:prstGeom>
          <a:noFill/>
        </p:spPr>
        <p:txBody>
          <a:bodyPr wrap="square" rtlCol="0">
            <a:spAutoFit/>
          </a:bodyPr>
          <a:lstStyle/>
          <a:p>
            <a:pPr>
              <a:spcAft>
                <a:spcPts val="1800"/>
              </a:spcAft>
              <a:buFont typeface="Arial"/>
              <a:buChar char="•"/>
            </a:pPr>
            <a:r>
              <a:rPr lang="en-US" sz="2400" dirty="0">
                <a:solidFill>
                  <a:srgbClr val="595959"/>
                </a:solidFill>
              </a:rPr>
              <a:t> used when ties not possible to provide stability and strength </a:t>
            </a:r>
          </a:p>
          <a:p>
            <a:pPr>
              <a:spcAft>
                <a:spcPts val="1800"/>
              </a:spcAft>
              <a:buFont typeface="Arial"/>
              <a:buChar char="•"/>
            </a:pPr>
            <a:r>
              <a:rPr lang="en-US" sz="2400" dirty="0">
                <a:solidFill>
                  <a:srgbClr val="595959"/>
                </a:solidFill>
              </a:rPr>
              <a:t> usually wire ropes anchored to the ground</a:t>
            </a:r>
          </a:p>
          <a:p>
            <a:pPr>
              <a:spcAft>
                <a:spcPts val="600"/>
              </a:spcAft>
              <a:buFont typeface="Arial"/>
              <a:buChar char="•"/>
            </a:pPr>
            <a:r>
              <a:rPr lang="en-US" sz="2400" dirty="0">
                <a:solidFill>
                  <a:srgbClr val="595959"/>
                </a:solidFill>
              </a:rPr>
              <a:t> must be designed by a qualified person</a:t>
            </a:r>
          </a:p>
        </p:txBody>
      </p:sp>
      <p:cxnSp>
        <p:nvCxnSpPr>
          <p:cNvPr id="33" name="Straight Arrow Connector 32"/>
          <p:cNvCxnSpPr/>
          <p:nvPr/>
        </p:nvCxnSpPr>
        <p:spPr>
          <a:xfrm rot="16200000" flipH="1">
            <a:off x="4864100" y="1600200"/>
            <a:ext cx="4787900" cy="4305300"/>
          </a:xfrm>
          <a:prstGeom prst="straightConnector1">
            <a:avLst/>
          </a:prstGeom>
          <a:ln w="28575" cap="flat" cmpd="sng" algn="ctr">
            <a:solidFill>
              <a:schemeClr val="accent2">
                <a:lumMod val="60000"/>
                <a:lumOff val="40000"/>
              </a:schemeClr>
            </a:solidFill>
            <a:prstDash val="solid"/>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rot="5400000">
            <a:off x="-177800" y="1651000"/>
            <a:ext cx="4635500" cy="4102100"/>
          </a:xfrm>
          <a:prstGeom prst="straightConnector1">
            <a:avLst/>
          </a:prstGeom>
          <a:ln w="28575" cap="flat" cmpd="sng" algn="ctr">
            <a:solidFill>
              <a:schemeClr val="accent2">
                <a:lumMod val="60000"/>
                <a:lumOff val="40000"/>
              </a:schemeClr>
            </a:solidFill>
            <a:prstDash val="solid"/>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Clr clrSpc="rgb" dir="cw">
                                      <p:cBhvr override="childStyle">
                                        <p:cTn id="11" dur="100" fill="hold"/>
                                        <p:tgtEl>
                                          <p:spTgt spid="2"/>
                                        </p:tgtEl>
                                        <p:attrNameLst>
                                          <p:attrName>style.color</p:attrName>
                                        </p:attrNameLst>
                                      </p:cBhvr>
                                      <p:to>
                                        <a:schemeClr val="accent2"/>
                                      </p:to>
                                    </p:animClr>
                                    <p:animClr clrSpc="rgb" dir="cw">
                                      <p:cBhvr>
                                        <p:cTn id="12" dur="100" fill="hold"/>
                                        <p:tgtEl>
                                          <p:spTgt spid="2"/>
                                        </p:tgtEl>
                                        <p:attrNameLst>
                                          <p:attrName>fillcolor</p:attrName>
                                        </p:attrNameLst>
                                      </p:cBhvr>
                                      <p:to>
                                        <a:schemeClr val="accent2"/>
                                      </p:to>
                                    </p:animClr>
                                    <p:set>
                                      <p:cBhvr>
                                        <p:cTn id="13" dur="100" fill="hold"/>
                                        <p:tgtEl>
                                          <p:spTgt spid="2"/>
                                        </p:tgtEl>
                                        <p:attrNameLst>
                                          <p:attrName>fill.type</p:attrName>
                                        </p:attrNameLst>
                                      </p:cBhvr>
                                      <p:to>
                                        <p:strVal val="solid"/>
                                      </p:to>
                                    </p:set>
                                    <p:set>
                                      <p:cBhvr>
                                        <p:cTn id="14" dur="100" fill="hold"/>
                                        <p:tgtEl>
                                          <p:spTgt spid="2"/>
                                        </p:tgtEl>
                                        <p:attrNameLst>
                                          <p:attrName>fill.on</p:attrName>
                                        </p:attrNameLst>
                                      </p:cBhvr>
                                      <p:to>
                                        <p:strVal val="true"/>
                                      </p:to>
                                    </p:set>
                                    <p:animRot by="120000">
                                      <p:cBhvr>
                                        <p:cTn id="15" dur="100" fill="hold">
                                          <p:stCondLst>
                                            <p:cond delay="0"/>
                                          </p:stCondLst>
                                        </p:cTn>
                                        <p:tgtEl>
                                          <p:spTgt spid="2"/>
                                        </p:tgtEl>
                                        <p:attrNameLst>
                                          <p:attrName>r</p:attrName>
                                        </p:attrNameLst>
                                      </p:cBhvr>
                                    </p:animRot>
                                    <p:animRot by="-240000">
                                      <p:cBhvr>
                                        <p:cTn id="16" dur="200" fill="hold">
                                          <p:stCondLst>
                                            <p:cond delay="200"/>
                                          </p:stCondLst>
                                        </p:cTn>
                                        <p:tgtEl>
                                          <p:spTgt spid="2"/>
                                        </p:tgtEl>
                                        <p:attrNameLst>
                                          <p:attrName>r</p:attrName>
                                        </p:attrNameLst>
                                      </p:cBhvr>
                                    </p:animRot>
                                    <p:animRot by="240000">
                                      <p:cBhvr>
                                        <p:cTn id="17" dur="200" fill="hold">
                                          <p:stCondLst>
                                            <p:cond delay="400"/>
                                          </p:stCondLst>
                                        </p:cTn>
                                        <p:tgtEl>
                                          <p:spTgt spid="2"/>
                                        </p:tgtEl>
                                        <p:attrNameLst>
                                          <p:attrName>r</p:attrName>
                                        </p:attrNameLst>
                                      </p:cBhvr>
                                    </p:animRot>
                                    <p:animRot by="-240000">
                                      <p:cBhvr>
                                        <p:cTn id="18" dur="200" fill="hold">
                                          <p:stCondLst>
                                            <p:cond delay="600"/>
                                          </p:stCondLst>
                                        </p:cTn>
                                        <p:tgtEl>
                                          <p:spTgt spid="2"/>
                                        </p:tgtEl>
                                        <p:attrNameLst>
                                          <p:attrName>r</p:attrName>
                                        </p:attrNameLst>
                                      </p:cBhvr>
                                    </p:animRot>
                                    <p:animRot by="120000">
                                      <p:cBhvr>
                                        <p:cTn id="19" dur="200" fill="hold">
                                          <p:stCondLst>
                                            <p:cond delay="800"/>
                                          </p:stCondLst>
                                        </p:cTn>
                                        <p:tgtEl>
                                          <p:spTgt spid="2"/>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6" presetClass="entr" presetSubtype="26"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Horizont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6"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Horizontal)">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Workers_on_suspended_scaffold_in_Korolyov.jpg"/>
          <p:cNvPicPr>
            <a:picLocks noChangeAspect="1"/>
          </p:cNvPicPr>
          <p:nvPr/>
        </p:nvPicPr>
        <p:blipFill>
          <a:blip r:embed="rId3"/>
          <a:srcRect t="26790" b="2198"/>
          <a:stretch>
            <a:fillRect/>
          </a:stretch>
        </p:blipFill>
        <p:spPr>
          <a:xfrm>
            <a:off x="6209405" y="1408164"/>
            <a:ext cx="5652395" cy="3949700"/>
          </a:xfrm>
          <a:prstGeom prst="rect">
            <a:avLst/>
          </a:prstGeom>
        </p:spPr>
      </p:pic>
      <p:sp>
        <p:nvSpPr>
          <p:cNvPr id="47" name="Rectangle 46"/>
          <p:cNvSpPr/>
          <p:nvPr/>
        </p:nvSpPr>
        <p:spPr>
          <a:xfrm>
            <a:off x="355600" y="5230588"/>
            <a:ext cx="5672310" cy="772764"/>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id-ID" dirty="0">
              <a:solidFill>
                <a:schemeClr val="accent1"/>
              </a:solidFill>
            </a:endParaRPr>
          </a:p>
        </p:txBody>
      </p:sp>
      <p:pic>
        <p:nvPicPr>
          <p:cNvPr id="31" name="Picture 30" descr="Rigger-Builder-Scaffold-Scaffolding-Worker-164001.jpg"/>
          <p:cNvPicPr>
            <a:picLocks noChangeAspect="1"/>
          </p:cNvPicPr>
          <p:nvPr/>
        </p:nvPicPr>
        <p:blipFill>
          <a:blip r:embed="rId4"/>
          <a:srcRect r="1889"/>
          <a:stretch>
            <a:fillRect/>
          </a:stretch>
        </p:blipFill>
        <p:spPr>
          <a:xfrm>
            <a:off x="358679" y="1407908"/>
            <a:ext cx="5661121" cy="3822700"/>
          </a:xfrm>
          <a:prstGeom prst="rect">
            <a:avLst/>
          </a:prstGeom>
        </p:spPr>
      </p:pic>
      <p:sp>
        <p:nvSpPr>
          <p:cNvPr id="48" name="Rectangle 47"/>
          <p:cNvSpPr/>
          <p:nvPr/>
        </p:nvSpPr>
        <p:spPr>
          <a:xfrm>
            <a:off x="6197600" y="5256244"/>
            <a:ext cx="5664200" cy="7727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accent4"/>
              </a:solidFill>
            </a:endParaRPr>
          </a:p>
        </p:txBody>
      </p:sp>
      <p:sp>
        <p:nvSpPr>
          <p:cNvPr id="33" name="TextBox 32"/>
          <p:cNvSpPr txBox="1"/>
          <p:nvPr/>
        </p:nvSpPr>
        <p:spPr>
          <a:xfrm>
            <a:off x="6482219" y="5326655"/>
            <a:ext cx="4947781" cy="584776"/>
          </a:xfrm>
          <a:prstGeom prst="rect">
            <a:avLst/>
          </a:prstGeom>
          <a:noFill/>
        </p:spPr>
        <p:txBody>
          <a:bodyPr wrap="square" rtlCol="0">
            <a:spAutoFit/>
          </a:bodyPr>
          <a:lstStyle/>
          <a:p>
            <a:pPr algn="ctr"/>
            <a:r>
              <a:rPr lang="id-ID" sz="3200" cap="all" dirty="0">
                <a:solidFill>
                  <a:srgbClr val="FFFFFF"/>
                </a:solidFill>
                <a:latin typeface="+mj-lt"/>
              </a:rPr>
              <a:t>Suspended Scaffold</a:t>
            </a:r>
            <a:endParaRPr lang="en-US" sz="3200" cap="all" dirty="0">
              <a:solidFill>
                <a:srgbClr val="FFFFFF"/>
              </a:solidFill>
              <a:latin typeface="+mj-lt"/>
            </a:endParaRPr>
          </a:p>
        </p:txBody>
      </p:sp>
      <p:sp>
        <p:nvSpPr>
          <p:cNvPr id="4" name="TextBox 3"/>
          <p:cNvSpPr txBox="1"/>
          <p:nvPr/>
        </p:nvSpPr>
        <p:spPr>
          <a:xfrm>
            <a:off x="756067" y="5326271"/>
            <a:ext cx="4947781" cy="584776"/>
          </a:xfrm>
          <a:prstGeom prst="rect">
            <a:avLst/>
          </a:prstGeom>
          <a:noFill/>
        </p:spPr>
        <p:txBody>
          <a:bodyPr wrap="square" rtlCol="0">
            <a:spAutoFit/>
          </a:bodyPr>
          <a:lstStyle/>
          <a:p>
            <a:pPr algn="ctr"/>
            <a:r>
              <a:rPr lang="id-ID" sz="3200" cap="all" dirty="0">
                <a:solidFill>
                  <a:schemeClr val="bg1"/>
                </a:solidFill>
                <a:latin typeface="+mj-lt"/>
              </a:rPr>
              <a:t>Supported Scaffold</a:t>
            </a:r>
            <a:endParaRPr lang="en-US" sz="3200" cap="all" dirty="0">
              <a:solidFill>
                <a:schemeClr val="bg1"/>
              </a:solidFill>
              <a:latin typeface="+mj-lt"/>
            </a:endParaRPr>
          </a:p>
        </p:txBody>
      </p:sp>
      <p:sp>
        <p:nvSpPr>
          <p:cNvPr id="8" name="TextBox 7"/>
          <p:cNvSpPr txBox="1"/>
          <p:nvPr/>
        </p:nvSpPr>
        <p:spPr>
          <a:xfrm>
            <a:off x="1947333" y="372887"/>
            <a:ext cx="7630584" cy="830997"/>
          </a:xfrm>
          <a:prstGeom prst="rect">
            <a:avLst/>
          </a:prstGeom>
          <a:noFill/>
        </p:spPr>
        <p:txBody>
          <a:bodyPr wrap="square" rtlCol="0">
            <a:spAutoFit/>
          </a:bodyPr>
          <a:lstStyle/>
          <a:p>
            <a:pPr algn="ctr"/>
            <a:r>
              <a:rPr lang="id-ID" sz="4800" cap="all" dirty="0">
                <a:solidFill>
                  <a:schemeClr val="accent1"/>
                </a:solidFill>
                <a:latin typeface="+mj-lt"/>
              </a:rPr>
              <a:t>Types of Scaffolds</a:t>
            </a:r>
            <a:endParaRPr lang="en-US" sz="4800" cap="all" dirty="0">
              <a:solidFill>
                <a:schemeClr val="accent1"/>
              </a:solidFill>
              <a:latin typeface="+mj-lt"/>
            </a:endParaRPr>
          </a:p>
        </p:txBody>
      </p:sp>
    </p:spTree>
    <p:extLst>
      <p:ext uri="{BB962C8B-B14F-4D97-AF65-F5344CB8AC3E}">
        <p14:creationId xmlns:p14="http://schemas.microsoft.com/office/powerpoint/2010/main" val="41535745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anim calcmode="lin" valueType="num">
                                      <p:cBhvr>
                                        <p:cTn id="15" dur="500" fill="hold"/>
                                        <p:tgtEl>
                                          <p:spTgt spid="31"/>
                                        </p:tgtEl>
                                        <p:attrNameLst>
                                          <p:attrName>ppt_x</p:attrName>
                                        </p:attrNameLst>
                                      </p:cBhvr>
                                      <p:tavLst>
                                        <p:tav tm="0">
                                          <p:val>
                                            <p:strVal val="#ppt_x"/>
                                          </p:val>
                                        </p:tav>
                                        <p:tav tm="100000">
                                          <p:val>
                                            <p:strVal val="#ppt_x"/>
                                          </p:val>
                                        </p:tav>
                                      </p:tavLst>
                                    </p:anim>
                                    <p:anim calcmode="lin" valueType="num">
                                      <p:cBhvr>
                                        <p:cTn id="16" dur="450" decel="100000" fill="hold"/>
                                        <p:tgtEl>
                                          <p:spTgt spid="31"/>
                                        </p:tgtEl>
                                        <p:attrNameLst>
                                          <p:attrName>ppt_y</p:attrName>
                                        </p:attrNameLst>
                                      </p:cBhvr>
                                      <p:tavLst>
                                        <p:tav tm="0">
                                          <p:val>
                                            <p:strVal val="#ppt_y+1"/>
                                          </p:val>
                                        </p:tav>
                                        <p:tav tm="100000">
                                          <p:val>
                                            <p:strVal val="#ppt_y-.03"/>
                                          </p:val>
                                        </p:tav>
                                      </p:tavLst>
                                    </p:anim>
                                    <p:anim calcmode="lin" valueType="num">
                                      <p:cBhvr>
                                        <p:cTn id="17" dur="50" accel="100000" fill="hold">
                                          <p:stCondLst>
                                            <p:cond delay="450"/>
                                          </p:stCondLst>
                                        </p:cTn>
                                        <p:tgtEl>
                                          <p:spTgt spid="31"/>
                                        </p:tgtEl>
                                        <p:attrNameLst>
                                          <p:attrName>ppt_y</p:attrName>
                                        </p:attrNameLst>
                                      </p:cBhvr>
                                      <p:tavLst>
                                        <p:tav tm="0">
                                          <p:val>
                                            <p:strVal val="#ppt_y-.03"/>
                                          </p:val>
                                        </p:tav>
                                        <p:tav tm="100000">
                                          <p:val>
                                            <p:strVal val="#ppt_y"/>
                                          </p:val>
                                        </p:tav>
                                      </p:tavLst>
                                    </p:anim>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wipe(down)">
                                      <p:cBhvr>
                                        <p:cTn id="21" dur="500"/>
                                        <p:tgtEl>
                                          <p:spTgt spid="47"/>
                                        </p:tgtEl>
                                      </p:cBhvr>
                                    </p:animEffect>
                                  </p:childTnLst>
                                </p:cTn>
                              </p:par>
                            </p:childTnLst>
                          </p:cTn>
                        </p:par>
                        <p:par>
                          <p:cTn id="22" fill="hold">
                            <p:stCondLst>
                              <p:cond delay="1000"/>
                            </p:stCondLst>
                            <p:childTnLst>
                              <p:par>
                                <p:cTn id="23" presetID="22" presetClass="entr" presetSubtype="4"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par>
                          <p:cTn id="26" fill="hold">
                            <p:stCondLst>
                              <p:cond delay="1500"/>
                            </p:stCondLst>
                            <p:childTnLst>
                              <p:par>
                                <p:cTn id="27" presetID="47" presetClass="entr" presetSubtype="0" fill="hold"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anim calcmode="lin" valueType="num">
                                      <p:cBhvr>
                                        <p:cTn id="30" dur="500" fill="hold"/>
                                        <p:tgtEl>
                                          <p:spTgt spid="32"/>
                                        </p:tgtEl>
                                        <p:attrNameLst>
                                          <p:attrName>ppt_x</p:attrName>
                                        </p:attrNameLst>
                                      </p:cBhvr>
                                      <p:tavLst>
                                        <p:tav tm="0">
                                          <p:val>
                                            <p:strVal val="#ppt_x"/>
                                          </p:val>
                                        </p:tav>
                                        <p:tav tm="100000">
                                          <p:val>
                                            <p:strVal val="#ppt_x"/>
                                          </p:val>
                                        </p:tav>
                                      </p:tavLst>
                                    </p:anim>
                                    <p:anim calcmode="lin" valueType="num">
                                      <p:cBhvr>
                                        <p:cTn id="31" dur="500" fill="hold"/>
                                        <p:tgtEl>
                                          <p:spTgt spid="32"/>
                                        </p:tgtEl>
                                        <p:attrNameLst>
                                          <p:attrName>ppt_y</p:attrName>
                                        </p:attrNameLst>
                                      </p:cBhvr>
                                      <p:tavLst>
                                        <p:tav tm="0">
                                          <p:val>
                                            <p:strVal val="#ppt_y-.1"/>
                                          </p:val>
                                        </p:tav>
                                        <p:tav tm="100000">
                                          <p:val>
                                            <p:strVal val="#ppt_y"/>
                                          </p:val>
                                        </p:tav>
                                      </p:tavLst>
                                    </p:anim>
                                  </p:childTnLst>
                                </p:cTn>
                              </p:par>
                            </p:childTnLst>
                          </p:cTn>
                        </p:par>
                        <p:par>
                          <p:cTn id="32" fill="hold">
                            <p:stCondLst>
                              <p:cond delay="2000"/>
                            </p:stCondLst>
                            <p:childTnLst>
                              <p:par>
                                <p:cTn id="33" presetID="22" presetClass="entr" presetSubtype="1" fill="hold" grpId="0" nodeType="after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wipe(up)">
                                      <p:cBhvr>
                                        <p:cTn id="35" dur="500"/>
                                        <p:tgtEl>
                                          <p:spTgt spid="48"/>
                                        </p:tgtEl>
                                      </p:cBhvr>
                                    </p:animEffect>
                                  </p:childTnLst>
                                </p:cTn>
                              </p:par>
                            </p:childTnLst>
                          </p:cTn>
                        </p:par>
                        <p:par>
                          <p:cTn id="36" fill="hold">
                            <p:stCondLst>
                              <p:cond delay="2500"/>
                            </p:stCondLst>
                            <p:childTnLst>
                              <p:par>
                                <p:cTn id="37" presetID="22" presetClass="entr" presetSubtype="1" fill="hold" grpId="0"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up)">
                                      <p:cBhvr>
                                        <p:cTn id="39"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33" grpId="0"/>
      <p:bldP spid="4" grpId="0"/>
      <p:bldP spid="8"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4">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469900" y="2806700"/>
            <a:ext cx="5410200" cy="461665"/>
          </a:xfrm>
          <a:prstGeom prst="rect">
            <a:avLst/>
          </a:prstGeom>
          <a:noFill/>
          <a:ln w="9525" cap="flat" cmpd="sng" algn="ctr">
            <a:solidFill>
              <a:schemeClr val="tx1">
                <a:lumMod val="50000"/>
                <a:lumOff val="50000"/>
              </a:schemeClr>
            </a:solidFill>
            <a:prstDash val="sysDash"/>
            <a:round/>
            <a:headEnd type="none" w="med" len="med"/>
            <a:tailEnd type="none" w="med" len="med"/>
          </a:ln>
        </p:spPr>
        <p:txBody>
          <a:bodyPr wrap="square" rtlCol="0">
            <a:spAutoFit/>
          </a:bodyPr>
          <a:lstStyle/>
          <a:p>
            <a:pPr>
              <a:spcAft>
                <a:spcPts val="600"/>
              </a:spcAft>
            </a:pPr>
            <a:r>
              <a:rPr lang="en-US" sz="2400" dirty="0">
                <a:solidFill>
                  <a:schemeClr val="tx1">
                    <a:lumMod val="50000"/>
                    <a:lumOff val="50000"/>
                  </a:schemeClr>
                </a:solidFill>
              </a:rPr>
              <a:t>        </a:t>
            </a:r>
            <a:r>
              <a:rPr lang="en-US" sz="2400" b="1" dirty="0">
                <a:solidFill>
                  <a:srgbClr val="44546A"/>
                </a:solidFill>
              </a:rPr>
              <a:t>VERTICAL</a:t>
            </a:r>
            <a:r>
              <a:rPr lang="en-US" sz="2400" dirty="0">
                <a:solidFill>
                  <a:srgbClr val="44546A"/>
                </a:solidFill>
              </a:rPr>
              <a:t> TIE SPACING </a:t>
            </a:r>
          </a:p>
        </p:txBody>
      </p:sp>
      <p:sp>
        <p:nvSpPr>
          <p:cNvPr id="7" name="TextBox 6"/>
          <p:cNvSpPr txBox="1"/>
          <p:nvPr/>
        </p:nvSpPr>
        <p:spPr>
          <a:xfrm>
            <a:off x="6286500" y="2755900"/>
            <a:ext cx="5410200" cy="461665"/>
          </a:xfrm>
          <a:prstGeom prst="rect">
            <a:avLst/>
          </a:prstGeom>
          <a:noFill/>
          <a:ln w="9525" cap="flat" cmpd="sng" algn="ctr">
            <a:solidFill>
              <a:schemeClr val="tx1">
                <a:lumMod val="50000"/>
                <a:lumOff val="50000"/>
              </a:schemeClr>
            </a:solidFill>
            <a:prstDash val="sysDash"/>
            <a:round/>
            <a:headEnd type="none" w="med" len="med"/>
            <a:tailEnd type="none" w="med" len="med"/>
          </a:ln>
        </p:spPr>
        <p:txBody>
          <a:bodyPr wrap="square" rtlCol="0">
            <a:spAutoFit/>
          </a:bodyPr>
          <a:lstStyle/>
          <a:p>
            <a:pPr>
              <a:spcAft>
                <a:spcPts val="600"/>
              </a:spcAft>
            </a:pPr>
            <a:r>
              <a:rPr lang="en-US" sz="2400" dirty="0">
                <a:solidFill>
                  <a:schemeClr val="tx1">
                    <a:lumMod val="50000"/>
                    <a:lumOff val="50000"/>
                  </a:schemeClr>
                </a:solidFill>
              </a:rPr>
              <a:t>         </a:t>
            </a:r>
            <a:r>
              <a:rPr lang="en-US" sz="2400" b="1" dirty="0">
                <a:solidFill>
                  <a:srgbClr val="44546A"/>
                </a:solidFill>
              </a:rPr>
              <a:t>HORIZONTAL</a:t>
            </a:r>
            <a:r>
              <a:rPr lang="en-US" sz="2400" dirty="0">
                <a:solidFill>
                  <a:srgbClr val="44546A"/>
                </a:solidFill>
              </a:rPr>
              <a:t> TIE SPACING</a:t>
            </a:r>
          </a:p>
        </p:txBody>
      </p:sp>
      <p:pic>
        <p:nvPicPr>
          <p:cNvPr id="10" name="Picture 9"/>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382337" y="304800"/>
            <a:ext cx="14099674" cy="1346200"/>
          </a:xfrm>
          <a:prstGeom prst="rect">
            <a:avLst/>
          </a:prstGeom>
        </p:spPr>
      </p:pic>
      <p:sp>
        <p:nvSpPr>
          <p:cNvPr id="6" name="Rectangle 5"/>
          <p:cNvSpPr/>
          <p:nvPr/>
        </p:nvSpPr>
        <p:spPr>
          <a:xfrm>
            <a:off x="1574800" y="1304836"/>
            <a:ext cx="10223500" cy="1107996"/>
          </a:xfrm>
          <a:prstGeom prst="rect">
            <a:avLst/>
          </a:prstGeom>
        </p:spPr>
        <p:txBody>
          <a:bodyPr wrap="square">
            <a:spAutoFit/>
          </a:bodyPr>
          <a:lstStyle/>
          <a:p>
            <a:r>
              <a:rPr lang="en-US" sz="2200" dirty="0">
                <a:solidFill>
                  <a:srgbClr val="595959"/>
                </a:solidFill>
              </a:rPr>
              <a:t>Write down the REQUIRED TIE SPACING according to local</a:t>
            </a:r>
            <a:r>
              <a:rPr lang="en-US" sz="2200" cap="all" dirty="0">
                <a:solidFill>
                  <a:srgbClr val="595959"/>
                </a:solidFill>
              </a:rPr>
              <a:t> regulations </a:t>
            </a:r>
            <a:r>
              <a:rPr lang="en-US" sz="2200" dirty="0">
                <a:solidFill>
                  <a:srgbClr val="595959"/>
                </a:solidFill>
              </a:rPr>
              <a:t>in the space provided on page 88 of your </a:t>
            </a:r>
            <a:r>
              <a:rPr lang="en-US" sz="2200" i="1" dirty="0">
                <a:solidFill>
                  <a:srgbClr val="595959"/>
                </a:solidFill>
              </a:rPr>
              <a:t>Scaffold Fundamentals </a:t>
            </a:r>
            <a:r>
              <a:rPr lang="en-US" sz="2200" dirty="0">
                <a:solidFill>
                  <a:srgbClr val="595959"/>
                </a:solidFill>
              </a:rPr>
              <a:t>Study Guide.</a:t>
            </a:r>
            <a:endParaRPr lang="en-US" sz="2200" dirty="0"/>
          </a:p>
        </p:txBody>
      </p:sp>
    </p:spTree>
  </p:cSld>
  <p:clrMapOvr>
    <a:masterClrMapping/>
  </p:clrMapOvr>
  <p:transition spd="slow"/>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422400" y="-613038"/>
            <a:ext cx="10693400" cy="8486048"/>
          </a:xfrm>
          <a:prstGeom prst="rect">
            <a:avLst/>
          </a:prstGeom>
        </p:spPr>
      </p:pic>
      <p:pic>
        <p:nvPicPr>
          <p:cNvPr id="3" name="Picture 2"/>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171450" y="182291"/>
            <a:ext cx="2787650" cy="662259"/>
          </a:xfrm>
          <a:prstGeom prst="rect">
            <a:avLst/>
          </a:prstGeom>
        </p:spPr>
      </p:pic>
    </p:spTree>
  </p:cSld>
  <p:clrMapOvr>
    <a:masterClrMapping/>
  </p:clrMapOvr>
  <p:transition spd="slow"/>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1792882" y="287059"/>
            <a:ext cx="3475531" cy="830997"/>
          </a:xfrm>
          <a:prstGeom prst="rect">
            <a:avLst/>
          </a:prstGeom>
          <a:noFill/>
        </p:spPr>
        <p:txBody>
          <a:bodyPr wrap="none" rtlCol="0">
            <a:spAutoFit/>
          </a:bodyPr>
          <a:lstStyle/>
          <a:p>
            <a:pPr algn="ctr"/>
            <a:r>
              <a:rPr lang="id-ID" sz="4800" cap="all" dirty="0">
                <a:solidFill>
                  <a:schemeClr val="tx2"/>
                </a:solidFill>
                <a:latin typeface="+mj-lt"/>
              </a:rPr>
              <a:t>Key Points </a:t>
            </a:r>
            <a:endParaRPr lang="en-US" sz="4800" cap="all" dirty="0">
              <a:solidFill>
                <a:schemeClr val="tx2"/>
              </a:solidFill>
              <a:latin typeface="+mj-lt"/>
            </a:endParaRPr>
          </a:p>
        </p:txBody>
      </p:sp>
      <p:sp>
        <p:nvSpPr>
          <p:cNvPr id="13" name="Rounded Rectangle 12"/>
          <p:cNvSpPr/>
          <p:nvPr/>
        </p:nvSpPr>
        <p:spPr>
          <a:xfrm>
            <a:off x="279400" y="266700"/>
            <a:ext cx="1371600" cy="1333500"/>
          </a:xfrm>
          <a:prstGeom prst="round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22"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3"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14" name="TextBox 13"/>
          <p:cNvSpPr txBox="1"/>
          <p:nvPr/>
        </p:nvSpPr>
        <p:spPr>
          <a:xfrm>
            <a:off x="1701800" y="1206500"/>
            <a:ext cx="9601200" cy="4478148"/>
          </a:xfrm>
          <a:prstGeom prst="rect">
            <a:avLst/>
          </a:prstGeom>
          <a:noFill/>
        </p:spPr>
        <p:txBody>
          <a:bodyPr wrap="square" rtlCol="0">
            <a:spAutoFit/>
          </a:bodyPr>
          <a:lstStyle/>
          <a:p>
            <a:pPr algn="just">
              <a:spcAft>
                <a:spcPts val="600"/>
              </a:spcAft>
              <a:buFont typeface="Arial"/>
              <a:buChar char="•"/>
            </a:pPr>
            <a:r>
              <a:rPr lang="en-US" sz="2400" dirty="0">
                <a:solidFill>
                  <a:srgbClr val="595959"/>
                </a:solidFill>
              </a:rPr>
              <a:t>   A scaffolds stability is affected by its </a:t>
            </a:r>
            <a:r>
              <a:rPr lang="en-US" sz="2400" cap="all" dirty="0">
                <a:solidFill>
                  <a:srgbClr val="595959"/>
                </a:solidFill>
              </a:rPr>
              <a:t>height-to-base ratio</a:t>
            </a:r>
            <a:r>
              <a:rPr lang="en-US" sz="2400" dirty="0">
                <a:solidFill>
                  <a:srgbClr val="595959"/>
                </a:solidFill>
              </a:rPr>
              <a:t>.</a:t>
            </a:r>
          </a:p>
          <a:p>
            <a:pPr algn="just">
              <a:spcAft>
                <a:spcPts val="600"/>
              </a:spcAft>
              <a:buFont typeface="Arial"/>
              <a:buChar char="•"/>
            </a:pPr>
            <a:r>
              <a:rPr lang="en-US" sz="2400" dirty="0">
                <a:solidFill>
                  <a:srgbClr val="595959"/>
                </a:solidFill>
              </a:rPr>
              <a:t>   Height-to-base ratio compares </a:t>
            </a:r>
            <a:r>
              <a:rPr lang="en-US" sz="2400" cap="all" dirty="0">
                <a:solidFill>
                  <a:srgbClr val="595959"/>
                </a:solidFill>
              </a:rPr>
              <a:t>MINIMUM base dimension</a:t>
            </a:r>
            <a:r>
              <a:rPr lang="en-US" sz="2400" dirty="0">
                <a:solidFill>
                  <a:srgbClr val="595959"/>
                </a:solidFill>
              </a:rPr>
              <a:t> to</a:t>
            </a:r>
          </a:p>
          <a:p>
            <a:pPr algn="just">
              <a:spcAft>
                <a:spcPts val="600"/>
              </a:spcAft>
            </a:pPr>
            <a:r>
              <a:rPr lang="en-US" sz="2400" dirty="0">
                <a:solidFill>
                  <a:srgbClr val="595959"/>
                </a:solidFill>
              </a:rPr>
              <a:t>    the height of the scaffold. </a:t>
            </a:r>
          </a:p>
          <a:p>
            <a:pPr algn="just">
              <a:spcAft>
                <a:spcPts val="600"/>
              </a:spcAft>
              <a:buFont typeface="Arial"/>
              <a:buChar char="•"/>
            </a:pPr>
            <a:r>
              <a:rPr lang="en-US" sz="2400" dirty="0">
                <a:solidFill>
                  <a:srgbClr val="595959"/>
                </a:solidFill>
              </a:rPr>
              <a:t>   Regulations require TIES if this ratio exceeds 3:1 or 4:1 </a:t>
            </a:r>
          </a:p>
          <a:p>
            <a:pPr algn="just">
              <a:spcAft>
                <a:spcPts val="600"/>
              </a:spcAft>
              <a:buFont typeface="Arial"/>
              <a:buChar char="•"/>
            </a:pPr>
            <a:r>
              <a:rPr lang="en-US" sz="2400" dirty="0">
                <a:solidFill>
                  <a:srgbClr val="595959"/>
                </a:solidFill>
              </a:rPr>
              <a:t>   Higher scaffolds must be </a:t>
            </a:r>
            <a:r>
              <a:rPr lang="en-US" sz="2400" cap="all" dirty="0">
                <a:solidFill>
                  <a:srgbClr val="595959"/>
                </a:solidFill>
              </a:rPr>
              <a:t>tied</a:t>
            </a:r>
            <a:r>
              <a:rPr lang="en-US" sz="2400" dirty="0">
                <a:solidFill>
                  <a:srgbClr val="595959"/>
                </a:solidFill>
              </a:rPr>
              <a:t> to another structure or </a:t>
            </a:r>
            <a:r>
              <a:rPr lang="en-US" sz="2400" cap="all" dirty="0">
                <a:solidFill>
                  <a:srgbClr val="595959"/>
                </a:solidFill>
              </a:rPr>
              <a:t>guyed</a:t>
            </a:r>
          </a:p>
          <a:p>
            <a:pPr algn="just">
              <a:spcAft>
                <a:spcPts val="600"/>
              </a:spcAft>
            </a:pPr>
            <a:r>
              <a:rPr lang="en-US" sz="2400" cap="all" dirty="0">
                <a:solidFill>
                  <a:srgbClr val="595959"/>
                </a:solidFill>
              </a:rPr>
              <a:t>    </a:t>
            </a:r>
            <a:r>
              <a:rPr lang="en-US" sz="2400" dirty="0">
                <a:solidFill>
                  <a:srgbClr val="595959"/>
                </a:solidFill>
              </a:rPr>
              <a:t>with cables to a suitable anchor.</a:t>
            </a:r>
          </a:p>
          <a:p>
            <a:pPr algn="just">
              <a:spcAft>
                <a:spcPts val="600"/>
              </a:spcAft>
              <a:buFont typeface="Arial"/>
              <a:buChar char="•"/>
            </a:pPr>
            <a:r>
              <a:rPr lang="en-US" sz="2400" dirty="0">
                <a:solidFill>
                  <a:srgbClr val="595959"/>
                </a:solidFill>
              </a:rPr>
              <a:t>   </a:t>
            </a:r>
            <a:r>
              <a:rPr lang="en-US" sz="2400" cap="all" dirty="0">
                <a:solidFill>
                  <a:srgbClr val="595959"/>
                </a:solidFill>
              </a:rPr>
              <a:t>Horizontal forces </a:t>
            </a:r>
            <a:r>
              <a:rPr lang="en-US" sz="2400" dirty="0">
                <a:solidFill>
                  <a:srgbClr val="595959"/>
                </a:solidFill>
              </a:rPr>
              <a:t>can </a:t>
            </a:r>
            <a:r>
              <a:rPr lang="en-US" sz="2400" cap="all" dirty="0">
                <a:solidFill>
                  <a:srgbClr val="595959"/>
                </a:solidFill>
              </a:rPr>
              <a:t>push</a:t>
            </a:r>
            <a:r>
              <a:rPr lang="en-US" sz="2400" dirty="0">
                <a:solidFill>
                  <a:srgbClr val="595959"/>
                </a:solidFill>
              </a:rPr>
              <a:t> or </a:t>
            </a:r>
            <a:r>
              <a:rPr lang="en-US" sz="2400" cap="all" dirty="0">
                <a:solidFill>
                  <a:srgbClr val="595959"/>
                </a:solidFill>
              </a:rPr>
              <a:t>pull</a:t>
            </a:r>
            <a:r>
              <a:rPr lang="en-US" sz="2400" dirty="0">
                <a:solidFill>
                  <a:srgbClr val="595959"/>
                </a:solidFill>
              </a:rPr>
              <a:t> on a scaffold and</a:t>
            </a:r>
          </a:p>
          <a:p>
            <a:pPr algn="just">
              <a:spcAft>
                <a:spcPts val="600"/>
              </a:spcAft>
            </a:pPr>
            <a:r>
              <a:rPr lang="en-US" sz="2400" dirty="0">
                <a:solidFill>
                  <a:srgbClr val="595959"/>
                </a:solidFill>
              </a:rPr>
              <a:t>    make it unstable. </a:t>
            </a:r>
          </a:p>
          <a:p>
            <a:pPr algn="just">
              <a:spcAft>
                <a:spcPts val="600"/>
              </a:spcAft>
              <a:buFont typeface="Arial"/>
              <a:buChar char="•"/>
            </a:pPr>
            <a:r>
              <a:rPr lang="en-US" sz="2400" b="1" i="1" dirty="0">
                <a:solidFill>
                  <a:srgbClr val="595959"/>
                </a:solidFill>
              </a:rPr>
              <a:t>   </a:t>
            </a:r>
            <a:r>
              <a:rPr lang="en-US" sz="2400" cap="all" dirty="0">
                <a:solidFill>
                  <a:srgbClr val="595959"/>
                </a:solidFill>
              </a:rPr>
              <a:t>horizontal loads </a:t>
            </a:r>
            <a:r>
              <a:rPr lang="en-US" sz="2400" dirty="0">
                <a:solidFill>
                  <a:srgbClr val="595959"/>
                </a:solidFill>
              </a:rPr>
              <a:t>- </a:t>
            </a:r>
            <a:r>
              <a:rPr lang="en-US" sz="2400" cap="all" dirty="0">
                <a:solidFill>
                  <a:srgbClr val="595959"/>
                </a:solidFill>
              </a:rPr>
              <a:t>wind</a:t>
            </a:r>
            <a:r>
              <a:rPr lang="en-US" sz="2400" dirty="0">
                <a:solidFill>
                  <a:srgbClr val="595959"/>
                </a:solidFill>
              </a:rPr>
              <a:t> or an </a:t>
            </a:r>
            <a:r>
              <a:rPr lang="en-US" sz="2400" cap="all" dirty="0">
                <a:solidFill>
                  <a:srgbClr val="595959"/>
                </a:solidFill>
              </a:rPr>
              <a:t>eccentric load </a:t>
            </a:r>
            <a:r>
              <a:rPr lang="en-US" sz="2400" dirty="0">
                <a:solidFill>
                  <a:srgbClr val="595959"/>
                </a:solidFill>
              </a:rPr>
              <a:t>– </a:t>
            </a:r>
            <a:r>
              <a:rPr lang="en-US" sz="2400" cap="all" dirty="0">
                <a:solidFill>
                  <a:srgbClr val="595959"/>
                </a:solidFill>
              </a:rPr>
              <a:t>side</a:t>
            </a:r>
          </a:p>
          <a:p>
            <a:pPr algn="just">
              <a:spcAft>
                <a:spcPts val="600"/>
              </a:spcAft>
            </a:pPr>
            <a:r>
              <a:rPr lang="en-US" sz="2400" cap="all" dirty="0">
                <a:solidFill>
                  <a:srgbClr val="595959"/>
                </a:solidFill>
              </a:rPr>
              <a:t>    brackets </a:t>
            </a:r>
            <a:r>
              <a:rPr lang="en-US" sz="2400" dirty="0">
                <a:solidFill>
                  <a:srgbClr val="595959"/>
                </a:solidFill>
              </a:rPr>
              <a:t>or </a:t>
            </a:r>
            <a:r>
              <a:rPr lang="en-US" sz="2400" cap="all" dirty="0">
                <a:solidFill>
                  <a:srgbClr val="595959"/>
                </a:solidFill>
              </a:rPr>
              <a:t>outriggers</a:t>
            </a:r>
            <a:r>
              <a:rPr lang="en-US" sz="2400" dirty="0">
                <a:solidFill>
                  <a:srgbClr val="595959"/>
                </a:solidFill>
              </a:rPr>
              <a:t> affect scaffold stability</a:t>
            </a:r>
          </a:p>
        </p:txBody>
      </p:sp>
      <p:pic>
        <p:nvPicPr>
          <p:cNvPr id="15" name="Picture 14"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6" name="Straight Connector 1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52947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2000" fill="hold"/>
                                        <p:tgtEl>
                                          <p:spTgt spid="2"/>
                                        </p:tgtEl>
                                        <p:attrNameLst>
                                          <p:attrName>ppt_w</p:attrName>
                                        </p:attrNameLst>
                                      </p:cBhvr>
                                      <p:tavLst>
                                        <p:tav tm="0">
                                          <p:val>
                                            <p:fltVal val="0"/>
                                          </p:val>
                                        </p:tav>
                                        <p:tav tm="100000">
                                          <p:val>
                                            <p:strVal val="#ppt_w"/>
                                          </p:val>
                                        </p:tav>
                                      </p:tavLst>
                                    </p:anim>
                                    <p:anim calcmode="lin" valueType="num">
                                      <p:cBhvr>
                                        <p:cTn id="13" dur="2000" fill="hold"/>
                                        <p:tgtEl>
                                          <p:spTgt spid="2"/>
                                        </p:tgtEl>
                                        <p:attrNameLst>
                                          <p:attrName>ppt_h</p:attrName>
                                        </p:attrNameLst>
                                      </p:cBhvr>
                                      <p:tavLst>
                                        <p:tav tm="0">
                                          <p:val>
                                            <p:fltVal val="0"/>
                                          </p:val>
                                        </p:tav>
                                        <p:tav tm="100000">
                                          <p:val>
                                            <p:strVal val="#ppt_h"/>
                                          </p:val>
                                        </p:tav>
                                      </p:tavLst>
                                    </p:anim>
                                    <p:animEffect transition="in" filter="fade">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4"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279400" y="266700"/>
            <a:ext cx="1371600" cy="1333500"/>
          </a:xfrm>
          <a:prstGeom prst="round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1625600" y="1384300"/>
            <a:ext cx="10071100" cy="4539704"/>
          </a:xfrm>
          <a:prstGeom prst="rect">
            <a:avLst/>
          </a:prstGeom>
          <a:noFill/>
        </p:spPr>
        <p:txBody>
          <a:bodyPr wrap="square" rtlCol="0">
            <a:spAutoFit/>
          </a:bodyPr>
          <a:lstStyle/>
          <a:p>
            <a:pPr>
              <a:spcAft>
                <a:spcPts val="1200"/>
              </a:spcAft>
              <a:buFont typeface="Arial"/>
              <a:buChar char="•"/>
            </a:pPr>
            <a:r>
              <a:rPr lang="en-US" sz="2400" dirty="0">
                <a:solidFill>
                  <a:srgbClr val="595959"/>
                </a:solidFill>
              </a:rPr>
              <a:t>  </a:t>
            </a:r>
            <a:r>
              <a:rPr lang="en-US" sz="2400" cap="all" dirty="0">
                <a:solidFill>
                  <a:srgbClr val="595959"/>
                </a:solidFill>
              </a:rPr>
              <a:t>Ties</a:t>
            </a:r>
            <a:r>
              <a:rPr lang="en-US" sz="2400" dirty="0">
                <a:solidFill>
                  <a:srgbClr val="595959"/>
                </a:solidFill>
              </a:rPr>
              <a:t> provide </a:t>
            </a:r>
            <a:r>
              <a:rPr lang="en-US" sz="2400" cap="all" dirty="0">
                <a:solidFill>
                  <a:srgbClr val="595959"/>
                </a:solidFill>
              </a:rPr>
              <a:t>stability</a:t>
            </a:r>
            <a:r>
              <a:rPr lang="en-US" sz="2400" dirty="0">
                <a:solidFill>
                  <a:srgbClr val="595959"/>
                </a:solidFill>
              </a:rPr>
              <a:t> in many ways:</a:t>
            </a:r>
          </a:p>
          <a:p>
            <a:pPr lvl="1">
              <a:spcAft>
                <a:spcPts val="600"/>
              </a:spcAft>
              <a:buFont typeface="Arial"/>
              <a:buChar char="•"/>
            </a:pPr>
            <a:r>
              <a:rPr lang="en-US" sz="2400" dirty="0">
                <a:solidFill>
                  <a:srgbClr val="595959"/>
                </a:solidFill>
              </a:rPr>
              <a:t> prevent the scaffold from falling </a:t>
            </a:r>
            <a:r>
              <a:rPr lang="en-US" sz="2400" cap="all" dirty="0">
                <a:solidFill>
                  <a:srgbClr val="595959"/>
                </a:solidFill>
              </a:rPr>
              <a:t>into</a:t>
            </a:r>
            <a:r>
              <a:rPr lang="en-US" sz="2400" dirty="0">
                <a:solidFill>
                  <a:srgbClr val="595959"/>
                </a:solidFill>
              </a:rPr>
              <a:t> the structure </a:t>
            </a:r>
          </a:p>
          <a:p>
            <a:pPr lvl="1">
              <a:spcAft>
                <a:spcPts val="600"/>
              </a:spcAft>
              <a:buFont typeface="Arial"/>
              <a:buChar char="•"/>
            </a:pPr>
            <a:r>
              <a:rPr lang="en-US" sz="2400" dirty="0">
                <a:solidFill>
                  <a:srgbClr val="595959"/>
                </a:solidFill>
              </a:rPr>
              <a:t> prevent the scaffold from falling </a:t>
            </a:r>
            <a:r>
              <a:rPr lang="en-US" sz="2400" cap="all" dirty="0">
                <a:solidFill>
                  <a:srgbClr val="595959"/>
                </a:solidFill>
              </a:rPr>
              <a:t>away from </a:t>
            </a:r>
            <a:r>
              <a:rPr lang="en-US" sz="2400" dirty="0">
                <a:solidFill>
                  <a:srgbClr val="595959"/>
                </a:solidFill>
              </a:rPr>
              <a:t>the structure</a:t>
            </a:r>
          </a:p>
          <a:p>
            <a:pPr lvl="1">
              <a:spcAft>
                <a:spcPts val="1200"/>
              </a:spcAft>
              <a:buFont typeface="Arial"/>
              <a:buChar char="•"/>
            </a:pPr>
            <a:r>
              <a:rPr lang="en-US" sz="2400" dirty="0">
                <a:solidFill>
                  <a:srgbClr val="595959"/>
                </a:solidFill>
              </a:rPr>
              <a:t> help </a:t>
            </a:r>
            <a:r>
              <a:rPr lang="en-US" sz="2400" cap="all" dirty="0">
                <a:solidFill>
                  <a:srgbClr val="595959"/>
                </a:solidFill>
              </a:rPr>
              <a:t>resist horizontal forces</a:t>
            </a:r>
            <a:r>
              <a:rPr lang="en-US" sz="2400" b="1" i="1" dirty="0">
                <a:solidFill>
                  <a:srgbClr val="595959"/>
                </a:solidFill>
              </a:rPr>
              <a:t> </a:t>
            </a:r>
            <a:r>
              <a:rPr lang="en-US" sz="2400" dirty="0">
                <a:solidFill>
                  <a:srgbClr val="595959"/>
                </a:solidFill>
              </a:rPr>
              <a:t>due to cantilevers, wind, or being out of plumb.</a:t>
            </a:r>
          </a:p>
          <a:p>
            <a:pPr>
              <a:spcAft>
                <a:spcPts val="1200"/>
              </a:spcAft>
              <a:buFont typeface="Arial"/>
              <a:buChar char="•"/>
            </a:pPr>
            <a:r>
              <a:rPr lang="en-US" sz="2400" dirty="0">
                <a:solidFill>
                  <a:srgbClr val="595959"/>
                </a:solidFill>
              </a:rPr>
              <a:t>  </a:t>
            </a:r>
            <a:r>
              <a:rPr lang="en-US" sz="2400" cap="all" dirty="0">
                <a:solidFill>
                  <a:srgbClr val="595959"/>
                </a:solidFill>
              </a:rPr>
              <a:t>Number</a:t>
            </a:r>
            <a:r>
              <a:rPr lang="en-US" sz="2400" dirty="0">
                <a:solidFill>
                  <a:srgbClr val="595959"/>
                </a:solidFill>
              </a:rPr>
              <a:t> and </a:t>
            </a:r>
            <a:r>
              <a:rPr lang="en-US" sz="2400" cap="all" dirty="0">
                <a:solidFill>
                  <a:srgbClr val="595959"/>
                </a:solidFill>
              </a:rPr>
              <a:t>location</a:t>
            </a:r>
            <a:r>
              <a:rPr lang="en-US" sz="2400" dirty="0">
                <a:solidFill>
                  <a:srgbClr val="595959"/>
                </a:solidFill>
              </a:rPr>
              <a:t> of ties are very important for stability. </a:t>
            </a:r>
          </a:p>
          <a:p>
            <a:pPr>
              <a:buFont typeface="Arial"/>
              <a:buChar char="•"/>
            </a:pPr>
            <a:r>
              <a:rPr lang="en-US" sz="2400" dirty="0">
                <a:solidFill>
                  <a:srgbClr val="595959"/>
                </a:solidFill>
              </a:rPr>
              <a:t>  There are regulations about the minimum </a:t>
            </a:r>
            <a:r>
              <a:rPr lang="en-US" sz="2400" cap="all" dirty="0">
                <a:solidFill>
                  <a:srgbClr val="595959"/>
                </a:solidFill>
              </a:rPr>
              <a:t>vertical</a:t>
            </a:r>
            <a:r>
              <a:rPr lang="en-US" sz="2400" b="1" i="1" dirty="0">
                <a:solidFill>
                  <a:srgbClr val="595959"/>
                </a:solidFill>
              </a:rPr>
              <a:t> </a:t>
            </a:r>
            <a:r>
              <a:rPr lang="en-US" sz="2400" dirty="0">
                <a:solidFill>
                  <a:srgbClr val="595959"/>
                </a:solidFill>
              </a:rPr>
              <a:t>and</a:t>
            </a:r>
          </a:p>
          <a:p>
            <a:pPr>
              <a:spcAft>
                <a:spcPts val="600"/>
              </a:spcAft>
            </a:pPr>
            <a:r>
              <a:rPr lang="en-US" sz="2400" b="1" i="1" dirty="0">
                <a:solidFill>
                  <a:srgbClr val="595959"/>
                </a:solidFill>
              </a:rPr>
              <a:t>   </a:t>
            </a:r>
            <a:r>
              <a:rPr lang="en-US" sz="2400" cap="all" dirty="0">
                <a:solidFill>
                  <a:srgbClr val="595959"/>
                </a:solidFill>
              </a:rPr>
              <a:t>horizontal placement </a:t>
            </a:r>
            <a:r>
              <a:rPr lang="en-US" sz="2400" dirty="0">
                <a:solidFill>
                  <a:srgbClr val="595959"/>
                </a:solidFill>
              </a:rPr>
              <a:t>of ties.</a:t>
            </a:r>
          </a:p>
          <a:p>
            <a:pPr>
              <a:spcAft>
                <a:spcPts val="600"/>
              </a:spcAft>
              <a:buFont typeface="Arial"/>
              <a:buChar char="•"/>
            </a:pPr>
            <a:r>
              <a:rPr lang="en-US" sz="2400" dirty="0">
                <a:solidFill>
                  <a:srgbClr val="595959"/>
                </a:solidFill>
              </a:rPr>
              <a:t>  </a:t>
            </a:r>
            <a:r>
              <a:rPr lang="en-US" sz="2400" cap="all" dirty="0">
                <a:solidFill>
                  <a:srgbClr val="595959"/>
                </a:solidFill>
              </a:rPr>
              <a:t>Guy wires </a:t>
            </a:r>
            <a:r>
              <a:rPr lang="en-US" sz="2400" dirty="0">
                <a:solidFill>
                  <a:srgbClr val="595959"/>
                </a:solidFill>
              </a:rPr>
              <a:t>anchor scaffold towers when ties are not possible.</a:t>
            </a:r>
          </a:p>
          <a:p>
            <a:endParaRPr lang="en-US" dirty="0"/>
          </a:p>
        </p:txBody>
      </p:sp>
      <p:sp>
        <p:nvSpPr>
          <p:cNvPr id="14" name="TextBox 13"/>
          <p:cNvSpPr txBox="1"/>
          <p:nvPr/>
        </p:nvSpPr>
        <p:spPr>
          <a:xfrm>
            <a:off x="1792882" y="287059"/>
            <a:ext cx="3475531" cy="830997"/>
          </a:xfrm>
          <a:prstGeom prst="rect">
            <a:avLst/>
          </a:prstGeom>
          <a:noFill/>
        </p:spPr>
        <p:txBody>
          <a:bodyPr wrap="none" rtlCol="0">
            <a:spAutoFit/>
          </a:bodyPr>
          <a:lstStyle/>
          <a:p>
            <a:pPr algn="ctr"/>
            <a:r>
              <a:rPr lang="id-ID" sz="4800" cap="all" dirty="0">
                <a:solidFill>
                  <a:schemeClr val="tx2"/>
                </a:solidFill>
                <a:latin typeface="+mj-lt"/>
              </a:rPr>
              <a:t>Key Points </a:t>
            </a:r>
            <a:endParaRPr lang="en-US" sz="4800" cap="all" dirty="0">
              <a:solidFill>
                <a:schemeClr val="tx2"/>
              </a:solidFill>
              <a:latin typeface="+mj-lt"/>
            </a:endParaRPr>
          </a:p>
        </p:txBody>
      </p:sp>
      <p:grpSp>
        <p:nvGrpSpPr>
          <p:cNvPr id="2" name="Group 20"/>
          <p:cNvGrpSpPr/>
          <p:nvPr/>
        </p:nvGrpSpPr>
        <p:grpSpPr>
          <a:xfrm>
            <a:off x="558800" y="482600"/>
            <a:ext cx="812800" cy="812800"/>
            <a:chOff x="0" y="4763"/>
            <a:chExt cx="5500688" cy="5502275"/>
          </a:xfrm>
          <a:solidFill>
            <a:schemeClr val="bg1"/>
          </a:solidFill>
        </p:grpSpPr>
        <p:sp>
          <p:nvSpPr>
            <p:cNvPr id="17"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8"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pic>
        <p:nvPicPr>
          <p:cNvPr id="16" name="Picture 15"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9" name="Straight Connector 18"/>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52947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53"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2000" fill="hold"/>
                                        <p:tgtEl>
                                          <p:spTgt spid="2"/>
                                        </p:tgtEl>
                                        <p:attrNameLst>
                                          <p:attrName>ppt_w</p:attrName>
                                        </p:attrNameLst>
                                      </p:cBhvr>
                                      <p:tavLst>
                                        <p:tav tm="0">
                                          <p:val>
                                            <p:fltVal val="0"/>
                                          </p:val>
                                        </p:tav>
                                        <p:tav tm="100000">
                                          <p:val>
                                            <p:strVal val="#ppt_w"/>
                                          </p:val>
                                        </p:tav>
                                      </p:tavLst>
                                    </p:anim>
                                    <p:anim calcmode="lin" valueType="num">
                                      <p:cBhvr>
                                        <p:cTn id="11" dur="2000" fill="hold"/>
                                        <p:tgtEl>
                                          <p:spTgt spid="2"/>
                                        </p:tgtEl>
                                        <p:attrNameLst>
                                          <p:attrName>ppt_h</p:attrName>
                                        </p:attrNameLst>
                                      </p:cBhvr>
                                      <p:tavLst>
                                        <p:tav tm="0">
                                          <p:val>
                                            <p:fltVal val="0"/>
                                          </p:val>
                                        </p:tav>
                                        <p:tav tm="100000">
                                          <p:val>
                                            <p:strVal val="#ppt_h"/>
                                          </p:val>
                                        </p:tav>
                                      </p:tavLst>
                                    </p:anim>
                                    <p:animEffect transition="in" filter="fade">
                                      <p:cBhvr>
                                        <p:cTn id="12" dur="2000"/>
                                        <p:tgtEl>
                                          <p:spTgt spid="2"/>
                                        </p:tgtEl>
                                      </p:cBhvr>
                                    </p:animEffect>
                                  </p:childTnLst>
                                </p:cTn>
                              </p:par>
                              <p:par>
                                <p:cTn id="13" presetID="47"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p:bldP spid="14"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3"/>
          <p:cNvSpPr>
            <a:spLocks/>
          </p:cNvSpPr>
          <p:nvPr/>
        </p:nvSpPr>
        <p:spPr bwMode="auto">
          <a:xfrm>
            <a:off x="10164502" y="3431366"/>
            <a:ext cx="2027498" cy="1482489"/>
          </a:xfrm>
          <a:custGeom>
            <a:avLst/>
            <a:gdLst>
              <a:gd name="T0" fmla="*/ 1230 w 1276"/>
              <a:gd name="T1" fmla="*/ 748 h 933"/>
              <a:gd name="T2" fmla="*/ 1221 w 1276"/>
              <a:gd name="T3" fmla="*/ 748 h 933"/>
              <a:gd name="T4" fmla="*/ 1206 w 1276"/>
              <a:gd name="T5" fmla="*/ 748 h 933"/>
              <a:gd name="T6" fmla="*/ 1211 w 1276"/>
              <a:gd name="T7" fmla="*/ 216 h 933"/>
              <a:gd name="T8" fmla="*/ 1218 w 1276"/>
              <a:gd name="T9" fmla="*/ 216 h 933"/>
              <a:gd name="T10" fmla="*/ 1221 w 1276"/>
              <a:gd name="T11" fmla="*/ 214 h 933"/>
              <a:gd name="T12" fmla="*/ 1218 w 1276"/>
              <a:gd name="T13" fmla="*/ 185 h 933"/>
              <a:gd name="T14" fmla="*/ 1206 w 1276"/>
              <a:gd name="T15" fmla="*/ 182 h 933"/>
              <a:gd name="T16" fmla="*/ 1192 w 1276"/>
              <a:gd name="T17" fmla="*/ 180 h 933"/>
              <a:gd name="T18" fmla="*/ 1182 w 1276"/>
              <a:gd name="T19" fmla="*/ 0 h 933"/>
              <a:gd name="T20" fmla="*/ 1172 w 1276"/>
              <a:gd name="T21" fmla="*/ 180 h 933"/>
              <a:gd name="T22" fmla="*/ 1158 w 1276"/>
              <a:gd name="T23" fmla="*/ 180 h 933"/>
              <a:gd name="T24" fmla="*/ 1143 w 1276"/>
              <a:gd name="T25" fmla="*/ 182 h 933"/>
              <a:gd name="T26" fmla="*/ 1141 w 1276"/>
              <a:gd name="T27" fmla="*/ 212 h 933"/>
              <a:gd name="T28" fmla="*/ 1143 w 1276"/>
              <a:gd name="T29" fmla="*/ 214 h 933"/>
              <a:gd name="T30" fmla="*/ 1151 w 1276"/>
              <a:gd name="T31" fmla="*/ 214 h 933"/>
              <a:gd name="T32" fmla="*/ 1071 w 1276"/>
              <a:gd name="T33" fmla="*/ 659 h 933"/>
              <a:gd name="T34" fmla="*/ 659 w 1276"/>
              <a:gd name="T35" fmla="*/ 496 h 933"/>
              <a:gd name="T36" fmla="*/ 666 w 1276"/>
              <a:gd name="T37" fmla="*/ 491 h 933"/>
              <a:gd name="T38" fmla="*/ 611 w 1276"/>
              <a:gd name="T39" fmla="*/ 430 h 933"/>
              <a:gd name="T40" fmla="*/ 620 w 1276"/>
              <a:gd name="T41" fmla="*/ 425 h 933"/>
              <a:gd name="T42" fmla="*/ 606 w 1276"/>
              <a:gd name="T43" fmla="*/ 420 h 933"/>
              <a:gd name="T44" fmla="*/ 608 w 1276"/>
              <a:gd name="T45" fmla="*/ 406 h 933"/>
              <a:gd name="T46" fmla="*/ 606 w 1276"/>
              <a:gd name="T47" fmla="*/ 389 h 933"/>
              <a:gd name="T48" fmla="*/ 594 w 1276"/>
              <a:gd name="T49" fmla="*/ 379 h 933"/>
              <a:gd name="T50" fmla="*/ 586 w 1276"/>
              <a:gd name="T51" fmla="*/ 377 h 933"/>
              <a:gd name="T52" fmla="*/ 569 w 1276"/>
              <a:gd name="T53" fmla="*/ 377 h 933"/>
              <a:gd name="T54" fmla="*/ 562 w 1276"/>
              <a:gd name="T55" fmla="*/ 379 h 933"/>
              <a:gd name="T56" fmla="*/ 552 w 1276"/>
              <a:gd name="T57" fmla="*/ 391 h 933"/>
              <a:gd name="T58" fmla="*/ 548 w 1276"/>
              <a:gd name="T59" fmla="*/ 399 h 933"/>
              <a:gd name="T60" fmla="*/ 548 w 1276"/>
              <a:gd name="T61" fmla="*/ 413 h 933"/>
              <a:gd name="T62" fmla="*/ 552 w 1276"/>
              <a:gd name="T63" fmla="*/ 423 h 933"/>
              <a:gd name="T64" fmla="*/ 538 w 1276"/>
              <a:gd name="T65" fmla="*/ 425 h 933"/>
              <a:gd name="T66" fmla="*/ 548 w 1276"/>
              <a:gd name="T67" fmla="*/ 430 h 933"/>
              <a:gd name="T68" fmla="*/ 519 w 1276"/>
              <a:gd name="T69" fmla="*/ 491 h 933"/>
              <a:gd name="T70" fmla="*/ 412 w 1276"/>
              <a:gd name="T71" fmla="*/ 491 h 933"/>
              <a:gd name="T72" fmla="*/ 402 w 1276"/>
              <a:gd name="T73" fmla="*/ 491 h 933"/>
              <a:gd name="T74" fmla="*/ 359 w 1276"/>
              <a:gd name="T75" fmla="*/ 464 h 933"/>
              <a:gd name="T76" fmla="*/ 366 w 1276"/>
              <a:gd name="T77" fmla="*/ 459 h 933"/>
              <a:gd name="T78" fmla="*/ 204 w 1276"/>
              <a:gd name="T79" fmla="*/ 447 h 933"/>
              <a:gd name="T80" fmla="*/ 194 w 1276"/>
              <a:gd name="T81" fmla="*/ 416 h 933"/>
              <a:gd name="T82" fmla="*/ 177 w 1276"/>
              <a:gd name="T83" fmla="*/ 391 h 933"/>
              <a:gd name="T84" fmla="*/ 155 w 1276"/>
              <a:gd name="T85" fmla="*/ 369 h 933"/>
              <a:gd name="T86" fmla="*/ 141 w 1276"/>
              <a:gd name="T87" fmla="*/ 360 h 933"/>
              <a:gd name="T88" fmla="*/ 114 w 1276"/>
              <a:gd name="T89" fmla="*/ 350 h 933"/>
              <a:gd name="T90" fmla="*/ 112 w 1276"/>
              <a:gd name="T91" fmla="*/ 348 h 933"/>
              <a:gd name="T92" fmla="*/ 97 w 1276"/>
              <a:gd name="T93" fmla="*/ 345 h 933"/>
              <a:gd name="T94" fmla="*/ 92 w 1276"/>
              <a:gd name="T95" fmla="*/ 345 h 933"/>
              <a:gd name="T96" fmla="*/ 88 w 1276"/>
              <a:gd name="T97" fmla="*/ 345 h 933"/>
              <a:gd name="T98" fmla="*/ 78 w 1276"/>
              <a:gd name="T99" fmla="*/ 263 h 933"/>
              <a:gd name="T100" fmla="*/ 73 w 1276"/>
              <a:gd name="T101" fmla="*/ 345 h 933"/>
              <a:gd name="T102" fmla="*/ 68 w 1276"/>
              <a:gd name="T103" fmla="*/ 345 h 933"/>
              <a:gd name="T104" fmla="*/ 51 w 1276"/>
              <a:gd name="T105" fmla="*/ 348 h 933"/>
              <a:gd name="T106" fmla="*/ 51 w 1276"/>
              <a:gd name="T107" fmla="*/ 348 h 933"/>
              <a:gd name="T108" fmla="*/ 37 w 1276"/>
              <a:gd name="T109" fmla="*/ 355 h 933"/>
              <a:gd name="T110" fmla="*/ 22 w 1276"/>
              <a:gd name="T111" fmla="*/ 360 h 933"/>
              <a:gd name="T112" fmla="*/ 0 w 1276"/>
              <a:gd name="T113" fmla="*/ 374 h 933"/>
              <a:gd name="T114" fmla="*/ 1276 w 1276"/>
              <a:gd name="T115" fmla="*/ 933 h 933"/>
              <a:gd name="T116" fmla="*/ 1233 w 1276"/>
              <a:gd name="T117" fmla="*/ 739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76" h="933">
                <a:moveTo>
                  <a:pt x="1233" y="746"/>
                </a:moveTo>
                <a:lnTo>
                  <a:pt x="1230" y="748"/>
                </a:lnTo>
                <a:lnTo>
                  <a:pt x="1228" y="748"/>
                </a:lnTo>
                <a:lnTo>
                  <a:pt x="1221" y="748"/>
                </a:lnTo>
                <a:lnTo>
                  <a:pt x="1216" y="748"/>
                </a:lnTo>
                <a:lnTo>
                  <a:pt x="1206" y="748"/>
                </a:lnTo>
                <a:lnTo>
                  <a:pt x="1206" y="741"/>
                </a:lnTo>
                <a:lnTo>
                  <a:pt x="1211" y="216"/>
                </a:lnTo>
                <a:lnTo>
                  <a:pt x="1213" y="216"/>
                </a:lnTo>
                <a:lnTo>
                  <a:pt x="1218" y="216"/>
                </a:lnTo>
                <a:lnTo>
                  <a:pt x="1221" y="214"/>
                </a:lnTo>
                <a:lnTo>
                  <a:pt x="1221" y="214"/>
                </a:lnTo>
                <a:lnTo>
                  <a:pt x="1221" y="185"/>
                </a:lnTo>
                <a:lnTo>
                  <a:pt x="1218" y="185"/>
                </a:lnTo>
                <a:lnTo>
                  <a:pt x="1213" y="182"/>
                </a:lnTo>
                <a:lnTo>
                  <a:pt x="1206" y="182"/>
                </a:lnTo>
                <a:lnTo>
                  <a:pt x="1197" y="180"/>
                </a:lnTo>
                <a:lnTo>
                  <a:pt x="1192" y="180"/>
                </a:lnTo>
                <a:lnTo>
                  <a:pt x="1192" y="93"/>
                </a:lnTo>
                <a:lnTo>
                  <a:pt x="1182" y="0"/>
                </a:lnTo>
                <a:lnTo>
                  <a:pt x="1175" y="90"/>
                </a:lnTo>
                <a:lnTo>
                  <a:pt x="1172" y="180"/>
                </a:lnTo>
                <a:lnTo>
                  <a:pt x="1165" y="180"/>
                </a:lnTo>
                <a:lnTo>
                  <a:pt x="1158" y="180"/>
                </a:lnTo>
                <a:lnTo>
                  <a:pt x="1151" y="180"/>
                </a:lnTo>
                <a:lnTo>
                  <a:pt x="1143" y="182"/>
                </a:lnTo>
                <a:lnTo>
                  <a:pt x="1141" y="182"/>
                </a:lnTo>
                <a:lnTo>
                  <a:pt x="1141" y="212"/>
                </a:lnTo>
                <a:lnTo>
                  <a:pt x="1141" y="212"/>
                </a:lnTo>
                <a:lnTo>
                  <a:pt x="1143" y="214"/>
                </a:lnTo>
                <a:lnTo>
                  <a:pt x="1148" y="214"/>
                </a:lnTo>
                <a:lnTo>
                  <a:pt x="1151" y="214"/>
                </a:lnTo>
                <a:lnTo>
                  <a:pt x="1146" y="714"/>
                </a:lnTo>
                <a:lnTo>
                  <a:pt x="1071" y="659"/>
                </a:lnTo>
                <a:lnTo>
                  <a:pt x="661" y="651"/>
                </a:lnTo>
                <a:lnTo>
                  <a:pt x="659" y="496"/>
                </a:lnTo>
                <a:lnTo>
                  <a:pt x="666" y="496"/>
                </a:lnTo>
                <a:lnTo>
                  <a:pt x="666" y="491"/>
                </a:lnTo>
                <a:lnTo>
                  <a:pt x="611" y="491"/>
                </a:lnTo>
                <a:lnTo>
                  <a:pt x="611" y="430"/>
                </a:lnTo>
                <a:lnTo>
                  <a:pt x="620" y="428"/>
                </a:lnTo>
                <a:lnTo>
                  <a:pt x="620" y="425"/>
                </a:lnTo>
                <a:lnTo>
                  <a:pt x="603" y="423"/>
                </a:lnTo>
                <a:lnTo>
                  <a:pt x="606" y="420"/>
                </a:lnTo>
                <a:lnTo>
                  <a:pt x="608" y="413"/>
                </a:lnTo>
                <a:lnTo>
                  <a:pt x="608" y="406"/>
                </a:lnTo>
                <a:lnTo>
                  <a:pt x="608" y="399"/>
                </a:lnTo>
                <a:lnTo>
                  <a:pt x="606" y="389"/>
                </a:lnTo>
                <a:lnTo>
                  <a:pt x="601" y="384"/>
                </a:lnTo>
                <a:lnTo>
                  <a:pt x="594" y="379"/>
                </a:lnTo>
                <a:lnTo>
                  <a:pt x="586" y="377"/>
                </a:lnTo>
                <a:lnTo>
                  <a:pt x="586" y="377"/>
                </a:lnTo>
                <a:lnTo>
                  <a:pt x="577" y="374"/>
                </a:lnTo>
                <a:lnTo>
                  <a:pt x="569" y="377"/>
                </a:lnTo>
                <a:lnTo>
                  <a:pt x="569" y="377"/>
                </a:lnTo>
                <a:lnTo>
                  <a:pt x="562" y="379"/>
                </a:lnTo>
                <a:lnTo>
                  <a:pt x="557" y="384"/>
                </a:lnTo>
                <a:lnTo>
                  <a:pt x="552" y="391"/>
                </a:lnTo>
                <a:lnTo>
                  <a:pt x="548" y="399"/>
                </a:lnTo>
                <a:lnTo>
                  <a:pt x="548" y="399"/>
                </a:lnTo>
                <a:lnTo>
                  <a:pt x="548" y="406"/>
                </a:lnTo>
                <a:lnTo>
                  <a:pt x="548" y="413"/>
                </a:lnTo>
                <a:lnTo>
                  <a:pt x="552" y="420"/>
                </a:lnTo>
                <a:lnTo>
                  <a:pt x="552" y="423"/>
                </a:lnTo>
                <a:lnTo>
                  <a:pt x="552" y="423"/>
                </a:lnTo>
                <a:lnTo>
                  <a:pt x="538" y="425"/>
                </a:lnTo>
                <a:lnTo>
                  <a:pt x="538" y="430"/>
                </a:lnTo>
                <a:lnTo>
                  <a:pt x="548" y="430"/>
                </a:lnTo>
                <a:lnTo>
                  <a:pt x="550" y="491"/>
                </a:lnTo>
                <a:lnTo>
                  <a:pt x="519" y="491"/>
                </a:lnTo>
                <a:lnTo>
                  <a:pt x="509" y="491"/>
                </a:lnTo>
                <a:lnTo>
                  <a:pt x="412" y="491"/>
                </a:lnTo>
                <a:lnTo>
                  <a:pt x="412" y="491"/>
                </a:lnTo>
                <a:lnTo>
                  <a:pt x="402" y="491"/>
                </a:lnTo>
                <a:lnTo>
                  <a:pt x="359" y="491"/>
                </a:lnTo>
                <a:lnTo>
                  <a:pt x="359" y="464"/>
                </a:lnTo>
                <a:lnTo>
                  <a:pt x="366" y="464"/>
                </a:lnTo>
                <a:lnTo>
                  <a:pt x="366" y="459"/>
                </a:lnTo>
                <a:lnTo>
                  <a:pt x="206" y="459"/>
                </a:lnTo>
                <a:lnTo>
                  <a:pt x="204" y="447"/>
                </a:lnTo>
                <a:lnTo>
                  <a:pt x="201" y="430"/>
                </a:lnTo>
                <a:lnTo>
                  <a:pt x="194" y="416"/>
                </a:lnTo>
                <a:lnTo>
                  <a:pt x="187" y="403"/>
                </a:lnTo>
                <a:lnTo>
                  <a:pt x="177" y="391"/>
                </a:lnTo>
                <a:lnTo>
                  <a:pt x="167" y="379"/>
                </a:lnTo>
                <a:lnTo>
                  <a:pt x="155" y="369"/>
                </a:lnTo>
                <a:lnTo>
                  <a:pt x="141" y="362"/>
                </a:lnTo>
                <a:lnTo>
                  <a:pt x="141" y="360"/>
                </a:lnTo>
                <a:lnTo>
                  <a:pt x="126" y="355"/>
                </a:lnTo>
                <a:lnTo>
                  <a:pt x="114" y="350"/>
                </a:lnTo>
                <a:lnTo>
                  <a:pt x="114" y="348"/>
                </a:lnTo>
                <a:lnTo>
                  <a:pt x="112" y="348"/>
                </a:lnTo>
                <a:lnTo>
                  <a:pt x="112" y="348"/>
                </a:lnTo>
                <a:lnTo>
                  <a:pt x="97" y="345"/>
                </a:lnTo>
                <a:lnTo>
                  <a:pt x="95" y="345"/>
                </a:lnTo>
                <a:lnTo>
                  <a:pt x="92" y="345"/>
                </a:lnTo>
                <a:lnTo>
                  <a:pt x="90" y="345"/>
                </a:lnTo>
                <a:lnTo>
                  <a:pt x="88" y="345"/>
                </a:lnTo>
                <a:lnTo>
                  <a:pt x="90" y="263"/>
                </a:lnTo>
                <a:lnTo>
                  <a:pt x="78" y="263"/>
                </a:lnTo>
                <a:lnTo>
                  <a:pt x="75" y="345"/>
                </a:lnTo>
                <a:lnTo>
                  <a:pt x="73" y="345"/>
                </a:lnTo>
                <a:lnTo>
                  <a:pt x="71" y="345"/>
                </a:lnTo>
                <a:lnTo>
                  <a:pt x="68" y="345"/>
                </a:lnTo>
                <a:lnTo>
                  <a:pt x="54" y="348"/>
                </a:lnTo>
                <a:lnTo>
                  <a:pt x="51" y="348"/>
                </a:lnTo>
                <a:lnTo>
                  <a:pt x="51" y="348"/>
                </a:lnTo>
                <a:lnTo>
                  <a:pt x="51" y="348"/>
                </a:lnTo>
                <a:lnTo>
                  <a:pt x="51" y="350"/>
                </a:lnTo>
                <a:lnTo>
                  <a:pt x="37" y="355"/>
                </a:lnTo>
                <a:lnTo>
                  <a:pt x="22" y="360"/>
                </a:lnTo>
                <a:lnTo>
                  <a:pt x="22" y="360"/>
                </a:lnTo>
                <a:lnTo>
                  <a:pt x="8" y="369"/>
                </a:lnTo>
                <a:lnTo>
                  <a:pt x="0" y="374"/>
                </a:lnTo>
                <a:lnTo>
                  <a:pt x="0" y="933"/>
                </a:lnTo>
                <a:lnTo>
                  <a:pt x="1276" y="933"/>
                </a:lnTo>
                <a:lnTo>
                  <a:pt x="1276" y="739"/>
                </a:lnTo>
                <a:lnTo>
                  <a:pt x="1233" y="739"/>
                </a:lnTo>
                <a:lnTo>
                  <a:pt x="1233" y="746"/>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id-ID"/>
          </a:p>
        </p:txBody>
      </p:sp>
      <p:sp>
        <p:nvSpPr>
          <p:cNvPr id="5" name="Freeform 14"/>
          <p:cNvSpPr>
            <a:spLocks noEditPoints="1"/>
          </p:cNvSpPr>
          <p:nvPr/>
        </p:nvSpPr>
        <p:spPr bwMode="auto">
          <a:xfrm>
            <a:off x="8129058" y="2409672"/>
            <a:ext cx="2035444" cy="2504183"/>
          </a:xfrm>
          <a:custGeom>
            <a:avLst/>
            <a:gdLst>
              <a:gd name="T0" fmla="*/ 1247 w 1281"/>
              <a:gd name="T1" fmla="*/ 1059 h 1576"/>
              <a:gd name="T2" fmla="*/ 1063 w 1281"/>
              <a:gd name="T3" fmla="*/ 1107 h 1576"/>
              <a:gd name="T4" fmla="*/ 1010 w 1281"/>
              <a:gd name="T5" fmla="*/ 634 h 1576"/>
              <a:gd name="T6" fmla="*/ 879 w 1281"/>
              <a:gd name="T7" fmla="*/ 801 h 1576"/>
              <a:gd name="T8" fmla="*/ 831 w 1281"/>
              <a:gd name="T9" fmla="*/ 306 h 1576"/>
              <a:gd name="T10" fmla="*/ 882 w 1281"/>
              <a:gd name="T11" fmla="*/ 296 h 1576"/>
              <a:gd name="T12" fmla="*/ 882 w 1281"/>
              <a:gd name="T13" fmla="*/ 264 h 1576"/>
              <a:gd name="T14" fmla="*/ 884 w 1281"/>
              <a:gd name="T15" fmla="*/ 245 h 1576"/>
              <a:gd name="T16" fmla="*/ 879 w 1281"/>
              <a:gd name="T17" fmla="*/ 89 h 1576"/>
              <a:gd name="T18" fmla="*/ 877 w 1281"/>
              <a:gd name="T19" fmla="*/ 143 h 1576"/>
              <a:gd name="T20" fmla="*/ 795 w 1281"/>
              <a:gd name="T21" fmla="*/ 111 h 1576"/>
              <a:gd name="T22" fmla="*/ 790 w 1281"/>
              <a:gd name="T23" fmla="*/ 145 h 1576"/>
              <a:gd name="T24" fmla="*/ 710 w 1281"/>
              <a:gd name="T25" fmla="*/ 114 h 1576"/>
              <a:gd name="T26" fmla="*/ 703 w 1281"/>
              <a:gd name="T27" fmla="*/ 89 h 1576"/>
              <a:gd name="T28" fmla="*/ 623 w 1281"/>
              <a:gd name="T29" fmla="*/ 153 h 1576"/>
              <a:gd name="T30" fmla="*/ 615 w 1281"/>
              <a:gd name="T31" fmla="*/ 153 h 1576"/>
              <a:gd name="T32" fmla="*/ 615 w 1281"/>
              <a:gd name="T33" fmla="*/ 89 h 1576"/>
              <a:gd name="T34" fmla="*/ 536 w 1281"/>
              <a:gd name="T35" fmla="*/ 153 h 1576"/>
              <a:gd name="T36" fmla="*/ 528 w 1281"/>
              <a:gd name="T37" fmla="*/ 153 h 1576"/>
              <a:gd name="T38" fmla="*/ 526 w 1281"/>
              <a:gd name="T39" fmla="*/ 0 h 1576"/>
              <a:gd name="T40" fmla="*/ 521 w 1281"/>
              <a:gd name="T41" fmla="*/ 145 h 1576"/>
              <a:gd name="T42" fmla="*/ 499 w 1281"/>
              <a:gd name="T43" fmla="*/ 189 h 1576"/>
              <a:gd name="T44" fmla="*/ 468 w 1281"/>
              <a:gd name="T45" fmla="*/ 191 h 1576"/>
              <a:gd name="T46" fmla="*/ 448 w 1281"/>
              <a:gd name="T47" fmla="*/ 191 h 1576"/>
              <a:gd name="T48" fmla="*/ 429 w 1281"/>
              <a:gd name="T49" fmla="*/ 194 h 1576"/>
              <a:gd name="T50" fmla="*/ 412 w 1281"/>
              <a:gd name="T51" fmla="*/ 196 h 1576"/>
              <a:gd name="T52" fmla="*/ 395 w 1281"/>
              <a:gd name="T53" fmla="*/ 199 h 1576"/>
              <a:gd name="T54" fmla="*/ 366 w 1281"/>
              <a:gd name="T55" fmla="*/ 206 h 1576"/>
              <a:gd name="T56" fmla="*/ 354 w 1281"/>
              <a:gd name="T57" fmla="*/ 208 h 1576"/>
              <a:gd name="T58" fmla="*/ 347 w 1281"/>
              <a:gd name="T59" fmla="*/ 213 h 1576"/>
              <a:gd name="T60" fmla="*/ 342 w 1281"/>
              <a:gd name="T61" fmla="*/ 216 h 1576"/>
              <a:gd name="T62" fmla="*/ 342 w 1281"/>
              <a:gd name="T63" fmla="*/ 216 h 1576"/>
              <a:gd name="T64" fmla="*/ 337 w 1281"/>
              <a:gd name="T65" fmla="*/ 221 h 1576"/>
              <a:gd name="T66" fmla="*/ 339 w 1281"/>
              <a:gd name="T67" fmla="*/ 228 h 1576"/>
              <a:gd name="T68" fmla="*/ 337 w 1281"/>
              <a:gd name="T69" fmla="*/ 223 h 1576"/>
              <a:gd name="T70" fmla="*/ 337 w 1281"/>
              <a:gd name="T71" fmla="*/ 228 h 1576"/>
              <a:gd name="T72" fmla="*/ 339 w 1281"/>
              <a:gd name="T73" fmla="*/ 230 h 1576"/>
              <a:gd name="T74" fmla="*/ 342 w 1281"/>
              <a:gd name="T75" fmla="*/ 233 h 1576"/>
              <a:gd name="T76" fmla="*/ 344 w 1281"/>
              <a:gd name="T77" fmla="*/ 238 h 1576"/>
              <a:gd name="T78" fmla="*/ 352 w 1281"/>
              <a:gd name="T79" fmla="*/ 240 h 1576"/>
              <a:gd name="T80" fmla="*/ 359 w 1281"/>
              <a:gd name="T81" fmla="*/ 242 h 1576"/>
              <a:gd name="T82" fmla="*/ 368 w 1281"/>
              <a:gd name="T83" fmla="*/ 245 h 1576"/>
              <a:gd name="T84" fmla="*/ 378 w 1281"/>
              <a:gd name="T85" fmla="*/ 247 h 1576"/>
              <a:gd name="T86" fmla="*/ 390 w 1281"/>
              <a:gd name="T87" fmla="*/ 250 h 1576"/>
              <a:gd name="T88" fmla="*/ 400 w 1281"/>
              <a:gd name="T89" fmla="*/ 252 h 1576"/>
              <a:gd name="T90" fmla="*/ 402 w 1281"/>
              <a:gd name="T91" fmla="*/ 310 h 1576"/>
              <a:gd name="T92" fmla="*/ 402 w 1281"/>
              <a:gd name="T93" fmla="*/ 371 h 1576"/>
              <a:gd name="T94" fmla="*/ 402 w 1281"/>
              <a:gd name="T95" fmla="*/ 400 h 1576"/>
              <a:gd name="T96" fmla="*/ 400 w 1281"/>
              <a:gd name="T97" fmla="*/ 1260 h 1576"/>
              <a:gd name="T98" fmla="*/ 90 w 1281"/>
              <a:gd name="T99" fmla="*/ 383 h 1576"/>
              <a:gd name="T100" fmla="*/ 10 w 1281"/>
              <a:gd name="T101" fmla="*/ 1224 h 1576"/>
              <a:gd name="T102" fmla="*/ 1281 w 1281"/>
              <a:gd name="T103" fmla="*/ 1576 h 1576"/>
              <a:gd name="T104" fmla="*/ 352 w 1281"/>
              <a:gd name="T105" fmla="*/ 228 h 1576"/>
              <a:gd name="T106" fmla="*/ 342 w 1281"/>
              <a:gd name="T107" fmla="*/ 225 h 1576"/>
              <a:gd name="T108" fmla="*/ 342 w 1281"/>
              <a:gd name="T109" fmla="*/ 228 h 1576"/>
              <a:gd name="T110" fmla="*/ 410 w 1281"/>
              <a:gd name="T111" fmla="*/ 199 h 1576"/>
              <a:gd name="T112" fmla="*/ 412 w 1281"/>
              <a:gd name="T113" fmla="*/ 206 h 1576"/>
              <a:gd name="T114" fmla="*/ 419 w 1281"/>
              <a:gd name="T115" fmla="*/ 211 h 1576"/>
              <a:gd name="T116" fmla="*/ 427 w 1281"/>
              <a:gd name="T117" fmla="*/ 196 h 1576"/>
              <a:gd name="T118" fmla="*/ 429 w 1281"/>
              <a:gd name="T119" fmla="*/ 204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81" h="1576">
                <a:moveTo>
                  <a:pt x="1281" y="1017"/>
                </a:moveTo>
                <a:lnTo>
                  <a:pt x="1277" y="1022"/>
                </a:lnTo>
                <a:lnTo>
                  <a:pt x="1264" y="1032"/>
                </a:lnTo>
                <a:lnTo>
                  <a:pt x="1255" y="1044"/>
                </a:lnTo>
                <a:lnTo>
                  <a:pt x="1247" y="1059"/>
                </a:lnTo>
                <a:lnTo>
                  <a:pt x="1240" y="1073"/>
                </a:lnTo>
                <a:lnTo>
                  <a:pt x="1235" y="1090"/>
                </a:lnTo>
                <a:lnTo>
                  <a:pt x="1235" y="1102"/>
                </a:lnTo>
                <a:lnTo>
                  <a:pt x="1063" y="1102"/>
                </a:lnTo>
                <a:lnTo>
                  <a:pt x="1063" y="1107"/>
                </a:lnTo>
                <a:lnTo>
                  <a:pt x="1071" y="1107"/>
                </a:lnTo>
                <a:lnTo>
                  <a:pt x="1071" y="1134"/>
                </a:lnTo>
                <a:lnTo>
                  <a:pt x="1051" y="1134"/>
                </a:lnTo>
                <a:lnTo>
                  <a:pt x="1051" y="634"/>
                </a:lnTo>
                <a:lnTo>
                  <a:pt x="1010" y="634"/>
                </a:lnTo>
                <a:lnTo>
                  <a:pt x="1010" y="602"/>
                </a:lnTo>
                <a:lnTo>
                  <a:pt x="925" y="602"/>
                </a:lnTo>
                <a:lnTo>
                  <a:pt x="925" y="634"/>
                </a:lnTo>
                <a:lnTo>
                  <a:pt x="879" y="634"/>
                </a:lnTo>
                <a:lnTo>
                  <a:pt x="879" y="801"/>
                </a:lnTo>
                <a:lnTo>
                  <a:pt x="848" y="801"/>
                </a:lnTo>
                <a:lnTo>
                  <a:pt x="848" y="825"/>
                </a:lnTo>
                <a:lnTo>
                  <a:pt x="831" y="825"/>
                </a:lnTo>
                <a:lnTo>
                  <a:pt x="831" y="495"/>
                </a:lnTo>
                <a:lnTo>
                  <a:pt x="831" y="306"/>
                </a:lnTo>
                <a:lnTo>
                  <a:pt x="872" y="306"/>
                </a:lnTo>
                <a:lnTo>
                  <a:pt x="872" y="306"/>
                </a:lnTo>
                <a:lnTo>
                  <a:pt x="872" y="306"/>
                </a:lnTo>
                <a:lnTo>
                  <a:pt x="882" y="306"/>
                </a:lnTo>
                <a:lnTo>
                  <a:pt x="882" y="296"/>
                </a:lnTo>
                <a:lnTo>
                  <a:pt x="884" y="296"/>
                </a:lnTo>
                <a:lnTo>
                  <a:pt x="887" y="289"/>
                </a:lnTo>
                <a:lnTo>
                  <a:pt x="887" y="281"/>
                </a:lnTo>
                <a:lnTo>
                  <a:pt x="882" y="281"/>
                </a:lnTo>
                <a:lnTo>
                  <a:pt x="882" y="264"/>
                </a:lnTo>
                <a:lnTo>
                  <a:pt x="884" y="264"/>
                </a:lnTo>
                <a:lnTo>
                  <a:pt x="884" y="262"/>
                </a:lnTo>
                <a:lnTo>
                  <a:pt x="884" y="247"/>
                </a:lnTo>
                <a:lnTo>
                  <a:pt x="884" y="247"/>
                </a:lnTo>
                <a:lnTo>
                  <a:pt x="884" y="245"/>
                </a:lnTo>
                <a:lnTo>
                  <a:pt x="884" y="143"/>
                </a:lnTo>
                <a:lnTo>
                  <a:pt x="882" y="143"/>
                </a:lnTo>
                <a:lnTo>
                  <a:pt x="882" y="89"/>
                </a:lnTo>
                <a:lnTo>
                  <a:pt x="879" y="89"/>
                </a:lnTo>
                <a:lnTo>
                  <a:pt x="879" y="89"/>
                </a:lnTo>
                <a:lnTo>
                  <a:pt x="879" y="111"/>
                </a:lnTo>
                <a:lnTo>
                  <a:pt x="877" y="111"/>
                </a:lnTo>
                <a:lnTo>
                  <a:pt x="877" y="111"/>
                </a:lnTo>
                <a:lnTo>
                  <a:pt x="877" y="143"/>
                </a:lnTo>
                <a:lnTo>
                  <a:pt x="877" y="143"/>
                </a:lnTo>
                <a:lnTo>
                  <a:pt x="877" y="145"/>
                </a:lnTo>
                <a:lnTo>
                  <a:pt x="877" y="150"/>
                </a:lnTo>
                <a:lnTo>
                  <a:pt x="795" y="150"/>
                </a:lnTo>
                <a:lnTo>
                  <a:pt x="795" y="114"/>
                </a:lnTo>
                <a:lnTo>
                  <a:pt x="795" y="111"/>
                </a:lnTo>
                <a:lnTo>
                  <a:pt x="792" y="111"/>
                </a:lnTo>
                <a:lnTo>
                  <a:pt x="792" y="89"/>
                </a:lnTo>
                <a:lnTo>
                  <a:pt x="792" y="89"/>
                </a:lnTo>
                <a:lnTo>
                  <a:pt x="790" y="89"/>
                </a:lnTo>
                <a:lnTo>
                  <a:pt x="790" y="145"/>
                </a:lnTo>
                <a:lnTo>
                  <a:pt x="787" y="145"/>
                </a:lnTo>
                <a:lnTo>
                  <a:pt x="787" y="150"/>
                </a:lnTo>
                <a:lnTo>
                  <a:pt x="710" y="150"/>
                </a:lnTo>
                <a:lnTo>
                  <a:pt x="710" y="114"/>
                </a:lnTo>
                <a:lnTo>
                  <a:pt x="710" y="114"/>
                </a:lnTo>
                <a:lnTo>
                  <a:pt x="705" y="114"/>
                </a:lnTo>
                <a:lnTo>
                  <a:pt x="705" y="145"/>
                </a:lnTo>
                <a:lnTo>
                  <a:pt x="705" y="145"/>
                </a:lnTo>
                <a:lnTo>
                  <a:pt x="705" y="89"/>
                </a:lnTo>
                <a:lnTo>
                  <a:pt x="703" y="89"/>
                </a:lnTo>
                <a:lnTo>
                  <a:pt x="700" y="89"/>
                </a:lnTo>
                <a:lnTo>
                  <a:pt x="700" y="145"/>
                </a:lnTo>
                <a:lnTo>
                  <a:pt x="698" y="145"/>
                </a:lnTo>
                <a:lnTo>
                  <a:pt x="698" y="150"/>
                </a:lnTo>
                <a:lnTo>
                  <a:pt x="623" y="153"/>
                </a:lnTo>
                <a:lnTo>
                  <a:pt x="623" y="114"/>
                </a:lnTo>
                <a:lnTo>
                  <a:pt x="623" y="114"/>
                </a:lnTo>
                <a:lnTo>
                  <a:pt x="618" y="114"/>
                </a:lnTo>
                <a:lnTo>
                  <a:pt x="618" y="153"/>
                </a:lnTo>
                <a:lnTo>
                  <a:pt x="615" y="153"/>
                </a:lnTo>
                <a:lnTo>
                  <a:pt x="615" y="148"/>
                </a:lnTo>
                <a:lnTo>
                  <a:pt x="615" y="145"/>
                </a:lnTo>
                <a:lnTo>
                  <a:pt x="615" y="145"/>
                </a:lnTo>
                <a:lnTo>
                  <a:pt x="615" y="92"/>
                </a:lnTo>
                <a:lnTo>
                  <a:pt x="615" y="89"/>
                </a:lnTo>
                <a:lnTo>
                  <a:pt x="611" y="89"/>
                </a:lnTo>
                <a:lnTo>
                  <a:pt x="611" y="145"/>
                </a:lnTo>
                <a:lnTo>
                  <a:pt x="608" y="145"/>
                </a:lnTo>
                <a:lnTo>
                  <a:pt x="608" y="153"/>
                </a:lnTo>
                <a:lnTo>
                  <a:pt x="536" y="153"/>
                </a:lnTo>
                <a:lnTo>
                  <a:pt x="536" y="114"/>
                </a:lnTo>
                <a:lnTo>
                  <a:pt x="536" y="114"/>
                </a:lnTo>
                <a:lnTo>
                  <a:pt x="533" y="114"/>
                </a:lnTo>
                <a:lnTo>
                  <a:pt x="533" y="153"/>
                </a:lnTo>
                <a:lnTo>
                  <a:pt x="528" y="153"/>
                </a:lnTo>
                <a:lnTo>
                  <a:pt x="528" y="148"/>
                </a:lnTo>
                <a:lnTo>
                  <a:pt x="526" y="145"/>
                </a:lnTo>
                <a:lnTo>
                  <a:pt x="526" y="145"/>
                </a:lnTo>
                <a:lnTo>
                  <a:pt x="526" y="2"/>
                </a:lnTo>
                <a:lnTo>
                  <a:pt x="526" y="0"/>
                </a:lnTo>
                <a:lnTo>
                  <a:pt x="521" y="0"/>
                </a:lnTo>
                <a:lnTo>
                  <a:pt x="521" y="92"/>
                </a:lnTo>
                <a:lnTo>
                  <a:pt x="521" y="92"/>
                </a:lnTo>
                <a:lnTo>
                  <a:pt x="521" y="145"/>
                </a:lnTo>
                <a:lnTo>
                  <a:pt x="521" y="145"/>
                </a:lnTo>
                <a:lnTo>
                  <a:pt x="521" y="187"/>
                </a:lnTo>
                <a:lnTo>
                  <a:pt x="511" y="189"/>
                </a:lnTo>
                <a:lnTo>
                  <a:pt x="511" y="189"/>
                </a:lnTo>
                <a:lnTo>
                  <a:pt x="509" y="189"/>
                </a:lnTo>
                <a:lnTo>
                  <a:pt x="499" y="189"/>
                </a:lnTo>
                <a:lnTo>
                  <a:pt x="490" y="189"/>
                </a:lnTo>
                <a:lnTo>
                  <a:pt x="490" y="189"/>
                </a:lnTo>
                <a:lnTo>
                  <a:pt x="487" y="189"/>
                </a:lnTo>
                <a:lnTo>
                  <a:pt x="477" y="189"/>
                </a:lnTo>
                <a:lnTo>
                  <a:pt x="468" y="191"/>
                </a:lnTo>
                <a:lnTo>
                  <a:pt x="468" y="191"/>
                </a:lnTo>
                <a:lnTo>
                  <a:pt x="465" y="191"/>
                </a:lnTo>
                <a:lnTo>
                  <a:pt x="465" y="191"/>
                </a:lnTo>
                <a:lnTo>
                  <a:pt x="456" y="191"/>
                </a:lnTo>
                <a:lnTo>
                  <a:pt x="448" y="191"/>
                </a:lnTo>
                <a:lnTo>
                  <a:pt x="448" y="191"/>
                </a:lnTo>
                <a:lnTo>
                  <a:pt x="446" y="191"/>
                </a:lnTo>
                <a:lnTo>
                  <a:pt x="439" y="194"/>
                </a:lnTo>
                <a:lnTo>
                  <a:pt x="429" y="194"/>
                </a:lnTo>
                <a:lnTo>
                  <a:pt x="429" y="194"/>
                </a:lnTo>
                <a:lnTo>
                  <a:pt x="429" y="194"/>
                </a:lnTo>
                <a:lnTo>
                  <a:pt x="419" y="196"/>
                </a:lnTo>
                <a:lnTo>
                  <a:pt x="412" y="196"/>
                </a:lnTo>
                <a:lnTo>
                  <a:pt x="412" y="196"/>
                </a:lnTo>
                <a:lnTo>
                  <a:pt x="412" y="196"/>
                </a:lnTo>
                <a:lnTo>
                  <a:pt x="412" y="196"/>
                </a:lnTo>
                <a:lnTo>
                  <a:pt x="412" y="196"/>
                </a:lnTo>
                <a:lnTo>
                  <a:pt x="405" y="199"/>
                </a:lnTo>
                <a:lnTo>
                  <a:pt x="398" y="199"/>
                </a:lnTo>
                <a:lnTo>
                  <a:pt x="395" y="199"/>
                </a:lnTo>
                <a:lnTo>
                  <a:pt x="390" y="201"/>
                </a:lnTo>
                <a:lnTo>
                  <a:pt x="383" y="201"/>
                </a:lnTo>
                <a:lnTo>
                  <a:pt x="383" y="201"/>
                </a:lnTo>
                <a:lnTo>
                  <a:pt x="376" y="204"/>
                </a:lnTo>
                <a:lnTo>
                  <a:pt x="366" y="206"/>
                </a:lnTo>
                <a:lnTo>
                  <a:pt x="356" y="208"/>
                </a:lnTo>
                <a:lnTo>
                  <a:pt x="354" y="208"/>
                </a:lnTo>
                <a:lnTo>
                  <a:pt x="354" y="208"/>
                </a:lnTo>
                <a:lnTo>
                  <a:pt x="354" y="208"/>
                </a:lnTo>
                <a:lnTo>
                  <a:pt x="354" y="208"/>
                </a:lnTo>
                <a:lnTo>
                  <a:pt x="354" y="208"/>
                </a:lnTo>
                <a:lnTo>
                  <a:pt x="349" y="211"/>
                </a:lnTo>
                <a:lnTo>
                  <a:pt x="349" y="211"/>
                </a:lnTo>
                <a:lnTo>
                  <a:pt x="347" y="213"/>
                </a:lnTo>
                <a:lnTo>
                  <a:pt x="347" y="213"/>
                </a:lnTo>
                <a:lnTo>
                  <a:pt x="347" y="213"/>
                </a:lnTo>
                <a:lnTo>
                  <a:pt x="344" y="213"/>
                </a:lnTo>
                <a:lnTo>
                  <a:pt x="342" y="216"/>
                </a:lnTo>
                <a:lnTo>
                  <a:pt x="342" y="216"/>
                </a:lnTo>
                <a:lnTo>
                  <a:pt x="342" y="216"/>
                </a:lnTo>
                <a:lnTo>
                  <a:pt x="339" y="218"/>
                </a:lnTo>
                <a:lnTo>
                  <a:pt x="339" y="218"/>
                </a:lnTo>
                <a:lnTo>
                  <a:pt x="339" y="218"/>
                </a:lnTo>
                <a:lnTo>
                  <a:pt x="342" y="216"/>
                </a:lnTo>
                <a:lnTo>
                  <a:pt x="342" y="216"/>
                </a:lnTo>
                <a:lnTo>
                  <a:pt x="342" y="216"/>
                </a:lnTo>
                <a:lnTo>
                  <a:pt x="339" y="218"/>
                </a:lnTo>
                <a:lnTo>
                  <a:pt x="339" y="218"/>
                </a:lnTo>
                <a:lnTo>
                  <a:pt x="337" y="221"/>
                </a:lnTo>
                <a:lnTo>
                  <a:pt x="337" y="221"/>
                </a:lnTo>
                <a:lnTo>
                  <a:pt x="337" y="223"/>
                </a:lnTo>
                <a:lnTo>
                  <a:pt x="337" y="223"/>
                </a:lnTo>
                <a:lnTo>
                  <a:pt x="337" y="225"/>
                </a:lnTo>
                <a:lnTo>
                  <a:pt x="337" y="225"/>
                </a:lnTo>
                <a:lnTo>
                  <a:pt x="339" y="228"/>
                </a:lnTo>
                <a:lnTo>
                  <a:pt x="337" y="225"/>
                </a:lnTo>
                <a:lnTo>
                  <a:pt x="337" y="225"/>
                </a:lnTo>
                <a:lnTo>
                  <a:pt x="337" y="223"/>
                </a:lnTo>
                <a:lnTo>
                  <a:pt x="337" y="223"/>
                </a:lnTo>
                <a:lnTo>
                  <a:pt x="337" y="223"/>
                </a:lnTo>
                <a:lnTo>
                  <a:pt x="337" y="223"/>
                </a:lnTo>
                <a:lnTo>
                  <a:pt x="337" y="223"/>
                </a:lnTo>
                <a:lnTo>
                  <a:pt x="337" y="225"/>
                </a:lnTo>
                <a:lnTo>
                  <a:pt x="337" y="225"/>
                </a:lnTo>
                <a:lnTo>
                  <a:pt x="337" y="228"/>
                </a:lnTo>
                <a:lnTo>
                  <a:pt x="337" y="228"/>
                </a:lnTo>
                <a:lnTo>
                  <a:pt x="337" y="228"/>
                </a:lnTo>
                <a:lnTo>
                  <a:pt x="337" y="228"/>
                </a:lnTo>
                <a:lnTo>
                  <a:pt x="337" y="230"/>
                </a:lnTo>
                <a:lnTo>
                  <a:pt x="339" y="230"/>
                </a:lnTo>
                <a:lnTo>
                  <a:pt x="339" y="233"/>
                </a:lnTo>
                <a:lnTo>
                  <a:pt x="339" y="233"/>
                </a:lnTo>
                <a:lnTo>
                  <a:pt x="339" y="233"/>
                </a:lnTo>
                <a:lnTo>
                  <a:pt x="339" y="233"/>
                </a:lnTo>
                <a:lnTo>
                  <a:pt x="342" y="233"/>
                </a:lnTo>
                <a:lnTo>
                  <a:pt x="342" y="235"/>
                </a:lnTo>
                <a:lnTo>
                  <a:pt x="342" y="235"/>
                </a:lnTo>
                <a:lnTo>
                  <a:pt x="344" y="238"/>
                </a:lnTo>
                <a:lnTo>
                  <a:pt x="344" y="238"/>
                </a:lnTo>
                <a:lnTo>
                  <a:pt x="344" y="238"/>
                </a:lnTo>
                <a:lnTo>
                  <a:pt x="347" y="238"/>
                </a:lnTo>
                <a:lnTo>
                  <a:pt x="347" y="238"/>
                </a:lnTo>
                <a:lnTo>
                  <a:pt x="349" y="238"/>
                </a:lnTo>
                <a:lnTo>
                  <a:pt x="352" y="240"/>
                </a:lnTo>
                <a:lnTo>
                  <a:pt x="352" y="240"/>
                </a:lnTo>
                <a:lnTo>
                  <a:pt x="352" y="240"/>
                </a:lnTo>
                <a:lnTo>
                  <a:pt x="352" y="240"/>
                </a:lnTo>
                <a:lnTo>
                  <a:pt x="352" y="240"/>
                </a:lnTo>
                <a:lnTo>
                  <a:pt x="356" y="242"/>
                </a:lnTo>
                <a:lnTo>
                  <a:pt x="359" y="242"/>
                </a:lnTo>
                <a:lnTo>
                  <a:pt x="359" y="242"/>
                </a:lnTo>
                <a:lnTo>
                  <a:pt x="359" y="242"/>
                </a:lnTo>
                <a:lnTo>
                  <a:pt x="359" y="242"/>
                </a:lnTo>
                <a:lnTo>
                  <a:pt x="364" y="245"/>
                </a:lnTo>
                <a:lnTo>
                  <a:pt x="368" y="245"/>
                </a:lnTo>
                <a:lnTo>
                  <a:pt x="368" y="245"/>
                </a:lnTo>
                <a:lnTo>
                  <a:pt x="368" y="245"/>
                </a:lnTo>
                <a:lnTo>
                  <a:pt x="368" y="245"/>
                </a:lnTo>
                <a:lnTo>
                  <a:pt x="373" y="247"/>
                </a:lnTo>
                <a:lnTo>
                  <a:pt x="378" y="247"/>
                </a:lnTo>
                <a:lnTo>
                  <a:pt x="378" y="247"/>
                </a:lnTo>
                <a:lnTo>
                  <a:pt x="381" y="247"/>
                </a:lnTo>
                <a:lnTo>
                  <a:pt x="381" y="247"/>
                </a:lnTo>
                <a:lnTo>
                  <a:pt x="385" y="250"/>
                </a:lnTo>
                <a:lnTo>
                  <a:pt x="390" y="250"/>
                </a:lnTo>
                <a:lnTo>
                  <a:pt x="390" y="250"/>
                </a:lnTo>
                <a:lnTo>
                  <a:pt x="393" y="250"/>
                </a:lnTo>
                <a:lnTo>
                  <a:pt x="393" y="250"/>
                </a:lnTo>
                <a:lnTo>
                  <a:pt x="398" y="252"/>
                </a:lnTo>
                <a:lnTo>
                  <a:pt x="400" y="252"/>
                </a:lnTo>
                <a:lnTo>
                  <a:pt x="460" y="262"/>
                </a:lnTo>
                <a:lnTo>
                  <a:pt x="460" y="301"/>
                </a:lnTo>
                <a:lnTo>
                  <a:pt x="436" y="303"/>
                </a:lnTo>
                <a:lnTo>
                  <a:pt x="417" y="308"/>
                </a:lnTo>
                <a:lnTo>
                  <a:pt x="402" y="310"/>
                </a:lnTo>
                <a:lnTo>
                  <a:pt x="398" y="315"/>
                </a:lnTo>
                <a:lnTo>
                  <a:pt x="398" y="337"/>
                </a:lnTo>
                <a:lnTo>
                  <a:pt x="402" y="342"/>
                </a:lnTo>
                <a:lnTo>
                  <a:pt x="402" y="342"/>
                </a:lnTo>
                <a:lnTo>
                  <a:pt x="402" y="371"/>
                </a:lnTo>
                <a:lnTo>
                  <a:pt x="398" y="374"/>
                </a:lnTo>
                <a:lnTo>
                  <a:pt x="398" y="376"/>
                </a:lnTo>
                <a:lnTo>
                  <a:pt x="402" y="381"/>
                </a:lnTo>
                <a:lnTo>
                  <a:pt x="402" y="381"/>
                </a:lnTo>
                <a:lnTo>
                  <a:pt x="402" y="400"/>
                </a:lnTo>
                <a:lnTo>
                  <a:pt x="398" y="403"/>
                </a:lnTo>
                <a:lnTo>
                  <a:pt x="398" y="412"/>
                </a:lnTo>
                <a:lnTo>
                  <a:pt x="402" y="417"/>
                </a:lnTo>
                <a:lnTo>
                  <a:pt x="402" y="417"/>
                </a:lnTo>
                <a:lnTo>
                  <a:pt x="400" y="1260"/>
                </a:lnTo>
                <a:lnTo>
                  <a:pt x="378" y="1260"/>
                </a:lnTo>
                <a:lnTo>
                  <a:pt x="376" y="415"/>
                </a:lnTo>
                <a:lnTo>
                  <a:pt x="315" y="415"/>
                </a:lnTo>
                <a:lnTo>
                  <a:pt x="315" y="383"/>
                </a:lnTo>
                <a:lnTo>
                  <a:pt x="90" y="383"/>
                </a:lnTo>
                <a:lnTo>
                  <a:pt x="75" y="415"/>
                </a:lnTo>
                <a:lnTo>
                  <a:pt x="42" y="415"/>
                </a:lnTo>
                <a:lnTo>
                  <a:pt x="17" y="473"/>
                </a:lnTo>
                <a:lnTo>
                  <a:pt x="17" y="1224"/>
                </a:lnTo>
                <a:lnTo>
                  <a:pt x="10" y="1224"/>
                </a:lnTo>
                <a:lnTo>
                  <a:pt x="10" y="1221"/>
                </a:lnTo>
                <a:lnTo>
                  <a:pt x="5" y="1219"/>
                </a:lnTo>
                <a:lnTo>
                  <a:pt x="0" y="1219"/>
                </a:lnTo>
                <a:lnTo>
                  <a:pt x="0" y="1576"/>
                </a:lnTo>
                <a:lnTo>
                  <a:pt x="1281" y="1576"/>
                </a:lnTo>
                <a:lnTo>
                  <a:pt x="1281" y="1017"/>
                </a:lnTo>
                <a:close/>
                <a:moveTo>
                  <a:pt x="342" y="225"/>
                </a:moveTo>
                <a:lnTo>
                  <a:pt x="344" y="225"/>
                </a:lnTo>
                <a:lnTo>
                  <a:pt x="344" y="225"/>
                </a:lnTo>
                <a:lnTo>
                  <a:pt x="352" y="228"/>
                </a:lnTo>
                <a:lnTo>
                  <a:pt x="344" y="225"/>
                </a:lnTo>
                <a:lnTo>
                  <a:pt x="344" y="225"/>
                </a:lnTo>
                <a:lnTo>
                  <a:pt x="342" y="225"/>
                </a:lnTo>
                <a:lnTo>
                  <a:pt x="342" y="223"/>
                </a:lnTo>
                <a:lnTo>
                  <a:pt x="342" y="225"/>
                </a:lnTo>
                <a:close/>
                <a:moveTo>
                  <a:pt x="342" y="228"/>
                </a:moveTo>
                <a:lnTo>
                  <a:pt x="342" y="228"/>
                </a:lnTo>
                <a:lnTo>
                  <a:pt x="339" y="228"/>
                </a:lnTo>
                <a:lnTo>
                  <a:pt x="342" y="228"/>
                </a:lnTo>
                <a:lnTo>
                  <a:pt x="342" y="228"/>
                </a:lnTo>
                <a:lnTo>
                  <a:pt x="361" y="233"/>
                </a:lnTo>
                <a:lnTo>
                  <a:pt x="342" y="228"/>
                </a:lnTo>
                <a:close/>
                <a:moveTo>
                  <a:pt x="410" y="199"/>
                </a:moveTo>
                <a:lnTo>
                  <a:pt x="410" y="201"/>
                </a:lnTo>
                <a:lnTo>
                  <a:pt x="410" y="199"/>
                </a:lnTo>
                <a:lnTo>
                  <a:pt x="410" y="199"/>
                </a:lnTo>
                <a:lnTo>
                  <a:pt x="410" y="199"/>
                </a:lnTo>
                <a:close/>
                <a:moveTo>
                  <a:pt x="414" y="208"/>
                </a:moveTo>
                <a:lnTo>
                  <a:pt x="412" y="206"/>
                </a:lnTo>
                <a:lnTo>
                  <a:pt x="412" y="206"/>
                </a:lnTo>
                <a:lnTo>
                  <a:pt x="412" y="206"/>
                </a:lnTo>
                <a:lnTo>
                  <a:pt x="412" y="206"/>
                </a:lnTo>
                <a:lnTo>
                  <a:pt x="412" y="206"/>
                </a:lnTo>
                <a:lnTo>
                  <a:pt x="414" y="208"/>
                </a:lnTo>
                <a:lnTo>
                  <a:pt x="419" y="211"/>
                </a:lnTo>
                <a:lnTo>
                  <a:pt x="414" y="208"/>
                </a:lnTo>
                <a:close/>
                <a:moveTo>
                  <a:pt x="427" y="199"/>
                </a:moveTo>
                <a:lnTo>
                  <a:pt x="427" y="196"/>
                </a:lnTo>
                <a:lnTo>
                  <a:pt x="429" y="196"/>
                </a:lnTo>
                <a:lnTo>
                  <a:pt x="427" y="196"/>
                </a:lnTo>
                <a:lnTo>
                  <a:pt x="427" y="199"/>
                </a:lnTo>
                <a:close/>
                <a:moveTo>
                  <a:pt x="429" y="206"/>
                </a:moveTo>
                <a:lnTo>
                  <a:pt x="429" y="204"/>
                </a:lnTo>
                <a:lnTo>
                  <a:pt x="429" y="204"/>
                </a:lnTo>
                <a:lnTo>
                  <a:pt x="429" y="204"/>
                </a:lnTo>
                <a:lnTo>
                  <a:pt x="429" y="206"/>
                </a:lnTo>
                <a:lnTo>
                  <a:pt x="431" y="206"/>
                </a:lnTo>
                <a:lnTo>
                  <a:pt x="429" y="206"/>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15"/>
          <p:cNvSpPr>
            <a:spLocks/>
          </p:cNvSpPr>
          <p:nvPr/>
        </p:nvSpPr>
        <p:spPr bwMode="auto">
          <a:xfrm>
            <a:off x="6098382" y="3018240"/>
            <a:ext cx="2030676" cy="1895615"/>
          </a:xfrm>
          <a:custGeom>
            <a:avLst/>
            <a:gdLst>
              <a:gd name="T0" fmla="*/ 1278 w 1278"/>
              <a:gd name="T1" fmla="*/ 836 h 1193"/>
              <a:gd name="T2" fmla="*/ 1271 w 1278"/>
              <a:gd name="T3" fmla="*/ 819 h 1193"/>
              <a:gd name="T4" fmla="*/ 1252 w 1278"/>
              <a:gd name="T5" fmla="*/ 821 h 1193"/>
              <a:gd name="T6" fmla="*/ 1242 w 1278"/>
              <a:gd name="T7" fmla="*/ 807 h 1193"/>
              <a:gd name="T8" fmla="*/ 1206 w 1278"/>
              <a:gd name="T9" fmla="*/ 700 h 1193"/>
              <a:gd name="T10" fmla="*/ 1167 w 1278"/>
              <a:gd name="T11" fmla="*/ 693 h 1193"/>
              <a:gd name="T12" fmla="*/ 1126 w 1278"/>
              <a:gd name="T13" fmla="*/ 651 h 1193"/>
              <a:gd name="T14" fmla="*/ 1075 w 1278"/>
              <a:gd name="T15" fmla="*/ 598 h 1193"/>
              <a:gd name="T16" fmla="*/ 1068 w 1278"/>
              <a:gd name="T17" fmla="*/ 586 h 1193"/>
              <a:gd name="T18" fmla="*/ 1053 w 1278"/>
              <a:gd name="T19" fmla="*/ 566 h 1193"/>
              <a:gd name="T20" fmla="*/ 1048 w 1278"/>
              <a:gd name="T21" fmla="*/ 581 h 1193"/>
              <a:gd name="T22" fmla="*/ 1034 w 1278"/>
              <a:gd name="T23" fmla="*/ 593 h 1193"/>
              <a:gd name="T24" fmla="*/ 1034 w 1278"/>
              <a:gd name="T25" fmla="*/ 625 h 1193"/>
              <a:gd name="T26" fmla="*/ 956 w 1278"/>
              <a:gd name="T27" fmla="*/ 685 h 1193"/>
              <a:gd name="T28" fmla="*/ 925 w 1278"/>
              <a:gd name="T29" fmla="*/ 695 h 1193"/>
              <a:gd name="T30" fmla="*/ 884 w 1278"/>
              <a:gd name="T31" fmla="*/ 824 h 1193"/>
              <a:gd name="T32" fmla="*/ 864 w 1278"/>
              <a:gd name="T33" fmla="*/ 807 h 1193"/>
              <a:gd name="T34" fmla="*/ 850 w 1278"/>
              <a:gd name="T35" fmla="*/ 838 h 1193"/>
              <a:gd name="T36" fmla="*/ 833 w 1278"/>
              <a:gd name="T37" fmla="*/ 819 h 1193"/>
              <a:gd name="T38" fmla="*/ 814 w 1278"/>
              <a:gd name="T39" fmla="*/ 841 h 1193"/>
              <a:gd name="T40" fmla="*/ 751 w 1278"/>
              <a:gd name="T41" fmla="*/ 32 h 1193"/>
              <a:gd name="T42" fmla="*/ 445 w 1278"/>
              <a:gd name="T43" fmla="*/ 855 h 1193"/>
              <a:gd name="T44" fmla="*/ 431 w 1278"/>
              <a:gd name="T45" fmla="*/ 739 h 1193"/>
              <a:gd name="T46" fmla="*/ 404 w 1278"/>
              <a:gd name="T47" fmla="*/ 756 h 1193"/>
              <a:gd name="T48" fmla="*/ 378 w 1278"/>
              <a:gd name="T49" fmla="*/ 561 h 1193"/>
              <a:gd name="T50" fmla="*/ 375 w 1278"/>
              <a:gd name="T51" fmla="*/ 547 h 1193"/>
              <a:gd name="T52" fmla="*/ 368 w 1278"/>
              <a:gd name="T53" fmla="*/ 569 h 1193"/>
              <a:gd name="T54" fmla="*/ 351 w 1278"/>
              <a:gd name="T55" fmla="*/ 479 h 1193"/>
              <a:gd name="T56" fmla="*/ 341 w 1278"/>
              <a:gd name="T57" fmla="*/ 348 h 1193"/>
              <a:gd name="T58" fmla="*/ 324 w 1278"/>
              <a:gd name="T59" fmla="*/ 372 h 1193"/>
              <a:gd name="T60" fmla="*/ 312 w 1278"/>
              <a:gd name="T61" fmla="*/ 479 h 1193"/>
              <a:gd name="T62" fmla="*/ 295 w 1278"/>
              <a:gd name="T63" fmla="*/ 561 h 1193"/>
              <a:gd name="T64" fmla="*/ 290 w 1278"/>
              <a:gd name="T65" fmla="*/ 547 h 1193"/>
              <a:gd name="T66" fmla="*/ 288 w 1278"/>
              <a:gd name="T67" fmla="*/ 569 h 1193"/>
              <a:gd name="T68" fmla="*/ 269 w 1278"/>
              <a:gd name="T69" fmla="*/ 693 h 1193"/>
              <a:gd name="T70" fmla="*/ 269 w 1278"/>
              <a:gd name="T71" fmla="*/ 695 h 1193"/>
              <a:gd name="T72" fmla="*/ 261 w 1278"/>
              <a:gd name="T73" fmla="*/ 758 h 1193"/>
              <a:gd name="T74" fmla="*/ 244 w 1278"/>
              <a:gd name="T75" fmla="*/ 712 h 1193"/>
              <a:gd name="T76" fmla="*/ 232 w 1278"/>
              <a:gd name="T77" fmla="*/ 574 h 1193"/>
              <a:gd name="T78" fmla="*/ 208 w 1278"/>
              <a:gd name="T79" fmla="*/ 710 h 1193"/>
              <a:gd name="T80" fmla="*/ 194 w 1278"/>
              <a:gd name="T81" fmla="*/ 748 h 1193"/>
              <a:gd name="T82" fmla="*/ 174 w 1278"/>
              <a:gd name="T83" fmla="*/ 688 h 1193"/>
              <a:gd name="T84" fmla="*/ 172 w 1278"/>
              <a:gd name="T85" fmla="*/ 685 h 1193"/>
              <a:gd name="T86" fmla="*/ 169 w 1278"/>
              <a:gd name="T87" fmla="*/ 615 h 1193"/>
              <a:gd name="T88" fmla="*/ 167 w 1278"/>
              <a:gd name="T89" fmla="*/ 610 h 1193"/>
              <a:gd name="T90" fmla="*/ 157 w 1278"/>
              <a:gd name="T91" fmla="*/ 557 h 1193"/>
              <a:gd name="T92" fmla="*/ 148 w 1278"/>
              <a:gd name="T93" fmla="*/ 547 h 1193"/>
              <a:gd name="T94" fmla="*/ 123 w 1278"/>
              <a:gd name="T95" fmla="*/ 479 h 1193"/>
              <a:gd name="T96" fmla="*/ 123 w 1278"/>
              <a:gd name="T97" fmla="*/ 464 h 1193"/>
              <a:gd name="T98" fmla="*/ 121 w 1278"/>
              <a:gd name="T99" fmla="*/ 304 h 1193"/>
              <a:gd name="T100" fmla="*/ 97 w 1278"/>
              <a:gd name="T101" fmla="*/ 464 h 1193"/>
              <a:gd name="T102" fmla="*/ 94 w 1278"/>
              <a:gd name="T103" fmla="*/ 476 h 1193"/>
              <a:gd name="T104" fmla="*/ 70 w 1278"/>
              <a:gd name="T105" fmla="*/ 554 h 1193"/>
              <a:gd name="T106" fmla="*/ 60 w 1278"/>
              <a:gd name="T107" fmla="*/ 549 h 1193"/>
              <a:gd name="T108" fmla="*/ 48 w 1278"/>
              <a:gd name="T109" fmla="*/ 610 h 1193"/>
              <a:gd name="T110" fmla="*/ 41 w 1278"/>
              <a:gd name="T111" fmla="*/ 746 h 1193"/>
              <a:gd name="T112" fmla="*/ 17 w 1278"/>
              <a:gd name="T113" fmla="*/ 739 h 1193"/>
              <a:gd name="T114" fmla="*/ 7 w 1278"/>
              <a:gd name="T115" fmla="*/ 848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78" h="1193">
                <a:moveTo>
                  <a:pt x="12" y="306"/>
                </a:moveTo>
                <a:lnTo>
                  <a:pt x="0" y="304"/>
                </a:lnTo>
                <a:lnTo>
                  <a:pt x="0" y="1193"/>
                </a:lnTo>
                <a:lnTo>
                  <a:pt x="1278" y="1193"/>
                </a:lnTo>
                <a:lnTo>
                  <a:pt x="1278" y="836"/>
                </a:lnTo>
                <a:lnTo>
                  <a:pt x="1274" y="836"/>
                </a:lnTo>
                <a:lnTo>
                  <a:pt x="1274" y="819"/>
                </a:lnTo>
                <a:lnTo>
                  <a:pt x="1271" y="819"/>
                </a:lnTo>
                <a:lnTo>
                  <a:pt x="1271" y="819"/>
                </a:lnTo>
                <a:lnTo>
                  <a:pt x="1271" y="819"/>
                </a:lnTo>
                <a:lnTo>
                  <a:pt x="1269" y="819"/>
                </a:lnTo>
                <a:lnTo>
                  <a:pt x="1269" y="836"/>
                </a:lnTo>
                <a:lnTo>
                  <a:pt x="1257" y="836"/>
                </a:lnTo>
                <a:lnTo>
                  <a:pt x="1257" y="824"/>
                </a:lnTo>
                <a:lnTo>
                  <a:pt x="1252" y="821"/>
                </a:lnTo>
                <a:lnTo>
                  <a:pt x="1245" y="821"/>
                </a:lnTo>
                <a:lnTo>
                  <a:pt x="1245" y="807"/>
                </a:lnTo>
                <a:lnTo>
                  <a:pt x="1242" y="807"/>
                </a:lnTo>
                <a:lnTo>
                  <a:pt x="1242" y="807"/>
                </a:lnTo>
                <a:lnTo>
                  <a:pt x="1242" y="807"/>
                </a:lnTo>
                <a:lnTo>
                  <a:pt x="1240" y="807"/>
                </a:lnTo>
                <a:lnTo>
                  <a:pt x="1240" y="821"/>
                </a:lnTo>
                <a:lnTo>
                  <a:pt x="1220" y="821"/>
                </a:lnTo>
                <a:lnTo>
                  <a:pt x="1223" y="702"/>
                </a:lnTo>
                <a:lnTo>
                  <a:pt x="1206" y="700"/>
                </a:lnTo>
                <a:lnTo>
                  <a:pt x="1182" y="700"/>
                </a:lnTo>
                <a:lnTo>
                  <a:pt x="1174" y="695"/>
                </a:lnTo>
                <a:lnTo>
                  <a:pt x="1174" y="695"/>
                </a:lnTo>
                <a:lnTo>
                  <a:pt x="1172" y="695"/>
                </a:lnTo>
                <a:lnTo>
                  <a:pt x="1167" y="693"/>
                </a:lnTo>
                <a:lnTo>
                  <a:pt x="1167" y="688"/>
                </a:lnTo>
                <a:lnTo>
                  <a:pt x="1155" y="685"/>
                </a:lnTo>
                <a:lnTo>
                  <a:pt x="1150" y="685"/>
                </a:lnTo>
                <a:lnTo>
                  <a:pt x="1140" y="668"/>
                </a:lnTo>
                <a:lnTo>
                  <a:pt x="1126" y="651"/>
                </a:lnTo>
                <a:lnTo>
                  <a:pt x="1111" y="639"/>
                </a:lnTo>
                <a:lnTo>
                  <a:pt x="1092" y="629"/>
                </a:lnTo>
                <a:lnTo>
                  <a:pt x="1073" y="625"/>
                </a:lnTo>
                <a:lnTo>
                  <a:pt x="1073" y="598"/>
                </a:lnTo>
                <a:lnTo>
                  <a:pt x="1075" y="598"/>
                </a:lnTo>
                <a:lnTo>
                  <a:pt x="1075" y="595"/>
                </a:lnTo>
                <a:lnTo>
                  <a:pt x="1075" y="593"/>
                </a:lnTo>
                <a:lnTo>
                  <a:pt x="1073" y="593"/>
                </a:lnTo>
                <a:lnTo>
                  <a:pt x="1070" y="588"/>
                </a:lnTo>
                <a:lnTo>
                  <a:pt x="1068" y="586"/>
                </a:lnTo>
                <a:lnTo>
                  <a:pt x="1063" y="583"/>
                </a:lnTo>
                <a:lnTo>
                  <a:pt x="1061" y="581"/>
                </a:lnTo>
                <a:lnTo>
                  <a:pt x="1056" y="581"/>
                </a:lnTo>
                <a:lnTo>
                  <a:pt x="1056" y="566"/>
                </a:lnTo>
                <a:lnTo>
                  <a:pt x="1053" y="566"/>
                </a:lnTo>
                <a:lnTo>
                  <a:pt x="1053" y="564"/>
                </a:lnTo>
                <a:lnTo>
                  <a:pt x="1053" y="566"/>
                </a:lnTo>
                <a:lnTo>
                  <a:pt x="1048" y="566"/>
                </a:lnTo>
                <a:lnTo>
                  <a:pt x="1048" y="581"/>
                </a:lnTo>
                <a:lnTo>
                  <a:pt x="1048" y="581"/>
                </a:lnTo>
                <a:lnTo>
                  <a:pt x="1046" y="581"/>
                </a:lnTo>
                <a:lnTo>
                  <a:pt x="1041" y="583"/>
                </a:lnTo>
                <a:lnTo>
                  <a:pt x="1039" y="586"/>
                </a:lnTo>
                <a:lnTo>
                  <a:pt x="1036" y="588"/>
                </a:lnTo>
                <a:lnTo>
                  <a:pt x="1034" y="593"/>
                </a:lnTo>
                <a:lnTo>
                  <a:pt x="1031" y="593"/>
                </a:lnTo>
                <a:lnTo>
                  <a:pt x="1031" y="595"/>
                </a:lnTo>
                <a:lnTo>
                  <a:pt x="1031" y="598"/>
                </a:lnTo>
                <a:lnTo>
                  <a:pt x="1034" y="598"/>
                </a:lnTo>
                <a:lnTo>
                  <a:pt x="1034" y="625"/>
                </a:lnTo>
                <a:lnTo>
                  <a:pt x="1014" y="629"/>
                </a:lnTo>
                <a:lnTo>
                  <a:pt x="995" y="639"/>
                </a:lnTo>
                <a:lnTo>
                  <a:pt x="978" y="651"/>
                </a:lnTo>
                <a:lnTo>
                  <a:pt x="964" y="668"/>
                </a:lnTo>
                <a:lnTo>
                  <a:pt x="956" y="685"/>
                </a:lnTo>
                <a:lnTo>
                  <a:pt x="949" y="685"/>
                </a:lnTo>
                <a:lnTo>
                  <a:pt x="937" y="688"/>
                </a:lnTo>
                <a:lnTo>
                  <a:pt x="937" y="693"/>
                </a:lnTo>
                <a:lnTo>
                  <a:pt x="935" y="695"/>
                </a:lnTo>
                <a:lnTo>
                  <a:pt x="925" y="695"/>
                </a:lnTo>
                <a:lnTo>
                  <a:pt x="925" y="697"/>
                </a:lnTo>
                <a:lnTo>
                  <a:pt x="922" y="700"/>
                </a:lnTo>
                <a:lnTo>
                  <a:pt x="896" y="700"/>
                </a:lnTo>
                <a:lnTo>
                  <a:pt x="881" y="702"/>
                </a:lnTo>
                <a:lnTo>
                  <a:pt x="884" y="824"/>
                </a:lnTo>
                <a:lnTo>
                  <a:pt x="867" y="824"/>
                </a:lnTo>
                <a:lnTo>
                  <a:pt x="867" y="807"/>
                </a:lnTo>
                <a:lnTo>
                  <a:pt x="864" y="807"/>
                </a:lnTo>
                <a:lnTo>
                  <a:pt x="864" y="807"/>
                </a:lnTo>
                <a:lnTo>
                  <a:pt x="864" y="807"/>
                </a:lnTo>
                <a:lnTo>
                  <a:pt x="862" y="807"/>
                </a:lnTo>
                <a:lnTo>
                  <a:pt x="862" y="824"/>
                </a:lnTo>
                <a:lnTo>
                  <a:pt x="855" y="824"/>
                </a:lnTo>
                <a:lnTo>
                  <a:pt x="850" y="826"/>
                </a:lnTo>
                <a:lnTo>
                  <a:pt x="850" y="838"/>
                </a:lnTo>
                <a:lnTo>
                  <a:pt x="850" y="838"/>
                </a:lnTo>
                <a:lnTo>
                  <a:pt x="835" y="838"/>
                </a:lnTo>
                <a:lnTo>
                  <a:pt x="833" y="819"/>
                </a:lnTo>
                <a:lnTo>
                  <a:pt x="833" y="819"/>
                </a:lnTo>
                <a:lnTo>
                  <a:pt x="833" y="819"/>
                </a:lnTo>
                <a:lnTo>
                  <a:pt x="830" y="819"/>
                </a:lnTo>
                <a:lnTo>
                  <a:pt x="828" y="819"/>
                </a:lnTo>
                <a:lnTo>
                  <a:pt x="828" y="838"/>
                </a:lnTo>
                <a:lnTo>
                  <a:pt x="818" y="838"/>
                </a:lnTo>
                <a:lnTo>
                  <a:pt x="814" y="841"/>
                </a:lnTo>
                <a:lnTo>
                  <a:pt x="814" y="841"/>
                </a:lnTo>
                <a:lnTo>
                  <a:pt x="809" y="841"/>
                </a:lnTo>
                <a:lnTo>
                  <a:pt x="811" y="90"/>
                </a:lnTo>
                <a:lnTo>
                  <a:pt x="782" y="32"/>
                </a:lnTo>
                <a:lnTo>
                  <a:pt x="751" y="32"/>
                </a:lnTo>
                <a:lnTo>
                  <a:pt x="734" y="0"/>
                </a:lnTo>
                <a:lnTo>
                  <a:pt x="508" y="0"/>
                </a:lnTo>
                <a:lnTo>
                  <a:pt x="508" y="32"/>
                </a:lnTo>
                <a:lnTo>
                  <a:pt x="448" y="32"/>
                </a:lnTo>
                <a:lnTo>
                  <a:pt x="445" y="855"/>
                </a:lnTo>
                <a:lnTo>
                  <a:pt x="438" y="848"/>
                </a:lnTo>
                <a:lnTo>
                  <a:pt x="438" y="836"/>
                </a:lnTo>
                <a:lnTo>
                  <a:pt x="436" y="746"/>
                </a:lnTo>
                <a:lnTo>
                  <a:pt x="436" y="739"/>
                </a:lnTo>
                <a:lnTo>
                  <a:pt x="431" y="739"/>
                </a:lnTo>
                <a:lnTo>
                  <a:pt x="429" y="739"/>
                </a:lnTo>
                <a:lnTo>
                  <a:pt x="429" y="746"/>
                </a:lnTo>
                <a:lnTo>
                  <a:pt x="429" y="758"/>
                </a:lnTo>
                <a:lnTo>
                  <a:pt x="404" y="758"/>
                </a:lnTo>
                <a:lnTo>
                  <a:pt x="404" y="756"/>
                </a:lnTo>
                <a:lnTo>
                  <a:pt x="399" y="746"/>
                </a:lnTo>
                <a:lnTo>
                  <a:pt x="399" y="693"/>
                </a:lnTo>
                <a:lnTo>
                  <a:pt x="392" y="676"/>
                </a:lnTo>
                <a:lnTo>
                  <a:pt x="392" y="622"/>
                </a:lnTo>
                <a:lnTo>
                  <a:pt x="378" y="561"/>
                </a:lnTo>
                <a:lnTo>
                  <a:pt x="380" y="561"/>
                </a:lnTo>
                <a:lnTo>
                  <a:pt x="380" y="547"/>
                </a:lnTo>
                <a:lnTo>
                  <a:pt x="375" y="547"/>
                </a:lnTo>
                <a:lnTo>
                  <a:pt x="375" y="547"/>
                </a:lnTo>
                <a:lnTo>
                  <a:pt x="375" y="547"/>
                </a:lnTo>
                <a:lnTo>
                  <a:pt x="368" y="547"/>
                </a:lnTo>
                <a:lnTo>
                  <a:pt x="368" y="554"/>
                </a:lnTo>
                <a:lnTo>
                  <a:pt x="366" y="554"/>
                </a:lnTo>
                <a:lnTo>
                  <a:pt x="366" y="569"/>
                </a:lnTo>
                <a:lnTo>
                  <a:pt x="368" y="569"/>
                </a:lnTo>
                <a:lnTo>
                  <a:pt x="358" y="610"/>
                </a:lnTo>
                <a:lnTo>
                  <a:pt x="346" y="481"/>
                </a:lnTo>
                <a:lnTo>
                  <a:pt x="351" y="481"/>
                </a:lnTo>
                <a:lnTo>
                  <a:pt x="351" y="479"/>
                </a:lnTo>
                <a:lnTo>
                  <a:pt x="351" y="479"/>
                </a:lnTo>
                <a:lnTo>
                  <a:pt x="351" y="469"/>
                </a:lnTo>
                <a:lnTo>
                  <a:pt x="344" y="469"/>
                </a:lnTo>
                <a:lnTo>
                  <a:pt x="337" y="372"/>
                </a:lnTo>
                <a:lnTo>
                  <a:pt x="341" y="372"/>
                </a:lnTo>
                <a:lnTo>
                  <a:pt x="341" y="348"/>
                </a:lnTo>
                <a:lnTo>
                  <a:pt x="341" y="309"/>
                </a:lnTo>
                <a:lnTo>
                  <a:pt x="320" y="309"/>
                </a:lnTo>
                <a:lnTo>
                  <a:pt x="320" y="348"/>
                </a:lnTo>
                <a:lnTo>
                  <a:pt x="320" y="372"/>
                </a:lnTo>
                <a:lnTo>
                  <a:pt x="324" y="372"/>
                </a:lnTo>
                <a:lnTo>
                  <a:pt x="324" y="374"/>
                </a:lnTo>
                <a:lnTo>
                  <a:pt x="317" y="469"/>
                </a:lnTo>
                <a:lnTo>
                  <a:pt x="312" y="469"/>
                </a:lnTo>
                <a:lnTo>
                  <a:pt x="312" y="472"/>
                </a:lnTo>
                <a:lnTo>
                  <a:pt x="312" y="479"/>
                </a:lnTo>
                <a:lnTo>
                  <a:pt x="312" y="481"/>
                </a:lnTo>
                <a:lnTo>
                  <a:pt x="317" y="481"/>
                </a:lnTo>
                <a:lnTo>
                  <a:pt x="305" y="610"/>
                </a:lnTo>
                <a:lnTo>
                  <a:pt x="295" y="566"/>
                </a:lnTo>
                <a:lnTo>
                  <a:pt x="295" y="561"/>
                </a:lnTo>
                <a:lnTo>
                  <a:pt x="298" y="561"/>
                </a:lnTo>
                <a:lnTo>
                  <a:pt x="298" y="547"/>
                </a:lnTo>
                <a:lnTo>
                  <a:pt x="290" y="547"/>
                </a:lnTo>
                <a:lnTo>
                  <a:pt x="290" y="547"/>
                </a:lnTo>
                <a:lnTo>
                  <a:pt x="290" y="547"/>
                </a:lnTo>
                <a:lnTo>
                  <a:pt x="286" y="547"/>
                </a:lnTo>
                <a:lnTo>
                  <a:pt x="286" y="554"/>
                </a:lnTo>
                <a:lnTo>
                  <a:pt x="286" y="554"/>
                </a:lnTo>
                <a:lnTo>
                  <a:pt x="286" y="569"/>
                </a:lnTo>
                <a:lnTo>
                  <a:pt x="288" y="569"/>
                </a:lnTo>
                <a:lnTo>
                  <a:pt x="276" y="622"/>
                </a:lnTo>
                <a:lnTo>
                  <a:pt x="276" y="622"/>
                </a:lnTo>
                <a:lnTo>
                  <a:pt x="274" y="627"/>
                </a:lnTo>
                <a:lnTo>
                  <a:pt x="274" y="676"/>
                </a:lnTo>
                <a:lnTo>
                  <a:pt x="269" y="693"/>
                </a:lnTo>
                <a:lnTo>
                  <a:pt x="269" y="693"/>
                </a:lnTo>
                <a:lnTo>
                  <a:pt x="269" y="693"/>
                </a:lnTo>
                <a:lnTo>
                  <a:pt x="269" y="695"/>
                </a:lnTo>
                <a:lnTo>
                  <a:pt x="269" y="695"/>
                </a:lnTo>
                <a:lnTo>
                  <a:pt x="269" y="695"/>
                </a:lnTo>
                <a:lnTo>
                  <a:pt x="269" y="695"/>
                </a:lnTo>
                <a:lnTo>
                  <a:pt x="269" y="746"/>
                </a:lnTo>
                <a:lnTo>
                  <a:pt x="261" y="756"/>
                </a:lnTo>
                <a:lnTo>
                  <a:pt x="261" y="756"/>
                </a:lnTo>
                <a:lnTo>
                  <a:pt x="261" y="758"/>
                </a:lnTo>
                <a:lnTo>
                  <a:pt x="261" y="758"/>
                </a:lnTo>
                <a:lnTo>
                  <a:pt x="252" y="758"/>
                </a:lnTo>
                <a:lnTo>
                  <a:pt x="252" y="748"/>
                </a:lnTo>
                <a:lnTo>
                  <a:pt x="244" y="748"/>
                </a:lnTo>
                <a:lnTo>
                  <a:pt x="244" y="712"/>
                </a:lnTo>
                <a:lnTo>
                  <a:pt x="244" y="710"/>
                </a:lnTo>
                <a:lnTo>
                  <a:pt x="240" y="710"/>
                </a:lnTo>
                <a:lnTo>
                  <a:pt x="225" y="574"/>
                </a:lnTo>
                <a:lnTo>
                  <a:pt x="225" y="574"/>
                </a:lnTo>
                <a:lnTo>
                  <a:pt x="232" y="574"/>
                </a:lnTo>
                <a:lnTo>
                  <a:pt x="232" y="537"/>
                </a:lnTo>
                <a:lnTo>
                  <a:pt x="215" y="537"/>
                </a:lnTo>
                <a:lnTo>
                  <a:pt x="215" y="574"/>
                </a:lnTo>
                <a:lnTo>
                  <a:pt x="220" y="574"/>
                </a:lnTo>
                <a:lnTo>
                  <a:pt x="208" y="710"/>
                </a:lnTo>
                <a:lnTo>
                  <a:pt x="208" y="710"/>
                </a:lnTo>
                <a:lnTo>
                  <a:pt x="208" y="710"/>
                </a:lnTo>
                <a:lnTo>
                  <a:pt x="201" y="710"/>
                </a:lnTo>
                <a:lnTo>
                  <a:pt x="201" y="748"/>
                </a:lnTo>
                <a:lnTo>
                  <a:pt x="194" y="748"/>
                </a:lnTo>
                <a:lnTo>
                  <a:pt x="194" y="758"/>
                </a:lnTo>
                <a:lnTo>
                  <a:pt x="179" y="758"/>
                </a:lnTo>
                <a:lnTo>
                  <a:pt x="179" y="758"/>
                </a:lnTo>
                <a:lnTo>
                  <a:pt x="174" y="746"/>
                </a:lnTo>
                <a:lnTo>
                  <a:pt x="174" y="688"/>
                </a:lnTo>
                <a:lnTo>
                  <a:pt x="174" y="688"/>
                </a:lnTo>
                <a:lnTo>
                  <a:pt x="174" y="688"/>
                </a:lnTo>
                <a:lnTo>
                  <a:pt x="172" y="688"/>
                </a:lnTo>
                <a:lnTo>
                  <a:pt x="172" y="685"/>
                </a:lnTo>
                <a:lnTo>
                  <a:pt x="172" y="685"/>
                </a:lnTo>
                <a:lnTo>
                  <a:pt x="172" y="685"/>
                </a:lnTo>
                <a:lnTo>
                  <a:pt x="169" y="683"/>
                </a:lnTo>
                <a:lnTo>
                  <a:pt x="169" y="617"/>
                </a:lnTo>
                <a:lnTo>
                  <a:pt x="169" y="617"/>
                </a:lnTo>
                <a:lnTo>
                  <a:pt x="169" y="615"/>
                </a:lnTo>
                <a:lnTo>
                  <a:pt x="167" y="615"/>
                </a:lnTo>
                <a:lnTo>
                  <a:pt x="167" y="615"/>
                </a:lnTo>
                <a:lnTo>
                  <a:pt x="167" y="610"/>
                </a:lnTo>
                <a:lnTo>
                  <a:pt x="167" y="610"/>
                </a:lnTo>
                <a:lnTo>
                  <a:pt x="167" y="610"/>
                </a:lnTo>
                <a:lnTo>
                  <a:pt x="165" y="610"/>
                </a:lnTo>
                <a:lnTo>
                  <a:pt x="165" y="610"/>
                </a:lnTo>
                <a:lnTo>
                  <a:pt x="155" y="569"/>
                </a:lnTo>
                <a:lnTo>
                  <a:pt x="157" y="569"/>
                </a:lnTo>
                <a:lnTo>
                  <a:pt x="157" y="557"/>
                </a:lnTo>
                <a:lnTo>
                  <a:pt x="155" y="557"/>
                </a:lnTo>
                <a:lnTo>
                  <a:pt x="155" y="547"/>
                </a:lnTo>
                <a:lnTo>
                  <a:pt x="148" y="547"/>
                </a:lnTo>
                <a:lnTo>
                  <a:pt x="148" y="547"/>
                </a:lnTo>
                <a:lnTo>
                  <a:pt x="148" y="547"/>
                </a:lnTo>
                <a:lnTo>
                  <a:pt x="143" y="547"/>
                </a:lnTo>
                <a:lnTo>
                  <a:pt x="143" y="561"/>
                </a:lnTo>
                <a:lnTo>
                  <a:pt x="145" y="561"/>
                </a:lnTo>
                <a:lnTo>
                  <a:pt x="136" y="603"/>
                </a:lnTo>
                <a:lnTo>
                  <a:pt x="123" y="479"/>
                </a:lnTo>
                <a:lnTo>
                  <a:pt x="131" y="476"/>
                </a:lnTo>
                <a:lnTo>
                  <a:pt x="131" y="476"/>
                </a:lnTo>
                <a:lnTo>
                  <a:pt x="131" y="467"/>
                </a:lnTo>
                <a:lnTo>
                  <a:pt x="128" y="464"/>
                </a:lnTo>
                <a:lnTo>
                  <a:pt x="123" y="464"/>
                </a:lnTo>
                <a:lnTo>
                  <a:pt x="116" y="370"/>
                </a:lnTo>
                <a:lnTo>
                  <a:pt x="116" y="370"/>
                </a:lnTo>
                <a:lnTo>
                  <a:pt x="121" y="370"/>
                </a:lnTo>
                <a:lnTo>
                  <a:pt x="121" y="343"/>
                </a:lnTo>
                <a:lnTo>
                  <a:pt x="121" y="304"/>
                </a:lnTo>
                <a:lnTo>
                  <a:pt x="99" y="304"/>
                </a:lnTo>
                <a:lnTo>
                  <a:pt x="99" y="343"/>
                </a:lnTo>
                <a:lnTo>
                  <a:pt x="99" y="370"/>
                </a:lnTo>
                <a:lnTo>
                  <a:pt x="104" y="370"/>
                </a:lnTo>
                <a:lnTo>
                  <a:pt x="97" y="464"/>
                </a:lnTo>
                <a:lnTo>
                  <a:pt x="90" y="464"/>
                </a:lnTo>
                <a:lnTo>
                  <a:pt x="90" y="474"/>
                </a:lnTo>
                <a:lnTo>
                  <a:pt x="90" y="474"/>
                </a:lnTo>
                <a:lnTo>
                  <a:pt x="90" y="476"/>
                </a:lnTo>
                <a:lnTo>
                  <a:pt x="94" y="476"/>
                </a:lnTo>
                <a:lnTo>
                  <a:pt x="82" y="603"/>
                </a:lnTo>
                <a:lnTo>
                  <a:pt x="75" y="569"/>
                </a:lnTo>
                <a:lnTo>
                  <a:pt x="75" y="569"/>
                </a:lnTo>
                <a:lnTo>
                  <a:pt x="75" y="554"/>
                </a:lnTo>
                <a:lnTo>
                  <a:pt x="70" y="554"/>
                </a:lnTo>
                <a:lnTo>
                  <a:pt x="70" y="549"/>
                </a:lnTo>
                <a:lnTo>
                  <a:pt x="65" y="549"/>
                </a:lnTo>
                <a:lnTo>
                  <a:pt x="65" y="547"/>
                </a:lnTo>
                <a:lnTo>
                  <a:pt x="65" y="549"/>
                </a:lnTo>
                <a:lnTo>
                  <a:pt x="60" y="549"/>
                </a:lnTo>
                <a:lnTo>
                  <a:pt x="60" y="561"/>
                </a:lnTo>
                <a:lnTo>
                  <a:pt x="63" y="561"/>
                </a:lnTo>
                <a:lnTo>
                  <a:pt x="51" y="610"/>
                </a:lnTo>
                <a:lnTo>
                  <a:pt x="51" y="610"/>
                </a:lnTo>
                <a:lnTo>
                  <a:pt x="48" y="610"/>
                </a:lnTo>
                <a:lnTo>
                  <a:pt x="46" y="610"/>
                </a:lnTo>
                <a:lnTo>
                  <a:pt x="46" y="683"/>
                </a:lnTo>
                <a:lnTo>
                  <a:pt x="41" y="685"/>
                </a:lnTo>
                <a:lnTo>
                  <a:pt x="41" y="700"/>
                </a:lnTo>
                <a:lnTo>
                  <a:pt x="41" y="746"/>
                </a:lnTo>
                <a:lnTo>
                  <a:pt x="34" y="756"/>
                </a:lnTo>
                <a:lnTo>
                  <a:pt x="34" y="758"/>
                </a:lnTo>
                <a:lnTo>
                  <a:pt x="19" y="758"/>
                </a:lnTo>
                <a:lnTo>
                  <a:pt x="17" y="746"/>
                </a:lnTo>
                <a:lnTo>
                  <a:pt x="17" y="739"/>
                </a:lnTo>
                <a:lnTo>
                  <a:pt x="17" y="739"/>
                </a:lnTo>
                <a:lnTo>
                  <a:pt x="12" y="739"/>
                </a:lnTo>
                <a:lnTo>
                  <a:pt x="12" y="746"/>
                </a:lnTo>
                <a:lnTo>
                  <a:pt x="7" y="836"/>
                </a:lnTo>
                <a:lnTo>
                  <a:pt x="7" y="848"/>
                </a:lnTo>
                <a:lnTo>
                  <a:pt x="5" y="851"/>
                </a:lnTo>
                <a:lnTo>
                  <a:pt x="10" y="365"/>
                </a:lnTo>
                <a:lnTo>
                  <a:pt x="12" y="306"/>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id-ID"/>
          </a:p>
        </p:txBody>
      </p:sp>
      <p:sp>
        <p:nvSpPr>
          <p:cNvPr id="7" name="Freeform 16"/>
          <p:cNvSpPr>
            <a:spLocks/>
          </p:cNvSpPr>
          <p:nvPr/>
        </p:nvSpPr>
        <p:spPr bwMode="auto">
          <a:xfrm>
            <a:off x="4070883" y="2652781"/>
            <a:ext cx="2027498" cy="2261074"/>
          </a:xfrm>
          <a:custGeom>
            <a:avLst/>
            <a:gdLst>
              <a:gd name="T0" fmla="*/ 1242 w 1276"/>
              <a:gd name="T1" fmla="*/ 529 h 1423"/>
              <a:gd name="T2" fmla="*/ 1225 w 1276"/>
              <a:gd name="T3" fmla="*/ 527 h 1423"/>
              <a:gd name="T4" fmla="*/ 1196 w 1276"/>
              <a:gd name="T5" fmla="*/ 505 h 1423"/>
              <a:gd name="T6" fmla="*/ 1172 w 1276"/>
              <a:gd name="T7" fmla="*/ 483 h 1423"/>
              <a:gd name="T8" fmla="*/ 1148 w 1276"/>
              <a:gd name="T9" fmla="*/ 461 h 1423"/>
              <a:gd name="T10" fmla="*/ 1126 w 1276"/>
              <a:gd name="T11" fmla="*/ 439 h 1423"/>
              <a:gd name="T12" fmla="*/ 1043 w 1276"/>
              <a:gd name="T13" fmla="*/ 434 h 1423"/>
              <a:gd name="T14" fmla="*/ 1005 w 1276"/>
              <a:gd name="T15" fmla="*/ 447 h 1423"/>
              <a:gd name="T16" fmla="*/ 985 w 1276"/>
              <a:gd name="T17" fmla="*/ 461 h 1423"/>
              <a:gd name="T18" fmla="*/ 981 w 1276"/>
              <a:gd name="T19" fmla="*/ 481 h 1423"/>
              <a:gd name="T20" fmla="*/ 959 w 1276"/>
              <a:gd name="T21" fmla="*/ 495 h 1423"/>
              <a:gd name="T22" fmla="*/ 939 w 1276"/>
              <a:gd name="T23" fmla="*/ 505 h 1423"/>
              <a:gd name="T24" fmla="*/ 937 w 1276"/>
              <a:gd name="T25" fmla="*/ 524 h 1423"/>
              <a:gd name="T26" fmla="*/ 913 w 1276"/>
              <a:gd name="T27" fmla="*/ 529 h 1423"/>
              <a:gd name="T28" fmla="*/ 840 w 1276"/>
              <a:gd name="T29" fmla="*/ 534 h 1423"/>
              <a:gd name="T30" fmla="*/ 840 w 1276"/>
              <a:gd name="T31" fmla="*/ 595 h 1423"/>
              <a:gd name="T32" fmla="*/ 765 w 1276"/>
              <a:gd name="T33" fmla="*/ 876 h 1423"/>
              <a:gd name="T34" fmla="*/ 763 w 1276"/>
              <a:gd name="T35" fmla="*/ 544 h 1423"/>
              <a:gd name="T36" fmla="*/ 690 w 1276"/>
              <a:gd name="T37" fmla="*/ 539 h 1423"/>
              <a:gd name="T38" fmla="*/ 668 w 1276"/>
              <a:gd name="T39" fmla="*/ 534 h 1423"/>
              <a:gd name="T40" fmla="*/ 661 w 1276"/>
              <a:gd name="T41" fmla="*/ 515 h 1423"/>
              <a:gd name="T42" fmla="*/ 646 w 1276"/>
              <a:gd name="T43" fmla="*/ 502 h 1423"/>
              <a:gd name="T44" fmla="*/ 625 w 1276"/>
              <a:gd name="T45" fmla="*/ 490 h 1423"/>
              <a:gd name="T46" fmla="*/ 617 w 1276"/>
              <a:gd name="T47" fmla="*/ 471 h 1423"/>
              <a:gd name="T48" fmla="*/ 600 w 1276"/>
              <a:gd name="T49" fmla="*/ 456 h 1423"/>
              <a:gd name="T50" fmla="*/ 559 w 1276"/>
              <a:gd name="T51" fmla="*/ 444 h 1423"/>
              <a:gd name="T52" fmla="*/ 482 w 1276"/>
              <a:gd name="T53" fmla="*/ 449 h 1423"/>
              <a:gd name="T54" fmla="*/ 460 w 1276"/>
              <a:gd name="T55" fmla="*/ 471 h 1423"/>
              <a:gd name="T56" fmla="*/ 436 w 1276"/>
              <a:gd name="T57" fmla="*/ 493 h 1423"/>
              <a:gd name="T58" fmla="*/ 411 w 1276"/>
              <a:gd name="T59" fmla="*/ 512 h 1423"/>
              <a:gd name="T60" fmla="*/ 385 w 1276"/>
              <a:gd name="T61" fmla="*/ 534 h 1423"/>
              <a:gd name="T62" fmla="*/ 382 w 1276"/>
              <a:gd name="T63" fmla="*/ 536 h 1423"/>
              <a:gd name="T64" fmla="*/ 322 w 1276"/>
              <a:gd name="T65" fmla="*/ 328 h 1423"/>
              <a:gd name="T66" fmla="*/ 264 w 1276"/>
              <a:gd name="T67" fmla="*/ 274 h 1423"/>
              <a:gd name="T68" fmla="*/ 201 w 1276"/>
              <a:gd name="T69" fmla="*/ 233 h 1423"/>
              <a:gd name="T70" fmla="*/ 179 w 1276"/>
              <a:gd name="T71" fmla="*/ 328 h 1423"/>
              <a:gd name="T72" fmla="*/ 181 w 1276"/>
              <a:gd name="T73" fmla="*/ 255 h 1423"/>
              <a:gd name="T74" fmla="*/ 179 w 1276"/>
              <a:gd name="T75" fmla="*/ 252 h 1423"/>
              <a:gd name="T76" fmla="*/ 181 w 1276"/>
              <a:gd name="T77" fmla="*/ 213 h 1423"/>
              <a:gd name="T78" fmla="*/ 179 w 1276"/>
              <a:gd name="T79" fmla="*/ 213 h 1423"/>
              <a:gd name="T80" fmla="*/ 181 w 1276"/>
              <a:gd name="T81" fmla="*/ 174 h 1423"/>
              <a:gd name="T82" fmla="*/ 179 w 1276"/>
              <a:gd name="T83" fmla="*/ 172 h 1423"/>
              <a:gd name="T84" fmla="*/ 116 w 1276"/>
              <a:gd name="T85" fmla="*/ 109 h 1423"/>
              <a:gd name="T86" fmla="*/ 29 w 1276"/>
              <a:gd name="T87" fmla="*/ 104 h 1423"/>
              <a:gd name="T88" fmla="*/ 29 w 1276"/>
              <a:gd name="T89" fmla="*/ 31 h 1423"/>
              <a:gd name="T90" fmla="*/ 29 w 1276"/>
              <a:gd name="T91" fmla="*/ 9 h 1423"/>
              <a:gd name="T92" fmla="*/ 29 w 1276"/>
              <a:gd name="T93" fmla="*/ 0 h 1423"/>
              <a:gd name="T94" fmla="*/ 0 w 1276"/>
              <a:gd name="T95" fmla="*/ 1423 h 1423"/>
              <a:gd name="T96" fmla="*/ 1276 w 1276"/>
              <a:gd name="T97" fmla="*/ 534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76" h="1423">
                <a:moveTo>
                  <a:pt x="1276" y="534"/>
                </a:moveTo>
                <a:lnTo>
                  <a:pt x="1242" y="529"/>
                </a:lnTo>
                <a:lnTo>
                  <a:pt x="1223" y="532"/>
                </a:lnTo>
                <a:lnTo>
                  <a:pt x="1225" y="527"/>
                </a:lnTo>
                <a:lnTo>
                  <a:pt x="1196" y="524"/>
                </a:lnTo>
                <a:lnTo>
                  <a:pt x="1196" y="505"/>
                </a:lnTo>
                <a:lnTo>
                  <a:pt x="1172" y="502"/>
                </a:lnTo>
                <a:lnTo>
                  <a:pt x="1172" y="483"/>
                </a:lnTo>
                <a:lnTo>
                  <a:pt x="1148" y="481"/>
                </a:lnTo>
                <a:lnTo>
                  <a:pt x="1148" y="461"/>
                </a:lnTo>
                <a:lnTo>
                  <a:pt x="1123" y="459"/>
                </a:lnTo>
                <a:lnTo>
                  <a:pt x="1126" y="439"/>
                </a:lnTo>
                <a:lnTo>
                  <a:pt x="1094" y="434"/>
                </a:lnTo>
                <a:lnTo>
                  <a:pt x="1043" y="434"/>
                </a:lnTo>
                <a:lnTo>
                  <a:pt x="1007" y="439"/>
                </a:lnTo>
                <a:lnTo>
                  <a:pt x="1005" y="447"/>
                </a:lnTo>
                <a:lnTo>
                  <a:pt x="1005" y="459"/>
                </a:lnTo>
                <a:lnTo>
                  <a:pt x="985" y="461"/>
                </a:lnTo>
                <a:lnTo>
                  <a:pt x="983" y="471"/>
                </a:lnTo>
                <a:lnTo>
                  <a:pt x="981" y="481"/>
                </a:lnTo>
                <a:lnTo>
                  <a:pt x="964" y="483"/>
                </a:lnTo>
                <a:lnTo>
                  <a:pt x="959" y="495"/>
                </a:lnTo>
                <a:lnTo>
                  <a:pt x="959" y="502"/>
                </a:lnTo>
                <a:lnTo>
                  <a:pt x="939" y="505"/>
                </a:lnTo>
                <a:lnTo>
                  <a:pt x="937" y="517"/>
                </a:lnTo>
                <a:lnTo>
                  <a:pt x="937" y="524"/>
                </a:lnTo>
                <a:lnTo>
                  <a:pt x="915" y="527"/>
                </a:lnTo>
                <a:lnTo>
                  <a:pt x="913" y="529"/>
                </a:lnTo>
                <a:lnTo>
                  <a:pt x="893" y="527"/>
                </a:lnTo>
                <a:lnTo>
                  <a:pt x="840" y="534"/>
                </a:lnTo>
                <a:lnTo>
                  <a:pt x="840" y="595"/>
                </a:lnTo>
                <a:lnTo>
                  <a:pt x="840" y="595"/>
                </a:lnTo>
                <a:lnTo>
                  <a:pt x="840" y="876"/>
                </a:lnTo>
                <a:lnTo>
                  <a:pt x="765" y="876"/>
                </a:lnTo>
                <a:lnTo>
                  <a:pt x="763" y="600"/>
                </a:lnTo>
                <a:lnTo>
                  <a:pt x="763" y="544"/>
                </a:lnTo>
                <a:lnTo>
                  <a:pt x="707" y="536"/>
                </a:lnTo>
                <a:lnTo>
                  <a:pt x="690" y="539"/>
                </a:lnTo>
                <a:lnTo>
                  <a:pt x="688" y="536"/>
                </a:lnTo>
                <a:lnTo>
                  <a:pt x="668" y="534"/>
                </a:lnTo>
                <a:lnTo>
                  <a:pt x="668" y="527"/>
                </a:lnTo>
                <a:lnTo>
                  <a:pt x="661" y="515"/>
                </a:lnTo>
                <a:lnTo>
                  <a:pt x="646" y="512"/>
                </a:lnTo>
                <a:lnTo>
                  <a:pt x="646" y="502"/>
                </a:lnTo>
                <a:lnTo>
                  <a:pt x="639" y="493"/>
                </a:lnTo>
                <a:lnTo>
                  <a:pt x="625" y="490"/>
                </a:lnTo>
                <a:lnTo>
                  <a:pt x="625" y="481"/>
                </a:lnTo>
                <a:lnTo>
                  <a:pt x="617" y="471"/>
                </a:lnTo>
                <a:lnTo>
                  <a:pt x="603" y="468"/>
                </a:lnTo>
                <a:lnTo>
                  <a:pt x="600" y="456"/>
                </a:lnTo>
                <a:lnTo>
                  <a:pt x="598" y="449"/>
                </a:lnTo>
                <a:lnTo>
                  <a:pt x="559" y="444"/>
                </a:lnTo>
                <a:lnTo>
                  <a:pt x="511" y="444"/>
                </a:lnTo>
                <a:lnTo>
                  <a:pt x="482" y="449"/>
                </a:lnTo>
                <a:lnTo>
                  <a:pt x="482" y="466"/>
                </a:lnTo>
                <a:lnTo>
                  <a:pt x="460" y="471"/>
                </a:lnTo>
                <a:lnTo>
                  <a:pt x="460" y="488"/>
                </a:lnTo>
                <a:lnTo>
                  <a:pt x="436" y="493"/>
                </a:lnTo>
                <a:lnTo>
                  <a:pt x="436" y="510"/>
                </a:lnTo>
                <a:lnTo>
                  <a:pt x="411" y="512"/>
                </a:lnTo>
                <a:lnTo>
                  <a:pt x="411" y="532"/>
                </a:lnTo>
                <a:lnTo>
                  <a:pt x="385" y="534"/>
                </a:lnTo>
                <a:lnTo>
                  <a:pt x="385" y="536"/>
                </a:lnTo>
                <a:lnTo>
                  <a:pt x="382" y="536"/>
                </a:lnTo>
                <a:lnTo>
                  <a:pt x="382" y="328"/>
                </a:lnTo>
                <a:lnTo>
                  <a:pt x="322" y="328"/>
                </a:lnTo>
                <a:lnTo>
                  <a:pt x="322" y="274"/>
                </a:lnTo>
                <a:lnTo>
                  <a:pt x="264" y="274"/>
                </a:lnTo>
                <a:lnTo>
                  <a:pt x="264" y="233"/>
                </a:lnTo>
                <a:lnTo>
                  <a:pt x="201" y="233"/>
                </a:lnTo>
                <a:lnTo>
                  <a:pt x="201" y="328"/>
                </a:lnTo>
                <a:lnTo>
                  <a:pt x="179" y="328"/>
                </a:lnTo>
                <a:lnTo>
                  <a:pt x="179" y="257"/>
                </a:lnTo>
                <a:lnTo>
                  <a:pt x="181" y="255"/>
                </a:lnTo>
                <a:lnTo>
                  <a:pt x="181" y="252"/>
                </a:lnTo>
                <a:lnTo>
                  <a:pt x="179" y="252"/>
                </a:lnTo>
                <a:lnTo>
                  <a:pt x="179" y="218"/>
                </a:lnTo>
                <a:lnTo>
                  <a:pt x="181" y="213"/>
                </a:lnTo>
                <a:lnTo>
                  <a:pt x="181" y="213"/>
                </a:lnTo>
                <a:lnTo>
                  <a:pt x="179" y="213"/>
                </a:lnTo>
                <a:lnTo>
                  <a:pt x="179" y="177"/>
                </a:lnTo>
                <a:lnTo>
                  <a:pt x="181" y="174"/>
                </a:lnTo>
                <a:lnTo>
                  <a:pt x="181" y="172"/>
                </a:lnTo>
                <a:lnTo>
                  <a:pt x="179" y="172"/>
                </a:lnTo>
                <a:lnTo>
                  <a:pt x="179" y="114"/>
                </a:lnTo>
                <a:lnTo>
                  <a:pt x="116" y="109"/>
                </a:lnTo>
                <a:lnTo>
                  <a:pt x="43" y="104"/>
                </a:lnTo>
                <a:lnTo>
                  <a:pt x="29" y="104"/>
                </a:lnTo>
                <a:lnTo>
                  <a:pt x="29" y="51"/>
                </a:lnTo>
                <a:lnTo>
                  <a:pt x="29" y="31"/>
                </a:lnTo>
                <a:lnTo>
                  <a:pt x="29" y="26"/>
                </a:lnTo>
                <a:lnTo>
                  <a:pt x="29" y="9"/>
                </a:lnTo>
                <a:lnTo>
                  <a:pt x="29" y="4"/>
                </a:lnTo>
                <a:lnTo>
                  <a:pt x="29" y="0"/>
                </a:lnTo>
                <a:lnTo>
                  <a:pt x="0" y="0"/>
                </a:lnTo>
                <a:lnTo>
                  <a:pt x="0" y="1423"/>
                </a:lnTo>
                <a:lnTo>
                  <a:pt x="1276" y="1423"/>
                </a:lnTo>
                <a:lnTo>
                  <a:pt x="1276" y="534"/>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id-ID"/>
          </a:p>
        </p:txBody>
      </p:sp>
      <p:sp>
        <p:nvSpPr>
          <p:cNvPr id="8" name="Freeform 17"/>
          <p:cNvSpPr>
            <a:spLocks/>
          </p:cNvSpPr>
          <p:nvPr/>
        </p:nvSpPr>
        <p:spPr bwMode="auto">
          <a:xfrm>
            <a:off x="2035441" y="2169741"/>
            <a:ext cx="2035444" cy="2744114"/>
          </a:xfrm>
          <a:custGeom>
            <a:avLst/>
            <a:gdLst>
              <a:gd name="T0" fmla="*/ 1281 w 1281"/>
              <a:gd name="T1" fmla="*/ 1727 h 1727"/>
              <a:gd name="T2" fmla="*/ 1194 w 1281"/>
              <a:gd name="T3" fmla="*/ 304 h 1727"/>
              <a:gd name="T4" fmla="*/ 1194 w 1281"/>
              <a:gd name="T5" fmla="*/ 284 h 1727"/>
              <a:gd name="T6" fmla="*/ 1194 w 1281"/>
              <a:gd name="T7" fmla="*/ 265 h 1727"/>
              <a:gd name="T8" fmla="*/ 1080 w 1281"/>
              <a:gd name="T9" fmla="*/ 126 h 1727"/>
              <a:gd name="T10" fmla="*/ 1073 w 1281"/>
              <a:gd name="T11" fmla="*/ 80 h 1727"/>
              <a:gd name="T12" fmla="*/ 1063 w 1281"/>
              <a:gd name="T13" fmla="*/ 92 h 1727"/>
              <a:gd name="T14" fmla="*/ 1063 w 1281"/>
              <a:gd name="T15" fmla="*/ 12 h 1727"/>
              <a:gd name="T16" fmla="*/ 1061 w 1281"/>
              <a:gd name="T17" fmla="*/ 0 h 1727"/>
              <a:gd name="T18" fmla="*/ 1053 w 1281"/>
              <a:gd name="T19" fmla="*/ 92 h 1727"/>
              <a:gd name="T20" fmla="*/ 1053 w 1281"/>
              <a:gd name="T21" fmla="*/ 12 h 1727"/>
              <a:gd name="T22" fmla="*/ 1048 w 1281"/>
              <a:gd name="T23" fmla="*/ 0 h 1727"/>
              <a:gd name="T24" fmla="*/ 1041 w 1281"/>
              <a:gd name="T25" fmla="*/ 92 h 1727"/>
              <a:gd name="T26" fmla="*/ 1041 w 1281"/>
              <a:gd name="T27" fmla="*/ 12 h 1727"/>
              <a:gd name="T28" fmla="*/ 1039 w 1281"/>
              <a:gd name="T29" fmla="*/ 0 h 1727"/>
              <a:gd name="T30" fmla="*/ 1031 w 1281"/>
              <a:gd name="T31" fmla="*/ 92 h 1727"/>
              <a:gd name="T32" fmla="*/ 1031 w 1281"/>
              <a:gd name="T33" fmla="*/ 12 h 1727"/>
              <a:gd name="T34" fmla="*/ 1027 w 1281"/>
              <a:gd name="T35" fmla="*/ 0 h 1727"/>
              <a:gd name="T36" fmla="*/ 1019 w 1281"/>
              <a:gd name="T37" fmla="*/ 92 h 1727"/>
              <a:gd name="T38" fmla="*/ 1019 w 1281"/>
              <a:gd name="T39" fmla="*/ 12 h 1727"/>
              <a:gd name="T40" fmla="*/ 1017 w 1281"/>
              <a:gd name="T41" fmla="*/ 0 h 1727"/>
              <a:gd name="T42" fmla="*/ 1010 w 1281"/>
              <a:gd name="T43" fmla="*/ 92 h 1727"/>
              <a:gd name="T44" fmla="*/ 1000 w 1281"/>
              <a:gd name="T45" fmla="*/ 80 h 1727"/>
              <a:gd name="T46" fmla="*/ 1000 w 1281"/>
              <a:gd name="T47" fmla="*/ 257 h 1727"/>
              <a:gd name="T48" fmla="*/ 1000 w 1281"/>
              <a:gd name="T49" fmla="*/ 282 h 1727"/>
              <a:gd name="T50" fmla="*/ 971 w 1281"/>
              <a:gd name="T51" fmla="*/ 304 h 1727"/>
              <a:gd name="T52" fmla="*/ 971 w 1281"/>
              <a:gd name="T53" fmla="*/ 313 h 1727"/>
              <a:gd name="T54" fmla="*/ 971 w 1281"/>
              <a:gd name="T55" fmla="*/ 335 h 1727"/>
              <a:gd name="T56" fmla="*/ 971 w 1281"/>
              <a:gd name="T57" fmla="*/ 403 h 1727"/>
              <a:gd name="T58" fmla="*/ 968 w 1281"/>
              <a:gd name="T59" fmla="*/ 413 h 1727"/>
              <a:gd name="T60" fmla="*/ 932 w 1281"/>
              <a:gd name="T61" fmla="*/ 738 h 1727"/>
              <a:gd name="T62" fmla="*/ 814 w 1281"/>
              <a:gd name="T63" fmla="*/ 515 h 1727"/>
              <a:gd name="T64" fmla="*/ 746 w 1281"/>
              <a:gd name="T65" fmla="*/ 386 h 1727"/>
              <a:gd name="T66" fmla="*/ 719 w 1281"/>
              <a:gd name="T67" fmla="*/ 515 h 1727"/>
              <a:gd name="T68" fmla="*/ 608 w 1281"/>
              <a:gd name="T69" fmla="*/ 386 h 1727"/>
              <a:gd name="T70" fmla="*/ 557 w 1281"/>
              <a:gd name="T71" fmla="*/ 515 h 1727"/>
              <a:gd name="T72" fmla="*/ 513 w 1281"/>
              <a:gd name="T73" fmla="*/ 1195 h 1727"/>
              <a:gd name="T74" fmla="*/ 458 w 1281"/>
              <a:gd name="T75" fmla="*/ 1200 h 1727"/>
              <a:gd name="T76" fmla="*/ 431 w 1281"/>
              <a:gd name="T77" fmla="*/ 1202 h 1727"/>
              <a:gd name="T78" fmla="*/ 412 w 1281"/>
              <a:gd name="T79" fmla="*/ 1180 h 1727"/>
              <a:gd name="T80" fmla="*/ 370 w 1281"/>
              <a:gd name="T81" fmla="*/ 1207 h 1727"/>
              <a:gd name="T82" fmla="*/ 370 w 1281"/>
              <a:gd name="T83" fmla="*/ 1210 h 1727"/>
              <a:gd name="T84" fmla="*/ 370 w 1281"/>
              <a:gd name="T85" fmla="*/ 1200 h 1727"/>
              <a:gd name="T86" fmla="*/ 322 w 1281"/>
              <a:gd name="T87" fmla="*/ 1188 h 1727"/>
              <a:gd name="T88" fmla="*/ 312 w 1281"/>
              <a:gd name="T89" fmla="*/ 1202 h 1727"/>
              <a:gd name="T90" fmla="*/ 269 w 1281"/>
              <a:gd name="T91" fmla="*/ 1197 h 1727"/>
              <a:gd name="T92" fmla="*/ 140 w 1281"/>
              <a:gd name="T93" fmla="*/ 1193 h 1727"/>
              <a:gd name="T94" fmla="*/ 0 w 1281"/>
              <a:gd name="T95" fmla="*/ 121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81" h="1727">
                <a:moveTo>
                  <a:pt x="0" y="1727"/>
                </a:moveTo>
                <a:lnTo>
                  <a:pt x="1281" y="1727"/>
                </a:lnTo>
                <a:lnTo>
                  <a:pt x="1281" y="304"/>
                </a:lnTo>
                <a:lnTo>
                  <a:pt x="1194" y="304"/>
                </a:lnTo>
                <a:lnTo>
                  <a:pt x="1194" y="291"/>
                </a:lnTo>
                <a:lnTo>
                  <a:pt x="1194" y="284"/>
                </a:lnTo>
                <a:lnTo>
                  <a:pt x="1194" y="267"/>
                </a:lnTo>
                <a:lnTo>
                  <a:pt x="1194" y="265"/>
                </a:lnTo>
                <a:lnTo>
                  <a:pt x="1080" y="265"/>
                </a:lnTo>
                <a:lnTo>
                  <a:pt x="1080" y="126"/>
                </a:lnTo>
                <a:lnTo>
                  <a:pt x="1080" y="80"/>
                </a:lnTo>
                <a:lnTo>
                  <a:pt x="1073" y="80"/>
                </a:lnTo>
                <a:lnTo>
                  <a:pt x="1073" y="92"/>
                </a:lnTo>
                <a:lnTo>
                  <a:pt x="1063" y="92"/>
                </a:lnTo>
                <a:lnTo>
                  <a:pt x="1063" y="12"/>
                </a:lnTo>
                <a:lnTo>
                  <a:pt x="1063" y="12"/>
                </a:lnTo>
                <a:lnTo>
                  <a:pt x="1063" y="0"/>
                </a:lnTo>
                <a:lnTo>
                  <a:pt x="1061" y="0"/>
                </a:lnTo>
                <a:lnTo>
                  <a:pt x="1061" y="92"/>
                </a:lnTo>
                <a:lnTo>
                  <a:pt x="1053" y="92"/>
                </a:lnTo>
                <a:lnTo>
                  <a:pt x="1053" y="12"/>
                </a:lnTo>
                <a:lnTo>
                  <a:pt x="1053" y="12"/>
                </a:lnTo>
                <a:lnTo>
                  <a:pt x="1053" y="0"/>
                </a:lnTo>
                <a:lnTo>
                  <a:pt x="1048" y="0"/>
                </a:lnTo>
                <a:lnTo>
                  <a:pt x="1048" y="92"/>
                </a:lnTo>
                <a:lnTo>
                  <a:pt x="1041" y="92"/>
                </a:lnTo>
                <a:lnTo>
                  <a:pt x="1041" y="12"/>
                </a:lnTo>
                <a:lnTo>
                  <a:pt x="1041" y="12"/>
                </a:lnTo>
                <a:lnTo>
                  <a:pt x="1041" y="0"/>
                </a:lnTo>
                <a:lnTo>
                  <a:pt x="1039" y="0"/>
                </a:lnTo>
                <a:lnTo>
                  <a:pt x="1039" y="92"/>
                </a:lnTo>
                <a:lnTo>
                  <a:pt x="1031" y="92"/>
                </a:lnTo>
                <a:lnTo>
                  <a:pt x="1031" y="12"/>
                </a:lnTo>
                <a:lnTo>
                  <a:pt x="1031" y="12"/>
                </a:lnTo>
                <a:lnTo>
                  <a:pt x="1029" y="0"/>
                </a:lnTo>
                <a:lnTo>
                  <a:pt x="1027" y="0"/>
                </a:lnTo>
                <a:lnTo>
                  <a:pt x="1027" y="92"/>
                </a:lnTo>
                <a:lnTo>
                  <a:pt x="1019" y="92"/>
                </a:lnTo>
                <a:lnTo>
                  <a:pt x="1019" y="12"/>
                </a:lnTo>
                <a:lnTo>
                  <a:pt x="1019" y="12"/>
                </a:lnTo>
                <a:lnTo>
                  <a:pt x="1019" y="0"/>
                </a:lnTo>
                <a:lnTo>
                  <a:pt x="1017" y="0"/>
                </a:lnTo>
                <a:lnTo>
                  <a:pt x="1017" y="92"/>
                </a:lnTo>
                <a:lnTo>
                  <a:pt x="1010" y="92"/>
                </a:lnTo>
                <a:lnTo>
                  <a:pt x="1007" y="80"/>
                </a:lnTo>
                <a:lnTo>
                  <a:pt x="1000" y="80"/>
                </a:lnTo>
                <a:lnTo>
                  <a:pt x="1000" y="253"/>
                </a:lnTo>
                <a:lnTo>
                  <a:pt x="1000" y="257"/>
                </a:lnTo>
                <a:lnTo>
                  <a:pt x="1000" y="274"/>
                </a:lnTo>
                <a:lnTo>
                  <a:pt x="1000" y="282"/>
                </a:lnTo>
                <a:lnTo>
                  <a:pt x="1000" y="304"/>
                </a:lnTo>
                <a:lnTo>
                  <a:pt x="971" y="304"/>
                </a:lnTo>
                <a:lnTo>
                  <a:pt x="971" y="308"/>
                </a:lnTo>
                <a:lnTo>
                  <a:pt x="971" y="313"/>
                </a:lnTo>
                <a:lnTo>
                  <a:pt x="971" y="333"/>
                </a:lnTo>
                <a:lnTo>
                  <a:pt x="971" y="335"/>
                </a:lnTo>
                <a:lnTo>
                  <a:pt x="971" y="355"/>
                </a:lnTo>
                <a:lnTo>
                  <a:pt x="971" y="403"/>
                </a:lnTo>
                <a:lnTo>
                  <a:pt x="968" y="403"/>
                </a:lnTo>
                <a:lnTo>
                  <a:pt x="968" y="413"/>
                </a:lnTo>
                <a:lnTo>
                  <a:pt x="932" y="413"/>
                </a:lnTo>
                <a:lnTo>
                  <a:pt x="932" y="738"/>
                </a:lnTo>
                <a:lnTo>
                  <a:pt x="814" y="738"/>
                </a:lnTo>
                <a:lnTo>
                  <a:pt x="814" y="515"/>
                </a:lnTo>
                <a:lnTo>
                  <a:pt x="746" y="515"/>
                </a:lnTo>
                <a:lnTo>
                  <a:pt x="746" y="386"/>
                </a:lnTo>
                <a:lnTo>
                  <a:pt x="719" y="386"/>
                </a:lnTo>
                <a:lnTo>
                  <a:pt x="719" y="515"/>
                </a:lnTo>
                <a:lnTo>
                  <a:pt x="608" y="515"/>
                </a:lnTo>
                <a:lnTo>
                  <a:pt x="608" y="386"/>
                </a:lnTo>
                <a:lnTo>
                  <a:pt x="557" y="386"/>
                </a:lnTo>
                <a:lnTo>
                  <a:pt x="557" y="515"/>
                </a:lnTo>
                <a:lnTo>
                  <a:pt x="513" y="515"/>
                </a:lnTo>
                <a:lnTo>
                  <a:pt x="513" y="1195"/>
                </a:lnTo>
                <a:lnTo>
                  <a:pt x="475" y="1197"/>
                </a:lnTo>
                <a:lnTo>
                  <a:pt x="458" y="1200"/>
                </a:lnTo>
                <a:lnTo>
                  <a:pt x="433" y="1202"/>
                </a:lnTo>
                <a:lnTo>
                  <a:pt x="431" y="1202"/>
                </a:lnTo>
                <a:lnTo>
                  <a:pt x="421" y="1188"/>
                </a:lnTo>
                <a:lnTo>
                  <a:pt x="412" y="1180"/>
                </a:lnTo>
                <a:lnTo>
                  <a:pt x="373" y="1200"/>
                </a:lnTo>
                <a:lnTo>
                  <a:pt x="370" y="1207"/>
                </a:lnTo>
                <a:lnTo>
                  <a:pt x="370" y="1210"/>
                </a:lnTo>
                <a:lnTo>
                  <a:pt x="370" y="1210"/>
                </a:lnTo>
                <a:lnTo>
                  <a:pt x="370" y="1207"/>
                </a:lnTo>
                <a:lnTo>
                  <a:pt x="370" y="1200"/>
                </a:lnTo>
                <a:lnTo>
                  <a:pt x="332" y="1180"/>
                </a:lnTo>
                <a:lnTo>
                  <a:pt x="322" y="1188"/>
                </a:lnTo>
                <a:lnTo>
                  <a:pt x="312" y="1202"/>
                </a:lnTo>
                <a:lnTo>
                  <a:pt x="312" y="1202"/>
                </a:lnTo>
                <a:lnTo>
                  <a:pt x="288" y="1200"/>
                </a:lnTo>
                <a:lnTo>
                  <a:pt x="269" y="1197"/>
                </a:lnTo>
                <a:lnTo>
                  <a:pt x="160" y="1193"/>
                </a:lnTo>
                <a:lnTo>
                  <a:pt x="140" y="1193"/>
                </a:lnTo>
                <a:lnTo>
                  <a:pt x="22" y="1205"/>
                </a:lnTo>
                <a:lnTo>
                  <a:pt x="0" y="1210"/>
                </a:lnTo>
                <a:lnTo>
                  <a:pt x="0" y="1727"/>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id-ID"/>
          </a:p>
        </p:txBody>
      </p:sp>
      <p:sp>
        <p:nvSpPr>
          <p:cNvPr id="9" name="Freeform 18"/>
          <p:cNvSpPr>
            <a:spLocks noEditPoints="1"/>
          </p:cNvSpPr>
          <p:nvPr/>
        </p:nvSpPr>
        <p:spPr bwMode="auto">
          <a:xfrm>
            <a:off x="3175" y="2258722"/>
            <a:ext cx="2032266" cy="2655133"/>
          </a:xfrm>
          <a:custGeom>
            <a:avLst/>
            <a:gdLst>
              <a:gd name="T0" fmla="*/ 933 w 1279"/>
              <a:gd name="T1" fmla="*/ 988 h 1671"/>
              <a:gd name="T2" fmla="*/ 712 w 1279"/>
              <a:gd name="T3" fmla="*/ 933 h 1671"/>
              <a:gd name="T4" fmla="*/ 577 w 1279"/>
              <a:gd name="T5" fmla="*/ 1207 h 1671"/>
              <a:gd name="T6" fmla="*/ 303 w 1279"/>
              <a:gd name="T7" fmla="*/ 1336 h 1671"/>
              <a:gd name="T8" fmla="*/ 230 w 1279"/>
              <a:gd name="T9" fmla="*/ 517 h 1671"/>
              <a:gd name="T10" fmla="*/ 194 w 1279"/>
              <a:gd name="T11" fmla="*/ 505 h 1671"/>
              <a:gd name="T12" fmla="*/ 240 w 1279"/>
              <a:gd name="T13" fmla="*/ 498 h 1671"/>
              <a:gd name="T14" fmla="*/ 211 w 1279"/>
              <a:gd name="T15" fmla="*/ 486 h 1671"/>
              <a:gd name="T16" fmla="*/ 194 w 1279"/>
              <a:gd name="T17" fmla="*/ 481 h 1671"/>
              <a:gd name="T18" fmla="*/ 192 w 1279"/>
              <a:gd name="T19" fmla="*/ 432 h 1671"/>
              <a:gd name="T20" fmla="*/ 182 w 1279"/>
              <a:gd name="T21" fmla="*/ 427 h 1671"/>
              <a:gd name="T22" fmla="*/ 204 w 1279"/>
              <a:gd name="T23" fmla="*/ 425 h 1671"/>
              <a:gd name="T24" fmla="*/ 218 w 1279"/>
              <a:gd name="T25" fmla="*/ 425 h 1671"/>
              <a:gd name="T26" fmla="*/ 233 w 1279"/>
              <a:gd name="T27" fmla="*/ 418 h 1671"/>
              <a:gd name="T28" fmla="*/ 235 w 1279"/>
              <a:gd name="T29" fmla="*/ 410 h 1671"/>
              <a:gd name="T30" fmla="*/ 189 w 1279"/>
              <a:gd name="T31" fmla="*/ 398 h 1671"/>
              <a:gd name="T32" fmla="*/ 172 w 1279"/>
              <a:gd name="T33" fmla="*/ 379 h 1671"/>
              <a:gd name="T34" fmla="*/ 168 w 1279"/>
              <a:gd name="T35" fmla="*/ 245 h 1671"/>
              <a:gd name="T36" fmla="*/ 163 w 1279"/>
              <a:gd name="T37" fmla="*/ 146 h 1671"/>
              <a:gd name="T38" fmla="*/ 158 w 1279"/>
              <a:gd name="T39" fmla="*/ 63 h 1671"/>
              <a:gd name="T40" fmla="*/ 155 w 1279"/>
              <a:gd name="T41" fmla="*/ 0 h 1671"/>
              <a:gd name="T42" fmla="*/ 153 w 1279"/>
              <a:gd name="T43" fmla="*/ 0 h 1671"/>
              <a:gd name="T44" fmla="*/ 151 w 1279"/>
              <a:gd name="T45" fmla="*/ 65 h 1671"/>
              <a:gd name="T46" fmla="*/ 148 w 1279"/>
              <a:gd name="T47" fmla="*/ 146 h 1671"/>
              <a:gd name="T48" fmla="*/ 146 w 1279"/>
              <a:gd name="T49" fmla="*/ 374 h 1671"/>
              <a:gd name="T50" fmla="*/ 138 w 1279"/>
              <a:gd name="T51" fmla="*/ 386 h 1671"/>
              <a:gd name="T52" fmla="*/ 117 w 1279"/>
              <a:gd name="T53" fmla="*/ 401 h 1671"/>
              <a:gd name="T54" fmla="*/ 80 w 1279"/>
              <a:gd name="T55" fmla="*/ 418 h 1671"/>
              <a:gd name="T56" fmla="*/ 95 w 1279"/>
              <a:gd name="T57" fmla="*/ 425 h 1671"/>
              <a:gd name="T58" fmla="*/ 112 w 1279"/>
              <a:gd name="T59" fmla="*/ 427 h 1671"/>
              <a:gd name="T60" fmla="*/ 129 w 1279"/>
              <a:gd name="T61" fmla="*/ 427 h 1671"/>
              <a:gd name="T62" fmla="*/ 119 w 1279"/>
              <a:gd name="T63" fmla="*/ 439 h 1671"/>
              <a:gd name="T64" fmla="*/ 121 w 1279"/>
              <a:gd name="T65" fmla="*/ 481 h 1671"/>
              <a:gd name="T66" fmla="*/ 100 w 1279"/>
              <a:gd name="T67" fmla="*/ 486 h 1671"/>
              <a:gd name="T68" fmla="*/ 75 w 1279"/>
              <a:gd name="T69" fmla="*/ 498 h 1671"/>
              <a:gd name="T70" fmla="*/ 121 w 1279"/>
              <a:gd name="T71" fmla="*/ 507 h 1671"/>
              <a:gd name="T72" fmla="*/ 85 w 1279"/>
              <a:gd name="T73" fmla="*/ 520 h 1671"/>
              <a:gd name="T74" fmla="*/ 27 w 1279"/>
              <a:gd name="T75" fmla="*/ 1333 h 1671"/>
              <a:gd name="T76" fmla="*/ 126 w 1279"/>
              <a:gd name="T77" fmla="*/ 498 h 1671"/>
              <a:gd name="T78" fmla="*/ 121 w 1279"/>
              <a:gd name="T79" fmla="*/ 498 h 1671"/>
              <a:gd name="T80" fmla="*/ 121 w 1279"/>
              <a:gd name="T81" fmla="*/ 568 h 1671"/>
              <a:gd name="T82" fmla="*/ 119 w 1279"/>
              <a:gd name="T83" fmla="*/ 656 h 1671"/>
              <a:gd name="T84" fmla="*/ 138 w 1279"/>
              <a:gd name="T85" fmla="*/ 799 h 1671"/>
              <a:gd name="T86" fmla="*/ 124 w 1279"/>
              <a:gd name="T87" fmla="*/ 814 h 1671"/>
              <a:gd name="T88" fmla="*/ 119 w 1279"/>
              <a:gd name="T89" fmla="*/ 937 h 1671"/>
              <a:gd name="T90" fmla="*/ 141 w 1279"/>
              <a:gd name="T91" fmla="*/ 1071 h 1671"/>
              <a:gd name="T92" fmla="*/ 121 w 1279"/>
              <a:gd name="T93" fmla="*/ 1188 h 1671"/>
              <a:gd name="T94" fmla="*/ 129 w 1279"/>
              <a:gd name="T95" fmla="*/ 1185 h 1671"/>
              <a:gd name="T96" fmla="*/ 182 w 1279"/>
              <a:gd name="T97" fmla="*/ 656 h 1671"/>
              <a:gd name="T98" fmla="*/ 189 w 1279"/>
              <a:gd name="T99" fmla="*/ 799 h 1671"/>
              <a:gd name="T100" fmla="*/ 199 w 1279"/>
              <a:gd name="T101" fmla="*/ 937 h 1671"/>
              <a:gd name="T102" fmla="*/ 199 w 1279"/>
              <a:gd name="T103" fmla="*/ 957 h 1671"/>
              <a:gd name="T104" fmla="*/ 184 w 1279"/>
              <a:gd name="T105" fmla="*/ 1185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79" h="1671">
                <a:moveTo>
                  <a:pt x="1279" y="1154"/>
                </a:moveTo>
                <a:lnTo>
                  <a:pt x="1182" y="1178"/>
                </a:lnTo>
                <a:lnTo>
                  <a:pt x="1100" y="1212"/>
                </a:lnTo>
                <a:lnTo>
                  <a:pt x="1063" y="1212"/>
                </a:lnTo>
                <a:lnTo>
                  <a:pt x="1063" y="988"/>
                </a:lnTo>
                <a:lnTo>
                  <a:pt x="933" y="988"/>
                </a:lnTo>
                <a:lnTo>
                  <a:pt x="933" y="933"/>
                </a:lnTo>
                <a:lnTo>
                  <a:pt x="894" y="933"/>
                </a:lnTo>
                <a:lnTo>
                  <a:pt x="894" y="877"/>
                </a:lnTo>
                <a:lnTo>
                  <a:pt x="783" y="877"/>
                </a:lnTo>
                <a:lnTo>
                  <a:pt x="783" y="933"/>
                </a:lnTo>
                <a:lnTo>
                  <a:pt x="712" y="933"/>
                </a:lnTo>
                <a:lnTo>
                  <a:pt x="712" y="988"/>
                </a:lnTo>
                <a:lnTo>
                  <a:pt x="671" y="988"/>
                </a:lnTo>
                <a:lnTo>
                  <a:pt x="671" y="1183"/>
                </a:lnTo>
                <a:lnTo>
                  <a:pt x="659" y="1180"/>
                </a:lnTo>
                <a:lnTo>
                  <a:pt x="618" y="1188"/>
                </a:lnTo>
                <a:lnTo>
                  <a:pt x="577" y="1207"/>
                </a:lnTo>
                <a:lnTo>
                  <a:pt x="543" y="1236"/>
                </a:lnTo>
                <a:lnTo>
                  <a:pt x="519" y="1275"/>
                </a:lnTo>
                <a:lnTo>
                  <a:pt x="506" y="1309"/>
                </a:lnTo>
                <a:lnTo>
                  <a:pt x="315" y="1309"/>
                </a:lnTo>
                <a:lnTo>
                  <a:pt x="303" y="1314"/>
                </a:lnTo>
                <a:lnTo>
                  <a:pt x="303" y="1336"/>
                </a:lnTo>
                <a:lnTo>
                  <a:pt x="247" y="1333"/>
                </a:lnTo>
                <a:lnTo>
                  <a:pt x="243" y="520"/>
                </a:lnTo>
                <a:lnTo>
                  <a:pt x="243" y="520"/>
                </a:lnTo>
                <a:lnTo>
                  <a:pt x="240" y="520"/>
                </a:lnTo>
                <a:lnTo>
                  <a:pt x="235" y="517"/>
                </a:lnTo>
                <a:lnTo>
                  <a:pt x="230" y="517"/>
                </a:lnTo>
                <a:lnTo>
                  <a:pt x="230" y="517"/>
                </a:lnTo>
                <a:lnTo>
                  <a:pt x="230" y="510"/>
                </a:lnTo>
                <a:lnTo>
                  <a:pt x="228" y="507"/>
                </a:lnTo>
                <a:lnTo>
                  <a:pt x="221" y="507"/>
                </a:lnTo>
                <a:lnTo>
                  <a:pt x="209" y="507"/>
                </a:lnTo>
                <a:lnTo>
                  <a:pt x="194" y="505"/>
                </a:lnTo>
                <a:lnTo>
                  <a:pt x="184" y="505"/>
                </a:lnTo>
                <a:lnTo>
                  <a:pt x="184" y="500"/>
                </a:lnTo>
                <a:lnTo>
                  <a:pt x="192" y="500"/>
                </a:lnTo>
                <a:lnTo>
                  <a:pt x="211" y="500"/>
                </a:lnTo>
                <a:lnTo>
                  <a:pt x="228" y="498"/>
                </a:lnTo>
                <a:lnTo>
                  <a:pt x="240" y="498"/>
                </a:lnTo>
                <a:lnTo>
                  <a:pt x="247" y="495"/>
                </a:lnTo>
                <a:lnTo>
                  <a:pt x="247" y="493"/>
                </a:lnTo>
                <a:lnTo>
                  <a:pt x="247" y="490"/>
                </a:lnTo>
                <a:lnTo>
                  <a:pt x="240" y="488"/>
                </a:lnTo>
                <a:lnTo>
                  <a:pt x="228" y="486"/>
                </a:lnTo>
                <a:lnTo>
                  <a:pt x="211" y="486"/>
                </a:lnTo>
                <a:lnTo>
                  <a:pt x="189" y="486"/>
                </a:lnTo>
                <a:lnTo>
                  <a:pt x="184" y="486"/>
                </a:lnTo>
                <a:lnTo>
                  <a:pt x="184" y="483"/>
                </a:lnTo>
                <a:lnTo>
                  <a:pt x="187" y="483"/>
                </a:lnTo>
                <a:lnTo>
                  <a:pt x="192" y="481"/>
                </a:lnTo>
                <a:lnTo>
                  <a:pt x="194" y="481"/>
                </a:lnTo>
                <a:lnTo>
                  <a:pt x="194" y="478"/>
                </a:lnTo>
                <a:lnTo>
                  <a:pt x="194" y="469"/>
                </a:lnTo>
                <a:lnTo>
                  <a:pt x="192" y="459"/>
                </a:lnTo>
                <a:lnTo>
                  <a:pt x="192" y="449"/>
                </a:lnTo>
                <a:lnTo>
                  <a:pt x="192" y="439"/>
                </a:lnTo>
                <a:lnTo>
                  <a:pt x="192" y="432"/>
                </a:lnTo>
                <a:lnTo>
                  <a:pt x="192" y="430"/>
                </a:lnTo>
                <a:lnTo>
                  <a:pt x="192" y="430"/>
                </a:lnTo>
                <a:lnTo>
                  <a:pt x="189" y="427"/>
                </a:lnTo>
                <a:lnTo>
                  <a:pt x="184" y="427"/>
                </a:lnTo>
                <a:lnTo>
                  <a:pt x="182" y="427"/>
                </a:lnTo>
                <a:lnTo>
                  <a:pt x="182" y="427"/>
                </a:lnTo>
                <a:lnTo>
                  <a:pt x="184" y="427"/>
                </a:lnTo>
                <a:lnTo>
                  <a:pt x="189" y="427"/>
                </a:lnTo>
                <a:lnTo>
                  <a:pt x="189" y="427"/>
                </a:lnTo>
                <a:lnTo>
                  <a:pt x="199" y="427"/>
                </a:lnTo>
                <a:lnTo>
                  <a:pt x="204" y="425"/>
                </a:lnTo>
                <a:lnTo>
                  <a:pt x="204" y="425"/>
                </a:lnTo>
                <a:lnTo>
                  <a:pt x="204" y="425"/>
                </a:lnTo>
                <a:lnTo>
                  <a:pt x="209" y="425"/>
                </a:lnTo>
                <a:lnTo>
                  <a:pt x="214" y="425"/>
                </a:lnTo>
                <a:lnTo>
                  <a:pt x="214" y="425"/>
                </a:lnTo>
                <a:lnTo>
                  <a:pt x="214" y="425"/>
                </a:lnTo>
                <a:lnTo>
                  <a:pt x="218" y="425"/>
                </a:lnTo>
                <a:lnTo>
                  <a:pt x="221" y="422"/>
                </a:lnTo>
                <a:lnTo>
                  <a:pt x="221" y="422"/>
                </a:lnTo>
                <a:lnTo>
                  <a:pt x="221" y="422"/>
                </a:lnTo>
                <a:lnTo>
                  <a:pt x="221" y="422"/>
                </a:lnTo>
                <a:lnTo>
                  <a:pt x="230" y="418"/>
                </a:lnTo>
                <a:lnTo>
                  <a:pt x="233" y="418"/>
                </a:lnTo>
                <a:lnTo>
                  <a:pt x="233" y="418"/>
                </a:lnTo>
                <a:lnTo>
                  <a:pt x="235" y="415"/>
                </a:lnTo>
                <a:lnTo>
                  <a:pt x="235" y="413"/>
                </a:lnTo>
                <a:lnTo>
                  <a:pt x="235" y="413"/>
                </a:lnTo>
                <a:lnTo>
                  <a:pt x="235" y="410"/>
                </a:lnTo>
                <a:lnTo>
                  <a:pt x="235" y="410"/>
                </a:lnTo>
                <a:lnTo>
                  <a:pt x="221" y="403"/>
                </a:lnTo>
                <a:lnTo>
                  <a:pt x="218" y="403"/>
                </a:lnTo>
                <a:lnTo>
                  <a:pt x="209" y="401"/>
                </a:lnTo>
                <a:lnTo>
                  <a:pt x="197" y="401"/>
                </a:lnTo>
                <a:lnTo>
                  <a:pt x="194" y="401"/>
                </a:lnTo>
                <a:lnTo>
                  <a:pt x="189" y="398"/>
                </a:lnTo>
                <a:lnTo>
                  <a:pt x="187" y="396"/>
                </a:lnTo>
                <a:lnTo>
                  <a:pt x="182" y="393"/>
                </a:lnTo>
                <a:lnTo>
                  <a:pt x="180" y="391"/>
                </a:lnTo>
                <a:lnTo>
                  <a:pt x="177" y="386"/>
                </a:lnTo>
                <a:lnTo>
                  <a:pt x="175" y="381"/>
                </a:lnTo>
                <a:lnTo>
                  <a:pt x="172" y="379"/>
                </a:lnTo>
                <a:lnTo>
                  <a:pt x="170" y="374"/>
                </a:lnTo>
                <a:lnTo>
                  <a:pt x="170" y="374"/>
                </a:lnTo>
                <a:lnTo>
                  <a:pt x="168" y="374"/>
                </a:lnTo>
                <a:lnTo>
                  <a:pt x="168" y="374"/>
                </a:lnTo>
                <a:lnTo>
                  <a:pt x="168" y="245"/>
                </a:lnTo>
                <a:lnTo>
                  <a:pt x="168" y="245"/>
                </a:lnTo>
                <a:lnTo>
                  <a:pt x="165" y="243"/>
                </a:lnTo>
                <a:lnTo>
                  <a:pt x="165" y="243"/>
                </a:lnTo>
                <a:lnTo>
                  <a:pt x="163" y="243"/>
                </a:lnTo>
                <a:lnTo>
                  <a:pt x="163" y="146"/>
                </a:lnTo>
                <a:lnTo>
                  <a:pt x="163" y="146"/>
                </a:lnTo>
                <a:lnTo>
                  <a:pt x="163" y="146"/>
                </a:lnTo>
                <a:lnTo>
                  <a:pt x="160" y="146"/>
                </a:lnTo>
                <a:lnTo>
                  <a:pt x="160" y="146"/>
                </a:lnTo>
                <a:lnTo>
                  <a:pt x="160" y="65"/>
                </a:lnTo>
                <a:lnTo>
                  <a:pt x="160" y="63"/>
                </a:lnTo>
                <a:lnTo>
                  <a:pt x="158" y="63"/>
                </a:lnTo>
                <a:lnTo>
                  <a:pt x="158" y="63"/>
                </a:lnTo>
                <a:lnTo>
                  <a:pt x="158" y="63"/>
                </a:lnTo>
                <a:lnTo>
                  <a:pt x="158" y="0"/>
                </a:lnTo>
                <a:lnTo>
                  <a:pt x="158" y="0"/>
                </a:lnTo>
                <a:lnTo>
                  <a:pt x="155" y="0"/>
                </a:lnTo>
                <a:lnTo>
                  <a:pt x="155" y="0"/>
                </a:lnTo>
                <a:lnTo>
                  <a:pt x="155" y="0"/>
                </a:lnTo>
                <a:lnTo>
                  <a:pt x="155" y="0"/>
                </a:lnTo>
                <a:lnTo>
                  <a:pt x="155" y="0"/>
                </a:lnTo>
                <a:lnTo>
                  <a:pt x="155" y="0"/>
                </a:lnTo>
                <a:lnTo>
                  <a:pt x="153" y="0"/>
                </a:lnTo>
                <a:lnTo>
                  <a:pt x="153" y="0"/>
                </a:lnTo>
                <a:lnTo>
                  <a:pt x="153" y="0"/>
                </a:lnTo>
                <a:lnTo>
                  <a:pt x="153" y="2"/>
                </a:lnTo>
                <a:lnTo>
                  <a:pt x="153" y="2"/>
                </a:lnTo>
                <a:lnTo>
                  <a:pt x="153" y="63"/>
                </a:lnTo>
                <a:lnTo>
                  <a:pt x="153" y="63"/>
                </a:lnTo>
                <a:lnTo>
                  <a:pt x="153" y="63"/>
                </a:lnTo>
                <a:lnTo>
                  <a:pt x="151" y="65"/>
                </a:lnTo>
                <a:lnTo>
                  <a:pt x="151" y="65"/>
                </a:lnTo>
                <a:lnTo>
                  <a:pt x="151" y="65"/>
                </a:lnTo>
                <a:lnTo>
                  <a:pt x="151" y="146"/>
                </a:lnTo>
                <a:lnTo>
                  <a:pt x="151" y="146"/>
                </a:lnTo>
                <a:lnTo>
                  <a:pt x="151" y="146"/>
                </a:lnTo>
                <a:lnTo>
                  <a:pt x="148" y="146"/>
                </a:lnTo>
                <a:lnTo>
                  <a:pt x="148" y="146"/>
                </a:lnTo>
                <a:lnTo>
                  <a:pt x="148" y="243"/>
                </a:lnTo>
                <a:lnTo>
                  <a:pt x="148" y="243"/>
                </a:lnTo>
                <a:lnTo>
                  <a:pt x="146" y="245"/>
                </a:lnTo>
                <a:lnTo>
                  <a:pt x="146" y="245"/>
                </a:lnTo>
                <a:lnTo>
                  <a:pt x="146" y="374"/>
                </a:lnTo>
                <a:lnTo>
                  <a:pt x="146" y="374"/>
                </a:lnTo>
                <a:lnTo>
                  <a:pt x="143" y="374"/>
                </a:lnTo>
                <a:lnTo>
                  <a:pt x="143" y="374"/>
                </a:lnTo>
                <a:lnTo>
                  <a:pt x="141" y="379"/>
                </a:lnTo>
                <a:lnTo>
                  <a:pt x="141" y="384"/>
                </a:lnTo>
                <a:lnTo>
                  <a:pt x="138" y="386"/>
                </a:lnTo>
                <a:lnTo>
                  <a:pt x="136" y="391"/>
                </a:lnTo>
                <a:lnTo>
                  <a:pt x="131" y="393"/>
                </a:lnTo>
                <a:lnTo>
                  <a:pt x="129" y="396"/>
                </a:lnTo>
                <a:lnTo>
                  <a:pt x="124" y="398"/>
                </a:lnTo>
                <a:lnTo>
                  <a:pt x="121" y="401"/>
                </a:lnTo>
                <a:lnTo>
                  <a:pt x="117" y="401"/>
                </a:lnTo>
                <a:lnTo>
                  <a:pt x="105" y="403"/>
                </a:lnTo>
                <a:lnTo>
                  <a:pt x="97" y="403"/>
                </a:lnTo>
                <a:lnTo>
                  <a:pt x="92" y="405"/>
                </a:lnTo>
                <a:lnTo>
                  <a:pt x="80" y="413"/>
                </a:lnTo>
                <a:lnTo>
                  <a:pt x="80" y="413"/>
                </a:lnTo>
                <a:lnTo>
                  <a:pt x="80" y="418"/>
                </a:lnTo>
                <a:lnTo>
                  <a:pt x="80" y="418"/>
                </a:lnTo>
                <a:lnTo>
                  <a:pt x="80" y="420"/>
                </a:lnTo>
                <a:lnTo>
                  <a:pt x="85" y="420"/>
                </a:lnTo>
                <a:lnTo>
                  <a:pt x="95" y="425"/>
                </a:lnTo>
                <a:lnTo>
                  <a:pt x="95" y="425"/>
                </a:lnTo>
                <a:lnTo>
                  <a:pt x="95" y="425"/>
                </a:lnTo>
                <a:lnTo>
                  <a:pt x="100" y="425"/>
                </a:lnTo>
                <a:lnTo>
                  <a:pt x="100" y="425"/>
                </a:lnTo>
                <a:lnTo>
                  <a:pt x="102" y="425"/>
                </a:lnTo>
                <a:lnTo>
                  <a:pt x="102" y="425"/>
                </a:lnTo>
                <a:lnTo>
                  <a:pt x="107" y="427"/>
                </a:lnTo>
                <a:lnTo>
                  <a:pt x="112" y="427"/>
                </a:lnTo>
                <a:lnTo>
                  <a:pt x="112" y="427"/>
                </a:lnTo>
                <a:lnTo>
                  <a:pt x="119" y="427"/>
                </a:lnTo>
                <a:lnTo>
                  <a:pt x="124" y="427"/>
                </a:lnTo>
                <a:lnTo>
                  <a:pt x="124" y="427"/>
                </a:lnTo>
                <a:lnTo>
                  <a:pt x="124" y="427"/>
                </a:lnTo>
                <a:lnTo>
                  <a:pt x="129" y="427"/>
                </a:lnTo>
                <a:lnTo>
                  <a:pt x="129" y="427"/>
                </a:lnTo>
                <a:lnTo>
                  <a:pt x="126" y="430"/>
                </a:lnTo>
                <a:lnTo>
                  <a:pt x="121" y="430"/>
                </a:lnTo>
                <a:lnTo>
                  <a:pt x="119" y="430"/>
                </a:lnTo>
                <a:lnTo>
                  <a:pt x="119" y="432"/>
                </a:lnTo>
                <a:lnTo>
                  <a:pt x="119" y="439"/>
                </a:lnTo>
                <a:lnTo>
                  <a:pt x="119" y="449"/>
                </a:lnTo>
                <a:lnTo>
                  <a:pt x="119" y="459"/>
                </a:lnTo>
                <a:lnTo>
                  <a:pt x="119" y="469"/>
                </a:lnTo>
                <a:lnTo>
                  <a:pt x="119" y="478"/>
                </a:lnTo>
                <a:lnTo>
                  <a:pt x="119" y="481"/>
                </a:lnTo>
                <a:lnTo>
                  <a:pt x="121" y="481"/>
                </a:lnTo>
                <a:lnTo>
                  <a:pt x="124" y="483"/>
                </a:lnTo>
                <a:lnTo>
                  <a:pt x="129" y="483"/>
                </a:lnTo>
                <a:lnTo>
                  <a:pt x="131" y="483"/>
                </a:lnTo>
                <a:lnTo>
                  <a:pt x="131" y="486"/>
                </a:lnTo>
                <a:lnTo>
                  <a:pt x="119" y="486"/>
                </a:lnTo>
                <a:lnTo>
                  <a:pt x="100" y="486"/>
                </a:lnTo>
                <a:lnTo>
                  <a:pt x="83" y="488"/>
                </a:lnTo>
                <a:lnTo>
                  <a:pt x="73" y="490"/>
                </a:lnTo>
                <a:lnTo>
                  <a:pt x="66" y="490"/>
                </a:lnTo>
                <a:lnTo>
                  <a:pt x="66" y="495"/>
                </a:lnTo>
                <a:lnTo>
                  <a:pt x="68" y="498"/>
                </a:lnTo>
                <a:lnTo>
                  <a:pt x="75" y="498"/>
                </a:lnTo>
                <a:lnTo>
                  <a:pt x="88" y="500"/>
                </a:lnTo>
                <a:lnTo>
                  <a:pt x="105" y="500"/>
                </a:lnTo>
                <a:lnTo>
                  <a:pt x="124" y="500"/>
                </a:lnTo>
                <a:lnTo>
                  <a:pt x="131" y="500"/>
                </a:lnTo>
                <a:lnTo>
                  <a:pt x="131" y="505"/>
                </a:lnTo>
                <a:lnTo>
                  <a:pt x="121" y="507"/>
                </a:lnTo>
                <a:lnTo>
                  <a:pt x="107" y="507"/>
                </a:lnTo>
                <a:lnTo>
                  <a:pt x="95" y="507"/>
                </a:lnTo>
                <a:lnTo>
                  <a:pt x="88" y="510"/>
                </a:lnTo>
                <a:lnTo>
                  <a:pt x="88" y="510"/>
                </a:lnTo>
                <a:lnTo>
                  <a:pt x="88" y="520"/>
                </a:lnTo>
                <a:lnTo>
                  <a:pt x="85" y="520"/>
                </a:lnTo>
                <a:lnTo>
                  <a:pt x="80" y="520"/>
                </a:lnTo>
                <a:lnTo>
                  <a:pt x="75" y="520"/>
                </a:lnTo>
                <a:lnTo>
                  <a:pt x="73" y="520"/>
                </a:lnTo>
                <a:lnTo>
                  <a:pt x="73" y="520"/>
                </a:lnTo>
                <a:lnTo>
                  <a:pt x="78" y="1331"/>
                </a:lnTo>
                <a:lnTo>
                  <a:pt x="27" y="1333"/>
                </a:lnTo>
                <a:lnTo>
                  <a:pt x="27" y="1350"/>
                </a:lnTo>
                <a:lnTo>
                  <a:pt x="0" y="1353"/>
                </a:lnTo>
                <a:lnTo>
                  <a:pt x="0" y="1671"/>
                </a:lnTo>
                <a:lnTo>
                  <a:pt x="1279" y="1671"/>
                </a:lnTo>
                <a:lnTo>
                  <a:pt x="1279" y="1154"/>
                </a:lnTo>
                <a:close/>
                <a:moveTo>
                  <a:pt x="126" y="498"/>
                </a:moveTo>
                <a:lnTo>
                  <a:pt x="124" y="498"/>
                </a:lnTo>
                <a:lnTo>
                  <a:pt x="121" y="498"/>
                </a:lnTo>
                <a:lnTo>
                  <a:pt x="119" y="498"/>
                </a:lnTo>
                <a:lnTo>
                  <a:pt x="117" y="498"/>
                </a:lnTo>
                <a:lnTo>
                  <a:pt x="119" y="498"/>
                </a:lnTo>
                <a:lnTo>
                  <a:pt x="121" y="498"/>
                </a:lnTo>
                <a:lnTo>
                  <a:pt x="124" y="498"/>
                </a:lnTo>
                <a:lnTo>
                  <a:pt x="126" y="498"/>
                </a:lnTo>
                <a:lnTo>
                  <a:pt x="131" y="498"/>
                </a:lnTo>
                <a:lnTo>
                  <a:pt x="126" y="498"/>
                </a:lnTo>
                <a:close/>
                <a:moveTo>
                  <a:pt x="117" y="568"/>
                </a:moveTo>
                <a:lnTo>
                  <a:pt x="121" y="568"/>
                </a:lnTo>
                <a:lnTo>
                  <a:pt x="131" y="568"/>
                </a:lnTo>
                <a:lnTo>
                  <a:pt x="138" y="568"/>
                </a:lnTo>
                <a:lnTo>
                  <a:pt x="138" y="656"/>
                </a:lnTo>
                <a:lnTo>
                  <a:pt x="134" y="656"/>
                </a:lnTo>
                <a:lnTo>
                  <a:pt x="124" y="656"/>
                </a:lnTo>
                <a:lnTo>
                  <a:pt x="119" y="656"/>
                </a:lnTo>
                <a:lnTo>
                  <a:pt x="117" y="568"/>
                </a:lnTo>
                <a:close/>
                <a:moveTo>
                  <a:pt x="119" y="673"/>
                </a:moveTo>
                <a:lnTo>
                  <a:pt x="126" y="673"/>
                </a:lnTo>
                <a:lnTo>
                  <a:pt x="136" y="673"/>
                </a:lnTo>
                <a:lnTo>
                  <a:pt x="138" y="673"/>
                </a:lnTo>
                <a:lnTo>
                  <a:pt x="138" y="799"/>
                </a:lnTo>
                <a:lnTo>
                  <a:pt x="136" y="799"/>
                </a:lnTo>
                <a:lnTo>
                  <a:pt x="126" y="799"/>
                </a:lnTo>
                <a:lnTo>
                  <a:pt x="119" y="799"/>
                </a:lnTo>
                <a:lnTo>
                  <a:pt x="119" y="673"/>
                </a:lnTo>
                <a:close/>
                <a:moveTo>
                  <a:pt x="119" y="814"/>
                </a:moveTo>
                <a:lnTo>
                  <a:pt x="124" y="814"/>
                </a:lnTo>
                <a:lnTo>
                  <a:pt x="136" y="814"/>
                </a:lnTo>
                <a:lnTo>
                  <a:pt x="141" y="814"/>
                </a:lnTo>
                <a:lnTo>
                  <a:pt x="141" y="937"/>
                </a:lnTo>
                <a:lnTo>
                  <a:pt x="136" y="937"/>
                </a:lnTo>
                <a:lnTo>
                  <a:pt x="129" y="937"/>
                </a:lnTo>
                <a:lnTo>
                  <a:pt x="119" y="937"/>
                </a:lnTo>
                <a:lnTo>
                  <a:pt x="119" y="814"/>
                </a:lnTo>
                <a:close/>
                <a:moveTo>
                  <a:pt x="119" y="957"/>
                </a:moveTo>
                <a:lnTo>
                  <a:pt x="126" y="957"/>
                </a:lnTo>
                <a:lnTo>
                  <a:pt x="136" y="957"/>
                </a:lnTo>
                <a:lnTo>
                  <a:pt x="141" y="957"/>
                </a:lnTo>
                <a:lnTo>
                  <a:pt x="141" y="1071"/>
                </a:lnTo>
                <a:lnTo>
                  <a:pt x="138" y="1071"/>
                </a:lnTo>
                <a:lnTo>
                  <a:pt x="129" y="1071"/>
                </a:lnTo>
                <a:lnTo>
                  <a:pt x="121" y="1073"/>
                </a:lnTo>
                <a:lnTo>
                  <a:pt x="119" y="957"/>
                </a:lnTo>
                <a:close/>
                <a:moveTo>
                  <a:pt x="129" y="1185"/>
                </a:moveTo>
                <a:lnTo>
                  <a:pt x="121" y="1188"/>
                </a:lnTo>
                <a:lnTo>
                  <a:pt x="121" y="1095"/>
                </a:lnTo>
                <a:lnTo>
                  <a:pt x="126" y="1095"/>
                </a:lnTo>
                <a:lnTo>
                  <a:pt x="136" y="1095"/>
                </a:lnTo>
                <a:lnTo>
                  <a:pt x="141" y="1095"/>
                </a:lnTo>
                <a:lnTo>
                  <a:pt x="141" y="1185"/>
                </a:lnTo>
                <a:lnTo>
                  <a:pt x="129" y="1185"/>
                </a:lnTo>
                <a:close/>
                <a:moveTo>
                  <a:pt x="182" y="568"/>
                </a:moveTo>
                <a:lnTo>
                  <a:pt x="189" y="568"/>
                </a:lnTo>
                <a:lnTo>
                  <a:pt x="197" y="568"/>
                </a:lnTo>
                <a:lnTo>
                  <a:pt x="197" y="656"/>
                </a:lnTo>
                <a:lnTo>
                  <a:pt x="194" y="656"/>
                </a:lnTo>
                <a:lnTo>
                  <a:pt x="182" y="656"/>
                </a:lnTo>
                <a:lnTo>
                  <a:pt x="182" y="568"/>
                </a:lnTo>
                <a:close/>
                <a:moveTo>
                  <a:pt x="182" y="673"/>
                </a:moveTo>
                <a:lnTo>
                  <a:pt x="189" y="673"/>
                </a:lnTo>
                <a:lnTo>
                  <a:pt x="197" y="673"/>
                </a:lnTo>
                <a:lnTo>
                  <a:pt x="199" y="799"/>
                </a:lnTo>
                <a:lnTo>
                  <a:pt x="189" y="799"/>
                </a:lnTo>
                <a:lnTo>
                  <a:pt x="182" y="799"/>
                </a:lnTo>
                <a:lnTo>
                  <a:pt x="182" y="673"/>
                </a:lnTo>
                <a:close/>
                <a:moveTo>
                  <a:pt x="182" y="814"/>
                </a:moveTo>
                <a:lnTo>
                  <a:pt x="194" y="814"/>
                </a:lnTo>
                <a:lnTo>
                  <a:pt x="199" y="814"/>
                </a:lnTo>
                <a:lnTo>
                  <a:pt x="199" y="937"/>
                </a:lnTo>
                <a:lnTo>
                  <a:pt x="192" y="937"/>
                </a:lnTo>
                <a:lnTo>
                  <a:pt x="184" y="937"/>
                </a:lnTo>
                <a:lnTo>
                  <a:pt x="182" y="814"/>
                </a:lnTo>
                <a:close/>
                <a:moveTo>
                  <a:pt x="184" y="957"/>
                </a:moveTo>
                <a:lnTo>
                  <a:pt x="194" y="957"/>
                </a:lnTo>
                <a:lnTo>
                  <a:pt x="199" y="957"/>
                </a:lnTo>
                <a:lnTo>
                  <a:pt x="199" y="1071"/>
                </a:lnTo>
                <a:lnTo>
                  <a:pt x="192" y="1071"/>
                </a:lnTo>
                <a:lnTo>
                  <a:pt x="184" y="1071"/>
                </a:lnTo>
                <a:lnTo>
                  <a:pt x="184" y="957"/>
                </a:lnTo>
                <a:close/>
                <a:moveTo>
                  <a:pt x="199" y="1188"/>
                </a:moveTo>
                <a:lnTo>
                  <a:pt x="184" y="1185"/>
                </a:lnTo>
                <a:lnTo>
                  <a:pt x="184" y="1098"/>
                </a:lnTo>
                <a:lnTo>
                  <a:pt x="197" y="1098"/>
                </a:lnTo>
                <a:lnTo>
                  <a:pt x="199" y="1098"/>
                </a:lnTo>
                <a:lnTo>
                  <a:pt x="201" y="1188"/>
                </a:lnTo>
                <a:lnTo>
                  <a:pt x="199" y="1188"/>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id-ID"/>
          </a:p>
        </p:txBody>
      </p:sp>
      <p:sp>
        <p:nvSpPr>
          <p:cNvPr id="10" name="Rectangle 9"/>
          <p:cNvSpPr/>
          <p:nvPr/>
        </p:nvSpPr>
        <p:spPr>
          <a:xfrm>
            <a:off x="0" y="4913855"/>
            <a:ext cx="12192000" cy="194414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25" name="Straight Connector 24"/>
          <p:cNvCxnSpPr/>
          <p:nvPr/>
        </p:nvCxnSpPr>
        <p:spPr>
          <a:xfrm>
            <a:off x="4994775" y="4931231"/>
            <a:ext cx="0" cy="1562907"/>
          </a:xfrm>
          <a:prstGeom prst="line">
            <a:avLst/>
          </a:prstGeom>
          <a:ln>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465142" y="5073805"/>
            <a:ext cx="4119525" cy="923330"/>
          </a:xfrm>
          <a:prstGeom prst="rect">
            <a:avLst/>
          </a:prstGeom>
          <a:noFill/>
        </p:spPr>
        <p:txBody>
          <a:bodyPr wrap="none" rtlCol="0">
            <a:spAutoFit/>
          </a:bodyPr>
          <a:lstStyle/>
          <a:p>
            <a:pPr algn="r"/>
            <a:r>
              <a:rPr lang="id-ID" sz="5400" dirty="0">
                <a:solidFill>
                  <a:srgbClr val="44546A"/>
                </a:solidFill>
                <a:latin typeface="+mj-lt"/>
              </a:rPr>
              <a:t>Contact Us:</a:t>
            </a:r>
            <a:endParaRPr lang="en-US" sz="5400" dirty="0">
              <a:solidFill>
                <a:srgbClr val="44546A"/>
              </a:solidFill>
              <a:latin typeface="+mj-lt"/>
            </a:endParaRPr>
          </a:p>
        </p:txBody>
      </p:sp>
      <p:sp>
        <p:nvSpPr>
          <p:cNvPr id="59" name="Oval 58"/>
          <p:cNvSpPr/>
          <p:nvPr/>
        </p:nvSpPr>
        <p:spPr>
          <a:xfrm>
            <a:off x="4457700" y="516667"/>
            <a:ext cx="977900" cy="1007334"/>
          </a:xfrm>
          <a:prstGeom prst="ellipse">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p>
        </p:txBody>
      </p:sp>
      <p:sp>
        <p:nvSpPr>
          <p:cNvPr id="60" name="Oval 59"/>
          <p:cNvSpPr/>
          <p:nvPr/>
        </p:nvSpPr>
        <p:spPr>
          <a:xfrm>
            <a:off x="4701225" y="793303"/>
            <a:ext cx="465451" cy="479460"/>
          </a:xfrm>
          <a:prstGeom prst="ellipse">
            <a:avLst/>
          </a:prstGeom>
          <a:solidFill>
            <a:srgbClr val="93F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accent1">
                  <a:lumMod val="50000"/>
                  <a:lumOff val="50000"/>
                </a:schemeClr>
              </a:solidFill>
            </a:endParaRPr>
          </a:p>
        </p:txBody>
      </p:sp>
      <p:pic>
        <p:nvPicPr>
          <p:cNvPr id="39" name="Picture 38" descr="saia-is-reaccredited-by-ansi-large1.jpg"/>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419100" y="401236"/>
            <a:ext cx="3810000" cy="2001050"/>
          </a:xfrm>
          <a:prstGeom prst="rect">
            <a:avLst/>
          </a:prstGeom>
        </p:spPr>
      </p:pic>
      <p:sp>
        <p:nvSpPr>
          <p:cNvPr id="40" name="TextBox 39"/>
          <p:cNvSpPr txBox="1"/>
          <p:nvPr/>
        </p:nvSpPr>
        <p:spPr>
          <a:xfrm>
            <a:off x="5105400" y="5041900"/>
            <a:ext cx="7010400" cy="1200328"/>
          </a:xfrm>
          <a:prstGeom prst="rect">
            <a:avLst/>
          </a:prstGeom>
          <a:noFill/>
        </p:spPr>
        <p:txBody>
          <a:bodyPr wrap="square" rtlCol="0">
            <a:spAutoFit/>
          </a:bodyPr>
          <a:lstStyle/>
          <a:p>
            <a:r>
              <a:rPr lang="en-US" sz="2400" cap="all" dirty="0">
                <a:solidFill>
                  <a:schemeClr val="tx2"/>
                </a:solidFill>
              </a:rPr>
              <a:t>Scaffold &amp; Access Industry Association </a:t>
            </a:r>
          </a:p>
          <a:p>
            <a:r>
              <a:rPr lang="en-US" sz="2400" dirty="0">
                <a:solidFill>
                  <a:schemeClr val="tx2"/>
                </a:solidFill>
              </a:rPr>
              <a:t>400 Admiral Blvd. </a:t>
            </a:r>
            <a:r>
              <a:rPr lang="en-US" sz="2400">
                <a:solidFill>
                  <a:schemeClr val="tx2"/>
                </a:solidFill>
              </a:rPr>
              <a:t>Kansas City, </a:t>
            </a:r>
            <a:r>
              <a:rPr lang="en-US" sz="2400" dirty="0">
                <a:solidFill>
                  <a:schemeClr val="tx2"/>
                </a:solidFill>
              </a:rPr>
              <a:t>MO 64106</a:t>
            </a:r>
          </a:p>
          <a:p>
            <a:r>
              <a:rPr lang="en-US" sz="2400" dirty="0">
                <a:solidFill>
                  <a:schemeClr val="tx2"/>
                </a:solidFill>
              </a:rPr>
              <a:t>816.595.4860   </a:t>
            </a:r>
            <a:r>
              <a:rPr lang="en-US" sz="2400" dirty="0" err="1">
                <a:solidFill>
                  <a:schemeClr val="tx2"/>
                </a:solidFill>
              </a:rPr>
              <a:t>info@saiaonline.org</a:t>
            </a:r>
            <a:endParaRPr lang="en-US" sz="2400" dirty="0">
              <a:solidFill>
                <a:schemeClr val="tx2"/>
              </a:solidFill>
            </a:endParaRPr>
          </a:p>
        </p:txBody>
      </p:sp>
    </p:spTree>
    <p:extLst>
      <p:ext uri="{BB962C8B-B14F-4D97-AF65-F5344CB8AC3E}">
        <p14:creationId xmlns:p14="http://schemas.microsoft.com/office/powerpoint/2010/main" val="346684811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2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ppt_x"/>
                                          </p:val>
                                        </p:tav>
                                        <p:tav tm="100000">
                                          <p:val>
                                            <p:strVal val="#ppt_x"/>
                                          </p:val>
                                        </p:tav>
                                      </p:tavLst>
                                    </p:anim>
                                    <p:anim calcmode="lin" valueType="num">
                                      <p:cBhvr additive="base">
                                        <p:cTn id="16" dur="10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3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ppt_x"/>
                                          </p:val>
                                        </p:tav>
                                        <p:tav tm="100000">
                                          <p:val>
                                            <p:strVal val="#ppt_x"/>
                                          </p:val>
                                        </p:tav>
                                      </p:tavLst>
                                    </p:anim>
                                    <p:anim calcmode="lin" valueType="num">
                                      <p:cBhvr additive="base">
                                        <p:cTn id="20" dur="10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40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000" fill="hold"/>
                                        <p:tgtEl>
                                          <p:spTgt spid="6"/>
                                        </p:tgtEl>
                                        <p:attrNameLst>
                                          <p:attrName>ppt_x</p:attrName>
                                        </p:attrNameLst>
                                      </p:cBhvr>
                                      <p:tavLst>
                                        <p:tav tm="0">
                                          <p:val>
                                            <p:strVal val="#ppt_x"/>
                                          </p:val>
                                        </p:tav>
                                        <p:tav tm="100000">
                                          <p:val>
                                            <p:strVal val="#ppt_x"/>
                                          </p:val>
                                        </p:tav>
                                      </p:tavLst>
                                    </p:anim>
                                    <p:anim calcmode="lin" valueType="num">
                                      <p:cBhvr additive="base">
                                        <p:cTn id="24" dur="10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50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1000" fill="hold"/>
                                        <p:tgtEl>
                                          <p:spTgt spid="5"/>
                                        </p:tgtEl>
                                        <p:attrNameLst>
                                          <p:attrName>ppt_x</p:attrName>
                                        </p:attrNameLst>
                                      </p:cBhvr>
                                      <p:tavLst>
                                        <p:tav tm="0">
                                          <p:val>
                                            <p:strVal val="#ppt_x"/>
                                          </p:val>
                                        </p:tav>
                                        <p:tav tm="100000">
                                          <p:val>
                                            <p:strVal val="#ppt_x"/>
                                          </p:val>
                                        </p:tav>
                                      </p:tavLst>
                                    </p:anim>
                                    <p:anim calcmode="lin" valueType="num">
                                      <p:cBhvr additive="base">
                                        <p:cTn id="28" dur="10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60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000" fill="hold"/>
                                        <p:tgtEl>
                                          <p:spTgt spid="4"/>
                                        </p:tgtEl>
                                        <p:attrNameLst>
                                          <p:attrName>ppt_x</p:attrName>
                                        </p:attrNameLst>
                                      </p:cBhvr>
                                      <p:tavLst>
                                        <p:tav tm="0">
                                          <p:val>
                                            <p:strVal val="#ppt_x"/>
                                          </p:val>
                                        </p:tav>
                                        <p:tav tm="100000">
                                          <p:val>
                                            <p:strVal val="#ppt_x"/>
                                          </p:val>
                                        </p:tav>
                                      </p:tavLst>
                                    </p:anim>
                                    <p:anim calcmode="lin" valueType="num">
                                      <p:cBhvr additive="base">
                                        <p:cTn id="32" dur="1000" fill="hold"/>
                                        <p:tgtEl>
                                          <p:spTgt spid="4"/>
                                        </p:tgtEl>
                                        <p:attrNameLst>
                                          <p:attrName>ppt_y</p:attrName>
                                        </p:attrNameLst>
                                      </p:cBhvr>
                                      <p:tavLst>
                                        <p:tav tm="0">
                                          <p:val>
                                            <p:strVal val="1+#ppt_h/2"/>
                                          </p:val>
                                        </p:tav>
                                        <p:tav tm="100000">
                                          <p:val>
                                            <p:strVal val="#ppt_y"/>
                                          </p:val>
                                        </p:tav>
                                      </p:tavLst>
                                    </p:anim>
                                  </p:childTnLst>
                                </p:cTn>
                              </p:par>
                            </p:childTnLst>
                          </p:cTn>
                        </p:par>
                        <p:par>
                          <p:cTn id="33" fill="hold">
                            <p:stCondLst>
                              <p:cond delay="1600"/>
                            </p:stCondLst>
                            <p:childTnLst>
                              <p:par>
                                <p:cTn id="34" presetID="10" presetClass="entr" presetSubtype="0" fill="hold" grpId="0" nodeType="after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fade">
                                      <p:cBhvr>
                                        <p:cTn id="36" dur="500"/>
                                        <p:tgtEl>
                                          <p:spTgt spid="54"/>
                                        </p:tgtEl>
                                      </p:cBhvr>
                                    </p:animEffect>
                                  </p:childTnLst>
                                </p:cTn>
                              </p:par>
                            </p:childTnLst>
                          </p:cTn>
                        </p:par>
                        <p:par>
                          <p:cTn id="37" fill="hold">
                            <p:stCondLst>
                              <p:cond delay="2100"/>
                            </p:stCondLst>
                            <p:childTnLst>
                              <p:par>
                                <p:cTn id="38" presetID="10" presetClass="entr" presetSubtype="0"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0" presetClass="path" presetSubtype="0" accel="50000" decel="50000" fill="hold" grpId="0" nodeType="clickEffect">
                                  <p:stCondLst>
                                    <p:cond delay="0"/>
                                  </p:stCondLst>
                                  <p:childTnLst>
                                    <p:animMotion origin="layout" path="M 0 0 C 0.03932 -0.00162 0.07864 -0.00301 0.13125 0.02037 C 0.18385 0.04375 0.26471 0.09004 0.31562 0.14074 C 0.36653 0.19143 0.40924 0.27662 0.43645 0.32407 C 0.46367 0.37152 0.47174 0.4081 0.47916 0.42592 " pathEditMode="relative" ptsTypes="aaaaA">
                                      <p:cBhvr>
                                        <p:cTn id="44" dur="2000" fill="hold"/>
                                        <p:tgtEl>
                                          <p:spTgt spid="59"/>
                                        </p:tgtEl>
                                        <p:attrNameLst>
                                          <p:attrName>ppt_x</p:attrName>
                                          <p:attrName>ppt_y</p:attrName>
                                        </p:attrNameLst>
                                      </p:cBhvr>
                                    </p:animMotion>
                                  </p:childTnLst>
                                </p:cTn>
                              </p:par>
                              <p:par>
                                <p:cTn id="45" presetID="0" presetClass="path" presetSubtype="0" accel="50000" decel="50000" fill="hold" grpId="0" nodeType="withEffect">
                                  <p:stCondLst>
                                    <p:cond delay="0"/>
                                  </p:stCondLst>
                                  <p:childTnLst>
                                    <p:animMotion origin="layout" path="M 0 0 C 0.03932 -0.00162 0.07864 -0.00301 0.13125 0.02037 C 0.18385 0.04375 0.26471 0.09004 0.31562 0.14074 C 0.36653 0.19143 0.40924 0.27662 0.43645 0.32407 C 0.46367 0.37152 0.47174 0.4081 0.47916 0.42592 " pathEditMode="relative" ptsTypes="aaaaA">
                                      <p:cBhvr>
                                        <p:cTn id="46" dur="2000" fill="hold"/>
                                        <p:tgtEl>
                                          <p:spTgt spid="60"/>
                                        </p:tgtEl>
                                        <p:attrNameLst>
                                          <p:attrName>ppt_x</p:attrName>
                                          <p:attrName>ppt_y</p:attrName>
                                        </p:attrNameLst>
                                      </p:cBhvr>
                                    </p:animMotion>
                                  </p:childTnLst>
                                </p:cTn>
                              </p:par>
                              <p:par>
                                <p:cTn id="47" presetID="10" presetClass="exit" presetSubtype="0" fill="hold" grpId="1" nodeType="withEffect">
                                  <p:stCondLst>
                                    <p:cond delay="0"/>
                                  </p:stCondLst>
                                  <p:childTnLst>
                                    <p:animEffect transition="out" filter="fade">
                                      <p:cBhvr>
                                        <p:cTn id="48" dur="2000"/>
                                        <p:tgtEl>
                                          <p:spTgt spid="59"/>
                                        </p:tgtEl>
                                      </p:cBhvr>
                                    </p:animEffect>
                                    <p:set>
                                      <p:cBhvr>
                                        <p:cTn id="49" dur="1" fill="hold">
                                          <p:stCondLst>
                                            <p:cond delay="1999"/>
                                          </p:stCondLst>
                                        </p:cTn>
                                        <p:tgtEl>
                                          <p:spTgt spid="59"/>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2000"/>
                                        <p:tgtEl>
                                          <p:spTgt spid="60"/>
                                        </p:tgtEl>
                                      </p:cBhvr>
                                    </p:animEffect>
                                    <p:set>
                                      <p:cBhvr>
                                        <p:cTn id="52" dur="1" fill="hold">
                                          <p:stCondLst>
                                            <p:cond delay="1999"/>
                                          </p:stCondLst>
                                        </p:cTn>
                                        <p:tgtEl>
                                          <p:spTgt spid="60"/>
                                        </p:tgtEl>
                                        <p:attrNameLst>
                                          <p:attrName>style.visibility</p:attrName>
                                        </p:attrNameLst>
                                      </p:cBhvr>
                                      <p:to>
                                        <p:strVal val="hidden"/>
                                      </p:to>
                                    </p:set>
                                  </p:childTnLst>
                                </p:cTn>
                              </p:par>
                              <p:par>
                                <p:cTn id="53" presetID="10"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fade">
                                      <p:cBhvr>
                                        <p:cTn id="5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54" grpId="0"/>
      <p:bldP spid="59" grpId="0" animBg="1"/>
      <p:bldP spid="59" grpId="1" animBg="1"/>
      <p:bldP spid="60" grpId="0" animBg="1"/>
      <p:bldP spid="60" grpId="1" animBg="1"/>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4529445"/>
            <a:ext cx="12192000" cy="2328555"/>
          </a:xfrm>
          <a:prstGeom prst="rect">
            <a:avLst/>
          </a:prstGeom>
          <a:solidFill>
            <a:srgbClr val="222A35">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0" name="Rounded Rectangle 29"/>
          <p:cNvSpPr/>
          <p:nvPr/>
        </p:nvSpPr>
        <p:spPr>
          <a:xfrm>
            <a:off x="8293100" y="2413000"/>
            <a:ext cx="3441700" cy="4013200"/>
          </a:xfrm>
          <a:prstGeom prst="roundRect">
            <a:avLst/>
          </a:prstGeom>
          <a:solidFill>
            <a:schemeClr val="bg1"/>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ounded Rectangle 26"/>
          <p:cNvSpPr/>
          <p:nvPr/>
        </p:nvSpPr>
        <p:spPr>
          <a:xfrm>
            <a:off x="419100" y="2311400"/>
            <a:ext cx="3456000" cy="4013200"/>
          </a:xfrm>
          <a:prstGeom prst="roundRect">
            <a:avLst/>
          </a:prstGeom>
          <a:solidFill>
            <a:schemeClr val="bg1"/>
          </a:solidFill>
          <a:ln w="9525" cap="flat" cmpd="sng" algn="ctr">
            <a:solidFill>
              <a:schemeClr val="tx1">
                <a:lumMod val="50000"/>
                <a:lumOff val="50000"/>
              </a:schemeClr>
            </a:solidFill>
            <a:prstDash val="solid"/>
            <a:miter lim="800000"/>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p:cNvSpPr txBox="1"/>
          <p:nvPr/>
        </p:nvSpPr>
        <p:spPr>
          <a:xfrm>
            <a:off x="522707" y="1417488"/>
            <a:ext cx="11146626" cy="430887"/>
          </a:xfrm>
          <a:prstGeom prst="rect">
            <a:avLst/>
          </a:prstGeom>
          <a:noFill/>
        </p:spPr>
        <p:txBody>
          <a:bodyPr wrap="none" rtlCol="0">
            <a:spAutoFit/>
          </a:bodyPr>
          <a:lstStyle/>
          <a:p>
            <a:pPr algn="ctr"/>
            <a:r>
              <a:rPr lang="id-ID" sz="2200" dirty="0">
                <a:solidFill>
                  <a:schemeClr val="tx1">
                    <a:lumMod val="65000"/>
                    <a:lumOff val="35000"/>
                  </a:schemeClr>
                </a:solidFill>
                <a:latin typeface="+mj-lt"/>
              </a:rPr>
              <a:t>Platforms supported by rigid structures on the ground or other stable foundation</a:t>
            </a:r>
            <a:endParaRPr lang="en-US" sz="2200" dirty="0">
              <a:solidFill>
                <a:schemeClr val="tx1">
                  <a:lumMod val="65000"/>
                  <a:lumOff val="35000"/>
                </a:schemeClr>
              </a:solidFill>
              <a:latin typeface="+mj-lt"/>
            </a:endParaRPr>
          </a:p>
        </p:txBody>
      </p:sp>
      <p:sp>
        <p:nvSpPr>
          <p:cNvPr id="52" name="TextBox 51"/>
          <p:cNvSpPr txBox="1"/>
          <p:nvPr/>
        </p:nvSpPr>
        <p:spPr>
          <a:xfrm>
            <a:off x="1947333" y="680759"/>
            <a:ext cx="7630584" cy="830997"/>
          </a:xfrm>
          <a:prstGeom prst="rect">
            <a:avLst/>
          </a:prstGeom>
          <a:noFill/>
        </p:spPr>
        <p:txBody>
          <a:bodyPr wrap="square" rtlCol="0">
            <a:spAutoFit/>
          </a:bodyPr>
          <a:lstStyle/>
          <a:p>
            <a:pPr algn="ctr"/>
            <a:r>
              <a:rPr lang="id-ID" sz="4800" cap="all" dirty="0">
                <a:solidFill>
                  <a:schemeClr val="tx2"/>
                </a:solidFill>
                <a:latin typeface="+mj-lt"/>
              </a:rPr>
              <a:t>Supported Scaffolds</a:t>
            </a:r>
            <a:endParaRPr lang="en-US" sz="4800" cap="all" dirty="0">
              <a:solidFill>
                <a:schemeClr val="tx2"/>
              </a:solidFill>
              <a:latin typeface="+mj-lt"/>
            </a:endParaRPr>
          </a:p>
        </p:txBody>
      </p:sp>
      <p:sp>
        <p:nvSpPr>
          <p:cNvPr id="24" name="TextBox 23"/>
          <p:cNvSpPr txBox="1"/>
          <p:nvPr/>
        </p:nvSpPr>
        <p:spPr>
          <a:xfrm>
            <a:off x="1168549" y="2440313"/>
            <a:ext cx="2049860" cy="338554"/>
          </a:xfrm>
          <a:prstGeom prst="rect">
            <a:avLst/>
          </a:prstGeom>
          <a:noFill/>
        </p:spPr>
        <p:txBody>
          <a:bodyPr wrap="none" rtlCol="0">
            <a:spAutoFit/>
          </a:bodyPr>
          <a:lstStyle/>
          <a:p>
            <a:pPr algn="ctr"/>
            <a:r>
              <a:rPr lang="id-ID" sz="1600" b="1" cap="all" dirty="0">
                <a:solidFill>
                  <a:srgbClr val="595959"/>
                </a:solidFill>
              </a:rPr>
              <a:t>Frame</a:t>
            </a:r>
            <a:r>
              <a:rPr lang="id-ID" sz="1600" cap="all" dirty="0">
                <a:solidFill>
                  <a:srgbClr val="595959"/>
                </a:solidFill>
              </a:rPr>
              <a:t> Scaffolds</a:t>
            </a:r>
          </a:p>
        </p:txBody>
      </p:sp>
      <p:sp>
        <p:nvSpPr>
          <p:cNvPr id="43" name="TextBox 42"/>
          <p:cNvSpPr txBox="1"/>
          <p:nvPr/>
        </p:nvSpPr>
        <p:spPr>
          <a:xfrm>
            <a:off x="5298682" y="2430442"/>
            <a:ext cx="1691620" cy="318087"/>
          </a:xfrm>
          <a:prstGeom prst="rect">
            <a:avLst/>
          </a:prstGeom>
          <a:noFill/>
        </p:spPr>
        <p:txBody>
          <a:bodyPr wrap="none" rtlCol="0">
            <a:spAutoFit/>
          </a:bodyPr>
          <a:lstStyle/>
          <a:p>
            <a:pPr algn="ctr"/>
            <a:r>
              <a:rPr lang="id-ID" sz="1467" dirty="0">
                <a:solidFill>
                  <a:schemeClr val="bg1"/>
                </a:solidFill>
              </a:rPr>
              <a:t>System Scaffolds</a:t>
            </a:r>
          </a:p>
        </p:txBody>
      </p:sp>
      <p:sp>
        <p:nvSpPr>
          <p:cNvPr id="75" name="TextBox 74"/>
          <p:cNvSpPr txBox="1"/>
          <p:nvPr/>
        </p:nvSpPr>
        <p:spPr>
          <a:xfrm>
            <a:off x="8416225" y="2516513"/>
            <a:ext cx="3204275" cy="338554"/>
          </a:xfrm>
          <a:prstGeom prst="rect">
            <a:avLst/>
          </a:prstGeom>
          <a:noFill/>
        </p:spPr>
        <p:txBody>
          <a:bodyPr wrap="square" rtlCol="0">
            <a:spAutoFit/>
          </a:bodyPr>
          <a:lstStyle/>
          <a:p>
            <a:pPr algn="ctr"/>
            <a:r>
              <a:rPr lang="id-ID" sz="1600" b="1" cap="all" dirty="0">
                <a:solidFill>
                  <a:srgbClr val="595959"/>
                </a:solidFill>
              </a:rPr>
              <a:t>Tube &amp; Clamp </a:t>
            </a:r>
            <a:r>
              <a:rPr lang="id-ID" sz="1600" cap="all" dirty="0">
                <a:solidFill>
                  <a:srgbClr val="595959"/>
                </a:solidFill>
              </a:rPr>
              <a:t>Scaffolds</a:t>
            </a:r>
          </a:p>
        </p:txBody>
      </p:sp>
      <p:pic>
        <p:nvPicPr>
          <p:cNvPr id="21" name="Picture 20" descr="BASIC FRAME.psd"/>
          <p:cNvPicPr>
            <a:picLocks noChangeAspect="1"/>
          </p:cNvPicPr>
          <p:nvPr/>
        </p:nvPicPr>
        <p:blipFill>
          <a:blip r:embed="rId3"/>
          <a:stretch>
            <a:fillRect/>
          </a:stretch>
        </p:blipFill>
        <p:spPr>
          <a:xfrm>
            <a:off x="-330200" y="3048000"/>
            <a:ext cx="4577813" cy="3073399"/>
          </a:xfrm>
          <a:prstGeom prst="rect">
            <a:avLst/>
          </a:prstGeom>
        </p:spPr>
      </p:pic>
      <p:sp>
        <p:nvSpPr>
          <p:cNvPr id="29" name="Rounded Rectangle 28"/>
          <p:cNvSpPr/>
          <p:nvPr/>
        </p:nvSpPr>
        <p:spPr>
          <a:xfrm>
            <a:off x="4381500" y="2387600"/>
            <a:ext cx="3441700" cy="4013200"/>
          </a:xfrm>
          <a:prstGeom prst="roundRect">
            <a:avLst/>
          </a:prstGeom>
          <a:solidFill>
            <a:schemeClr val="bg1"/>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Systems scaffold.psd"/>
          <p:cNvPicPr>
            <a:picLocks noChangeAspect="1"/>
          </p:cNvPicPr>
          <p:nvPr/>
        </p:nvPicPr>
        <p:blipFill>
          <a:blip r:embed="rId4"/>
          <a:stretch>
            <a:fillRect/>
          </a:stretch>
        </p:blipFill>
        <p:spPr>
          <a:xfrm>
            <a:off x="4686300" y="2475636"/>
            <a:ext cx="2908300" cy="3870007"/>
          </a:xfrm>
          <a:prstGeom prst="rect">
            <a:avLst/>
          </a:prstGeom>
        </p:spPr>
      </p:pic>
      <p:sp>
        <p:nvSpPr>
          <p:cNvPr id="14" name="TextBox 13"/>
          <p:cNvSpPr txBox="1"/>
          <p:nvPr/>
        </p:nvSpPr>
        <p:spPr>
          <a:xfrm>
            <a:off x="5152996" y="2478413"/>
            <a:ext cx="2107368" cy="338554"/>
          </a:xfrm>
          <a:prstGeom prst="rect">
            <a:avLst/>
          </a:prstGeom>
          <a:noFill/>
        </p:spPr>
        <p:txBody>
          <a:bodyPr wrap="none" rtlCol="0">
            <a:spAutoFit/>
          </a:bodyPr>
          <a:lstStyle/>
          <a:p>
            <a:pPr algn="ctr"/>
            <a:r>
              <a:rPr lang="id-ID" sz="1600" b="1" cap="all" dirty="0">
                <a:solidFill>
                  <a:srgbClr val="595959"/>
                </a:solidFill>
              </a:rPr>
              <a:t>system</a:t>
            </a:r>
            <a:r>
              <a:rPr lang="id-ID" sz="1600" cap="all" dirty="0">
                <a:solidFill>
                  <a:srgbClr val="595959"/>
                </a:solidFill>
              </a:rPr>
              <a:t> Scaffolds</a:t>
            </a:r>
          </a:p>
        </p:txBody>
      </p:sp>
      <p:pic>
        <p:nvPicPr>
          <p:cNvPr id="16" name="Picture 15"/>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8761238" y="2882899"/>
            <a:ext cx="2514901" cy="3111501"/>
          </a:xfrm>
          <a:prstGeom prst="rect">
            <a:avLst/>
          </a:prstGeom>
        </p:spPr>
      </p:pic>
    </p:spTree>
    <p:extLst>
      <p:ext uri="{BB962C8B-B14F-4D97-AF65-F5344CB8AC3E}">
        <p14:creationId xmlns:p14="http://schemas.microsoft.com/office/powerpoint/2010/main" val="29334384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anim calcmode="lin" valueType="num">
                                      <p:cBhvr>
                                        <p:cTn id="13" dur="500" fill="hold"/>
                                        <p:tgtEl>
                                          <p:spTgt spid="51"/>
                                        </p:tgtEl>
                                        <p:attrNameLst>
                                          <p:attrName>ppt_x</p:attrName>
                                        </p:attrNameLst>
                                      </p:cBhvr>
                                      <p:tavLst>
                                        <p:tav tm="0">
                                          <p:val>
                                            <p:strVal val="#ppt_x"/>
                                          </p:val>
                                        </p:tav>
                                        <p:tav tm="100000">
                                          <p:val>
                                            <p:strVal val="#ppt_x"/>
                                          </p:val>
                                        </p:tav>
                                      </p:tavLst>
                                    </p:anim>
                                    <p:anim calcmode="lin" valueType="num">
                                      <p:cBhvr>
                                        <p:cTn id="14" dur="500" fill="hold"/>
                                        <p:tgtEl>
                                          <p:spTgt spid="51"/>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anim calcmode="lin" valueType="num">
                                      <p:cBhvr>
                                        <p:cTn id="23" dur="500" fill="hold"/>
                                        <p:tgtEl>
                                          <p:spTgt spid="27"/>
                                        </p:tgtEl>
                                        <p:attrNameLst>
                                          <p:attrName>ppt_x</p:attrName>
                                        </p:attrNameLst>
                                      </p:cBhvr>
                                      <p:tavLst>
                                        <p:tav tm="0">
                                          <p:val>
                                            <p:strVal val="#ppt_x"/>
                                          </p:val>
                                        </p:tav>
                                        <p:tav tm="100000">
                                          <p:val>
                                            <p:strVal val="#ppt_x"/>
                                          </p:val>
                                        </p:tav>
                                      </p:tavLst>
                                    </p:anim>
                                    <p:anim calcmode="lin" valueType="num">
                                      <p:cBhvr>
                                        <p:cTn id="24" dur="450" decel="100000" fill="hold"/>
                                        <p:tgtEl>
                                          <p:spTgt spid="27"/>
                                        </p:tgtEl>
                                        <p:attrNameLst>
                                          <p:attrName>ppt_y</p:attrName>
                                        </p:attrNameLst>
                                      </p:cBhvr>
                                      <p:tavLst>
                                        <p:tav tm="0">
                                          <p:val>
                                            <p:strVal val="#ppt_y+1"/>
                                          </p:val>
                                        </p:tav>
                                        <p:tav tm="100000">
                                          <p:val>
                                            <p:strVal val="#ppt_y-.03"/>
                                          </p:val>
                                        </p:tav>
                                      </p:tavLst>
                                    </p:anim>
                                    <p:anim calcmode="lin" valueType="num">
                                      <p:cBhvr>
                                        <p:cTn id="25" dur="50" accel="100000" fill="hold">
                                          <p:stCondLst>
                                            <p:cond delay="450"/>
                                          </p:stCondLst>
                                        </p:cTn>
                                        <p:tgtEl>
                                          <p:spTgt spid="27"/>
                                        </p:tgtEl>
                                        <p:attrNameLst>
                                          <p:attrName>ppt_y</p:attrName>
                                        </p:attrNameLst>
                                      </p:cBhvr>
                                      <p:tavLst>
                                        <p:tav tm="0">
                                          <p:val>
                                            <p:strVal val="#ppt_y-.03"/>
                                          </p:val>
                                        </p:tav>
                                        <p:tav tm="100000">
                                          <p:val>
                                            <p:strVal val="#ppt_y"/>
                                          </p:val>
                                        </p:tav>
                                      </p:tavLst>
                                    </p:anim>
                                  </p:childTnLst>
                                </p:cTn>
                              </p:par>
                              <p:par>
                                <p:cTn id="26" presetID="37"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anim calcmode="lin" valueType="num">
                                      <p:cBhvr>
                                        <p:cTn id="29" dur="500" fill="hold"/>
                                        <p:tgtEl>
                                          <p:spTgt spid="21"/>
                                        </p:tgtEl>
                                        <p:attrNameLst>
                                          <p:attrName>ppt_x</p:attrName>
                                        </p:attrNameLst>
                                      </p:cBhvr>
                                      <p:tavLst>
                                        <p:tav tm="0">
                                          <p:val>
                                            <p:strVal val="#ppt_x"/>
                                          </p:val>
                                        </p:tav>
                                        <p:tav tm="100000">
                                          <p:val>
                                            <p:strVal val="#ppt_x"/>
                                          </p:val>
                                        </p:tav>
                                      </p:tavLst>
                                    </p:anim>
                                    <p:anim calcmode="lin" valueType="num">
                                      <p:cBhvr>
                                        <p:cTn id="30" dur="450" decel="100000" fill="hold"/>
                                        <p:tgtEl>
                                          <p:spTgt spid="21"/>
                                        </p:tgtEl>
                                        <p:attrNameLst>
                                          <p:attrName>ppt_y</p:attrName>
                                        </p:attrNameLst>
                                      </p:cBhvr>
                                      <p:tavLst>
                                        <p:tav tm="0">
                                          <p:val>
                                            <p:strVal val="#ppt_y+1"/>
                                          </p:val>
                                        </p:tav>
                                        <p:tav tm="100000">
                                          <p:val>
                                            <p:strVal val="#ppt_y-.03"/>
                                          </p:val>
                                        </p:tav>
                                      </p:tavLst>
                                    </p:anim>
                                    <p:anim calcmode="lin" valueType="num">
                                      <p:cBhvr>
                                        <p:cTn id="31" dur="50" accel="100000" fill="hold">
                                          <p:stCondLst>
                                            <p:cond delay="45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dissolve">
                                      <p:cBhvr>
                                        <p:cTn id="36" dur="10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anim calcmode="lin" valueType="num">
                                      <p:cBhvr>
                                        <p:cTn id="42" dur="500" fill="hold"/>
                                        <p:tgtEl>
                                          <p:spTgt spid="29"/>
                                        </p:tgtEl>
                                        <p:attrNameLst>
                                          <p:attrName>ppt_x</p:attrName>
                                        </p:attrNameLst>
                                      </p:cBhvr>
                                      <p:tavLst>
                                        <p:tav tm="0">
                                          <p:val>
                                            <p:strVal val="#ppt_x"/>
                                          </p:val>
                                        </p:tav>
                                        <p:tav tm="100000">
                                          <p:val>
                                            <p:strVal val="#ppt_x"/>
                                          </p:val>
                                        </p:tav>
                                      </p:tavLst>
                                    </p:anim>
                                    <p:anim calcmode="lin" valueType="num">
                                      <p:cBhvr>
                                        <p:cTn id="43" dur="450" decel="100000" fill="hold"/>
                                        <p:tgtEl>
                                          <p:spTgt spid="29"/>
                                        </p:tgtEl>
                                        <p:attrNameLst>
                                          <p:attrName>ppt_y</p:attrName>
                                        </p:attrNameLst>
                                      </p:cBhvr>
                                      <p:tavLst>
                                        <p:tav tm="0">
                                          <p:val>
                                            <p:strVal val="#ppt_y+1"/>
                                          </p:val>
                                        </p:tav>
                                        <p:tav tm="100000">
                                          <p:val>
                                            <p:strVal val="#ppt_y-.03"/>
                                          </p:val>
                                        </p:tav>
                                      </p:tavLst>
                                    </p:anim>
                                    <p:anim calcmode="lin" valueType="num">
                                      <p:cBhvr>
                                        <p:cTn id="44" dur="50" accel="100000" fill="hold">
                                          <p:stCondLst>
                                            <p:cond delay="450"/>
                                          </p:stCondLst>
                                        </p:cTn>
                                        <p:tgtEl>
                                          <p:spTgt spid="29"/>
                                        </p:tgtEl>
                                        <p:attrNameLst>
                                          <p:attrName>ppt_y</p:attrName>
                                        </p:attrNameLst>
                                      </p:cBhvr>
                                      <p:tavLst>
                                        <p:tav tm="0">
                                          <p:val>
                                            <p:strVal val="#ppt_y-.03"/>
                                          </p:val>
                                        </p:tav>
                                        <p:tav tm="100000">
                                          <p:val>
                                            <p:strVal val="#ppt_y"/>
                                          </p:val>
                                        </p:tav>
                                      </p:tavLst>
                                    </p:anim>
                                  </p:childTnLst>
                                </p:cTn>
                              </p:par>
                              <p:par>
                                <p:cTn id="45" presetID="37"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anim calcmode="lin" valueType="num">
                                      <p:cBhvr>
                                        <p:cTn id="48" dur="500" fill="hold"/>
                                        <p:tgtEl>
                                          <p:spTgt spid="26"/>
                                        </p:tgtEl>
                                        <p:attrNameLst>
                                          <p:attrName>ppt_x</p:attrName>
                                        </p:attrNameLst>
                                      </p:cBhvr>
                                      <p:tavLst>
                                        <p:tav tm="0">
                                          <p:val>
                                            <p:strVal val="#ppt_x"/>
                                          </p:val>
                                        </p:tav>
                                        <p:tav tm="100000">
                                          <p:val>
                                            <p:strVal val="#ppt_x"/>
                                          </p:val>
                                        </p:tav>
                                      </p:tavLst>
                                    </p:anim>
                                    <p:anim calcmode="lin" valueType="num">
                                      <p:cBhvr>
                                        <p:cTn id="49" dur="450" decel="100000" fill="hold"/>
                                        <p:tgtEl>
                                          <p:spTgt spid="26"/>
                                        </p:tgtEl>
                                        <p:attrNameLst>
                                          <p:attrName>ppt_y</p:attrName>
                                        </p:attrNameLst>
                                      </p:cBhvr>
                                      <p:tavLst>
                                        <p:tav tm="0">
                                          <p:val>
                                            <p:strVal val="#ppt_y+1"/>
                                          </p:val>
                                        </p:tav>
                                        <p:tav tm="100000">
                                          <p:val>
                                            <p:strVal val="#ppt_y-.03"/>
                                          </p:val>
                                        </p:tav>
                                      </p:tavLst>
                                    </p:anim>
                                    <p:anim calcmode="lin" valueType="num">
                                      <p:cBhvr>
                                        <p:cTn id="50" dur="50" accel="100000" fill="hold">
                                          <p:stCondLst>
                                            <p:cond delay="45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dissolve">
                                      <p:cBhvr>
                                        <p:cTn id="55" dur="10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37" presetClass="entr" presetSubtype="0"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500"/>
                                        <p:tgtEl>
                                          <p:spTgt spid="30"/>
                                        </p:tgtEl>
                                      </p:cBhvr>
                                    </p:animEffect>
                                    <p:anim calcmode="lin" valueType="num">
                                      <p:cBhvr>
                                        <p:cTn id="61" dur="500" fill="hold"/>
                                        <p:tgtEl>
                                          <p:spTgt spid="30"/>
                                        </p:tgtEl>
                                        <p:attrNameLst>
                                          <p:attrName>ppt_x</p:attrName>
                                        </p:attrNameLst>
                                      </p:cBhvr>
                                      <p:tavLst>
                                        <p:tav tm="0">
                                          <p:val>
                                            <p:strVal val="#ppt_x"/>
                                          </p:val>
                                        </p:tav>
                                        <p:tav tm="100000">
                                          <p:val>
                                            <p:strVal val="#ppt_x"/>
                                          </p:val>
                                        </p:tav>
                                      </p:tavLst>
                                    </p:anim>
                                    <p:anim calcmode="lin" valueType="num">
                                      <p:cBhvr>
                                        <p:cTn id="62" dur="450" decel="100000" fill="hold"/>
                                        <p:tgtEl>
                                          <p:spTgt spid="30"/>
                                        </p:tgtEl>
                                        <p:attrNameLst>
                                          <p:attrName>ppt_y</p:attrName>
                                        </p:attrNameLst>
                                      </p:cBhvr>
                                      <p:tavLst>
                                        <p:tav tm="0">
                                          <p:val>
                                            <p:strVal val="#ppt_y+1"/>
                                          </p:val>
                                        </p:tav>
                                        <p:tav tm="100000">
                                          <p:val>
                                            <p:strVal val="#ppt_y-.03"/>
                                          </p:val>
                                        </p:tav>
                                      </p:tavLst>
                                    </p:anim>
                                    <p:anim calcmode="lin" valueType="num">
                                      <p:cBhvr>
                                        <p:cTn id="63" dur="50" accel="100000" fill="hold">
                                          <p:stCondLst>
                                            <p:cond delay="450"/>
                                          </p:stCondLst>
                                        </p:cTn>
                                        <p:tgtEl>
                                          <p:spTgt spid="30"/>
                                        </p:tgtEl>
                                        <p:attrNameLst>
                                          <p:attrName>ppt_y</p:attrName>
                                        </p:attrNameLst>
                                      </p:cBhvr>
                                      <p:tavLst>
                                        <p:tav tm="0">
                                          <p:val>
                                            <p:strVal val="#ppt_y-.03"/>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grpId="0" nodeType="clickEffect">
                                  <p:stCondLst>
                                    <p:cond delay="0"/>
                                  </p:stCondLst>
                                  <p:childTnLst>
                                    <p:set>
                                      <p:cBhvr>
                                        <p:cTn id="67" dur="1" fill="hold">
                                          <p:stCondLst>
                                            <p:cond delay="0"/>
                                          </p:stCondLst>
                                        </p:cTn>
                                        <p:tgtEl>
                                          <p:spTgt spid="75"/>
                                        </p:tgtEl>
                                        <p:attrNameLst>
                                          <p:attrName>style.visibility</p:attrName>
                                        </p:attrNameLst>
                                      </p:cBhvr>
                                      <p:to>
                                        <p:strVal val="visible"/>
                                      </p:to>
                                    </p:set>
                                    <p:animEffect transition="in" filter="dissolve">
                                      <p:cBhvr>
                                        <p:cTn id="68"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0" grpId="0" animBg="1"/>
      <p:bldP spid="27" grpId="0" animBg="1"/>
      <p:bldP spid="51" grpId="0"/>
      <p:bldP spid="52" grpId="0"/>
      <p:bldP spid="24" grpId="0"/>
      <p:bldP spid="75" grpId="0"/>
      <p:bldP spid="29" grpId="0"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6679871" y="3326592"/>
            <a:ext cx="5351695" cy="769441"/>
          </a:xfrm>
          <a:prstGeom prst="rect">
            <a:avLst/>
          </a:prstGeom>
          <a:noFill/>
        </p:spPr>
        <p:txBody>
          <a:bodyPr wrap="none" rtlCol="0">
            <a:spAutoFit/>
          </a:bodyPr>
          <a:lstStyle/>
          <a:p>
            <a:pPr algn="ctr"/>
            <a:r>
              <a:rPr lang="id-ID" sz="4400" cap="all" dirty="0">
                <a:solidFill>
                  <a:srgbClr val="44546A"/>
                </a:solidFill>
                <a:latin typeface="+mj-lt"/>
              </a:rPr>
              <a:t>Frame Scaffolds</a:t>
            </a:r>
            <a:endParaRPr lang="en-US" sz="4400" cap="all" dirty="0">
              <a:solidFill>
                <a:srgbClr val="44546A"/>
              </a:solidFill>
              <a:latin typeface="+mj-lt"/>
            </a:endParaRPr>
          </a:p>
        </p:txBody>
      </p:sp>
      <p:sp>
        <p:nvSpPr>
          <p:cNvPr id="183" name="TextBox 182"/>
          <p:cNvSpPr txBox="1"/>
          <p:nvPr/>
        </p:nvSpPr>
        <p:spPr>
          <a:xfrm>
            <a:off x="6818259" y="4121637"/>
            <a:ext cx="5157841" cy="1738937"/>
          </a:xfrm>
          <a:prstGeom prst="rect">
            <a:avLst/>
          </a:prstGeom>
          <a:noFill/>
        </p:spPr>
        <p:txBody>
          <a:bodyPr wrap="square" rtlCol="0">
            <a:spAutoFit/>
          </a:bodyPr>
          <a:lstStyle/>
          <a:p>
            <a:r>
              <a:rPr lang="id-ID" sz="2400" dirty="0">
                <a:solidFill>
                  <a:schemeClr val="tx1">
                    <a:lumMod val="65000"/>
                    <a:lumOff val="35000"/>
                  </a:schemeClr>
                </a:solidFill>
                <a:latin typeface="+mj-lt"/>
              </a:rPr>
              <a:t>Frame scaffolds are the most common type of scaffold used in commercial and residential construction. </a:t>
            </a:r>
          </a:p>
          <a:p>
            <a:pPr algn="just">
              <a:lnSpc>
                <a:spcPct val="150000"/>
              </a:lnSpc>
            </a:pPr>
            <a:endParaRPr lang="id-ID" sz="1100" dirty="0">
              <a:solidFill>
                <a:schemeClr val="bg1">
                  <a:lumMod val="65000"/>
                </a:schemeClr>
              </a:solidFill>
              <a:latin typeface="+mj-lt"/>
            </a:endParaRPr>
          </a:p>
        </p:txBody>
      </p:sp>
      <p:pic>
        <p:nvPicPr>
          <p:cNvPr id="53" name="Picture 52" descr="BASIC FRAME.psd"/>
          <p:cNvPicPr>
            <a:picLocks noChangeAspect="1"/>
          </p:cNvPicPr>
          <p:nvPr/>
        </p:nvPicPr>
        <p:blipFill>
          <a:blip r:embed="rId3"/>
          <a:stretch>
            <a:fillRect/>
          </a:stretch>
        </p:blipFill>
        <p:spPr>
          <a:xfrm>
            <a:off x="-1377950" y="584200"/>
            <a:ext cx="9004300" cy="6045200"/>
          </a:xfrm>
          <a:prstGeom prst="rect">
            <a:avLst/>
          </a:prstGeom>
        </p:spPr>
      </p:pic>
      <p:pic>
        <p:nvPicPr>
          <p:cNvPr id="55" name="Picture 54"/>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825500" y="814916"/>
            <a:ext cx="1968500" cy="381000"/>
          </a:xfrm>
          <a:prstGeom prst="rect">
            <a:avLst/>
          </a:prstGeom>
        </p:spPr>
      </p:pic>
      <p:pic>
        <p:nvPicPr>
          <p:cNvPr id="56" name="Picture 55"/>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6"/>
              <a:stretch>
                <a:fillRect/>
              </a:stretch>
            </p:blipFill>
          </mc:Choice>
          <mc:Fallback>
            <p:blipFill>
              <a:blip r:embed="rId7"/>
              <a:stretch>
                <a:fillRect/>
              </a:stretch>
            </p:blipFill>
          </mc:Fallback>
        </mc:AlternateContent>
        <p:spPr>
          <a:xfrm>
            <a:off x="2868083" y="1703917"/>
            <a:ext cx="1397000" cy="698500"/>
          </a:xfrm>
          <a:prstGeom prst="rect">
            <a:avLst/>
          </a:prstGeom>
        </p:spPr>
      </p:pic>
      <p:pic>
        <p:nvPicPr>
          <p:cNvPr id="58" name="Picture 57"/>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8"/>
              <a:stretch>
                <a:fillRect/>
              </a:stretch>
            </p:blipFill>
          </mc:Choice>
          <mc:Fallback>
            <p:blipFill>
              <a:blip r:embed="rId9"/>
              <a:stretch>
                <a:fillRect/>
              </a:stretch>
            </p:blipFill>
          </mc:Fallback>
        </mc:AlternateContent>
        <p:spPr>
          <a:xfrm>
            <a:off x="4809066" y="1420283"/>
            <a:ext cx="838200" cy="546100"/>
          </a:xfrm>
          <a:prstGeom prst="rect">
            <a:avLst/>
          </a:prstGeom>
        </p:spPr>
      </p:pic>
      <p:pic>
        <p:nvPicPr>
          <p:cNvPr id="59" name="Picture 58"/>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0"/>
              <a:stretch>
                <a:fillRect/>
              </a:stretch>
            </p:blipFill>
          </mc:Choice>
          <mc:Fallback>
            <p:blipFill>
              <a:blip r:embed="rId11"/>
              <a:stretch>
                <a:fillRect/>
              </a:stretch>
            </p:blipFill>
          </mc:Fallback>
        </mc:AlternateContent>
        <p:spPr>
          <a:xfrm>
            <a:off x="2798234" y="5194300"/>
            <a:ext cx="1092200" cy="596900"/>
          </a:xfrm>
          <a:prstGeom prst="rect">
            <a:avLst/>
          </a:prstGeom>
        </p:spPr>
      </p:pic>
      <p:pic>
        <p:nvPicPr>
          <p:cNvPr id="60" name="Picture 59"/>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2"/>
              <a:stretch>
                <a:fillRect/>
              </a:stretch>
            </p:blipFill>
          </mc:Choice>
          <mc:Fallback>
            <p:blipFill>
              <a:blip r:embed="rId13"/>
              <a:stretch>
                <a:fillRect/>
              </a:stretch>
            </p:blipFill>
          </mc:Fallback>
        </mc:AlternateContent>
        <p:spPr>
          <a:xfrm>
            <a:off x="969433" y="5266266"/>
            <a:ext cx="1320800" cy="876300"/>
          </a:xfrm>
          <a:prstGeom prst="rect">
            <a:avLst/>
          </a:prstGeom>
        </p:spPr>
      </p:pic>
      <p:sp>
        <p:nvSpPr>
          <p:cNvPr id="62" name="TextBox 61"/>
          <p:cNvSpPr txBox="1"/>
          <p:nvPr/>
        </p:nvSpPr>
        <p:spPr>
          <a:xfrm>
            <a:off x="8763000" y="4328583"/>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20191838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1000"/>
                                        <p:tgtEl>
                                          <p:spTgt spid="53"/>
                                        </p:tgtEl>
                                      </p:cBhvr>
                                    </p:animEffect>
                                    <p:anim calcmode="lin" valueType="num">
                                      <p:cBhvr>
                                        <p:cTn id="15" dur="1000" fill="hold"/>
                                        <p:tgtEl>
                                          <p:spTgt spid="53"/>
                                        </p:tgtEl>
                                        <p:attrNameLst>
                                          <p:attrName>ppt_x</p:attrName>
                                        </p:attrNameLst>
                                      </p:cBhvr>
                                      <p:tavLst>
                                        <p:tav tm="0">
                                          <p:val>
                                            <p:strVal val="#ppt_x"/>
                                          </p:val>
                                        </p:tav>
                                        <p:tav tm="100000">
                                          <p:val>
                                            <p:strVal val="#ppt_x"/>
                                          </p:val>
                                        </p:tav>
                                      </p:tavLst>
                                    </p:anim>
                                    <p:anim calcmode="lin" valueType="num">
                                      <p:cBhvr>
                                        <p:cTn id="16" dur="900" decel="100000" fill="hold"/>
                                        <p:tgtEl>
                                          <p:spTgt spid="53"/>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3"/>
                                        </p:tgtEl>
                                        <p:attrNameLst>
                                          <p:attrName>ppt_y</p:attrName>
                                        </p:attrNameLst>
                                      </p:cBhvr>
                                      <p:tavLst>
                                        <p:tav tm="0">
                                          <p:val>
                                            <p:strVal val="#ppt_y-.03"/>
                                          </p:val>
                                        </p:tav>
                                        <p:tav tm="100000">
                                          <p:val>
                                            <p:strVal val="#ppt_y"/>
                                          </p:val>
                                        </p:tav>
                                      </p:tavLst>
                                    </p:anim>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83"/>
                                        </p:tgtEl>
                                        <p:attrNameLst>
                                          <p:attrName>style.visibility</p:attrName>
                                        </p:attrNameLst>
                                      </p:cBhvr>
                                      <p:to>
                                        <p:strVal val="visible"/>
                                      </p:to>
                                    </p:set>
                                    <p:animEffect transition="in" filter="fade">
                                      <p:cBhvr>
                                        <p:cTn id="21" dur="500"/>
                                        <p:tgtEl>
                                          <p:spTgt spid="183"/>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anim calcmode="lin" valueType="num">
                                      <p:cBhvr>
                                        <p:cTn id="26" dur="500" fill="hold"/>
                                        <p:tgtEl>
                                          <p:spTgt spid="55"/>
                                        </p:tgtEl>
                                        <p:attrNameLst>
                                          <p:attrName>ppt_x</p:attrName>
                                        </p:attrNameLst>
                                      </p:cBhvr>
                                      <p:tavLst>
                                        <p:tav tm="0">
                                          <p:val>
                                            <p:strVal val="#ppt_x-.2"/>
                                          </p:val>
                                        </p:tav>
                                        <p:tav tm="100000">
                                          <p:val>
                                            <p:strVal val="#ppt_x"/>
                                          </p:val>
                                        </p:tav>
                                      </p:tavLst>
                                    </p:anim>
                                    <p:anim calcmode="lin" valueType="num">
                                      <p:cBhvr>
                                        <p:cTn id="27" dur="500" fill="hold"/>
                                        <p:tgtEl>
                                          <p:spTgt spid="55"/>
                                        </p:tgtEl>
                                        <p:attrNameLst>
                                          <p:attrName>ppt_y</p:attrName>
                                        </p:attrNameLst>
                                      </p:cBhvr>
                                      <p:tavLst>
                                        <p:tav tm="0">
                                          <p:val>
                                            <p:strVal val="#ppt_y"/>
                                          </p:val>
                                        </p:tav>
                                        <p:tav tm="100000">
                                          <p:val>
                                            <p:strVal val="#ppt_y"/>
                                          </p:val>
                                        </p:tav>
                                      </p:tavLst>
                                    </p:anim>
                                    <p:animEffect transition="in" filter="wipe(right)" prLst="gradientSize: 0.1">
                                      <p:cBhvr>
                                        <p:cTn id="28" dur="500"/>
                                        <p:tgtEl>
                                          <p:spTgt spid="55"/>
                                        </p:tgtEl>
                                      </p:cBhvr>
                                    </p:animEffect>
                                  </p:childTnLst>
                                </p:cTn>
                              </p:par>
                            </p:childTnLst>
                          </p:cTn>
                        </p:par>
                      </p:childTnLst>
                    </p:cTn>
                  </p:par>
                  <p:par>
                    <p:cTn id="29" fill="hold">
                      <p:stCondLst>
                        <p:cond delay="indefinite"/>
                      </p:stCondLst>
                      <p:childTnLst>
                        <p:par>
                          <p:cTn id="30" fill="hold">
                            <p:stCondLst>
                              <p:cond delay="0"/>
                            </p:stCondLst>
                            <p:childTnLst>
                              <p:par>
                                <p:cTn id="31" presetID="29" presetClass="entr" presetSubtype="0" fill="hold" nodeType="clickEffect">
                                  <p:stCondLst>
                                    <p:cond delay="0"/>
                                  </p:stCondLst>
                                  <p:childTnLst>
                                    <p:set>
                                      <p:cBhvr>
                                        <p:cTn id="32" dur="1" fill="hold">
                                          <p:stCondLst>
                                            <p:cond delay="0"/>
                                          </p:stCondLst>
                                        </p:cTn>
                                        <p:tgtEl>
                                          <p:spTgt spid="56"/>
                                        </p:tgtEl>
                                        <p:attrNameLst>
                                          <p:attrName>style.visibility</p:attrName>
                                        </p:attrNameLst>
                                      </p:cBhvr>
                                      <p:to>
                                        <p:strVal val="visible"/>
                                      </p:to>
                                    </p:set>
                                    <p:anim calcmode="lin" valueType="num">
                                      <p:cBhvr>
                                        <p:cTn id="33" dur="500" fill="hold"/>
                                        <p:tgtEl>
                                          <p:spTgt spid="56"/>
                                        </p:tgtEl>
                                        <p:attrNameLst>
                                          <p:attrName>ppt_x</p:attrName>
                                        </p:attrNameLst>
                                      </p:cBhvr>
                                      <p:tavLst>
                                        <p:tav tm="0">
                                          <p:val>
                                            <p:strVal val="#ppt_x-.2"/>
                                          </p:val>
                                        </p:tav>
                                        <p:tav tm="100000">
                                          <p:val>
                                            <p:strVal val="#ppt_x"/>
                                          </p:val>
                                        </p:tav>
                                      </p:tavLst>
                                    </p:anim>
                                    <p:anim calcmode="lin" valueType="num">
                                      <p:cBhvr>
                                        <p:cTn id="34" dur="500" fill="hold"/>
                                        <p:tgtEl>
                                          <p:spTgt spid="56"/>
                                        </p:tgtEl>
                                        <p:attrNameLst>
                                          <p:attrName>ppt_y</p:attrName>
                                        </p:attrNameLst>
                                      </p:cBhvr>
                                      <p:tavLst>
                                        <p:tav tm="0">
                                          <p:val>
                                            <p:strVal val="#ppt_y"/>
                                          </p:val>
                                        </p:tav>
                                        <p:tav tm="100000">
                                          <p:val>
                                            <p:strVal val="#ppt_y"/>
                                          </p:val>
                                        </p:tav>
                                      </p:tavLst>
                                    </p:anim>
                                    <p:animEffect transition="in" filter="wipe(right)" prLst="gradientSize: 0.1">
                                      <p:cBhvr>
                                        <p:cTn id="35" dur="500"/>
                                        <p:tgtEl>
                                          <p:spTgt spid="56"/>
                                        </p:tgtEl>
                                      </p:cBhvr>
                                    </p:animEffect>
                                  </p:childTnLst>
                                </p:cTn>
                              </p:par>
                            </p:childTnLst>
                          </p:cTn>
                        </p:par>
                      </p:childTnLst>
                    </p:cTn>
                  </p:par>
                  <p:par>
                    <p:cTn id="36" fill="hold">
                      <p:stCondLst>
                        <p:cond delay="indefinite"/>
                      </p:stCondLst>
                      <p:childTnLst>
                        <p:par>
                          <p:cTn id="37" fill="hold">
                            <p:stCondLst>
                              <p:cond delay="0"/>
                            </p:stCondLst>
                            <p:childTnLst>
                              <p:par>
                                <p:cTn id="38" presetID="29" presetClass="entr" presetSubtype="0" fill="hold" nodeType="clickEffect">
                                  <p:stCondLst>
                                    <p:cond delay="0"/>
                                  </p:stCondLst>
                                  <p:childTnLst>
                                    <p:set>
                                      <p:cBhvr>
                                        <p:cTn id="39" dur="1" fill="hold">
                                          <p:stCondLst>
                                            <p:cond delay="0"/>
                                          </p:stCondLst>
                                        </p:cTn>
                                        <p:tgtEl>
                                          <p:spTgt spid="58"/>
                                        </p:tgtEl>
                                        <p:attrNameLst>
                                          <p:attrName>style.visibility</p:attrName>
                                        </p:attrNameLst>
                                      </p:cBhvr>
                                      <p:to>
                                        <p:strVal val="visible"/>
                                      </p:to>
                                    </p:set>
                                    <p:anim calcmode="lin" valueType="num">
                                      <p:cBhvr>
                                        <p:cTn id="40" dur="500" fill="hold"/>
                                        <p:tgtEl>
                                          <p:spTgt spid="58"/>
                                        </p:tgtEl>
                                        <p:attrNameLst>
                                          <p:attrName>ppt_x</p:attrName>
                                        </p:attrNameLst>
                                      </p:cBhvr>
                                      <p:tavLst>
                                        <p:tav tm="0">
                                          <p:val>
                                            <p:strVal val="#ppt_x-.2"/>
                                          </p:val>
                                        </p:tav>
                                        <p:tav tm="100000">
                                          <p:val>
                                            <p:strVal val="#ppt_x"/>
                                          </p:val>
                                        </p:tav>
                                      </p:tavLst>
                                    </p:anim>
                                    <p:anim calcmode="lin" valueType="num">
                                      <p:cBhvr>
                                        <p:cTn id="41" dur="500" fill="hold"/>
                                        <p:tgtEl>
                                          <p:spTgt spid="58"/>
                                        </p:tgtEl>
                                        <p:attrNameLst>
                                          <p:attrName>ppt_y</p:attrName>
                                        </p:attrNameLst>
                                      </p:cBhvr>
                                      <p:tavLst>
                                        <p:tav tm="0">
                                          <p:val>
                                            <p:strVal val="#ppt_y"/>
                                          </p:val>
                                        </p:tav>
                                        <p:tav tm="100000">
                                          <p:val>
                                            <p:strVal val="#ppt_y"/>
                                          </p:val>
                                        </p:tav>
                                      </p:tavLst>
                                    </p:anim>
                                    <p:animEffect transition="in" filter="wipe(right)" prLst="gradientSize: 0.1">
                                      <p:cBhvr>
                                        <p:cTn id="42" dur="500"/>
                                        <p:tgtEl>
                                          <p:spTgt spid="58"/>
                                        </p:tgtEl>
                                      </p:cBhvr>
                                    </p:animEffect>
                                  </p:childTnLst>
                                </p:cTn>
                              </p:par>
                            </p:childTnLst>
                          </p:cTn>
                        </p:par>
                      </p:childTnLst>
                    </p:cTn>
                  </p:par>
                  <p:par>
                    <p:cTn id="43" fill="hold">
                      <p:stCondLst>
                        <p:cond delay="indefinite"/>
                      </p:stCondLst>
                      <p:childTnLst>
                        <p:par>
                          <p:cTn id="44" fill="hold">
                            <p:stCondLst>
                              <p:cond delay="0"/>
                            </p:stCondLst>
                            <p:childTnLst>
                              <p:par>
                                <p:cTn id="45" presetID="29" presetClass="entr" presetSubtype="0" fill="hold" nodeType="clickEffect">
                                  <p:stCondLst>
                                    <p:cond delay="0"/>
                                  </p:stCondLst>
                                  <p:childTnLst>
                                    <p:set>
                                      <p:cBhvr>
                                        <p:cTn id="46" dur="1" fill="hold">
                                          <p:stCondLst>
                                            <p:cond delay="0"/>
                                          </p:stCondLst>
                                        </p:cTn>
                                        <p:tgtEl>
                                          <p:spTgt spid="59"/>
                                        </p:tgtEl>
                                        <p:attrNameLst>
                                          <p:attrName>style.visibility</p:attrName>
                                        </p:attrNameLst>
                                      </p:cBhvr>
                                      <p:to>
                                        <p:strVal val="visible"/>
                                      </p:to>
                                    </p:set>
                                    <p:anim calcmode="lin" valueType="num">
                                      <p:cBhvr>
                                        <p:cTn id="47" dur="500" fill="hold"/>
                                        <p:tgtEl>
                                          <p:spTgt spid="59"/>
                                        </p:tgtEl>
                                        <p:attrNameLst>
                                          <p:attrName>ppt_x</p:attrName>
                                        </p:attrNameLst>
                                      </p:cBhvr>
                                      <p:tavLst>
                                        <p:tav tm="0">
                                          <p:val>
                                            <p:strVal val="#ppt_x-.2"/>
                                          </p:val>
                                        </p:tav>
                                        <p:tav tm="100000">
                                          <p:val>
                                            <p:strVal val="#ppt_x"/>
                                          </p:val>
                                        </p:tav>
                                      </p:tavLst>
                                    </p:anim>
                                    <p:anim calcmode="lin" valueType="num">
                                      <p:cBhvr>
                                        <p:cTn id="48" dur="500" fill="hold"/>
                                        <p:tgtEl>
                                          <p:spTgt spid="59"/>
                                        </p:tgtEl>
                                        <p:attrNameLst>
                                          <p:attrName>ppt_y</p:attrName>
                                        </p:attrNameLst>
                                      </p:cBhvr>
                                      <p:tavLst>
                                        <p:tav tm="0">
                                          <p:val>
                                            <p:strVal val="#ppt_y"/>
                                          </p:val>
                                        </p:tav>
                                        <p:tav tm="100000">
                                          <p:val>
                                            <p:strVal val="#ppt_y"/>
                                          </p:val>
                                        </p:tav>
                                      </p:tavLst>
                                    </p:anim>
                                    <p:animEffect transition="in" filter="wipe(right)" prLst="gradientSize: 0.1">
                                      <p:cBhvr>
                                        <p:cTn id="49" dur="500"/>
                                        <p:tgtEl>
                                          <p:spTgt spid="59"/>
                                        </p:tgtEl>
                                      </p:cBhvr>
                                    </p:animEffect>
                                  </p:childTnLst>
                                </p:cTn>
                              </p:par>
                            </p:childTnLst>
                          </p:cTn>
                        </p:par>
                      </p:childTnLst>
                    </p:cTn>
                  </p:par>
                  <p:par>
                    <p:cTn id="50" fill="hold">
                      <p:stCondLst>
                        <p:cond delay="indefinite"/>
                      </p:stCondLst>
                      <p:childTnLst>
                        <p:par>
                          <p:cTn id="51" fill="hold">
                            <p:stCondLst>
                              <p:cond delay="0"/>
                            </p:stCondLst>
                            <p:childTnLst>
                              <p:par>
                                <p:cTn id="52" presetID="29" presetClass="entr" presetSubtype="0" fill="hold" nodeType="clickEffect">
                                  <p:stCondLst>
                                    <p:cond delay="0"/>
                                  </p:stCondLst>
                                  <p:childTnLst>
                                    <p:set>
                                      <p:cBhvr>
                                        <p:cTn id="53" dur="1" fill="hold">
                                          <p:stCondLst>
                                            <p:cond delay="0"/>
                                          </p:stCondLst>
                                        </p:cTn>
                                        <p:tgtEl>
                                          <p:spTgt spid="60"/>
                                        </p:tgtEl>
                                        <p:attrNameLst>
                                          <p:attrName>style.visibility</p:attrName>
                                        </p:attrNameLst>
                                      </p:cBhvr>
                                      <p:to>
                                        <p:strVal val="visible"/>
                                      </p:to>
                                    </p:set>
                                    <p:anim calcmode="lin" valueType="num">
                                      <p:cBhvr>
                                        <p:cTn id="54" dur="500" fill="hold"/>
                                        <p:tgtEl>
                                          <p:spTgt spid="60"/>
                                        </p:tgtEl>
                                        <p:attrNameLst>
                                          <p:attrName>ppt_x</p:attrName>
                                        </p:attrNameLst>
                                      </p:cBhvr>
                                      <p:tavLst>
                                        <p:tav tm="0">
                                          <p:val>
                                            <p:strVal val="#ppt_x-.2"/>
                                          </p:val>
                                        </p:tav>
                                        <p:tav tm="100000">
                                          <p:val>
                                            <p:strVal val="#ppt_x"/>
                                          </p:val>
                                        </p:tav>
                                      </p:tavLst>
                                    </p:anim>
                                    <p:anim calcmode="lin" valueType="num">
                                      <p:cBhvr>
                                        <p:cTn id="55" dur="500" fill="hold"/>
                                        <p:tgtEl>
                                          <p:spTgt spid="60"/>
                                        </p:tgtEl>
                                        <p:attrNameLst>
                                          <p:attrName>ppt_y</p:attrName>
                                        </p:attrNameLst>
                                      </p:cBhvr>
                                      <p:tavLst>
                                        <p:tav tm="0">
                                          <p:val>
                                            <p:strVal val="#ppt_y"/>
                                          </p:val>
                                        </p:tav>
                                        <p:tav tm="100000">
                                          <p:val>
                                            <p:strVal val="#ppt_y"/>
                                          </p:val>
                                        </p:tav>
                                      </p:tavLst>
                                    </p:anim>
                                    <p:animEffect transition="in" filter="wipe(right)" prLst="gradientSize: 0.1">
                                      <p:cBhvr>
                                        <p:cTn id="56"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8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2462" y="1392088"/>
            <a:ext cx="7787108" cy="461665"/>
          </a:xfrm>
          <a:prstGeom prst="rect">
            <a:avLst/>
          </a:prstGeom>
          <a:noFill/>
        </p:spPr>
        <p:txBody>
          <a:bodyPr wrap="none" rtlCol="0">
            <a:spAutoFit/>
          </a:bodyPr>
          <a:lstStyle/>
          <a:p>
            <a:pPr algn="ctr"/>
            <a:r>
              <a:rPr lang="id-ID" sz="2400" dirty="0">
                <a:solidFill>
                  <a:schemeClr val="tx1">
                    <a:lumMod val="65000"/>
                    <a:lumOff val="35000"/>
                  </a:schemeClr>
                </a:solidFill>
                <a:latin typeface="+mj-lt"/>
              </a:rPr>
              <a:t>The components of a basic frame scaffold include:</a:t>
            </a:r>
            <a:endParaRPr lang="en-US" sz="2400" dirty="0">
              <a:solidFill>
                <a:schemeClr val="tx1">
                  <a:lumMod val="65000"/>
                  <a:lumOff val="35000"/>
                </a:schemeClr>
              </a:solidFill>
              <a:latin typeface="+mj-lt"/>
            </a:endParaRPr>
          </a:p>
        </p:txBody>
      </p:sp>
      <p:sp>
        <p:nvSpPr>
          <p:cNvPr id="3" name="TextBox 2"/>
          <p:cNvSpPr txBox="1"/>
          <p:nvPr/>
        </p:nvSpPr>
        <p:spPr>
          <a:xfrm>
            <a:off x="1507268" y="680759"/>
            <a:ext cx="9177512" cy="769441"/>
          </a:xfrm>
          <a:prstGeom prst="rect">
            <a:avLst/>
          </a:prstGeom>
          <a:noFill/>
        </p:spPr>
        <p:txBody>
          <a:bodyPr wrap="none" rtlCol="0">
            <a:spAutoFit/>
          </a:bodyPr>
          <a:lstStyle/>
          <a:p>
            <a:pPr algn="ctr"/>
            <a:r>
              <a:rPr lang="id-ID" sz="4400" cap="all" dirty="0">
                <a:solidFill>
                  <a:srgbClr val="44546A"/>
                </a:solidFill>
                <a:latin typeface="+mj-lt"/>
              </a:rPr>
              <a:t>Frame Scaffold Components</a:t>
            </a:r>
            <a:endParaRPr lang="en-US" sz="4400" cap="all" dirty="0">
              <a:solidFill>
                <a:srgbClr val="44546A"/>
              </a:solidFill>
              <a:latin typeface="+mj-lt"/>
            </a:endParaRPr>
          </a:p>
        </p:txBody>
      </p:sp>
      <p:grpSp>
        <p:nvGrpSpPr>
          <p:cNvPr id="4" name="Group 18"/>
          <p:cNvGrpSpPr/>
          <p:nvPr/>
        </p:nvGrpSpPr>
        <p:grpSpPr>
          <a:xfrm>
            <a:off x="94815" y="4357000"/>
            <a:ext cx="2521690" cy="900804"/>
            <a:chOff x="1036725" y="4388750"/>
            <a:chExt cx="2521690" cy="900804"/>
          </a:xfrm>
        </p:grpSpPr>
        <p:sp>
          <p:nvSpPr>
            <p:cNvPr id="20" name="TextBox 19"/>
            <p:cNvSpPr txBox="1"/>
            <p:nvPr/>
          </p:nvSpPr>
          <p:spPr>
            <a:xfrm>
              <a:off x="1719892" y="4388750"/>
              <a:ext cx="1155359" cy="400110"/>
            </a:xfrm>
            <a:prstGeom prst="rect">
              <a:avLst/>
            </a:prstGeom>
            <a:noFill/>
          </p:spPr>
          <p:txBody>
            <a:bodyPr wrap="none" rtlCol="0">
              <a:spAutoFit/>
            </a:bodyPr>
            <a:lstStyle/>
            <a:p>
              <a:pPr algn="ctr"/>
              <a:r>
                <a:rPr lang="id-ID" sz="2000" cap="all" dirty="0">
                  <a:solidFill>
                    <a:srgbClr val="595959"/>
                  </a:solidFill>
                  <a:latin typeface="+mj-lt"/>
                </a:rPr>
                <a:t>Frames</a:t>
              </a:r>
            </a:p>
          </p:txBody>
        </p:sp>
        <p:sp>
          <p:nvSpPr>
            <p:cNvPr id="21" name="Rectangle 20"/>
            <p:cNvSpPr/>
            <p:nvPr/>
          </p:nvSpPr>
          <p:spPr>
            <a:xfrm>
              <a:off x="1036725" y="4766334"/>
              <a:ext cx="2521690" cy="523220"/>
            </a:xfrm>
            <a:prstGeom prst="rect">
              <a:avLst/>
            </a:prstGeom>
          </p:spPr>
          <p:txBody>
            <a:bodyPr wrap="square">
              <a:spAutoFit/>
            </a:bodyPr>
            <a:lstStyle/>
            <a:p>
              <a:pPr algn="ctr"/>
              <a:r>
                <a:rPr lang="id-ID" sz="1400" dirty="0">
                  <a:solidFill>
                    <a:srgbClr val="595959"/>
                  </a:solidFill>
                </a:rPr>
                <a:t>Variety of shapes and sizes to suit different purposes</a:t>
              </a:r>
            </a:p>
          </p:txBody>
        </p:sp>
      </p:grpSp>
      <p:grpSp>
        <p:nvGrpSpPr>
          <p:cNvPr id="5" name="Group 22"/>
          <p:cNvGrpSpPr/>
          <p:nvPr/>
        </p:nvGrpSpPr>
        <p:grpSpPr>
          <a:xfrm>
            <a:off x="4669657" y="4378168"/>
            <a:ext cx="2521690" cy="900804"/>
            <a:chOff x="6098390" y="4388750"/>
            <a:chExt cx="2521690" cy="900804"/>
          </a:xfrm>
        </p:grpSpPr>
        <p:sp>
          <p:nvSpPr>
            <p:cNvPr id="25" name="TextBox 24"/>
            <p:cNvSpPr txBox="1"/>
            <p:nvPr/>
          </p:nvSpPr>
          <p:spPr>
            <a:xfrm>
              <a:off x="6362400" y="4388750"/>
              <a:ext cx="1993680" cy="400110"/>
            </a:xfrm>
            <a:prstGeom prst="rect">
              <a:avLst/>
            </a:prstGeom>
            <a:noFill/>
          </p:spPr>
          <p:txBody>
            <a:bodyPr wrap="none" rtlCol="0">
              <a:spAutoFit/>
            </a:bodyPr>
            <a:lstStyle/>
            <a:p>
              <a:pPr algn="ctr"/>
              <a:r>
                <a:rPr lang="id-ID" sz="2000" cap="all" dirty="0">
                  <a:solidFill>
                    <a:srgbClr val="595959"/>
                  </a:solidFill>
                  <a:latin typeface="+mj-lt"/>
                </a:rPr>
                <a:t>Crossbraces</a:t>
              </a:r>
            </a:p>
          </p:txBody>
        </p:sp>
        <p:sp>
          <p:nvSpPr>
            <p:cNvPr id="26" name="Rectangle 25"/>
            <p:cNvSpPr/>
            <p:nvPr/>
          </p:nvSpPr>
          <p:spPr>
            <a:xfrm>
              <a:off x="6098390" y="4766334"/>
              <a:ext cx="2521690" cy="523220"/>
            </a:xfrm>
            <a:prstGeom prst="rect">
              <a:avLst/>
            </a:prstGeom>
          </p:spPr>
          <p:txBody>
            <a:bodyPr wrap="square">
              <a:spAutoFit/>
            </a:bodyPr>
            <a:lstStyle/>
            <a:p>
              <a:pPr algn="ctr"/>
              <a:r>
                <a:rPr lang="id-ID" sz="1400" dirty="0">
                  <a:solidFill>
                    <a:srgbClr val="595959"/>
                  </a:solidFill>
                </a:rPr>
                <a:t>Connects two frames  Provides stability &amp; strength</a:t>
              </a:r>
            </a:p>
          </p:txBody>
        </p:sp>
      </p:grpSp>
      <p:grpSp>
        <p:nvGrpSpPr>
          <p:cNvPr id="6" name="Group 26"/>
          <p:cNvGrpSpPr/>
          <p:nvPr/>
        </p:nvGrpSpPr>
        <p:grpSpPr>
          <a:xfrm>
            <a:off x="6969101" y="4388750"/>
            <a:ext cx="2521690" cy="900804"/>
            <a:chOff x="8620080" y="4388750"/>
            <a:chExt cx="2521690" cy="900804"/>
          </a:xfrm>
        </p:grpSpPr>
        <p:sp>
          <p:nvSpPr>
            <p:cNvPr id="29" name="TextBox 28"/>
            <p:cNvSpPr txBox="1"/>
            <p:nvPr/>
          </p:nvSpPr>
          <p:spPr>
            <a:xfrm>
              <a:off x="9012742" y="4388750"/>
              <a:ext cx="1736373" cy="400110"/>
            </a:xfrm>
            <a:prstGeom prst="rect">
              <a:avLst/>
            </a:prstGeom>
            <a:noFill/>
          </p:spPr>
          <p:txBody>
            <a:bodyPr wrap="none" rtlCol="0">
              <a:spAutoFit/>
            </a:bodyPr>
            <a:lstStyle/>
            <a:p>
              <a:pPr algn="ctr"/>
              <a:r>
                <a:rPr lang="id-ID" sz="2000" cap="all" dirty="0">
                  <a:solidFill>
                    <a:srgbClr val="595959"/>
                  </a:solidFill>
                  <a:latin typeface="+mj-lt"/>
                </a:rPr>
                <a:t>Screwjack</a:t>
              </a:r>
            </a:p>
          </p:txBody>
        </p:sp>
        <p:sp>
          <p:nvSpPr>
            <p:cNvPr id="30" name="Rectangle 29"/>
            <p:cNvSpPr/>
            <p:nvPr/>
          </p:nvSpPr>
          <p:spPr>
            <a:xfrm>
              <a:off x="8620080" y="4766334"/>
              <a:ext cx="2521690" cy="523220"/>
            </a:xfrm>
            <a:prstGeom prst="rect">
              <a:avLst/>
            </a:prstGeom>
          </p:spPr>
          <p:txBody>
            <a:bodyPr wrap="square">
              <a:spAutoFit/>
            </a:bodyPr>
            <a:lstStyle/>
            <a:p>
              <a:pPr algn="ctr"/>
              <a:r>
                <a:rPr lang="id-ID" sz="1400" dirty="0">
                  <a:solidFill>
                    <a:srgbClr val="595959"/>
                  </a:solidFill>
                </a:rPr>
                <a:t>Levels scaffold frames on uneven surfaces</a:t>
              </a:r>
            </a:p>
          </p:txBody>
        </p:sp>
      </p:grpSp>
      <p:grpSp>
        <p:nvGrpSpPr>
          <p:cNvPr id="7" name="Group 30"/>
          <p:cNvGrpSpPr/>
          <p:nvPr/>
        </p:nvGrpSpPr>
        <p:grpSpPr>
          <a:xfrm>
            <a:off x="2373119" y="4388750"/>
            <a:ext cx="2521690" cy="900804"/>
            <a:chOff x="3558415" y="4388750"/>
            <a:chExt cx="2521690" cy="900804"/>
          </a:xfrm>
        </p:grpSpPr>
        <p:sp>
          <p:nvSpPr>
            <p:cNvPr id="32" name="TextBox 31"/>
            <p:cNvSpPr txBox="1"/>
            <p:nvPr/>
          </p:nvSpPr>
          <p:spPr>
            <a:xfrm>
              <a:off x="3821173" y="4388750"/>
              <a:ext cx="1996184" cy="400110"/>
            </a:xfrm>
            <a:prstGeom prst="rect">
              <a:avLst/>
            </a:prstGeom>
            <a:noFill/>
          </p:spPr>
          <p:txBody>
            <a:bodyPr wrap="none" rtlCol="0">
              <a:spAutoFit/>
            </a:bodyPr>
            <a:lstStyle/>
            <a:p>
              <a:pPr algn="ctr"/>
              <a:r>
                <a:rPr lang="id-ID" sz="2000" cap="all" dirty="0">
                  <a:solidFill>
                    <a:srgbClr val="595959"/>
                  </a:solidFill>
                  <a:latin typeface="+mj-lt"/>
                </a:rPr>
                <a:t>Coupling Pin</a:t>
              </a:r>
            </a:p>
          </p:txBody>
        </p:sp>
        <p:sp>
          <p:nvSpPr>
            <p:cNvPr id="33" name="Rectangle 32"/>
            <p:cNvSpPr/>
            <p:nvPr/>
          </p:nvSpPr>
          <p:spPr>
            <a:xfrm>
              <a:off x="3558415" y="4766334"/>
              <a:ext cx="2521690" cy="523220"/>
            </a:xfrm>
            <a:prstGeom prst="rect">
              <a:avLst/>
            </a:prstGeom>
          </p:spPr>
          <p:txBody>
            <a:bodyPr wrap="square">
              <a:spAutoFit/>
            </a:bodyPr>
            <a:lstStyle/>
            <a:p>
              <a:pPr algn="ctr"/>
              <a:r>
                <a:rPr lang="id-ID" sz="1400" dirty="0">
                  <a:solidFill>
                    <a:srgbClr val="595959"/>
                  </a:solidFill>
                </a:rPr>
                <a:t>Connects frames</a:t>
              </a:r>
            </a:p>
            <a:p>
              <a:pPr algn="ctr"/>
              <a:r>
                <a:rPr lang="id-ID" sz="1400" dirty="0">
                  <a:solidFill>
                    <a:srgbClr val="595959"/>
                  </a:solidFill>
                </a:rPr>
                <a:t> vertically</a:t>
              </a:r>
            </a:p>
          </p:txBody>
        </p:sp>
      </p:grpSp>
      <p:cxnSp>
        <p:nvCxnSpPr>
          <p:cNvPr id="39" name="Straight Connector 38"/>
          <p:cNvCxnSpPr/>
          <p:nvPr/>
        </p:nvCxnSpPr>
        <p:spPr>
          <a:xfrm>
            <a:off x="973837" y="4248813"/>
            <a:ext cx="744351" cy="0"/>
          </a:xfrm>
          <a:prstGeom prst="line">
            <a:avLst/>
          </a:prstGeom>
          <a:ln w="1587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256836" y="4248813"/>
            <a:ext cx="744351" cy="0"/>
          </a:xfrm>
          <a:prstGeom prst="line">
            <a:avLst/>
          </a:prstGeom>
          <a:ln w="1587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5557546" y="4269980"/>
            <a:ext cx="744351" cy="0"/>
          </a:xfrm>
          <a:prstGeom prst="line">
            <a:avLst/>
          </a:prstGeom>
          <a:ln w="1587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861684" y="4248813"/>
            <a:ext cx="744351" cy="0"/>
          </a:xfrm>
          <a:prstGeom prst="line">
            <a:avLst/>
          </a:prstGeom>
          <a:ln w="1587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8" name="Group 26"/>
          <p:cNvGrpSpPr/>
          <p:nvPr/>
        </p:nvGrpSpPr>
        <p:grpSpPr>
          <a:xfrm>
            <a:off x="9460415" y="4382400"/>
            <a:ext cx="2521690" cy="900804"/>
            <a:chOff x="8620080" y="4388750"/>
            <a:chExt cx="2521690" cy="900804"/>
          </a:xfrm>
        </p:grpSpPr>
        <p:sp>
          <p:nvSpPr>
            <p:cNvPr id="36" name="TextBox 35"/>
            <p:cNvSpPr txBox="1"/>
            <p:nvPr/>
          </p:nvSpPr>
          <p:spPr>
            <a:xfrm>
              <a:off x="9144513" y="4388750"/>
              <a:ext cx="1472829" cy="400110"/>
            </a:xfrm>
            <a:prstGeom prst="rect">
              <a:avLst/>
            </a:prstGeom>
            <a:noFill/>
          </p:spPr>
          <p:txBody>
            <a:bodyPr wrap="none" rtlCol="0">
              <a:spAutoFit/>
            </a:bodyPr>
            <a:lstStyle/>
            <a:p>
              <a:pPr algn="ctr"/>
              <a:r>
                <a:rPr lang="id-ID" sz="2000" cap="all" dirty="0">
                  <a:solidFill>
                    <a:srgbClr val="595959"/>
                  </a:solidFill>
                  <a:latin typeface="+mj-lt"/>
                </a:rPr>
                <a:t>Baseplate</a:t>
              </a:r>
            </a:p>
          </p:txBody>
        </p:sp>
        <p:sp>
          <p:nvSpPr>
            <p:cNvPr id="37" name="Rectangle 36"/>
            <p:cNvSpPr/>
            <p:nvPr/>
          </p:nvSpPr>
          <p:spPr>
            <a:xfrm>
              <a:off x="8620080" y="4766334"/>
              <a:ext cx="2521690" cy="523220"/>
            </a:xfrm>
            <a:prstGeom prst="rect">
              <a:avLst/>
            </a:prstGeom>
          </p:spPr>
          <p:txBody>
            <a:bodyPr wrap="square">
              <a:spAutoFit/>
            </a:bodyPr>
            <a:lstStyle/>
            <a:p>
              <a:pPr algn="ctr"/>
              <a:r>
                <a:rPr lang="id-ID" sz="1400" dirty="0">
                  <a:solidFill>
                    <a:srgbClr val="595959"/>
                  </a:solidFill>
                </a:rPr>
                <a:t>Distributes the leg load Protects  bottom of the leg</a:t>
              </a:r>
            </a:p>
          </p:txBody>
        </p:sp>
      </p:grpSp>
      <p:cxnSp>
        <p:nvCxnSpPr>
          <p:cNvPr id="38" name="Straight Connector 37"/>
          <p:cNvCxnSpPr/>
          <p:nvPr/>
        </p:nvCxnSpPr>
        <p:spPr>
          <a:xfrm>
            <a:off x="10352998" y="4242463"/>
            <a:ext cx="744351" cy="0"/>
          </a:xfrm>
          <a:prstGeom prst="line">
            <a:avLst/>
          </a:prstGeom>
          <a:ln w="1587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43" name="Picture 42" descr="fixed_base_plate.psd"/>
          <p:cNvPicPr>
            <a:picLocks noChangeAspect="1"/>
          </p:cNvPicPr>
          <p:nvPr/>
        </p:nvPicPr>
        <p:blipFill>
          <a:blip r:embed="rId3"/>
          <a:stretch>
            <a:fillRect/>
          </a:stretch>
        </p:blipFill>
        <p:spPr>
          <a:xfrm>
            <a:off x="10043583" y="2691247"/>
            <a:ext cx="1340630" cy="1425670"/>
          </a:xfrm>
          <a:prstGeom prst="rect">
            <a:avLst/>
          </a:prstGeom>
        </p:spPr>
      </p:pic>
      <p:pic>
        <p:nvPicPr>
          <p:cNvPr id="44" name="Picture 43" descr="Crossbraces.psd"/>
          <p:cNvPicPr>
            <a:picLocks noChangeAspect="1"/>
          </p:cNvPicPr>
          <p:nvPr/>
        </p:nvPicPr>
        <p:blipFill>
          <a:blip r:embed="rId4"/>
          <a:stretch>
            <a:fillRect/>
          </a:stretch>
        </p:blipFill>
        <p:spPr>
          <a:xfrm>
            <a:off x="4672098" y="3091857"/>
            <a:ext cx="2713375" cy="919225"/>
          </a:xfrm>
          <a:prstGeom prst="rect">
            <a:avLst/>
          </a:prstGeom>
        </p:spPr>
      </p:pic>
      <p:pic>
        <p:nvPicPr>
          <p:cNvPr id="45" name="Picture 44" descr="Coupling pin.jpg"/>
          <p:cNvPicPr>
            <a:picLocks noChangeAspect="1"/>
          </p:cNvPicPr>
          <p:nvPr/>
        </p:nvPicPr>
        <p:blipFill>
          <a:blip r:embed="rId5"/>
          <a:stretch>
            <a:fillRect/>
          </a:stretch>
        </p:blipFill>
        <p:spPr>
          <a:xfrm rot="16200000">
            <a:off x="2837012" y="2984080"/>
            <a:ext cx="1590925" cy="611250"/>
          </a:xfrm>
          <a:prstGeom prst="rect">
            <a:avLst/>
          </a:prstGeom>
        </p:spPr>
      </p:pic>
      <p:pic>
        <p:nvPicPr>
          <p:cNvPr id="47" name="Picture 4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6"/>
              <a:stretch>
                <a:fillRect/>
              </a:stretch>
            </p:blipFill>
          </mc:Choice>
          <mc:Fallback>
            <p:blipFill>
              <a:blip r:embed="rId7"/>
              <a:stretch>
                <a:fillRect/>
              </a:stretch>
            </p:blipFill>
          </mc:Fallback>
        </mc:AlternateContent>
        <p:spPr>
          <a:xfrm>
            <a:off x="7990417" y="1672167"/>
            <a:ext cx="1358900" cy="2603500"/>
          </a:xfrm>
          <a:prstGeom prst="rect">
            <a:avLst/>
          </a:prstGeom>
        </p:spPr>
      </p:pic>
      <p:pic>
        <p:nvPicPr>
          <p:cNvPr id="31" name="Picture 30" descr="Frames.jpg"/>
          <p:cNvPicPr>
            <a:picLocks noChangeAspect="1"/>
          </p:cNvPicPr>
          <p:nvPr/>
        </p:nvPicPr>
        <p:blipFill>
          <a:blip r:embed="rId8"/>
          <a:stretch>
            <a:fillRect/>
          </a:stretch>
        </p:blipFill>
        <p:spPr>
          <a:xfrm>
            <a:off x="207772" y="2254250"/>
            <a:ext cx="3014683" cy="1936751"/>
          </a:xfrm>
          <a:prstGeom prst="rect">
            <a:avLst/>
          </a:prstGeom>
        </p:spPr>
      </p:pic>
    </p:spTree>
    <p:extLst>
      <p:ext uri="{BB962C8B-B14F-4D97-AF65-F5344CB8AC3E}">
        <p14:creationId xmlns:p14="http://schemas.microsoft.com/office/powerpoint/2010/main" val="351919617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dissolve">
                                      <p:cBhvr>
                                        <p:cTn id="19" dur="500"/>
                                        <p:tgtEl>
                                          <p:spTgt spid="31"/>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childTnLst>
                          </p:cTn>
                        </p:par>
                        <p:par>
                          <p:cTn id="24" fill="hold">
                            <p:stCondLst>
                              <p:cond delay="1000"/>
                            </p:stCondLst>
                            <p:childTnLst>
                              <p:par>
                                <p:cTn id="25" presetID="42"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500"/>
                                        <p:tgtEl>
                                          <p:spTgt spid="40"/>
                                        </p:tgtEl>
                                      </p:cBhvr>
                                    </p:animEffect>
                                  </p:childTnLst>
                                </p:cTn>
                              </p:par>
                            </p:childTnLst>
                          </p:cTn>
                        </p:par>
                        <p:par>
                          <p:cTn id="34" fill="hold">
                            <p:stCondLst>
                              <p:cond delay="2500"/>
                            </p:stCondLst>
                            <p:childTnLst>
                              <p:par>
                                <p:cTn id="35" presetID="42"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par>
                                <p:cTn id="40" presetID="1" presetClass="entr" presetSubtype="0" fill="hold" nodeType="withEffect">
                                  <p:stCondLst>
                                    <p:cond delay="0"/>
                                  </p:stCondLst>
                                  <p:childTnLst>
                                    <p:set>
                                      <p:cBhvr>
                                        <p:cTn id="41" dur="1" fill="hold">
                                          <p:stCondLst>
                                            <p:cond delay="0"/>
                                          </p:stCondLst>
                                        </p:cTn>
                                        <p:tgtEl>
                                          <p:spTgt spid="45"/>
                                        </p:tgtEl>
                                        <p:attrNameLst>
                                          <p:attrName>style.visibility</p:attrName>
                                        </p:attrNameLst>
                                      </p:cBhvr>
                                      <p:to>
                                        <p:strVal val="visible"/>
                                      </p:to>
                                    </p:set>
                                  </p:childTnLst>
                                </p:cTn>
                              </p:par>
                            </p:childTnLst>
                          </p:cTn>
                        </p:par>
                        <p:par>
                          <p:cTn id="42" fill="hold">
                            <p:stCondLst>
                              <p:cond delay="3500"/>
                            </p:stCondLst>
                            <p:childTnLst>
                              <p:par>
                                <p:cTn id="43" presetID="10" presetClass="entr" presetSubtype="0" fill="hold" nodeType="after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fade">
                                      <p:cBhvr>
                                        <p:cTn id="45" dur="500"/>
                                        <p:tgtEl>
                                          <p:spTgt spid="41"/>
                                        </p:tgtEl>
                                      </p:cBhvr>
                                    </p:animEffect>
                                  </p:childTnLst>
                                </p:cTn>
                              </p:par>
                            </p:childTnLst>
                          </p:cTn>
                        </p:par>
                        <p:par>
                          <p:cTn id="46" fill="hold">
                            <p:stCondLst>
                              <p:cond delay="4000"/>
                            </p:stCondLst>
                            <p:childTnLst>
                              <p:par>
                                <p:cTn id="47" presetID="42" presetClass="entr" presetSubtype="0" fill="hold"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1000"/>
                                        <p:tgtEl>
                                          <p:spTgt spid="5"/>
                                        </p:tgtEl>
                                      </p:cBhvr>
                                    </p:animEffect>
                                    <p:anim calcmode="lin" valueType="num">
                                      <p:cBhvr>
                                        <p:cTn id="50" dur="1000" fill="hold"/>
                                        <p:tgtEl>
                                          <p:spTgt spid="5"/>
                                        </p:tgtEl>
                                        <p:attrNameLst>
                                          <p:attrName>ppt_x</p:attrName>
                                        </p:attrNameLst>
                                      </p:cBhvr>
                                      <p:tavLst>
                                        <p:tav tm="0">
                                          <p:val>
                                            <p:strVal val="#ppt_x"/>
                                          </p:val>
                                        </p:tav>
                                        <p:tav tm="100000">
                                          <p:val>
                                            <p:strVal val="#ppt_x"/>
                                          </p:val>
                                        </p:tav>
                                      </p:tavLst>
                                    </p:anim>
                                    <p:anim calcmode="lin" valueType="num">
                                      <p:cBhvr>
                                        <p:cTn id="51" dur="1000" fill="hold"/>
                                        <p:tgtEl>
                                          <p:spTgt spid="5"/>
                                        </p:tgtEl>
                                        <p:attrNameLst>
                                          <p:attrName>ppt_y</p:attrName>
                                        </p:attrNameLst>
                                      </p:cBhvr>
                                      <p:tavLst>
                                        <p:tav tm="0">
                                          <p:val>
                                            <p:strVal val="#ppt_y+.1"/>
                                          </p:val>
                                        </p:tav>
                                        <p:tav tm="100000">
                                          <p:val>
                                            <p:strVal val="#ppt_y"/>
                                          </p:val>
                                        </p:tav>
                                      </p:tavLst>
                                    </p:anim>
                                  </p:childTnLst>
                                </p:cTn>
                              </p:par>
                              <p:par>
                                <p:cTn id="52" presetID="1" presetClass="entr" presetSubtype="0" fill="hold" nodeType="withEffect">
                                  <p:stCondLst>
                                    <p:cond delay="0"/>
                                  </p:stCondLst>
                                  <p:childTnLst>
                                    <p:set>
                                      <p:cBhvr>
                                        <p:cTn id="53" dur="1" fill="hold">
                                          <p:stCondLst>
                                            <p:cond delay="0"/>
                                          </p:stCondLst>
                                        </p:cTn>
                                        <p:tgtEl>
                                          <p:spTgt spid="44"/>
                                        </p:tgtEl>
                                        <p:attrNameLst>
                                          <p:attrName>style.visibility</p:attrName>
                                        </p:attrNameLst>
                                      </p:cBhvr>
                                      <p:to>
                                        <p:strVal val="visible"/>
                                      </p:to>
                                    </p:set>
                                  </p:childTnLst>
                                </p:cTn>
                              </p:par>
                            </p:childTnLst>
                          </p:cTn>
                        </p:par>
                        <p:par>
                          <p:cTn id="54" fill="hold">
                            <p:stCondLst>
                              <p:cond delay="5000"/>
                            </p:stCondLst>
                            <p:childTnLst>
                              <p:par>
                                <p:cTn id="55" presetID="10" presetClass="entr" presetSubtype="0" fill="hold" nodeType="after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fade">
                                      <p:cBhvr>
                                        <p:cTn id="57" dur="500"/>
                                        <p:tgtEl>
                                          <p:spTgt spid="42"/>
                                        </p:tgtEl>
                                      </p:cBhvr>
                                    </p:animEffect>
                                  </p:childTnLst>
                                </p:cTn>
                              </p:par>
                            </p:childTnLst>
                          </p:cTn>
                        </p:par>
                        <p:par>
                          <p:cTn id="58" fill="hold">
                            <p:stCondLst>
                              <p:cond delay="5500"/>
                            </p:stCondLst>
                            <p:childTnLst>
                              <p:par>
                                <p:cTn id="59" presetID="42" presetClass="entr" presetSubtype="0" fill="hold" nodeType="after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1000"/>
                                        <p:tgtEl>
                                          <p:spTgt spid="6"/>
                                        </p:tgtEl>
                                      </p:cBhvr>
                                    </p:animEffect>
                                    <p:anim calcmode="lin" valueType="num">
                                      <p:cBhvr>
                                        <p:cTn id="62" dur="1000" fill="hold"/>
                                        <p:tgtEl>
                                          <p:spTgt spid="6"/>
                                        </p:tgtEl>
                                        <p:attrNameLst>
                                          <p:attrName>ppt_x</p:attrName>
                                        </p:attrNameLst>
                                      </p:cBhvr>
                                      <p:tavLst>
                                        <p:tav tm="0">
                                          <p:val>
                                            <p:strVal val="#ppt_x"/>
                                          </p:val>
                                        </p:tav>
                                        <p:tav tm="100000">
                                          <p:val>
                                            <p:strVal val="#ppt_x"/>
                                          </p:val>
                                        </p:tav>
                                      </p:tavLst>
                                    </p:anim>
                                    <p:anim calcmode="lin" valueType="num">
                                      <p:cBhvr>
                                        <p:cTn id="63" dur="1000" fill="hold"/>
                                        <p:tgtEl>
                                          <p:spTgt spid="6"/>
                                        </p:tgtEl>
                                        <p:attrNameLst>
                                          <p:attrName>ppt_y</p:attrName>
                                        </p:attrNameLst>
                                      </p:cBhvr>
                                      <p:tavLst>
                                        <p:tav tm="0">
                                          <p:val>
                                            <p:strVal val="#ppt_y+.1"/>
                                          </p:val>
                                        </p:tav>
                                        <p:tav tm="100000">
                                          <p:val>
                                            <p:strVal val="#ppt_y"/>
                                          </p:val>
                                        </p:tav>
                                      </p:tavLst>
                                    </p:anim>
                                  </p:childTnLst>
                                </p:cTn>
                              </p:par>
                              <p:par>
                                <p:cTn id="64" presetID="1" presetClass="entr" presetSubtype="0" fill="hold" nodeType="withEffect">
                                  <p:stCondLst>
                                    <p:cond delay="0"/>
                                  </p:stCondLst>
                                  <p:childTnLst>
                                    <p:set>
                                      <p:cBhvr>
                                        <p:cTn id="65" dur="1" fill="hold">
                                          <p:stCondLst>
                                            <p:cond delay="0"/>
                                          </p:stCondLst>
                                        </p:cTn>
                                        <p:tgtEl>
                                          <p:spTgt spid="47"/>
                                        </p:tgtEl>
                                        <p:attrNameLst>
                                          <p:attrName>style.visibility</p:attrName>
                                        </p:attrNameLst>
                                      </p:cBhvr>
                                      <p:to>
                                        <p:strVal val="visible"/>
                                      </p:to>
                                    </p:set>
                                  </p:childTnLst>
                                </p:cTn>
                              </p:par>
                            </p:childTnLst>
                          </p:cTn>
                        </p:par>
                        <p:par>
                          <p:cTn id="66" fill="hold">
                            <p:stCondLst>
                              <p:cond delay="6500"/>
                            </p:stCondLst>
                            <p:childTnLst>
                              <p:par>
                                <p:cTn id="67" presetID="10" presetClass="entr" presetSubtype="0" fill="hold" nodeType="after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fade">
                                      <p:cBhvr>
                                        <p:cTn id="69" dur="500"/>
                                        <p:tgtEl>
                                          <p:spTgt spid="38"/>
                                        </p:tgtEl>
                                      </p:cBhvr>
                                    </p:animEffect>
                                  </p:childTnLst>
                                </p:cTn>
                              </p:par>
                            </p:childTnLst>
                          </p:cTn>
                        </p:par>
                        <p:par>
                          <p:cTn id="70" fill="hold">
                            <p:stCondLst>
                              <p:cond delay="7000"/>
                            </p:stCondLst>
                            <p:childTnLst>
                              <p:par>
                                <p:cTn id="71" presetID="42" presetClass="entr" presetSubtype="0" fill="hold" nodeType="after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fade">
                                      <p:cBhvr>
                                        <p:cTn id="73" dur="1000"/>
                                        <p:tgtEl>
                                          <p:spTgt spid="8"/>
                                        </p:tgtEl>
                                      </p:cBhvr>
                                    </p:animEffect>
                                    <p:anim calcmode="lin" valueType="num">
                                      <p:cBhvr>
                                        <p:cTn id="74" dur="1000" fill="hold"/>
                                        <p:tgtEl>
                                          <p:spTgt spid="8"/>
                                        </p:tgtEl>
                                        <p:attrNameLst>
                                          <p:attrName>ppt_x</p:attrName>
                                        </p:attrNameLst>
                                      </p:cBhvr>
                                      <p:tavLst>
                                        <p:tav tm="0">
                                          <p:val>
                                            <p:strVal val="#ppt_x"/>
                                          </p:val>
                                        </p:tav>
                                        <p:tav tm="100000">
                                          <p:val>
                                            <p:strVal val="#ppt_x"/>
                                          </p:val>
                                        </p:tav>
                                      </p:tavLst>
                                    </p:anim>
                                    <p:anim calcmode="lin" valueType="num">
                                      <p:cBhvr>
                                        <p:cTn id="75" dur="1000" fill="hold"/>
                                        <p:tgtEl>
                                          <p:spTgt spid="8"/>
                                        </p:tgtEl>
                                        <p:attrNameLst>
                                          <p:attrName>ppt_y</p:attrName>
                                        </p:attrNameLst>
                                      </p:cBhvr>
                                      <p:tavLst>
                                        <p:tav tm="0">
                                          <p:val>
                                            <p:strVal val="#ppt_y+.1"/>
                                          </p:val>
                                        </p:tav>
                                        <p:tav tm="100000">
                                          <p:val>
                                            <p:strVal val="#ppt_y"/>
                                          </p:val>
                                        </p:tav>
                                      </p:tavLst>
                                    </p:anim>
                                  </p:childTnLst>
                                </p:cTn>
                              </p:par>
                              <p:par>
                                <p:cTn id="76" presetID="1" presetClass="entr" presetSubtype="0" fill="hold" nodeType="withEffect">
                                  <p:stCondLst>
                                    <p:cond delay="0"/>
                                  </p:stCondLst>
                                  <p:childTnLst>
                                    <p:set>
                                      <p:cBhvr>
                                        <p:cTn id="77"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2032000"/>
            <a:ext cx="5105400" cy="4339650"/>
          </a:xfrm>
          <a:prstGeom prst="rect">
            <a:avLst/>
          </a:prstGeom>
          <a:noFill/>
        </p:spPr>
        <p:txBody>
          <a:bodyPr wrap="square" rtlCol="0">
            <a:spAutoFit/>
          </a:bodyPr>
          <a:lstStyle/>
          <a:p>
            <a:pPr>
              <a:spcAft>
                <a:spcPts val="1200"/>
              </a:spcAft>
              <a:buFont typeface="Arial"/>
              <a:buChar char="•"/>
            </a:pPr>
            <a:r>
              <a:rPr lang="en-US" sz="2200" dirty="0">
                <a:solidFill>
                  <a:srgbClr val="7F7F7F"/>
                </a:solidFill>
              </a:rPr>
              <a:t> </a:t>
            </a:r>
            <a:r>
              <a:rPr lang="en-US" sz="2400" cap="all" dirty="0">
                <a:solidFill>
                  <a:schemeClr val="tx1">
                    <a:lumMod val="65000"/>
                    <a:lumOff val="35000"/>
                  </a:schemeClr>
                </a:solidFill>
              </a:rPr>
              <a:t>Easy</a:t>
            </a:r>
            <a:r>
              <a:rPr lang="en-US" sz="2400" dirty="0">
                <a:solidFill>
                  <a:schemeClr val="tx1">
                    <a:lumMod val="65000"/>
                    <a:lumOff val="35000"/>
                  </a:schemeClr>
                </a:solidFill>
              </a:rPr>
              <a:t> to build</a:t>
            </a:r>
          </a:p>
          <a:p>
            <a:pPr>
              <a:buFont typeface="Arial"/>
              <a:buChar char="•"/>
            </a:pPr>
            <a:r>
              <a:rPr lang="en-US" sz="2400" dirty="0">
                <a:solidFill>
                  <a:schemeClr val="tx1">
                    <a:lumMod val="65000"/>
                    <a:lumOff val="35000"/>
                  </a:schemeClr>
                </a:solidFill>
              </a:rPr>
              <a:t> Many </a:t>
            </a:r>
            <a:r>
              <a:rPr lang="en-US" sz="2400" cap="all" dirty="0">
                <a:solidFill>
                  <a:schemeClr val="tx1">
                    <a:lumMod val="65000"/>
                    <a:lumOff val="35000"/>
                  </a:schemeClr>
                </a:solidFill>
              </a:rPr>
              <a:t>different frame styles, </a:t>
            </a:r>
          </a:p>
          <a:p>
            <a:pPr>
              <a:spcAft>
                <a:spcPts val="1200"/>
              </a:spcAft>
            </a:pPr>
            <a:r>
              <a:rPr lang="en-US" sz="2400" cap="all" dirty="0">
                <a:solidFill>
                  <a:schemeClr val="tx1">
                    <a:lumMod val="65000"/>
                    <a:lumOff val="35000"/>
                  </a:schemeClr>
                </a:solidFill>
              </a:rPr>
              <a:t>  sizes </a:t>
            </a:r>
            <a:r>
              <a:rPr lang="en-US" sz="2400" dirty="0">
                <a:solidFill>
                  <a:schemeClr val="tx1">
                    <a:lumMod val="65000"/>
                    <a:lumOff val="35000"/>
                  </a:schemeClr>
                </a:solidFill>
              </a:rPr>
              <a:t>and </a:t>
            </a:r>
            <a:r>
              <a:rPr lang="en-US" sz="2400" cap="all" dirty="0">
                <a:solidFill>
                  <a:schemeClr val="tx1">
                    <a:lumMod val="65000"/>
                    <a:lumOff val="35000"/>
                  </a:schemeClr>
                </a:solidFill>
              </a:rPr>
              <a:t>capacities</a:t>
            </a:r>
            <a:r>
              <a:rPr lang="en-US" sz="2400" dirty="0">
                <a:solidFill>
                  <a:schemeClr val="tx1">
                    <a:lumMod val="65000"/>
                    <a:lumOff val="35000"/>
                  </a:schemeClr>
                </a:solidFill>
              </a:rPr>
              <a:t> available</a:t>
            </a:r>
          </a:p>
          <a:p>
            <a:pPr>
              <a:buFont typeface="Arial"/>
              <a:buChar char="•"/>
            </a:pPr>
            <a:r>
              <a:rPr lang="en-US" sz="2400" dirty="0">
                <a:solidFill>
                  <a:schemeClr val="tx1">
                    <a:lumMod val="65000"/>
                    <a:lumOff val="35000"/>
                  </a:schemeClr>
                </a:solidFill>
              </a:rPr>
              <a:t> </a:t>
            </a:r>
            <a:r>
              <a:rPr lang="en-US" sz="2400" cap="all" dirty="0">
                <a:solidFill>
                  <a:schemeClr val="tx1">
                    <a:lumMod val="65000"/>
                    <a:lumOff val="35000"/>
                  </a:schemeClr>
                </a:solidFill>
              </a:rPr>
              <a:t>Components</a:t>
            </a:r>
            <a:r>
              <a:rPr lang="en-US" sz="2400" dirty="0">
                <a:solidFill>
                  <a:schemeClr val="tx1">
                    <a:lumMod val="65000"/>
                    <a:lumOff val="35000"/>
                  </a:schemeClr>
                </a:solidFill>
              </a:rPr>
              <a:t> are </a:t>
            </a:r>
            <a:r>
              <a:rPr lang="en-US" sz="2400" cap="all" dirty="0">
                <a:solidFill>
                  <a:schemeClr val="tx1">
                    <a:lumMod val="65000"/>
                    <a:lumOff val="35000"/>
                  </a:schemeClr>
                </a:solidFill>
              </a:rPr>
              <a:t>widely    </a:t>
            </a:r>
          </a:p>
          <a:p>
            <a:pPr>
              <a:spcAft>
                <a:spcPts val="1200"/>
              </a:spcAft>
            </a:pPr>
            <a:r>
              <a:rPr lang="en-US" sz="2400" cap="all" dirty="0">
                <a:solidFill>
                  <a:schemeClr val="tx1">
                    <a:lumMod val="65000"/>
                    <a:lumOff val="35000"/>
                  </a:schemeClr>
                </a:solidFill>
              </a:rPr>
              <a:t>  available</a:t>
            </a:r>
            <a:endParaRPr lang="en-US" sz="2400" dirty="0">
              <a:solidFill>
                <a:schemeClr val="tx1">
                  <a:lumMod val="65000"/>
                  <a:lumOff val="35000"/>
                </a:schemeClr>
              </a:solidFill>
            </a:endParaRPr>
          </a:p>
          <a:p>
            <a:pPr>
              <a:spcAft>
                <a:spcPts val="1200"/>
              </a:spcAft>
              <a:buFont typeface="Arial"/>
              <a:buChar char="•"/>
            </a:pPr>
            <a:r>
              <a:rPr lang="en-US" sz="2400" dirty="0">
                <a:solidFill>
                  <a:schemeClr val="tx1">
                    <a:lumMod val="65000"/>
                    <a:lumOff val="35000"/>
                  </a:schemeClr>
                </a:solidFill>
              </a:rPr>
              <a:t> </a:t>
            </a:r>
            <a:r>
              <a:rPr lang="en-US" sz="2400" cap="all" dirty="0">
                <a:solidFill>
                  <a:schemeClr val="tx1">
                    <a:lumMod val="65000"/>
                    <a:lumOff val="35000"/>
                  </a:schemeClr>
                </a:solidFill>
              </a:rPr>
              <a:t>Minimal</a:t>
            </a:r>
            <a:r>
              <a:rPr lang="en-US" sz="2400" dirty="0">
                <a:solidFill>
                  <a:schemeClr val="tx1">
                    <a:lumMod val="65000"/>
                    <a:lumOff val="35000"/>
                  </a:schemeClr>
                </a:solidFill>
              </a:rPr>
              <a:t> </a:t>
            </a:r>
            <a:r>
              <a:rPr lang="en-US" sz="2400" cap="all" dirty="0">
                <a:solidFill>
                  <a:schemeClr val="tx1">
                    <a:lumMod val="65000"/>
                    <a:lumOff val="35000"/>
                  </a:schemeClr>
                </a:solidFill>
              </a:rPr>
              <a:t>expertise</a:t>
            </a:r>
            <a:r>
              <a:rPr lang="en-US" sz="2400" dirty="0">
                <a:solidFill>
                  <a:schemeClr val="tx1">
                    <a:lumMod val="65000"/>
                    <a:lumOff val="35000"/>
                  </a:schemeClr>
                </a:solidFill>
              </a:rPr>
              <a:t> is required</a:t>
            </a:r>
          </a:p>
          <a:p>
            <a:pPr>
              <a:spcAft>
                <a:spcPts val="1200"/>
              </a:spcAft>
              <a:buFont typeface="Arial"/>
              <a:buChar char="•"/>
            </a:pPr>
            <a:r>
              <a:rPr lang="en-US" sz="2400" dirty="0">
                <a:solidFill>
                  <a:schemeClr val="tx1">
                    <a:lumMod val="65000"/>
                    <a:lumOff val="35000"/>
                  </a:schemeClr>
                </a:solidFill>
              </a:rPr>
              <a:t> Relatively </a:t>
            </a:r>
            <a:r>
              <a:rPr lang="en-US" sz="2400" cap="all" dirty="0">
                <a:solidFill>
                  <a:schemeClr val="tx1">
                    <a:lumMod val="65000"/>
                    <a:lumOff val="35000"/>
                  </a:schemeClr>
                </a:solidFill>
              </a:rPr>
              <a:t>low labor costs</a:t>
            </a:r>
          </a:p>
          <a:p>
            <a:pPr>
              <a:spcAft>
                <a:spcPts val="1200"/>
              </a:spcAft>
              <a:buFont typeface="Arial"/>
              <a:buChar char="•"/>
            </a:pPr>
            <a:r>
              <a:rPr lang="en-US" sz="2400" dirty="0">
                <a:solidFill>
                  <a:schemeClr val="tx1">
                    <a:lumMod val="65000"/>
                    <a:lumOff val="35000"/>
                  </a:schemeClr>
                </a:solidFill>
              </a:rPr>
              <a:t> </a:t>
            </a:r>
            <a:r>
              <a:rPr lang="en-US" sz="2400" cap="all" dirty="0">
                <a:solidFill>
                  <a:schemeClr val="tx1">
                    <a:lumMod val="65000"/>
                    <a:lumOff val="35000"/>
                  </a:schemeClr>
                </a:solidFill>
              </a:rPr>
              <a:t>Straightforward</a:t>
            </a:r>
            <a:r>
              <a:rPr lang="en-US" sz="2400" dirty="0">
                <a:solidFill>
                  <a:schemeClr val="tx1">
                    <a:lumMod val="65000"/>
                    <a:lumOff val="35000"/>
                  </a:schemeClr>
                </a:solidFill>
              </a:rPr>
              <a:t> system</a:t>
            </a:r>
          </a:p>
          <a:p>
            <a:pPr>
              <a:spcAft>
                <a:spcPts val="1200"/>
              </a:spcAft>
              <a:buFont typeface="Arial"/>
              <a:buChar char="•"/>
            </a:pPr>
            <a:r>
              <a:rPr lang="en-US" sz="2400" dirty="0">
                <a:solidFill>
                  <a:schemeClr val="tx1">
                    <a:lumMod val="65000"/>
                    <a:lumOff val="35000"/>
                  </a:schemeClr>
                </a:solidFill>
              </a:rPr>
              <a:t> </a:t>
            </a:r>
            <a:r>
              <a:rPr lang="en-US" sz="2400" cap="all" dirty="0">
                <a:solidFill>
                  <a:schemeClr val="tx1">
                    <a:lumMod val="65000"/>
                    <a:lumOff val="35000"/>
                  </a:schemeClr>
                </a:solidFill>
              </a:rPr>
              <a:t>fewer components </a:t>
            </a:r>
            <a:r>
              <a:rPr lang="en-US" sz="2400" dirty="0">
                <a:solidFill>
                  <a:schemeClr val="tx1">
                    <a:lumMod val="65000"/>
                    <a:lumOff val="35000"/>
                  </a:schemeClr>
                </a:solidFill>
              </a:rPr>
              <a:t>required</a:t>
            </a:r>
          </a:p>
        </p:txBody>
      </p:sp>
      <p:sp>
        <p:nvSpPr>
          <p:cNvPr id="4" name="TextBox 3"/>
          <p:cNvSpPr txBox="1"/>
          <p:nvPr/>
        </p:nvSpPr>
        <p:spPr>
          <a:xfrm>
            <a:off x="6680200" y="2324100"/>
            <a:ext cx="5194300" cy="3139321"/>
          </a:xfrm>
          <a:prstGeom prst="rect">
            <a:avLst/>
          </a:prstGeom>
          <a:noFill/>
        </p:spPr>
        <p:txBody>
          <a:bodyPr wrap="square" rtlCol="0">
            <a:spAutoFit/>
          </a:bodyPr>
          <a:lstStyle/>
          <a:p>
            <a:pPr>
              <a:buFont typeface="Arial"/>
              <a:buChar char="•"/>
            </a:pPr>
            <a:r>
              <a:rPr lang="en-US" sz="2200" dirty="0">
                <a:solidFill>
                  <a:srgbClr val="595959"/>
                </a:solidFill>
              </a:rPr>
              <a:t> </a:t>
            </a:r>
            <a:r>
              <a:rPr lang="en-US" sz="2400" cap="all" dirty="0">
                <a:solidFill>
                  <a:srgbClr val="595959"/>
                </a:solidFill>
              </a:rPr>
              <a:t>Less versatile </a:t>
            </a:r>
            <a:r>
              <a:rPr lang="en-US" sz="2400" dirty="0">
                <a:solidFill>
                  <a:srgbClr val="595959"/>
                </a:solidFill>
              </a:rPr>
              <a:t>than other </a:t>
            </a:r>
          </a:p>
          <a:p>
            <a:pPr>
              <a:spcAft>
                <a:spcPts val="1800"/>
              </a:spcAft>
            </a:pPr>
            <a:r>
              <a:rPr lang="en-US" sz="2400" dirty="0">
                <a:solidFill>
                  <a:srgbClr val="595959"/>
                </a:solidFill>
              </a:rPr>
              <a:t>  types of scaffolds </a:t>
            </a:r>
          </a:p>
          <a:p>
            <a:pPr>
              <a:buFont typeface="Arial"/>
              <a:buChar char="•"/>
            </a:pPr>
            <a:r>
              <a:rPr lang="en-US" sz="2400" dirty="0">
                <a:solidFill>
                  <a:srgbClr val="595959"/>
                </a:solidFill>
              </a:rPr>
              <a:t> </a:t>
            </a:r>
            <a:r>
              <a:rPr lang="en-US" sz="2400" cap="all" dirty="0">
                <a:solidFill>
                  <a:srgbClr val="595959"/>
                </a:solidFill>
              </a:rPr>
              <a:t>Not practical </a:t>
            </a:r>
            <a:r>
              <a:rPr lang="en-US" sz="2400" dirty="0">
                <a:solidFill>
                  <a:srgbClr val="595959"/>
                </a:solidFill>
              </a:rPr>
              <a:t>for use in</a:t>
            </a:r>
            <a:endParaRPr lang="en-US" sz="2400" cap="all" dirty="0">
              <a:solidFill>
                <a:srgbClr val="595959"/>
              </a:solidFill>
            </a:endParaRPr>
          </a:p>
          <a:p>
            <a:pPr>
              <a:spcAft>
                <a:spcPts val="1800"/>
              </a:spcAft>
            </a:pPr>
            <a:r>
              <a:rPr lang="en-US" sz="2400" cap="all" dirty="0">
                <a:solidFill>
                  <a:srgbClr val="595959"/>
                </a:solidFill>
              </a:rPr>
              <a:t>  confined spaces</a:t>
            </a:r>
            <a:endParaRPr lang="en-US" sz="2400" dirty="0">
              <a:solidFill>
                <a:srgbClr val="595959"/>
              </a:solidFill>
            </a:endParaRPr>
          </a:p>
          <a:p>
            <a:pPr>
              <a:buFont typeface="Arial"/>
              <a:buChar char="•"/>
            </a:pPr>
            <a:r>
              <a:rPr lang="en-US" sz="2400" dirty="0">
                <a:solidFill>
                  <a:srgbClr val="595959"/>
                </a:solidFill>
              </a:rPr>
              <a:t> DIFFICULT to build around </a:t>
            </a:r>
          </a:p>
          <a:p>
            <a:r>
              <a:rPr lang="en-US" sz="2400" cap="all" dirty="0">
                <a:solidFill>
                  <a:srgbClr val="595959"/>
                </a:solidFill>
              </a:rPr>
              <a:t>  obstructions</a:t>
            </a:r>
            <a:r>
              <a:rPr lang="en-US" sz="2400" dirty="0">
                <a:solidFill>
                  <a:srgbClr val="595959"/>
                </a:solidFill>
              </a:rPr>
              <a:t> or </a:t>
            </a:r>
            <a:r>
              <a:rPr lang="en-US" sz="2400" cap="all" dirty="0">
                <a:solidFill>
                  <a:srgbClr val="595959"/>
                </a:solidFill>
              </a:rPr>
              <a:t>irregular </a:t>
            </a:r>
          </a:p>
          <a:p>
            <a:r>
              <a:rPr lang="en-US" sz="2400" cap="all" dirty="0">
                <a:solidFill>
                  <a:srgbClr val="595959"/>
                </a:solidFill>
              </a:rPr>
              <a:t>  shapes</a:t>
            </a:r>
          </a:p>
        </p:txBody>
      </p:sp>
      <p:pic>
        <p:nvPicPr>
          <p:cNvPr id="5" name="Picture 4" descr="Advantages.psd"/>
          <p:cNvPicPr>
            <a:picLocks noChangeAspect="1"/>
          </p:cNvPicPr>
          <p:nvPr/>
        </p:nvPicPr>
        <p:blipFill>
          <a:blip r:embed="rId3"/>
          <a:stretch>
            <a:fillRect/>
          </a:stretch>
        </p:blipFill>
        <p:spPr>
          <a:xfrm>
            <a:off x="0" y="317500"/>
            <a:ext cx="3111500" cy="1549400"/>
          </a:xfrm>
          <a:prstGeom prst="rect">
            <a:avLst/>
          </a:prstGeom>
        </p:spPr>
      </p:pic>
      <p:pic>
        <p:nvPicPr>
          <p:cNvPr id="6" name="Picture 5" descr="Disadvantages.psd"/>
          <p:cNvPicPr>
            <a:picLocks noChangeAspect="1"/>
          </p:cNvPicPr>
          <p:nvPr/>
        </p:nvPicPr>
        <p:blipFill>
          <a:blip r:embed="rId4"/>
          <a:stretch>
            <a:fillRect/>
          </a:stretch>
        </p:blipFill>
        <p:spPr>
          <a:xfrm>
            <a:off x="6642100" y="-158750"/>
            <a:ext cx="5549900" cy="2324100"/>
          </a:xfrm>
          <a:prstGeom prst="rect">
            <a:avLst/>
          </a:prstGeom>
        </p:spPr>
      </p:pic>
      <p:cxnSp>
        <p:nvCxnSpPr>
          <p:cNvPr id="9" name="Straight Connector 8"/>
          <p:cNvCxnSpPr/>
          <p:nvPr/>
        </p:nvCxnSpPr>
        <p:spPr>
          <a:xfrm rot="5400000">
            <a:off x="3567906" y="3886200"/>
            <a:ext cx="4979194" cy="794"/>
          </a:xfrm>
          <a:prstGeom prst="line">
            <a:avLst/>
          </a:prstGeom>
          <a:ln w="12700" cap="flat" cmpd="sng" algn="ctr">
            <a:solidFill>
              <a:schemeClr val="tx1">
                <a:lumMod val="75000"/>
                <a:lumOff val="25000"/>
              </a:schemeClr>
            </a:solidFill>
            <a:prstDash val="dot"/>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251200" y="419100"/>
            <a:ext cx="5638800" cy="769441"/>
          </a:xfrm>
          <a:prstGeom prst="rect">
            <a:avLst/>
          </a:prstGeom>
          <a:noFill/>
        </p:spPr>
        <p:txBody>
          <a:bodyPr wrap="square" rtlCol="0">
            <a:spAutoFit/>
          </a:bodyPr>
          <a:lstStyle/>
          <a:p>
            <a:r>
              <a:rPr lang="en-US" sz="4400" dirty="0">
                <a:solidFill>
                  <a:schemeClr val="tx2"/>
                </a:solidFill>
              </a:rPr>
              <a:t>FRAME SCAFFOLDS</a:t>
            </a:r>
          </a:p>
        </p:txBody>
      </p:sp>
    </p:spTree>
    <p:extLst>
      <p:ext uri="{BB962C8B-B14F-4D97-AF65-F5344CB8AC3E}">
        <p14:creationId xmlns:p14="http://schemas.microsoft.com/office/powerpoint/2010/main" val="92626790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from="(-#ppt_w/2)" to="(#ppt_x)" calcmode="lin" valueType="num">
                                      <p:cBhvr>
                                        <p:cTn id="7" dur="600" fill="hold">
                                          <p:stCondLst>
                                            <p:cond delay="0"/>
                                          </p:stCondLst>
                                        </p:cTn>
                                        <p:tgtEl>
                                          <p:spTgt spid="5"/>
                                        </p:tgtEl>
                                        <p:attrNameLst>
                                          <p:attrName>ppt_x</p:attrName>
                                        </p:attrNameLst>
                                      </p:cBhvr>
                                    </p:anim>
                                    <p:anim from="0" to="-1.0" calcmode="lin" valueType="num">
                                      <p:cBhvr>
                                        <p:cTn id="8" dur="200" decel="50000" autoRev="1" fill="hold">
                                          <p:stCondLst>
                                            <p:cond delay="600"/>
                                          </p:stCondLst>
                                        </p:cTn>
                                        <p:tgtEl>
                                          <p:spTgt spid="5"/>
                                        </p:tgtEl>
                                        <p:attrNameLst>
                                          <p:attrName>xshear</p:attrName>
                                        </p:attrNameLst>
                                      </p:cBhvr>
                                    </p:anim>
                                    <p:animScale>
                                      <p:cBhvr>
                                        <p:cTn id="9" dur="200" decel="100000" autoRev="1" fill="hold">
                                          <p:stCondLst>
                                            <p:cond delay="600"/>
                                          </p:stCondLst>
                                        </p:cTn>
                                        <p:tgtEl>
                                          <p:spTgt spid="5"/>
                                        </p:tgtEl>
                                      </p:cBhvr>
                                      <p:from x="100000" y="100000"/>
                                      <p:to x="80000" y="100000"/>
                                    </p:animScale>
                                    <p:anim by="(#ppt_h/3+#ppt_w*0.1)" calcmode="lin" valueType="num">
                                      <p:cBhvr additive="sum">
                                        <p:cTn id="10" dur="200" decel="100000" autoRev="1" fill="hold">
                                          <p:stCondLst>
                                            <p:cond delay="600"/>
                                          </p:stCondLst>
                                        </p:cTn>
                                        <p:tgtEl>
                                          <p:spTgt spid="5"/>
                                        </p:tgtEl>
                                        <p:attrNameLst>
                                          <p:attrName>ppt_x</p:attrName>
                                        </p:attrNameLst>
                                      </p:cBhvr>
                                    </p:anim>
                                  </p:childTnLst>
                                </p:cTn>
                              </p:par>
                            </p:childTnLst>
                          </p:cTn>
                        </p:par>
                        <p:par>
                          <p:cTn id="11" fill="hold">
                            <p:stCondLst>
                              <p:cond delay="1000"/>
                            </p:stCondLst>
                            <p:childTnLst>
                              <p:par>
                                <p:cTn id="12" presetID="52"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Scale>
                                      <p:cBhvr>
                                        <p:cTn id="14" dur="2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2000" decel="50000" fill="hold">
                                          <p:stCondLst>
                                            <p:cond delay="0"/>
                                          </p:stCondLst>
                                        </p:cTn>
                                        <p:tgtEl>
                                          <p:spTgt spid="3"/>
                                        </p:tgtEl>
                                        <p:attrNameLst>
                                          <p:attrName>ppt_x</p:attrName>
                                          <p:attrName>ppt_y</p:attrName>
                                        </p:attrNameLst>
                                      </p:cBhvr>
                                    </p:animMotion>
                                    <p:animEffect transition="in" filter="fade">
                                      <p:cBhvr>
                                        <p:cTn id="16" dur="2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7"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5"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style.rotation</p:attrName>
                                        </p:attrNameLst>
                                      </p:cBhvr>
                                      <p:tavLst>
                                        <p:tav tm="0">
                                          <p:val>
                                            <p:fltVal val="720"/>
                                          </p:val>
                                        </p:tav>
                                        <p:tav tm="100000">
                                          <p:val>
                                            <p:fltVal val="0"/>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 calcmode="lin" valueType="num">
                                      <p:cBhvr>
                                        <p:cTn id="30" dur="500" fill="hold"/>
                                        <p:tgtEl>
                                          <p:spTgt spid="6"/>
                                        </p:tgtEl>
                                        <p:attrNameLst>
                                          <p:attrName>ppt_w</p:attrName>
                                        </p:attrNameLst>
                                      </p:cBhvr>
                                      <p:tavLst>
                                        <p:tav tm="0">
                                          <p:val>
                                            <p:fltVal val="0"/>
                                          </p:val>
                                        </p:tav>
                                        <p:tav tm="100000">
                                          <p:val>
                                            <p:strVal val="#ppt_w"/>
                                          </p:val>
                                        </p:tav>
                                      </p:tavLst>
                                    </p:anim>
                                  </p:childTnLst>
                                </p:cTn>
                              </p:par>
                            </p:childTnLst>
                          </p:cTn>
                        </p:par>
                        <p:par>
                          <p:cTn id="31" fill="hold">
                            <p:stCondLst>
                              <p:cond delay="500"/>
                            </p:stCondLst>
                            <p:childTnLst>
                              <p:par>
                                <p:cTn id="32" presetID="47" presetClass="entr" presetSubtype="0"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ystems scaffold NEW.jpg"/>
          <p:cNvPicPr>
            <a:picLocks noChangeAspect="1"/>
          </p:cNvPicPr>
          <p:nvPr/>
        </p:nvPicPr>
        <p:blipFill>
          <a:blip r:embed="rId3"/>
          <a:stretch>
            <a:fillRect/>
          </a:stretch>
        </p:blipFill>
        <p:spPr>
          <a:xfrm>
            <a:off x="671576" y="0"/>
            <a:ext cx="5056124" cy="6350000"/>
          </a:xfrm>
          <a:prstGeom prst="rect">
            <a:avLst/>
          </a:prstGeom>
        </p:spPr>
      </p:pic>
      <p:sp>
        <p:nvSpPr>
          <p:cNvPr id="52" name="TextBox 51"/>
          <p:cNvSpPr txBox="1"/>
          <p:nvPr/>
        </p:nvSpPr>
        <p:spPr>
          <a:xfrm>
            <a:off x="6131072" y="3252509"/>
            <a:ext cx="5454463" cy="769441"/>
          </a:xfrm>
          <a:prstGeom prst="rect">
            <a:avLst/>
          </a:prstGeom>
          <a:noFill/>
        </p:spPr>
        <p:txBody>
          <a:bodyPr wrap="none" rtlCol="0">
            <a:spAutoFit/>
          </a:bodyPr>
          <a:lstStyle/>
          <a:p>
            <a:pPr algn="ctr"/>
            <a:r>
              <a:rPr lang="id-ID" sz="4400" cap="all" dirty="0">
                <a:solidFill>
                  <a:srgbClr val="44546A"/>
                </a:solidFill>
                <a:latin typeface="+mj-lt"/>
              </a:rPr>
              <a:t>System Scaffolds</a:t>
            </a:r>
            <a:endParaRPr lang="en-US" sz="4400" cap="all" dirty="0">
              <a:solidFill>
                <a:srgbClr val="44546A"/>
              </a:solidFill>
              <a:latin typeface="+mj-lt"/>
            </a:endParaRPr>
          </a:p>
        </p:txBody>
      </p:sp>
      <p:pic>
        <p:nvPicPr>
          <p:cNvPr id="6" name="Picture 5"/>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4665134" y="340783"/>
            <a:ext cx="1041400" cy="1879600"/>
          </a:xfrm>
          <a:prstGeom prst="rect">
            <a:avLst/>
          </a:prstGeom>
        </p:spPr>
      </p:pic>
      <p:pic>
        <p:nvPicPr>
          <p:cNvPr id="7" name="Picture 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6"/>
              <a:stretch>
                <a:fillRect/>
              </a:stretch>
            </p:blipFill>
          </mc:Choice>
          <mc:Fallback>
            <p:blipFill>
              <a:blip r:embed="rId7"/>
              <a:stretch>
                <a:fillRect/>
              </a:stretch>
            </p:blipFill>
          </mc:Fallback>
        </mc:AlternateContent>
        <p:spPr>
          <a:xfrm>
            <a:off x="2798233" y="588433"/>
            <a:ext cx="1092200" cy="622300"/>
          </a:xfrm>
          <a:prstGeom prst="rect">
            <a:avLst/>
          </a:prstGeom>
        </p:spPr>
      </p:pic>
      <p:pic>
        <p:nvPicPr>
          <p:cNvPr id="8" name="Picture 7"/>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8"/>
              <a:stretch>
                <a:fillRect/>
              </a:stretch>
            </p:blipFill>
          </mc:Choice>
          <mc:Fallback>
            <p:blipFill>
              <a:blip r:embed="rId9"/>
              <a:stretch>
                <a:fillRect/>
              </a:stretch>
            </p:blipFill>
          </mc:Fallback>
        </mc:AlternateContent>
        <p:spPr>
          <a:xfrm>
            <a:off x="1488017" y="2647950"/>
            <a:ext cx="1003300" cy="736600"/>
          </a:xfrm>
          <a:prstGeom prst="rect">
            <a:avLst/>
          </a:prstGeom>
        </p:spPr>
      </p:pic>
      <p:pic>
        <p:nvPicPr>
          <p:cNvPr id="10" name="Picture 9"/>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0"/>
              <a:stretch>
                <a:fillRect/>
              </a:stretch>
            </p:blipFill>
          </mc:Choice>
          <mc:Fallback>
            <p:blipFill>
              <a:blip r:embed="rId11"/>
              <a:stretch>
                <a:fillRect/>
              </a:stretch>
            </p:blipFill>
          </mc:Fallback>
        </mc:AlternateContent>
        <p:spPr>
          <a:xfrm>
            <a:off x="442383" y="5251450"/>
            <a:ext cx="1485900" cy="673100"/>
          </a:xfrm>
          <a:prstGeom prst="rect">
            <a:avLst/>
          </a:prstGeom>
        </p:spPr>
      </p:pic>
      <p:pic>
        <p:nvPicPr>
          <p:cNvPr id="11" name="Picture 10"/>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2"/>
              <a:stretch>
                <a:fillRect/>
              </a:stretch>
            </p:blipFill>
          </mc:Choice>
          <mc:Fallback>
            <p:blipFill>
              <a:blip r:embed="rId13"/>
              <a:stretch>
                <a:fillRect/>
              </a:stretch>
            </p:blipFill>
          </mc:Fallback>
        </mc:AlternateContent>
        <p:spPr>
          <a:xfrm>
            <a:off x="3790950" y="5183716"/>
            <a:ext cx="1752600" cy="914400"/>
          </a:xfrm>
          <a:prstGeom prst="rect">
            <a:avLst/>
          </a:prstGeom>
        </p:spPr>
      </p:pic>
      <p:sp>
        <p:nvSpPr>
          <p:cNvPr id="9" name="TextBox 8"/>
          <p:cNvSpPr txBox="1"/>
          <p:nvPr/>
        </p:nvSpPr>
        <p:spPr>
          <a:xfrm>
            <a:off x="6261100" y="4102100"/>
            <a:ext cx="5321300" cy="1338828"/>
          </a:xfrm>
          <a:prstGeom prst="rect">
            <a:avLst/>
          </a:prstGeom>
          <a:noFill/>
        </p:spPr>
        <p:txBody>
          <a:bodyPr wrap="square" rtlCol="0">
            <a:spAutoFit/>
          </a:bodyPr>
          <a:lstStyle/>
          <a:p>
            <a:r>
              <a:rPr lang="en-US" sz="2600" dirty="0">
                <a:solidFill>
                  <a:srgbClr val="595959"/>
                </a:solidFill>
              </a:rPr>
              <a:t>System Scaffolds have fixed connection points at equal </a:t>
            </a:r>
          </a:p>
          <a:p>
            <a:r>
              <a:rPr lang="en-US" sz="2600" dirty="0">
                <a:solidFill>
                  <a:srgbClr val="595959"/>
                </a:solidFill>
              </a:rPr>
              <a:t>intervals along the posts</a:t>
            </a:r>
            <a:r>
              <a:rPr lang="en-US" sz="2600" i="1" dirty="0">
                <a:solidFill>
                  <a:srgbClr val="595959"/>
                </a:solidFill>
              </a:rPr>
              <a:t>.</a:t>
            </a:r>
          </a:p>
        </p:txBody>
      </p:sp>
    </p:spTree>
    <p:extLst>
      <p:ext uri="{BB962C8B-B14F-4D97-AF65-F5344CB8AC3E}">
        <p14:creationId xmlns:p14="http://schemas.microsoft.com/office/powerpoint/2010/main" val="320191838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ppt_x</p:attrName>
                                        </p:attrNameLst>
                                      </p:cBhvr>
                                      <p:tavLst>
                                        <p:tav tm="0">
                                          <p:val>
                                            <p:strVal val="#ppt_x-.2"/>
                                          </p:val>
                                        </p:tav>
                                        <p:tav tm="100000">
                                          <p:val>
                                            <p:strVal val="#ppt_x"/>
                                          </p:val>
                                        </p:tav>
                                      </p:tavLst>
                                    </p:anim>
                                    <p:anim calcmode="lin" valueType="num">
                                      <p:cBhvr>
                                        <p:cTn id="15"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ppt_x</p:attrName>
                                        </p:attrNameLst>
                                      </p:cBhvr>
                                      <p:tavLst>
                                        <p:tav tm="0">
                                          <p:val>
                                            <p:strVal val="#ppt_x-.2"/>
                                          </p:val>
                                        </p:tav>
                                        <p:tav tm="100000">
                                          <p:val>
                                            <p:strVal val="#ppt_x"/>
                                          </p:val>
                                        </p:tav>
                                      </p:tavLst>
                                    </p:anim>
                                    <p:anim calcmode="lin" valueType="num">
                                      <p:cBhvr>
                                        <p:cTn id="22"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ppt_x</p:attrName>
                                        </p:attrNameLst>
                                      </p:cBhvr>
                                      <p:tavLst>
                                        <p:tav tm="0">
                                          <p:val>
                                            <p:strVal val="#ppt_x-.2"/>
                                          </p:val>
                                        </p:tav>
                                        <p:tav tm="100000">
                                          <p:val>
                                            <p:strVal val="#ppt_x"/>
                                          </p:val>
                                        </p:tav>
                                      </p:tavLst>
                                    </p:anim>
                                    <p:anim calcmode="lin" valueType="num">
                                      <p:cBhvr>
                                        <p:cTn id="29"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30" dur="1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ppt_x</p:attrName>
                                        </p:attrNameLst>
                                      </p:cBhvr>
                                      <p:tavLst>
                                        <p:tav tm="0">
                                          <p:val>
                                            <p:strVal val="#ppt_x-.2"/>
                                          </p:val>
                                        </p:tav>
                                        <p:tav tm="100000">
                                          <p:val>
                                            <p:strVal val="#ppt_x"/>
                                          </p:val>
                                        </p:tav>
                                      </p:tavLst>
                                    </p:anim>
                                    <p:anim calcmode="lin" valueType="num">
                                      <p:cBhvr>
                                        <p:cTn id="36"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37" dur="1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1000" fill="hold"/>
                                        <p:tgtEl>
                                          <p:spTgt spid="11"/>
                                        </p:tgtEl>
                                        <p:attrNameLst>
                                          <p:attrName>ppt_x</p:attrName>
                                        </p:attrNameLst>
                                      </p:cBhvr>
                                      <p:tavLst>
                                        <p:tav tm="0">
                                          <p:val>
                                            <p:strVal val="#ppt_x-.2"/>
                                          </p:val>
                                        </p:tav>
                                        <p:tav tm="100000">
                                          <p:val>
                                            <p:strVal val="#ppt_x"/>
                                          </p:val>
                                        </p:tav>
                                      </p:tavLst>
                                    </p:anim>
                                    <p:anim calcmode="lin" valueType="num">
                                      <p:cBhvr>
                                        <p:cTn id="43"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44" dur="10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dissolve">
                                      <p:cBhvr>
                                        <p:cTn id="4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65524" y="680759"/>
            <a:ext cx="7460997" cy="830997"/>
          </a:xfrm>
          <a:prstGeom prst="rect">
            <a:avLst/>
          </a:prstGeom>
          <a:noFill/>
        </p:spPr>
        <p:txBody>
          <a:bodyPr wrap="none" rtlCol="0">
            <a:spAutoFit/>
          </a:bodyPr>
          <a:lstStyle/>
          <a:p>
            <a:pPr algn="ctr"/>
            <a:r>
              <a:rPr lang="id-ID" sz="4800" cap="all" dirty="0">
                <a:solidFill>
                  <a:schemeClr val="tx2"/>
                </a:solidFill>
                <a:latin typeface="+mj-lt"/>
              </a:rPr>
              <a:t>Types of Connections</a:t>
            </a:r>
            <a:endParaRPr lang="en-US" sz="4800" cap="all" dirty="0">
              <a:solidFill>
                <a:schemeClr val="tx2"/>
              </a:solidFill>
              <a:latin typeface="+mj-lt"/>
            </a:endParaRPr>
          </a:p>
        </p:txBody>
      </p:sp>
      <p:grpSp>
        <p:nvGrpSpPr>
          <p:cNvPr id="2" name="Group 23"/>
          <p:cNvGrpSpPr/>
          <p:nvPr/>
        </p:nvGrpSpPr>
        <p:grpSpPr>
          <a:xfrm>
            <a:off x="546100" y="2663017"/>
            <a:ext cx="1949450" cy="2590365"/>
            <a:chOff x="469900" y="2256617"/>
            <a:chExt cx="1949450" cy="2590365"/>
          </a:xfrm>
        </p:grpSpPr>
        <p:sp>
          <p:nvSpPr>
            <p:cNvPr id="20" name="TextBox 19"/>
            <p:cNvSpPr txBox="1"/>
            <p:nvPr/>
          </p:nvSpPr>
          <p:spPr>
            <a:xfrm>
              <a:off x="956423" y="4477650"/>
              <a:ext cx="1056700" cy="369332"/>
            </a:xfrm>
            <a:prstGeom prst="rect">
              <a:avLst/>
            </a:prstGeom>
            <a:noFill/>
          </p:spPr>
          <p:txBody>
            <a:bodyPr wrap="none" rtlCol="0">
              <a:spAutoFit/>
            </a:bodyPr>
            <a:lstStyle/>
            <a:p>
              <a:pPr algn="ctr"/>
              <a:r>
                <a:rPr lang="id-ID" dirty="0">
                  <a:solidFill>
                    <a:srgbClr val="595959"/>
                  </a:solidFill>
                  <a:latin typeface="+mj-lt"/>
                </a:rPr>
                <a:t>V-LOCK</a:t>
              </a:r>
            </a:p>
          </p:txBody>
        </p:sp>
        <p:cxnSp>
          <p:nvCxnSpPr>
            <p:cNvPr id="39" name="Straight Connector 38"/>
            <p:cNvCxnSpPr/>
            <p:nvPr/>
          </p:nvCxnSpPr>
          <p:spPr>
            <a:xfrm>
              <a:off x="1014048" y="43377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469900" y="2256617"/>
              <a:ext cx="1949450" cy="1896283"/>
            </a:xfrm>
            <a:prstGeom prst="rect">
              <a:avLst/>
            </a:prstGeom>
          </p:spPr>
        </p:pic>
      </p:grpSp>
      <p:grpSp>
        <p:nvGrpSpPr>
          <p:cNvPr id="4" name="Group 33"/>
          <p:cNvGrpSpPr/>
          <p:nvPr/>
        </p:nvGrpSpPr>
        <p:grpSpPr>
          <a:xfrm>
            <a:off x="6477000" y="2795578"/>
            <a:ext cx="1854200" cy="2457804"/>
            <a:chOff x="6438900" y="2452678"/>
            <a:chExt cx="1854200" cy="2457804"/>
          </a:xfrm>
        </p:grpSpPr>
        <p:sp>
          <p:nvSpPr>
            <p:cNvPr id="25" name="TextBox 24"/>
            <p:cNvSpPr txBox="1"/>
            <p:nvPr/>
          </p:nvSpPr>
          <p:spPr>
            <a:xfrm>
              <a:off x="6772560" y="4541150"/>
              <a:ext cx="1300356" cy="369332"/>
            </a:xfrm>
            <a:prstGeom prst="rect">
              <a:avLst/>
            </a:prstGeom>
            <a:noFill/>
          </p:spPr>
          <p:txBody>
            <a:bodyPr wrap="none" rtlCol="0">
              <a:spAutoFit/>
            </a:bodyPr>
            <a:lstStyle/>
            <a:p>
              <a:pPr algn="ctr"/>
              <a:r>
                <a:rPr lang="id-ID" dirty="0">
                  <a:solidFill>
                    <a:srgbClr val="595959"/>
                  </a:solidFill>
                  <a:latin typeface="+mj-lt"/>
                </a:rPr>
                <a:t>CUPLOCK</a:t>
              </a:r>
            </a:p>
          </p:txBody>
        </p:sp>
        <p:cxnSp>
          <p:nvCxnSpPr>
            <p:cNvPr id="41" name="Straight Connector 40"/>
            <p:cNvCxnSpPr/>
            <p:nvPr/>
          </p:nvCxnSpPr>
          <p:spPr>
            <a:xfrm>
              <a:off x="7024379" y="44012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pic>
          <p:nvPicPr>
            <p:cNvPr id="35" name="Picture 34"/>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6438900" y="2452678"/>
              <a:ext cx="1854200" cy="1736206"/>
            </a:xfrm>
            <a:prstGeom prst="rect">
              <a:avLst/>
            </a:prstGeom>
          </p:spPr>
        </p:pic>
      </p:grpSp>
      <p:grpSp>
        <p:nvGrpSpPr>
          <p:cNvPr id="5" name="Group 37"/>
          <p:cNvGrpSpPr/>
          <p:nvPr/>
        </p:nvGrpSpPr>
        <p:grpSpPr>
          <a:xfrm>
            <a:off x="9410700" y="2644345"/>
            <a:ext cx="1967361" cy="2520137"/>
            <a:chOff x="9334500" y="2377645"/>
            <a:chExt cx="1967361" cy="2520137"/>
          </a:xfrm>
        </p:grpSpPr>
        <p:sp>
          <p:nvSpPr>
            <p:cNvPr id="29" name="TextBox 28"/>
            <p:cNvSpPr txBox="1"/>
            <p:nvPr/>
          </p:nvSpPr>
          <p:spPr>
            <a:xfrm>
              <a:off x="9552201" y="4528450"/>
              <a:ext cx="1749660" cy="369332"/>
            </a:xfrm>
            <a:prstGeom prst="rect">
              <a:avLst/>
            </a:prstGeom>
            <a:noFill/>
          </p:spPr>
          <p:txBody>
            <a:bodyPr wrap="none" rtlCol="0">
              <a:spAutoFit/>
            </a:bodyPr>
            <a:lstStyle/>
            <a:p>
              <a:pPr algn="ctr"/>
              <a:r>
                <a:rPr lang="id-ID" dirty="0">
                  <a:solidFill>
                    <a:srgbClr val="595959"/>
                  </a:solidFill>
                  <a:latin typeface="+mj-lt"/>
                </a:rPr>
                <a:t>RING/ROSETTE</a:t>
              </a:r>
            </a:p>
          </p:txBody>
        </p:sp>
        <p:cxnSp>
          <p:nvCxnSpPr>
            <p:cNvPr id="42" name="Straight Connector 41"/>
            <p:cNvCxnSpPr/>
            <p:nvPr/>
          </p:nvCxnSpPr>
          <p:spPr>
            <a:xfrm>
              <a:off x="9842863" y="4388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7"/>
                <a:stretch>
                  <a:fillRect/>
                </a:stretch>
              </p:blipFill>
            </mc:Choice>
            <mc:Fallback>
              <p:blipFill>
                <a:blip r:embed="rId8"/>
                <a:stretch>
                  <a:fillRect/>
                </a:stretch>
              </p:blipFill>
            </mc:Fallback>
          </mc:AlternateContent>
          <p:spPr>
            <a:xfrm>
              <a:off x="9334500" y="2377645"/>
              <a:ext cx="1955800" cy="1885321"/>
            </a:xfrm>
            <a:prstGeom prst="rect">
              <a:avLst/>
            </a:prstGeom>
          </p:spPr>
        </p:pic>
      </p:grpSp>
      <p:grpSp>
        <p:nvGrpSpPr>
          <p:cNvPr id="6" name="Group 26"/>
          <p:cNvGrpSpPr/>
          <p:nvPr/>
        </p:nvGrpSpPr>
        <p:grpSpPr>
          <a:xfrm>
            <a:off x="3563172" y="2671235"/>
            <a:ext cx="1965561" cy="2569447"/>
            <a:chOff x="3575872" y="2290235"/>
            <a:chExt cx="1965561" cy="2569447"/>
          </a:xfrm>
        </p:grpSpPr>
        <p:sp>
          <p:nvSpPr>
            <p:cNvPr id="32" name="TextBox 31"/>
            <p:cNvSpPr txBox="1"/>
            <p:nvPr/>
          </p:nvSpPr>
          <p:spPr>
            <a:xfrm>
              <a:off x="3575872" y="4490350"/>
              <a:ext cx="1699391" cy="369332"/>
            </a:xfrm>
            <a:prstGeom prst="rect">
              <a:avLst/>
            </a:prstGeom>
            <a:noFill/>
          </p:spPr>
          <p:txBody>
            <a:bodyPr wrap="none" rtlCol="0">
              <a:spAutoFit/>
            </a:bodyPr>
            <a:lstStyle/>
            <a:p>
              <a:pPr algn="ctr"/>
              <a:r>
                <a:rPr lang="id-ID" dirty="0">
                  <a:solidFill>
                    <a:srgbClr val="595959"/>
                  </a:solidFill>
                  <a:latin typeface="+mj-lt"/>
                </a:rPr>
                <a:t>DOUBLE RING</a:t>
              </a:r>
            </a:p>
          </p:txBody>
        </p:sp>
        <p:cxnSp>
          <p:nvCxnSpPr>
            <p:cNvPr id="40" name="Straight Connector 39"/>
            <p:cNvCxnSpPr/>
            <p:nvPr/>
          </p:nvCxnSpPr>
          <p:spPr>
            <a:xfrm>
              <a:off x="4048432" y="43631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pic>
          <p:nvPicPr>
            <p:cNvPr id="37" name="Picture 36" descr="SYSTEMS-double ring.jpg"/>
            <p:cNvPicPr>
              <a:picLocks noChangeAspect="1"/>
            </p:cNvPicPr>
            <p:nvPr/>
          </p:nvPicPr>
          <p:blipFill>
            <a:blip r:embed="rId9"/>
            <a:stretch>
              <a:fillRect/>
            </a:stretch>
          </p:blipFill>
          <p:spPr>
            <a:xfrm>
              <a:off x="3581400" y="2290235"/>
              <a:ext cx="1960033" cy="1960033"/>
            </a:xfrm>
            <a:prstGeom prst="rect">
              <a:avLst/>
            </a:prstGeom>
          </p:spPr>
        </p:pic>
      </p:grpSp>
    </p:spTree>
    <p:extLst>
      <p:ext uri="{BB962C8B-B14F-4D97-AF65-F5344CB8AC3E}">
        <p14:creationId xmlns:p14="http://schemas.microsoft.com/office/powerpoint/2010/main" val="351919617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slide(fromBottom)">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slide(fromBottom)">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slide(fromBottom)">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slide(fromBottom)">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60400" y="1918643"/>
            <a:ext cx="5689600" cy="5078313"/>
          </a:xfrm>
          <a:prstGeom prst="rect">
            <a:avLst/>
          </a:prstGeom>
          <a:noFill/>
        </p:spPr>
        <p:txBody>
          <a:bodyPr wrap="square" rtlCol="0">
            <a:spAutoFit/>
          </a:bodyPr>
          <a:lstStyle/>
          <a:p>
            <a:pPr>
              <a:spcAft>
                <a:spcPts val="600"/>
              </a:spcAft>
              <a:buFont typeface="Arial"/>
              <a:buChar char="•"/>
            </a:pPr>
            <a:r>
              <a:rPr lang="en-US" sz="2200" dirty="0">
                <a:solidFill>
                  <a:schemeClr val="tx1">
                    <a:lumMod val="50000"/>
                    <a:lumOff val="50000"/>
                  </a:schemeClr>
                </a:solidFill>
              </a:rPr>
              <a:t> </a:t>
            </a:r>
            <a:r>
              <a:rPr lang="en-US" sz="2200" dirty="0">
                <a:solidFill>
                  <a:srgbClr val="595959"/>
                </a:solidFill>
              </a:rPr>
              <a:t>EASY to assemble</a:t>
            </a:r>
          </a:p>
          <a:p>
            <a:pPr>
              <a:spcAft>
                <a:spcPts val="600"/>
              </a:spcAft>
              <a:buFont typeface="Arial"/>
              <a:buChar char="•"/>
            </a:pPr>
            <a:r>
              <a:rPr lang="en-US" sz="2200" dirty="0">
                <a:solidFill>
                  <a:srgbClr val="595959"/>
                </a:solidFill>
              </a:rPr>
              <a:t> STRONG</a:t>
            </a:r>
          </a:p>
          <a:p>
            <a:pPr>
              <a:spcAft>
                <a:spcPts val="600"/>
              </a:spcAft>
              <a:buFont typeface="Arial"/>
              <a:buChar char="•"/>
            </a:pPr>
            <a:r>
              <a:rPr lang="en-US" sz="2200" dirty="0">
                <a:solidFill>
                  <a:srgbClr val="595959"/>
                </a:solidFill>
              </a:rPr>
              <a:t> Easy </a:t>
            </a:r>
            <a:r>
              <a:rPr lang="en-US" sz="2200" cap="all" dirty="0">
                <a:solidFill>
                  <a:srgbClr val="595959"/>
                </a:solidFill>
              </a:rPr>
              <a:t>storage</a:t>
            </a:r>
            <a:r>
              <a:rPr lang="en-US" sz="2200" dirty="0">
                <a:solidFill>
                  <a:srgbClr val="595959"/>
                </a:solidFill>
              </a:rPr>
              <a:t> &amp; </a:t>
            </a:r>
            <a:r>
              <a:rPr lang="en-US" sz="2200" cap="all" dirty="0">
                <a:solidFill>
                  <a:srgbClr val="595959"/>
                </a:solidFill>
              </a:rPr>
              <a:t>transport</a:t>
            </a:r>
          </a:p>
          <a:p>
            <a:pPr>
              <a:buFont typeface="Arial"/>
              <a:buChar char="•"/>
            </a:pPr>
            <a:r>
              <a:rPr lang="en-US" sz="2200" dirty="0">
                <a:solidFill>
                  <a:srgbClr val="595959"/>
                </a:solidFill>
              </a:rPr>
              <a:t> Can be built </a:t>
            </a:r>
            <a:r>
              <a:rPr lang="en-US" sz="2200" cap="all" dirty="0">
                <a:solidFill>
                  <a:srgbClr val="595959"/>
                </a:solidFill>
              </a:rPr>
              <a:t>without precision</a:t>
            </a:r>
          </a:p>
          <a:p>
            <a:pPr>
              <a:spcAft>
                <a:spcPts val="600"/>
              </a:spcAft>
            </a:pPr>
            <a:r>
              <a:rPr lang="en-US" sz="2200" cap="all" dirty="0">
                <a:solidFill>
                  <a:srgbClr val="595959"/>
                </a:solidFill>
              </a:rPr>
              <a:t>  measuring</a:t>
            </a:r>
            <a:r>
              <a:rPr lang="en-US" sz="2200" dirty="0">
                <a:solidFill>
                  <a:srgbClr val="595959"/>
                </a:solidFill>
              </a:rPr>
              <a:t> </a:t>
            </a:r>
          </a:p>
          <a:p>
            <a:pPr>
              <a:spcAft>
                <a:spcPts val="600"/>
              </a:spcAft>
              <a:buFont typeface="Arial"/>
              <a:buChar char="•"/>
            </a:pPr>
            <a:r>
              <a:rPr lang="en-US" sz="2200" dirty="0">
                <a:solidFill>
                  <a:srgbClr val="595959"/>
                </a:solidFill>
              </a:rPr>
              <a:t> </a:t>
            </a:r>
            <a:r>
              <a:rPr lang="en-US" sz="2200" cap="all" dirty="0">
                <a:solidFill>
                  <a:srgbClr val="595959"/>
                </a:solidFill>
              </a:rPr>
              <a:t>faster</a:t>
            </a:r>
            <a:r>
              <a:rPr lang="en-US" sz="2200" dirty="0">
                <a:solidFill>
                  <a:srgbClr val="595959"/>
                </a:solidFill>
              </a:rPr>
              <a:t> to build than Tube &amp; Clamp</a:t>
            </a:r>
          </a:p>
          <a:p>
            <a:pPr>
              <a:spcAft>
                <a:spcPts val="600"/>
              </a:spcAft>
              <a:buFont typeface="Arial"/>
              <a:buChar char="•"/>
            </a:pPr>
            <a:r>
              <a:rPr lang="en-US" sz="2200" dirty="0">
                <a:solidFill>
                  <a:srgbClr val="595959"/>
                </a:solidFill>
              </a:rPr>
              <a:t> Multiple </a:t>
            </a:r>
            <a:r>
              <a:rPr lang="en-US" sz="2200" cap="all" dirty="0">
                <a:solidFill>
                  <a:srgbClr val="595959"/>
                </a:solidFill>
              </a:rPr>
              <a:t>connection points </a:t>
            </a:r>
          </a:p>
          <a:p>
            <a:pPr>
              <a:buFont typeface="Arial"/>
              <a:buChar char="•"/>
            </a:pPr>
            <a:r>
              <a:rPr lang="en-US" sz="2200" cap="all" dirty="0">
                <a:solidFill>
                  <a:srgbClr val="595959"/>
                </a:solidFill>
              </a:rPr>
              <a:t> </a:t>
            </a:r>
            <a:r>
              <a:rPr lang="en-US" sz="2200" dirty="0">
                <a:solidFill>
                  <a:srgbClr val="595959"/>
                </a:solidFill>
              </a:rPr>
              <a:t>Fits around </a:t>
            </a:r>
            <a:r>
              <a:rPr lang="en-US" sz="2200" cap="all" dirty="0">
                <a:solidFill>
                  <a:srgbClr val="595959"/>
                </a:solidFill>
              </a:rPr>
              <a:t>non-rectangular</a:t>
            </a:r>
          </a:p>
          <a:p>
            <a:r>
              <a:rPr lang="en-US" sz="2200" cap="all" dirty="0">
                <a:solidFill>
                  <a:srgbClr val="595959"/>
                </a:solidFill>
              </a:rPr>
              <a:t>  shapes</a:t>
            </a:r>
          </a:p>
          <a:p>
            <a:pPr>
              <a:buFont typeface="Arial"/>
              <a:buChar char="•"/>
            </a:pPr>
            <a:r>
              <a:rPr lang="en-US" sz="2200" dirty="0">
                <a:solidFill>
                  <a:srgbClr val="595959"/>
                </a:solidFill>
              </a:rPr>
              <a:t> Can be used with </a:t>
            </a:r>
            <a:r>
              <a:rPr lang="en-US" sz="2200" cap="all" dirty="0">
                <a:solidFill>
                  <a:srgbClr val="595959"/>
                </a:solidFill>
              </a:rPr>
              <a:t>Tube &amp; Clamp</a:t>
            </a:r>
          </a:p>
          <a:p>
            <a:pPr>
              <a:spcAft>
                <a:spcPts val="600"/>
              </a:spcAft>
            </a:pPr>
            <a:r>
              <a:rPr lang="en-US" sz="2200" cap="all" dirty="0">
                <a:solidFill>
                  <a:srgbClr val="595959"/>
                </a:solidFill>
              </a:rPr>
              <a:t>  components </a:t>
            </a:r>
          </a:p>
          <a:p>
            <a:pPr>
              <a:spcAft>
                <a:spcPts val="600"/>
              </a:spcAft>
              <a:buFont typeface="Arial"/>
              <a:buChar char="•"/>
            </a:pPr>
            <a:r>
              <a:rPr lang="en-US" sz="2200" dirty="0">
                <a:solidFill>
                  <a:srgbClr val="595959"/>
                </a:solidFill>
              </a:rPr>
              <a:t> </a:t>
            </a:r>
            <a:r>
              <a:rPr lang="en-US" sz="2200" cap="all" dirty="0">
                <a:solidFill>
                  <a:srgbClr val="595959"/>
                </a:solidFill>
              </a:rPr>
              <a:t>variety of lengths </a:t>
            </a:r>
            <a:r>
              <a:rPr lang="en-US" sz="2200" dirty="0">
                <a:solidFill>
                  <a:srgbClr val="595959"/>
                </a:solidFill>
              </a:rPr>
              <a:t>available</a:t>
            </a:r>
          </a:p>
          <a:p>
            <a:pPr>
              <a:spcAft>
                <a:spcPts val="600"/>
              </a:spcAft>
              <a:buFont typeface="Arial"/>
              <a:buChar char="•"/>
            </a:pPr>
            <a:endParaRPr lang="en-US" sz="2000" dirty="0">
              <a:solidFill>
                <a:schemeClr val="tx1">
                  <a:lumMod val="50000"/>
                  <a:lumOff val="50000"/>
                </a:schemeClr>
              </a:solidFill>
            </a:endParaRPr>
          </a:p>
        </p:txBody>
      </p:sp>
      <p:sp>
        <p:nvSpPr>
          <p:cNvPr id="10" name="TextBox 9"/>
          <p:cNvSpPr txBox="1"/>
          <p:nvPr/>
        </p:nvSpPr>
        <p:spPr>
          <a:xfrm>
            <a:off x="6032500" y="2134374"/>
            <a:ext cx="6159500" cy="4724370"/>
          </a:xfrm>
          <a:prstGeom prst="rect">
            <a:avLst/>
          </a:prstGeom>
          <a:noFill/>
        </p:spPr>
        <p:txBody>
          <a:bodyPr wrap="square" rtlCol="0" anchor="t" anchorCtr="0">
            <a:spAutoFit/>
          </a:bodyPr>
          <a:lstStyle/>
          <a:p>
            <a:pPr marL="180000" indent="97200">
              <a:buFont typeface="Arial"/>
              <a:buChar char="•"/>
            </a:pPr>
            <a:r>
              <a:rPr lang="en-US" sz="2200" dirty="0">
                <a:solidFill>
                  <a:schemeClr val="tx1">
                    <a:lumMod val="50000"/>
                    <a:lumOff val="50000"/>
                  </a:schemeClr>
                </a:solidFill>
              </a:rPr>
              <a:t> </a:t>
            </a:r>
            <a:r>
              <a:rPr lang="en-US" sz="2200" cap="all" dirty="0">
                <a:solidFill>
                  <a:srgbClr val="595959"/>
                </a:solidFill>
              </a:rPr>
              <a:t>needs more skill </a:t>
            </a:r>
            <a:r>
              <a:rPr lang="en-US" sz="2200" dirty="0">
                <a:solidFill>
                  <a:srgbClr val="595959"/>
                </a:solidFill>
              </a:rPr>
              <a:t>to build than frame</a:t>
            </a:r>
          </a:p>
          <a:p>
            <a:pPr marL="180000" indent="97200">
              <a:spcAft>
                <a:spcPts val="600"/>
              </a:spcAft>
            </a:pPr>
            <a:r>
              <a:rPr lang="en-US" sz="2200" dirty="0">
                <a:solidFill>
                  <a:srgbClr val="595959"/>
                </a:solidFill>
              </a:rPr>
              <a:t> scaffolds</a:t>
            </a:r>
          </a:p>
          <a:p>
            <a:pPr marL="180000" indent="97200">
              <a:spcAft>
                <a:spcPts val="600"/>
              </a:spcAft>
              <a:buFont typeface="Arial"/>
              <a:buChar char="•"/>
            </a:pPr>
            <a:r>
              <a:rPr lang="en-US" sz="2200" dirty="0">
                <a:solidFill>
                  <a:srgbClr val="595959"/>
                </a:solidFill>
              </a:rPr>
              <a:t> Requires </a:t>
            </a:r>
            <a:r>
              <a:rPr lang="en-US" sz="2200" cap="all" dirty="0">
                <a:solidFill>
                  <a:srgbClr val="595959"/>
                </a:solidFill>
              </a:rPr>
              <a:t>many components</a:t>
            </a:r>
          </a:p>
          <a:p>
            <a:pPr marL="180000" indent="97200">
              <a:spcAft>
                <a:spcPts val="600"/>
              </a:spcAft>
              <a:buFont typeface="Arial"/>
              <a:buChar char="•"/>
            </a:pPr>
            <a:r>
              <a:rPr lang="en-US" sz="2200" dirty="0">
                <a:solidFill>
                  <a:srgbClr val="595959"/>
                </a:solidFill>
              </a:rPr>
              <a:t> </a:t>
            </a:r>
            <a:r>
              <a:rPr lang="en-US" sz="2200" cap="all" dirty="0">
                <a:solidFill>
                  <a:srgbClr val="595959"/>
                </a:solidFill>
              </a:rPr>
              <a:t>Not as many </a:t>
            </a:r>
            <a:r>
              <a:rPr lang="en-US" sz="2200" dirty="0">
                <a:solidFill>
                  <a:srgbClr val="595959"/>
                </a:solidFill>
              </a:rPr>
              <a:t>possible </a:t>
            </a:r>
            <a:r>
              <a:rPr lang="en-US" sz="2200" cap="all" dirty="0">
                <a:solidFill>
                  <a:srgbClr val="595959"/>
                </a:solidFill>
              </a:rPr>
              <a:t>configurations</a:t>
            </a:r>
          </a:p>
          <a:p>
            <a:pPr marL="180000" indent="97200">
              <a:buFont typeface="Arial"/>
              <a:buChar char="•"/>
            </a:pPr>
            <a:r>
              <a:rPr lang="en-US" sz="2200" dirty="0">
                <a:solidFill>
                  <a:srgbClr val="595959"/>
                </a:solidFill>
              </a:rPr>
              <a:t> </a:t>
            </a:r>
            <a:r>
              <a:rPr lang="en-US" sz="2200" cap="all" dirty="0">
                <a:solidFill>
                  <a:srgbClr val="595959"/>
                </a:solidFill>
              </a:rPr>
              <a:t>Requires</a:t>
            </a:r>
            <a:r>
              <a:rPr lang="en-US" sz="2200" dirty="0">
                <a:solidFill>
                  <a:srgbClr val="595959"/>
                </a:solidFill>
              </a:rPr>
              <a:t> many </a:t>
            </a:r>
            <a:r>
              <a:rPr lang="en-US" sz="2200" cap="all" dirty="0">
                <a:solidFill>
                  <a:srgbClr val="595959"/>
                </a:solidFill>
              </a:rPr>
              <a:t>different sizes </a:t>
            </a:r>
            <a:r>
              <a:rPr lang="en-US" sz="2200" dirty="0">
                <a:solidFill>
                  <a:srgbClr val="595959"/>
                </a:solidFill>
              </a:rPr>
              <a:t>of</a:t>
            </a:r>
          </a:p>
          <a:p>
            <a:pPr marL="180000" indent="97200">
              <a:spcAft>
                <a:spcPts val="600"/>
              </a:spcAft>
            </a:pPr>
            <a:r>
              <a:rPr lang="en-US" sz="2200" dirty="0">
                <a:solidFill>
                  <a:srgbClr val="595959"/>
                </a:solidFill>
              </a:rPr>
              <a:t> components </a:t>
            </a:r>
          </a:p>
          <a:p>
            <a:pPr marL="180000" indent="97200">
              <a:buFont typeface="Arial"/>
              <a:buChar char="•"/>
            </a:pPr>
            <a:r>
              <a:rPr lang="en-US" sz="2200" dirty="0">
                <a:solidFill>
                  <a:srgbClr val="595959"/>
                </a:solidFill>
              </a:rPr>
              <a:t>  </a:t>
            </a:r>
            <a:r>
              <a:rPr lang="en-US" sz="2200" cap="all" dirty="0">
                <a:solidFill>
                  <a:srgbClr val="595959"/>
                </a:solidFill>
              </a:rPr>
              <a:t>some</a:t>
            </a:r>
            <a:r>
              <a:rPr lang="en-US" sz="2200" dirty="0">
                <a:solidFill>
                  <a:srgbClr val="595959"/>
                </a:solidFill>
              </a:rPr>
              <a:t> systems can </a:t>
            </a:r>
            <a:r>
              <a:rPr lang="en-US" sz="2200" cap="all" dirty="0">
                <a:solidFill>
                  <a:srgbClr val="595959"/>
                </a:solidFill>
              </a:rPr>
              <a:t>only handle Four</a:t>
            </a:r>
          </a:p>
          <a:p>
            <a:pPr marL="180000" indent="97200"/>
            <a:r>
              <a:rPr lang="en-US" sz="2200" cap="all" dirty="0">
                <a:solidFill>
                  <a:srgbClr val="595959"/>
                </a:solidFill>
              </a:rPr>
              <a:t>  (4) attachments</a:t>
            </a:r>
            <a:r>
              <a:rPr lang="en-US" sz="2200" dirty="0">
                <a:solidFill>
                  <a:srgbClr val="595959"/>
                </a:solidFill>
              </a:rPr>
              <a:t> at connection point</a:t>
            </a:r>
          </a:p>
          <a:p>
            <a:pPr>
              <a:spcAft>
                <a:spcPts val="600"/>
              </a:spcAft>
              <a:buFont typeface="Arial"/>
              <a:buChar char="•"/>
            </a:pPr>
            <a:endParaRPr lang="en-US" sz="2000" dirty="0">
              <a:solidFill>
                <a:schemeClr val="tx1">
                  <a:lumMod val="50000"/>
                  <a:lumOff val="50000"/>
                </a:schemeClr>
              </a:solidFill>
            </a:endParaRPr>
          </a:p>
          <a:p>
            <a:pPr>
              <a:spcAft>
                <a:spcPts val="600"/>
              </a:spcAft>
              <a:buFont typeface="Arial"/>
              <a:buChar char="•"/>
            </a:pPr>
            <a:endParaRPr lang="en-US" sz="2000" dirty="0">
              <a:solidFill>
                <a:schemeClr val="tx1">
                  <a:lumMod val="50000"/>
                  <a:lumOff val="50000"/>
                </a:schemeClr>
              </a:solidFill>
            </a:endParaRPr>
          </a:p>
          <a:p>
            <a:pPr>
              <a:spcAft>
                <a:spcPts val="600"/>
              </a:spcAft>
              <a:buFont typeface="Arial"/>
              <a:buChar char="•"/>
            </a:pPr>
            <a:endParaRPr lang="en-US" sz="2000" dirty="0">
              <a:solidFill>
                <a:schemeClr val="tx1">
                  <a:lumMod val="50000"/>
                  <a:lumOff val="50000"/>
                </a:schemeClr>
              </a:solidFill>
            </a:endParaRPr>
          </a:p>
          <a:p>
            <a:pPr>
              <a:spcAft>
                <a:spcPts val="600"/>
              </a:spcAft>
              <a:buFont typeface="Arial"/>
              <a:buChar char="•"/>
            </a:pPr>
            <a:endParaRPr lang="en-US" sz="2000" dirty="0">
              <a:solidFill>
                <a:schemeClr val="tx1">
                  <a:lumMod val="50000"/>
                  <a:lumOff val="50000"/>
                </a:schemeClr>
              </a:solidFill>
            </a:endParaRPr>
          </a:p>
        </p:txBody>
      </p:sp>
      <p:pic>
        <p:nvPicPr>
          <p:cNvPr id="5" name="Picture 4" descr="Advantages.psd"/>
          <p:cNvPicPr>
            <a:picLocks noChangeAspect="1"/>
          </p:cNvPicPr>
          <p:nvPr/>
        </p:nvPicPr>
        <p:blipFill>
          <a:blip r:embed="rId3"/>
          <a:stretch>
            <a:fillRect/>
          </a:stretch>
        </p:blipFill>
        <p:spPr>
          <a:xfrm>
            <a:off x="0" y="317500"/>
            <a:ext cx="3111500" cy="1549400"/>
          </a:xfrm>
          <a:prstGeom prst="rect">
            <a:avLst/>
          </a:prstGeom>
        </p:spPr>
      </p:pic>
      <p:pic>
        <p:nvPicPr>
          <p:cNvPr id="6" name="Picture 5" descr="Disadvantages.psd"/>
          <p:cNvPicPr>
            <a:picLocks noChangeAspect="1"/>
          </p:cNvPicPr>
          <p:nvPr/>
        </p:nvPicPr>
        <p:blipFill>
          <a:blip r:embed="rId4"/>
          <a:stretch>
            <a:fillRect/>
          </a:stretch>
        </p:blipFill>
        <p:spPr>
          <a:xfrm>
            <a:off x="6642100" y="-158750"/>
            <a:ext cx="5549900" cy="2324100"/>
          </a:xfrm>
          <a:prstGeom prst="rect">
            <a:avLst/>
          </a:prstGeom>
        </p:spPr>
      </p:pic>
      <p:cxnSp>
        <p:nvCxnSpPr>
          <p:cNvPr id="7" name="Straight Connector 6"/>
          <p:cNvCxnSpPr/>
          <p:nvPr/>
        </p:nvCxnSpPr>
        <p:spPr>
          <a:xfrm rot="5400000">
            <a:off x="3491706" y="3898900"/>
            <a:ext cx="4953794" cy="794"/>
          </a:xfrm>
          <a:prstGeom prst="line">
            <a:avLst/>
          </a:prstGeom>
          <a:ln w="3175" cap="flat" cmpd="sng" algn="ctr">
            <a:solidFill>
              <a:schemeClr val="bg2">
                <a:lumMod val="25000"/>
              </a:schemeClr>
            </a:solidFill>
            <a:prstDash val="dot"/>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289300" y="469900"/>
            <a:ext cx="5778500" cy="769441"/>
          </a:xfrm>
          <a:prstGeom prst="rect">
            <a:avLst/>
          </a:prstGeom>
          <a:noFill/>
        </p:spPr>
        <p:txBody>
          <a:bodyPr wrap="square" rtlCol="0">
            <a:spAutoFit/>
          </a:bodyPr>
          <a:lstStyle/>
          <a:p>
            <a:r>
              <a:rPr lang="en-US" sz="4400" cap="all" dirty="0">
                <a:solidFill>
                  <a:schemeClr val="tx2"/>
                </a:solidFill>
              </a:rPr>
              <a:t>SYSTEM SCAFFOLDS</a:t>
            </a:r>
          </a:p>
        </p:txBody>
      </p:sp>
    </p:spTree>
    <p:extLst>
      <p:ext uri="{BB962C8B-B14F-4D97-AF65-F5344CB8AC3E}">
        <p14:creationId xmlns:p14="http://schemas.microsoft.com/office/powerpoint/2010/main" val="92626790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from="(-#ppt_w/2)" to="(#ppt_x)" calcmode="lin" valueType="num">
                                      <p:cBhvr>
                                        <p:cTn id="7" dur="600" fill="hold">
                                          <p:stCondLst>
                                            <p:cond delay="0"/>
                                          </p:stCondLst>
                                        </p:cTn>
                                        <p:tgtEl>
                                          <p:spTgt spid="5"/>
                                        </p:tgtEl>
                                        <p:attrNameLst>
                                          <p:attrName>ppt_x</p:attrName>
                                        </p:attrNameLst>
                                      </p:cBhvr>
                                    </p:anim>
                                    <p:anim from="0" to="-1.0" calcmode="lin" valueType="num">
                                      <p:cBhvr>
                                        <p:cTn id="8" dur="200" decel="50000" autoRev="1" fill="hold">
                                          <p:stCondLst>
                                            <p:cond delay="600"/>
                                          </p:stCondLst>
                                        </p:cTn>
                                        <p:tgtEl>
                                          <p:spTgt spid="5"/>
                                        </p:tgtEl>
                                        <p:attrNameLst>
                                          <p:attrName>xshear</p:attrName>
                                        </p:attrNameLst>
                                      </p:cBhvr>
                                    </p:anim>
                                    <p:animScale>
                                      <p:cBhvr>
                                        <p:cTn id="9" dur="200" decel="100000" autoRev="1" fill="hold">
                                          <p:stCondLst>
                                            <p:cond delay="600"/>
                                          </p:stCondLst>
                                        </p:cTn>
                                        <p:tgtEl>
                                          <p:spTgt spid="5"/>
                                        </p:tgtEl>
                                      </p:cBhvr>
                                      <p:from x="100000" y="100000"/>
                                      <p:to x="80000" y="100000"/>
                                    </p:animScale>
                                    <p:anim by="(#ppt_h/3+#ppt_w*0.1)" calcmode="lin" valueType="num">
                                      <p:cBhvr additive="sum">
                                        <p:cTn id="10" dur="200" decel="100000" autoRev="1" fill="hold">
                                          <p:stCondLst>
                                            <p:cond delay="600"/>
                                          </p:stCondLst>
                                        </p:cTn>
                                        <p:tgtEl>
                                          <p:spTgt spid="5"/>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900" decel="100000" fill="hold"/>
                                        <p:tgtEl>
                                          <p:spTgt spid="9"/>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7"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2000" fill="hold"/>
                                        <p:tgtEl>
                                          <p:spTgt spid="7"/>
                                        </p:tgtEl>
                                        <p:attrNameLst>
                                          <p:attrName>ppt_x</p:attrName>
                                        </p:attrNameLst>
                                      </p:cBhvr>
                                      <p:tavLst>
                                        <p:tav tm="0">
                                          <p:val>
                                            <p:strVal val="#ppt_x"/>
                                          </p:val>
                                        </p:tav>
                                        <p:tav tm="100000">
                                          <p:val>
                                            <p:strVal val="#ppt_x"/>
                                          </p:val>
                                        </p:tav>
                                      </p:tavLst>
                                    </p:anim>
                                    <p:anim calcmode="lin" valueType="num">
                                      <p:cBhvr additive="base">
                                        <p:cTn id="24"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5"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anim calcmode="lin" valueType="num">
                                      <p:cBhvr>
                                        <p:cTn id="30" dur="500" fill="hold"/>
                                        <p:tgtEl>
                                          <p:spTgt spid="6"/>
                                        </p:tgtEl>
                                        <p:attrNameLst>
                                          <p:attrName>style.rotation</p:attrName>
                                        </p:attrNameLst>
                                      </p:cBhvr>
                                      <p:tavLst>
                                        <p:tav tm="0">
                                          <p:val>
                                            <p:fltVal val="720"/>
                                          </p:val>
                                        </p:tav>
                                        <p:tav tm="100000">
                                          <p:val>
                                            <p:fltVal val="0"/>
                                          </p:val>
                                        </p:tav>
                                      </p:tavLst>
                                    </p:anim>
                                    <p:anim calcmode="lin" valueType="num">
                                      <p:cBhvr>
                                        <p:cTn id="31" dur="500" fill="hold"/>
                                        <p:tgtEl>
                                          <p:spTgt spid="6"/>
                                        </p:tgtEl>
                                        <p:attrNameLst>
                                          <p:attrName>ppt_h</p:attrName>
                                        </p:attrNameLst>
                                      </p:cBhvr>
                                      <p:tavLst>
                                        <p:tav tm="0">
                                          <p:val>
                                            <p:fltVal val="0"/>
                                          </p:val>
                                        </p:tav>
                                        <p:tav tm="100000">
                                          <p:val>
                                            <p:strVal val="#ppt_h"/>
                                          </p:val>
                                        </p:tav>
                                      </p:tavLst>
                                    </p:anim>
                                    <p:anim calcmode="lin" valueType="num">
                                      <p:cBhvr>
                                        <p:cTn id="32" dur="500" fill="hold"/>
                                        <p:tgtEl>
                                          <p:spTgt spid="6"/>
                                        </p:tgtEl>
                                        <p:attrNameLst>
                                          <p:attrName>ppt_w</p:attrName>
                                        </p:attrNameLst>
                                      </p:cBhvr>
                                      <p:tavLst>
                                        <p:tav tm="0">
                                          <p:val>
                                            <p:fltVal val="0"/>
                                          </p:val>
                                        </p:tav>
                                        <p:tav tm="100000">
                                          <p:val>
                                            <p:strVal val="#ppt_w"/>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153938" y="504569"/>
            <a:ext cx="4522962" cy="5595926"/>
          </a:xfrm>
          <a:prstGeom prst="rect">
            <a:avLst/>
          </a:prstGeom>
        </p:spPr>
      </p:pic>
      <p:sp>
        <p:nvSpPr>
          <p:cNvPr id="52" name="TextBox 51"/>
          <p:cNvSpPr txBox="1"/>
          <p:nvPr/>
        </p:nvSpPr>
        <p:spPr>
          <a:xfrm>
            <a:off x="6745470" y="2882092"/>
            <a:ext cx="4149618" cy="1446550"/>
          </a:xfrm>
          <a:prstGeom prst="rect">
            <a:avLst/>
          </a:prstGeom>
          <a:noFill/>
        </p:spPr>
        <p:txBody>
          <a:bodyPr wrap="none" rtlCol="0">
            <a:spAutoFit/>
          </a:bodyPr>
          <a:lstStyle/>
          <a:p>
            <a:r>
              <a:rPr lang="id-ID" sz="4400" cap="all" dirty="0">
                <a:solidFill>
                  <a:srgbClr val="44546A"/>
                </a:solidFill>
                <a:latin typeface="+mj-lt"/>
              </a:rPr>
              <a:t>Tube &amp; Clamp</a:t>
            </a:r>
          </a:p>
          <a:p>
            <a:r>
              <a:rPr lang="id-ID" sz="4400" cap="all" dirty="0">
                <a:solidFill>
                  <a:srgbClr val="44546A"/>
                </a:solidFill>
                <a:latin typeface="+mj-lt"/>
              </a:rPr>
              <a:t> Scaffolds</a:t>
            </a:r>
            <a:endParaRPr lang="en-US" sz="4400" cap="all" dirty="0">
              <a:solidFill>
                <a:srgbClr val="44546A"/>
              </a:solidFill>
              <a:latin typeface="+mj-lt"/>
            </a:endParaRPr>
          </a:p>
        </p:txBody>
      </p:sp>
      <p:pic>
        <p:nvPicPr>
          <p:cNvPr id="7" name="Picture 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3316817" y="552450"/>
            <a:ext cx="838200" cy="584200"/>
          </a:xfrm>
          <a:prstGeom prst="rect">
            <a:avLst/>
          </a:prstGeom>
        </p:spPr>
      </p:pic>
      <p:pic>
        <p:nvPicPr>
          <p:cNvPr id="8" name="Picture 7"/>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7"/>
              <a:stretch>
                <a:fillRect/>
              </a:stretch>
            </p:blipFill>
          </mc:Choice>
          <mc:Fallback>
            <p:blipFill>
              <a:blip r:embed="rId8"/>
              <a:stretch>
                <a:fillRect/>
              </a:stretch>
            </p:blipFill>
          </mc:Fallback>
        </mc:AlternateContent>
        <p:spPr>
          <a:xfrm>
            <a:off x="3242733" y="2836333"/>
            <a:ext cx="762000" cy="647700"/>
          </a:xfrm>
          <a:prstGeom prst="rect">
            <a:avLst/>
          </a:prstGeom>
        </p:spPr>
      </p:pic>
      <p:pic>
        <p:nvPicPr>
          <p:cNvPr id="10" name="Picture 9"/>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9"/>
              <a:stretch>
                <a:fillRect/>
              </a:stretch>
            </p:blipFill>
          </mc:Choice>
          <mc:Fallback>
            <p:blipFill>
              <a:blip r:embed="rId10"/>
              <a:stretch>
                <a:fillRect/>
              </a:stretch>
            </p:blipFill>
          </mc:Fallback>
        </mc:AlternateContent>
        <p:spPr>
          <a:xfrm>
            <a:off x="2984500" y="5204883"/>
            <a:ext cx="914400" cy="812800"/>
          </a:xfrm>
          <a:prstGeom prst="rect">
            <a:avLst/>
          </a:prstGeom>
        </p:spPr>
      </p:pic>
      <p:pic>
        <p:nvPicPr>
          <p:cNvPr id="11" name="Picture 10"/>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1"/>
              <a:stretch>
                <a:fillRect/>
              </a:stretch>
            </p:blipFill>
          </mc:Choice>
          <mc:Fallback>
            <p:blipFill>
              <a:blip r:embed="rId12"/>
              <a:stretch>
                <a:fillRect/>
              </a:stretch>
            </p:blipFill>
          </mc:Fallback>
        </mc:AlternateContent>
        <p:spPr>
          <a:xfrm>
            <a:off x="5340350" y="1570567"/>
            <a:ext cx="927100" cy="939800"/>
          </a:xfrm>
          <a:prstGeom prst="rect">
            <a:avLst/>
          </a:prstGeom>
        </p:spPr>
      </p:pic>
      <p:grpSp>
        <p:nvGrpSpPr>
          <p:cNvPr id="2" name="Group 14"/>
          <p:cNvGrpSpPr/>
          <p:nvPr/>
        </p:nvGrpSpPr>
        <p:grpSpPr>
          <a:xfrm>
            <a:off x="5441950" y="4874683"/>
            <a:ext cx="1473200" cy="795870"/>
            <a:chOff x="5962650" y="4455583"/>
            <a:chExt cx="1473200" cy="795870"/>
          </a:xfrm>
        </p:grpSpPr>
        <p:pic>
          <p:nvPicPr>
            <p:cNvPr id="13" name="Picture 12"/>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3"/>
                <a:stretch>
                  <a:fillRect/>
                </a:stretch>
              </p:blipFill>
            </mc:Choice>
            <mc:Fallback>
              <p:blipFill>
                <a:blip r:embed="rId14"/>
                <a:stretch>
                  <a:fillRect/>
                </a:stretch>
              </p:blipFill>
            </mc:Fallback>
          </mc:AlternateContent>
          <p:spPr>
            <a:xfrm>
              <a:off x="5962650" y="4781553"/>
              <a:ext cx="1473200" cy="469900"/>
            </a:xfrm>
            <a:prstGeom prst="rect">
              <a:avLst/>
            </a:prstGeom>
          </p:spPr>
        </p:pic>
        <p:pic>
          <p:nvPicPr>
            <p:cNvPr id="14" name="Picture 13"/>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5"/>
                <a:stretch>
                  <a:fillRect/>
                </a:stretch>
              </p:blipFill>
            </mc:Choice>
            <mc:Fallback>
              <p:blipFill>
                <a:blip r:embed="rId16"/>
                <a:stretch>
                  <a:fillRect/>
                </a:stretch>
              </p:blipFill>
            </mc:Fallback>
          </mc:AlternateContent>
          <p:spPr>
            <a:xfrm rot="19890048">
              <a:off x="5983816" y="4455583"/>
              <a:ext cx="266700" cy="444500"/>
            </a:xfrm>
            <a:prstGeom prst="rect">
              <a:avLst/>
            </a:prstGeom>
          </p:spPr>
        </p:pic>
      </p:grpSp>
      <p:pic>
        <p:nvPicPr>
          <p:cNvPr id="16" name="Picture 15"/>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7"/>
              <a:stretch>
                <a:fillRect/>
              </a:stretch>
            </p:blipFill>
          </mc:Choice>
          <mc:Fallback>
            <p:blipFill>
              <a:blip r:embed="rId18"/>
              <a:stretch>
                <a:fillRect/>
              </a:stretch>
            </p:blipFill>
          </mc:Fallback>
        </mc:AlternateContent>
        <p:spPr>
          <a:xfrm>
            <a:off x="3862917" y="5488517"/>
            <a:ext cx="1308100" cy="800100"/>
          </a:xfrm>
          <a:prstGeom prst="rect">
            <a:avLst/>
          </a:prstGeom>
        </p:spPr>
      </p:pic>
      <p:pic>
        <p:nvPicPr>
          <p:cNvPr id="17" name="Picture 1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9"/>
              <a:stretch>
                <a:fillRect/>
              </a:stretch>
            </p:blipFill>
          </mc:Choice>
          <mc:Fallback>
            <p:blipFill>
              <a:blip r:embed="rId20"/>
              <a:stretch>
                <a:fillRect/>
              </a:stretch>
            </p:blipFill>
          </mc:Fallback>
        </mc:AlternateContent>
        <p:spPr>
          <a:xfrm>
            <a:off x="1365250" y="5905500"/>
            <a:ext cx="850900" cy="457200"/>
          </a:xfrm>
          <a:prstGeom prst="rect">
            <a:avLst/>
          </a:prstGeom>
        </p:spPr>
      </p:pic>
      <p:sp>
        <p:nvSpPr>
          <p:cNvPr id="18" name="TextBox 17"/>
          <p:cNvSpPr txBox="1"/>
          <p:nvPr/>
        </p:nvSpPr>
        <p:spPr>
          <a:xfrm>
            <a:off x="6731000" y="4419600"/>
            <a:ext cx="4724400" cy="1200328"/>
          </a:xfrm>
          <a:prstGeom prst="rect">
            <a:avLst/>
          </a:prstGeom>
          <a:noFill/>
        </p:spPr>
        <p:txBody>
          <a:bodyPr wrap="square" rtlCol="0">
            <a:spAutoFit/>
          </a:bodyPr>
          <a:lstStyle/>
          <a:p>
            <a:r>
              <a:rPr lang="en-US" sz="2400" dirty="0">
                <a:solidFill>
                  <a:srgbClr val="595959"/>
                </a:solidFill>
              </a:rPr>
              <a:t>Tube &amp; Clamp Scaffolds are flexible and suited for access to irregular work areas. </a:t>
            </a:r>
          </a:p>
        </p:txBody>
      </p:sp>
      <p:pic>
        <p:nvPicPr>
          <p:cNvPr id="19" name="Picture 18"/>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1"/>
              <a:stretch>
                <a:fillRect/>
              </a:stretch>
            </p:blipFill>
          </mc:Choice>
          <mc:Fallback>
            <p:blipFill>
              <a:blip r:embed="rId22"/>
              <a:stretch>
                <a:fillRect/>
              </a:stretch>
            </p:blipFill>
          </mc:Fallback>
        </mc:AlternateContent>
        <p:spPr>
          <a:xfrm>
            <a:off x="488950" y="1282700"/>
            <a:ext cx="877455" cy="609600"/>
          </a:xfrm>
          <a:prstGeom prst="rect">
            <a:avLst/>
          </a:prstGeom>
        </p:spPr>
      </p:pic>
    </p:spTree>
    <p:extLst>
      <p:ext uri="{BB962C8B-B14F-4D97-AF65-F5344CB8AC3E}">
        <p14:creationId xmlns:p14="http://schemas.microsoft.com/office/powerpoint/2010/main" val="320191838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20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ppt_x</p:attrName>
                                        </p:attrNameLst>
                                      </p:cBhvr>
                                      <p:tavLst>
                                        <p:tav tm="0">
                                          <p:val>
                                            <p:strVal val="#ppt_x-.2"/>
                                          </p:val>
                                        </p:tav>
                                        <p:tav tm="100000">
                                          <p:val>
                                            <p:strVal val="#ppt_x"/>
                                          </p:val>
                                        </p:tav>
                                      </p:tavLst>
                                    </p:anim>
                                    <p:anim calcmode="lin" valueType="num">
                                      <p:cBhvr>
                                        <p:cTn id="1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9" dur="1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ppt_x</p:attrName>
                                        </p:attrNameLst>
                                      </p:cBhvr>
                                      <p:tavLst>
                                        <p:tav tm="0">
                                          <p:val>
                                            <p:strVal val="#ppt_x-.2"/>
                                          </p:val>
                                        </p:tav>
                                        <p:tav tm="100000">
                                          <p:val>
                                            <p:strVal val="#ppt_x"/>
                                          </p:val>
                                        </p:tav>
                                      </p:tavLst>
                                    </p:anim>
                                    <p:anim calcmode="lin" valueType="num">
                                      <p:cBhvr>
                                        <p:cTn id="25"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6" dur="1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ppt_x</p:attrName>
                                        </p:attrNameLst>
                                      </p:cBhvr>
                                      <p:tavLst>
                                        <p:tav tm="0">
                                          <p:val>
                                            <p:strVal val="#ppt_x-.2"/>
                                          </p:val>
                                        </p:tav>
                                        <p:tav tm="100000">
                                          <p:val>
                                            <p:strVal val="#ppt_x"/>
                                          </p:val>
                                        </p:tav>
                                      </p:tavLst>
                                    </p:anim>
                                    <p:anim calcmode="lin" valueType="num">
                                      <p:cBhvr>
                                        <p:cTn id="32"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1000" fill="hold"/>
                                        <p:tgtEl>
                                          <p:spTgt spid="11"/>
                                        </p:tgtEl>
                                        <p:attrNameLst>
                                          <p:attrName>ppt_x</p:attrName>
                                        </p:attrNameLst>
                                      </p:cBhvr>
                                      <p:tavLst>
                                        <p:tav tm="0">
                                          <p:val>
                                            <p:strVal val="#ppt_x-.2"/>
                                          </p:val>
                                        </p:tav>
                                        <p:tav tm="100000">
                                          <p:val>
                                            <p:strVal val="#ppt_x"/>
                                          </p:val>
                                        </p:tav>
                                      </p:tavLst>
                                    </p:anim>
                                    <p:anim calcmode="lin" valueType="num">
                                      <p:cBhvr>
                                        <p:cTn id="39"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40" dur="10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9" presetClass="entr" presetSubtype="0"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p:cTn id="45" dur="1000" fill="hold"/>
                                        <p:tgtEl>
                                          <p:spTgt spid="2"/>
                                        </p:tgtEl>
                                        <p:attrNameLst>
                                          <p:attrName>ppt_x</p:attrName>
                                        </p:attrNameLst>
                                      </p:cBhvr>
                                      <p:tavLst>
                                        <p:tav tm="0">
                                          <p:val>
                                            <p:strVal val="#ppt_x-.2"/>
                                          </p:val>
                                        </p:tav>
                                        <p:tav tm="100000">
                                          <p:val>
                                            <p:strVal val="#ppt_x"/>
                                          </p:val>
                                        </p:tav>
                                      </p:tavLst>
                                    </p:anim>
                                    <p:anim calcmode="lin" valueType="num">
                                      <p:cBhvr>
                                        <p:cTn id="46"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47" dur="10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29" presetClass="entr" presetSubtype="0"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1000" fill="hold"/>
                                        <p:tgtEl>
                                          <p:spTgt spid="16"/>
                                        </p:tgtEl>
                                        <p:attrNameLst>
                                          <p:attrName>ppt_x</p:attrName>
                                        </p:attrNameLst>
                                      </p:cBhvr>
                                      <p:tavLst>
                                        <p:tav tm="0">
                                          <p:val>
                                            <p:strVal val="#ppt_x-.2"/>
                                          </p:val>
                                        </p:tav>
                                        <p:tav tm="100000">
                                          <p:val>
                                            <p:strVal val="#ppt_x"/>
                                          </p:val>
                                        </p:tav>
                                      </p:tavLst>
                                    </p:anim>
                                    <p:anim calcmode="lin" valueType="num">
                                      <p:cBhvr>
                                        <p:cTn id="53"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54" dur="10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8" accel="50000" decel="50000"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0-#ppt_w/2"/>
                                          </p:val>
                                        </p:tav>
                                        <p:tav tm="100000">
                                          <p:val>
                                            <p:strVal val="#ppt_x"/>
                                          </p:val>
                                        </p:tav>
                                      </p:tavLst>
                                    </p:anim>
                                    <p:anim calcmode="lin" valueType="num">
                                      <p:cBhvr additive="base">
                                        <p:cTn id="60"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6900" y="5118100"/>
            <a:ext cx="10960100" cy="1354217"/>
          </a:xfrm>
          <a:prstGeom prst="rect">
            <a:avLst/>
          </a:prstGeom>
          <a:noFill/>
        </p:spPr>
        <p:txBody>
          <a:bodyPr wrap="square" rtlCol="0">
            <a:spAutoFit/>
          </a:bodyPr>
          <a:lstStyle/>
          <a:p>
            <a:r>
              <a:rPr lang="en-US" dirty="0"/>
              <a:t>COPYRIGHT NOTICE</a:t>
            </a:r>
          </a:p>
          <a:p>
            <a:r>
              <a:rPr lang="en-US" sz="1600" dirty="0"/>
              <a:t>© Copyright 2018 by the Scaffold and Access Industry Association, Inc.</a:t>
            </a:r>
          </a:p>
          <a:p>
            <a:r>
              <a:rPr lang="en-US" sz="1600" dirty="0"/>
              <a:t>All rights reserved. This work may not be reproduced or transmitted in any form or by any means, electronically or mechanically, including photocopying, recording, or by an information storage and retrieval system without the prior written permission from the Scaffold and Access Industry Association, Inc.</a:t>
            </a:r>
          </a:p>
        </p:txBody>
      </p:sp>
      <p:pic>
        <p:nvPicPr>
          <p:cNvPr id="3" name="Picture 2"/>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351666" y="2647015"/>
            <a:ext cx="3309234" cy="2026585"/>
          </a:xfrm>
          <a:prstGeom prst="rect">
            <a:avLst/>
          </a:prstGeom>
        </p:spPr>
      </p:pic>
      <p:pic>
        <p:nvPicPr>
          <p:cNvPr id="4" name="Picture 3"/>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7371347" y="2884566"/>
            <a:ext cx="3055353" cy="1903334"/>
          </a:xfrm>
          <a:prstGeom prst="rect">
            <a:avLst/>
          </a:prstGeom>
        </p:spPr>
      </p:pic>
      <p:sp>
        <p:nvSpPr>
          <p:cNvPr id="5" name="TextBox 4"/>
          <p:cNvSpPr txBox="1"/>
          <p:nvPr/>
        </p:nvSpPr>
        <p:spPr>
          <a:xfrm>
            <a:off x="596900" y="1092200"/>
            <a:ext cx="11023600" cy="1569660"/>
          </a:xfrm>
          <a:prstGeom prst="rect">
            <a:avLst/>
          </a:prstGeom>
          <a:noFill/>
        </p:spPr>
        <p:txBody>
          <a:bodyPr wrap="square" rtlCol="0">
            <a:spAutoFit/>
          </a:bodyPr>
          <a:lstStyle/>
          <a:p>
            <a:r>
              <a:rPr lang="en-US" sz="2400" dirty="0">
                <a:solidFill>
                  <a:schemeClr val="tx1">
                    <a:lumMod val="65000"/>
                    <a:lumOff val="35000"/>
                  </a:schemeClr>
                </a:solidFill>
              </a:rPr>
              <a:t>This Competent Person Training update was made possible thanks to the generous support of the Scaffold &amp; Access Industry Association Education Foundation (SAIA EF) and the many SAIA members who volunteered their time and expertise. </a:t>
            </a:r>
          </a:p>
        </p:txBody>
      </p:sp>
      <p:sp>
        <p:nvSpPr>
          <p:cNvPr id="8" name="TextBox 7"/>
          <p:cNvSpPr txBox="1"/>
          <p:nvPr/>
        </p:nvSpPr>
        <p:spPr>
          <a:xfrm>
            <a:off x="584200" y="508000"/>
            <a:ext cx="4804721" cy="861774"/>
          </a:xfrm>
          <a:prstGeom prst="rect">
            <a:avLst/>
          </a:prstGeom>
          <a:noFill/>
        </p:spPr>
        <p:txBody>
          <a:bodyPr wrap="square" rtlCol="0">
            <a:spAutoFit/>
          </a:bodyPr>
          <a:lstStyle/>
          <a:p>
            <a:r>
              <a:rPr lang="id-ID" sz="3200" cap="all" dirty="0">
                <a:solidFill>
                  <a:srgbClr val="212F3C"/>
                </a:solidFill>
                <a:ea typeface="Open Sans" panose="020B0606030504020204" pitchFamily="34" charset="0"/>
                <a:cs typeface="Open Sans" panose="020B0606030504020204" pitchFamily="34" charset="0"/>
              </a:rPr>
              <a:t>ACKNOWLEDGEMENTS:</a:t>
            </a:r>
          </a:p>
          <a:p>
            <a:endParaRPr lang="en-US" dirty="0"/>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600895" y="680759"/>
            <a:ext cx="8990261" cy="830997"/>
          </a:xfrm>
          <a:prstGeom prst="rect">
            <a:avLst/>
          </a:prstGeom>
          <a:noFill/>
        </p:spPr>
        <p:txBody>
          <a:bodyPr wrap="none" rtlCol="0">
            <a:spAutoFit/>
          </a:bodyPr>
          <a:lstStyle/>
          <a:p>
            <a:pPr algn="ctr"/>
            <a:r>
              <a:rPr lang="id-ID" sz="4800" cap="all" dirty="0">
                <a:solidFill>
                  <a:srgbClr val="44546A"/>
                </a:solidFill>
                <a:latin typeface="+mj-lt"/>
              </a:rPr>
              <a:t>Tube &amp; Clamp Components</a:t>
            </a:r>
            <a:endParaRPr lang="en-US" sz="4800" cap="all" dirty="0">
              <a:solidFill>
                <a:srgbClr val="44546A"/>
              </a:solidFill>
              <a:latin typeface="+mj-lt"/>
            </a:endParaRPr>
          </a:p>
        </p:txBody>
      </p:sp>
      <p:grpSp>
        <p:nvGrpSpPr>
          <p:cNvPr id="2" name="Group 69"/>
          <p:cNvGrpSpPr/>
          <p:nvPr/>
        </p:nvGrpSpPr>
        <p:grpSpPr>
          <a:xfrm>
            <a:off x="9536700" y="4688481"/>
            <a:ext cx="423629" cy="370251"/>
            <a:chOff x="8296275" y="8293096"/>
            <a:chExt cx="1385888" cy="1211261"/>
          </a:xfrm>
          <a:solidFill>
            <a:schemeClr val="bg1"/>
          </a:solidFill>
        </p:grpSpPr>
        <p:sp>
          <p:nvSpPr>
            <p:cNvPr id="71" name="Freeform 8"/>
            <p:cNvSpPr>
              <a:spLocks noEditPoints="1"/>
            </p:cNvSpPr>
            <p:nvPr/>
          </p:nvSpPr>
          <p:spPr bwMode="auto">
            <a:xfrm>
              <a:off x="8296275" y="8293096"/>
              <a:ext cx="1385888" cy="1211261"/>
            </a:xfrm>
            <a:custGeom>
              <a:avLst/>
              <a:gdLst>
                <a:gd name="T0" fmla="*/ 368 w 369"/>
                <a:gd name="T1" fmla="*/ 190 h 323"/>
                <a:gd name="T2" fmla="*/ 322 w 369"/>
                <a:gd name="T3" fmla="*/ 17 h 323"/>
                <a:gd name="T4" fmla="*/ 299 w 369"/>
                <a:gd name="T5" fmla="*/ 0 h 323"/>
                <a:gd name="T6" fmla="*/ 184 w 369"/>
                <a:gd name="T7" fmla="*/ 0 h 323"/>
                <a:gd name="T8" fmla="*/ 69 w 369"/>
                <a:gd name="T9" fmla="*/ 0 h 323"/>
                <a:gd name="T10" fmla="*/ 47 w 369"/>
                <a:gd name="T11" fmla="*/ 17 h 323"/>
                <a:gd name="T12" fmla="*/ 1 w 369"/>
                <a:gd name="T13" fmla="*/ 190 h 323"/>
                <a:gd name="T14" fmla="*/ 0 w 369"/>
                <a:gd name="T15" fmla="*/ 196 h 323"/>
                <a:gd name="T16" fmla="*/ 0 w 369"/>
                <a:gd name="T17" fmla="*/ 276 h 323"/>
                <a:gd name="T18" fmla="*/ 46 w 369"/>
                <a:gd name="T19" fmla="*/ 323 h 323"/>
                <a:gd name="T20" fmla="*/ 323 w 369"/>
                <a:gd name="T21" fmla="*/ 323 h 323"/>
                <a:gd name="T22" fmla="*/ 369 w 369"/>
                <a:gd name="T23" fmla="*/ 276 h 323"/>
                <a:gd name="T24" fmla="*/ 369 w 369"/>
                <a:gd name="T25" fmla="*/ 196 h 323"/>
                <a:gd name="T26" fmla="*/ 368 w 369"/>
                <a:gd name="T27" fmla="*/ 190 h 323"/>
                <a:gd name="T28" fmla="*/ 346 w 369"/>
                <a:gd name="T29" fmla="*/ 276 h 323"/>
                <a:gd name="T30" fmla="*/ 323 w 369"/>
                <a:gd name="T31" fmla="*/ 299 h 323"/>
                <a:gd name="T32" fmla="*/ 46 w 369"/>
                <a:gd name="T33" fmla="*/ 299 h 323"/>
                <a:gd name="T34" fmla="*/ 23 w 369"/>
                <a:gd name="T35" fmla="*/ 276 h 323"/>
                <a:gd name="T36" fmla="*/ 23 w 369"/>
                <a:gd name="T37" fmla="*/ 196 h 323"/>
                <a:gd name="T38" fmla="*/ 69 w 369"/>
                <a:gd name="T39" fmla="*/ 23 h 323"/>
                <a:gd name="T40" fmla="*/ 299 w 369"/>
                <a:gd name="T41" fmla="*/ 23 h 323"/>
                <a:gd name="T42" fmla="*/ 346 w 369"/>
                <a:gd name="T43" fmla="*/ 196 h 323"/>
                <a:gd name="T44" fmla="*/ 346 w 369"/>
                <a:gd name="T45" fmla="*/ 27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9" h="323">
                  <a:moveTo>
                    <a:pt x="368" y="190"/>
                  </a:moveTo>
                  <a:cubicBezTo>
                    <a:pt x="322" y="17"/>
                    <a:pt x="322" y="17"/>
                    <a:pt x="322" y="17"/>
                  </a:cubicBezTo>
                  <a:cubicBezTo>
                    <a:pt x="319" y="7"/>
                    <a:pt x="310" y="0"/>
                    <a:pt x="299" y="0"/>
                  </a:cubicBezTo>
                  <a:cubicBezTo>
                    <a:pt x="184" y="0"/>
                    <a:pt x="184" y="0"/>
                    <a:pt x="184" y="0"/>
                  </a:cubicBezTo>
                  <a:cubicBezTo>
                    <a:pt x="69" y="0"/>
                    <a:pt x="69" y="0"/>
                    <a:pt x="69" y="0"/>
                  </a:cubicBezTo>
                  <a:cubicBezTo>
                    <a:pt x="59" y="0"/>
                    <a:pt x="50" y="7"/>
                    <a:pt x="47" y="17"/>
                  </a:cubicBezTo>
                  <a:cubicBezTo>
                    <a:pt x="1" y="190"/>
                    <a:pt x="1" y="190"/>
                    <a:pt x="1" y="190"/>
                  </a:cubicBezTo>
                  <a:cubicBezTo>
                    <a:pt x="0" y="192"/>
                    <a:pt x="0" y="194"/>
                    <a:pt x="0" y="196"/>
                  </a:cubicBezTo>
                  <a:cubicBezTo>
                    <a:pt x="0" y="276"/>
                    <a:pt x="0" y="276"/>
                    <a:pt x="0" y="276"/>
                  </a:cubicBezTo>
                  <a:cubicBezTo>
                    <a:pt x="0" y="302"/>
                    <a:pt x="21" y="323"/>
                    <a:pt x="46" y="323"/>
                  </a:cubicBezTo>
                  <a:cubicBezTo>
                    <a:pt x="323" y="323"/>
                    <a:pt x="323" y="323"/>
                    <a:pt x="323" y="323"/>
                  </a:cubicBezTo>
                  <a:cubicBezTo>
                    <a:pt x="348" y="323"/>
                    <a:pt x="369" y="302"/>
                    <a:pt x="369" y="276"/>
                  </a:cubicBezTo>
                  <a:cubicBezTo>
                    <a:pt x="369" y="196"/>
                    <a:pt x="369" y="196"/>
                    <a:pt x="369" y="196"/>
                  </a:cubicBezTo>
                  <a:cubicBezTo>
                    <a:pt x="369" y="194"/>
                    <a:pt x="368" y="192"/>
                    <a:pt x="368" y="190"/>
                  </a:cubicBezTo>
                  <a:close/>
                  <a:moveTo>
                    <a:pt x="346" y="276"/>
                  </a:moveTo>
                  <a:cubicBezTo>
                    <a:pt x="346" y="289"/>
                    <a:pt x="335" y="299"/>
                    <a:pt x="323" y="299"/>
                  </a:cubicBezTo>
                  <a:cubicBezTo>
                    <a:pt x="46" y="299"/>
                    <a:pt x="46" y="299"/>
                    <a:pt x="46" y="299"/>
                  </a:cubicBezTo>
                  <a:cubicBezTo>
                    <a:pt x="34" y="299"/>
                    <a:pt x="23" y="289"/>
                    <a:pt x="23" y="276"/>
                  </a:cubicBezTo>
                  <a:cubicBezTo>
                    <a:pt x="23" y="196"/>
                    <a:pt x="23" y="196"/>
                    <a:pt x="23" y="196"/>
                  </a:cubicBezTo>
                  <a:cubicBezTo>
                    <a:pt x="69" y="23"/>
                    <a:pt x="69" y="23"/>
                    <a:pt x="69" y="23"/>
                  </a:cubicBezTo>
                  <a:cubicBezTo>
                    <a:pt x="299" y="23"/>
                    <a:pt x="299" y="23"/>
                    <a:pt x="299" y="23"/>
                  </a:cubicBezTo>
                  <a:cubicBezTo>
                    <a:pt x="346" y="196"/>
                    <a:pt x="346" y="196"/>
                    <a:pt x="346" y="196"/>
                  </a:cubicBezTo>
                  <a:lnTo>
                    <a:pt x="346" y="276"/>
                  </a:ln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2" name="Freeform 9"/>
            <p:cNvSpPr>
              <a:spLocks noEditPoints="1"/>
            </p:cNvSpPr>
            <p:nvPr/>
          </p:nvSpPr>
          <p:spPr bwMode="auto">
            <a:xfrm>
              <a:off x="8461376" y="8466137"/>
              <a:ext cx="1055689" cy="776288"/>
            </a:xfrm>
            <a:custGeom>
              <a:avLst/>
              <a:gdLst>
                <a:gd name="T0" fmla="*/ 229 w 281"/>
                <a:gd name="T1" fmla="*/ 0 h 207"/>
                <a:gd name="T2" fmla="*/ 51 w 281"/>
                <a:gd name="T3" fmla="*/ 0 h 207"/>
                <a:gd name="T4" fmla="*/ 40 w 281"/>
                <a:gd name="T5" fmla="*/ 9 h 207"/>
                <a:gd name="T6" fmla="*/ 0 w 281"/>
                <a:gd name="T7" fmla="*/ 147 h 207"/>
                <a:gd name="T8" fmla="*/ 2 w 281"/>
                <a:gd name="T9" fmla="*/ 157 h 207"/>
                <a:gd name="T10" fmla="*/ 12 w 281"/>
                <a:gd name="T11" fmla="*/ 161 h 207"/>
                <a:gd name="T12" fmla="*/ 45 w 281"/>
                <a:gd name="T13" fmla="*/ 161 h 207"/>
                <a:gd name="T14" fmla="*/ 58 w 281"/>
                <a:gd name="T15" fmla="*/ 161 h 207"/>
                <a:gd name="T16" fmla="*/ 64 w 281"/>
                <a:gd name="T17" fmla="*/ 161 h 207"/>
                <a:gd name="T18" fmla="*/ 81 w 281"/>
                <a:gd name="T19" fmla="*/ 195 h 207"/>
                <a:gd name="T20" fmla="*/ 101 w 281"/>
                <a:gd name="T21" fmla="*/ 207 h 207"/>
                <a:gd name="T22" fmla="*/ 179 w 281"/>
                <a:gd name="T23" fmla="*/ 207 h 207"/>
                <a:gd name="T24" fmla="*/ 200 w 281"/>
                <a:gd name="T25" fmla="*/ 195 h 207"/>
                <a:gd name="T26" fmla="*/ 217 w 281"/>
                <a:gd name="T27" fmla="*/ 161 h 207"/>
                <a:gd name="T28" fmla="*/ 223 w 281"/>
                <a:gd name="T29" fmla="*/ 161 h 207"/>
                <a:gd name="T30" fmla="*/ 236 w 281"/>
                <a:gd name="T31" fmla="*/ 161 h 207"/>
                <a:gd name="T32" fmla="*/ 269 w 281"/>
                <a:gd name="T33" fmla="*/ 161 h 207"/>
                <a:gd name="T34" fmla="*/ 278 w 281"/>
                <a:gd name="T35" fmla="*/ 157 h 207"/>
                <a:gd name="T36" fmla="*/ 280 w 281"/>
                <a:gd name="T37" fmla="*/ 147 h 207"/>
                <a:gd name="T38" fmla="*/ 241 w 281"/>
                <a:gd name="T39" fmla="*/ 9 h 207"/>
                <a:gd name="T40" fmla="*/ 229 w 281"/>
                <a:gd name="T41" fmla="*/ 0 h 207"/>
                <a:gd name="T42" fmla="*/ 236 w 281"/>
                <a:gd name="T43" fmla="*/ 138 h 207"/>
                <a:gd name="T44" fmla="*/ 217 w 281"/>
                <a:gd name="T45" fmla="*/ 138 h 207"/>
                <a:gd name="T46" fmla="*/ 196 w 281"/>
                <a:gd name="T47" fmla="*/ 151 h 207"/>
                <a:gd name="T48" fmla="*/ 179 w 281"/>
                <a:gd name="T49" fmla="*/ 184 h 207"/>
                <a:gd name="T50" fmla="*/ 101 w 281"/>
                <a:gd name="T51" fmla="*/ 184 h 207"/>
                <a:gd name="T52" fmla="*/ 85 w 281"/>
                <a:gd name="T53" fmla="*/ 151 h 207"/>
                <a:gd name="T54" fmla="*/ 64 w 281"/>
                <a:gd name="T55" fmla="*/ 138 h 207"/>
                <a:gd name="T56" fmla="*/ 45 w 281"/>
                <a:gd name="T57" fmla="*/ 138 h 207"/>
                <a:gd name="T58" fmla="*/ 18 w 281"/>
                <a:gd name="T59" fmla="*/ 138 h 207"/>
                <a:gd name="T60" fmla="*/ 51 w 281"/>
                <a:gd name="T61" fmla="*/ 12 h 207"/>
                <a:gd name="T62" fmla="*/ 229 w 281"/>
                <a:gd name="T63" fmla="*/ 12 h 207"/>
                <a:gd name="T64" fmla="*/ 263 w 281"/>
                <a:gd name="T65" fmla="*/ 138 h 207"/>
                <a:gd name="T66" fmla="*/ 236 w 281"/>
                <a:gd name="T67" fmla="*/ 13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1" h="207">
                  <a:moveTo>
                    <a:pt x="229" y="0"/>
                  </a:moveTo>
                  <a:cubicBezTo>
                    <a:pt x="51" y="0"/>
                    <a:pt x="51" y="0"/>
                    <a:pt x="51" y="0"/>
                  </a:cubicBezTo>
                  <a:cubicBezTo>
                    <a:pt x="46" y="0"/>
                    <a:pt x="41" y="4"/>
                    <a:pt x="40" y="9"/>
                  </a:cubicBezTo>
                  <a:cubicBezTo>
                    <a:pt x="0" y="147"/>
                    <a:pt x="0" y="147"/>
                    <a:pt x="0" y="147"/>
                  </a:cubicBezTo>
                  <a:cubicBezTo>
                    <a:pt x="0" y="150"/>
                    <a:pt x="0" y="154"/>
                    <a:pt x="2" y="157"/>
                  </a:cubicBezTo>
                  <a:cubicBezTo>
                    <a:pt x="5" y="160"/>
                    <a:pt x="8" y="161"/>
                    <a:pt x="12" y="161"/>
                  </a:cubicBezTo>
                  <a:cubicBezTo>
                    <a:pt x="45" y="161"/>
                    <a:pt x="45" y="161"/>
                    <a:pt x="45" y="161"/>
                  </a:cubicBezTo>
                  <a:cubicBezTo>
                    <a:pt x="58" y="161"/>
                    <a:pt x="58" y="161"/>
                    <a:pt x="58" y="161"/>
                  </a:cubicBezTo>
                  <a:cubicBezTo>
                    <a:pt x="64" y="161"/>
                    <a:pt x="64" y="161"/>
                    <a:pt x="64" y="161"/>
                  </a:cubicBezTo>
                  <a:cubicBezTo>
                    <a:pt x="81" y="195"/>
                    <a:pt x="81" y="195"/>
                    <a:pt x="81" y="195"/>
                  </a:cubicBezTo>
                  <a:cubicBezTo>
                    <a:pt x="85" y="203"/>
                    <a:pt x="93" y="207"/>
                    <a:pt x="101" y="207"/>
                  </a:cubicBezTo>
                  <a:cubicBezTo>
                    <a:pt x="179" y="207"/>
                    <a:pt x="179" y="207"/>
                    <a:pt x="179" y="207"/>
                  </a:cubicBezTo>
                  <a:cubicBezTo>
                    <a:pt x="188" y="207"/>
                    <a:pt x="196" y="203"/>
                    <a:pt x="200" y="195"/>
                  </a:cubicBezTo>
                  <a:cubicBezTo>
                    <a:pt x="217" y="161"/>
                    <a:pt x="217" y="161"/>
                    <a:pt x="217" y="161"/>
                  </a:cubicBezTo>
                  <a:cubicBezTo>
                    <a:pt x="223" y="161"/>
                    <a:pt x="223" y="161"/>
                    <a:pt x="223" y="161"/>
                  </a:cubicBezTo>
                  <a:cubicBezTo>
                    <a:pt x="236" y="161"/>
                    <a:pt x="236" y="161"/>
                    <a:pt x="236" y="161"/>
                  </a:cubicBezTo>
                  <a:cubicBezTo>
                    <a:pt x="269" y="161"/>
                    <a:pt x="269" y="161"/>
                    <a:pt x="269" y="161"/>
                  </a:cubicBezTo>
                  <a:cubicBezTo>
                    <a:pt x="273" y="161"/>
                    <a:pt x="276" y="160"/>
                    <a:pt x="278" y="157"/>
                  </a:cubicBezTo>
                  <a:cubicBezTo>
                    <a:pt x="280" y="154"/>
                    <a:pt x="281" y="150"/>
                    <a:pt x="280" y="147"/>
                  </a:cubicBezTo>
                  <a:cubicBezTo>
                    <a:pt x="241" y="9"/>
                    <a:pt x="241" y="9"/>
                    <a:pt x="241" y="9"/>
                  </a:cubicBezTo>
                  <a:cubicBezTo>
                    <a:pt x="239" y="4"/>
                    <a:pt x="235" y="0"/>
                    <a:pt x="229" y="0"/>
                  </a:cubicBezTo>
                  <a:close/>
                  <a:moveTo>
                    <a:pt x="236" y="138"/>
                  </a:moveTo>
                  <a:cubicBezTo>
                    <a:pt x="217" y="138"/>
                    <a:pt x="217" y="138"/>
                    <a:pt x="217" y="138"/>
                  </a:cubicBezTo>
                  <a:cubicBezTo>
                    <a:pt x="208" y="138"/>
                    <a:pt x="200" y="143"/>
                    <a:pt x="196" y="151"/>
                  </a:cubicBezTo>
                  <a:cubicBezTo>
                    <a:pt x="179" y="184"/>
                    <a:pt x="179" y="184"/>
                    <a:pt x="179" y="184"/>
                  </a:cubicBezTo>
                  <a:cubicBezTo>
                    <a:pt x="101" y="184"/>
                    <a:pt x="101" y="184"/>
                    <a:pt x="101" y="184"/>
                  </a:cubicBezTo>
                  <a:cubicBezTo>
                    <a:pt x="85" y="151"/>
                    <a:pt x="85" y="151"/>
                    <a:pt x="85" y="151"/>
                  </a:cubicBezTo>
                  <a:cubicBezTo>
                    <a:pt x="81" y="143"/>
                    <a:pt x="73" y="138"/>
                    <a:pt x="64" y="138"/>
                  </a:cubicBezTo>
                  <a:cubicBezTo>
                    <a:pt x="45" y="138"/>
                    <a:pt x="45" y="138"/>
                    <a:pt x="45" y="138"/>
                  </a:cubicBezTo>
                  <a:cubicBezTo>
                    <a:pt x="18" y="138"/>
                    <a:pt x="18" y="138"/>
                    <a:pt x="18" y="138"/>
                  </a:cubicBezTo>
                  <a:cubicBezTo>
                    <a:pt x="51" y="12"/>
                    <a:pt x="51" y="12"/>
                    <a:pt x="51" y="12"/>
                  </a:cubicBezTo>
                  <a:cubicBezTo>
                    <a:pt x="229" y="12"/>
                    <a:pt x="229" y="12"/>
                    <a:pt x="229" y="12"/>
                  </a:cubicBezTo>
                  <a:cubicBezTo>
                    <a:pt x="263" y="138"/>
                    <a:pt x="263" y="138"/>
                    <a:pt x="263" y="138"/>
                  </a:cubicBezTo>
                  <a:lnTo>
                    <a:pt x="236" y="138"/>
                  </a:ln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3" name="Group 78"/>
          <p:cNvGrpSpPr/>
          <p:nvPr/>
        </p:nvGrpSpPr>
        <p:grpSpPr>
          <a:xfrm>
            <a:off x="7039569" y="4688481"/>
            <a:ext cx="423629" cy="370251"/>
            <a:chOff x="8296275" y="8293096"/>
            <a:chExt cx="1385888" cy="1211261"/>
          </a:xfrm>
          <a:solidFill>
            <a:schemeClr val="bg1"/>
          </a:solidFill>
        </p:grpSpPr>
        <p:sp>
          <p:nvSpPr>
            <p:cNvPr id="80" name="Freeform 8"/>
            <p:cNvSpPr>
              <a:spLocks noEditPoints="1"/>
            </p:cNvSpPr>
            <p:nvPr/>
          </p:nvSpPr>
          <p:spPr bwMode="auto">
            <a:xfrm>
              <a:off x="8296275" y="8293096"/>
              <a:ext cx="1385888" cy="1211261"/>
            </a:xfrm>
            <a:custGeom>
              <a:avLst/>
              <a:gdLst>
                <a:gd name="T0" fmla="*/ 368 w 369"/>
                <a:gd name="T1" fmla="*/ 190 h 323"/>
                <a:gd name="T2" fmla="*/ 322 w 369"/>
                <a:gd name="T3" fmla="*/ 17 h 323"/>
                <a:gd name="T4" fmla="*/ 299 w 369"/>
                <a:gd name="T5" fmla="*/ 0 h 323"/>
                <a:gd name="T6" fmla="*/ 184 w 369"/>
                <a:gd name="T7" fmla="*/ 0 h 323"/>
                <a:gd name="T8" fmla="*/ 69 w 369"/>
                <a:gd name="T9" fmla="*/ 0 h 323"/>
                <a:gd name="T10" fmla="*/ 47 w 369"/>
                <a:gd name="T11" fmla="*/ 17 h 323"/>
                <a:gd name="T12" fmla="*/ 1 w 369"/>
                <a:gd name="T13" fmla="*/ 190 h 323"/>
                <a:gd name="T14" fmla="*/ 0 w 369"/>
                <a:gd name="T15" fmla="*/ 196 h 323"/>
                <a:gd name="T16" fmla="*/ 0 w 369"/>
                <a:gd name="T17" fmla="*/ 276 h 323"/>
                <a:gd name="T18" fmla="*/ 46 w 369"/>
                <a:gd name="T19" fmla="*/ 323 h 323"/>
                <a:gd name="T20" fmla="*/ 323 w 369"/>
                <a:gd name="T21" fmla="*/ 323 h 323"/>
                <a:gd name="T22" fmla="*/ 369 w 369"/>
                <a:gd name="T23" fmla="*/ 276 h 323"/>
                <a:gd name="T24" fmla="*/ 369 w 369"/>
                <a:gd name="T25" fmla="*/ 196 h 323"/>
                <a:gd name="T26" fmla="*/ 368 w 369"/>
                <a:gd name="T27" fmla="*/ 190 h 323"/>
                <a:gd name="T28" fmla="*/ 346 w 369"/>
                <a:gd name="T29" fmla="*/ 276 h 323"/>
                <a:gd name="T30" fmla="*/ 323 w 369"/>
                <a:gd name="T31" fmla="*/ 299 h 323"/>
                <a:gd name="T32" fmla="*/ 46 w 369"/>
                <a:gd name="T33" fmla="*/ 299 h 323"/>
                <a:gd name="T34" fmla="*/ 23 w 369"/>
                <a:gd name="T35" fmla="*/ 276 h 323"/>
                <a:gd name="T36" fmla="*/ 23 w 369"/>
                <a:gd name="T37" fmla="*/ 196 h 323"/>
                <a:gd name="T38" fmla="*/ 69 w 369"/>
                <a:gd name="T39" fmla="*/ 23 h 323"/>
                <a:gd name="T40" fmla="*/ 299 w 369"/>
                <a:gd name="T41" fmla="*/ 23 h 323"/>
                <a:gd name="T42" fmla="*/ 346 w 369"/>
                <a:gd name="T43" fmla="*/ 196 h 323"/>
                <a:gd name="T44" fmla="*/ 346 w 369"/>
                <a:gd name="T45" fmla="*/ 27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9" h="323">
                  <a:moveTo>
                    <a:pt x="368" y="190"/>
                  </a:moveTo>
                  <a:cubicBezTo>
                    <a:pt x="322" y="17"/>
                    <a:pt x="322" y="17"/>
                    <a:pt x="322" y="17"/>
                  </a:cubicBezTo>
                  <a:cubicBezTo>
                    <a:pt x="319" y="7"/>
                    <a:pt x="310" y="0"/>
                    <a:pt x="299" y="0"/>
                  </a:cubicBezTo>
                  <a:cubicBezTo>
                    <a:pt x="184" y="0"/>
                    <a:pt x="184" y="0"/>
                    <a:pt x="184" y="0"/>
                  </a:cubicBezTo>
                  <a:cubicBezTo>
                    <a:pt x="69" y="0"/>
                    <a:pt x="69" y="0"/>
                    <a:pt x="69" y="0"/>
                  </a:cubicBezTo>
                  <a:cubicBezTo>
                    <a:pt x="59" y="0"/>
                    <a:pt x="50" y="7"/>
                    <a:pt x="47" y="17"/>
                  </a:cubicBezTo>
                  <a:cubicBezTo>
                    <a:pt x="1" y="190"/>
                    <a:pt x="1" y="190"/>
                    <a:pt x="1" y="190"/>
                  </a:cubicBezTo>
                  <a:cubicBezTo>
                    <a:pt x="0" y="192"/>
                    <a:pt x="0" y="194"/>
                    <a:pt x="0" y="196"/>
                  </a:cubicBezTo>
                  <a:cubicBezTo>
                    <a:pt x="0" y="276"/>
                    <a:pt x="0" y="276"/>
                    <a:pt x="0" y="276"/>
                  </a:cubicBezTo>
                  <a:cubicBezTo>
                    <a:pt x="0" y="302"/>
                    <a:pt x="21" y="323"/>
                    <a:pt x="46" y="323"/>
                  </a:cubicBezTo>
                  <a:cubicBezTo>
                    <a:pt x="323" y="323"/>
                    <a:pt x="323" y="323"/>
                    <a:pt x="323" y="323"/>
                  </a:cubicBezTo>
                  <a:cubicBezTo>
                    <a:pt x="348" y="323"/>
                    <a:pt x="369" y="302"/>
                    <a:pt x="369" y="276"/>
                  </a:cubicBezTo>
                  <a:cubicBezTo>
                    <a:pt x="369" y="196"/>
                    <a:pt x="369" y="196"/>
                    <a:pt x="369" y="196"/>
                  </a:cubicBezTo>
                  <a:cubicBezTo>
                    <a:pt x="369" y="194"/>
                    <a:pt x="368" y="192"/>
                    <a:pt x="368" y="190"/>
                  </a:cubicBezTo>
                  <a:close/>
                  <a:moveTo>
                    <a:pt x="346" y="276"/>
                  </a:moveTo>
                  <a:cubicBezTo>
                    <a:pt x="346" y="289"/>
                    <a:pt x="335" y="299"/>
                    <a:pt x="323" y="299"/>
                  </a:cubicBezTo>
                  <a:cubicBezTo>
                    <a:pt x="46" y="299"/>
                    <a:pt x="46" y="299"/>
                    <a:pt x="46" y="299"/>
                  </a:cubicBezTo>
                  <a:cubicBezTo>
                    <a:pt x="34" y="299"/>
                    <a:pt x="23" y="289"/>
                    <a:pt x="23" y="276"/>
                  </a:cubicBezTo>
                  <a:cubicBezTo>
                    <a:pt x="23" y="196"/>
                    <a:pt x="23" y="196"/>
                    <a:pt x="23" y="196"/>
                  </a:cubicBezTo>
                  <a:cubicBezTo>
                    <a:pt x="69" y="23"/>
                    <a:pt x="69" y="23"/>
                    <a:pt x="69" y="23"/>
                  </a:cubicBezTo>
                  <a:cubicBezTo>
                    <a:pt x="299" y="23"/>
                    <a:pt x="299" y="23"/>
                    <a:pt x="299" y="23"/>
                  </a:cubicBezTo>
                  <a:cubicBezTo>
                    <a:pt x="346" y="196"/>
                    <a:pt x="346" y="196"/>
                    <a:pt x="346" y="196"/>
                  </a:cubicBezTo>
                  <a:lnTo>
                    <a:pt x="346" y="276"/>
                  </a:ln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1" name="Freeform 9"/>
            <p:cNvSpPr>
              <a:spLocks noEditPoints="1"/>
            </p:cNvSpPr>
            <p:nvPr/>
          </p:nvSpPr>
          <p:spPr bwMode="auto">
            <a:xfrm>
              <a:off x="8461376" y="8466137"/>
              <a:ext cx="1055689" cy="776288"/>
            </a:xfrm>
            <a:custGeom>
              <a:avLst/>
              <a:gdLst>
                <a:gd name="T0" fmla="*/ 229 w 281"/>
                <a:gd name="T1" fmla="*/ 0 h 207"/>
                <a:gd name="T2" fmla="*/ 51 w 281"/>
                <a:gd name="T3" fmla="*/ 0 h 207"/>
                <a:gd name="T4" fmla="*/ 40 w 281"/>
                <a:gd name="T5" fmla="*/ 9 h 207"/>
                <a:gd name="T6" fmla="*/ 0 w 281"/>
                <a:gd name="T7" fmla="*/ 147 h 207"/>
                <a:gd name="T8" fmla="*/ 2 w 281"/>
                <a:gd name="T9" fmla="*/ 157 h 207"/>
                <a:gd name="T10" fmla="*/ 12 w 281"/>
                <a:gd name="T11" fmla="*/ 161 h 207"/>
                <a:gd name="T12" fmla="*/ 45 w 281"/>
                <a:gd name="T13" fmla="*/ 161 h 207"/>
                <a:gd name="T14" fmla="*/ 58 w 281"/>
                <a:gd name="T15" fmla="*/ 161 h 207"/>
                <a:gd name="T16" fmla="*/ 64 w 281"/>
                <a:gd name="T17" fmla="*/ 161 h 207"/>
                <a:gd name="T18" fmla="*/ 81 w 281"/>
                <a:gd name="T19" fmla="*/ 195 h 207"/>
                <a:gd name="T20" fmla="*/ 101 w 281"/>
                <a:gd name="T21" fmla="*/ 207 h 207"/>
                <a:gd name="T22" fmla="*/ 179 w 281"/>
                <a:gd name="T23" fmla="*/ 207 h 207"/>
                <a:gd name="T24" fmla="*/ 200 w 281"/>
                <a:gd name="T25" fmla="*/ 195 h 207"/>
                <a:gd name="T26" fmla="*/ 217 w 281"/>
                <a:gd name="T27" fmla="*/ 161 h 207"/>
                <a:gd name="T28" fmla="*/ 223 w 281"/>
                <a:gd name="T29" fmla="*/ 161 h 207"/>
                <a:gd name="T30" fmla="*/ 236 w 281"/>
                <a:gd name="T31" fmla="*/ 161 h 207"/>
                <a:gd name="T32" fmla="*/ 269 w 281"/>
                <a:gd name="T33" fmla="*/ 161 h 207"/>
                <a:gd name="T34" fmla="*/ 278 w 281"/>
                <a:gd name="T35" fmla="*/ 157 h 207"/>
                <a:gd name="T36" fmla="*/ 280 w 281"/>
                <a:gd name="T37" fmla="*/ 147 h 207"/>
                <a:gd name="T38" fmla="*/ 241 w 281"/>
                <a:gd name="T39" fmla="*/ 9 h 207"/>
                <a:gd name="T40" fmla="*/ 229 w 281"/>
                <a:gd name="T41" fmla="*/ 0 h 207"/>
                <a:gd name="T42" fmla="*/ 236 w 281"/>
                <a:gd name="T43" fmla="*/ 138 h 207"/>
                <a:gd name="T44" fmla="*/ 217 w 281"/>
                <a:gd name="T45" fmla="*/ 138 h 207"/>
                <a:gd name="T46" fmla="*/ 196 w 281"/>
                <a:gd name="T47" fmla="*/ 151 h 207"/>
                <a:gd name="T48" fmla="*/ 179 w 281"/>
                <a:gd name="T49" fmla="*/ 184 h 207"/>
                <a:gd name="T50" fmla="*/ 101 w 281"/>
                <a:gd name="T51" fmla="*/ 184 h 207"/>
                <a:gd name="T52" fmla="*/ 85 w 281"/>
                <a:gd name="T53" fmla="*/ 151 h 207"/>
                <a:gd name="T54" fmla="*/ 64 w 281"/>
                <a:gd name="T55" fmla="*/ 138 h 207"/>
                <a:gd name="T56" fmla="*/ 45 w 281"/>
                <a:gd name="T57" fmla="*/ 138 h 207"/>
                <a:gd name="T58" fmla="*/ 18 w 281"/>
                <a:gd name="T59" fmla="*/ 138 h 207"/>
                <a:gd name="T60" fmla="*/ 51 w 281"/>
                <a:gd name="T61" fmla="*/ 12 h 207"/>
                <a:gd name="T62" fmla="*/ 229 w 281"/>
                <a:gd name="T63" fmla="*/ 12 h 207"/>
                <a:gd name="T64" fmla="*/ 263 w 281"/>
                <a:gd name="T65" fmla="*/ 138 h 207"/>
                <a:gd name="T66" fmla="*/ 236 w 281"/>
                <a:gd name="T67" fmla="*/ 13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1" h="207">
                  <a:moveTo>
                    <a:pt x="229" y="0"/>
                  </a:moveTo>
                  <a:cubicBezTo>
                    <a:pt x="51" y="0"/>
                    <a:pt x="51" y="0"/>
                    <a:pt x="51" y="0"/>
                  </a:cubicBezTo>
                  <a:cubicBezTo>
                    <a:pt x="46" y="0"/>
                    <a:pt x="41" y="4"/>
                    <a:pt x="40" y="9"/>
                  </a:cubicBezTo>
                  <a:cubicBezTo>
                    <a:pt x="0" y="147"/>
                    <a:pt x="0" y="147"/>
                    <a:pt x="0" y="147"/>
                  </a:cubicBezTo>
                  <a:cubicBezTo>
                    <a:pt x="0" y="150"/>
                    <a:pt x="0" y="154"/>
                    <a:pt x="2" y="157"/>
                  </a:cubicBezTo>
                  <a:cubicBezTo>
                    <a:pt x="5" y="160"/>
                    <a:pt x="8" y="161"/>
                    <a:pt x="12" y="161"/>
                  </a:cubicBezTo>
                  <a:cubicBezTo>
                    <a:pt x="45" y="161"/>
                    <a:pt x="45" y="161"/>
                    <a:pt x="45" y="161"/>
                  </a:cubicBezTo>
                  <a:cubicBezTo>
                    <a:pt x="58" y="161"/>
                    <a:pt x="58" y="161"/>
                    <a:pt x="58" y="161"/>
                  </a:cubicBezTo>
                  <a:cubicBezTo>
                    <a:pt x="64" y="161"/>
                    <a:pt x="64" y="161"/>
                    <a:pt x="64" y="161"/>
                  </a:cubicBezTo>
                  <a:cubicBezTo>
                    <a:pt x="81" y="195"/>
                    <a:pt x="81" y="195"/>
                    <a:pt x="81" y="195"/>
                  </a:cubicBezTo>
                  <a:cubicBezTo>
                    <a:pt x="85" y="203"/>
                    <a:pt x="93" y="207"/>
                    <a:pt x="101" y="207"/>
                  </a:cubicBezTo>
                  <a:cubicBezTo>
                    <a:pt x="179" y="207"/>
                    <a:pt x="179" y="207"/>
                    <a:pt x="179" y="207"/>
                  </a:cubicBezTo>
                  <a:cubicBezTo>
                    <a:pt x="188" y="207"/>
                    <a:pt x="196" y="203"/>
                    <a:pt x="200" y="195"/>
                  </a:cubicBezTo>
                  <a:cubicBezTo>
                    <a:pt x="217" y="161"/>
                    <a:pt x="217" y="161"/>
                    <a:pt x="217" y="161"/>
                  </a:cubicBezTo>
                  <a:cubicBezTo>
                    <a:pt x="223" y="161"/>
                    <a:pt x="223" y="161"/>
                    <a:pt x="223" y="161"/>
                  </a:cubicBezTo>
                  <a:cubicBezTo>
                    <a:pt x="236" y="161"/>
                    <a:pt x="236" y="161"/>
                    <a:pt x="236" y="161"/>
                  </a:cubicBezTo>
                  <a:cubicBezTo>
                    <a:pt x="269" y="161"/>
                    <a:pt x="269" y="161"/>
                    <a:pt x="269" y="161"/>
                  </a:cubicBezTo>
                  <a:cubicBezTo>
                    <a:pt x="273" y="161"/>
                    <a:pt x="276" y="160"/>
                    <a:pt x="278" y="157"/>
                  </a:cubicBezTo>
                  <a:cubicBezTo>
                    <a:pt x="280" y="154"/>
                    <a:pt x="281" y="150"/>
                    <a:pt x="280" y="147"/>
                  </a:cubicBezTo>
                  <a:cubicBezTo>
                    <a:pt x="241" y="9"/>
                    <a:pt x="241" y="9"/>
                    <a:pt x="241" y="9"/>
                  </a:cubicBezTo>
                  <a:cubicBezTo>
                    <a:pt x="239" y="4"/>
                    <a:pt x="235" y="0"/>
                    <a:pt x="229" y="0"/>
                  </a:cubicBezTo>
                  <a:close/>
                  <a:moveTo>
                    <a:pt x="236" y="138"/>
                  </a:moveTo>
                  <a:cubicBezTo>
                    <a:pt x="217" y="138"/>
                    <a:pt x="217" y="138"/>
                    <a:pt x="217" y="138"/>
                  </a:cubicBezTo>
                  <a:cubicBezTo>
                    <a:pt x="208" y="138"/>
                    <a:pt x="200" y="143"/>
                    <a:pt x="196" y="151"/>
                  </a:cubicBezTo>
                  <a:cubicBezTo>
                    <a:pt x="179" y="184"/>
                    <a:pt x="179" y="184"/>
                    <a:pt x="179" y="184"/>
                  </a:cubicBezTo>
                  <a:cubicBezTo>
                    <a:pt x="101" y="184"/>
                    <a:pt x="101" y="184"/>
                    <a:pt x="101" y="184"/>
                  </a:cubicBezTo>
                  <a:cubicBezTo>
                    <a:pt x="85" y="151"/>
                    <a:pt x="85" y="151"/>
                    <a:pt x="85" y="151"/>
                  </a:cubicBezTo>
                  <a:cubicBezTo>
                    <a:pt x="81" y="143"/>
                    <a:pt x="73" y="138"/>
                    <a:pt x="64" y="138"/>
                  </a:cubicBezTo>
                  <a:cubicBezTo>
                    <a:pt x="45" y="138"/>
                    <a:pt x="45" y="138"/>
                    <a:pt x="45" y="138"/>
                  </a:cubicBezTo>
                  <a:cubicBezTo>
                    <a:pt x="18" y="138"/>
                    <a:pt x="18" y="138"/>
                    <a:pt x="18" y="138"/>
                  </a:cubicBezTo>
                  <a:cubicBezTo>
                    <a:pt x="51" y="12"/>
                    <a:pt x="51" y="12"/>
                    <a:pt x="51" y="12"/>
                  </a:cubicBezTo>
                  <a:cubicBezTo>
                    <a:pt x="229" y="12"/>
                    <a:pt x="229" y="12"/>
                    <a:pt x="229" y="12"/>
                  </a:cubicBezTo>
                  <a:cubicBezTo>
                    <a:pt x="263" y="138"/>
                    <a:pt x="263" y="138"/>
                    <a:pt x="263" y="138"/>
                  </a:cubicBezTo>
                  <a:lnTo>
                    <a:pt x="236" y="138"/>
                  </a:ln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4" name="Group 81"/>
          <p:cNvGrpSpPr/>
          <p:nvPr/>
        </p:nvGrpSpPr>
        <p:grpSpPr>
          <a:xfrm>
            <a:off x="9536700" y="2689058"/>
            <a:ext cx="432364" cy="330459"/>
            <a:chOff x="5516563" y="84138"/>
            <a:chExt cx="1414463" cy="1081087"/>
          </a:xfrm>
          <a:solidFill>
            <a:schemeClr val="bg1"/>
          </a:solidFill>
        </p:grpSpPr>
        <p:sp>
          <p:nvSpPr>
            <p:cNvPr id="83" name="Freeform 13"/>
            <p:cNvSpPr>
              <a:spLocks noEditPoints="1"/>
            </p:cNvSpPr>
            <p:nvPr/>
          </p:nvSpPr>
          <p:spPr bwMode="auto">
            <a:xfrm>
              <a:off x="5688013" y="249238"/>
              <a:ext cx="896938" cy="698500"/>
            </a:xfrm>
            <a:custGeom>
              <a:avLst/>
              <a:gdLst>
                <a:gd name="T0" fmla="*/ 214 w 239"/>
                <a:gd name="T1" fmla="*/ 9 h 186"/>
                <a:gd name="T2" fmla="*/ 120 w 239"/>
                <a:gd name="T3" fmla="*/ 0 h 186"/>
                <a:gd name="T4" fmla="*/ 26 w 239"/>
                <a:gd name="T5" fmla="*/ 9 h 186"/>
                <a:gd name="T6" fmla="*/ 17 w 239"/>
                <a:gd name="T7" fmla="*/ 17 h 186"/>
                <a:gd name="T8" fmla="*/ 17 w 239"/>
                <a:gd name="T9" fmla="*/ 169 h 186"/>
                <a:gd name="T10" fmla="*/ 26 w 239"/>
                <a:gd name="T11" fmla="*/ 177 h 186"/>
                <a:gd name="T12" fmla="*/ 120 w 239"/>
                <a:gd name="T13" fmla="*/ 186 h 186"/>
                <a:gd name="T14" fmla="*/ 214 w 239"/>
                <a:gd name="T15" fmla="*/ 177 h 186"/>
                <a:gd name="T16" fmla="*/ 222 w 239"/>
                <a:gd name="T17" fmla="*/ 169 h 186"/>
                <a:gd name="T18" fmla="*/ 222 w 239"/>
                <a:gd name="T19" fmla="*/ 17 h 186"/>
                <a:gd name="T20" fmla="*/ 214 w 239"/>
                <a:gd name="T21" fmla="*/ 9 h 186"/>
                <a:gd name="T22" fmla="*/ 211 w 239"/>
                <a:gd name="T23" fmla="*/ 165 h 186"/>
                <a:gd name="T24" fmla="*/ 28 w 239"/>
                <a:gd name="T25" fmla="*/ 165 h 186"/>
                <a:gd name="T26" fmla="*/ 28 w 239"/>
                <a:gd name="T27" fmla="*/ 21 h 186"/>
                <a:gd name="T28" fmla="*/ 211 w 239"/>
                <a:gd name="T29" fmla="*/ 21 h 186"/>
                <a:gd name="T30" fmla="*/ 211 w 239"/>
                <a:gd name="T31" fmla="*/ 16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9" h="186">
                  <a:moveTo>
                    <a:pt x="214" y="9"/>
                  </a:moveTo>
                  <a:cubicBezTo>
                    <a:pt x="182" y="3"/>
                    <a:pt x="151" y="0"/>
                    <a:pt x="120" y="0"/>
                  </a:cubicBezTo>
                  <a:cubicBezTo>
                    <a:pt x="88" y="0"/>
                    <a:pt x="57" y="3"/>
                    <a:pt x="26" y="9"/>
                  </a:cubicBezTo>
                  <a:cubicBezTo>
                    <a:pt x="22" y="10"/>
                    <a:pt x="18" y="13"/>
                    <a:pt x="17" y="17"/>
                  </a:cubicBezTo>
                  <a:cubicBezTo>
                    <a:pt x="0" y="67"/>
                    <a:pt x="0" y="118"/>
                    <a:pt x="17" y="169"/>
                  </a:cubicBezTo>
                  <a:cubicBezTo>
                    <a:pt x="18" y="173"/>
                    <a:pt x="22" y="176"/>
                    <a:pt x="26" y="177"/>
                  </a:cubicBezTo>
                  <a:cubicBezTo>
                    <a:pt x="57" y="183"/>
                    <a:pt x="88" y="186"/>
                    <a:pt x="120" y="186"/>
                  </a:cubicBezTo>
                  <a:cubicBezTo>
                    <a:pt x="151" y="186"/>
                    <a:pt x="182" y="183"/>
                    <a:pt x="214" y="177"/>
                  </a:cubicBezTo>
                  <a:cubicBezTo>
                    <a:pt x="218" y="176"/>
                    <a:pt x="221" y="173"/>
                    <a:pt x="222" y="169"/>
                  </a:cubicBezTo>
                  <a:cubicBezTo>
                    <a:pt x="239" y="118"/>
                    <a:pt x="239" y="67"/>
                    <a:pt x="222" y="17"/>
                  </a:cubicBezTo>
                  <a:cubicBezTo>
                    <a:pt x="221" y="13"/>
                    <a:pt x="218" y="10"/>
                    <a:pt x="214" y="9"/>
                  </a:cubicBezTo>
                  <a:close/>
                  <a:moveTo>
                    <a:pt x="211" y="165"/>
                  </a:moveTo>
                  <a:cubicBezTo>
                    <a:pt x="150" y="178"/>
                    <a:pt x="89" y="178"/>
                    <a:pt x="28" y="165"/>
                  </a:cubicBezTo>
                  <a:cubicBezTo>
                    <a:pt x="12" y="117"/>
                    <a:pt x="12" y="69"/>
                    <a:pt x="28" y="21"/>
                  </a:cubicBezTo>
                  <a:cubicBezTo>
                    <a:pt x="89" y="8"/>
                    <a:pt x="150" y="8"/>
                    <a:pt x="211" y="21"/>
                  </a:cubicBezTo>
                  <a:cubicBezTo>
                    <a:pt x="227" y="69"/>
                    <a:pt x="227" y="117"/>
                    <a:pt x="211" y="165"/>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4" name="Freeform 14"/>
            <p:cNvSpPr>
              <a:spLocks noEditPoints="1"/>
            </p:cNvSpPr>
            <p:nvPr/>
          </p:nvSpPr>
          <p:spPr bwMode="auto">
            <a:xfrm>
              <a:off x="5516563" y="84138"/>
              <a:ext cx="1414463" cy="1081087"/>
            </a:xfrm>
            <a:custGeom>
              <a:avLst/>
              <a:gdLst>
                <a:gd name="T0" fmla="*/ 359 w 377"/>
                <a:gd name="T1" fmla="*/ 27 h 288"/>
                <a:gd name="T2" fmla="*/ 340 w 377"/>
                <a:gd name="T3" fmla="*/ 9 h 288"/>
                <a:gd name="T4" fmla="*/ 189 w 377"/>
                <a:gd name="T5" fmla="*/ 0 h 288"/>
                <a:gd name="T6" fmla="*/ 37 w 377"/>
                <a:gd name="T7" fmla="*/ 9 h 288"/>
                <a:gd name="T8" fmla="*/ 18 w 377"/>
                <a:gd name="T9" fmla="*/ 27 h 288"/>
                <a:gd name="T10" fmla="*/ 18 w 377"/>
                <a:gd name="T11" fmla="*/ 250 h 288"/>
                <a:gd name="T12" fmla="*/ 37 w 377"/>
                <a:gd name="T13" fmla="*/ 267 h 288"/>
                <a:gd name="T14" fmla="*/ 110 w 377"/>
                <a:gd name="T15" fmla="*/ 274 h 288"/>
                <a:gd name="T16" fmla="*/ 108 w 377"/>
                <a:gd name="T17" fmla="*/ 276 h 288"/>
                <a:gd name="T18" fmla="*/ 189 w 377"/>
                <a:gd name="T19" fmla="*/ 288 h 288"/>
                <a:gd name="T20" fmla="*/ 269 w 377"/>
                <a:gd name="T21" fmla="*/ 276 h 288"/>
                <a:gd name="T22" fmla="*/ 267 w 377"/>
                <a:gd name="T23" fmla="*/ 274 h 288"/>
                <a:gd name="T24" fmla="*/ 340 w 377"/>
                <a:gd name="T25" fmla="*/ 267 h 288"/>
                <a:gd name="T26" fmla="*/ 359 w 377"/>
                <a:gd name="T27" fmla="*/ 250 h 288"/>
                <a:gd name="T28" fmla="*/ 359 w 377"/>
                <a:gd name="T29" fmla="*/ 27 h 288"/>
                <a:gd name="T30" fmla="*/ 337 w 377"/>
                <a:gd name="T31" fmla="*/ 244 h 288"/>
                <a:gd name="T32" fmla="*/ 40 w 377"/>
                <a:gd name="T33" fmla="*/ 244 h 288"/>
                <a:gd name="T34" fmla="*/ 40 w 377"/>
                <a:gd name="T35" fmla="*/ 32 h 288"/>
                <a:gd name="T36" fmla="*/ 337 w 377"/>
                <a:gd name="T37" fmla="*/ 32 h 288"/>
                <a:gd name="T38" fmla="*/ 337 w 377"/>
                <a:gd name="T39" fmla="*/ 24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7" h="288">
                  <a:moveTo>
                    <a:pt x="359" y="27"/>
                  </a:moveTo>
                  <a:cubicBezTo>
                    <a:pt x="357" y="17"/>
                    <a:pt x="349" y="10"/>
                    <a:pt x="340" y="9"/>
                  </a:cubicBezTo>
                  <a:cubicBezTo>
                    <a:pt x="290" y="3"/>
                    <a:pt x="239" y="0"/>
                    <a:pt x="189" y="0"/>
                  </a:cubicBezTo>
                  <a:cubicBezTo>
                    <a:pt x="138" y="0"/>
                    <a:pt x="87" y="3"/>
                    <a:pt x="37" y="9"/>
                  </a:cubicBezTo>
                  <a:cubicBezTo>
                    <a:pt x="28" y="10"/>
                    <a:pt x="20" y="17"/>
                    <a:pt x="18" y="27"/>
                  </a:cubicBezTo>
                  <a:cubicBezTo>
                    <a:pt x="0" y="101"/>
                    <a:pt x="0" y="176"/>
                    <a:pt x="18" y="250"/>
                  </a:cubicBezTo>
                  <a:cubicBezTo>
                    <a:pt x="20" y="259"/>
                    <a:pt x="28" y="266"/>
                    <a:pt x="37" y="267"/>
                  </a:cubicBezTo>
                  <a:cubicBezTo>
                    <a:pt x="61" y="270"/>
                    <a:pt x="86" y="272"/>
                    <a:pt x="110" y="274"/>
                  </a:cubicBezTo>
                  <a:cubicBezTo>
                    <a:pt x="109" y="275"/>
                    <a:pt x="108" y="275"/>
                    <a:pt x="108" y="276"/>
                  </a:cubicBezTo>
                  <a:cubicBezTo>
                    <a:pt x="108" y="283"/>
                    <a:pt x="144" y="288"/>
                    <a:pt x="189" y="288"/>
                  </a:cubicBezTo>
                  <a:cubicBezTo>
                    <a:pt x="233" y="288"/>
                    <a:pt x="269" y="283"/>
                    <a:pt x="269" y="276"/>
                  </a:cubicBezTo>
                  <a:cubicBezTo>
                    <a:pt x="269" y="275"/>
                    <a:pt x="268" y="275"/>
                    <a:pt x="267" y="274"/>
                  </a:cubicBezTo>
                  <a:cubicBezTo>
                    <a:pt x="291" y="272"/>
                    <a:pt x="316" y="270"/>
                    <a:pt x="340" y="267"/>
                  </a:cubicBezTo>
                  <a:cubicBezTo>
                    <a:pt x="349" y="266"/>
                    <a:pt x="357" y="259"/>
                    <a:pt x="359" y="250"/>
                  </a:cubicBezTo>
                  <a:cubicBezTo>
                    <a:pt x="377" y="176"/>
                    <a:pt x="377" y="101"/>
                    <a:pt x="359" y="27"/>
                  </a:cubicBezTo>
                  <a:close/>
                  <a:moveTo>
                    <a:pt x="337" y="244"/>
                  </a:moveTo>
                  <a:cubicBezTo>
                    <a:pt x="238" y="256"/>
                    <a:pt x="139" y="256"/>
                    <a:pt x="40" y="244"/>
                  </a:cubicBezTo>
                  <a:cubicBezTo>
                    <a:pt x="23" y="174"/>
                    <a:pt x="23" y="103"/>
                    <a:pt x="40" y="32"/>
                  </a:cubicBezTo>
                  <a:cubicBezTo>
                    <a:pt x="139" y="20"/>
                    <a:pt x="238" y="20"/>
                    <a:pt x="337" y="32"/>
                  </a:cubicBezTo>
                  <a:cubicBezTo>
                    <a:pt x="354" y="103"/>
                    <a:pt x="354" y="174"/>
                    <a:pt x="337" y="244"/>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5" name="Freeform 15"/>
            <p:cNvSpPr>
              <a:spLocks noEditPoints="1"/>
            </p:cNvSpPr>
            <p:nvPr/>
          </p:nvSpPr>
          <p:spPr bwMode="auto">
            <a:xfrm>
              <a:off x="6611938" y="301625"/>
              <a:ext cx="131763" cy="128587"/>
            </a:xfrm>
            <a:custGeom>
              <a:avLst/>
              <a:gdLst>
                <a:gd name="T0" fmla="*/ 17 w 35"/>
                <a:gd name="T1" fmla="*/ 34 h 34"/>
                <a:gd name="T2" fmla="*/ 35 w 35"/>
                <a:gd name="T3" fmla="*/ 17 h 34"/>
                <a:gd name="T4" fmla="*/ 17 w 35"/>
                <a:gd name="T5" fmla="*/ 0 h 34"/>
                <a:gd name="T6" fmla="*/ 0 w 35"/>
                <a:gd name="T7" fmla="*/ 17 h 34"/>
                <a:gd name="T8" fmla="*/ 17 w 35"/>
                <a:gd name="T9" fmla="*/ 34 h 34"/>
                <a:gd name="T10" fmla="*/ 17 w 35"/>
                <a:gd name="T11" fmla="*/ 11 h 34"/>
                <a:gd name="T12" fmla="*/ 23 w 35"/>
                <a:gd name="T13" fmla="*/ 17 h 34"/>
                <a:gd name="T14" fmla="*/ 17 w 35"/>
                <a:gd name="T15" fmla="*/ 23 h 34"/>
                <a:gd name="T16" fmla="*/ 12 w 35"/>
                <a:gd name="T17" fmla="*/ 17 h 34"/>
                <a:gd name="T18" fmla="*/ 17 w 35"/>
                <a:gd name="T19" fmla="*/ 1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7" y="34"/>
                  </a:moveTo>
                  <a:cubicBezTo>
                    <a:pt x="27" y="34"/>
                    <a:pt x="35" y="26"/>
                    <a:pt x="35" y="17"/>
                  </a:cubicBezTo>
                  <a:cubicBezTo>
                    <a:pt x="35" y="7"/>
                    <a:pt x="27" y="0"/>
                    <a:pt x="17" y="0"/>
                  </a:cubicBezTo>
                  <a:cubicBezTo>
                    <a:pt x="8" y="0"/>
                    <a:pt x="0" y="7"/>
                    <a:pt x="0" y="17"/>
                  </a:cubicBezTo>
                  <a:cubicBezTo>
                    <a:pt x="0" y="26"/>
                    <a:pt x="8" y="34"/>
                    <a:pt x="17" y="34"/>
                  </a:cubicBezTo>
                  <a:close/>
                  <a:moveTo>
                    <a:pt x="17" y="11"/>
                  </a:moveTo>
                  <a:cubicBezTo>
                    <a:pt x="21" y="11"/>
                    <a:pt x="23" y="14"/>
                    <a:pt x="23" y="17"/>
                  </a:cubicBezTo>
                  <a:cubicBezTo>
                    <a:pt x="23" y="20"/>
                    <a:pt x="21" y="23"/>
                    <a:pt x="17" y="23"/>
                  </a:cubicBezTo>
                  <a:cubicBezTo>
                    <a:pt x="14" y="23"/>
                    <a:pt x="12" y="20"/>
                    <a:pt x="12" y="17"/>
                  </a:cubicBezTo>
                  <a:cubicBezTo>
                    <a:pt x="12" y="14"/>
                    <a:pt x="14" y="11"/>
                    <a:pt x="17" y="11"/>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6" name="Freeform 16"/>
            <p:cNvSpPr>
              <a:spLocks/>
            </p:cNvSpPr>
            <p:nvPr/>
          </p:nvSpPr>
          <p:spPr bwMode="auto">
            <a:xfrm>
              <a:off x="6570663" y="860425"/>
              <a:ext cx="173038" cy="46037"/>
            </a:xfrm>
            <a:custGeom>
              <a:avLst/>
              <a:gdLst>
                <a:gd name="T0" fmla="*/ 40 w 46"/>
                <a:gd name="T1" fmla="*/ 0 h 12"/>
                <a:gd name="T2" fmla="*/ 5 w 46"/>
                <a:gd name="T3" fmla="*/ 0 h 12"/>
                <a:gd name="T4" fmla="*/ 0 w 46"/>
                <a:gd name="T5" fmla="*/ 6 h 12"/>
                <a:gd name="T6" fmla="*/ 5 w 46"/>
                <a:gd name="T7" fmla="*/ 12 h 12"/>
                <a:gd name="T8" fmla="*/ 40 w 46"/>
                <a:gd name="T9" fmla="*/ 12 h 12"/>
                <a:gd name="T10" fmla="*/ 46 w 46"/>
                <a:gd name="T11" fmla="*/ 6 h 12"/>
                <a:gd name="T12" fmla="*/ 40 w 4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6" h="12">
                  <a:moveTo>
                    <a:pt x="40" y="0"/>
                  </a:moveTo>
                  <a:cubicBezTo>
                    <a:pt x="5" y="0"/>
                    <a:pt x="5" y="0"/>
                    <a:pt x="5" y="0"/>
                  </a:cubicBezTo>
                  <a:cubicBezTo>
                    <a:pt x="2" y="0"/>
                    <a:pt x="0" y="3"/>
                    <a:pt x="0" y="6"/>
                  </a:cubicBezTo>
                  <a:cubicBezTo>
                    <a:pt x="0" y="9"/>
                    <a:pt x="2" y="12"/>
                    <a:pt x="5" y="12"/>
                  </a:cubicBezTo>
                  <a:cubicBezTo>
                    <a:pt x="40" y="12"/>
                    <a:pt x="40" y="12"/>
                    <a:pt x="40" y="12"/>
                  </a:cubicBezTo>
                  <a:cubicBezTo>
                    <a:pt x="43" y="12"/>
                    <a:pt x="46" y="9"/>
                    <a:pt x="46" y="6"/>
                  </a:cubicBezTo>
                  <a:cubicBezTo>
                    <a:pt x="46" y="3"/>
                    <a:pt x="43" y="0"/>
                    <a:pt x="40" y="0"/>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7" name="Freeform 17"/>
            <p:cNvSpPr>
              <a:spLocks/>
            </p:cNvSpPr>
            <p:nvPr/>
          </p:nvSpPr>
          <p:spPr bwMode="auto">
            <a:xfrm>
              <a:off x="6611938" y="733425"/>
              <a:ext cx="173038" cy="41275"/>
            </a:xfrm>
            <a:custGeom>
              <a:avLst/>
              <a:gdLst>
                <a:gd name="T0" fmla="*/ 40 w 46"/>
                <a:gd name="T1" fmla="*/ 0 h 11"/>
                <a:gd name="T2" fmla="*/ 6 w 46"/>
                <a:gd name="T3" fmla="*/ 0 h 11"/>
                <a:gd name="T4" fmla="*/ 0 w 46"/>
                <a:gd name="T5" fmla="*/ 5 h 11"/>
                <a:gd name="T6" fmla="*/ 6 w 46"/>
                <a:gd name="T7" fmla="*/ 11 h 11"/>
                <a:gd name="T8" fmla="*/ 40 w 46"/>
                <a:gd name="T9" fmla="*/ 11 h 11"/>
                <a:gd name="T10" fmla="*/ 46 w 46"/>
                <a:gd name="T11" fmla="*/ 5 h 11"/>
                <a:gd name="T12" fmla="*/ 40 w 4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46" h="11">
                  <a:moveTo>
                    <a:pt x="40" y="0"/>
                  </a:moveTo>
                  <a:cubicBezTo>
                    <a:pt x="6" y="0"/>
                    <a:pt x="6" y="0"/>
                    <a:pt x="6" y="0"/>
                  </a:cubicBezTo>
                  <a:cubicBezTo>
                    <a:pt x="3" y="0"/>
                    <a:pt x="0" y="2"/>
                    <a:pt x="0" y="5"/>
                  </a:cubicBezTo>
                  <a:cubicBezTo>
                    <a:pt x="0" y="9"/>
                    <a:pt x="3" y="11"/>
                    <a:pt x="6" y="11"/>
                  </a:cubicBezTo>
                  <a:cubicBezTo>
                    <a:pt x="40" y="11"/>
                    <a:pt x="40" y="11"/>
                    <a:pt x="40" y="11"/>
                  </a:cubicBezTo>
                  <a:cubicBezTo>
                    <a:pt x="44" y="11"/>
                    <a:pt x="46" y="9"/>
                    <a:pt x="46" y="5"/>
                  </a:cubicBezTo>
                  <a:cubicBezTo>
                    <a:pt x="46" y="2"/>
                    <a:pt x="44" y="0"/>
                    <a:pt x="40" y="0"/>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8" name="Freeform 18"/>
            <p:cNvSpPr>
              <a:spLocks/>
            </p:cNvSpPr>
            <p:nvPr/>
          </p:nvSpPr>
          <p:spPr bwMode="auto">
            <a:xfrm>
              <a:off x="6611938" y="601663"/>
              <a:ext cx="173038" cy="46037"/>
            </a:xfrm>
            <a:custGeom>
              <a:avLst/>
              <a:gdLst>
                <a:gd name="T0" fmla="*/ 40 w 46"/>
                <a:gd name="T1" fmla="*/ 0 h 12"/>
                <a:gd name="T2" fmla="*/ 6 w 46"/>
                <a:gd name="T3" fmla="*/ 0 h 12"/>
                <a:gd name="T4" fmla="*/ 0 w 46"/>
                <a:gd name="T5" fmla="*/ 6 h 12"/>
                <a:gd name="T6" fmla="*/ 6 w 46"/>
                <a:gd name="T7" fmla="*/ 12 h 12"/>
                <a:gd name="T8" fmla="*/ 40 w 46"/>
                <a:gd name="T9" fmla="*/ 12 h 12"/>
                <a:gd name="T10" fmla="*/ 46 w 46"/>
                <a:gd name="T11" fmla="*/ 6 h 12"/>
                <a:gd name="T12" fmla="*/ 40 w 4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6" h="12">
                  <a:moveTo>
                    <a:pt x="40" y="0"/>
                  </a:moveTo>
                  <a:cubicBezTo>
                    <a:pt x="6" y="0"/>
                    <a:pt x="6" y="0"/>
                    <a:pt x="6" y="0"/>
                  </a:cubicBezTo>
                  <a:cubicBezTo>
                    <a:pt x="3" y="0"/>
                    <a:pt x="0" y="3"/>
                    <a:pt x="0" y="6"/>
                  </a:cubicBezTo>
                  <a:cubicBezTo>
                    <a:pt x="0" y="9"/>
                    <a:pt x="3" y="12"/>
                    <a:pt x="6" y="12"/>
                  </a:cubicBezTo>
                  <a:cubicBezTo>
                    <a:pt x="40" y="12"/>
                    <a:pt x="40" y="12"/>
                    <a:pt x="40" y="12"/>
                  </a:cubicBezTo>
                  <a:cubicBezTo>
                    <a:pt x="44" y="12"/>
                    <a:pt x="46" y="9"/>
                    <a:pt x="46" y="6"/>
                  </a:cubicBezTo>
                  <a:cubicBezTo>
                    <a:pt x="46" y="3"/>
                    <a:pt x="44" y="0"/>
                    <a:pt x="40" y="0"/>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9" name="Freeform 19"/>
            <p:cNvSpPr>
              <a:spLocks/>
            </p:cNvSpPr>
            <p:nvPr/>
          </p:nvSpPr>
          <p:spPr bwMode="auto">
            <a:xfrm>
              <a:off x="5880100" y="422275"/>
              <a:ext cx="258763" cy="179387"/>
            </a:xfrm>
            <a:custGeom>
              <a:avLst/>
              <a:gdLst>
                <a:gd name="T0" fmla="*/ 63 w 69"/>
                <a:gd name="T1" fmla="*/ 0 h 48"/>
                <a:gd name="T2" fmla="*/ 10 w 69"/>
                <a:gd name="T3" fmla="*/ 4 h 48"/>
                <a:gd name="T4" fmla="*/ 3 w 69"/>
                <a:gd name="T5" fmla="*/ 10 h 48"/>
                <a:gd name="T6" fmla="*/ 0 w 69"/>
                <a:gd name="T7" fmla="*/ 42 h 48"/>
                <a:gd name="T8" fmla="*/ 5 w 69"/>
                <a:gd name="T9" fmla="*/ 48 h 48"/>
                <a:gd name="T10" fmla="*/ 11 w 69"/>
                <a:gd name="T11" fmla="*/ 42 h 48"/>
                <a:gd name="T12" fmla="*/ 13 w 69"/>
                <a:gd name="T13" fmla="*/ 21 h 48"/>
                <a:gd name="T14" fmla="*/ 20 w 69"/>
                <a:gd name="T15" fmla="*/ 14 h 48"/>
                <a:gd name="T16" fmla="*/ 63 w 69"/>
                <a:gd name="T17" fmla="*/ 11 h 48"/>
                <a:gd name="T18" fmla="*/ 69 w 69"/>
                <a:gd name="T19" fmla="*/ 5 h 48"/>
                <a:gd name="T20" fmla="*/ 63 w 69"/>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48">
                  <a:moveTo>
                    <a:pt x="63" y="0"/>
                  </a:moveTo>
                  <a:cubicBezTo>
                    <a:pt x="10" y="4"/>
                    <a:pt x="10" y="4"/>
                    <a:pt x="10" y="4"/>
                  </a:cubicBezTo>
                  <a:cubicBezTo>
                    <a:pt x="7" y="4"/>
                    <a:pt x="4" y="7"/>
                    <a:pt x="3" y="10"/>
                  </a:cubicBezTo>
                  <a:cubicBezTo>
                    <a:pt x="0" y="42"/>
                    <a:pt x="0" y="42"/>
                    <a:pt x="0" y="42"/>
                  </a:cubicBezTo>
                  <a:cubicBezTo>
                    <a:pt x="0" y="46"/>
                    <a:pt x="2" y="48"/>
                    <a:pt x="5" y="48"/>
                  </a:cubicBezTo>
                  <a:cubicBezTo>
                    <a:pt x="8" y="48"/>
                    <a:pt x="11" y="46"/>
                    <a:pt x="11" y="42"/>
                  </a:cubicBezTo>
                  <a:cubicBezTo>
                    <a:pt x="13" y="21"/>
                    <a:pt x="13" y="21"/>
                    <a:pt x="13" y="21"/>
                  </a:cubicBezTo>
                  <a:cubicBezTo>
                    <a:pt x="14" y="17"/>
                    <a:pt x="16" y="15"/>
                    <a:pt x="20" y="14"/>
                  </a:cubicBezTo>
                  <a:cubicBezTo>
                    <a:pt x="63" y="11"/>
                    <a:pt x="63" y="11"/>
                    <a:pt x="63" y="11"/>
                  </a:cubicBezTo>
                  <a:cubicBezTo>
                    <a:pt x="66" y="11"/>
                    <a:pt x="69" y="9"/>
                    <a:pt x="69" y="5"/>
                  </a:cubicBezTo>
                  <a:cubicBezTo>
                    <a:pt x="69" y="2"/>
                    <a:pt x="66" y="0"/>
                    <a:pt x="63" y="0"/>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5" name="Group 93"/>
          <p:cNvGrpSpPr/>
          <p:nvPr/>
        </p:nvGrpSpPr>
        <p:grpSpPr>
          <a:xfrm>
            <a:off x="1926469" y="4679962"/>
            <a:ext cx="422173" cy="356663"/>
            <a:chOff x="13828713" y="2805113"/>
            <a:chExt cx="1381125" cy="1166812"/>
          </a:xfrm>
          <a:solidFill>
            <a:schemeClr val="bg1"/>
          </a:solidFill>
        </p:grpSpPr>
        <p:sp>
          <p:nvSpPr>
            <p:cNvPr id="95" name="Freeform 10"/>
            <p:cNvSpPr>
              <a:spLocks noEditPoints="1"/>
            </p:cNvSpPr>
            <p:nvPr/>
          </p:nvSpPr>
          <p:spPr bwMode="auto">
            <a:xfrm>
              <a:off x="14173200" y="3109913"/>
              <a:ext cx="690563" cy="690562"/>
            </a:xfrm>
            <a:custGeom>
              <a:avLst/>
              <a:gdLst>
                <a:gd name="T0" fmla="*/ 92 w 184"/>
                <a:gd name="T1" fmla="*/ 0 h 184"/>
                <a:gd name="T2" fmla="*/ 0 w 184"/>
                <a:gd name="T3" fmla="*/ 92 h 184"/>
                <a:gd name="T4" fmla="*/ 92 w 184"/>
                <a:gd name="T5" fmla="*/ 184 h 184"/>
                <a:gd name="T6" fmla="*/ 184 w 184"/>
                <a:gd name="T7" fmla="*/ 92 h 184"/>
                <a:gd name="T8" fmla="*/ 92 w 184"/>
                <a:gd name="T9" fmla="*/ 0 h 184"/>
                <a:gd name="T10" fmla="*/ 144 w 184"/>
                <a:gd name="T11" fmla="*/ 137 h 184"/>
                <a:gd name="T12" fmla="*/ 47 w 184"/>
                <a:gd name="T13" fmla="*/ 144 h 184"/>
                <a:gd name="T14" fmla="*/ 39 w 184"/>
                <a:gd name="T15" fmla="*/ 47 h 184"/>
                <a:gd name="T16" fmla="*/ 137 w 184"/>
                <a:gd name="T17" fmla="*/ 39 h 184"/>
                <a:gd name="T18" fmla="*/ 144 w 184"/>
                <a:gd name="T19" fmla="*/ 13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84">
                  <a:moveTo>
                    <a:pt x="92" y="0"/>
                  </a:moveTo>
                  <a:cubicBezTo>
                    <a:pt x="41" y="0"/>
                    <a:pt x="0" y="41"/>
                    <a:pt x="0" y="92"/>
                  </a:cubicBezTo>
                  <a:cubicBezTo>
                    <a:pt x="0" y="143"/>
                    <a:pt x="41" y="184"/>
                    <a:pt x="92" y="184"/>
                  </a:cubicBezTo>
                  <a:cubicBezTo>
                    <a:pt x="143" y="184"/>
                    <a:pt x="184" y="143"/>
                    <a:pt x="184" y="92"/>
                  </a:cubicBezTo>
                  <a:cubicBezTo>
                    <a:pt x="184" y="41"/>
                    <a:pt x="143" y="0"/>
                    <a:pt x="92" y="0"/>
                  </a:cubicBezTo>
                  <a:close/>
                  <a:moveTo>
                    <a:pt x="144" y="137"/>
                  </a:moveTo>
                  <a:cubicBezTo>
                    <a:pt x="119" y="166"/>
                    <a:pt x="76" y="169"/>
                    <a:pt x="47" y="144"/>
                  </a:cubicBezTo>
                  <a:cubicBezTo>
                    <a:pt x="18" y="120"/>
                    <a:pt x="15" y="76"/>
                    <a:pt x="39" y="47"/>
                  </a:cubicBezTo>
                  <a:cubicBezTo>
                    <a:pt x="64" y="18"/>
                    <a:pt x="108" y="15"/>
                    <a:pt x="137" y="39"/>
                  </a:cubicBezTo>
                  <a:cubicBezTo>
                    <a:pt x="166" y="64"/>
                    <a:pt x="169" y="108"/>
                    <a:pt x="144" y="137"/>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6" name="Freeform 11"/>
            <p:cNvSpPr>
              <a:spLocks/>
            </p:cNvSpPr>
            <p:nvPr/>
          </p:nvSpPr>
          <p:spPr bwMode="auto">
            <a:xfrm>
              <a:off x="14346238" y="3281363"/>
              <a:ext cx="195263" cy="195262"/>
            </a:xfrm>
            <a:custGeom>
              <a:avLst/>
              <a:gdLst>
                <a:gd name="T0" fmla="*/ 46 w 52"/>
                <a:gd name="T1" fmla="*/ 0 h 52"/>
                <a:gd name="T2" fmla="*/ 0 w 52"/>
                <a:gd name="T3" fmla="*/ 46 h 52"/>
                <a:gd name="T4" fmla="*/ 0 w 52"/>
                <a:gd name="T5" fmla="*/ 46 h 52"/>
                <a:gd name="T6" fmla="*/ 6 w 52"/>
                <a:gd name="T7" fmla="*/ 52 h 52"/>
                <a:gd name="T8" fmla="*/ 11 w 52"/>
                <a:gd name="T9" fmla="*/ 46 h 52"/>
                <a:gd name="T10" fmla="*/ 11 w 52"/>
                <a:gd name="T11" fmla="*/ 46 h 52"/>
                <a:gd name="T12" fmla="*/ 46 w 52"/>
                <a:gd name="T13" fmla="*/ 11 h 52"/>
                <a:gd name="T14" fmla="*/ 52 w 52"/>
                <a:gd name="T15" fmla="*/ 6 h 52"/>
                <a:gd name="T16" fmla="*/ 46 w 52"/>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52">
                  <a:moveTo>
                    <a:pt x="46" y="0"/>
                  </a:moveTo>
                  <a:cubicBezTo>
                    <a:pt x="20" y="0"/>
                    <a:pt x="0" y="20"/>
                    <a:pt x="0" y="46"/>
                  </a:cubicBezTo>
                  <a:cubicBezTo>
                    <a:pt x="0" y="46"/>
                    <a:pt x="0" y="46"/>
                    <a:pt x="0" y="46"/>
                  </a:cubicBezTo>
                  <a:cubicBezTo>
                    <a:pt x="0" y="49"/>
                    <a:pt x="2" y="52"/>
                    <a:pt x="6" y="52"/>
                  </a:cubicBezTo>
                  <a:cubicBezTo>
                    <a:pt x="9" y="52"/>
                    <a:pt x="11" y="49"/>
                    <a:pt x="11" y="46"/>
                  </a:cubicBezTo>
                  <a:cubicBezTo>
                    <a:pt x="11" y="46"/>
                    <a:pt x="11" y="46"/>
                    <a:pt x="11" y="46"/>
                  </a:cubicBezTo>
                  <a:cubicBezTo>
                    <a:pt x="11" y="27"/>
                    <a:pt x="27" y="11"/>
                    <a:pt x="46" y="11"/>
                  </a:cubicBezTo>
                  <a:cubicBezTo>
                    <a:pt x="49" y="11"/>
                    <a:pt x="52" y="9"/>
                    <a:pt x="52" y="6"/>
                  </a:cubicBezTo>
                  <a:cubicBezTo>
                    <a:pt x="52" y="2"/>
                    <a:pt x="49" y="0"/>
                    <a:pt x="46" y="0"/>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7" name="Freeform 12"/>
            <p:cNvSpPr>
              <a:spLocks noEditPoints="1"/>
            </p:cNvSpPr>
            <p:nvPr/>
          </p:nvSpPr>
          <p:spPr bwMode="auto">
            <a:xfrm>
              <a:off x="13828713" y="2805113"/>
              <a:ext cx="1381125" cy="1166812"/>
            </a:xfrm>
            <a:custGeom>
              <a:avLst/>
              <a:gdLst>
                <a:gd name="T0" fmla="*/ 339 w 368"/>
                <a:gd name="T1" fmla="*/ 70 h 311"/>
                <a:gd name="T2" fmla="*/ 289 w 368"/>
                <a:gd name="T3" fmla="*/ 61 h 311"/>
                <a:gd name="T4" fmla="*/ 273 w 368"/>
                <a:gd name="T5" fmla="*/ 22 h 311"/>
                <a:gd name="T6" fmla="*/ 241 w 368"/>
                <a:gd name="T7" fmla="*/ 0 h 311"/>
                <a:gd name="T8" fmla="*/ 126 w 368"/>
                <a:gd name="T9" fmla="*/ 0 h 311"/>
                <a:gd name="T10" fmla="*/ 94 w 368"/>
                <a:gd name="T11" fmla="*/ 22 h 311"/>
                <a:gd name="T12" fmla="*/ 78 w 368"/>
                <a:gd name="T13" fmla="*/ 61 h 311"/>
                <a:gd name="T14" fmla="*/ 29 w 368"/>
                <a:gd name="T15" fmla="*/ 70 h 311"/>
                <a:gd name="T16" fmla="*/ 0 w 368"/>
                <a:gd name="T17" fmla="*/ 104 h 311"/>
                <a:gd name="T18" fmla="*/ 0 w 368"/>
                <a:gd name="T19" fmla="*/ 277 h 311"/>
                <a:gd name="T20" fmla="*/ 34 w 368"/>
                <a:gd name="T21" fmla="*/ 311 h 311"/>
                <a:gd name="T22" fmla="*/ 333 w 368"/>
                <a:gd name="T23" fmla="*/ 311 h 311"/>
                <a:gd name="T24" fmla="*/ 368 w 368"/>
                <a:gd name="T25" fmla="*/ 277 h 311"/>
                <a:gd name="T26" fmla="*/ 368 w 368"/>
                <a:gd name="T27" fmla="*/ 104 h 311"/>
                <a:gd name="T28" fmla="*/ 339 w 368"/>
                <a:gd name="T29" fmla="*/ 70 h 311"/>
                <a:gd name="T30" fmla="*/ 345 w 368"/>
                <a:gd name="T31" fmla="*/ 277 h 311"/>
                <a:gd name="T32" fmla="*/ 333 w 368"/>
                <a:gd name="T33" fmla="*/ 288 h 311"/>
                <a:gd name="T34" fmla="*/ 34 w 368"/>
                <a:gd name="T35" fmla="*/ 288 h 311"/>
                <a:gd name="T36" fmla="*/ 23 w 368"/>
                <a:gd name="T37" fmla="*/ 277 h 311"/>
                <a:gd name="T38" fmla="*/ 23 w 368"/>
                <a:gd name="T39" fmla="*/ 104 h 311"/>
                <a:gd name="T40" fmla="*/ 32 w 368"/>
                <a:gd name="T41" fmla="*/ 92 h 311"/>
                <a:gd name="T42" fmla="*/ 95 w 368"/>
                <a:gd name="T43" fmla="*/ 82 h 311"/>
                <a:gd name="T44" fmla="*/ 116 w 368"/>
                <a:gd name="T45" fmla="*/ 31 h 311"/>
                <a:gd name="T46" fmla="*/ 126 w 368"/>
                <a:gd name="T47" fmla="*/ 23 h 311"/>
                <a:gd name="T48" fmla="*/ 241 w 368"/>
                <a:gd name="T49" fmla="*/ 23 h 311"/>
                <a:gd name="T50" fmla="*/ 252 w 368"/>
                <a:gd name="T51" fmla="*/ 31 h 311"/>
                <a:gd name="T52" fmla="*/ 273 w 368"/>
                <a:gd name="T53" fmla="*/ 82 h 311"/>
                <a:gd name="T54" fmla="*/ 335 w 368"/>
                <a:gd name="T55" fmla="*/ 92 h 311"/>
                <a:gd name="T56" fmla="*/ 345 w 368"/>
                <a:gd name="T57" fmla="*/ 104 h 311"/>
                <a:gd name="T58" fmla="*/ 345 w 368"/>
                <a:gd name="T59" fmla="*/ 277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8" h="311">
                  <a:moveTo>
                    <a:pt x="339" y="70"/>
                  </a:moveTo>
                  <a:cubicBezTo>
                    <a:pt x="289" y="61"/>
                    <a:pt x="289" y="61"/>
                    <a:pt x="289" y="61"/>
                  </a:cubicBezTo>
                  <a:cubicBezTo>
                    <a:pt x="273" y="22"/>
                    <a:pt x="273" y="22"/>
                    <a:pt x="273" y="22"/>
                  </a:cubicBezTo>
                  <a:cubicBezTo>
                    <a:pt x="268" y="9"/>
                    <a:pt x="256" y="0"/>
                    <a:pt x="241" y="0"/>
                  </a:cubicBezTo>
                  <a:cubicBezTo>
                    <a:pt x="126" y="0"/>
                    <a:pt x="126" y="0"/>
                    <a:pt x="126" y="0"/>
                  </a:cubicBezTo>
                  <a:cubicBezTo>
                    <a:pt x="112" y="0"/>
                    <a:pt x="99" y="9"/>
                    <a:pt x="94" y="22"/>
                  </a:cubicBezTo>
                  <a:cubicBezTo>
                    <a:pt x="78" y="61"/>
                    <a:pt x="78" y="61"/>
                    <a:pt x="78" y="61"/>
                  </a:cubicBezTo>
                  <a:cubicBezTo>
                    <a:pt x="29" y="70"/>
                    <a:pt x="29" y="70"/>
                    <a:pt x="29" y="70"/>
                  </a:cubicBezTo>
                  <a:cubicBezTo>
                    <a:pt x="12" y="73"/>
                    <a:pt x="0" y="87"/>
                    <a:pt x="0" y="104"/>
                  </a:cubicBezTo>
                  <a:cubicBezTo>
                    <a:pt x="0" y="277"/>
                    <a:pt x="0" y="277"/>
                    <a:pt x="0" y="277"/>
                  </a:cubicBezTo>
                  <a:cubicBezTo>
                    <a:pt x="0" y="296"/>
                    <a:pt x="15" y="311"/>
                    <a:pt x="34" y="311"/>
                  </a:cubicBezTo>
                  <a:cubicBezTo>
                    <a:pt x="333" y="311"/>
                    <a:pt x="333" y="311"/>
                    <a:pt x="333" y="311"/>
                  </a:cubicBezTo>
                  <a:cubicBezTo>
                    <a:pt x="353" y="311"/>
                    <a:pt x="368" y="296"/>
                    <a:pt x="368" y="277"/>
                  </a:cubicBezTo>
                  <a:cubicBezTo>
                    <a:pt x="368" y="104"/>
                    <a:pt x="368" y="104"/>
                    <a:pt x="368" y="104"/>
                  </a:cubicBezTo>
                  <a:cubicBezTo>
                    <a:pt x="368" y="87"/>
                    <a:pt x="356" y="73"/>
                    <a:pt x="339" y="70"/>
                  </a:cubicBezTo>
                  <a:close/>
                  <a:moveTo>
                    <a:pt x="345" y="277"/>
                  </a:moveTo>
                  <a:cubicBezTo>
                    <a:pt x="345" y="283"/>
                    <a:pt x="340" y="288"/>
                    <a:pt x="333" y="288"/>
                  </a:cubicBezTo>
                  <a:cubicBezTo>
                    <a:pt x="34" y="288"/>
                    <a:pt x="34" y="288"/>
                    <a:pt x="34" y="288"/>
                  </a:cubicBezTo>
                  <a:cubicBezTo>
                    <a:pt x="28" y="288"/>
                    <a:pt x="23" y="283"/>
                    <a:pt x="23" y="277"/>
                  </a:cubicBezTo>
                  <a:cubicBezTo>
                    <a:pt x="23" y="104"/>
                    <a:pt x="23" y="104"/>
                    <a:pt x="23" y="104"/>
                  </a:cubicBezTo>
                  <a:cubicBezTo>
                    <a:pt x="23" y="98"/>
                    <a:pt x="27" y="93"/>
                    <a:pt x="32" y="92"/>
                  </a:cubicBezTo>
                  <a:cubicBezTo>
                    <a:pt x="95" y="82"/>
                    <a:pt x="95" y="82"/>
                    <a:pt x="95" y="82"/>
                  </a:cubicBezTo>
                  <a:cubicBezTo>
                    <a:pt x="116" y="31"/>
                    <a:pt x="116" y="31"/>
                    <a:pt x="116" y="31"/>
                  </a:cubicBezTo>
                  <a:cubicBezTo>
                    <a:pt x="117" y="26"/>
                    <a:pt x="122" y="23"/>
                    <a:pt x="126" y="23"/>
                  </a:cubicBezTo>
                  <a:cubicBezTo>
                    <a:pt x="241" y="23"/>
                    <a:pt x="241" y="23"/>
                    <a:pt x="241" y="23"/>
                  </a:cubicBezTo>
                  <a:cubicBezTo>
                    <a:pt x="246" y="23"/>
                    <a:pt x="250" y="26"/>
                    <a:pt x="252" y="31"/>
                  </a:cubicBezTo>
                  <a:cubicBezTo>
                    <a:pt x="273" y="82"/>
                    <a:pt x="273" y="82"/>
                    <a:pt x="273" y="82"/>
                  </a:cubicBezTo>
                  <a:cubicBezTo>
                    <a:pt x="335" y="92"/>
                    <a:pt x="335" y="92"/>
                    <a:pt x="335" y="92"/>
                  </a:cubicBezTo>
                  <a:cubicBezTo>
                    <a:pt x="341" y="93"/>
                    <a:pt x="345" y="98"/>
                    <a:pt x="345" y="104"/>
                  </a:cubicBezTo>
                  <a:lnTo>
                    <a:pt x="345" y="277"/>
                  </a:ln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6" name="Group 97"/>
          <p:cNvGrpSpPr/>
          <p:nvPr/>
        </p:nvGrpSpPr>
        <p:grpSpPr>
          <a:xfrm>
            <a:off x="4525068" y="4688481"/>
            <a:ext cx="447407" cy="385293"/>
            <a:chOff x="2727325" y="-39687"/>
            <a:chExt cx="1463675" cy="1260475"/>
          </a:xfrm>
          <a:solidFill>
            <a:schemeClr val="bg1"/>
          </a:solidFill>
        </p:grpSpPr>
        <p:sp>
          <p:nvSpPr>
            <p:cNvPr id="99" name="Freeform 20"/>
            <p:cNvSpPr>
              <a:spLocks noEditPoints="1"/>
            </p:cNvSpPr>
            <p:nvPr/>
          </p:nvSpPr>
          <p:spPr bwMode="auto">
            <a:xfrm>
              <a:off x="2727325" y="-39687"/>
              <a:ext cx="1463675" cy="1260475"/>
            </a:xfrm>
            <a:custGeom>
              <a:avLst/>
              <a:gdLst>
                <a:gd name="T0" fmla="*/ 347 w 390"/>
                <a:gd name="T1" fmla="*/ 42 h 336"/>
                <a:gd name="T2" fmla="*/ 195 w 390"/>
                <a:gd name="T3" fmla="*/ 38 h 336"/>
                <a:gd name="T4" fmla="*/ 43 w 390"/>
                <a:gd name="T5" fmla="*/ 42 h 336"/>
                <a:gd name="T6" fmla="*/ 43 w 390"/>
                <a:gd name="T7" fmla="*/ 196 h 336"/>
                <a:gd name="T8" fmla="*/ 170 w 390"/>
                <a:gd name="T9" fmla="*/ 322 h 336"/>
                <a:gd name="T10" fmla="*/ 220 w 390"/>
                <a:gd name="T11" fmla="*/ 322 h 336"/>
                <a:gd name="T12" fmla="*/ 347 w 390"/>
                <a:gd name="T13" fmla="*/ 196 h 336"/>
                <a:gd name="T14" fmla="*/ 347 w 390"/>
                <a:gd name="T15" fmla="*/ 42 h 336"/>
                <a:gd name="T16" fmla="*/ 330 w 390"/>
                <a:gd name="T17" fmla="*/ 180 h 336"/>
                <a:gd name="T18" fmla="*/ 203 w 390"/>
                <a:gd name="T19" fmla="*/ 306 h 336"/>
                <a:gd name="T20" fmla="*/ 187 w 390"/>
                <a:gd name="T21" fmla="*/ 306 h 336"/>
                <a:gd name="T22" fmla="*/ 59 w 390"/>
                <a:gd name="T23" fmla="*/ 180 h 336"/>
                <a:gd name="T24" fmla="*/ 59 w 390"/>
                <a:gd name="T25" fmla="*/ 58 h 336"/>
                <a:gd name="T26" fmla="*/ 179 w 390"/>
                <a:gd name="T27" fmla="*/ 55 h 336"/>
                <a:gd name="T28" fmla="*/ 195 w 390"/>
                <a:gd name="T29" fmla="*/ 70 h 336"/>
                <a:gd name="T30" fmla="*/ 210 w 390"/>
                <a:gd name="T31" fmla="*/ 55 h 336"/>
                <a:gd name="T32" fmla="*/ 330 w 390"/>
                <a:gd name="T33" fmla="*/ 58 h 336"/>
                <a:gd name="T34" fmla="*/ 330 w 390"/>
                <a:gd name="T35" fmla="*/ 18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0" h="336">
                  <a:moveTo>
                    <a:pt x="347" y="42"/>
                  </a:moveTo>
                  <a:cubicBezTo>
                    <a:pt x="305" y="0"/>
                    <a:pt x="238" y="0"/>
                    <a:pt x="195" y="38"/>
                  </a:cubicBezTo>
                  <a:cubicBezTo>
                    <a:pt x="152" y="0"/>
                    <a:pt x="85" y="0"/>
                    <a:pt x="43" y="42"/>
                  </a:cubicBezTo>
                  <a:cubicBezTo>
                    <a:pt x="0" y="84"/>
                    <a:pt x="0" y="154"/>
                    <a:pt x="43" y="196"/>
                  </a:cubicBezTo>
                  <a:cubicBezTo>
                    <a:pt x="55" y="208"/>
                    <a:pt x="170" y="322"/>
                    <a:pt x="170" y="322"/>
                  </a:cubicBezTo>
                  <a:cubicBezTo>
                    <a:pt x="184" y="336"/>
                    <a:pt x="206" y="336"/>
                    <a:pt x="220" y="322"/>
                  </a:cubicBezTo>
                  <a:cubicBezTo>
                    <a:pt x="220" y="322"/>
                    <a:pt x="345" y="198"/>
                    <a:pt x="347" y="196"/>
                  </a:cubicBezTo>
                  <a:cubicBezTo>
                    <a:pt x="390" y="154"/>
                    <a:pt x="390" y="84"/>
                    <a:pt x="347" y="42"/>
                  </a:cubicBezTo>
                  <a:close/>
                  <a:moveTo>
                    <a:pt x="330" y="180"/>
                  </a:moveTo>
                  <a:cubicBezTo>
                    <a:pt x="203" y="306"/>
                    <a:pt x="203" y="306"/>
                    <a:pt x="203" y="306"/>
                  </a:cubicBezTo>
                  <a:cubicBezTo>
                    <a:pt x="199" y="310"/>
                    <a:pt x="191" y="310"/>
                    <a:pt x="187" y="306"/>
                  </a:cubicBezTo>
                  <a:cubicBezTo>
                    <a:pt x="59" y="180"/>
                    <a:pt x="59" y="180"/>
                    <a:pt x="59" y="180"/>
                  </a:cubicBezTo>
                  <a:cubicBezTo>
                    <a:pt x="25" y="146"/>
                    <a:pt x="25" y="92"/>
                    <a:pt x="59" y="58"/>
                  </a:cubicBezTo>
                  <a:cubicBezTo>
                    <a:pt x="92" y="26"/>
                    <a:pt x="145" y="25"/>
                    <a:pt x="179" y="55"/>
                  </a:cubicBezTo>
                  <a:cubicBezTo>
                    <a:pt x="195" y="70"/>
                    <a:pt x="195" y="70"/>
                    <a:pt x="195" y="70"/>
                  </a:cubicBezTo>
                  <a:cubicBezTo>
                    <a:pt x="210" y="55"/>
                    <a:pt x="210" y="55"/>
                    <a:pt x="210" y="55"/>
                  </a:cubicBezTo>
                  <a:cubicBezTo>
                    <a:pt x="245" y="25"/>
                    <a:pt x="298" y="26"/>
                    <a:pt x="330" y="58"/>
                  </a:cubicBezTo>
                  <a:cubicBezTo>
                    <a:pt x="364" y="92"/>
                    <a:pt x="364" y="146"/>
                    <a:pt x="330" y="180"/>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0" name="Freeform 21"/>
            <p:cNvSpPr>
              <a:spLocks/>
            </p:cNvSpPr>
            <p:nvPr/>
          </p:nvSpPr>
          <p:spPr bwMode="auto">
            <a:xfrm>
              <a:off x="2982913" y="215900"/>
              <a:ext cx="206375" cy="201612"/>
            </a:xfrm>
            <a:custGeom>
              <a:avLst/>
              <a:gdLst>
                <a:gd name="T0" fmla="*/ 49 w 55"/>
                <a:gd name="T1" fmla="*/ 0 h 54"/>
                <a:gd name="T2" fmla="*/ 49 w 55"/>
                <a:gd name="T3" fmla="*/ 0 h 54"/>
                <a:gd name="T4" fmla="*/ 0 w 55"/>
                <a:gd name="T5" fmla="*/ 48 h 54"/>
                <a:gd name="T6" fmla="*/ 0 w 55"/>
                <a:gd name="T7" fmla="*/ 48 h 54"/>
                <a:gd name="T8" fmla="*/ 6 w 55"/>
                <a:gd name="T9" fmla="*/ 54 h 54"/>
                <a:gd name="T10" fmla="*/ 12 w 55"/>
                <a:gd name="T11" fmla="*/ 48 h 54"/>
                <a:gd name="T12" fmla="*/ 12 w 55"/>
                <a:gd name="T13" fmla="*/ 48 h 54"/>
                <a:gd name="T14" fmla="*/ 49 w 55"/>
                <a:gd name="T15" fmla="*/ 11 h 54"/>
                <a:gd name="T16" fmla="*/ 49 w 55"/>
                <a:gd name="T17" fmla="*/ 11 h 54"/>
                <a:gd name="T18" fmla="*/ 55 w 55"/>
                <a:gd name="T19" fmla="*/ 5 h 54"/>
                <a:gd name="T20" fmla="*/ 49 w 55"/>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54">
                  <a:moveTo>
                    <a:pt x="49" y="0"/>
                  </a:moveTo>
                  <a:cubicBezTo>
                    <a:pt x="49" y="0"/>
                    <a:pt x="49" y="0"/>
                    <a:pt x="49" y="0"/>
                  </a:cubicBezTo>
                  <a:cubicBezTo>
                    <a:pt x="22" y="0"/>
                    <a:pt x="0" y="21"/>
                    <a:pt x="0" y="48"/>
                  </a:cubicBezTo>
                  <a:cubicBezTo>
                    <a:pt x="0" y="48"/>
                    <a:pt x="0" y="48"/>
                    <a:pt x="0" y="48"/>
                  </a:cubicBezTo>
                  <a:cubicBezTo>
                    <a:pt x="0" y="52"/>
                    <a:pt x="3" y="54"/>
                    <a:pt x="6" y="54"/>
                  </a:cubicBezTo>
                  <a:cubicBezTo>
                    <a:pt x="9" y="54"/>
                    <a:pt x="12" y="52"/>
                    <a:pt x="12" y="48"/>
                  </a:cubicBezTo>
                  <a:cubicBezTo>
                    <a:pt x="12" y="48"/>
                    <a:pt x="12" y="48"/>
                    <a:pt x="12" y="48"/>
                  </a:cubicBezTo>
                  <a:cubicBezTo>
                    <a:pt x="12" y="28"/>
                    <a:pt x="29" y="11"/>
                    <a:pt x="49" y="11"/>
                  </a:cubicBezTo>
                  <a:cubicBezTo>
                    <a:pt x="49" y="11"/>
                    <a:pt x="49" y="11"/>
                    <a:pt x="49" y="11"/>
                  </a:cubicBezTo>
                  <a:cubicBezTo>
                    <a:pt x="52" y="11"/>
                    <a:pt x="55" y="8"/>
                    <a:pt x="55" y="5"/>
                  </a:cubicBezTo>
                  <a:cubicBezTo>
                    <a:pt x="55" y="2"/>
                    <a:pt x="52" y="0"/>
                    <a:pt x="49" y="0"/>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101" name="Freeform 22"/>
          <p:cNvSpPr>
            <a:spLocks noEditPoints="1"/>
          </p:cNvSpPr>
          <p:nvPr/>
        </p:nvSpPr>
        <p:spPr bwMode="auto">
          <a:xfrm>
            <a:off x="4537686" y="2678478"/>
            <a:ext cx="422173" cy="304256"/>
          </a:xfrm>
          <a:custGeom>
            <a:avLst/>
            <a:gdLst>
              <a:gd name="T0" fmla="*/ 298 w 368"/>
              <a:gd name="T1" fmla="*/ 94 h 265"/>
              <a:gd name="T2" fmla="*/ 196 w 368"/>
              <a:gd name="T3" fmla="*/ 0 h 265"/>
              <a:gd name="T4" fmla="*/ 102 w 368"/>
              <a:gd name="T5" fmla="*/ 60 h 265"/>
              <a:gd name="T6" fmla="*/ 86 w 368"/>
              <a:gd name="T7" fmla="*/ 58 h 265"/>
              <a:gd name="T8" fmla="*/ 35 w 368"/>
              <a:gd name="T9" fmla="*/ 109 h 265"/>
              <a:gd name="T10" fmla="*/ 37 w 368"/>
              <a:gd name="T11" fmla="*/ 126 h 265"/>
              <a:gd name="T12" fmla="*/ 0 w 368"/>
              <a:gd name="T13" fmla="*/ 190 h 265"/>
              <a:gd name="T14" fmla="*/ 75 w 368"/>
              <a:gd name="T15" fmla="*/ 265 h 265"/>
              <a:gd name="T16" fmla="*/ 75 w 368"/>
              <a:gd name="T17" fmla="*/ 265 h 265"/>
              <a:gd name="T18" fmla="*/ 282 w 368"/>
              <a:gd name="T19" fmla="*/ 265 h 265"/>
              <a:gd name="T20" fmla="*/ 282 w 368"/>
              <a:gd name="T21" fmla="*/ 265 h 265"/>
              <a:gd name="T22" fmla="*/ 368 w 368"/>
              <a:gd name="T23" fmla="*/ 178 h 265"/>
              <a:gd name="T24" fmla="*/ 298 w 368"/>
              <a:gd name="T25" fmla="*/ 94 h 265"/>
              <a:gd name="T26" fmla="*/ 282 w 368"/>
              <a:gd name="T27" fmla="*/ 242 h 265"/>
              <a:gd name="T28" fmla="*/ 282 w 368"/>
              <a:gd name="T29" fmla="*/ 242 h 265"/>
              <a:gd name="T30" fmla="*/ 75 w 368"/>
              <a:gd name="T31" fmla="*/ 242 h 265"/>
              <a:gd name="T32" fmla="*/ 23 w 368"/>
              <a:gd name="T33" fmla="*/ 190 h 265"/>
              <a:gd name="T34" fmla="*/ 49 w 368"/>
              <a:gd name="T35" fmla="*/ 145 h 265"/>
              <a:gd name="T36" fmla="*/ 59 w 368"/>
              <a:gd name="T37" fmla="*/ 118 h 265"/>
              <a:gd name="T38" fmla="*/ 58 w 368"/>
              <a:gd name="T39" fmla="*/ 109 h 265"/>
              <a:gd name="T40" fmla="*/ 86 w 368"/>
              <a:gd name="T41" fmla="*/ 81 h 265"/>
              <a:gd name="T42" fmla="*/ 102 w 368"/>
              <a:gd name="T43" fmla="*/ 83 h 265"/>
              <a:gd name="T44" fmla="*/ 123 w 368"/>
              <a:gd name="T45" fmla="*/ 70 h 265"/>
              <a:gd name="T46" fmla="*/ 196 w 368"/>
              <a:gd name="T47" fmla="*/ 23 h 265"/>
              <a:gd name="T48" fmla="*/ 275 w 368"/>
              <a:gd name="T49" fmla="*/ 96 h 265"/>
              <a:gd name="T50" fmla="*/ 294 w 368"/>
              <a:gd name="T51" fmla="*/ 116 h 265"/>
              <a:gd name="T52" fmla="*/ 345 w 368"/>
              <a:gd name="T53" fmla="*/ 178 h 265"/>
              <a:gd name="T54" fmla="*/ 282 w 368"/>
              <a:gd name="T55" fmla="*/ 242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8" h="265">
                <a:moveTo>
                  <a:pt x="298" y="94"/>
                </a:moveTo>
                <a:cubicBezTo>
                  <a:pt x="293" y="41"/>
                  <a:pt x="250" y="0"/>
                  <a:pt x="196" y="0"/>
                </a:cubicBezTo>
                <a:cubicBezTo>
                  <a:pt x="154" y="0"/>
                  <a:pt x="118" y="25"/>
                  <a:pt x="102" y="60"/>
                </a:cubicBezTo>
                <a:cubicBezTo>
                  <a:pt x="97" y="59"/>
                  <a:pt x="92" y="58"/>
                  <a:pt x="86" y="58"/>
                </a:cubicBezTo>
                <a:cubicBezTo>
                  <a:pt x="58" y="58"/>
                  <a:pt x="35" y="81"/>
                  <a:pt x="35" y="109"/>
                </a:cubicBezTo>
                <a:cubicBezTo>
                  <a:pt x="35" y="115"/>
                  <a:pt x="36" y="120"/>
                  <a:pt x="37" y="126"/>
                </a:cubicBezTo>
                <a:cubicBezTo>
                  <a:pt x="15" y="139"/>
                  <a:pt x="0" y="162"/>
                  <a:pt x="0" y="190"/>
                </a:cubicBezTo>
                <a:cubicBezTo>
                  <a:pt x="0" y="231"/>
                  <a:pt x="34" y="265"/>
                  <a:pt x="75" y="265"/>
                </a:cubicBezTo>
                <a:cubicBezTo>
                  <a:pt x="75" y="265"/>
                  <a:pt x="75" y="265"/>
                  <a:pt x="75" y="265"/>
                </a:cubicBezTo>
                <a:cubicBezTo>
                  <a:pt x="282" y="265"/>
                  <a:pt x="282" y="265"/>
                  <a:pt x="282" y="265"/>
                </a:cubicBezTo>
                <a:cubicBezTo>
                  <a:pt x="282" y="265"/>
                  <a:pt x="282" y="265"/>
                  <a:pt x="282" y="265"/>
                </a:cubicBezTo>
                <a:cubicBezTo>
                  <a:pt x="330" y="265"/>
                  <a:pt x="368" y="226"/>
                  <a:pt x="368" y="178"/>
                </a:cubicBezTo>
                <a:cubicBezTo>
                  <a:pt x="368" y="136"/>
                  <a:pt x="338" y="101"/>
                  <a:pt x="298" y="94"/>
                </a:cubicBezTo>
                <a:close/>
                <a:moveTo>
                  <a:pt x="282" y="242"/>
                </a:moveTo>
                <a:cubicBezTo>
                  <a:pt x="282" y="242"/>
                  <a:pt x="282" y="242"/>
                  <a:pt x="282" y="242"/>
                </a:cubicBezTo>
                <a:cubicBezTo>
                  <a:pt x="75" y="242"/>
                  <a:pt x="75" y="242"/>
                  <a:pt x="75" y="242"/>
                </a:cubicBezTo>
                <a:cubicBezTo>
                  <a:pt x="46" y="242"/>
                  <a:pt x="23" y="219"/>
                  <a:pt x="23" y="190"/>
                </a:cubicBezTo>
                <a:cubicBezTo>
                  <a:pt x="23" y="172"/>
                  <a:pt x="33" y="155"/>
                  <a:pt x="49" y="145"/>
                </a:cubicBezTo>
                <a:cubicBezTo>
                  <a:pt x="65" y="136"/>
                  <a:pt x="66" y="135"/>
                  <a:pt x="59" y="118"/>
                </a:cubicBezTo>
                <a:cubicBezTo>
                  <a:pt x="58" y="115"/>
                  <a:pt x="58" y="112"/>
                  <a:pt x="58" y="109"/>
                </a:cubicBezTo>
                <a:cubicBezTo>
                  <a:pt x="58" y="94"/>
                  <a:pt x="70" y="81"/>
                  <a:pt x="86" y="81"/>
                </a:cubicBezTo>
                <a:cubicBezTo>
                  <a:pt x="86" y="81"/>
                  <a:pt x="94" y="80"/>
                  <a:pt x="102" y="83"/>
                </a:cubicBezTo>
                <a:cubicBezTo>
                  <a:pt x="115" y="89"/>
                  <a:pt x="117" y="83"/>
                  <a:pt x="123" y="70"/>
                </a:cubicBezTo>
                <a:cubicBezTo>
                  <a:pt x="136" y="41"/>
                  <a:pt x="165" y="23"/>
                  <a:pt x="196" y="23"/>
                </a:cubicBezTo>
                <a:cubicBezTo>
                  <a:pt x="237" y="23"/>
                  <a:pt x="271" y="54"/>
                  <a:pt x="275" y="96"/>
                </a:cubicBezTo>
                <a:cubicBezTo>
                  <a:pt x="277" y="112"/>
                  <a:pt x="277" y="112"/>
                  <a:pt x="294" y="116"/>
                </a:cubicBezTo>
                <a:cubicBezTo>
                  <a:pt x="324" y="122"/>
                  <a:pt x="345" y="148"/>
                  <a:pt x="345" y="178"/>
                </a:cubicBezTo>
                <a:cubicBezTo>
                  <a:pt x="345" y="213"/>
                  <a:pt x="317" y="242"/>
                  <a:pt x="282" y="24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7" name="Group 42"/>
          <p:cNvGrpSpPr/>
          <p:nvPr/>
        </p:nvGrpSpPr>
        <p:grpSpPr>
          <a:xfrm>
            <a:off x="3277245" y="1848965"/>
            <a:ext cx="2943065" cy="1905199"/>
            <a:chOff x="3277245" y="1848965"/>
            <a:chExt cx="2943065" cy="1905199"/>
          </a:xfrm>
        </p:grpSpPr>
        <p:sp>
          <p:nvSpPr>
            <p:cNvPr id="59" name="TextBox 58"/>
            <p:cNvSpPr txBox="1"/>
            <p:nvPr/>
          </p:nvSpPr>
          <p:spPr>
            <a:xfrm>
              <a:off x="3277245" y="3338666"/>
              <a:ext cx="2943065" cy="415498"/>
            </a:xfrm>
            <a:prstGeom prst="rect">
              <a:avLst/>
            </a:prstGeom>
            <a:noFill/>
          </p:spPr>
          <p:txBody>
            <a:bodyPr wrap="none" rtlCol="0">
              <a:spAutoFit/>
            </a:bodyPr>
            <a:lstStyle/>
            <a:p>
              <a:pPr algn="ctr"/>
              <a:r>
                <a:rPr lang="id-ID" sz="2100" cap="all" dirty="0">
                  <a:solidFill>
                    <a:srgbClr val="595959"/>
                  </a:solidFill>
                  <a:latin typeface="+mj-lt"/>
                </a:rPr>
                <a:t>Right Angle Clamp</a:t>
              </a:r>
            </a:p>
          </p:txBody>
        </p:sp>
        <p:pic>
          <p:nvPicPr>
            <p:cNvPr id="103" name="Picture 102"/>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3994150" y="1848965"/>
              <a:ext cx="1784350" cy="1580035"/>
            </a:xfrm>
            <a:prstGeom prst="rect">
              <a:avLst/>
            </a:prstGeom>
          </p:spPr>
        </p:pic>
      </p:grpSp>
      <p:grpSp>
        <p:nvGrpSpPr>
          <p:cNvPr id="8" name="Group 43"/>
          <p:cNvGrpSpPr/>
          <p:nvPr/>
        </p:nvGrpSpPr>
        <p:grpSpPr>
          <a:xfrm>
            <a:off x="6426200" y="1784350"/>
            <a:ext cx="2235200" cy="1969814"/>
            <a:chOff x="6426200" y="1784350"/>
            <a:chExt cx="2235200" cy="1969814"/>
          </a:xfrm>
        </p:grpSpPr>
        <p:sp>
          <p:nvSpPr>
            <p:cNvPr id="74" name="TextBox 73"/>
            <p:cNvSpPr txBox="1"/>
            <p:nvPr/>
          </p:nvSpPr>
          <p:spPr>
            <a:xfrm>
              <a:off x="6426200" y="3338666"/>
              <a:ext cx="2235200" cy="415498"/>
            </a:xfrm>
            <a:prstGeom prst="rect">
              <a:avLst/>
            </a:prstGeom>
            <a:noFill/>
          </p:spPr>
          <p:txBody>
            <a:bodyPr wrap="square" rtlCol="0">
              <a:spAutoFit/>
            </a:bodyPr>
            <a:lstStyle/>
            <a:p>
              <a:pPr algn="ctr"/>
              <a:r>
                <a:rPr lang="id-ID" sz="2100" cap="all" dirty="0">
                  <a:solidFill>
                    <a:srgbClr val="595959"/>
                  </a:solidFill>
                  <a:latin typeface="+mj-lt"/>
                </a:rPr>
                <a:t>Swivel Clamp</a:t>
              </a:r>
            </a:p>
          </p:txBody>
        </p:sp>
        <p:pic>
          <p:nvPicPr>
            <p:cNvPr id="104" name="Picture 103"/>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6705600" y="1784350"/>
              <a:ext cx="1498600" cy="1635667"/>
            </a:xfrm>
            <a:prstGeom prst="rect">
              <a:avLst/>
            </a:prstGeom>
          </p:spPr>
        </p:pic>
      </p:grpSp>
      <p:grpSp>
        <p:nvGrpSpPr>
          <p:cNvPr id="9" name="Group 45"/>
          <p:cNvGrpSpPr/>
          <p:nvPr/>
        </p:nvGrpSpPr>
        <p:grpSpPr>
          <a:xfrm>
            <a:off x="775700" y="3956050"/>
            <a:ext cx="1537237" cy="1868214"/>
            <a:chOff x="775700" y="3956050"/>
            <a:chExt cx="1537237" cy="1868214"/>
          </a:xfrm>
        </p:grpSpPr>
        <p:sp>
          <p:nvSpPr>
            <p:cNvPr id="65" name="TextBox 64"/>
            <p:cNvSpPr txBox="1"/>
            <p:nvPr/>
          </p:nvSpPr>
          <p:spPr>
            <a:xfrm>
              <a:off x="775700" y="5408766"/>
              <a:ext cx="1537237" cy="415498"/>
            </a:xfrm>
            <a:prstGeom prst="rect">
              <a:avLst/>
            </a:prstGeom>
            <a:noFill/>
          </p:spPr>
          <p:txBody>
            <a:bodyPr wrap="none" rtlCol="0">
              <a:spAutoFit/>
            </a:bodyPr>
            <a:lstStyle/>
            <a:p>
              <a:pPr algn="ctr"/>
              <a:r>
                <a:rPr lang="id-ID" sz="2100" cap="all" dirty="0">
                  <a:solidFill>
                    <a:srgbClr val="595959"/>
                  </a:solidFill>
                  <a:latin typeface="+mj-lt"/>
                </a:rPr>
                <a:t>Baseplate</a:t>
              </a:r>
            </a:p>
          </p:txBody>
        </p:sp>
        <p:pic>
          <p:nvPicPr>
            <p:cNvPr id="105" name="Picture 104"/>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7"/>
                <a:stretch>
                  <a:fillRect/>
                </a:stretch>
              </p:blipFill>
            </mc:Choice>
            <mc:Fallback>
              <p:blipFill>
                <a:blip r:embed="rId8"/>
                <a:stretch>
                  <a:fillRect/>
                </a:stretch>
              </p:blipFill>
            </mc:Fallback>
          </mc:AlternateContent>
          <p:spPr>
            <a:xfrm>
              <a:off x="831850" y="3956050"/>
              <a:ext cx="1416050" cy="1437344"/>
            </a:xfrm>
            <a:prstGeom prst="rect">
              <a:avLst/>
            </a:prstGeom>
          </p:spPr>
        </p:pic>
      </p:grpSp>
      <p:grpSp>
        <p:nvGrpSpPr>
          <p:cNvPr id="11" name="Group 46"/>
          <p:cNvGrpSpPr/>
          <p:nvPr/>
        </p:nvGrpSpPr>
        <p:grpSpPr>
          <a:xfrm>
            <a:off x="2582967" y="4127500"/>
            <a:ext cx="2866928" cy="1715172"/>
            <a:chOff x="2582967" y="4127500"/>
            <a:chExt cx="2866928" cy="1715172"/>
          </a:xfrm>
        </p:grpSpPr>
        <p:sp>
          <p:nvSpPr>
            <p:cNvPr id="56" name="TextBox 55"/>
            <p:cNvSpPr txBox="1"/>
            <p:nvPr/>
          </p:nvSpPr>
          <p:spPr>
            <a:xfrm>
              <a:off x="2582967" y="5427174"/>
              <a:ext cx="2866928" cy="415498"/>
            </a:xfrm>
            <a:prstGeom prst="rect">
              <a:avLst/>
            </a:prstGeom>
            <a:noFill/>
          </p:spPr>
          <p:txBody>
            <a:bodyPr wrap="none" rtlCol="0">
              <a:spAutoFit/>
            </a:bodyPr>
            <a:lstStyle/>
            <a:p>
              <a:pPr algn="ctr"/>
              <a:r>
                <a:rPr lang="id-ID" sz="2100" cap="all" dirty="0">
                  <a:solidFill>
                    <a:srgbClr val="595959"/>
                  </a:solidFill>
                  <a:latin typeface="+mj-lt"/>
                </a:rPr>
                <a:t>Sleeve Connector</a:t>
              </a:r>
            </a:p>
          </p:txBody>
        </p:sp>
        <p:pic>
          <p:nvPicPr>
            <p:cNvPr id="106" name="Picture 105"/>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9"/>
                <a:stretch>
                  <a:fillRect/>
                </a:stretch>
              </p:blipFill>
            </mc:Choice>
            <mc:Fallback>
              <p:blipFill>
                <a:blip r:embed="rId10"/>
                <a:stretch>
                  <a:fillRect/>
                </a:stretch>
              </p:blipFill>
            </mc:Fallback>
          </mc:AlternateContent>
          <p:spPr>
            <a:xfrm>
              <a:off x="3255706" y="4127500"/>
              <a:ext cx="1582994" cy="1314450"/>
            </a:xfrm>
            <a:prstGeom prst="rect">
              <a:avLst/>
            </a:prstGeom>
          </p:spPr>
        </p:pic>
      </p:grpSp>
      <p:grpSp>
        <p:nvGrpSpPr>
          <p:cNvPr id="12" name="Group 47"/>
          <p:cNvGrpSpPr/>
          <p:nvPr/>
        </p:nvGrpSpPr>
        <p:grpSpPr>
          <a:xfrm>
            <a:off x="5583864" y="4252799"/>
            <a:ext cx="3460634" cy="1589873"/>
            <a:chOff x="5583864" y="4252799"/>
            <a:chExt cx="3460634" cy="1589873"/>
          </a:xfrm>
        </p:grpSpPr>
        <p:sp>
          <p:nvSpPr>
            <p:cNvPr id="62" name="TextBox 61"/>
            <p:cNvSpPr txBox="1"/>
            <p:nvPr/>
          </p:nvSpPr>
          <p:spPr>
            <a:xfrm>
              <a:off x="5583864" y="5427174"/>
              <a:ext cx="3460634" cy="415498"/>
            </a:xfrm>
            <a:prstGeom prst="rect">
              <a:avLst/>
            </a:prstGeom>
            <a:noFill/>
          </p:spPr>
          <p:txBody>
            <a:bodyPr wrap="none" rtlCol="0">
              <a:spAutoFit/>
            </a:bodyPr>
            <a:lstStyle/>
            <a:p>
              <a:pPr algn="ctr"/>
              <a:r>
                <a:rPr lang="id-ID" sz="2100" cap="all" dirty="0">
                  <a:solidFill>
                    <a:srgbClr val="595959"/>
                  </a:solidFill>
                  <a:latin typeface="+mj-lt"/>
                </a:rPr>
                <a:t>Expansion Connector</a:t>
              </a:r>
            </a:p>
          </p:txBody>
        </p:sp>
        <p:pic>
          <p:nvPicPr>
            <p:cNvPr id="107" name="Picture 10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1"/>
                <a:stretch>
                  <a:fillRect/>
                </a:stretch>
              </p:blipFill>
            </mc:Choice>
            <mc:Fallback>
              <p:blipFill>
                <a:blip r:embed="rId12"/>
                <a:stretch>
                  <a:fillRect/>
                </a:stretch>
              </p:blipFill>
            </mc:Fallback>
          </mc:AlternateContent>
          <p:spPr>
            <a:xfrm>
              <a:off x="6223000" y="4252799"/>
              <a:ext cx="1739900" cy="1227251"/>
            </a:xfrm>
            <a:prstGeom prst="rect">
              <a:avLst/>
            </a:prstGeom>
          </p:spPr>
        </p:pic>
      </p:grpSp>
      <p:grpSp>
        <p:nvGrpSpPr>
          <p:cNvPr id="13" name="Group 44"/>
          <p:cNvGrpSpPr/>
          <p:nvPr/>
        </p:nvGrpSpPr>
        <p:grpSpPr>
          <a:xfrm>
            <a:off x="8933254" y="1902279"/>
            <a:ext cx="2427467" cy="1844893"/>
            <a:chOff x="8933254" y="1902279"/>
            <a:chExt cx="2427467" cy="1844893"/>
          </a:xfrm>
        </p:grpSpPr>
        <p:sp>
          <p:nvSpPr>
            <p:cNvPr id="77" name="TextBox 76"/>
            <p:cNvSpPr txBox="1"/>
            <p:nvPr/>
          </p:nvSpPr>
          <p:spPr>
            <a:xfrm>
              <a:off x="8933254" y="3331674"/>
              <a:ext cx="2427467" cy="415498"/>
            </a:xfrm>
            <a:prstGeom prst="rect">
              <a:avLst/>
            </a:prstGeom>
            <a:noFill/>
          </p:spPr>
          <p:txBody>
            <a:bodyPr wrap="none" rtlCol="0">
              <a:spAutoFit/>
            </a:bodyPr>
            <a:lstStyle/>
            <a:p>
              <a:pPr algn="ctr"/>
              <a:r>
                <a:rPr lang="id-ID" sz="2100" cap="all" dirty="0">
                  <a:solidFill>
                    <a:srgbClr val="595959"/>
                  </a:solidFill>
                  <a:latin typeface="+mj-lt"/>
                </a:rPr>
                <a:t>Paralell Clamp</a:t>
              </a:r>
            </a:p>
          </p:txBody>
        </p:sp>
        <p:pic>
          <p:nvPicPr>
            <p:cNvPr id="108" name="Picture 107"/>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3"/>
                <a:stretch>
                  <a:fillRect/>
                </a:stretch>
              </p:blipFill>
            </mc:Choice>
            <mc:Fallback>
              <p:blipFill>
                <a:blip r:embed="rId14"/>
                <a:stretch>
                  <a:fillRect/>
                </a:stretch>
              </p:blipFill>
            </mc:Fallback>
          </mc:AlternateContent>
          <p:spPr>
            <a:xfrm>
              <a:off x="9283700" y="1902279"/>
              <a:ext cx="1752600" cy="1564821"/>
            </a:xfrm>
            <a:prstGeom prst="rect">
              <a:avLst/>
            </a:prstGeom>
          </p:spPr>
        </p:pic>
      </p:grpSp>
      <p:grpSp>
        <p:nvGrpSpPr>
          <p:cNvPr id="14" name="Group 48"/>
          <p:cNvGrpSpPr/>
          <p:nvPr/>
        </p:nvGrpSpPr>
        <p:grpSpPr>
          <a:xfrm>
            <a:off x="9114870" y="4432300"/>
            <a:ext cx="2689780" cy="1410372"/>
            <a:chOff x="9114870" y="4432300"/>
            <a:chExt cx="2689780" cy="1410372"/>
          </a:xfrm>
        </p:grpSpPr>
        <p:sp>
          <p:nvSpPr>
            <p:cNvPr id="68" name="TextBox 67"/>
            <p:cNvSpPr txBox="1"/>
            <p:nvPr/>
          </p:nvSpPr>
          <p:spPr>
            <a:xfrm>
              <a:off x="9114870" y="5427174"/>
              <a:ext cx="2664292" cy="415498"/>
            </a:xfrm>
            <a:prstGeom prst="rect">
              <a:avLst/>
            </a:prstGeom>
            <a:noFill/>
          </p:spPr>
          <p:txBody>
            <a:bodyPr wrap="none" rtlCol="0">
              <a:spAutoFit/>
            </a:bodyPr>
            <a:lstStyle/>
            <a:p>
              <a:pPr algn="ctr"/>
              <a:r>
                <a:rPr lang="id-ID" sz="2100" cap="all" dirty="0">
                  <a:solidFill>
                    <a:srgbClr val="595959"/>
                  </a:solidFill>
                  <a:latin typeface="+mj-lt"/>
                </a:rPr>
                <a:t>End Connectors</a:t>
              </a:r>
            </a:p>
          </p:txBody>
        </p:sp>
        <p:pic>
          <p:nvPicPr>
            <p:cNvPr id="109" name="Picture 108"/>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5"/>
                <a:srcRect l="40030" t="25610" b="16667"/>
                <a:stretch>
                  <a:fillRect/>
                </a:stretch>
              </p:blipFill>
            </mc:Choice>
            <mc:Fallback>
              <p:blipFill>
                <a:blip r:embed="rId16"/>
                <a:srcRect l="40030" t="25610" b="16667"/>
                <a:stretch>
                  <a:fillRect/>
                </a:stretch>
              </p:blipFill>
            </mc:Fallback>
          </mc:AlternateContent>
          <p:spPr>
            <a:xfrm>
              <a:off x="9283700" y="4432300"/>
              <a:ext cx="2520950" cy="901700"/>
            </a:xfrm>
            <a:prstGeom prst="rect">
              <a:avLst/>
            </a:prstGeom>
          </p:spPr>
        </p:pic>
      </p:grpSp>
      <p:grpSp>
        <p:nvGrpSpPr>
          <p:cNvPr id="15" name="Group 50"/>
          <p:cNvGrpSpPr/>
          <p:nvPr/>
        </p:nvGrpSpPr>
        <p:grpSpPr>
          <a:xfrm>
            <a:off x="0" y="1695450"/>
            <a:ext cx="3530876" cy="2058714"/>
            <a:chOff x="0" y="1695450"/>
            <a:chExt cx="3530876" cy="2058714"/>
          </a:xfrm>
        </p:grpSpPr>
        <p:pic>
          <p:nvPicPr>
            <p:cNvPr id="102" name="Picture 101"/>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7"/>
                <a:stretch>
                  <a:fillRect/>
                </a:stretch>
              </p:blipFill>
            </mc:Choice>
            <mc:Fallback>
              <p:blipFill>
                <a:blip r:embed="rId18"/>
                <a:stretch>
                  <a:fillRect/>
                </a:stretch>
              </p:blipFill>
            </mc:Fallback>
          </mc:AlternateContent>
          <p:spPr>
            <a:xfrm rot="5400000">
              <a:off x="1565413" y="1400037"/>
              <a:ext cx="400050" cy="3530876"/>
            </a:xfrm>
            <a:prstGeom prst="rect">
              <a:avLst/>
            </a:prstGeom>
          </p:spPr>
        </p:pic>
        <p:grpSp>
          <p:nvGrpSpPr>
            <p:cNvPr id="16" name="Group 41"/>
            <p:cNvGrpSpPr/>
            <p:nvPr/>
          </p:nvGrpSpPr>
          <p:grpSpPr>
            <a:xfrm>
              <a:off x="704850" y="1695450"/>
              <a:ext cx="2755900" cy="2058714"/>
              <a:chOff x="704850" y="1695450"/>
              <a:chExt cx="2755900" cy="2058714"/>
            </a:xfrm>
          </p:grpSpPr>
          <p:sp>
            <p:nvSpPr>
              <p:cNvPr id="50" name="TextBox 49"/>
              <p:cNvSpPr txBox="1"/>
              <p:nvPr/>
            </p:nvSpPr>
            <p:spPr>
              <a:xfrm>
                <a:off x="1679857" y="3338666"/>
                <a:ext cx="913945" cy="415498"/>
              </a:xfrm>
              <a:prstGeom prst="rect">
                <a:avLst/>
              </a:prstGeom>
              <a:noFill/>
            </p:spPr>
            <p:txBody>
              <a:bodyPr wrap="none" rtlCol="0">
                <a:spAutoFit/>
              </a:bodyPr>
              <a:lstStyle/>
              <a:p>
                <a:pPr algn="ctr"/>
                <a:r>
                  <a:rPr lang="id-ID" sz="2100" cap="all" dirty="0">
                    <a:solidFill>
                      <a:srgbClr val="595959"/>
                    </a:solidFill>
                    <a:latin typeface="+mj-lt"/>
                  </a:rPr>
                  <a:t>Tubes</a:t>
                </a:r>
              </a:p>
            </p:txBody>
          </p:sp>
          <p:pic>
            <p:nvPicPr>
              <p:cNvPr id="110" name="Picture 109"/>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9"/>
                  <a:stretch>
                    <a:fillRect/>
                  </a:stretch>
                </p:blipFill>
              </mc:Choice>
              <mc:Fallback>
                <p:blipFill>
                  <a:blip r:embed="rId20"/>
                  <a:stretch>
                    <a:fillRect/>
                  </a:stretch>
                </p:blipFill>
              </mc:Fallback>
            </mc:AlternateContent>
            <p:spPr>
              <a:xfrm>
                <a:off x="704850" y="1695450"/>
                <a:ext cx="2755900" cy="1435100"/>
              </a:xfrm>
              <a:prstGeom prst="rect">
                <a:avLst/>
              </a:prstGeom>
            </p:spPr>
          </p:pic>
        </p:grpSp>
      </p:grpSp>
    </p:spTree>
    <p:extLst>
      <p:ext uri="{BB962C8B-B14F-4D97-AF65-F5344CB8AC3E}">
        <p14:creationId xmlns:p14="http://schemas.microsoft.com/office/powerpoint/2010/main" val="75255420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19100" y="2171701"/>
            <a:ext cx="5308600" cy="2769989"/>
          </a:xfrm>
          <a:prstGeom prst="rect">
            <a:avLst/>
          </a:prstGeom>
          <a:noFill/>
        </p:spPr>
        <p:txBody>
          <a:bodyPr wrap="square" rtlCol="0">
            <a:spAutoFit/>
          </a:bodyPr>
          <a:lstStyle/>
          <a:p>
            <a:pPr>
              <a:spcAft>
                <a:spcPts val="2400"/>
              </a:spcAft>
              <a:buFont typeface="Arial"/>
              <a:buChar char="•"/>
            </a:pPr>
            <a:r>
              <a:rPr lang="en-US" sz="2400" dirty="0">
                <a:solidFill>
                  <a:srgbClr val="595959"/>
                </a:solidFill>
              </a:rPr>
              <a:t>  </a:t>
            </a:r>
            <a:r>
              <a:rPr lang="en-US" sz="2400" cap="all" dirty="0">
                <a:solidFill>
                  <a:srgbClr val="595959"/>
                </a:solidFill>
              </a:rPr>
              <a:t>Versatile</a:t>
            </a:r>
            <a:r>
              <a:rPr lang="en-US" sz="2400" dirty="0">
                <a:solidFill>
                  <a:srgbClr val="595959"/>
                </a:solidFill>
              </a:rPr>
              <a:t> and </a:t>
            </a:r>
            <a:r>
              <a:rPr lang="en-US" sz="2400" cap="all" dirty="0">
                <a:solidFill>
                  <a:srgbClr val="595959"/>
                </a:solidFill>
              </a:rPr>
              <a:t>adaptable</a:t>
            </a:r>
            <a:r>
              <a:rPr lang="en-US" sz="2400" dirty="0">
                <a:solidFill>
                  <a:srgbClr val="595959"/>
                </a:solidFill>
              </a:rPr>
              <a:t> </a:t>
            </a:r>
          </a:p>
          <a:p>
            <a:pPr>
              <a:buFont typeface="Arial"/>
              <a:buChar char="•"/>
            </a:pPr>
            <a:r>
              <a:rPr lang="en-US" sz="2400" dirty="0">
                <a:solidFill>
                  <a:srgbClr val="595959"/>
                </a:solidFill>
              </a:rPr>
              <a:t>  Ideal for jobs with </a:t>
            </a:r>
            <a:r>
              <a:rPr lang="en-US" sz="2400" cap="all" dirty="0">
                <a:solidFill>
                  <a:srgbClr val="595959"/>
                </a:solidFill>
              </a:rPr>
              <a:t>restricted  </a:t>
            </a:r>
          </a:p>
          <a:p>
            <a:r>
              <a:rPr lang="en-US" sz="2400" cap="all" dirty="0">
                <a:solidFill>
                  <a:srgbClr val="595959"/>
                </a:solidFill>
              </a:rPr>
              <a:t>   access</a:t>
            </a:r>
            <a:r>
              <a:rPr lang="en-US" sz="2400" dirty="0">
                <a:solidFill>
                  <a:srgbClr val="595959"/>
                </a:solidFill>
              </a:rPr>
              <a:t>, many </a:t>
            </a:r>
            <a:r>
              <a:rPr lang="en-US" sz="2400" cap="all" dirty="0">
                <a:solidFill>
                  <a:srgbClr val="595959"/>
                </a:solidFill>
              </a:rPr>
              <a:t>obstructions</a:t>
            </a:r>
          </a:p>
          <a:p>
            <a:pPr>
              <a:spcAft>
                <a:spcPts val="1200"/>
              </a:spcAft>
            </a:pPr>
            <a:r>
              <a:rPr lang="en-US" sz="2400" cap="all" dirty="0">
                <a:solidFill>
                  <a:srgbClr val="595959"/>
                </a:solidFill>
              </a:rPr>
              <a:t>  </a:t>
            </a:r>
            <a:r>
              <a:rPr lang="en-US" sz="2400" dirty="0">
                <a:solidFill>
                  <a:srgbClr val="595959"/>
                </a:solidFill>
              </a:rPr>
              <a:t> or </a:t>
            </a:r>
            <a:r>
              <a:rPr lang="en-US" sz="2400" cap="all" dirty="0">
                <a:solidFill>
                  <a:srgbClr val="595959"/>
                </a:solidFill>
              </a:rPr>
              <a:t>irregular shapes</a:t>
            </a:r>
          </a:p>
          <a:p>
            <a:pPr>
              <a:buFont typeface="Arial"/>
              <a:buChar char="•"/>
            </a:pPr>
            <a:r>
              <a:rPr lang="en-US" sz="2400" dirty="0">
                <a:solidFill>
                  <a:srgbClr val="595959"/>
                </a:solidFill>
              </a:rPr>
              <a:t>  Can be </a:t>
            </a:r>
            <a:r>
              <a:rPr lang="en-US" sz="2400" cap="all" dirty="0">
                <a:solidFill>
                  <a:srgbClr val="595959"/>
                </a:solidFill>
              </a:rPr>
              <a:t>used in combination  </a:t>
            </a:r>
          </a:p>
          <a:p>
            <a:r>
              <a:rPr lang="en-US" sz="2400" dirty="0">
                <a:solidFill>
                  <a:srgbClr val="595959"/>
                </a:solidFill>
              </a:rPr>
              <a:t>   with Frame and System Scaffolds</a:t>
            </a:r>
          </a:p>
        </p:txBody>
      </p:sp>
      <p:sp>
        <p:nvSpPr>
          <p:cNvPr id="10" name="TextBox 9"/>
          <p:cNvSpPr txBox="1"/>
          <p:nvPr/>
        </p:nvSpPr>
        <p:spPr>
          <a:xfrm>
            <a:off x="6299200" y="2362200"/>
            <a:ext cx="5219700" cy="3139321"/>
          </a:xfrm>
          <a:prstGeom prst="rect">
            <a:avLst/>
          </a:prstGeom>
          <a:noFill/>
        </p:spPr>
        <p:txBody>
          <a:bodyPr wrap="square" rtlCol="0">
            <a:spAutoFit/>
          </a:bodyPr>
          <a:lstStyle/>
          <a:p>
            <a:pPr>
              <a:spcAft>
                <a:spcPts val="600"/>
              </a:spcAft>
              <a:buFont typeface="Arial"/>
              <a:buChar char="•"/>
            </a:pPr>
            <a:r>
              <a:rPr lang="en-US" sz="2400" dirty="0">
                <a:solidFill>
                  <a:srgbClr val="7F7F7F"/>
                </a:solidFill>
              </a:rPr>
              <a:t> </a:t>
            </a:r>
            <a:r>
              <a:rPr lang="en-US" sz="2400" dirty="0">
                <a:solidFill>
                  <a:srgbClr val="595959"/>
                </a:solidFill>
              </a:rPr>
              <a:t>More </a:t>
            </a:r>
            <a:r>
              <a:rPr lang="en-US" sz="2400" cap="all" dirty="0">
                <a:solidFill>
                  <a:srgbClr val="595959"/>
                </a:solidFill>
              </a:rPr>
              <a:t>labor intensive</a:t>
            </a:r>
            <a:r>
              <a:rPr lang="en-US" sz="2400" dirty="0">
                <a:solidFill>
                  <a:srgbClr val="595959"/>
                </a:solidFill>
              </a:rPr>
              <a:t> than</a:t>
            </a:r>
          </a:p>
          <a:p>
            <a:pPr>
              <a:spcAft>
                <a:spcPts val="600"/>
              </a:spcAft>
            </a:pPr>
            <a:r>
              <a:rPr lang="en-US" sz="2400" dirty="0">
                <a:solidFill>
                  <a:srgbClr val="595959"/>
                </a:solidFill>
              </a:rPr>
              <a:t>  other types of scaffolds </a:t>
            </a:r>
          </a:p>
          <a:p>
            <a:pPr>
              <a:spcAft>
                <a:spcPts val="600"/>
              </a:spcAft>
              <a:buFont typeface="Arial"/>
              <a:buChar char="•"/>
            </a:pPr>
            <a:r>
              <a:rPr lang="en-US" sz="2400" dirty="0">
                <a:solidFill>
                  <a:srgbClr val="595959"/>
                </a:solidFill>
              </a:rPr>
              <a:t> Takes </a:t>
            </a:r>
            <a:r>
              <a:rPr lang="en-US" sz="2400" cap="all" dirty="0">
                <a:solidFill>
                  <a:srgbClr val="595959"/>
                </a:solidFill>
              </a:rPr>
              <a:t>longer</a:t>
            </a:r>
            <a:r>
              <a:rPr lang="en-US" sz="2400" dirty="0">
                <a:solidFill>
                  <a:srgbClr val="595959"/>
                </a:solidFill>
              </a:rPr>
              <a:t> to build</a:t>
            </a:r>
          </a:p>
          <a:p>
            <a:pPr>
              <a:spcAft>
                <a:spcPts val="600"/>
              </a:spcAft>
              <a:buFont typeface="Arial"/>
              <a:buChar char="•"/>
            </a:pPr>
            <a:r>
              <a:rPr lang="en-US" sz="2400" dirty="0">
                <a:solidFill>
                  <a:srgbClr val="595959"/>
                </a:solidFill>
              </a:rPr>
              <a:t> Requires </a:t>
            </a:r>
            <a:r>
              <a:rPr lang="en-US" sz="2400" cap="all" dirty="0">
                <a:solidFill>
                  <a:srgbClr val="595959"/>
                </a:solidFill>
              </a:rPr>
              <a:t>special expertise</a:t>
            </a:r>
          </a:p>
          <a:p>
            <a:pPr>
              <a:spcAft>
                <a:spcPts val="600"/>
              </a:spcAft>
              <a:buFont typeface="Arial"/>
              <a:buChar char="•"/>
            </a:pPr>
            <a:r>
              <a:rPr lang="en-US" sz="2400" cap="all" dirty="0">
                <a:solidFill>
                  <a:srgbClr val="595959"/>
                </a:solidFill>
              </a:rPr>
              <a:t> More</a:t>
            </a:r>
            <a:r>
              <a:rPr lang="en-US" sz="2400" dirty="0">
                <a:solidFill>
                  <a:srgbClr val="595959"/>
                </a:solidFill>
              </a:rPr>
              <a:t> loose </a:t>
            </a:r>
            <a:r>
              <a:rPr lang="en-US" sz="2400" cap="all" dirty="0">
                <a:solidFill>
                  <a:srgbClr val="595959"/>
                </a:solidFill>
              </a:rPr>
              <a:t>fittings</a:t>
            </a:r>
            <a:r>
              <a:rPr lang="en-US" sz="2400" dirty="0">
                <a:solidFill>
                  <a:srgbClr val="595959"/>
                </a:solidFill>
              </a:rPr>
              <a:t> and</a:t>
            </a:r>
          </a:p>
          <a:p>
            <a:pPr>
              <a:spcAft>
                <a:spcPts val="600"/>
              </a:spcAft>
            </a:pPr>
            <a:r>
              <a:rPr lang="en-US" sz="2400" dirty="0">
                <a:solidFill>
                  <a:srgbClr val="595959"/>
                </a:solidFill>
              </a:rPr>
              <a:t>  clamps to deal with, that can be</a:t>
            </a:r>
          </a:p>
          <a:p>
            <a:pPr>
              <a:spcAft>
                <a:spcPts val="600"/>
              </a:spcAft>
            </a:pPr>
            <a:r>
              <a:rPr lang="en-US" sz="2400" dirty="0">
                <a:solidFill>
                  <a:srgbClr val="595959"/>
                </a:solidFill>
              </a:rPr>
              <a:t>  easily dropped or misplaced</a:t>
            </a:r>
          </a:p>
        </p:txBody>
      </p:sp>
      <p:pic>
        <p:nvPicPr>
          <p:cNvPr id="5" name="Picture 4" descr="Advantages.psd"/>
          <p:cNvPicPr>
            <a:picLocks noChangeAspect="1"/>
          </p:cNvPicPr>
          <p:nvPr/>
        </p:nvPicPr>
        <p:blipFill>
          <a:blip r:embed="rId3"/>
          <a:stretch>
            <a:fillRect/>
          </a:stretch>
        </p:blipFill>
        <p:spPr>
          <a:xfrm>
            <a:off x="0" y="317500"/>
            <a:ext cx="3111500" cy="1549400"/>
          </a:xfrm>
          <a:prstGeom prst="rect">
            <a:avLst/>
          </a:prstGeom>
        </p:spPr>
      </p:pic>
      <p:pic>
        <p:nvPicPr>
          <p:cNvPr id="6" name="Picture 5" descr="Disadvantages.psd"/>
          <p:cNvPicPr>
            <a:picLocks noChangeAspect="1"/>
          </p:cNvPicPr>
          <p:nvPr/>
        </p:nvPicPr>
        <p:blipFill>
          <a:blip r:embed="rId4"/>
          <a:stretch>
            <a:fillRect/>
          </a:stretch>
        </p:blipFill>
        <p:spPr>
          <a:xfrm>
            <a:off x="6642100" y="-158750"/>
            <a:ext cx="5549900" cy="2324100"/>
          </a:xfrm>
          <a:prstGeom prst="rect">
            <a:avLst/>
          </a:prstGeom>
        </p:spPr>
      </p:pic>
      <p:cxnSp>
        <p:nvCxnSpPr>
          <p:cNvPr id="7" name="Straight Connector 6"/>
          <p:cNvCxnSpPr/>
          <p:nvPr/>
        </p:nvCxnSpPr>
        <p:spPr>
          <a:xfrm rot="5400000">
            <a:off x="3758406" y="4152900"/>
            <a:ext cx="4433094" cy="13494"/>
          </a:xfrm>
          <a:prstGeom prst="line">
            <a:avLst/>
          </a:prstGeom>
          <a:ln w="3175" cap="flat" cmpd="sng" algn="ctr">
            <a:solidFill>
              <a:schemeClr val="bg2">
                <a:lumMod val="25000"/>
              </a:schemeClr>
            </a:solidFill>
            <a:prstDash val="dot"/>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556000" y="266700"/>
            <a:ext cx="5041900" cy="1446550"/>
          </a:xfrm>
          <a:prstGeom prst="rect">
            <a:avLst/>
          </a:prstGeom>
          <a:noFill/>
        </p:spPr>
        <p:txBody>
          <a:bodyPr wrap="square" rtlCol="0">
            <a:spAutoFit/>
          </a:bodyPr>
          <a:lstStyle/>
          <a:p>
            <a:pPr algn="ctr"/>
            <a:r>
              <a:rPr lang="en-US" sz="4400" cap="all" dirty="0">
                <a:solidFill>
                  <a:schemeClr val="tx2"/>
                </a:solidFill>
              </a:rPr>
              <a:t>Tube &amp; Clamp Scaffolds</a:t>
            </a:r>
          </a:p>
        </p:txBody>
      </p:sp>
    </p:spTree>
    <p:extLst>
      <p:ext uri="{BB962C8B-B14F-4D97-AF65-F5344CB8AC3E}">
        <p14:creationId xmlns:p14="http://schemas.microsoft.com/office/powerpoint/2010/main" val="92626790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from="(-#ppt_w/2)" to="(#ppt_x)" calcmode="lin" valueType="num">
                                      <p:cBhvr>
                                        <p:cTn id="7" dur="600" fill="hold">
                                          <p:stCondLst>
                                            <p:cond delay="0"/>
                                          </p:stCondLst>
                                        </p:cTn>
                                        <p:tgtEl>
                                          <p:spTgt spid="5"/>
                                        </p:tgtEl>
                                        <p:attrNameLst>
                                          <p:attrName>ppt_x</p:attrName>
                                        </p:attrNameLst>
                                      </p:cBhvr>
                                    </p:anim>
                                    <p:anim from="0" to="-1.0" calcmode="lin" valueType="num">
                                      <p:cBhvr>
                                        <p:cTn id="8" dur="200" decel="50000" autoRev="1" fill="hold">
                                          <p:stCondLst>
                                            <p:cond delay="600"/>
                                          </p:stCondLst>
                                        </p:cTn>
                                        <p:tgtEl>
                                          <p:spTgt spid="5"/>
                                        </p:tgtEl>
                                        <p:attrNameLst>
                                          <p:attrName>xshear</p:attrName>
                                        </p:attrNameLst>
                                      </p:cBhvr>
                                    </p:anim>
                                    <p:animScale>
                                      <p:cBhvr>
                                        <p:cTn id="9" dur="200" decel="100000" autoRev="1" fill="hold">
                                          <p:stCondLst>
                                            <p:cond delay="600"/>
                                          </p:stCondLst>
                                        </p:cTn>
                                        <p:tgtEl>
                                          <p:spTgt spid="5"/>
                                        </p:tgtEl>
                                      </p:cBhvr>
                                      <p:from x="100000" y="100000"/>
                                      <p:to x="80000" y="100000"/>
                                    </p:animScale>
                                    <p:anim by="(#ppt_h/3+#ppt_w*0.1)" calcmode="lin" valueType="num">
                                      <p:cBhvr additive="sum">
                                        <p:cTn id="10" dur="200" decel="100000" autoRev="1" fill="hold">
                                          <p:stCondLst>
                                            <p:cond delay="600"/>
                                          </p:stCondLst>
                                        </p:cTn>
                                        <p:tgtEl>
                                          <p:spTgt spid="5"/>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anim calcmode="lin" valueType="num">
                                      <p:cBhvr>
                                        <p:cTn id="16" dur="500" fill="hold"/>
                                        <p:tgtEl>
                                          <p:spTgt spid="6"/>
                                        </p:tgtEl>
                                        <p:attrNameLst>
                                          <p:attrName>style.rotation</p:attrName>
                                        </p:attrNameLst>
                                      </p:cBhvr>
                                      <p:tavLst>
                                        <p:tav tm="0">
                                          <p:val>
                                            <p:fltVal val="720"/>
                                          </p:val>
                                        </p:tav>
                                        <p:tav tm="100000">
                                          <p:val>
                                            <p:fltVal val="0"/>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 calcmode="lin" valueType="num">
                                      <p:cBhvr>
                                        <p:cTn id="18" dur="500" fill="hold"/>
                                        <p:tgtEl>
                                          <p:spTgt spid="6"/>
                                        </p:tgtEl>
                                        <p:attrNameLst>
                                          <p:attrName>ppt_w</p:attrName>
                                        </p:attrNameLst>
                                      </p:cBhvr>
                                      <p:tavLst>
                                        <p:tav tm="0">
                                          <p:val>
                                            <p:fltVal val="0"/>
                                          </p:val>
                                        </p:tav>
                                        <p:tav tm="100000">
                                          <p:val>
                                            <p:strVal val="#ppt_w"/>
                                          </p:val>
                                        </p:tav>
                                      </p:tavLst>
                                    </p:anim>
                                  </p:childTnLst>
                                </p:cTn>
                              </p:par>
                            </p:childTnLst>
                          </p:cTn>
                        </p:par>
                      </p:childTnLst>
                    </p:cTn>
                  </p:par>
                  <p:par>
                    <p:cTn id="19" fill="hold">
                      <p:stCondLst>
                        <p:cond delay="indefinite"/>
                      </p:stCondLst>
                      <p:childTnLst>
                        <p:par>
                          <p:cTn id="20" fill="hold">
                            <p:stCondLst>
                              <p:cond delay="0"/>
                            </p:stCondLst>
                            <p:childTnLst>
                              <p:par>
                                <p:cTn id="21" presetID="7"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2000" fill="hold"/>
                                        <p:tgtEl>
                                          <p:spTgt spid="7"/>
                                        </p:tgtEl>
                                        <p:attrNameLst>
                                          <p:attrName>ppt_x</p:attrName>
                                        </p:attrNameLst>
                                      </p:cBhvr>
                                      <p:tavLst>
                                        <p:tav tm="0">
                                          <p:val>
                                            <p:strVal val="#ppt_x"/>
                                          </p:val>
                                        </p:tav>
                                        <p:tav tm="100000">
                                          <p:val>
                                            <p:strVal val="#ppt_x"/>
                                          </p:val>
                                        </p:tav>
                                      </p:tavLst>
                                    </p:anim>
                                    <p:anim calcmode="lin" valueType="num">
                                      <p:cBhvr additive="base">
                                        <p:cTn id="24"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7404" y="680759"/>
            <a:ext cx="8837275" cy="830997"/>
          </a:xfrm>
          <a:prstGeom prst="rect">
            <a:avLst/>
          </a:prstGeom>
          <a:noFill/>
        </p:spPr>
        <p:txBody>
          <a:bodyPr wrap="none" rtlCol="0">
            <a:spAutoFit/>
          </a:bodyPr>
          <a:lstStyle/>
          <a:p>
            <a:pPr algn="ctr"/>
            <a:r>
              <a:rPr lang="id-ID" sz="4800" cap="all" dirty="0">
                <a:solidFill>
                  <a:srgbClr val="44546A"/>
                </a:solidFill>
                <a:latin typeface="+mj-lt"/>
              </a:rPr>
              <a:t>Scaffold Configurations</a:t>
            </a:r>
            <a:endParaRPr lang="en-US" sz="4800" cap="all" dirty="0">
              <a:solidFill>
                <a:srgbClr val="44546A"/>
              </a:solidFill>
              <a:latin typeface="+mj-lt"/>
            </a:endParaRPr>
          </a:p>
        </p:txBody>
      </p:sp>
      <p:sp>
        <p:nvSpPr>
          <p:cNvPr id="167" name="Rectangle 166"/>
          <p:cNvSpPr/>
          <p:nvPr/>
        </p:nvSpPr>
        <p:spPr>
          <a:xfrm>
            <a:off x="1191937" y="1733550"/>
            <a:ext cx="3206353" cy="4193507"/>
          </a:xfrm>
          <a:prstGeom prst="rec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2" name="Rectangle 171"/>
          <p:cNvSpPr/>
          <p:nvPr/>
        </p:nvSpPr>
        <p:spPr>
          <a:xfrm>
            <a:off x="4488021" y="1746250"/>
            <a:ext cx="3206353" cy="4193507"/>
          </a:xfrm>
          <a:prstGeom prst="rect">
            <a:avLst/>
          </a:prstGeom>
          <a:solidFill>
            <a:srgbClr val="FFFFFF"/>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6" name="Rectangle 175"/>
          <p:cNvSpPr/>
          <p:nvPr/>
        </p:nvSpPr>
        <p:spPr>
          <a:xfrm>
            <a:off x="7809924" y="1771650"/>
            <a:ext cx="3206353" cy="4193507"/>
          </a:xfrm>
          <a:prstGeom prst="rect">
            <a:avLst/>
          </a:prstGeom>
          <a:solidFill>
            <a:srgbClr val="FFFFFF"/>
          </a:solidFill>
          <a:ln>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3" name="Rectangle 182"/>
          <p:cNvSpPr/>
          <p:nvPr/>
        </p:nvSpPr>
        <p:spPr>
          <a:xfrm>
            <a:off x="4488022" y="4884303"/>
            <a:ext cx="3206353" cy="10554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7" name="Rectangle 186"/>
          <p:cNvSpPr/>
          <p:nvPr/>
        </p:nvSpPr>
        <p:spPr>
          <a:xfrm>
            <a:off x="7809924" y="4909703"/>
            <a:ext cx="3206353" cy="105545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8" name="Rectangle 187"/>
          <p:cNvSpPr/>
          <p:nvPr/>
        </p:nvSpPr>
        <p:spPr>
          <a:xfrm>
            <a:off x="1191937" y="4871603"/>
            <a:ext cx="3206353" cy="10554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3" name="TextBox 212"/>
          <p:cNvSpPr txBox="1"/>
          <p:nvPr/>
        </p:nvSpPr>
        <p:spPr>
          <a:xfrm>
            <a:off x="1463566" y="5210003"/>
            <a:ext cx="2659076" cy="430887"/>
          </a:xfrm>
          <a:prstGeom prst="rect">
            <a:avLst/>
          </a:prstGeom>
          <a:noFill/>
        </p:spPr>
        <p:txBody>
          <a:bodyPr wrap="none" rtlCol="0">
            <a:spAutoFit/>
          </a:bodyPr>
          <a:lstStyle/>
          <a:p>
            <a:pPr algn="ctr"/>
            <a:r>
              <a:rPr lang="id-ID" sz="2200" cap="all" dirty="0">
                <a:solidFill>
                  <a:schemeClr val="bg1"/>
                </a:solidFill>
                <a:latin typeface="+mj-lt"/>
              </a:rPr>
              <a:t>Scaffold Tower</a:t>
            </a:r>
          </a:p>
        </p:txBody>
      </p:sp>
      <p:sp>
        <p:nvSpPr>
          <p:cNvPr id="216" name="TextBox 215"/>
          <p:cNvSpPr txBox="1"/>
          <p:nvPr/>
        </p:nvSpPr>
        <p:spPr>
          <a:xfrm>
            <a:off x="4857326" y="5184603"/>
            <a:ext cx="2265088" cy="430887"/>
          </a:xfrm>
          <a:prstGeom prst="rect">
            <a:avLst/>
          </a:prstGeom>
          <a:noFill/>
        </p:spPr>
        <p:txBody>
          <a:bodyPr wrap="none" rtlCol="0">
            <a:spAutoFit/>
          </a:bodyPr>
          <a:lstStyle/>
          <a:p>
            <a:pPr algn="ctr"/>
            <a:r>
              <a:rPr lang="id-ID" sz="2200" cap="all" dirty="0">
                <a:solidFill>
                  <a:srgbClr val="FFFFFF"/>
                </a:solidFill>
                <a:latin typeface="+mj-lt"/>
              </a:rPr>
              <a:t>Scaffold Run</a:t>
            </a:r>
          </a:p>
        </p:txBody>
      </p:sp>
      <p:sp>
        <p:nvSpPr>
          <p:cNvPr id="219" name="TextBox 218"/>
          <p:cNvSpPr txBox="1"/>
          <p:nvPr/>
        </p:nvSpPr>
        <p:spPr>
          <a:xfrm>
            <a:off x="8142298" y="5210003"/>
            <a:ext cx="2440316" cy="430887"/>
          </a:xfrm>
          <a:prstGeom prst="rect">
            <a:avLst/>
          </a:prstGeom>
          <a:noFill/>
        </p:spPr>
        <p:txBody>
          <a:bodyPr wrap="none" rtlCol="0">
            <a:spAutoFit/>
          </a:bodyPr>
          <a:lstStyle/>
          <a:p>
            <a:pPr algn="ctr"/>
            <a:r>
              <a:rPr lang="id-ID" sz="2200" cap="all" dirty="0">
                <a:solidFill>
                  <a:srgbClr val="FFFFFF"/>
                </a:solidFill>
                <a:latin typeface="+mj-lt"/>
              </a:rPr>
              <a:t>Area Scaffold</a:t>
            </a:r>
          </a:p>
        </p:txBody>
      </p:sp>
      <p:pic>
        <p:nvPicPr>
          <p:cNvPr id="22" name="Picture 21"/>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828800" y="2127250"/>
            <a:ext cx="1898650" cy="2565352"/>
          </a:xfrm>
          <a:prstGeom prst="rect">
            <a:avLst/>
          </a:prstGeom>
        </p:spPr>
      </p:pic>
      <p:pic>
        <p:nvPicPr>
          <p:cNvPr id="23" name="Picture 22"/>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4591050" y="2578100"/>
            <a:ext cx="3041650" cy="1672302"/>
          </a:xfrm>
          <a:prstGeom prst="rect">
            <a:avLst/>
          </a:prstGeom>
        </p:spPr>
      </p:pic>
      <p:pic>
        <p:nvPicPr>
          <p:cNvPr id="24" name="Picture 23"/>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7"/>
              <a:stretch>
                <a:fillRect/>
              </a:stretch>
            </p:blipFill>
          </mc:Choice>
          <mc:Fallback>
            <p:blipFill>
              <a:blip r:embed="rId8"/>
              <a:stretch>
                <a:fillRect/>
              </a:stretch>
            </p:blipFill>
          </mc:Fallback>
        </mc:AlternateContent>
        <p:spPr>
          <a:xfrm>
            <a:off x="7930462" y="2432050"/>
            <a:ext cx="2921688" cy="2305050"/>
          </a:xfrm>
          <a:prstGeom prst="rect">
            <a:avLst/>
          </a:prstGeom>
        </p:spPr>
      </p:pic>
    </p:spTree>
    <p:extLst>
      <p:ext uri="{BB962C8B-B14F-4D97-AF65-F5344CB8AC3E}">
        <p14:creationId xmlns:p14="http://schemas.microsoft.com/office/powerpoint/2010/main" val="68124509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67"/>
                                        </p:tgtEl>
                                        <p:attrNameLst>
                                          <p:attrName>style.visibility</p:attrName>
                                        </p:attrNameLst>
                                      </p:cBhvr>
                                      <p:to>
                                        <p:strVal val="visible"/>
                                      </p:to>
                                    </p:set>
                                    <p:animEffect transition="in" filter="fade">
                                      <p:cBhvr>
                                        <p:cTn id="14" dur="500"/>
                                        <p:tgtEl>
                                          <p:spTgt spid="16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88"/>
                                        </p:tgtEl>
                                        <p:attrNameLst>
                                          <p:attrName>style.visibility</p:attrName>
                                        </p:attrNameLst>
                                      </p:cBhvr>
                                      <p:to>
                                        <p:strVal val="visible"/>
                                      </p:to>
                                    </p:set>
                                    <p:animEffect transition="in" filter="fade">
                                      <p:cBhvr>
                                        <p:cTn id="17" dur="500"/>
                                        <p:tgtEl>
                                          <p:spTgt spid="188"/>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213"/>
                                        </p:tgtEl>
                                        <p:attrNameLst>
                                          <p:attrName>style.visibility</p:attrName>
                                        </p:attrNameLst>
                                      </p:cBhvr>
                                      <p:to>
                                        <p:strVal val="visible"/>
                                      </p:to>
                                    </p:set>
                                    <p:animEffect transition="in" filter="fade">
                                      <p:cBhvr>
                                        <p:cTn id="21" dur="500"/>
                                        <p:tgtEl>
                                          <p:spTgt spid="21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83"/>
                                        </p:tgtEl>
                                        <p:attrNameLst>
                                          <p:attrName>style.visibility</p:attrName>
                                        </p:attrNameLst>
                                      </p:cBhvr>
                                      <p:to>
                                        <p:strVal val="visible"/>
                                      </p:to>
                                    </p:set>
                                    <p:animEffect transition="in" filter="fade">
                                      <p:cBhvr>
                                        <p:cTn id="32" dur="500"/>
                                        <p:tgtEl>
                                          <p:spTgt spid="18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2"/>
                                        </p:tgtEl>
                                        <p:attrNameLst>
                                          <p:attrName>style.visibility</p:attrName>
                                        </p:attrNameLst>
                                      </p:cBhvr>
                                      <p:to>
                                        <p:strVal val="visible"/>
                                      </p:to>
                                    </p:set>
                                    <p:animEffect transition="in" filter="fade">
                                      <p:cBhvr>
                                        <p:cTn id="35" dur="500"/>
                                        <p:tgtEl>
                                          <p:spTgt spid="172"/>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216"/>
                                        </p:tgtEl>
                                        <p:attrNameLst>
                                          <p:attrName>style.visibility</p:attrName>
                                        </p:attrNameLst>
                                      </p:cBhvr>
                                      <p:to>
                                        <p:strVal val="visible"/>
                                      </p:to>
                                    </p:set>
                                    <p:animEffect transition="in" filter="fade">
                                      <p:cBhvr>
                                        <p:cTn id="39" dur="500"/>
                                        <p:tgtEl>
                                          <p:spTgt spid="216"/>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0"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p:cTn id="44" dur="500" fill="hold"/>
                                        <p:tgtEl>
                                          <p:spTgt spid="23"/>
                                        </p:tgtEl>
                                        <p:attrNameLst>
                                          <p:attrName>ppt_w</p:attrName>
                                        </p:attrNameLst>
                                      </p:cBhvr>
                                      <p:tavLst>
                                        <p:tav tm="0">
                                          <p:val>
                                            <p:fltVal val="0"/>
                                          </p:val>
                                        </p:tav>
                                        <p:tav tm="100000">
                                          <p:val>
                                            <p:strVal val="#ppt_w"/>
                                          </p:val>
                                        </p:tav>
                                      </p:tavLst>
                                    </p:anim>
                                    <p:anim calcmode="lin" valueType="num">
                                      <p:cBhvr>
                                        <p:cTn id="45" dur="500" fill="hold"/>
                                        <p:tgtEl>
                                          <p:spTgt spid="23"/>
                                        </p:tgtEl>
                                        <p:attrNameLst>
                                          <p:attrName>ppt_h</p:attrName>
                                        </p:attrNameLst>
                                      </p:cBhvr>
                                      <p:tavLst>
                                        <p:tav tm="0">
                                          <p:val>
                                            <p:fltVal val="0"/>
                                          </p:val>
                                        </p:tav>
                                        <p:tav tm="100000">
                                          <p:val>
                                            <p:strVal val="#ppt_h"/>
                                          </p:val>
                                        </p:tav>
                                      </p:tavLst>
                                    </p:anim>
                                    <p:animEffect transition="in" filter="fade">
                                      <p:cBhvr>
                                        <p:cTn id="46" dur="500"/>
                                        <p:tgtEl>
                                          <p:spTgt spid="23"/>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187"/>
                                        </p:tgtEl>
                                        <p:attrNameLst>
                                          <p:attrName>style.visibility</p:attrName>
                                        </p:attrNameLst>
                                      </p:cBhvr>
                                      <p:to>
                                        <p:strVal val="visible"/>
                                      </p:to>
                                    </p:set>
                                    <p:animEffect transition="in" filter="fade">
                                      <p:cBhvr>
                                        <p:cTn id="50" dur="500"/>
                                        <p:tgtEl>
                                          <p:spTgt spid="18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76"/>
                                        </p:tgtEl>
                                        <p:attrNameLst>
                                          <p:attrName>style.visibility</p:attrName>
                                        </p:attrNameLst>
                                      </p:cBhvr>
                                      <p:to>
                                        <p:strVal val="visible"/>
                                      </p:to>
                                    </p:set>
                                    <p:animEffect transition="in" filter="fade">
                                      <p:cBhvr>
                                        <p:cTn id="53" dur="500"/>
                                        <p:tgtEl>
                                          <p:spTgt spid="176"/>
                                        </p:tgtEl>
                                      </p:cBhvr>
                                    </p:animEffect>
                                  </p:childTnLst>
                                </p:cTn>
                              </p:par>
                            </p:childTnLst>
                          </p:cTn>
                        </p:par>
                        <p:par>
                          <p:cTn id="54" fill="hold">
                            <p:stCondLst>
                              <p:cond delay="1000"/>
                            </p:stCondLst>
                            <p:childTnLst>
                              <p:par>
                                <p:cTn id="55" presetID="10" presetClass="entr" presetSubtype="0" fill="hold" grpId="0" nodeType="afterEffect">
                                  <p:stCondLst>
                                    <p:cond delay="0"/>
                                  </p:stCondLst>
                                  <p:childTnLst>
                                    <p:set>
                                      <p:cBhvr>
                                        <p:cTn id="56" dur="1" fill="hold">
                                          <p:stCondLst>
                                            <p:cond delay="0"/>
                                          </p:stCondLst>
                                        </p:cTn>
                                        <p:tgtEl>
                                          <p:spTgt spid="219"/>
                                        </p:tgtEl>
                                        <p:attrNameLst>
                                          <p:attrName>style.visibility</p:attrName>
                                        </p:attrNameLst>
                                      </p:cBhvr>
                                      <p:to>
                                        <p:strVal val="visible"/>
                                      </p:to>
                                    </p:set>
                                    <p:animEffect transition="in" filter="fade">
                                      <p:cBhvr>
                                        <p:cTn id="57" dur="500"/>
                                        <p:tgtEl>
                                          <p:spTgt spid="219"/>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0" fill="hold" nodeType="clickEffect">
                                  <p:stCondLst>
                                    <p:cond delay="0"/>
                                  </p:stCondLst>
                                  <p:childTnLst>
                                    <p:set>
                                      <p:cBhvr>
                                        <p:cTn id="61" dur="1" fill="hold">
                                          <p:stCondLst>
                                            <p:cond delay="0"/>
                                          </p:stCondLst>
                                        </p:cTn>
                                        <p:tgtEl>
                                          <p:spTgt spid="24"/>
                                        </p:tgtEl>
                                        <p:attrNameLst>
                                          <p:attrName>style.visibility</p:attrName>
                                        </p:attrNameLst>
                                      </p:cBhvr>
                                      <p:to>
                                        <p:strVal val="visible"/>
                                      </p:to>
                                    </p:set>
                                    <p:anim calcmode="lin" valueType="num">
                                      <p:cBhvr>
                                        <p:cTn id="62" dur="500" fill="hold"/>
                                        <p:tgtEl>
                                          <p:spTgt spid="24"/>
                                        </p:tgtEl>
                                        <p:attrNameLst>
                                          <p:attrName>ppt_w</p:attrName>
                                        </p:attrNameLst>
                                      </p:cBhvr>
                                      <p:tavLst>
                                        <p:tav tm="0">
                                          <p:val>
                                            <p:fltVal val="0"/>
                                          </p:val>
                                        </p:tav>
                                        <p:tav tm="100000">
                                          <p:val>
                                            <p:strVal val="#ppt_w"/>
                                          </p:val>
                                        </p:tav>
                                      </p:tavLst>
                                    </p:anim>
                                    <p:anim calcmode="lin" valueType="num">
                                      <p:cBhvr>
                                        <p:cTn id="63" dur="500" fill="hold"/>
                                        <p:tgtEl>
                                          <p:spTgt spid="24"/>
                                        </p:tgtEl>
                                        <p:attrNameLst>
                                          <p:attrName>ppt_h</p:attrName>
                                        </p:attrNameLst>
                                      </p:cBhvr>
                                      <p:tavLst>
                                        <p:tav tm="0">
                                          <p:val>
                                            <p:fltVal val="0"/>
                                          </p:val>
                                        </p:tav>
                                        <p:tav tm="100000">
                                          <p:val>
                                            <p:strVal val="#ppt_h"/>
                                          </p:val>
                                        </p:tav>
                                      </p:tavLst>
                                    </p:anim>
                                    <p:animEffect transition="in" filter="fade">
                                      <p:cBhvr>
                                        <p:cTn id="6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7" grpId="0" animBg="1"/>
      <p:bldP spid="172" grpId="0" animBg="1"/>
      <p:bldP spid="176" grpId="0" animBg="1"/>
      <p:bldP spid="183" grpId="0" animBg="1"/>
      <p:bldP spid="187" grpId="0" animBg="1"/>
      <p:bldP spid="188" grpId="0" animBg="1"/>
      <p:bldP spid="213" grpId="0"/>
      <p:bldP spid="216" grpId="0"/>
      <p:bldP spid="2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7404" y="680759"/>
            <a:ext cx="8837275" cy="830997"/>
          </a:xfrm>
          <a:prstGeom prst="rect">
            <a:avLst/>
          </a:prstGeom>
          <a:noFill/>
        </p:spPr>
        <p:txBody>
          <a:bodyPr wrap="none" rtlCol="0">
            <a:spAutoFit/>
          </a:bodyPr>
          <a:lstStyle/>
          <a:p>
            <a:pPr algn="ctr"/>
            <a:r>
              <a:rPr lang="id-ID" sz="4800" cap="all" dirty="0">
                <a:solidFill>
                  <a:srgbClr val="44546A"/>
                </a:solidFill>
                <a:latin typeface="+mj-lt"/>
              </a:rPr>
              <a:t>Scaffold Configurations</a:t>
            </a:r>
            <a:endParaRPr lang="en-US" sz="4800" cap="all" dirty="0">
              <a:solidFill>
                <a:srgbClr val="44546A"/>
              </a:solidFill>
              <a:latin typeface="+mj-lt"/>
            </a:endParaRPr>
          </a:p>
        </p:txBody>
      </p:sp>
      <p:sp>
        <p:nvSpPr>
          <p:cNvPr id="167" name="Rectangle 166"/>
          <p:cNvSpPr/>
          <p:nvPr/>
        </p:nvSpPr>
        <p:spPr>
          <a:xfrm>
            <a:off x="1191937" y="1746250"/>
            <a:ext cx="3206353" cy="4193507"/>
          </a:xfrm>
          <a:prstGeom prst="rect">
            <a:avLst/>
          </a:prstGeom>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id-ID"/>
          </a:p>
        </p:txBody>
      </p:sp>
      <p:sp>
        <p:nvSpPr>
          <p:cNvPr id="172" name="Rectangle 171"/>
          <p:cNvSpPr/>
          <p:nvPr/>
        </p:nvSpPr>
        <p:spPr>
          <a:xfrm>
            <a:off x="4488021" y="1733550"/>
            <a:ext cx="3206353" cy="4193507"/>
          </a:xfrm>
          <a:prstGeom prst="rect">
            <a:avLst/>
          </a:prstGeom>
          <a:solidFill>
            <a:schemeClr val="bg1"/>
          </a:solid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6" name="Rectangle 175"/>
          <p:cNvSpPr/>
          <p:nvPr/>
        </p:nvSpPr>
        <p:spPr>
          <a:xfrm>
            <a:off x="7809924" y="1733550"/>
            <a:ext cx="3206353" cy="4193507"/>
          </a:xfrm>
          <a:prstGeom prst="rect">
            <a:avLst/>
          </a:prstGeom>
          <a:solidFill>
            <a:srgbClr val="FFFFFF"/>
          </a:solidFill>
          <a:ln>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3" name="Rectangle 182"/>
          <p:cNvSpPr/>
          <p:nvPr/>
        </p:nvSpPr>
        <p:spPr>
          <a:xfrm>
            <a:off x="4488022" y="4871603"/>
            <a:ext cx="3206353" cy="105545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7" name="Rectangle 186"/>
          <p:cNvSpPr/>
          <p:nvPr/>
        </p:nvSpPr>
        <p:spPr>
          <a:xfrm>
            <a:off x="7809924" y="4871603"/>
            <a:ext cx="3206353" cy="105545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8" name="Rectangle 187"/>
          <p:cNvSpPr/>
          <p:nvPr/>
        </p:nvSpPr>
        <p:spPr>
          <a:xfrm>
            <a:off x="1191937" y="4884303"/>
            <a:ext cx="3206353" cy="1055454"/>
          </a:xfrm>
          <a:prstGeom prst="rect">
            <a:avLst/>
          </a:prstGeom>
          <a:solidFill>
            <a:schemeClr val="accent4"/>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id-ID"/>
          </a:p>
        </p:txBody>
      </p:sp>
      <p:sp>
        <p:nvSpPr>
          <p:cNvPr id="213" name="TextBox 212"/>
          <p:cNvSpPr txBox="1"/>
          <p:nvPr/>
        </p:nvSpPr>
        <p:spPr>
          <a:xfrm>
            <a:off x="1559188" y="5146503"/>
            <a:ext cx="2417035" cy="430887"/>
          </a:xfrm>
          <a:prstGeom prst="rect">
            <a:avLst/>
          </a:prstGeom>
          <a:noFill/>
        </p:spPr>
        <p:txBody>
          <a:bodyPr wrap="none" rtlCol="0">
            <a:spAutoFit/>
          </a:bodyPr>
          <a:lstStyle/>
          <a:p>
            <a:pPr algn="ctr"/>
            <a:r>
              <a:rPr lang="id-ID" sz="2200" cap="all" dirty="0">
                <a:solidFill>
                  <a:schemeClr val="bg1"/>
                </a:solidFill>
                <a:latin typeface="+mj-lt"/>
              </a:rPr>
              <a:t>Rolling Tower</a:t>
            </a:r>
          </a:p>
        </p:txBody>
      </p:sp>
      <p:sp>
        <p:nvSpPr>
          <p:cNvPr id="216" name="TextBox 215"/>
          <p:cNvSpPr txBox="1"/>
          <p:nvPr/>
        </p:nvSpPr>
        <p:spPr>
          <a:xfrm>
            <a:off x="4530103" y="5171903"/>
            <a:ext cx="3071937" cy="430887"/>
          </a:xfrm>
          <a:prstGeom prst="rect">
            <a:avLst/>
          </a:prstGeom>
          <a:noFill/>
        </p:spPr>
        <p:txBody>
          <a:bodyPr wrap="none" rtlCol="0">
            <a:spAutoFit/>
          </a:bodyPr>
          <a:lstStyle/>
          <a:p>
            <a:pPr algn="ctr"/>
            <a:r>
              <a:rPr lang="id-ID" sz="2200" cap="all" dirty="0">
                <a:solidFill>
                  <a:srgbClr val="FFFFFF"/>
                </a:solidFill>
                <a:latin typeface="+mj-lt"/>
              </a:rPr>
              <a:t>Bridging Scaffold</a:t>
            </a:r>
          </a:p>
        </p:txBody>
      </p:sp>
      <p:sp>
        <p:nvSpPr>
          <p:cNvPr id="219" name="TextBox 218"/>
          <p:cNvSpPr txBox="1"/>
          <p:nvPr/>
        </p:nvSpPr>
        <p:spPr>
          <a:xfrm>
            <a:off x="7894079" y="5171903"/>
            <a:ext cx="3089157" cy="430887"/>
          </a:xfrm>
          <a:prstGeom prst="rect">
            <a:avLst/>
          </a:prstGeom>
          <a:noFill/>
        </p:spPr>
        <p:txBody>
          <a:bodyPr wrap="none" rtlCol="0">
            <a:spAutoFit/>
          </a:bodyPr>
          <a:lstStyle/>
          <a:p>
            <a:pPr algn="ctr"/>
            <a:r>
              <a:rPr lang="id-ID" sz="2200" cap="all" dirty="0">
                <a:solidFill>
                  <a:srgbClr val="FFFFFF"/>
                </a:solidFill>
                <a:latin typeface="+mj-lt"/>
              </a:rPr>
              <a:t>Circular Scaffold</a:t>
            </a:r>
          </a:p>
        </p:txBody>
      </p:sp>
      <p:pic>
        <p:nvPicPr>
          <p:cNvPr id="18" name="Picture 17"/>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380660" y="2247900"/>
            <a:ext cx="2905590" cy="2292350"/>
          </a:xfrm>
          <a:prstGeom prst="rect">
            <a:avLst/>
          </a:prstGeom>
        </p:spPr>
      </p:pic>
      <p:pic>
        <p:nvPicPr>
          <p:cNvPr id="20" name="Picture 19"/>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7943850" y="2266950"/>
            <a:ext cx="2940050" cy="2010174"/>
          </a:xfrm>
          <a:prstGeom prst="rect">
            <a:avLst/>
          </a:prstGeom>
        </p:spPr>
      </p:pic>
      <p:pic>
        <p:nvPicPr>
          <p:cNvPr id="21" name="Picture 20" descr="PuTLOG SCAFFOLD.psd"/>
          <p:cNvPicPr>
            <a:picLocks noChangeAspect="1"/>
          </p:cNvPicPr>
          <p:nvPr/>
        </p:nvPicPr>
        <p:blipFill>
          <a:blip r:embed="rId7"/>
          <a:stretch>
            <a:fillRect/>
          </a:stretch>
        </p:blipFill>
        <p:spPr>
          <a:xfrm>
            <a:off x="4584058" y="2082800"/>
            <a:ext cx="3043193" cy="2679700"/>
          </a:xfrm>
          <a:prstGeom prst="rect">
            <a:avLst/>
          </a:prstGeom>
        </p:spPr>
      </p:pic>
    </p:spTree>
    <p:extLst>
      <p:ext uri="{BB962C8B-B14F-4D97-AF65-F5344CB8AC3E}">
        <p14:creationId xmlns:p14="http://schemas.microsoft.com/office/powerpoint/2010/main" val="68124509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67"/>
                                        </p:tgtEl>
                                        <p:attrNameLst>
                                          <p:attrName>style.visibility</p:attrName>
                                        </p:attrNameLst>
                                      </p:cBhvr>
                                      <p:to>
                                        <p:strVal val="visible"/>
                                      </p:to>
                                    </p:set>
                                    <p:animEffect transition="in" filter="fade">
                                      <p:cBhvr>
                                        <p:cTn id="14" dur="500"/>
                                        <p:tgtEl>
                                          <p:spTgt spid="16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88"/>
                                        </p:tgtEl>
                                        <p:attrNameLst>
                                          <p:attrName>style.visibility</p:attrName>
                                        </p:attrNameLst>
                                      </p:cBhvr>
                                      <p:to>
                                        <p:strVal val="visible"/>
                                      </p:to>
                                    </p:set>
                                    <p:animEffect transition="in" filter="fade">
                                      <p:cBhvr>
                                        <p:cTn id="17" dur="500"/>
                                        <p:tgtEl>
                                          <p:spTgt spid="18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13"/>
                                        </p:tgtEl>
                                        <p:attrNameLst>
                                          <p:attrName>style.visibility</p:attrName>
                                        </p:attrNameLst>
                                      </p:cBhvr>
                                      <p:to>
                                        <p:strVal val="visible"/>
                                      </p:to>
                                    </p:set>
                                    <p:animEffect transition="in" filter="fade">
                                      <p:cBhvr>
                                        <p:cTn id="20" dur="500"/>
                                        <p:tgtEl>
                                          <p:spTgt spid="213"/>
                                        </p:tgtEl>
                                      </p:cBhvr>
                                    </p:animEffect>
                                  </p:childTnLst>
                                </p:cTn>
                              </p:par>
                            </p:childTnLst>
                          </p:cTn>
                        </p:par>
                        <p:par>
                          <p:cTn id="21" fill="hold">
                            <p:stCondLst>
                              <p:cond delay="500"/>
                            </p:stCondLst>
                            <p:childTnLst>
                              <p:par>
                                <p:cTn id="22" presetID="53"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2"/>
                                        </p:tgtEl>
                                        <p:attrNameLst>
                                          <p:attrName>style.visibility</p:attrName>
                                        </p:attrNameLst>
                                      </p:cBhvr>
                                      <p:to>
                                        <p:strVal val="visible"/>
                                      </p:to>
                                    </p:set>
                                    <p:animEffect transition="in" filter="fade">
                                      <p:cBhvr>
                                        <p:cTn id="31" dur="500"/>
                                        <p:tgtEl>
                                          <p:spTgt spid="17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3"/>
                                        </p:tgtEl>
                                        <p:attrNameLst>
                                          <p:attrName>style.visibility</p:attrName>
                                        </p:attrNameLst>
                                      </p:cBhvr>
                                      <p:to>
                                        <p:strVal val="visible"/>
                                      </p:to>
                                    </p:set>
                                    <p:animEffect transition="in" filter="fade">
                                      <p:cBhvr>
                                        <p:cTn id="34" dur="500"/>
                                        <p:tgtEl>
                                          <p:spTgt spid="18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6"/>
                                        </p:tgtEl>
                                        <p:attrNameLst>
                                          <p:attrName>style.visibility</p:attrName>
                                        </p:attrNameLst>
                                      </p:cBhvr>
                                      <p:to>
                                        <p:strVal val="visible"/>
                                      </p:to>
                                    </p:set>
                                    <p:animEffect transition="in" filter="fade">
                                      <p:cBhvr>
                                        <p:cTn id="37" dur="500"/>
                                        <p:tgtEl>
                                          <p:spTgt spid="216"/>
                                        </p:tgtEl>
                                      </p:cBhvr>
                                    </p:animEffect>
                                  </p:childTnLst>
                                </p:cTn>
                              </p:par>
                            </p:childTnLst>
                          </p:cTn>
                        </p:par>
                        <p:par>
                          <p:cTn id="38" fill="hold">
                            <p:stCondLst>
                              <p:cond delay="500"/>
                            </p:stCondLst>
                            <p:childTnLst>
                              <p:par>
                                <p:cTn id="39" presetID="53" presetClass="entr" presetSubtype="0" fill="hold" nodeType="after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p:cTn id="41" dur="500" fill="hold"/>
                                        <p:tgtEl>
                                          <p:spTgt spid="21"/>
                                        </p:tgtEl>
                                        <p:attrNameLst>
                                          <p:attrName>ppt_w</p:attrName>
                                        </p:attrNameLst>
                                      </p:cBhvr>
                                      <p:tavLst>
                                        <p:tav tm="0">
                                          <p:val>
                                            <p:fltVal val="0"/>
                                          </p:val>
                                        </p:tav>
                                        <p:tav tm="100000">
                                          <p:val>
                                            <p:strVal val="#ppt_w"/>
                                          </p:val>
                                        </p:tav>
                                      </p:tavLst>
                                    </p:anim>
                                    <p:anim calcmode="lin" valueType="num">
                                      <p:cBhvr>
                                        <p:cTn id="42" dur="500" fill="hold"/>
                                        <p:tgtEl>
                                          <p:spTgt spid="21"/>
                                        </p:tgtEl>
                                        <p:attrNameLst>
                                          <p:attrName>ppt_h</p:attrName>
                                        </p:attrNameLst>
                                      </p:cBhvr>
                                      <p:tavLst>
                                        <p:tav tm="0">
                                          <p:val>
                                            <p:fltVal val="0"/>
                                          </p:val>
                                        </p:tav>
                                        <p:tav tm="100000">
                                          <p:val>
                                            <p:strVal val="#ppt_h"/>
                                          </p:val>
                                        </p:tav>
                                      </p:tavLst>
                                    </p:anim>
                                    <p:animEffect transition="in" filter="fade">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76"/>
                                        </p:tgtEl>
                                        <p:attrNameLst>
                                          <p:attrName>style.visibility</p:attrName>
                                        </p:attrNameLst>
                                      </p:cBhvr>
                                      <p:to>
                                        <p:strVal val="visible"/>
                                      </p:to>
                                    </p:set>
                                    <p:animEffect transition="in" filter="fade">
                                      <p:cBhvr>
                                        <p:cTn id="48" dur="500"/>
                                        <p:tgtEl>
                                          <p:spTgt spid="17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87"/>
                                        </p:tgtEl>
                                        <p:attrNameLst>
                                          <p:attrName>style.visibility</p:attrName>
                                        </p:attrNameLst>
                                      </p:cBhvr>
                                      <p:to>
                                        <p:strVal val="visible"/>
                                      </p:to>
                                    </p:set>
                                    <p:animEffect transition="in" filter="fade">
                                      <p:cBhvr>
                                        <p:cTn id="51" dur="500"/>
                                        <p:tgtEl>
                                          <p:spTgt spid="18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19"/>
                                        </p:tgtEl>
                                        <p:attrNameLst>
                                          <p:attrName>style.visibility</p:attrName>
                                        </p:attrNameLst>
                                      </p:cBhvr>
                                      <p:to>
                                        <p:strVal val="visible"/>
                                      </p:to>
                                    </p:set>
                                    <p:animEffect transition="in" filter="fade">
                                      <p:cBhvr>
                                        <p:cTn id="54" dur="500"/>
                                        <p:tgtEl>
                                          <p:spTgt spid="219"/>
                                        </p:tgtEl>
                                      </p:cBhvr>
                                    </p:animEffect>
                                  </p:childTnLst>
                                </p:cTn>
                              </p:par>
                            </p:childTnLst>
                          </p:cTn>
                        </p:par>
                        <p:par>
                          <p:cTn id="55" fill="hold">
                            <p:stCondLst>
                              <p:cond delay="500"/>
                            </p:stCondLst>
                            <p:childTnLst>
                              <p:par>
                                <p:cTn id="56" presetID="53" presetClass="entr" presetSubtype="0" fill="hold" nodeType="after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500" fill="hold"/>
                                        <p:tgtEl>
                                          <p:spTgt spid="20"/>
                                        </p:tgtEl>
                                        <p:attrNameLst>
                                          <p:attrName>ppt_w</p:attrName>
                                        </p:attrNameLst>
                                      </p:cBhvr>
                                      <p:tavLst>
                                        <p:tav tm="0">
                                          <p:val>
                                            <p:fltVal val="0"/>
                                          </p:val>
                                        </p:tav>
                                        <p:tav tm="100000">
                                          <p:val>
                                            <p:strVal val="#ppt_w"/>
                                          </p:val>
                                        </p:tav>
                                      </p:tavLst>
                                    </p:anim>
                                    <p:anim calcmode="lin" valueType="num">
                                      <p:cBhvr>
                                        <p:cTn id="59" dur="500" fill="hold"/>
                                        <p:tgtEl>
                                          <p:spTgt spid="20"/>
                                        </p:tgtEl>
                                        <p:attrNameLst>
                                          <p:attrName>ppt_h</p:attrName>
                                        </p:attrNameLst>
                                      </p:cBhvr>
                                      <p:tavLst>
                                        <p:tav tm="0">
                                          <p:val>
                                            <p:fltVal val="0"/>
                                          </p:val>
                                        </p:tav>
                                        <p:tav tm="100000">
                                          <p:val>
                                            <p:strVal val="#ppt_h"/>
                                          </p:val>
                                        </p:tav>
                                      </p:tavLst>
                                    </p:anim>
                                    <p:animEffect transition="in" filter="fad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7" grpId="0" animBg="1"/>
      <p:bldP spid="172" grpId="0" animBg="1"/>
      <p:bldP spid="176" grpId="0" animBg="1"/>
      <p:bldP spid="183" grpId="0" animBg="1"/>
      <p:bldP spid="187" grpId="0" animBg="1"/>
      <p:bldP spid="188" grpId="0" animBg="1"/>
      <p:bldP spid="213" grpId="0"/>
      <p:bldP spid="216" grpId="0"/>
      <p:bldP spid="2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92980" y="680759"/>
            <a:ext cx="10006164" cy="830997"/>
          </a:xfrm>
          <a:prstGeom prst="rect">
            <a:avLst/>
          </a:prstGeom>
          <a:noFill/>
        </p:spPr>
        <p:txBody>
          <a:bodyPr wrap="none" rtlCol="0">
            <a:spAutoFit/>
          </a:bodyPr>
          <a:lstStyle/>
          <a:p>
            <a:pPr algn="ctr"/>
            <a:r>
              <a:rPr lang="id-ID" sz="4800" cap="all" dirty="0">
                <a:solidFill>
                  <a:schemeClr val="tx2"/>
                </a:solidFill>
                <a:latin typeface="+mj-lt"/>
              </a:rPr>
              <a:t>Choosing the Right Scaffold</a:t>
            </a:r>
            <a:endParaRPr lang="en-US" sz="4800" cap="all" dirty="0">
              <a:solidFill>
                <a:schemeClr val="tx2"/>
              </a:solidFill>
              <a:latin typeface="+mj-lt"/>
            </a:endParaRPr>
          </a:p>
        </p:txBody>
      </p:sp>
      <p:grpSp>
        <p:nvGrpSpPr>
          <p:cNvPr id="2" name="Group 155"/>
          <p:cNvGrpSpPr/>
          <p:nvPr/>
        </p:nvGrpSpPr>
        <p:grpSpPr>
          <a:xfrm>
            <a:off x="779305" y="2054094"/>
            <a:ext cx="1847278" cy="1291990"/>
            <a:chOff x="1477805" y="2206494"/>
            <a:chExt cx="1847278" cy="1291990"/>
          </a:xfrm>
        </p:grpSpPr>
        <p:sp>
          <p:nvSpPr>
            <p:cNvPr id="5" name="Rectangle 4"/>
            <p:cNvSpPr/>
            <p:nvPr/>
          </p:nvSpPr>
          <p:spPr>
            <a:xfrm>
              <a:off x="1477805" y="2206494"/>
              <a:ext cx="1847278" cy="12919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5" name="Rectangle 74"/>
            <p:cNvSpPr/>
            <p:nvPr/>
          </p:nvSpPr>
          <p:spPr>
            <a:xfrm>
              <a:off x="1477805" y="3390512"/>
              <a:ext cx="1847278" cy="10797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4" name="Group 160"/>
          <p:cNvGrpSpPr/>
          <p:nvPr/>
        </p:nvGrpSpPr>
        <p:grpSpPr>
          <a:xfrm>
            <a:off x="830105" y="4803173"/>
            <a:ext cx="1847278" cy="1291990"/>
            <a:chOff x="1477805" y="4790473"/>
            <a:chExt cx="1847278" cy="1291990"/>
          </a:xfrm>
        </p:grpSpPr>
        <p:sp>
          <p:nvSpPr>
            <p:cNvPr id="78" name="Rectangle 77"/>
            <p:cNvSpPr/>
            <p:nvPr/>
          </p:nvSpPr>
          <p:spPr>
            <a:xfrm>
              <a:off x="1477805" y="4790473"/>
              <a:ext cx="1847278" cy="12919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9" name="Rectangle 78"/>
            <p:cNvSpPr/>
            <p:nvPr/>
          </p:nvSpPr>
          <p:spPr>
            <a:xfrm>
              <a:off x="1477805" y="5974491"/>
              <a:ext cx="1847278" cy="10797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6" name="Group 156"/>
          <p:cNvGrpSpPr/>
          <p:nvPr/>
        </p:nvGrpSpPr>
        <p:grpSpPr>
          <a:xfrm>
            <a:off x="2944083" y="2054094"/>
            <a:ext cx="1847278" cy="1291990"/>
            <a:chOff x="3325083" y="2206494"/>
            <a:chExt cx="1847278" cy="1291990"/>
          </a:xfrm>
        </p:grpSpPr>
        <p:sp>
          <p:nvSpPr>
            <p:cNvPr id="80" name="Rectangle 79"/>
            <p:cNvSpPr/>
            <p:nvPr/>
          </p:nvSpPr>
          <p:spPr>
            <a:xfrm>
              <a:off x="3325083" y="2206494"/>
              <a:ext cx="1847278" cy="12919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1" name="Rectangle 80"/>
            <p:cNvSpPr/>
            <p:nvPr/>
          </p:nvSpPr>
          <p:spPr>
            <a:xfrm>
              <a:off x="3325083" y="3390512"/>
              <a:ext cx="1847278" cy="10797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82" name="Rectangle 81"/>
          <p:cNvSpPr/>
          <p:nvPr/>
        </p:nvSpPr>
        <p:spPr>
          <a:xfrm>
            <a:off x="3045683" y="3485783"/>
            <a:ext cx="1847278" cy="1291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7" name="Group 161"/>
          <p:cNvGrpSpPr/>
          <p:nvPr/>
        </p:nvGrpSpPr>
        <p:grpSpPr>
          <a:xfrm>
            <a:off x="3020283" y="4790473"/>
            <a:ext cx="1847278" cy="1291990"/>
            <a:chOff x="3325083" y="4790473"/>
            <a:chExt cx="1847278" cy="1291990"/>
          </a:xfrm>
        </p:grpSpPr>
        <p:sp>
          <p:nvSpPr>
            <p:cNvPr id="83" name="Rectangle 82"/>
            <p:cNvSpPr/>
            <p:nvPr/>
          </p:nvSpPr>
          <p:spPr>
            <a:xfrm>
              <a:off x="3325083" y="4790473"/>
              <a:ext cx="1847278" cy="12919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4" name="Rectangle 83"/>
            <p:cNvSpPr/>
            <p:nvPr/>
          </p:nvSpPr>
          <p:spPr>
            <a:xfrm>
              <a:off x="3325083" y="5974491"/>
              <a:ext cx="1847278" cy="10797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9" name="Group 157"/>
          <p:cNvGrpSpPr/>
          <p:nvPr/>
        </p:nvGrpSpPr>
        <p:grpSpPr>
          <a:xfrm>
            <a:off x="5159661" y="2066794"/>
            <a:ext cx="1847278" cy="1291990"/>
            <a:chOff x="5172361" y="2206494"/>
            <a:chExt cx="1847278" cy="1291990"/>
          </a:xfrm>
        </p:grpSpPr>
        <p:sp>
          <p:nvSpPr>
            <p:cNvPr id="85" name="Rectangle 84"/>
            <p:cNvSpPr/>
            <p:nvPr/>
          </p:nvSpPr>
          <p:spPr>
            <a:xfrm>
              <a:off x="5172361" y="2206494"/>
              <a:ext cx="1847278" cy="12919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6" name="Rectangle 85"/>
            <p:cNvSpPr/>
            <p:nvPr/>
          </p:nvSpPr>
          <p:spPr>
            <a:xfrm>
              <a:off x="5172361" y="3390512"/>
              <a:ext cx="1847278" cy="10797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10" name="Group 162"/>
          <p:cNvGrpSpPr/>
          <p:nvPr/>
        </p:nvGrpSpPr>
        <p:grpSpPr>
          <a:xfrm>
            <a:off x="5172361" y="4790473"/>
            <a:ext cx="1847278" cy="1291990"/>
            <a:chOff x="5172361" y="4790473"/>
            <a:chExt cx="1847278" cy="1291990"/>
          </a:xfrm>
        </p:grpSpPr>
        <p:sp>
          <p:nvSpPr>
            <p:cNvPr id="88" name="Rectangle 87"/>
            <p:cNvSpPr/>
            <p:nvPr/>
          </p:nvSpPr>
          <p:spPr>
            <a:xfrm>
              <a:off x="5172361" y="4790473"/>
              <a:ext cx="1847278" cy="12919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9" name="Rectangle 88"/>
            <p:cNvSpPr/>
            <p:nvPr/>
          </p:nvSpPr>
          <p:spPr>
            <a:xfrm>
              <a:off x="5172361" y="5974491"/>
              <a:ext cx="1847278" cy="10797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11" name="Group 158"/>
          <p:cNvGrpSpPr/>
          <p:nvPr/>
        </p:nvGrpSpPr>
        <p:grpSpPr>
          <a:xfrm>
            <a:off x="7337139" y="2104894"/>
            <a:ext cx="1847278" cy="1291990"/>
            <a:chOff x="7019639" y="2206494"/>
            <a:chExt cx="1847278" cy="1291990"/>
          </a:xfrm>
        </p:grpSpPr>
        <p:sp>
          <p:nvSpPr>
            <p:cNvPr id="105" name="Rectangle 104"/>
            <p:cNvSpPr/>
            <p:nvPr/>
          </p:nvSpPr>
          <p:spPr>
            <a:xfrm>
              <a:off x="7019639" y="2206494"/>
              <a:ext cx="1847278" cy="12919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6" name="Rectangle 105"/>
            <p:cNvSpPr/>
            <p:nvPr/>
          </p:nvSpPr>
          <p:spPr>
            <a:xfrm>
              <a:off x="7019639" y="3390512"/>
              <a:ext cx="1847278" cy="10797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12" name="Group 163"/>
          <p:cNvGrpSpPr/>
          <p:nvPr/>
        </p:nvGrpSpPr>
        <p:grpSpPr>
          <a:xfrm>
            <a:off x="7362539" y="4790473"/>
            <a:ext cx="1847278" cy="1291990"/>
            <a:chOff x="7019639" y="4790473"/>
            <a:chExt cx="1847278" cy="1291990"/>
          </a:xfrm>
        </p:grpSpPr>
        <p:sp>
          <p:nvSpPr>
            <p:cNvPr id="108" name="Rectangle 107"/>
            <p:cNvSpPr/>
            <p:nvPr/>
          </p:nvSpPr>
          <p:spPr>
            <a:xfrm>
              <a:off x="7019639" y="4790473"/>
              <a:ext cx="1847278" cy="12919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9" name="Rectangle 108"/>
            <p:cNvSpPr/>
            <p:nvPr/>
          </p:nvSpPr>
          <p:spPr>
            <a:xfrm>
              <a:off x="7019639" y="5974491"/>
              <a:ext cx="1847278" cy="10797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13" name="Group 159"/>
          <p:cNvGrpSpPr/>
          <p:nvPr/>
        </p:nvGrpSpPr>
        <p:grpSpPr>
          <a:xfrm>
            <a:off x="9578117" y="2079494"/>
            <a:ext cx="1847278" cy="1291990"/>
            <a:chOff x="8866917" y="2206494"/>
            <a:chExt cx="1847278" cy="1291990"/>
          </a:xfrm>
        </p:grpSpPr>
        <p:sp>
          <p:nvSpPr>
            <p:cNvPr id="110" name="Rectangle 109"/>
            <p:cNvSpPr/>
            <p:nvPr/>
          </p:nvSpPr>
          <p:spPr>
            <a:xfrm>
              <a:off x="8866917" y="2206494"/>
              <a:ext cx="1847278" cy="12919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1" name="Rectangle 110"/>
            <p:cNvSpPr/>
            <p:nvPr/>
          </p:nvSpPr>
          <p:spPr>
            <a:xfrm>
              <a:off x="8866917" y="3390512"/>
              <a:ext cx="1847278" cy="10797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14" name="Group 164"/>
          <p:cNvGrpSpPr/>
          <p:nvPr/>
        </p:nvGrpSpPr>
        <p:grpSpPr>
          <a:xfrm>
            <a:off x="9590817" y="4790473"/>
            <a:ext cx="1847278" cy="1291990"/>
            <a:chOff x="8866917" y="4790473"/>
            <a:chExt cx="1847278" cy="1291990"/>
          </a:xfrm>
        </p:grpSpPr>
        <p:sp>
          <p:nvSpPr>
            <p:cNvPr id="113" name="Rectangle 112"/>
            <p:cNvSpPr/>
            <p:nvPr/>
          </p:nvSpPr>
          <p:spPr>
            <a:xfrm>
              <a:off x="8866917" y="4790473"/>
              <a:ext cx="1847278" cy="12919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4" name="Rectangle 113"/>
            <p:cNvSpPr/>
            <p:nvPr/>
          </p:nvSpPr>
          <p:spPr>
            <a:xfrm>
              <a:off x="8866917" y="5974491"/>
              <a:ext cx="1847278" cy="10797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8" name="Isosceles Triangle 7"/>
          <p:cNvSpPr/>
          <p:nvPr/>
        </p:nvSpPr>
        <p:spPr>
          <a:xfrm flipV="1">
            <a:off x="1477317" y="3371190"/>
            <a:ext cx="476655" cy="252919"/>
          </a:xfrm>
          <a:prstGeom prst="triangle">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6" name="Isosceles Triangle 115"/>
          <p:cNvSpPr/>
          <p:nvPr/>
        </p:nvSpPr>
        <p:spPr>
          <a:xfrm flipV="1">
            <a:off x="3629395" y="3269590"/>
            <a:ext cx="476655" cy="252919"/>
          </a:xfrm>
          <a:prstGeom prst="triangle">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9" name="Isosceles Triangle 118"/>
          <p:cNvSpPr/>
          <p:nvPr/>
        </p:nvSpPr>
        <p:spPr>
          <a:xfrm flipV="1">
            <a:off x="5844973" y="3282290"/>
            <a:ext cx="476655" cy="252919"/>
          </a:xfrm>
          <a:prstGeom prst="triangle">
            <a:avLst/>
          </a:prstGeom>
          <a:solidFill>
            <a:schemeClr val="bg1"/>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0" name="Isosceles Triangle 119"/>
          <p:cNvSpPr/>
          <p:nvPr/>
        </p:nvSpPr>
        <p:spPr>
          <a:xfrm flipV="1">
            <a:off x="8022451" y="3320390"/>
            <a:ext cx="476655" cy="252919"/>
          </a:xfrm>
          <a:prstGeom prst="triangle">
            <a:avLst/>
          </a:prstGeom>
          <a:solidFill>
            <a:schemeClr val="bg1"/>
          </a:solid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1" name="Isosceles Triangle 120"/>
          <p:cNvSpPr/>
          <p:nvPr/>
        </p:nvSpPr>
        <p:spPr>
          <a:xfrm flipV="1">
            <a:off x="10263429" y="3294990"/>
            <a:ext cx="476655" cy="252919"/>
          </a:xfrm>
          <a:prstGeom prst="triangle">
            <a:avLst/>
          </a:prstGeom>
          <a:solidFill>
            <a:schemeClr val="bg1"/>
          </a:solidFill>
          <a:ln w="63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3" name="Isosceles Triangle 122"/>
          <p:cNvSpPr/>
          <p:nvPr/>
        </p:nvSpPr>
        <p:spPr>
          <a:xfrm>
            <a:off x="1515417" y="4583060"/>
            <a:ext cx="476655" cy="252919"/>
          </a:xfrm>
          <a:prstGeom prst="triangle">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4" name="Isosceles Triangle 123"/>
          <p:cNvSpPr/>
          <p:nvPr/>
        </p:nvSpPr>
        <p:spPr>
          <a:xfrm>
            <a:off x="3667495" y="4570360"/>
            <a:ext cx="476655" cy="252919"/>
          </a:xfrm>
          <a:prstGeom prst="triangle">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5" name="Isosceles Triangle 124"/>
          <p:cNvSpPr/>
          <p:nvPr/>
        </p:nvSpPr>
        <p:spPr>
          <a:xfrm>
            <a:off x="5857673" y="4570360"/>
            <a:ext cx="476655" cy="252919"/>
          </a:xfrm>
          <a:prstGeom prst="triangle">
            <a:avLst/>
          </a:prstGeom>
          <a:solidFill>
            <a:schemeClr val="bg1"/>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6" name="Isosceles Triangle 125"/>
          <p:cNvSpPr/>
          <p:nvPr/>
        </p:nvSpPr>
        <p:spPr>
          <a:xfrm>
            <a:off x="8047851" y="4570360"/>
            <a:ext cx="476655" cy="252919"/>
          </a:xfrm>
          <a:prstGeom prst="triangle">
            <a:avLst/>
          </a:prstGeom>
          <a:solidFill>
            <a:schemeClr val="bg1"/>
          </a:solid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7" name="Isosceles Triangle 126"/>
          <p:cNvSpPr/>
          <p:nvPr/>
        </p:nvSpPr>
        <p:spPr>
          <a:xfrm>
            <a:off x="10301529" y="4570360"/>
            <a:ext cx="476655" cy="252919"/>
          </a:xfrm>
          <a:prstGeom prst="triangle">
            <a:avLst/>
          </a:prstGeom>
          <a:solidFill>
            <a:schemeClr val="bg1"/>
          </a:solidFill>
          <a:ln w="63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TextBox 15"/>
          <p:cNvSpPr txBox="1"/>
          <p:nvPr/>
        </p:nvSpPr>
        <p:spPr>
          <a:xfrm>
            <a:off x="693855" y="3937968"/>
            <a:ext cx="2039929" cy="384721"/>
          </a:xfrm>
          <a:prstGeom prst="rect">
            <a:avLst/>
          </a:prstGeom>
          <a:noFill/>
        </p:spPr>
        <p:txBody>
          <a:bodyPr wrap="none" rtlCol="0">
            <a:spAutoFit/>
          </a:bodyPr>
          <a:lstStyle/>
          <a:p>
            <a:pPr algn="ctr"/>
            <a:r>
              <a:rPr lang="id-ID" sz="1900" dirty="0">
                <a:solidFill>
                  <a:srgbClr val="595959"/>
                </a:solidFill>
              </a:rPr>
              <a:t>WORK/ACTIVITY</a:t>
            </a:r>
          </a:p>
        </p:txBody>
      </p:sp>
      <p:sp>
        <p:nvSpPr>
          <p:cNvPr id="129" name="TextBox 128"/>
          <p:cNvSpPr txBox="1"/>
          <p:nvPr/>
        </p:nvSpPr>
        <p:spPr>
          <a:xfrm>
            <a:off x="3112339" y="3937968"/>
            <a:ext cx="1524050" cy="400110"/>
          </a:xfrm>
          <a:prstGeom prst="rect">
            <a:avLst/>
          </a:prstGeom>
          <a:noFill/>
        </p:spPr>
        <p:txBody>
          <a:bodyPr wrap="none" rtlCol="0">
            <a:spAutoFit/>
          </a:bodyPr>
          <a:lstStyle/>
          <a:p>
            <a:pPr algn="ctr"/>
            <a:r>
              <a:rPr lang="id-ID" sz="2000" dirty="0">
                <a:solidFill>
                  <a:srgbClr val="595959"/>
                </a:solidFill>
              </a:rPr>
              <a:t>STRUCTURE</a:t>
            </a:r>
          </a:p>
        </p:txBody>
      </p:sp>
      <p:sp>
        <p:nvSpPr>
          <p:cNvPr id="130" name="TextBox 129"/>
          <p:cNvSpPr txBox="1"/>
          <p:nvPr/>
        </p:nvSpPr>
        <p:spPr>
          <a:xfrm>
            <a:off x="5208820" y="3937968"/>
            <a:ext cx="1762246" cy="400110"/>
          </a:xfrm>
          <a:prstGeom prst="rect">
            <a:avLst/>
          </a:prstGeom>
          <a:noFill/>
        </p:spPr>
        <p:txBody>
          <a:bodyPr wrap="none" rtlCol="0">
            <a:spAutoFit/>
          </a:bodyPr>
          <a:lstStyle/>
          <a:p>
            <a:pPr algn="ctr"/>
            <a:r>
              <a:rPr lang="id-ID" sz="2000" dirty="0">
                <a:solidFill>
                  <a:srgbClr val="595959"/>
                </a:solidFill>
              </a:rPr>
              <a:t>CONDITIONS</a:t>
            </a:r>
          </a:p>
        </p:txBody>
      </p:sp>
      <p:sp>
        <p:nvSpPr>
          <p:cNvPr id="131" name="TextBox 130"/>
          <p:cNvSpPr txBox="1"/>
          <p:nvPr/>
        </p:nvSpPr>
        <p:spPr>
          <a:xfrm>
            <a:off x="7904891" y="3950668"/>
            <a:ext cx="725053" cy="400110"/>
          </a:xfrm>
          <a:prstGeom prst="rect">
            <a:avLst/>
          </a:prstGeom>
          <a:noFill/>
        </p:spPr>
        <p:txBody>
          <a:bodyPr wrap="none" rtlCol="0">
            <a:spAutoFit/>
          </a:bodyPr>
          <a:lstStyle/>
          <a:p>
            <a:pPr algn="ctr"/>
            <a:r>
              <a:rPr lang="id-ID" sz="2000" dirty="0">
                <a:solidFill>
                  <a:srgbClr val="595959"/>
                </a:solidFill>
              </a:rPr>
              <a:t>TIME</a:t>
            </a:r>
          </a:p>
        </p:txBody>
      </p:sp>
      <p:sp>
        <p:nvSpPr>
          <p:cNvPr id="132" name="TextBox 131"/>
          <p:cNvSpPr txBox="1"/>
          <p:nvPr/>
        </p:nvSpPr>
        <p:spPr>
          <a:xfrm>
            <a:off x="10088940" y="3925268"/>
            <a:ext cx="906643" cy="400110"/>
          </a:xfrm>
          <a:prstGeom prst="rect">
            <a:avLst/>
          </a:prstGeom>
          <a:noFill/>
        </p:spPr>
        <p:txBody>
          <a:bodyPr wrap="none" rtlCol="0">
            <a:spAutoFit/>
          </a:bodyPr>
          <a:lstStyle/>
          <a:p>
            <a:pPr algn="ctr"/>
            <a:r>
              <a:rPr lang="id-ID" sz="2000" dirty="0">
                <a:solidFill>
                  <a:srgbClr val="595959"/>
                </a:solidFill>
              </a:rPr>
              <a:t>LOAD</a:t>
            </a:r>
          </a:p>
        </p:txBody>
      </p:sp>
    </p:spTree>
    <p:extLst>
      <p:ext uri="{BB962C8B-B14F-4D97-AF65-F5344CB8AC3E}">
        <p14:creationId xmlns:p14="http://schemas.microsoft.com/office/powerpoint/2010/main" val="34680274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1000"/>
                                        <p:tgtEl>
                                          <p:spTgt spid="8"/>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1000" fill="hold"/>
                                        <p:tgtEl>
                                          <p:spTgt spid="16"/>
                                        </p:tgtEl>
                                        <p:attrNameLst>
                                          <p:attrName>ppt_w</p:attrName>
                                        </p:attrNameLst>
                                      </p:cBhvr>
                                      <p:tavLst>
                                        <p:tav tm="0">
                                          <p:val>
                                            <p:fltVal val="0"/>
                                          </p:val>
                                        </p:tav>
                                        <p:tav tm="100000">
                                          <p:val>
                                            <p:strVal val="#ppt_w"/>
                                          </p:val>
                                        </p:tav>
                                      </p:tavLst>
                                    </p:anim>
                                    <p:anim calcmode="lin" valueType="num">
                                      <p:cBhvr>
                                        <p:cTn id="21" dur="1000" fill="hold"/>
                                        <p:tgtEl>
                                          <p:spTgt spid="16"/>
                                        </p:tgtEl>
                                        <p:attrNameLst>
                                          <p:attrName>ppt_h</p:attrName>
                                        </p:attrNameLst>
                                      </p:cBhvr>
                                      <p:tavLst>
                                        <p:tav tm="0">
                                          <p:val>
                                            <p:fltVal val="0"/>
                                          </p:val>
                                        </p:tav>
                                        <p:tav tm="100000">
                                          <p:val>
                                            <p:strVal val="#ppt_h"/>
                                          </p:val>
                                        </p:tav>
                                      </p:tavLst>
                                    </p:anim>
                                    <p:animEffect transition="in" filter="fade">
                                      <p:cBhvr>
                                        <p:cTn id="22" dur="1000"/>
                                        <p:tgtEl>
                                          <p:spTgt spid="16"/>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23"/>
                                        </p:tgtEl>
                                        <p:attrNameLst>
                                          <p:attrName>style.visibility</p:attrName>
                                        </p:attrNameLst>
                                      </p:cBhvr>
                                      <p:to>
                                        <p:strVal val="visible"/>
                                      </p:to>
                                    </p:set>
                                    <p:animEffect transition="in" filter="wipe(down)">
                                      <p:cBhvr>
                                        <p:cTn id="25" dur="1000"/>
                                        <p:tgtEl>
                                          <p:spTgt spid="123"/>
                                        </p:tgtEl>
                                      </p:cBhvr>
                                    </p:animEffect>
                                  </p:childTnLst>
                                </p:cTn>
                              </p:par>
                              <p:par>
                                <p:cTn id="26" presetID="10"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16"/>
                                        </p:tgtEl>
                                        <p:attrNameLst>
                                          <p:attrName>style.visibility</p:attrName>
                                        </p:attrNameLst>
                                      </p:cBhvr>
                                      <p:to>
                                        <p:strVal val="visible"/>
                                      </p:to>
                                    </p:set>
                                    <p:animEffect transition="in" filter="wipe(up)">
                                      <p:cBhvr>
                                        <p:cTn id="36" dur="1000"/>
                                        <p:tgtEl>
                                          <p:spTgt spid="116"/>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29"/>
                                        </p:tgtEl>
                                        <p:attrNameLst>
                                          <p:attrName>style.visibility</p:attrName>
                                        </p:attrNameLst>
                                      </p:cBhvr>
                                      <p:to>
                                        <p:strVal val="visible"/>
                                      </p:to>
                                    </p:set>
                                    <p:anim calcmode="lin" valueType="num">
                                      <p:cBhvr>
                                        <p:cTn id="39" dur="1000" fill="hold"/>
                                        <p:tgtEl>
                                          <p:spTgt spid="129"/>
                                        </p:tgtEl>
                                        <p:attrNameLst>
                                          <p:attrName>ppt_w</p:attrName>
                                        </p:attrNameLst>
                                      </p:cBhvr>
                                      <p:tavLst>
                                        <p:tav tm="0">
                                          <p:val>
                                            <p:fltVal val="0"/>
                                          </p:val>
                                        </p:tav>
                                        <p:tav tm="100000">
                                          <p:val>
                                            <p:strVal val="#ppt_w"/>
                                          </p:val>
                                        </p:tav>
                                      </p:tavLst>
                                    </p:anim>
                                    <p:anim calcmode="lin" valueType="num">
                                      <p:cBhvr>
                                        <p:cTn id="40" dur="1000" fill="hold"/>
                                        <p:tgtEl>
                                          <p:spTgt spid="129"/>
                                        </p:tgtEl>
                                        <p:attrNameLst>
                                          <p:attrName>ppt_h</p:attrName>
                                        </p:attrNameLst>
                                      </p:cBhvr>
                                      <p:tavLst>
                                        <p:tav tm="0">
                                          <p:val>
                                            <p:fltVal val="0"/>
                                          </p:val>
                                        </p:tav>
                                        <p:tav tm="100000">
                                          <p:val>
                                            <p:strVal val="#ppt_h"/>
                                          </p:val>
                                        </p:tav>
                                      </p:tavLst>
                                    </p:anim>
                                    <p:animEffect transition="in" filter="fade">
                                      <p:cBhvr>
                                        <p:cTn id="41" dur="1000"/>
                                        <p:tgtEl>
                                          <p:spTgt spid="129"/>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24"/>
                                        </p:tgtEl>
                                        <p:attrNameLst>
                                          <p:attrName>style.visibility</p:attrName>
                                        </p:attrNameLst>
                                      </p:cBhvr>
                                      <p:to>
                                        <p:strVal val="visible"/>
                                      </p:to>
                                    </p:set>
                                    <p:animEffect transition="in" filter="wipe(down)">
                                      <p:cBhvr>
                                        <p:cTn id="44" dur="1000"/>
                                        <p:tgtEl>
                                          <p:spTgt spid="124"/>
                                        </p:tgtEl>
                                      </p:cBhvr>
                                    </p:animEffect>
                                  </p:childTnLst>
                                </p:cTn>
                              </p:par>
                              <p:par>
                                <p:cTn id="45" presetID="10"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1000"/>
                                        <p:tgtEl>
                                          <p:spTgt spid="9"/>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119"/>
                                        </p:tgtEl>
                                        <p:attrNameLst>
                                          <p:attrName>style.visibility</p:attrName>
                                        </p:attrNameLst>
                                      </p:cBhvr>
                                      <p:to>
                                        <p:strVal val="visible"/>
                                      </p:to>
                                    </p:set>
                                    <p:animEffect transition="in" filter="wipe(up)">
                                      <p:cBhvr>
                                        <p:cTn id="55" dur="1000"/>
                                        <p:tgtEl>
                                          <p:spTgt spid="119"/>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30"/>
                                        </p:tgtEl>
                                        <p:attrNameLst>
                                          <p:attrName>style.visibility</p:attrName>
                                        </p:attrNameLst>
                                      </p:cBhvr>
                                      <p:to>
                                        <p:strVal val="visible"/>
                                      </p:to>
                                    </p:set>
                                    <p:anim calcmode="lin" valueType="num">
                                      <p:cBhvr>
                                        <p:cTn id="58" dur="1000" fill="hold"/>
                                        <p:tgtEl>
                                          <p:spTgt spid="130"/>
                                        </p:tgtEl>
                                        <p:attrNameLst>
                                          <p:attrName>ppt_w</p:attrName>
                                        </p:attrNameLst>
                                      </p:cBhvr>
                                      <p:tavLst>
                                        <p:tav tm="0">
                                          <p:val>
                                            <p:fltVal val="0"/>
                                          </p:val>
                                        </p:tav>
                                        <p:tav tm="100000">
                                          <p:val>
                                            <p:strVal val="#ppt_w"/>
                                          </p:val>
                                        </p:tav>
                                      </p:tavLst>
                                    </p:anim>
                                    <p:anim calcmode="lin" valueType="num">
                                      <p:cBhvr>
                                        <p:cTn id="59" dur="1000" fill="hold"/>
                                        <p:tgtEl>
                                          <p:spTgt spid="130"/>
                                        </p:tgtEl>
                                        <p:attrNameLst>
                                          <p:attrName>ppt_h</p:attrName>
                                        </p:attrNameLst>
                                      </p:cBhvr>
                                      <p:tavLst>
                                        <p:tav tm="0">
                                          <p:val>
                                            <p:fltVal val="0"/>
                                          </p:val>
                                        </p:tav>
                                        <p:tav tm="100000">
                                          <p:val>
                                            <p:strVal val="#ppt_h"/>
                                          </p:val>
                                        </p:tav>
                                      </p:tavLst>
                                    </p:anim>
                                    <p:animEffect transition="in" filter="fade">
                                      <p:cBhvr>
                                        <p:cTn id="60" dur="1000"/>
                                        <p:tgtEl>
                                          <p:spTgt spid="130"/>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125"/>
                                        </p:tgtEl>
                                        <p:attrNameLst>
                                          <p:attrName>style.visibility</p:attrName>
                                        </p:attrNameLst>
                                      </p:cBhvr>
                                      <p:to>
                                        <p:strVal val="visible"/>
                                      </p:to>
                                    </p:set>
                                    <p:animEffect transition="in" filter="wipe(down)">
                                      <p:cBhvr>
                                        <p:cTn id="63" dur="1000"/>
                                        <p:tgtEl>
                                          <p:spTgt spid="125"/>
                                        </p:tgtEl>
                                      </p:cBhvr>
                                    </p:animEffect>
                                  </p:childTnLst>
                                </p:cTn>
                              </p:par>
                              <p:par>
                                <p:cTn id="64" presetID="10" presetClass="entr" presetSubtype="0" fill="hold" nodeType="with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1000"/>
                                        <p:tgtEl>
                                          <p:spTgt spid="1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fade">
                                      <p:cBhvr>
                                        <p:cTn id="71" dur="500"/>
                                        <p:tgtEl>
                                          <p:spTgt spid="11"/>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120"/>
                                        </p:tgtEl>
                                        <p:attrNameLst>
                                          <p:attrName>style.visibility</p:attrName>
                                        </p:attrNameLst>
                                      </p:cBhvr>
                                      <p:to>
                                        <p:strVal val="visible"/>
                                      </p:to>
                                    </p:set>
                                    <p:animEffect transition="in" filter="wipe(up)">
                                      <p:cBhvr>
                                        <p:cTn id="74" dur="1000"/>
                                        <p:tgtEl>
                                          <p:spTgt spid="120"/>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131"/>
                                        </p:tgtEl>
                                        <p:attrNameLst>
                                          <p:attrName>style.visibility</p:attrName>
                                        </p:attrNameLst>
                                      </p:cBhvr>
                                      <p:to>
                                        <p:strVal val="visible"/>
                                      </p:to>
                                    </p:set>
                                    <p:anim calcmode="lin" valueType="num">
                                      <p:cBhvr>
                                        <p:cTn id="77" dur="1000" fill="hold"/>
                                        <p:tgtEl>
                                          <p:spTgt spid="131"/>
                                        </p:tgtEl>
                                        <p:attrNameLst>
                                          <p:attrName>ppt_w</p:attrName>
                                        </p:attrNameLst>
                                      </p:cBhvr>
                                      <p:tavLst>
                                        <p:tav tm="0">
                                          <p:val>
                                            <p:fltVal val="0"/>
                                          </p:val>
                                        </p:tav>
                                        <p:tav tm="100000">
                                          <p:val>
                                            <p:strVal val="#ppt_w"/>
                                          </p:val>
                                        </p:tav>
                                      </p:tavLst>
                                    </p:anim>
                                    <p:anim calcmode="lin" valueType="num">
                                      <p:cBhvr>
                                        <p:cTn id="78" dur="1000" fill="hold"/>
                                        <p:tgtEl>
                                          <p:spTgt spid="131"/>
                                        </p:tgtEl>
                                        <p:attrNameLst>
                                          <p:attrName>ppt_h</p:attrName>
                                        </p:attrNameLst>
                                      </p:cBhvr>
                                      <p:tavLst>
                                        <p:tav tm="0">
                                          <p:val>
                                            <p:fltVal val="0"/>
                                          </p:val>
                                        </p:tav>
                                        <p:tav tm="100000">
                                          <p:val>
                                            <p:strVal val="#ppt_h"/>
                                          </p:val>
                                        </p:tav>
                                      </p:tavLst>
                                    </p:anim>
                                    <p:animEffect transition="in" filter="fade">
                                      <p:cBhvr>
                                        <p:cTn id="79" dur="1000"/>
                                        <p:tgtEl>
                                          <p:spTgt spid="131"/>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126"/>
                                        </p:tgtEl>
                                        <p:attrNameLst>
                                          <p:attrName>style.visibility</p:attrName>
                                        </p:attrNameLst>
                                      </p:cBhvr>
                                      <p:to>
                                        <p:strVal val="visible"/>
                                      </p:to>
                                    </p:set>
                                    <p:animEffect transition="in" filter="wipe(down)">
                                      <p:cBhvr>
                                        <p:cTn id="82" dur="1000"/>
                                        <p:tgtEl>
                                          <p:spTgt spid="126"/>
                                        </p:tgtEl>
                                      </p:cBhvr>
                                    </p:animEffect>
                                  </p:childTnLst>
                                </p:cTn>
                              </p:par>
                              <p:par>
                                <p:cTn id="83" presetID="10" presetClass="entr" presetSubtype="0" fill="hold" nodeType="with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fade">
                                      <p:cBhvr>
                                        <p:cTn id="85" dur="1000"/>
                                        <p:tgtEl>
                                          <p:spTgt spid="12"/>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3"/>
                                        </p:tgtEl>
                                        <p:attrNameLst>
                                          <p:attrName>style.visibility</p:attrName>
                                        </p:attrNameLst>
                                      </p:cBhvr>
                                      <p:to>
                                        <p:strVal val="visible"/>
                                      </p:to>
                                    </p:set>
                                    <p:animEffect transition="in" filter="fade">
                                      <p:cBhvr>
                                        <p:cTn id="90" dur="1000"/>
                                        <p:tgtEl>
                                          <p:spTgt spid="13"/>
                                        </p:tgtEl>
                                      </p:cBhvr>
                                    </p:animEffect>
                                  </p:childTnLst>
                                </p:cTn>
                              </p:par>
                              <p:par>
                                <p:cTn id="91" presetID="22" presetClass="entr" presetSubtype="1" fill="hold" grpId="0" nodeType="withEffect">
                                  <p:stCondLst>
                                    <p:cond delay="0"/>
                                  </p:stCondLst>
                                  <p:childTnLst>
                                    <p:set>
                                      <p:cBhvr>
                                        <p:cTn id="92" dur="1" fill="hold">
                                          <p:stCondLst>
                                            <p:cond delay="0"/>
                                          </p:stCondLst>
                                        </p:cTn>
                                        <p:tgtEl>
                                          <p:spTgt spid="121"/>
                                        </p:tgtEl>
                                        <p:attrNameLst>
                                          <p:attrName>style.visibility</p:attrName>
                                        </p:attrNameLst>
                                      </p:cBhvr>
                                      <p:to>
                                        <p:strVal val="visible"/>
                                      </p:to>
                                    </p:set>
                                    <p:animEffect transition="in" filter="wipe(up)">
                                      <p:cBhvr>
                                        <p:cTn id="93" dur="1000"/>
                                        <p:tgtEl>
                                          <p:spTgt spid="121"/>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132"/>
                                        </p:tgtEl>
                                        <p:attrNameLst>
                                          <p:attrName>style.visibility</p:attrName>
                                        </p:attrNameLst>
                                      </p:cBhvr>
                                      <p:to>
                                        <p:strVal val="visible"/>
                                      </p:to>
                                    </p:set>
                                    <p:anim calcmode="lin" valueType="num">
                                      <p:cBhvr>
                                        <p:cTn id="96" dur="1000" fill="hold"/>
                                        <p:tgtEl>
                                          <p:spTgt spid="132"/>
                                        </p:tgtEl>
                                        <p:attrNameLst>
                                          <p:attrName>ppt_w</p:attrName>
                                        </p:attrNameLst>
                                      </p:cBhvr>
                                      <p:tavLst>
                                        <p:tav tm="0">
                                          <p:val>
                                            <p:fltVal val="0"/>
                                          </p:val>
                                        </p:tav>
                                        <p:tav tm="100000">
                                          <p:val>
                                            <p:strVal val="#ppt_w"/>
                                          </p:val>
                                        </p:tav>
                                      </p:tavLst>
                                    </p:anim>
                                    <p:anim calcmode="lin" valueType="num">
                                      <p:cBhvr>
                                        <p:cTn id="97" dur="1000" fill="hold"/>
                                        <p:tgtEl>
                                          <p:spTgt spid="132"/>
                                        </p:tgtEl>
                                        <p:attrNameLst>
                                          <p:attrName>ppt_h</p:attrName>
                                        </p:attrNameLst>
                                      </p:cBhvr>
                                      <p:tavLst>
                                        <p:tav tm="0">
                                          <p:val>
                                            <p:fltVal val="0"/>
                                          </p:val>
                                        </p:tav>
                                        <p:tav tm="100000">
                                          <p:val>
                                            <p:strVal val="#ppt_h"/>
                                          </p:val>
                                        </p:tav>
                                      </p:tavLst>
                                    </p:anim>
                                    <p:animEffect transition="in" filter="fade">
                                      <p:cBhvr>
                                        <p:cTn id="98" dur="1000"/>
                                        <p:tgtEl>
                                          <p:spTgt spid="132"/>
                                        </p:tgtEl>
                                      </p:cBhvr>
                                    </p:animEffect>
                                  </p:childTnLst>
                                </p:cTn>
                              </p:par>
                              <p:par>
                                <p:cTn id="99" presetID="22" presetClass="entr" presetSubtype="4" fill="hold" grpId="0" nodeType="withEffect">
                                  <p:stCondLst>
                                    <p:cond delay="0"/>
                                  </p:stCondLst>
                                  <p:childTnLst>
                                    <p:set>
                                      <p:cBhvr>
                                        <p:cTn id="100" dur="1" fill="hold">
                                          <p:stCondLst>
                                            <p:cond delay="0"/>
                                          </p:stCondLst>
                                        </p:cTn>
                                        <p:tgtEl>
                                          <p:spTgt spid="127"/>
                                        </p:tgtEl>
                                        <p:attrNameLst>
                                          <p:attrName>style.visibility</p:attrName>
                                        </p:attrNameLst>
                                      </p:cBhvr>
                                      <p:to>
                                        <p:strVal val="visible"/>
                                      </p:to>
                                    </p:set>
                                    <p:animEffect transition="in" filter="wipe(down)">
                                      <p:cBhvr>
                                        <p:cTn id="101" dur="1000"/>
                                        <p:tgtEl>
                                          <p:spTgt spid="127"/>
                                        </p:tgtEl>
                                      </p:cBhvr>
                                    </p:animEffect>
                                  </p:childTnLst>
                                </p:cTn>
                              </p:par>
                              <p:par>
                                <p:cTn id="102" presetID="10" presetClass="entr" presetSubtype="0" fill="hold" nodeType="withEffect">
                                  <p:stCondLst>
                                    <p:cond delay="0"/>
                                  </p:stCondLst>
                                  <p:childTnLst>
                                    <p:set>
                                      <p:cBhvr>
                                        <p:cTn id="103" dur="1" fill="hold">
                                          <p:stCondLst>
                                            <p:cond delay="0"/>
                                          </p:stCondLst>
                                        </p:cTn>
                                        <p:tgtEl>
                                          <p:spTgt spid="14"/>
                                        </p:tgtEl>
                                        <p:attrNameLst>
                                          <p:attrName>style.visibility</p:attrName>
                                        </p:attrNameLst>
                                      </p:cBhvr>
                                      <p:to>
                                        <p:strVal val="visible"/>
                                      </p:to>
                                    </p:set>
                                    <p:animEffect transition="in" filter="fade">
                                      <p:cBhvr>
                                        <p:cTn id="10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116" grpId="0" animBg="1"/>
      <p:bldP spid="119" grpId="0" animBg="1"/>
      <p:bldP spid="120" grpId="0" animBg="1"/>
      <p:bldP spid="121" grpId="0" animBg="1"/>
      <p:bldP spid="123" grpId="0" animBg="1"/>
      <p:bldP spid="124" grpId="0" animBg="1"/>
      <p:bldP spid="125" grpId="0" animBg="1"/>
      <p:bldP spid="126" grpId="0" animBg="1"/>
      <p:bldP spid="127" grpId="0" animBg="1"/>
      <p:bldP spid="16" grpId="0"/>
      <p:bldP spid="129" grpId="0"/>
      <p:bldP spid="130" grpId="0"/>
      <p:bldP spid="131" grpId="0"/>
      <p:bldP spid="13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ghthouse.jpg"/>
          <p:cNvPicPr>
            <a:picLocks noChangeAspect="1"/>
          </p:cNvPicPr>
          <p:nvPr/>
        </p:nvPicPr>
        <p:blipFill>
          <a:blip r:embed="rId3"/>
          <a:stretch>
            <a:fillRect/>
          </a:stretch>
        </p:blipFill>
        <p:spPr>
          <a:xfrm>
            <a:off x="-1" y="0"/>
            <a:ext cx="3853543" cy="6858000"/>
          </a:xfrm>
          <a:prstGeom prst="rect">
            <a:avLst/>
          </a:prstGeom>
        </p:spPr>
      </p:pic>
      <p:grpSp>
        <p:nvGrpSpPr>
          <p:cNvPr id="3" name="Group 10"/>
          <p:cNvGrpSpPr/>
          <p:nvPr/>
        </p:nvGrpSpPr>
        <p:grpSpPr>
          <a:xfrm rot="5400000">
            <a:off x="3773246" y="39604"/>
            <a:ext cx="1421999" cy="1291990"/>
            <a:chOff x="1477805" y="4790473"/>
            <a:chExt cx="1847278" cy="1291990"/>
          </a:xfrm>
        </p:grpSpPr>
        <p:sp>
          <p:nvSpPr>
            <p:cNvPr id="12" name="Rectangle 11"/>
            <p:cNvSpPr/>
            <p:nvPr/>
          </p:nvSpPr>
          <p:spPr>
            <a:xfrm>
              <a:off x="1477805" y="4790473"/>
              <a:ext cx="1847278" cy="12919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ectangle 12"/>
            <p:cNvSpPr/>
            <p:nvPr/>
          </p:nvSpPr>
          <p:spPr>
            <a:xfrm>
              <a:off x="1477805" y="5974491"/>
              <a:ext cx="1847278" cy="10797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4" name="Isosceles Triangle 13"/>
          <p:cNvSpPr/>
          <p:nvPr/>
        </p:nvSpPr>
        <p:spPr>
          <a:xfrm rot="5400000">
            <a:off x="5020617" y="582560"/>
            <a:ext cx="476655" cy="252919"/>
          </a:xfrm>
          <a:prstGeom prst="triangle">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4" name="Group 14"/>
          <p:cNvGrpSpPr/>
          <p:nvPr/>
        </p:nvGrpSpPr>
        <p:grpSpPr>
          <a:xfrm rot="5400000">
            <a:off x="3802321" y="1443034"/>
            <a:ext cx="1350000" cy="1291990"/>
            <a:chOff x="3325083" y="4790473"/>
            <a:chExt cx="1847278" cy="1291990"/>
          </a:xfrm>
        </p:grpSpPr>
        <p:sp>
          <p:nvSpPr>
            <p:cNvPr id="16" name="Rectangle 15"/>
            <p:cNvSpPr/>
            <p:nvPr/>
          </p:nvSpPr>
          <p:spPr>
            <a:xfrm>
              <a:off x="3325083" y="4790473"/>
              <a:ext cx="1847278" cy="12919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Rectangle 16"/>
            <p:cNvSpPr/>
            <p:nvPr/>
          </p:nvSpPr>
          <p:spPr>
            <a:xfrm>
              <a:off x="3325083" y="5974491"/>
              <a:ext cx="1847278" cy="10797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8" name="Isosceles Triangle 17"/>
          <p:cNvSpPr/>
          <p:nvPr/>
        </p:nvSpPr>
        <p:spPr>
          <a:xfrm rot="5400000">
            <a:off x="5039095" y="1954160"/>
            <a:ext cx="476655" cy="252919"/>
          </a:xfrm>
          <a:prstGeom prst="triangle">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5" name="Group 18"/>
          <p:cNvGrpSpPr/>
          <p:nvPr/>
        </p:nvGrpSpPr>
        <p:grpSpPr>
          <a:xfrm rot="5400000">
            <a:off x="3795400" y="2814634"/>
            <a:ext cx="1350000" cy="1291990"/>
            <a:chOff x="5172361" y="4790473"/>
            <a:chExt cx="1847278" cy="1291990"/>
          </a:xfrm>
        </p:grpSpPr>
        <p:sp>
          <p:nvSpPr>
            <p:cNvPr id="20" name="Rectangle 19"/>
            <p:cNvSpPr/>
            <p:nvPr/>
          </p:nvSpPr>
          <p:spPr>
            <a:xfrm>
              <a:off x="5172361" y="4790473"/>
              <a:ext cx="1847278" cy="12919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Rectangle 20"/>
            <p:cNvSpPr/>
            <p:nvPr/>
          </p:nvSpPr>
          <p:spPr>
            <a:xfrm>
              <a:off x="5172361" y="5974491"/>
              <a:ext cx="1847278" cy="10797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22" name="Isosceles Triangle 21"/>
          <p:cNvSpPr/>
          <p:nvPr/>
        </p:nvSpPr>
        <p:spPr>
          <a:xfrm rot="5400000">
            <a:off x="5032173" y="3300360"/>
            <a:ext cx="476655" cy="252919"/>
          </a:xfrm>
          <a:prstGeom prst="triangle">
            <a:avLst/>
          </a:prstGeom>
          <a:solidFill>
            <a:schemeClr val="bg1"/>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6" name="Group 22"/>
          <p:cNvGrpSpPr/>
          <p:nvPr/>
        </p:nvGrpSpPr>
        <p:grpSpPr>
          <a:xfrm rot="5400000">
            <a:off x="3813878" y="4186234"/>
            <a:ext cx="1350000" cy="1291990"/>
            <a:chOff x="7002174" y="4790473"/>
            <a:chExt cx="1864743" cy="1291990"/>
          </a:xfrm>
        </p:grpSpPr>
        <p:sp>
          <p:nvSpPr>
            <p:cNvPr id="24" name="Rectangle 23"/>
            <p:cNvSpPr/>
            <p:nvPr/>
          </p:nvSpPr>
          <p:spPr>
            <a:xfrm>
              <a:off x="7002174" y="4790473"/>
              <a:ext cx="1847278" cy="12919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5" name="Rectangle 24"/>
            <p:cNvSpPr/>
            <p:nvPr/>
          </p:nvSpPr>
          <p:spPr>
            <a:xfrm>
              <a:off x="7019639" y="5974491"/>
              <a:ext cx="1847278" cy="10797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26" name="Isosceles Triangle 25"/>
          <p:cNvSpPr/>
          <p:nvPr/>
        </p:nvSpPr>
        <p:spPr>
          <a:xfrm rot="5400000">
            <a:off x="5050651" y="4684660"/>
            <a:ext cx="476655" cy="252919"/>
          </a:xfrm>
          <a:prstGeom prst="triangle">
            <a:avLst/>
          </a:prstGeom>
          <a:solidFill>
            <a:schemeClr val="bg1"/>
          </a:solid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7" name="Group 26"/>
          <p:cNvGrpSpPr/>
          <p:nvPr/>
        </p:nvGrpSpPr>
        <p:grpSpPr>
          <a:xfrm rot="5400000">
            <a:off x="3819656" y="5547927"/>
            <a:ext cx="1350000" cy="1291990"/>
            <a:chOff x="8866917" y="4790473"/>
            <a:chExt cx="1847278" cy="1291990"/>
          </a:xfrm>
        </p:grpSpPr>
        <p:sp>
          <p:nvSpPr>
            <p:cNvPr id="28" name="Rectangle 27"/>
            <p:cNvSpPr/>
            <p:nvPr/>
          </p:nvSpPr>
          <p:spPr>
            <a:xfrm>
              <a:off x="8866917" y="4790473"/>
              <a:ext cx="1847278" cy="12919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9" name="Rectangle 28"/>
            <p:cNvSpPr/>
            <p:nvPr/>
          </p:nvSpPr>
          <p:spPr>
            <a:xfrm>
              <a:off x="8866917" y="5974491"/>
              <a:ext cx="1847278" cy="10797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30" name="Isosceles Triangle 29"/>
          <p:cNvSpPr/>
          <p:nvPr/>
        </p:nvSpPr>
        <p:spPr>
          <a:xfrm rot="5400000">
            <a:off x="5056429" y="6043560"/>
            <a:ext cx="476655" cy="252919"/>
          </a:xfrm>
          <a:prstGeom prst="triangle">
            <a:avLst/>
          </a:prstGeom>
          <a:solidFill>
            <a:schemeClr val="bg1"/>
          </a:solidFill>
          <a:ln w="63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1" name="TextBox 30"/>
          <p:cNvSpPr txBox="1"/>
          <p:nvPr/>
        </p:nvSpPr>
        <p:spPr>
          <a:xfrm>
            <a:off x="5570963" y="432768"/>
            <a:ext cx="3309320" cy="584776"/>
          </a:xfrm>
          <a:prstGeom prst="rect">
            <a:avLst/>
          </a:prstGeom>
          <a:noFill/>
        </p:spPr>
        <p:txBody>
          <a:bodyPr wrap="none" rtlCol="0">
            <a:spAutoFit/>
          </a:bodyPr>
          <a:lstStyle/>
          <a:p>
            <a:pPr algn="ctr"/>
            <a:r>
              <a:rPr lang="id-ID" sz="3200" dirty="0">
                <a:solidFill>
                  <a:schemeClr val="tx2"/>
                </a:solidFill>
              </a:rPr>
              <a:t>WORK/ACTIVITY</a:t>
            </a:r>
          </a:p>
        </p:txBody>
      </p:sp>
      <p:sp>
        <p:nvSpPr>
          <p:cNvPr id="32" name="TextBox 31"/>
          <p:cNvSpPr txBox="1"/>
          <p:nvPr/>
        </p:nvSpPr>
        <p:spPr>
          <a:xfrm>
            <a:off x="5656923" y="1791668"/>
            <a:ext cx="2327680" cy="584776"/>
          </a:xfrm>
          <a:prstGeom prst="rect">
            <a:avLst/>
          </a:prstGeom>
          <a:noFill/>
        </p:spPr>
        <p:txBody>
          <a:bodyPr wrap="none" rtlCol="0">
            <a:spAutoFit/>
          </a:bodyPr>
          <a:lstStyle/>
          <a:p>
            <a:pPr algn="ctr"/>
            <a:r>
              <a:rPr lang="id-ID" sz="3200" dirty="0">
                <a:solidFill>
                  <a:schemeClr val="accent2"/>
                </a:solidFill>
              </a:rPr>
              <a:t>STRUCTURE</a:t>
            </a:r>
          </a:p>
        </p:txBody>
      </p:sp>
      <p:sp>
        <p:nvSpPr>
          <p:cNvPr id="33" name="TextBox 32"/>
          <p:cNvSpPr txBox="1"/>
          <p:nvPr/>
        </p:nvSpPr>
        <p:spPr>
          <a:xfrm>
            <a:off x="5662645" y="3125168"/>
            <a:ext cx="2708794" cy="584776"/>
          </a:xfrm>
          <a:prstGeom prst="rect">
            <a:avLst/>
          </a:prstGeom>
          <a:noFill/>
        </p:spPr>
        <p:txBody>
          <a:bodyPr wrap="none" rtlCol="0">
            <a:spAutoFit/>
          </a:bodyPr>
          <a:lstStyle/>
          <a:p>
            <a:pPr algn="ctr"/>
            <a:r>
              <a:rPr lang="id-ID" sz="3200" dirty="0">
                <a:solidFill>
                  <a:schemeClr val="accent3"/>
                </a:solidFill>
              </a:rPr>
              <a:t>CONDITIONS</a:t>
            </a:r>
          </a:p>
        </p:txBody>
      </p:sp>
      <p:sp>
        <p:nvSpPr>
          <p:cNvPr id="34" name="TextBox 33"/>
          <p:cNvSpPr txBox="1"/>
          <p:nvPr/>
        </p:nvSpPr>
        <p:spPr>
          <a:xfrm>
            <a:off x="5837776" y="4522168"/>
            <a:ext cx="1049286" cy="584776"/>
          </a:xfrm>
          <a:prstGeom prst="rect">
            <a:avLst/>
          </a:prstGeom>
          <a:noFill/>
        </p:spPr>
        <p:txBody>
          <a:bodyPr wrap="none" rtlCol="0">
            <a:spAutoFit/>
          </a:bodyPr>
          <a:lstStyle/>
          <a:p>
            <a:pPr algn="ctr"/>
            <a:r>
              <a:rPr lang="id-ID" sz="3200" dirty="0">
                <a:solidFill>
                  <a:schemeClr val="accent5"/>
                </a:solidFill>
              </a:rPr>
              <a:t>TIME</a:t>
            </a:r>
          </a:p>
        </p:txBody>
      </p:sp>
      <p:sp>
        <p:nvSpPr>
          <p:cNvPr id="35" name="TextBox 34"/>
          <p:cNvSpPr txBox="1"/>
          <p:nvPr/>
        </p:nvSpPr>
        <p:spPr>
          <a:xfrm>
            <a:off x="5764903" y="5881068"/>
            <a:ext cx="1375929" cy="600164"/>
          </a:xfrm>
          <a:prstGeom prst="rect">
            <a:avLst/>
          </a:prstGeom>
          <a:noFill/>
        </p:spPr>
        <p:txBody>
          <a:bodyPr wrap="none" rtlCol="0">
            <a:spAutoFit/>
          </a:bodyPr>
          <a:lstStyle/>
          <a:p>
            <a:pPr algn="ctr"/>
            <a:r>
              <a:rPr lang="id-ID" sz="3200" dirty="0">
                <a:solidFill>
                  <a:schemeClr val="accent6"/>
                </a:solidFill>
              </a:rPr>
              <a:t>LOAD</a:t>
            </a:r>
          </a:p>
        </p:txBody>
      </p:sp>
      <p:sp>
        <p:nvSpPr>
          <p:cNvPr id="36" name="TextBox 35"/>
          <p:cNvSpPr txBox="1"/>
          <p:nvPr/>
        </p:nvSpPr>
        <p:spPr>
          <a:xfrm>
            <a:off x="9042400" y="317500"/>
            <a:ext cx="2882900" cy="769441"/>
          </a:xfrm>
          <a:prstGeom prst="rect">
            <a:avLst/>
          </a:prstGeom>
          <a:noFill/>
        </p:spPr>
        <p:txBody>
          <a:bodyPr wrap="square" rtlCol="0">
            <a:spAutoFit/>
          </a:bodyPr>
          <a:lstStyle/>
          <a:p>
            <a:r>
              <a:rPr lang="en-US" sz="2200" b="1" i="1" dirty="0">
                <a:solidFill>
                  <a:schemeClr val="accent2"/>
                </a:solidFill>
              </a:rPr>
              <a:t>Sandblasting</a:t>
            </a:r>
          </a:p>
          <a:p>
            <a:r>
              <a:rPr lang="en-US" sz="2200" b="1" i="1" dirty="0">
                <a:solidFill>
                  <a:schemeClr val="accent2"/>
                </a:solidFill>
              </a:rPr>
              <a:t>Painting</a:t>
            </a:r>
          </a:p>
        </p:txBody>
      </p:sp>
      <p:sp>
        <p:nvSpPr>
          <p:cNvPr id="37" name="TextBox 36"/>
          <p:cNvSpPr txBox="1"/>
          <p:nvPr/>
        </p:nvSpPr>
        <p:spPr>
          <a:xfrm>
            <a:off x="8915400" y="1714500"/>
            <a:ext cx="2882900" cy="769441"/>
          </a:xfrm>
          <a:prstGeom prst="rect">
            <a:avLst/>
          </a:prstGeom>
          <a:noFill/>
        </p:spPr>
        <p:txBody>
          <a:bodyPr wrap="square" rtlCol="0">
            <a:spAutoFit/>
          </a:bodyPr>
          <a:lstStyle/>
          <a:p>
            <a:r>
              <a:rPr lang="en-US" sz="2000" dirty="0">
                <a:solidFill>
                  <a:schemeClr val="accent2"/>
                </a:solidFill>
              </a:rPr>
              <a:t> </a:t>
            </a:r>
            <a:r>
              <a:rPr lang="en-US" sz="2200" b="1" i="1" dirty="0">
                <a:solidFill>
                  <a:schemeClr val="accent2"/>
                </a:solidFill>
              </a:rPr>
              <a:t>45ft (13.7m) tall lighthouse, round</a:t>
            </a:r>
          </a:p>
        </p:txBody>
      </p:sp>
      <p:sp>
        <p:nvSpPr>
          <p:cNvPr id="38" name="TextBox 37"/>
          <p:cNvSpPr txBox="1"/>
          <p:nvPr/>
        </p:nvSpPr>
        <p:spPr>
          <a:xfrm>
            <a:off x="8851900" y="3073400"/>
            <a:ext cx="3340100" cy="1107996"/>
          </a:xfrm>
          <a:prstGeom prst="rect">
            <a:avLst/>
          </a:prstGeom>
          <a:noFill/>
        </p:spPr>
        <p:txBody>
          <a:bodyPr wrap="square" rtlCol="0">
            <a:spAutoFit/>
          </a:bodyPr>
          <a:lstStyle/>
          <a:p>
            <a:r>
              <a:rPr lang="en-US" sz="2200" b="1" i="1" dirty="0">
                <a:solidFill>
                  <a:schemeClr val="accent2"/>
                </a:solidFill>
              </a:rPr>
              <a:t>Cliff, high winds, bedrock foundation, narrow space</a:t>
            </a:r>
          </a:p>
        </p:txBody>
      </p:sp>
      <p:sp>
        <p:nvSpPr>
          <p:cNvPr id="39" name="TextBox 38"/>
          <p:cNvSpPr txBox="1"/>
          <p:nvPr/>
        </p:nvSpPr>
        <p:spPr>
          <a:xfrm>
            <a:off x="8775700" y="4521200"/>
            <a:ext cx="2882900" cy="430887"/>
          </a:xfrm>
          <a:prstGeom prst="rect">
            <a:avLst/>
          </a:prstGeom>
          <a:noFill/>
        </p:spPr>
        <p:txBody>
          <a:bodyPr wrap="square" rtlCol="0">
            <a:spAutoFit/>
          </a:bodyPr>
          <a:lstStyle/>
          <a:p>
            <a:r>
              <a:rPr lang="en-US" sz="2200" b="1" i="1" dirty="0">
                <a:solidFill>
                  <a:schemeClr val="accent2"/>
                </a:solidFill>
              </a:rPr>
              <a:t>Two weeks</a:t>
            </a:r>
          </a:p>
        </p:txBody>
      </p:sp>
      <p:sp>
        <p:nvSpPr>
          <p:cNvPr id="40" name="TextBox 39"/>
          <p:cNvSpPr txBox="1"/>
          <p:nvPr/>
        </p:nvSpPr>
        <p:spPr>
          <a:xfrm>
            <a:off x="8712200" y="5626100"/>
            <a:ext cx="3479800" cy="1107996"/>
          </a:xfrm>
          <a:prstGeom prst="rect">
            <a:avLst/>
          </a:prstGeom>
          <a:noFill/>
        </p:spPr>
        <p:txBody>
          <a:bodyPr wrap="square" rtlCol="0">
            <a:spAutoFit/>
          </a:bodyPr>
          <a:lstStyle/>
          <a:p>
            <a:r>
              <a:rPr lang="en-US" sz="2200" b="1" i="1" dirty="0">
                <a:solidFill>
                  <a:schemeClr val="accent2"/>
                </a:solidFill>
              </a:rPr>
              <a:t>4 workers, sandblasting equipment, paint and brushes/rollers</a:t>
            </a:r>
          </a:p>
        </p:txBody>
      </p:sp>
      <p:pic>
        <p:nvPicPr>
          <p:cNvPr id="41" name="Picture 40" descr="Learning Activity ICON.psd"/>
          <p:cNvPicPr>
            <a:picLocks noChangeAspect="1"/>
          </p:cNvPicPr>
          <p:nvPr/>
        </p:nvPicPr>
        <p:blipFill>
          <a:blip r:embed="rId4"/>
          <a:stretch>
            <a:fillRect/>
          </a:stretch>
        </p:blipFill>
        <p:spPr>
          <a:xfrm>
            <a:off x="161597" y="165100"/>
            <a:ext cx="562501" cy="622300"/>
          </a:xfrm>
          <a:prstGeom prst="rect">
            <a:avLst/>
          </a:prstGeom>
        </p:spPr>
      </p:pic>
      <p:sp>
        <p:nvSpPr>
          <p:cNvPr id="42" name="TextBox 41"/>
          <p:cNvSpPr txBox="1"/>
          <p:nvPr/>
        </p:nvSpPr>
        <p:spPr>
          <a:xfrm>
            <a:off x="647700" y="127000"/>
            <a:ext cx="2667000" cy="338554"/>
          </a:xfrm>
          <a:prstGeom prst="rect">
            <a:avLst/>
          </a:prstGeom>
          <a:noFill/>
        </p:spPr>
        <p:txBody>
          <a:bodyPr wrap="square" rtlCol="0">
            <a:spAutoFit/>
          </a:bodyPr>
          <a:lstStyle/>
          <a:p>
            <a:r>
              <a:rPr lang="en-US" sz="1600" dirty="0">
                <a:solidFill>
                  <a:schemeClr val="bg1"/>
                </a:solidFill>
              </a:rPr>
              <a:t>LEARNING ACTIVITY</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p:cTn id="14" dur="500" fill="hold"/>
                                        <p:tgtEl>
                                          <p:spTgt spid="31"/>
                                        </p:tgtEl>
                                        <p:attrNameLst>
                                          <p:attrName>ppt_w</p:attrName>
                                        </p:attrNameLst>
                                      </p:cBhvr>
                                      <p:tavLst>
                                        <p:tav tm="0">
                                          <p:val>
                                            <p:fltVal val="0"/>
                                          </p:val>
                                        </p:tav>
                                        <p:tav tm="100000">
                                          <p:val>
                                            <p:strVal val="#ppt_w"/>
                                          </p:val>
                                        </p:tav>
                                      </p:tavLst>
                                    </p:anim>
                                    <p:anim calcmode="lin" valueType="num">
                                      <p:cBhvr>
                                        <p:cTn id="15" dur="500" fill="hold"/>
                                        <p:tgtEl>
                                          <p:spTgt spid="31"/>
                                        </p:tgtEl>
                                        <p:attrNameLst>
                                          <p:attrName>ppt_h</p:attrName>
                                        </p:attrNameLst>
                                      </p:cBhvr>
                                      <p:tavLst>
                                        <p:tav tm="0">
                                          <p:val>
                                            <p:fltVal val="0"/>
                                          </p:val>
                                        </p:tav>
                                        <p:tav tm="100000">
                                          <p:val>
                                            <p:strVal val="#ppt_h"/>
                                          </p:val>
                                        </p:tav>
                                      </p:tavLst>
                                    </p:anim>
                                    <p:animEffect transition="in" filter="fade">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par>
                          <p:cTn id="29" fill="hold">
                            <p:stCondLst>
                              <p:cond delay="500"/>
                            </p:stCondLst>
                            <p:childTnLst>
                              <p:par>
                                <p:cTn id="30" presetID="53" presetClass="entr" presetSubtype="16" fill="hold" grpId="0" nodeType="after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p:cTn id="32" dur="500" fill="hold"/>
                                        <p:tgtEl>
                                          <p:spTgt spid="32"/>
                                        </p:tgtEl>
                                        <p:attrNameLst>
                                          <p:attrName>ppt_w</p:attrName>
                                        </p:attrNameLst>
                                      </p:cBhvr>
                                      <p:tavLst>
                                        <p:tav tm="0">
                                          <p:val>
                                            <p:fltVal val="0"/>
                                          </p:val>
                                        </p:tav>
                                        <p:tav tm="100000">
                                          <p:val>
                                            <p:strVal val="#ppt_w"/>
                                          </p:val>
                                        </p:tav>
                                      </p:tavLst>
                                    </p:anim>
                                    <p:anim calcmode="lin" valueType="num">
                                      <p:cBhvr>
                                        <p:cTn id="33" dur="500" fill="hold"/>
                                        <p:tgtEl>
                                          <p:spTgt spid="32"/>
                                        </p:tgtEl>
                                        <p:attrNameLst>
                                          <p:attrName>ppt_h</p:attrName>
                                        </p:attrNameLst>
                                      </p:cBhvr>
                                      <p:tavLst>
                                        <p:tav tm="0">
                                          <p:val>
                                            <p:fltVal val="0"/>
                                          </p:val>
                                        </p:tav>
                                        <p:tav tm="100000">
                                          <p:val>
                                            <p:strVal val="#ppt_h"/>
                                          </p:val>
                                        </p:tav>
                                      </p:tavLst>
                                    </p:anim>
                                    <p:animEffect transition="in" filter="fade">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down)">
                                      <p:cBhvr>
                                        <p:cTn id="46" dur="500"/>
                                        <p:tgtEl>
                                          <p:spTgt spid="22"/>
                                        </p:tgtEl>
                                      </p:cBhvr>
                                    </p:animEffect>
                                  </p:childTnLst>
                                </p:cTn>
                              </p:par>
                            </p:childTnLst>
                          </p:cTn>
                        </p:par>
                        <p:par>
                          <p:cTn id="47" fill="hold">
                            <p:stCondLst>
                              <p:cond delay="500"/>
                            </p:stCondLst>
                            <p:childTnLst>
                              <p:par>
                                <p:cTn id="48" presetID="53" presetClass="entr" presetSubtype="16" fill="hold" grpId="0" nodeType="afterEffect">
                                  <p:stCondLst>
                                    <p:cond delay="0"/>
                                  </p:stCondLst>
                                  <p:childTnLst>
                                    <p:set>
                                      <p:cBhvr>
                                        <p:cTn id="49" dur="1" fill="hold">
                                          <p:stCondLst>
                                            <p:cond delay="0"/>
                                          </p:stCondLst>
                                        </p:cTn>
                                        <p:tgtEl>
                                          <p:spTgt spid="33"/>
                                        </p:tgtEl>
                                        <p:attrNameLst>
                                          <p:attrName>style.visibility</p:attrName>
                                        </p:attrNameLst>
                                      </p:cBhvr>
                                      <p:to>
                                        <p:strVal val="visible"/>
                                      </p:to>
                                    </p:set>
                                    <p:anim calcmode="lin" valueType="num">
                                      <p:cBhvr>
                                        <p:cTn id="50" dur="500" fill="hold"/>
                                        <p:tgtEl>
                                          <p:spTgt spid="33"/>
                                        </p:tgtEl>
                                        <p:attrNameLst>
                                          <p:attrName>ppt_w</p:attrName>
                                        </p:attrNameLst>
                                      </p:cBhvr>
                                      <p:tavLst>
                                        <p:tav tm="0">
                                          <p:val>
                                            <p:fltVal val="0"/>
                                          </p:val>
                                        </p:tav>
                                        <p:tav tm="100000">
                                          <p:val>
                                            <p:strVal val="#ppt_w"/>
                                          </p:val>
                                        </p:tav>
                                      </p:tavLst>
                                    </p:anim>
                                    <p:anim calcmode="lin" valueType="num">
                                      <p:cBhvr>
                                        <p:cTn id="51" dur="500" fill="hold"/>
                                        <p:tgtEl>
                                          <p:spTgt spid="33"/>
                                        </p:tgtEl>
                                        <p:attrNameLst>
                                          <p:attrName>ppt_h</p:attrName>
                                        </p:attrNameLst>
                                      </p:cBhvr>
                                      <p:tavLst>
                                        <p:tav tm="0">
                                          <p:val>
                                            <p:fltVal val="0"/>
                                          </p:val>
                                        </p:tav>
                                        <p:tav tm="100000">
                                          <p:val>
                                            <p:strVal val="#ppt_h"/>
                                          </p:val>
                                        </p:tav>
                                      </p:tavLst>
                                    </p:anim>
                                    <p:animEffect transition="in" filter="fade">
                                      <p:cBhvr>
                                        <p:cTn id="52" dur="50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500"/>
                                        <p:tgtEl>
                                          <p:spTgt spid="6"/>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wipe(down)">
                                      <p:cBhvr>
                                        <p:cTn id="64" dur="500"/>
                                        <p:tgtEl>
                                          <p:spTgt spid="26"/>
                                        </p:tgtEl>
                                      </p:cBhvr>
                                    </p:animEffect>
                                  </p:childTnLst>
                                </p:cTn>
                              </p:par>
                            </p:childTnLst>
                          </p:cTn>
                        </p:par>
                        <p:par>
                          <p:cTn id="65" fill="hold">
                            <p:stCondLst>
                              <p:cond delay="500"/>
                            </p:stCondLst>
                            <p:childTnLst>
                              <p:par>
                                <p:cTn id="66" presetID="53" presetClass="entr" presetSubtype="16" fill="hold" grpId="0" nodeType="afterEffect">
                                  <p:stCondLst>
                                    <p:cond delay="0"/>
                                  </p:stCondLst>
                                  <p:childTnLst>
                                    <p:set>
                                      <p:cBhvr>
                                        <p:cTn id="67" dur="1" fill="hold">
                                          <p:stCondLst>
                                            <p:cond delay="0"/>
                                          </p:stCondLst>
                                        </p:cTn>
                                        <p:tgtEl>
                                          <p:spTgt spid="34"/>
                                        </p:tgtEl>
                                        <p:attrNameLst>
                                          <p:attrName>style.visibility</p:attrName>
                                        </p:attrNameLst>
                                      </p:cBhvr>
                                      <p:to>
                                        <p:strVal val="visible"/>
                                      </p:to>
                                    </p:set>
                                    <p:anim calcmode="lin" valueType="num">
                                      <p:cBhvr>
                                        <p:cTn id="68" dur="500" fill="hold"/>
                                        <p:tgtEl>
                                          <p:spTgt spid="34"/>
                                        </p:tgtEl>
                                        <p:attrNameLst>
                                          <p:attrName>ppt_w</p:attrName>
                                        </p:attrNameLst>
                                      </p:cBhvr>
                                      <p:tavLst>
                                        <p:tav tm="0">
                                          <p:val>
                                            <p:fltVal val="0"/>
                                          </p:val>
                                        </p:tav>
                                        <p:tav tm="100000">
                                          <p:val>
                                            <p:strVal val="#ppt_w"/>
                                          </p:val>
                                        </p:tav>
                                      </p:tavLst>
                                    </p:anim>
                                    <p:anim calcmode="lin" valueType="num">
                                      <p:cBhvr>
                                        <p:cTn id="69" dur="500" fill="hold"/>
                                        <p:tgtEl>
                                          <p:spTgt spid="34"/>
                                        </p:tgtEl>
                                        <p:attrNameLst>
                                          <p:attrName>ppt_h</p:attrName>
                                        </p:attrNameLst>
                                      </p:cBhvr>
                                      <p:tavLst>
                                        <p:tav tm="0">
                                          <p:val>
                                            <p:fltVal val="0"/>
                                          </p:val>
                                        </p:tav>
                                        <p:tav tm="100000">
                                          <p:val>
                                            <p:strVal val="#ppt_h"/>
                                          </p:val>
                                        </p:tav>
                                      </p:tavLst>
                                    </p:anim>
                                    <p:animEffect transition="in" filter="fade">
                                      <p:cBhvr>
                                        <p:cTn id="70" dur="500"/>
                                        <p:tgtEl>
                                          <p:spTgt spid="34"/>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7"/>
                                        </p:tgtEl>
                                        <p:attrNameLst>
                                          <p:attrName>style.visibility</p:attrName>
                                        </p:attrNameLst>
                                      </p:cBhvr>
                                      <p:to>
                                        <p:strVal val="visible"/>
                                      </p:to>
                                    </p:set>
                                    <p:animEffect transition="in" filter="fade">
                                      <p:cBhvr>
                                        <p:cTn id="79" dur="500"/>
                                        <p:tgtEl>
                                          <p:spTgt spid="7"/>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wipe(down)">
                                      <p:cBhvr>
                                        <p:cTn id="82" dur="500"/>
                                        <p:tgtEl>
                                          <p:spTgt spid="30"/>
                                        </p:tgtEl>
                                      </p:cBhvr>
                                    </p:animEffect>
                                  </p:childTnLst>
                                </p:cTn>
                              </p:par>
                            </p:childTnLst>
                          </p:cTn>
                        </p:par>
                        <p:par>
                          <p:cTn id="83" fill="hold">
                            <p:stCondLst>
                              <p:cond delay="500"/>
                            </p:stCondLst>
                            <p:childTnLst>
                              <p:par>
                                <p:cTn id="84" presetID="53" presetClass="entr" presetSubtype="16" fill="hold" grpId="0" nodeType="afterEffect">
                                  <p:stCondLst>
                                    <p:cond delay="0"/>
                                  </p:stCondLst>
                                  <p:childTnLst>
                                    <p:set>
                                      <p:cBhvr>
                                        <p:cTn id="85" dur="1" fill="hold">
                                          <p:stCondLst>
                                            <p:cond delay="0"/>
                                          </p:stCondLst>
                                        </p:cTn>
                                        <p:tgtEl>
                                          <p:spTgt spid="35"/>
                                        </p:tgtEl>
                                        <p:attrNameLst>
                                          <p:attrName>style.visibility</p:attrName>
                                        </p:attrNameLst>
                                      </p:cBhvr>
                                      <p:to>
                                        <p:strVal val="visible"/>
                                      </p:to>
                                    </p:set>
                                    <p:anim calcmode="lin" valueType="num">
                                      <p:cBhvr>
                                        <p:cTn id="86" dur="500" fill="hold"/>
                                        <p:tgtEl>
                                          <p:spTgt spid="35"/>
                                        </p:tgtEl>
                                        <p:attrNameLst>
                                          <p:attrName>ppt_w</p:attrName>
                                        </p:attrNameLst>
                                      </p:cBhvr>
                                      <p:tavLst>
                                        <p:tav tm="0">
                                          <p:val>
                                            <p:fltVal val="0"/>
                                          </p:val>
                                        </p:tav>
                                        <p:tav tm="100000">
                                          <p:val>
                                            <p:strVal val="#ppt_w"/>
                                          </p:val>
                                        </p:tav>
                                      </p:tavLst>
                                    </p:anim>
                                    <p:anim calcmode="lin" valueType="num">
                                      <p:cBhvr>
                                        <p:cTn id="87" dur="500" fill="hold"/>
                                        <p:tgtEl>
                                          <p:spTgt spid="35"/>
                                        </p:tgtEl>
                                        <p:attrNameLst>
                                          <p:attrName>ppt_h</p:attrName>
                                        </p:attrNameLst>
                                      </p:cBhvr>
                                      <p:tavLst>
                                        <p:tav tm="0">
                                          <p:val>
                                            <p:fltVal val="0"/>
                                          </p:val>
                                        </p:tav>
                                        <p:tav tm="100000">
                                          <p:val>
                                            <p:strVal val="#ppt_h"/>
                                          </p:val>
                                        </p:tav>
                                      </p:tavLst>
                                    </p:anim>
                                    <p:animEffect transition="in" filter="fade">
                                      <p:cBhvr>
                                        <p:cTn id="88" dur="500"/>
                                        <p:tgtEl>
                                          <p:spTgt spid="35"/>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22" grpId="0" animBg="1"/>
      <p:bldP spid="26" grpId="0" animBg="1"/>
      <p:bldP spid="30" grpId="0" animBg="1"/>
      <p:bldP spid="31" grpId="0"/>
      <p:bldP spid="32" grpId="0"/>
      <p:bldP spid="33" grpId="0"/>
      <p:bldP spid="34" grpId="0"/>
      <p:bldP spid="35" grpId="0"/>
      <p:bldP spid="36" grpId="0"/>
      <p:bldP spid="37" grpId="0"/>
      <p:bldP spid="38" grpId="0"/>
      <p:bldP spid="39" grpId="0"/>
      <p:bldP spid="4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1742082" y="464859"/>
            <a:ext cx="3475531" cy="830997"/>
          </a:xfrm>
          <a:prstGeom prst="rect">
            <a:avLst/>
          </a:prstGeom>
          <a:noFill/>
        </p:spPr>
        <p:txBody>
          <a:bodyPr wrap="none" rtlCol="0">
            <a:spAutoFit/>
          </a:bodyPr>
          <a:lstStyle/>
          <a:p>
            <a:pPr algn="ctr"/>
            <a:r>
              <a:rPr lang="id-ID" sz="4800" cap="all" dirty="0">
                <a:solidFill>
                  <a:schemeClr val="tx2"/>
                </a:solidFill>
                <a:latin typeface="+mj-lt"/>
              </a:rPr>
              <a:t>Key Points </a:t>
            </a:r>
            <a:endParaRPr lang="en-US" sz="4800" cap="all" dirty="0">
              <a:solidFill>
                <a:schemeClr val="tx2"/>
              </a:solidFill>
              <a:latin typeface="+mj-lt"/>
            </a:endParaRPr>
          </a:p>
        </p:txBody>
      </p:sp>
      <p:sp>
        <p:nvSpPr>
          <p:cNvPr id="13" name="TextBox 12"/>
          <p:cNvSpPr txBox="1"/>
          <p:nvPr/>
        </p:nvSpPr>
        <p:spPr>
          <a:xfrm>
            <a:off x="1816100" y="1346200"/>
            <a:ext cx="9893300" cy="4832092"/>
          </a:xfrm>
          <a:prstGeom prst="rect">
            <a:avLst/>
          </a:prstGeom>
          <a:noFill/>
        </p:spPr>
        <p:txBody>
          <a:bodyPr wrap="square" rtlCol="0">
            <a:spAutoFit/>
          </a:bodyPr>
          <a:lstStyle/>
          <a:p>
            <a:pPr>
              <a:spcAft>
                <a:spcPts val="600"/>
              </a:spcAft>
              <a:buFont typeface="Arial"/>
              <a:buChar char="•"/>
            </a:pPr>
            <a:r>
              <a:rPr lang="en-US" sz="2400" dirty="0">
                <a:solidFill>
                  <a:srgbClr val="595959"/>
                </a:solidFill>
              </a:rPr>
              <a:t> Two types of scaffolds: </a:t>
            </a:r>
            <a:r>
              <a:rPr lang="en-US" sz="2400" cap="all" dirty="0">
                <a:solidFill>
                  <a:srgbClr val="595959"/>
                </a:solidFill>
              </a:rPr>
              <a:t>supported</a:t>
            </a:r>
            <a:r>
              <a:rPr lang="en-US" sz="2400" dirty="0">
                <a:solidFill>
                  <a:srgbClr val="595959"/>
                </a:solidFill>
              </a:rPr>
              <a:t> and </a:t>
            </a:r>
            <a:r>
              <a:rPr lang="en-US" sz="2400" cap="all" dirty="0">
                <a:solidFill>
                  <a:srgbClr val="595959"/>
                </a:solidFill>
              </a:rPr>
              <a:t>suspended</a:t>
            </a:r>
            <a:endParaRPr lang="en-US" sz="2400" dirty="0">
              <a:solidFill>
                <a:srgbClr val="595959"/>
              </a:solidFill>
            </a:endParaRPr>
          </a:p>
          <a:p>
            <a:pPr>
              <a:spcAft>
                <a:spcPts val="600"/>
              </a:spcAft>
              <a:buFont typeface="Arial"/>
              <a:buChar char="•"/>
            </a:pPr>
            <a:r>
              <a:rPr lang="en-US" sz="2400" dirty="0">
                <a:solidFill>
                  <a:srgbClr val="595959"/>
                </a:solidFill>
              </a:rPr>
              <a:t> Frame, System and Tube &amp; Clamp are the most common</a:t>
            </a:r>
          </a:p>
          <a:p>
            <a:pPr>
              <a:spcAft>
                <a:spcPts val="600"/>
              </a:spcAft>
            </a:pPr>
            <a:r>
              <a:rPr lang="en-US" sz="2400" dirty="0">
                <a:solidFill>
                  <a:srgbClr val="595959"/>
                </a:solidFill>
              </a:rPr>
              <a:t>  supported scaffolds.</a:t>
            </a:r>
          </a:p>
          <a:p>
            <a:pPr>
              <a:spcAft>
                <a:spcPts val="600"/>
              </a:spcAft>
              <a:buFont typeface="Arial"/>
              <a:buChar char="•"/>
            </a:pPr>
            <a:r>
              <a:rPr lang="en-US" sz="2400" dirty="0">
                <a:solidFill>
                  <a:srgbClr val="595959"/>
                </a:solidFill>
              </a:rPr>
              <a:t> </a:t>
            </a:r>
            <a:r>
              <a:rPr lang="en-US" sz="2400" cap="all" dirty="0">
                <a:solidFill>
                  <a:srgbClr val="595959"/>
                </a:solidFill>
              </a:rPr>
              <a:t>Frame Scaffolds </a:t>
            </a:r>
            <a:r>
              <a:rPr lang="en-US" sz="2400" dirty="0">
                <a:solidFill>
                  <a:srgbClr val="595959"/>
                </a:solidFill>
              </a:rPr>
              <a:t>are easy to build and don’t require much</a:t>
            </a:r>
          </a:p>
          <a:p>
            <a:pPr>
              <a:spcAft>
                <a:spcPts val="600"/>
              </a:spcAft>
            </a:pPr>
            <a:r>
              <a:rPr lang="en-US" sz="2400" dirty="0">
                <a:solidFill>
                  <a:srgbClr val="595959"/>
                </a:solidFill>
              </a:rPr>
              <a:t>  expertise. </a:t>
            </a:r>
          </a:p>
          <a:p>
            <a:pPr>
              <a:spcAft>
                <a:spcPts val="600"/>
              </a:spcAft>
              <a:buFont typeface="Arial"/>
              <a:buChar char="•"/>
            </a:pPr>
            <a:r>
              <a:rPr lang="en-US" sz="2400" dirty="0">
                <a:solidFill>
                  <a:srgbClr val="595959"/>
                </a:solidFill>
              </a:rPr>
              <a:t> </a:t>
            </a:r>
            <a:r>
              <a:rPr lang="en-US" sz="2400" cap="all" dirty="0">
                <a:solidFill>
                  <a:srgbClr val="595959"/>
                </a:solidFill>
              </a:rPr>
              <a:t>System Scaffolds </a:t>
            </a:r>
            <a:r>
              <a:rPr lang="en-US" sz="2400" dirty="0">
                <a:solidFill>
                  <a:srgbClr val="595959"/>
                </a:solidFill>
              </a:rPr>
              <a:t>have fixed connection points along the</a:t>
            </a:r>
          </a:p>
          <a:p>
            <a:pPr>
              <a:spcAft>
                <a:spcPts val="600"/>
              </a:spcAft>
            </a:pPr>
            <a:r>
              <a:rPr lang="en-US" sz="2400" dirty="0">
                <a:solidFill>
                  <a:srgbClr val="595959"/>
                </a:solidFill>
              </a:rPr>
              <a:t>  posts. They are versatile, quick and easy to use. </a:t>
            </a:r>
          </a:p>
          <a:p>
            <a:pPr>
              <a:spcAft>
                <a:spcPts val="600"/>
              </a:spcAft>
              <a:buFont typeface="Arial"/>
              <a:buChar char="•"/>
            </a:pPr>
            <a:r>
              <a:rPr lang="en-US" sz="2400" dirty="0">
                <a:solidFill>
                  <a:srgbClr val="595959"/>
                </a:solidFill>
              </a:rPr>
              <a:t> </a:t>
            </a:r>
            <a:r>
              <a:rPr lang="en-US" sz="2400" cap="all" dirty="0">
                <a:solidFill>
                  <a:srgbClr val="595959"/>
                </a:solidFill>
              </a:rPr>
              <a:t>Tube &amp; Clamp Scaffolds </a:t>
            </a:r>
            <a:r>
              <a:rPr lang="en-US" sz="2400" dirty="0">
                <a:solidFill>
                  <a:srgbClr val="595959"/>
                </a:solidFill>
              </a:rPr>
              <a:t>can be adapted to suit many sizes</a:t>
            </a:r>
          </a:p>
          <a:p>
            <a:pPr>
              <a:spcAft>
                <a:spcPts val="600"/>
              </a:spcAft>
            </a:pPr>
            <a:r>
              <a:rPr lang="en-US" sz="2400" dirty="0">
                <a:solidFill>
                  <a:srgbClr val="595959"/>
                </a:solidFill>
              </a:rPr>
              <a:t>  and shapes.</a:t>
            </a:r>
          </a:p>
          <a:p>
            <a:pPr>
              <a:spcAft>
                <a:spcPts val="600"/>
              </a:spcAft>
              <a:buFont typeface="Arial"/>
              <a:buChar char="•"/>
            </a:pPr>
            <a:r>
              <a:rPr lang="en-US" sz="2400" dirty="0">
                <a:solidFill>
                  <a:srgbClr val="595959"/>
                </a:solidFill>
              </a:rPr>
              <a:t> Supported scaffolds can be configured many different ways. </a:t>
            </a:r>
          </a:p>
          <a:p>
            <a:endParaRPr lang="en-US" dirty="0"/>
          </a:p>
        </p:txBody>
      </p:sp>
      <p:sp>
        <p:nvSpPr>
          <p:cNvPr id="14" name="Rounded Rectangle 13"/>
          <p:cNvSpPr/>
          <p:nvPr/>
        </p:nvSpPr>
        <p:spPr>
          <a:xfrm>
            <a:off x="279400" y="266700"/>
            <a:ext cx="1371600" cy="13335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6"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pic>
        <p:nvPicPr>
          <p:cNvPr id="15" name="Picture 14"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8" name="Straight Connector 17"/>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52947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53"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2000" fill="hold"/>
                                        <p:tgtEl>
                                          <p:spTgt spid="2"/>
                                        </p:tgtEl>
                                        <p:attrNameLst>
                                          <p:attrName>ppt_w</p:attrName>
                                        </p:attrNameLst>
                                      </p:cBhvr>
                                      <p:tavLst>
                                        <p:tav tm="0">
                                          <p:val>
                                            <p:fltVal val="0"/>
                                          </p:val>
                                        </p:tav>
                                        <p:tav tm="100000">
                                          <p:val>
                                            <p:strVal val="#ppt_w"/>
                                          </p:val>
                                        </p:tav>
                                      </p:tavLst>
                                    </p:anim>
                                    <p:anim calcmode="lin" valueType="num">
                                      <p:cBhvr>
                                        <p:cTn id="11" dur="2000" fill="hold"/>
                                        <p:tgtEl>
                                          <p:spTgt spid="2"/>
                                        </p:tgtEl>
                                        <p:attrNameLst>
                                          <p:attrName>ppt_h</p:attrName>
                                        </p:attrNameLst>
                                      </p:cBhvr>
                                      <p:tavLst>
                                        <p:tav tm="0">
                                          <p:val>
                                            <p:fltVal val="0"/>
                                          </p:val>
                                        </p:tav>
                                        <p:tav tm="100000">
                                          <p:val>
                                            <p:strVal val="#ppt_h"/>
                                          </p:val>
                                        </p:tav>
                                      </p:tavLst>
                                    </p:anim>
                                    <p:animEffect transition="in" filter="fade">
                                      <p:cBhvr>
                                        <p:cTn id="12" dur="2000"/>
                                        <p:tgtEl>
                                          <p:spTgt spid="2"/>
                                        </p:tgtEl>
                                      </p:cBhvr>
                                    </p:animEffect>
                                  </p:childTnLst>
                                </p:cTn>
                              </p:par>
                              <p:par>
                                <p:cTn id="13" presetID="47"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anim calcmode="lin" valueType="num">
                                      <p:cBhvr>
                                        <p:cTn id="16" dur="500" fill="hold"/>
                                        <p:tgtEl>
                                          <p:spTgt spid="52"/>
                                        </p:tgtEl>
                                        <p:attrNameLst>
                                          <p:attrName>ppt_x</p:attrName>
                                        </p:attrNameLst>
                                      </p:cBhvr>
                                      <p:tavLst>
                                        <p:tav tm="0">
                                          <p:val>
                                            <p:strVal val="#ppt_x"/>
                                          </p:val>
                                        </p:tav>
                                        <p:tav tm="100000">
                                          <p:val>
                                            <p:strVal val="#ppt_x"/>
                                          </p:val>
                                        </p:tav>
                                      </p:tavLst>
                                    </p:anim>
                                    <p:anim calcmode="lin" valueType="num">
                                      <p:cBhvr>
                                        <p:cTn id="17" dur="5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3" grpId="0"/>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1907187" y="350559"/>
            <a:ext cx="3475531" cy="830997"/>
          </a:xfrm>
          <a:prstGeom prst="rect">
            <a:avLst/>
          </a:prstGeom>
          <a:noFill/>
        </p:spPr>
        <p:txBody>
          <a:bodyPr wrap="none" rtlCol="0">
            <a:spAutoFit/>
          </a:bodyPr>
          <a:lstStyle/>
          <a:p>
            <a:pPr algn="ctr"/>
            <a:r>
              <a:rPr lang="id-ID" sz="4800" cap="all" dirty="0">
                <a:solidFill>
                  <a:srgbClr val="44546A"/>
                </a:solidFill>
                <a:latin typeface="+mj-lt"/>
              </a:rPr>
              <a:t>Key Points</a:t>
            </a:r>
            <a:endParaRPr lang="en-US" sz="4800" cap="all" dirty="0">
              <a:solidFill>
                <a:srgbClr val="44546A"/>
              </a:solidFill>
              <a:latin typeface="+mj-lt"/>
            </a:endParaRPr>
          </a:p>
        </p:txBody>
      </p:sp>
      <p:sp>
        <p:nvSpPr>
          <p:cNvPr id="13" name="TextBox 12"/>
          <p:cNvSpPr txBox="1"/>
          <p:nvPr/>
        </p:nvSpPr>
        <p:spPr>
          <a:xfrm>
            <a:off x="1854200" y="1117600"/>
            <a:ext cx="9829800" cy="5186035"/>
          </a:xfrm>
          <a:prstGeom prst="rect">
            <a:avLst/>
          </a:prstGeom>
          <a:noFill/>
        </p:spPr>
        <p:txBody>
          <a:bodyPr wrap="square" rtlCol="0">
            <a:spAutoFit/>
          </a:bodyPr>
          <a:lstStyle/>
          <a:p>
            <a:pPr>
              <a:buFont typeface="Arial"/>
              <a:buChar char="•"/>
            </a:pPr>
            <a:r>
              <a:rPr lang="en-US" sz="2400" dirty="0">
                <a:solidFill>
                  <a:srgbClr val="595959"/>
                </a:solidFill>
              </a:rPr>
              <a:t> Tube &amp; Clamp Scaffold can be used with Frame or System Scaffolds.</a:t>
            </a:r>
          </a:p>
          <a:p>
            <a:pPr>
              <a:buFont typeface="Arial"/>
              <a:buChar char="•"/>
            </a:pPr>
            <a:endParaRPr lang="en-US" sz="2400" dirty="0">
              <a:solidFill>
                <a:srgbClr val="595959"/>
              </a:solidFill>
            </a:endParaRPr>
          </a:p>
          <a:p>
            <a:pPr>
              <a:buFont typeface="Arial"/>
              <a:buChar char="•"/>
            </a:pPr>
            <a:r>
              <a:rPr lang="en-US" sz="2400" dirty="0">
                <a:solidFill>
                  <a:srgbClr val="595959"/>
                </a:solidFill>
              </a:rPr>
              <a:t> Basic factors you should consider when choosing a scaffold for your job:</a:t>
            </a:r>
          </a:p>
          <a:p>
            <a:pPr>
              <a:buFont typeface="Arial"/>
              <a:buChar char="•"/>
            </a:pPr>
            <a:endParaRPr lang="en-US" sz="2400" dirty="0">
              <a:solidFill>
                <a:srgbClr val="595959"/>
              </a:solidFill>
            </a:endParaRPr>
          </a:p>
          <a:p>
            <a:pPr marL="342900" indent="-342900">
              <a:spcAft>
                <a:spcPts val="600"/>
              </a:spcAft>
              <a:buFont typeface="+mj-lt"/>
              <a:buAutoNum type="arabicPeriod"/>
            </a:pPr>
            <a:r>
              <a:rPr lang="en-US" sz="2400" dirty="0">
                <a:solidFill>
                  <a:srgbClr val="595959"/>
                </a:solidFill>
              </a:rPr>
              <a:t>The </a:t>
            </a:r>
            <a:r>
              <a:rPr lang="en-US" sz="2400" cap="all" dirty="0">
                <a:solidFill>
                  <a:srgbClr val="595959"/>
                </a:solidFill>
              </a:rPr>
              <a:t>type of work </a:t>
            </a:r>
            <a:r>
              <a:rPr lang="en-US" sz="2400" dirty="0">
                <a:solidFill>
                  <a:srgbClr val="595959"/>
                </a:solidFill>
              </a:rPr>
              <a:t>or activities that will be done on the scaffold; </a:t>
            </a:r>
          </a:p>
          <a:p>
            <a:pPr marL="342900" indent="-342900">
              <a:spcAft>
                <a:spcPts val="600"/>
              </a:spcAft>
              <a:buFont typeface="+mj-lt"/>
              <a:buAutoNum type="arabicPeriod"/>
            </a:pPr>
            <a:r>
              <a:rPr lang="en-US" sz="2400" dirty="0">
                <a:solidFill>
                  <a:srgbClr val="595959"/>
                </a:solidFill>
              </a:rPr>
              <a:t>The type and shape of the </a:t>
            </a:r>
            <a:r>
              <a:rPr lang="en-US" sz="2400" cap="all" dirty="0">
                <a:solidFill>
                  <a:srgbClr val="595959"/>
                </a:solidFill>
              </a:rPr>
              <a:t>structure</a:t>
            </a:r>
            <a:r>
              <a:rPr lang="en-US" sz="2400" dirty="0">
                <a:solidFill>
                  <a:srgbClr val="595959"/>
                </a:solidFill>
              </a:rPr>
              <a:t> you are working on;  </a:t>
            </a:r>
          </a:p>
          <a:p>
            <a:pPr marL="342900" indent="-342900">
              <a:spcAft>
                <a:spcPts val="600"/>
              </a:spcAft>
              <a:buFont typeface="+mj-lt"/>
              <a:buAutoNum type="arabicPeriod"/>
            </a:pPr>
            <a:r>
              <a:rPr lang="en-US" sz="2400" dirty="0">
                <a:solidFill>
                  <a:srgbClr val="595959"/>
                </a:solidFill>
              </a:rPr>
              <a:t>The </a:t>
            </a:r>
            <a:r>
              <a:rPr lang="en-US" sz="2400" cap="all" dirty="0">
                <a:solidFill>
                  <a:srgbClr val="595959"/>
                </a:solidFill>
              </a:rPr>
              <a:t>conditions</a:t>
            </a:r>
            <a:r>
              <a:rPr lang="en-US" sz="2400" dirty="0">
                <a:solidFill>
                  <a:srgbClr val="595959"/>
                </a:solidFill>
              </a:rPr>
              <a:t> under which the scaffold will be used; </a:t>
            </a:r>
          </a:p>
          <a:p>
            <a:pPr marL="342900" indent="-342900">
              <a:spcAft>
                <a:spcPts val="600"/>
              </a:spcAft>
              <a:buFont typeface="+mj-lt"/>
              <a:buAutoNum type="arabicPeriod"/>
            </a:pPr>
            <a:r>
              <a:rPr lang="en-US" sz="2400" dirty="0">
                <a:solidFill>
                  <a:srgbClr val="595959"/>
                </a:solidFill>
              </a:rPr>
              <a:t>The </a:t>
            </a:r>
            <a:r>
              <a:rPr lang="en-US" sz="2400" cap="all" dirty="0">
                <a:solidFill>
                  <a:srgbClr val="595959"/>
                </a:solidFill>
              </a:rPr>
              <a:t>length of time </a:t>
            </a:r>
            <a:r>
              <a:rPr lang="en-US" sz="2400" dirty="0">
                <a:solidFill>
                  <a:srgbClr val="595959"/>
                </a:solidFill>
              </a:rPr>
              <a:t>the scaffold will be needed; </a:t>
            </a:r>
          </a:p>
          <a:p>
            <a:pPr marL="342900" indent="-342900">
              <a:spcAft>
                <a:spcPts val="600"/>
              </a:spcAft>
              <a:buFont typeface="+mj-lt"/>
              <a:buAutoNum type="arabicPeriod"/>
            </a:pPr>
            <a:r>
              <a:rPr lang="en-US" sz="2400" dirty="0">
                <a:solidFill>
                  <a:srgbClr val="595959"/>
                </a:solidFill>
              </a:rPr>
              <a:t>The </a:t>
            </a:r>
            <a:r>
              <a:rPr lang="en-US" sz="2400" cap="all" dirty="0">
                <a:solidFill>
                  <a:srgbClr val="595959"/>
                </a:solidFill>
              </a:rPr>
              <a:t>load</a:t>
            </a:r>
            <a:r>
              <a:rPr lang="en-US" sz="2400" dirty="0">
                <a:solidFill>
                  <a:srgbClr val="595959"/>
                </a:solidFill>
              </a:rPr>
              <a:t> the scaffold will need to support.</a:t>
            </a:r>
          </a:p>
          <a:p>
            <a:endParaRPr lang="en-US" dirty="0"/>
          </a:p>
        </p:txBody>
      </p:sp>
      <p:sp>
        <p:nvSpPr>
          <p:cNvPr id="14" name="Rounded Rectangle 13"/>
          <p:cNvSpPr/>
          <p:nvPr/>
        </p:nvSpPr>
        <p:spPr>
          <a:xfrm>
            <a:off x="279400" y="266700"/>
            <a:ext cx="1371600" cy="13335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6"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pic>
        <p:nvPicPr>
          <p:cNvPr id="18" name="Picture 17"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9" name="Straight Connector 18"/>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52947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53"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par>
                                <p:cTn id="13" presetID="47"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anim calcmode="lin" valueType="num">
                                      <p:cBhvr>
                                        <p:cTn id="16" dur="500" fill="hold"/>
                                        <p:tgtEl>
                                          <p:spTgt spid="52"/>
                                        </p:tgtEl>
                                        <p:attrNameLst>
                                          <p:attrName>ppt_x</p:attrName>
                                        </p:attrNameLst>
                                      </p:cBhvr>
                                      <p:tavLst>
                                        <p:tav tm="0">
                                          <p:val>
                                            <p:strVal val="#ppt_x"/>
                                          </p:val>
                                        </p:tav>
                                        <p:tav tm="100000">
                                          <p:val>
                                            <p:strVal val="#ppt_x"/>
                                          </p:val>
                                        </p:tav>
                                      </p:tavLst>
                                    </p:anim>
                                    <p:anim calcmode="lin" valueType="num">
                                      <p:cBhvr>
                                        <p:cTn id="17" dur="5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3" grpId="0"/>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12192000" cy="6858000"/>
          </a:xfrm>
          <a:prstGeom prst="rect">
            <a:avLst/>
          </a:prstGeom>
          <a:solidFill>
            <a:srgbClr val="222A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20"/>
          <p:cNvGrpSpPr/>
          <p:nvPr/>
        </p:nvGrpSpPr>
        <p:grpSpPr>
          <a:xfrm>
            <a:off x="4064001" y="6105525"/>
            <a:ext cx="8127999" cy="752475"/>
            <a:chOff x="4064001" y="6105525"/>
            <a:chExt cx="8127999" cy="752475"/>
          </a:xfrm>
        </p:grpSpPr>
        <p:sp>
          <p:nvSpPr>
            <p:cNvPr id="13" name="Rectangle 12"/>
            <p:cNvSpPr/>
            <p:nvPr/>
          </p:nvSpPr>
          <p:spPr>
            <a:xfrm rot="16200000">
              <a:off x="4703767" y="5465765"/>
              <a:ext cx="752468" cy="203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Rectangle 13"/>
            <p:cNvSpPr/>
            <p:nvPr/>
          </p:nvSpPr>
          <p:spPr>
            <a:xfrm rot="16200000">
              <a:off x="6735765" y="5465764"/>
              <a:ext cx="752471" cy="203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Rectangle 14"/>
            <p:cNvSpPr/>
            <p:nvPr/>
          </p:nvSpPr>
          <p:spPr>
            <a:xfrm rot="16200000">
              <a:off x="8767764" y="5465762"/>
              <a:ext cx="752474" cy="203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15"/>
            <p:cNvSpPr/>
            <p:nvPr/>
          </p:nvSpPr>
          <p:spPr>
            <a:xfrm rot="16200000">
              <a:off x="10799766" y="5465766"/>
              <a:ext cx="752468" cy="203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7" name="Rectangle 16"/>
          <p:cNvSpPr/>
          <p:nvPr/>
        </p:nvSpPr>
        <p:spPr>
          <a:xfrm rot="16200000">
            <a:off x="652464" y="5465762"/>
            <a:ext cx="752475" cy="203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35" name="Straight Connector 34"/>
          <p:cNvCxnSpPr/>
          <p:nvPr/>
        </p:nvCxnSpPr>
        <p:spPr>
          <a:xfrm>
            <a:off x="3028787" y="4752582"/>
            <a:ext cx="3067213"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02878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967690" y="2522259"/>
            <a:ext cx="6256641" cy="830997"/>
          </a:xfrm>
          <a:prstGeom prst="rect">
            <a:avLst/>
          </a:prstGeom>
          <a:noFill/>
        </p:spPr>
        <p:txBody>
          <a:bodyPr wrap="none" rtlCol="0">
            <a:spAutoFit/>
          </a:bodyPr>
          <a:lstStyle/>
          <a:p>
            <a:pPr algn="ctr"/>
            <a:r>
              <a:rPr lang="id-ID" sz="4800" cap="all" dirty="0">
                <a:solidFill>
                  <a:schemeClr val="bg1"/>
                </a:solidFill>
              </a:rPr>
              <a:t>Scaffold Hazards</a:t>
            </a: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2044702" y="5191124"/>
            <a:ext cx="2032000" cy="1666876"/>
            <a:chOff x="2044702" y="5191124"/>
            <a:chExt cx="2032000" cy="1666876"/>
          </a:xfrm>
        </p:grpSpPr>
        <p:sp>
          <p:nvSpPr>
            <p:cNvPr id="12" name="Rectangle 11"/>
            <p:cNvSpPr/>
            <p:nvPr/>
          </p:nvSpPr>
          <p:spPr>
            <a:xfrm rot="16200000">
              <a:off x="2227264" y="5008562"/>
              <a:ext cx="1666876" cy="20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TextBox 17"/>
            <p:cNvSpPr txBox="1"/>
            <p:nvPr/>
          </p:nvSpPr>
          <p:spPr>
            <a:xfrm>
              <a:off x="2720732" y="5613399"/>
              <a:ext cx="835269" cy="830997"/>
            </a:xfrm>
            <a:prstGeom prst="rect">
              <a:avLst/>
            </a:prstGeom>
            <a:noFill/>
          </p:spPr>
          <p:txBody>
            <a:bodyPr wrap="square" rtlCol="0">
              <a:spAutoFit/>
            </a:bodyPr>
            <a:lstStyle/>
            <a:p>
              <a:r>
                <a:rPr lang="en-US" sz="4800" dirty="0">
                  <a:solidFill>
                    <a:schemeClr val="bg1"/>
                  </a:solidFill>
                </a:rPr>
                <a:t>2</a:t>
              </a:r>
            </a:p>
          </p:txBody>
        </p:sp>
      </p:grpSp>
      <p:sp>
        <p:nvSpPr>
          <p:cNvPr id="19" name="TextBox 18"/>
          <p:cNvSpPr txBox="1"/>
          <p:nvPr/>
        </p:nvSpPr>
        <p:spPr>
          <a:xfrm>
            <a:off x="1828800" y="3302000"/>
            <a:ext cx="9182100" cy="400110"/>
          </a:xfrm>
          <a:prstGeom prst="rect">
            <a:avLst/>
          </a:prstGeom>
          <a:noFill/>
        </p:spPr>
        <p:txBody>
          <a:bodyPr wrap="square" rtlCol="0">
            <a:spAutoFit/>
          </a:bodyPr>
          <a:lstStyle/>
          <a:p>
            <a:r>
              <a:rPr lang="en-US" sz="2000" cap="all" dirty="0">
                <a:solidFill>
                  <a:srgbClr val="93F300"/>
                </a:solidFill>
              </a:rPr>
              <a:t>The 5 most common scaffold hazards &amp; related regulations</a:t>
            </a:r>
          </a:p>
        </p:txBody>
      </p:sp>
    </p:spTree>
    <p:extLst>
      <p:ext uri="{BB962C8B-B14F-4D97-AF65-F5344CB8AC3E}">
        <p14:creationId xmlns:p14="http://schemas.microsoft.com/office/powerpoint/2010/main" val="196434683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Bottom)">
                                      <p:cBhvr>
                                        <p:cTn id="7" dur="500"/>
                                        <p:tgtEl>
                                          <p:spTgt spid="21"/>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slide(fromBottom)">
                                      <p:cBhvr>
                                        <p:cTn id="10" dur="500"/>
                                        <p:tgtEl>
                                          <p:spTgt spid="17"/>
                                        </p:tgtEl>
                                      </p:cBhvr>
                                    </p:animEffect>
                                  </p:childTnLst>
                                </p:cTn>
                              </p:par>
                            </p:childTnLst>
                          </p:cTn>
                        </p:par>
                        <p:par>
                          <p:cTn id="11" fill="hold">
                            <p:stCondLst>
                              <p:cond delay="500"/>
                            </p:stCondLst>
                            <p:childTnLst>
                              <p:par>
                                <p:cTn id="12" presetID="12" presetClass="entr" presetSubtype="4"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slide(fromBottom)">
                                      <p:cBhvr>
                                        <p:cTn id="14" dur="500"/>
                                        <p:tgtEl>
                                          <p:spTgt spid="22"/>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wipe(down)">
                                      <p:cBhvr>
                                        <p:cTn id="18" dur="500"/>
                                        <p:tgtEl>
                                          <p:spTgt spid="36"/>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left)">
                                      <p:cBhvr>
                                        <p:cTn id="22" dur="500"/>
                                        <p:tgtEl>
                                          <p:spTgt spid="35"/>
                                        </p:tgtEl>
                                      </p:cBhvr>
                                    </p:animEffect>
                                  </p:childTnLst>
                                </p:cTn>
                              </p:par>
                            </p:childTnLst>
                          </p:cTn>
                        </p:par>
                        <p:par>
                          <p:cTn id="23" fill="hold">
                            <p:stCondLst>
                              <p:cond delay="2000"/>
                            </p:stCondLst>
                            <p:childTnLst>
                              <p:par>
                                <p:cTn id="24" presetID="22" presetClass="entr" presetSubtype="4" fill="hold" nodeType="after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wipe(down)">
                                      <p:cBhvr>
                                        <p:cTn id="26" dur="500"/>
                                        <p:tgtEl>
                                          <p:spTgt spid="44"/>
                                        </p:tgtEl>
                                      </p:cBhvr>
                                    </p:animEffect>
                                  </p:childTnLst>
                                </p:cTn>
                              </p:par>
                            </p:childTnLst>
                          </p:cTn>
                        </p:par>
                        <p:par>
                          <p:cTn id="27" fill="hold">
                            <p:stCondLst>
                              <p:cond delay="2500"/>
                            </p:stCondLst>
                            <p:childTnLst>
                              <p:par>
                                <p:cTn id="28" presetID="16" presetClass="entr" presetSubtype="37" fill="hold" nodeType="after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barn(outVertical)">
                                      <p:cBhvr>
                                        <p:cTn id="30" dur="500"/>
                                        <p:tgtEl>
                                          <p:spTgt spid="42"/>
                                        </p:tgtEl>
                                      </p:cBhvr>
                                    </p:animEffect>
                                  </p:childTnLst>
                                </p:cTn>
                              </p:par>
                            </p:childTnLst>
                          </p:cTn>
                        </p:par>
                        <p:par>
                          <p:cTn id="31" fill="hold">
                            <p:stCondLst>
                              <p:cond delay="3000"/>
                            </p:stCondLst>
                            <p:childTnLst>
                              <p:par>
                                <p:cTn id="32" presetID="42" presetClass="entr" presetSubtype="0" fill="hold" grpId="0" nodeType="after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fade">
                                      <p:cBhvr>
                                        <p:cTn id="34" dur="1000"/>
                                        <p:tgtEl>
                                          <p:spTgt spid="40"/>
                                        </p:tgtEl>
                                      </p:cBhvr>
                                    </p:animEffect>
                                    <p:anim calcmode="lin" valueType="num">
                                      <p:cBhvr>
                                        <p:cTn id="35" dur="1000" fill="hold"/>
                                        <p:tgtEl>
                                          <p:spTgt spid="40"/>
                                        </p:tgtEl>
                                        <p:attrNameLst>
                                          <p:attrName>ppt_x</p:attrName>
                                        </p:attrNameLst>
                                      </p:cBhvr>
                                      <p:tavLst>
                                        <p:tav tm="0">
                                          <p:val>
                                            <p:strVal val="#ppt_x"/>
                                          </p:val>
                                        </p:tav>
                                        <p:tav tm="100000">
                                          <p:val>
                                            <p:strVal val="#ppt_x"/>
                                          </p:val>
                                        </p:tav>
                                      </p:tavLst>
                                    </p:anim>
                                    <p:anim calcmode="lin" valueType="num">
                                      <p:cBhvr>
                                        <p:cTn id="36" dur="1000" fill="hold"/>
                                        <p:tgtEl>
                                          <p:spTgt spid="40"/>
                                        </p:tgtEl>
                                        <p:attrNameLst>
                                          <p:attrName>ppt_y</p:attrName>
                                        </p:attrNameLst>
                                      </p:cBhvr>
                                      <p:tavLst>
                                        <p:tav tm="0">
                                          <p:val>
                                            <p:strVal val="#ppt_y+.1"/>
                                          </p:val>
                                        </p:tav>
                                        <p:tav tm="100000">
                                          <p:val>
                                            <p:strVal val="#ppt_y"/>
                                          </p:val>
                                        </p:tav>
                                      </p:tavLst>
                                    </p:anim>
                                  </p:childTnLst>
                                </p:cTn>
                              </p:par>
                            </p:childTnLst>
                          </p:cTn>
                        </p:par>
                        <p:par>
                          <p:cTn id="37" fill="hold">
                            <p:stCondLst>
                              <p:cond delay="4000"/>
                            </p:stCondLst>
                            <p:childTnLst>
                              <p:par>
                                <p:cTn id="38" presetID="16" presetClass="entr" presetSubtype="37"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outVertical)">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0" grpId="0"/>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9499" y="2323926"/>
            <a:ext cx="4882156" cy="4551069"/>
            <a:chOff x="-19499" y="2323926"/>
            <a:chExt cx="4882156" cy="4551069"/>
          </a:xfrm>
        </p:grpSpPr>
        <p:sp>
          <p:nvSpPr>
            <p:cNvPr id="222" name="Right Triangle 221"/>
            <p:cNvSpPr/>
            <p:nvPr/>
          </p:nvSpPr>
          <p:spPr>
            <a:xfrm>
              <a:off x="-19499" y="2323926"/>
              <a:ext cx="4525511" cy="4525511"/>
            </a:xfrm>
            <a:prstGeom prst="rtTriangle">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20" name="Right Triangle 219"/>
            <p:cNvSpPr/>
            <p:nvPr/>
          </p:nvSpPr>
          <p:spPr>
            <a:xfrm>
              <a:off x="1075053" y="3087391"/>
              <a:ext cx="3787604" cy="3787604"/>
            </a:xfrm>
            <a:prstGeom prst="rtTriangle">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Right Triangle 10"/>
            <p:cNvSpPr/>
            <p:nvPr/>
          </p:nvSpPr>
          <p:spPr>
            <a:xfrm>
              <a:off x="-6998" y="2575276"/>
              <a:ext cx="4274161" cy="4274161"/>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4" name="TextBox 3"/>
          <p:cNvSpPr txBox="1"/>
          <p:nvPr/>
        </p:nvSpPr>
        <p:spPr>
          <a:xfrm>
            <a:off x="224706" y="240561"/>
            <a:ext cx="6324868" cy="830997"/>
          </a:xfrm>
          <a:prstGeom prst="rect">
            <a:avLst/>
          </a:prstGeom>
          <a:noFill/>
        </p:spPr>
        <p:txBody>
          <a:bodyPr wrap="none" rtlCol="0">
            <a:spAutoFit/>
          </a:bodyPr>
          <a:lstStyle/>
          <a:p>
            <a:r>
              <a:rPr lang="id-ID" sz="4800" cap="all" dirty="0">
                <a:solidFill>
                  <a:srgbClr val="44546A"/>
                </a:solidFill>
                <a:latin typeface="+mj-lt"/>
              </a:rPr>
              <a:t>COMPETENT PERSON</a:t>
            </a:r>
            <a:endParaRPr lang="en-US" sz="4800" cap="all" dirty="0">
              <a:solidFill>
                <a:srgbClr val="44546A"/>
              </a:solidFill>
              <a:latin typeface="+mj-lt"/>
            </a:endParaRPr>
          </a:p>
        </p:txBody>
      </p:sp>
      <p:pic>
        <p:nvPicPr>
          <p:cNvPr id="8" name="Picture 7"/>
          <p:cNvPicPr>
            <a:picLocks noChangeAspect="1"/>
          </p:cNvPicPr>
          <p:nvPr/>
        </p:nvPicPr>
        <p:blipFill>
          <a:blip r:embed="rId3"/>
          <a:srcRect r="15442"/>
          <a:stretch>
            <a:fillRect/>
          </a:stretch>
        </p:blipFill>
        <p:spPr>
          <a:xfrm>
            <a:off x="-635001" y="279400"/>
            <a:ext cx="4749801" cy="6603999"/>
          </a:xfrm>
          <a:prstGeom prst="rect">
            <a:avLst/>
          </a:prstGeom>
          <a:effectLst>
            <a:outerShdw blurRad="266700" dist="571500" dir="8100000" algn="tr" rotWithShape="0">
              <a:prstClr val="black">
                <a:alpha val="24000"/>
              </a:prstClr>
            </a:outerShdw>
          </a:effectLst>
        </p:spPr>
      </p:pic>
      <p:sp>
        <p:nvSpPr>
          <p:cNvPr id="37" name="TextBox 36"/>
          <p:cNvSpPr txBox="1"/>
          <p:nvPr/>
        </p:nvSpPr>
        <p:spPr>
          <a:xfrm>
            <a:off x="5816600" y="1143001"/>
            <a:ext cx="6108700" cy="1107996"/>
          </a:xfrm>
          <a:prstGeom prst="rect">
            <a:avLst/>
          </a:prstGeom>
          <a:noFill/>
        </p:spPr>
        <p:txBody>
          <a:bodyPr wrap="square" rtlCol="0">
            <a:spAutoFit/>
          </a:bodyPr>
          <a:lstStyle/>
          <a:p>
            <a:r>
              <a:rPr lang="en-US" sz="2200" dirty="0">
                <a:solidFill>
                  <a:srgbClr val="595959"/>
                </a:solidFill>
              </a:rPr>
              <a:t>Directs workers who build, dismantle, move, or alter scaffolds. </a:t>
            </a:r>
          </a:p>
          <a:p>
            <a:endParaRPr lang="en-US" sz="2200" dirty="0">
              <a:solidFill>
                <a:schemeClr val="bg1">
                  <a:lumMod val="50000"/>
                </a:schemeClr>
              </a:solidFill>
            </a:endParaRPr>
          </a:p>
        </p:txBody>
      </p:sp>
      <p:sp>
        <p:nvSpPr>
          <p:cNvPr id="16" name="TextBox 15"/>
          <p:cNvSpPr txBox="1"/>
          <p:nvPr/>
        </p:nvSpPr>
        <p:spPr>
          <a:xfrm>
            <a:off x="5854700" y="1943101"/>
            <a:ext cx="6083300" cy="1384995"/>
          </a:xfrm>
          <a:prstGeom prst="rect">
            <a:avLst/>
          </a:prstGeom>
          <a:noFill/>
        </p:spPr>
        <p:txBody>
          <a:bodyPr wrap="square" rtlCol="0">
            <a:spAutoFit/>
          </a:bodyPr>
          <a:lstStyle/>
          <a:p>
            <a:r>
              <a:rPr lang="en-US" sz="2200" dirty="0">
                <a:solidFill>
                  <a:srgbClr val="595959"/>
                </a:solidFill>
              </a:rPr>
              <a:t>Inspects scaffolds and jobsites for potential hazards and takes prompt corrective action to solve them.</a:t>
            </a:r>
          </a:p>
          <a:p>
            <a:endParaRPr lang="en-US" dirty="0">
              <a:solidFill>
                <a:srgbClr val="7F7F7F"/>
              </a:solidFill>
            </a:endParaRPr>
          </a:p>
        </p:txBody>
      </p:sp>
      <p:grpSp>
        <p:nvGrpSpPr>
          <p:cNvPr id="36" name="Group 35"/>
          <p:cNvGrpSpPr/>
          <p:nvPr/>
        </p:nvGrpSpPr>
        <p:grpSpPr>
          <a:xfrm>
            <a:off x="4826000" y="1143000"/>
            <a:ext cx="774700" cy="774700"/>
            <a:chOff x="4826000" y="1143000"/>
            <a:chExt cx="774700" cy="774700"/>
          </a:xfrm>
        </p:grpSpPr>
        <p:sp>
          <p:nvSpPr>
            <p:cNvPr id="26" name="Rounded Rectangle 25"/>
            <p:cNvSpPr/>
            <p:nvPr/>
          </p:nvSpPr>
          <p:spPr>
            <a:xfrm>
              <a:off x="4826000" y="1155700"/>
              <a:ext cx="774700" cy="762000"/>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4940300" y="1143000"/>
              <a:ext cx="660400" cy="692497"/>
            </a:xfrm>
            <a:prstGeom prst="rect">
              <a:avLst/>
            </a:prstGeom>
            <a:noFill/>
          </p:spPr>
          <p:txBody>
            <a:bodyPr wrap="square" rtlCol="0">
              <a:spAutoFit/>
            </a:bodyPr>
            <a:lstStyle/>
            <a:p>
              <a:r>
                <a:rPr lang="en-US" sz="3800" dirty="0">
                  <a:solidFill>
                    <a:srgbClr val="FFFFFF"/>
                  </a:solidFill>
                  <a:latin typeface="Zapf Dingbats"/>
                  <a:ea typeface="Zapf Dingbats"/>
                  <a:cs typeface="Zapf Dingbats"/>
                </a:rPr>
                <a:t>✔</a:t>
              </a:r>
              <a:endParaRPr lang="en-US" sz="3800" dirty="0">
                <a:solidFill>
                  <a:srgbClr val="FFFFFF"/>
                </a:solidFill>
              </a:endParaRPr>
            </a:p>
          </p:txBody>
        </p:sp>
      </p:grpSp>
      <p:sp>
        <p:nvSpPr>
          <p:cNvPr id="38" name="TextBox 37"/>
          <p:cNvSpPr txBox="1"/>
          <p:nvPr/>
        </p:nvSpPr>
        <p:spPr>
          <a:xfrm>
            <a:off x="5867400" y="5546804"/>
            <a:ext cx="6324600" cy="1107996"/>
          </a:xfrm>
          <a:prstGeom prst="rect">
            <a:avLst/>
          </a:prstGeom>
          <a:noFill/>
        </p:spPr>
        <p:txBody>
          <a:bodyPr wrap="square" rtlCol="0">
            <a:spAutoFit/>
          </a:bodyPr>
          <a:lstStyle/>
          <a:p>
            <a:r>
              <a:rPr lang="en-US" sz="2200" dirty="0">
                <a:solidFill>
                  <a:srgbClr val="595959"/>
                </a:solidFill>
              </a:rPr>
              <a:t>Determines if a scaffold will be structurally sound if components from different manufacturers are intermixed.</a:t>
            </a:r>
          </a:p>
        </p:txBody>
      </p:sp>
      <p:grpSp>
        <p:nvGrpSpPr>
          <p:cNvPr id="42" name="Group 41"/>
          <p:cNvGrpSpPr/>
          <p:nvPr/>
        </p:nvGrpSpPr>
        <p:grpSpPr>
          <a:xfrm>
            <a:off x="4940300" y="5613400"/>
            <a:ext cx="774700" cy="762000"/>
            <a:chOff x="4940300" y="5613400"/>
            <a:chExt cx="774700" cy="762000"/>
          </a:xfrm>
        </p:grpSpPr>
        <p:sp>
          <p:nvSpPr>
            <p:cNvPr id="31" name="Rounded Rectangle 30"/>
            <p:cNvSpPr/>
            <p:nvPr/>
          </p:nvSpPr>
          <p:spPr>
            <a:xfrm>
              <a:off x="4940300" y="5613400"/>
              <a:ext cx="774700" cy="762000"/>
            </a:xfrm>
            <a:prstGeom prst="roundRect">
              <a:avLst/>
            </a:prstGeom>
            <a:solidFill>
              <a:srgbClr val="95B3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5054600" y="5638800"/>
              <a:ext cx="660400" cy="692497"/>
            </a:xfrm>
            <a:prstGeom prst="rect">
              <a:avLst/>
            </a:prstGeom>
            <a:noFill/>
          </p:spPr>
          <p:txBody>
            <a:bodyPr wrap="square" rtlCol="0">
              <a:spAutoFit/>
            </a:bodyPr>
            <a:lstStyle/>
            <a:p>
              <a:r>
                <a:rPr lang="en-US" sz="3800" dirty="0">
                  <a:solidFill>
                    <a:srgbClr val="FFFFFF"/>
                  </a:solidFill>
                  <a:latin typeface="Zapf Dingbats"/>
                  <a:ea typeface="Zapf Dingbats"/>
                  <a:cs typeface="Zapf Dingbats"/>
                </a:rPr>
                <a:t>✔</a:t>
              </a:r>
              <a:endParaRPr lang="en-US" sz="3800" dirty="0">
                <a:solidFill>
                  <a:srgbClr val="FFFFFF"/>
                </a:solidFill>
              </a:endParaRPr>
            </a:p>
          </p:txBody>
        </p:sp>
      </p:grpSp>
      <p:grpSp>
        <p:nvGrpSpPr>
          <p:cNvPr id="39" name="Group 38"/>
          <p:cNvGrpSpPr/>
          <p:nvPr/>
        </p:nvGrpSpPr>
        <p:grpSpPr>
          <a:xfrm>
            <a:off x="4864100" y="2108200"/>
            <a:ext cx="774700" cy="762000"/>
            <a:chOff x="4864100" y="2108200"/>
            <a:chExt cx="774700" cy="762000"/>
          </a:xfrm>
        </p:grpSpPr>
        <p:sp>
          <p:nvSpPr>
            <p:cNvPr id="27" name="Rounded Rectangle 26"/>
            <p:cNvSpPr/>
            <p:nvPr/>
          </p:nvSpPr>
          <p:spPr>
            <a:xfrm>
              <a:off x="4864100" y="2108200"/>
              <a:ext cx="774700" cy="762000"/>
            </a:xfrm>
            <a:prstGeom prst="round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4940300" y="2146300"/>
              <a:ext cx="660400" cy="692497"/>
            </a:xfrm>
            <a:prstGeom prst="rect">
              <a:avLst/>
            </a:prstGeom>
            <a:noFill/>
          </p:spPr>
          <p:txBody>
            <a:bodyPr wrap="square" rtlCol="0">
              <a:spAutoFit/>
            </a:bodyPr>
            <a:lstStyle/>
            <a:p>
              <a:r>
                <a:rPr lang="en-US" sz="3800" dirty="0">
                  <a:solidFill>
                    <a:srgbClr val="FFFFFF"/>
                  </a:solidFill>
                  <a:latin typeface="Zapf Dingbats"/>
                  <a:ea typeface="Zapf Dingbats"/>
                  <a:cs typeface="Zapf Dingbats"/>
                </a:rPr>
                <a:t>✔</a:t>
              </a:r>
              <a:endParaRPr lang="en-US" sz="3800" dirty="0">
                <a:solidFill>
                  <a:srgbClr val="FFFFFF"/>
                </a:solidFill>
              </a:endParaRPr>
            </a:p>
          </p:txBody>
        </p:sp>
      </p:grpSp>
      <p:sp>
        <p:nvSpPr>
          <p:cNvPr id="24" name="TextBox 23"/>
          <p:cNvSpPr txBox="1"/>
          <p:nvPr/>
        </p:nvSpPr>
        <p:spPr>
          <a:xfrm>
            <a:off x="495300" y="584200"/>
            <a:ext cx="4076700" cy="369332"/>
          </a:xfrm>
          <a:prstGeom prst="rect">
            <a:avLst/>
          </a:prstGeom>
          <a:noFill/>
        </p:spPr>
        <p:txBody>
          <a:bodyPr wrap="square" rtlCol="0">
            <a:spAutoFit/>
          </a:bodyPr>
          <a:lstStyle/>
          <a:p>
            <a:endParaRPr lang="en-US"/>
          </a:p>
        </p:txBody>
      </p:sp>
      <p:grpSp>
        <p:nvGrpSpPr>
          <p:cNvPr id="41" name="Group 40"/>
          <p:cNvGrpSpPr/>
          <p:nvPr/>
        </p:nvGrpSpPr>
        <p:grpSpPr>
          <a:xfrm>
            <a:off x="4914900" y="4673600"/>
            <a:ext cx="774700" cy="762000"/>
            <a:chOff x="4914900" y="4673600"/>
            <a:chExt cx="774700" cy="762000"/>
          </a:xfrm>
        </p:grpSpPr>
        <p:sp>
          <p:nvSpPr>
            <p:cNvPr id="30" name="Rounded Rectangle 29"/>
            <p:cNvSpPr/>
            <p:nvPr/>
          </p:nvSpPr>
          <p:spPr>
            <a:xfrm>
              <a:off x="4914900" y="4673600"/>
              <a:ext cx="774700" cy="762000"/>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5016500" y="4711700"/>
              <a:ext cx="660400" cy="692497"/>
            </a:xfrm>
            <a:prstGeom prst="rect">
              <a:avLst/>
            </a:prstGeom>
            <a:noFill/>
          </p:spPr>
          <p:txBody>
            <a:bodyPr wrap="square" rtlCol="0">
              <a:spAutoFit/>
            </a:bodyPr>
            <a:lstStyle/>
            <a:p>
              <a:r>
                <a:rPr lang="en-US" sz="3800" dirty="0">
                  <a:solidFill>
                    <a:srgbClr val="FFFFFF"/>
                  </a:solidFill>
                  <a:latin typeface="Zapf Dingbats"/>
                  <a:ea typeface="Zapf Dingbats"/>
                  <a:cs typeface="Zapf Dingbats"/>
                </a:rPr>
                <a:t>✔</a:t>
              </a:r>
              <a:endParaRPr lang="en-US" sz="3800" dirty="0">
                <a:solidFill>
                  <a:srgbClr val="FFFFFF"/>
                </a:solidFill>
              </a:endParaRPr>
            </a:p>
          </p:txBody>
        </p:sp>
      </p:grpSp>
      <p:sp>
        <p:nvSpPr>
          <p:cNvPr id="34" name="TextBox 33"/>
          <p:cNvSpPr txBox="1"/>
          <p:nvPr/>
        </p:nvSpPr>
        <p:spPr>
          <a:xfrm>
            <a:off x="5892800" y="4686300"/>
            <a:ext cx="5664200" cy="769441"/>
          </a:xfrm>
          <a:prstGeom prst="rect">
            <a:avLst/>
          </a:prstGeom>
          <a:noFill/>
        </p:spPr>
        <p:txBody>
          <a:bodyPr wrap="square" rtlCol="0">
            <a:spAutoFit/>
          </a:bodyPr>
          <a:lstStyle/>
          <a:p>
            <a:r>
              <a:rPr lang="en-US" sz="2200" dirty="0">
                <a:solidFill>
                  <a:srgbClr val="595959"/>
                </a:solidFill>
              </a:rPr>
              <a:t>Determines the feasibility/safety of providing fall protection and access. </a:t>
            </a:r>
          </a:p>
        </p:txBody>
      </p:sp>
      <p:grpSp>
        <p:nvGrpSpPr>
          <p:cNvPr id="40" name="Group 39"/>
          <p:cNvGrpSpPr/>
          <p:nvPr/>
        </p:nvGrpSpPr>
        <p:grpSpPr>
          <a:xfrm>
            <a:off x="4864100" y="3263900"/>
            <a:ext cx="774700" cy="762000"/>
            <a:chOff x="4864100" y="3263900"/>
            <a:chExt cx="774700" cy="762000"/>
          </a:xfrm>
        </p:grpSpPr>
        <p:sp>
          <p:nvSpPr>
            <p:cNvPr id="28" name="Rounded Rectangle 27"/>
            <p:cNvSpPr/>
            <p:nvPr/>
          </p:nvSpPr>
          <p:spPr>
            <a:xfrm>
              <a:off x="4864100" y="3263900"/>
              <a:ext cx="774700" cy="762000"/>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4940300" y="3289301"/>
              <a:ext cx="622300" cy="677108"/>
            </a:xfrm>
            <a:prstGeom prst="rect">
              <a:avLst/>
            </a:prstGeom>
            <a:noFill/>
          </p:spPr>
          <p:txBody>
            <a:bodyPr wrap="square" rtlCol="0">
              <a:spAutoFit/>
            </a:bodyPr>
            <a:lstStyle/>
            <a:p>
              <a:r>
                <a:rPr lang="en-US" sz="3800" dirty="0">
                  <a:solidFill>
                    <a:srgbClr val="FFFFFF"/>
                  </a:solidFill>
                  <a:latin typeface="Zapf Dingbats"/>
                  <a:ea typeface="Zapf Dingbats"/>
                  <a:cs typeface="Zapf Dingbats"/>
                </a:rPr>
                <a:t>✔</a:t>
              </a:r>
              <a:endParaRPr lang="en-US" sz="3800" dirty="0">
                <a:solidFill>
                  <a:srgbClr val="FFFFFF"/>
                </a:solidFill>
              </a:endParaRPr>
            </a:p>
          </p:txBody>
        </p:sp>
      </p:grpSp>
      <p:sp>
        <p:nvSpPr>
          <p:cNvPr id="35" name="TextBox 34"/>
          <p:cNvSpPr txBox="1"/>
          <p:nvPr/>
        </p:nvSpPr>
        <p:spPr>
          <a:xfrm>
            <a:off x="5842000" y="3175000"/>
            <a:ext cx="6146800" cy="1446550"/>
          </a:xfrm>
          <a:prstGeom prst="rect">
            <a:avLst/>
          </a:prstGeom>
          <a:noFill/>
        </p:spPr>
        <p:txBody>
          <a:bodyPr wrap="square" rtlCol="0">
            <a:spAutoFit/>
          </a:bodyPr>
          <a:lstStyle/>
          <a:p>
            <a:r>
              <a:rPr lang="en-US" sz="2200" dirty="0">
                <a:solidFill>
                  <a:srgbClr val="595959"/>
                </a:solidFill>
              </a:rPr>
              <a:t>Determines if it is safe to work on or from a scaffold during storms or high winds and ensures workers are properly protected from falls.</a:t>
            </a:r>
          </a:p>
        </p:txBody>
      </p:sp>
    </p:spTree>
    <p:extLst>
      <p:ext uri="{BB962C8B-B14F-4D97-AF65-F5344CB8AC3E}">
        <p14:creationId xmlns:p14="http://schemas.microsoft.com/office/powerpoint/2010/main" val="337265202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8" presetClass="entr" presetSubtype="0" ac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2.5"/>
                                          </p:val>
                                        </p:tav>
                                        <p:tav tm="100000">
                                          <p:val>
                                            <p:strVal val="#ppt_w"/>
                                          </p:val>
                                        </p:tav>
                                      </p:tavLst>
                                    </p:anim>
                                    <p:anim calcmode="lin" valueType="num">
                                      <p:cBhvr>
                                        <p:cTn id="8" dur="1000" fill="hold"/>
                                        <p:tgtEl>
                                          <p:spTgt spid="8"/>
                                        </p:tgtEl>
                                        <p:attrNameLst>
                                          <p:attrName>ppt_h</p:attrName>
                                        </p:attrNameLst>
                                      </p:cBhvr>
                                      <p:tavLst>
                                        <p:tav tm="0">
                                          <p:val>
                                            <p:strVal val="#ppt_h*0.01"/>
                                          </p:val>
                                        </p:tav>
                                        <p:tav tm="100000">
                                          <p:val>
                                            <p:strVal val="#ppt_h"/>
                                          </p:val>
                                        </p:tav>
                                      </p:tavLst>
                                    </p:anim>
                                    <p:anim calcmode="lin" valueType="num">
                                      <p:cBhvr>
                                        <p:cTn id="9" dur="1000" fill="hold"/>
                                        <p:tgtEl>
                                          <p:spTgt spid="8"/>
                                        </p:tgtEl>
                                        <p:attrNameLst>
                                          <p:attrName>ppt_x</p:attrName>
                                        </p:attrNameLst>
                                      </p:cBhvr>
                                      <p:tavLst>
                                        <p:tav tm="0">
                                          <p:val>
                                            <p:strVal val="#ppt_x"/>
                                          </p:val>
                                        </p:tav>
                                        <p:tav tm="100000">
                                          <p:val>
                                            <p:strVal val="#ppt_x"/>
                                          </p:val>
                                        </p:tav>
                                      </p:tavLst>
                                    </p:anim>
                                    <p:anim calcmode="lin" valueType="num">
                                      <p:cBhvr>
                                        <p:cTn id="10" dur="1000" fill="hold"/>
                                        <p:tgtEl>
                                          <p:spTgt spid="8"/>
                                        </p:tgtEl>
                                        <p:attrNameLst>
                                          <p:attrName>ppt_y</p:attrName>
                                        </p:attrNameLst>
                                      </p:cBhvr>
                                      <p:tavLst>
                                        <p:tav tm="0">
                                          <p:val>
                                            <p:strVal val="#ppt_h+1"/>
                                          </p:val>
                                        </p:tav>
                                        <p:tav tm="100000">
                                          <p:val>
                                            <p:strVal val="#ppt_y"/>
                                          </p:val>
                                        </p:tav>
                                      </p:tavLst>
                                    </p:anim>
                                    <p:animEffect transition="in" filter="fade">
                                      <p:cBhvr>
                                        <p:cTn id="11" dur="1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childTnLst>
                          </p:cTn>
                        </p:par>
                        <p:par>
                          <p:cTn id="17" fill="hold">
                            <p:stCondLst>
                              <p:cond delay="500"/>
                            </p:stCondLst>
                            <p:childTnLst>
                              <p:par>
                                <p:cTn id="18" presetID="34" presetClass="entr" presetSubtype="0" fill="hold" nodeType="afterEffect">
                                  <p:stCondLst>
                                    <p:cond delay="0"/>
                                  </p:stCondLst>
                                  <p:childTnLst>
                                    <p:set>
                                      <p:cBhvr>
                                        <p:cTn id="19" dur="1" fill="hold">
                                          <p:stCondLst>
                                            <p:cond delay="0"/>
                                          </p:stCondLst>
                                        </p:cTn>
                                        <p:tgtEl>
                                          <p:spTgt spid="36"/>
                                        </p:tgtEl>
                                        <p:attrNameLst>
                                          <p:attrName>style.visibility</p:attrName>
                                        </p:attrNameLst>
                                      </p:cBhvr>
                                      <p:to>
                                        <p:strVal val="visible"/>
                                      </p:to>
                                    </p:set>
                                    <p:anim from="(-#ppt_w/2)" to="(#ppt_x)" calcmode="lin" valueType="num">
                                      <p:cBhvr>
                                        <p:cTn id="20" dur="600" fill="hold">
                                          <p:stCondLst>
                                            <p:cond delay="0"/>
                                          </p:stCondLst>
                                        </p:cTn>
                                        <p:tgtEl>
                                          <p:spTgt spid="36"/>
                                        </p:tgtEl>
                                        <p:attrNameLst>
                                          <p:attrName>ppt_x</p:attrName>
                                        </p:attrNameLst>
                                      </p:cBhvr>
                                    </p:anim>
                                    <p:anim from="0" to="-1.0" calcmode="lin" valueType="num">
                                      <p:cBhvr>
                                        <p:cTn id="21" dur="200" decel="50000" autoRev="1" fill="hold">
                                          <p:stCondLst>
                                            <p:cond delay="600"/>
                                          </p:stCondLst>
                                        </p:cTn>
                                        <p:tgtEl>
                                          <p:spTgt spid="36"/>
                                        </p:tgtEl>
                                        <p:attrNameLst>
                                          <p:attrName>xshear</p:attrName>
                                        </p:attrNameLst>
                                      </p:cBhvr>
                                    </p:anim>
                                    <p:animScale>
                                      <p:cBhvr>
                                        <p:cTn id="22" dur="200" decel="100000" autoRev="1" fill="hold">
                                          <p:stCondLst>
                                            <p:cond delay="600"/>
                                          </p:stCondLst>
                                        </p:cTn>
                                        <p:tgtEl>
                                          <p:spTgt spid="36"/>
                                        </p:tgtEl>
                                      </p:cBhvr>
                                      <p:from x="100000" y="100000"/>
                                      <p:to x="80000" y="100000"/>
                                    </p:animScale>
                                    <p:anim by="(#ppt_h/3+#ppt_w*0.1)" calcmode="lin" valueType="num">
                                      <p:cBhvr additive="sum">
                                        <p:cTn id="23" dur="200" decel="100000" autoRev="1" fill="hold">
                                          <p:stCondLst>
                                            <p:cond delay="600"/>
                                          </p:stCondLst>
                                        </p:cTn>
                                        <p:tgtEl>
                                          <p:spTgt spid="36"/>
                                        </p:tgtEl>
                                        <p:attrNameLst>
                                          <p:attrName>ppt_x</p:attrName>
                                        </p:attrNameLst>
                                      </p:cBhvr>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par>
                          <p:cTn id="29" fill="hold">
                            <p:stCondLst>
                              <p:cond delay="500"/>
                            </p:stCondLst>
                            <p:childTnLst>
                              <p:par>
                                <p:cTn id="30" presetID="34" presetClass="entr" presetSubtype="0" fill="hold" nodeType="afterEffect">
                                  <p:stCondLst>
                                    <p:cond delay="0"/>
                                  </p:stCondLst>
                                  <p:childTnLst>
                                    <p:set>
                                      <p:cBhvr>
                                        <p:cTn id="31" dur="1" fill="hold">
                                          <p:stCondLst>
                                            <p:cond delay="0"/>
                                          </p:stCondLst>
                                        </p:cTn>
                                        <p:tgtEl>
                                          <p:spTgt spid="39"/>
                                        </p:tgtEl>
                                        <p:attrNameLst>
                                          <p:attrName>style.visibility</p:attrName>
                                        </p:attrNameLst>
                                      </p:cBhvr>
                                      <p:to>
                                        <p:strVal val="visible"/>
                                      </p:to>
                                    </p:set>
                                    <p:anim from="(-#ppt_w/2)" to="(#ppt_x)" calcmode="lin" valueType="num">
                                      <p:cBhvr>
                                        <p:cTn id="32" dur="600" fill="hold">
                                          <p:stCondLst>
                                            <p:cond delay="0"/>
                                          </p:stCondLst>
                                        </p:cTn>
                                        <p:tgtEl>
                                          <p:spTgt spid="39"/>
                                        </p:tgtEl>
                                        <p:attrNameLst>
                                          <p:attrName>ppt_x</p:attrName>
                                        </p:attrNameLst>
                                      </p:cBhvr>
                                    </p:anim>
                                    <p:anim from="0" to="-1.0" calcmode="lin" valueType="num">
                                      <p:cBhvr>
                                        <p:cTn id="33" dur="200" decel="50000" autoRev="1" fill="hold">
                                          <p:stCondLst>
                                            <p:cond delay="600"/>
                                          </p:stCondLst>
                                        </p:cTn>
                                        <p:tgtEl>
                                          <p:spTgt spid="39"/>
                                        </p:tgtEl>
                                        <p:attrNameLst>
                                          <p:attrName>xshear</p:attrName>
                                        </p:attrNameLst>
                                      </p:cBhvr>
                                    </p:anim>
                                    <p:animScale>
                                      <p:cBhvr>
                                        <p:cTn id="34" dur="200" decel="100000" autoRev="1" fill="hold">
                                          <p:stCondLst>
                                            <p:cond delay="600"/>
                                          </p:stCondLst>
                                        </p:cTn>
                                        <p:tgtEl>
                                          <p:spTgt spid="39"/>
                                        </p:tgtEl>
                                      </p:cBhvr>
                                      <p:from x="100000" y="100000"/>
                                      <p:to x="80000" y="100000"/>
                                    </p:animScale>
                                    <p:anim by="(#ppt_h/3+#ppt_w*0.1)" calcmode="lin" valueType="num">
                                      <p:cBhvr additive="sum">
                                        <p:cTn id="35" dur="200" decel="100000" autoRev="1" fill="hold">
                                          <p:stCondLst>
                                            <p:cond delay="600"/>
                                          </p:stCondLst>
                                        </p:cTn>
                                        <p:tgtEl>
                                          <p:spTgt spid="39"/>
                                        </p:tgtEl>
                                        <p:attrNameLst>
                                          <p:attrName>ppt_x</p:attrName>
                                        </p:attrNameLst>
                                      </p:cBhvr>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cTn>
                              </p:par>
                            </p:childTnLst>
                          </p:cTn>
                        </p:par>
                        <p:par>
                          <p:cTn id="41" fill="hold">
                            <p:stCondLst>
                              <p:cond delay="500"/>
                            </p:stCondLst>
                            <p:childTnLst>
                              <p:par>
                                <p:cTn id="42" presetID="34" presetClass="entr" presetSubtype="0" fill="hold" nodeType="afterEffect">
                                  <p:stCondLst>
                                    <p:cond delay="0"/>
                                  </p:stCondLst>
                                  <p:childTnLst>
                                    <p:set>
                                      <p:cBhvr>
                                        <p:cTn id="43" dur="1" fill="hold">
                                          <p:stCondLst>
                                            <p:cond delay="0"/>
                                          </p:stCondLst>
                                        </p:cTn>
                                        <p:tgtEl>
                                          <p:spTgt spid="40"/>
                                        </p:tgtEl>
                                        <p:attrNameLst>
                                          <p:attrName>style.visibility</p:attrName>
                                        </p:attrNameLst>
                                      </p:cBhvr>
                                      <p:to>
                                        <p:strVal val="visible"/>
                                      </p:to>
                                    </p:set>
                                    <p:anim from="(-#ppt_w/2)" to="(#ppt_x)" calcmode="lin" valueType="num">
                                      <p:cBhvr>
                                        <p:cTn id="44" dur="600" fill="hold">
                                          <p:stCondLst>
                                            <p:cond delay="0"/>
                                          </p:stCondLst>
                                        </p:cTn>
                                        <p:tgtEl>
                                          <p:spTgt spid="40"/>
                                        </p:tgtEl>
                                        <p:attrNameLst>
                                          <p:attrName>ppt_x</p:attrName>
                                        </p:attrNameLst>
                                      </p:cBhvr>
                                    </p:anim>
                                    <p:anim from="0" to="-1.0" calcmode="lin" valueType="num">
                                      <p:cBhvr>
                                        <p:cTn id="45" dur="200" decel="50000" autoRev="1" fill="hold">
                                          <p:stCondLst>
                                            <p:cond delay="600"/>
                                          </p:stCondLst>
                                        </p:cTn>
                                        <p:tgtEl>
                                          <p:spTgt spid="40"/>
                                        </p:tgtEl>
                                        <p:attrNameLst>
                                          <p:attrName>xshear</p:attrName>
                                        </p:attrNameLst>
                                      </p:cBhvr>
                                    </p:anim>
                                    <p:animScale>
                                      <p:cBhvr>
                                        <p:cTn id="46" dur="200" decel="100000" autoRev="1" fill="hold">
                                          <p:stCondLst>
                                            <p:cond delay="600"/>
                                          </p:stCondLst>
                                        </p:cTn>
                                        <p:tgtEl>
                                          <p:spTgt spid="40"/>
                                        </p:tgtEl>
                                      </p:cBhvr>
                                      <p:from x="100000" y="100000"/>
                                      <p:to x="80000" y="100000"/>
                                    </p:animScale>
                                    <p:anim by="(#ppt_h/3+#ppt_w*0.1)" calcmode="lin" valueType="num">
                                      <p:cBhvr additive="sum">
                                        <p:cTn id="47" dur="200" decel="100000" autoRev="1" fill="hold">
                                          <p:stCondLst>
                                            <p:cond delay="600"/>
                                          </p:stCondLst>
                                        </p:cTn>
                                        <p:tgtEl>
                                          <p:spTgt spid="40"/>
                                        </p:tgtEl>
                                        <p:attrNameLst>
                                          <p:attrName>ppt_x</p:attrName>
                                        </p:attrNameLst>
                                      </p:cBhvr>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1000"/>
                                        <p:tgtEl>
                                          <p:spTgt spid="34"/>
                                        </p:tgtEl>
                                      </p:cBhvr>
                                    </p:animEffect>
                                  </p:childTnLst>
                                </p:cTn>
                              </p:par>
                            </p:childTnLst>
                          </p:cTn>
                        </p:par>
                        <p:par>
                          <p:cTn id="53" fill="hold">
                            <p:stCondLst>
                              <p:cond delay="1000"/>
                            </p:stCondLst>
                            <p:childTnLst>
                              <p:par>
                                <p:cTn id="54" presetID="34" presetClass="entr" presetSubtype="0" fill="hold" nodeType="afterEffect">
                                  <p:stCondLst>
                                    <p:cond delay="0"/>
                                  </p:stCondLst>
                                  <p:childTnLst>
                                    <p:set>
                                      <p:cBhvr>
                                        <p:cTn id="55" dur="1" fill="hold">
                                          <p:stCondLst>
                                            <p:cond delay="0"/>
                                          </p:stCondLst>
                                        </p:cTn>
                                        <p:tgtEl>
                                          <p:spTgt spid="41"/>
                                        </p:tgtEl>
                                        <p:attrNameLst>
                                          <p:attrName>style.visibility</p:attrName>
                                        </p:attrNameLst>
                                      </p:cBhvr>
                                      <p:to>
                                        <p:strVal val="visible"/>
                                      </p:to>
                                    </p:set>
                                    <p:anim from="(-#ppt_w/2)" to="(#ppt_x)" calcmode="lin" valueType="num">
                                      <p:cBhvr>
                                        <p:cTn id="56" dur="600" fill="hold">
                                          <p:stCondLst>
                                            <p:cond delay="0"/>
                                          </p:stCondLst>
                                        </p:cTn>
                                        <p:tgtEl>
                                          <p:spTgt spid="41"/>
                                        </p:tgtEl>
                                        <p:attrNameLst>
                                          <p:attrName>ppt_x</p:attrName>
                                        </p:attrNameLst>
                                      </p:cBhvr>
                                    </p:anim>
                                    <p:anim from="0" to="-1.0" calcmode="lin" valueType="num">
                                      <p:cBhvr>
                                        <p:cTn id="57" dur="200" decel="50000" autoRev="1" fill="hold">
                                          <p:stCondLst>
                                            <p:cond delay="600"/>
                                          </p:stCondLst>
                                        </p:cTn>
                                        <p:tgtEl>
                                          <p:spTgt spid="41"/>
                                        </p:tgtEl>
                                        <p:attrNameLst>
                                          <p:attrName>xshear</p:attrName>
                                        </p:attrNameLst>
                                      </p:cBhvr>
                                    </p:anim>
                                    <p:animScale>
                                      <p:cBhvr>
                                        <p:cTn id="58" dur="200" decel="100000" autoRev="1" fill="hold">
                                          <p:stCondLst>
                                            <p:cond delay="600"/>
                                          </p:stCondLst>
                                        </p:cTn>
                                        <p:tgtEl>
                                          <p:spTgt spid="41"/>
                                        </p:tgtEl>
                                      </p:cBhvr>
                                      <p:from x="100000" y="100000"/>
                                      <p:to x="80000" y="100000"/>
                                    </p:animScale>
                                    <p:anim by="(#ppt_h/3+#ppt_w*0.1)" calcmode="lin" valueType="num">
                                      <p:cBhvr additive="sum">
                                        <p:cTn id="59" dur="200" decel="100000" autoRev="1" fill="hold">
                                          <p:stCondLst>
                                            <p:cond delay="600"/>
                                          </p:stCondLst>
                                        </p:cTn>
                                        <p:tgtEl>
                                          <p:spTgt spid="41"/>
                                        </p:tgtEl>
                                        <p:attrNameLst>
                                          <p:attrName>ppt_x</p:attrName>
                                        </p:attrNameLst>
                                      </p:cBhvr>
                                    </p:anim>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fade">
                                      <p:cBhvr>
                                        <p:cTn id="64" dur="1000"/>
                                        <p:tgtEl>
                                          <p:spTgt spid="38"/>
                                        </p:tgtEl>
                                      </p:cBhvr>
                                    </p:animEffect>
                                  </p:childTnLst>
                                </p:cTn>
                              </p:par>
                            </p:childTnLst>
                          </p:cTn>
                        </p:par>
                        <p:par>
                          <p:cTn id="65" fill="hold">
                            <p:stCondLst>
                              <p:cond delay="1000"/>
                            </p:stCondLst>
                            <p:childTnLst>
                              <p:par>
                                <p:cTn id="66" presetID="34" presetClass="entr" presetSubtype="0" fill="hold" nodeType="afterEffect">
                                  <p:stCondLst>
                                    <p:cond delay="0"/>
                                  </p:stCondLst>
                                  <p:childTnLst>
                                    <p:set>
                                      <p:cBhvr>
                                        <p:cTn id="67" dur="1" fill="hold">
                                          <p:stCondLst>
                                            <p:cond delay="0"/>
                                          </p:stCondLst>
                                        </p:cTn>
                                        <p:tgtEl>
                                          <p:spTgt spid="42"/>
                                        </p:tgtEl>
                                        <p:attrNameLst>
                                          <p:attrName>style.visibility</p:attrName>
                                        </p:attrNameLst>
                                      </p:cBhvr>
                                      <p:to>
                                        <p:strVal val="visible"/>
                                      </p:to>
                                    </p:set>
                                    <p:anim from="(-#ppt_w/2)" to="(#ppt_x)" calcmode="lin" valueType="num">
                                      <p:cBhvr>
                                        <p:cTn id="68" dur="600" fill="hold">
                                          <p:stCondLst>
                                            <p:cond delay="0"/>
                                          </p:stCondLst>
                                        </p:cTn>
                                        <p:tgtEl>
                                          <p:spTgt spid="42"/>
                                        </p:tgtEl>
                                        <p:attrNameLst>
                                          <p:attrName>ppt_x</p:attrName>
                                        </p:attrNameLst>
                                      </p:cBhvr>
                                    </p:anim>
                                    <p:anim from="0" to="-1.0" calcmode="lin" valueType="num">
                                      <p:cBhvr>
                                        <p:cTn id="69" dur="200" decel="50000" autoRev="1" fill="hold">
                                          <p:stCondLst>
                                            <p:cond delay="600"/>
                                          </p:stCondLst>
                                        </p:cTn>
                                        <p:tgtEl>
                                          <p:spTgt spid="42"/>
                                        </p:tgtEl>
                                        <p:attrNameLst>
                                          <p:attrName>xshear</p:attrName>
                                        </p:attrNameLst>
                                      </p:cBhvr>
                                    </p:anim>
                                    <p:animScale>
                                      <p:cBhvr>
                                        <p:cTn id="70" dur="200" decel="100000" autoRev="1" fill="hold">
                                          <p:stCondLst>
                                            <p:cond delay="600"/>
                                          </p:stCondLst>
                                        </p:cTn>
                                        <p:tgtEl>
                                          <p:spTgt spid="42"/>
                                        </p:tgtEl>
                                      </p:cBhvr>
                                      <p:from x="100000" y="100000"/>
                                      <p:to x="80000" y="100000"/>
                                    </p:animScale>
                                    <p:anim by="(#ppt_h/3+#ppt_w*0.1)" calcmode="lin" valueType="num">
                                      <p:cBhvr additive="sum">
                                        <p:cTn id="71" dur="200" decel="100000" autoRev="1" fill="hold">
                                          <p:stCondLst>
                                            <p:cond delay="600"/>
                                          </p:stCondLst>
                                        </p:cTn>
                                        <p:tgtEl>
                                          <p:spTgt spid="4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6" grpId="0"/>
      <p:bldP spid="38" grpId="0"/>
      <p:bldP spid="34" grpId="0"/>
      <p:bldP spid="3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8098562099_f2a30df2ba_k.jpg"/>
          <p:cNvPicPr>
            <a:picLocks noChangeAspect="1"/>
          </p:cNvPicPr>
          <p:nvPr/>
        </p:nvPicPr>
        <p:blipFill>
          <a:blip r:embed="rId3"/>
          <a:srcRect t="28340" b="24323"/>
          <a:stretch>
            <a:fillRect/>
          </a:stretch>
        </p:blipFill>
        <p:spPr>
          <a:xfrm>
            <a:off x="4071421" y="1981624"/>
            <a:ext cx="4070840" cy="2648173"/>
          </a:xfrm>
          <a:prstGeom prst="rect">
            <a:avLst/>
          </a:prstGeom>
          <a:solidFill>
            <a:srgbClr val="86A5DC"/>
          </a:solidFill>
        </p:spPr>
      </p:pic>
      <p:sp>
        <p:nvSpPr>
          <p:cNvPr id="21" name="Rectangle 20"/>
          <p:cNvSpPr/>
          <p:nvPr/>
        </p:nvSpPr>
        <p:spPr>
          <a:xfrm>
            <a:off x="0" y="4800938"/>
            <a:ext cx="12192000" cy="2057062"/>
          </a:xfrm>
          <a:prstGeom prst="rect">
            <a:avLst/>
          </a:prstGeom>
          <a:solidFill>
            <a:srgbClr val="222A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0" y="4620790"/>
            <a:ext cx="12192000" cy="185201"/>
          </a:xfrm>
          <a:prstGeom prst="rect">
            <a:avLst/>
          </a:prstGeom>
          <a:solidFill>
            <a:srgbClr val="93F3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3" name="Group 21"/>
          <p:cNvGrpSpPr/>
          <p:nvPr/>
        </p:nvGrpSpPr>
        <p:grpSpPr>
          <a:xfrm>
            <a:off x="0" y="1990633"/>
            <a:ext cx="4071131" cy="2639164"/>
            <a:chOff x="0" y="1990633"/>
            <a:chExt cx="4071131" cy="2639164"/>
          </a:xfrm>
        </p:grpSpPr>
        <p:sp>
          <p:nvSpPr>
            <p:cNvPr id="24" name="Rectangle 23"/>
            <p:cNvSpPr/>
            <p:nvPr/>
          </p:nvSpPr>
          <p:spPr>
            <a:xfrm>
              <a:off x="0" y="1990633"/>
              <a:ext cx="4071131" cy="2639164"/>
            </a:xfrm>
            <a:prstGeom prst="rect">
              <a:avLst/>
            </a:prstGeom>
            <a:solidFill>
              <a:schemeClr val="bg2">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19"/>
            <p:cNvGrpSpPr/>
            <p:nvPr/>
          </p:nvGrpSpPr>
          <p:grpSpPr>
            <a:xfrm>
              <a:off x="207160" y="2199994"/>
              <a:ext cx="3602770" cy="2201276"/>
              <a:chOff x="207160" y="2199994"/>
              <a:chExt cx="3602770" cy="2201276"/>
            </a:xfrm>
          </p:grpSpPr>
          <p:sp>
            <p:nvSpPr>
              <p:cNvPr id="34" name="Rectangle 33"/>
              <p:cNvSpPr/>
              <p:nvPr/>
            </p:nvSpPr>
            <p:spPr>
              <a:xfrm>
                <a:off x="1175772" y="2199994"/>
                <a:ext cx="1976651" cy="400110"/>
              </a:xfrm>
              <a:prstGeom prst="rect">
                <a:avLst/>
              </a:prstGeom>
            </p:spPr>
            <p:txBody>
              <a:bodyPr wrap="square">
                <a:spAutoFit/>
              </a:bodyPr>
              <a:lstStyle/>
              <a:p>
                <a:r>
                  <a:rPr lang="id-ID" sz="2000" b="1" dirty="0">
                    <a:solidFill>
                      <a:schemeClr val="accent2"/>
                    </a:solidFill>
                    <a:latin typeface="+mj-lt"/>
                  </a:rPr>
                  <a:t>OUR MISSION:</a:t>
                </a:r>
              </a:p>
            </p:txBody>
          </p:sp>
          <p:sp>
            <p:nvSpPr>
              <p:cNvPr id="35" name="Rectangle 34"/>
              <p:cNvSpPr/>
              <p:nvPr/>
            </p:nvSpPr>
            <p:spPr>
              <a:xfrm>
                <a:off x="207160" y="2646943"/>
                <a:ext cx="3602770" cy="1754327"/>
              </a:xfrm>
              <a:prstGeom prst="rect">
                <a:avLst/>
              </a:prstGeom>
            </p:spPr>
            <p:txBody>
              <a:bodyPr wrap="square">
                <a:spAutoFit/>
              </a:bodyPr>
              <a:lstStyle/>
              <a:p>
                <a:pPr algn="ctr"/>
                <a:r>
                  <a:rPr lang="en-CA" dirty="0">
                    <a:solidFill>
                      <a:schemeClr val="tx1">
                        <a:lumMod val="75000"/>
                        <a:lumOff val="25000"/>
                      </a:schemeClr>
                    </a:solidFill>
                  </a:rPr>
                  <a:t>To ensure those who make, install, depend on or govern the use of scaffold and access equipment pursue the highest standards of safety, craftsmanship and ethics.</a:t>
                </a:r>
                <a:endParaRPr lang="id-ID" dirty="0">
                  <a:solidFill>
                    <a:schemeClr val="tx1">
                      <a:lumMod val="75000"/>
                      <a:lumOff val="25000"/>
                    </a:schemeClr>
                  </a:solidFill>
                </a:endParaRPr>
              </a:p>
            </p:txBody>
          </p:sp>
        </p:grpSp>
      </p:grpSp>
      <p:sp>
        <p:nvSpPr>
          <p:cNvPr id="36" name="TextBox 34"/>
          <p:cNvSpPr txBox="1"/>
          <p:nvPr/>
        </p:nvSpPr>
        <p:spPr>
          <a:xfrm>
            <a:off x="368300" y="5087631"/>
            <a:ext cx="11226800" cy="1323439"/>
          </a:xfrm>
          <a:prstGeom prst="rect">
            <a:avLst/>
          </a:prstGeom>
          <a:noFill/>
        </p:spPr>
        <p:txBody>
          <a:bodyPr wrap="square" rtlCol="0" anchor="t">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just"/>
            <a:r>
              <a:rPr lang="en-US" sz="2000" dirty="0">
                <a:solidFill>
                  <a:srgbClr val="FFFFFF"/>
                </a:solidFill>
              </a:rPr>
              <a:t>The Scaffold &amp; Access Industry Association (SAIA) is the global leader in advocacy and support on the safe use of scaffold and access equipment. SAIA has provided safety education to thousands of contractors through its renowned seminars and training courses. </a:t>
            </a:r>
          </a:p>
        </p:txBody>
      </p:sp>
      <p:sp>
        <p:nvSpPr>
          <p:cNvPr id="2" name="Isosceles Triangle 1"/>
          <p:cNvSpPr/>
          <p:nvPr/>
        </p:nvSpPr>
        <p:spPr>
          <a:xfrm rot="16200000">
            <a:off x="3499101" y="3049151"/>
            <a:ext cx="695929" cy="458572"/>
          </a:xfrm>
          <a:prstGeom prst="triangle">
            <a:avLst/>
          </a:prstGeom>
          <a:solidFill>
            <a:srgbClr val="849FDD"/>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id-ID"/>
          </a:p>
        </p:txBody>
      </p:sp>
      <p:sp>
        <p:nvSpPr>
          <p:cNvPr id="13" name="Isosceles Triangle 12"/>
          <p:cNvSpPr/>
          <p:nvPr/>
        </p:nvSpPr>
        <p:spPr>
          <a:xfrm rot="5400000" flipH="1">
            <a:off x="8021740" y="3049152"/>
            <a:ext cx="695929" cy="458572"/>
          </a:xfrm>
          <a:prstGeom prst="triangle">
            <a:avLst/>
          </a:prstGeom>
          <a:solidFill>
            <a:srgbClr val="849FDD"/>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id-ID"/>
          </a:p>
        </p:txBody>
      </p:sp>
      <p:grpSp>
        <p:nvGrpSpPr>
          <p:cNvPr id="5" name="Group 18"/>
          <p:cNvGrpSpPr/>
          <p:nvPr/>
        </p:nvGrpSpPr>
        <p:grpSpPr>
          <a:xfrm>
            <a:off x="8318500" y="1972960"/>
            <a:ext cx="3721100" cy="2636347"/>
            <a:chOff x="8318500" y="1972960"/>
            <a:chExt cx="3721100" cy="2636347"/>
          </a:xfrm>
        </p:grpSpPr>
        <p:pic>
          <p:nvPicPr>
            <p:cNvPr id="15" name="Picture 14"/>
            <p:cNvPicPr>
              <a:picLocks noChangeAspect="1"/>
            </p:cNvPicPr>
            <p:nvPr/>
          </p:nvPicPr>
          <p:blipFill>
            <a:blip r:embed="rId4"/>
            <a:srcRect b="15310"/>
            <a:stretch>
              <a:fillRect/>
            </a:stretch>
          </p:blipFill>
          <p:spPr>
            <a:xfrm>
              <a:off x="8864601" y="1972960"/>
              <a:ext cx="2704890" cy="1456040"/>
            </a:xfrm>
            <a:prstGeom prst="rect">
              <a:avLst/>
            </a:prstGeom>
          </p:spPr>
        </p:pic>
        <p:sp>
          <p:nvSpPr>
            <p:cNvPr id="17" name="Rectangle 16"/>
            <p:cNvSpPr/>
            <p:nvPr/>
          </p:nvSpPr>
          <p:spPr>
            <a:xfrm>
              <a:off x="8318500" y="3378201"/>
              <a:ext cx="3721100" cy="1231106"/>
            </a:xfrm>
            <a:prstGeom prst="rect">
              <a:avLst/>
            </a:prstGeom>
          </p:spPr>
          <p:txBody>
            <a:bodyPr wrap="square">
              <a:spAutoFit/>
            </a:bodyPr>
            <a:lstStyle/>
            <a:p>
              <a:pPr algn="ctr"/>
              <a:r>
                <a:rPr lang="en-CA" dirty="0"/>
                <a:t>SAIA provides safety education to thousands of contractors through its training program, SAIA University</a:t>
              </a:r>
              <a:r>
                <a:rPr lang="en-CA" sz="2000" dirty="0"/>
                <a:t>.</a:t>
              </a:r>
              <a:endParaRPr lang="id-ID" sz="2000" dirty="0"/>
            </a:p>
          </p:txBody>
        </p:sp>
      </p:grpSp>
      <p:pic>
        <p:nvPicPr>
          <p:cNvPr id="25" name="Picture Placeholder 24" descr="17_SAIA_Logo_Pantone302_Horz_Stack_375 Lime Green.eps"/>
          <p:cNvPicPr>
            <a:picLocks noGrp="1" noChangeAspect="1"/>
          </p:cNvPicPr>
          <p:nvPr>
            <p:ph type="pic" sz="quarter" idx="11"/>
          </p:nvPr>
        </p:nvPicPr>
        <mc:AlternateContent xmlns:mc="http://schemas.openxmlformats.org/markup-compatibility/2006">
          <mc:Choice xmlns:ma="http://schemas.microsoft.com/office/mac/drawingml/2008/main" xmlns:mv="urn:schemas-microsoft-com:mac:vml" xmlns="" Requires="ma">
            <p:blipFill>
              <a:blip r:embed="rId5"/>
              <a:srcRect t="-43149" b="-38495"/>
              <a:stretch>
                <a:fillRect/>
              </a:stretch>
            </p:blipFill>
          </mc:Choice>
          <mc:Fallback>
            <p:blipFill>
              <a:blip r:embed="rId6"/>
              <a:srcRect t="-43149" b="-38495"/>
              <a:stretch>
                <a:fillRect/>
              </a:stretch>
            </p:blipFill>
          </mc:Fallback>
        </mc:AlternateContent>
        <p:spPr>
          <a:xfrm>
            <a:off x="1626970" y="330200"/>
            <a:ext cx="8731585" cy="1632098"/>
          </a:xfrm>
        </p:spPr>
      </p:pic>
    </p:spTree>
    <p:extLst>
      <p:ext uri="{BB962C8B-B14F-4D97-AF65-F5344CB8AC3E}">
        <p14:creationId xmlns:p14="http://schemas.microsoft.com/office/powerpoint/2010/main" val="353763931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3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REGS STANDARDS CodesCANADIAN.psd"/>
          <p:cNvPicPr>
            <a:picLocks noChangeAspect="1"/>
          </p:cNvPicPr>
          <p:nvPr/>
        </p:nvPicPr>
        <p:blipFill>
          <a:blip r:embed="rId3"/>
          <a:stretch>
            <a:fillRect/>
          </a:stretch>
        </p:blipFill>
        <p:spPr>
          <a:xfrm>
            <a:off x="1452745" y="1069848"/>
            <a:ext cx="9829519" cy="5940552"/>
          </a:xfrm>
          <a:prstGeom prst="rect">
            <a:avLst/>
          </a:prstGeom>
        </p:spPr>
      </p:pic>
      <p:sp>
        <p:nvSpPr>
          <p:cNvPr id="10" name="TextBox 9"/>
          <p:cNvSpPr txBox="1"/>
          <p:nvPr/>
        </p:nvSpPr>
        <p:spPr>
          <a:xfrm>
            <a:off x="519689" y="490259"/>
            <a:ext cx="10974879" cy="830997"/>
          </a:xfrm>
          <a:prstGeom prst="rect">
            <a:avLst/>
          </a:prstGeom>
          <a:noFill/>
        </p:spPr>
        <p:txBody>
          <a:bodyPr wrap="none" rtlCol="0">
            <a:spAutoFit/>
          </a:bodyPr>
          <a:lstStyle/>
          <a:p>
            <a:pPr algn="ctr"/>
            <a:r>
              <a:rPr lang="id-ID" sz="4800" cap="all" dirty="0">
                <a:solidFill>
                  <a:schemeClr val="tx2"/>
                </a:solidFill>
                <a:latin typeface="+mj-lt"/>
              </a:rPr>
              <a:t>Regulations, Standards &amp; Codes</a:t>
            </a:r>
            <a:endParaRPr lang="en-US" sz="4800" cap="all" dirty="0">
              <a:solidFill>
                <a:schemeClr val="tx2"/>
              </a:solidFill>
              <a:latin typeface="+mj-lt"/>
            </a:endParaRPr>
          </a:p>
        </p:txBody>
      </p:sp>
    </p:spTree>
    <p:extLst>
      <p:ext uri="{BB962C8B-B14F-4D97-AF65-F5344CB8AC3E}">
        <p14:creationId xmlns:p14="http://schemas.microsoft.com/office/powerpoint/2010/main" val="92626790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8378" y="680759"/>
            <a:ext cx="10955299" cy="723275"/>
          </a:xfrm>
          <a:prstGeom prst="rect">
            <a:avLst/>
          </a:prstGeom>
          <a:noFill/>
        </p:spPr>
        <p:txBody>
          <a:bodyPr wrap="none" rtlCol="0">
            <a:spAutoFit/>
          </a:bodyPr>
          <a:lstStyle/>
          <a:p>
            <a:pPr algn="ctr"/>
            <a:r>
              <a:rPr lang="id-ID" sz="4000" cap="all" dirty="0">
                <a:solidFill>
                  <a:schemeClr val="tx2"/>
                </a:solidFill>
                <a:latin typeface="+mj-lt"/>
              </a:rPr>
              <a:t>Five Most Common Scaffold Hazards</a:t>
            </a:r>
            <a:endParaRPr lang="en-US" sz="4000" cap="all" dirty="0">
              <a:solidFill>
                <a:schemeClr val="tx2"/>
              </a:solidFill>
              <a:latin typeface="+mj-lt"/>
            </a:endParaRPr>
          </a:p>
        </p:txBody>
      </p:sp>
      <p:pic>
        <p:nvPicPr>
          <p:cNvPr id="37" name="Picture 36" descr="ICON - FUSES Fall.psd"/>
          <p:cNvPicPr>
            <a:picLocks noChangeAspect="1"/>
          </p:cNvPicPr>
          <p:nvPr/>
        </p:nvPicPr>
        <p:blipFill>
          <a:blip r:embed="rId3"/>
          <a:stretch>
            <a:fillRect/>
          </a:stretch>
        </p:blipFill>
        <p:spPr>
          <a:xfrm>
            <a:off x="986028" y="2194560"/>
            <a:ext cx="1380744" cy="1935480"/>
          </a:xfrm>
          <a:prstGeom prst="rect">
            <a:avLst/>
          </a:prstGeom>
        </p:spPr>
      </p:pic>
      <p:pic>
        <p:nvPicPr>
          <p:cNvPr id="38" name="Picture 37" descr="ICON - FUSES - Unsafe Access.psd"/>
          <p:cNvPicPr>
            <a:picLocks noChangeAspect="1"/>
          </p:cNvPicPr>
          <p:nvPr/>
        </p:nvPicPr>
        <p:blipFill>
          <a:blip r:embed="rId4"/>
          <a:stretch>
            <a:fillRect/>
          </a:stretch>
        </p:blipFill>
        <p:spPr>
          <a:xfrm>
            <a:off x="3024632" y="2213864"/>
            <a:ext cx="1392936" cy="1947672"/>
          </a:xfrm>
          <a:prstGeom prst="rect">
            <a:avLst/>
          </a:prstGeom>
        </p:spPr>
      </p:pic>
      <p:pic>
        <p:nvPicPr>
          <p:cNvPr id="43" name="Picture 42" descr="ICON - FUSES - Struck by.psd"/>
          <p:cNvPicPr>
            <a:picLocks noChangeAspect="1"/>
          </p:cNvPicPr>
          <p:nvPr/>
        </p:nvPicPr>
        <p:blipFill>
          <a:blip r:embed="rId5"/>
          <a:stretch>
            <a:fillRect/>
          </a:stretch>
        </p:blipFill>
        <p:spPr>
          <a:xfrm>
            <a:off x="5196332" y="2177288"/>
            <a:ext cx="1469136" cy="1944624"/>
          </a:xfrm>
          <a:prstGeom prst="rect">
            <a:avLst/>
          </a:prstGeom>
        </p:spPr>
      </p:pic>
      <p:pic>
        <p:nvPicPr>
          <p:cNvPr id="44" name="Picture 43" descr="ICON- FUSES - Electrocution.psd"/>
          <p:cNvPicPr>
            <a:picLocks noChangeAspect="1"/>
          </p:cNvPicPr>
          <p:nvPr/>
        </p:nvPicPr>
        <p:blipFill>
          <a:blip r:embed="rId6"/>
          <a:stretch>
            <a:fillRect/>
          </a:stretch>
        </p:blipFill>
        <p:spPr>
          <a:xfrm>
            <a:off x="7519924" y="2119884"/>
            <a:ext cx="1520952" cy="2008632"/>
          </a:xfrm>
          <a:prstGeom prst="rect">
            <a:avLst/>
          </a:prstGeom>
        </p:spPr>
      </p:pic>
      <p:pic>
        <p:nvPicPr>
          <p:cNvPr id="45" name="Picture 44" descr="ICON - FUSES - Scaffold Collapse.psd"/>
          <p:cNvPicPr>
            <a:picLocks noChangeAspect="1"/>
          </p:cNvPicPr>
          <p:nvPr/>
        </p:nvPicPr>
        <p:blipFill>
          <a:blip r:embed="rId7"/>
          <a:stretch>
            <a:fillRect/>
          </a:stretch>
        </p:blipFill>
        <p:spPr>
          <a:xfrm>
            <a:off x="9882632" y="2176272"/>
            <a:ext cx="1392936" cy="1972056"/>
          </a:xfrm>
          <a:prstGeom prst="rect">
            <a:avLst/>
          </a:prstGeom>
        </p:spPr>
      </p:pic>
      <p:sp>
        <p:nvSpPr>
          <p:cNvPr id="13" name="TextBox 12"/>
          <p:cNvSpPr txBox="1"/>
          <p:nvPr/>
        </p:nvSpPr>
        <p:spPr>
          <a:xfrm>
            <a:off x="1257300" y="4445000"/>
            <a:ext cx="1117600" cy="1184940"/>
          </a:xfrm>
          <a:prstGeom prst="rect">
            <a:avLst/>
          </a:prstGeom>
          <a:noFill/>
        </p:spPr>
        <p:txBody>
          <a:bodyPr wrap="square" rtlCol="0">
            <a:spAutoFit/>
          </a:bodyPr>
          <a:lstStyle/>
          <a:p>
            <a:r>
              <a:rPr lang="en-US" sz="7100" dirty="0">
                <a:solidFill>
                  <a:srgbClr val="595959"/>
                </a:solidFill>
              </a:rPr>
              <a:t>F</a:t>
            </a:r>
          </a:p>
        </p:txBody>
      </p:sp>
      <p:sp>
        <p:nvSpPr>
          <p:cNvPr id="14" name="TextBox 13"/>
          <p:cNvSpPr txBox="1"/>
          <p:nvPr/>
        </p:nvSpPr>
        <p:spPr>
          <a:xfrm>
            <a:off x="3225800" y="4470400"/>
            <a:ext cx="1117600" cy="1184940"/>
          </a:xfrm>
          <a:prstGeom prst="rect">
            <a:avLst/>
          </a:prstGeom>
          <a:noFill/>
        </p:spPr>
        <p:txBody>
          <a:bodyPr wrap="square" rtlCol="0">
            <a:spAutoFit/>
          </a:bodyPr>
          <a:lstStyle/>
          <a:p>
            <a:r>
              <a:rPr lang="en-US" sz="7100" dirty="0">
                <a:solidFill>
                  <a:srgbClr val="595959"/>
                </a:solidFill>
              </a:rPr>
              <a:t>U</a:t>
            </a:r>
          </a:p>
        </p:txBody>
      </p:sp>
      <p:sp>
        <p:nvSpPr>
          <p:cNvPr id="15" name="TextBox 14"/>
          <p:cNvSpPr txBox="1"/>
          <p:nvPr/>
        </p:nvSpPr>
        <p:spPr>
          <a:xfrm>
            <a:off x="5562600" y="4457700"/>
            <a:ext cx="1117600" cy="1184940"/>
          </a:xfrm>
          <a:prstGeom prst="rect">
            <a:avLst/>
          </a:prstGeom>
          <a:noFill/>
        </p:spPr>
        <p:txBody>
          <a:bodyPr wrap="square" rtlCol="0">
            <a:spAutoFit/>
          </a:bodyPr>
          <a:lstStyle/>
          <a:p>
            <a:r>
              <a:rPr lang="en-US" sz="7100" dirty="0">
                <a:solidFill>
                  <a:srgbClr val="595959"/>
                </a:solidFill>
              </a:rPr>
              <a:t>S</a:t>
            </a:r>
          </a:p>
        </p:txBody>
      </p:sp>
      <p:sp>
        <p:nvSpPr>
          <p:cNvPr id="16" name="TextBox 15"/>
          <p:cNvSpPr txBox="1"/>
          <p:nvPr/>
        </p:nvSpPr>
        <p:spPr>
          <a:xfrm>
            <a:off x="7848600" y="4470400"/>
            <a:ext cx="1117600" cy="1184940"/>
          </a:xfrm>
          <a:prstGeom prst="rect">
            <a:avLst/>
          </a:prstGeom>
          <a:noFill/>
        </p:spPr>
        <p:txBody>
          <a:bodyPr wrap="square" rtlCol="0">
            <a:spAutoFit/>
          </a:bodyPr>
          <a:lstStyle/>
          <a:p>
            <a:r>
              <a:rPr lang="en-US" sz="7100" dirty="0">
                <a:solidFill>
                  <a:srgbClr val="595959"/>
                </a:solidFill>
              </a:rPr>
              <a:t>E</a:t>
            </a:r>
          </a:p>
        </p:txBody>
      </p:sp>
      <p:sp>
        <p:nvSpPr>
          <p:cNvPr id="17" name="TextBox 16"/>
          <p:cNvSpPr txBox="1"/>
          <p:nvPr/>
        </p:nvSpPr>
        <p:spPr>
          <a:xfrm>
            <a:off x="10083800" y="4457700"/>
            <a:ext cx="1117600" cy="1184940"/>
          </a:xfrm>
          <a:prstGeom prst="rect">
            <a:avLst/>
          </a:prstGeom>
          <a:noFill/>
        </p:spPr>
        <p:txBody>
          <a:bodyPr wrap="square" rtlCol="0">
            <a:spAutoFit/>
          </a:bodyPr>
          <a:lstStyle/>
          <a:p>
            <a:r>
              <a:rPr lang="en-US" sz="7100" dirty="0">
                <a:solidFill>
                  <a:srgbClr val="595959"/>
                </a:solidFill>
              </a:rPr>
              <a:t>S</a:t>
            </a:r>
          </a:p>
        </p:txBody>
      </p:sp>
    </p:spTree>
    <p:extLst>
      <p:ext uri="{BB962C8B-B14F-4D97-AF65-F5344CB8AC3E}">
        <p14:creationId xmlns:p14="http://schemas.microsoft.com/office/powerpoint/2010/main" val="351919617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wipe(down)">
                                      <p:cBhvr>
                                        <p:cTn id="14" dur="580">
                                          <p:stCondLst>
                                            <p:cond delay="0"/>
                                          </p:stCondLst>
                                        </p:cTn>
                                        <p:tgtEl>
                                          <p:spTgt spid="37"/>
                                        </p:tgtEl>
                                      </p:cBhvr>
                                    </p:animEffect>
                                    <p:anim calcmode="lin" valueType="num">
                                      <p:cBhvr>
                                        <p:cTn id="15"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20" dur="26">
                                          <p:stCondLst>
                                            <p:cond delay="650"/>
                                          </p:stCondLst>
                                        </p:cTn>
                                        <p:tgtEl>
                                          <p:spTgt spid="37"/>
                                        </p:tgtEl>
                                      </p:cBhvr>
                                      <p:to x="100000" y="60000"/>
                                    </p:animScale>
                                    <p:animScale>
                                      <p:cBhvr>
                                        <p:cTn id="21" dur="166" decel="50000">
                                          <p:stCondLst>
                                            <p:cond delay="676"/>
                                          </p:stCondLst>
                                        </p:cTn>
                                        <p:tgtEl>
                                          <p:spTgt spid="37"/>
                                        </p:tgtEl>
                                      </p:cBhvr>
                                      <p:to x="100000" y="100000"/>
                                    </p:animScale>
                                    <p:animScale>
                                      <p:cBhvr>
                                        <p:cTn id="22" dur="26">
                                          <p:stCondLst>
                                            <p:cond delay="1312"/>
                                          </p:stCondLst>
                                        </p:cTn>
                                        <p:tgtEl>
                                          <p:spTgt spid="37"/>
                                        </p:tgtEl>
                                      </p:cBhvr>
                                      <p:to x="100000" y="80000"/>
                                    </p:animScale>
                                    <p:animScale>
                                      <p:cBhvr>
                                        <p:cTn id="23" dur="166" decel="50000">
                                          <p:stCondLst>
                                            <p:cond delay="1338"/>
                                          </p:stCondLst>
                                        </p:cTn>
                                        <p:tgtEl>
                                          <p:spTgt spid="37"/>
                                        </p:tgtEl>
                                      </p:cBhvr>
                                      <p:to x="100000" y="100000"/>
                                    </p:animScale>
                                    <p:animScale>
                                      <p:cBhvr>
                                        <p:cTn id="24" dur="26">
                                          <p:stCondLst>
                                            <p:cond delay="1642"/>
                                          </p:stCondLst>
                                        </p:cTn>
                                        <p:tgtEl>
                                          <p:spTgt spid="37"/>
                                        </p:tgtEl>
                                      </p:cBhvr>
                                      <p:to x="100000" y="90000"/>
                                    </p:animScale>
                                    <p:animScale>
                                      <p:cBhvr>
                                        <p:cTn id="25" dur="166" decel="50000">
                                          <p:stCondLst>
                                            <p:cond delay="1668"/>
                                          </p:stCondLst>
                                        </p:cTn>
                                        <p:tgtEl>
                                          <p:spTgt spid="37"/>
                                        </p:tgtEl>
                                      </p:cBhvr>
                                      <p:to x="100000" y="100000"/>
                                    </p:animScale>
                                    <p:animScale>
                                      <p:cBhvr>
                                        <p:cTn id="26" dur="26">
                                          <p:stCondLst>
                                            <p:cond delay="1808"/>
                                          </p:stCondLst>
                                        </p:cTn>
                                        <p:tgtEl>
                                          <p:spTgt spid="37"/>
                                        </p:tgtEl>
                                      </p:cBhvr>
                                      <p:to x="100000" y="95000"/>
                                    </p:animScale>
                                    <p:animScale>
                                      <p:cBhvr>
                                        <p:cTn id="27" dur="166" decel="50000">
                                          <p:stCondLst>
                                            <p:cond delay="1834"/>
                                          </p:stCondLst>
                                        </p:cTn>
                                        <p:tgtEl>
                                          <p:spTgt spid="37"/>
                                        </p:tgtEl>
                                      </p:cBhvr>
                                      <p:to x="100000" y="100000"/>
                                    </p:animScale>
                                  </p:child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2" presetClass="emph" presetSubtype="0" fill="hold" nodeType="clickEffect">
                                  <p:stCondLst>
                                    <p:cond delay="0"/>
                                  </p:stCondLst>
                                  <p:childTnLst>
                                    <p:animClr clrSpc="rgb" dir="cw">
                                      <p:cBhvr override="childStyle">
                                        <p:cTn id="38" dur="100" fill="hold"/>
                                        <p:tgtEl>
                                          <p:spTgt spid="38"/>
                                        </p:tgtEl>
                                        <p:attrNameLst>
                                          <p:attrName>style.color</p:attrName>
                                        </p:attrNameLst>
                                      </p:cBhvr>
                                      <p:to>
                                        <a:schemeClr val="accent2"/>
                                      </p:to>
                                    </p:animClr>
                                    <p:animClr clrSpc="rgb" dir="cw">
                                      <p:cBhvr>
                                        <p:cTn id="39" dur="100" fill="hold"/>
                                        <p:tgtEl>
                                          <p:spTgt spid="38"/>
                                        </p:tgtEl>
                                        <p:attrNameLst>
                                          <p:attrName>fillcolor</p:attrName>
                                        </p:attrNameLst>
                                      </p:cBhvr>
                                      <p:to>
                                        <a:schemeClr val="accent2"/>
                                      </p:to>
                                    </p:animClr>
                                    <p:set>
                                      <p:cBhvr>
                                        <p:cTn id="40" dur="100" fill="hold"/>
                                        <p:tgtEl>
                                          <p:spTgt spid="38"/>
                                        </p:tgtEl>
                                        <p:attrNameLst>
                                          <p:attrName>fill.type</p:attrName>
                                        </p:attrNameLst>
                                      </p:cBhvr>
                                      <p:to>
                                        <p:strVal val="solid"/>
                                      </p:to>
                                    </p:set>
                                    <p:set>
                                      <p:cBhvr>
                                        <p:cTn id="41" dur="100" fill="hold"/>
                                        <p:tgtEl>
                                          <p:spTgt spid="38"/>
                                        </p:tgtEl>
                                        <p:attrNameLst>
                                          <p:attrName>fill.on</p:attrName>
                                        </p:attrNameLst>
                                      </p:cBhvr>
                                      <p:to>
                                        <p:strVal val="true"/>
                                      </p:to>
                                    </p:set>
                                    <p:animRot by="120000">
                                      <p:cBhvr>
                                        <p:cTn id="42" dur="100" fill="hold">
                                          <p:stCondLst>
                                            <p:cond delay="0"/>
                                          </p:stCondLst>
                                        </p:cTn>
                                        <p:tgtEl>
                                          <p:spTgt spid="38"/>
                                        </p:tgtEl>
                                        <p:attrNameLst>
                                          <p:attrName>r</p:attrName>
                                        </p:attrNameLst>
                                      </p:cBhvr>
                                    </p:animRot>
                                    <p:animRot by="-240000">
                                      <p:cBhvr>
                                        <p:cTn id="43" dur="200" fill="hold">
                                          <p:stCondLst>
                                            <p:cond delay="200"/>
                                          </p:stCondLst>
                                        </p:cTn>
                                        <p:tgtEl>
                                          <p:spTgt spid="38"/>
                                        </p:tgtEl>
                                        <p:attrNameLst>
                                          <p:attrName>r</p:attrName>
                                        </p:attrNameLst>
                                      </p:cBhvr>
                                    </p:animRot>
                                    <p:animRot by="240000">
                                      <p:cBhvr>
                                        <p:cTn id="44" dur="200" fill="hold">
                                          <p:stCondLst>
                                            <p:cond delay="400"/>
                                          </p:stCondLst>
                                        </p:cTn>
                                        <p:tgtEl>
                                          <p:spTgt spid="38"/>
                                        </p:tgtEl>
                                        <p:attrNameLst>
                                          <p:attrName>r</p:attrName>
                                        </p:attrNameLst>
                                      </p:cBhvr>
                                    </p:animRot>
                                    <p:animRot by="-240000">
                                      <p:cBhvr>
                                        <p:cTn id="45" dur="200" fill="hold">
                                          <p:stCondLst>
                                            <p:cond delay="600"/>
                                          </p:stCondLst>
                                        </p:cTn>
                                        <p:tgtEl>
                                          <p:spTgt spid="38"/>
                                        </p:tgtEl>
                                        <p:attrNameLst>
                                          <p:attrName>r</p:attrName>
                                        </p:attrNameLst>
                                      </p:cBhvr>
                                    </p:animRot>
                                    <p:animRot by="120000">
                                      <p:cBhvr>
                                        <p:cTn id="46" dur="200" fill="hold">
                                          <p:stCondLst>
                                            <p:cond delay="800"/>
                                          </p:stCondLst>
                                        </p:cTn>
                                        <p:tgtEl>
                                          <p:spTgt spid="38"/>
                                        </p:tgtEl>
                                        <p:attrNameLst>
                                          <p:attrName>r</p:attrName>
                                        </p:attrNameLst>
                                      </p:cBhvr>
                                    </p:animRot>
                                  </p:childTnLst>
                                </p:cTn>
                              </p:par>
                            </p:childTnLst>
                          </p:cTn>
                        </p:par>
                        <p:par>
                          <p:cTn id="47" fill="hold">
                            <p:stCondLst>
                              <p:cond delay="1000"/>
                            </p:stCondLst>
                            <p:childTnLst>
                              <p:par>
                                <p:cTn id="48" presetID="1" presetClass="entr" presetSubtype="0"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 presetClass="entr" presetSubtype="1" accel="50000" decel="50000" fill="hold" nodeType="clickEffect">
                                  <p:stCondLst>
                                    <p:cond delay="0"/>
                                  </p:stCondLst>
                                  <p:childTnLst>
                                    <p:set>
                                      <p:cBhvr>
                                        <p:cTn id="53" dur="1" fill="hold">
                                          <p:stCondLst>
                                            <p:cond delay="0"/>
                                          </p:stCondLst>
                                        </p:cTn>
                                        <p:tgtEl>
                                          <p:spTgt spid="43"/>
                                        </p:tgtEl>
                                        <p:attrNameLst>
                                          <p:attrName>style.visibility</p:attrName>
                                        </p:attrNameLst>
                                      </p:cBhvr>
                                      <p:to>
                                        <p:strVal val="visible"/>
                                      </p:to>
                                    </p:set>
                                    <p:anim calcmode="lin" valueType="num">
                                      <p:cBhvr additive="base">
                                        <p:cTn id="54" dur="500" fill="hold"/>
                                        <p:tgtEl>
                                          <p:spTgt spid="43"/>
                                        </p:tgtEl>
                                        <p:attrNameLst>
                                          <p:attrName>ppt_x</p:attrName>
                                        </p:attrNameLst>
                                      </p:cBhvr>
                                      <p:tavLst>
                                        <p:tav tm="0">
                                          <p:val>
                                            <p:strVal val="#ppt_x"/>
                                          </p:val>
                                        </p:tav>
                                        <p:tav tm="100000">
                                          <p:val>
                                            <p:strVal val="#ppt_x"/>
                                          </p:val>
                                        </p:tav>
                                      </p:tavLst>
                                    </p:anim>
                                    <p:anim calcmode="lin" valueType="num">
                                      <p:cBhvr additive="base">
                                        <p:cTn id="55" dur="500" fill="hold"/>
                                        <p:tgtEl>
                                          <p:spTgt spid="43"/>
                                        </p:tgtEl>
                                        <p:attrNameLst>
                                          <p:attrName>ppt_y</p:attrName>
                                        </p:attrNameLst>
                                      </p:cBhvr>
                                      <p:tavLst>
                                        <p:tav tm="0">
                                          <p:val>
                                            <p:strVal val="0-#ppt_h/2"/>
                                          </p:val>
                                        </p:tav>
                                        <p:tav tm="100000">
                                          <p:val>
                                            <p:strVal val="#ppt_y"/>
                                          </p:val>
                                        </p:tav>
                                      </p:tavLst>
                                    </p:anim>
                                  </p:childTnLst>
                                </p:cTn>
                              </p:par>
                            </p:childTnLst>
                          </p:cTn>
                        </p:par>
                        <p:par>
                          <p:cTn id="56" fill="hold">
                            <p:stCondLst>
                              <p:cond delay="500"/>
                            </p:stCondLst>
                            <p:childTnLst>
                              <p:par>
                                <p:cTn id="57" presetID="1" presetClass="entr" presetSubtype="0" fill="hold" grpId="0" nodeType="after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6" presetClass="emph" presetSubtype="0" fill="hold" nodeType="clickEffect">
                                  <p:stCondLst>
                                    <p:cond delay="0"/>
                                  </p:stCondLst>
                                  <p:childTnLst>
                                    <p:animEffect transition="out" filter="fade">
                                      <p:cBhvr>
                                        <p:cTn id="66" dur="1000" tmFilter="0, 0; .2, .5; .8, .5; 1, 0"/>
                                        <p:tgtEl>
                                          <p:spTgt spid="44"/>
                                        </p:tgtEl>
                                      </p:cBhvr>
                                    </p:animEffect>
                                    <p:animScale>
                                      <p:cBhvr>
                                        <p:cTn id="67" dur="500" autoRev="1" fill="hold"/>
                                        <p:tgtEl>
                                          <p:spTgt spid="44"/>
                                        </p:tgtEl>
                                      </p:cBhvr>
                                      <p:by x="105000" y="105000"/>
                                    </p:animScale>
                                  </p:childTnLst>
                                </p:cTn>
                              </p:par>
                            </p:childTnLst>
                          </p:cTn>
                        </p:par>
                        <p:par>
                          <p:cTn id="68" fill="hold">
                            <p:stCondLst>
                              <p:cond delay="1000"/>
                            </p:stCondLst>
                            <p:childTnLst>
                              <p:par>
                                <p:cTn id="69" presetID="1" presetClass="entr" presetSubtype="0" fill="hold" grpId="0" nodeType="afterEffect">
                                  <p:stCondLst>
                                    <p:cond delay="0"/>
                                  </p:stCondLst>
                                  <p:childTnLst>
                                    <p:set>
                                      <p:cBhvr>
                                        <p:cTn id="70" dur="1" fill="hold">
                                          <p:stCondLst>
                                            <p:cond delay="0"/>
                                          </p:stCondLst>
                                        </p:cTn>
                                        <p:tgtEl>
                                          <p:spTgt spid="1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32" presetClass="emph" presetSubtype="0" fill="hold" nodeType="clickEffect">
                                  <p:stCondLst>
                                    <p:cond delay="0"/>
                                  </p:stCondLst>
                                  <p:childTnLst>
                                    <p:animClr clrSpc="rgb" dir="cw">
                                      <p:cBhvr override="childStyle">
                                        <p:cTn id="78" dur="100" fill="hold"/>
                                        <p:tgtEl>
                                          <p:spTgt spid="45"/>
                                        </p:tgtEl>
                                        <p:attrNameLst>
                                          <p:attrName>style.color</p:attrName>
                                        </p:attrNameLst>
                                      </p:cBhvr>
                                      <p:to>
                                        <a:schemeClr val="accent2"/>
                                      </p:to>
                                    </p:animClr>
                                    <p:animClr clrSpc="rgb" dir="cw">
                                      <p:cBhvr>
                                        <p:cTn id="79" dur="100" fill="hold"/>
                                        <p:tgtEl>
                                          <p:spTgt spid="45"/>
                                        </p:tgtEl>
                                        <p:attrNameLst>
                                          <p:attrName>fillcolor</p:attrName>
                                        </p:attrNameLst>
                                      </p:cBhvr>
                                      <p:to>
                                        <a:schemeClr val="accent2"/>
                                      </p:to>
                                    </p:animClr>
                                    <p:set>
                                      <p:cBhvr>
                                        <p:cTn id="80" dur="100" fill="hold"/>
                                        <p:tgtEl>
                                          <p:spTgt spid="45"/>
                                        </p:tgtEl>
                                        <p:attrNameLst>
                                          <p:attrName>fill.type</p:attrName>
                                        </p:attrNameLst>
                                      </p:cBhvr>
                                      <p:to>
                                        <p:strVal val="solid"/>
                                      </p:to>
                                    </p:set>
                                    <p:set>
                                      <p:cBhvr>
                                        <p:cTn id="81" dur="100" fill="hold"/>
                                        <p:tgtEl>
                                          <p:spTgt spid="45"/>
                                        </p:tgtEl>
                                        <p:attrNameLst>
                                          <p:attrName>fill.on</p:attrName>
                                        </p:attrNameLst>
                                      </p:cBhvr>
                                      <p:to>
                                        <p:strVal val="true"/>
                                      </p:to>
                                    </p:set>
                                    <p:animRot by="120000">
                                      <p:cBhvr>
                                        <p:cTn id="82" dur="100" fill="hold">
                                          <p:stCondLst>
                                            <p:cond delay="0"/>
                                          </p:stCondLst>
                                        </p:cTn>
                                        <p:tgtEl>
                                          <p:spTgt spid="45"/>
                                        </p:tgtEl>
                                        <p:attrNameLst>
                                          <p:attrName>r</p:attrName>
                                        </p:attrNameLst>
                                      </p:cBhvr>
                                    </p:animRot>
                                    <p:animRot by="-240000">
                                      <p:cBhvr>
                                        <p:cTn id="83" dur="200" fill="hold">
                                          <p:stCondLst>
                                            <p:cond delay="200"/>
                                          </p:stCondLst>
                                        </p:cTn>
                                        <p:tgtEl>
                                          <p:spTgt spid="45"/>
                                        </p:tgtEl>
                                        <p:attrNameLst>
                                          <p:attrName>r</p:attrName>
                                        </p:attrNameLst>
                                      </p:cBhvr>
                                    </p:animRot>
                                    <p:animRot by="240000">
                                      <p:cBhvr>
                                        <p:cTn id="84" dur="200" fill="hold">
                                          <p:stCondLst>
                                            <p:cond delay="400"/>
                                          </p:stCondLst>
                                        </p:cTn>
                                        <p:tgtEl>
                                          <p:spTgt spid="45"/>
                                        </p:tgtEl>
                                        <p:attrNameLst>
                                          <p:attrName>r</p:attrName>
                                        </p:attrNameLst>
                                      </p:cBhvr>
                                    </p:animRot>
                                    <p:animRot by="-240000">
                                      <p:cBhvr>
                                        <p:cTn id="85" dur="200" fill="hold">
                                          <p:stCondLst>
                                            <p:cond delay="600"/>
                                          </p:stCondLst>
                                        </p:cTn>
                                        <p:tgtEl>
                                          <p:spTgt spid="45"/>
                                        </p:tgtEl>
                                        <p:attrNameLst>
                                          <p:attrName>r</p:attrName>
                                        </p:attrNameLst>
                                      </p:cBhvr>
                                    </p:animRot>
                                    <p:animRot by="120000">
                                      <p:cBhvr>
                                        <p:cTn id="86" dur="200" fill="hold">
                                          <p:stCondLst>
                                            <p:cond delay="800"/>
                                          </p:stCondLst>
                                        </p:cTn>
                                        <p:tgtEl>
                                          <p:spTgt spid="45"/>
                                        </p:tgtEl>
                                        <p:attrNameLst>
                                          <p:attrName>r</p:attrName>
                                        </p:attrNameLst>
                                      </p:cBhvr>
                                    </p:animRot>
                                  </p:childTnLst>
                                </p:cTn>
                              </p:par>
                            </p:childTnLst>
                          </p:cTn>
                        </p:par>
                        <p:par>
                          <p:cTn id="87" fill="hold">
                            <p:stCondLst>
                              <p:cond delay="1000"/>
                            </p:stCondLst>
                            <p:childTnLst>
                              <p:par>
                                <p:cTn id="88" presetID="1" presetClass="entr" presetSubtype="0" fill="hold" grpId="0" nodeType="afterEffect">
                                  <p:stCondLst>
                                    <p:cond delay="0"/>
                                  </p:stCondLst>
                                  <p:childTnLst>
                                    <p:set>
                                      <p:cBhvr>
                                        <p:cTn id="8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p:bldP spid="15" grpId="0"/>
      <p:bldP spid="16"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 - FUSES Fall.psd"/>
          <p:cNvPicPr>
            <a:picLocks noChangeAspect="1"/>
          </p:cNvPicPr>
          <p:nvPr/>
        </p:nvPicPr>
        <p:blipFill>
          <a:blip r:embed="rId3"/>
          <a:stretch>
            <a:fillRect/>
          </a:stretch>
        </p:blipFill>
        <p:spPr>
          <a:xfrm>
            <a:off x="312928" y="302261"/>
            <a:ext cx="1021196" cy="1431477"/>
          </a:xfrm>
          <a:prstGeom prst="rect">
            <a:avLst/>
          </a:prstGeom>
        </p:spPr>
      </p:pic>
      <p:sp>
        <p:nvSpPr>
          <p:cNvPr id="4" name="TextBox 3"/>
          <p:cNvSpPr txBox="1"/>
          <p:nvPr/>
        </p:nvSpPr>
        <p:spPr>
          <a:xfrm>
            <a:off x="1448447" y="375959"/>
            <a:ext cx="1776748" cy="830997"/>
          </a:xfrm>
          <a:prstGeom prst="rect">
            <a:avLst/>
          </a:prstGeom>
          <a:noFill/>
        </p:spPr>
        <p:txBody>
          <a:bodyPr wrap="none" rtlCol="0">
            <a:spAutoFit/>
          </a:bodyPr>
          <a:lstStyle/>
          <a:p>
            <a:pPr algn="ctr"/>
            <a:r>
              <a:rPr lang="id-ID" sz="4800" cap="all" dirty="0">
                <a:solidFill>
                  <a:schemeClr val="tx2"/>
                </a:solidFill>
                <a:latin typeface="+mj-lt"/>
              </a:rPr>
              <a:t>Falls</a:t>
            </a:r>
            <a:endParaRPr lang="en-US" sz="4800" cap="all" dirty="0">
              <a:solidFill>
                <a:schemeClr val="tx2"/>
              </a:solidFill>
              <a:latin typeface="+mj-lt"/>
            </a:endParaRPr>
          </a:p>
        </p:txBody>
      </p:sp>
      <p:sp>
        <p:nvSpPr>
          <p:cNvPr id="5" name="TextBox 4"/>
          <p:cNvSpPr txBox="1"/>
          <p:nvPr/>
        </p:nvSpPr>
        <p:spPr>
          <a:xfrm>
            <a:off x="355600" y="1879600"/>
            <a:ext cx="5359400" cy="3477875"/>
          </a:xfrm>
          <a:prstGeom prst="rect">
            <a:avLst/>
          </a:prstGeom>
          <a:noFill/>
        </p:spPr>
        <p:txBody>
          <a:bodyPr wrap="square" rtlCol="0">
            <a:spAutoFit/>
          </a:bodyPr>
          <a:lstStyle/>
          <a:p>
            <a:pPr>
              <a:buFont typeface="Arial"/>
              <a:buChar char="•"/>
            </a:pPr>
            <a:r>
              <a:rPr lang="en-US" sz="2200" dirty="0">
                <a:solidFill>
                  <a:schemeClr val="tx1">
                    <a:lumMod val="65000"/>
                    <a:lumOff val="35000"/>
                  </a:schemeClr>
                </a:solidFill>
              </a:rPr>
              <a:t> </a:t>
            </a:r>
            <a:r>
              <a:rPr lang="en-US" sz="2400" dirty="0">
                <a:solidFill>
                  <a:schemeClr val="tx1">
                    <a:lumMod val="65000"/>
                    <a:lumOff val="35000"/>
                  </a:schemeClr>
                </a:solidFill>
              </a:rPr>
              <a:t>The most common scaffold</a:t>
            </a:r>
          </a:p>
          <a:p>
            <a:pPr>
              <a:spcAft>
                <a:spcPts val="1200"/>
              </a:spcAft>
            </a:pPr>
            <a:r>
              <a:rPr lang="en-US" sz="2400" dirty="0">
                <a:solidFill>
                  <a:schemeClr val="tx1">
                    <a:lumMod val="65000"/>
                    <a:lumOff val="35000"/>
                  </a:schemeClr>
                </a:solidFill>
              </a:rPr>
              <a:t>  hazard</a:t>
            </a:r>
          </a:p>
          <a:p>
            <a:pPr>
              <a:buFont typeface="Arial"/>
              <a:buChar char="•"/>
            </a:pPr>
            <a:r>
              <a:rPr lang="en-US" sz="2400" dirty="0">
                <a:solidFill>
                  <a:schemeClr val="tx1">
                    <a:lumMod val="65000"/>
                    <a:lumOff val="35000"/>
                  </a:schemeClr>
                </a:solidFill>
              </a:rPr>
              <a:t> Falls from heights are the leading</a:t>
            </a:r>
          </a:p>
          <a:p>
            <a:r>
              <a:rPr lang="en-US" sz="2400" dirty="0">
                <a:solidFill>
                  <a:schemeClr val="tx1">
                    <a:lumMod val="65000"/>
                    <a:lumOff val="35000"/>
                  </a:schemeClr>
                </a:solidFill>
              </a:rPr>
              <a:t>  cause of death in construction</a:t>
            </a:r>
          </a:p>
          <a:p>
            <a:endParaRPr lang="en-US" sz="2400" dirty="0">
              <a:solidFill>
                <a:schemeClr val="tx1">
                  <a:lumMod val="65000"/>
                  <a:lumOff val="35000"/>
                </a:schemeClr>
              </a:solidFill>
            </a:endParaRPr>
          </a:p>
          <a:p>
            <a:pPr>
              <a:buFont typeface="Arial"/>
              <a:buChar char="•"/>
            </a:pPr>
            <a:r>
              <a:rPr lang="en-US" sz="2400" dirty="0">
                <a:solidFill>
                  <a:schemeClr val="tx1">
                    <a:lumMod val="65000"/>
                    <a:lumOff val="35000"/>
                  </a:schemeClr>
                </a:solidFill>
              </a:rPr>
              <a:t> Falls on the same level (slips and</a:t>
            </a:r>
          </a:p>
          <a:p>
            <a:r>
              <a:rPr lang="en-US" sz="2400" dirty="0">
                <a:solidFill>
                  <a:schemeClr val="tx1">
                    <a:lumMod val="65000"/>
                    <a:lumOff val="35000"/>
                  </a:schemeClr>
                </a:solidFill>
              </a:rPr>
              <a:t>  trips) are the leading causes of</a:t>
            </a:r>
          </a:p>
          <a:p>
            <a:r>
              <a:rPr lang="en-US" sz="2400" dirty="0">
                <a:solidFill>
                  <a:schemeClr val="tx1">
                    <a:lumMod val="65000"/>
                    <a:lumOff val="35000"/>
                  </a:schemeClr>
                </a:solidFill>
              </a:rPr>
              <a:t>  injuries</a:t>
            </a:r>
          </a:p>
          <a:p>
            <a:endParaRPr lang="en-US" dirty="0"/>
          </a:p>
        </p:txBody>
      </p:sp>
      <p:pic>
        <p:nvPicPr>
          <p:cNvPr id="7" name="Picture 6" descr="high_fall.jpg"/>
          <p:cNvPicPr>
            <a:picLocks noChangeAspect="1"/>
          </p:cNvPicPr>
          <p:nvPr/>
        </p:nvPicPr>
        <p:blipFill>
          <a:blip r:embed="rId4"/>
          <a:stretch>
            <a:fillRect/>
          </a:stretch>
        </p:blipFill>
        <p:spPr>
          <a:xfrm>
            <a:off x="5880100" y="723900"/>
            <a:ext cx="5245100" cy="5245100"/>
          </a:xfrm>
          <a:prstGeom prst="rect">
            <a:avLst/>
          </a:prstGeom>
        </p:spPr>
      </p:pic>
      <p:pic>
        <p:nvPicPr>
          <p:cNvPr id="6" name="Picture 5"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8" name="Straight Connector 7"/>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50000" decel="5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accel="50000" decel="5000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31" descr="C:\Documents and Settings\Alan K\My Documents\CPT Revision Slides\PPE.jpg"/>
          <p:cNvPicPr>
            <a:picLocks noChangeAspect="1" noChangeArrowheads="1"/>
          </p:cNvPicPr>
          <p:nvPr/>
        </p:nvPicPr>
        <p:blipFill>
          <a:blip r:embed="rId3"/>
          <a:srcRect/>
          <a:stretch>
            <a:fillRect/>
          </a:stretch>
        </p:blipFill>
        <p:spPr bwMode="auto">
          <a:xfrm>
            <a:off x="5499100" y="635879"/>
            <a:ext cx="4314825" cy="5688721"/>
          </a:xfrm>
          <a:prstGeom prst="rect">
            <a:avLst/>
          </a:prstGeom>
          <a:noFill/>
          <a:ln w="9525">
            <a:noFill/>
            <a:miter lim="800000"/>
            <a:headEnd/>
            <a:tailEnd/>
          </a:ln>
          <a:effectLst/>
        </p:spPr>
      </p:pic>
      <p:sp>
        <p:nvSpPr>
          <p:cNvPr id="14" name="Rectangle 13"/>
          <p:cNvSpPr/>
          <p:nvPr/>
        </p:nvSpPr>
        <p:spPr>
          <a:xfrm>
            <a:off x="7988300" y="1651000"/>
            <a:ext cx="698500" cy="6477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054100" y="520700"/>
            <a:ext cx="4419600" cy="2308324"/>
          </a:xfrm>
          <a:prstGeom prst="rect">
            <a:avLst/>
          </a:prstGeom>
          <a:noFill/>
        </p:spPr>
        <p:txBody>
          <a:bodyPr wrap="square" rtlCol="0">
            <a:spAutoFit/>
          </a:bodyPr>
          <a:lstStyle/>
          <a:p>
            <a:r>
              <a:rPr lang="en-US" sz="4800" dirty="0">
                <a:solidFill>
                  <a:schemeClr val="tx2">
                    <a:lumMod val="75000"/>
                  </a:schemeClr>
                </a:solidFill>
              </a:rPr>
              <a:t>PERSONAL FALL PROTECTION</a:t>
            </a:r>
          </a:p>
        </p:txBody>
      </p:sp>
      <p:sp>
        <p:nvSpPr>
          <p:cNvPr id="4" name="Rectangle 3"/>
          <p:cNvSpPr/>
          <p:nvPr/>
        </p:nvSpPr>
        <p:spPr>
          <a:xfrm>
            <a:off x="7734300" y="812800"/>
            <a:ext cx="914400" cy="711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7473950" y="719429"/>
            <a:ext cx="1428750" cy="1750721"/>
          </a:xfrm>
          <a:prstGeom prst="rect">
            <a:avLst/>
          </a:prstGeom>
        </p:spPr>
      </p:pic>
      <p:sp>
        <p:nvSpPr>
          <p:cNvPr id="11" name="Rectangle 10"/>
          <p:cNvSpPr/>
          <p:nvPr/>
        </p:nvSpPr>
        <p:spPr>
          <a:xfrm>
            <a:off x="8394700" y="5930900"/>
            <a:ext cx="914400" cy="711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6"/>
              <a:stretch>
                <a:fillRect/>
              </a:stretch>
            </p:blipFill>
          </mc:Choice>
          <mc:Fallback>
            <p:blipFill>
              <a:blip r:embed="rId7"/>
              <a:stretch>
                <a:fillRect/>
              </a:stretch>
            </p:blipFill>
          </mc:Fallback>
        </mc:AlternateContent>
        <p:spPr>
          <a:xfrm>
            <a:off x="9637963" y="5949950"/>
            <a:ext cx="1538037" cy="374650"/>
          </a:xfrm>
          <a:prstGeom prst="rect">
            <a:avLst/>
          </a:prstGeom>
        </p:spPr>
      </p:pic>
      <p:pic>
        <p:nvPicPr>
          <p:cNvPr id="13" name="Picture 12"/>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8"/>
              <a:stretch>
                <a:fillRect/>
              </a:stretch>
            </p:blipFill>
          </mc:Choice>
          <mc:Fallback>
            <p:blipFill>
              <a:blip r:embed="rId9"/>
              <a:stretch>
                <a:fillRect/>
              </a:stretch>
            </p:blipFill>
          </mc:Fallback>
        </mc:AlternateContent>
        <p:spPr>
          <a:xfrm>
            <a:off x="7933651" y="1714500"/>
            <a:ext cx="1300787" cy="660400"/>
          </a:xfrm>
          <a:prstGeom prst="rect">
            <a:avLst/>
          </a:prstGeom>
        </p:spPr>
      </p:pic>
      <p:sp>
        <p:nvSpPr>
          <p:cNvPr id="16" name="Rectangle 15"/>
          <p:cNvSpPr/>
          <p:nvPr/>
        </p:nvSpPr>
        <p:spPr>
          <a:xfrm>
            <a:off x="8369300" y="4965700"/>
            <a:ext cx="1054100" cy="711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0"/>
              <a:stretch>
                <a:fillRect/>
              </a:stretch>
            </p:blipFill>
          </mc:Choice>
          <mc:Fallback>
            <p:blipFill>
              <a:blip r:embed="rId11"/>
              <a:stretch>
                <a:fillRect/>
              </a:stretch>
            </p:blipFill>
          </mc:Fallback>
        </mc:AlternateContent>
        <p:spPr>
          <a:xfrm>
            <a:off x="8128861" y="4997450"/>
            <a:ext cx="2234339" cy="1098550"/>
          </a:xfrm>
          <a:prstGeom prst="rect">
            <a:avLst/>
          </a:prstGeom>
        </p:spPr>
      </p:pic>
      <p:sp>
        <p:nvSpPr>
          <p:cNvPr id="18" name="Rectangle 17"/>
          <p:cNvSpPr/>
          <p:nvPr/>
        </p:nvSpPr>
        <p:spPr>
          <a:xfrm>
            <a:off x="8877300" y="3251200"/>
            <a:ext cx="736600" cy="711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2"/>
              <a:stretch>
                <a:fillRect/>
              </a:stretch>
            </p:blipFill>
          </mc:Choice>
          <mc:Fallback>
            <p:blipFill>
              <a:blip r:embed="rId13"/>
              <a:stretch>
                <a:fillRect/>
              </a:stretch>
            </p:blipFill>
          </mc:Fallback>
        </mc:AlternateContent>
        <p:spPr>
          <a:xfrm>
            <a:off x="8691685" y="3238500"/>
            <a:ext cx="1354015" cy="533400"/>
          </a:xfrm>
          <a:prstGeom prst="rect">
            <a:avLst/>
          </a:prstGeom>
        </p:spPr>
      </p:pic>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863600" y="2298700"/>
            <a:ext cx="10820400" cy="1200328"/>
          </a:xfrm>
          <a:prstGeom prst="rect">
            <a:avLst/>
          </a:prstGeom>
          <a:noFill/>
        </p:spPr>
        <p:txBody>
          <a:bodyPr wrap="square" rtlCol="0">
            <a:spAutoFit/>
          </a:bodyPr>
          <a:lstStyle/>
          <a:p>
            <a:pPr>
              <a:spcAft>
                <a:spcPts val="600"/>
              </a:spcAft>
            </a:pPr>
            <a:r>
              <a:rPr lang="en-US" sz="2400" dirty="0">
                <a:solidFill>
                  <a:srgbClr val="595959"/>
                </a:solidFill>
              </a:rPr>
              <a:t>Write down important </a:t>
            </a:r>
            <a:r>
              <a:rPr lang="en-US" sz="2400" cap="all" dirty="0">
                <a:solidFill>
                  <a:srgbClr val="595959"/>
                </a:solidFill>
              </a:rPr>
              <a:t>fall-related regulations </a:t>
            </a:r>
            <a:r>
              <a:rPr lang="en-US" sz="2400" dirty="0">
                <a:solidFill>
                  <a:srgbClr val="595959"/>
                </a:solidFill>
              </a:rPr>
              <a:t>from your local jurisdiction in the space provided on </a:t>
            </a:r>
            <a:r>
              <a:rPr lang="en-US" sz="2400">
                <a:solidFill>
                  <a:srgbClr val="595959"/>
                </a:solidFill>
              </a:rPr>
              <a:t>page 44 </a:t>
            </a:r>
            <a:r>
              <a:rPr lang="en-US" sz="2400" dirty="0">
                <a:solidFill>
                  <a:srgbClr val="595959"/>
                </a:solidFill>
              </a:rPr>
              <a:t>of your </a:t>
            </a:r>
            <a:r>
              <a:rPr lang="en-US" sz="2400" i="1" dirty="0">
                <a:solidFill>
                  <a:srgbClr val="595959"/>
                </a:solidFill>
              </a:rPr>
              <a:t>Scaffold Fundamentals </a:t>
            </a:r>
            <a:r>
              <a:rPr lang="en-US" sz="2400" dirty="0">
                <a:solidFill>
                  <a:srgbClr val="595959"/>
                </a:solidFill>
              </a:rPr>
              <a:t>Study Guide.</a:t>
            </a:r>
          </a:p>
        </p:txBody>
      </p:sp>
      <p:pic>
        <p:nvPicPr>
          <p:cNvPr id="7" name="Picture 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356937" y="215900"/>
            <a:ext cx="14099674" cy="1346200"/>
          </a:xfrm>
          <a:prstGeom prst="rect">
            <a:avLst/>
          </a:prstGeom>
        </p:spPr>
      </p:pic>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84576" y="287059"/>
            <a:ext cx="5003293" cy="830997"/>
          </a:xfrm>
          <a:prstGeom prst="rect">
            <a:avLst/>
          </a:prstGeom>
          <a:noFill/>
        </p:spPr>
        <p:txBody>
          <a:bodyPr wrap="none" rtlCol="0">
            <a:spAutoFit/>
          </a:bodyPr>
          <a:lstStyle/>
          <a:p>
            <a:pPr algn="ctr"/>
            <a:r>
              <a:rPr lang="id-ID" sz="4800" cap="all" dirty="0">
                <a:solidFill>
                  <a:schemeClr val="tx2"/>
                </a:solidFill>
                <a:latin typeface="+mj-lt"/>
              </a:rPr>
              <a:t>Unsafe Access</a:t>
            </a:r>
            <a:endParaRPr lang="en-US" sz="4800" cap="all" dirty="0">
              <a:solidFill>
                <a:schemeClr val="tx2"/>
              </a:solidFill>
              <a:latin typeface="+mj-lt"/>
            </a:endParaRPr>
          </a:p>
        </p:txBody>
      </p:sp>
      <p:pic>
        <p:nvPicPr>
          <p:cNvPr id="5" name="Picture 4" descr="ICON - FUSES - Unsafe Access.psd"/>
          <p:cNvPicPr>
            <a:picLocks noChangeAspect="1"/>
          </p:cNvPicPr>
          <p:nvPr/>
        </p:nvPicPr>
        <p:blipFill>
          <a:blip r:embed="rId3"/>
          <a:stretch>
            <a:fillRect/>
          </a:stretch>
        </p:blipFill>
        <p:spPr>
          <a:xfrm>
            <a:off x="256033" y="169163"/>
            <a:ext cx="1025282" cy="1433601"/>
          </a:xfrm>
          <a:prstGeom prst="rect">
            <a:avLst/>
          </a:prstGeom>
        </p:spPr>
      </p:pic>
      <p:pic>
        <p:nvPicPr>
          <p:cNvPr id="6" name="Picture 5"/>
          <p:cNvPicPr>
            <a:picLocks noChangeAspect="1"/>
          </p:cNvPicPr>
          <p:nvPr/>
        </p:nvPicPr>
        <p:blipFill>
          <a:blip r:embed="rId4"/>
          <a:srcRect l="48968" t="7803" r="7132" b="29281"/>
          <a:stretch>
            <a:fillRect/>
          </a:stretch>
        </p:blipFill>
        <p:spPr>
          <a:xfrm>
            <a:off x="6541136" y="1117600"/>
            <a:ext cx="4843659" cy="4889500"/>
          </a:xfrm>
          <a:prstGeom prst="rect">
            <a:avLst/>
          </a:prstGeom>
        </p:spPr>
      </p:pic>
      <p:sp>
        <p:nvSpPr>
          <p:cNvPr id="7" name="TextBox 6"/>
          <p:cNvSpPr txBox="1"/>
          <p:nvPr/>
        </p:nvSpPr>
        <p:spPr>
          <a:xfrm>
            <a:off x="469900" y="1320800"/>
            <a:ext cx="5613400" cy="4462760"/>
          </a:xfrm>
          <a:prstGeom prst="rect">
            <a:avLst/>
          </a:prstGeom>
          <a:noFill/>
        </p:spPr>
        <p:txBody>
          <a:bodyPr wrap="square" rtlCol="0">
            <a:spAutoFit/>
          </a:bodyPr>
          <a:lstStyle/>
          <a:p>
            <a:endParaRPr lang="en-US" sz="2200" dirty="0">
              <a:solidFill>
                <a:srgbClr val="7F7F7F"/>
              </a:solidFill>
            </a:endParaRPr>
          </a:p>
          <a:p>
            <a:pPr>
              <a:spcAft>
                <a:spcPts val="1200"/>
              </a:spcAft>
              <a:buFont typeface="Arial"/>
              <a:buChar char="•"/>
            </a:pPr>
            <a:r>
              <a:rPr lang="en-US" sz="2400" dirty="0">
                <a:solidFill>
                  <a:srgbClr val="595959"/>
                </a:solidFill>
              </a:rPr>
              <a:t> Examples of </a:t>
            </a:r>
            <a:r>
              <a:rPr lang="en-US" sz="2400" cap="all" dirty="0">
                <a:solidFill>
                  <a:srgbClr val="595959"/>
                </a:solidFill>
              </a:rPr>
              <a:t>unsafe access </a:t>
            </a:r>
            <a:r>
              <a:rPr lang="en-US" sz="2400" dirty="0">
                <a:solidFill>
                  <a:srgbClr val="595959"/>
                </a:solidFill>
              </a:rPr>
              <a:t>include:</a:t>
            </a:r>
          </a:p>
          <a:p>
            <a:pPr lvl="1">
              <a:buFont typeface="Arial"/>
              <a:buChar char="•"/>
            </a:pPr>
            <a:r>
              <a:rPr lang="en-US" sz="2400" dirty="0">
                <a:solidFill>
                  <a:srgbClr val="595959"/>
                </a:solidFill>
              </a:rPr>
              <a:t> climbing </a:t>
            </a:r>
            <a:r>
              <a:rPr lang="en-US" sz="2400" dirty="0" err="1">
                <a:solidFill>
                  <a:srgbClr val="595959"/>
                </a:solidFill>
              </a:rPr>
              <a:t>crossbraces</a:t>
            </a:r>
            <a:r>
              <a:rPr lang="en-US" sz="2400" dirty="0">
                <a:solidFill>
                  <a:srgbClr val="595959"/>
                </a:solidFill>
              </a:rPr>
              <a:t> or other</a:t>
            </a:r>
          </a:p>
          <a:p>
            <a:pPr lvl="1"/>
            <a:r>
              <a:rPr lang="en-US" sz="2400" dirty="0">
                <a:solidFill>
                  <a:srgbClr val="595959"/>
                </a:solidFill>
              </a:rPr>
              <a:t>  parts of scaffold not meant to</a:t>
            </a:r>
          </a:p>
          <a:p>
            <a:pPr lvl="1">
              <a:spcAft>
                <a:spcPts val="1200"/>
              </a:spcAft>
            </a:pPr>
            <a:r>
              <a:rPr lang="en-US" sz="2400" dirty="0">
                <a:solidFill>
                  <a:srgbClr val="595959"/>
                </a:solidFill>
              </a:rPr>
              <a:t>  be climbed</a:t>
            </a:r>
          </a:p>
          <a:p>
            <a:pPr lvl="1">
              <a:spcAft>
                <a:spcPts val="1200"/>
              </a:spcAft>
              <a:buFont typeface="Arial"/>
              <a:buChar char="•"/>
            </a:pPr>
            <a:r>
              <a:rPr lang="en-US" sz="2400" dirty="0">
                <a:solidFill>
                  <a:srgbClr val="595959"/>
                </a:solidFill>
              </a:rPr>
              <a:t> ladders with rungs too far apart </a:t>
            </a:r>
          </a:p>
          <a:p>
            <a:pPr lvl="1">
              <a:buFont typeface="Arial"/>
              <a:buChar char="•"/>
            </a:pPr>
            <a:r>
              <a:rPr lang="en-US" sz="2400" dirty="0">
                <a:solidFill>
                  <a:srgbClr val="595959"/>
                </a:solidFill>
              </a:rPr>
              <a:t> carrying something while</a:t>
            </a:r>
          </a:p>
          <a:p>
            <a:pPr lvl="1"/>
            <a:r>
              <a:rPr lang="en-US" sz="2400" dirty="0">
                <a:solidFill>
                  <a:srgbClr val="595959"/>
                </a:solidFill>
              </a:rPr>
              <a:t> climbing</a:t>
            </a:r>
          </a:p>
          <a:p>
            <a:endParaRPr lang="en-US" sz="2200" dirty="0"/>
          </a:p>
          <a:p>
            <a:endParaRPr lang="en-US" dirty="0"/>
          </a:p>
        </p:txBody>
      </p:sp>
      <p:pic>
        <p:nvPicPr>
          <p:cNvPr id="8" name="Picture 7"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9" name="Straight Connector 8"/>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50000" decel="5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accel="50000" decel="5000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863600" y="2298700"/>
            <a:ext cx="10820400" cy="1200328"/>
          </a:xfrm>
          <a:prstGeom prst="rect">
            <a:avLst/>
          </a:prstGeom>
          <a:noFill/>
        </p:spPr>
        <p:txBody>
          <a:bodyPr wrap="square" rtlCol="0">
            <a:spAutoFit/>
          </a:bodyPr>
          <a:lstStyle/>
          <a:p>
            <a:pPr>
              <a:spcAft>
                <a:spcPts val="600"/>
              </a:spcAft>
            </a:pPr>
            <a:r>
              <a:rPr lang="en-US" sz="2400" dirty="0">
                <a:solidFill>
                  <a:srgbClr val="595959"/>
                </a:solidFill>
              </a:rPr>
              <a:t>Write down important </a:t>
            </a:r>
            <a:r>
              <a:rPr lang="en-US" sz="2400" cap="all" dirty="0">
                <a:solidFill>
                  <a:srgbClr val="595959"/>
                </a:solidFill>
              </a:rPr>
              <a:t>ACCESS-related regulations </a:t>
            </a:r>
            <a:r>
              <a:rPr lang="en-US" sz="2400" dirty="0">
                <a:solidFill>
                  <a:srgbClr val="595959"/>
                </a:solidFill>
              </a:rPr>
              <a:t>from your local jurisdiction in the space provided on page 39 of your </a:t>
            </a:r>
            <a:r>
              <a:rPr lang="en-US" sz="2400" i="1" dirty="0">
                <a:solidFill>
                  <a:srgbClr val="595959"/>
                </a:solidFill>
              </a:rPr>
              <a:t>Scaffold Fundamentals </a:t>
            </a:r>
            <a:r>
              <a:rPr lang="en-US" sz="2400" dirty="0">
                <a:solidFill>
                  <a:srgbClr val="595959"/>
                </a:solidFill>
              </a:rPr>
              <a:t>Study Guide.</a:t>
            </a:r>
          </a:p>
        </p:txBody>
      </p:sp>
      <p:pic>
        <p:nvPicPr>
          <p:cNvPr id="5" name="Picture 4"/>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356937" y="215900"/>
            <a:ext cx="14099674" cy="1346200"/>
          </a:xfrm>
          <a:prstGeom prst="rect">
            <a:avLst/>
          </a:prstGeom>
        </p:spPr>
      </p:pic>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6797" y="325159"/>
            <a:ext cx="7639857" cy="769441"/>
          </a:xfrm>
          <a:prstGeom prst="rect">
            <a:avLst/>
          </a:prstGeom>
          <a:noFill/>
        </p:spPr>
        <p:txBody>
          <a:bodyPr wrap="none" rtlCol="0">
            <a:spAutoFit/>
          </a:bodyPr>
          <a:lstStyle/>
          <a:p>
            <a:pPr algn="ctr"/>
            <a:r>
              <a:rPr lang="id-ID" sz="4400" cap="all" dirty="0">
                <a:solidFill>
                  <a:srgbClr val="44546A"/>
                </a:solidFill>
                <a:latin typeface="+mj-lt"/>
              </a:rPr>
              <a:t>Struck by Falling Object</a:t>
            </a:r>
            <a:endParaRPr lang="en-US" sz="4400" cap="all" dirty="0">
              <a:solidFill>
                <a:srgbClr val="44546A"/>
              </a:solidFill>
              <a:latin typeface="+mj-lt"/>
            </a:endParaRPr>
          </a:p>
        </p:txBody>
      </p:sp>
      <p:pic>
        <p:nvPicPr>
          <p:cNvPr id="6" name="Picture 5" descr="ICON - FUSES - Struck by.psd"/>
          <p:cNvPicPr>
            <a:picLocks noChangeAspect="1"/>
          </p:cNvPicPr>
          <p:nvPr/>
        </p:nvPicPr>
        <p:blipFill>
          <a:blip r:embed="rId3"/>
          <a:stretch>
            <a:fillRect/>
          </a:stretch>
        </p:blipFill>
        <p:spPr>
          <a:xfrm>
            <a:off x="344932" y="246888"/>
            <a:ext cx="1079976" cy="1429512"/>
          </a:xfrm>
          <a:prstGeom prst="rect">
            <a:avLst/>
          </a:prstGeom>
        </p:spPr>
      </p:pic>
      <p:sp>
        <p:nvSpPr>
          <p:cNvPr id="7" name="TextBox 6"/>
          <p:cNvSpPr txBox="1"/>
          <p:nvPr/>
        </p:nvSpPr>
        <p:spPr>
          <a:xfrm>
            <a:off x="520700" y="1841500"/>
            <a:ext cx="5905500" cy="4001096"/>
          </a:xfrm>
          <a:prstGeom prst="rect">
            <a:avLst/>
          </a:prstGeom>
          <a:noFill/>
        </p:spPr>
        <p:txBody>
          <a:bodyPr wrap="square" rtlCol="0">
            <a:spAutoFit/>
          </a:bodyPr>
          <a:lstStyle/>
          <a:p>
            <a:pPr>
              <a:buFont typeface="Arial"/>
              <a:buChar char="•"/>
            </a:pPr>
            <a:r>
              <a:rPr lang="en-US" sz="2400" dirty="0">
                <a:solidFill>
                  <a:srgbClr val="595959"/>
                </a:solidFill>
              </a:rPr>
              <a:t> Tools, materials can accidentally be</a:t>
            </a:r>
          </a:p>
          <a:p>
            <a:r>
              <a:rPr lang="en-US" sz="2400" dirty="0">
                <a:solidFill>
                  <a:srgbClr val="595959"/>
                </a:solidFill>
              </a:rPr>
              <a:t>  dropped, kicked or slip off the</a:t>
            </a:r>
          </a:p>
          <a:p>
            <a:pPr>
              <a:spcAft>
                <a:spcPts val="600"/>
              </a:spcAft>
            </a:pPr>
            <a:r>
              <a:rPr lang="en-US" sz="2400" dirty="0">
                <a:solidFill>
                  <a:srgbClr val="595959"/>
                </a:solidFill>
              </a:rPr>
              <a:t>  scaffold.</a:t>
            </a:r>
          </a:p>
          <a:p>
            <a:pPr>
              <a:buFont typeface="Arial"/>
              <a:buChar char="•"/>
            </a:pPr>
            <a:r>
              <a:rPr lang="en-US" sz="2400" dirty="0">
                <a:solidFill>
                  <a:srgbClr val="595959"/>
                </a:solidFill>
              </a:rPr>
              <a:t> Falling objects can potentially</a:t>
            </a:r>
          </a:p>
          <a:p>
            <a:r>
              <a:rPr lang="en-US" sz="2400" dirty="0">
                <a:solidFill>
                  <a:srgbClr val="595959"/>
                </a:solidFill>
              </a:rPr>
              <a:t>  cause damage to property, injuries or</a:t>
            </a:r>
          </a:p>
          <a:p>
            <a:pPr>
              <a:spcAft>
                <a:spcPts val="1800"/>
              </a:spcAft>
            </a:pPr>
            <a:r>
              <a:rPr lang="en-US" sz="2400" dirty="0">
                <a:solidFill>
                  <a:srgbClr val="595959"/>
                </a:solidFill>
              </a:rPr>
              <a:t>  death. </a:t>
            </a:r>
          </a:p>
          <a:p>
            <a:pPr>
              <a:buFont typeface="Arial"/>
              <a:buChar char="•"/>
            </a:pPr>
            <a:r>
              <a:rPr lang="en-US" sz="2400" dirty="0">
                <a:solidFill>
                  <a:srgbClr val="595959"/>
                </a:solidFill>
              </a:rPr>
              <a:t> Scaffold builders can use various</a:t>
            </a:r>
          </a:p>
          <a:p>
            <a:r>
              <a:rPr lang="en-US" sz="2400" dirty="0">
                <a:solidFill>
                  <a:srgbClr val="595959"/>
                </a:solidFill>
              </a:rPr>
              <a:t>  types of restraint, protection, or close</a:t>
            </a:r>
          </a:p>
          <a:p>
            <a:r>
              <a:rPr lang="en-US" sz="2400" dirty="0">
                <a:solidFill>
                  <a:srgbClr val="595959"/>
                </a:solidFill>
              </a:rPr>
              <a:t>  off areas where objects may fall.</a:t>
            </a:r>
          </a:p>
          <a:p>
            <a:endParaRPr lang="en-US" dirty="0"/>
          </a:p>
        </p:txBody>
      </p:sp>
      <p:pic>
        <p:nvPicPr>
          <p:cNvPr id="9" name="Picture 8" descr="falling-bricks.jpg"/>
          <p:cNvPicPr>
            <a:picLocks noChangeAspect="1"/>
          </p:cNvPicPr>
          <p:nvPr/>
        </p:nvPicPr>
        <p:blipFill>
          <a:blip r:embed="rId4"/>
          <a:srcRect r="32806"/>
          <a:stretch>
            <a:fillRect/>
          </a:stretch>
        </p:blipFill>
        <p:spPr>
          <a:xfrm>
            <a:off x="6654800" y="1327150"/>
            <a:ext cx="4724400" cy="4710505"/>
          </a:xfrm>
          <a:prstGeom prst="rect">
            <a:avLst/>
          </a:prstGeom>
        </p:spPr>
      </p:pic>
      <p:pic>
        <p:nvPicPr>
          <p:cNvPr id="8" name="Picture 7"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10" name="Straight Connector 9"/>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50000" decel="5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accel="50000" decel="5000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863600" y="2298700"/>
            <a:ext cx="10820400" cy="1200328"/>
          </a:xfrm>
          <a:prstGeom prst="rect">
            <a:avLst/>
          </a:prstGeom>
          <a:noFill/>
        </p:spPr>
        <p:txBody>
          <a:bodyPr wrap="square" rtlCol="0">
            <a:spAutoFit/>
          </a:bodyPr>
          <a:lstStyle/>
          <a:p>
            <a:pPr>
              <a:spcAft>
                <a:spcPts val="600"/>
              </a:spcAft>
            </a:pPr>
            <a:r>
              <a:rPr lang="en-US" sz="2400" dirty="0">
                <a:solidFill>
                  <a:srgbClr val="595959"/>
                </a:solidFill>
              </a:rPr>
              <a:t>Write down important </a:t>
            </a:r>
            <a:r>
              <a:rPr lang="en-US" sz="2400" cap="all" dirty="0">
                <a:solidFill>
                  <a:srgbClr val="595959"/>
                </a:solidFill>
              </a:rPr>
              <a:t>FALLING OBJECT-related regulations </a:t>
            </a:r>
            <a:r>
              <a:rPr lang="en-US" sz="2400" dirty="0">
                <a:solidFill>
                  <a:srgbClr val="595959"/>
                </a:solidFill>
              </a:rPr>
              <a:t>from your local jurisdiction in the space provided on page 39 of your </a:t>
            </a:r>
            <a:r>
              <a:rPr lang="en-US" sz="2400" i="1" dirty="0">
                <a:solidFill>
                  <a:srgbClr val="595959"/>
                </a:solidFill>
              </a:rPr>
              <a:t>Scaffold Fundamentals </a:t>
            </a:r>
            <a:r>
              <a:rPr lang="en-US" sz="2400" dirty="0">
                <a:solidFill>
                  <a:srgbClr val="595959"/>
                </a:solidFill>
              </a:rPr>
              <a:t>Study Guide.</a:t>
            </a:r>
          </a:p>
        </p:txBody>
      </p:sp>
      <p:pic>
        <p:nvPicPr>
          <p:cNvPr id="5" name="Picture 4"/>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356937" y="215900"/>
            <a:ext cx="14099674" cy="1346200"/>
          </a:xfrm>
          <a:prstGeom prst="rect">
            <a:avLst/>
          </a:prstGeom>
        </p:spPr>
      </p:pic>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16397" y="375959"/>
            <a:ext cx="5095265" cy="830997"/>
          </a:xfrm>
          <a:prstGeom prst="rect">
            <a:avLst/>
          </a:prstGeom>
          <a:noFill/>
        </p:spPr>
        <p:txBody>
          <a:bodyPr wrap="none" rtlCol="0">
            <a:spAutoFit/>
          </a:bodyPr>
          <a:lstStyle/>
          <a:p>
            <a:pPr algn="ctr"/>
            <a:r>
              <a:rPr lang="id-ID" sz="4800" cap="all" dirty="0">
                <a:solidFill>
                  <a:srgbClr val="125D79"/>
                </a:solidFill>
                <a:latin typeface="+mj-lt"/>
              </a:rPr>
              <a:t>Electrocution</a:t>
            </a:r>
            <a:endParaRPr lang="en-US" sz="4800" cap="all" dirty="0">
              <a:solidFill>
                <a:srgbClr val="125D79"/>
              </a:solidFill>
              <a:latin typeface="+mj-lt"/>
            </a:endParaRPr>
          </a:p>
        </p:txBody>
      </p:sp>
      <p:pic>
        <p:nvPicPr>
          <p:cNvPr id="5" name="Picture 4" descr="ICON- FUSES - Electrocution.psd"/>
          <p:cNvPicPr>
            <a:picLocks noChangeAspect="1"/>
          </p:cNvPicPr>
          <p:nvPr/>
        </p:nvPicPr>
        <p:blipFill>
          <a:blip r:embed="rId3"/>
          <a:stretch>
            <a:fillRect/>
          </a:stretch>
        </p:blipFill>
        <p:spPr>
          <a:xfrm>
            <a:off x="382524" y="265684"/>
            <a:ext cx="1191000" cy="1572883"/>
          </a:xfrm>
          <a:prstGeom prst="rect">
            <a:avLst/>
          </a:prstGeom>
        </p:spPr>
      </p:pic>
      <p:pic>
        <p:nvPicPr>
          <p:cNvPr id="7" name="Picture 6" descr="Electrocution.jpg"/>
          <p:cNvPicPr>
            <a:picLocks noChangeAspect="1"/>
          </p:cNvPicPr>
          <p:nvPr/>
        </p:nvPicPr>
        <p:blipFill>
          <a:blip r:embed="rId4"/>
          <a:srcRect l="22011" r="16757"/>
          <a:stretch>
            <a:fillRect/>
          </a:stretch>
        </p:blipFill>
        <p:spPr>
          <a:xfrm>
            <a:off x="6604000" y="1143000"/>
            <a:ext cx="5216998" cy="4914900"/>
          </a:xfrm>
          <a:prstGeom prst="rect">
            <a:avLst/>
          </a:prstGeom>
        </p:spPr>
      </p:pic>
      <p:sp>
        <p:nvSpPr>
          <p:cNvPr id="8" name="TextBox 7"/>
          <p:cNvSpPr txBox="1"/>
          <p:nvPr/>
        </p:nvSpPr>
        <p:spPr>
          <a:xfrm>
            <a:off x="555879" y="1874121"/>
            <a:ext cx="5880100" cy="4447372"/>
          </a:xfrm>
          <a:prstGeom prst="rect">
            <a:avLst/>
          </a:prstGeom>
          <a:noFill/>
        </p:spPr>
        <p:txBody>
          <a:bodyPr wrap="square" rtlCol="0">
            <a:spAutoFit/>
          </a:bodyPr>
          <a:lstStyle/>
          <a:p>
            <a:pPr>
              <a:buFont typeface="Arial"/>
              <a:buChar char="•"/>
            </a:pPr>
            <a:r>
              <a:rPr lang="en-US" sz="2300" dirty="0">
                <a:solidFill>
                  <a:srgbClr val="595959"/>
                </a:solidFill>
              </a:rPr>
              <a:t> Electrocution is a common scaffold</a:t>
            </a:r>
          </a:p>
          <a:p>
            <a:pPr>
              <a:spcAft>
                <a:spcPts val="600"/>
              </a:spcAft>
            </a:pPr>
            <a:r>
              <a:rPr lang="en-US" sz="2300" dirty="0">
                <a:solidFill>
                  <a:srgbClr val="595959"/>
                </a:solidFill>
              </a:rPr>
              <a:t>  hazard. </a:t>
            </a:r>
          </a:p>
          <a:p>
            <a:pPr>
              <a:buFont typeface="Arial"/>
              <a:buChar char="•"/>
            </a:pPr>
            <a:r>
              <a:rPr lang="en-US" sz="2300" dirty="0">
                <a:solidFill>
                  <a:srgbClr val="595959"/>
                </a:solidFill>
              </a:rPr>
              <a:t> Wire can pass a current without</a:t>
            </a:r>
          </a:p>
          <a:p>
            <a:pPr>
              <a:spcAft>
                <a:spcPts val="1200"/>
              </a:spcAft>
            </a:pPr>
            <a:r>
              <a:rPr lang="en-US" sz="2300" dirty="0">
                <a:solidFill>
                  <a:srgbClr val="595959"/>
                </a:solidFill>
              </a:rPr>
              <a:t>  touching the scaffold.</a:t>
            </a:r>
          </a:p>
          <a:p>
            <a:pPr>
              <a:spcAft>
                <a:spcPts val="1200"/>
              </a:spcAft>
              <a:buFont typeface="Arial"/>
              <a:buChar char="•"/>
            </a:pPr>
            <a:r>
              <a:rPr lang="en-US" sz="2300" dirty="0">
                <a:solidFill>
                  <a:srgbClr val="595959"/>
                </a:solidFill>
              </a:rPr>
              <a:t> Stay safe distance from power line.</a:t>
            </a:r>
          </a:p>
          <a:p>
            <a:pPr>
              <a:buFont typeface="Arial"/>
              <a:buChar char="•"/>
            </a:pPr>
            <a:r>
              <a:rPr lang="en-US" sz="2300" dirty="0">
                <a:solidFill>
                  <a:srgbClr val="595959"/>
                </a:solidFill>
              </a:rPr>
              <a:t> Scaffolds making accidental contact</a:t>
            </a:r>
          </a:p>
          <a:p>
            <a:r>
              <a:rPr lang="en-US" sz="2300" dirty="0">
                <a:solidFill>
                  <a:srgbClr val="595959"/>
                </a:solidFill>
              </a:rPr>
              <a:t>  with power lines have caused many</a:t>
            </a:r>
          </a:p>
          <a:p>
            <a:pPr>
              <a:spcAft>
                <a:spcPts val="1200"/>
              </a:spcAft>
            </a:pPr>
            <a:r>
              <a:rPr lang="en-US" sz="2300" dirty="0">
                <a:solidFill>
                  <a:srgbClr val="595959"/>
                </a:solidFill>
              </a:rPr>
              <a:t>  deaths. </a:t>
            </a:r>
          </a:p>
          <a:p>
            <a:pPr>
              <a:buFont typeface="Arial"/>
              <a:buChar char="•"/>
            </a:pPr>
            <a:r>
              <a:rPr lang="en-US" sz="2300" dirty="0">
                <a:solidFill>
                  <a:srgbClr val="595959"/>
                </a:solidFill>
              </a:rPr>
              <a:t> Before moving a rolling scaffold, check</a:t>
            </a:r>
          </a:p>
          <a:p>
            <a:r>
              <a:rPr lang="en-US" sz="2300" dirty="0">
                <a:solidFill>
                  <a:srgbClr val="595959"/>
                </a:solidFill>
              </a:rPr>
              <a:t>  path of travel.</a:t>
            </a:r>
          </a:p>
          <a:p>
            <a:endParaRPr lang="en-US" dirty="0"/>
          </a:p>
        </p:txBody>
      </p:sp>
      <p:pic>
        <p:nvPicPr>
          <p:cNvPr id="6" name="Picture 5"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9" name="Straight Connector 8"/>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50000" decel="5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accel="50000" decel="5000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272791" y="673852"/>
            <a:ext cx="9939039" cy="769441"/>
          </a:xfrm>
          <a:prstGeom prst="rect">
            <a:avLst/>
          </a:prstGeom>
          <a:noFill/>
        </p:spPr>
        <p:txBody>
          <a:bodyPr wrap="none" rtlCol="0">
            <a:spAutoFit/>
          </a:bodyPr>
          <a:lstStyle/>
          <a:p>
            <a:r>
              <a:rPr lang="id-ID" sz="4400" cap="all" dirty="0">
                <a:solidFill>
                  <a:srgbClr val="212F3C"/>
                </a:solidFill>
                <a:latin typeface="+mj-lt"/>
                <a:ea typeface="Open Sans" panose="020B0606030504020204" pitchFamily="34" charset="0"/>
                <a:cs typeface="Open Sans" panose="020B0606030504020204" pitchFamily="34" charset="0"/>
              </a:rPr>
              <a:t>Welcome </a:t>
            </a:r>
            <a:r>
              <a:rPr lang="id-ID" sz="2800" dirty="0">
                <a:solidFill>
                  <a:srgbClr val="595959"/>
                </a:solidFill>
              </a:rPr>
              <a:t>to the SAIA Competent Person Training</a:t>
            </a:r>
            <a:endParaRPr lang="id-ID" sz="2800" cap="all" dirty="0">
              <a:solidFill>
                <a:srgbClr val="595959"/>
              </a:solidFill>
              <a:latin typeface="+mj-lt"/>
              <a:ea typeface="Open Sans" panose="020B0606030504020204" pitchFamily="34" charset="0"/>
              <a:cs typeface="Open Sans" panose="020B0606030504020204" pitchFamily="34" charset="0"/>
            </a:endParaRPr>
          </a:p>
        </p:txBody>
      </p:sp>
      <p:sp>
        <p:nvSpPr>
          <p:cNvPr id="25" name="Rectangle 24"/>
          <p:cNvSpPr/>
          <p:nvPr/>
        </p:nvSpPr>
        <p:spPr>
          <a:xfrm>
            <a:off x="1380544" y="1564171"/>
            <a:ext cx="9858956" cy="2369880"/>
          </a:xfrm>
          <a:prstGeom prst="rect">
            <a:avLst/>
          </a:prstGeom>
        </p:spPr>
        <p:txBody>
          <a:bodyPr wrap="square">
            <a:spAutoFit/>
          </a:bodyPr>
          <a:lstStyle/>
          <a:p>
            <a:pPr algn="just"/>
            <a:r>
              <a:rPr lang="id-ID" sz="2200" dirty="0">
                <a:solidFill>
                  <a:srgbClr val="595959"/>
                </a:solidFill>
              </a:rPr>
              <a:t>This course is designed to provide you with the knowledge and skills a Competent Person requires. </a:t>
            </a:r>
            <a:r>
              <a:rPr lang="id-ID" sz="2200" i="1" u="sng" dirty="0">
                <a:solidFill>
                  <a:srgbClr val="595959"/>
                </a:solidFill>
              </a:rPr>
              <a:t>Only your employer </a:t>
            </a:r>
            <a:r>
              <a:rPr lang="id-ID" sz="2200" i="1" dirty="0">
                <a:solidFill>
                  <a:srgbClr val="595959"/>
                </a:solidFill>
              </a:rPr>
              <a:t>has the authority to designate you as their Competent Person.</a:t>
            </a:r>
          </a:p>
          <a:p>
            <a:pPr algn="just"/>
            <a:endParaRPr lang="id-ID" sz="1600" dirty="0">
              <a:solidFill>
                <a:srgbClr val="595959"/>
              </a:solidFill>
            </a:endParaRPr>
          </a:p>
          <a:p>
            <a:pPr algn="just"/>
            <a:r>
              <a:rPr lang="fr-CA" sz="2200" dirty="0">
                <a:solidFill>
                  <a:srgbClr val="595959"/>
                </a:solidFill>
              </a:rPr>
              <a:t>A </a:t>
            </a:r>
            <a:r>
              <a:rPr lang="fr-CA" sz="2200" dirty="0" err="1">
                <a:solidFill>
                  <a:srgbClr val="595959"/>
                </a:solidFill>
              </a:rPr>
              <a:t>Competent</a:t>
            </a:r>
            <a:r>
              <a:rPr lang="fr-CA" sz="2200" dirty="0">
                <a:solidFill>
                  <a:srgbClr val="595959"/>
                </a:solidFill>
              </a:rPr>
              <a:t> Person </a:t>
            </a:r>
            <a:r>
              <a:rPr lang="fr-CA" sz="2200" dirty="0" err="1">
                <a:solidFill>
                  <a:srgbClr val="595959"/>
                </a:solidFill>
              </a:rPr>
              <a:t>is</a:t>
            </a:r>
            <a:r>
              <a:rPr lang="fr-CA" sz="2200" dirty="0">
                <a:solidFill>
                  <a:srgbClr val="595959"/>
                </a:solidFill>
              </a:rPr>
              <a:t> </a:t>
            </a:r>
            <a:r>
              <a:rPr lang="en-US" sz="2200" dirty="0">
                <a:solidFill>
                  <a:srgbClr val="595959"/>
                </a:solidFill>
              </a:rPr>
              <a:t>someone capable of identifying existing and predictable hazards and has authority to take prompt corrective measures to eliminate them.</a:t>
            </a:r>
            <a:endParaRPr lang="id-ID" sz="2200" dirty="0">
              <a:solidFill>
                <a:srgbClr val="595959"/>
              </a:solidFill>
            </a:endParaRPr>
          </a:p>
        </p:txBody>
      </p:sp>
      <p:sp>
        <p:nvSpPr>
          <p:cNvPr id="3" name="Rectangle 2"/>
          <p:cNvSpPr/>
          <p:nvPr/>
        </p:nvSpPr>
        <p:spPr>
          <a:xfrm rot="16200000">
            <a:off x="2753416" y="5547413"/>
            <a:ext cx="589172" cy="20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6" name="Rectangle 45"/>
          <p:cNvSpPr/>
          <p:nvPr/>
        </p:nvSpPr>
        <p:spPr>
          <a:xfrm rot="16200000">
            <a:off x="6832601" y="5562600"/>
            <a:ext cx="558800" cy="203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7" name="Rectangle 46"/>
          <p:cNvSpPr/>
          <p:nvPr/>
        </p:nvSpPr>
        <p:spPr>
          <a:xfrm rot="16200000">
            <a:off x="8864601" y="5562599"/>
            <a:ext cx="558800" cy="203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8" name="Rectangle 47"/>
          <p:cNvSpPr/>
          <p:nvPr/>
        </p:nvSpPr>
        <p:spPr>
          <a:xfrm rot="16200000">
            <a:off x="10883900" y="5549899"/>
            <a:ext cx="584200" cy="203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9" name="Rectangle 48"/>
          <p:cNvSpPr/>
          <p:nvPr/>
        </p:nvSpPr>
        <p:spPr>
          <a:xfrm rot="16200000">
            <a:off x="723901" y="5549899"/>
            <a:ext cx="584199" cy="203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76" name="Straight Connector 75"/>
          <p:cNvCxnSpPr/>
          <p:nvPr/>
        </p:nvCxnSpPr>
        <p:spPr>
          <a:xfrm>
            <a:off x="669303" y="4185501"/>
            <a:ext cx="4402317" cy="0"/>
          </a:xfrm>
          <a:prstGeom prst="line">
            <a:avLst/>
          </a:prstGeom>
          <a:ln w="15875">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5071620" y="4185501"/>
            <a:ext cx="0" cy="876692"/>
          </a:xfrm>
          <a:prstGeom prst="line">
            <a:avLst/>
          </a:prstGeom>
          <a:ln w="15875">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669303" y="838986"/>
            <a:ext cx="0" cy="3346515"/>
          </a:xfrm>
          <a:prstGeom prst="line">
            <a:avLst/>
          </a:prstGeom>
          <a:ln w="15875">
            <a:solidFill>
              <a:srgbClr val="93F300"/>
            </a:solidFill>
            <a:headEnd type="ova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8212667" y="4021667"/>
            <a:ext cx="184666" cy="369332"/>
          </a:xfrm>
          <a:prstGeom prst="rect">
            <a:avLst/>
          </a:prstGeom>
          <a:noFill/>
        </p:spPr>
        <p:txBody>
          <a:bodyPr wrap="none" rtlCol="0">
            <a:spAutoFit/>
          </a:bodyPr>
          <a:lstStyle/>
          <a:p>
            <a:endParaRPr lang="en-US" dirty="0"/>
          </a:p>
        </p:txBody>
      </p:sp>
      <p:grpSp>
        <p:nvGrpSpPr>
          <p:cNvPr id="18" name="Group 17"/>
          <p:cNvGrpSpPr/>
          <p:nvPr/>
        </p:nvGrpSpPr>
        <p:grpSpPr>
          <a:xfrm>
            <a:off x="4064001" y="5062194"/>
            <a:ext cx="2032000" cy="1795806"/>
            <a:chOff x="4064001" y="5062194"/>
            <a:chExt cx="2032000" cy="1795806"/>
          </a:xfrm>
        </p:grpSpPr>
        <p:sp>
          <p:nvSpPr>
            <p:cNvPr id="45" name="Rectangle 44"/>
            <p:cNvSpPr/>
            <p:nvPr/>
          </p:nvSpPr>
          <p:spPr>
            <a:xfrm rot="16200000">
              <a:off x="4182098" y="4944097"/>
              <a:ext cx="1795806" cy="203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accent1"/>
                </a:solidFill>
              </a:endParaRPr>
            </a:p>
          </p:txBody>
        </p:sp>
        <p:pic>
          <p:nvPicPr>
            <p:cNvPr id="29" name="Picture 28" descr="Hand-icon.png"/>
            <p:cNvPicPr>
              <a:picLocks noChangeAspect="1"/>
            </p:cNvPicPr>
            <p:nvPr/>
          </p:nvPicPr>
          <p:blipFill>
            <a:blip r:embed="rId3"/>
            <a:stretch>
              <a:fillRect/>
            </a:stretch>
          </p:blipFill>
          <p:spPr>
            <a:xfrm>
              <a:off x="4546600" y="5511800"/>
              <a:ext cx="977900" cy="977900"/>
            </a:xfrm>
            <a:prstGeom prst="rect">
              <a:avLst/>
            </a:prstGeom>
          </p:spPr>
        </p:pic>
      </p:grpSp>
      <p:pic>
        <p:nvPicPr>
          <p:cNvPr id="17" name="Picture 16"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6838950" y="5530850"/>
            <a:ext cx="4813300" cy="495300"/>
          </a:xfrm>
          <a:prstGeom prst="rect">
            <a:avLst/>
          </a:prstGeom>
        </p:spPr>
      </p:pic>
    </p:spTree>
    <p:extLst>
      <p:ext uri="{BB962C8B-B14F-4D97-AF65-F5344CB8AC3E}">
        <p14:creationId xmlns:p14="http://schemas.microsoft.com/office/powerpoint/2010/main" val="249727038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additive="base">
                                        <p:cTn id="15" dur="500" fill="hold"/>
                                        <p:tgtEl>
                                          <p:spTgt spid="46"/>
                                        </p:tgtEl>
                                        <p:attrNameLst>
                                          <p:attrName>ppt_x</p:attrName>
                                        </p:attrNameLst>
                                      </p:cBhvr>
                                      <p:tavLst>
                                        <p:tav tm="0">
                                          <p:val>
                                            <p:strVal val="#ppt_x"/>
                                          </p:val>
                                        </p:tav>
                                        <p:tav tm="100000">
                                          <p:val>
                                            <p:strVal val="#ppt_x"/>
                                          </p:val>
                                        </p:tav>
                                      </p:tavLst>
                                    </p:anim>
                                    <p:anim calcmode="lin" valueType="num">
                                      <p:cBhvr additive="base">
                                        <p:cTn id="16" dur="500" fill="hold"/>
                                        <p:tgtEl>
                                          <p:spTgt spid="4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500" fill="hold"/>
                                        <p:tgtEl>
                                          <p:spTgt spid="47"/>
                                        </p:tgtEl>
                                        <p:attrNameLst>
                                          <p:attrName>ppt_x</p:attrName>
                                        </p:attrNameLst>
                                      </p:cBhvr>
                                      <p:tavLst>
                                        <p:tav tm="0">
                                          <p:val>
                                            <p:strVal val="#ppt_x"/>
                                          </p:val>
                                        </p:tav>
                                        <p:tav tm="100000">
                                          <p:val>
                                            <p:strVal val="#ppt_x"/>
                                          </p:val>
                                        </p:tav>
                                      </p:tavLst>
                                    </p:anim>
                                    <p:anim calcmode="lin" valueType="num">
                                      <p:cBhvr additive="base">
                                        <p:cTn id="20" dur="50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 calcmode="lin" valueType="num">
                                      <p:cBhvr additive="base">
                                        <p:cTn id="23" dur="500" fill="hold"/>
                                        <p:tgtEl>
                                          <p:spTgt spid="48"/>
                                        </p:tgtEl>
                                        <p:attrNameLst>
                                          <p:attrName>ppt_x</p:attrName>
                                        </p:attrNameLst>
                                      </p:cBhvr>
                                      <p:tavLst>
                                        <p:tav tm="0">
                                          <p:val>
                                            <p:strVal val="#ppt_x"/>
                                          </p:val>
                                        </p:tav>
                                        <p:tav tm="100000">
                                          <p:val>
                                            <p:strVal val="#ppt_x"/>
                                          </p:val>
                                        </p:tav>
                                      </p:tavLst>
                                    </p:anim>
                                    <p:anim calcmode="lin" valueType="num">
                                      <p:cBhvr additive="base">
                                        <p:cTn id="24" dur="500" fill="hold"/>
                                        <p:tgtEl>
                                          <p:spTgt spid="48"/>
                                        </p:tgtEl>
                                        <p:attrNameLst>
                                          <p:attrName>ppt_y</p:attrName>
                                        </p:attrNameLst>
                                      </p:cBhvr>
                                      <p:tavLst>
                                        <p:tav tm="0">
                                          <p:val>
                                            <p:strVal val="1+#ppt_h/2"/>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2000"/>
                                        <p:tgtEl>
                                          <p:spTgt spid="17"/>
                                        </p:tgtEl>
                                      </p:cBhvr>
                                    </p:animEffect>
                                  </p:childTnLst>
                                </p:cTn>
                              </p:par>
                            </p:childTnLst>
                          </p:cTn>
                        </p:par>
                        <p:par>
                          <p:cTn id="28" fill="hold">
                            <p:stCondLst>
                              <p:cond delay="2000"/>
                            </p:stCondLst>
                            <p:childTnLst>
                              <p:par>
                                <p:cTn id="29" presetID="7" presetClass="entr" presetSubtype="4"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par>
                          <p:cTn id="33" fill="hold">
                            <p:stCondLst>
                              <p:cond delay="2500"/>
                            </p:stCondLst>
                            <p:childTnLst>
                              <p:par>
                                <p:cTn id="34" presetID="22" presetClass="entr" presetSubtype="4" fill="hold" nodeType="afterEffect">
                                  <p:stCondLst>
                                    <p:cond delay="0"/>
                                  </p:stCondLst>
                                  <p:childTnLst>
                                    <p:set>
                                      <p:cBhvr>
                                        <p:cTn id="35" dur="1" fill="hold">
                                          <p:stCondLst>
                                            <p:cond delay="0"/>
                                          </p:stCondLst>
                                        </p:cTn>
                                        <p:tgtEl>
                                          <p:spTgt spid="78"/>
                                        </p:tgtEl>
                                        <p:attrNameLst>
                                          <p:attrName>style.visibility</p:attrName>
                                        </p:attrNameLst>
                                      </p:cBhvr>
                                      <p:to>
                                        <p:strVal val="visible"/>
                                      </p:to>
                                    </p:set>
                                    <p:animEffect transition="in" filter="wipe(down)">
                                      <p:cBhvr>
                                        <p:cTn id="36" dur="500"/>
                                        <p:tgtEl>
                                          <p:spTgt spid="78"/>
                                        </p:tgtEl>
                                      </p:cBhvr>
                                    </p:animEffect>
                                  </p:childTnLst>
                                </p:cTn>
                              </p:par>
                            </p:childTnLst>
                          </p:cTn>
                        </p:par>
                        <p:par>
                          <p:cTn id="37" fill="hold">
                            <p:stCondLst>
                              <p:cond delay="3000"/>
                            </p:stCondLst>
                            <p:childTnLst>
                              <p:par>
                                <p:cTn id="38" presetID="22" presetClass="entr" presetSubtype="2" fill="hold" nodeType="afterEffect">
                                  <p:stCondLst>
                                    <p:cond delay="0"/>
                                  </p:stCondLst>
                                  <p:childTnLst>
                                    <p:set>
                                      <p:cBhvr>
                                        <p:cTn id="39" dur="1" fill="hold">
                                          <p:stCondLst>
                                            <p:cond delay="0"/>
                                          </p:stCondLst>
                                        </p:cTn>
                                        <p:tgtEl>
                                          <p:spTgt spid="76"/>
                                        </p:tgtEl>
                                        <p:attrNameLst>
                                          <p:attrName>style.visibility</p:attrName>
                                        </p:attrNameLst>
                                      </p:cBhvr>
                                      <p:to>
                                        <p:strVal val="visible"/>
                                      </p:to>
                                    </p:set>
                                    <p:animEffect transition="in" filter="wipe(right)">
                                      <p:cBhvr>
                                        <p:cTn id="40" dur="500"/>
                                        <p:tgtEl>
                                          <p:spTgt spid="76"/>
                                        </p:tgtEl>
                                      </p:cBhvr>
                                    </p:animEffect>
                                  </p:childTnLst>
                                </p:cTn>
                              </p:par>
                            </p:childTnLst>
                          </p:cTn>
                        </p:par>
                        <p:par>
                          <p:cTn id="41" fill="hold">
                            <p:stCondLst>
                              <p:cond delay="3500"/>
                            </p:stCondLst>
                            <p:childTnLst>
                              <p:par>
                                <p:cTn id="42" presetID="22" presetClass="entr" presetSubtype="4" fill="hold" nodeType="afterEffect">
                                  <p:stCondLst>
                                    <p:cond delay="0"/>
                                  </p:stCondLst>
                                  <p:childTnLst>
                                    <p:set>
                                      <p:cBhvr>
                                        <p:cTn id="43" dur="1" fill="hold">
                                          <p:stCondLst>
                                            <p:cond delay="0"/>
                                          </p:stCondLst>
                                        </p:cTn>
                                        <p:tgtEl>
                                          <p:spTgt spid="81"/>
                                        </p:tgtEl>
                                        <p:attrNameLst>
                                          <p:attrName>style.visibility</p:attrName>
                                        </p:attrNameLst>
                                      </p:cBhvr>
                                      <p:to>
                                        <p:strVal val="visible"/>
                                      </p:to>
                                    </p:set>
                                    <p:animEffect transition="in" filter="wipe(down)">
                                      <p:cBhvr>
                                        <p:cTn id="44" dur="500"/>
                                        <p:tgtEl>
                                          <p:spTgt spid="81"/>
                                        </p:tgtEl>
                                      </p:cBhvr>
                                    </p:animEffect>
                                  </p:childTnLst>
                                </p:cTn>
                              </p:par>
                            </p:childTnLst>
                          </p:cTn>
                        </p:par>
                        <p:par>
                          <p:cTn id="45" fill="hold">
                            <p:stCondLst>
                              <p:cond delay="4000"/>
                            </p:stCondLst>
                            <p:childTnLst>
                              <p:par>
                                <p:cTn id="46" presetID="10" presetClass="entr" presetSubtype="0" fill="hold" grpId="0" nodeType="after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par>
                          <p:cTn id="49" fill="hold">
                            <p:stCondLst>
                              <p:cond delay="4500"/>
                            </p:stCondLst>
                            <p:childTnLst>
                              <p:par>
                                <p:cTn id="50" presetID="10" presetClass="entr" presetSubtype="0" fill="hold" grpId="0" nodeType="after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3" grpId="0" animBg="1"/>
      <p:bldP spid="46" grpId="0" animBg="1"/>
      <p:bldP spid="47" grpId="0" animBg="1"/>
      <p:bldP spid="48" grpId="0" animBg="1"/>
      <p:bldP spid="4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863600" y="2298700"/>
            <a:ext cx="10820400" cy="1200328"/>
          </a:xfrm>
          <a:prstGeom prst="rect">
            <a:avLst/>
          </a:prstGeom>
          <a:noFill/>
        </p:spPr>
        <p:txBody>
          <a:bodyPr wrap="square" rtlCol="0">
            <a:spAutoFit/>
          </a:bodyPr>
          <a:lstStyle/>
          <a:p>
            <a:pPr>
              <a:spcAft>
                <a:spcPts val="600"/>
              </a:spcAft>
            </a:pPr>
            <a:r>
              <a:rPr lang="en-US" sz="2400" dirty="0">
                <a:solidFill>
                  <a:srgbClr val="595959"/>
                </a:solidFill>
              </a:rPr>
              <a:t>Write down important </a:t>
            </a:r>
            <a:r>
              <a:rPr lang="en-US" sz="2400" cap="all" dirty="0">
                <a:solidFill>
                  <a:srgbClr val="595959"/>
                </a:solidFill>
              </a:rPr>
              <a:t>ELECTICITY-related regulations </a:t>
            </a:r>
            <a:r>
              <a:rPr lang="en-US" sz="2400" dirty="0">
                <a:solidFill>
                  <a:srgbClr val="595959"/>
                </a:solidFill>
              </a:rPr>
              <a:t>from your local jurisdiction in the space provided on page 40 of your </a:t>
            </a:r>
            <a:r>
              <a:rPr lang="en-US" sz="2400" i="1" dirty="0">
                <a:solidFill>
                  <a:srgbClr val="595959"/>
                </a:solidFill>
              </a:rPr>
              <a:t>Scaffold Fundamentals </a:t>
            </a:r>
            <a:r>
              <a:rPr lang="en-US" sz="2400" dirty="0">
                <a:solidFill>
                  <a:srgbClr val="595959"/>
                </a:solidFill>
              </a:rPr>
              <a:t>Study Guide.</a:t>
            </a:r>
          </a:p>
        </p:txBody>
      </p:sp>
      <p:pic>
        <p:nvPicPr>
          <p:cNvPr id="5" name="Picture 4"/>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356937" y="215900"/>
            <a:ext cx="14099674" cy="1346200"/>
          </a:xfrm>
          <a:prstGeom prst="rect">
            <a:avLst/>
          </a:prstGeom>
        </p:spPr>
      </p:pic>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40914" y="366182"/>
            <a:ext cx="6552094" cy="830997"/>
          </a:xfrm>
          <a:prstGeom prst="rect">
            <a:avLst/>
          </a:prstGeom>
          <a:noFill/>
        </p:spPr>
        <p:txBody>
          <a:bodyPr wrap="none" rtlCol="0">
            <a:spAutoFit/>
          </a:bodyPr>
          <a:lstStyle/>
          <a:p>
            <a:pPr algn="ctr"/>
            <a:r>
              <a:rPr lang="id-ID" sz="4800" cap="all" dirty="0">
                <a:solidFill>
                  <a:schemeClr val="tx2"/>
                </a:solidFill>
                <a:latin typeface="+mj-lt"/>
              </a:rPr>
              <a:t>Scaffold Collapse</a:t>
            </a:r>
            <a:endParaRPr lang="en-US" sz="4800" cap="all" dirty="0">
              <a:solidFill>
                <a:schemeClr val="tx2"/>
              </a:solidFill>
              <a:latin typeface="+mj-lt"/>
            </a:endParaRPr>
          </a:p>
        </p:txBody>
      </p:sp>
      <p:pic>
        <p:nvPicPr>
          <p:cNvPr id="5" name="Picture 4" descr="ICON - FUSES - Scaffold Collapse.psd"/>
          <p:cNvPicPr>
            <a:picLocks noChangeAspect="1"/>
          </p:cNvPicPr>
          <p:nvPr/>
        </p:nvPicPr>
        <p:blipFill>
          <a:blip r:embed="rId3"/>
          <a:stretch>
            <a:fillRect/>
          </a:stretch>
        </p:blipFill>
        <p:spPr>
          <a:xfrm>
            <a:off x="422593" y="258572"/>
            <a:ext cx="1150930" cy="1629436"/>
          </a:xfrm>
          <a:prstGeom prst="rect">
            <a:avLst/>
          </a:prstGeom>
        </p:spPr>
      </p:pic>
      <p:pic>
        <p:nvPicPr>
          <p:cNvPr id="6" name="Picture 5"/>
          <p:cNvPicPr>
            <a:picLocks noChangeAspect="1"/>
          </p:cNvPicPr>
          <p:nvPr/>
        </p:nvPicPr>
        <p:blipFill>
          <a:blip r:embed="rId4"/>
          <a:srcRect l="9526" r="22595"/>
          <a:stretch>
            <a:fillRect/>
          </a:stretch>
        </p:blipFill>
        <p:spPr>
          <a:xfrm>
            <a:off x="6782954" y="1151053"/>
            <a:ext cx="5069531" cy="4944947"/>
          </a:xfrm>
          <a:prstGeom prst="rect">
            <a:avLst/>
          </a:prstGeom>
        </p:spPr>
      </p:pic>
      <p:sp>
        <p:nvSpPr>
          <p:cNvPr id="7" name="TextBox 6"/>
          <p:cNvSpPr txBox="1"/>
          <p:nvPr/>
        </p:nvSpPr>
        <p:spPr>
          <a:xfrm>
            <a:off x="365378" y="1988421"/>
            <a:ext cx="6441821" cy="4093428"/>
          </a:xfrm>
          <a:prstGeom prst="rect">
            <a:avLst/>
          </a:prstGeom>
          <a:noFill/>
        </p:spPr>
        <p:txBody>
          <a:bodyPr wrap="square" rtlCol="0">
            <a:spAutoFit/>
          </a:bodyPr>
          <a:lstStyle/>
          <a:p>
            <a:pPr>
              <a:buFont typeface="Arial"/>
              <a:buChar char="•"/>
            </a:pPr>
            <a:r>
              <a:rPr lang="en-US" sz="2400" dirty="0">
                <a:solidFill>
                  <a:schemeClr val="tx1">
                    <a:lumMod val="65000"/>
                    <a:lumOff val="35000"/>
                  </a:schemeClr>
                </a:solidFill>
              </a:rPr>
              <a:t> Scaffolds collapse for many reasons: </a:t>
            </a:r>
          </a:p>
          <a:p>
            <a:pPr lvl="1">
              <a:buFont typeface="Arial"/>
              <a:buChar char="•"/>
            </a:pPr>
            <a:r>
              <a:rPr lang="en-US" sz="2400" dirty="0">
                <a:solidFill>
                  <a:schemeClr val="tx1">
                    <a:lumMod val="65000"/>
                    <a:lumOff val="35000"/>
                  </a:schemeClr>
                </a:solidFill>
              </a:rPr>
              <a:t> overloading </a:t>
            </a:r>
          </a:p>
          <a:p>
            <a:pPr lvl="1">
              <a:buFont typeface="Arial"/>
              <a:buChar char="•"/>
            </a:pPr>
            <a:r>
              <a:rPr lang="en-US" sz="2400" dirty="0">
                <a:solidFill>
                  <a:schemeClr val="tx1">
                    <a:lumMod val="65000"/>
                    <a:lumOff val="35000"/>
                  </a:schemeClr>
                </a:solidFill>
              </a:rPr>
              <a:t> improper erection</a:t>
            </a:r>
          </a:p>
          <a:p>
            <a:pPr lvl="1">
              <a:buFont typeface="Arial"/>
              <a:buChar char="•"/>
            </a:pPr>
            <a:r>
              <a:rPr lang="en-US" sz="2400" dirty="0">
                <a:solidFill>
                  <a:schemeClr val="tx1">
                    <a:lumMod val="65000"/>
                    <a:lumOff val="35000"/>
                  </a:schemeClr>
                </a:solidFill>
              </a:rPr>
              <a:t> improper bracing </a:t>
            </a:r>
          </a:p>
          <a:p>
            <a:pPr lvl="1">
              <a:buFont typeface="Arial"/>
              <a:buChar char="•"/>
            </a:pPr>
            <a:r>
              <a:rPr lang="en-US" sz="2400" dirty="0">
                <a:solidFill>
                  <a:schemeClr val="tx1">
                    <a:lumMod val="65000"/>
                    <a:lumOff val="35000"/>
                  </a:schemeClr>
                </a:solidFill>
              </a:rPr>
              <a:t> inadequate foundation</a:t>
            </a:r>
          </a:p>
          <a:p>
            <a:pPr lvl="1">
              <a:buFont typeface="Arial"/>
              <a:buChar char="•"/>
            </a:pPr>
            <a:r>
              <a:rPr lang="en-US" sz="2400" dirty="0">
                <a:solidFill>
                  <a:schemeClr val="tx1">
                    <a:lumMod val="65000"/>
                    <a:lumOff val="35000"/>
                  </a:schemeClr>
                </a:solidFill>
              </a:rPr>
              <a:t> improperly tied, guyed</a:t>
            </a:r>
          </a:p>
          <a:p>
            <a:pPr lvl="1">
              <a:buFont typeface="Arial"/>
              <a:buChar char="•"/>
            </a:pPr>
            <a:r>
              <a:rPr lang="en-US" sz="2400" dirty="0">
                <a:solidFill>
                  <a:schemeClr val="tx1">
                    <a:lumMod val="65000"/>
                    <a:lumOff val="35000"/>
                  </a:schemeClr>
                </a:solidFill>
              </a:rPr>
              <a:t> use of damaged or poorly maintained components </a:t>
            </a:r>
          </a:p>
          <a:p>
            <a:pPr lvl="1">
              <a:buFont typeface="Arial"/>
              <a:buChar char="•"/>
            </a:pPr>
            <a:r>
              <a:rPr lang="en-US" sz="2400" dirty="0">
                <a:solidFill>
                  <a:schemeClr val="tx1">
                    <a:lumMod val="65000"/>
                    <a:lumOff val="35000"/>
                  </a:schemeClr>
                </a:solidFill>
              </a:rPr>
              <a:t> extreme weather conditions (high winds)</a:t>
            </a:r>
          </a:p>
          <a:p>
            <a:pPr>
              <a:buFont typeface="Arial"/>
              <a:buChar char="•"/>
            </a:pPr>
            <a:endParaRPr lang="en-US" sz="2000" dirty="0">
              <a:solidFill>
                <a:schemeClr val="tx1">
                  <a:lumMod val="50000"/>
                  <a:lumOff val="50000"/>
                </a:schemeClr>
              </a:solidFill>
            </a:endParaRPr>
          </a:p>
        </p:txBody>
      </p:sp>
      <p:pic>
        <p:nvPicPr>
          <p:cNvPr id="8" name="Picture 7"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9" name="Straight Connector 8"/>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50000" decel="5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accel="50000" decel="5000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863600" y="2298700"/>
            <a:ext cx="10820400" cy="1200328"/>
          </a:xfrm>
          <a:prstGeom prst="rect">
            <a:avLst/>
          </a:prstGeom>
          <a:noFill/>
        </p:spPr>
        <p:txBody>
          <a:bodyPr wrap="square" rtlCol="0">
            <a:spAutoFit/>
          </a:bodyPr>
          <a:lstStyle/>
          <a:p>
            <a:pPr>
              <a:spcAft>
                <a:spcPts val="600"/>
              </a:spcAft>
            </a:pPr>
            <a:r>
              <a:rPr lang="en-US" sz="2400" dirty="0">
                <a:solidFill>
                  <a:srgbClr val="595959"/>
                </a:solidFill>
              </a:rPr>
              <a:t>Write down important local regulations related to </a:t>
            </a:r>
            <a:r>
              <a:rPr lang="en-US" sz="2400" cap="all" dirty="0">
                <a:solidFill>
                  <a:srgbClr val="595959"/>
                </a:solidFill>
              </a:rPr>
              <a:t>scaffold collapse </a:t>
            </a:r>
            <a:r>
              <a:rPr lang="en-US" sz="2400" dirty="0">
                <a:solidFill>
                  <a:srgbClr val="595959"/>
                </a:solidFill>
              </a:rPr>
              <a:t> in the space provided on page 41 of your </a:t>
            </a:r>
            <a:r>
              <a:rPr lang="en-US" sz="2400" i="1" dirty="0">
                <a:solidFill>
                  <a:srgbClr val="595959"/>
                </a:solidFill>
              </a:rPr>
              <a:t>Scaffold Fundamentals </a:t>
            </a:r>
            <a:r>
              <a:rPr lang="en-US" sz="2400" dirty="0">
                <a:solidFill>
                  <a:srgbClr val="595959"/>
                </a:solidFill>
              </a:rPr>
              <a:t>Study Guide.</a:t>
            </a:r>
          </a:p>
        </p:txBody>
      </p:sp>
      <p:pic>
        <p:nvPicPr>
          <p:cNvPr id="5" name="Picture 4"/>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356937" y="215900"/>
            <a:ext cx="14099674" cy="1346200"/>
          </a:xfrm>
          <a:prstGeom prst="rect">
            <a:avLst/>
          </a:prstGeom>
        </p:spPr>
      </p:pic>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9973" b="5599"/>
          <a:stretch>
            <a:fillRect/>
          </a:stretch>
        </p:blipFill>
        <p:spPr>
          <a:xfrm>
            <a:off x="0" y="0"/>
            <a:ext cx="12192000" cy="6858000"/>
          </a:xfrm>
          <a:prstGeom prst="rect">
            <a:avLst/>
          </a:prstGeom>
        </p:spPr>
      </p:pic>
      <p:pic>
        <p:nvPicPr>
          <p:cNvPr id="3" name="Picture 2" descr="Learning Activity ICON.psd"/>
          <p:cNvPicPr>
            <a:picLocks noChangeAspect="1"/>
          </p:cNvPicPr>
          <p:nvPr/>
        </p:nvPicPr>
        <p:blipFill>
          <a:blip r:embed="rId4"/>
          <a:stretch>
            <a:fillRect/>
          </a:stretch>
        </p:blipFill>
        <p:spPr>
          <a:xfrm>
            <a:off x="263921" y="254000"/>
            <a:ext cx="650479" cy="719631"/>
          </a:xfrm>
          <a:prstGeom prst="rect">
            <a:avLst/>
          </a:prstGeom>
        </p:spPr>
      </p:pic>
      <p:sp>
        <p:nvSpPr>
          <p:cNvPr id="4" name="TextBox 3"/>
          <p:cNvSpPr txBox="1"/>
          <p:nvPr/>
        </p:nvSpPr>
        <p:spPr>
          <a:xfrm>
            <a:off x="1066800" y="317500"/>
            <a:ext cx="4775200" cy="369332"/>
          </a:xfrm>
          <a:prstGeom prst="rect">
            <a:avLst/>
          </a:prstGeom>
          <a:noFill/>
        </p:spPr>
        <p:txBody>
          <a:bodyPr wrap="square" rtlCol="0">
            <a:spAutoFit/>
          </a:bodyPr>
          <a:lstStyle/>
          <a:p>
            <a:r>
              <a:rPr lang="en-US" dirty="0">
                <a:solidFill>
                  <a:schemeClr val="bg1"/>
                </a:solidFill>
              </a:rPr>
              <a:t>LEARNING ACTIVITY</a:t>
            </a:r>
            <a:r>
              <a:rPr lang="en-US" dirty="0"/>
              <a:t>G</a:t>
            </a:r>
          </a:p>
        </p:txBody>
      </p: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SHA-Scaffold-Violation-1-01 2.png"/>
          <p:cNvPicPr>
            <a:picLocks noChangeAspect="1"/>
          </p:cNvPicPr>
          <p:nvPr/>
        </p:nvPicPr>
        <p:blipFill>
          <a:blip r:embed="rId3"/>
          <a:stretch>
            <a:fillRect/>
          </a:stretch>
        </p:blipFill>
        <p:spPr>
          <a:xfrm>
            <a:off x="-231875" y="0"/>
            <a:ext cx="12576275" cy="6858000"/>
          </a:xfrm>
          <a:prstGeom prst="rect">
            <a:avLst/>
          </a:prstGeom>
        </p:spPr>
      </p:pic>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creenshot&#10;&#10;Description automatically generated">
            <a:extLst>
              <a:ext uri="{FF2B5EF4-FFF2-40B4-BE49-F238E27FC236}">
                <a16:creationId xmlns:a16="http://schemas.microsoft.com/office/drawing/2014/main" id="{83E05649-5F4E-42A9-87F6-DE22D866062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 name="Rectangle: Rounded Corners 1">
            <a:extLst>
              <a:ext uri="{FF2B5EF4-FFF2-40B4-BE49-F238E27FC236}">
                <a16:creationId xmlns:a16="http://schemas.microsoft.com/office/drawing/2014/main" id="{0E9E8287-C544-4F18-9B9A-7B6A6BE6066D}"/>
              </a:ext>
            </a:extLst>
          </p:cNvPr>
          <p:cNvSpPr/>
          <p:nvPr/>
        </p:nvSpPr>
        <p:spPr>
          <a:xfrm>
            <a:off x="783771" y="5910607"/>
            <a:ext cx="5373189" cy="947384"/>
          </a:xfrm>
          <a:prstGeom prst="roundRect">
            <a:avLst/>
          </a:prstGeom>
          <a:gradFill>
            <a:gsLst>
              <a:gs pos="67000">
                <a:srgbClr val="C21010"/>
              </a:gs>
              <a:gs pos="10000">
                <a:srgbClr val="D25736"/>
              </a:gs>
              <a:gs pos="100000">
                <a:srgbClr val="D25736"/>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1B6BCDC-E859-480D-A537-86AE395DFD35}"/>
              </a:ext>
            </a:extLst>
          </p:cNvPr>
          <p:cNvSpPr txBox="1"/>
          <p:nvPr/>
        </p:nvSpPr>
        <p:spPr>
          <a:xfrm flipH="1">
            <a:off x="1175408" y="6061133"/>
            <a:ext cx="4309464" cy="646331"/>
          </a:xfrm>
          <a:prstGeom prst="rect">
            <a:avLst/>
          </a:prstGeom>
          <a:noFill/>
        </p:spPr>
        <p:txBody>
          <a:bodyPr wrap="square" rtlCol="0">
            <a:spAutoFit/>
          </a:bodyPr>
          <a:lstStyle/>
          <a:p>
            <a:r>
              <a:rPr lang="en-US" b="1" dirty="0">
                <a:solidFill>
                  <a:schemeClr val="bg1"/>
                </a:solidFill>
                <a:latin typeface="Franklin Gothic Book" panose="020B0503020102020204" pitchFamily="34" charset="0"/>
              </a:rPr>
              <a:t>Climbing crossbraces is a violation of OSHA regulations</a:t>
            </a:r>
          </a:p>
        </p:txBody>
      </p:sp>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6-OSHA-Scaffold-Violation-3-01.png"/>
          <p:cNvPicPr>
            <a:picLocks noChangeAspect="1"/>
          </p:cNvPicPr>
          <p:nvPr/>
        </p:nvPicPr>
        <p:blipFill>
          <a:blip r:embed="rId3"/>
          <a:stretch>
            <a:fillRect/>
          </a:stretch>
        </p:blipFill>
        <p:spPr>
          <a:xfrm>
            <a:off x="-276670" y="0"/>
            <a:ext cx="12570270" cy="6858000"/>
          </a:xfrm>
          <a:prstGeom prst="rect">
            <a:avLst/>
          </a:prstGeom>
        </p:spPr>
      </p:pic>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6-OSHA-Scaffold-Violation-4.jpg"/>
          <p:cNvPicPr>
            <a:picLocks noChangeAspect="1"/>
          </p:cNvPicPr>
          <p:nvPr/>
        </p:nvPicPr>
        <p:blipFill>
          <a:blip r:embed="rId3"/>
          <a:stretch>
            <a:fillRect/>
          </a:stretch>
        </p:blipFill>
        <p:spPr>
          <a:xfrm>
            <a:off x="-152400" y="1"/>
            <a:ext cx="12369800" cy="6883400"/>
          </a:xfrm>
          <a:prstGeom prst="rect">
            <a:avLst/>
          </a:prstGeom>
        </p:spPr>
      </p:pic>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6-OSHA-Scaffold-Violation-5.jpg"/>
          <p:cNvPicPr>
            <a:picLocks noChangeAspect="1"/>
          </p:cNvPicPr>
          <p:nvPr/>
        </p:nvPicPr>
        <p:blipFill>
          <a:blip r:embed="rId3"/>
          <a:stretch>
            <a:fillRect/>
          </a:stretch>
        </p:blipFill>
        <p:spPr>
          <a:xfrm>
            <a:off x="-378270" y="0"/>
            <a:ext cx="12570270" cy="6858000"/>
          </a:xfrm>
          <a:prstGeom prst="rect">
            <a:avLst/>
          </a:prstGeom>
        </p:spPr>
      </p:pic>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022350" y="273050"/>
            <a:ext cx="2984500" cy="266700"/>
          </a:xfrm>
          <a:prstGeom prst="rect">
            <a:avLst/>
          </a:prstGeom>
        </p:spPr>
      </p:pic>
      <p:pic>
        <p:nvPicPr>
          <p:cNvPr id="4" name="Picture 3"/>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381000" y="184150"/>
            <a:ext cx="635000" cy="774700"/>
          </a:xfrm>
          <a:prstGeom prst="rect">
            <a:avLst/>
          </a:prstGeom>
        </p:spPr>
      </p:pic>
      <p:pic>
        <p:nvPicPr>
          <p:cNvPr id="5" name="Picture 4"/>
          <p:cNvPicPr>
            <a:picLocks noChangeAspect="1"/>
          </p:cNvPicPr>
          <p:nvPr/>
        </p:nvPicPr>
        <p:blipFill>
          <a:blip r:embed="rId7"/>
          <a:stretch>
            <a:fillRect/>
          </a:stretch>
        </p:blipFill>
        <p:spPr>
          <a:xfrm>
            <a:off x="0" y="-2619248"/>
            <a:ext cx="12192000" cy="9477248"/>
          </a:xfrm>
          <a:prstGeom prst="rect">
            <a:avLst/>
          </a:prstGeom>
        </p:spPr>
      </p:pic>
      <p:sp>
        <p:nvSpPr>
          <p:cNvPr id="8" name="Rectangle 7"/>
          <p:cNvSpPr/>
          <p:nvPr/>
        </p:nvSpPr>
        <p:spPr>
          <a:xfrm>
            <a:off x="0" y="-431800"/>
            <a:ext cx="254000" cy="431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0" y="-266700"/>
            <a:ext cx="3416300" cy="1066800"/>
          </a:xfrm>
          <a:prstGeom prst="rect">
            <a:avLst/>
          </a:prstGeom>
          <a:solidFill>
            <a:schemeClr val="tx1">
              <a:lumMod val="50000"/>
              <a:lumOff val="50000"/>
              <a:alpha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Learning Activity ICON.psd"/>
          <p:cNvPicPr>
            <a:picLocks noChangeAspect="1"/>
          </p:cNvPicPr>
          <p:nvPr/>
        </p:nvPicPr>
        <p:blipFill>
          <a:blip r:embed="rId8"/>
          <a:stretch>
            <a:fillRect/>
          </a:stretch>
        </p:blipFill>
        <p:spPr>
          <a:xfrm>
            <a:off x="213121" y="-175150"/>
            <a:ext cx="650479" cy="719631"/>
          </a:xfrm>
          <a:prstGeom prst="rect">
            <a:avLst/>
          </a:prstGeom>
        </p:spPr>
      </p:pic>
      <p:sp>
        <p:nvSpPr>
          <p:cNvPr id="11" name="TextBox 10"/>
          <p:cNvSpPr txBox="1"/>
          <p:nvPr/>
        </p:nvSpPr>
        <p:spPr>
          <a:xfrm>
            <a:off x="952500" y="0"/>
            <a:ext cx="4775200" cy="369332"/>
          </a:xfrm>
          <a:prstGeom prst="rect">
            <a:avLst/>
          </a:prstGeom>
          <a:noFill/>
        </p:spPr>
        <p:txBody>
          <a:bodyPr wrap="square" rtlCol="0">
            <a:spAutoFit/>
          </a:bodyPr>
          <a:lstStyle/>
          <a:p>
            <a:r>
              <a:rPr lang="en-US" dirty="0">
                <a:solidFill>
                  <a:schemeClr val="bg1"/>
                </a:solidFill>
              </a:rPr>
              <a:t>LEARNING ACTIVITY</a:t>
            </a: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342728" y="1058944"/>
            <a:ext cx="5494713" cy="830997"/>
          </a:xfrm>
          <a:prstGeom prst="rect">
            <a:avLst/>
          </a:prstGeom>
          <a:noFill/>
        </p:spPr>
        <p:txBody>
          <a:bodyPr wrap="none" rtlCol="0">
            <a:spAutoFit/>
          </a:bodyPr>
          <a:lstStyle/>
          <a:p>
            <a:r>
              <a:rPr lang="id-ID" sz="4800" cap="all" dirty="0">
                <a:solidFill>
                  <a:schemeClr val="tx2"/>
                </a:solidFill>
                <a:latin typeface="+mj-lt"/>
              </a:rPr>
              <a:t>COURSE AGENDA</a:t>
            </a:r>
            <a:endParaRPr lang="en-US" sz="4800" cap="all" dirty="0">
              <a:solidFill>
                <a:schemeClr val="tx2"/>
              </a:solidFill>
              <a:latin typeface="+mj-lt"/>
            </a:endParaRPr>
          </a:p>
        </p:txBody>
      </p:sp>
      <p:cxnSp>
        <p:nvCxnSpPr>
          <p:cNvPr id="11" name="Straight Connector 10"/>
          <p:cNvCxnSpPr/>
          <p:nvPr/>
        </p:nvCxnSpPr>
        <p:spPr>
          <a:xfrm>
            <a:off x="6096000" y="2102176"/>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2" name="Isosceles Triangle 1"/>
          <p:cNvSpPr/>
          <p:nvPr/>
        </p:nvSpPr>
        <p:spPr>
          <a:xfrm rot="10800000">
            <a:off x="5964025" y="1973474"/>
            <a:ext cx="263951" cy="155809"/>
          </a:xfrm>
          <a:prstGeom prst="triangle">
            <a:avLst/>
          </a:prstGeom>
          <a:solidFill>
            <a:srgbClr val="93F300"/>
          </a:solidFill>
          <a:ln>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Oval 3"/>
          <p:cNvSpPr/>
          <p:nvPr/>
        </p:nvSpPr>
        <p:spPr>
          <a:xfrm>
            <a:off x="6039439" y="3366931"/>
            <a:ext cx="113122" cy="113122"/>
          </a:xfrm>
          <a:prstGeom prst="ellipse">
            <a:avLst/>
          </a:prstGeom>
          <a:solidFill>
            <a:schemeClr val="accent1"/>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10" name="Straight Connector 9"/>
          <p:cNvCxnSpPr/>
          <p:nvPr/>
        </p:nvCxnSpPr>
        <p:spPr>
          <a:xfrm>
            <a:off x="5514680" y="3442346"/>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096000" y="3488801"/>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6039439" y="4753556"/>
            <a:ext cx="113122" cy="113122"/>
          </a:xfrm>
          <a:prstGeom prst="ellipse">
            <a:avLst/>
          </a:prstGeom>
          <a:solidFill>
            <a:schemeClr val="accent2"/>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29" name="Straight Connector 28"/>
          <p:cNvCxnSpPr/>
          <p:nvPr/>
        </p:nvCxnSpPr>
        <p:spPr>
          <a:xfrm>
            <a:off x="6177961" y="4803571"/>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096000" y="4866678"/>
            <a:ext cx="0" cy="1991322"/>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877788" y="2999381"/>
            <a:ext cx="3567265" cy="492443"/>
          </a:xfrm>
          <a:prstGeom prst="rect">
            <a:avLst/>
          </a:prstGeom>
          <a:noFill/>
        </p:spPr>
        <p:txBody>
          <a:bodyPr wrap="none" rtlCol="0">
            <a:spAutoFit/>
          </a:bodyPr>
          <a:lstStyle/>
          <a:p>
            <a:r>
              <a:rPr lang="id-ID" sz="2600" cap="all" dirty="0">
                <a:solidFill>
                  <a:srgbClr val="595959"/>
                </a:solidFill>
                <a:latin typeface="+mj-lt"/>
              </a:rPr>
              <a:t>Types of Scaffolds</a:t>
            </a:r>
          </a:p>
        </p:txBody>
      </p:sp>
      <p:grpSp>
        <p:nvGrpSpPr>
          <p:cNvPr id="44" name="Group 43"/>
          <p:cNvGrpSpPr/>
          <p:nvPr/>
        </p:nvGrpSpPr>
        <p:grpSpPr>
          <a:xfrm>
            <a:off x="4479321" y="2952092"/>
            <a:ext cx="1028700" cy="1584097"/>
            <a:chOff x="4479321" y="2952092"/>
            <a:chExt cx="1028700" cy="1584097"/>
          </a:xfrm>
        </p:grpSpPr>
        <p:sp>
          <p:nvSpPr>
            <p:cNvPr id="30" name="Rounded Rectangle 29"/>
            <p:cNvSpPr/>
            <p:nvPr/>
          </p:nvSpPr>
          <p:spPr>
            <a:xfrm>
              <a:off x="4479321" y="2952092"/>
              <a:ext cx="1028700" cy="1016000"/>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4758002" y="3089639"/>
              <a:ext cx="457200" cy="1446550"/>
            </a:xfrm>
            <a:prstGeom prst="rect">
              <a:avLst/>
            </a:prstGeom>
            <a:noFill/>
          </p:spPr>
          <p:txBody>
            <a:bodyPr wrap="square" rtlCol="0">
              <a:spAutoFit/>
            </a:bodyPr>
            <a:lstStyle/>
            <a:p>
              <a:r>
                <a:rPr lang="en-US" sz="4400" dirty="0">
                  <a:solidFill>
                    <a:schemeClr val="bg1"/>
                  </a:solidFill>
                </a:rPr>
                <a:t>1</a:t>
              </a:r>
            </a:p>
          </p:txBody>
        </p:sp>
      </p:grpSp>
      <p:sp>
        <p:nvSpPr>
          <p:cNvPr id="20" name="TextBox 19"/>
          <p:cNvSpPr txBox="1"/>
          <p:nvPr/>
        </p:nvSpPr>
        <p:spPr>
          <a:xfrm>
            <a:off x="7743803" y="4504208"/>
            <a:ext cx="3473652" cy="492443"/>
          </a:xfrm>
          <a:prstGeom prst="rect">
            <a:avLst/>
          </a:prstGeom>
          <a:noFill/>
        </p:spPr>
        <p:txBody>
          <a:bodyPr wrap="none" rtlCol="0">
            <a:spAutoFit/>
          </a:bodyPr>
          <a:lstStyle/>
          <a:p>
            <a:pPr algn="r"/>
            <a:r>
              <a:rPr lang="id-ID" sz="2600" cap="all" dirty="0">
                <a:solidFill>
                  <a:srgbClr val="595959"/>
                </a:solidFill>
                <a:latin typeface="+mj-lt"/>
              </a:rPr>
              <a:t>Scaffold Hazards</a:t>
            </a:r>
          </a:p>
        </p:txBody>
      </p:sp>
      <p:grpSp>
        <p:nvGrpSpPr>
          <p:cNvPr id="21" name="Group 20"/>
          <p:cNvGrpSpPr/>
          <p:nvPr/>
        </p:nvGrpSpPr>
        <p:grpSpPr>
          <a:xfrm>
            <a:off x="6700274" y="4250098"/>
            <a:ext cx="1320800" cy="1016000"/>
            <a:chOff x="4495800" y="787400"/>
            <a:chExt cx="1320800" cy="1016000"/>
          </a:xfrm>
        </p:grpSpPr>
        <p:sp>
          <p:nvSpPr>
            <p:cNvPr id="23" name="Rounded Rectangle 22"/>
            <p:cNvSpPr/>
            <p:nvPr/>
          </p:nvSpPr>
          <p:spPr>
            <a:xfrm>
              <a:off x="4495800" y="787400"/>
              <a:ext cx="1028700" cy="1016000"/>
            </a:xfrm>
            <a:prstGeom prst="round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4749800" y="876300"/>
              <a:ext cx="1066800" cy="769441"/>
            </a:xfrm>
            <a:prstGeom prst="rect">
              <a:avLst/>
            </a:prstGeom>
            <a:noFill/>
          </p:spPr>
          <p:txBody>
            <a:bodyPr wrap="square" rtlCol="0">
              <a:spAutoFit/>
            </a:bodyPr>
            <a:lstStyle/>
            <a:p>
              <a:r>
                <a:rPr lang="en-US" sz="4400" dirty="0">
                  <a:solidFill>
                    <a:srgbClr val="FFFFFF"/>
                  </a:solidFill>
                </a:rPr>
                <a:t>2</a:t>
              </a:r>
            </a:p>
          </p:txBody>
        </p:sp>
      </p:grpSp>
      <p:sp>
        <p:nvSpPr>
          <p:cNvPr id="34" name="TextBox 33"/>
          <p:cNvSpPr txBox="1"/>
          <p:nvPr/>
        </p:nvSpPr>
        <p:spPr>
          <a:xfrm>
            <a:off x="914400" y="3403600"/>
            <a:ext cx="3416300" cy="1323439"/>
          </a:xfrm>
          <a:prstGeom prst="rect">
            <a:avLst/>
          </a:prstGeom>
          <a:noFill/>
        </p:spPr>
        <p:txBody>
          <a:bodyPr wrap="square" rtlCol="0">
            <a:spAutoFit/>
          </a:bodyPr>
          <a:lstStyle/>
          <a:p>
            <a:pPr algn="just"/>
            <a:r>
              <a:rPr lang="en-US" sz="1600" dirty="0">
                <a:solidFill>
                  <a:srgbClr val="595959"/>
                </a:solidFill>
              </a:rPr>
              <a:t>Recognize and identify types of  supported scaffolds, describe their typical uses and list advantages and disadvantages of each.</a:t>
            </a:r>
          </a:p>
        </p:txBody>
      </p:sp>
      <p:sp>
        <p:nvSpPr>
          <p:cNvPr id="35" name="Rectangle 34"/>
          <p:cNvSpPr/>
          <p:nvPr/>
        </p:nvSpPr>
        <p:spPr>
          <a:xfrm>
            <a:off x="7847004" y="5036578"/>
            <a:ext cx="3455996" cy="1077218"/>
          </a:xfrm>
          <a:prstGeom prst="rect">
            <a:avLst/>
          </a:prstGeom>
        </p:spPr>
        <p:txBody>
          <a:bodyPr wrap="square">
            <a:spAutoFit/>
          </a:bodyPr>
          <a:lstStyle/>
          <a:p>
            <a:pPr algn="just"/>
            <a:r>
              <a:rPr lang="en-US" sz="1600" dirty="0">
                <a:solidFill>
                  <a:srgbClr val="595959"/>
                </a:solidFill>
              </a:rPr>
              <a:t>Describe the five most common scaffold hazards and explain your responsibilities in relation to  Regulations, Codes &amp; Standards.</a:t>
            </a:r>
            <a:endParaRPr lang="id-ID" sz="1600" dirty="0">
              <a:solidFill>
                <a:srgbClr val="595959"/>
              </a:solidFill>
            </a:endParaRPr>
          </a:p>
        </p:txBody>
      </p:sp>
    </p:spTree>
    <p:extLst>
      <p:ext uri="{BB962C8B-B14F-4D97-AF65-F5344CB8AC3E}">
        <p14:creationId xmlns:p14="http://schemas.microsoft.com/office/powerpoint/2010/main" val="17023949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anim calcmode="lin" valueType="num">
                                      <p:cBhvr>
                                        <p:cTn id="11" dur="500" fill="hold"/>
                                        <p:tgtEl>
                                          <p:spTgt spid="2"/>
                                        </p:tgtEl>
                                        <p:attrNameLst>
                                          <p:attrName>ppt_x</p:attrName>
                                        </p:attrNameLst>
                                      </p:cBhvr>
                                      <p:tavLst>
                                        <p:tav tm="0">
                                          <p:val>
                                            <p:strVal val="#ppt_x"/>
                                          </p:val>
                                        </p:tav>
                                        <p:tav tm="100000">
                                          <p:val>
                                            <p:strVal val="#ppt_x"/>
                                          </p:val>
                                        </p:tav>
                                      </p:tavLst>
                                    </p:anim>
                                    <p:anim calcmode="lin" valueType="num">
                                      <p:cBhvr>
                                        <p:cTn id="12" dur="500" fill="hold"/>
                                        <p:tgtEl>
                                          <p:spTgt spid="2"/>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right)">
                                      <p:cBhvr>
                                        <p:cTn id="26" dur="500"/>
                                        <p:tgtEl>
                                          <p:spTgt spid="10"/>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childTnLst>
                          </p:cTn>
                        </p:par>
                        <p:par>
                          <p:cTn id="37" fill="hold">
                            <p:stCondLst>
                              <p:cond delay="2500"/>
                            </p:stCondLst>
                            <p:childTnLst>
                              <p:par>
                                <p:cTn id="38" presetID="22" presetClass="entr" presetSubtype="1" fill="hold"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up)">
                                      <p:cBhvr>
                                        <p:cTn id="40" dur="500"/>
                                        <p:tgtEl>
                                          <p:spTgt spid="27"/>
                                        </p:tgtEl>
                                      </p:cBhvr>
                                    </p:animEffect>
                                  </p:childTnLst>
                                </p:cTn>
                              </p:par>
                            </p:childTnLst>
                          </p:cTn>
                        </p:par>
                        <p:par>
                          <p:cTn id="41" fill="hold">
                            <p:stCondLst>
                              <p:cond delay="3000"/>
                            </p:stCondLst>
                            <p:childTnLst>
                              <p:par>
                                <p:cTn id="42" presetID="53" presetClass="entr" presetSubtype="16" fill="hold" grpId="0" nodeType="after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p:cTn id="44" dur="500" fill="hold"/>
                                        <p:tgtEl>
                                          <p:spTgt spid="28"/>
                                        </p:tgtEl>
                                        <p:attrNameLst>
                                          <p:attrName>ppt_w</p:attrName>
                                        </p:attrNameLst>
                                      </p:cBhvr>
                                      <p:tavLst>
                                        <p:tav tm="0">
                                          <p:val>
                                            <p:fltVal val="0"/>
                                          </p:val>
                                        </p:tav>
                                        <p:tav tm="100000">
                                          <p:val>
                                            <p:strVal val="#ppt_w"/>
                                          </p:val>
                                        </p:tav>
                                      </p:tavLst>
                                    </p:anim>
                                    <p:anim calcmode="lin" valueType="num">
                                      <p:cBhvr>
                                        <p:cTn id="45" dur="500" fill="hold"/>
                                        <p:tgtEl>
                                          <p:spTgt spid="28"/>
                                        </p:tgtEl>
                                        <p:attrNameLst>
                                          <p:attrName>ppt_h</p:attrName>
                                        </p:attrNameLst>
                                      </p:cBhvr>
                                      <p:tavLst>
                                        <p:tav tm="0">
                                          <p:val>
                                            <p:fltVal val="0"/>
                                          </p:val>
                                        </p:tav>
                                        <p:tav tm="100000">
                                          <p:val>
                                            <p:strVal val="#ppt_h"/>
                                          </p:val>
                                        </p:tav>
                                      </p:tavLst>
                                    </p:anim>
                                    <p:animEffect transition="in" filter="fade">
                                      <p:cBhvr>
                                        <p:cTn id="46" dur="500"/>
                                        <p:tgtEl>
                                          <p:spTgt spid="28"/>
                                        </p:tgtEl>
                                      </p:cBhvr>
                                    </p:animEffect>
                                  </p:childTnLst>
                                </p:cTn>
                              </p:par>
                            </p:childTnLst>
                          </p:cTn>
                        </p:par>
                        <p:par>
                          <p:cTn id="47" fill="hold">
                            <p:stCondLst>
                              <p:cond delay="3500"/>
                            </p:stCondLst>
                            <p:childTnLst>
                              <p:par>
                                <p:cTn id="48" presetID="22" presetClass="entr" presetSubtype="8" fill="hold" nodeType="after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left)">
                                      <p:cBhvr>
                                        <p:cTn id="50" dur="500"/>
                                        <p:tgtEl>
                                          <p:spTgt spid="29"/>
                                        </p:tgtEl>
                                      </p:cBhvr>
                                    </p:animEffect>
                                  </p:childTnLst>
                                </p:cTn>
                              </p:par>
                            </p:childTnLst>
                          </p:cTn>
                        </p:par>
                        <p:par>
                          <p:cTn id="51" fill="hold">
                            <p:stCondLst>
                              <p:cond delay="4000"/>
                            </p:stCondLst>
                            <p:childTnLst>
                              <p:par>
                                <p:cTn id="52" presetID="10" presetClass="entr" presetSubtype="0" fill="hold" nodeType="after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500"/>
                                        <p:tgtEl>
                                          <p:spTgt spid="35"/>
                                        </p:tgtEl>
                                      </p:cBhvr>
                                    </p:animEffect>
                                  </p:childTnLst>
                                </p:cTn>
                              </p:par>
                            </p:childTnLst>
                          </p:cTn>
                        </p:par>
                        <p:par>
                          <p:cTn id="61" fill="hold">
                            <p:stCondLst>
                              <p:cond delay="4500"/>
                            </p:stCondLst>
                            <p:childTnLst>
                              <p:par>
                                <p:cTn id="62" presetID="22" presetClass="entr" presetSubtype="1" fill="hold" nodeType="after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wipe(up)">
                                      <p:cBhvr>
                                        <p:cTn id="6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4" grpId="0" animBg="1"/>
      <p:bldP spid="28" grpId="0" animBg="1"/>
      <p:bldP spid="37" grpId="0"/>
      <p:bldP spid="20" grpId="0"/>
      <p:bldP spid="34" grpId="0"/>
      <p:bldP spid="3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1792882" y="490259"/>
            <a:ext cx="3475531" cy="830997"/>
          </a:xfrm>
          <a:prstGeom prst="rect">
            <a:avLst/>
          </a:prstGeom>
          <a:noFill/>
        </p:spPr>
        <p:txBody>
          <a:bodyPr wrap="none" rtlCol="0">
            <a:spAutoFit/>
          </a:bodyPr>
          <a:lstStyle/>
          <a:p>
            <a:pPr algn="ctr"/>
            <a:r>
              <a:rPr lang="id-ID" sz="4800" cap="all" dirty="0">
                <a:solidFill>
                  <a:srgbClr val="44546A"/>
                </a:solidFill>
                <a:latin typeface="+mj-lt"/>
              </a:rPr>
              <a:t>Key Points </a:t>
            </a:r>
            <a:endParaRPr lang="en-US" sz="4800" cap="all" dirty="0">
              <a:solidFill>
                <a:srgbClr val="44546A"/>
              </a:solidFill>
              <a:latin typeface="+mj-lt"/>
            </a:endParaRPr>
          </a:p>
        </p:txBody>
      </p:sp>
      <p:sp>
        <p:nvSpPr>
          <p:cNvPr id="13" name="TextBox 12"/>
          <p:cNvSpPr txBox="1"/>
          <p:nvPr/>
        </p:nvSpPr>
        <p:spPr>
          <a:xfrm>
            <a:off x="2946400" y="3124200"/>
            <a:ext cx="45719" cy="369332"/>
          </a:xfrm>
          <a:prstGeom prst="rect">
            <a:avLst/>
          </a:prstGeom>
          <a:noFill/>
        </p:spPr>
        <p:txBody>
          <a:bodyPr wrap="square" rtlCol="0">
            <a:spAutoFit/>
          </a:bodyPr>
          <a:lstStyle/>
          <a:p>
            <a:endParaRPr lang="en-US" dirty="0"/>
          </a:p>
        </p:txBody>
      </p:sp>
      <p:sp>
        <p:nvSpPr>
          <p:cNvPr id="15" name="TextBox 14"/>
          <p:cNvSpPr txBox="1"/>
          <p:nvPr/>
        </p:nvSpPr>
        <p:spPr>
          <a:xfrm>
            <a:off x="2006600" y="1524000"/>
            <a:ext cx="9309100" cy="4339650"/>
          </a:xfrm>
          <a:prstGeom prst="rect">
            <a:avLst/>
          </a:prstGeom>
          <a:noFill/>
        </p:spPr>
        <p:txBody>
          <a:bodyPr wrap="square" rtlCol="0">
            <a:spAutoFit/>
          </a:bodyPr>
          <a:lstStyle/>
          <a:p>
            <a:pPr>
              <a:spcAft>
                <a:spcPts val="2400"/>
              </a:spcAft>
              <a:buFont typeface="Arial"/>
              <a:buChar char="•"/>
            </a:pPr>
            <a:r>
              <a:rPr lang="en-US" sz="2400" dirty="0">
                <a:solidFill>
                  <a:srgbClr val="595959"/>
                </a:solidFill>
              </a:rPr>
              <a:t> Workers positioned above the ground are </a:t>
            </a:r>
            <a:r>
              <a:rPr lang="en-US" sz="2400" cap="all" dirty="0">
                <a:solidFill>
                  <a:srgbClr val="595959"/>
                </a:solidFill>
              </a:rPr>
              <a:t>exposed to possible falls</a:t>
            </a:r>
            <a:r>
              <a:rPr lang="en-US" sz="2400" dirty="0">
                <a:solidFill>
                  <a:srgbClr val="595959"/>
                </a:solidFill>
              </a:rPr>
              <a:t>. </a:t>
            </a:r>
          </a:p>
          <a:p>
            <a:pPr>
              <a:spcAft>
                <a:spcPts val="2400"/>
              </a:spcAft>
              <a:buFont typeface="Arial"/>
              <a:buChar char="•"/>
            </a:pPr>
            <a:r>
              <a:rPr lang="en-US" sz="2400" dirty="0">
                <a:solidFill>
                  <a:srgbClr val="595959"/>
                </a:solidFill>
              </a:rPr>
              <a:t> One method of fall protection on scaffolds is the use of a </a:t>
            </a:r>
            <a:r>
              <a:rPr lang="en-US" sz="2400" cap="all" dirty="0">
                <a:solidFill>
                  <a:srgbClr val="595959"/>
                </a:solidFill>
              </a:rPr>
              <a:t>guardrail system</a:t>
            </a:r>
            <a:r>
              <a:rPr lang="en-US" sz="2400" dirty="0">
                <a:solidFill>
                  <a:srgbClr val="595959"/>
                </a:solidFill>
              </a:rPr>
              <a:t>. </a:t>
            </a:r>
          </a:p>
          <a:p>
            <a:pPr>
              <a:spcAft>
                <a:spcPts val="2400"/>
              </a:spcAft>
              <a:buFont typeface="Arial"/>
              <a:buChar char="•"/>
            </a:pPr>
            <a:r>
              <a:rPr lang="en-US" sz="2400" dirty="0">
                <a:solidFill>
                  <a:srgbClr val="595959"/>
                </a:solidFill>
              </a:rPr>
              <a:t> A guardrail is a barrier consisting of </a:t>
            </a:r>
            <a:r>
              <a:rPr lang="en-US" sz="2400" cap="all" dirty="0" err="1">
                <a:solidFill>
                  <a:srgbClr val="595959"/>
                </a:solidFill>
              </a:rPr>
              <a:t>toprails</a:t>
            </a:r>
            <a:r>
              <a:rPr lang="en-US" sz="2400" cap="all" dirty="0">
                <a:solidFill>
                  <a:srgbClr val="595959"/>
                </a:solidFill>
              </a:rPr>
              <a:t>, </a:t>
            </a:r>
            <a:r>
              <a:rPr lang="en-US" sz="2400" cap="all" dirty="0" err="1">
                <a:solidFill>
                  <a:srgbClr val="595959"/>
                </a:solidFill>
              </a:rPr>
              <a:t>midrails</a:t>
            </a:r>
            <a:r>
              <a:rPr lang="en-US" sz="2400" dirty="0">
                <a:solidFill>
                  <a:srgbClr val="595959"/>
                </a:solidFill>
              </a:rPr>
              <a:t> and </a:t>
            </a:r>
            <a:r>
              <a:rPr lang="en-US" sz="2400" cap="all" dirty="0">
                <a:solidFill>
                  <a:srgbClr val="595959"/>
                </a:solidFill>
              </a:rPr>
              <a:t>posts</a:t>
            </a:r>
            <a:r>
              <a:rPr lang="en-US" sz="2400" dirty="0">
                <a:solidFill>
                  <a:srgbClr val="595959"/>
                </a:solidFill>
              </a:rPr>
              <a:t>, erected to prevent workers from falling to lower levels. </a:t>
            </a:r>
          </a:p>
          <a:p>
            <a:pPr>
              <a:spcAft>
                <a:spcPts val="2400"/>
              </a:spcAft>
              <a:buFont typeface="Arial"/>
              <a:buChar char="•"/>
            </a:pPr>
            <a:r>
              <a:rPr lang="en-US" sz="2400" dirty="0">
                <a:solidFill>
                  <a:srgbClr val="595959"/>
                </a:solidFill>
              </a:rPr>
              <a:t> </a:t>
            </a:r>
            <a:r>
              <a:rPr lang="en-US" sz="2400" cap="all" dirty="0" err="1">
                <a:solidFill>
                  <a:srgbClr val="595959"/>
                </a:solidFill>
              </a:rPr>
              <a:t>Toeboards</a:t>
            </a:r>
            <a:r>
              <a:rPr lang="en-US" sz="2400" dirty="0">
                <a:solidFill>
                  <a:srgbClr val="595959"/>
                </a:solidFill>
              </a:rPr>
              <a:t> prevent materials or tools from accidentally being kicked or dropped off the work platform. They also keep workers’ feet from slipping over the edge. </a:t>
            </a:r>
          </a:p>
        </p:txBody>
      </p:sp>
      <p:sp>
        <p:nvSpPr>
          <p:cNvPr id="10" name="Rounded Rectangle 9"/>
          <p:cNvSpPr/>
          <p:nvPr/>
        </p:nvSpPr>
        <p:spPr>
          <a:xfrm>
            <a:off x="279400" y="266700"/>
            <a:ext cx="1371600" cy="1333500"/>
          </a:xfrm>
          <a:prstGeom prst="round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2"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pic>
        <p:nvPicPr>
          <p:cNvPr id="16" name="Picture 15"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7" name="Straight Connector 1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52947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53"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2000" fill="hold"/>
                                        <p:tgtEl>
                                          <p:spTgt spid="2"/>
                                        </p:tgtEl>
                                        <p:attrNameLst>
                                          <p:attrName>ppt_w</p:attrName>
                                        </p:attrNameLst>
                                      </p:cBhvr>
                                      <p:tavLst>
                                        <p:tav tm="0">
                                          <p:val>
                                            <p:fltVal val="0"/>
                                          </p:val>
                                        </p:tav>
                                        <p:tav tm="100000">
                                          <p:val>
                                            <p:strVal val="#ppt_w"/>
                                          </p:val>
                                        </p:tav>
                                      </p:tavLst>
                                    </p:anim>
                                    <p:anim calcmode="lin" valueType="num">
                                      <p:cBhvr>
                                        <p:cTn id="16" dur="2000" fill="hold"/>
                                        <p:tgtEl>
                                          <p:spTgt spid="2"/>
                                        </p:tgtEl>
                                        <p:attrNameLst>
                                          <p:attrName>ppt_h</p:attrName>
                                        </p:attrNameLst>
                                      </p:cBhvr>
                                      <p:tavLst>
                                        <p:tav tm="0">
                                          <p:val>
                                            <p:fltVal val="0"/>
                                          </p:val>
                                        </p:tav>
                                        <p:tav tm="100000">
                                          <p:val>
                                            <p:strVal val="#ppt_h"/>
                                          </p:val>
                                        </p:tav>
                                      </p:tavLst>
                                    </p:anim>
                                    <p:animEffect transition="in" filter="fade">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1816100" y="528359"/>
            <a:ext cx="3530600" cy="830997"/>
          </a:xfrm>
          <a:prstGeom prst="rect">
            <a:avLst/>
          </a:prstGeom>
          <a:noFill/>
        </p:spPr>
        <p:txBody>
          <a:bodyPr wrap="square" rtlCol="0">
            <a:spAutoFit/>
          </a:bodyPr>
          <a:lstStyle/>
          <a:p>
            <a:pPr algn="ctr"/>
            <a:r>
              <a:rPr lang="id-ID" sz="4800" cap="all" dirty="0">
                <a:solidFill>
                  <a:schemeClr val="tx2"/>
                </a:solidFill>
                <a:latin typeface="+mj-lt"/>
              </a:rPr>
              <a:t>Key Points</a:t>
            </a:r>
            <a:endParaRPr lang="en-US" sz="4800" dirty="0">
              <a:solidFill>
                <a:schemeClr val="tx2"/>
              </a:solidFill>
              <a:latin typeface="+mj-lt"/>
            </a:endParaRPr>
          </a:p>
        </p:txBody>
      </p:sp>
      <p:sp>
        <p:nvSpPr>
          <p:cNvPr id="13" name="TextBox 12"/>
          <p:cNvSpPr txBox="1"/>
          <p:nvPr/>
        </p:nvSpPr>
        <p:spPr>
          <a:xfrm>
            <a:off x="2946400" y="3124200"/>
            <a:ext cx="45719" cy="369332"/>
          </a:xfrm>
          <a:prstGeom prst="rect">
            <a:avLst/>
          </a:prstGeom>
          <a:noFill/>
        </p:spPr>
        <p:txBody>
          <a:bodyPr wrap="square" rtlCol="0">
            <a:spAutoFit/>
          </a:bodyPr>
          <a:lstStyle/>
          <a:p>
            <a:endParaRPr lang="en-US" dirty="0"/>
          </a:p>
        </p:txBody>
      </p:sp>
      <p:sp>
        <p:nvSpPr>
          <p:cNvPr id="15" name="TextBox 14"/>
          <p:cNvSpPr txBox="1"/>
          <p:nvPr/>
        </p:nvSpPr>
        <p:spPr>
          <a:xfrm>
            <a:off x="1930400" y="1536700"/>
            <a:ext cx="9334500" cy="3970318"/>
          </a:xfrm>
          <a:prstGeom prst="rect">
            <a:avLst/>
          </a:prstGeom>
          <a:noFill/>
        </p:spPr>
        <p:txBody>
          <a:bodyPr wrap="square" rtlCol="0">
            <a:spAutoFit/>
          </a:bodyPr>
          <a:lstStyle/>
          <a:p>
            <a:pPr>
              <a:spcAft>
                <a:spcPts val="2400"/>
              </a:spcAft>
              <a:buFont typeface="Arial"/>
              <a:buChar char="•"/>
            </a:pPr>
            <a:r>
              <a:rPr lang="en-US" sz="2400" dirty="0">
                <a:solidFill>
                  <a:srgbClr val="595959"/>
                </a:solidFill>
              </a:rPr>
              <a:t> Guardrail systems are required </a:t>
            </a:r>
            <a:r>
              <a:rPr lang="en-US" sz="2400" cap="all" dirty="0">
                <a:solidFill>
                  <a:srgbClr val="595959"/>
                </a:solidFill>
              </a:rPr>
              <a:t>on all open sides and ends of working platforms</a:t>
            </a:r>
            <a:r>
              <a:rPr lang="en-US" sz="2400" dirty="0">
                <a:solidFill>
                  <a:srgbClr val="595959"/>
                </a:solidFill>
              </a:rPr>
              <a:t> unless an alternate fall prevention system is used. </a:t>
            </a:r>
          </a:p>
          <a:p>
            <a:pPr>
              <a:spcAft>
                <a:spcPts val="2400"/>
              </a:spcAft>
              <a:buFont typeface="Arial"/>
              <a:buChar char="•"/>
            </a:pPr>
            <a:r>
              <a:rPr lang="en-US" sz="2400" dirty="0">
                <a:solidFill>
                  <a:srgbClr val="595959"/>
                </a:solidFill>
              </a:rPr>
              <a:t> Include </a:t>
            </a:r>
            <a:r>
              <a:rPr lang="en-US" sz="2400" cap="all" dirty="0">
                <a:solidFill>
                  <a:srgbClr val="595959"/>
                </a:solidFill>
              </a:rPr>
              <a:t>safe movement from the access area</a:t>
            </a:r>
            <a:r>
              <a:rPr lang="en-US" sz="2400" dirty="0">
                <a:solidFill>
                  <a:srgbClr val="595959"/>
                </a:solidFill>
              </a:rPr>
              <a:t> onto or off of the platform. </a:t>
            </a:r>
          </a:p>
          <a:p>
            <a:pPr>
              <a:spcAft>
                <a:spcPts val="2400"/>
              </a:spcAft>
              <a:buFont typeface="Arial"/>
              <a:buChar char="•"/>
            </a:pPr>
            <a:r>
              <a:rPr lang="en-US" sz="2400" dirty="0">
                <a:solidFill>
                  <a:srgbClr val="595959"/>
                </a:solidFill>
              </a:rPr>
              <a:t> </a:t>
            </a:r>
            <a:r>
              <a:rPr lang="en-US" sz="2400" cap="all" dirty="0">
                <a:solidFill>
                  <a:srgbClr val="595959"/>
                </a:solidFill>
              </a:rPr>
              <a:t>Swing gates </a:t>
            </a:r>
            <a:r>
              <a:rPr lang="en-US" sz="2400" dirty="0">
                <a:solidFill>
                  <a:srgbClr val="595959"/>
                </a:solidFill>
              </a:rPr>
              <a:t>must always swing INTO the platform. </a:t>
            </a:r>
          </a:p>
          <a:p>
            <a:pPr>
              <a:spcAft>
                <a:spcPts val="2400"/>
              </a:spcAft>
              <a:buFont typeface="Arial"/>
              <a:buChar char="•"/>
            </a:pPr>
            <a:r>
              <a:rPr lang="en-US" sz="2400" dirty="0">
                <a:solidFill>
                  <a:srgbClr val="595959"/>
                </a:solidFill>
              </a:rPr>
              <a:t> </a:t>
            </a:r>
            <a:r>
              <a:rPr lang="en-US" sz="2400" dirty="0" err="1">
                <a:solidFill>
                  <a:srgbClr val="595959"/>
                </a:solidFill>
              </a:rPr>
              <a:t>Toeboards</a:t>
            </a:r>
            <a:r>
              <a:rPr lang="en-US" sz="2400" dirty="0">
                <a:solidFill>
                  <a:srgbClr val="595959"/>
                </a:solidFill>
              </a:rPr>
              <a:t>, Debris Nets, Screening and/or canopy structures are forms of </a:t>
            </a:r>
            <a:r>
              <a:rPr lang="en-US" sz="2400" cap="all" dirty="0">
                <a:solidFill>
                  <a:srgbClr val="595959"/>
                </a:solidFill>
              </a:rPr>
              <a:t>falling object protection</a:t>
            </a:r>
            <a:r>
              <a:rPr lang="en-US" sz="2400" dirty="0">
                <a:solidFill>
                  <a:srgbClr val="595959"/>
                </a:solidFill>
              </a:rPr>
              <a:t>.</a:t>
            </a:r>
          </a:p>
        </p:txBody>
      </p:sp>
      <p:sp>
        <p:nvSpPr>
          <p:cNvPr id="14" name="Rounded Rectangle 13"/>
          <p:cNvSpPr/>
          <p:nvPr/>
        </p:nvSpPr>
        <p:spPr>
          <a:xfrm>
            <a:off x="279400" y="266700"/>
            <a:ext cx="1371600" cy="1333500"/>
          </a:xfrm>
          <a:prstGeom prst="roundRect">
            <a:avLst/>
          </a:prstGeom>
          <a:solidFill>
            <a:srgbClr val="125D7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7"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8"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pic>
        <p:nvPicPr>
          <p:cNvPr id="16" name="Picture 15"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9" name="Straight Connector 18"/>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52947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53"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2000" fill="hold"/>
                                        <p:tgtEl>
                                          <p:spTgt spid="2"/>
                                        </p:tgtEl>
                                        <p:attrNameLst>
                                          <p:attrName>ppt_w</p:attrName>
                                        </p:attrNameLst>
                                      </p:cBhvr>
                                      <p:tavLst>
                                        <p:tav tm="0">
                                          <p:val>
                                            <p:fltVal val="0"/>
                                          </p:val>
                                        </p:tav>
                                        <p:tav tm="100000">
                                          <p:val>
                                            <p:strVal val="#ppt_w"/>
                                          </p:val>
                                        </p:tav>
                                      </p:tavLst>
                                    </p:anim>
                                    <p:anim calcmode="lin" valueType="num">
                                      <p:cBhvr>
                                        <p:cTn id="16" dur="2000" fill="hold"/>
                                        <p:tgtEl>
                                          <p:spTgt spid="2"/>
                                        </p:tgtEl>
                                        <p:attrNameLst>
                                          <p:attrName>ppt_h</p:attrName>
                                        </p:attrNameLst>
                                      </p:cBhvr>
                                      <p:tavLst>
                                        <p:tav tm="0">
                                          <p:val>
                                            <p:fltVal val="0"/>
                                          </p:val>
                                        </p:tav>
                                        <p:tav tm="100000">
                                          <p:val>
                                            <p:strVal val="#ppt_h"/>
                                          </p:val>
                                        </p:tav>
                                      </p:tavLst>
                                    </p:anim>
                                    <p:animEffect transition="in" filter="fade">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12192000" cy="6883400"/>
          </a:xfrm>
          <a:prstGeom prst="rect">
            <a:avLst/>
          </a:prstGeom>
          <a:solidFill>
            <a:srgbClr val="222A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rot="16200000">
            <a:off x="2671764" y="5503862"/>
            <a:ext cx="752476" cy="20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ectangle 12"/>
          <p:cNvSpPr/>
          <p:nvPr/>
        </p:nvSpPr>
        <p:spPr>
          <a:xfrm rot="16200000">
            <a:off x="4246563" y="5033962"/>
            <a:ext cx="1666876" cy="203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Rectangle 13"/>
          <p:cNvSpPr/>
          <p:nvPr/>
        </p:nvSpPr>
        <p:spPr>
          <a:xfrm rot="16200000">
            <a:off x="6735765" y="5491164"/>
            <a:ext cx="752471" cy="203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Rectangle 14"/>
          <p:cNvSpPr/>
          <p:nvPr/>
        </p:nvSpPr>
        <p:spPr>
          <a:xfrm rot="16200000">
            <a:off x="8767764" y="5491162"/>
            <a:ext cx="752474" cy="203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15"/>
          <p:cNvSpPr/>
          <p:nvPr/>
        </p:nvSpPr>
        <p:spPr>
          <a:xfrm rot="16200000">
            <a:off x="10799766" y="5491166"/>
            <a:ext cx="752468" cy="203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Rectangle 16"/>
          <p:cNvSpPr/>
          <p:nvPr/>
        </p:nvSpPr>
        <p:spPr>
          <a:xfrm rot="16200000">
            <a:off x="639764" y="5503862"/>
            <a:ext cx="752475" cy="203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35" name="Straight Connector 34"/>
          <p:cNvCxnSpPr/>
          <p:nvPr/>
        </p:nvCxnSpPr>
        <p:spPr>
          <a:xfrm>
            <a:off x="5067137" y="4752582"/>
            <a:ext cx="1028863"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06713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876903" y="2636559"/>
            <a:ext cx="4438234" cy="830997"/>
          </a:xfrm>
          <a:prstGeom prst="rect">
            <a:avLst/>
          </a:prstGeom>
          <a:noFill/>
        </p:spPr>
        <p:txBody>
          <a:bodyPr wrap="none" rtlCol="0">
            <a:spAutoFit/>
          </a:bodyPr>
          <a:lstStyle/>
          <a:p>
            <a:pPr algn="ctr"/>
            <a:r>
              <a:rPr lang="id-ID" sz="4800" cap="all" dirty="0">
                <a:solidFill>
                  <a:schemeClr val="bg1"/>
                </a:solidFill>
              </a:rPr>
              <a:t>Foundations</a:t>
            </a: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054148" y="3358634"/>
            <a:ext cx="6083717" cy="430887"/>
          </a:xfrm>
          <a:prstGeom prst="rect">
            <a:avLst/>
          </a:prstGeom>
        </p:spPr>
        <p:txBody>
          <a:bodyPr wrap="none">
            <a:spAutoFit/>
          </a:bodyPr>
          <a:lstStyle/>
          <a:p>
            <a:pPr algn="ctr"/>
            <a:r>
              <a:rPr lang="id-ID" sz="2200" cap="all" dirty="0">
                <a:solidFill>
                  <a:srgbClr val="93F300"/>
                </a:solidFill>
              </a:rPr>
              <a:t>The bases on which scaffolds are built</a:t>
            </a:r>
          </a:p>
        </p:txBody>
      </p:sp>
      <p:sp>
        <p:nvSpPr>
          <p:cNvPr id="19" name="TextBox 18"/>
          <p:cNvSpPr txBox="1"/>
          <p:nvPr/>
        </p:nvSpPr>
        <p:spPr>
          <a:xfrm>
            <a:off x="4803532" y="5651499"/>
            <a:ext cx="835269" cy="830997"/>
          </a:xfrm>
          <a:prstGeom prst="rect">
            <a:avLst/>
          </a:prstGeom>
          <a:noFill/>
        </p:spPr>
        <p:txBody>
          <a:bodyPr wrap="square" rtlCol="0">
            <a:spAutoFit/>
          </a:bodyPr>
          <a:lstStyle/>
          <a:p>
            <a:r>
              <a:rPr lang="en-US" sz="4800" dirty="0">
                <a:solidFill>
                  <a:schemeClr val="bg1"/>
                </a:solidFill>
              </a:rPr>
              <a:t>3</a:t>
            </a:r>
          </a:p>
        </p:txBody>
      </p:sp>
    </p:spTree>
    <p:extLst>
      <p:ext uri="{BB962C8B-B14F-4D97-AF65-F5344CB8AC3E}">
        <p14:creationId xmlns:p14="http://schemas.microsoft.com/office/powerpoint/2010/main" val="31696081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anim calcmode="lin" valueType="num">
                                      <p:cBhvr>
                                        <p:cTn id="20" dur="500" fill="hold"/>
                                        <p:tgtEl>
                                          <p:spTgt spid="14"/>
                                        </p:tgtEl>
                                        <p:attrNameLst>
                                          <p:attrName>ppt_x</p:attrName>
                                        </p:attrNameLst>
                                      </p:cBhvr>
                                      <p:tavLst>
                                        <p:tav tm="0">
                                          <p:val>
                                            <p:strVal val="#ppt_x"/>
                                          </p:val>
                                        </p:tav>
                                        <p:tav tm="100000">
                                          <p:val>
                                            <p:strVal val="#ppt_x"/>
                                          </p:val>
                                        </p:tav>
                                      </p:tavLst>
                                    </p:anim>
                                    <p:anim calcmode="lin" valueType="num">
                                      <p:cBhvr>
                                        <p:cTn id="21" dur="5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anim calcmode="lin" valueType="num">
                                      <p:cBhvr>
                                        <p:cTn id="26" dur="500" fill="hold"/>
                                        <p:tgtEl>
                                          <p:spTgt spid="15"/>
                                        </p:tgtEl>
                                        <p:attrNameLst>
                                          <p:attrName>ppt_x</p:attrName>
                                        </p:attrNameLst>
                                      </p:cBhvr>
                                      <p:tavLst>
                                        <p:tav tm="0">
                                          <p:val>
                                            <p:strVal val="#ppt_x"/>
                                          </p:val>
                                        </p:tav>
                                        <p:tav tm="100000">
                                          <p:val>
                                            <p:strVal val="#ppt_x"/>
                                          </p:val>
                                        </p:tav>
                                      </p:tavLst>
                                    </p:anim>
                                    <p:anim calcmode="lin" valueType="num">
                                      <p:cBhvr>
                                        <p:cTn id="27" dur="500" fill="hold"/>
                                        <p:tgtEl>
                                          <p:spTgt spid="15"/>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anim calcmode="lin" valueType="num">
                                      <p:cBhvr>
                                        <p:cTn id="38" dur="500" fill="hold"/>
                                        <p:tgtEl>
                                          <p:spTgt spid="13"/>
                                        </p:tgtEl>
                                        <p:attrNameLst>
                                          <p:attrName>ppt_x</p:attrName>
                                        </p:attrNameLst>
                                      </p:cBhvr>
                                      <p:tavLst>
                                        <p:tav tm="0">
                                          <p:val>
                                            <p:strVal val="#ppt_x"/>
                                          </p:val>
                                        </p:tav>
                                        <p:tav tm="100000">
                                          <p:val>
                                            <p:strVal val="#ppt_x"/>
                                          </p:val>
                                        </p:tav>
                                      </p:tavLst>
                                    </p:anim>
                                    <p:anim calcmode="lin" valueType="num">
                                      <p:cBhvr>
                                        <p:cTn id="39" dur="500" fill="hold"/>
                                        <p:tgtEl>
                                          <p:spTgt spid="13"/>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22" presetClass="entr" presetSubtype="4" fill="hold" nodeType="after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wipe(down)">
                                      <p:cBhvr>
                                        <p:cTn id="43" dur="500"/>
                                        <p:tgtEl>
                                          <p:spTgt spid="36"/>
                                        </p:tgtEl>
                                      </p:cBhvr>
                                    </p:animEffect>
                                  </p:childTnLst>
                                </p:cTn>
                              </p:par>
                            </p:childTnLst>
                          </p:cTn>
                        </p:par>
                        <p:par>
                          <p:cTn id="44" fill="hold">
                            <p:stCondLst>
                              <p:cond delay="3500"/>
                            </p:stCondLst>
                            <p:childTnLst>
                              <p:par>
                                <p:cTn id="45" presetID="22" presetClass="entr" presetSubtype="8" fill="hold" nodeType="after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left)">
                                      <p:cBhvr>
                                        <p:cTn id="47" dur="500"/>
                                        <p:tgtEl>
                                          <p:spTgt spid="35"/>
                                        </p:tgtEl>
                                      </p:cBhvr>
                                    </p:animEffect>
                                  </p:childTnLst>
                                </p:cTn>
                              </p:par>
                            </p:childTnLst>
                          </p:cTn>
                        </p:par>
                        <p:par>
                          <p:cTn id="48" fill="hold">
                            <p:stCondLst>
                              <p:cond delay="4000"/>
                            </p:stCondLst>
                            <p:childTnLst>
                              <p:par>
                                <p:cTn id="49" presetID="22" presetClass="entr" presetSubtype="4" fill="hold" nodeType="after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down)">
                                      <p:cBhvr>
                                        <p:cTn id="51" dur="500"/>
                                        <p:tgtEl>
                                          <p:spTgt spid="44"/>
                                        </p:tgtEl>
                                      </p:cBhvr>
                                    </p:animEffect>
                                  </p:childTnLst>
                                </p:cTn>
                              </p:par>
                            </p:childTnLst>
                          </p:cTn>
                        </p:par>
                        <p:par>
                          <p:cTn id="52" fill="hold">
                            <p:stCondLst>
                              <p:cond delay="4500"/>
                            </p:stCondLst>
                            <p:childTnLst>
                              <p:par>
                                <p:cTn id="53" presetID="16" presetClass="entr" presetSubtype="37" fill="hold" nodeType="after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barn(outVertical)">
                                      <p:cBhvr>
                                        <p:cTn id="55" dur="500"/>
                                        <p:tgtEl>
                                          <p:spTgt spid="42"/>
                                        </p:tgtEl>
                                      </p:cBhvr>
                                    </p:animEffect>
                                  </p:childTnLst>
                                </p:cTn>
                              </p:par>
                            </p:childTnLst>
                          </p:cTn>
                        </p:par>
                        <p:par>
                          <p:cTn id="56" fill="hold">
                            <p:stCondLst>
                              <p:cond delay="5000"/>
                            </p:stCondLst>
                            <p:childTnLst>
                              <p:par>
                                <p:cTn id="57" presetID="42" presetClass="entr" presetSubtype="0" fill="hold" grpId="0" nodeType="after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fade">
                                      <p:cBhvr>
                                        <p:cTn id="59" dur="1000"/>
                                        <p:tgtEl>
                                          <p:spTgt spid="40"/>
                                        </p:tgtEl>
                                      </p:cBhvr>
                                    </p:animEffect>
                                    <p:anim calcmode="lin" valueType="num">
                                      <p:cBhvr>
                                        <p:cTn id="60" dur="1000" fill="hold"/>
                                        <p:tgtEl>
                                          <p:spTgt spid="40"/>
                                        </p:tgtEl>
                                        <p:attrNameLst>
                                          <p:attrName>ppt_x</p:attrName>
                                        </p:attrNameLst>
                                      </p:cBhvr>
                                      <p:tavLst>
                                        <p:tav tm="0">
                                          <p:val>
                                            <p:strVal val="#ppt_x"/>
                                          </p:val>
                                        </p:tav>
                                        <p:tav tm="100000">
                                          <p:val>
                                            <p:strVal val="#ppt_x"/>
                                          </p:val>
                                        </p:tav>
                                      </p:tavLst>
                                    </p:anim>
                                    <p:anim calcmode="lin" valueType="num">
                                      <p:cBhvr>
                                        <p:cTn id="6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6" presetClass="entr" presetSubtype="37" fill="hold" grpId="0" nodeType="click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barn(outVertical)">
                                      <p:cBhvr>
                                        <p:cTn id="66" dur="1000"/>
                                        <p:tgtEl>
                                          <p:spTgt spid="18"/>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40" grpId="0"/>
      <p:bldP spid="18" grpId="0"/>
      <p:bldP spid="1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p:cNvSpPr txBox="1"/>
          <p:nvPr/>
        </p:nvSpPr>
        <p:spPr>
          <a:xfrm>
            <a:off x="2729364" y="1417488"/>
            <a:ext cx="6733334" cy="461665"/>
          </a:xfrm>
          <a:prstGeom prst="rect">
            <a:avLst/>
          </a:prstGeom>
          <a:noFill/>
        </p:spPr>
        <p:txBody>
          <a:bodyPr wrap="none" rtlCol="0">
            <a:spAutoFit/>
          </a:bodyPr>
          <a:lstStyle/>
          <a:p>
            <a:pPr algn="ctr"/>
            <a:r>
              <a:rPr lang="id-ID" sz="2400" dirty="0">
                <a:solidFill>
                  <a:schemeClr val="tx1">
                    <a:lumMod val="75000"/>
                    <a:lumOff val="25000"/>
                  </a:schemeClr>
                </a:solidFill>
                <a:latin typeface="+mj-lt"/>
              </a:rPr>
              <a:t>Loads can be divided into </a:t>
            </a:r>
            <a:r>
              <a:rPr lang="id-ID" sz="2400" b="1" dirty="0">
                <a:solidFill>
                  <a:schemeClr val="tx1">
                    <a:lumMod val="75000"/>
                    <a:lumOff val="25000"/>
                  </a:schemeClr>
                </a:solidFill>
                <a:latin typeface="+mj-lt"/>
              </a:rPr>
              <a:t>three </a:t>
            </a:r>
            <a:r>
              <a:rPr lang="id-ID" sz="2400" dirty="0">
                <a:solidFill>
                  <a:schemeClr val="tx1">
                    <a:lumMod val="75000"/>
                    <a:lumOff val="25000"/>
                  </a:schemeClr>
                </a:solidFill>
                <a:latin typeface="+mj-lt"/>
              </a:rPr>
              <a:t>categories:</a:t>
            </a:r>
            <a:endParaRPr lang="en-US" sz="2400" dirty="0">
              <a:solidFill>
                <a:schemeClr val="tx1">
                  <a:lumMod val="75000"/>
                  <a:lumOff val="25000"/>
                </a:schemeClr>
              </a:solidFill>
              <a:latin typeface="+mj-lt"/>
            </a:endParaRPr>
          </a:p>
        </p:txBody>
      </p:sp>
      <p:sp>
        <p:nvSpPr>
          <p:cNvPr id="52" name="TextBox 51"/>
          <p:cNvSpPr txBox="1"/>
          <p:nvPr/>
        </p:nvSpPr>
        <p:spPr>
          <a:xfrm>
            <a:off x="1947333" y="680759"/>
            <a:ext cx="7630584" cy="830997"/>
          </a:xfrm>
          <a:prstGeom prst="rect">
            <a:avLst/>
          </a:prstGeom>
          <a:noFill/>
        </p:spPr>
        <p:txBody>
          <a:bodyPr wrap="square" rtlCol="0">
            <a:spAutoFit/>
          </a:bodyPr>
          <a:lstStyle/>
          <a:p>
            <a:pPr algn="ctr"/>
            <a:r>
              <a:rPr lang="id-ID" sz="4800" cap="all" dirty="0">
                <a:solidFill>
                  <a:schemeClr val="tx2"/>
                </a:solidFill>
                <a:latin typeface="+mj-lt"/>
              </a:rPr>
              <a:t>Types of Loads</a:t>
            </a:r>
            <a:endParaRPr lang="en-US" sz="4800" cap="all" dirty="0">
              <a:solidFill>
                <a:schemeClr val="tx2"/>
              </a:solidFill>
              <a:latin typeface="+mj-lt"/>
            </a:endParaRPr>
          </a:p>
        </p:txBody>
      </p:sp>
      <p:sp>
        <p:nvSpPr>
          <p:cNvPr id="15" name="Rectangle 14"/>
          <p:cNvSpPr/>
          <p:nvPr/>
        </p:nvSpPr>
        <p:spPr>
          <a:xfrm>
            <a:off x="0" y="4529445"/>
            <a:ext cx="12192000" cy="2328555"/>
          </a:xfrm>
          <a:prstGeom prst="rect">
            <a:avLst/>
          </a:prstGeom>
          <a:solidFill>
            <a:srgbClr val="222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Rectangle 16"/>
          <p:cNvSpPr/>
          <p:nvPr/>
        </p:nvSpPr>
        <p:spPr>
          <a:xfrm>
            <a:off x="752928" y="2984837"/>
            <a:ext cx="3325872" cy="621963"/>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23" name="Rectangle 22"/>
          <p:cNvSpPr/>
          <p:nvPr/>
        </p:nvSpPr>
        <p:spPr>
          <a:xfrm>
            <a:off x="765628" y="2433294"/>
            <a:ext cx="3321672" cy="551206"/>
          </a:xfrm>
          <a:prstGeom prst="rect">
            <a:avLst/>
          </a:prstGeom>
          <a:solidFill>
            <a:schemeClr val="accent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24" name="TextBox 23"/>
          <p:cNvSpPr txBox="1"/>
          <p:nvPr/>
        </p:nvSpPr>
        <p:spPr>
          <a:xfrm>
            <a:off x="1518990" y="2465713"/>
            <a:ext cx="1882396" cy="461665"/>
          </a:xfrm>
          <a:prstGeom prst="rect">
            <a:avLst/>
          </a:prstGeom>
          <a:noFill/>
        </p:spPr>
        <p:txBody>
          <a:bodyPr wrap="none" rtlCol="0">
            <a:spAutoFit/>
          </a:bodyPr>
          <a:lstStyle/>
          <a:p>
            <a:pPr algn="ctr"/>
            <a:r>
              <a:rPr lang="id-ID" sz="2400" cap="all" dirty="0">
                <a:solidFill>
                  <a:schemeClr val="bg1"/>
                </a:solidFill>
              </a:rPr>
              <a:t>Live Loads</a:t>
            </a:r>
          </a:p>
        </p:txBody>
      </p:sp>
      <p:sp>
        <p:nvSpPr>
          <p:cNvPr id="36" name="Rectangle 35"/>
          <p:cNvSpPr/>
          <p:nvPr/>
        </p:nvSpPr>
        <p:spPr>
          <a:xfrm>
            <a:off x="4437244" y="2971800"/>
            <a:ext cx="3346885" cy="48259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42" name="Rectangle 41"/>
          <p:cNvSpPr/>
          <p:nvPr/>
        </p:nvSpPr>
        <p:spPr>
          <a:xfrm>
            <a:off x="4449944" y="2438400"/>
            <a:ext cx="3346885" cy="533400"/>
          </a:xfrm>
          <a:prstGeom prst="rect">
            <a:avLst/>
          </a:prstGeom>
          <a:solidFill>
            <a:schemeClr val="accent2">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43" name="TextBox 42"/>
          <p:cNvSpPr txBox="1"/>
          <p:nvPr/>
        </p:nvSpPr>
        <p:spPr>
          <a:xfrm>
            <a:off x="4927600" y="2438400"/>
            <a:ext cx="2425699" cy="461665"/>
          </a:xfrm>
          <a:prstGeom prst="rect">
            <a:avLst/>
          </a:prstGeom>
          <a:noFill/>
        </p:spPr>
        <p:txBody>
          <a:bodyPr wrap="square" rtlCol="0">
            <a:spAutoFit/>
          </a:bodyPr>
          <a:lstStyle/>
          <a:p>
            <a:pPr algn="ctr"/>
            <a:r>
              <a:rPr lang="id-ID" sz="2400" cap="all" dirty="0">
                <a:solidFill>
                  <a:schemeClr val="bg1"/>
                </a:solidFill>
              </a:rPr>
              <a:t>Dead Loads</a:t>
            </a:r>
          </a:p>
        </p:txBody>
      </p:sp>
      <p:sp>
        <p:nvSpPr>
          <p:cNvPr id="66" name="Freeform 9"/>
          <p:cNvSpPr>
            <a:spLocks noEditPoints="1"/>
          </p:cNvSpPr>
          <p:nvPr/>
        </p:nvSpPr>
        <p:spPr bwMode="auto">
          <a:xfrm>
            <a:off x="5337323" y="5834267"/>
            <a:ext cx="214909" cy="178163"/>
          </a:xfrm>
          <a:custGeom>
            <a:avLst/>
            <a:gdLst>
              <a:gd name="T0" fmla="*/ 221 w 242"/>
              <a:gd name="T1" fmla="*/ 0 h 200"/>
              <a:gd name="T2" fmla="*/ 171 w 242"/>
              <a:gd name="T3" fmla="*/ 0 h 200"/>
              <a:gd name="T4" fmla="*/ 135 w 242"/>
              <a:gd name="T5" fmla="*/ 15 h 200"/>
              <a:gd name="T6" fmla="*/ 51 w 242"/>
              <a:gd name="T7" fmla="*/ 99 h 200"/>
              <a:gd name="T8" fmla="*/ 51 w 242"/>
              <a:gd name="T9" fmla="*/ 129 h 200"/>
              <a:gd name="T10" fmla="*/ 113 w 242"/>
              <a:gd name="T11" fmla="*/ 192 h 200"/>
              <a:gd name="T12" fmla="*/ 143 w 242"/>
              <a:gd name="T13" fmla="*/ 192 h 200"/>
              <a:gd name="T14" fmla="*/ 227 w 242"/>
              <a:gd name="T15" fmla="*/ 108 h 200"/>
              <a:gd name="T16" fmla="*/ 242 w 242"/>
              <a:gd name="T17" fmla="*/ 71 h 200"/>
              <a:gd name="T18" fmla="*/ 242 w 242"/>
              <a:gd name="T19" fmla="*/ 22 h 200"/>
              <a:gd name="T20" fmla="*/ 221 w 242"/>
              <a:gd name="T21" fmla="*/ 0 h 200"/>
              <a:gd name="T22" fmla="*/ 192 w 242"/>
              <a:gd name="T23" fmla="*/ 71 h 200"/>
              <a:gd name="T24" fmla="*/ 171 w 242"/>
              <a:gd name="T25" fmla="*/ 50 h 200"/>
              <a:gd name="T26" fmla="*/ 192 w 242"/>
              <a:gd name="T27" fmla="*/ 29 h 200"/>
              <a:gd name="T28" fmla="*/ 214 w 242"/>
              <a:gd name="T29" fmla="*/ 50 h 200"/>
              <a:gd name="T30" fmla="*/ 192 w 242"/>
              <a:gd name="T31" fmla="*/ 71 h 200"/>
              <a:gd name="T32" fmla="*/ 19 w 242"/>
              <a:gd name="T33" fmla="*/ 119 h 200"/>
              <a:gd name="T34" fmla="*/ 95 w 242"/>
              <a:gd name="T35" fmla="*/ 196 h 200"/>
              <a:gd name="T36" fmla="*/ 70 w 242"/>
              <a:gd name="T37" fmla="*/ 192 h 200"/>
              <a:gd name="T38" fmla="*/ 8 w 242"/>
              <a:gd name="T39" fmla="*/ 129 h 200"/>
              <a:gd name="T40" fmla="*/ 8 w 242"/>
              <a:gd name="T41" fmla="*/ 99 h 200"/>
              <a:gd name="T42" fmla="*/ 92 w 242"/>
              <a:gd name="T43" fmla="*/ 15 h 200"/>
              <a:gd name="T44" fmla="*/ 128 w 242"/>
              <a:gd name="T45" fmla="*/ 0 h 200"/>
              <a:gd name="T46" fmla="*/ 19 w 242"/>
              <a:gd name="T47" fmla="*/ 109 h 200"/>
              <a:gd name="T48" fmla="*/ 19 w 242"/>
              <a:gd name="T49" fmla="*/ 11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2" h="200">
                <a:moveTo>
                  <a:pt x="221" y="0"/>
                </a:moveTo>
                <a:cubicBezTo>
                  <a:pt x="171" y="0"/>
                  <a:pt x="171" y="0"/>
                  <a:pt x="171" y="0"/>
                </a:cubicBezTo>
                <a:cubicBezTo>
                  <a:pt x="159" y="0"/>
                  <a:pt x="143" y="7"/>
                  <a:pt x="135" y="15"/>
                </a:cubicBezTo>
                <a:cubicBezTo>
                  <a:pt x="51" y="99"/>
                  <a:pt x="51" y="99"/>
                  <a:pt x="51" y="99"/>
                </a:cubicBezTo>
                <a:cubicBezTo>
                  <a:pt x="42" y="107"/>
                  <a:pt x="42" y="121"/>
                  <a:pt x="51" y="129"/>
                </a:cubicBezTo>
                <a:cubicBezTo>
                  <a:pt x="113" y="192"/>
                  <a:pt x="113" y="192"/>
                  <a:pt x="113" y="192"/>
                </a:cubicBezTo>
                <a:cubicBezTo>
                  <a:pt x="121" y="200"/>
                  <a:pt x="135" y="200"/>
                  <a:pt x="143" y="192"/>
                </a:cubicBezTo>
                <a:cubicBezTo>
                  <a:pt x="227" y="108"/>
                  <a:pt x="227" y="108"/>
                  <a:pt x="227" y="108"/>
                </a:cubicBezTo>
                <a:cubicBezTo>
                  <a:pt x="236" y="100"/>
                  <a:pt x="242" y="83"/>
                  <a:pt x="242" y="71"/>
                </a:cubicBezTo>
                <a:cubicBezTo>
                  <a:pt x="242" y="22"/>
                  <a:pt x="242" y="22"/>
                  <a:pt x="242" y="22"/>
                </a:cubicBezTo>
                <a:cubicBezTo>
                  <a:pt x="242" y="10"/>
                  <a:pt x="233" y="0"/>
                  <a:pt x="221" y="0"/>
                </a:cubicBezTo>
                <a:moveTo>
                  <a:pt x="192" y="71"/>
                </a:moveTo>
                <a:cubicBezTo>
                  <a:pt x="181" y="71"/>
                  <a:pt x="171" y="62"/>
                  <a:pt x="171" y="50"/>
                </a:cubicBezTo>
                <a:cubicBezTo>
                  <a:pt x="171" y="38"/>
                  <a:pt x="181" y="29"/>
                  <a:pt x="192" y="29"/>
                </a:cubicBezTo>
                <a:cubicBezTo>
                  <a:pt x="204" y="29"/>
                  <a:pt x="214" y="38"/>
                  <a:pt x="214" y="50"/>
                </a:cubicBezTo>
                <a:cubicBezTo>
                  <a:pt x="214" y="62"/>
                  <a:pt x="204" y="71"/>
                  <a:pt x="192" y="71"/>
                </a:cubicBezTo>
                <a:moveTo>
                  <a:pt x="19" y="119"/>
                </a:moveTo>
                <a:cubicBezTo>
                  <a:pt x="95" y="196"/>
                  <a:pt x="95" y="196"/>
                  <a:pt x="95" y="196"/>
                </a:cubicBezTo>
                <a:cubicBezTo>
                  <a:pt x="87" y="200"/>
                  <a:pt x="77" y="199"/>
                  <a:pt x="70" y="192"/>
                </a:cubicBezTo>
                <a:cubicBezTo>
                  <a:pt x="8" y="129"/>
                  <a:pt x="8" y="129"/>
                  <a:pt x="8" y="129"/>
                </a:cubicBezTo>
                <a:cubicBezTo>
                  <a:pt x="0" y="121"/>
                  <a:pt x="0" y="107"/>
                  <a:pt x="8" y="99"/>
                </a:cubicBezTo>
                <a:cubicBezTo>
                  <a:pt x="92" y="15"/>
                  <a:pt x="92" y="15"/>
                  <a:pt x="92" y="15"/>
                </a:cubicBezTo>
                <a:cubicBezTo>
                  <a:pt x="100" y="7"/>
                  <a:pt x="116" y="0"/>
                  <a:pt x="128" y="0"/>
                </a:cubicBezTo>
                <a:cubicBezTo>
                  <a:pt x="19" y="109"/>
                  <a:pt x="19" y="109"/>
                  <a:pt x="19" y="109"/>
                </a:cubicBezTo>
                <a:cubicBezTo>
                  <a:pt x="16" y="112"/>
                  <a:pt x="16" y="117"/>
                  <a:pt x="19" y="119"/>
                </a:cubicBezTo>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id-ID" sz="2400"/>
          </a:p>
        </p:txBody>
      </p:sp>
      <p:sp>
        <p:nvSpPr>
          <p:cNvPr id="68" name="Rectangle 67"/>
          <p:cNvSpPr/>
          <p:nvPr/>
        </p:nvSpPr>
        <p:spPr>
          <a:xfrm>
            <a:off x="8134772" y="2971800"/>
            <a:ext cx="3346885" cy="431800"/>
          </a:xfrm>
          <a:prstGeom prst="rect">
            <a:avLst/>
          </a:pr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74" name="Rectangle 73"/>
          <p:cNvSpPr/>
          <p:nvPr/>
        </p:nvSpPr>
        <p:spPr>
          <a:xfrm>
            <a:off x="8134772" y="2433294"/>
            <a:ext cx="3346885" cy="551206"/>
          </a:xfrm>
          <a:prstGeom prst="rect">
            <a:avLst/>
          </a:prstGeom>
          <a:solidFill>
            <a:schemeClr val="accent3">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75" name="TextBox 74"/>
          <p:cNvSpPr txBox="1"/>
          <p:nvPr/>
        </p:nvSpPr>
        <p:spPr>
          <a:xfrm>
            <a:off x="8142000" y="2503813"/>
            <a:ext cx="3349257" cy="415498"/>
          </a:xfrm>
          <a:prstGeom prst="rect">
            <a:avLst/>
          </a:prstGeom>
          <a:noFill/>
        </p:spPr>
        <p:txBody>
          <a:bodyPr wrap="none" rtlCol="0">
            <a:spAutoFit/>
          </a:bodyPr>
          <a:lstStyle/>
          <a:p>
            <a:pPr algn="ctr"/>
            <a:r>
              <a:rPr lang="id-ID" sz="2100" cap="all" dirty="0">
                <a:solidFill>
                  <a:schemeClr val="bg1"/>
                </a:solidFill>
              </a:rPr>
              <a:t>Environmental Loads</a:t>
            </a:r>
          </a:p>
        </p:txBody>
      </p:sp>
      <p:pic>
        <p:nvPicPr>
          <p:cNvPr id="21" name="Picture 20" descr="Scaffold-builder-course-2-5-m.jpg"/>
          <p:cNvPicPr>
            <a:picLocks noChangeAspect="1"/>
          </p:cNvPicPr>
          <p:nvPr/>
        </p:nvPicPr>
        <p:blipFill>
          <a:blip r:embed="rId3"/>
          <a:srcRect l="26319"/>
          <a:stretch>
            <a:fillRect/>
          </a:stretch>
        </p:blipFill>
        <p:spPr>
          <a:xfrm>
            <a:off x="749300" y="3130096"/>
            <a:ext cx="3345644" cy="2995127"/>
          </a:xfrm>
          <a:prstGeom prst="rect">
            <a:avLst/>
          </a:prstGeom>
        </p:spPr>
      </p:pic>
      <p:sp>
        <p:nvSpPr>
          <p:cNvPr id="25" name="TextBox 24"/>
          <p:cNvSpPr txBox="1"/>
          <p:nvPr/>
        </p:nvSpPr>
        <p:spPr>
          <a:xfrm>
            <a:off x="787400" y="6210301"/>
            <a:ext cx="3263900" cy="400110"/>
          </a:xfrm>
          <a:prstGeom prst="rect">
            <a:avLst/>
          </a:prstGeom>
          <a:noFill/>
        </p:spPr>
        <p:txBody>
          <a:bodyPr wrap="square" rtlCol="0">
            <a:spAutoFit/>
          </a:bodyPr>
          <a:lstStyle/>
          <a:p>
            <a:r>
              <a:rPr lang="en-US" sz="2000" dirty="0">
                <a:solidFill>
                  <a:schemeClr val="bg1"/>
                </a:solidFill>
              </a:rPr>
              <a:t>workers, tools, materials</a:t>
            </a:r>
          </a:p>
        </p:txBody>
      </p:sp>
      <p:pic>
        <p:nvPicPr>
          <p:cNvPr id="27" name="Picture 26" descr="Palm-Trees_Hurricane-Wilma.jpg"/>
          <p:cNvPicPr>
            <a:picLocks noChangeAspect="1"/>
          </p:cNvPicPr>
          <p:nvPr/>
        </p:nvPicPr>
        <p:blipFill>
          <a:blip r:embed="rId4"/>
          <a:srcRect l="14627" r="13433"/>
          <a:stretch>
            <a:fillRect/>
          </a:stretch>
        </p:blipFill>
        <p:spPr>
          <a:xfrm>
            <a:off x="8140700" y="3136895"/>
            <a:ext cx="3350800" cy="2990314"/>
          </a:xfrm>
          <a:prstGeom prst="rect">
            <a:avLst/>
          </a:prstGeom>
        </p:spPr>
      </p:pic>
      <p:sp>
        <p:nvSpPr>
          <p:cNvPr id="28" name="TextBox 27"/>
          <p:cNvSpPr txBox="1"/>
          <p:nvPr/>
        </p:nvSpPr>
        <p:spPr>
          <a:xfrm>
            <a:off x="8470900" y="6210300"/>
            <a:ext cx="2908300" cy="400110"/>
          </a:xfrm>
          <a:prstGeom prst="rect">
            <a:avLst/>
          </a:prstGeom>
          <a:noFill/>
        </p:spPr>
        <p:txBody>
          <a:bodyPr wrap="square" rtlCol="0">
            <a:spAutoFit/>
          </a:bodyPr>
          <a:lstStyle/>
          <a:p>
            <a:r>
              <a:rPr lang="en-US" sz="2000" dirty="0">
                <a:solidFill>
                  <a:schemeClr val="bg1"/>
                </a:solidFill>
              </a:rPr>
              <a:t>wind, rain, snow, ice</a:t>
            </a:r>
          </a:p>
        </p:txBody>
      </p:sp>
      <p:pic>
        <p:nvPicPr>
          <p:cNvPr id="29" name="Picture 28" descr="CSS-Scaffold-Tower2.jpg"/>
          <p:cNvPicPr>
            <a:picLocks noChangeAspect="1"/>
          </p:cNvPicPr>
          <p:nvPr/>
        </p:nvPicPr>
        <p:blipFill>
          <a:blip r:embed="rId5"/>
          <a:srcRect l="21283" t="-1878" r="16889" b="1160"/>
          <a:stretch>
            <a:fillRect/>
          </a:stretch>
        </p:blipFill>
        <p:spPr>
          <a:xfrm>
            <a:off x="4432300" y="3098800"/>
            <a:ext cx="3338100" cy="3008408"/>
          </a:xfrm>
          <a:prstGeom prst="rect">
            <a:avLst/>
          </a:prstGeom>
        </p:spPr>
      </p:pic>
      <p:sp>
        <p:nvSpPr>
          <p:cNvPr id="30" name="TextBox 29"/>
          <p:cNvSpPr txBox="1"/>
          <p:nvPr/>
        </p:nvSpPr>
        <p:spPr>
          <a:xfrm>
            <a:off x="4559300" y="6223000"/>
            <a:ext cx="3073400" cy="400110"/>
          </a:xfrm>
          <a:prstGeom prst="rect">
            <a:avLst/>
          </a:prstGeom>
          <a:noFill/>
        </p:spPr>
        <p:txBody>
          <a:bodyPr wrap="square" rtlCol="0">
            <a:spAutoFit/>
          </a:bodyPr>
          <a:lstStyle/>
          <a:p>
            <a:r>
              <a:rPr lang="en-US" sz="2000" dirty="0">
                <a:solidFill>
                  <a:schemeClr val="bg1"/>
                </a:solidFill>
              </a:rPr>
              <a:t>scaffold &amp; components </a:t>
            </a:r>
          </a:p>
        </p:txBody>
      </p:sp>
    </p:spTree>
    <p:extLst>
      <p:ext uri="{BB962C8B-B14F-4D97-AF65-F5344CB8AC3E}">
        <p14:creationId xmlns:p14="http://schemas.microsoft.com/office/powerpoint/2010/main" val="29334384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anim calcmode="lin" valueType="num">
                                      <p:cBhvr>
                                        <p:cTn id="13" dur="500" fill="hold"/>
                                        <p:tgtEl>
                                          <p:spTgt spid="51"/>
                                        </p:tgtEl>
                                        <p:attrNameLst>
                                          <p:attrName>ppt_x</p:attrName>
                                        </p:attrNameLst>
                                      </p:cBhvr>
                                      <p:tavLst>
                                        <p:tav tm="0">
                                          <p:val>
                                            <p:strVal val="#ppt_x"/>
                                          </p:val>
                                        </p:tav>
                                        <p:tav tm="100000">
                                          <p:val>
                                            <p:strVal val="#ppt_x"/>
                                          </p:val>
                                        </p:tav>
                                      </p:tavLst>
                                    </p:anim>
                                    <p:anim calcmode="lin" valueType="num">
                                      <p:cBhvr>
                                        <p:cTn id="14" dur="500" fill="hold"/>
                                        <p:tgtEl>
                                          <p:spTgt spid="51"/>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2" presetClass="entr" presetSubtype="12"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0-#ppt_w/2"/>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12"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0-#ppt_w/2"/>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12"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0-#ppt_w/2"/>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 calcmode="lin" valueType="num">
                                      <p:cBhvr additive="base">
                                        <p:cTn id="33" dur="500" fill="hold"/>
                                        <p:tgtEl>
                                          <p:spTgt spid="36"/>
                                        </p:tgtEl>
                                        <p:attrNameLst>
                                          <p:attrName>ppt_x</p:attrName>
                                        </p:attrNameLst>
                                      </p:cBhvr>
                                      <p:tavLst>
                                        <p:tav tm="0">
                                          <p:val>
                                            <p:strVal val="#ppt_x"/>
                                          </p:val>
                                        </p:tav>
                                        <p:tav tm="100000">
                                          <p:val>
                                            <p:strVal val="#ppt_x"/>
                                          </p:val>
                                        </p:tav>
                                      </p:tavLst>
                                    </p:anim>
                                    <p:anim calcmode="lin" valueType="num">
                                      <p:cBhvr additive="base">
                                        <p:cTn id="34" dur="500" fill="hold"/>
                                        <p:tgtEl>
                                          <p:spTgt spid="3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additive="base">
                                        <p:cTn id="37" dur="500" fill="hold"/>
                                        <p:tgtEl>
                                          <p:spTgt spid="42"/>
                                        </p:tgtEl>
                                        <p:attrNameLst>
                                          <p:attrName>ppt_x</p:attrName>
                                        </p:attrNameLst>
                                      </p:cBhvr>
                                      <p:tavLst>
                                        <p:tav tm="0">
                                          <p:val>
                                            <p:strVal val="#ppt_x"/>
                                          </p:val>
                                        </p:tav>
                                        <p:tav tm="100000">
                                          <p:val>
                                            <p:strVal val="#ppt_x"/>
                                          </p:val>
                                        </p:tav>
                                      </p:tavLst>
                                    </p:anim>
                                    <p:anim calcmode="lin" valueType="num">
                                      <p:cBhvr additive="base">
                                        <p:cTn id="38" dur="500" fill="hold"/>
                                        <p:tgtEl>
                                          <p:spTgt spid="4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 calcmode="lin" valueType="num">
                                      <p:cBhvr additive="base">
                                        <p:cTn id="41" dur="500" fill="hold"/>
                                        <p:tgtEl>
                                          <p:spTgt spid="43"/>
                                        </p:tgtEl>
                                        <p:attrNameLst>
                                          <p:attrName>ppt_x</p:attrName>
                                        </p:attrNameLst>
                                      </p:cBhvr>
                                      <p:tavLst>
                                        <p:tav tm="0">
                                          <p:val>
                                            <p:strVal val="#ppt_x"/>
                                          </p:val>
                                        </p:tav>
                                        <p:tav tm="100000">
                                          <p:val>
                                            <p:strVal val="#ppt_x"/>
                                          </p:val>
                                        </p:tav>
                                      </p:tavLst>
                                    </p:anim>
                                    <p:anim calcmode="lin" valueType="num">
                                      <p:cBhvr additive="base">
                                        <p:cTn id="42" dur="500" fill="hold"/>
                                        <p:tgtEl>
                                          <p:spTgt spid="4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66"/>
                                        </p:tgtEl>
                                        <p:attrNameLst>
                                          <p:attrName>style.visibility</p:attrName>
                                        </p:attrNameLst>
                                      </p:cBhvr>
                                      <p:to>
                                        <p:strVal val="visible"/>
                                      </p:to>
                                    </p:set>
                                    <p:anim calcmode="lin" valueType="num">
                                      <p:cBhvr additive="base">
                                        <p:cTn id="45" dur="500" fill="hold"/>
                                        <p:tgtEl>
                                          <p:spTgt spid="66"/>
                                        </p:tgtEl>
                                        <p:attrNameLst>
                                          <p:attrName>ppt_x</p:attrName>
                                        </p:attrNameLst>
                                      </p:cBhvr>
                                      <p:tavLst>
                                        <p:tav tm="0">
                                          <p:val>
                                            <p:strVal val="#ppt_x"/>
                                          </p:val>
                                        </p:tav>
                                        <p:tav tm="100000">
                                          <p:val>
                                            <p:strVal val="#ppt_x"/>
                                          </p:val>
                                        </p:tav>
                                      </p:tavLst>
                                    </p:anim>
                                    <p:anim calcmode="lin" valueType="num">
                                      <p:cBhvr additive="base">
                                        <p:cTn id="46" dur="500" fill="hold"/>
                                        <p:tgtEl>
                                          <p:spTgt spid="66"/>
                                        </p:tgtEl>
                                        <p:attrNameLst>
                                          <p:attrName>ppt_y</p:attrName>
                                        </p:attrNameLst>
                                      </p:cBhvr>
                                      <p:tavLst>
                                        <p:tav tm="0">
                                          <p:val>
                                            <p:strVal val="1+#ppt_h/2"/>
                                          </p:val>
                                        </p:tav>
                                        <p:tav tm="100000">
                                          <p:val>
                                            <p:strVal val="#ppt_y"/>
                                          </p:val>
                                        </p:tav>
                                      </p:tavLst>
                                    </p:anim>
                                  </p:childTnLst>
                                </p:cTn>
                              </p:par>
                              <p:par>
                                <p:cTn id="47" presetID="2" presetClass="entr" presetSubtype="6" fill="hold" grpId="0" nodeType="withEffect">
                                  <p:stCondLst>
                                    <p:cond delay="0"/>
                                  </p:stCondLst>
                                  <p:childTnLst>
                                    <p:set>
                                      <p:cBhvr>
                                        <p:cTn id="48" dur="1" fill="hold">
                                          <p:stCondLst>
                                            <p:cond delay="0"/>
                                          </p:stCondLst>
                                        </p:cTn>
                                        <p:tgtEl>
                                          <p:spTgt spid="68"/>
                                        </p:tgtEl>
                                        <p:attrNameLst>
                                          <p:attrName>style.visibility</p:attrName>
                                        </p:attrNameLst>
                                      </p:cBhvr>
                                      <p:to>
                                        <p:strVal val="visible"/>
                                      </p:to>
                                    </p:set>
                                    <p:anim calcmode="lin" valueType="num">
                                      <p:cBhvr additive="base">
                                        <p:cTn id="49" dur="500" fill="hold"/>
                                        <p:tgtEl>
                                          <p:spTgt spid="68"/>
                                        </p:tgtEl>
                                        <p:attrNameLst>
                                          <p:attrName>ppt_x</p:attrName>
                                        </p:attrNameLst>
                                      </p:cBhvr>
                                      <p:tavLst>
                                        <p:tav tm="0">
                                          <p:val>
                                            <p:strVal val="1+#ppt_w/2"/>
                                          </p:val>
                                        </p:tav>
                                        <p:tav tm="100000">
                                          <p:val>
                                            <p:strVal val="#ppt_x"/>
                                          </p:val>
                                        </p:tav>
                                      </p:tavLst>
                                    </p:anim>
                                    <p:anim calcmode="lin" valueType="num">
                                      <p:cBhvr additive="base">
                                        <p:cTn id="50" dur="500" fill="hold"/>
                                        <p:tgtEl>
                                          <p:spTgt spid="68"/>
                                        </p:tgtEl>
                                        <p:attrNameLst>
                                          <p:attrName>ppt_y</p:attrName>
                                        </p:attrNameLst>
                                      </p:cBhvr>
                                      <p:tavLst>
                                        <p:tav tm="0">
                                          <p:val>
                                            <p:strVal val="1+#ppt_h/2"/>
                                          </p:val>
                                        </p:tav>
                                        <p:tav tm="100000">
                                          <p:val>
                                            <p:strVal val="#ppt_y"/>
                                          </p:val>
                                        </p:tav>
                                      </p:tavLst>
                                    </p:anim>
                                  </p:childTnLst>
                                </p:cTn>
                              </p:par>
                              <p:par>
                                <p:cTn id="51" presetID="2" presetClass="entr" presetSubtype="6" fill="hold" grpId="0" nodeType="withEffect">
                                  <p:stCondLst>
                                    <p:cond delay="0"/>
                                  </p:stCondLst>
                                  <p:childTnLst>
                                    <p:set>
                                      <p:cBhvr>
                                        <p:cTn id="52" dur="1" fill="hold">
                                          <p:stCondLst>
                                            <p:cond delay="0"/>
                                          </p:stCondLst>
                                        </p:cTn>
                                        <p:tgtEl>
                                          <p:spTgt spid="74"/>
                                        </p:tgtEl>
                                        <p:attrNameLst>
                                          <p:attrName>style.visibility</p:attrName>
                                        </p:attrNameLst>
                                      </p:cBhvr>
                                      <p:to>
                                        <p:strVal val="visible"/>
                                      </p:to>
                                    </p:set>
                                    <p:anim calcmode="lin" valueType="num">
                                      <p:cBhvr additive="base">
                                        <p:cTn id="53" dur="500" fill="hold"/>
                                        <p:tgtEl>
                                          <p:spTgt spid="74"/>
                                        </p:tgtEl>
                                        <p:attrNameLst>
                                          <p:attrName>ppt_x</p:attrName>
                                        </p:attrNameLst>
                                      </p:cBhvr>
                                      <p:tavLst>
                                        <p:tav tm="0">
                                          <p:val>
                                            <p:strVal val="1+#ppt_w/2"/>
                                          </p:val>
                                        </p:tav>
                                        <p:tav tm="100000">
                                          <p:val>
                                            <p:strVal val="#ppt_x"/>
                                          </p:val>
                                        </p:tav>
                                      </p:tavLst>
                                    </p:anim>
                                    <p:anim calcmode="lin" valueType="num">
                                      <p:cBhvr additive="base">
                                        <p:cTn id="54" dur="500" fill="hold"/>
                                        <p:tgtEl>
                                          <p:spTgt spid="74"/>
                                        </p:tgtEl>
                                        <p:attrNameLst>
                                          <p:attrName>ppt_y</p:attrName>
                                        </p:attrNameLst>
                                      </p:cBhvr>
                                      <p:tavLst>
                                        <p:tav tm="0">
                                          <p:val>
                                            <p:strVal val="1+#ppt_h/2"/>
                                          </p:val>
                                        </p:tav>
                                        <p:tav tm="100000">
                                          <p:val>
                                            <p:strVal val="#ppt_y"/>
                                          </p:val>
                                        </p:tav>
                                      </p:tavLst>
                                    </p:anim>
                                  </p:childTnLst>
                                </p:cTn>
                              </p:par>
                              <p:par>
                                <p:cTn id="55" presetID="2" presetClass="entr" presetSubtype="6" fill="hold" grpId="0" nodeType="withEffect">
                                  <p:stCondLst>
                                    <p:cond delay="0"/>
                                  </p:stCondLst>
                                  <p:childTnLst>
                                    <p:set>
                                      <p:cBhvr>
                                        <p:cTn id="56" dur="1" fill="hold">
                                          <p:stCondLst>
                                            <p:cond delay="0"/>
                                          </p:stCondLst>
                                        </p:cTn>
                                        <p:tgtEl>
                                          <p:spTgt spid="75"/>
                                        </p:tgtEl>
                                        <p:attrNameLst>
                                          <p:attrName>style.visibility</p:attrName>
                                        </p:attrNameLst>
                                      </p:cBhvr>
                                      <p:to>
                                        <p:strVal val="visible"/>
                                      </p:to>
                                    </p:set>
                                    <p:anim calcmode="lin" valueType="num">
                                      <p:cBhvr additive="base">
                                        <p:cTn id="57" dur="500" fill="hold"/>
                                        <p:tgtEl>
                                          <p:spTgt spid="75"/>
                                        </p:tgtEl>
                                        <p:attrNameLst>
                                          <p:attrName>ppt_x</p:attrName>
                                        </p:attrNameLst>
                                      </p:cBhvr>
                                      <p:tavLst>
                                        <p:tav tm="0">
                                          <p:val>
                                            <p:strVal val="1+#ppt_w/2"/>
                                          </p:val>
                                        </p:tav>
                                        <p:tav tm="100000">
                                          <p:val>
                                            <p:strVal val="#ppt_x"/>
                                          </p:val>
                                        </p:tav>
                                      </p:tavLst>
                                    </p:anim>
                                    <p:anim calcmode="lin" valueType="num">
                                      <p:cBhvr additive="base">
                                        <p:cTn id="58"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15" grpId="0" animBg="1"/>
      <p:bldP spid="17" grpId="0" animBg="1"/>
      <p:bldP spid="23" grpId="0" animBg="1"/>
      <p:bldP spid="24" grpId="0"/>
      <p:bldP spid="36" grpId="0" animBg="1"/>
      <p:bldP spid="42" grpId="0" animBg="1"/>
      <p:bldP spid="43" grpId="0"/>
      <p:bldP spid="66" grpId="0" animBg="1"/>
      <p:bldP spid="68" grpId="0" animBg="1"/>
      <p:bldP spid="74" grpId="0" animBg="1"/>
      <p:bldP spid="7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5"/>
          <p:cNvGrpSpPr/>
          <p:nvPr/>
        </p:nvGrpSpPr>
        <p:grpSpPr>
          <a:xfrm>
            <a:off x="1282137" y="5294963"/>
            <a:ext cx="2828980" cy="534516"/>
            <a:chOff x="6753434" y="5294963"/>
            <a:chExt cx="2828980" cy="534516"/>
          </a:xfrm>
        </p:grpSpPr>
        <p:sp>
          <p:nvSpPr>
            <p:cNvPr id="65" name="TextBox 64"/>
            <p:cNvSpPr txBox="1"/>
            <p:nvPr/>
          </p:nvSpPr>
          <p:spPr>
            <a:xfrm>
              <a:off x="6753434" y="5294963"/>
              <a:ext cx="2828980" cy="307777"/>
            </a:xfrm>
            <a:prstGeom prst="rect">
              <a:avLst/>
            </a:prstGeom>
            <a:noFill/>
          </p:spPr>
          <p:txBody>
            <a:bodyPr wrap="none" rtlCol="0">
              <a:spAutoFit/>
            </a:bodyPr>
            <a:lstStyle/>
            <a:p>
              <a:r>
                <a:rPr lang="id-ID" sz="1400" b="1" dirty="0">
                  <a:solidFill>
                    <a:schemeClr val="bg1"/>
                  </a:solidFill>
                  <a:latin typeface="Raleway" panose="020B0003030101060003" pitchFamily="34" charset="0"/>
                </a:rPr>
                <a:t>Kue Pukis &amp; Cingcaw Kapucino</a:t>
              </a:r>
            </a:p>
          </p:txBody>
        </p:sp>
        <p:sp>
          <p:nvSpPr>
            <p:cNvPr id="66" name="TextBox 65"/>
            <p:cNvSpPr txBox="1"/>
            <p:nvPr/>
          </p:nvSpPr>
          <p:spPr>
            <a:xfrm>
              <a:off x="6753434" y="5567869"/>
              <a:ext cx="1189749" cy="261610"/>
            </a:xfrm>
            <a:prstGeom prst="rect">
              <a:avLst/>
            </a:prstGeom>
            <a:noFill/>
          </p:spPr>
          <p:txBody>
            <a:bodyPr wrap="none" rtlCol="0">
              <a:spAutoFit/>
            </a:bodyPr>
            <a:lstStyle/>
            <a:p>
              <a:r>
                <a:rPr lang="id-ID" sz="1100" dirty="0">
                  <a:solidFill>
                    <a:schemeClr val="bg1"/>
                  </a:solidFill>
                  <a:latin typeface="Raleway" panose="020B0003030101060003" pitchFamily="34" charset="0"/>
                </a:rPr>
                <a:t>Product Design</a:t>
              </a:r>
            </a:p>
          </p:txBody>
        </p:sp>
      </p:grpSp>
      <p:pic>
        <p:nvPicPr>
          <p:cNvPr id="18" name="Picture 17" descr="Eagle-Scaffold-Sheeting-14.jpg"/>
          <p:cNvPicPr>
            <a:picLocks noChangeAspect="1"/>
          </p:cNvPicPr>
          <p:nvPr/>
        </p:nvPicPr>
        <p:blipFill>
          <a:blip r:embed="rId3"/>
          <a:srcRect t="4642"/>
          <a:stretch>
            <a:fillRect/>
          </a:stretch>
        </p:blipFill>
        <p:spPr>
          <a:xfrm>
            <a:off x="0" y="-303426"/>
            <a:ext cx="12192000" cy="7989164"/>
          </a:xfrm>
          <a:prstGeom prst="rect">
            <a:avLst/>
          </a:prstGeom>
        </p:spPr>
      </p:pic>
    </p:spTree>
    <p:extLst>
      <p:ext uri="{BB962C8B-B14F-4D97-AF65-F5344CB8AC3E}">
        <p14:creationId xmlns:p14="http://schemas.microsoft.com/office/powerpoint/2010/main" val="228745138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Baseplate sill.jpg"/>
          <p:cNvPicPr>
            <a:picLocks noChangeAspect="1"/>
          </p:cNvPicPr>
          <p:nvPr/>
        </p:nvPicPr>
        <p:blipFill>
          <a:blip r:embed="rId3"/>
          <a:stretch>
            <a:fillRect/>
          </a:stretch>
        </p:blipFill>
        <p:spPr>
          <a:xfrm>
            <a:off x="2362200" y="366435"/>
            <a:ext cx="5932314" cy="5894665"/>
          </a:xfrm>
          <a:prstGeom prst="rect">
            <a:avLst/>
          </a:prstGeom>
        </p:spPr>
      </p:pic>
      <p:pic>
        <p:nvPicPr>
          <p:cNvPr id="20" name="Picture 19"/>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5467349" y="5607050"/>
            <a:ext cx="2537883" cy="628650"/>
          </a:xfrm>
          <a:prstGeom prst="rect">
            <a:avLst/>
          </a:prstGeom>
        </p:spPr>
      </p:pic>
      <p:pic>
        <p:nvPicPr>
          <p:cNvPr id="22" name="Picture 21"/>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6"/>
              <a:stretch>
                <a:fillRect/>
              </a:stretch>
            </p:blipFill>
          </mc:Choice>
          <mc:Fallback>
            <p:blipFill>
              <a:blip r:embed="rId7"/>
              <a:stretch>
                <a:fillRect/>
              </a:stretch>
            </p:blipFill>
          </mc:Fallback>
        </mc:AlternateContent>
        <p:spPr>
          <a:xfrm>
            <a:off x="2823122" y="3721099"/>
            <a:ext cx="2110827" cy="1479551"/>
          </a:xfrm>
          <a:prstGeom prst="rect">
            <a:avLst/>
          </a:prstGeom>
        </p:spPr>
      </p:pic>
      <p:pic>
        <p:nvPicPr>
          <p:cNvPr id="23" name="Picture 22"/>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8"/>
              <a:stretch>
                <a:fillRect/>
              </a:stretch>
            </p:blipFill>
          </mc:Choice>
          <mc:Fallback>
            <p:blipFill>
              <a:blip r:embed="rId9"/>
              <a:stretch>
                <a:fillRect/>
              </a:stretch>
            </p:blipFill>
          </mc:Fallback>
        </mc:AlternateContent>
        <p:spPr>
          <a:xfrm>
            <a:off x="5645149" y="2463800"/>
            <a:ext cx="3681905" cy="1206500"/>
          </a:xfrm>
          <a:prstGeom prst="rect">
            <a:avLst/>
          </a:prstGeom>
        </p:spPr>
      </p:pic>
      <p:pic>
        <p:nvPicPr>
          <p:cNvPr id="24" name="Picture 23"/>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0"/>
              <a:stretch>
                <a:fillRect/>
              </a:stretch>
            </p:blipFill>
          </mc:Choice>
          <mc:Fallback>
            <p:blipFill>
              <a:blip r:embed="rId11"/>
              <a:stretch>
                <a:fillRect/>
              </a:stretch>
            </p:blipFill>
          </mc:Fallback>
        </mc:AlternateContent>
        <p:spPr>
          <a:xfrm>
            <a:off x="8737600" y="590550"/>
            <a:ext cx="2832100" cy="2851236"/>
          </a:xfrm>
          <a:prstGeom prst="rect">
            <a:avLst/>
          </a:prstGeom>
        </p:spPr>
      </p:pic>
      <p:pic>
        <p:nvPicPr>
          <p:cNvPr id="25" name="Picture 24"/>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2"/>
              <a:stretch>
                <a:fillRect/>
              </a:stretch>
            </p:blipFill>
          </mc:Choice>
          <mc:Fallback>
            <p:blipFill>
              <a:blip r:embed="rId13"/>
              <a:stretch>
                <a:fillRect/>
              </a:stretch>
            </p:blipFill>
          </mc:Fallback>
        </mc:AlternateContent>
        <p:spPr>
          <a:xfrm>
            <a:off x="8991600" y="1725676"/>
            <a:ext cx="2324100" cy="1115568"/>
          </a:xfrm>
          <a:prstGeom prst="rect">
            <a:avLst/>
          </a:prstGeom>
        </p:spPr>
      </p:pic>
      <p:pic>
        <p:nvPicPr>
          <p:cNvPr id="29" name="Picture 28"/>
          <p:cNvPicPr>
            <a:picLocks noChangeAspect="1"/>
          </p:cNvPicPr>
          <p:nvPr/>
        </p:nvPicPr>
        <p:blipFill>
          <a:blip r:embed="rId14"/>
          <a:stretch>
            <a:fillRect/>
          </a:stretch>
        </p:blipFill>
        <p:spPr>
          <a:xfrm>
            <a:off x="8660626" y="3777439"/>
            <a:ext cx="2832874" cy="28138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extBox 8"/>
          <p:cNvSpPr txBox="1"/>
          <p:nvPr/>
        </p:nvSpPr>
        <p:spPr>
          <a:xfrm>
            <a:off x="334620" y="325159"/>
            <a:ext cx="4664859" cy="1569660"/>
          </a:xfrm>
          <a:prstGeom prst="rect">
            <a:avLst/>
          </a:prstGeom>
          <a:noFill/>
        </p:spPr>
        <p:txBody>
          <a:bodyPr wrap="none" rtlCol="0">
            <a:spAutoFit/>
          </a:bodyPr>
          <a:lstStyle/>
          <a:p>
            <a:pPr algn="ctr"/>
            <a:r>
              <a:rPr lang="id-ID" sz="4800" cap="all" dirty="0">
                <a:solidFill>
                  <a:srgbClr val="44546A"/>
                </a:solidFill>
                <a:latin typeface="+mj-lt"/>
              </a:rPr>
              <a:t>Foundation</a:t>
            </a:r>
          </a:p>
          <a:p>
            <a:pPr algn="ctr"/>
            <a:r>
              <a:rPr lang="id-ID" sz="4800" cap="all" dirty="0">
                <a:solidFill>
                  <a:srgbClr val="44546A"/>
                </a:solidFill>
                <a:latin typeface="+mj-lt"/>
              </a:rPr>
              <a:t> Components</a:t>
            </a:r>
            <a:endParaRPr lang="en-US" sz="4800" cap="all" dirty="0">
              <a:solidFill>
                <a:srgbClr val="44546A"/>
              </a:solidFill>
              <a:latin typeface="+mj-lt"/>
            </a:endParaRPr>
          </a:p>
        </p:txBody>
      </p:sp>
    </p:spTree>
    <p:extLst>
      <p:ext uri="{BB962C8B-B14F-4D97-AF65-F5344CB8AC3E}">
        <p14:creationId xmlns:p14="http://schemas.microsoft.com/office/powerpoint/2010/main" val="153766493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dissolve">
                                      <p:cBhvr>
                                        <p:cTn id="14" dur="10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dissolve">
                                      <p:cBhvr>
                                        <p:cTn id="19" dur="10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dissolve">
                                      <p:cBhvr>
                                        <p:cTn id="24" dur="10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anim calcmode="lin" valueType="num">
                                      <p:cBhvr>
                                        <p:cTn id="30" dur="1000" fill="hold"/>
                                        <p:tgtEl>
                                          <p:spTgt spid="24"/>
                                        </p:tgtEl>
                                        <p:attrNameLst>
                                          <p:attrName>ppt_x</p:attrName>
                                        </p:attrNameLst>
                                      </p:cBhvr>
                                      <p:tavLst>
                                        <p:tav tm="0">
                                          <p:val>
                                            <p:strVal val="#ppt_x"/>
                                          </p:val>
                                        </p:tav>
                                        <p:tav tm="100000">
                                          <p:val>
                                            <p:strVal val="#ppt_x"/>
                                          </p:val>
                                        </p:tav>
                                      </p:tavLst>
                                    </p:anim>
                                    <p:anim calcmode="lin" valueType="num">
                                      <p:cBhvr>
                                        <p:cTn id="3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1000"/>
                                        <p:tgtEl>
                                          <p:spTgt spid="29"/>
                                        </p:tgtEl>
                                      </p:cBhvr>
                                    </p:animEffect>
                                    <p:anim calcmode="lin" valueType="num">
                                      <p:cBhvr>
                                        <p:cTn id="41" dur="1000" fill="hold"/>
                                        <p:tgtEl>
                                          <p:spTgt spid="29"/>
                                        </p:tgtEl>
                                        <p:attrNameLst>
                                          <p:attrName>ppt_x</p:attrName>
                                        </p:attrNameLst>
                                      </p:cBhvr>
                                      <p:tavLst>
                                        <p:tav tm="0">
                                          <p:val>
                                            <p:strVal val="#ppt_x"/>
                                          </p:val>
                                        </p:tav>
                                        <p:tav tm="100000">
                                          <p:val>
                                            <p:strVal val="#ppt_x"/>
                                          </p:val>
                                        </p:tav>
                                      </p:tavLst>
                                    </p:anim>
                                    <p:anim calcmode="lin" valueType="num">
                                      <p:cBhvr>
                                        <p:cTn id="42" dur="900" decel="100000" fill="hold"/>
                                        <p:tgtEl>
                                          <p:spTgt spid="29"/>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ills.jpg"/>
          <p:cNvPicPr>
            <a:picLocks noChangeAspect="1"/>
          </p:cNvPicPr>
          <p:nvPr/>
        </p:nvPicPr>
        <p:blipFill>
          <a:blip r:embed="rId3"/>
          <a:stretch>
            <a:fillRect/>
          </a:stretch>
        </p:blipFill>
        <p:spPr>
          <a:xfrm>
            <a:off x="0" y="0"/>
            <a:ext cx="12192000" cy="6858000"/>
          </a:xfrm>
          <a:prstGeom prst="rect">
            <a:avLst/>
          </a:prstGeom>
        </p:spPr>
      </p:pic>
      <p:sp>
        <p:nvSpPr>
          <p:cNvPr id="3" name="TextBox 2"/>
          <p:cNvSpPr txBox="1"/>
          <p:nvPr/>
        </p:nvSpPr>
        <p:spPr>
          <a:xfrm>
            <a:off x="8768927" y="4353266"/>
            <a:ext cx="1505641" cy="830997"/>
          </a:xfrm>
          <a:prstGeom prst="rect">
            <a:avLst/>
          </a:prstGeom>
          <a:noFill/>
        </p:spPr>
        <p:txBody>
          <a:bodyPr wrap="none" rtlCol="0">
            <a:spAutoFit/>
          </a:bodyPr>
          <a:lstStyle/>
          <a:p>
            <a:pPr algn="ctr"/>
            <a:r>
              <a:rPr lang="id-ID" sz="4800" cap="all" dirty="0">
                <a:solidFill>
                  <a:schemeClr val="tx2">
                    <a:lumMod val="75000"/>
                  </a:schemeClr>
                </a:solidFill>
                <a:latin typeface="+mj-lt"/>
              </a:rPr>
              <a:t>Sills</a:t>
            </a:r>
            <a:endParaRPr lang="en-US" sz="4800" cap="all" dirty="0">
              <a:solidFill>
                <a:schemeClr val="tx2">
                  <a:lumMod val="75000"/>
                </a:schemeClr>
              </a:solidFill>
              <a:latin typeface="+mj-lt"/>
            </a:endParaRPr>
          </a:p>
        </p:txBody>
      </p:sp>
      <p:sp>
        <p:nvSpPr>
          <p:cNvPr id="5" name="TextBox 4"/>
          <p:cNvSpPr txBox="1"/>
          <p:nvPr/>
        </p:nvSpPr>
        <p:spPr>
          <a:xfrm>
            <a:off x="5448300" y="5384800"/>
            <a:ext cx="6552846" cy="830997"/>
          </a:xfrm>
          <a:prstGeom prst="rect">
            <a:avLst/>
          </a:prstGeom>
          <a:noFill/>
        </p:spPr>
        <p:txBody>
          <a:bodyPr wrap="none" rtlCol="0">
            <a:spAutoFit/>
          </a:bodyPr>
          <a:lstStyle/>
          <a:p>
            <a:r>
              <a:rPr lang="en-US" sz="2400" dirty="0">
                <a:solidFill>
                  <a:srgbClr val="212F3C"/>
                </a:solidFill>
              </a:rPr>
              <a:t>Sills should be of sufficient size and strength </a:t>
            </a:r>
          </a:p>
          <a:p>
            <a:r>
              <a:rPr lang="en-US" sz="2400" dirty="0">
                <a:solidFill>
                  <a:srgbClr val="212F3C"/>
                </a:solidFill>
              </a:rPr>
              <a:t>to support the loads transmitted to them</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stretch>
            <a:fillRect/>
          </a:stretch>
        </p:blipFill>
        <p:spPr>
          <a:xfrm>
            <a:off x="8701532" y="7480300"/>
            <a:ext cx="1661668" cy="1034330"/>
          </a:xfrm>
          <a:prstGeom prst="rect">
            <a:avLst/>
          </a:prstGeom>
        </p:spPr>
      </p:pic>
      <p:sp>
        <p:nvSpPr>
          <p:cNvPr id="10" name="TextBox 9"/>
          <p:cNvSpPr txBox="1"/>
          <p:nvPr/>
        </p:nvSpPr>
        <p:spPr>
          <a:xfrm>
            <a:off x="2150774" y="579159"/>
            <a:ext cx="7890501" cy="830997"/>
          </a:xfrm>
          <a:prstGeom prst="rect">
            <a:avLst/>
          </a:prstGeom>
          <a:noFill/>
        </p:spPr>
        <p:txBody>
          <a:bodyPr wrap="none" rtlCol="0">
            <a:spAutoFit/>
          </a:bodyPr>
          <a:lstStyle/>
          <a:p>
            <a:pPr algn="ctr"/>
            <a:r>
              <a:rPr lang="id-ID" sz="4800" cap="all" dirty="0">
                <a:solidFill>
                  <a:srgbClr val="212F3C"/>
                </a:solidFill>
                <a:latin typeface="+mj-lt"/>
              </a:rPr>
              <a:t>How Sills Spread Loads</a:t>
            </a:r>
            <a:endParaRPr lang="en-US" sz="4800" cap="all" dirty="0">
              <a:solidFill>
                <a:srgbClr val="212F3C"/>
              </a:solidFill>
              <a:latin typeface="+mj-lt"/>
            </a:endParaRPr>
          </a:p>
        </p:txBody>
      </p:sp>
      <p:pic>
        <p:nvPicPr>
          <p:cNvPr id="7" name="Picture 6"/>
          <p:cNvPicPr>
            <a:picLocks noChangeAspect="1"/>
          </p:cNvPicPr>
          <p:nvPr/>
        </p:nvPicPr>
        <p:blipFill>
          <a:blip r:embed="rId4"/>
          <a:srcRect l="26714" t="36177" r="20742" b="9556"/>
          <a:stretch>
            <a:fillRect/>
          </a:stretch>
        </p:blipFill>
        <p:spPr>
          <a:xfrm>
            <a:off x="1016000" y="3086100"/>
            <a:ext cx="2260600" cy="2019300"/>
          </a:xfrm>
          <a:prstGeom prst="rect">
            <a:avLst/>
          </a:prstGeom>
        </p:spPr>
      </p:pic>
      <p:pic>
        <p:nvPicPr>
          <p:cNvPr id="9" name="Picture 8"/>
          <p:cNvPicPr>
            <a:picLocks noChangeAspect="1"/>
          </p:cNvPicPr>
          <p:nvPr/>
        </p:nvPicPr>
        <p:blipFill>
          <a:blip r:embed="rId4"/>
          <a:srcRect l="26714" t="36177" r="20742" b="9556"/>
          <a:stretch>
            <a:fillRect/>
          </a:stretch>
        </p:blipFill>
        <p:spPr>
          <a:xfrm>
            <a:off x="4673600" y="3060700"/>
            <a:ext cx="2260600" cy="2019300"/>
          </a:xfrm>
          <a:prstGeom prst="rect">
            <a:avLst/>
          </a:prstGeom>
        </p:spPr>
      </p:pic>
      <p:pic>
        <p:nvPicPr>
          <p:cNvPr id="12" name="Picture 11" descr="fixed_base_plate.psd"/>
          <p:cNvPicPr>
            <a:picLocks noChangeAspect="1"/>
          </p:cNvPicPr>
          <p:nvPr/>
        </p:nvPicPr>
        <p:blipFill>
          <a:blip r:embed="rId5"/>
          <a:srcRect t="21101"/>
          <a:stretch>
            <a:fillRect/>
          </a:stretch>
        </p:blipFill>
        <p:spPr>
          <a:xfrm>
            <a:off x="5283200" y="6134100"/>
            <a:ext cx="817368" cy="685800"/>
          </a:xfrm>
          <a:prstGeom prst="rect">
            <a:avLst/>
          </a:prstGeom>
        </p:spPr>
      </p:pic>
      <p:pic>
        <p:nvPicPr>
          <p:cNvPr id="13" name="Picture 12" descr="Effect of a Sill.jpg"/>
          <p:cNvPicPr>
            <a:picLocks noChangeAspect="1"/>
          </p:cNvPicPr>
          <p:nvPr/>
        </p:nvPicPr>
        <p:blipFill>
          <a:blip r:embed="rId6"/>
          <a:srcRect l="12500" r="69166" b="70278"/>
          <a:stretch>
            <a:fillRect/>
          </a:stretch>
        </p:blipFill>
        <p:spPr>
          <a:xfrm>
            <a:off x="4572000" y="1480141"/>
            <a:ext cx="2235200" cy="1301159"/>
          </a:xfrm>
          <a:prstGeom prst="rect">
            <a:avLst/>
          </a:prstGeom>
        </p:spPr>
      </p:pic>
      <p:sp>
        <p:nvSpPr>
          <p:cNvPr id="14" name="Down Arrow 13"/>
          <p:cNvSpPr/>
          <p:nvPr/>
        </p:nvSpPr>
        <p:spPr>
          <a:xfrm>
            <a:off x="5549900" y="2425700"/>
            <a:ext cx="215900" cy="698500"/>
          </a:xfrm>
          <a:prstGeom prst="downArrow">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Left Arrow 17"/>
          <p:cNvSpPr/>
          <p:nvPr/>
        </p:nvSpPr>
        <p:spPr>
          <a:xfrm rot="17064871">
            <a:off x="5292568" y="5298461"/>
            <a:ext cx="397459" cy="202435"/>
          </a:xfrm>
          <a:prstGeom prst="leftArrow">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Left Arrow 18"/>
          <p:cNvSpPr/>
          <p:nvPr/>
        </p:nvSpPr>
        <p:spPr>
          <a:xfrm rot="4535129" flipH="1">
            <a:off x="5648169" y="5336559"/>
            <a:ext cx="397459" cy="202435"/>
          </a:xfrm>
          <a:prstGeom prst="leftArrow">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4"/>
          <a:srcRect l="48213" t="36177" r="47968" b="9556"/>
          <a:stretch>
            <a:fillRect/>
          </a:stretch>
        </p:blipFill>
        <p:spPr>
          <a:xfrm flipH="1">
            <a:off x="9550399" y="2857500"/>
            <a:ext cx="200475" cy="2463800"/>
          </a:xfrm>
          <a:prstGeom prst="rect">
            <a:avLst/>
          </a:prstGeom>
        </p:spPr>
      </p:pic>
      <p:pic>
        <p:nvPicPr>
          <p:cNvPr id="26" name="Picture 25" descr="fixed_base_plate.psd"/>
          <p:cNvPicPr>
            <a:picLocks noChangeAspect="1"/>
          </p:cNvPicPr>
          <p:nvPr/>
        </p:nvPicPr>
        <p:blipFill>
          <a:blip r:embed="rId5"/>
          <a:srcRect t="51784"/>
          <a:stretch>
            <a:fillRect/>
          </a:stretch>
        </p:blipFill>
        <p:spPr>
          <a:xfrm>
            <a:off x="9258300" y="6388100"/>
            <a:ext cx="817368" cy="419100"/>
          </a:xfrm>
          <a:prstGeom prst="rect">
            <a:avLst/>
          </a:prstGeom>
        </p:spPr>
      </p:pic>
      <p:pic>
        <p:nvPicPr>
          <p:cNvPr id="30" name="Picture 29" descr="Effect of a Sill.jpg"/>
          <p:cNvPicPr>
            <a:picLocks noChangeAspect="1"/>
          </p:cNvPicPr>
          <p:nvPr/>
        </p:nvPicPr>
        <p:blipFill>
          <a:blip r:embed="rId6"/>
          <a:srcRect l="12500" r="69166" b="70278"/>
          <a:stretch>
            <a:fillRect/>
          </a:stretch>
        </p:blipFill>
        <p:spPr>
          <a:xfrm>
            <a:off x="939800" y="1505541"/>
            <a:ext cx="2235200" cy="1301159"/>
          </a:xfrm>
          <a:prstGeom prst="rect">
            <a:avLst/>
          </a:prstGeom>
        </p:spPr>
      </p:pic>
      <p:sp>
        <p:nvSpPr>
          <p:cNvPr id="32" name="Down Arrow 31"/>
          <p:cNvSpPr/>
          <p:nvPr/>
        </p:nvSpPr>
        <p:spPr>
          <a:xfrm>
            <a:off x="1943100" y="1981200"/>
            <a:ext cx="177800" cy="889000"/>
          </a:xfrm>
          <a:prstGeom prst="downArrow">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3" name="Picture 32" descr="Effect of a Sill.jpg"/>
          <p:cNvPicPr>
            <a:picLocks noChangeAspect="1"/>
          </p:cNvPicPr>
          <p:nvPr/>
        </p:nvPicPr>
        <p:blipFill>
          <a:blip r:embed="rId6"/>
          <a:srcRect l="12500" r="69166" b="70278"/>
          <a:stretch>
            <a:fillRect/>
          </a:stretch>
        </p:blipFill>
        <p:spPr>
          <a:xfrm>
            <a:off x="8534400" y="1505541"/>
            <a:ext cx="2235200" cy="1301159"/>
          </a:xfrm>
          <a:prstGeom prst="rect">
            <a:avLst/>
          </a:prstGeom>
        </p:spPr>
      </p:pic>
      <p:sp>
        <p:nvSpPr>
          <p:cNvPr id="20" name="Down Arrow 19"/>
          <p:cNvSpPr/>
          <p:nvPr/>
        </p:nvSpPr>
        <p:spPr>
          <a:xfrm>
            <a:off x="9512300" y="2286000"/>
            <a:ext cx="215900" cy="698500"/>
          </a:xfrm>
          <a:prstGeom prst="downArrow">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Left Arrow 22"/>
          <p:cNvSpPr/>
          <p:nvPr/>
        </p:nvSpPr>
        <p:spPr>
          <a:xfrm rot="19261321" flipV="1">
            <a:off x="9232151" y="5225450"/>
            <a:ext cx="375208" cy="209837"/>
          </a:xfrm>
          <a:prstGeom prst="leftArrow">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Left Arrow 24"/>
          <p:cNvSpPr/>
          <p:nvPr/>
        </p:nvSpPr>
        <p:spPr>
          <a:xfrm rot="13399599" flipV="1">
            <a:off x="9726534" y="5219872"/>
            <a:ext cx="347674" cy="226455"/>
          </a:xfrm>
          <a:prstGeom prst="leftArrow">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810541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0" presetClass="path" presetSubtype="0" accel="50000" decel="50000" fill="hold" grpId="1" nodeType="clickEffect">
                                  <p:stCondLst>
                                    <p:cond delay="0"/>
                                  </p:stCondLst>
                                  <p:childTnLst>
                                    <p:animMotion origin="layout" path="M -6.66667E-6 1.11111E-6 L -6.66667E-6 0.45556 " pathEditMode="relative" ptsTypes="AA">
                                      <p:cBhvr>
                                        <p:cTn id="25" dur="3000" fill="hold"/>
                                        <p:tgtEl>
                                          <p:spTgt spid="32"/>
                                        </p:tgtEl>
                                        <p:attrNameLst>
                                          <p:attrName>ppt_x</p:attrName>
                                          <p:attrName>ppt_y</p:attrName>
                                        </p:attrNameLst>
                                      </p:cBhvr>
                                    </p:animMotion>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3.125E-6 -3.7037E-7 L 0.00104 -0.15185 " pathEditMode="relative" rAng="0" ptsTypes="AA">
                                      <p:cBhvr>
                                        <p:cTn id="37" dur="3000" fill="hold"/>
                                        <p:tgtEl>
                                          <p:spTgt spid="12"/>
                                        </p:tgtEl>
                                        <p:attrNameLst>
                                          <p:attrName>ppt_x</p:attrName>
                                          <p:attrName>ppt_y</p:attrName>
                                        </p:attrNameLst>
                                      </p:cBhvr>
                                      <p:rCtr x="100" y="-7600"/>
                                    </p:animMotion>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childTnLst>
                                </p:cTn>
                              </p:par>
                              <p:par>
                                <p:cTn id="44" presetID="0" presetClass="path" presetSubtype="0" accel="50000" decel="50000" fill="hold" grpId="1" nodeType="withEffect">
                                  <p:stCondLst>
                                    <p:cond delay="0"/>
                                  </p:stCondLst>
                                  <p:childTnLst>
                                    <p:animMotion origin="layout" path="M 0.00117 -0.08519 L 0.00326 0.46481 " pathEditMode="relative" rAng="0" ptsTypes="AA">
                                      <p:cBhvr>
                                        <p:cTn id="45" dur="2000" fill="hold"/>
                                        <p:tgtEl>
                                          <p:spTgt spid="14"/>
                                        </p:tgtEl>
                                        <p:attrNameLst>
                                          <p:attrName>ppt_x</p:attrName>
                                          <p:attrName>ppt_y</p:attrName>
                                        </p:attrNameLst>
                                      </p:cBhvr>
                                      <p:rCtr x="100" y="27500"/>
                                    </p:animMotion>
                                  </p:childTnLst>
                                </p:cTn>
                              </p:par>
                              <p:par>
                                <p:cTn id="46" presetID="1" presetClass="entr" presetSubtype="0" fill="hold" grpId="2" nodeType="withEffect">
                                  <p:stCondLst>
                                    <p:cond delay="0"/>
                                  </p:stCondLst>
                                  <p:childTnLst>
                                    <p:set>
                                      <p:cBhvr>
                                        <p:cTn id="47" dur="1" fill="hold">
                                          <p:stCondLst>
                                            <p:cond delay="0"/>
                                          </p:stCondLst>
                                        </p:cTn>
                                        <p:tgtEl>
                                          <p:spTgt spid="18"/>
                                        </p:tgtEl>
                                        <p:attrNameLst>
                                          <p:attrName>style.visibility</p:attrName>
                                        </p:attrNameLst>
                                      </p:cBhvr>
                                      <p:to>
                                        <p:strVal val="visible"/>
                                      </p:to>
                                    </p:set>
                                  </p:childTnLst>
                                </p:cTn>
                              </p:par>
                              <p:par>
                                <p:cTn id="48" presetID="1" presetClass="entr" presetSubtype="0" fill="hold" grpId="3" nodeType="withEffect">
                                  <p:stCondLst>
                                    <p:cond delay="0"/>
                                  </p:stCondLst>
                                  <p:childTnLst>
                                    <p:set>
                                      <p:cBhvr>
                                        <p:cTn id="49" dur="1" fill="hold">
                                          <p:stCondLst>
                                            <p:cond delay="0"/>
                                          </p:stCondLst>
                                        </p:cTn>
                                        <p:tgtEl>
                                          <p:spTgt spid="19"/>
                                        </p:tgtEl>
                                        <p:attrNameLst>
                                          <p:attrName>style.visibility</p:attrName>
                                        </p:attrNameLst>
                                      </p:cBhvr>
                                      <p:to>
                                        <p:strVal val="visible"/>
                                      </p:to>
                                    </p:set>
                                  </p:childTnLst>
                                </p:cTn>
                              </p:par>
                              <p:par>
                                <p:cTn id="50" presetID="0" presetClass="path" presetSubtype="0" accel="50000" decel="50000" fill="hold" grpId="0" nodeType="withEffect">
                                  <p:stCondLst>
                                    <p:cond delay="0"/>
                                  </p:stCondLst>
                                  <p:childTnLst>
                                    <p:animMotion origin="layout" path="M 0.01836 -0.04837 L -0.01289 0.09792 " pathEditMode="relative" ptsTypes="AA">
                                      <p:cBhvr>
                                        <p:cTn id="51" dur="2000" fill="hold"/>
                                        <p:tgtEl>
                                          <p:spTgt spid="18"/>
                                        </p:tgtEl>
                                        <p:attrNameLst>
                                          <p:attrName>ppt_x</p:attrName>
                                          <p:attrName>ppt_y</p:attrName>
                                        </p:attrNameLst>
                                      </p:cBhvr>
                                    </p:animMotion>
                                  </p:childTnLst>
                                </p:cTn>
                              </p:par>
                              <p:par>
                                <p:cTn id="52" presetID="0" presetClass="path" presetSubtype="0" accel="50000" decel="50000" fill="hold" grpId="0" nodeType="withEffect">
                                  <p:stCondLst>
                                    <p:cond delay="0"/>
                                  </p:stCondLst>
                                  <p:childTnLst>
                                    <p:animMotion origin="layout" path="M -0.01172 -0.00764 L 0.01745 0.08681 " pathEditMode="relative" rAng="0" ptsTypes="AA">
                                      <p:cBhvr>
                                        <p:cTn id="53" dur="2000" fill="hold"/>
                                        <p:tgtEl>
                                          <p:spTgt spid="19"/>
                                        </p:tgtEl>
                                        <p:attrNameLst>
                                          <p:attrName>ppt_x</p:attrName>
                                          <p:attrName>ppt_y</p:attrName>
                                        </p:attrNameLst>
                                      </p:cBhvr>
                                      <p:rCtr x="1500" y="4700"/>
                                    </p:animMotion>
                                  </p:childTnLst>
                                </p:cTn>
                              </p:par>
                              <p:par>
                                <p:cTn id="54" presetID="1" presetClass="entr" presetSubtype="0" fill="hold" grpId="1" nodeType="withEffect">
                                  <p:stCondLst>
                                    <p:cond delay="0"/>
                                  </p:stCondLst>
                                  <p:childTnLst>
                                    <p:set>
                                      <p:cBhvr>
                                        <p:cTn id="55" dur="1" fill="hold">
                                          <p:stCondLst>
                                            <p:cond delay="0"/>
                                          </p:stCondLst>
                                        </p:cTn>
                                        <p:tgtEl>
                                          <p:spTgt spid="19"/>
                                        </p:tgtEl>
                                        <p:attrNameLst>
                                          <p:attrName>style.visibility</p:attrName>
                                        </p:attrNameLst>
                                      </p:cBhvr>
                                      <p:to>
                                        <p:strVal val="visible"/>
                                      </p:to>
                                    </p:set>
                                  </p:childTnLst>
                                </p:cTn>
                              </p:par>
                              <p:par>
                                <p:cTn id="56" presetID="10" presetClass="entr" presetSubtype="0" fill="hold" grpId="1"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2000"/>
                                        <p:tgtEl>
                                          <p:spTgt spid="18"/>
                                        </p:tgtEl>
                                      </p:cBhvr>
                                    </p:animEffect>
                                  </p:childTnLst>
                                </p:cTn>
                              </p:par>
                              <p:par>
                                <p:cTn id="59" presetID="10" presetClass="entr" presetSubtype="0" fill="hold" grpId="2"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2000"/>
                                        <p:tgtEl>
                                          <p:spTgt spid="19"/>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21"/>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6"/>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0" presetClass="path" presetSubtype="0" accel="50000" decel="50000" fill="hold" nodeType="clickEffect">
                                  <p:stCondLst>
                                    <p:cond delay="0"/>
                                  </p:stCondLst>
                                  <p:childTnLst>
                                    <p:animMotion origin="layout" path="M 4.79167E-6 -4.44444E-6 L 0.00208 -0.15555 " pathEditMode="relative" rAng="0" ptsTypes="AA">
                                      <p:cBhvr>
                                        <p:cTn id="73" dur="2000" fill="hold"/>
                                        <p:tgtEl>
                                          <p:spTgt spid="26"/>
                                        </p:tgtEl>
                                        <p:attrNameLst>
                                          <p:attrName>ppt_x</p:attrName>
                                          <p:attrName>ppt_y</p:attrName>
                                        </p:attrNameLst>
                                      </p:cBhvr>
                                      <p:rCtr x="100" y="-7800"/>
                                    </p:animMotion>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27"/>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0" presetClass="path" presetSubtype="0" accel="50000" decel="50000" fill="hold" nodeType="clickEffect">
                                  <p:stCondLst>
                                    <p:cond delay="0"/>
                                  </p:stCondLst>
                                  <p:childTnLst>
                                    <p:animMotion origin="layout" path="M 0.01146 -0.00717 L 0.01354 -0.32569 " pathEditMode="relative" rAng="0" ptsTypes="AA">
                                      <p:cBhvr>
                                        <p:cTn id="81" dur="2000" fill="hold"/>
                                        <p:tgtEl>
                                          <p:spTgt spid="27"/>
                                        </p:tgtEl>
                                        <p:attrNameLst>
                                          <p:attrName>ppt_x</p:attrName>
                                          <p:attrName>ppt_y</p:attrName>
                                        </p:attrNameLst>
                                      </p:cBhvr>
                                      <p:rCtr x="100" y="-15900"/>
                                    </p:animMotion>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20"/>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0" presetClass="path" presetSubtype="0" accel="50000" decel="50000" fill="hold" grpId="1" nodeType="clickEffect">
                                  <p:stCondLst>
                                    <p:cond delay="0"/>
                                  </p:stCondLst>
                                  <p:childTnLst>
                                    <p:animMotion origin="layout" path="M 0.00117 -0.05185 L 0.00326 0.49815 " pathEditMode="relative" rAng="0" ptsTypes="AA">
                                      <p:cBhvr>
                                        <p:cTn id="91" dur="2000" fill="hold"/>
                                        <p:tgtEl>
                                          <p:spTgt spid="20"/>
                                        </p:tgtEl>
                                        <p:attrNameLst>
                                          <p:attrName>ppt_x</p:attrName>
                                          <p:attrName>ppt_y</p:attrName>
                                        </p:attrNameLst>
                                      </p:cBhvr>
                                      <p:rCtr x="100" y="27500"/>
                                    </p:animMotion>
                                  </p:childTnLst>
                                </p:cTn>
                              </p:par>
                              <p:par>
                                <p:cTn id="92" presetID="10" presetClass="entr" presetSubtype="0" fill="hold" grpId="1" nodeType="withEffect">
                                  <p:stCondLst>
                                    <p:cond delay="0"/>
                                  </p:stCondLst>
                                  <p:childTnLst>
                                    <p:set>
                                      <p:cBhvr>
                                        <p:cTn id="93" dur="1" fill="hold">
                                          <p:stCondLst>
                                            <p:cond delay="0"/>
                                          </p:stCondLst>
                                        </p:cTn>
                                        <p:tgtEl>
                                          <p:spTgt spid="23"/>
                                        </p:tgtEl>
                                        <p:attrNameLst>
                                          <p:attrName>style.visibility</p:attrName>
                                        </p:attrNameLst>
                                      </p:cBhvr>
                                      <p:to>
                                        <p:strVal val="visible"/>
                                      </p:to>
                                    </p:set>
                                    <p:animEffect transition="in" filter="fade">
                                      <p:cBhvr>
                                        <p:cTn id="94" dur="2000"/>
                                        <p:tgtEl>
                                          <p:spTgt spid="23"/>
                                        </p:tgtEl>
                                      </p:cBhvr>
                                    </p:animEffect>
                                  </p:childTnLst>
                                </p:cTn>
                              </p:par>
                              <p:par>
                                <p:cTn id="95" presetID="10" presetClass="entr" presetSubtype="0" fill="hold" grpId="1" nodeType="with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2000"/>
                                        <p:tgtEl>
                                          <p:spTgt spid="25"/>
                                        </p:tgtEl>
                                      </p:cBhvr>
                                    </p:animEffect>
                                  </p:childTnLst>
                                </p:cTn>
                              </p:par>
                              <p:par>
                                <p:cTn id="98" presetID="0" presetClass="path" presetSubtype="0" accel="50000" decel="50000" fill="hold" grpId="0" nodeType="withEffect">
                                  <p:stCondLst>
                                    <p:cond delay="0"/>
                                  </p:stCondLst>
                                  <p:childTnLst>
                                    <p:animMotion origin="layout" path="M 3.33333E-6 -4.81481E-6 L -0.08334 0.20371 " pathEditMode="relative" rAng="0" ptsTypes="AA">
                                      <p:cBhvr>
                                        <p:cTn id="99" dur="2000" fill="hold"/>
                                        <p:tgtEl>
                                          <p:spTgt spid="23"/>
                                        </p:tgtEl>
                                        <p:attrNameLst>
                                          <p:attrName>ppt_x</p:attrName>
                                          <p:attrName>ppt_y</p:attrName>
                                        </p:attrNameLst>
                                      </p:cBhvr>
                                      <p:rCtr x="-4200" y="10200"/>
                                    </p:animMotion>
                                  </p:childTnLst>
                                </p:cTn>
                              </p:par>
                              <p:par>
                                <p:cTn id="100" presetID="0" presetClass="path" presetSubtype="0" accel="50000" decel="50000" fill="hold" grpId="0" nodeType="withEffect">
                                  <p:stCondLst>
                                    <p:cond delay="0"/>
                                  </p:stCondLst>
                                  <p:childTnLst>
                                    <p:animMotion origin="layout" path="M 0.01146 0.02222 L 0.09792 0.19444 " pathEditMode="relative" ptsTypes="AA">
                                      <p:cBhvr>
                                        <p:cTn id="101" dur="2000" fill="hold"/>
                                        <p:tgtEl>
                                          <p:spTgt spid="2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animBg="1"/>
      <p:bldP spid="14" grpId="1" animBg="1"/>
      <p:bldP spid="18" grpId="0" animBg="1"/>
      <p:bldP spid="18" grpId="1" animBg="1"/>
      <p:bldP spid="18" grpId="2" animBg="1"/>
      <p:bldP spid="19" grpId="0" animBg="1"/>
      <p:bldP spid="19" grpId="1" animBg="1"/>
      <p:bldP spid="19" grpId="2" animBg="1"/>
      <p:bldP spid="19" grpId="3" animBg="1"/>
      <p:bldP spid="32" grpId="0" animBg="1"/>
      <p:bldP spid="32" grpId="1" animBg="1"/>
      <p:bldP spid="20" grpId="0" animBg="1"/>
      <p:bldP spid="20" grpId="1" animBg="1"/>
      <p:bldP spid="23" grpId="0" animBg="1"/>
      <p:bldP spid="23" grpId="1" animBg="1"/>
      <p:bldP spid="25" grpId="0" animBg="1"/>
      <p:bldP spid="25"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150774" y="680759"/>
            <a:ext cx="7890501" cy="830997"/>
          </a:xfrm>
          <a:prstGeom prst="rect">
            <a:avLst/>
          </a:prstGeom>
          <a:noFill/>
        </p:spPr>
        <p:txBody>
          <a:bodyPr wrap="none" rtlCol="0">
            <a:spAutoFit/>
          </a:bodyPr>
          <a:lstStyle/>
          <a:p>
            <a:pPr algn="ctr"/>
            <a:r>
              <a:rPr lang="id-ID" sz="4800" cap="all" dirty="0">
                <a:solidFill>
                  <a:schemeClr val="tx2">
                    <a:lumMod val="75000"/>
                  </a:schemeClr>
                </a:solidFill>
                <a:latin typeface="+mj-lt"/>
              </a:rPr>
              <a:t>How Sills Spread Loads</a:t>
            </a:r>
            <a:endParaRPr lang="en-US" sz="4800" cap="all" dirty="0">
              <a:solidFill>
                <a:schemeClr val="tx2">
                  <a:lumMod val="75000"/>
                </a:schemeClr>
              </a:solidFill>
              <a:latin typeface="+mj-lt"/>
            </a:endParaRPr>
          </a:p>
        </p:txBody>
      </p:sp>
      <p:pic>
        <p:nvPicPr>
          <p:cNvPr id="5" name="Picture 4" descr="Effect of a Sill.jpg"/>
          <p:cNvPicPr>
            <a:picLocks noChangeAspect="1"/>
          </p:cNvPicPr>
          <p:nvPr/>
        </p:nvPicPr>
        <p:blipFill>
          <a:blip r:embed="rId3"/>
          <a:stretch>
            <a:fillRect/>
          </a:stretch>
        </p:blipFill>
        <p:spPr>
          <a:xfrm>
            <a:off x="0" y="1746841"/>
            <a:ext cx="12192000" cy="4253317"/>
          </a:xfrm>
          <a:prstGeom prst="rect">
            <a:avLst/>
          </a:prstGeom>
        </p:spPr>
      </p:pic>
      <p:pic>
        <p:nvPicPr>
          <p:cNvPr id="4" name="Picture 3"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alphaModFix amt="50000"/>
              </a:blip>
              <a:stretch>
                <a:fillRect/>
              </a:stretch>
            </p:blipFill>
          </mc:Choice>
          <mc:Fallback>
            <p:blipFill>
              <a:blip r:embed="rId5">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8810541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reparing Foundation.psd"/>
          <p:cNvPicPr>
            <a:picLocks noChangeAspect="1"/>
          </p:cNvPicPr>
          <p:nvPr/>
        </p:nvPicPr>
        <p:blipFill>
          <a:blip r:embed="rId3"/>
          <a:stretch>
            <a:fillRect/>
          </a:stretch>
        </p:blipFill>
        <p:spPr>
          <a:xfrm>
            <a:off x="0" y="0"/>
            <a:ext cx="12192000" cy="6858000"/>
          </a:xfrm>
          <a:prstGeom prst="rect">
            <a:avLst/>
          </a:prstGeom>
        </p:spPr>
      </p:pic>
      <p:sp>
        <p:nvSpPr>
          <p:cNvPr id="10" name="TextBox 9"/>
          <p:cNvSpPr txBox="1"/>
          <p:nvPr/>
        </p:nvSpPr>
        <p:spPr>
          <a:xfrm>
            <a:off x="0" y="195433"/>
            <a:ext cx="8314596" cy="830997"/>
          </a:xfrm>
          <a:prstGeom prst="rect">
            <a:avLst/>
          </a:prstGeom>
          <a:noFill/>
        </p:spPr>
        <p:txBody>
          <a:bodyPr wrap="none" rtlCol="0">
            <a:spAutoFit/>
          </a:bodyPr>
          <a:lstStyle/>
          <a:p>
            <a:pPr algn="ctr"/>
            <a:r>
              <a:rPr lang="id-ID" sz="4800" cap="all" dirty="0">
                <a:solidFill>
                  <a:schemeClr val="bg1"/>
                </a:solidFill>
                <a:latin typeface="+mj-lt"/>
              </a:rPr>
              <a:t>Foundation Preparation</a:t>
            </a:r>
            <a:endParaRPr lang="en-US" sz="4800" cap="all" dirty="0">
              <a:solidFill>
                <a:schemeClr val="bg1"/>
              </a:solidFill>
              <a:latin typeface="+mj-lt"/>
            </a:endParaRPr>
          </a:p>
        </p:txBody>
      </p:sp>
    </p:spTree>
    <p:extLst>
      <p:ext uri="{BB962C8B-B14F-4D97-AF65-F5344CB8AC3E}">
        <p14:creationId xmlns:p14="http://schemas.microsoft.com/office/powerpoint/2010/main" val="198810541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6096000" y="0"/>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6039439" y="1264755"/>
            <a:ext cx="113122" cy="113122"/>
          </a:xfrm>
          <a:prstGeom prst="ellipse">
            <a:avLst/>
          </a:prstGeom>
          <a:solidFill>
            <a:schemeClr val="accent2"/>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10" name="Straight Connector 9"/>
          <p:cNvCxnSpPr/>
          <p:nvPr/>
        </p:nvCxnSpPr>
        <p:spPr>
          <a:xfrm>
            <a:off x="5514680" y="1340170"/>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096000" y="1386625"/>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6039439" y="2651380"/>
            <a:ext cx="113122" cy="113122"/>
          </a:xfrm>
          <a:prstGeom prst="ellipse">
            <a:avLst/>
          </a:prstGeom>
          <a:solidFill>
            <a:schemeClr val="accent3"/>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29" name="Straight Connector 28"/>
          <p:cNvCxnSpPr/>
          <p:nvPr/>
        </p:nvCxnSpPr>
        <p:spPr>
          <a:xfrm>
            <a:off x="6152561" y="2726795"/>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6096000" y="2748321"/>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70" name="Oval 69"/>
          <p:cNvSpPr/>
          <p:nvPr/>
        </p:nvSpPr>
        <p:spPr>
          <a:xfrm>
            <a:off x="6039439" y="4025776"/>
            <a:ext cx="113122" cy="113122"/>
          </a:xfrm>
          <a:prstGeom prst="ellipse">
            <a:avLst/>
          </a:prstGeom>
          <a:solidFill>
            <a:schemeClr val="accent5"/>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71" name="Straight Connector 70"/>
          <p:cNvCxnSpPr/>
          <p:nvPr/>
        </p:nvCxnSpPr>
        <p:spPr>
          <a:xfrm>
            <a:off x="5514680" y="4101191"/>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6096000" y="4147646"/>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79" name="Oval 78"/>
          <p:cNvSpPr/>
          <p:nvPr/>
        </p:nvSpPr>
        <p:spPr>
          <a:xfrm>
            <a:off x="6039439" y="5412401"/>
            <a:ext cx="113122" cy="113122"/>
          </a:xfrm>
          <a:prstGeom prst="ellipse">
            <a:avLst/>
          </a:prstGeom>
          <a:solidFill>
            <a:schemeClr val="accent6"/>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80" name="Straight Connector 79"/>
          <p:cNvCxnSpPr/>
          <p:nvPr/>
        </p:nvCxnSpPr>
        <p:spPr>
          <a:xfrm>
            <a:off x="6152561" y="5487816"/>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6096000" y="5539737"/>
            <a:ext cx="0" cy="1318263"/>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317500" y="3574391"/>
            <a:ext cx="5199626" cy="1016000"/>
            <a:chOff x="317500" y="3574391"/>
            <a:chExt cx="5199626" cy="1016000"/>
          </a:xfrm>
        </p:grpSpPr>
        <p:sp>
          <p:nvSpPr>
            <p:cNvPr id="82" name="TextBox 81"/>
            <p:cNvSpPr txBox="1"/>
            <p:nvPr/>
          </p:nvSpPr>
          <p:spPr>
            <a:xfrm>
              <a:off x="317500" y="3696325"/>
              <a:ext cx="4450774" cy="446276"/>
            </a:xfrm>
            <a:prstGeom prst="rect">
              <a:avLst/>
            </a:prstGeom>
            <a:noFill/>
          </p:spPr>
          <p:txBody>
            <a:bodyPr wrap="square" rtlCol="0">
              <a:spAutoFit/>
            </a:bodyPr>
            <a:lstStyle/>
            <a:p>
              <a:r>
                <a:rPr lang="id-ID" sz="2300" cap="all" dirty="0">
                  <a:solidFill>
                    <a:srgbClr val="595959"/>
                  </a:solidFill>
                  <a:latin typeface="+mj-lt"/>
                </a:rPr>
                <a:t>Guardrails &amp; TOEBOARDS</a:t>
              </a:r>
            </a:p>
          </p:txBody>
        </p:sp>
        <p:grpSp>
          <p:nvGrpSpPr>
            <p:cNvPr id="59" name="Group 58"/>
            <p:cNvGrpSpPr/>
            <p:nvPr/>
          </p:nvGrpSpPr>
          <p:grpSpPr>
            <a:xfrm>
              <a:off x="4475726" y="3574391"/>
              <a:ext cx="1041400" cy="1016000"/>
              <a:chOff x="6680200" y="4940300"/>
              <a:chExt cx="1041400" cy="1016000"/>
            </a:xfrm>
          </p:grpSpPr>
          <p:sp>
            <p:nvSpPr>
              <p:cNvPr id="38" name="Rounded Rectangle 37"/>
              <p:cNvSpPr/>
              <p:nvPr/>
            </p:nvSpPr>
            <p:spPr>
              <a:xfrm>
                <a:off x="6680200" y="4940300"/>
                <a:ext cx="1028700" cy="1016000"/>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extBox 47"/>
              <p:cNvSpPr txBox="1"/>
              <p:nvPr/>
            </p:nvSpPr>
            <p:spPr>
              <a:xfrm>
                <a:off x="6959600" y="5054600"/>
                <a:ext cx="762000" cy="769441"/>
              </a:xfrm>
              <a:prstGeom prst="rect">
                <a:avLst/>
              </a:prstGeom>
              <a:noFill/>
            </p:spPr>
            <p:txBody>
              <a:bodyPr wrap="square" rtlCol="0">
                <a:spAutoFit/>
              </a:bodyPr>
              <a:lstStyle/>
              <a:p>
                <a:r>
                  <a:rPr lang="en-US" sz="4400" dirty="0">
                    <a:solidFill>
                      <a:srgbClr val="FFFFFF"/>
                    </a:solidFill>
                  </a:rPr>
                  <a:t>5</a:t>
                </a:r>
              </a:p>
            </p:txBody>
          </p:sp>
        </p:grpSp>
      </p:grpSp>
      <p:grpSp>
        <p:nvGrpSpPr>
          <p:cNvPr id="40" name="Group 39"/>
          <p:cNvGrpSpPr/>
          <p:nvPr/>
        </p:nvGrpSpPr>
        <p:grpSpPr>
          <a:xfrm>
            <a:off x="1981462" y="809383"/>
            <a:ext cx="3981603" cy="1016000"/>
            <a:chOff x="1981462" y="809383"/>
            <a:chExt cx="3981603" cy="1016000"/>
          </a:xfrm>
        </p:grpSpPr>
        <p:sp>
          <p:nvSpPr>
            <p:cNvPr id="37" name="TextBox 36"/>
            <p:cNvSpPr txBox="1"/>
            <p:nvPr/>
          </p:nvSpPr>
          <p:spPr>
            <a:xfrm>
              <a:off x="1981462" y="1076441"/>
              <a:ext cx="2488682" cy="492443"/>
            </a:xfrm>
            <a:prstGeom prst="rect">
              <a:avLst/>
            </a:prstGeom>
            <a:noFill/>
          </p:spPr>
          <p:txBody>
            <a:bodyPr wrap="none" rtlCol="0">
              <a:spAutoFit/>
            </a:bodyPr>
            <a:lstStyle/>
            <a:p>
              <a:r>
                <a:rPr lang="id-ID" sz="2600" cap="all" dirty="0">
                  <a:solidFill>
                    <a:srgbClr val="595959"/>
                  </a:solidFill>
                  <a:latin typeface="+mj-lt"/>
                </a:rPr>
                <a:t>Foundations</a:t>
              </a:r>
            </a:p>
          </p:txBody>
        </p:sp>
        <p:grpSp>
          <p:nvGrpSpPr>
            <p:cNvPr id="57" name="Group 56"/>
            <p:cNvGrpSpPr/>
            <p:nvPr/>
          </p:nvGrpSpPr>
          <p:grpSpPr>
            <a:xfrm>
              <a:off x="4476446" y="809383"/>
              <a:ext cx="1486619" cy="1016000"/>
              <a:chOff x="6752805" y="2235200"/>
              <a:chExt cx="1486619" cy="1016000"/>
            </a:xfrm>
          </p:grpSpPr>
          <p:sp>
            <p:nvSpPr>
              <p:cNvPr id="51" name="Rounded Rectangle 50"/>
              <p:cNvSpPr/>
              <p:nvPr/>
            </p:nvSpPr>
            <p:spPr>
              <a:xfrm>
                <a:off x="6752805" y="2235200"/>
                <a:ext cx="1028700" cy="1016000"/>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Box 51"/>
              <p:cNvSpPr txBox="1"/>
              <p:nvPr/>
            </p:nvSpPr>
            <p:spPr>
              <a:xfrm>
                <a:off x="7007524" y="2325537"/>
                <a:ext cx="1231900" cy="769441"/>
              </a:xfrm>
              <a:prstGeom prst="rect">
                <a:avLst/>
              </a:prstGeom>
              <a:noFill/>
            </p:spPr>
            <p:txBody>
              <a:bodyPr wrap="square" rtlCol="0">
                <a:spAutoFit/>
              </a:bodyPr>
              <a:lstStyle/>
              <a:p>
                <a:r>
                  <a:rPr lang="en-US" sz="4400" dirty="0">
                    <a:solidFill>
                      <a:srgbClr val="FFFFFF"/>
                    </a:solidFill>
                  </a:rPr>
                  <a:t>3</a:t>
                </a:r>
              </a:p>
            </p:txBody>
          </p:sp>
        </p:grpSp>
      </p:grpSp>
      <p:grpSp>
        <p:nvGrpSpPr>
          <p:cNvPr id="39" name="Group 38"/>
          <p:cNvGrpSpPr/>
          <p:nvPr/>
        </p:nvGrpSpPr>
        <p:grpSpPr>
          <a:xfrm>
            <a:off x="6663613" y="2193683"/>
            <a:ext cx="3056237" cy="1016000"/>
            <a:chOff x="6663613" y="2193683"/>
            <a:chExt cx="3056237" cy="1016000"/>
          </a:xfrm>
        </p:grpSpPr>
        <p:sp>
          <p:nvSpPr>
            <p:cNvPr id="68" name="TextBox 67"/>
            <p:cNvSpPr txBox="1"/>
            <p:nvPr/>
          </p:nvSpPr>
          <p:spPr>
            <a:xfrm>
              <a:off x="7695976" y="2440932"/>
              <a:ext cx="2023874" cy="492443"/>
            </a:xfrm>
            <a:prstGeom prst="rect">
              <a:avLst/>
            </a:prstGeom>
            <a:noFill/>
          </p:spPr>
          <p:txBody>
            <a:bodyPr wrap="none" rtlCol="0">
              <a:spAutoFit/>
            </a:bodyPr>
            <a:lstStyle/>
            <a:p>
              <a:pPr algn="r"/>
              <a:r>
                <a:rPr lang="id-ID" sz="2600" cap="all" dirty="0">
                  <a:solidFill>
                    <a:srgbClr val="595959"/>
                  </a:solidFill>
                  <a:latin typeface="+mj-lt"/>
                </a:rPr>
                <a:t>Platforms</a:t>
              </a:r>
            </a:p>
          </p:txBody>
        </p:sp>
        <p:grpSp>
          <p:nvGrpSpPr>
            <p:cNvPr id="58" name="Group 57"/>
            <p:cNvGrpSpPr/>
            <p:nvPr/>
          </p:nvGrpSpPr>
          <p:grpSpPr>
            <a:xfrm>
              <a:off x="6663613" y="2193683"/>
              <a:ext cx="1485181" cy="1016000"/>
              <a:chOff x="6663613" y="2193683"/>
              <a:chExt cx="1485181" cy="1016000"/>
            </a:xfrm>
          </p:grpSpPr>
          <p:sp>
            <p:nvSpPr>
              <p:cNvPr id="53" name="Rounded Rectangle 52"/>
              <p:cNvSpPr/>
              <p:nvPr/>
            </p:nvSpPr>
            <p:spPr>
              <a:xfrm>
                <a:off x="6663613" y="2193683"/>
                <a:ext cx="1028700" cy="1016000"/>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TextBox 54"/>
              <p:cNvSpPr txBox="1"/>
              <p:nvPr/>
            </p:nvSpPr>
            <p:spPr>
              <a:xfrm>
                <a:off x="6916894" y="2284019"/>
                <a:ext cx="1231900" cy="769441"/>
              </a:xfrm>
              <a:prstGeom prst="rect">
                <a:avLst/>
              </a:prstGeom>
              <a:noFill/>
            </p:spPr>
            <p:txBody>
              <a:bodyPr wrap="square" rtlCol="0">
                <a:spAutoFit/>
              </a:bodyPr>
              <a:lstStyle/>
              <a:p>
                <a:r>
                  <a:rPr lang="en-US" sz="4400" dirty="0">
                    <a:solidFill>
                      <a:srgbClr val="FFFFFF"/>
                    </a:solidFill>
                  </a:rPr>
                  <a:t>4</a:t>
                </a:r>
              </a:p>
            </p:txBody>
          </p:sp>
        </p:grpSp>
      </p:grpSp>
      <p:grpSp>
        <p:nvGrpSpPr>
          <p:cNvPr id="35" name="Group 34"/>
          <p:cNvGrpSpPr/>
          <p:nvPr/>
        </p:nvGrpSpPr>
        <p:grpSpPr>
          <a:xfrm>
            <a:off x="6652351" y="4992961"/>
            <a:ext cx="3120487" cy="1016000"/>
            <a:chOff x="6652351" y="4992961"/>
            <a:chExt cx="3120487" cy="1016000"/>
          </a:xfrm>
        </p:grpSpPr>
        <p:grpSp>
          <p:nvGrpSpPr>
            <p:cNvPr id="34" name="Group 33"/>
            <p:cNvGrpSpPr/>
            <p:nvPr/>
          </p:nvGrpSpPr>
          <p:grpSpPr>
            <a:xfrm>
              <a:off x="6652351" y="4992961"/>
              <a:ext cx="1320803" cy="1016000"/>
              <a:chOff x="6652351" y="4992961"/>
              <a:chExt cx="1320803" cy="1016000"/>
            </a:xfrm>
          </p:grpSpPr>
          <p:sp>
            <p:nvSpPr>
              <p:cNvPr id="31" name="Rounded Rectangle 30"/>
              <p:cNvSpPr/>
              <p:nvPr/>
            </p:nvSpPr>
            <p:spPr>
              <a:xfrm>
                <a:off x="6652351" y="4992961"/>
                <a:ext cx="1028700" cy="1016000"/>
              </a:xfrm>
              <a:prstGeom prst="round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6906354" y="5081860"/>
                <a:ext cx="1066800" cy="769441"/>
              </a:xfrm>
              <a:prstGeom prst="rect">
                <a:avLst/>
              </a:prstGeom>
              <a:noFill/>
            </p:spPr>
            <p:txBody>
              <a:bodyPr wrap="square" rtlCol="0">
                <a:spAutoFit/>
              </a:bodyPr>
              <a:lstStyle/>
              <a:p>
                <a:r>
                  <a:rPr lang="en-US" sz="4400" dirty="0">
                    <a:solidFill>
                      <a:srgbClr val="FFFFFF"/>
                    </a:solidFill>
                  </a:rPr>
                  <a:t>6</a:t>
                </a:r>
              </a:p>
            </p:txBody>
          </p:sp>
        </p:grpSp>
        <p:sp>
          <p:nvSpPr>
            <p:cNvPr id="33" name="TextBox 32"/>
            <p:cNvSpPr txBox="1"/>
            <p:nvPr/>
          </p:nvSpPr>
          <p:spPr>
            <a:xfrm>
              <a:off x="7716566" y="5264081"/>
              <a:ext cx="2056272" cy="492443"/>
            </a:xfrm>
            <a:prstGeom prst="rect">
              <a:avLst/>
            </a:prstGeom>
            <a:noFill/>
          </p:spPr>
          <p:txBody>
            <a:bodyPr wrap="none" rtlCol="0">
              <a:spAutoFit/>
            </a:bodyPr>
            <a:lstStyle/>
            <a:p>
              <a:pPr algn="r"/>
              <a:r>
                <a:rPr lang="id-ID" sz="2600" cap="all" dirty="0">
                  <a:solidFill>
                    <a:srgbClr val="595959"/>
                  </a:solidFill>
                  <a:latin typeface="+mj-lt"/>
                </a:rPr>
                <a:t>Ties &amp; GUYS</a:t>
              </a:r>
            </a:p>
          </p:txBody>
        </p:sp>
      </p:grpSp>
      <p:sp>
        <p:nvSpPr>
          <p:cNvPr id="41" name="Rectangle 40"/>
          <p:cNvSpPr/>
          <p:nvPr/>
        </p:nvSpPr>
        <p:spPr>
          <a:xfrm>
            <a:off x="1943100" y="1529618"/>
            <a:ext cx="2451100" cy="1569660"/>
          </a:xfrm>
          <a:prstGeom prst="rect">
            <a:avLst/>
          </a:prstGeom>
        </p:spPr>
        <p:txBody>
          <a:bodyPr wrap="square">
            <a:spAutoFit/>
          </a:bodyPr>
          <a:lstStyle/>
          <a:p>
            <a:pPr algn="just"/>
            <a:r>
              <a:rPr lang="en-US" sz="1600" dirty="0">
                <a:solidFill>
                  <a:srgbClr val="595959"/>
                </a:solidFill>
              </a:rPr>
              <a:t>Describe appropriate supports for scaffolds on different surfaces and explain how to improve poor surface conditions.</a:t>
            </a:r>
            <a:endParaRPr lang="id-ID" sz="1600" dirty="0">
              <a:solidFill>
                <a:srgbClr val="595959"/>
              </a:solidFill>
            </a:endParaRPr>
          </a:p>
        </p:txBody>
      </p:sp>
      <p:sp>
        <p:nvSpPr>
          <p:cNvPr id="42" name="Rectangle 41"/>
          <p:cNvSpPr/>
          <p:nvPr/>
        </p:nvSpPr>
        <p:spPr>
          <a:xfrm>
            <a:off x="7794714" y="2890741"/>
            <a:ext cx="2873286" cy="1077218"/>
          </a:xfrm>
          <a:prstGeom prst="rect">
            <a:avLst/>
          </a:prstGeom>
        </p:spPr>
        <p:txBody>
          <a:bodyPr wrap="square">
            <a:spAutoFit/>
          </a:bodyPr>
          <a:lstStyle/>
          <a:p>
            <a:pPr algn="just"/>
            <a:r>
              <a:rPr lang="en-US" sz="1600" dirty="0">
                <a:solidFill>
                  <a:srgbClr val="595959"/>
                </a:solidFill>
              </a:rPr>
              <a:t>Identify typical platform materials, explain platform regulations, and identify potential platform hazards.</a:t>
            </a:r>
            <a:endParaRPr lang="id-ID" sz="1600" dirty="0">
              <a:solidFill>
                <a:srgbClr val="595959"/>
              </a:solidFill>
            </a:endParaRPr>
          </a:p>
        </p:txBody>
      </p:sp>
      <p:sp>
        <p:nvSpPr>
          <p:cNvPr id="43" name="Rectangle 42"/>
          <p:cNvSpPr/>
          <p:nvPr/>
        </p:nvSpPr>
        <p:spPr>
          <a:xfrm>
            <a:off x="342900" y="4045978"/>
            <a:ext cx="3937000" cy="1077218"/>
          </a:xfrm>
          <a:prstGeom prst="rect">
            <a:avLst/>
          </a:prstGeom>
        </p:spPr>
        <p:txBody>
          <a:bodyPr wrap="square">
            <a:spAutoFit/>
          </a:bodyPr>
          <a:lstStyle/>
          <a:p>
            <a:pPr algn="just"/>
            <a:r>
              <a:rPr lang="en-US" sz="1600" dirty="0">
                <a:solidFill>
                  <a:srgbClr val="595959"/>
                </a:solidFill>
              </a:rPr>
              <a:t>Describe guardrail systems and </a:t>
            </a:r>
            <a:r>
              <a:rPr lang="en-US" sz="1600" dirty="0" err="1">
                <a:solidFill>
                  <a:srgbClr val="595959"/>
                </a:solidFill>
              </a:rPr>
              <a:t>toeboards</a:t>
            </a:r>
            <a:r>
              <a:rPr lang="en-US" sz="1600" dirty="0">
                <a:solidFill>
                  <a:srgbClr val="595959"/>
                </a:solidFill>
              </a:rPr>
              <a:t> and explain when they are required. Describe other types of falling object protection.</a:t>
            </a:r>
            <a:endParaRPr lang="id-ID" sz="1600" dirty="0">
              <a:solidFill>
                <a:srgbClr val="595959"/>
              </a:solidFill>
            </a:endParaRPr>
          </a:p>
        </p:txBody>
      </p:sp>
      <p:sp>
        <p:nvSpPr>
          <p:cNvPr id="44" name="Rectangle 43"/>
          <p:cNvSpPr/>
          <p:nvPr/>
        </p:nvSpPr>
        <p:spPr>
          <a:xfrm>
            <a:off x="7782014" y="5679182"/>
            <a:ext cx="3546386" cy="830997"/>
          </a:xfrm>
          <a:prstGeom prst="rect">
            <a:avLst/>
          </a:prstGeom>
        </p:spPr>
        <p:txBody>
          <a:bodyPr wrap="square">
            <a:spAutoFit/>
          </a:bodyPr>
          <a:lstStyle/>
          <a:p>
            <a:pPr algn="just"/>
            <a:r>
              <a:rPr lang="en-US" sz="1600" dirty="0">
                <a:solidFill>
                  <a:srgbClr val="595959"/>
                </a:solidFill>
              </a:rPr>
              <a:t>Explain scaffold stability and how ties or guys are used to stabilize scaffolds.</a:t>
            </a:r>
            <a:endParaRPr lang="id-ID" sz="1600" dirty="0">
              <a:solidFill>
                <a:srgbClr val="595959"/>
              </a:solidFill>
            </a:endParaRPr>
          </a:p>
        </p:txBody>
      </p:sp>
    </p:spTree>
    <p:extLst>
      <p:ext uri="{BB962C8B-B14F-4D97-AF65-F5344CB8AC3E}">
        <p14:creationId xmlns:p14="http://schemas.microsoft.com/office/powerpoint/2010/main" val="294229795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1000"/>
                            </p:stCondLst>
                            <p:childTnLst>
                              <p:par>
                                <p:cTn id="16" presetID="22" presetClass="entr" presetSubtype="2"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right)">
                                      <p:cBhvr>
                                        <p:cTn id="18" dur="500"/>
                                        <p:tgtEl>
                                          <p:spTgt spid="10"/>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childTnLst>
                          </p:cTn>
                        </p:par>
                        <p:par>
                          <p:cTn id="26" fill="hold">
                            <p:stCondLst>
                              <p:cond delay="2000"/>
                            </p:stCondLst>
                            <p:childTnLst>
                              <p:par>
                                <p:cTn id="27" presetID="22" presetClass="entr" presetSubtype="1"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up)">
                                      <p:cBhvr>
                                        <p:cTn id="29" dur="500"/>
                                        <p:tgtEl>
                                          <p:spTgt spid="27"/>
                                        </p:tgtEl>
                                      </p:cBhvr>
                                    </p:animEffect>
                                  </p:childTnLst>
                                </p:cTn>
                              </p:par>
                            </p:childTnLst>
                          </p:cTn>
                        </p:par>
                        <p:par>
                          <p:cTn id="30" fill="hold">
                            <p:stCondLst>
                              <p:cond delay="2500"/>
                            </p:stCondLst>
                            <p:childTnLst>
                              <p:par>
                                <p:cTn id="31" presetID="53" presetClass="entr" presetSubtype="16" fill="hold" grpId="0" nodeType="after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p:cTn id="33" dur="500" fill="hold"/>
                                        <p:tgtEl>
                                          <p:spTgt spid="28"/>
                                        </p:tgtEl>
                                        <p:attrNameLst>
                                          <p:attrName>ppt_w</p:attrName>
                                        </p:attrNameLst>
                                      </p:cBhvr>
                                      <p:tavLst>
                                        <p:tav tm="0">
                                          <p:val>
                                            <p:fltVal val="0"/>
                                          </p:val>
                                        </p:tav>
                                        <p:tav tm="100000">
                                          <p:val>
                                            <p:strVal val="#ppt_w"/>
                                          </p:val>
                                        </p:tav>
                                      </p:tavLst>
                                    </p:anim>
                                    <p:anim calcmode="lin" valueType="num">
                                      <p:cBhvr>
                                        <p:cTn id="34" dur="500" fill="hold"/>
                                        <p:tgtEl>
                                          <p:spTgt spid="28"/>
                                        </p:tgtEl>
                                        <p:attrNameLst>
                                          <p:attrName>ppt_h</p:attrName>
                                        </p:attrNameLst>
                                      </p:cBhvr>
                                      <p:tavLst>
                                        <p:tav tm="0">
                                          <p:val>
                                            <p:fltVal val="0"/>
                                          </p:val>
                                        </p:tav>
                                        <p:tav tm="100000">
                                          <p:val>
                                            <p:strVal val="#ppt_h"/>
                                          </p:val>
                                        </p:tav>
                                      </p:tavLst>
                                    </p:anim>
                                    <p:animEffect transition="in" filter="fade">
                                      <p:cBhvr>
                                        <p:cTn id="35" dur="500"/>
                                        <p:tgtEl>
                                          <p:spTgt spid="28"/>
                                        </p:tgtEl>
                                      </p:cBhvr>
                                    </p:animEffect>
                                  </p:childTnLst>
                                </p:cTn>
                              </p:par>
                            </p:childTnLst>
                          </p:cTn>
                        </p:par>
                        <p:par>
                          <p:cTn id="36" fill="hold">
                            <p:stCondLst>
                              <p:cond delay="3000"/>
                            </p:stCondLst>
                            <p:childTnLst>
                              <p:par>
                                <p:cTn id="37" presetID="22" presetClass="entr" presetSubtype="8" fill="hold"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left)">
                                      <p:cBhvr>
                                        <p:cTn id="39" dur="500"/>
                                        <p:tgtEl>
                                          <p:spTgt spid="29"/>
                                        </p:tgtEl>
                                      </p:cBhvr>
                                    </p:animEffect>
                                  </p:childTnLst>
                                </p:cTn>
                              </p:par>
                            </p:childTnLst>
                          </p:cTn>
                        </p:par>
                        <p:par>
                          <p:cTn id="40" fill="hold">
                            <p:stCondLst>
                              <p:cond delay="3500"/>
                            </p:stCondLst>
                            <p:childTnLst>
                              <p:par>
                                <p:cTn id="41" presetID="10" presetClass="entr" presetSubtype="0" fill="hold" nodeType="after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500"/>
                                        <p:tgtEl>
                                          <p:spTgt spid="42"/>
                                        </p:tgtEl>
                                      </p:cBhvr>
                                    </p:animEffect>
                                  </p:childTnLst>
                                </p:cTn>
                              </p:par>
                            </p:childTnLst>
                          </p:cTn>
                        </p:par>
                        <p:par>
                          <p:cTn id="47" fill="hold">
                            <p:stCondLst>
                              <p:cond delay="4000"/>
                            </p:stCondLst>
                            <p:childTnLst>
                              <p:par>
                                <p:cTn id="48" presetID="22" presetClass="entr" presetSubtype="1" fill="hold" nodeType="afterEffect">
                                  <p:stCondLst>
                                    <p:cond delay="0"/>
                                  </p:stCondLst>
                                  <p:childTnLst>
                                    <p:set>
                                      <p:cBhvr>
                                        <p:cTn id="49" dur="1" fill="hold">
                                          <p:stCondLst>
                                            <p:cond delay="0"/>
                                          </p:stCondLst>
                                        </p:cTn>
                                        <p:tgtEl>
                                          <p:spTgt spid="67"/>
                                        </p:tgtEl>
                                        <p:attrNameLst>
                                          <p:attrName>style.visibility</p:attrName>
                                        </p:attrNameLst>
                                      </p:cBhvr>
                                      <p:to>
                                        <p:strVal val="visible"/>
                                      </p:to>
                                    </p:set>
                                    <p:animEffect transition="in" filter="wipe(up)">
                                      <p:cBhvr>
                                        <p:cTn id="50" dur="500"/>
                                        <p:tgtEl>
                                          <p:spTgt spid="67"/>
                                        </p:tgtEl>
                                      </p:cBhvr>
                                    </p:animEffect>
                                  </p:childTnLst>
                                </p:cTn>
                              </p:par>
                            </p:childTnLst>
                          </p:cTn>
                        </p:par>
                        <p:par>
                          <p:cTn id="51" fill="hold">
                            <p:stCondLst>
                              <p:cond delay="4500"/>
                            </p:stCondLst>
                            <p:childTnLst>
                              <p:par>
                                <p:cTn id="52" presetID="53" presetClass="entr" presetSubtype="16" fill="hold" grpId="0" nodeType="afterEffect">
                                  <p:stCondLst>
                                    <p:cond delay="0"/>
                                  </p:stCondLst>
                                  <p:childTnLst>
                                    <p:set>
                                      <p:cBhvr>
                                        <p:cTn id="53" dur="1" fill="hold">
                                          <p:stCondLst>
                                            <p:cond delay="0"/>
                                          </p:stCondLst>
                                        </p:cTn>
                                        <p:tgtEl>
                                          <p:spTgt spid="70"/>
                                        </p:tgtEl>
                                        <p:attrNameLst>
                                          <p:attrName>style.visibility</p:attrName>
                                        </p:attrNameLst>
                                      </p:cBhvr>
                                      <p:to>
                                        <p:strVal val="visible"/>
                                      </p:to>
                                    </p:set>
                                    <p:anim calcmode="lin" valueType="num">
                                      <p:cBhvr>
                                        <p:cTn id="54" dur="500" fill="hold"/>
                                        <p:tgtEl>
                                          <p:spTgt spid="70"/>
                                        </p:tgtEl>
                                        <p:attrNameLst>
                                          <p:attrName>ppt_w</p:attrName>
                                        </p:attrNameLst>
                                      </p:cBhvr>
                                      <p:tavLst>
                                        <p:tav tm="0">
                                          <p:val>
                                            <p:fltVal val="0"/>
                                          </p:val>
                                        </p:tav>
                                        <p:tav tm="100000">
                                          <p:val>
                                            <p:strVal val="#ppt_w"/>
                                          </p:val>
                                        </p:tav>
                                      </p:tavLst>
                                    </p:anim>
                                    <p:anim calcmode="lin" valueType="num">
                                      <p:cBhvr>
                                        <p:cTn id="55" dur="500" fill="hold"/>
                                        <p:tgtEl>
                                          <p:spTgt spid="70"/>
                                        </p:tgtEl>
                                        <p:attrNameLst>
                                          <p:attrName>ppt_h</p:attrName>
                                        </p:attrNameLst>
                                      </p:cBhvr>
                                      <p:tavLst>
                                        <p:tav tm="0">
                                          <p:val>
                                            <p:fltVal val="0"/>
                                          </p:val>
                                        </p:tav>
                                        <p:tav tm="100000">
                                          <p:val>
                                            <p:strVal val="#ppt_h"/>
                                          </p:val>
                                        </p:tav>
                                      </p:tavLst>
                                    </p:anim>
                                    <p:animEffect transition="in" filter="fade">
                                      <p:cBhvr>
                                        <p:cTn id="56" dur="500"/>
                                        <p:tgtEl>
                                          <p:spTgt spid="70"/>
                                        </p:tgtEl>
                                      </p:cBhvr>
                                    </p:animEffect>
                                  </p:childTnLst>
                                </p:cTn>
                              </p:par>
                            </p:childTnLst>
                          </p:cTn>
                        </p:par>
                        <p:par>
                          <p:cTn id="57" fill="hold">
                            <p:stCondLst>
                              <p:cond delay="5000"/>
                            </p:stCondLst>
                            <p:childTnLst>
                              <p:par>
                                <p:cTn id="58" presetID="22" presetClass="entr" presetSubtype="2" fill="hold" nodeType="afterEffect">
                                  <p:stCondLst>
                                    <p:cond delay="0"/>
                                  </p:stCondLst>
                                  <p:childTnLst>
                                    <p:set>
                                      <p:cBhvr>
                                        <p:cTn id="59" dur="1" fill="hold">
                                          <p:stCondLst>
                                            <p:cond delay="0"/>
                                          </p:stCondLst>
                                        </p:cTn>
                                        <p:tgtEl>
                                          <p:spTgt spid="71"/>
                                        </p:tgtEl>
                                        <p:attrNameLst>
                                          <p:attrName>style.visibility</p:attrName>
                                        </p:attrNameLst>
                                      </p:cBhvr>
                                      <p:to>
                                        <p:strVal val="visible"/>
                                      </p:to>
                                    </p:set>
                                    <p:animEffect transition="in" filter="wipe(right)">
                                      <p:cBhvr>
                                        <p:cTn id="60" dur="500"/>
                                        <p:tgtEl>
                                          <p:spTgt spid="71"/>
                                        </p:tgtEl>
                                      </p:cBhvr>
                                    </p:animEffect>
                                  </p:childTnLst>
                                </p:cTn>
                              </p:par>
                            </p:childTnLst>
                          </p:cTn>
                        </p:par>
                        <p:par>
                          <p:cTn id="61" fill="hold">
                            <p:stCondLst>
                              <p:cond delay="5500"/>
                            </p:stCondLst>
                            <p:childTnLst>
                              <p:par>
                                <p:cTn id="62" presetID="10" presetClass="entr" presetSubtype="0" fill="hold" nodeType="after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fade">
                                      <p:cBhvr>
                                        <p:cTn id="64" dur="500"/>
                                        <p:tgtEl>
                                          <p:spTgt spid="3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500"/>
                                        <p:tgtEl>
                                          <p:spTgt spid="43"/>
                                        </p:tgtEl>
                                      </p:cBhvr>
                                    </p:animEffect>
                                  </p:childTnLst>
                                </p:cTn>
                              </p:par>
                            </p:childTnLst>
                          </p:cTn>
                        </p:par>
                        <p:par>
                          <p:cTn id="68" fill="hold">
                            <p:stCondLst>
                              <p:cond delay="6000"/>
                            </p:stCondLst>
                            <p:childTnLst>
                              <p:par>
                                <p:cTn id="69" presetID="22" presetClass="entr" presetSubtype="1" fill="hold" nodeType="afterEffect">
                                  <p:stCondLst>
                                    <p:cond delay="0"/>
                                  </p:stCondLst>
                                  <p:childTnLst>
                                    <p:set>
                                      <p:cBhvr>
                                        <p:cTn id="70" dur="1" fill="hold">
                                          <p:stCondLst>
                                            <p:cond delay="0"/>
                                          </p:stCondLst>
                                        </p:cTn>
                                        <p:tgtEl>
                                          <p:spTgt spid="78"/>
                                        </p:tgtEl>
                                        <p:attrNameLst>
                                          <p:attrName>style.visibility</p:attrName>
                                        </p:attrNameLst>
                                      </p:cBhvr>
                                      <p:to>
                                        <p:strVal val="visible"/>
                                      </p:to>
                                    </p:set>
                                    <p:animEffect transition="in" filter="wipe(up)">
                                      <p:cBhvr>
                                        <p:cTn id="71" dur="500"/>
                                        <p:tgtEl>
                                          <p:spTgt spid="78"/>
                                        </p:tgtEl>
                                      </p:cBhvr>
                                    </p:animEffect>
                                  </p:childTnLst>
                                </p:cTn>
                              </p:par>
                            </p:childTnLst>
                          </p:cTn>
                        </p:par>
                        <p:par>
                          <p:cTn id="72" fill="hold">
                            <p:stCondLst>
                              <p:cond delay="6500"/>
                            </p:stCondLst>
                            <p:childTnLst>
                              <p:par>
                                <p:cTn id="73" presetID="53" presetClass="entr" presetSubtype="16" fill="hold" grpId="0" nodeType="afterEffect">
                                  <p:stCondLst>
                                    <p:cond delay="0"/>
                                  </p:stCondLst>
                                  <p:childTnLst>
                                    <p:set>
                                      <p:cBhvr>
                                        <p:cTn id="74" dur="1" fill="hold">
                                          <p:stCondLst>
                                            <p:cond delay="0"/>
                                          </p:stCondLst>
                                        </p:cTn>
                                        <p:tgtEl>
                                          <p:spTgt spid="79"/>
                                        </p:tgtEl>
                                        <p:attrNameLst>
                                          <p:attrName>style.visibility</p:attrName>
                                        </p:attrNameLst>
                                      </p:cBhvr>
                                      <p:to>
                                        <p:strVal val="visible"/>
                                      </p:to>
                                    </p:set>
                                    <p:anim calcmode="lin" valueType="num">
                                      <p:cBhvr>
                                        <p:cTn id="75" dur="500" fill="hold"/>
                                        <p:tgtEl>
                                          <p:spTgt spid="79"/>
                                        </p:tgtEl>
                                        <p:attrNameLst>
                                          <p:attrName>ppt_w</p:attrName>
                                        </p:attrNameLst>
                                      </p:cBhvr>
                                      <p:tavLst>
                                        <p:tav tm="0">
                                          <p:val>
                                            <p:fltVal val="0"/>
                                          </p:val>
                                        </p:tav>
                                        <p:tav tm="100000">
                                          <p:val>
                                            <p:strVal val="#ppt_w"/>
                                          </p:val>
                                        </p:tav>
                                      </p:tavLst>
                                    </p:anim>
                                    <p:anim calcmode="lin" valueType="num">
                                      <p:cBhvr>
                                        <p:cTn id="76" dur="500" fill="hold"/>
                                        <p:tgtEl>
                                          <p:spTgt spid="79"/>
                                        </p:tgtEl>
                                        <p:attrNameLst>
                                          <p:attrName>ppt_h</p:attrName>
                                        </p:attrNameLst>
                                      </p:cBhvr>
                                      <p:tavLst>
                                        <p:tav tm="0">
                                          <p:val>
                                            <p:fltVal val="0"/>
                                          </p:val>
                                        </p:tav>
                                        <p:tav tm="100000">
                                          <p:val>
                                            <p:strVal val="#ppt_h"/>
                                          </p:val>
                                        </p:tav>
                                      </p:tavLst>
                                    </p:anim>
                                    <p:animEffect transition="in" filter="fade">
                                      <p:cBhvr>
                                        <p:cTn id="77" dur="500"/>
                                        <p:tgtEl>
                                          <p:spTgt spid="79"/>
                                        </p:tgtEl>
                                      </p:cBhvr>
                                    </p:animEffect>
                                  </p:childTnLst>
                                </p:cTn>
                              </p:par>
                            </p:childTnLst>
                          </p:cTn>
                        </p:par>
                        <p:par>
                          <p:cTn id="78" fill="hold">
                            <p:stCondLst>
                              <p:cond delay="7000"/>
                            </p:stCondLst>
                            <p:childTnLst>
                              <p:par>
                                <p:cTn id="79" presetID="22" presetClass="entr" presetSubtype="8" fill="hold" nodeType="afterEffect">
                                  <p:stCondLst>
                                    <p:cond delay="0"/>
                                  </p:stCondLst>
                                  <p:childTnLst>
                                    <p:set>
                                      <p:cBhvr>
                                        <p:cTn id="80" dur="1" fill="hold">
                                          <p:stCondLst>
                                            <p:cond delay="0"/>
                                          </p:stCondLst>
                                        </p:cTn>
                                        <p:tgtEl>
                                          <p:spTgt spid="80"/>
                                        </p:tgtEl>
                                        <p:attrNameLst>
                                          <p:attrName>style.visibility</p:attrName>
                                        </p:attrNameLst>
                                      </p:cBhvr>
                                      <p:to>
                                        <p:strVal val="visible"/>
                                      </p:to>
                                    </p:set>
                                    <p:animEffect transition="in" filter="wipe(left)">
                                      <p:cBhvr>
                                        <p:cTn id="81" dur="500"/>
                                        <p:tgtEl>
                                          <p:spTgt spid="80"/>
                                        </p:tgtEl>
                                      </p:cBhvr>
                                    </p:animEffect>
                                  </p:childTnLst>
                                </p:cTn>
                              </p:par>
                            </p:childTnLst>
                          </p:cTn>
                        </p:par>
                        <p:par>
                          <p:cTn id="82" fill="hold">
                            <p:stCondLst>
                              <p:cond delay="7500"/>
                            </p:stCondLst>
                            <p:childTnLst>
                              <p:par>
                                <p:cTn id="83" presetID="10" presetClass="entr" presetSubtype="0" fill="hold" nodeType="after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fade">
                                      <p:cBhvr>
                                        <p:cTn id="85" dur="500"/>
                                        <p:tgtEl>
                                          <p:spTgt spid="35"/>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4"/>
                                        </p:tgtEl>
                                        <p:attrNameLst>
                                          <p:attrName>style.visibility</p:attrName>
                                        </p:attrNameLst>
                                      </p:cBhvr>
                                      <p:to>
                                        <p:strVal val="visible"/>
                                      </p:to>
                                    </p:set>
                                    <p:animEffect transition="in" filter="fade">
                                      <p:cBhvr>
                                        <p:cTn id="88" dur="500"/>
                                        <p:tgtEl>
                                          <p:spTgt spid="44"/>
                                        </p:tgtEl>
                                      </p:cBhvr>
                                    </p:animEffect>
                                  </p:childTnLst>
                                </p:cTn>
                              </p:par>
                            </p:childTnLst>
                          </p:cTn>
                        </p:par>
                        <p:par>
                          <p:cTn id="89" fill="hold">
                            <p:stCondLst>
                              <p:cond delay="8000"/>
                            </p:stCondLst>
                            <p:childTnLst>
                              <p:par>
                                <p:cTn id="90" presetID="22" presetClass="entr" presetSubtype="1" fill="hold" nodeType="afterEffect">
                                  <p:stCondLst>
                                    <p:cond delay="0"/>
                                  </p:stCondLst>
                                  <p:childTnLst>
                                    <p:set>
                                      <p:cBhvr>
                                        <p:cTn id="91" dur="1" fill="hold">
                                          <p:stCondLst>
                                            <p:cond delay="0"/>
                                          </p:stCondLst>
                                        </p:cTn>
                                        <p:tgtEl>
                                          <p:spTgt spid="92"/>
                                        </p:tgtEl>
                                        <p:attrNameLst>
                                          <p:attrName>style.visibility</p:attrName>
                                        </p:attrNameLst>
                                      </p:cBhvr>
                                      <p:to>
                                        <p:strVal val="visible"/>
                                      </p:to>
                                    </p:set>
                                    <p:animEffect transition="in" filter="wipe(up)">
                                      <p:cBhvr>
                                        <p:cTn id="92"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8" grpId="0" animBg="1"/>
      <p:bldP spid="70" grpId="0" animBg="1"/>
      <p:bldP spid="79" grpId="0" animBg="1"/>
      <p:bldP spid="41" grpId="0"/>
      <p:bldP spid="42" grpId="0"/>
      <p:bldP spid="43" grpId="0"/>
      <p:bldP spid="4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356937" y="215900"/>
            <a:ext cx="14099674" cy="1346200"/>
          </a:xfrm>
          <a:prstGeom prst="rect">
            <a:avLst/>
          </a:prstGeom>
        </p:spPr>
      </p:pic>
      <p:sp>
        <p:nvSpPr>
          <p:cNvPr id="6" name="TextBox 5"/>
          <p:cNvSpPr txBox="1"/>
          <p:nvPr/>
        </p:nvSpPr>
        <p:spPr>
          <a:xfrm>
            <a:off x="863600" y="2298700"/>
            <a:ext cx="10820400" cy="1200328"/>
          </a:xfrm>
          <a:prstGeom prst="rect">
            <a:avLst/>
          </a:prstGeom>
          <a:noFill/>
        </p:spPr>
        <p:txBody>
          <a:bodyPr wrap="square" rtlCol="0">
            <a:spAutoFit/>
          </a:bodyPr>
          <a:lstStyle/>
          <a:p>
            <a:pPr>
              <a:spcAft>
                <a:spcPts val="600"/>
              </a:spcAft>
            </a:pPr>
            <a:r>
              <a:rPr lang="en-US" sz="2400" dirty="0">
                <a:solidFill>
                  <a:srgbClr val="595959"/>
                </a:solidFill>
              </a:rPr>
              <a:t>Write down important </a:t>
            </a:r>
            <a:r>
              <a:rPr lang="en-US" sz="2400" cap="all" dirty="0">
                <a:solidFill>
                  <a:srgbClr val="595959"/>
                </a:solidFill>
              </a:rPr>
              <a:t>FOUNDATION-related regulations </a:t>
            </a:r>
            <a:r>
              <a:rPr lang="en-US" sz="2400" dirty="0">
                <a:solidFill>
                  <a:srgbClr val="595959"/>
                </a:solidFill>
              </a:rPr>
              <a:t>from your local jurisdiction in the space provided on page 58 of your </a:t>
            </a:r>
            <a:r>
              <a:rPr lang="en-US" sz="2400" i="1" dirty="0">
                <a:solidFill>
                  <a:srgbClr val="595959"/>
                </a:solidFill>
              </a:rPr>
              <a:t>Scaffold Fundamentals </a:t>
            </a:r>
            <a:r>
              <a:rPr lang="en-US" sz="2400" dirty="0">
                <a:solidFill>
                  <a:srgbClr val="595959"/>
                </a:solidFill>
              </a:rPr>
              <a:t>Study Guide.</a:t>
            </a:r>
          </a:p>
        </p:txBody>
      </p:sp>
    </p:spTree>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533862" y="680759"/>
            <a:ext cx="9124313" cy="830997"/>
          </a:xfrm>
          <a:prstGeom prst="rect">
            <a:avLst/>
          </a:prstGeom>
          <a:noFill/>
        </p:spPr>
        <p:txBody>
          <a:bodyPr wrap="none" rtlCol="0">
            <a:spAutoFit/>
          </a:bodyPr>
          <a:lstStyle/>
          <a:p>
            <a:pPr algn="ctr"/>
            <a:r>
              <a:rPr lang="id-ID" sz="4800" cap="all" dirty="0">
                <a:solidFill>
                  <a:schemeClr val="tx2"/>
                </a:solidFill>
                <a:latin typeface="+mj-lt"/>
              </a:rPr>
              <a:t>Foundation Wall of Shame</a:t>
            </a:r>
            <a:endParaRPr lang="en-US" sz="4800" cap="all" dirty="0">
              <a:solidFill>
                <a:schemeClr val="tx2"/>
              </a:solidFill>
              <a:latin typeface="+mj-lt"/>
            </a:endParaRPr>
          </a:p>
        </p:txBody>
      </p:sp>
      <p:pic>
        <p:nvPicPr>
          <p:cNvPr id="5" name="Picture 4" descr="ASW 1 April.jpg"/>
          <p:cNvPicPr>
            <a:picLocks noChangeAspect="1"/>
          </p:cNvPicPr>
          <p:nvPr/>
        </p:nvPicPr>
        <p:blipFill>
          <a:blip r:embed="rId3"/>
          <a:srcRect l="50211"/>
          <a:stretch>
            <a:fillRect/>
          </a:stretch>
        </p:blipFill>
        <p:spPr>
          <a:xfrm>
            <a:off x="170499" y="1600236"/>
            <a:ext cx="1810701" cy="2222464"/>
          </a:xfrm>
          <a:prstGeom prst="rect">
            <a:avLst/>
          </a:prstGeom>
        </p:spPr>
      </p:pic>
      <p:pic>
        <p:nvPicPr>
          <p:cNvPr id="6" name="Picture 5" descr="scaffold_base_7405-L.jpg"/>
          <p:cNvPicPr>
            <a:picLocks noChangeAspect="1"/>
          </p:cNvPicPr>
          <p:nvPr/>
        </p:nvPicPr>
        <p:blipFill>
          <a:blip r:embed="rId4"/>
          <a:srcRect l="45833" b="6852"/>
          <a:stretch>
            <a:fillRect/>
          </a:stretch>
        </p:blipFill>
        <p:spPr>
          <a:xfrm>
            <a:off x="2057400" y="1613519"/>
            <a:ext cx="1701800" cy="2194885"/>
          </a:xfrm>
          <a:prstGeom prst="rect">
            <a:avLst/>
          </a:prstGeom>
        </p:spPr>
      </p:pic>
      <p:pic>
        <p:nvPicPr>
          <p:cNvPr id="8" name="Picture 7" descr="scaffold footing.jpg"/>
          <p:cNvPicPr>
            <a:picLocks noChangeAspect="1"/>
          </p:cNvPicPr>
          <p:nvPr/>
        </p:nvPicPr>
        <p:blipFill>
          <a:blip r:embed="rId5"/>
          <a:stretch>
            <a:fillRect/>
          </a:stretch>
        </p:blipFill>
        <p:spPr>
          <a:xfrm>
            <a:off x="3839222" y="1619827"/>
            <a:ext cx="3209278" cy="2178561"/>
          </a:xfrm>
          <a:prstGeom prst="rect">
            <a:avLst/>
          </a:prstGeom>
        </p:spPr>
      </p:pic>
      <p:pic>
        <p:nvPicPr>
          <p:cNvPr id="13" name="Picture 12" descr="2.jpg"/>
          <p:cNvPicPr>
            <a:picLocks noChangeAspect="1"/>
          </p:cNvPicPr>
          <p:nvPr/>
        </p:nvPicPr>
        <p:blipFill>
          <a:blip r:embed="rId6"/>
          <a:srcRect t="11156"/>
          <a:stretch>
            <a:fillRect/>
          </a:stretch>
        </p:blipFill>
        <p:spPr>
          <a:xfrm>
            <a:off x="7150100" y="1638300"/>
            <a:ext cx="2870200" cy="2158999"/>
          </a:xfrm>
          <a:prstGeom prst="rect">
            <a:avLst/>
          </a:prstGeom>
        </p:spPr>
      </p:pic>
      <p:pic>
        <p:nvPicPr>
          <p:cNvPr id="14" name="Picture 13" descr="622-astable-scaffolding (1).jpg"/>
          <p:cNvPicPr>
            <a:picLocks noChangeAspect="1"/>
          </p:cNvPicPr>
          <p:nvPr/>
        </p:nvPicPr>
        <p:blipFill>
          <a:blip r:embed="rId7"/>
          <a:stretch>
            <a:fillRect/>
          </a:stretch>
        </p:blipFill>
        <p:spPr>
          <a:xfrm>
            <a:off x="158750" y="3873500"/>
            <a:ext cx="4083050" cy="2426498"/>
          </a:xfrm>
          <a:prstGeom prst="rect">
            <a:avLst/>
          </a:prstGeom>
        </p:spPr>
      </p:pic>
      <p:pic>
        <p:nvPicPr>
          <p:cNvPr id="15" name="Picture 14" descr="Hillen2.jpg"/>
          <p:cNvPicPr>
            <a:picLocks noChangeAspect="1"/>
          </p:cNvPicPr>
          <p:nvPr/>
        </p:nvPicPr>
        <p:blipFill>
          <a:blip r:embed="rId8"/>
          <a:stretch>
            <a:fillRect/>
          </a:stretch>
        </p:blipFill>
        <p:spPr>
          <a:xfrm>
            <a:off x="4305300" y="3867150"/>
            <a:ext cx="3213100" cy="2409825"/>
          </a:xfrm>
          <a:prstGeom prst="rect">
            <a:avLst/>
          </a:prstGeom>
        </p:spPr>
      </p:pic>
      <p:pic>
        <p:nvPicPr>
          <p:cNvPr id="16" name="Picture 15" descr="Spotting-Safety-Scaffold-Footing-picture-5.19.jpg"/>
          <p:cNvPicPr>
            <a:picLocks noChangeAspect="1"/>
          </p:cNvPicPr>
          <p:nvPr/>
        </p:nvPicPr>
        <p:blipFill>
          <a:blip r:embed="rId9"/>
          <a:srcRect l="32038"/>
          <a:stretch>
            <a:fillRect/>
          </a:stretch>
        </p:blipFill>
        <p:spPr>
          <a:xfrm>
            <a:off x="10083800" y="1600200"/>
            <a:ext cx="1752600" cy="2213552"/>
          </a:xfrm>
          <a:prstGeom prst="rect">
            <a:avLst/>
          </a:prstGeom>
        </p:spPr>
      </p:pic>
      <p:pic>
        <p:nvPicPr>
          <p:cNvPr id="17" name="Picture 16"/>
          <p:cNvPicPr>
            <a:picLocks noChangeAspect="1"/>
          </p:cNvPicPr>
          <p:nvPr/>
        </p:nvPicPr>
        <p:blipFill>
          <a:blip r:embed="rId10"/>
          <a:srcRect l="36461" t="33753" b="20403"/>
          <a:stretch>
            <a:fillRect/>
          </a:stretch>
        </p:blipFill>
        <p:spPr>
          <a:xfrm>
            <a:off x="7620000" y="3873500"/>
            <a:ext cx="4271434" cy="2311400"/>
          </a:xfrm>
          <a:prstGeom prst="rect">
            <a:avLst/>
          </a:prstGeom>
        </p:spPr>
      </p:pic>
      <p:pic>
        <p:nvPicPr>
          <p:cNvPr id="18" name="Picture 17"/>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1"/>
              <a:stretch>
                <a:fillRect/>
              </a:stretch>
            </p:blipFill>
          </mc:Choice>
          <mc:Fallback>
            <p:blipFill>
              <a:blip r:embed="rId12"/>
              <a:stretch>
                <a:fillRect/>
              </a:stretch>
            </p:blipFill>
          </mc:Fallback>
        </mc:AlternateContent>
        <p:spPr>
          <a:xfrm>
            <a:off x="171449" y="139700"/>
            <a:ext cx="3260947" cy="774700"/>
          </a:xfrm>
          <a:prstGeom prst="rect">
            <a:avLst/>
          </a:prstGeom>
        </p:spPr>
      </p:pic>
    </p:spTree>
    <p:extLst>
      <p:ext uri="{BB962C8B-B14F-4D97-AF65-F5344CB8AC3E}">
        <p14:creationId xmlns:p14="http://schemas.microsoft.com/office/powerpoint/2010/main" val="198810541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asphalt.jpg"/>
          <p:cNvPicPr>
            <a:picLocks/>
          </p:cNvPicPr>
          <p:nvPr/>
        </p:nvPicPr>
        <p:blipFill>
          <a:blip r:embed="rId3"/>
          <a:srcRect t="-1858" r="27514"/>
          <a:stretch>
            <a:fillRect/>
          </a:stretch>
        </p:blipFill>
        <p:spPr>
          <a:xfrm>
            <a:off x="7159206" y="4312251"/>
            <a:ext cx="2327594" cy="2331948"/>
          </a:xfrm>
          <a:prstGeom prst="rect">
            <a:avLst/>
          </a:prstGeom>
        </p:spPr>
      </p:pic>
      <p:pic>
        <p:nvPicPr>
          <p:cNvPr id="35" name="Picture 34" descr="concrete.jpg"/>
          <p:cNvPicPr>
            <a:picLocks/>
          </p:cNvPicPr>
          <p:nvPr/>
        </p:nvPicPr>
        <p:blipFill>
          <a:blip r:embed="rId4"/>
          <a:stretch>
            <a:fillRect/>
          </a:stretch>
        </p:blipFill>
        <p:spPr>
          <a:xfrm>
            <a:off x="2792668" y="3022600"/>
            <a:ext cx="2321131" cy="2330500"/>
          </a:xfrm>
          <a:prstGeom prst="rect">
            <a:avLst/>
          </a:prstGeom>
        </p:spPr>
      </p:pic>
      <p:sp>
        <p:nvSpPr>
          <p:cNvPr id="52" name="TextBox 51"/>
          <p:cNvSpPr txBox="1"/>
          <p:nvPr/>
        </p:nvSpPr>
        <p:spPr>
          <a:xfrm>
            <a:off x="3069007" y="729735"/>
            <a:ext cx="6054061" cy="830997"/>
          </a:xfrm>
          <a:prstGeom prst="rect">
            <a:avLst/>
          </a:prstGeom>
          <a:noFill/>
        </p:spPr>
        <p:txBody>
          <a:bodyPr wrap="none" rtlCol="0">
            <a:spAutoFit/>
          </a:bodyPr>
          <a:lstStyle/>
          <a:p>
            <a:pPr algn="ctr"/>
            <a:r>
              <a:rPr lang="id-ID" sz="4800" cap="all" dirty="0">
                <a:solidFill>
                  <a:schemeClr val="tx2"/>
                </a:solidFill>
                <a:latin typeface="+mj-lt"/>
              </a:rPr>
              <a:t>Ground Surfaces</a:t>
            </a:r>
            <a:endParaRPr lang="en-US" sz="4800" cap="all" dirty="0">
              <a:solidFill>
                <a:schemeClr val="tx2"/>
              </a:solidFill>
              <a:latin typeface="+mj-lt"/>
            </a:endParaRPr>
          </a:p>
        </p:txBody>
      </p:sp>
      <p:grpSp>
        <p:nvGrpSpPr>
          <p:cNvPr id="2" name="Group 28"/>
          <p:cNvGrpSpPr/>
          <p:nvPr/>
        </p:nvGrpSpPr>
        <p:grpSpPr>
          <a:xfrm>
            <a:off x="4978400" y="1879599"/>
            <a:ext cx="2120900" cy="622301"/>
            <a:chOff x="5568818" y="1490121"/>
            <a:chExt cx="1054364" cy="1054364"/>
          </a:xfrm>
          <a:solidFill>
            <a:schemeClr val="tx2">
              <a:alpha val="65000"/>
            </a:schemeClr>
          </a:solidFill>
        </p:grpSpPr>
        <p:sp>
          <p:nvSpPr>
            <p:cNvPr id="19" name="Rectangle 18"/>
            <p:cNvSpPr/>
            <p:nvPr/>
          </p:nvSpPr>
          <p:spPr>
            <a:xfrm>
              <a:off x="5568818" y="1490121"/>
              <a:ext cx="1054364" cy="1054364"/>
            </a:xfrm>
            <a:prstGeom prst="rect">
              <a:avLst/>
            </a:prstGeom>
            <a:grp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Rectangle 19"/>
            <p:cNvSpPr/>
            <p:nvPr/>
          </p:nvSpPr>
          <p:spPr>
            <a:xfrm>
              <a:off x="5568818" y="2457615"/>
              <a:ext cx="1054364" cy="868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5" name="TextBox 4"/>
          <p:cNvSpPr txBox="1"/>
          <p:nvPr/>
        </p:nvSpPr>
        <p:spPr>
          <a:xfrm>
            <a:off x="5110840" y="1933536"/>
            <a:ext cx="1868721" cy="461665"/>
          </a:xfrm>
          <a:prstGeom prst="rect">
            <a:avLst/>
          </a:prstGeom>
          <a:noFill/>
        </p:spPr>
        <p:txBody>
          <a:bodyPr wrap="none" rtlCol="0">
            <a:spAutoFit/>
          </a:bodyPr>
          <a:lstStyle/>
          <a:p>
            <a:pPr algn="ctr"/>
            <a:r>
              <a:rPr lang="id-ID" sz="2400" dirty="0">
                <a:solidFill>
                  <a:schemeClr val="bg1"/>
                </a:solidFill>
                <a:latin typeface="+mj-lt"/>
              </a:rPr>
              <a:t>STRONGEST</a:t>
            </a:r>
          </a:p>
        </p:txBody>
      </p:sp>
      <p:cxnSp>
        <p:nvCxnSpPr>
          <p:cNvPr id="7" name="Straight Connector 6"/>
          <p:cNvCxnSpPr/>
          <p:nvPr/>
        </p:nvCxnSpPr>
        <p:spPr>
          <a:xfrm>
            <a:off x="6096000" y="2544485"/>
            <a:ext cx="0" cy="1645678"/>
          </a:xfrm>
          <a:prstGeom prst="line">
            <a:avLst/>
          </a:prstGeom>
          <a:ln w="12700" cap="flat" cmpd="sng" algn="ctr">
            <a:solidFill>
              <a:srgbClr val="93F300"/>
            </a:solidFill>
            <a:prstDash val="solid"/>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3" name="Group 11"/>
          <p:cNvGrpSpPr/>
          <p:nvPr/>
        </p:nvGrpSpPr>
        <p:grpSpPr>
          <a:xfrm>
            <a:off x="0" y="3961423"/>
            <a:ext cx="2946400" cy="1366576"/>
            <a:chOff x="1979525" y="3587055"/>
            <a:chExt cx="3761169" cy="1366576"/>
          </a:xfrm>
          <a:solidFill>
            <a:schemeClr val="accent1"/>
          </a:solidFill>
        </p:grpSpPr>
        <p:sp>
          <p:nvSpPr>
            <p:cNvPr id="10" name="Rectangle 9"/>
            <p:cNvSpPr/>
            <p:nvPr/>
          </p:nvSpPr>
          <p:spPr>
            <a:xfrm>
              <a:off x="1979525" y="3587055"/>
              <a:ext cx="3589293" cy="136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Isosceles Triangle 10"/>
            <p:cNvSpPr/>
            <p:nvPr/>
          </p:nvSpPr>
          <p:spPr>
            <a:xfrm rot="5400000">
              <a:off x="5518366" y="4183668"/>
              <a:ext cx="271305" cy="17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cxnSp>
        <p:nvCxnSpPr>
          <p:cNvPr id="30" name="Straight Connector 29"/>
          <p:cNvCxnSpPr/>
          <p:nvPr/>
        </p:nvCxnSpPr>
        <p:spPr>
          <a:xfrm>
            <a:off x="6096000" y="4200211"/>
            <a:ext cx="0" cy="1306286"/>
          </a:xfrm>
          <a:prstGeom prst="line">
            <a:avLst/>
          </a:prstGeom>
          <a:ln w="12700" cap="flat" cmpd="sng" algn="ctr">
            <a:solidFill>
              <a:srgbClr val="93F300"/>
            </a:solidFill>
            <a:prstDash val="solid"/>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4" name="Group 30"/>
          <p:cNvGrpSpPr/>
          <p:nvPr/>
        </p:nvGrpSpPr>
        <p:grpSpPr>
          <a:xfrm flipH="1">
            <a:off x="9319831" y="5267709"/>
            <a:ext cx="3761169" cy="1366576"/>
            <a:chOff x="1979525" y="3587055"/>
            <a:chExt cx="3761169" cy="1366576"/>
          </a:xfrm>
          <a:solidFill>
            <a:schemeClr val="accent2"/>
          </a:solidFill>
        </p:grpSpPr>
        <p:sp>
          <p:nvSpPr>
            <p:cNvPr id="32" name="Rectangle 31"/>
            <p:cNvSpPr/>
            <p:nvPr/>
          </p:nvSpPr>
          <p:spPr>
            <a:xfrm>
              <a:off x="1979525" y="3587055"/>
              <a:ext cx="3589293" cy="136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3" name="Isosceles Triangle 32"/>
            <p:cNvSpPr/>
            <p:nvPr/>
          </p:nvSpPr>
          <p:spPr>
            <a:xfrm rot="5400000">
              <a:off x="5518366" y="4183668"/>
              <a:ext cx="271305" cy="17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cxnSp>
        <p:nvCxnSpPr>
          <p:cNvPr id="37" name="Straight Connector 36"/>
          <p:cNvCxnSpPr/>
          <p:nvPr/>
        </p:nvCxnSpPr>
        <p:spPr>
          <a:xfrm>
            <a:off x="6096000" y="5551714"/>
            <a:ext cx="0" cy="1431890"/>
          </a:xfrm>
          <a:prstGeom prst="line">
            <a:avLst/>
          </a:prstGeom>
          <a:ln w="12700" cap="flat" cmpd="sng" algn="ctr">
            <a:solidFill>
              <a:srgbClr val="93F300"/>
            </a:solidFill>
            <a:prstDash val="solid"/>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894764" y="3469533"/>
            <a:ext cx="1828145" cy="461665"/>
          </a:xfrm>
          <a:prstGeom prst="rect">
            <a:avLst/>
          </a:prstGeom>
          <a:noFill/>
        </p:spPr>
        <p:txBody>
          <a:bodyPr wrap="none" rtlCol="0">
            <a:spAutoFit/>
          </a:bodyPr>
          <a:lstStyle/>
          <a:p>
            <a:pPr algn="r"/>
            <a:r>
              <a:rPr lang="id-ID" sz="2400" cap="all" dirty="0">
                <a:solidFill>
                  <a:srgbClr val="333F50"/>
                </a:solidFill>
                <a:latin typeface="+mj-lt"/>
              </a:rPr>
              <a:t>Concrete</a:t>
            </a:r>
          </a:p>
        </p:txBody>
      </p:sp>
      <p:sp>
        <p:nvSpPr>
          <p:cNvPr id="63" name="TextBox 62"/>
          <p:cNvSpPr txBox="1"/>
          <p:nvPr/>
        </p:nvSpPr>
        <p:spPr>
          <a:xfrm>
            <a:off x="9539995" y="5566508"/>
            <a:ext cx="2002630" cy="861774"/>
          </a:xfrm>
          <a:prstGeom prst="rect">
            <a:avLst/>
          </a:prstGeom>
          <a:noFill/>
        </p:spPr>
        <p:txBody>
          <a:bodyPr wrap="square" rtlCol="0">
            <a:spAutoFit/>
          </a:bodyPr>
          <a:lstStyle/>
          <a:p>
            <a:pPr algn="ctr"/>
            <a:r>
              <a:rPr lang="fr-CA" sz="2500" dirty="0">
                <a:solidFill>
                  <a:schemeClr val="bg1"/>
                </a:solidFill>
                <a:cs typeface="Raavi" panose="02000500000000000000" pitchFamily="2"/>
              </a:rPr>
              <a:t>98,000 </a:t>
            </a:r>
            <a:r>
              <a:rPr lang="fr-CA" sz="2500" dirty="0" err="1">
                <a:solidFill>
                  <a:schemeClr val="bg1"/>
                </a:solidFill>
                <a:cs typeface="Raavi" panose="02000500000000000000" pitchFamily="2"/>
              </a:rPr>
              <a:t>psf</a:t>
            </a:r>
            <a:endParaRPr lang="fr-CA" sz="2500" dirty="0">
              <a:solidFill>
                <a:schemeClr val="bg1"/>
              </a:solidFill>
              <a:cs typeface="Raavi" panose="02000500000000000000" pitchFamily="2"/>
            </a:endParaRPr>
          </a:p>
          <a:p>
            <a:pPr algn="ctr"/>
            <a:r>
              <a:rPr lang="fr-CA" sz="2500" dirty="0">
                <a:solidFill>
                  <a:schemeClr val="bg1"/>
                </a:solidFill>
                <a:cs typeface="Raavi" panose="02000500000000000000" pitchFamily="2"/>
              </a:rPr>
              <a:t>4692 </a:t>
            </a:r>
            <a:r>
              <a:rPr lang="fr-CA" sz="2500" dirty="0" err="1">
                <a:solidFill>
                  <a:schemeClr val="bg1"/>
                </a:solidFill>
                <a:cs typeface="Raavi" panose="02000500000000000000" pitchFamily="2"/>
              </a:rPr>
              <a:t>kPa</a:t>
            </a:r>
            <a:endParaRPr lang="id-ID" sz="2500" dirty="0">
              <a:solidFill>
                <a:schemeClr val="bg1"/>
              </a:solidFill>
              <a:cs typeface="Raavi" panose="02000500000000000000" pitchFamily="2"/>
            </a:endParaRPr>
          </a:p>
        </p:txBody>
      </p:sp>
      <p:sp>
        <p:nvSpPr>
          <p:cNvPr id="68" name="TextBox 67"/>
          <p:cNvSpPr txBox="1"/>
          <p:nvPr/>
        </p:nvSpPr>
        <p:spPr>
          <a:xfrm>
            <a:off x="9485120" y="4802943"/>
            <a:ext cx="1444777" cy="461665"/>
          </a:xfrm>
          <a:prstGeom prst="rect">
            <a:avLst/>
          </a:prstGeom>
          <a:noFill/>
        </p:spPr>
        <p:txBody>
          <a:bodyPr wrap="none" rtlCol="0">
            <a:spAutoFit/>
          </a:bodyPr>
          <a:lstStyle/>
          <a:p>
            <a:r>
              <a:rPr lang="id-ID" sz="2400" cap="all" dirty="0">
                <a:solidFill>
                  <a:srgbClr val="333F50"/>
                </a:solidFill>
                <a:latin typeface="+mj-lt"/>
              </a:rPr>
              <a:t>Asphalt</a:t>
            </a:r>
          </a:p>
        </p:txBody>
      </p:sp>
      <p:sp>
        <p:nvSpPr>
          <p:cNvPr id="36" name="TextBox 35"/>
          <p:cNvSpPr txBox="1"/>
          <p:nvPr/>
        </p:nvSpPr>
        <p:spPr>
          <a:xfrm>
            <a:off x="419100" y="4140200"/>
            <a:ext cx="1981200" cy="938719"/>
          </a:xfrm>
          <a:prstGeom prst="rect">
            <a:avLst/>
          </a:prstGeom>
          <a:noFill/>
        </p:spPr>
        <p:txBody>
          <a:bodyPr wrap="square" rtlCol="0">
            <a:spAutoFit/>
          </a:bodyPr>
          <a:lstStyle/>
          <a:p>
            <a:pPr>
              <a:spcAft>
                <a:spcPts val="600"/>
              </a:spcAft>
            </a:pPr>
            <a:r>
              <a:rPr lang="en-US" sz="2500" dirty="0">
                <a:solidFill>
                  <a:srgbClr val="FFFFFF"/>
                </a:solidFill>
              </a:rPr>
              <a:t>400,000 </a:t>
            </a:r>
            <a:r>
              <a:rPr lang="en-US" sz="2500" dirty="0" err="1">
                <a:solidFill>
                  <a:srgbClr val="FFFFFF"/>
                </a:solidFill>
              </a:rPr>
              <a:t>psf</a:t>
            </a:r>
            <a:endParaRPr lang="en-US" sz="2500" dirty="0">
              <a:solidFill>
                <a:srgbClr val="FFFFFF"/>
              </a:solidFill>
            </a:endParaRPr>
          </a:p>
          <a:p>
            <a:pPr>
              <a:spcAft>
                <a:spcPts val="600"/>
              </a:spcAft>
            </a:pPr>
            <a:r>
              <a:rPr lang="en-US" sz="2500" dirty="0">
                <a:solidFill>
                  <a:srgbClr val="FFFFFF"/>
                </a:solidFill>
              </a:rPr>
              <a:t>19,152 </a:t>
            </a:r>
            <a:r>
              <a:rPr lang="en-US" sz="2500" dirty="0" err="1">
                <a:solidFill>
                  <a:srgbClr val="FFFFFF"/>
                </a:solidFill>
              </a:rPr>
              <a:t>kPa</a:t>
            </a:r>
            <a:endParaRPr lang="en-US" sz="2500" dirty="0">
              <a:solidFill>
                <a:srgbClr val="FFFFFF"/>
              </a:solidFill>
            </a:endParaRPr>
          </a:p>
        </p:txBody>
      </p:sp>
      <p:cxnSp>
        <p:nvCxnSpPr>
          <p:cNvPr id="23" name="Straight Connector 22"/>
          <p:cNvCxnSpPr>
            <a:endCxn id="35" idx="3"/>
          </p:cNvCxnSpPr>
          <p:nvPr/>
        </p:nvCxnSpPr>
        <p:spPr>
          <a:xfrm rot="10800000">
            <a:off x="5113800" y="4187850"/>
            <a:ext cx="944101" cy="3150"/>
          </a:xfrm>
          <a:prstGeom prst="line">
            <a:avLst/>
          </a:prstGeom>
          <a:ln w="12700" cap="flat" cmpd="sng" algn="ctr">
            <a:solidFill>
              <a:srgbClr val="93F3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endCxn id="38" idx="1"/>
          </p:cNvCxnSpPr>
          <p:nvPr/>
        </p:nvCxnSpPr>
        <p:spPr>
          <a:xfrm flipV="1">
            <a:off x="6121400" y="5478225"/>
            <a:ext cx="1037806" cy="20875"/>
          </a:xfrm>
          <a:prstGeom prst="line">
            <a:avLst/>
          </a:prstGeom>
          <a:ln w="12700" cap="flat" cmpd="sng" algn="ctr">
            <a:solidFill>
              <a:srgbClr val="93F3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883229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par>
                          <p:cTn id="22" fill="hold">
                            <p:stCondLst>
                              <p:cond delay="2000"/>
                            </p:stCondLst>
                            <p:childTnLst>
                              <p:par>
                                <p:cTn id="23" presetID="9"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dissolve">
                                      <p:cBhvr>
                                        <p:cTn id="25" dur="500"/>
                                        <p:tgtEl>
                                          <p:spTgt spid="23"/>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childTnLst>
                          </p:cTn>
                        </p:par>
                        <p:par>
                          <p:cTn id="30" fill="hold">
                            <p:stCondLst>
                              <p:cond delay="3000"/>
                            </p:stCondLst>
                            <p:childTnLst>
                              <p:par>
                                <p:cTn id="31" presetID="10" presetClass="entr" presetSubtype="0" fill="hold" grpId="0" nodeType="after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500"/>
                                        <p:tgtEl>
                                          <p:spTgt spid="48"/>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wipe(up)">
                                      <p:cBhvr>
                                        <p:cTn id="41" dur="2000"/>
                                        <p:tgtEl>
                                          <p:spTgt spid="3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down)">
                                      <p:cBhvr>
                                        <p:cTn id="46" dur="500"/>
                                        <p:tgtEl>
                                          <p:spTgt spid="27"/>
                                        </p:tgtEl>
                                      </p:cBhvr>
                                    </p:animEffect>
                                  </p:childTnLst>
                                </p:cTn>
                              </p:par>
                              <p:par>
                                <p:cTn id="47" presetID="22" presetClass="entr" presetSubtype="2" fill="hold" nodeType="with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wipe(right)">
                                      <p:cBhvr>
                                        <p:cTn id="49" dur="500"/>
                                        <p:tgtEl>
                                          <p:spTgt spid="4"/>
                                        </p:tgtEl>
                                      </p:cBhvr>
                                    </p:animEffec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68"/>
                                        </p:tgtEl>
                                        <p:attrNameLst>
                                          <p:attrName>style.visibility</p:attrName>
                                        </p:attrNameLst>
                                      </p:cBhvr>
                                      <p:to>
                                        <p:strVal val="visible"/>
                                      </p:to>
                                    </p:set>
                                    <p:animEffect transition="in" filter="fade">
                                      <p:cBhvr>
                                        <p:cTn id="53" dur="500"/>
                                        <p:tgtEl>
                                          <p:spTgt spid="68"/>
                                        </p:tgtEl>
                                      </p:cBhvr>
                                    </p:animEffect>
                                  </p:childTnLst>
                                </p:cTn>
                              </p:par>
                              <p:par>
                                <p:cTn id="54" presetID="10" presetClass="entr" presetSubtype="0" fill="hold" nodeType="with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fade">
                                      <p:cBhvr>
                                        <p:cTn id="56" dur="500"/>
                                        <p:tgtEl>
                                          <p:spTgt spid="38"/>
                                        </p:tgtEl>
                                      </p:cBhvr>
                                    </p:animEffect>
                                  </p:childTnLst>
                                </p:cTn>
                              </p:par>
                            </p:childTnLst>
                          </p:cTn>
                        </p:par>
                        <p:par>
                          <p:cTn id="57" fill="hold">
                            <p:stCondLst>
                              <p:cond delay="1000"/>
                            </p:stCondLst>
                            <p:childTnLst>
                              <p:par>
                                <p:cTn id="58" presetID="22" presetClass="entr" presetSubtype="1" fill="hold" nodeType="after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wipe(up)">
                                      <p:cBhvr>
                                        <p:cTn id="60"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 grpId="0"/>
      <p:bldP spid="48" grpId="0"/>
      <p:bldP spid="6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clay.jpg"/>
          <p:cNvPicPr>
            <a:picLocks noChangeAspect="1"/>
          </p:cNvPicPr>
          <p:nvPr/>
        </p:nvPicPr>
        <p:blipFill>
          <a:blip r:embed="rId3"/>
          <a:srcRect l="38827" b="7809"/>
          <a:stretch>
            <a:fillRect/>
          </a:stretch>
        </p:blipFill>
        <p:spPr>
          <a:xfrm>
            <a:off x="6997700" y="4425950"/>
            <a:ext cx="2311399" cy="2324100"/>
          </a:xfrm>
          <a:prstGeom prst="rect">
            <a:avLst/>
          </a:prstGeom>
        </p:spPr>
      </p:pic>
      <p:pic>
        <p:nvPicPr>
          <p:cNvPr id="41" name="Picture 40" descr="gravel.jpg"/>
          <p:cNvPicPr>
            <a:picLocks/>
          </p:cNvPicPr>
          <p:nvPr/>
        </p:nvPicPr>
        <p:blipFill>
          <a:blip r:embed="rId4"/>
          <a:srcRect t="31583" r="61906"/>
          <a:stretch>
            <a:fillRect/>
          </a:stretch>
        </p:blipFill>
        <p:spPr>
          <a:xfrm>
            <a:off x="6983984" y="1358900"/>
            <a:ext cx="2310316" cy="2310956"/>
          </a:xfrm>
          <a:prstGeom prst="rect">
            <a:avLst/>
          </a:prstGeom>
        </p:spPr>
      </p:pic>
      <p:pic>
        <p:nvPicPr>
          <p:cNvPr id="43" name="Picture 42" descr="coarse-sand.jpg"/>
          <p:cNvPicPr>
            <a:picLocks/>
          </p:cNvPicPr>
          <p:nvPr/>
        </p:nvPicPr>
        <p:blipFill>
          <a:blip r:embed="rId5"/>
          <a:srcRect r="43300"/>
          <a:stretch>
            <a:fillRect/>
          </a:stretch>
        </p:blipFill>
        <p:spPr>
          <a:xfrm>
            <a:off x="2912968" y="3149600"/>
            <a:ext cx="2308832" cy="2311400"/>
          </a:xfrm>
          <a:prstGeom prst="rect">
            <a:avLst/>
          </a:prstGeom>
        </p:spPr>
      </p:pic>
      <p:pic>
        <p:nvPicPr>
          <p:cNvPr id="42" name="Picture 41" descr="bedrock.JPG"/>
          <p:cNvPicPr>
            <a:picLocks/>
          </p:cNvPicPr>
          <p:nvPr/>
        </p:nvPicPr>
        <p:blipFill>
          <a:blip r:embed="rId6"/>
          <a:srcRect l="30969" t="12079"/>
          <a:stretch>
            <a:fillRect/>
          </a:stretch>
        </p:blipFill>
        <p:spPr>
          <a:xfrm>
            <a:off x="2781300" y="0"/>
            <a:ext cx="2362200" cy="2343201"/>
          </a:xfrm>
          <a:prstGeom prst="rect">
            <a:avLst/>
          </a:prstGeom>
        </p:spPr>
      </p:pic>
      <p:cxnSp>
        <p:nvCxnSpPr>
          <p:cNvPr id="7" name="Straight Connector 6"/>
          <p:cNvCxnSpPr/>
          <p:nvPr/>
        </p:nvCxnSpPr>
        <p:spPr>
          <a:xfrm>
            <a:off x="6096000" y="0"/>
            <a:ext cx="0" cy="1645678"/>
          </a:xfrm>
          <a:prstGeom prst="line">
            <a:avLst/>
          </a:prstGeom>
          <a:ln w="12700" cap="flat" cmpd="sng" algn="ctr">
            <a:solidFill>
              <a:srgbClr val="93F300"/>
            </a:solidFill>
            <a:prstDash val="solid"/>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2" name="Group 11"/>
          <p:cNvGrpSpPr/>
          <p:nvPr/>
        </p:nvGrpSpPr>
        <p:grpSpPr>
          <a:xfrm>
            <a:off x="0" y="985138"/>
            <a:ext cx="2908594" cy="1366576"/>
            <a:chOff x="1979525" y="3587055"/>
            <a:chExt cx="3761169" cy="1366576"/>
          </a:xfrm>
          <a:solidFill>
            <a:schemeClr val="accent3"/>
          </a:solidFill>
        </p:grpSpPr>
        <p:sp>
          <p:nvSpPr>
            <p:cNvPr id="10" name="Rectangle 9"/>
            <p:cNvSpPr/>
            <p:nvPr/>
          </p:nvSpPr>
          <p:spPr>
            <a:xfrm>
              <a:off x="1979525" y="3587055"/>
              <a:ext cx="3589293" cy="136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Isosceles Triangle 10"/>
            <p:cNvSpPr/>
            <p:nvPr/>
          </p:nvSpPr>
          <p:spPr>
            <a:xfrm rot="5400000">
              <a:off x="5518366" y="4183668"/>
              <a:ext cx="271305" cy="17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cxnSp>
        <p:nvCxnSpPr>
          <p:cNvPr id="30" name="Straight Connector 29"/>
          <p:cNvCxnSpPr/>
          <p:nvPr/>
        </p:nvCxnSpPr>
        <p:spPr>
          <a:xfrm>
            <a:off x="6096000" y="1655726"/>
            <a:ext cx="0" cy="1306286"/>
          </a:xfrm>
          <a:prstGeom prst="line">
            <a:avLst/>
          </a:prstGeom>
          <a:ln w="12700" cap="flat" cmpd="sng" algn="ctr">
            <a:solidFill>
              <a:srgbClr val="93F300"/>
            </a:solidFill>
            <a:prstDash val="solid"/>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3" name="Group 30"/>
          <p:cNvGrpSpPr/>
          <p:nvPr/>
        </p:nvGrpSpPr>
        <p:grpSpPr>
          <a:xfrm flipH="1">
            <a:off x="9129331" y="2291424"/>
            <a:ext cx="3761169" cy="1366576"/>
            <a:chOff x="1979525" y="3587055"/>
            <a:chExt cx="3761169" cy="1366576"/>
          </a:xfrm>
          <a:solidFill>
            <a:schemeClr val="accent4"/>
          </a:solidFill>
        </p:grpSpPr>
        <p:sp>
          <p:nvSpPr>
            <p:cNvPr id="32" name="Rectangle 31"/>
            <p:cNvSpPr/>
            <p:nvPr/>
          </p:nvSpPr>
          <p:spPr>
            <a:xfrm>
              <a:off x="1979525" y="3587055"/>
              <a:ext cx="3589293" cy="136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3" name="Isosceles Triangle 32"/>
            <p:cNvSpPr/>
            <p:nvPr/>
          </p:nvSpPr>
          <p:spPr>
            <a:xfrm rot="5400000">
              <a:off x="5518366" y="4183668"/>
              <a:ext cx="271305" cy="17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48" name="TextBox 47"/>
          <p:cNvSpPr txBox="1"/>
          <p:nvPr/>
        </p:nvSpPr>
        <p:spPr>
          <a:xfrm>
            <a:off x="1131913" y="442448"/>
            <a:ext cx="1641796" cy="461665"/>
          </a:xfrm>
          <a:prstGeom prst="rect">
            <a:avLst/>
          </a:prstGeom>
          <a:noFill/>
        </p:spPr>
        <p:txBody>
          <a:bodyPr wrap="none" rtlCol="0">
            <a:spAutoFit/>
          </a:bodyPr>
          <a:lstStyle/>
          <a:p>
            <a:pPr algn="r"/>
            <a:r>
              <a:rPr lang="id-ID" sz="2400" cap="all" dirty="0">
                <a:solidFill>
                  <a:srgbClr val="333F50"/>
                </a:solidFill>
                <a:latin typeface="+mj-lt"/>
              </a:rPr>
              <a:t>Bedrock</a:t>
            </a:r>
          </a:p>
        </p:txBody>
      </p:sp>
      <p:sp>
        <p:nvSpPr>
          <p:cNvPr id="68" name="TextBox 67"/>
          <p:cNvSpPr txBox="1"/>
          <p:nvPr/>
        </p:nvSpPr>
        <p:spPr>
          <a:xfrm>
            <a:off x="9370820" y="1788558"/>
            <a:ext cx="1353255" cy="461665"/>
          </a:xfrm>
          <a:prstGeom prst="rect">
            <a:avLst/>
          </a:prstGeom>
          <a:noFill/>
        </p:spPr>
        <p:txBody>
          <a:bodyPr wrap="none" rtlCol="0">
            <a:spAutoFit/>
          </a:bodyPr>
          <a:lstStyle/>
          <a:p>
            <a:r>
              <a:rPr lang="id-ID" sz="2400" cap="all" dirty="0">
                <a:solidFill>
                  <a:srgbClr val="333F50"/>
                </a:solidFill>
                <a:latin typeface="+mj-lt"/>
              </a:rPr>
              <a:t>Gravel</a:t>
            </a:r>
          </a:p>
        </p:txBody>
      </p:sp>
      <p:cxnSp>
        <p:nvCxnSpPr>
          <p:cNvPr id="26" name="Straight Connector 25"/>
          <p:cNvCxnSpPr/>
          <p:nvPr/>
        </p:nvCxnSpPr>
        <p:spPr>
          <a:xfrm>
            <a:off x="6096000" y="2992157"/>
            <a:ext cx="0" cy="1306286"/>
          </a:xfrm>
          <a:prstGeom prst="line">
            <a:avLst/>
          </a:prstGeom>
          <a:ln w="12700" cap="flat" cmpd="sng" algn="ctr">
            <a:solidFill>
              <a:srgbClr val="93F300"/>
            </a:solidFill>
            <a:prstDash val="solid"/>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096000" y="4363757"/>
            <a:ext cx="0" cy="1306286"/>
          </a:xfrm>
          <a:prstGeom prst="line">
            <a:avLst/>
          </a:prstGeom>
          <a:ln w="12700" cap="flat" cmpd="sng" algn="ctr">
            <a:solidFill>
              <a:srgbClr val="93F300"/>
            </a:solidFill>
            <a:prstDash val="solid"/>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096000" y="5706782"/>
            <a:ext cx="0" cy="1306286"/>
          </a:xfrm>
          <a:prstGeom prst="line">
            <a:avLst/>
          </a:prstGeom>
          <a:ln w="12700" cap="flat" cmpd="sng" algn="ctr">
            <a:solidFill>
              <a:srgbClr val="93F300"/>
            </a:solidFill>
            <a:prstDash val="solid"/>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4" name="Group 58"/>
          <p:cNvGrpSpPr/>
          <p:nvPr/>
        </p:nvGrpSpPr>
        <p:grpSpPr>
          <a:xfrm>
            <a:off x="-88899" y="4059901"/>
            <a:ext cx="3175000" cy="1366576"/>
            <a:chOff x="1979525" y="3510855"/>
            <a:chExt cx="3761169" cy="1366576"/>
          </a:xfrm>
          <a:solidFill>
            <a:schemeClr val="accent5"/>
          </a:solidFill>
        </p:grpSpPr>
        <p:sp>
          <p:nvSpPr>
            <p:cNvPr id="60" name="Rectangle 59"/>
            <p:cNvSpPr/>
            <p:nvPr/>
          </p:nvSpPr>
          <p:spPr>
            <a:xfrm>
              <a:off x="1979525" y="3510855"/>
              <a:ext cx="3589292" cy="136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1" name="Isosceles Triangle 60"/>
            <p:cNvSpPr/>
            <p:nvPr/>
          </p:nvSpPr>
          <p:spPr>
            <a:xfrm rot="5400000">
              <a:off x="5518366" y="4183668"/>
              <a:ext cx="271305" cy="17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5" name="Group 61"/>
          <p:cNvGrpSpPr/>
          <p:nvPr/>
        </p:nvGrpSpPr>
        <p:grpSpPr>
          <a:xfrm flipH="1">
            <a:off x="9143707" y="4896287"/>
            <a:ext cx="3761169" cy="1366576"/>
            <a:chOff x="1979525" y="3587055"/>
            <a:chExt cx="3761169" cy="1366576"/>
          </a:xfrm>
          <a:solidFill>
            <a:schemeClr val="accent2"/>
          </a:solidFill>
        </p:grpSpPr>
        <p:sp>
          <p:nvSpPr>
            <p:cNvPr id="64" name="Rectangle 63"/>
            <p:cNvSpPr/>
            <p:nvPr/>
          </p:nvSpPr>
          <p:spPr>
            <a:xfrm>
              <a:off x="1979525" y="3587055"/>
              <a:ext cx="3589293" cy="136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5" name="Isosceles Triangle 64"/>
            <p:cNvSpPr/>
            <p:nvPr/>
          </p:nvSpPr>
          <p:spPr>
            <a:xfrm rot="5400000">
              <a:off x="5518366" y="4183668"/>
              <a:ext cx="271305" cy="17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72" name="TextBox 71"/>
          <p:cNvSpPr txBox="1"/>
          <p:nvPr/>
        </p:nvSpPr>
        <p:spPr>
          <a:xfrm>
            <a:off x="529972" y="3580711"/>
            <a:ext cx="2358037" cy="461665"/>
          </a:xfrm>
          <a:prstGeom prst="rect">
            <a:avLst/>
          </a:prstGeom>
          <a:noFill/>
        </p:spPr>
        <p:txBody>
          <a:bodyPr wrap="none" rtlCol="0">
            <a:spAutoFit/>
          </a:bodyPr>
          <a:lstStyle/>
          <a:p>
            <a:pPr algn="r"/>
            <a:r>
              <a:rPr lang="id-ID" sz="2400" cap="all" dirty="0">
                <a:solidFill>
                  <a:srgbClr val="333F50"/>
                </a:solidFill>
                <a:latin typeface="+mj-lt"/>
              </a:rPr>
              <a:t>Coarse Sand</a:t>
            </a:r>
          </a:p>
        </p:txBody>
      </p:sp>
      <p:sp>
        <p:nvSpPr>
          <p:cNvPr id="76" name="TextBox 75"/>
          <p:cNvSpPr txBox="1"/>
          <p:nvPr/>
        </p:nvSpPr>
        <p:spPr>
          <a:xfrm>
            <a:off x="9320020" y="4393421"/>
            <a:ext cx="954107" cy="461665"/>
          </a:xfrm>
          <a:prstGeom prst="rect">
            <a:avLst/>
          </a:prstGeom>
          <a:noFill/>
        </p:spPr>
        <p:txBody>
          <a:bodyPr wrap="none" rtlCol="0">
            <a:spAutoFit/>
          </a:bodyPr>
          <a:lstStyle/>
          <a:p>
            <a:r>
              <a:rPr lang="id-ID" sz="2400" cap="all" dirty="0">
                <a:solidFill>
                  <a:srgbClr val="333F50"/>
                </a:solidFill>
                <a:latin typeface="+mj-lt"/>
              </a:rPr>
              <a:t>Clay</a:t>
            </a:r>
          </a:p>
        </p:txBody>
      </p:sp>
      <p:sp>
        <p:nvSpPr>
          <p:cNvPr id="40" name="TextBox 39"/>
          <p:cNvSpPr txBox="1"/>
          <p:nvPr/>
        </p:nvSpPr>
        <p:spPr>
          <a:xfrm>
            <a:off x="0" y="1146908"/>
            <a:ext cx="2730501" cy="954107"/>
          </a:xfrm>
          <a:prstGeom prst="rect">
            <a:avLst/>
          </a:prstGeom>
          <a:noFill/>
        </p:spPr>
        <p:txBody>
          <a:bodyPr wrap="square" rtlCol="0">
            <a:spAutoFit/>
          </a:bodyPr>
          <a:lstStyle/>
          <a:p>
            <a:pPr algn="ctr"/>
            <a:r>
              <a:rPr lang="fr-CA" sz="2800" spc="-150" dirty="0">
                <a:solidFill>
                  <a:schemeClr val="bg1"/>
                </a:solidFill>
                <a:cs typeface="Raavi" panose="02000500000000000000" pitchFamily="2"/>
              </a:rPr>
              <a:t>4000 -12000 </a:t>
            </a:r>
            <a:r>
              <a:rPr lang="fr-CA" sz="2800" spc="-150" dirty="0" err="1">
                <a:solidFill>
                  <a:schemeClr val="bg1"/>
                </a:solidFill>
                <a:cs typeface="Raavi" panose="02000500000000000000" pitchFamily="2"/>
              </a:rPr>
              <a:t>psf</a:t>
            </a:r>
            <a:endParaRPr lang="fr-CA" sz="2800" spc="-150" dirty="0">
              <a:solidFill>
                <a:schemeClr val="bg1"/>
              </a:solidFill>
              <a:cs typeface="Raavi" panose="02000500000000000000" pitchFamily="2"/>
            </a:endParaRPr>
          </a:p>
          <a:p>
            <a:pPr algn="ctr"/>
            <a:r>
              <a:rPr lang="fr-CA" sz="2800" spc="-150" dirty="0">
                <a:solidFill>
                  <a:schemeClr val="bg1"/>
                </a:solidFill>
                <a:cs typeface="Raavi" panose="02000500000000000000" pitchFamily="2"/>
              </a:rPr>
              <a:t>191.5 - 574.5 </a:t>
            </a:r>
            <a:r>
              <a:rPr lang="fr-CA" sz="2800" spc="-150" dirty="0" err="1">
                <a:solidFill>
                  <a:schemeClr val="bg1"/>
                </a:solidFill>
                <a:cs typeface="Raavi" panose="02000500000000000000" pitchFamily="2"/>
              </a:rPr>
              <a:t>kPa</a:t>
            </a:r>
            <a:endParaRPr lang="id-ID" sz="2800" spc="-150" dirty="0">
              <a:solidFill>
                <a:schemeClr val="bg1"/>
              </a:solidFill>
              <a:cs typeface="Raavi" panose="02000500000000000000" pitchFamily="2"/>
            </a:endParaRPr>
          </a:p>
        </p:txBody>
      </p:sp>
      <p:sp>
        <p:nvSpPr>
          <p:cNvPr id="45" name="TextBox 44"/>
          <p:cNvSpPr txBox="1"/>
          <p:nvPr/>
        </p:nvSpPr>
        <p:spPr>
          <a:xfrm>
            <a:off x="9436099" y="2366108"/>
            <a:ext cx="2730501" cy="1077218"/>
          </a:xfrm>
          <a:prstGeom prst="rect">
            <a:avLst/>
          </a:prstGeom>
          <a:noFill/>
        </p:spPr>
        <p:txBody>
          <a:bodyPr wrap="square" rtlCol="0">
            <a:spAutoFit/>
          </a:bodyPr>
          <a:lstStyle/>
          <a:p>
            <a:pPr algn="ctr"/>
            <a:r>
              <a:rPr lang="fr-CA" sz="3200" dirty="0">
                <a:solidFill>
                  <a:schemeClr val="bg1"/>
                </a:solidFill>
                <a:latin typeface="+mj-lt"/>
                <a:cs typeface="Arial"/>
              </a:rPr>
              <a:t>2000 </a:t>
            </a:r>
            <a:r>
              <a:rPr lang="fr-CA" sz="3200" dirty="0" err="1">
                <a:solidFill>
                  <a:schemeClr val="bg1"/>
                </a:solidFill>
                <a:latin typeface="+mj-lt"/>
                <a:cs typeface="Arial"/>
              </a:rPr>
              <a:t>psf</a:t>
            </a:r>
            <a:endParaRPr lang="fr-CA" sz="3200" dirty="0">
              <a:solidFill>
                <a:schemeClr val="bg1"/>
              </a:solidFill>
              <a:latin typeface="+mj-lt"/>
              <a:cs typeface="Arial"/>
            </a:endParaRPr>
          </a:p>
          <a:p>
            <a:pPr algn="ctr"/>
            <a:r>
              <a:rPr lang="fr-CA" sz="3200" dirty="0">
                <a:solidFill>
                  <a:schemeClr val="bg1"/>
                </a:solidFill>
                <a:latin typeface="+mj-lt"/>
                <a:cs typeface="Arial"/>
              </a:rPr>
              <a:t>96 </a:t>
            </a:r>
            <a:r>
              <a:rPr lang="fr-CA" sz="3200" dirty="0" err="1">
                <a:solidFill>
                  <a:schemeClr val="bg1"/>
                </a:solidFill>
                <a:latin typeface="+mj-lt"/>
                <a:cs typeface="Arial"/>
              </a:rPr>
              <a:t>kPa</a:t>
            </a:r>
            <a:endParaRPr lang="id-ID" sz="3200" dirty="0">
              <a:solidFill>
                <a:schemeClr val="bg1"/>
              </a:solidFill>
              <a:latin typeface="+mj-lt"/>
              <a:cs typeface="Arial"/>
            </a:endParaRPr>
          </a:p>
        </p:txBody>
      </p:sp>
      <p:sp>
        <p:nvSpPr>
          <p:cNvPr id="46" name="TextBox 45"/>
          <p:cNvSpPr txBox="1"/>
          <p:nvPr/>
        </p:nvSpPr>
        <p:spPr>
          <a:xfrm>
            <a:off x="254000" y="4207608"/>
            <a:ext cx="2730501" cy="1077218"/>
          </a:xfrm>
          <a:prstGeom prst="rect">
            <a:avLst/>
          </a:prstGeom>
          <a:noFill/>
        </p:spPr>
        <p:txBody>
          <a:bodyPr wrap="square" rtlCol="0">
            <a:spAutoFit/>
          </a:bodyPr>
          <a:lstStyle/>
          <a:p>
            <a:pPr algn="ctr"/>
            <a:r>
              <a:rPr lang="fr-CA" sz="3200" dirty="0">
                <a:solidFill>
                  <a:schemeClr val="bg1"/>
                </a:solidFill>
                <a:cs typeface="Raavi" panose="02000500000000000000" pitchFamily="2"/>
              </a:rPr>
              <a:t>1500 </a:t>
            </a:r>
            <a:r>
              <a:rPr lang="fr-CA" sz="3200" dirty="0" err="1">
                <a:solidFill>
                  <a:schemeClr val="bg1"/>
                </a:solidFill>
                <a:cs typeface="Raavi" panose="02000500000000000000" pitchFamily="2"/>
              </a:rPr>
              <a:t>psf</a:t>
            </a:r>
            <a:endParaRPr lang="fr-CA" sz="3200" dirty="0">
              <a:solidFill>
                <a:schemeClr val="bg1"/>
              </a:solidFill>
              <a:cs typeface="Raavi" panose="02000500000000000000" pitchFamily="2"/>
            </a:endParaRPr>
          </a:p>
          <a:p>
            <a:pPr algn="ctr"/>
            <a:r>
              <a:rPr lang="fr-CA" sz="3200" dirty="0">
                <a:solidFill>
                  <a:schemeClr val="bg1"/>
                </a:solidFill>
                <a:cs typeface="Raavi" panose="02000500000000000000" pitchFamily="2"/>
              </a:rPr>
              <a:t>72 </a:t>
            </a:r>
            <a:r>
              <a:rPr lang="fr-CA" sz="3200" dirty="0" err="1">
                <a:solidFill>
                  <a:schemeClr val="bg1"/>
                </a:solidFill>
                <a:cs typeface="Raavi" panose="02000500000000000000" pitchFamily="2"/>
              </a:rPr>
              <a:t>kPa</a:t>
            </a:r>
            <a:endParaRPr lang="id-ID" sz="3200" dirty="0">
              <a:solidFill>
                <a:schemeClr val="bg1"/>
              </a:solidFill>
              <a:cs typeface="Raavi" panose="02000500000000000000" pitchFamily="2"/>
            </a:endParaRPr>
          </a:p>
        </p:txBody>
      </p:sp>
      <p:sp>
        <p:nvSpPr>
          <p:cNvPr id="50" name="TextBox 49"/>
          <p:cNvSpPr txBox="1"/>
          <p:nvPr/>
        </p:nvSpPr>
        <p:spPr>
          <a:xfrm>
            <a:off x="9461499" y="4982308"/>
            <a:ext cx="2730501" cy="1077218"/>
          </a:xfrm>
          <a:prstGeom prst="rect">
            <a:avLst/>
          </a:prstGeom>
          <a:noFill/>
        </p:spPr>
        <p:txBody>
          <a:bodyPr wrap="square" rtlCol="0">
            <a:spAutoFit/>
          </a:bodyPr>
          <a:lstStyle/>
          <a:p>
            <a:pPr algn="ctr"/>
            <a:r>
              <a:rPr lang="fr-CA" sz="3200" dirty="0">
                <a:solidFill>
                  <a:schemeClr val="bg1"/>
                </a:solidFill>
                <a:cs typeface="Arial"/>
              </a:rPr>
              <a:t>0 - 8000 </a:t>
            </a:r>
            <a:r>
              <a:rPr lang="fr-CA" sz="3200" dirty="0" err="1">
                <a:solidFill>
                  <a:schemeClr val="bg1"/>
                </a:solidFill>
                <a:cs typeface="Arial"/>
              </a:rPr>
              <a:t>psf</a:t>
            </a:r>
            <a:endParaRPr lang="fr-CA" sz="3200" dirty="0">
              <a:solidFill>
                <a:schemeClr val="bg1"/>
              </a:solidFill>
              <a:cs typeface="Arial"/>
            </a:endParaRPr>
          </a:p>
          <a:p>
            <a:pPr algn="ctr"/>
            <a:r>
              <a:rPr lang="fr-CA" sz="3200">
                <a:solidFill>
                  <a:schemeClr val="bg1"/>
                </a:solidFill>
                <a:cs typeface="Arial"/>
              </a:rPr>
              <a:t>4.7 </a:t>
            </a:r>
            <a:r>
              <a:rPr lang="fr-CA" sz="3200" dirty="0">
                <a:solidFill>
                  <a:schemeClr val="bg1"/>
                </a:solidFill>
                <a:cs typeface="Arial"/>
              </a:rPr>
              <a:t>- 383 </a:t>
            </a:r>
            <a:r>
              <a:rPr lang="fr-CA" sz="3200" dirty="0" err="1">
                <a:solidFill>
                  <a:schemeClr val="bg1"/>
                </a:solidFill>
                <a:cs typeface="Arial"/>
              </a:rPr>
              <a:t>kPa</a:t>
            </a:r>
            <a:endParaRPr lang="id-ID" sz="3200" dirty="0">
              <a:solidFill>
                <a:schemeClr val="bg1"/>
              </a:solidFill>
              <a:cs typeface="Arial"/>
            </a:endParaRPr>
          </a:p>
        </p:txBody>
      </p:sp>
    </p:spTree>
    <p:extLst>
      <p:ext uri="{BB962C8B-B14F-4D97-AF65-F5344CB8AC3E}">
        <p14:creationId xmlns:p14="http://schemas.microsoft.com/office/powerpoint/2010/main" val="79637984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up)">
                                      <p:cBhvr>
                                        <p:cTn id="15" dur="500"/>
                                        <p:tgtEl>
                                          <p:spTgt spid="30"/>
                                        </p:tgtEl>
                                      </p:cBhvr>
                                    </p:animEffect>
                                  </p:childTnLst>
                                </p:cTn>
                              </p:par>
                              <p:par>
                                <p:cTn id="16" presetID="22" presetClass="entr" presetSubtype="2"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right)">
                                      <p:cBhvr>
                                        <p:cTn id="18" dur="500"/>
                                        <p:tgtEl>
                                          <p:spTgt spid="3"/>
                                        </p:tgtEl>
                                      </p:cBhvr>
                                    </p:animEffect>
                                  </p:childTnLst>
                                </p:cTn>
                              </p:par>
                              <p:par>
                                <p:cTn id="19" presetID="1" presetClass="entr" presetSubtype="0"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68"/>
                                        </p:tgtEl>
                                        <p:attrNameLst>
                                          <p:attrName>style.visibility</p:attrName>
                                        </p:attrNameLst>
                                      </p:cBhvr>
                                      <p:to>
                                        <p:strVal val="visible"/>
                                      </p:to>
                                    </p:set>
                                    <p:animEffect transition="in" filter="fade">
                                      <p:cBhvr>
                                        <p:cTn id="24" dur="500"/>
                                        <p:tgtEl>
                                          <p:spTgt spid="68"/>
                                        </p:tgtEl>
                                      </p:cBhvr>
                                    </p:animEffect>
                                  </p:childTnLst>
                                </p:cTn>
                              </p:par>
                            </p:childTnLst>
                          </p:cTn>
                        </p:par>
                        <p:par>
                          <p:cTn id="25" fill="hold">
                            <p:stCondLst>
                              <p:cond delay="2000"/>
                            </p:stCondLst>
                            <p:childTnLst>
                              <p:par>
                                <p:cTn id="26" presetID="22" presetClass="entr" presetSubtype="1"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up)">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22" presetClass="entr" presetSubtype="8"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72"/>
                                        </p:tgtEl>
                                        <p:attrNameLst>
                                          <p:attrName>style.visibility</p:attrName>
                                        </p:attrNameLst>
                                      </p:cBhvr>
                                      <p:to>
                                        <p:strVal val="visible"/>
                                      </p:to>
                                    </p:set>
                                    <p:animEffect transition="in" filter="fade">
                                      <p:cBhvr>
                                        <p:cTn id="39" dur="500"/>
                                        <p:tgtEl>
                                          <p:spTgt spid="72"/>
                                        </p:tgtEl>
                                      </p:cBhvr>
                                    </p:animEffect>
                                  </p:childTnLst>
                                </p:cTn>
                              </p:par>
                            </p:childTnLst>
                          </p:cTn>
                        </p:par>
                        <p:par>
                          <p:cTn id="40" fill="hold">
                            <p:stCondLst>
                              <p:cond delay="1000"/>
                            </p:stCondLst>
                            <p:childTnLst>
                              <p:par>
                                <p:cTn id="41" presetID="22" presetClass="entr" presetSubtype="1" fill="hold"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up)">
                                      <p:cBhvr>
                                        <p:cTn id="43" dur="5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44"/>
                                        </p:tgtEl>
                                        <p:attrNameLst>
                                          <p:attrName>style.visibility</p:attrName>
                                        </p:attrNameLst>
                                      </p:cBhvr>
                                      <p:to>
                                        <p:strVal val="visible"/>
                                      </p:to>
                                    </p:set>
                                  </p:childTnLst>
                                </p:cTn>
                              </p:par>
                              <p:par>
                                <p:cTn id="48" presetID="22" presetClass="entr" presetSubtype="2"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right)">
                                      <p:cBhvr>
                                        <p:cTn id="50" dur="500"/>
                                        <p:tgtEl>
                                          <p:spTgt spid="5"/>
                                        </p:tgtEl>
                                      </p:cBhvr>
                                    </p:animEffec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76"/>
                                        </p:tgtEl>
                                        <p:attrNameLst>
                                          <p:attrName>style.visibility</p:attrName>
                                        </p:attrNameLst>
                                      </p:cBhvr>
                                      <p:to>
                                        <p:strVal val="visible"/>
                                      </p:to>
                                    </p:set>
                                    <p:animEffect transition="in" filter="fade">
                                      <p:cBhvr>
                                        <p:cTn id="54" dur="500"/>
                                        <p:tgtEl>
                                          <p:spTgt spid="76"/>
                                        </p:tgtEl>
                                      </p:cBhvr>
                                    </p:animEffect>
                                  </p:childTnLst>
                                </p:cTn>
                              </p:par>
                            </p:childTnLst>
                          </p:cTn>
                        </p:par>
                        <p:par>
                          <p:cTn id="55" fill="hold">
                            <p:stCondLst>
                              <p:cond delay="1000"/>
                            </p:stCondLst>
                            <p:childTnLst>
                              <p:par>
                                <p:cTn id="56" presetID="22" presetClass="entr" presetSubtype="1" fill="hold" nodeType="after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wipe(up)">
                                      <p:cBhvr>
                                        <p:cTn id="58" dur="500"/>
                                        <p:tgtEl>
                                          <p:spTgt spid="3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fade">
                                      <p:cBhvr>
                                        <p:cTn id="61" dur="500"/>
                                        <p:tgtEl>
                                          <p:spTgt spid="4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fade">
                                      <p:cBhvr>
                                        <p:cTn id="64" dur="500"/>
                                        <p:tgtEl>
                                          <p:spTgt spid="4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fade">
                                      <p:cBhvr>
                                        <p:cTn id="67" dur="500"/>
                                        <p:tgtEl>
                                          <p:spTgt spid="4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0"/>
                                        </p:tgtEl>
                                        <p:attrNameLst>
                                          <p:attrName>style.visibility</p:attrName>
                                        </p:attrNameLst>
                                      </p:cBhvr>
                                      <p:to>
                                        <p:strVal val="visible"/>
                                      </p:to>
                                    </p:set>
                                    <p:animEffect transition="in" filter="fade">
                                      <p:cBhvr>
                                        <p:cTn id="70" dur="500"/>
                                        <p:tgtEl>
                                          <p:spTgt spid="50"/>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68" grpId="0"/>
      <p:bldP spid="72" grpId="0"/>
      <p:bldP spid="76" grpId="0"/>
      <p:bldP spid="40" grpId="0"/>
      <p:bldP spid="45" grpId="0"/>
      <p:bldP spid="46" grpId="0"/>
      <p:bldP spid="5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Fine Sand.png"/>
          <p:cNvPicPr>
            <a:picLocks/>
          </p:cNvPicPr>
          <p:nvPr/>
        </p:nvPicPr>
        <p:blipFill>
          <a:blip r:embed="rId3"/>
          <a:srcRect t="64185" r="73296"/>
          <a:stretch>
            <a:fillRect/>
          </a:stretch>
        </p:blipFill>
        <p:spPr>
          <a:xfrm>
            <a:off x="2857500" y="546100"/>
            <a:ext cx="2315600" cy="2332600"/>
          </a:xfrm>
          <a:prstGeom prst="rect">
            <a:avLst/>
          </a:prstGeom>
        </p:spPr>
      </p:pic>
      <p:pic>
        <p:nvPicPr>
          <p:cNvPr id="32" name="Picture 31" descr="peat.jpg"/>
          <p:cNvPicPr>
            <a:picLocks/>
          </p:cNvPicPr>
          <p:nvPr/>
        </p:nvPicPr>
        <p:blipFill>
          <a:blip r:embed="rId4"/>
          <a:srcRect l="35000"/>
          <a:stretch>
            <a:fillRect/>
          </a:stretch>
        </p:blipFill>
        <p:spPr>
          <a:xfrm>
            <a:off x="7035800" y="1943100"/>
            <a:ext cx="2333400" cy="2324000"/>
          </a:xfrm>
          <a:prstGeom prst="rect">
            <a:avLst/>
          </a:prstGeom>
        </p:spPr>
      </p:pic>
      <p:grpSp>
        <p:nvGrpSpPr>
          <p:cNvPr id="2" name="Group 20"/>
          <p:cNvGrpSpPr/>
          <p:nvPr/>
        </p:nvGrpSpPr>
        <p:grpSpPr>
          <a:xfrm>
            <a:off x="4927600" y="4674469"/>
            <a:ext cx="2336800" cy="1054364"/>
            <a:chOff x="5568818" y="4268069"/>
            <a:chExt cx="1054364" cy="1054364"/>
          </a:xfrm>
        </p:grpSpPr>
        <p:sp>
          <p:nvSpPr>
            <p:cNvPr id="43" name="Rectangle 42"/>
            <p:cNvSpPr/>
            <p:nvPr/>
          </p:nvSpPr>
          <p:spPr>
            <a:xfrm>
              <a:off x="5568818" y="4268069"/>
              <a:ext cx="1054364" cy="1054364"/>
            </a:xfrm>
            <a:prstGeom prst="rect">
              <a:avLst/>
            </a:prstGeom>
            <a:solidFill>
              <a:schemeClr val="accent6"/>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4" name="Rectangle 43"/>
            <p:cNvSpPr/>
            <p:nvPr/>
          </p:nvSpPr>
          <p:spPr>
            <a:xfrm>
              <a:off x="5568818" y="5235563"/>
              <a:ext cx="1054364" cy="8687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45" name="TextBox 44"/>
          <p:cNvSpPr txBox="1"/>
          <p:nvPr/>
        </p:nvSpPr>
        <p:spPr>
          <a:xfrm>
            <a:off x="5344809" y="4914684"/>
            <a:ext cx="1502384" cy="461665"/>
          </a:xfrm>
          <a:prstGeom prst="rect">
            <a:avLst/>
          </a:prstGeom>
          <a:noFill/>
        </p:spPr>
        <p:txBody>
          <a:bodyPr wrap="none" rtlCol="0">
            <a:spAutoFit/>
          </a:bodyPr>
          <a:lstStyle/>
          <a:p>
            <a:pPr algn="ctr"/>
            <a:r>
              <a:rPr lang="id-ID" sz="2400" cap="all" dirty="0">
                <a:solidFill>
                  <a:schemeClr val="bg1"/>
                </a:solidFill>
                <a:latin typeface="+mj-lt"/>
              </a:rPr>
              <a:t>WEAKEST</a:t>
            </a:r>
          </a:p>
        </p:txBody>
      </p:sp>
      <p:cxnSp>
        <p:nvCxnSpPr>
          <p:cNvPr id="46" name="Straight Connector 45"/>
          <p:cNvCxnSpPr/>
          <p:nvPr/>
        </p:nvCxnSpPr>
        <p:spPr>
          <a:xfrm>
            <a:off x="6096000" y="0"/>
            <a:ext cx="0" cy="1645678"/>
          </a:xfrm>
          <a:prstGeom prst="line">
            <a:avLst/>
          </a:prstGeom>
          <a:ln w="12700" cap="flat" cmpd="sng" algn="ctr">
            <a:solidFill>
              <a:srgbClr val="93F300"/>
            </a:solidFill>
            <a:prstDash val="solid"/>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3" name="Group 49"/>
          <p:cNvGrpSpPr/>
          <p:nvPr/>
        </p:nvGrpSpPr>
        <p:grpSpPr>
          <a:xfrm>
            <a:off x="-725575" y="1480438"/>
            <a:ext cx="3761169" cy="1366576"/>
            <a:chOff x="1979525" y="3587055"/>
            <a:chExt cx="3761169" cy="1366576"/>
          </a:xfrm>
          <a:solidFill>
            <a:schemeClr val="accent3"/>
          </a:solidFill>
        </p:grpSpPr>
        <p:sp>
          <p:nvSpPr>
            <p:cNvPr id="51" name="Rectangle 50"/>
            <p:cNvSpPr/>
            <p:nvPr/>
          </p:nvSpPr>
          <p:spPr>
            <a:xfrm>
              <a:off x="1979525" y="3587055"/>
              <a:ext cx="3589293" cy="136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2" name="Isosceles Triangle 51"/>
            <p:cNvSpPr/>
            <p:nvPr/>
          </p:nvSpPr>
          <p:spPr>
            <a:xfrm rot="5400000">
              <a:off x="5518366" y="4183668"/>
              <a:ext cx="271305" cy="17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cxnSp>
        <p:nvCxnSpPr>
          <p:cNvPr id="53" name="Straight Connector 52"/>
          <p:cNvCxnSpPr/>
          <p:nvPr/>
        </p:nvCxnSpPr>
        <p:spPr>
          <a:xfrm>
            <a:off x="6096000" y="1655726"/>
            <a:ext cx="0" cy="1306286"/>
          </a:xfrm>
          <a:prstGeom prst="line">
            <a:avLst/>
          </a:prstGeom>
          <a:ln w="12700" cap="flat" cmpd="sng" algn="ctr">
            <a:solidFill>
              <a:srgbClr val="93F300"/>
            </a:solidFill>
            <a:prstDash val="solid"/>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4" name="Group 53"/>
          <p:cNvGrpSpPr/>
          <p:nvPr/>
        </p:nvGrpSpPr>
        <p:grpSpPr>
          <a:xfrm flipH="1">
            <a:off x="9207499" y="2913724"/>
            <a:ext cx="3430676" cy="1366576"/>
            <a:chOff x="1979525" y="3587055"/>
            <a:chExt cx="3761169" cy="1366576"/>
          </a:xfrm>
          <a:solidFill>
            <a:schemeClr val="accent4"/>
          </a:solidFill>
        </p:grpSpPr>
        <p:sp>
          <p:nvSpPr>
            <p:cNvPr id="55" name="Rectangle 54"/>
            <p:cNvSpPr/>
            <p:nvPr/>
          </p:nvSpPr>
          <p:spPr>
            <a:xfrm>
              <a:off x="1979525" y="3587055"/>
              <a:ext cx="3589293" cy="136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6" name="Isosceles Triangle 55"/>
            <p:cNvSpPr/>
            <p:nvPr/>
          </p:nvSpPr>
          <p:spPr>
            <a:xfrm rot="5400000">
              <a:off x="5518366" y="4183668"/>
              <a:ext cx="271305" cy="17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67" name="TextBox 66"/>
          <p:cNvSpPr txBox="1"/>
          <p:nvPr/>
        </p:nvSpPr>
        <p:spPr>
          <a:xfrm>
            <a:off x="1054669" y="950448"/>
            <a:ext cx="1719040" cy="461665"/>
          </a:xfrm>
          <a:prstGeom prst="rect">
            <a:avLst/>
          </a:prstGeom>
          <a:noFill/>
        </p:spPr>
        <p:txBody>
          <a:bodyPr wrap="none" rtlCol="0">
            <a:spAutoFit/>
          </a:bodyPr>
          <a:lstStyle/>
          <a:p>
            <a:pPr algn="r"/>
            <a:r>
              <a:rPr lang="id-ID" sz="2400" cap="all" dirty="0">
                <a:solidFill>
                  <a:srgbClr val="333F50"/>
                </a:solidFill>
                <a:latin typeface="+mj-lt"/>
              </a:rPr>
              <a:t>Fine Sand</a:t>
            </a:r>
          </a:p>
        </p:txBody>
      </p:sp>
      <p:sp>
        <p:nvSpPr>
          <p:cNvPr id="82" name="TextBox 81"/>
          <p:cNvSpPr txBox="1"/>
          <p:nvPr/>
        </p:nvSpPr>
        <p:spPr>
          <a:xfrm>
            <a:off x="9459720" y="2347358"/>
            <a:ext cx="881371" cy="461665"/>
          </a:xfrm>
          <a:prstGeom prst="rect">
            <a:avLst/>
          </a:prstGeom>
          <a:noFill/>
        </p:spPr>
        <p:txBody>
          <a:bodyPr wrap="none" rtlCol="0">
            <a:spAutoFit/>
          </a:bodyPr>
          <a:lstStyle/>
          <a:p>
            <a:r>
              <a:rPr lang="id-ID" sz="2400" cap="all" dirty="0">
                <a:solidFill>
                  <a:srgbClr val="333F50"/>
                </a:solidFill>
                <a:latin typeface="+mj-lt"/>
              </a:rPr>
              <a:t>Peat</a:t>
            </a:r>
          </a:p>
        </p:txBody>
      </p:sp>
      <p:cxnSp>
        <p:nvCxnSpPr>
          <p:cNvPr id="85" name="Straight Connector 84"/>
          <p:cNvCxnSpPr>
            <a:endCxn id="43" idx="0"/>
          </p:cNvCxnSpPr>
          <p:nvPr/>
        </p:nvCxnSpPr>
        <p:spPr>
          <a:xfrm rot="5400000">
            <a:off x="5254844" y="3833313"/>
            <a:ext cx="1682312" cy="1588"/>
          </a:xfrm>
          <a:prstGeom prst="line">
            <a:avLst/>
          </a:prstGeom>
          <a:ln w="19050" cap="flat" cmpd="sng" algn="ctr">
            <a:solidFill>
              <a:srgbClr val="93F3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0" y="1629508"/>
            <a:ext cx="2730501" cy="1077218"/>
          </a:xfrm>
          <a:prstGeom prst="rect">
            <a:avLst/>
          </a:prstGeom>
          <a:noFill/>
        </p:spPr>
        <p:txBody>
          <a:bodyPr wrap="square" rtlCol="0">
            <a:spAutoFit/>
          </a:bodyPr>
          <a:lstStyle/>
          <a:p>
            <a:pPr algn="ctr"/>
            <a:r>
              <a:rPr lang="fr-CA" sz="3200" dirty="0">
                <a:solidFill>
                  <a:schemeClr val="bg1"/>
                </a:solidFill>
                <a:cs typeface="Raavi" panose="02000500000000000000" pitchFamily="2"/>
              </a:rPr>
              <a:t>1000 </a:t>
            </a:r>
            <a:r>
              <a:rPr lang="fr-CA" sz="3200" dirty="0" err="1">
                <a:solidFill>
                  <a:schemeClr val="bg1"/>
                </a:solidFill>
                <a:cs typeface="Raavi" panose="02000500000000000000" pitchFamily="2"/>
              </a:rPr>
              <a:t>psf</a:t>
            </a:r>
            <a:endParaRPr lang="fr-CA" sz="3200" dirty="0">
              <a:solidFill>
                <a:schemeClr val="bg1"/>
              </a:solidFill>
              <a:cs typeface="Raavi" panose="02000500000000000000" pitchFamily="2"/>
            </a:endParaRPr>
          </a:p>
          <a:p>
            <a:pPr algn="ctr"/>
            <a:r>
              <a:rPr lang="fr-CA" sz="3200" dirty="0">
                <a:solidFill>
                  <a:schemeClr val="bg1"/>
                </a:solidFill>
                <a:cs typeface="Raavi" panose="02000500000000000000" pitchFamily="2"/>
              </a:rPr>
              <a:t>48 </a:t>
            </a:r>
            <a:r>
              <a:rPr lang="fr-CA" sz="3200" dirty="0" err="1">
                <a:solidFill>
                  <a:schemeClr val="bg1"/>
                </a:solidFill>
                <a:cs typeface="Raavi" panose="02000500000000000000" pitchFamily="2"/>
              </a:rPr>
              <a:t>kPa</a:t>
            </a:r>
            <a:endParaRPr lang="id-ID" sz="3200" dirty="0">
              <a:solidFill>
                <a:schemeClr val="bg1"/>
              </a:solidFill>
              <a:cs typeface="Raavi" panose="02000500000000000000" pitchFamily="2"/>
            </a:endParaRPr>
          </a:p>
        </p:txBody>
      </p:sp>
      <p:sp>
        <p:nvSpPr>
          <p:cNvPr id="20" name="TextBox 19"/>
          <p:cNvSpPr txBox="1"/>
          <p:nvPr/>
        </p:nvSpPr>
        <p:spPr>
          <a:xfrm>
            <a:off x="9461499" y="3064608"/>
            <a:ext cx="2730501" cy="1077218"/>
          </a:xfrm>
          <a:prstGeom prst="rect">
            <a:avLst/>
          </a:prstGeom>
          <a:noFill/>
        </p:spPr>
        <p:txBody>
          <a:bodyPr wrap="square" rtlCol="0">
            <a:spAutoFit/>
          </a:bodyPr>
          <a:lstStyle/>
          <a:p>
            <a:pPr algn="ctr"/>
            <a:r>
              <a:rPr lang="fr-CA" sz="3200" dirty="0">
                <a:solidFill>
                  <a:schemeClr val="bg1"/>
                </a:solidFill>
                <a:cs typeface="Raavi" panose="02000500000000000000" pitchFamily="2"/>
              </a:rPr>
              <a:t>0 - 400 </a:t>
            </a:r>
            <a:r>
              <a:rPr lang="fr-CA" sz="3200" dirty="0" err="1">
                <a:solidFill>
                  <a:schemeClr val="bg1"/>
                </a:solidFill>
                <a:cs typeface="Raavi" panose="02000500000000000000" pitchFamily="2"/>
              </a:rPr>
              <a:t>psf</a:t>
            </a:r>
            <a:endParaRPr lang="fr-CA" sz="3200" dirty="0">
              <a:solidFill>
                <a:schemeClr val="bg1"/>
              </a:solidFill>
              <a:cs typeface="Raavi" panose="02000500000000000000" pitchFamily="2"/>
            </a:endParaRPr>
          </a:p>
          <a:p>
            <a:pPr algn="ctr"/>
            <a:r>
              <a:rPr lang="fr-CA" sz="3200" dirty="0">
                <a:solidFill>
                  <a:schemeClr val="bg1"/>
                </a:solidFill>
                <a:cs typeface="Raavi" panose="02000500000000000000" pitchFamily="2"/>
              </a:rPr>
              <a:t>0 - 19 </a:t>
            </a:r>
            <a:r>
              <a:rPr lang="fr-CA" sz="3200" dirty="0" err="1">
                <a:solidFill>
                  <a:schemeClr val="bg1"/>
                </a:solidFill>
                <a:cs typeface="Raavi" panose="02000500000000000000" pitchFamily="2"/>
              </a:rPr>
              <a:t>kPa</a:t>
            </a:r>
            <a:endParaRPr lang="id-ID" sz="3200" dirty="0">
              <a:solidFill>
                <a:schemeClr val="bg1"/>
              </a:solidFill>
              <a:cs typeface="Raavi" panose="02000500000000000000" pitchFamily="2"/>
            </a:endParaRPr>
          </a:p>
        </p:txBody>
      </p:sp>
    </p:spTree>
    <p:extLst>
      <p:ext uri="{BB962C8B-B14F-4D97-AF65-F5344CB8AC3E}">
        <p14:creationId xmlns:p14="http://schemas.microsoft.com/office/powerpoint/2010/main" val="351387852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7"/>
                                        </p:tgtEl>
                                        <p:attrNameLst>
                                          <p:attrName>style.visibility</p:attrName>
                                        </p:attrNameLst>
                                      </p:cBhvr>
                                      <p:to>
                                        <p:strVal val="visible"/>
                                      </p:to>
                                    </p:set>
                                    <p:animEffect transition="in" filter="fade">
                                      <p:cBhvr>
                                        <p:cTn id="11" dur="500"/>
                                        <p:tgtEl>
                                          <p:spTgt spid="6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500"/>
                                        <p:tgtEl>
                                          <p:spTgt spid="53"/>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500"/>
                                        <p:tgtEl>
                                          <p:spTgt spid="82"/>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85"/>
                                        </p:tgtEl>
                                        <p:attrNameLst>
                                          <p:attrName>style.visibility</p:attrName>
                                        </p:attrNameLst>
                                      </p:cBhvr>
                                      <p:to>
                                        <p:strVal val="visible"/>
                                      </p:to>
                                    </p:set>
                                    <p:animEffect transition="in" filter="fade">
                                      <p:cBhvr>
                                        <p:cTn id="26" dur="500"/>
                                        <p:tgtEl>
                                          <p:spTgt spid="85"/>
                                        </p:tgtEl>
                                      </p:cBhvr>
                                    </p:animEffect>
                                  </p:childTnLst>
                                </p:cTn>
                              </p:par>
                            </p:childTnLst>
                          </p:cTn>
                        </p:par>
                        <p:par>
                          <p:cTn id="27" fill="hold">
                            <p:stCondLst>
                              <p:cond delay="2500"/>
                            </p:stCondLst>
                            <p:childTnLst>
                              <p:par>
                                <p:cTn id="28" presetID="22" presetClass="entr" presetSubtype="1"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up)">
                                      <p:cBhvr>
                                        <p:cTn id="30" dur="500"/>
                                        <p:tgtEl>
                                          <p:spTgt spid="2"/>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500"/>
                                        <p:tgtEl>
                                          <p:spTgt spid="45"/>
                                        </p:tgtEl>
                                      </p:cBhvr>
                                    </p:animEffect>
                                  </p:childTnLst>
                                </p:cTn>
                              </p:par>
                              <p:par>
                                <p:cTn id="35" presetID="22" presetClass="entr" presetSubtype="1" fill="hold" nodeType="with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wipe(up)">
                                      <p:cBhvr>
                                        <p:cTn id="37" dur="500"/>
                                        <p:tgtEl>
                                          <p:spTgt spid="53"/>
                                        </p:tgtEl>
                                      </p:cBhvr>
                                    </p:animEffect>
                                  </p:childTnLst>
                                </p:cTn>
                              </p:par>
                              <p:par>
                                <p:cTn id="38" presetID="22" presetClass="entr" presetSubtype="1" fill="hold" nodeType="withEffect">
                                  <p:stCondLst>
                                    <p:cond delay="0"/>
                                  </p:stCondLst>
                                  <p:childTnLst>
                                    <p:set>
                                      <p:cBhvr>
                                        <p:cTn id="39" dur="1" fill="hold">
                                          <p:stCondLst>
                                            <p:cond delay="0"/>
                                          </p:stCondLst>
                                        </p:cTn>
                                        <p:tgtEl>
                                          <p:spTgt spid="85"/>
                                        </p:tgtEl>
                                        <p:attrNameLst>
                                          <p:attrName>style.visibility</p:attrName>
                                        </p:attrNameLst>
                                      </p:cBhvr>
                                      <p:to>
                                        <p:strVal val="visible"/>
                                      </p:to>
                                    </p:set>
                                    <p:animEffect transition="in" filter="wipe(up)">
                                      <p:cBhvr>
                                        <p:cTn id="40" dur="500"/>
                                        <p:tgtEl>
                                          <p:spTgt spid="8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67" grpId="0"/>
      <p:bldP spid="82" grpId="0"/>
      <p:bldP spid="19" grpId="0"/>
      <p:bldP spid="2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 name="Picture 225"/>
          <p:cNvPicPr>
            <a:picLocks noChangeAspect="1"/>
          </p:cNvPicPr>
          <p:nvPr/>
        </p:nvPicPr>
        <p:blipFill>
          <a:blip r:embed="rId3"/>
          <a:stretch>
            <a:fillRect/>
          </a:stretch>
        </p:blipFill>
        <p:spPr>
          <a:xfrm>
            <a:off x="9915495" y="2376386"/>
            <a:ext cx="318464" cy="5576220"/>
          </a:xfrm>
          <a:prstGeom prst="rect">
            <a:avLst/>
          </a:prstGeom>
        </p:spPr>
      </p:pic>
      <p:pic>
        <p:nvPicPr>
          <p:cNvPr id="225" name="Picture 224"/>
          <p:cNvPicPr>
            <a:picLocks noChangeAspect="1"/>
          </p:cNvPicPr>
          <p:nvPr/>
        </p:nvPicPr>
        <p:blipFill>
          <a:blip r:embed="rId3"/>
          <a:stretch>
            <a:fillRect/>
          </a:stretch>
        </p:blipFill>
        <p:spPr>
          <a:xfrm>
            <a:off x="11913800" y="2376386"/>
            <a:ext cx="318464" cy="5576220"/>
          </a:xfrm>
          <a:prstGeom prst="rect">
            <a:avLst/>
          </a:prstGeom>
        </p:spPr>
      </p:pic>
      <p:pic>
        <p:nvPicPr>
          <p:cNvPr id="224" name="Picture 223"/>
          <p:cNvPicPr>
            <a:picLocks noChangeAspect="1"/>
          </p:cNvPicPr>
          <p:nvPr/>
        </p:nvPicPr>
        <p:blipFill>
          <a:blip r:embed="rId3"/>
          <a:stretch>
            <a:fillRect/>
          </a:stretch>
        </p:blipFill>
        <p:spPr>
          <a:xfrm>
            <a:off x="7902339" y="2376386"/>
            <a:ext cx="318464" cy="5576220"/>
          </a:xfrm>
          <a:prstGeom prst="rect">
            <a:avLst/>
          </a:prstGeom>
        </p:spPr>
      </p:pic>
      <p:pic>
        <p:nvPicPr>
          <p:cNvPr id="128" name="Picture 127"/>
          <p:cNvPicPr>
            <a:picLocks noChangeAspect="1"/>
          </p:cNvPicPr>
          <p:nvPr/>
        </p:nvPicPr>
        <p:blipFill>
          <a:blip r:embed="rId3"/>
          <a:stretch>
            <a:fillRect/>
          </a:stretch>
        </p:blipFill>
        <p:spPr>
          <a:xfrm>
            <a:off x="5906818" y="2376386"/>
            <a:ext cx="318464" cy="5576220"/>
          </a:xfrm>
          <a:prstGeom prst="rect">
            <a:avLst/>
          </a:prstGeom>
        </p:spPr>
      </p:pic>
      <p:sp>
        <p:nvSpPr>
          <p:cNvPr id="205" name="Freeform 7"/>
          <p:cNvSpPr>
            <a:spLocks/>
          </p:cNvSpPr>
          <p:nvPr/>
        </p:nvSpPr>
        <p:spPr bwMode="auto">
          <a:xfrm>
            <a:off x="12011216" y="2337904"/>
            <a:ext cx="180783" cy="1399775"/>
          </a:xfrm>
          <a:custGeom>
            <a:avLst/>
            <a:gdLst>
              <a:gd name="T0" fmla="*/ 54 w 81"/>
              <a:gd name="T1" fmla="*/ 575 h 628"/>
              <a:gd name="T2" fmla="*/ 54 w 81"/>
              <a:gd name="T3" fmla="*/ 0 h 628"/>
              <a:gd name="T4" fmla="*/ 0 w 81"/>
              <a:gd name="T5" fmla="*/ 11 h 628"/>
              <a:gd name="T6" fmla="*/ 0 w 81"/>
              <a:gd name="T7" fmla="*/ 628 h 628"/>
              <a:gd name="T8" fmla="*/ 54 w 81"/>
              <a:gd name="T9" fmla="*/ 617 h 628"/>
              <a:gd name="T10" fmla="*/ 54 w 81"/>
              <a:gd name="T11" fmla="*/ 617 h 628"/>
              <a:gd name="T12" fmla="*/ 80 w 81"/>
              <a:gd name="T13" fmla="*/ 587 h 628"/>
              <a:gd name="T14" fmla="*/ 54 w 81"/>
              <a:gd name="T15" fmla="*/ 575 h 6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628">
                <a:moveTo>
                  <a:pt x="54" y="575"/>
                </a:moveTo>
                <a:cubicBezTo>
                  <a:pt x="54" y="0"/>
                  <a:pt x="54" y="0"/>
                  <a:pt x="54" y="0"/>
                </a:cubicBezTo>
                <a:cubicBezTo>
                  <a:pt x="0" y="11"/>
                  <a:pt x="0" y="11"/>
                  <a:pt x="0" y="11"/>
                </a:cubicBezTo>
                <a:cubicBezTo>
                  <a:pt x="0" y="628"/>
                  <a:pt x="0" y="628"/>
                  <a:pt x="0" y="628"/>
                </a:cubicBezTo>
                <a:cubicBezTo>
                  <a:pt x="54" y="617"/>
                  <a:pt x="54" y="617"/>
                  <a:pt x="54" y="617"/>
                </a:cubicBezTo>
                <a:cubicBezTo>
                  <a:pt x="54" y="617"/>
                  <a:pt x="54" y="617"/>
                  <a:pt x="54" y="617"/>
                </a:cubicBezTo>
                <a:cubicBezTo>
                  <a:pt x="54" y="617"/>
                  <a:pt x="81" y="613"/>
                  <a:pt x="80" y="587"/>
                </a:cubicBezTo>
                <a:cubicBezTo>
                  <a:pt x="79" y="568"/>
                  <a:pt x="54" y="575"/>
                  <a:pt x="54" y="575"/>
                </a:cubicBezTo>
                <a:close/>
              </a:path>
            </a:pathLst>
          </a:cu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06" name="Freeform 8"/>
          <p:cNvSpPr>
            <a:spLocks/>
          </p:cNvSpPr>
          <p:nvPr/>
        </p:nvSpPr>
        <p:spPr bwMode="auto">
          <a:xfrm>
            <a:off x="10007111" y="2248485"/>
            <a:ext cx="2183166" cy="1811270"/>
          </a:xfrm>
          <a:custGeom>
            <a:avLst/>
            <a:gdLst>
              <a:gd name="T0" fmla="*/ 954 w 980"/>
              <a:gd name="T1" fmla="*/ 7 h 813"/>
              <a:gd name="T2" fmla="*/ 954 w 980"/>
              <a:gd name="T3" fmla="*/ 7 h 813"/>
              <a:gd name="T4" fmla="*/ 0 w 980"/>
              <a:gd name="T5" fmla="*/ 196 h 813"/>
              <a:gd name="T6" fmla="*/ 0 w 980"/>
              <a:gd name="T7" fmla="*/ 813 h 813"/>
              <a:gd name="T8" fmla="*/ 954 w 980"/>
              <a:gd name="T9" fmla="*/ 624 h 813"/>
              <a:gd name="T10" fmla="*/ 980 w 980"/>
              <a:gd name="T11" fmla="*/ 636 h 813"/>
              <a:gd name="T12" fmla="*/ 980 w 980"/>
              <a:gd name="T13" fmla="*/ 18 h 813"/>
              <a:gd name="T14" fmla="*/ 954 w 980"/>
              <a:gd name="T15" fmla="*/ 7 h 8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813">
                <a:moveTo>
                  <a:pt x="954" y="7"/>
                </a:moveTo>
                <a:cubicBezTo>
                  <a:pt x="954" y="7"/>
                  <a:pt x="954" y="7"/>
                  <a:pt x="954" y="7"/>
                </a:cubicBezTo>
                <a:cubicBezTo>
                  <a:pt x="0" y="196"/>
                  <a:pt x="0" y="196"/>
                  <a:pt x="0" y="196"/>
                </a:cubicBezTo>
                <a:cubicBezTo>
                  <a:pt x="0" y="813"/>
                  <a:pt x="0" y="813"/>
                  <a:pt x="0" y="813"/>
                </a:cubicBezTo>
                <a:cubicBezTo>
                  <a:pt x="954" y="624"/>
                  <a:pt x="954" y="624"/>
                  <a:pt x="954" y="624"/>
                </a:cubicBezTo>
                <a:cubicBezTo>
                  <a:pt x="954" y="624"/>
                  <a:pt x="979" y="617"/>
                  <a:pt x="980" y="636"/>
                </a:cubicBezTo>
                <a:cubicBezTo>
                  <a:pt x="980" y="18"/>
                  <a:pt x="980" y="18"/>
                  <a:pt x="980" y="18"/>
                </a:cubicBezTo>
                <a:cubicBezTo>
                  <a:pt x="979" y="0"/>
                  <a:pt x="954" y="7"/>
                  <a:pt x="954" y="7"/>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id-ID"/>
          </a:p>
        </p:txBody>
      </p:sp>
      <p:sp>
        <p:nvSpPr>
          <p:cNvPr id="207" name="Freeform 9"/>
          <p:cNvSpPr>
            <a:spLocks/>
          </p:cNvSpPr>
          <p:nvPr/>
        </p:nvSpPr>
        <p:spPr bwMode="auto">
          <a:xfrm>
            <a:off x="10007111" y="2356954"/>
            <a:ext cx="182504" cy="1399775"/>
          </a:xfrm>
          <a:custGeom>
            <a:avLst/>
            <a:gdLst>
              <a:gd name="T0" fmla="*/ 54 w 82"/>
              <a:gd name="T1" fmla="*/ 575 h 628"/>
              <a:gd name="T2" fmla="*/ 54 w 82"/>
              <a:gd name="T3" fmla="*/ 0 h 628"/>
              <a:gd name="T4" fmla="*/ 0 w 82"/>
              <a:gd name="T5" fmla="*/ 11 h 628"/>
              <a:gd name="T6" fmla="*/ 0 w 82"/>
              <a:gd name="T7" fmla="*/ 628 h 628"/>
              <a:gd name="T8" fmla="*/ 54 w 82"/>
              <a:gd name="T9" fmla="*/ 617 h 628"/>
              <a:gd name="T10" fmla="*/ 54 w 82"/>
              <a:gd name="T11" fmla="*/ 617 h 628"/>
              <a:gd name="T12" fmla="*/ 80 w 82"/>
              <a:gd name="T13" fmla="*/ 587 h 628"/>
              <a:gd name="T14" fmla="*/ 54 w 82"/>
              <a:gd name="T15" fmla="*/ 575 h 6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628">
                <a:moveTo>
                  <a:pt x="54" y="575"/>
                </a:moveTo>
                <a:cubicBezTo>
                  <a:pt x="54" y="0"/>
                  <a:pt x="54" y="0"/>
                  <a:pt x="54" y="0"/>
                </a:cubicBezTo>
                <a:cubicBezTo>
                  <a:pt x="0" y="11"/>
                  <a:pt x="0" y="11"/>
                  <a:pt x="0" y="11"/>
                </a:cubicBezTo>
                <a:cubicBezTo>
                  <a:pt x="0" y="628"/>
                  <a:pt x="0" y="628"/>
                  <a:pt x="0" y="628"/>
                </a:cubicBezTo>
                <a:cubicBezTo>
                  <a:pt x="54" y="617"/>
                  <a:pt x="54" y="617"/>
                  <a:pt x="54" y="617"/>
                </a:cubicBezTo>
                <a:cubicBezTo>
                  <a:pt x="54" y="617"/>
                  <a:pt x="54" y="617"/>
                  <a:pt x="54" y="617"/>
                </a:cubicBezTo>
                <a:cubicBezTo>
                  <a:pt x="54" y="617"/>
                  <a:pt x="82" y="613"/>
                  <a:pt x="80" y="587"/>
                </a:cubicBezTo>
                <a:cubicBezTo>
                  <a:pt x="79" y="568"/>
                  <a:pt x="54" y="575"/>
                  <a:pt x="54" y="575"/>
                </a:cubicBez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08" name="Freeform 10"/>
          <p:cNvSpPr>
            <a:spLocks/>
          </p:cNvSpPr>
          <p:nvPr/>
        </p:nvSpPr>
        <p:spPr bwMode="auto">
          <a:xfrm>
            <a:off x="8003006" y="2248485"/>
            <a:ext cx="2183166" cy="1811270"/>
          </a:xfrm>
          <a:custGeom>
            <a:avLst/>
            <a:gdLst>
              <a:gd name="T0" fmla="*/ 954 w 980"/>
              <a:gd name="T1" fmla="*/ 7 h 813"/>
              <a:gd name="T2" fmla="*/ 954 w 980"/>
              <a:gd name="T3" fmla="*/ 7 h 813"/>
              <a:gd name="T4" fmla="*/ 0 w 980"/>
              <a:gd name="T5" fmla="*/ 196 h 813"/>
              <a:gd name="T6" fmla="*/ 0 w 980"/>
              <a:gd name="T7" fmla="*/ 813 h 813"/>
              <a:gd name="T8" fmla="*/ 954 w 980"/>
              <a:gd name="T9" fmla="*/ 624 h 813"/>
              <a:gd name="T10" fmla="*/ 980 w 980"/>
              <a:gd name="T11" fmla="*/ 636 h 813"/>
              <a:gd name="T12" fmla="*/ 980 w 980"/>
              <a:gd name="T13" fmla="*/ 18 h 813"/>
              <a:gd name="T14" fmla="*/ 954 w 980"/>
              <a:gd name="T15" fmla="*/ 7 h 8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813">
                <a:moveTo>
                  <a:pt x="954" y="7"/>
                </a:moveTo>
                <a:cubicBezTo>
                  <a:pt x="954" y="7"/>
                  <a:pt x="954" y="7"/>
                  <a:pt x="954" y="7"/>
                </a:cubicBezTo>
                <a:cubicBezTo>
                  <a:pt x="0" y="196"/>
                  <a:pt x="0" y="196"/>
                  <a:pt x="0" y="196"/>
                </a:cubicBezTo>
                <a:cubicBezTo>
                  <a:pt x="0" y="813"/>
                  <a:pt x="0" y="813"/>
                  <a:pt x="0" y="813"/>
                </a:cubicBezTo>
                <a:cubicBezTo>
                  <a:pt x="954" y="624"/>
                  <a:pt x="954" y="624"/>
                  <a:pt x="954" y="624"/>
                </a:cubicBezTo>
                <a:cubicBezTo>
                  <a:pt x="954" y="624"/>
                  <a:pt x="979" y="617"/>
                  <a:pt x="980" y="636"/>
                </a:cubicBezTo>
                <a:cubicBezTo>
                  <a:pt x="980" y="18"/>
                  <a:pt x="980" y="18"/>
                  <a:pt x="980" y="18"/>
                </a:cubicBezTo>
                <a:cubicBezTo>
                  <a:pt x="979" y="0"/>
                  <a:pt x="954" y="7"/>
                  <a:pt x="954" y="7"/>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id-ID"/>
          </a:p>
        </p:txBody>
      </p:sp>
      <p:sp>
        <p:nvSpPr>
          <p:cNvPr id="209" name="Freeform 11"/>
          <p:cNvSpPr>
            <a:spLocks/>
          </p:cNvSpPr>
          <p:nvPr/>
        </p:nvSpPr>
        <p:spPr bwMode="auto">
          <a:xfrm>
            <a:off x="8003006" y="2356954"/>
            <a:ext cx="179061" cy="1399775"/>
          </a:xfrm>
          <a:custGeom>
            <a:avLst/>
            <a:gdLst>
              <a:gd name="T0" fmla="*/ 54 w 81"/>
              <a:gd name="T1" fmla="*/ 575 h 628"/>
              <a:gd name="T2" fmla="*/ 54 w 81"/>
              <a:gd name="T3" fmla="*/ 0 h 628"/>
              <a:gd name="T4" fmla="*/ 0 w 81"/>
              <a:gd name="T5" fmla="*/ 11 h 628"/>
              <a:gd name="T6" fmla="*/ 0 w 81"/>
              <a:gd name="T7" fmla="*/ 628 h 628"/>
              <a:gd name="T8" fmla="*/ 54 w 81"/>
              <a:gd name="T9" fmla="*/ 617 h 628"/>
              <a:gd name="T10" fmla="*/ 54 w 81"/>
              <a:gd name="T11" fmla="*/ 617 h 628"/>
              <a:gd name="T12" fmla="*/ 80 w 81"/>
              <a:gd name="T13" fmla="*/ 587 h 628"/>
              <a:gd name="T14" fmla="*/ 54 w 81"/>
              <a:gd name="T15" fmla="*/ 575 h 6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628">
                <a:moveTo>
                  <a:pt x="54" y="575"/>
                </a:moveTo>
                <a:cubicBezTo>
                  <a:pt x="54" y="0"/>
                  <a:pt x="54" y="0"/>
                  <a:pt x="54" y="0"/>
                </a:cubicBezTo>
                <a:cubicBezTo>
                  <a:pt x="0" y="11"/>
                  <a:pt x="0" y="11"/>
                  <a:pt x="0" y="11"/>
                </a:cubicBezTo>
                <a:cubicBezTo>
                  <a:pt x="0" y="628"/>
                  <a:pt x="0" y="628"/>
                  <a:pt x="0" y="628"/>
                </a:cubicBezTo>
                <a:cubicBezTo>
                  <a:pt x="54" y="617"/>
                  <a:pt x="54" y="617"/>
                  <a:pt x="54" y="617"/>
                </a:cubicBezTo>
                <a:cubicBezTo>
                  <a:pt x="54" y="617"/>
                  <a:pt x="54" y="617"/>
                  <a:pt x="54" y="617"/>
                </a:cubicBezTo>
                <a:cubicBezTo>
                  <a:pt x="54" y="617"/>
                  <a:pt x="81" y="613"/>
                  <a:pt x="80" y="587"/>
                </a:cubicBezTo>
                <a:cubicBezTo>
                  <a:pt x="79" y="568"/>
                  <a:pt x="54" y="575"/>
                  <a:pt x="54" y="575"/>
                </a:cubicBez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10" name="Freeform 12"/>
          <p:cNvSpPr>
            <a:spLocks/>
          </p:cNvSpPr>
          <p:nvPr/>
        </p:nvSpPr>
        <p:spPr bwMode="auto">
          <a:xfrm>
            <a:off x="5997180" y="2248485"/>
            <a:ext cx="2183166" cy="1811270"/>
          </a:xfrm>
          <a:custGeom>
            <a:avLst/>
            <a:gdLst>
              <a:gd name="T0" fmla="*/ 954 w 980"/>
              <a:gd name="T1" fmla="*/ 7 h 813"/>
              <a:gd name="T2" fmla="*/ 954 w 980"/>
              <a:gd name="T3" fmla="*/ 7 h 813"/>
              <a:gd name="T4" fmla="*/ 0 w 980"/>
              <a:gd name="T5" fmla="*/ 196 h 813"/>
              <a:gd name="T6" fmla="*/ 0 w 980"/>
              <a:gd name="T7" fmla="*/ 813 h 813"/>
              <a:gd name="T8" fmla="*/ 954 w 980"/>
              <a:gd name="T9" fmla="*/ 624 h 813"/>
              <a:gd name="T10" fmla="*/ 980 w 980"/>
              <a:gd name="T11" fmla="*/ 636 h 813"/>
              <a:gd name="T12" fmla="*/ 980 w 980"/>
              <a:gd name="T13" fmla="*/ 18 h 813"/>
              <a:gd name="T14" fmla="*/ 954 w 980"/>
              <a:gd name="T15" fmla="*/ 7 h 8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813">
                <a:moveTo>
                  <a:pt x="954" y="7"/>
                </a:moveTo>
                <a:cubicBezTo>
                  <a:pt x="954" y="7"/>
                  <a:pt x="954" y="7"/>
                  <a:pt x="954" y="7"/>
                </a:cubicBezTo>
                <a:cubicBezTo>
                  <a:pt x="0" y="196"/>
                  <a:pt x="0" y="196"/>
                  <a:pt x="0" y="196"/>
                </a:cubicBezTo>
                <a:cubicBezTo>
                  <a:pt x="0" y="813"/>
                  <a:pt x="0" y="813"/>
                  <a:pt x="0" y="813"/>
                </a:cubicBezTo>
                <a:cubicBezTo>
                  <a:pt x="954" y="624"/>
                  <a:pt x="954" y="624"/>
                  <a:pt x="954" y="624"/>
                </a:cubicBezTo>
                <a:cubicBezTo>
                  <a:pt x="954" y="624"/>
                  <a:pt x="979" y="617"/>
                  <a:pt x="980" y="636"/>
                </a:cubicBezTo>
                <a:cubicBezTo>
                  <a:pt x="980" y="18"/>
                  <a:pt x="980" y="18"/>
                  <a:pt x="980" y="18"/>
                </a:cubicBezTo>
                <a:cubicBezTo>
                  <a:pt x="979" y="0"/>
                  <a:pt x="954" y="7"/>
                  <a:pt x="954" y="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2" name="Group 338"/>
          <p:cNvGrpSpPr/>
          <p:nvPr/>
        </p:nvGrpSpPr>
        <p:grpSpPr>
          <a:xfrm>
            <a:off x="12011216" y="6203320"/>
            <a:ext cx="180783" cy="668842"/>
            <a:chOff x="12011216" y="6203320"/>
            <a:chExt cx="180783" cy="668842"/>
          </a:xfrm>
        </p:grpSpPr>
        <p:sp>
          <p:nvSpPr>
            <p:cNvPr id="211" name="Freeform 13"/>
            <p:cNvSpPr>
              <a:spLocks/>
            </p:cNvSpPr>
            <p:nvPr/>
          </p:nvSpPr>
          <p:spPr bwMode="auto">
            <a:xfrm>
              <a:off x="12011216" y="6203320"/>
              <a:ext cx="180783" cy="294418"/>
            </a:xfrm>
            <a:custGeom>
              <a:avLst/>
              <a:gdLst>
                <a:gd name="T0" fmla="*/ 54 w 81"/>
                <a:gd name="T1" fmla="*/ 79 h 132"/>
                <a:gd name="T2" fmla="*/ 54 w 81"/>
                <a:gd name="T3" fmla="*/ 0 h 132"/>
                <a:gd name="T4" fmla="*/ 0 w 81"/>
                <a:gd name="T5" fmla="*/ 11 h 132"/>
                <a:gd name="T6" fmla="*/ 0 w 81"/>
                <a:gd name="T7" fmla="*/ 132 h 132"/>
                <a:gd name="T8" fmla="*/ 54 w 81"/>
                <a:gd name="T9" fmla="*/ 121 h 132"/>
                <a:gd name="T10" fmla="*/ 54 w 81"/>
                <a:gd name="T11" fmla="*/ 121 h 132"/>
                <a:gd name="T12" fmla="*/ 80 w 81"/>
                <a:gd name="T13" fmla="*/ 91 h 132"/>
                <a:gd name="T14" fmla="*/ 54 w 81"/>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1" y="117"/>
                    <a:pt x="80" y="91"/>
                  </a:cubicBezTo>
                  <a:cubicBezTo>
                    <a:pt x="79" y="72"/>
                    <a:pt x="54" y="79"/>
                    <a:pt x="54" y="79"/>
                  </a:cubicBezTo>
                  <a:close/>
                </a:path>
              </a:pathLst>
            </a:cu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17" name="Freeform 19"/>
            <p:cNvSpPr>
              <a:spLocks/>
            </p:cNvSpPr>
            <p:nvPr/>
          </p:nvSpPr>
          <p:spPr bwMode="auto">
            <a:xfrm>
              <a:off x="12011216" y="6577744"/>
              <a:ext cx="180783" cy="294418"/>
            </a:xfrm>
            <a:custGeom>
              <a:avLst/>
              <a:gdLst>
                <a:gd name="T0" fmla="*/ 54 w 81"/>
                <a:gd name="T1" fmla="*/ 79 h 132"/>
                <a:gd name="T2" fmla="*/ 54 w 81"/>
                <a:gd name="T3" fmla="*/ 0 h 132"/>
                <a:gd name="T4" fmla="*/ 0 w 81"/>
                <a:gd name="T5" fmla="*/ 11 h 132"/>
                <a:gd name="T6" fmla="*/ 0 w 81"/>
                <a:gd name="T7" fmla="*/ 132 h 132"/>
                <a:gd name="T8" fmla="*/ 54 w 81"/>
                <a:gd name="T9" fmla="*/ 121 h 132"/>
                <a:gd name="T10" fmla="*/ 54 w 81"/>
                <a:gd name="T11" fmla="*/ 121 h 132"/>
                <a:gd name="T12" fmla="*/ 80 w 81"/>
                <a:gd name="T13" fmla="*/ 91 h 132"/>
                <a:gd name="T14" fmla="*/ 54 w 81"/>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1" y="117"/>
                    <a:pt x="80" y="91"/>
                  </a:cubicBezTo>
                  <a:cubicBezTo>
                    <a:pt x="79" y="72"/>
                    <a:pt x="54" y="79"/>
                    <a:pt x="54" y="79"/>
                  </a:cubicBezTo>
                  <a:close/>
                </a:path>
              </a:pathLst>
            </a:cu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3" name="Group 111"/>
          <p:cNvGrpSpPr/>
          <p:nvPr/>
        </p:nvGrpSpPr>
        <p:grpSpPr>
          <a:xfrm>
            <a:off x="10007111" y="6094851"/>
            <a:ext cx="2183166" cy="1089860"/>
            <a:chOff x="10007111" y="6094851"/>
            <a:chExt cx="2183166" cy="1089860"/>
          </a:xfrm>
        </p:grpSpPr>
        <p:sp>
          <p:nvSpPr>
            <p:cNvPr id="212" name="Freeform 14"/>
            <p:cNvSpPr>
              <a:spLocks/>
            </p:cNvSpPr>
            <p:nvPr/>
          </p:nvSpPr>
          <p:spPr bwMode="auto">
            <a:xfrm>
              <a:off x="10007111" y="6094851"/>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id-ID"/>
            </a:p>
          </p:txBody>
        </p:sp>
        <p:sp>
          <p:nvSpPr>
            <p:cNvPr id="218" name="Freeform 20"/>
            <p:cNvSpPr>
              <a:spLocks/>
            </p:cNvSpPr>
            <p:nvPr/>
          </p:nvSpPr>
          <p:spPr bwMode="auto">
            <a:xfrm>
              <a:off x="10007111" y="6478798"/>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4" name="Group 337"/>
          <p:cNvGrpSpPr/>
          <p:nvPr/>
        </p:nvGrpSpPr>
        <p:grpSpPr>
          <a:xfrm>
            <a:off x="10007111" y="6203320"/>
            <a:ext cx="182504" cy="678367"/>
            <a:chOff x="10007111" y="6203320"/>
            <a:chExt cx="182504" cy="678367"/>
          </a:xfrm>
        </p:grpSpPr>
        <p:sp>
          <p:nvSpPr>
            <p:cNvPr id="213" name="Freeform 15"/>
            <p:cNvSpPr>
              <a:spLocks/>
            </p:cNvSpPr>
            <p:nvPr/>
          </p:nvSpPr>
          <p:spPr bwMode="auto">
            <a:xfrm>
              <a:off x="10007111" y="6203320"/>
              <a:ext cx="182504" cy="294418"/>
            </a:xfrm>
            <a:custGeom>
              <a:avLst/>
              <a:gdLst>
                <a:gd name="T0" fmla="*/ 54 w 82"/>
                <a:gd name="T1" fmla="*/ 79 h 132"/>
                <a:gd name="T2" fmla="*/ 54 w 82"/>
                <a:gd name="T3" fmla="*/ 0 h 132"/>
                <a:gd name="T4" fmla="*/ 0 w 82"/>
                <a:gd name="T5" fmla="*/ 11 h 132"/>
                <a:gd name="T6" fmla="*/ 0 w 82"/>
                <a:gd name="T7" fmla="*/ 132 h 132"/>
                <a:gd name="T8" fmla="*/ 54 w 82"/>
                <a:gd name="T9" fmla="*/ 121 h 132"/>
                <a:gd name="T10" fmla="*/ 54 w 82"/>
                <a:gd name="T11" fmla="*/ 121 h 132"/>
                <a:gd name="T12" fmla="*/ 80 w 82"/>
                <a:gd name="T13" fmla="*/ 91 h 132"/>
                <a:gd name="T14" fmla="*/ 54 w 82"/>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2" y="117"/>
                    <a:pt x="80" y="91"/>
                  </a:cubicBezTo>
                  <a:cubicBezTo>
                    <a:pt x="79" y="72"/>
                    <a:pt x="54" y="79"/>
                    <a:pt x="54" y="79"/>
                  </a:cubicBez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19" name="Freeform 21"/>
            <p:cNvSpPr>
              <a:spLocks/>
            </p:cNvSpPr>
            <p:nvPr/>
          </p:nvSpPr>
          <p:spPr bwMode="auto">
            <a:xfrm>
              <a:off x="10007111" y="6587269"/>
              <a:ext cx="182504" cy="294418"/>
            </a:xfrm>
            <a:custGeom>
              <a:avLst/>
              <a:gdLst>
                <a:gd name="T0" fmla="*/ 54 w 82"/>
                <a:gd name="T1" fmla="*/ 79 h 132"/>
                <a:gd name="T2" fmla="*/ 54 w 82"/>
                <a:gd name="T3" fmla="*/ 0 h 132"/>
                <a:gd name="T4" fmla="*/ 0 w 82"/>
                <a:gd name="T5" fmla="*/ 11 h 132"/>
                <a:gd name="T6" fmla="*/ 0 w 82"/>
                <a:gd name="T7" fmla="*/ 132 h 132"/>
                <a:gd name="T8" fmla="*/ 54 w 82"/>
                <a:gd name="T9" fmla="*/ 121 h 132"/>
                <a:gd name="T10" fmla="*/ 54 w 82"/>
                <a:gd name="T11" fmla="*/ 121 h 132"/>
                <a:gd name="T12" fmla="*/ 80 w 82"/>
                <a:gd name="T13" fmla="*/ 91 h 132"/>
                <a:gd name="T14" fmla="*/ 54 w 82"/>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2" y="117"/>
                    <a:pt x="80" y="91"/>
                  </a:cubicBezTo>
                  <a:cubicBezTo>
                    <a:pt x="79" y="72"/>
                    <a:pt x="54" y="79"/>
                    <a:pt x="54" y="79"/>
                  </a:cubicBez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24" name="Group 124"/>
          <p:cNvGrpSpPr/>
          <p:nvPr/>
        </p:nvGrpSpPr>
        <p:grpSpPr>
          <a:xfrm>
            <a:off x="8003006" y="6094851"/>
            <a:ext cx="2183166" cy="1089860"/>
            <a:chOff x="8003006" y="6094851"/>
            <a:chExt cx="2183166" cy="1089860"/>
          </a:xfrm>
        </p:grpSpPr>
        <p:sp>
          <p:nvSpPr>
            <p:cNvPr id="214" name="Freeform 16"/>
            <p:cNvSpPr>
              <a:spLocks/>
            </p:cNvSpPr>
            <p:nvPr/>
          </p:nvSpPr>
          <p:spPr bwMode="auto">
            <a:xfrm>
              <a:off x="8003006" y="6094851"/>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id-ID"/>
            </a:p>
          </p:txBody>
        </p:sp>
        <p:sp>
          <p:nvSpPr>
            <p:cNvPr id="220" name="Freeform 22"/>
            <p:cNvSpPr>
              <a:spLocks/>
            </p:cNvSpPr>
            <p:nvPr/>
          </p:nvSpPr>
          <p:spPr bwMode="auto">
            <a:xfrm>
              <a:off x="8003006" y="6478798"/>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25" name="Group 342"/>
          <p:cNvGrpSpPr/>
          <p:nvPr/>
        </p:nvGrpSpPr>
        <p:grpSpPr>
          <a:xfrm>
            <a:off x="8003006" y="6203320"/>
            <a:ext cx="179061" cy="678367"/>
            <a:chOff x="8003006" y="6203320"/>
            <a:chExt cx="179061" cy="678367"/>
          </a:xfrm>
        </p:grpSpPr>
        <p:sp>
          <p:nvSpPr>
            <p:cNvPr id="215" name="Freeform 17"/>
            <p:cNvSpPr>
              <a:spLocks/>
            </p:cNvSpPr>
            <p:nvPr/>
          </p:nvSpPr>
          <p:spPr bwMode="auto">
            <a:xfrm>
              <a:off x="8003006" y="6203320"/>
              <a:ext cx="179061" cy="294418"/>
            </a:xfrm>
            <a:custGeom>
              <a:avLst/>
              <a:gdLst>
                <a:gd name="T0" fmla="*/ 54 w 81"/>
                <a:gd name="T1" fmla="*/ 79 h 132"/>
                <a:gd name="T2" fmla="*/ 54 w 81"/>
                <a:gd name="T3" fmla="*/ 0 h 132"/>
                <a:gd name="T4" fmla="*/ 0 w 81"/>
                <a:gd name="T5" fmla="*/ 11 h 132"/>
                <a:gd name="T6" fmla="*/ 0 w 81"/>
                <a:gd name="T7" fmla="*/ 132 h 132"/>
                <a:gd name="T8" fmla="*/ 54 w 81"/>
                <a:gd name="T9" fmla="*/ 121 h 132"/>
                <a:gd name="T10" fmla="*/ 54 w 81"/>
                <a:gd name="T11" fmla="*/ 121 h 132"/>
                <a:gd name="T12" fmla="*/ 80 w 81"/>
                <a:gd name="T13" fmla="*/ 91 h 132"/>
                <a:gd name="T14" fmla="*/ 54 w 81"/>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1" y="117"/>
                    <a:pt x="80" y="91"/>
                  </a:cubicBezTo>
                  <a:cubicBezTo>
                    <a:pt x="79" y="72"/>
                    <a:pt x="54" y="79"/>
                    <a:pt x="54" y="79"/>
                  </a:cubicBez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21" name="Freeform 23"/>
            <p:cNvSpPr>
              <a:spLocks/>
            </p:cNvSpPr>
            <p:nvPr/>
          </p:nvSpPr>
          <p:spPr bwMode="auto">
            <a:xfrm>
              <a:off x="8003006" y="6587269"/>
              <a:ext cx="179061" cy="294418"/>
            </a:xfrm>
            <a:custGeom>
              <a:avLst/>
              <a:gdLst>
                <a:gd name="T0" fmla="*/ 54 w 81"/>
                <a:gd name="T1" fmla="*/ 79 h 132"/>
                <a:gd name="T2" fmla="*/ 54 w 81"/>
                <a:gd name="T3" fmla="*/ 0 h 132"/>
                <a:gd name="T4" fmla="*/ 0 w 81"/>
                <a:gd name="T5" fmla="*/ 11 h 132"/>
                <a:gd name="T6" fmla="*/ 0 w 81"/>
                <a:gd name="T7" fmla="*/ 132 h 132"/>
                <a:gd name="T8" fmla="*/ 54 w 81"/>
                <a:gd name="T9" fmla="*/ 121 h 132"/>
                <a:gd name="T10" fmla="*/ 54 w 81"/>
                <a:gd name="T11" fmla="*/ 121 h 132"/>
                <a:gd name="T12" fmla="*/ 80 w 81"/>
                <a:gd name="T13" fmla="*/ 91 h 132"/>
                <a:gd name="T14" fmla="*/ 54 w 81"/>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1" y="117"/>
                    <a:pt x="80" y="91"/>
                  </a:cubicBezTo>
                  <a:cubicBezTo>
                    <a:pt x="79" y="72"/>
                    <a:pt x="54" y="79"/>
                    <a:pt x="54" y="79"/>
                  </a:cubicBez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26" name="Group 341"/>
          <p:cNvGrpSpPr/>
          <p:nvPr/>
        </p:nvGrpSpPr>
        <p:grpSpPr>
          <a:xfrm>
            <a:off x="5997180" y="6094851"/>
            <a:ext cx="2183166" cy="1089860"/>
            <a:chOff x="5997180" y="6094851"/>
            <a:chExt cx="2183166" cy="1089860"/>
          </a:xfrm>
        </p:grpSpPr>
        <p:sp>
          <p:nvSpPr>
            <p:cNvPr id="216" name="Freeform 18"/>
            <p:cNvSpPr>
              <a:spLocks/>
            </p:cNvSpPr>
            <p:nvPr/>
          </p:nvSpPr>
          <p:spPr bwMode="auto">
            <a:xfrm>
              <a:off x="5997180" y="6094851"/>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id-ID"/>
            </a:p>
          </p:txBody>
        </p:sp>
        <p:sp>
          <p:nvSpPr>
            <p:cNvPr id="222" name="Freeform 24"/>
            <p:cNvSpPr>
              <a:spLocks/>
            </p:cNvSpPr>
            <p:nvPr/>
          </p:nvSpPr>
          <p:spPr bwMode="auto">
            <a:xfrm>
              <a:off x="5997180" y="6478798"/>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id-ID"/>
            </a:p>
          </p:txBody>
        </p:sp>
      </p:grpSp>
      <p:sp>
        <p:nvSpPr>
          <p:cNvPr id="376" name="TextBox 375"/>
          <p:cNvSpPr txBox="1"/>
          <p:nvPr/>
        </p:nvSpPr>
        <p:spPr>
          <a:xfrm>
            <a:off x="1592540" y="680759"/>
            <a:ext cx="9007093" cy="830997"/>
          </a:xfrm>
          <a:prstGeom prst="rect">
            <a:avLst/>
          </a:prstGeom>
          <a:noFill/>
        </p:spPr>
        <p:txBody>
          <a:bodyPr wrap="none" rtlCol="0">
            <a:spAutoFit/>
          </a:bodyPr>
          <a:lstStyle/>
          <a:p>
            <a:pPr algn="ctr"/>
            <a:r>
              <a:rPr lang="id-ID" sz="4800" dirty="0">
                <a:solidFill>
                  <a:schemeClr val="tx2"/>
                </a:solidFill>
                <a:latin typeface="+mj-lt"/>
              </a:rPr>
              <a:t>CHALLENGING FOUNDATIONS</a:t>
            </a:r>
            <a:endParaRPr lang="en-US" sz="4800" dirty="0">
              <a:solidFill>
                <a:schemeClr val="tx2"/>
              </a:solidFill>
              <a:latin typeface="+mj-lt"/>
            </a:endParaRPr>
          </a:p>
        </p:txBody>
      </p:sp>
      <p:pic>
        <p:nvPicPr>
          <p:cNvPr id="127" name="Picture 126"/>
          <p:cNvPicPr>
            <a:picLocks noChangeAspect="1"/>
          </p:cNvPicPr>
          <p:nvPr/>
        </p:nvPicPr>
        <p:blipFill>
          <a:blip r:embed="rId3"/>
          <a:stretch>
            <a:fillRect/>
          </a:stretch>
        </p:blipFill>
        <p:spPr>
          <a:xfrm>
            <a:off x="3905267" y="2376386"/>
            <a:ext cx="318464" cy="5576220"/>
          </a:xfrm>
          <a:prstGeom prst="rect">
            <a:avLst/>
          </a:prstGeom>
        </p:spPr>
      </p:pic>
      <p:pic>
        <p:nvPicPr>
          <p:cNvPr id="126" name="Picture 125"/>
          <p:cNvPicPr>
            <a:picLocks noChangeAspect="1"/>
          </p:cNvPicPr>
          <p:nvPr/>
        </p:nvPicPr>
        <p:blipFill>
          <a:blip r:embed="rId3"/>
          <a:stretch>
            <a:fillRect/>
          </a:stretch>
        </p:blipFill>
        <p:spPr>
          <a:xfrm>
            <a:off x="1895106" y="2376386"/>
            <a:ext cx="318464" cy="5576220"/>
          </a:xfrm>
          <a:prstGeom prst="rect">
            <a:avLst/>
          </a:prstGeom>
        </p:spPr>
      </p:pic>
      <p:pic>
        <p:nvPicPr>
          <p:cNvPr id="23" name="Picture 22"/>
          <p:cNvPicPr>
            <a:picLocks noChangeAspect="1"/>
          </p:cNvPicPr>
          <p:nvPr/>
        </p:nvPicPr>
        <p:blipFill>
          <a:blip r:embed="rId3"/>
          <a:stretch>
            <a:fillRect/>
          </a:stretch>
        </p:blipFill>
        <p:spPr>
          <a:xfrm>
            <a:off x="-85726" y="2376386"/>
            <a:ext cx="318464" cy="5576220"/>
          </a:xfrm>
          <a:prstGeom prst="rect">
            <a:avLst/>
          </a:prstGeom>
        </p:spPr>
      </p:pic>
      <p:sp>
        <p:nvSpPr>
          <p:cNvPr id="5" name="Freeform 7"/>
          <p:cNvSpPr>
            <a:spLocks/>
          </p:cNvSpPr>
          <p:nvPr/>
        </p:nvSpPr>
        <p:spPr bwMode="auto">
          <a:xfrm>
            <a:off x="5997180" y="2356954"/>
            <a:ext cx="180783" cy="1399775"/>
          </a:xfrm>
          <a:custGeom>
            <a:avLst/>
            <a:gdLst>
              <a:gd name="T0" fmla="*/ 54 w 81"/>
              <a:gd name="T1" fmla="*/ 575 h 628"/>
              <a:gd name="T2" fmla="*/ 54 w 81"/>
              <a:gd name="T3" fmla="*/ 0 h 628"/>
              <a:gd name="T4" fmla="*/ 0 w 81"/>
              <a:gd name="T5" fmla="*/ 11 h 628"/>
              <a:gd name="T6" fmla="*/ 0 w 81"/>
              <a:gd name="T7" fmla="*/ 628 h 628"/>
              <a:gd name="T8" fmla="*/ 54 w 81"/>
              <a:gd name="T9" fmla="*/ 617 h 628"/>
              <a:gd name="T10" fmla="*/ 54 w 81"/>
              <a:gd name="T11" fmla="*/ 617 h 628"/>
              <a:gd name="T12" fmla="*/ 80 w 81"/>
              <a:gd name="T13" fmla="*/ 587 h 628"/>
              <a:gd name="T14" fmla="*/ 54 w 81"/>
              <a:gd name="T15" fmla="*/ 575 h 6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628">
                <a:moveTo>
                  <a:pt x="54" y="575"/>
                </a:moveTo>
                <a:cubicBezTo>
                  <a:pt x="54" y="0"/>
                  <a:pt x="54" y="0"/>
                  <a:pt x="54" y="0"/>
                </a:cubicBezTo>
                <a:cubicBezTo>
                  <a:pt x="0" y="11"/>
                  <a:pt x="0" y="11"/>
                  <a:pt x="0" y="11"/>
                </a:cubicBezTo>
                <a:cubicBezTo>
                  <a:pt x="0" y="628"/>
                  <a:pt x="0" y="628"/>
                  <a:pt x="0" y="628"/>
                </a:cubicBezTo>
                <a:cubicBezTo>
                  <a:pt x="54" y="617"/>
                  <a:pt x="54" y="617"/>
                  <a:pt x="54" y="617"/>
                </a:cubicBezTo>
                <a:cubicBezTo>
                  <a:pt x="54" y="617"/>
                  <a:pt x="54" y="617"/>
                  <a:pt x="54" y="617"/>
                </a:cubicBezTo>
                <a:cubicBezTo>
                  <a:pt x="54" y="617"/>
                  <a:pt x="81" y="613"/>
                  <a:pt x="80" y="587"/>
                </a:cubicBezTo>
                <a:cubicBezTo>
                  <a:pt x="79" y="568"/>
                  <a:pt x="54" y="575"/>
                  <a:pt x="54" y="575"/>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8"/>
          <p:cNvSpPr>
            <a:spLocks/>
          </p:cNvSpPr>
          <p:nvPr/>
        </p:nvSpPr>
        <p:spPr bwMode="auto">
          <a:xfrm>
            <a:off x="3993076" y="2248485"/>
            <a:ext cx="2183166" cy="1811270"/>
          </a:xfrm>
          <a:custGeom>
            <a:avLst/>
            <a:gdLst>
              <a:gd name="T0" fmla="*/ 954 w 980"/>
              <a:gd name="T1" fmla="*/ 7 h 813"/>
              <a:gd name="T2" fmla="*/ 954 w 980"/>
              <a:gd name="T3" fmla="*/ 7 h 813"/>
              <a:gd name="T4" fmla="*/ 0 w 980"/>
              <a:gd name="T5" fmla="*/ 196 h 813"/>
              <a:gd name="T6" fmla="*/ 0 w 980"/>
              <a:gd name="T7" fmla="*/ 813 h 813"/>
              <a:gd name="T8" fmla="*/ 954 w 980"/>
              <a:gd name="T9" fmla="*/ 624 h 813"/>
              <a:gd name="T10" fmla="*/ 980 w 980"/>
              <a:gd name="T11" fmla="*/ 636 h 813"/>
              <a:gd name="T12" fmla="*/ 980 w 980"/>
              <a:gd name="T13" fmla="*/ 18 h 813"/>
              <a:gd name="T14" fmla="*/ 954 w 980"/>
              <a:gd name="T15" fmla="*/ 7 h 8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813">
                <a:moveTo>
                  <a:pt x="954" y="7"/>
                </a:moveTo>
                <a:cubicBezTo>
                  <a:pt x="954" y="7"/>
                  <a:pt x="954" y="7"/>
                  <a:pt x="954" y="7"/>
                </a:cubicBezTo>
                <a:cubicBezTo>
                  <a:pt x="0" y="196"/>
                  <a:pt x="0" y="196"/>
                  <a:pt x="0" y="196"/>
                </a:cubicBezTo>
                <a:cubicBezTo>
                  <a:pt x="0" y="813"/>
                  <a:pt x="0" y="813"/>
                  <a:pt x="0" y="813"/>
                </a:cubicBezTo>
                <a:cubicBezTo>
                  <a:pt x="954" y="624"/>
                  <a:pt x="954" y="624"/>
                  <a:pt x="954" y="624"/>
                </a:cubicBezTo>
                <a:cubicBezTo>
                  <a:pt x="954" y="624"/>
                  <a:pt x="979" y="617"/>
                  <a:pt x="980" y="636"/>
                </a:cubicBezTo>
                <a:cubicBezTo>
                  <a:pt x="980" y="18"/>
                  <a:pt x="980" y="18"/>
                  <a:pt x="980" y="18"/>
                </a:cubicBezTo>
                <a:cubicBezTo>
                  <a:pt x="979" y="0"/>
                  <a:pt x="954" y="7"/>
                  <a:pt x="954" y="7"/>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a:p>
        </p:txBody>
      </p:sp>
      <p:sp>
        <p:nvSpPr>
          <p:cNvPr id="7" name="Freeform 9"/>
          <p:cNvSpPr>
            <a:spLocks/>
          </p:cNvSpPr>
          <p:nvPr/>
        </p:nvSpPr>
        <p:spPr bwMode="auto">
          <a:xfrm>
            <a:off x="3993076" y="2347429"/>
            <a:ext cx="182504" cy="1399775"/>
          </a:xfrm>
          <a:custGeom>
            <a:avLst/>
            <a:gdLst>
              <a:gd name="T0" fmla="*/ 54 w 82"/>
              <a:gd name="T1" fmla="*/ 575 h 628"/>
              <a:gd name="T2" fmla="*/ 54 w 82"/>
              <a:gd name="T3" fmla="*/ 0 h 628"/>
              <a:gd name="T4" fmla="*/ 0 w 82"/>
              <a:gd name="T5" fmla="*/ 11 h 628"/>
              <a:gd name="T6" fmla="*/ 0 w 82"/>
              <a:gd name="T7" fmla="*/ 628 h 628"/>
              <a:gd name="T8" fmla="*/ 54 w 82"/>
              <a:gd name="T9" fmla="*/ 617 h 628"/>
              <a:gd name="T10" fmla="*/ 54 w 82"/>
              <a:gd name="T11" fmla="*/ 617 h 628"/>
              <a:gd name="T12" fmla="*/ 80 w 82"/>
              <a:gd name="T13" fmla="*/ 587 h 628"/>
              <a:gd name="T14" fmla="*/ 54 w 82"/>
              <a:gd name="T15" fmla="*/ 575 h 6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628">
                <a:moveTo>
                  <a:pt x="54" y="575"/>
                </a:moveTo>
                <a:cubicBezTo>
                  <a:pt x="54" y="0"/>
                  <a:pt x="54" y="0"/>
                  <a:pt x="54" y="0"/>
                </a:cubicBezTo>
                <a:cubicBezTo>
                  <a:pt x="0" y="11"/>
                  <a:pt x="0" y="11"/>
                  <a:pt x="0" y="11"/>
                </a:cubicBezTo>
                <a:cubicBezTo>
                  <a:pt x="0" y="628"/>
                  <a:pt x="0" y="628"/>
                  <a:pt x="0" y="628"/>
                </a:cubicBezTo>
                <a:cubicBezTo>
                  <a:pt x="54" y="617"/>
                  <a:pt x="54" y="617"/>
                  <a:pt x="54" y="617"/>
                </a:cubicBezTo>
                <a:cubicBezTo>
                  <a:pt x="54" y="617"/>
                  <a:pt x="54" y="617"/>
                  <a:pt x="54" y="617"/>
                </a:cubicBezTo>
                <a:cubicBezTo>
                  <a:pt x="54" y="617"/>
                  <a:pt x="82" y="613"/>
                  <a:pt x="80" y="587"/>
                </a:cubicBezTo>
                <a:cubicBezTo>
                  <a:pt x="79" y="568"/>
                  <a:pt x="54" y="575"/>
                  <a:pt x="54" y="575"/>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8" name="Freeform 10"/>
          <p:cNvSpPr>
            <a:spLocks/>
          </p:cNvSpPr>
          <p:nvPr/>
        </p:nvSpPr>
        <p:spPr bwMode="auto">
          <a:xfrm>
            <a:off x="1988971" y="2248485"/>
            <a:ext cx="2183166" cy="1811270"/>
          </a:xfrm>
          <a:custGeom>
            <a:avLst/>
            <a:gdLst>
              <a:gd name="T0" fmla="*/ 954 w 980"/>
              <a:gd name="T1" fmla="*/ 7 h 813"/>
              <a:gd name="T2" fmla="*/ 954 w 980"/>
              <a:gd name="T3" fmla="*/ 7 h 813"/>
              <a:gd name="T4" fmla="*/ 0 w 980"/>
              <a:gd name="T5" fmla="*/ 196 h 813"/>
              <a:gd name="T6" fmla="*/ 0 w 980"/>
              <a:gd name="T7" fmla="*/ 813 h 813"/>
              <a:gd name="T8" fmla="*/ 954 w 980"/>
              <a:gd name="T9" fmla="*/ 624 h 813"/>
              <a:gd name="T10" fmla="*/ 980 w 980"/>
              <a:gd name="T11" fmla="*/ 636 h 813"/>
              <a:gd name="T12" fmla="*/ 980 w 980"/>
              <a:gd name="T13" fmla="*/ 18 h 813"/>
              <a:gd name="T14" fmla="*/ 954 w 980"/>
              <a:gd name="T15" fmla="*/ 7 h 8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813">
                <a:moveTo>
                  <a:pt x="954" y="7"/>
                </a:moveTo>
                <a:cubicBezTo>
                  <a:pt x="954" y="7"/>
                  <a:pt x="954" y="7"/>
                  <a:pt x="954" y="7"/>
                </a:cubicBezTo>
                <a:cubicBezTo>
                  <a:pt x="0" y="196"/>
                  <a:pt x="0" y="196"/>
                  <a:pt x="0" y="196"/>
                </a:cubicBezTo>
                <a:cubicBezTo>
                  <a:pt x="0" y="813"/>
                  <a:pt x="0" y="813"/>
                  <a:pt x="0" y="813"/>
                </a:cubicBezTo>
                <a:cubicBezTo>
                  <a:pt x="954" y="624"/>
                  <a:pt x="954" y="624"/>
                  <a:pt x="954" y="624"/>
                </a:cubicBezTo>
                <a:cubicBezTo>
                  <a:pt x="954" y="624"/>
                  <a:pt x="979" y="617"/>
                  <a:pt x="980" y="636"/>
                </a:cubicBezTo>
                <a:cubicBezTo>
                  <a:pt x="980" y="18"/>
                  <a:pt x="980" y="18"/>
                  <a:pt x="980" y="18"/>
                </a:cubicBezTo>
                <a:cubicBezTo>
                  <a:pt x="979" y="0"/>
                  <a:pt x="954" y="7"/>
                  <a:pt x="954" y="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id-ID"/>
          </a:p>
        </p:txBody>
      </p:sp>
      <p:sp>
        <p:nvSpPr>
          <p:cNvPr id="9" name="Freeform 11"/>
          <p:cNvSpPr>
            <a:spLocks/>
          </p:cNvSpPr>
          <p:nvPr/>
        </p:nvSpPr>
        <p:spPr bwMode="auto">
          <a:xfrm>
            <a:off x="1988971" y="2356954"/>
            <a:ext cx="179061" cy="1399775"/>
          </a:xfrm>
          <a:custGeom>
            <a:avLst/>
            <a:gdLst>
              <a:gd name="T0" fmla="*/ 54 w 81"/>
              <a:gd name="T1" fmla="*/ 575 h 628"/>
              <a:gd name="T2" fmla="*/ 54 w 81"/>
              <a:gd name="T3" fmla="*/ 0 h 628"/>
              <a:gd name="T4" fmla="*/ 0 w 81"/>
              <a:gd name="T5" fmla="*/ 11 h 628"/>
              <a:gd name="T6" fmla="*/ 0 w 81"/>
              <a:gd name="T7" fmla="*/ 628 h 628"/>
              <a:gd name="T8" fmla="*/ 54 w 81"/>
              <a:gd name="T9" fmla="*/ 617 h 628"/>
              <a:gd name="T10" fmla="*/ 54 w 81"/>
              <a:gd name="T11" fmla="*/ 617 h 628"/>
              <a:gd name="T12" fmla="*/ 80 w 81"/>
              <a:gd name="T13" fmla="*/ 587 h 628"/>
              <a:gd name="T14" fmla="*/ 54 w 81"/>
              <a:gd name="T15" fmla="*/ 575 h 6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628">
                <a:moveTo>
                  <a:pt x="54" y="575"/>
                </a:moveTo>
                <a:cubicBezTo>
                  <a:pt x="54" y="0"/>
                  <a:pt x="54" y="0"/>
                  <a:pt x="54" y="0"/>
                </a:cubicBezTo>
                <a:cubicBezTo>
                  <a:pt x="0" y="11"/>
                  <a:pt x="0" y="11"/>
                  <a:pt x="0" y="11"/>
                </a:cubicBezTo>
                <a:cubicBezTo>
                  <a:pt x="0" y="628"/>
                  <a:pt x="0" y="628"/>
                  <a:pt x="0" y="628"/>
                </a:cubicBezTo>
                <a:cubicBezTo>
                  <a:pt x="54" y="617"/>
                  <a:pt x="54" y="617"/>
                  <a:pt x="54" y="617"/>
                </a:cubicBezTo>
                <a:cubicBezTo>
                  <a:pt x="54" y="617"/>
                  <a:pt x="54" y="617"/>
                  <a:pt x="54" y="617"/>
                </a:cubicBezTo>
                <a:cubicBezTo>
                  <a:pt x="54" y="617"/>
                  <a:pt x="81" y="613"/>
                  <a:pt x="80" y="587"/>
                </a:cubicBezTo>
                <a:cubicBezTo>
                  <a:pt x="79" y="568"/>
                  <a:pt x="54" y="575"/>
                  <a:pt x="54" y="575"/>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0" name="Freeform 12"/>
          <p:cNvSpPr>
            <a:spLocks/>
          </p:cNvSpPr>
          <p:nvPr/>
        </p:nvSpPr>
        <p:spPr bwMode="auto">
          <a:xfrm>
            <a:off x="-16855" y="2248485"/>
            <a:ext cx="2183166" cy="1811270"/>
          </a:xfrm>
          <a:custGeom>
            <a:avLst/>
            <a:gdLst>
              <a:gd name="T0" fmla="*/ 954 w 980"/>
              <a:gd name="T1" fmla="*/ 7 h 813"/>
              <a:gd name="T2" fmla="*/ 954 w 980"/>
              <a:gd name="T3" fmla="*/ 7 h 813"/>
              <a:gd name="T4" fmla="*/ 0 w 980"/>
              <a:gd name="T5" fmla="*/ 196 h 813"/>
              <a:gd name="T6" fmla="*/ 0 w 980"/>
              <a:gd name="T7" fmla="*/ 813 h 813"/>
              <a:gd name="T8" fmla="*/ 954 w 980"/>
              <a:gd name="T9" fmla="*/ 624 h 813"/>
              <a:gd name="T10" fmla="*/ 980 w 980"/>
              <a:gd name="T11" fmla="*/ 636 h 813"/>
              <a:gd name="T12" fmla="*/ 980 w 980"/>
              <a:gd name="T13" fmla="*/ 18 h 813"/>
              <a:gd name="T14" fmla="*/ 954 w 980"/>
              <a:gd name="T15" fmla="*/ 7 h 8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813">
                <a:moveTo>
                  <a:pt x="954" y="7"/>
                </a:moveTo>
                <a:cubicBezTo>
                  <a:pt x="954" y="7"/>
                  <a:pt x="954" y="7"/>
                  <a:pt x="954" y="7"/>
                </a:cubicBezTo>
                <a:cubicBezTo>
                  <a:pt x="0" y="196"/>
                  <a:pt x="0" y="196"/>
                  <a:pt x="0" y="196"/>
                </a:cubicBezTo>
                <a:cubicBezTo>
                  <a:pt x="0" y="813"/>
                  <a:pt x="0" y="813"/>
                  <a:pt x="0" y="813"/>
                </a:cubicBezTo>
                <a:cubicBezTo>
                  <a:pt x="954" y="624"/>
                  <a:pt x="954" y="624"/>
                  <a:pt x="954" y="624"/>
                </a:cubicBezTo>
                <a:cubicBezTo>
                  <a:pt x="954" y="624"/>
                  <a:pt x="979" y="617"/>
                  <a:pt x="980" y="636"/>
                </a:cubicBezTo>
                <a:cubicBezTo>
                  <a:pt x="980" y="18"/>
                  <a:pt x="980" y="18"/>
                  <a:pt x="980" y="18"/>
                </a:cubicBezTo>
                <a:cubicBezTo>
                  <a:pt x="979" y="0"/>
                  <a:pt x="954" y="7"/>
                  <a:pt x="954" y="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27" name="Group 344"/>
          <p:cNvGrpSpPr/>
          <p:nvPr/>
        </p:nvGrpSpPr>
        <p:grpSpPr>
          <a:xfrm>
            <a:off x="5997180" y="6203320"/>
            <a:ext cx="180783" cy="678367"/>
            <a:chOff x="5997180" y="6203320"/>
            <a:chExt cx="180783" cy="678367"/>
          </a:xfrm>
        </p:grpSpPr>
        <p:sp>
          <p:nvSpPr>
            <p:cNvPr id="11" name="Freeform 13"/>
            <p:cNvSpPr>
              <a:spLocks/>
            </p:cNvSpPr>
            <p:nvPr/>
          </p:nvSpPr>
          <p:spPr bwMode="auto">
            <a:xfrm>
              <a:off x="5997180" y="6203320"/>
              <a:ext cx="180783" cy="294418"/>
            </a:xfrm>
            <a:custGeom>
              <a:avLst/>
              <a:gdLst>
                <a:gd name="T0" fmla="*/ 54 w 81"/>
                <a:gd name="T1" fmla="*/ 79 h 132"/>
                <a:gd name="T2" fmla="*/ 54 w 81"/>
                <a:gd name="T3" fmla="*/ 0 h 132"/>
                <a:gd name="T4" fmla="*/ 0 w 81"/>
                <a:gd name="T5" fmla="*/ 11 h 132"/>
                <a:gd name="T6" fmla="*/ 0 w 81"/>
                <a:gd name="T7" fmla="*/ 132 h 132"/>
                <a:gd name="T8" fmla="*/ 54 w 81"/>
                <a:gd name="T9" fmla="*/ 121 h 132"/>
                <a:gd name="T10" fmla="*/ 54 w 81"/>
                <a:gd name="T11" fmla="*/ 121 h 132"/>
                <a:gd name="T12" fmla="*/ 80 w 81"/>
                <a:gd name="T13" fmla="*/ 91 h 132"/>
                <a:gd name="T14" fmla="*/ 54 w 81"/>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1" y="117"/>
                    <a:pt x="80" y="91"/>
                  </a:cubicBezTo>
                  <a:cubicBezTo>
                    <a:pt x="79" y="72"/>
                    <a:pt x="54" y="79"/>
                    <a:pt x="54" y="79"/>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7" name="Freeform 19"/>
            <p:cNvSpPr>
              <a:spLocks/>
            </p:cNvSpPr>
            <p:nvPr/>
          </p:nvSpPr>
          <p:spPr bwMode="auto">
            <a:xfrm>
              <a:off x="5997180" y="6587269"/>
              <a:ext cx="180783" cy="294418"/>
            </a:xfrm>
            <a:custGeom>
              <a:avLst/>
              <a:gdLst>
                <a:gd name="T0" fmla="*/ 54 w 81"/>
                <a:gd name="T1" fmla="*/ 79 h 132"/>
                <a:gd name="T2" fmla="*/ 54 w 81"/>
                <a:gd name="T3" fmla="*/ 0 h 132"/>
                <a:gd name="T4" fmla="*/ 0 w 81"/>
                <a:gd name="T5" fmla="*/ 11 h 132"/>
                <a:gd name="T6" fmla="*/ 0 w 81"/>
                <a:gd name="T7" fmla="*/ 132 h 132"/>
                <a:gd name="T8" fmla="*/ 54 w 81"/>
                <a:gd name="T9" fmla="*/ 121 h 132"/>
                <a:gd name="T10" fmla="*/ 54 w 81"/>
                <a:gd name="T11" fmla="*/ 121 h 132"/>
                <a:gd name="T12" fmla="*/ 80 w 81"/>
                <a:gd name="T13" fmla="*/ 91 h 132"/>
                <a:gd name="T14" fmla="*/ 54 w 81"/>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1" y="117"/>
                    <a:pt x="80" y="91"/>
                  </a:cubicBezTo>
                  <a:cubicBezTo>
                    <a:pt x="79" y="72"/>
                    <a:pt x="54" y="79"/>
                    <a:pt x="54" y="79"/>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28" name="Group 343"/>
          <p:cNvGrpSpPr/>
          <p:nvPr/>
        </p:nvGrpSpPr>
        <p:grpSpPr>
          <a:xfrm>
            <a:off x="3993076" y="6094851"/>
            <a:ext cx="2183166" cy="1089860"/>
            <a:chOff x="3993076" y="6094851"/>
            <a:chExt cx="2183166" cy="1089860"/>
          </a:xfrm>
        </p:grpSpPr>
        <p:sp>
          <p:nvSpPr>
            <p:cNvPr id="12" name="Freeform 14"/>
            <p:cNvSpPr>
              <a:spLocks/>
            </p:cNvSpPr>
            <p:nvPr/>
          </p:nvSpPr>
          <p:spPr bwMode="auto">
            <a:xfrm>
              <a:off x="3993076" y="6094851"/>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a:p>
          </p:txBody>
        </p:sp>
        <p:sp>
          <p:nvSpPr>
            <p:cNvPr id="18" name="Freeform 20"/>
            <p:cNvSpPr>
              <a:spLocks/>
            </p:cNvSpPr>
            <p:nvPr/>
          </p:nvSpPr>
          <p:spPr bwMode="auto">
            <a:xfrm>
              <a:off x="3993076" y="6478798"/>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29" name="Group 350"/>
          <p:cNvGrpSpPr/>
          <p:nvPr/>
        </p:nvGrpSpPr>
        <p:grpSpPr>
          <a:xfrm>
            <a:off x="3993076" y="6203320"/>
            <a:ext cx="182504" cy="678367"/>
            <a:chOff x="3993076" y="6203320"/>
            <a:chExt cx="182504" cy="678367"/>
          </a:xfrm>
        </p:grpSpPr>
        <p:sp>
          <p:nvSpPr>
            <p:cNvPr id="13" name="Freeform 15"/>
            <p:cNvSpPr>
              <a:spLocks/>
            </p:cNvSpPr>
            <p:nvPr/>
          </p:nvSpPr>
          <p:spPr bwMode="auto">
            <a:xfrm>
              <a:off x="3993076" y="6203320"/>
              <a:ext cx="182504" cy="294418"/>
            </a:xfrm>
            <a:custGeom>
              <a:avLst/>
              <a:gdLst>
                <a:gd name="T0" fmla="*/ 54 w 82"/>
                <a:gd name="T1" fmla="*/ 79 h 132"/>
                <a:gd name="T2" fmla="*/ 54 w 82"/>
                <a:gd name="T3" fmla="*/ 0 h 132"/>
                <a:gd name="T4" fmla="*/ 0 w 82"/>
                <a:gd name="T5" fmla="*/ 11 h 132"/>
                <a:gd name="T6" fmla="*/ 0 w 82"/>
                <a:gd name="T7" fmla="*/ 132 h 132"/>
                <a:gd name="T8" fmla="*/ 54 w 82"/>
                <a:gd name="T9" fmla="*/ 121 h 132"/>
                <a:gd name="T10" fmla="*/ 54 w 82"/>
                <a:gd name="T11" fmla="*/ 121 h 132"/>
                <a:gd name="T12" fmla="*/ 80 w 82"/>
                <a:gd name="T13" fmla="*/ 91 h 132"/>
                <a:gd name="T14" fmla="*/ 54 w 82"/>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2" y="117"/>
                    <a:pt x="80" y="91"/>
                  </a:cubicBezTo>
                  <a:cubicBezTo>
                    <a:pt x="79" y="72"/>
                    <a:pt x="54" y="79"/>
                    <a:pt x="54" y="79"/>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9" name="Freeform 21"/>
            <p:cNvSpPr>
              <a:spLocks/>
            </p:cNvSpPr>
            <p:nvPr/>
          </p:nvSpPr>
          <p:spPr bwMode="auto">
            <a:xfrm>
              <a:off x="3993076" y="6587269"/>
              <a:ext cx="182504" cy="294418"/>
            </a:xfrm>
            <a:custGeom>
              <a:avLst/>
              <a:gdLst>
                <a:gd name="T0" fmla="*/ 54 w 82"/>
                <a:gd name="T1" fmla="*/ 79 h 132"/>
                <a:gd name="T2" fmla="*/ 54 w 82"/>
                <a:gd name="T3" fmla="*/ 0 h 132"/>
                <a:gd name="T4" fmla="*/ 0 w 82"/>
                <a:gd name="T5" fmla="*/ 11 h 132"/>
                <a:gd name="T6" fmla="*/ 0 w 82"/>
                <a:gd name="T7" fmla="*/ 132 h 132"/>
                <a:gd name="T8" fmla="*/ 54 w 82"/>
                <a:gd name="T9" fmla="*/ 121 h 132"/>
                <a:gd name="T10" fmla="*/ 54 w 82"/>
                <a:gd name="T11" fmla="*/ 121 h 132"/>
                <a:gd name="T12" fmla="*/ 80 w 82"/>
                <a:gd name="T13" fmla="*/ 91 h 132"/>
                <a:gd name="T14" fmla="*/ 54 w 82"/>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2" y="117"/>
                    <a:pt x="80" y="91"/>
                  </a:cubicBezTo>
                  <a:cubicBezTo>
                    <a:pt x="79" y="72"/>
                    <a:pt x="54" y="79"/>
                    <a:pt x="54" y="79"/>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30" name="Group 349"/>
          <p:cNvGrpSpPr/>
          <p:nvPr/>
        </p:nvGrpSpPr>
        <p:grpSpPr>
          <a:xfrm>
            <a:off x="1988971" y="6094851"/>
            <a:ext cx="2183166" cy="1089860"/>
            <a:chOff x="1988971" y="6094851"/>
            <a:chExt cx="2183166" cy="1089860"/>
          </a:xfrm>
        </p:grpSpPr>
        <p:sp>
          <p:nvSpPr>
            <p:cNvPr id="14" name="Freeform 16"/>
            <p:cNvSpPr>
              <a:spLocks/>
            </p:cNvSpPr>
            <p:nvPr/>
          </p:nvSpPr>
          <p:spPr bwMode="auto">
            <a:xfrm>
              <a:off x="1988971" y="6094851"/>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id-ID"/>
            </a:p>
          </p:txBody>
        </p:sp>
        <p:sp>
          <p:nvSpPr>
            <p:cNvPr id="20" name="Freeform 22"/>
            <p:cNvSpPr>
              <a:spLocks/>
            </p:cNvSpPr>
            <p:nvPr/>
          </p:nvSpPr>
          <p:spPr bwMode="auto">
            <a:xfrm>
              <a:off x="1988971" y="6478798"/>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31" name="Group 348"/>
          <p:cNvGrpSpPr/>
          <p:nvPr/>
        </p:nvGrpSpPr>
        <p:grpSpPr>
          <a:xfrm>
            <a:off x="1988971" y="6203320"/>
            <a:ext cx="179061" cy="678367"/>
            <a:chOff x="1988971" y="6203320"/>
            <a:chExt cx="179061" cy="678367"/>
          </a:xfrm>
        </p:grpSpPr>
        <p:sp>
          <p:nvSpPr>
            <p:cNvPr id="15" name="Freeform 17"/>
            <p:cNvSpPr>
              <a:spLocks/>
            </p:cNvSpPr>
            <p:nvPr/>
          </p:nvSpPr>
          <p:spPr bwMode="auto">
            <a:xfrm>
              <a:off x="1988971" y="6203320"/>
              <a:ext cx="179061" cy="294418"/>
            </a:xfrm>
            <a:custGeom>
              <a:avLst/>
              <a:gdLst>
                <a:gd name="T0" fmla="*/ 54 w 81"/>
                <a:gd name="T1" fmla="*/ 79 h 132"/>
                <a:gd name="T2" fmla="*/ 54 w 81"/>
                <a:gd name="T3" fmla="*/ 0 h 132"/>
                <a:gd name="T4" fmla="*/ 0 w 81"/>
                <a:gd name="T5" fmla="*/ 11 h 132"/>
                <a:gd name="T6" fmla="*/ 0 w 81"/>
                <a:gd name="T7" fmla="*/ 132 h 132"/>
                <a:gd name="T8" fmla="*/ 54 w 81"/>
                <a:gd name="T9" fmla="*/ 121 h 132"/>
                <a:gd name="T10" fmla="*/ 54 w 81"/>
                <a:gd name="T11" fmla="*/ 121 h 132"/>
                <a:gd name="T12" fmla="*/ 80 w 81"/>
                <a:gd name="T13" fmla="*/ 91 h 132"/>
                <a:gd name="T14" fmla="*/ 54 w 81"/>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1" y="117"/>
                    <a:pt x="80" y="91"/>
                  </a:cubicBezTo>
                  <a:cubicBezTo>
                    <a:pt x="79" y="72"/>
                    <a:pt x="54" y="79"/>
                    <a:pt x="54" y="79"/>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1" name="Freeform 23"/>
            <p:cNvSpPr>
              <a:spLocks/>
            </p:cNvSpPr>
            <p:nvPr/>
          </p:nvSpPr>
          <p:spPr bwMode="auto">
            <a:xfrm>
              <a:off x="1988971" y="6587269"/>
              <a:ext cx="179061" cy="294418"/>
            </a:xfrm>
            <a:custGeom>
              <a:avLst/>
              <a:gdLst>
                <a:gd name="T0" fmla="*/ 54 w 81"/>
                <a:gd name="T1" fmla="*/ 79 h 132"/>
                <a:gd name="T2" fmla="*/ 54 w 81"/>
                <a:gd name="T3" fmla="*/ 0 h 132"/>
                <a:gd name="T4" fmla="*/ 0 w 81"/>
                <a:gd name="T5" fmla="*/ 11 h 132"/>
                <a:gd name="T6" fmla="*/ 0 w 81"/>
                <a:gd name="T7" fmla="*/ 132 h 132"/>
                <a:gd name="T8" fmla="*/ 54 w 81"/>
                <a:gd name="T9" fmla="*/ 121 h 132"/>
                <a:gd name="T10" fmla="*/ 54 w 81"/>
                <a:gd name="T11" fmla="*/ 121 h 132"/>
                <a:gd name="T12" fmla="*/ 80 w 81"/>
                <a:gd name="T13" fmla="*/ 91 h 132"/>
                <a:gd name="T14" fmla="*/ 54 w 81"/>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1" y="117"/>
                    <a:pt x="80" y="91"/>
                  </a:cubicBezTo>
                  <a:cubicBezTo>
                    <a:pt x="79" y="72"/>
                    <a:pt x="54" y="79"/>
                    <a:pt x="54" y="79"/>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227" name="Group 347"/>
          <p:cNvGrpSpPr/>
          <p:nvPr/>
        </p:nvGrpSpPr>
        <p:grpSpPr>
          <a:xfrm>
            <a:off x="-16855" y="6094851"/>
            <a:ext cx="2183166" cy="1089860"/>
            <a:chOff x="-16855" y="6094851"/>
            <a:chExt cx="2183166" cy="1089860"/>
          </a:xfrm>
        </p:grpSpPr>
        <p:sp>
          <p:nvSpPr>
            <p:cNvPr id="16" name="Freeform 18"/>
            <p:cNvSpPr>
              <a:spLocks/>
            </p:cNvSpPr>
            <p:nvPr/>
          </p:nvSpPr>
          <p:spPr bwMode="auto">
            <a:xfrm>
              <a:off x="-16855" y="6094851"/>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sp>
          <p:nvSpPr>
            <p:cNvPr id="22" name="Freeform 24"/>
            <p:cNvSpPr>
              <a:spLocks/>
            </p:cNvSpPr>
            <p:nvPr/>
          </p:nvSpPr>
          <p:spPr bwMode="auto">
            <a:xfrm>
              <a:off x="-16855" y="6478798"/>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grpSp>
      <p:sp>
        <p:nvSpPr>
          <p:cNvPr id="256" name="Rectangle 255"/>
          <p:cNvSpPr/>
          <p:nvPr/>
        </p:nvSpPr>
        <p:spPr>
          <a:xfrm>
            <a:off x="101600" y="4381788"/>
            <a:ext cx="1805060" cy="1015663"/>
          </a:xfrm>
          <a:prstGeom prst="rect">
            <a:avLst/>
          </a:prstGeom>
        </p:spPr>
        <p:txBody>
          <a:bodyPr wrap="square">
            <a:spAutoFit/>
          </a:bodyPr>
          <a:lstStyle/>
          <a:p>
            <a:r>
              <a:rPr lang="en-US" sz="2000" dirty="0">
                <a:solidFill>
                  <a:schemeClr val="tx1">
                    <a:lumMod val="65000"/>
                    <a:lumOff val="35000"/>
                  </a:schemeClr>
                </a:solidFill>
              </a:rPr>
              <a:t>must be well compacted and leveled</a:t>
            </a:r>
            <a:endParaRPr lang="id-ID" sz="2000" dirty="0">
              <a:solidFill>
                <a:schemeClr val="tx1">
                  <a:lumMod val="65000"/>
                  <a:lumOff val="35000"/>
                </a:schemeClr>
              </a:solidFill>
            </a:endParaRPr>
          </a:p>
        </p:txBody>
      </p:sp>
      <p:sp>
        <p:nvSpPr>
          <p:cNvPr id="197" name="TextBox 196"/>
          <p:cNvSpPr txBox="1"/>
          <p:nvPr/>
        </p:nvSpPr>
        <p:spPr>
          <a:xfrm rot="21016727">
            <a:off x="165100" y="2783246"/>
            <a:ext cx="1765300" cy="769441"/>
          </a:xfrm>
          <a:prstGeom prst="rect">
            <a:avLst/>
          </a:prstGeom>
          <a:noFill/>
        </p:spPr>
        <p:txBody>
          <a:bodyPr wrap="square" rtlCol="0">
            <a:spAutoFit/>
          </a:bodyPr>
          <a:lstStyle/>
          <a:p>
            <a:pPr algn="ctr"/>
            <a:r>
              <a:rPr lang="en-US" sz="2200" b="1" dirty="0">
                <a:solidFill>
                  <a:schemeClr val="bg1"/>
                </a:solidFill>
              </a:rPr>
              <a:t>BACKFILLED SOIL</a:t>
            </a:r>
          </a:p>
        </p:txBody>
      </p:sp>
      <p:sp>
        <p:nvSpPr>
          <p:cNvPr id="198" name="TextBox 197"/>
          <p:cNvSpPr txBox="1"/>
          <p:nvPr/>
        </p:nvSpPr>
        <p:spPr>
          <a:xfrm rot="21016727">
            <a:off x="2235200" y="2745147"/>
            <a:ext cx="1765300" cy="769441"/>
          </a:xfrm>
          <a:prstGeom prst="rect">
            <a:avLst/>
          </a:prstGeom>
          <a:noFill/>
        </p:spPr>
        <p:txBody>
          <a:bodyPr wrap="square" rtlCol="0">
            <a:spAutoFit/>
          </a:bodyPr>
          <a:lstStyle/>
          <a:p>
            <a:pPr algn="ctr"/>
            <a:r>
              <a:rPr lang="en-US" sz="2200" b="1" dirty="0">
                <a:solidFill>
                  <a:schemeClr val="bg1"/>
                </a:solidFill>
              </a:rPr>
              <a:t>MUD &amp; SOFT SOIL</a:t>
            </a:r>
          </a:p>
        </p:txBody>
      </p:sp>
      <p:sp>
        <p:nvSpPr>
          <p:cNvPr id="199" name="Rectangle 198"/>
          <p:cNvSpPr/>
          <p:nvPr/>
        </p:nvSpPr>
        <p:spPr>
          <a:xfrm>
            <a:off x="2134746" y="4305588"/>
            <a:ext cx="1805060" cy="1631216"/>
          </a:xfrm>
          <a:prstGeom prst="rect">
            <a:avLst/>
          </a:prstGeom>
        </p:spPr>
        <p:txBody>
          <a:bodyPr wrap="square">
            <a:spAutoFit/>
          </a:bodyPr>
          <a:lstStyle/>
          <a:p>
            <a:r>
              <a:rPr lang="en-US" sz="2000" dirty="0">
                <a:solidFill>
                  <a:srgbClr val="595959"/>
                </a:solidFill>
              </a:rPr>
              <a:t>replace with compacted gravel or crushed stone </a:t>
            </a:r>
            <a:endParaRPr lang="id-ID" sz="2000" dirty="0">
              <a:solidFill>
                <a:srgbClr val="595959"/>
              </a:solidFill>
            </a:endParaRPr>
          </a:p>
        </p:txBody>
      </p:sp>
      <p:sp>
        <p:nvSpPr>
          <p:cNvPr id="200" name="TextBox 199"/>
          <p:cNvSpPr txBox="1"/>
          <p:nvPr/>
        </p:nvSpPr>
        <p:spPr>
          <a:xfrm rot="21016727">
            <a:off x="3974918" y="2799560"/>
            <a:ext cx="2351189" cy="430887"/>
          </a:xfrm>
          <a:prstGeom prst="rect">
            <a:avLst/>
          </a:prstGeom>
          <a:noFill/>
        </p:spPr>
        <p:txBody>
          <a:bodyPr wrap="square" rtlCol="0">
            <a:spAutoFit/>
          </a:bodyPr>
          <a:lstStyle/>
          <a:p>
            <a:pPr algn="ctr"/>
            <a:r>
              <a:rPr lang="en-US" sz="2200" b="1" dirty="0">
                <a:solidFill>
                  <a:schemeClr val="bg1"/>
                </a:solidFill>
              </a:rPr>
              <a:t>EMBANKMENT</a:t>
            </a:r>
          </a:p>
        </p:txBody>
      </p:sp>
      <p:sp>
        <p:nvSpPr>
          <p:cNvPr id="201" name="Rectangle 200"/>
          <p:cNvSpPr/>
          <p:nvPr/>
        </p:nvSpPr>
        <p:spPr>
          <a:xfrm>
            <a:off x="4065146" y="4242088"/>
            <a:ext cx="1992754" cy="1938992"/>
          </a:xfrm>
          <a:prstGeom prst="rect">
            <a:avLst/>
          </a:prstGeom>
        </p:spPr>
        <p:txBody>
          <a:bodyPr wrap="square">
            <a:spAutoFit/>
          </a:bodyPr>
          <a:lstStyle/>
          <a:p>
            <a:r>
              <a:rPr lang="en-US" sz="1950" dirty="0">
                <a:solidFill>
                  <a:srgbClr val="595959"/>
                </a:solidFill>
              </a:rPr>
              <a:t>set scaffold far enough back to avoid settlement or failure of the embankment</a:t>
            </a:r>
          </a:p>
        </p:txBody>
      </p:sp>
      <p:sp>
        <p:nvSpPr>
          <p:cNvPr id="202" name="TextBox 201"/>
          <p:cNvSpPr txBox="1"/>
          <p:nvPr/>
        </p:nvSpPr>
        <p:spPr>
          <a:xfrm rot="21016727">
            <a:off x="5956118" y="2706482"/>
            <a:ext cx="2351189" cy="769441"/>
          </a:xfrm>
          <a:prstGeom prst="rect">
            <a:avLst/>
          </a:prstGeom>
          <a:noFill/>
        </p:spPr>
        <p:txBody>
          <a:bodyPr wrap="square" rtlCol="0">
            <a:spAutoFit/>
          </a:bodyPr>
          <a:lstStyle/>
          <a:p>
            <a:pPr algn="ctr"/>
            <a:r>
              <a:rPr lang="en-US" sz="2200" b="1" dirty="0">
                <a:solidFill>
                  <a:schemeClr val="bg1"/>
                </a:solidFill>
              </a:rPr>
              <a:t>FROZEN OR THAWING SOIL</a:t>
            </a:r>
          </a:p>
        </p:txBody>
      </p:sp>
      <p:sp>
        <p:nvSpPr>
          <p:cNvPr id="203" name="TextBox 202"/>
          <p:cNvSpPr txBox="1"/>
          <p:nvPr/>
        </p:nvSpPr>
        <p:spPr>
          <a:xfrm rot="21016727">
            <a:off x="8000819" y="2757282"/>
            <a:ext cx="2351189" cy="769441"/>
          </a:xfrm>
          <a:prstGeom prst="rect">
            <a:avLst/>
          </a:prstGeom>
          <a:noFill/>
        </p:spPr>
        <p:txBody>
          <a:bodyPr wrap="square" rtlCol="0">
            <a:spAutoFit/>
          </a:bodyPr>
          <a:lstStyle/>
          <a:p>
            <a:pPr algn="ctr"/>
            <a:r>
              <a:rPr lang="en-US" sz="2200" b="1" dirty="0">
                <a:solidFill>
                  <a:schemeClr val="bg1"/>
                </a:solidFill>
              </a:rPr>
              <a:t>SLOPED GROUND</a:t>
            </a:r>
          </a:p>
        </p:txBody>
      </p:sp>
      <p:sp>
        <p:nvSpPr>
          <p:cNvPr id="223" name="TextBox 222"/>
          <p:cNvSpPr txBox="1"/>
          <p:nvPr/>
        </p:nvSpPr>
        <p:spPr>
          <a:xfrm rot="21016727">
            <a:off x="10007419" y="2901158"/>
            <a:ext cx="2351189" cy="430887"/>
          </a:xfrm>
          <a:prstGeom prst="rect">
            <a:avLst/>
          </a:prstGeom>
          <a:noFill/>
        </p:spPr>
        <p:txBody>
          <a:bodyPr wrap="square" rtlCol="0">
            <a:spAutoFit/>
          </a:bodyPr>
          <a:lstStyle/>
          <a:p>
            <a:pPr algn="ctr"/>
            <a:r>
              <a:rPr lang="en-US" sz="2200" b="1" dirty="0">
                <a:solidFill>
                  <a:schemeClr val="bg1"/>
                </a:solidFill>
              </a:rPr>
              <a:t>EXCAVATIONS</a:t>
            </a:r>
          </a:p>
        </p:txBody>
      </p:sp>
      <p:sp>
        <p:nvSpPr>
          <p:cNvPr id="233" name="Rectangle 232"/>
          <p:cNvSpPr/>
          <p:nvPr/>
        </p:nvSpPr>
        <p:spPr>
          <a:xfrm>
            <a:off x="6122546" y="4064288"/>
            <a:ext cx="1992754" cy="2246769"/>
          </a:xfrm>
          <a:prstGeom prst="rect">
            <a:avLst/>
          </a:prstGeom>
        </p:spPr>
        <p:txBody>
          <a:bodyPr wrap="square">
            <a:spAutoFit/>
          </a:bodyPr>
          <a:lstStyle/>
          <a:p>
            <a:r>
              <a:rPr lang="en-US" sz="1950" dirty="0">
                <a:solidFill>
                  <a:srgbClr val="595959"/>
                </a:solidFill>
              </a:rPr>
              <a:t>excavate &amp; replace with compacted material and use large sills</a:t>
            </a:r>
          </a:p>
          <a:p>
            <a:r>
              <a:rPr lang="en-US" sz="1950" dirty="0">
                <a:solidFill>
                  <a:srgbClr val="595959"/>
                </a:solidFill>
              </a:rPr>
              <a:t>to distribute load</a:t>
            </a:r>
          </a:p>
        </p:txBody>
      </p:sp>
      <p:sp>
        <p:nvSpPr>
          <p:cNvPr id="237" name="Rectangle 236"/>
          <p:cNvSpPr/>
          <p:nvPr/>
        </p:nvSpPr>
        <p:spPr>
          <a:xfrm>
            <a:off x="8052946" y="4165888"/>
            <a:ext cx="1992754" cy="1938992"/>
          </a:xfrm>
          <a:prstGeom prst="rect">
            <a:avLst/>
          </a:prstGeom>
        </p:spPr>
        <p:txBody>
          <a:bodyPr wrap="square">
            <a:spAutoFit/>
          </a:bodyPr>
          <a:lstStyle/>
          <a:p>
            <a:r>
              <a:rPr lang="en-US" sz="1950" dirty="0">
                <a:solidFill>
                  <a:srgbClr val="595959"/>
                </a:solidFill>
              </a:rPr>
              <a:t>excavate and level sill area by cutting ‘steps’18in (450mm) into the soil</a:t>
            </a:r>
          </a:p>
        </p:txBody>
      </p:sp>
      <p:sp>
        <p:nvSpPr>
          <p:cNvPr id="243" name="Rectangle 242"/>
          <p:cNvSpPr/>
          <p:nvPr/>
        </p:nvSpPr>
        <p:spPr>
          <a:xfrm>
            <a:off x="10148446" y="3975388"/>
            <a:ext cx="1992754" cy="2246769"/>
          </a:xfrm>
          <a:prstGeom prst="rect">
            <a:avLst/>
          </a:prstGeom>
        </p:spPr>
        <p:txBody>
          <a:bodyPr wrap="square">
            <a:spAutoFit/>
          </a:bodyPr>
          <a:lstStyle/>
          <a:p>
            <a:r>
              <a:rPr lang="en-US" sz="1950" dirty="0">
                <a:solidFill>
                  <a:srgbClr val="595959"/>
                </a:solidFill>
              </a:rPr>
              <a:t>distance from  edge of sill to edge of the bank must be at least equal to the height of the bank</a:t>
            </a:r>
          </a:p>
        </p:txBody>
      </p:sp>
    </p:spTree>
    <p:extLst>
      <p:ext uri="{BB962C8B-B14F-4D97-AF65-F5344CB8AC3E}">
        <p14:creationId xmlns:p14="http://schemas.microsoft.com/office/powerpoint/2010/main" val="13270231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76"/>
                                        </p:tgtEl>
                                        <p:attrNameLst>
                                          <p:attrName>style.visibility</p:attrName>
                                        </p:attrNameLst>
                                      </p:cBhvr>
                                      <p:to>
                                        <p:strVal val="visible"/>
                                      </p:to>
                                    </p:set>
                                    <p:animEffect transition="in" filter="fade">
                                      <p:cBhvr>
                                        <p:cTn id="7" dur="500"/>
                                        <p:tgtEl>
                                          <p:spTgt spid="376"/>
                                        </p:tgtEl>
                                      </p:cBhvr>
                                    </p:animEffect>
                                    <p:anim calcmode="lin" valueType="num">
                                      <p:cBhvr>
                                        <p:cTn id="8" dur="500" fill="hold"/>
                                        <p:tgtEl>
                                          <p:spTgt spid="376"/>
                                        </p:tgtEl>
                                        <p:attrNameLst>
                                          <p:attrName>ppt_x</p:attrName>
                                        </p:attrNameLst>
                                      </p:cBhvr>
                                      <p:tavLst>
                                        <p:tav tm="0">
                                          <p:val>
                                            <p:strVal val="#ppt_x"/>
                                          </p:val>
                                        </p:tav>
                                        <p:tav tm="100000">
                                          <p:val>
                                            <p:strVal val="#ppt_x"/>
                                          </p:val>
                                        </p:tav>
                                      </p:tavLst>
                                    </p:anim>
                                    <p:anim calcmode="lin" valueType="num">
                                      <p:cBhvr>
                                        <p:cTn id="9" dur="500" fill="hold"/>
                                        <p:tgtEl>
                                          <p:spTgt spid="37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accel="50000" decel="50000" fill="hold" grpId="0" nodeType="clickEffect">
                                  <p:stCondLst>
                                    <p:cond delay="0"/>
                                  </p:stCondLst>
                                  <p:childTnLst>
                                    <p:set>
                                      <p:cBhvr>
                                        <p:cTn id="21" dur="1" fill="hold">
                                          <p:stCondLst>
                                            <p:cond delay="0"/>
                                          </p:stCondLst>
                                        </p:cTn>
                                        <p:tgtEl>
                                          <p:spTgt spid="256"/>
                                        </p:tgtEl>
                                        <p:attrNameLst>
                                          <p:attrName>style.visibility</p:attrName>
                                        </p:attrNameLst>
                                      </p:cBhvr>
                                      <p:to>
                                        <p:strVal val="visible"/>
                                      </p:to>
                                    </p:set>
                                    <p:anim calcmode="lin" valueType="num">
                                      <p:cBhvr additive="base">
                                        <p:cTn id="22" dur="500" fill="hold"/>
                                        <p:tgtEl>
                                          <p:spTgt spid="256"/>
                                        </p:tgtEl>
                                        <p:attrNameLst>
                                          <p:attrName>ppt_x</p:attrName>
                                        </p:attrNameLst>
                                      </p:cBhvr>
                                      <p:tavLst>
                                        <p:tav tm="0">
                                          <p:val>
                                            <p:strVal val="0-#ppt_w/2"/>
                                          </p:val>
                                        </p:tav>
                                        <p:tav tm="100000">
                                          <p:val>
                                            <p:strVal val="#ppt_x"/>
                                          </p:val>
                                        </p:tav>
                                      </p:tavLst>
                                    </p:anim>
                                    <p:anim calcmode="lin" valueType="num">
                                      <p:cBhvr additive="base">
                                        <p:cTn id="23" dur="500" fill="hold"/>
                                        <p:tgtEl>
                                          <p:spTgt spid="256"/>
                                        </p:tgtEl>
                                        <p:attrNameLst>
                                          <p:attrName>ppt_y</p:attrName>
                                        </p:attrNameLst>
                                      </p:cBhvr>
                                      <p:tavLst>
                                        <p:tav tm="0">
                                          <p:val>
                                            <p:strVal val="#ppt_y"/>
                                          </p:val>
                                        </p:tav>
                                        <p:tav tm="100000">
                                          <p:val>
                                            <p:strVal val="#ppt_y"/>
                                          </p:val>
                                        </p:tav>
                                      </p:tavLst>
                                    </p:anim>
                                  </p:childTnLst>
                                </p:cTn>
                              </p:par>
                              <p:par>
                                <p:cTn id="24" presetID="22" presetClass="entr" presetSubtype="8" fill="hold" nodeType="withEffect">
                                  <p:stCondLst>
                                    <p:cond delay="0"/>
                                  </p:stCondLst>
                                  <p:childTnLst>
                                    <p:set>
                                      <p:cBhvr>
                                        <p:cTn id="25" dur="1" fill="hold">
                                          <p:stCondLst>
                                            <p:cond delay="0"/>
                                          </p:stCondLst>
                                        </p:cTn>
                                        <p:tgtEl>
                                          <p:spTgt spid="227"/>
                                        </p:tgtEl>
                                        <p:attrNameLst>
                                          <p:attrName>style.visibility</p:attrName>
                                        </p:attrNameLst>
                                      </p:cBhvr>
                                      <p:to>
                                        <p:strVal val="visible"/>
                                      </p:to>
                                    </p:set>
                                    <p:animEffect transition="in" filter="wipe(left)">
                                      <p:cBhvr>
                                        <p:cTn id="26" dur="500"/>
                                        <p:tgtEl>
                                          <p:spTgt spid="227"/>
                                        </p:tgtEl>
                                      </p:cBhvr>
                                    </p:animEffect>
                                  </p:childTnLst>
                                </p:cTn>
                              </p:par>
                              <p:par>
                                <p:cTn id="27" presetID="10" presetClass="entr" presetSubtype="0" fill="hold" nodeType="withEffect">
                                  <p:stCondLst>
                                    <p:cond delay="0"/>
                                  </p:stCondLst>
                                  <p:childTnLst>
                                    <p:set>
                                      <p:cBhvr>
                                        <p:cTn id="28" dur="1" fill="hold">
                                          <p:stCondLst>
                                            <p:cond delay="0"/>
                                          </p:stCondLst>
                                        </p:cTn>
                                        <p:tgtEl>
                                          <p:spTgt spid="126"/>
                                        </p:tgtEl>
                                        <p:attrNameLst>
                                          <p:attrName>style.visibility</p:attrName>
                                        </p:attrNameLst>
                                      </p:cBhvr>
                                      <p:to>
                                        <p:strVal val="visible"/>
                                      </p:to>
                                    </p:set>
                                    <p:animEffect transition="in" filter="fade">
                                      <p:cBhvr>
                                        <p:cTn id="29" dur="500"/>
                                        <p:tgtEl>
                                          <p:spTgt spid="126"/>
                                        </p:tgtEl>
                                      </p:cBhvr>
                                    </p:animEffect>
                                  </p:childTnLst>
                                </p:cTn>
                              </p:par>
                            </p:childTnLst>
                          </p:cTn>
                        </p:par>
                        <p:par>
                          <p:cTn id="30" fill="hold">
                            <p:stCondLst>
                              <p:cond delay="500"/>
                            </p:stCondLst>
                            <p:childTnLst>
                              <p:par>
                                <p:cTn id="31" presetID="22" presetClass="entr" presetSubtype="2"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right)">
                                      <p:cBhvr>
                                        <p:cTn id="33" dur="500"/>
                                        <p:tgtEl>
                                          <p:spTgt spid="9"/>
                                        </p:tgtEl>
                                      </p:cBhvr>
                                    </p:animEffect>
                                  </p:childTnLst>
                                </p:cTn>
                              </p:par>
                              <p:par>
                                <p:cTn id="34" presetID="22" presetClass="entr" presetSubtype="2"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right)">
                                      <p:cBhvr>
                                        <p:cTn id="36" dur="500"/>
                                        <p:tgtEl>
                                          <p:spTgt spid="31"/>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accel="50000" decel="50000" fill="hold" grpId="0" nodeType="clickEffect">
                                  <p:stCondLst>
                                    <p:cond delay="0"/>
                                  </p:stCondLst>
                                  <p:childTnLst>
                                    <p:set>
                                      <p:cBhvr>
                                        <p:cTn id="44" dur="1" fill="hold">
                                          <p:stCondLst>
                                            <p:cond delay="0"/>
                                          </p:stCondLst>
                                        </p:cTn>
                                        <p:tgtEl>
                                          <p:spTgt spid="199"/>
                                        </p:tgtEl>
                                        <p:attrNameLst>
                                          <p:attrName>style.visibility</p:attrName>
                                        </p:attrNameLst>
                                      </p:cBhvr>
                                      <p:to>
                                        <p:strVal val="visible"/>
                                      </p:to>
                                    </p:set>
                                    <p:anim calcmode="lin" valueType="num">
                                      <p:cBhvr additive="base">
                                        <p:cTn id="45" dur="500" fill="hold"/>
                                        <p:tgtEl>
                                          <p:spTgt spid="199"/>
                                        </p:tgtEl>
                                        <p:attrNameLst>
                                          <p:attrName>ppt_x</p:attrName>
                                        </p:attrNameLst>
                                      </p:cBhvr>
                                      <p:tavLst>
                                        <p:tav tm="0">
                                          <p:val>
                                            <p:strVal val="0-#ppt_w/2"/>
                                          </p:val>
                                        </p:tav>
                                        <p:tav tm="100000">
                                          <p:val>
                                            <p:strVal val="#ppt_x"/>
                                          </p:val>
                                        </p:tav>
                                      </p:tavLst>
                                    </p:anim>
                                    <p:anim calcmode="lin" valueType="num">
                                      <p:cBhvr additive="base">
                                        <p:cTn id="46" dur="500" fill="hold"/>
                                        <p:tgtEl>
                                          <p:spTgt spid="199"/>
                                        </p:tgtEl>
                                        <p:attrNameLst>
                                          <p:attrName>ppt_y</p:attrName>
                                        </p:attrNameLst>
                                      </p:cBhvr>
                                      <p:tavLst>
                                        <p:tav tm="0">
                                          <p:val>
                                            <p:strVal val="#ppt_y"/>
                                          </p:val>
                                        </p:tav>
                                        <p:tav tm="100000">
                                          <p:val>
                                            <p:strVal val="#ppt_y"/>
                                          </p:val>
                                        </p:tav>
                                      </p:tavLst>
                                    </p:anim>
                                  </p:childTnLst>
                                </p:cTn>
                              </p:par>
                              <p:par>
                                <p:cTn id="47" presetID="22" presetClass="entr" presetSubtype="8"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left)">
                                      <p:cBhvr>
                                        <p:cTn id="49" dur="500"/>
                                        <p:tgtEl>
                                          <p:spTgt spid="30"/>
                                        </p:tgtEl>
                                      </p:cBhvr>
                                    </p:animEffect>
                                  </p:childTnLst>
                                </p:cTn>
                              </p:par>
                              <p:par>
                                <p:cTn id="50" presetID="10" presetClass="entr" presetSubtype="0" fill="hold" nodeType="withEffect">
                                  <p:stCondLst>
                                    <p:cond delay="0"/>
                                  </p:stCondLst>
                                  <p:childTnLst>
                                    <p:set>
                                      <p:cBhvr>
                                        <p:cTn id="51" dur="1" fill="hold">
                                          <p:stCondLst>
                                            <p:cond delay="0"/>
                                          </p:stCondLst>
                                        </p:cTn>
                                        <p:tgtEl>
                                          <p:spTgt spid="127"/>
                                        </p:tgtEl>
                                        <p:attrNameLst>
                                          <p:attrName>style.visibility</p:attrName>
                                        </p:attrNameLst>
                                      </p:cBhvr>
                                      <p:to>
                                        <p:strVal val="visible"/>
                                      </p:to>
                                    </p:set>
                                    <p:animEffect transition="in" filter="fade">
                                      <p:cBhvr>
                                        <p:cTn id="52" dur="500"/>
                                        <p:tgtEl>
                                          <p:spTgt spid="127"/>
                                        </p:tgtEl>
                                      </p:cBhvr>
                                    </p:animEffect>
                                  </p:childTnLst>
                                </p:cTn>
                              </p:par>
                            </p:childTnLst>
                          </p:cTn>
                        </p:par>
                        <p:par>
                          <p:cTn id="53" fill="hold">
                            <p:stCondLst>
                              <p:cond delay="500"/>
                            </p:stCondLst>
                            <p:childTnLst>
                              <p:par>
                                <p:cTn id="54" presetID="22" presetClass="entr" presetSubtype="2" fill="hold" grpId="0" nodeType="after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right)">
                                      <p:cBhvr>
                                        <p:cTn id="56" dur="500"/>
                                        <p:tgtEl>
                                          <p:spTgt spid="7"/>
                                        </p:tgtEl>
                                      </p:cBhvr>
                                    </p:animEffect>
                                  </p:childTnLst>
                                </p:cTn>
                              </p:par>
                              <p:par>
                                <p:cTn id="57" presetID="22" presetClass="entr" presetSubtype="2" fill="hold"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wipe(right)">
                                      <p:cBhvr>
                                        <p:cTn id="59" dur="500"/>
                                        <p:tgtEl>
                                          <p:spTgt spid="29"/>
                                        </p:tgtEl>
                                      </p:cBhvr>
                                    </p:animEffect>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wipe(left)">
                                      <p:cBhvr>
                                        <p:cTn id="63" dur="500"/>
                                        <p:tgtEl>
                                          <p:spTgt spid="6"/>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8" accel="50000" decel="50000" fill="hold" grpId="0" nodeType="clickEffect">
                                  <p:stCondLst>
                                    <p:cond delay="0"/>
                                  </p:stCondLst>
                                  <p:childTnLst>
                                    <p:set>
                                      <p:cBhvr>
                                        <p:cTn id="67" dur="1" fill="hold">
                                          <p:stCondLst>
                                            <p:cond delay="0"/>
                                          </p:stCondLst>
                                        </p:cTn>
                                        <p:tgtEl>
                                          <p:spTgt spid="201"/>
                                        </p:tgtEl>
                                        <p:attrNameLst>
                                          <p:attrName>style.visibility</p:attrName>
                                        </p:attrNameLst>
                                      </p:cBhvr>
                                      <p:to>
                                        <p:strVal val="visible"/>
                                      </p:to>
                                    </p:set>
                                    <p:anim calcmode="lin" valueType="num">
                                      <p:cBhvr additive="base">
                                        <p:cTn id="68" dur="500" fill="hold"/>
                                        <p:tgtEl>
                                          <p:spTgt spid="201"/>
                                        </p:tgtEl>
                                        <p:attrNameLst>
                                          <p:attrName>ppt_x</p:attrName>
                                        </p:attrNameLst>
                                      </p:cBhvr>
                                      <p:tavLst>
                                        <p:tav tm="0">
                                          <p:val>
                                            <p:strVal val="0-#ppt_w/2"/>
                                          </p:val>
                                        </p:tav>
                                        <p:tav tm="100000">
                                          <p:val>
                                            <p:strVal val="#ppt_x"/>
                                          </p:val>
                                        </p:tav>
                                      </p:tavLst>
                                    </p:anim>
                                    <p:anim calcmode="lin" valueType="num">
                                      <p:cBhvr additive="base">
                                        <p:cTn id="69" dur="500" fill="hold"/>
                                        <p:tgtEl>
                                          <p:spTgt spid="201"/>
                                        </p:tgtEl>
                                        <p:attrNameLst>
                                          <p:attrName>ppt_y</p:attrName>
                                        </p:attrNameLst>
                                      </p:cBhvr>
                                      <p:tavLst>
                                        <p:tav tm="0">
                                          <p:val>
                                            <p:strVal val="#ppt_y"/>
                                          </p:val>
                                        </p:tav>
                                        <p:tav tm="100000">
                                          <p:val>
                                            <p:strVal val="#ppt_y"/>
                                          </p:val>
                                        </p:tav>
                                      </p:tavLst>
                                    </p:anim>
                                  </p:childTnLst>
                                </p:cTn>
                              </p:par>
                              <p:par>
                                <p:cTn id="70" presetID="22" presetClass="entr" presetSubtype="8" fill="hold" nodeType="with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wipe(left)">
                                      <p:cBhvr>
                                        <p:cTn id="72" dur="500"/>
                                        <p:tgtEl>
                                          <p:spTgt spid="28"/>
                                        </p:tgtEl>
                                      </p:cBhvr>
                                    </p:animEffect>
                                  </p:childTnLst>
                                </p:cTn>
                              </p:par>
                              <p:par>
                                <p:cTn id="73" presetID="10" presetClass="entr" presetSubtype="0" fill="hold" nodeType="withEffect">
                                  <p:stCondLst>
                                    <p:cond delay="0"/>
                                  </p:stCondLst>
                                  <p:childTnLst>
                                    <p:set>
                                      <p:cBhvr>
                                        <p:cTn id="74" dur="1" fill="hold">
                                          <p:stCondLst>
                                            <p:cond delay="0"/>
                                          </p:stCondLst>
                                        </p:cTn>
                                        <p:tgtEl>
                                          <p:spTgt spid="128"/>
                                        </p:tgtEl>
                                        <p:attrNameLst>
                                          <p:attrName>style.visibility</p:attrName>
                                        </p:attrNameLst>
                                      </p:cBhvr>
                                      <p:to>
                                        <p:strVal val="visible"/>
                                      </p:to>
                                    </p:set>
                                    <p:animEffect transition="in" filter="fade">
                                      <p:cBhvr>
                                        <p:cTn id="75" dur="500"/>
                                        <p:tgtEl>
                                          <p:spTgt spid="128"/>
                                        </p:tgtEl>
                                      </p:cBhvr>
                                    </p:animEffect>
                                  </p:childTnLst>
                                </p:cTn>
                              </p:par>
                            </p:childTnLst>
                          </p:cTn>
                        </p:par>
                        <p:par>
                          <p:cTn id="76" fill="hold">
                            <p:stCondLst>
                              <p:cond delay="500"/>
                            </p:stCondLst>
                            <p:childTnLst>
                              <p:par>
                                <p:cTn id="77" presetID="22" presetClass="entr" presetSubtype="2" fill="hold" grpId="0" nodeType="after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wipe(right)">
                                      <p:cBhvr>
                                        <p:cTn id="79" dur="500"/>
                                        <p:tgtEl>
                                          <p:spTgt spid="5"/>
                                        </p:tgtEl>
                                      </p:cBhvr>
                                    </p:animEffect>
                                  </p:childTnLst>
                                </p:cTn>
                              </p:par>
                              <p:par>
                                <p:cTn id="80" presetID="22" presetClass="entr" presetSubtype="2" fill="hold" nodeType="with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wipe(right)">
                                      <p:cBhvr>
                                        <p:cTn id="82" dur="500"/>
                                        <p:tgtEl>
                                          <p:spTgt spid="27"/>
                                        </p:tgtEl>
                                      </p:cBhvr>
                                    </p:animEffect>
                                  </p:childTnLst>
                                </p:cTn>
                              </p:par>
                            </p:childTnLst>
                          </p:cTn>
                        </p:par>
                        <p:par>
                          <p:cTn id="83" fill="hold">
                            <p:stCondLst>
                              <p:cond delay="1000"/>
                            </p:stCondLst>
                            <p:childTnLst>
                              <p:par>
                                <p:cTn id="84" presetID="22" presetClass="entr" presetSubtype="8" fill="hold" grpId="0" nodeType="afterEffect">
                                  <p:stCondLst>
                                    <p:cond delay="0"/>
                                  </p:stCondLst>
                                  <p:childTnLst>
                                    <p:set>
                                      <p:cBhvr>
                                        <p:cTn id="85" dur="1" fill="hold">
                                          <p:stCondLst>
                                            <p:cond delay="0"/>
                                          </p:stCondLst>
                                        </p:cTn>
                                        <p:tgtEl>
                                          <p:spTgt spid="210"/>
                                        </p:tgtEl>
                                        <p:attrNameLst>
                                          <p:attrName>style.visibility</p:attrName>
                                        </p:attrNameLst>
                                      </p:cBhvr>
                                      <p:to>
                                        <p:strVal val="visible"/>
                                      </p:to>
                                    </p:set>
                                    <p:animEffect transition="in" filter="wipe(left)">
                                      <p:cBhvr>
                                        <p:cTn id="86" dur="500"/>
                                        <p:tgtEl>
                                          <p:spTgt spid="210"/>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8" accel="50000" decel="50000" fill="hold" grpId="0" nodeType="clickEffect">
                                  <p:stCondLst>
                                    <p:cond delay="0"/>
                                  </p:stCondLst>
                                  <p:childTnLst>
                                    <p:set>
                                      <p:cBhvr>
                                        <p:cTn id="90" dur="1" fill="hold">
                                          <p:stCondLst>
                                            <p:cond delay="0"/>
                                          </p:stCondLst>
                                        </p:cTn>
                                        <p:tgtEl>
                                          <p:spTgt spid="233"/>
                                        </p:tgtEl>
                                        <p:attrNameLst>
                                          <p:attrName>style.visibility</p:attrName>
                                        </p:attrNameLst>
                                      </p:cBhvr>
                                      <p:to>
                                        <p:strVal val="visible"/>
                                      </p:to>
                                    </p:set>
                                    <p:anim calcmode="lin" valueType="num">
                                      <p:cBhvr additive="base">
                                        <p:cTn id="91" dur="500" fill="hold"/>
                                        <p:tgtEl>
                                          <p:spTgt spid="233"/>
                                        </p:tgtEl>
                                        <p:attrNameLst>
                                          <p:attrName>ppt_x</p:attrName>
                                        </p:attrNameLst>
                                      </p:cBhvr>
                                      <p:tavLst>
                                        <p:tav tm="0">
                                          <p:val>
                                            <p:strVal val="0-#ppt_w/2"/>
                                          </p:val>
                                        </p:tav>
                                        <p:tav tm="100000">
                                          <p:val>
                                            <p:strVal val="#ppt_x"/>
                                          </p:val>
                                        </p:tav>
                                      </p:tavLst>
                                    </p:anim>
                                    <p:anim calcmode="lin" valueType="num">
                                      <p:cBhvr additive="base">
                                        <p:cTn id="92" dur="500" fill="hold"/>
                                        <p:tgtEl>
                                          <p:spTgt spid="233"/>
                                        </p:tgtEl>
                                        <p:attrNameLst>
                                          <p:attrName>ppt_y</p:attrName>
                                        </p:attrNameLst>
                                      </p:cBhvr>
                                      <p:tavLst>
                                        <p:tav tm="0">
                                          <p:val>
                                            <p:strVal val="#ppt_y"/>
                                          </p:val>
                                        </p:tav>
                                        <p:tav tm="100000">
                                          <p:val>
                                            <p:strVal val="#ppt_y"/>
                                          </p:val>
                                        </p:tav>
                                      </p:tavLst>
                                    </p:anim>
                                  </p:childTnLst>
                                </p:cTn>
                              </p:par>
                              <p:par>
                                <p:cTn id="93" presetID="22" presetClass="entr" presetSubtype="8" fill="hold" nodeType="withEffect">
                                  <p:stCondLst>
                                    <p:cond delay="0"/>
                                  </p:stCondLst>
                                  <p:childTnLst>
                                    <p:set>
                                      <p:cBhvr>
                                        <p:cTn id="94" dur="1" fill="hold">
                                          <p:stCondLst>
                                            <p:cond delay="0"/>
                                          </p:stCondLst>
                                        </p:cTn>
                                        <p:tgtEl>
                                          <p:spTgt spid="26"/>
                                        </p:tgtEl>
                                        <p:attrNameLst>
                                          <p:attrName>style.visibility</p:attrName>
                                        </p:attrNameLst>
                                      </p:cBhvr>
                                      <p:to>
                                        <p:strVal val="visible"/>
                                      </p:to>
                                    </p:set>
                                    <p:animEffect transition="in" filter="wipe(left)">
                                      <p:cBhvr>
                                        <p:cTn id="95" dur="500"/>
                                        <p:tgtEl>
                                          <p:spTgt spid="26"/>
                                        </p:tgtEl>
                                      </p:cBhvr>
                                    </p:animEffect>
                                  </p:childTnLst>
                                </p:cTn>
                              </p:par>
                              <p:par>
                                <p:cTn id="96" presetID="10" presetClass="entr" presetSubtype="0" fill="hold" nodeType="withEffect">
                                  <p:stCondLst>
                                    <p:cond delay="0"/>
                                  </p:stCondLst>
                                  <p:childTnLst>
                                    <p:set>
                                      <p:cBhvr>
                                        <p:cTn id="97" dur="1" fill="hold">
                                          <p:stCondLst>
                                            <p:cond delay="0"/>
                                          </p:stCondLst>
                                        </p:cTn>
                                        <p:tgtEl>
                                          <p:spTgt spid="224"/>
                                        </p:tgtEl>
                                        <p:attrNameLst>
                                          <p:attrName>style.visibility</p:attrName>
                                        </p:attrNameLst>
                                      </p:cBhvr>
                                      <p:to>
                                        <p:strVal val="visible"/>
                                      </p:to>
                                    </p:set>
                                    <p:animEffect transition="in" filter="fade">
                                      <p:cBhvr>
                                        <p:cTn id="98" dur="500"/>
                                        <p:tgtEl>
                                          <p:spTgt spid="224"/>
                                        </p:tgtEl>
                                      </p:cBhvr>
                                    </p:animEffect>
                                  </p:childTnLst>
                                </p:cTn>
                              </p:par>
                            </p:childTnLst>
                          </p:cTn>
                        </p:par>
                        <p:par>
                          <p:cTn id="99" fill="hold">
                            <p:stCondLst>
                              <p:cond delay="500"/>
                            </p:stCondLst>
                            <p:childTnLst>
                              <p:par>
                                <p:cTn id="100" presetID="22" presetClass="entr" presetSubtype="2" fill="hold" grpId="0" nodeType="afterEffect">
                                  <p:stCondLst>
                                    <p:cond delay="0"/>
                                  </p:stCondLst>
                                  <p:childTnLst>
                                    <p:set>
                                      <p:cBhvr>
                                        <p:cTn id="101" dur="1" fill="hold">
                                          <p:stCondLst>
                                            <p:cond delay="0"/>
                                          </p:stCondLst>
                                        </p:cTn>
                                        <p:tgtEl>
                                          <p:spTgt spid="209"/>
                                        </p:tgtEl>
                                        <p:attrNameLst>
                                          <p:attrName>style.visibility</p:attrName>
                                        </p:attrNameLst>
                                      </p:cBhvr>
                                      <p:to>
                                        <p:strVal val="visible"/>
                                      </p:to>
                                    </p:set>
                                    <p:animEffect transition="in" filter="wipe(right)">
                                      <p:cBhvr>
                                        <p:cTn id="102" dur="500"/>
                                        <p:tgtEl>
                                          <p:spTgt spid="209"/>
                                        </p:tgtEl>
                                      </p:cBhvr>
                                    </p:animEffect>
                                  </p:childTnLst>
                                </p:cTn>
                              </p:par>
                              <p:par>
                                <p:cTn id="103" presetID="22" presetClass="entr" presetSubtype="2" fill="hold" nodeType="withEffect">
                                  <p:stCondLst>
                                    <p:cond delay="0"/>
                                  </p:stCondLst>
                                  <p:childTnLst>
                                    <p:set>
                                      <p:cBhvr>
                                        <p:cTn id="104" dur="1" fill="hold">
                                          <p:stCondLst>
                                            <p:cond delay="0"/>
                                          </p:stCondLst>
                                        </p:cTn>
                                        <p:tgtEl>
                                          <p:spTgt spid="25"/>
                                        </p:tgtEl>
                                        <p:attrNameLst>
                                          <p:attrName>style.visibility</p:attrName>
                                        </p:attrNameLst>
                                      </p:cBhvr>
                                      <p:to>
                                        <p:strVal val="visible"/>
                                      </p:to>
                                    </p:set>
                                    <p:animEffect transition="in" filter="wipe(right)">
                                      <p:cBhvr>
                                        <p:cTn id="105" dur="500"/>
                                        <p:tgtEl>
                                          <p:spTgt spid="25"/>
                                        </p:tgtEl>
                                      </p:cBhvr>
                                    </p:animEffect>
                                  </p:childTnLst>
                                </p:cTn>
                              </p:par>
                            </p:childTnLst>
                          </p:cTn>
                        </p:par>
                        <p:par>
                          <p:cTn id="106" fill="hold">
                            <p:stCondLst>
                              <p:cond delay="1000"/>
                            </p:stCondLst>
                            <p:childTnLst>
                              <p:par>
                                <p:cTn id="107" presetID="22" presetClass="entr" presetSubtype="8" fill="hold" grpId="0" nodeType="afterEffect">
                                  <p:stCondLst>
                                    <p:cond delay="0"/>
                                  </p:stCondLst>
                                  <p:childTnLst>
                                    <p:set>
                                      <p:cBhvr>
                                        <p:cTn id="108" dur="1" fill="hold">
                                          <p:stCondLst>
                                            <p:cond delay="0"/>
                                          </p:stCondLst>
                                        </p:cTn>
                                        <p:tgtEl>
                                          <p:spTgt spid="208"/>
                                        </p:tgtEl>
                                        <p:attrNameLst>
                                          <p:attrName>style.visibility</p:attrName>
                                        </p:attrNameLst>
                                      </p:cBhvr>
                                      <p:to>
                                        <p:strVal val="visible"/>
                                      </p:to>
                                    </p:set>
                                    <p:animEffect transition="in" filter="wipe(left)">
                                      <p:cBhvr>
                                        <p:cTn id="109" dur="500"/>
                                        <p:tgtEl>
                                          <p:spTgt spid="208"/>
                                        </p:tgtEl>
                                      </p:cBhvr>
                                    </p:animEffect>
                                  </p:childTnLst>
                                </p:cTn>
                              </p:par>
                            </p:childTnLst>
                          </p:cTn>
                        </p:par>
                      </p:childTnLst>
                    </p:cTn>
                  </p:par>
                  <p:par>
                    <p:cTn id="110" fill="hold">
                      <p:stCondLst>
                        <p:cond delay="indefinite"/>
                      </p:stCondLst>
                      <p:childTnLst>
                        <p:par>
                          <p:cTn id="111" fill="hold">
                            <p:stCondLst>
                              <p:cond delay="0"/>
                            </p:stCondLst>
                            <p:childTnLst>
                              <p:par>
                                <p:cTn id="112" presetID="2" presetClass="entr" presetSubtype="8" accel="50000" decel="50000" fill="hold" grpId="0" nodeType="clickEffect">
                                  <p:stCondLst>
                                    <p:cond delay="0"/>
                                  </p:stCondLst>
                                  <p:childTnLst>
                                    <p:set>
                                      <p:cBhvr>
                                        <p:cTn id="113" dur="1" fill="hold">
                                          <p:stCondLst>
                                            <p:cond delay="0"/>
                                          </p:stCondLst>
                                        </p:cTn>
                                        <p:tgtEl>
                                          <p:spTgt spid="237"/>
                                        </p:tgtEl>
                                        <p:attrNameLst>
                                          <p:attrName>style.visibility</p:attrName>
                                        </p:attrNameLst>
                                      </p:cBhvr>
                                      <p:to>
                                        <p:strVal val="visible"/>
                                      </p:to>
                                    </p:set>
                                    <p:anim calcmode="lin" valueType="num">
                                      <p:cBhvr additive="base">
                                        <p:cTn id="114" dur="500" fill="hold"/>
                                        <p:tgtEl>
                                          <p:spTgt spid="237"/>
                                        </p:tgtEl>
                                        <p:attrNameLst>
                                          <p:attrName>ppt_x</p:attrName>
                                        </p:attrNameLst>
                                      </p:cBhvr>
                                      <p:tavLst>
                                        <p:tav tm="0">
                                          <p:val>
                                            <p:strVal val="0-#ppt_w/2"/>
                                          </p:val>
                                        </p:tav>
                                        <p:tav tm="100000">
                                          <p:val>
                                            <p:strVal val="#ppt_x"/>
                                          </p:val>
                                        </p:tav>
                                      </p:tavLst>
                                    </p:anim>
                                    <p:anim calcmode="lin" valueType="num">
                                      <p:cBhvr additive="base">
                                        <p:cTn id="115" dur="500" fill="hold"/>
                                        <p:tgtEl>
                                          <p:spTgt spid="237"/>
                                        </p:tgtEl>
                                        <p:attrNameLst>
                                          <p:attrName>ppt_y</p:attrName>
                                        </p:attrNameLst>
                                      </p:cBhvr>
                                      <p:tavLst>
                                        <p:tav tm="0">
                                          <p:val>
                                            <p:strVal val="#ppt_y"/>
                                          </p:val>
                                        </p:tav>
                                        <p:tav tm="100000">
                                          <p:val>
                                            <p:strVal val="#ppt_y"/>
                                          </p:val>
                                        </p:tav>
                                      </p:tavLst>
                                    </p:anim>
                                  </p:childTnLst>
                                </p:cTn>
                              </p:par>
                              <p:par>
                                <p:cTn id="116" presetID="22" presetClass="entr" presetSubtype="8" fill="hold" nodeType="withEffect">
                                  <p:stCondLst>
                                    <p:cond delay="0"/>
                                  </p:stCondLst>
                                  <p:childTnLst>
                                    <p:set>
                                      <p:cBhvr>
                                        <p:cTn id="117" dur="1" fill="hold">
                                          <p:stCondLst>
                                            <p:cond delay="0"/>
                                          </p:stCondLst>
                                        </p:cTn>
                                        <p:tgtEl>
                                          <p:spTgt spid="24"/>
                                        </p:tgtEl>
                                        <p:attrNameLst>
                                          <p:attrName>style.visibility</p:attrName>
                                        </p:attrNameLst>
                                      </p:cBhvr>
                                      <p:to>
                                        <p:strVal val="visible"/>
                                      </p:to>
                                    </p:set>
                                    <p:animEffect transition="in" filter="wipe(left)">
                                      <p:cBhvr>
                                        <p:cTn id="118" dur="500"/>
                                        <p:tgtEl>
                                          <p:spTgt spid="24"/>
                                        </p:tgtEl>
                                      </p:cBhvr>
                                    </p:animEffect>
                                  </p:childTnLst>
                                </p:cTn>
                              </p:par>
                              <p:par>
                                <p:cTn id="119" presetID="10" presetClass="entr" presetSubtype="0" fill="hold" nodeType="withEffect">
                                  <p:stCondLst>
                                    <p:cond delay="0"/>
                                  </p:stCondLst>
                                  <p:childTnLst>
                                    <p:set>
                                      <p:cBhvr>
                                        <p:cTn id="120" dur="1" fill="hold">
                                          <p:stCondLst>
                                            <p:cond delay="0"/>
                                          </p:stCondLst>
                                        </p:cTn>
                                        <p:tgtEl>
                                          <p:spTgt spid="226"/>
                                        </p:tgtEl>
                                        <p:attrNameLst>
                                          <p:attrName>style.visibility</p:attrName>
                                        </p:attrNameLst>
                                      </p:cBhvr>
                                      <p:to>
                                        <p:strVal val="visible"/>
                                      </p:to>
                                    </p:set>
                                    <p:animEffect transition="in" filter="fade">
                                      <p:cBhvr>
                                        <p:cTn id="121" dur="500"/>
                                        <p:tgtEl>
                                          <p:spTgt spid="226"/>
                                        </p:tgtEl>
                                      </p:cBhvr>
                                    </p:animEffect>
                                  </p:childTnLst>
                                </p:cTn>
                              </p:par>
                            </p:childTnLst>
                          </p:cTn>
                        </p:par>
                        <p:par>
                          <p:cTn id="122" fill="hold">
                            <p:stCondLst>
                              <p:cond delay="500"/>
                            </p:stCondLst>
                            <p:childTnLst>
                              <p:par>
                                <p:cTn id="123" presetID="22" presetClass="entr" presetSubtype="2" fill="hold" grpId="0" nodeType="afterEffect">
                                  <p:stCondLst>
                                    <p:cond delay="0"/>
                                  </p:stCondLst>
                                  <p:childTnLst>
                                    <p:set>
                                      <p:cBhvr>
                                        <p:cTn id="124" dur="1" fill="hold">
                                          <p:stCondLst>
                                            <p:cond delay="0"/>
                                          </p:stCondLst>
                                        </p:cTn>
                                        <p:tgtEl>
                                          <p:spTgt spid="207"/>
                                        </p:tgtEl>
                                        <p:attrNameLst>
                                          <p:attrName>style.visibility</p:attrName>
                                        </p:attrNameLst>
                                      </p:cBhvr>
                                      <p:to>
                                        <p:strVal val="visible"/>
                                      </p:to>
                                    </p:set>
                                    <p:animEffect transition="in" filter="wipe(right)">
                                      <p:cBhvr>
                                        <p:cTn id="125" dur="500"/>
                                        <p:tgtEl>
                                          <p:spTgt spid="207"/>
                                        </p:tgtEl>
                                      </p:cBhvr>
                                    </p:animEffect>
                                  </p:childTnLst>
                                </p:cTn>
                              </p:par>
                              <p:par>
                                <p:cTn id="126" presetID="22" presetClass="entr" presetSubtype="2" fill="hold" nodeType="withEffect">
                                  <p:stCondLst>
                                    <p:cond delay="0"/>
                                  </p:stCondLst>
                                  <p:childTnLst>
                                    <p:set>
                                      <p:cBhvr>
                                        <p:cTn id="127" dur="1" fill="hold">
                                          <p:stCondLst>
                                            <p:cond delay="0"/>
                                          </p:stCondLst>
                                        </p:cTn>
                                        <p:tgtEl>
                                          <p:spTgt spid="4"/>
                                        </p:tgtEl>
                                        <p:attrNameLst>
                                          <p:attrName>style.visibility</p:attrName>
                                        </p:attrNameLst>
                                      </p:cBhvr>
                                      <p:to>
                                        <p:strVal val="visible"/>
                                      </p:to>
                                    </p:set>
                                    <p:animEffect transition="in" filter="wipe(right)">
                                      <p:cBhvr>
                                        <p:cTn id="128" dur="500"/>
                                        <p:tgtEl>
                                          <p:spTgt spid="4"/>
                                        </p:tgtEl>
                                      </p:cBhvr>
                                    </p:animEffect>
                                  </p:childTnLst>
                                </p:cTn>
                              </p:par>
                            </p:childTnLst>
                          </p:cTn>
                        </p:par>
                        <p:par>
                          <p:cTn id="129" fill="hold">
                            <p:stCondLst>
                              <p:cond delay="1000"/>
                            </p:stCondLst>
                            <p:childTnLst>
                              <p:par>
                                <p:cTn id="130" presetID="22" presetClass="entr" presetSubtype="8" fill="hold" grpId="0" nodeType="afterEffect">
                                  <p:stCondLst>
                                    <p:cond delay="0"/>
                                  </p:stCondLst>
                                  <p:childTnLst>
                                    <p:set>
                                      <p:cBhvr>
                                        <p:cTn id="131" dur="1" fill="hold">
                                          <p:stCondLst>
                                            <p:cond delay="0"/>
                                          </p:stCondLst>
                                        </p:cTn>
                                        <p:tgtEl>
                                          <p:spTgt spid="206"/>
                                        </p:tgtEl>
                                        <p:attrNameLst>
                                          <p:attrName>style.visibility</p:attrName>
                                        </p:attrNameLst>
                                      </p:cBhvr>
                                      <p:to>
                                        <p:strVal val="visible"/>
                                      </p:to>
                                    </p:set>
                                    <p:animEffect transition="in" filter="wipe(left)">
                                      <p:cBhvr>
                                        <p:cTn id="132" dur="500"/>
                                        <p:tgtEl>
                                          <p:spTgt spid="206"/>
                                        </p:tgtEl>
                                      </p:cBhvr>
                                    </p:animEffect>
                                  </p:childTnLst>
                                </p:cTn>
                              </p:par>
                            </p:childTnLst>
                          </p:cTn>
                        </p:par>
                      </p:childTnLst>
                    </p:cTn>
                  </p:par>
                  <p:par>
                    <p:cTn id="133" fill="hold">
                      <p:stCondLst>
                        <p:cond delay="indefinite"/>
                      </p:stCondLst>
                      <p:childTnLst>
                        <p:par>
                          <p:cTn id="134" fill="hold">
                            <p:stCondLst>
                              <p:cond delay="0"/>
                            </p:stCondLst>
                            <p:childTnLst>
                              <p:par>
                                <p:cTn id="135" presetID="2" presetClass="entr" presetSubtype="8" accel="50000" decel="50000" fill="hold" grpId="0" nodeType="clickEffect">
                                  <p:stCondLst>
                                    <p:cond delay="0"/>
                                  </p:stCondLst>
                                  <p:childTnLst>
                                    <p:set>
                                      <p:cBhvr>
                                        <p:cTn id="136" dur="1" fill="hold">
                                          <p:stCondLst>
                                            <p:cond delay="0"/>
                                          </p:stCondLst>
                                        </p:cTn>
                                        <p:tgtEl>
                                          <p:spTgt spid="243"/>
                                        </p:tgtEl>
                                        <p:attrNameLst>
                                          <p:attrName>style.visibility</p:attrName>
                                        </p:attrNameLst>
                                      </p:cBhvr>
                                      <p:to>
                                        <p:strVal val="visible"/>
                                      </p:to>
                                    </p:set>
                                    <p:anim calcmode="lin" valueType="num">
                                      <p:cBhvr additive="base">
                                        <p:cTn id="137" dur="500" fill="hold"/>
                                        <p:tgtEl>
                                          <p:spTgt spid="243"/>
                                        </p:tgtEl>
                                        <p:attrNameLst>
                                          <p:attrName>ppt_x</p:attrName>
                                        </p:attrNameLst>
                                      </p:cBhvr>
                                      <p:tavLst>
                                        <p:tav tm="0">
                                          <p:val>
                                            <p:strVal val="0-#ppt_w/2"/>
                                          </p:val>
                                        </p:tav>
                                        <p:tav tm="100000">
                                          <p:val>
                                            <p:strVal val="#ppt_x"/>
                                          </p:val>
                                        </p:tav>
                                      </p:tavLst>
                                    </p:anim>
                                    <p:anim calcmode="lin" valueType="num">
                                      <p:cBhvr additive="base">
                                        <p:cTn id="138" dur="500" fill="hold"/>
                                        <p:tgtEl>
                                          <p:spTgt spid="243"/>
                                        </p:tgtEl>
                                        <p:attrNameLst>
                                          <p:attrName>ppt_y</p:attrName>
                                        </p:attrNameLst>
                                      </p:cBhvr>
                                      <p:tavLst>
                                        <p:tav tm="0">
                                          <p:val>
                                            <p:strVal val="#ppt_y"/>
                                          </p:val>
                                        </p:tav>
                                        <p:tav tm="100000">
                                          <p:val>
                                            <p:strVal val="#ppt_y"/>
                                          </p:val>
                                        </p:tav>
                                      </p:tavLst>
                                    </p:anim>
                                  </p:childTnLst>
                                </p:cTn>
                              </p:par>
                              <p:par>
                                <p:cTn id="139" presetID="10" presetClass="entr" presetSubtype="0" fill="hold" nodeType="withEffect">
                                  <p:stCondLst>
                                    <p:cond delay="0"/>
                                  </p:stCondLst>
                                  <p:childTnLst>
                                    <p:set>
                                      <p:cBhvr>
                                        <p:cTn id="140" dur="1" fill="hold">
                                          <p:stCondLst>
                                            <p:cond delay="0"/>
                                          </p:stCondLst>
                                        </p:cTn>
                                        <p:tgtEl>
                                          <p:spTgt spid="225"/>
                                        </p:tgtEl>
                                        <p:attrNameLst>
                                          <p:attrName>style.visibility</p:attrName>
                                        </p:attrNameLst>
                                      </p:cBhvr>
                                      <p:to>
                                        <p:strVal val="visible"/>
                                      </p:to>
                                    </p:set>
                                    <p:animEffect transition="in" filter="fade">
                                      <p:cBhvr>
                                        <p:cTn id="141" dur="500"/>
                                        <p:tgtEl>
                                          <p:spTgt spid="225"/>
                                        </p:tgtEl>
                                      </p:cBhvr>
                                    </p:animEffect>
                                  </p:childTnLst>
                                </p:cTn>
                              </p:par>
                            </p:childTnLst>
                          </p:cTn>
                        </p:par>
                        <p:par>
                          <p:cTn id="142" fill="hold">
                            <p:stCondLst>
                              <p:cond delay="500"/>
                            </p:stCondLst>
                            <p:childTnLst>
                              <p:par>
                                <p:cTn id="143" presetID="22" presetClass="entr" presetSubtype="2" fill="hold" grpId="0" nodeType="afterEffect">
                                  <p:stCondLst>
                                    <p:cond delay="0"/>
                                  </p:stCondLst>
                                  <p:childTnLst>
                                    <p:set>
                                      <p:cBhvr>
                                        <p:cTn id="144" dur="1" fill="hold">
                                          <p:stCondLst>
                                            <p:cond delay="0"/>
                                          </p:stCondLst>
                                        </p:cTn>
                                        <p:tgtEl>
                                          <p:spTgt spid="205"/>
                                        </p:tgtEl>
                                        <p:attrNameLst>
                                          <p:attrName>style.visibility</p:attrName>
                                        </p:attrNameLst>
                                      </p:cBhvr>
                                      <p:to>
                                        <p:strVal val="visible"/>
                                      </p:to>
                                    </p:set>
                                    <p:animEffect transition="in" filter="wipe(right)">
                                      <p:cBhvr>
                                        <p:cTn id="145" dur="500"/>
                                        <p:tgtEl>
                                          <p:spTgt spid="205"/>
                                        </p:tgtEl>
                                      </p:cBhvr>
                                    </p:animEffect>
                                  </p:childTnLst>
                                </p:cTn>
                              </p:par>
                              <p:par>
                                <p:cTn id="146" presetID="22" presetClass="entr" presetSubtype="2" fill="hold" nodeType="withEffect">
                                  <p:stCondLst>
                                    <p:cond delay="0"/>
                                  </p:stCondLst>
                                  <p:childTnLst>
                                    <p:set>
                                      <p:cBhvr>
                                        <p:cTn id="147" dur="1" fill="hold">
                                          <p:stCondLst>
                                            <p:cond delay="0"/>
                                          </p:stCondLst>
                                        </p:cTn>
                                        <p:tgtEl>
                                          <p:spTgt spid="2"/>
                                        </p:tgtEl>
                                        <p:attrNameLst>
                                          <p:attrName>style.visibility</p:attrName>
                                        </p:attrNameLst>
                                      </p:cBhvr>
                                      <p:to>
                                        <p:strVal val="visible"/>
                                      </p:to>
                                    </p:set>
                                    <p:animEffect transition="in" filter="wipe(right)">
                                      <p:cBhvr>
                                        <p:cTn id="14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 grpId="0" animBg="1"/>
      <p:bldP spid="206" grpId="0" animBg="1"/>
      <p:bldP spid="207" grpId="0" animBg="1"/>
      <p:bldP spid="208" grpId="0" animBg="1"/>
      <p:bldP spid="209" grpId="0" animBg="1"/>
      <p:bldP spid="210" grpId="0" animBg="1"/>
      <p:bldP spid="376" grpId="0"/>
      <p:bldP spid="5" grpId="0" animBg="1"/>
      <p:bldP spid="6" grpId="0" animBg="1"/>
      <p:bldP spid="7" grpId="0" animBg="1"/>
      <p:bldP spid="8" grpId="0" animBg="1"/>
      <p:bldP spid="9" grpId="0" animBg="1"/>
      <p:bldP spid="10" grpId="0" animBg="1"/>
      <p:bldP spid="256" grpId="0"/>
      <p:bldP spid="199" grpId="0"/>
      <p:bldP spid="201" grpId="0"/>
      <p:bldP spid="233" grpId="0"/>
      <p:bldP spid="237" grpId="0"/>
      <p:bldP spid="24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819730" y="1997364"/>
            <a:ext cx="2528455" cy="2528455"/>
          </a:xfrm>
          <a:prstGeom prst="rect">
            <a:avLst/>
          </a:prstGeom>
        </p:spPr>
      </p:pic>
      <p:pic>
        <p:nvPicPr>
          <p:cNvPr id="3" name="Picture 2"/>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4537368" y="1962728"/>
            <a:ext cx="2597727" cy="2597727"/>
          </a:xfrm>
          <a:prstGeom prst="rect">
            <a:avLst/>
          </a:prstGeom>
        </p:spPr>
      </p:pic>
      <p:pic>
        <p:nvPicPr>
          <p:cNvPr id="4" name="Picture 3"/>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7"/>
              <a:stretch>
                <a:fillRect/>
              </a:stretch>
            </p:blipFill>
          </mc:Choice>
          <mc:Fallback>
            <p:blipFill>
              <a:blip r:embed="rId8"/>
              <a:stretch>
                <a:fillRect/>
              </a:stretch>
            </p:blipFill>
          </mc:Fallback>
        </mc:AlternateContent>
        <p:spPr>
          <a:xfrm>
            <a:off x="8342745" y="1946562"/>
            <a:ext cx="2683164" cy="2683164"/>
          </a:xfrm>
          <a:prstGeom prst="rect">
            <a:avLst/>
          </a:prstGeom>
        </p:spPr>
      </p:pic>
      <p:pic>
        <p:nvPicPr>
          <p:cNvPr id="5" name="Picture 4"/>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9"/>
              <a:stretch>
                <a:fillRect/>
              </a:stretch>
            </p:blipFill>
          </mc:Choice>
          <mc:Fallback>
            <p:blipFill>
              <a:blip r:embed="rId10"/>
              <a:stretch>
                <a:fillRect/>
              </a:stretch>
            </p:blipFill>
          </mc:Fallback>
        </mc:AlternateContent>
        <p:spPr>
          <a:xfrm>
            <a:off x="171450" y="139700"/>
            <a:ext cx="3154030" cy="749300"/>
          </a:xfrm>
          <a:prstGeom prst="rect">
            <a:avLst/>
          </a:prstGeom>
        </p:spPr>
      </p:pic>
      <p:sp>
        <p:nvSpPr>
          <p:cNvPr id="6" name="TextBox 5"/>
          <p:cNvSpPr txBox="1"/>
          <p:nvPr/>
        </p:nvSpPr>
        <p:spPr>
          <a:xfrm>
            <a:off x="965200" y="1498600"/>
            <a:ext cx="2362200" cy="461665"/>
          </a:xfrm>
          <a:prstGeom prst="rect">
            <a:avLst/>
          </a:prstGeom>
          <a:noFill/>
        </p:spPr>
        <p:txBody>
          <a:bodyPr wrap="square" rtlCol="0">
            <a:spAutoFit/>
          </a:bodyPr>
          <a:lstStyle/>
          <a:p>
            <a:r>
              <a:rPr lang="en-US" sz="2400" dirty="0">
                <a:solidFill>
                  <a:srgbClr val="44546A"/>
                </a:solidFill>
              </a:rPr>
              <a:t>SCENARIO #1</a:t>
            </a:r>
          </a:p>
        </p:txBody>
      </p:sp>
      <p:sp>
        <p:nvSpPr>
          <p:cNvPr id="7" name="TextBox 6"/>
          <p:cNvSpPr txBox="1"/>
          <p:nvPr/>
        </p:nvSpPr>
        <p:spPr>
          <a:xfrm>
            <a:off x="4622800" y="1422400"/>
            <a:ext cx="2362200" cy="461665"/>
          </a:xfrm>
          <a:prstGeom prst="rect">
            <a:avLst/>
          </a:prstGeom>
          <a:noFill/>
        </p:spPr>
        <p:txBody>
          <a:bodyPr wrap="square" rtlCol="0">
            <a:spAutoFit/>
          </a:bodyPr>
          <a:lstStyle/>
          <a:p>
            <a:r>
              <a:rPr lang="en-US" sz="2400" dirty="0">
                <a:solidFill>
                  <a:srgbClr val="44546A"/>
                </a:solidFill>
              </a:rPr>
              <a:t>SCENARIO #2</a:t>
            </a:r>
          </a:p>
        </p:txBody>
      </p:sp>
      <p:sp>
        <p:nvSpPr>
          <p:cNvPr id="8" name="TextBox 7"/>
          <p:cNvSpPr txBox="1"/>
          <p:nvPr/>
        </p:nvSpPr>
        <p:spPr>
          <a:xfrm>
            <a:off x="8559800" y="1409700"/>
            <a:ext cx="2362200" cy="461665"/>
          </a:xfrm>
          <a:prstGeom prst="rect">
            <a:avLst/>
          </a:prstGeom>
          <a:noFill/>
        </p:spPr>
        <p:txBody>
          <a:bodyPr wrap="square" rtlCol="0">
            <a:spAutoFit/>
          </a:bodyPr>
          <a:lstStyle/>
          <a:p>
            <a:r>
              <a:rPr lang="en-US" sz="2400" dirty="0">
                <a:solidFill>
                  <a:srgbClr val="44546A"/>
                </a:solidFill>
              </a:rPr>
              <a:t>SCENARIO #3</a:t>
            </a:r>
          </a:p>
        </p:txBody>
      </p:sp>
    </p:spTree>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1951763" y="314291"/>
            <a:ext cx="3475531" cy="830997"/>
          </a:xfrm>
          <a:prstGeom prst="rect">
            <a:avLst/>
          </a:prstGeom>
          <a:noFill/>
        </p:spPr>
        <p:txBody>
          <a:bodyPr wrap="none" rtlCol="0">
            <a:spAutoFit/>
          </a:bodyPr>
          <a:lstStyle/>
          <a:p>
            <a:pPr algn="ctr"/>
            <a:r>
              <a:rPr lang="id-ID" sz="4800" cap="all" dirty="0">
                <a:solidFill>
                  <a:schemeClr val="tx2"/>
                </a:solidFill>
                <a:latin typeface="+mj-lt"/>
              </a:rPr>
              <a:t>Key Points </a:t>
            </a:r>
            <a:endParaRPr lang="en-US" sz="4800" cap="all" dirty="0">
              <a:solidFill>
                <a:schemeClr val="tx2"/>
              </a:solidFill>
              <a:latin typeface="+mj-lt"/>
            </a:endParaRPr>
          </a:p>
        </p:txBody>
      </p:sp>
      <p:sp>
        <p:nvSpPr>
          <p:cNvPr id="12" name="TextBox 11"/>
          <p:cNvSpPr txBox="1"/>
          <p:nvPr/>
        </p:nvSpPr>
        <p:spPr>
          <a:xfrm>
            <a:off x="1787074" y="1161444"/>
            <a:ext cx="9642926" cy="4770536"/>
          </a:xfrm>
          <a:prstGeom prst="rect">
            <a:avLst/>
          </a:prstGeom>
          <a:noFill/>
        </p:spPr>
        <p:txBody>
          <a:bodyPr wrap="square" rtlCol="0">
            <a:spAutoFit/>
          </a:bodyPr>
          <a:lstStyle/>
          <a:p>
            <a:pPr>
              <a:spcAft>
                <a:spcPts val="600"/>
              </a:spcAft>
              <a:buFont typeface="Arial"/>
              <a:buChar char="•"/>
            </a:pPr>
            <a:r>
              <a:rPr lang="en-US" sz="2400" cap="all" dirty="0">
                <a:solidFill>
                  <a:srgbClr val="595959"/>
                </a:solidFill>
              </a:rPr>
              <a:t>   Foundations</a:t>
            </a:r>
            <a:r>
              <a:rPr lang="en-US" sz="2400" dirty="0">
                <a:solidFill>
                  <a:srgbClr val="595959"/>
                </a:solidFill>
              </a:rPr>
              <a:t> greatly affect a scaffolds </a:t>
            </a:r>
            <a:r>
              <a:rPr lang="en-US" sz="2400" cap="all" dirty="0">
                <a:solidFill>
                  <a:srgbClr val="595959"/>
                </a:solidFill>
              </a:rPr>
              <a:t>stability</a:t>
            </a:r>
            <a:r>
              <a:rPr lang="en-US" sz="2400" dirty="0">
                <a:solidFill>
                  <a:srgbClr val="595959"/>
                </a:solidFill>
              </a:rPr>
              <a:t>. </a:t>
            </a:r>
          </a:p>
          <a:p>
            <a:pPr>
              <a:buFont typeface="Arial"/>
              <a:buChar char="•"/>
            </a:pPr>
            <a:r>
              <a:rPr lang="en-US" sz="2400" dirty="0">
                <a:solidFill>
                  <a:srgbClr val="595959"/>
                </a:solidFill>
              </a:rPr>
              <a:t>   The </a:t>
            </a:r>
            <a:r>
              <a:rPr lang="en-US" sz="2400" cap="all" dirty="0">
                <a:solidFill>
                  <a:srgbClr val="595959"/>
                </a:solidFill>
              </a:rPr>
              <a:t>type of supports </a:t>
            </a:r>
            <a:r>
              <a:rPr lang="en-US" sz="2400" dirty="0">
                <a:solidFill>
                  <a:srgbClr val="595959"/>
                </a:solidFill>
              </a:rPr>
              <a:t>depends on: </a:t>
            </a:r>
          </a:p>
          <a:p>
            <a:pPr lvl="1">
              <a:buFont typeface="Arial"/>
              <a:buChar char="•"/>
            </a:pPr>
            <a:r>
              <a:rPr lang="en-US" sz="2400" dirty="0">
                <a:solidFill>
                  <a:srgbClr val="595959"/>
                </a:solidFill>
              </a:rPr>
              <a:t> the </a:t>
            </a:r>
            <a:r>
              <a:rPr lang="en-US" sz="2400" cap="all" dirty="0">
                <a:solidFill>
                  <a:srgbClr val="595959"/>
                </a:solidFill>
              </a:rPr>
              <a:t>function</a:t>
            </a:r>
            <a:r>
              <a:rPr lang="en-US" sz="2400" dirty="0">
                <a:solidFill>
                  <a:srgbClr val="595959"/>
                </a:solidFill>
              </a:rPr>
              <a:t> of the scaffold</a:t>
            </a:r>
          </a:p>
          <a:p>
            <a:pPr lvl="1">
              <a:buFont typeface="Arial"/>
              <a:buChar char="•"/>
            </a:pPr>
            <a:r>
              <a:rPr lang="en-US" sz="2400" dirty="0">
                <a:solidFill>
                  <a:srgbClr val="595959"/>
                </a:solidFill>
              </a:rPr>
              <a:t> the </a:t>
            </a:r>
            <a:r>
              <a:rPr lang="en-US" sz="2400" cap="all" dirty="0">
                <a:solidFill>
                  <a:srgbClr val="595959"/>
                </a:solidFill>
              </a:rPr>
              <a:t>loads </a:t>
            </a:r>
            <a:r>
              <a:rPr lang="en-US" sz="2400" dirty="0">
                <a:solidFill>
                  <a:srgbClr val="595959"/>
                </a:solidFill>
              </a:rPr>
              <a:t>it must carry </a:t>
            </a:r>
          </a:p>
          <a:p>
            <a:pPr lvl="1">
              <a:spcAft>
                <a:spcPts val="1200"/>
              </a:spcAft>
              <a:buFont typeface="Arial"/>
              <a:buChar char="•"/>
            </a:pPr>
            <a:r>
              <a:rPr lang="en-US" sz="2400" dirty="0">
                <a:solidFill>
                  <a:srgbClr val="595959"/>
                </a:solidFill>
              </a:rPr>
              <a:t> the </a:t>
            </a:r>
            <a:r>
              <a:rPr lang="en-US" sz="2400" cap="all" dirty="0">
                <a:solidFill>
                  <a:srgbClr val="595959"/>
                </a:solidFill>
              </a:rPr>
              <a:t>surface</a:t>
            </a:r>
            <a:r>
              <a:rPr lang="en-US" sz="2400" dirty="0">
                <a:solidFill>
                  <a:srgbClr val="595959"/>
                </a:solidFill>
              </a:rPr>
              <a:t> on which it is being built. </a:t>
            </a:r>
          </a:p>
          <a:p>
            <a:pPr>
              <a:buFont typeface="Arial"/>
              <a:buChar char="•"/>
            </a:pPr>
            <a:r>
              <a:rPr lang="en-US" sz="2400" dirty="0">
                <a:solidFill>
                  <a:srgbClr val="595959"/>
                </a:solidFill>
              </a:rPr>
              <a:t>   </a:t>
            </a:r>
            <a:r>
              <a:rPr lang="en-US" sz="2400" cap="all" dirty="0">
                <a:solidFill>
                  <a:srgbClr val="595959"/>
                </a:solidFill>
              </a:rPr>
              <a:t>Loads</a:t>
            </a:r>
            <a:r>
              <a:rPr lang="en-US" sz="2400" dirty="0">
                <a:solidFill>
                  <a:srgbClr val="595959"/>
                </a:solidFill>
              </a:rPr>
              <a:t> include:</a:t>
            </a:r>
          </a:p>
          <a:p>
            <a:pPr lvl="1">
              <a:buFont typeface="Arial"/>
              <a:buChar char="•"/>
            </a:pPr>
            <a:r>
              <a:rPr lang="en-US" sz="2400" dirty="0">
                <a:solidFill>
                  <a:srgbClr val="595959"/>
                </a:solidFill>
              </a:rPr>
              <a:t> the total </a:t>
            </a:r>
            <a:r>
              <a:rPr lang="en-US" sz="2400" cap="all" dirty="0">
                <a:solidFill>
                  <a:srgbClr val="595959"/>
                </a:solidFill>
              </a:rPr>
              <a:t>weight of all workers</a:t>
            </a:r>
          </a:p>
          <a:p>
            <a:pPr lvl="1">
              <a:buFont typeface="Arial"/>
              <a:buChar char="•"/>
            </a:pPr>
            <a:r>
              <a:rPr lang="en-US" sz="2400" dirty="0">
                <a:solidFill>
                  <a:srgbClr val="595959"/>
                </a:solidFill>
              </a:rPr>
              <a:t> </a:t>
            </a:r>
            <a:r>
              <a:rPr lang="en-US" sz="2400" cap="all" dirty="0">
                <a:solidFill>
                  <a:srgbClr val="595959"/>
                </a:solidFill>
              </a:rPr>
              <a:t>equipment, tools, materials</a:t>
            </a:r>
            <a:r>
              <a:rPr lang="en-US" sz="2400" dirty="0">
                <a:solidFill>
                  <a:srgbClr val="595959"/>
                </a:solidFill>
              </a:rPr>
              <a:t>, </a:t>
            </a:r>
          </a:p>
          <a:p>
            <a:pPr lvl="1">
              <a:spcAft>
                <a:spcPts val="600"/>
              </a:spcAft>
              <a:buFont typeface="Arial"/>
              <a:buChar char="•"/>
            </a:pPr>
            <a:r>
              <a:rPr lang="en-US" sz="2400" dirty="0">
                <a:solidFill>
                  <a:srgbClr val="595959"/>
                </a:solidFill>
              </a:rPr>
              <a:t> </a:t>
            </a:r>
            <a:r>
              <a:rPr lang="en-US" sz="2400" cap="all" dirty="0">
                <a:solidFill>
                  <a:srgbClr val="595959"/>
                </a:solidFill>
              </a:rPr>
              <a:t>environment-related weight or pressure</a:t>
            </a:r>
            <a:endParaRPr lang="en-US" sz="2400" dirty="0">
              <a:solidFill>
                <a:srgbClr val="595959"/>
              </a:solidFill>
            </a:endParaRPr>
          </a:p>
          <a:p>
            <a:pPr>
              <a:spcAft>
                <a:spcPts val="1200"/>
              </a:spcAft>
              <a:buFont typeface="Arial"/>
              <a:buChar char="•"/>
            </a:pPr>
            <a:r>
              <a:rPr lang="en-US" sz="2400" dirty="0">
                <a:solidFill>
                  <a:srgbClr val="595959"/>
                </a:solidFill>
              </a:rPr>
              <a:t>   </a:t>
            </a:r>
            <a:r>
              <a:rPr lang="en-US" sz="2400" cap="all" dirty="0">
                <a:solidFill>
                  <a:srgbClr val="595959"/>
                </a:solidFill>
              </a:rPr>
              <a:t>Sills</a:t>
            </a:r>
            <a:r>
              <a:rPr lang="en-US" sz="2400" dirty="0">
                <a:solidFill>
                  <a:srgbClr val="595959"/>
                </a:solidFill>
              </a:rPr>
              <a:t> and </a:t>
            </a:r>
            <a:r>
              <a:rPr lang="en-US" sz="2400" cap="all" dirty="0" err="1">
                <a:solidFill>
                  <a:srgbClr val="595959"/>
                </a:solidFill>
              </a:rPr>
              <a:t>baseplates</a:t>
            </a:r>
            <a:r>
              <a:rPr lang="en-US" sz="2400" dirty="0">
                <a:solidFill>
                  <a:srgbClr val="595959"/>
                </a:solidFill>
              </a:rPr>
              <a:t> to </a:t>
            </a:r>
            <a:r>
              <a:rPr lang="en-US" sz="2400" cap="all" dirty="0">
                <a:solidFill>
                  <a:srgbClr val="595959"/>
                </a:solidFill>
              </a:rPr>
              <a:t>distribute the load</a:t>
            </a:r>
            <a:r>
              <a:rPr lang="en-US" sz="2400" dirty="0">
                <a:solidFill>
                  <a:srgbClr val="595959"/>
                </a:solidFill>
              </a:rPr>
              <a:t> of the scaffold. </a:t>
            </a:r>
          </a:p>
          <a:p>
            <a:pPr>
              <a:spcAft>
                <a:spcPts val="1200"/>
              </a:spcAft>
              <a:buFont typeface="Arial"/>
              <a:buChar char="•"/>
            </a:pPr>
            <a:r>
              <a:rPr lang="en-US" sz="2400" dirty="0">
                <a:solidFill>
                  <a:srgbClr val="595959"/>
                </a:solidFill>
              </a:rPr>
              <a:t>   </a:t>
            </a:r>
            <a:r>
              <a:rPr lang="en-US" sz="2400" cap="all" dirty="0">
                <a:solidFill>
                  <a:srgbClr val="595959"/>
                </a:solidFill>
              </a:rPr>
              <a:t>Foundation preparation </a:t>
            </a:r>
            <a:r>
              <a:rPr lang="en-US" sz="2400" dirty="0">
                <a:solidFill>
                  <a:srgbClr val="595959"/>
                </a:solidFill>
              </a:rPr>
              <a:t>is important with all scaffolds.</a:t>
            </a:r>
          </a:p>
        </p:txBody>
      </p:sp>
      <p:sp>
        <p:nvSpPr>
          <p:cNvPr id="13" name="Rounded Rectangle 12"/>
          <p:cNvSpPr/>
          <p:nvPr/>
        </p:nvSpPr>
        <p:spPr>
          <a:xfrm>
            <a:off x="279400" y="266700"/>
            <a:ext cx="1371600" cy="1333500"/>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5"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pic>
        <p:nvPicPr>
          <p:cNvPr id="14" name="Picture 13"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7" name="Straight Connector 1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52947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53"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2000" fill="hold"/>
                                        <p:tgtEl>
                                          <p:spTgt spid="2"/>
                                        </p:tgtEl>
                                        <p:attrNameLst>
                                          <p:attrName>ppt_w</p:attrName>
                                        </p:attrNameLst>
                                      </p:cBhvr>
                                      <p:tavLst>
                                        <p:tav tm="0">
                                          <p:val>
                                            <p:fltVal val="0"/>
                                          </p:val>
                                        </p:tav>
                                        <p:tav tm="100000">
                                          <p:val>
                                            <p:strVal val="#ppt_w"/>
                                          </p:val>
                                        </p:tav>
                                      </p:tavLst>
                                    </p:anim>
                                    <p:anim calcmode="lin" valueType="num">
                                      <p:cBhvr>
                                        <p:cTn id="11" dur="2000" fill="hold"/>
                                        <p:tgtEl>
                                          <p:spTgt spid="2"/>
                                        </p:tgtEl>
                                        <p:attrNameLst>
                                          <p:attrName>ppt_h</p:attrName>
                                        </p:attrNameLst>
                                      </p:cBhvr>
                                      <p:tavLst>
                                        <p:tav tm="0">
                                          <p:val>
                                            <p:fltVal val="0"/>
                                          </p:val>
                                        </p:tav>
                                        <p:tav tm="100000">
                                          <p:val>
                                            <p:strVal val="#ppt_h"/>
                                          </p:val>
                                        </p:tav>
                                      </p:tavLst>
                                    </p:anim>
                                    <p:animEffect transition="in" filter="fade">
                                      <p:cBhvr>
                                        <p:cTn id="12" dur="2000"/>
                                        <p:tgtEl>
                                          <p:spTgt spid="2"/>
                                        </p:tgtEl>
                                      </p:cBhvr>
                                    </p:animEffect>
                                  </p:childTnLst>
                                </p:cTn>
                              </p:par>
                            </p:childTnLst>
                          </p:cTn>
                        </p:par>
                        <p:par>
                          <p:cTn id="13" fill="hold">
                            <p:stCondLst>
                              <p:cond delay="2000"/>
                            </p:stCondLst>
                            <p:childTnLst>
                              <p:par>
                                <p:cTn id="14" presetID="47" presetClass="entr" presetSubtype="0" fill="hold" grpId="0" nodeType="after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500"/>
                                        <p:tgtEl>
                                          <p:spTgt spid="52"/>
                                        </p:tgtEl>
                                      </p:cBhvr>
                                    </p:animEffect>
                                    <p:anim calcmode="lin" valueType="num">
                                      <p:cBhvr>
                                        <p:cTn id="17" dur="500" fill="hold"/>
                                        <p:tgtEl>
                                          <p:spTgt spid="52"/>
                                        </p:tgtEl>
                                        <p:attrNameLst>
                                          <p:attrName>ppt_x</p:attrName>
                                        </p:attrNameLst>
                                      </p:cBhvr>
                                      <p:tavLst>
                                        <p:tav tm="0">
                                          <p:val>
                                            <p:strVal val="#ppt_x"/>
                                          </p:val>
                                        </p:tav>
                                        <p:tav tm="100000">
                                          <p:val>
                                            <p:strVal val="#ppt_x"/>
                                          </p:val>
                                        </p:tav>
                                      </p:tavLst>
                                    </p:anim>
                                    <p:anim calcmode="lin" valueType="num">
                                      <p:cBhvr>
                                        <p:cTn id="18" dur="5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2" grpId="0"/>
      <p:bldP spid="1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1748563" y="199991"/>
            <a:ext cx="3475531" cy="830997"/>
          </a:xfrm>
          <a:prstGeom prst="rect">
            <a:avLst/>
          </a:prstGeom>
          <a:noFill/>
        </p:spPr>
        <p:txBody>
          <a:bodyPr wrap="none" rtlCol="0">
            <a:spAutoFit/>
          </a:bodyPr>
          <a:lstStyle/>
          <a:p>
            <a:pPr algn="ctr"/>
            <a:r>
              <a:rPr lang="id-ID" sz="4800" cap="all" dirty="0">
                <a:solidFill>
                  <a:schemeClr val="tx2"/>
                </a:solidFill>
                <a:latin typeface="+mj-lt"/>
              </a:rPr>
              <a:t>Key Points </a:t>
            </a:r>
            <a:endParaRPr lang="en-US" sz="4800" cap="all" dirty="0">
              <a:solidFill>
                <a:schemeClr val="tx2"/>
              </a:solidFill>
              <a:latin typeface="+mj-lt"/>
            </a:endParaRPr>
          </a:p>
        </p:txBody>
      </p:sp>
      <p:sp>
        <p:nvSpPr>
          <p:cNvPr id="12" name="TextBox 11"/>
          <p:cNvSpPr txBox="1"/>
          <p:nvPr/>
        </p:nvSpPr>
        <p:spPr>
          <a:xfrm>
            <a:off x="1625600" y="1567844"/>
            <a:ext cx="10160000" cy="4201150"/>
          </a:xfrm>
          <a:prstGeom prst="rect">
            <a:avLst/>
          </a:prstGeom>
          <a:noFill/>
        </p:spPr>
        <p:txBody>
          <a:bodyPr wrap="square" rtlCol="0">
            <a:spAutoFit/>
          </a:bodyPr>
          <a:lstStyle/>
          <a:p>
            <a:pPr>
              <a:spcAft>
                <a:spcPts val="1800"/>
              </a:spcAft>
              <a:buFont typeface="Arial"/>
              <a:buChar char="•"/>
            </a:pPr>
            <a:r>
              <a:rPr lang="en-US" sz="2400" dirty="0">
                <a:solidFill>
                  <a:schemeClr val="tx1">
                    <a:lumMod val="65000"/>
                    <a:lumOff val="35000"/>
                  </a:schemeClr>
                </a:solidFill>
              </a:rPr>
              <a:t>  Different </a:t>
            </a:r>
            <a:r>
              <a:rPr lang="en-US" sz="2400" cap="all" dirty="0">
                <a:solidFill>
                  <a:schemeClr val="tx1">
                    <a:lumMod val="65000"/>
                    <a:lumOff val="35000"/>
                  </a:schemeClr>
                </a:solidFill>
              </a:rPr>
              <a:t>ground surfaces </a:t>
            </a:r>
            <a:r>
              <a:rPr lang="en-US" sz="2400" dirty="0">
                <a:solidFill>
                  <a:schemeClr val="tx1">
                    <a:lumMod val="65000"/>
                    <a:lumOff val="35000"/>
                  </a:schemeClr>
                </a:solidFill>
              </a:rPr>
              <a:t>have different </a:t>
            </a:r>
            <a:r>
              <a:rPr lang="en-US" sz="2400" cap="all" dirty="0">
                <a:solidFill>
                  <a:schemeClr val="tx1">
                    <a:lumMod val="65000"/>
                    <a:lumOff val="35000"/>
                  </a:schemeClr>
                </a:solidFill>
              </a:rPr>
              <a:t>bearing capacities. </a:t>
            </a:r>
          </a:p>
          <a:p>
            <a:pPr>
              <a:spcAft>
                <a:spcPts val="1800"/>
              </a:spcAft>
              <a:buFont typeface="Arial"/>
              <a:buChar char="•"/>
            </a:pPr>
            <a:r>
              <a:rPr lang="en-US" sz="2400" dirty="0">
                <a:solidFill>
                  <a:schemeClr val="tx1">
                    <a:lumMod val="65000"/>
                    <a:lumOff val="35000"/>
                  </a:schemeClr>
                </a:solidFill>
              </a:rPr>
              <a:t>  </a:t>
            </a:r>
            <a:r>
              <a:rPr lang="en-US" sz="2400" cap="all" dirty="0">
                <a:solidFill>
                  <a:schemeClr val="tx1">
                    <a:lumMod val="65000"/>
                    <a:lumOff val="35000"/>
                  </a:schemeClr>
                </a:solidFill>
              </a:rPr>
              <a:t>Backfilled soils </a:t>
            </a:r>
            <a:r>
              <a:rPr lang="en-US" sz="2400" dirty="0">
                <a:solidFill>
                  <a:schemeClr val="tx1">
                    <a:lumMod val="65000"/>
                    <a:lumOff val="35000"/>
                  </a:schemeClr>
                </a:solidFill>
              </a:rPr>
              <a:t>must be well </a:t>
            </a:r>
            <a:r>
              <a:rPr lang="en-US" sz="2400" cap="all" dirty="0">
                <a:solidFill>
                  <a:schemeClr val="tx1">
                    <a:lumMod val="65000"/>
                    <a:lumOff val="35000"/>
                  </a:schemeClr>
                </a:solidFill>
              </a:rPr>
              <a:t>compacted and leveled</a:t>
            </a:r>
            <a:r>
              <a:rPr lang="en-US" sz="2400" dirty="0">
                <a:solidFill>
                  <a:schemeClr val="tx1">
                    <a:lumMod val="65000"/>
                    <a:lumOff val="35000"/>
                  </a:schemeClr>
                </a:solidFill>
              </a:rPr>
              <a:t>.</a:t>
            </a:r>
          </a:p>
          <a:p>
            <a:pPr>
              <a:spcAft>
                <a:spcPts val="1800"/>
              </a:spcAft>
              <a:buFont typeface="Arial"/>
              <a:buChar char="•"/>
            </a:pPr>
            <a:r>
              <a:rPr lang="en-US" sz="2400" dirty="0">
                <a:solidFill>
                  <a:schemeClr val="tx1">
                    <a:lumMod val="65000"/>
                    <a:lumOff val="35000"/>
                  </a:schemeClr>
                </a:solidFill>
              </a:rPr>
              <a:t>  Replace mud and soft soil with </a:t>
            </a:r>
            <a:r>
              <a:rPr lang="en-US" sz="2400" cap="all" dirty="0">
                <a:solidFill>
                  <a:schemeClr val="tx1">
                    <a:lumMod val="65000"/>
                    <a:lumOff val="35000"/>
                  </a:schemeClr>
                </a:solidFill>
              </a:rPr>
              <a:t>gravel</a:t>
            </a:r>
            <a:r>
              <a:rPr lang="en-US" sz="2400" dirty="0">
                <a:solidFill>
                  <a:schemeClr val="tx1">
                    <a:lumMod val="65000"/>
                    <a:lumOff val="35000"/>
                  </a:schemeClr>
                </a:solidFill>
              </a:rPr>
              <a:t> or </a:t>
            </a:r>
            <a:r>
              <a:rPr lang="en-US" sz="2400" cap="all" dirty="0">
                <a:solidFill>
                  <a:schemeClr val="tx1">
                    <a:lumMod val="65000"/>
                    <a:lumOff val="35000"/>
                  </a:schemeClr>
                </a:solidFill>
              </a:rPr>
              <a:t>crushed stone</a:t>
            </a:r>
            <a:r>
              <a:rPr lang="en-US" sz="2400" dirty="0">
                <a:solidFill>
                  <a:schemeClr val="tx1">
                    <a:lumMod val="65000"/>
                    <a:lumOff val="35000"/>
                  </a:schemeClr>
                </a:solidFill>
              </a:rPr>
              <a:t>. </a:t>
            </a:r>
          </a:p>
          <a:p>
            <a:pPr>
              <a:spcAft>
                <a:spcPts val="1800"/>
              </a:spcAft>
              <a:buFont typeface="Arial"/>
              <a:buChar char="•"/>
            </a:pPr>
            <a:r>
              <a:rPr lang="en-US" sz="2400" dirty="0">
                <a:solidFill>
                  <a:schemeClr val="tx1">
                    <a:lumMod val="65000"/>
                    <a:lumOff val="35000"/>
                  </a:schemeClr>
                </a:solidFill>
              </a:rPr>
              <a:t>  </a:t>
            </a:r>
            <a:r>
              <a:rPr lang="en-US" sz="2400" cap="all" dirty="0">
                <a:solidFill>
                  <a:schemeClr val="tx1">
                    <a:lumMod val="65000"/>
                    <a:lumOff val="35000"/>
                  </a:schemeClr>
                </a:solidFill>
              </a:rPr>
              <a:t>Do not use</a:t>
            </a:r>
            <a:r>
              <a:rPr lang="en-US" sz="2400" dirty="0">
                <a:solidFill>
                  <a:schemeClr val="tx1">
                    <a:lumMod val="65000"/>
                    <a:lumOff val="35000"/>
                  </a:schemeClr>
                </a:solidFill>
              </a:rPr>
              <a:t> bricks, pieces of lumber, pallets or other scrap materials, </a:t>
            </a:r>
            <a:r>
              <a:rPr lang="en-US" sz="2400" cap="all" dirty="0">
                <a:solidFill>
                  <a:schemeClr val="tx1">
                    <a:lumMod val="65000"/>
                    <a:lumOff val="35000"/>
                  </a:schemeClr>
                </a:solidFill>
              </a:rPr>
              <a:t>under scaffold feet </a:t>
            </a:r>
            <a:r>
              <a:rPr lang="en-US" sz="2400" dirty="0">
                <a:solidFill>
                  <a:schemeClr val="tx1">
                    <a:lumMod val="65000"/>
                    <a:lumOff val="35000"/>
                  </a:schemeClr>
                </a:solidFill>
              </a:rPr>
              <a:t>or under </a:t>
            </a:r>
            <a:r>
              <a:rPr lang="en-US" sz="2400" cap="all" dirty="0">
                <a:solidFill>
                  <a:schemeClr val="tx1">
                    <a:lumMod val="65000"/>
                    <a:lumOff val="35000"/>
                  </a:schemeClr>
                </a:solidFill>
              </a:rPr>
              <a:t>sills</a:t>
            </a:r>
            <a:r>
              <a:rPr lang="en-US" sz="2400" dirty="0">
                <a:solidFill>
                  <a:schemeClr val="tx1">
                    <a:lumMod val="65000"/>
                    <a:lumOff val="35000"/>
                  </a:schemeClr>
                </a:solidFill>
              </a:rPr>
              <a:t>. </a:t>
            </a:r>
          </a:p>
          <a:p>
            <a:pPr>
              <a:spcAft>
                <a:spcPts val="1800"/>
              </a:spcAft>
              <a:buFont typeface="Arial"/>
              <a:buChar char="•"/>
            </a:pPr>
            <a:r>
              <a:rPr lang="en-US" sz="2400" dirty="0">
                <a:solidFill>
                  <a:schemeClr val="tx1">
                    <a:lumMod val="65000"/>
                    <a:lumOff val="35000"/>
                  </a:schemeClr>
                </a:solidFill>
              </a:rPr>
              <a:t>  On </a:t>
            </a:r>
            <a:r>
              <a:rPr lang="en-US" sz="2400" cap="all" dirty="0">
                <a:solidFill>
                  <a:schemeClr val="tx1">
                    <a:lumMod val="65000"/>
                    <a:lumOff val="35000"/>
                  </a:schemeClr>
                </a:solidFill>
              </a:rPr>
              <a:t>sloping ground</a:t>
            </a:r>
            <a:r>
              <a:rPr lang="en-US" sz="2400" dirty="0">
                <a:solidFill>
                  <a:schemeClr val="tx1">
                    <a:lumMod val="65000"/>
                    <a:lumOff val="35000"/>
                  </a:schemeClr>
                </a:solidFill>
              </a:rPr>
              <a:t>, level the sill area by </a:t>
            </a:r>
            <a:r>
              <a:rPr lang="en-US" sz="2400" cap="all" dirty="0">
                <a:solidFill>
                  <a:schemeClr val="tx1">
                    <a:lumMod val="65000"/>
                    <a:lumOff val="35000"/>
                  </a:schemeClr>
                </a:solidFill>
              </a:rPr>
              <a:t>excavating</a:t>
            </a:r>
            <a:r>
              <a:rPr lang="en-US" sz="2400" dirty="0">
                <a:solidFill>
                  <a:schemeClr val="tx1">
                    <a:lumMod val="65000"/>
                    <a:lumOff val="35000"/>
                  </a:schemeClr>
                </a:solidFill>
              </a:rPr>
              <a:t>.</a:t>
            </a:r>
          </a:p>
          <a:p>
            <a:pPr>
              <a:spcAft>
                <a:spcPts val="1800"/>
              </a:spcAft>
              <a:buFont typeface="Arial"/>
              <a:buChar char="•"/>
            </a:pPr>
            <a:r>
              <a:rPr lang="en-US" sz="2400" dirty="0">
                <a:solidFill>
                  <a:schemeClr val="tx1">
                    <a:lumMod val="65000"/>
                    <a:lumOff val="35000"/>
                  </a:schemeClr>
                </a:solidFill>
              </a:rPr>
              <a:t>  Near an </a:t>
            </a:r>
            <a:r>
              <a:rPr lang="en-US" sz="2400" cap="all" dirty="0">
                <a:solidFill>
                  <a:schemeClr val="tx1">
                    <a:lumMod val="65000"/>
                    <a:lumOff val="35000"/>
                  </a:schemeClr>
                </a:solidFill>
              </a:rPr>
              <a:t>excavation</a:t>
            </a:r>
            <a:r>
              <a:rPr lang="en-US" sz="2400" dirty="0">
                <a:solidFill>
                  <a:schemeClr val="tx1">
                    <a:lumMod val="65000"/>
                    <a:lumOff val="35000"/>
                  </a:schemeClr>
                </a:solidFill>
              </a:rPr>
              <a:t>, the leg should be </a:t>
            </a:r>
            <a:r>
              <a:rPr lang="en-US" sz="2400" cap="all" dirty="0">
                <a:solidFill>
                  <a:schemeClr val="tx1">
                    <a:lumMod val="65000"/>
                    <a:lumOff val="35000"/>
                  </a:schemeClr>
                </a:solidFill>
              </a:rPr>
              <a:t>at least as far away </a:t>
            </a:r>
            <a:r>
              <a:rPr lang="en-US" sz="2400" dirty="0">
                <a:solidFill>
                  <a:schemeClr val="tx1">
                    <a:lumMod val="65000"/>
                    <a:lumOff val="35000"/>
                  </a:schemeClr>
                </a:solidFill>
              </a:rPr>
              <a:t>from the edge of the excavation </a:t>
            </a:r>
            <a:r>
              <a:rPr lang="en-US" sz="2400" cap="all" dirty="0">
                <a:solidFill>
                  <a:schemeClr val="tx1">
                    <a:lumMod val="65000"/>
                    <a:lumOff val="35000"/>
                  </a:schemeClr>
                </a:solidFill>
              </a:rPr>
              <a:t>as the excavation is deep</a:t>
            </a:r>
            <a:r>
              <a:rPr lang="en-US" sz="2400" dirty="0">
                <a:solidFill>
                  <a:schemeClr val="tx1">
                    <a:lumMod val="65000"/>
                    <a:lumOff val="35000"/>
                  </a:schemeClr>
                </a:solidFill>
              </a:rPr>
              <a:t>. </a:t>
            </a:r>
          </a:p>
        </p:txBody>
      </p:sp>
      <p:sp>
        <p:nvSpPr>
          <p:cNvPr id="13" name="Rounded Rectangle 12"/>
          <p:cNvSpPr/>
          <p:nvPr/>
        </p:nvSpPr>
        <p:spPr>
          <a:xfrm>
            <a:off x="279400" y="266700"/>
            <a:ext cx="1371600" cy="1333500"/>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5"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pic>
        <p:nvPicPr>
          <p:cNvPr id="14" name="Picture 13"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7" name="Straight Connector 1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52947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53"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2000" fill="hold"/>
                                        <p:tgtEl>
                                          <p:spTgt spid="2"/>
                                        </p:tgtEl>
                                        <p:attrNameLst>
                                          <p:attrName>ppt_w</p:attrName>
                                        </p:attrNameLst>
                                      </p:cBhvr>
                                      <p:tavLst>
                                        <p:tav tm="0">
                                          <p:val>
                                            <p:fltVal val="0"/>
                                          </p:val>
                                        </p:tav>
                                        <p:tav tm="100000">
                                          <p:val>
                                            <p:strVal val="#ppt_w"/>
                                          </p:val>
                                        </p:tav>
                                      </p:tavLst>
                                    </p:anim>
                                    <p:anim calcmode="lin" valueType="num">
                                      <p:cBhvr>
                                        <p:cTn id="11" dur="2000" fill="hold"/>
                                        <p:tgtEl>
                                          <p:spTgt spid="2"/>
                                        </p:tgtEl>
                                        <p:attrNameLst>
                                          <p:attrName>ppt_h</p:attrName>
                                        </p:attrNameLst>
                                      </p:cBhvr>
                                      <p:tavLst>
                                        <p:tav tm="0">
                                          <p:val>
                                            <p:fltVal val="0"/>
                                          </p:val>
                                        </p:tav>
                                        <p:tav tm="100000">
                                          <p:val>
                                            <p:strVal val="#ppt_h"/>
                                          </p:val>
                                        </p:tav>
                                      </p:tavLst>
                                    </p:anim>
                                    <p:animEffect transition="in" filter="fade">
                                      <p:cBhvr>
                                        <p:cTn id="12" dur="2000"/>
                                        <p:tgtEl>
                                          <p:spTgt spid="2"/>
                                        </p:tgtEl>
                                      </p:cBhvr>
                                    </p:animEffect>
                                  </p:childTnLst>
                                </p:cTn>
                              </p:par>
                              <p:par>
                                <p:cTn id="13" presetID="47"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anim calcmode="lin" valueType="num">
                                      <p:cBhvr>
                                        <p:cTn id="16" dur="500" fill="hold"/>
                                        <p:tgtEl>
                                          <p:spTgt spid="52"/>
                                        </p:tgtEl>
                                        <p:attrNameLst>
                                          <p:attrName>ppt_x</p:attrName>
                                        </p:attrNameLst>
                                      </p:cBhvr>
                                      <p:tavLst>
                                        <p:tav tm="0">
                                          <p:val>
                                            <p:strVal val="#ppt_x"/>
                                          </p:val>
                                        </p:tav>
                                        <p:tav tm="100000">
                                          <p:val>
                                            <p:strVal val="#ppt_x"/>
                                          </p:val>
                                        </p:tav>
                                      </p:tavLst>
                                    </p:anim>
                                    <p:anim calcmode="lin" valueType="num">
                                      <p:cBhvr>
                                        <p:cTn id="17" dur="5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2" grpId="0"/>
      <p:bldP spid="1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 y="0"/>
            <a:ext cx="12192000" cy="6692900"/>
          </a:xfrm>
          <a:prstGeom prst="rect">
            <a:avLst/>
          </a:prstGeom>
          <a:solidFill>
            <a:srgbClr val="222A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21"/>
          <p:cNvGrpSpPr/>
          <p:nvPr/>
        </p:nvGrpSpPr>
        <p:grpSpPr>
          <a:xfrm>
            <a:off x="8128001" y="6105525"/>
            <a:ext cx="4063999" cy="752475"/>
            <a:chOff x="8128001" y="6105525"/>
            <a:chExt cx="4063999" cy="752475"/>
          </a:xfrm>
        </p:grpSpPr>
        <p:sp>
          <p:nvSpPr>
            <p:cNvPr id="15" name="Rectangle 14"/>
            <p:cNvSpPr/>
            <p:nvPr/>
          </p:nvSpPr>
          <p:spPr>
            <a:xfrm rot="16200000">
              <a:off x="8767764" y="5465762"/>
              <a:ext cx="752474" cy="203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15"/>
            <p:cNvSpPr/>
            <p:nvPr/>
          </p:nvSpPr>
          <p:spPr>
            <a:xfrm rot="16200000">
              <a:off x="10799766" y="5465766"/>
              <a:ext cx="752468" cy="203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20" name="Group 19"/>
          <p:cNvGrpSpPr/>
          <p:nvPr/>
        </p:nvGrpSpPr>
        <p:grpSpPr>
          <a:xfrm>
            <a:off x="2" y="6105523"/>
            <a:ext cx="6095999" cy="752477"/>
            <a:chOff x="2" y="6105523"/>
            <a:chExt cx="6095999" cy="752477"/>
          </a:xfrm>
        </p:grpSpPr>
        <p:sp>
          <p:nvSpPr>
            <p:cNvPr id="12" name="Rectangle 11"/>
            <p:cNvSpPr/>
            <p:nvPr/>
          </p:nvSpPr>
          <p:spPr>
            <a:xfrm rot="16200000">
              <a:off x="2671764" y="5465762"/>
              <a:ext cx="752476" cy="20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ectangle 12"/>
            <p:cNvSpPr/>
            <p:nvPr/>
          </p:nvSpPr>
          <p:spPr>
            <a:xfrm rot="16200000">
              <a:off x="4703763" y="5465761"/>
              <a:ext cx="752475" cy="203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Rectangle 16"/>
            <p:cNvSpPr/>
            <p:nvPr/>
          </p:nvSpPr>
          <p:spPr>
            <a:xfrm rot="16200000">
              <a:off x="639764" y="5465762"/>
              <a:ext cx="752475" cy="203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cxnSp>
        <p:nvCxnSpPr>
          <p:cNvPr id="35" name="Straight Connector 34"/>
          <p:cNvCxnSpPr/>
          <p:nvPr/>
        </p:nvCxnSpPr>
        <p:spPr>
          <a:xfrm flipH="1">
            <a:off x="6096001" y="4752582"/>
            <a:ext cx="1009486"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0548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4305960" y="2357159"/>
            <a:ext cx="3580127" cy="830997"/>
          </a:xfrm>
          <a:prstGeom prst="rect">
            <a:avLst/>
          </a:prstGeom>
          <a:noFill/>
        </p:spPr>
        <p:txBody>
          <a:bodyPr wrap="none" rtlCol="0">
            <a:spAutoFit/>
          </a:bodyPr>
          <a:lstStyle/>
          <a:p>
            <a:pPr algn="ctr"/>
            <a:r>
              <a:rPr lang="id-ID" sz="4800" cap="all" dirty="0">
                <a:solidFill>
                  <a:schemeClr val="bg1"/>
                </a:solidFill>
              </a:rPr>
              <a:t>Platforms</a:t>
            </a: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036325" y="3238500"/>
            <a:ext cx="10647675" cy="430887"/>
          </a:xfrm>
          <a:prstGeom prst="rect">
            <a:avLst/>
          </a:prstGeom>
          <a:noFill/>
        </p:spPr>
        <p:txBody>
          <a:bodyPr wrap="square" rtlCol="0">
            <a:spAutoFit/>
          </a:bodyPr>
          <a:lstStyle/>
          <a:p>
            <a:r>
              <a:rPr lang="en-US" sz="2200" cap="all" dirty="0">
                <a:solidFill>
                  <a:srgbClr val="93F300"/>
                </a:solidFill>
              </a:rPr>
              <a:t>Elevated work surfaces composed of one or more platform units</a:t>
            </a:r>
          </a:p>
        </p:txBody>
      </p:sp>
      <p:grpSp>
        <p:nvGrpSpPr>
          <p:cNvPr id="23" name="Group 22"/>
          <p:cNvGrpSpPr/>
          <p:nvPr/>
        </p:nvGrpSpPr>
        <p:grpSpPr>
          <a:xfrm>
            <a:off x="6096001" y="5191122"/>
            <a:ext cx="2032000" cy="1666878"/>
            <a:chOff x="6096001" y="5191122"/>
            <a:chExt cx="2032000" cy="1666878"/>
          </a:xfrm>
        </p:grpSpPr>
        <p:sp>
          <p:nvSpPr>
            <p:cNvPr id="14" name="Rectangle 13"/>
            <p:cNvSpPr/>
            <p:nvPr/>
          </p:nvSpPr>
          <p:spPr>
            <a:xfrm rot="16200000">
              <a:off x="6278562" y="5008561"/>
              <a:ext cx="1666878" cy="203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TextBox 20"/>
            <p:cNvSpPr txBox="1"/>
            <p:nvPr/>
          </p:nvSpPr>
          <p:spPr>
            <a:xfrm>
              <a:off x="6743700" y="5575300"/>
              <a:ext cx="1244600" cy="923330"/>
            </a:xfrm>
            <a:prstGeom prst="rect">
              <a:avLst/>
            </a:prstGeom>
            <a:noFill/>
          </p:spPr>
          <p:txBody>
            <a:bodyPr wrap="square" rtlCol="0">
              <a:spAutoFit/>
            </a:bodyPr>
            <a:lstStyle/>
            <a:p>
              <a:r>
                <a:rPr lang="en-US" sz="5400" dirty="0">
                  <a:solidFill>
                    <a:schemeClr val="bg1"/>
                  </a:solidFill>
                </a:rPr>
                <a:t>4</a:t>
              </a:r>
            </a:p>
          </p:txBody>
        </p:sp>
      </p:grpSp>
    </p:spTree>
    <p:extLst>
      <p:ext uri="{BB962C8B-B14F-4D97-AF65-F5344CB8AC3E}">
        <p14:creationId xmlns:p14="http://schemas.microsoft.com/office/powerpoint/2010/main" val="30551328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right)">
                                      <p:cBhvr>
                                        <p:cTn id="11" dur="500"/>
                                        <p:tgtEl>
                                          <p:spTgt spid="3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down)">
                                      <p:cBhvr>
                                        <p:cTn id="15" dur="500"/>
                                        <p:tgtEl>
                                          <p:spTgt spid="44"/>
                                        </p:tgtEl>
                                      </p:cBhvr>
                                    </p:animEffect>
                                  </p:childTnLst>
                                </p:cTn>
                              </p:par>
                            </p:childTnLst>
                          </p:cTn>
                        </p:par>
                        <p:par>
                          <p:cTn id="16" fill="hold">
                            <p:stCondLst>
                              <p:cond delay="1500"/>
                            </p:stCondLst>
                            <p:childTnLst>
                              <p:par>
                                <p:cTn id="17" presetID="16" presetClass="entr" presetSubtype="37"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barn(outVertical)">
                                      <p:cBhvr>
                                        <p:cTn id="19" dur="500"/>
                                        <p:tgtEl>
                                          <p:spTgt spid="42"/>
                                        </p:tgtEl>
                                      </p:cBhvr>
                                    </p:animEffect>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1000"/>
                                        <p:tgtEl>
                                          <p:spTgt spid="40"/>
                                        </p:tgtEl>
                                      </p:cBhvr>
                                    </p:animEffect>
                                    <p:anim calcmode="lin" valueType="num">
                                      <p:cBhvr>
                                        <p:cTn id="24" dur="1000" fill="hold"/>
                                        <p:tgtEl>
                                          <p:spTgt spid="40"/>
                                        </p:tgtEl>
                                        <p:attrNameLst>
                                          <p:attrName>ppt_x</p:attrName>
                                        </p:attrNameLst>
                                      </p:cBhvr>
                                      <p:tavLst>
                                        <p:tav tm="0">
                                          <p:val>
                                            <p:strVal val="#ppt_x"/>
                                          </p:val>
                                        </p:tav>
                                        <p:tav tm="100000">
                                          <p:val>
                                            <p:strVal val="#ppt_x"/>
                                          </p:val>
                                        </p:tav>
                                      </p:tavLst>
                                    </p:anim>
                                    <p:anim calcmode="lin" valueType="num">
                                      <p:cBhvr>
                                        <p:cTn id="25"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outVertical)">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6096000" y="0"/>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6039439" y="1264755"/>
            <a:ext cx="113122" cy="113122"/>
          </a:xfrm>
          <a:prstGeom prst="ellipse">
            <a:avLst/>
          </a:prstGeom>
          <a:solidFill>
            <a:schemeClr val="accent2"/>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10" name="Straight Connector 9"/>
          <p:cNvCxnSpPr/>
          <p:nvPr/>
        </p:nvCxnSpPr>
        <p:spPr>
          <a:xfrm>
            <a:off x="5514680" y="1340170"/>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096000" y="1386625"/>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6039439" y="2651380"/>
            <a:ext cx="113122" cy="113122"/>
          </a:xfrm>
          <a:prstGeom prst="ellipse">
            <a:avLst/>
          </a:prstGeom>
          <a:solidFill>
            <a:schemeClr val="accent3"/>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29" name="Straight Connector 28"/>
          <p:cNvCxnSpPr/>
          <p:nvPr/>
        </p:nvCxnSpPr>
        <p:spPr>
          <a:xfrm>
            <a:off x="6152561" y="2726795"/>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313011" y="929613"/>
            <a:ext cx="3120478" cy="477054"/>
          </a:xfrm>
          <a:prstGeom prst="rect">
            <a:avLst/>
          </a:prstGeom>
          <a:noFill/>
        </p:spPr>
        <p:txBody>
          <a:bodyPr wrap="none" rtlCol="0">
            <a:spAutoFit/>
          </a:bodyPr>
          <a:lstStyle/>
          <a:p>
            <a:r>
              <a:rPr lang="id-ID" sz="2500" cap="all" dirty="0">
                <a:solidFill>
                  <a:srgbClr val="FF0000"/>
                </a:solidFill>
                <a:latin typeface="+mj-lt"/>
              </a:rPr>
              <a:t>FRAME</a:t>
            </a:r>
            <a:r>
              <a:rPr lang="id-ID" sz="2500" cap="all" dirty="0">
                <a:solidFill>
                  <a:srgbClr val="595959"/>
                </a:solidFill>
                <a:latin typeface="+mj-lt"/>
              </a:rPr>
              <a:t> SCAFFOLDS</a:t>
            </a:r>
          </a:p>
        </p:txBody>
      </p:sp>
      <p:cxnSp>
        <p:nvCxnSpPr>
          <p:cNvPr id="67" name="Straight Connector 66"/>
          <p:cNvCxnSpPr>
            <a:endCxn id="70" idx="0"/>
          </p:cNvCxnSpPr>
          <p:nvPr/>
        </p:nvCxnSpPr>
        <p:spPr>
          <a:xfrm rot="5400000">
            <a:off x="5273123" y="3583898"/>
            <a:ext cx="1645755" cy="1588"/>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2952016" y="3827931"/>
            <a:ext cx="1364476" cy="492443"/>
          </a:xfrm>
          <a:prstGeom prst="rect">
            <a:avLst/>
          </a:prstGeom>
          <a:noFill/>
        </p:spPr>
        <p:txBody>
          <a:bodyPr wrap="none" rtlCol="0">
            <a:spAutoFit/>
          </a:bodyPr>
          <a:lstStyle/>
          <a:p>
            <a:pPr algn="r"/>
            <a:r>
              <a:rPr lang="id-ID" sz="2600" cap="all" dirty="0">
                <a:solidFill>
                  <a:srgbClr val="595959"/>
                </a:solidFill>
                <a:latin typeface="+mj-lt"/>
              </a:rPr>
              <a:t>Review</a:t>
            </a:r>
          </a:p>
        </p:txBody>
      </p:sp>
      <p:sp>
        <p:nvSpPr>
          <p:cNvPr id="70" name="Oval 69"/>
          <p:cNvSpPr/>
          <p:nvPr/>
        </p:nvSpPr>
        <p:spPr>
          <a:xfrm>
            <a:off x="6039439" y="4406776"/>
            <a:ext cx="113122" cy="113122"/>
          </a:xfrm>
          <a:prstGeom prst="ellipse">
            <a:avLst/>
          </a:prstGeom>
          <a:solidFill>
            <a:schemeClr val="accent4"/>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71" name="Straight Connector 70"/>
          <p:cNvCxnSpPr/>
          <p:nvPr/>
        </p:nvCxnSpPr>
        <p:spPr>
          <a:xfrm>
            <a:off x="5514680" y="4482191"/>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4946650" y="5695950"/>
            <a:ext cx="2298700" cy="25400"/>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7739211" y="2179334"/>
            <a:ext cx="4046889" cy="492443"/>
          </a:xfrm>
          <a:prstGeom prst="rect">
            <a:avLst/>
          </a:prstGeom>
          <a:noFill/>
        </p:spPr>
        <p:txBody>
          <a:bodyPr wrap="none" rtlCol="0">
            <a:spAutoFit/>
          </a:bodyPr>
          <a:lstStyle/>
          <a:p>
            <a:r>
              <a:rPr lang="id-ID" sz="2600" cap="all" dirty="0">
                <a:solidFill>
                  <a:srgbClr val="595959"/>
                </a:solidFill>
                <a:latin typeface="+mj-lt"/>
              </a:rPr>
              <a:t>Practical ASSESSMENT</a:t>
            </a:r>
          </a:p>
        </p:txBody>
      </p:sp>
      <p:grpSp>
        <p:nvGrpSpPr>
          <p:cNvPr id="2" name="Group 1">
            <a:extLst>
              <a:ext uri="{FF2B5EF4-FFF2-40B4-BE49-F238E27FC236}">
                <a16:creationId xmlns:a16="http://schemas.microsoft.com/office/drawing/2014/main" id="{26080647-B3C4-E749-896D-A681BECC86D6}"/>
              </a:ext>
            </a:extLst>
          </p:cNvPr>
          <p:cNvGrpSpPr/>
          <p:nvPr/>
        </p:nvGrpSpPr>
        <p:grpSpPr>
          <a:xfrm>
            <a:off x="4495800" y="3937000"/>
            <a:ext cx="1028700" cy="1016000"/>
            <a:chOff x="4495800" y="3937000"/>
            <a:chExt cx="1028700" cy="1016000"/>
          </a:xfrm>
        </p:grpSpPr>
        <p:sp>
          <p:nvSpPr>
            <p:cNvPr id="55" name="Rounded Rectangle 54"/>
            <p:cNvSpPr/>
            <p:nvPr/>
          </p:nvSpPr>
          <p:spPr>
            <a:xfrm>
              <a:off x="4495800" y="3937000"/>
              <a:ext cx="1028700" cy="1016000"/>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 name="Group 23"/>
            <p:cNvGrpSpPr/>
            <p:nvPr/>
          </p:nvGrpSpPr>
          <p:grpSpPr>
            <a:xfrm>
              <a:off x="4724400" y="4134200"/>
              <a:ext cx="520701" cy="653699"/>
              <a:chOff x="7938" y="1588"/>
              <a:chExt cx="3867150" cy="3625850"/>
            </a:xfrm>
            <a:solidFill>
              <a:schemeClr val="bg1"/>
            </a:solidFill>
          </p:grpSpPr>
          <p:sp>
            <p:nvSpPr>
              <p:cNvPr id="12" name="Freeform 9"/>
              <p:cNvSpPr>
                <a:spLocks noEditPoints="1"/>
              </p:cNvSpPr>
              <p:nvPr/>
            </p:nvSpPr>
            <p:spPr bwMode="auto">
              <a:xfrm>
                <a:off x="7938" y="1588"/>
                <a:ext cx="3867150" cy="3625850"/>
              </a:xfrm>
              <a:custGeom>
                <a:avLst/>
                <a:gdLst>
                  <a:gd name="T0" fmla="*/ 1009 w 1028"/>
                  <a:gd name="T1" fmla="*/ 212 h 964"/>
                  <a:gd name="T2" fmla="*/ 817 w 1028"/>
                  <a:gd name="T3" fmla="*/ 19 h 964"/>
                  <a:gd name="T4" fmla="*/ 771 w 1028"/>
                  <a:gd name="T5" fmla="*/ 0 h 964"/>
                  <a:gd name="T6" fmla="*/ 96 w 1028"/>
                  <a:gd name="T7" fmla="*/ 0 h 964"/>
                  <a:gd name="T8" fmla="*/ 0 w 1028"/>
                  <a:gd name="T9" fmla="*/ 96 h 964"/>
                  <a:gd name="T10" fmla="*/ 0 w 1028"/>
                  <a:gd name="T11" fmla="*/ 868 h 964"/>
                  <a:gd name="T12" fmla="*/ 96 w 1028"/>
                  <a:gd name="T13" fmla="*/ 964 h 964"/>
                  <a:gd name="T14" fmla="*/ 932 w 1028"/>
                  <a:gd name="T15" fmla="*/ 964 h 964"/>
                  <a:gd name="T16" fmla="*/ 1028 w 1028"/>
                  <a:gd name="T17" fmla="*/ 868 h 964"/>
                  <a:gd name="T18" fmla="*/ 1028 w 1028"/>
                  <a:gd name="T19" fmla="*/ 257 h 964"/>
                  <a:gd name="T20" fmla="*/ 1009 w 1028"/>
                  <a:gd name="T21" fmla="*/ 212 h 964"/>
                  <a:gd name="T22" fmla="*/ 964 w 1028"/>
                  <a:gd name="T23" fmla="*/ 868 h 964"/>
                  <a:gd name="T24" fmla="*/ 932 w 1028"/>
                  <a:gd name="T25" fmla="*/ 900 h 964"/>
                  <a:gd name="T26" fmla="*/ 96 w 1028"/>
                  <a:gd name="T27" fmla="*/ 900 h 964"/>
                  <a:gd name="T28" fmla="*/ 64 w 1028"/>
                  <a:gd name="T29" fmla="*/ 868 h 964"/>
                  <a:gd name="T30" fmla="*/ 64 w 1028"/>
                  <a:gd name="T31" fmla="*/ 96 h 964"/>
                  <a:gd name="T32" fmla="*/ 96 w 1028"/>
                  <a:gd name="T33" fmla="*/ 64 h 964"/>
                  <a:gd name="T34" fmla="*/ 739 w 1028"/>
                  <a:gd name="T35" fmla="*/ 64 h 964"/>
                  <a:gd name="T36" fmla="*/ 739 w 1028"/>
                  <a:gd name="T37" fmla="*/ 193 h 964"/>
                  <a:gd name="T38" fmla="*/ 739 w 1028"/>
                  <a:gd name="T39" fmla="*/ 193 h 964"/>
                  <a:gd name="T40" fmla="*/ 835 w 1028"/>
                  <a:gd name="T41" fmla="*/ 289 h 964"/>
                  <a:gd name="T42" fmla="*/ 868 w 1028"/>
                  <a:gd name="T43" fmla="*/ 289 h 964"/>
                  <a:gd name="T44" fmla="*/ 964 w 1028"/>
                  <a:gd name="T45" fmla="*/ 289 h 964"/>
                  <a:gd name="T46" fmla="*/ 964 w 1028"/>
                  <a:gd name="T47" fmla="*/ 868 h 964"/>
                  <a:gd name="T48" fmla="*/ 868 w 1028"/>
                  <a:gd name="T49" fmla="*/ 257 h 964"/>
                  <a:gd name="T50" fmla="*/ 835 w 1028"/>
                  <a:gd name="T51" fmla="*/ 257 h 964"/>
                  <a:gd name="T52" fmla="*/ 771 w 1028"/>
                  <a:gd name="T53" fmla="*/ 193 h 964"/>
                  <a:gd name="T54" fmla="*/ 771 w 1028"/>
                  <a:gd name="T55" fmla="*/ 193 h 964"/>
                  <a:gd name="T56" fmla="*/ 771 w 1028"/>
                  <a:gd name="T57" fmla="*/ 64 h 964"/>
                  <a:gd name="T58" fmla="*/ 964 w 1028"/>
                  <a:gd name="T59" fmla="*/ 257 h 964"/>
                  <a:gd name="T60" fmla="*/ 868 w 1028"/>
                  <a:gd name="T61" fmla="*/ 257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28" h="964">
                    <a:moveTo>
                      <a:pt x="1009" y="212"/>
                    </a:moveTo>
                    <a:cubicBezTo>
                      <a:pt x="817" y="19"/>
                      <a:pt x="817" y="19"/>
                      <a:pt x="817" y="19"/>
                    </a:cubicBezTo>
                    <a:cubicBezTo>
                      <a:pt x="805" y="7"/>
                      <a:pt x="788" y="0"/>
                      <a:pt x="771" y="0"/>
                    </a:cubicBezTo>
                    <a:cubicBezTo>
                      <a:pt x="96" y="0"/>
                      <a:pt x="96" y="0"/>
                      <a:pt x="96" y="0"/>
                    </a:cubicBezTo>
                    <a:cubicBezTo>
                      <a:pt x="43" y="0"/>
                      <a:pt x="0" y="43"/>
                      <a:pt x="0" y="96"/>
                    </a:cubicBezTo>
                    <a:cubicBezTo>
                      <a:pt x="0" y="868"/>
                      <a:pt x="0" y="868"/>
                      <a:pt x="0" y="868"/>
                    </a:cubicBezTo>
                    <a:cubicBezTo>
                      <a:pt x="0" y="921"/>
                      <a:pt x="43" y="964"/>
                      <a:pt x="96" y="964"/>
                    </a:cubicBezTo>
                    <a:cubicBezTo>
                      <a:pt x="932" y="964"/>
                      <a:pt x="932" y="964"/>
                      <a:pt x="932" y="964"/>
                    </a:cubicBezTo>
                    <a:cubicBezTo>
                      <a:pt x="985" y="964"/>
                      <a:pt x="1028" y="921"/>
                      <a:pt x="1028" y="868"/>
                    </a:cubicBezTo>
                    <a:cubicBezTo>
                      <a:pt x="1028" y="257"/>
                      <a:pt x="1028" y="257"/>
                      <a:pt x="1028" y="257"/>
                    </a:cubicBezTo>
                    <a:cubicBezTo>
                      <a:pt x="1028" y="240"/>
                      <a:pt x="1022" y="224"/>
                      <a:pt x="1009" y="212"/>
                    </a:cubicBezTo>
                    <a:close/>
                    <a:moveTo>
                      <a:pt x="964" y="868"/>
                    </a:moveTo>
                    <a:cubicBezTo>
                      <a:pt x="964" y="885"/>
                      <a:pt x="950" y="900"/>
                      <a:pt x="932" y="900"/>
                    </a:cubicBezTo>
                    <a:cubicBezTo>
                      <a:pt x="96" y="900"/>
                      <a:pt x="96" y="900"/>
                      <a:pt x="96" y="900"/>
                    </a:cubicBezTo>
                    <a:cubicBezTo>
                      <a:pt x="79" y="900"/>
                      <a:pt x="64" y="885"/>
                      <a:pt x="64" y="868"/>
                    </a:cubicBezTo>
                    <a:cubicBezTo>
                      <a:pt x="64" y="96"/>
                      <a:pt x="64" y="96"/>
                      <a:pt x="64" y="96"/>
                    </a:cubicBezTo>
                    <a:cubicBezTo>
                      <a:pt x="64" y="79"/>
                      <a:pt x="79" y="64"/>
                      <a:pt x="96" y="64"/>
                    </a:cubicBezTo>
                    <a:cubicBezTo>
                      <a:pt x="739" y="64"/>
                      <a:pt x="739" y="64"/>
                      <a:pt x="739" y="64"/>
                    </a:cubicBezTo>
                    <a:cubicBezTo>
                      <a:pt x="739" y="193"/>
                      <a:pt x="739" y="193"/>
                      <a:pt x="739" y="193"/>
                    </a:cubicBezTo>
                    <a:cubicBezTo>
                      <a:pt x="739" y="193"/>
                      <a:pt x="739" y="193"/>
                      <a:pt x="739" y="193"/>
                    </a:cubicBezTo>
                    <a:cubicBezTo>
                      <a:pt x="739" y="246"/>
                      <a:pt x="782" y="289"/>
                      <a:pt x="835" y="289"/>
                    </a:cubicBezTo>
                    <a:cubicBezTo>
                      <a:pt x="868" y="289"/>
                      <a:pt x="868" y="289"/>
                      <a:pt x="868" y="289"/>
                    </a:cubicBezTo>
                    <a:cubicBezTo>
                      <a:pt x="964" y="289"/>
                      <a:pt x="964" y="289"/>
                      <a:pt x="964" y="289"/>
                    </a:cubicBezTo>
                    <a:lnTo>
                      <a:pt x="964" y="868"/>
                    </a:lnTo>
                    <a:close/>
                    <a:moveTo>
                      <a:pt x="868" y="257"/>
                    </a:moveTo>
                    <a:cubicBezTo>
                      <a:pt x="835" y="257"/>
                      <a:pt x="835" y="257"/>
                      <a:pt x="835" y="257"/>
                    </a:cubicBezTo>
                    <a:cubicBezTo>
                      <a:pt x="800" y="257"/>
                      <a:pt x="771" y="228"/>
                      <a:pt x="771" y="193"/>
                    </a:cubicBezTo>
                    <a:cubicBezTo>
                      <a:pt x="771" y="193"/>
                      <a:pt x="771" y="193"/>
                      <a:pt x="771" y="193"/>
                    </a:cubicBezTo>
                    <a:cubicBezTo>
                      <a:pt x="771" y="64"/>
                      <a:pt x="771" y="64"/>
                      <a:pt x="771" y="64"/>
                    </a:cubicBezTo>
                    <a:cubicBezTo>
                      <a:pt x="964" y="257"/>
                      <a:pt x="964" y="257"/>
                      <a:pt x="964" y="257"/>
                    </a:cubicBezTo>
                    <a:lnTo>
                      <a:pt x="868" y="257"/>
                    </a:ln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 name="Freeform 10"/>
              <p:cNvSpPr>
                <a:spLocks/>
              </p:cNvSpPr>
              <p:nvPr/>
            </p:nvSpPr>
            <p:spPr bwMode="auto">
              <a:xfrm>
                <a:off x="1820863" y="727076"/>
                <a:ext cx="727075" cy="120650"/>
              </a:xfrm>
              <a:custGeom>
                <a:avLst/>
                <a:gdLst>
                  <a:gd name="T0" fmla="*/ 16 w 193"/>
                  <a:gd name="T1" fmla="*/ 32 h 32"/>
                  <a:gd name="T2" fmla="*/ 177 w 193"/>
                  <a:gd name="T3" fmla="*/ 32 h 32"/>
                  <a:gd name="T4" fmla="*/ 193 w 193"/>
                  <a:gd name="T5" fmla="*/ 16 h 32"/>
                  <a:gd name="T6" fmla="*/ 177 w 193"/>
                  <a:gd name="T7" fmla="*/ 0 h 32"/>
                  <a:gd name="T8" fmla="*/ 16 w 193"/>
                  <a:gd name="T9" fmla="*/ 0 h 32"/>
                  <a:gd name="T10" fmla="*/ 0 w 193"/>
                  <a:gd name="T11" fmla="*/ 16 h 32"/>
                  <a:gd name="T12" fmla="*/ 16 w 193"/>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193" h="32">
                    <a:moveTo>
                      <a:pt x="16" y="32"/>
                    </a:moveTo>
                    <a:cubicBezTo>
                      <a:pt x="177" y="32"/>
                      <a:pt x="177" y="32"/>
                      <a:pt x="177" y="32"/>
                    </a:cubicBezTo>
                    <a:cubicBezTo>
                      <a:pt x="186" y="32"/>
                      <a:pt x="193" y="25"/>
                      <a:pt x="193" y="16"/>
                    </a:cubicBezTo>
                    <a:cubicBezTo>
                      <a:pt x="193" y="7"/>
                      <a:pt x="186" y="0"/>
                      <a:pt x="177" y="0"/>
                    </a:cubicBezTo>
                    <a:cubicBezTo>
                      <a:pt x="16" y="0"/>
                      <a:pt x="16" y="0"/>
                      <a:pt x="16" y="0"/>
                    </a:cubicBezTo>
                    <a:cubicBezTo>
                      <a:pt x="7" y="0"/>
                      <a:pt x="0" y="7"/>
                      <a:pt x="0" y="16"/>
                    </a:cubicBezTo>
                    <a:cubicBezTo>
                      <a:pt x="0" y="25"/>
                      <a:pt x="7" y="32"/>
                      <a:pt x="16" y="32"/>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 name="Freeform 11"/>
              <p:cNvSpPr>
                <a:spLocks/>
              </p:cNvSpPr>
              <p:nvPr/>
            </p:nvSpPr>
            <p:spPr bwMode="auto">
              <a:xfrm>
                <a:off x="1820863" y="1089026"/>
                <a:ext cx="727075" cy="120650"/>
              </a:xfrm>
              <a:custGeom>
                <a:avLst/>
                <a:gdLst>
                  <a:gd name="T0" fmla="*/ 16 w 193"/>
                  <a:gd name="T1" fmla="*/ 32 h 32"/>
                  <a:gd name="T2" fmla="*/ 177 w 193"/>
                  <a:gd name="T3" fmla="*/ 32 h 32"/>
                  <a:gd name="T4" fmla="*/ 193 w 193"/>
                  <a:gd name="T5" fmla="*/ 16 h 32"/>
                  <a:gd name="T6" fmla="*/ 177 w 193"/>
                  <a:gd name="T7" fmla="*/ 0 h 32"/>
                  <a:gd name="T8" fmla="*/ 16 w 193"/>
                  <a:gd name="T9" fmla="*/ 0 h 32"/>
                  <a:gd name="T10" fmla="*/ 0 w 193"/>
                  <a:gd name="T11" fmla="*/ 16 h 32"/>
                  <a:gd name="T12" fmla="*/ 16 w 193"/>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193" h="32">
                    <a:moveTo>
                      <a:pt x="16" y="32"/>
                    </a:moveTo>
                    <a:cubicBezTo>
                      <a:pt x="177" y="32"/>
                      <a:pt x="177" y="32"/>
                      <a:pt x="177" y="32"/>
                    </a:cubicBezTo>
                    <a:cubicBezTo>
                      <a:pt x="186" y="32"/>
                      <a:pt x="193" y="25"/>
                      <a:pt x="193" y="16"/>
                    </a:cubicBezTo>
                    <a:cubicBezTo>
                      <a:pt x="193" y="7"/>
                      <a:pt x="186" y="0"/>
                      <a:pt x="177" y="0"/>
                    </a:cubicBezTo>
                    <a:cubicBezTo>
                      <a:pt x="16" y="0"/>
                      <a:pt x="16" y="0"/>
                      <a:pt x="16" y="0"/>
                    </a:cubicBezTo>
                    <a:cubicBezTo>
                      <a:pt x="7" y="0"/>
                      <a:pt x="0" y="7"/>
                      <a:pt x="0" y="16"/>
                    </a:cubicBezTo>
                    <a:cubicBezTo>
                      <a:pt x="0" y="25"/>
                      <a:pt x="7" y="32"/>
                      <a:pt x="16" y="32"/>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8" name="Freeform 12"/>
              <p:cNvSpPr>
                <a:spLocks/>
              </p:cNvSpPr>
              <p:nvPr/>
            </p:nvSpPr>
            <p:spPr bwMode="auto">
              <a:xfrm>
                <a:off x="1820863" y="1454151"/>
                <a:ext cx="1573213" cy="120650"/>
              </a:xfrm>
              <a:custGeom>
                <a:avLst/>
                <a:gdLst>
                  <a:gd name="T0" fmla="*/ 0 w 418"/>
                  <a:gd name="T1" fmla="*/ 16 h 32"/>
                  <a:gd name="T2" fmla="*/ 16 w 418"/>
                  <a:gd name="T3" fmla="*/ 32 h 32"/>
                  <a:gd name="T4" fmla="*/ 402 w 418"/>
                  <a:gd name="T5" fmla="*/ 32 h 32"/>
                  <a:gd name="T6" fmla="*/ 418 w 418"/>
                  <a:gd name="T7" fmla="*/ 16 h 32"/>
                  <a:gd name="T8" fmla="*/ 402 w 418"/>
                  <a:gd name="T9" fmla="*/ 0 h 32"/>
                  <a:gd name="T10" fmla="*/ 16 w 418"/>
                  <a:gd name="T11" fmla="*/ 0 h 32"/>
                  <a:gd name="T12" fmla="*/ 0 w 418"/>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418" h="32">
                    <a:moveTo>
                      <a:pt x="0" y="16"/>
                    </a:moveTo>
                    <a:cubicBezTo>
                      <a:pt x="0" y="25"/>
                      <a:pt x="7" y="32"/>
                      <a:pt x="16" y="32"/>
                    </a:cubicBezTo>
                    <a:cubicBezTo>
                      <a:pt x="402" y="32"/>
                      <a:pt x="402" y="32"/>
                      <a:pt x="402" y="32"/>
                    </a:cubicBezTo>
                    <a:cubicBezTo>
                      <a:pt x="411" y="32"/>
                      <a:pt x="418" y="25"/>
                      <a:pt x="418" y="16"/>
                    </a:cubicBezTo>
                    <a:cubicBezTo>
                      <a:pt x="418" y="7"/>
                      <a:pt x="411" y="0"/>
                      <a:pt x="402" y="0"/>
                    </a:cubicBezTo>
                    <a:cubicBezTo>
                      <a:pt x="16" y="0"/>
                      <a:pt x="16" y="0"/>
                      <a:pt x="16" y="0"/>
                    </a:cubicBezTo>
                    <a:cubicBezTo>
                      <a:pt x="7" y="0"/>
                      <a:pt x="0" y="7"/>
                      <a:pt x="0" y="16"/>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9" name="Freeform 13"/>
              <p:cNvSpPr>
                <a:spLocks/>
              </p:cNvSpPr>
              <p:nvPr/>
            </p:nvSpPr>
            <p:spPr bwMode="auto">
              <a:xfrm>
                <a:off x="493713" y="2176463"/>
                <a:ext cx="2900363" cy="123825"/>
              </a:xfrm>
              <a:custGeom>
                <a:avLst/>
                <a:gdLst>
                  <a:gd name="T0" fmla="*/ 755 w 771"/>
                  <a:gd name="T1" fmla="*/ 0 h 33"/>
                  <a:gd name="T2" fmla="*/ 16 w 771"/>
                  <a:gd name="T3" fmla="*/ 0 h 33"/>
                  <a:gd name="T4" fmla="*/ 0 w 771"/>
                  <a:gd name="T5" fmla="*/ 16 h 33"/>
                  <a:gd name="T6" fmla="*/ 16 w 771"/>
                  <a:gd name="T7" fmla="*/ 33 h 33"/>
                  <a:gd name="T8" fmla="*/ 755 w 771"/>
                  <a:gd name="T9" fmla="*/ 33 h 33"/>
                  <a:gd name="T10" fmla="*/ 771 w 771"/>
                  <a:gd name="T11" fmla="*/ 16 h 33"/>
                  <a:gd name="T12" fmla="*/ 755 w 771"/>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771" h="33">
                    <a:moveTo>
                      <a:pt x="755" y="0"/>
                    </a:moveTo>
                    <a:cubicBezTo>
                      <a:pt x="16" y="0"/>
                      <a:pt x="16" y="0"/>
                      <a:pt x="16" y="0"/>
                    </a:cubicBezTo>
                    <a:cubicBezTo>
                      <a:pt x="7" y="0"/>
                      <a:pt x="0" y="8"/>
                      <a:pt x="0" y="16"/>
                    </a:cubicBezTo>
                    <a:cubicBezTo>
                      <a:pt x="0" y="25"/>
                      <a:pt x="7" y="33"/>
                      <a:pt x="16" y="33"/>
                    </a:cubicBezTo>
                    <a:cubicBezTo>
                      <a:pt x="755" y="33"/>
                      <a:pt x="755" y="33"/>
                      <a:pt x="755" y="33"/>
                    </a:cubicBezTo>
                    <a:cubicBezTo>
                      <a:pt x="764" y="33"/>
                      <a:pt x="771" y="25"/>
                      <a:pt x="771" y="16"/>
                    </a:cubicBezTo>
                    <a:cubicBezTo>
                      <a:pt x="771" y="8"/>
                      <a:pt x="764" y="0"/>
                      <a:pt x="755" y="0"/>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0" name="Freeform 14"/>
              <p:cNvSpPr>
                <a:spLocks/>
              </p:cNvSpPr>
              <p:nvPr/>
            </p:nvSpPr>
            <p:spPr bwMode="auto">
              <a:xfrm>
                <a:off x="493713" y="2541588"/>
                <a:ext cx="2900363" cy="119063"/>
              </a:xfrm>
              <a:custGeom>
                <a:avLst/>
                <a:gdLst>
                  <a:gd name="T0" fmla="*/ 755 w 771"/>
                  <a:gd name="T1" fmla="*/ 0 h 32"/>
                  <a:gd name="T2" fmla="*/ 16 w 771"/>
                  <a:gd name="T3" fmla="*/ 0 h 32"/>
                  <a:gd name="T4" fmla="*/ 0 w 771"/>
                  <a:gd name="T5" fmla="*/ 16 h 32"/>
                  <a:gd name="T6" fmla="*/ 16 w 771"/>
                  <a:gd name="T7" fmla="*/ 32 h 32"/>
                  <a:gd name="T8" fmla="*/ 755 w 771"/>
                  <a:gd name="T9" fmla="*/ 32 h 32"/>
                  <a:gd name="T10" fmla="*/ 771 w 771"/>
                  <a:gd name="T11" fmla="*/ 16 h 32"/>
                  <a:gd name="T12" fmla="*/ 755 w 771"/>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771" h="32">
                    <a:moveTo>
                      <a:pt x="755" y="0"/>
                    </a:moveTo>
                    <a:cubicBezTo>
                      <a:pt x="16" y="0"/>
                      <a:pt x="16" y="0"/>
                      <a:pt x="16" y="0"/>
                    </a:cubicBezTo>
                    <a:cubicBezTo>
                      <a:pt x="7" y="0"/>
                      <a:pt x="0" y="7"/>
                      <a:pt x="0" y="16"/>
                    </a:cubicBezTo>
                    <a:cubicBezTo>
                      <a:pt x="0" y="25"/>
                      <a:pt x="7" y="32"/>
                      <a:pt x="16" y="32"/>
                    </a:cubicBezTo>
                    <a:cubicBezTo>
                      <a:pt x="755" y="32"/>
                      <a:pt x="755" y="32"/>
                      <a:pt x="755" y="32"/>
                    </a:cubicBezTo>
                    <a:cubicBezTo>
                      <a:pt x="764" y="32"/>
                      <a:pt x="771" y="25"/>
                      <a:pt x="771" y="16"/>
                    </a:cubicBezTo>
                    <a:cubicBezTo>
                      <a:pt x="771" y="7"/>
                      <a:pt x="764" y="0"/>
                      <a:pt x="755" y="0"/>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 name="Freeform 15"/>
              <p:cNvSpPr>
                <a:spLocks/>
              </p:cNvSpPr>
              <p:nvPr/>
            </p:nvSpPr>
            <p:spPr bwMode="auto">
              <a:xfrm>
                <a:off x="493713" y="2901951"/>
                <a:ext cx="2900363" cy="120650"/>
              </a:xfrm>
              <a:custGeom>
                <a:avLst/>
                <a:gdLst>
                  <a:gd name="T0" fmla="*/ 755 w 771"/>
                  <a:gd name="T1" fmla="*/ 0 h 32"/>
                  <a:gd name="T2" fmla="*/ 16 w 771"/>
                  <a:gd name="T3" fmla="*/ 0 h 32"/>
                  <a:gd name="T4" fmla="*/ 0 w 771"/>
                  <a:gd name="T5" fmla="*/ 16 h 32"/>
                  <a:gd name="T6" fmla="*/ 16 w 771"/>
                  <a:gd name="T7" fmla="*/ 32 h 32"/>
                  <a:gd name="T8" fmla="*/ 755 w 771"/>
                  <a:gd name="T9" fmla="*/ 32 h 32"/>
                  <a:gd name="T10" fmla="*/ 771 w 771"/>
                  <a:gd name="T11" fmla="*/ 16 h 32"/>
                  <a:gd name="T12" fmla="*/ 755 w 771"/>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771" h="32">
                    <a:moveTo>
                      <a:pt x="755" y="0"/>
                    </a:moveTo>
                    <a:cubicBezTo>
                      <a:pt x="16" y="0"/>
                      <a:pt x="16" y="0"/>
                      <a:pt x="16" y="0"/>
                    </a:cubicBezTo>
                    <a:cubicBezTo>
                      <a:pt x="7" y="0"/>
                      <a:pt x="0" y="7"/>
                      <a:pt x="0" y="16"/>
                    </a:cubicBezTo>
                    <a:cubicBezTo>
                      <a:pt x="0" y="25"/>
                      <a:pt x="7" y="32"/>
                      <a:pt x="16" y="32"/>
                    </a:cubicBezTo>
                    <a:cubicBezTo>
                      <a:pt x="755" y="32"/>
                      <a:pt x="755" y="32"/>
                      <a:pt x="755" y="32"/>
                    </a:cubicBezTo>
                    <a:cubicBezTo>
                      <a:pt x="764" y="32"/>
                      <a:pt x="771" y="25"/>
                      <a:pt x="771" y="16"/>
                    </a:cubicBezTo>
                    <a:cubicBezTo>
                      <a:pt x="771" y="7"/>
                      <a:pt x="764" y="0"/>
                      <a:pt x="755" y="0"/>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2" name="Freeform 16"/>
              <p:cNvSpPr>
                <a:spLocks/>
              </p:cNvSpPr>
              <p:nvPr/>
            </p:nvSpPr>
            <p:spPr bwMode="auto">
              <a:xfrm>
                <a:off x="493713" y="1814513"/>
                <a:ext cx="2900363" cy="120650"/>
              </a:xfrm>
              <a:custGeom>
                <a:avLst/>
                <a:gdLst>
                  <a:gd name="T0" fmla="*/ 755 w 771"/>
                  <a:gd name="T1" fmla="*/ 0 h 32"/>
                  <a:gd name="T2" fmla="*/ 16 w 771"/>
                  <a:gd name="T3" fmla="*/ 0 h 32"/>
                  <a:gd name="T4" fmla="*/ 0 w 771"/>
                  <a:gd name="T5" fmla="*/ 16 h 32"/>
                  <a:gd name="T6" fmla="*/ 16 w 771"/>
                  <a:gd name="T7" fmla="*/ 32 h 32"/>
                  <a:gd name="T8" fmla="*/ 755 w 771"/>
                  <a:gd name="T9" fmla="*/ 32 h 32"/>
                  <a:gd name="T10" fmla="*/ 771 w 771"/>
                  <a:gd name="T11" fmla="*/ 16 h 32"/>
                  <a:gd name="T12" fmla="*/ 755 w 771"/>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771" h="32">
                    <a:moveTo>
                      <a:pt x="755" y="0"/>
                    </a:moveTo>
                    <a:cubicBezTo>
                      <a:pt x="16" y="0"/>
                      <a:pt x="16" y="0"/>
                      <a:pt x="16" y="0"/>
                    </a:cubicBezTo>
                    <a:cubicBezTo>
                      <a:pt x="7" y="0"/>
                      <a:pt x="0" y="7"/>
                      <a:pt x="0" y="16"/>
                    </a:cubicBezTo>
                    <a:cubicBezTo>
                      <a:pt x="0" y="25"/>
                      <a:pt x="7" y="32"/>
                      <a:pt x="16" y="32"/>
                    </a:cubicBezTo>
                    <a:cubicBezTo>
                      <a:pt x="755" y="32"/>
                      <a:pt x="755" y="32"/>
                      <a:pt x="755" y="32"/>
                    </a:cubicBezTo>
                    <a:cubicBezTo>
                      <a:pt x="764" y="32"/>
                      <a:pt x="771" y="25"/>
                      <a:pt x="771" y="16"/>
                    </a:cubicBezTo>
                    <a:cubicBezTo>
                      <a:pt x="771" y="7"/>
                      <a:pt x="764" y="0"/>
                      <a:pt x="755" y="0"/>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3" name="Freeform 17"/>
              <p:cNvSpPr>
                <a:spLocks noEditPoints="1"/>
              </p:cNvSpPr>
              <p:nvPr/>
            </p:nvSpPr>
            <p:spPr bwMode="auto">
              <a:xfrm>
                <a:off x="493713" y="608013"/>
                <a:ext cx="1087438" cy="966788"/>
              </a:xfrm>
              <a:custGeom>
                <a:avLst/>
                <a:gdLst>
                  <a:gd name="T0" fmla="*/ 32 w 289"/>
                  <a:gd name="T1" fmla="*/ 257 h 257"/>
                  <a:gd name="T2" fmla="*/ 257 w 289"/>
                  <a:gd name="T3" fmla="*/ 257 h 257"/>
                  <a:gd name="T4" fmla="*/ 289 w 289"/>
                  <a:gd name="T5" fmla="*/ 225 h 257"/>
                  <a:gd name="T6" fmla="*/ 289 w 289"/>
                  <a:gd name="T7" fmla="*/ 32 h 257"/>
                  <a:gd name="T8" fmla="*/ 257 w 289"/>
                  <a:gd name="T9" fmla="*/ 0 h 257"/>
                  <a:gd name="T10" fmla="*/ 32 w 289"/>
                  <a:gd name="T11" fmla="*/ 0 h 257"/>
                  <a:gd name="T12" fmla="*/ 0 w 289"/>
                  <a:gd name="T13" fmla="*/ 32 h 257"/>
                  <a:gd name="T14" fmla="*/ 0 w 289"/>
                  <a:gd name="T15" fmla="*/ 225 h 257"/>
                  <a:gd name="T16" fmla="*/ 32 w 289"/>
                  <a:gd name="T17" fmla="*/ 257 h 257"/>
                  <a:gd name="T18" fmla="*/ 64 w 289"/>
                  <a:gd name="T19" fmla="*/ 64 h 257"/>
                  <a:gd name="T20" fmla="*/ 224 w 289"/>
                  <a:gd name="T21" fmla="*/ 64 h 257"/>
                  <a:gd name="T22" fmla="*/ 224 w 289"/>
                  <a:gd name="T23" fmla="*/ 192 h 257"/>
                  <a:gd name="T24" fmla="*/ 64 w 289"/>
                  <a:gd name="T25" fmla="*/ 192 h 257"/>
                  <a:gd name="T26" fmla="*/ 64 w 289"/>
                  <a:gd name="T27" fmla="*/ 64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9" h="257">
                    <a:moveTo>
                      <a:pt x="32" y="257"/>
                    </a:moveTo>
                    <a:cubicBezTo>
                      <a:pt x="257" y="257"/>
                      <a:pt x="257" y="257"/>
                      <a:pt x="257" y="257"/>
                    </a:cubicBezTo>
                    <a:cubicBezTo>
                      <a:pt x="274" y="257"/>
                      <a:pt x="289" y="242"/>
                      <a:pt x="289" y="225"/>
                    </a:cubicBezTo>
                    <a:cubicBezTo>
                      <a:pt x="289" y="32"/>
                      <a:pt x="289" y="32"/>
                      <a:pt x="289" y="32"/>
                    </a:cubicBezTo>
                    <a:cubicBezTo>
                      <a:pt x="289" y="14"/>
                      <a:pt x="274" y="0"/>
                      <a:pt x="257" y="0"/>
                    </a:cubicBezTo>
                    <a:cubicBezTo>
                      <a:pt x="32" y="0"/>
                      <a:pt x="32" y="0"/>
                      <a:pt x="32" y="0"/>
                    </a:cubicBezTo>
                    <a:cubicBezTo>
                      <a:pt x="14" y="0"/>
                      <a:pt x="0" y="14"/>
                      <a:pt x="0" y="32"/>
                    </a:cubicBezTo>
                    <a:cubicBezTo>
                      <a:pt x="0" y="225"/>
                      <a:pt x="0" y="225"/>
                      <a:pt x="0" y="225"/>
                    </a:cubicBezTo>
                    <a:cubicBezTo>
                      <a:pt x="0" y="242"/>
                      <a:pt x="14" y="257"/>
                      <a:pt x="32" y="257"/>
                    </a:cubicBezTo>
                    <a:close/>
                    <a:moveTo>
                      <a:pt x="64" y="64"/>
                    </a:moveTo>
                    <a:cubicBezTo>
                      <a:pt x="224" y="64"/>
                      <a:pt x="224" y="64"/>
                      <a:pt x="224" y="64"/>
                    </a:cubicBezTo>
                    <a:cubicBezTo>
                      <a:pt x="224" y="192"/>
                      <a:pt x="224" y="192"/>
                      <a:pt x="224" y="192"/>
                    </a:cubicBezTo>
                    <a:cubicBezTo>
                      <a:pt x="64" y="192"/>
                      <a:pt x="64" y="192"/>
                      <a:pt x="64" y="192"/>
                    </a:cubicBezTo>
                    <a:lnTo>
                      <a:pt x="64" y="64"/>
                    </a:ln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61" name="Group 60"/>
          <p:cNvGrpSpPr/>
          <p:nvPr/>
        </p:nvGrpSpPr>
        <p:grpSpPr>
          <a:xfrm>
            <a:off x="6705600" y="2222500"/>
            <a:ext cx="1028700" cy="1016000"/>
            <a:chOff x="6731000" y="4953000"/>
            <a:chExt cx="1028700" cy="1016000"/>
          </a:xfrm>
        </p:grpSpPr>
        <p:sp>
          <p:nvSpPr>
            <p:cNvPr id="59" name="Rounded Rectangle 58"/>
            <p:cNvSpPr/>
            <p:nvPr/>
          </p:nvSpPr>
          <p:spPr>
            <a:xfrm>
              <a:off x="6731000" y="4953000"/>
              <a:ext cx="1028700" cy="10160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1" name="Picture 50" descr="Build Icon.png"/>
            <p:cNvPicPr>
              <a:picLocks noChangeAspect="1"/>
            </p:cNvPicPr>
            <p:nvPr/>
          </p:nvPicPr>
          <p:blipFill>
            <a:blip r:embed="rId3"/>
            <a:stretch>
              <a:fillRect/>
            </a:stretch>
          </p:blipFill>
          <p:spPr>
            <a:xfrm>
              <a:off x="6834781" y="5063202"/>
              <a:ext cx="747119" cy="829597"/>
            </a:xfrm>
            <a:prstGeom prst="rect">
              <a:avLst/>
            </a:prstGeom>
          </p:spPr>
        </p:pic>
      </p:grpSp>
      <p:grpSp>
        <p:nvGrpSpPr>
          <p:cNvPr id="63" name="Group 62"/>
          <p:cNvGrpSpPr/>
          <p:nvPr/>
        </p:nvGrpSpPr>
        <p:grpSpPr>
          <a:xfrm>
            <a:off x="4445000" y="914400"/>
            <a:ext cx="1028700" cy="1016000"/>
            <a:chOff x="6680200" y="2235200"/>
            <a:chExt cx="1028700" cy="1016000"/>
          </a:xfrm>
        </p:grpSpPr>
        <p:sp>
          <p:nvSpPr>
            <p:cNvPr id="52" name="Rounded Rectangle 51"/>
            <p:cNvSpPr/>
            <p:nvPr/>
          </p:nvSpPr>
          <p:spPr>
            <a:xfrm>
              <a:off x="6680200" y="2235200"/>
              <a:ext cx="1028700" cy="1016000"/>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9" name="Picture 38" descr="Scaffold Icon.png"/>
            <p:cNvPicPr>
              <a:picLocks noChangeAspect="1"/>
            </p:cNvPicPr>
            <p:nvPr/>
          </p:nvPicPr>
          <p:blipFill>
            <a:blip r:embed="rId4"/>
            <a:stretch>
              <a:fillRect/>
            </a:stretch>
          </p:blipFill>
          <p:spPr>
            <a:xfrm>
              <a:off x="6908800" y="2439751"/>
              <a:ext cx="558800" cy="594468"/>
            </a:xfrm>
            <a:prstGeom prst="rect">
              <a:avLst/>
            </a:prstGeom>
          </p:spPr>
        </p:pic>
      </p:grpSp>
      <p:sp>
        <p:nvSpPr>
          <p:cNvPr id="33" name="TextBox 32"/>
          <p:cNvSpPr txBox="1"/>
          <p:nvPr/>
        </p:nvSpPr>
        <p:spPr>
          <a:xfrm>
            <a:off x="965200" y="1333500"/>
            <a:ext cx="3403600" cy="1323439"/>
          </a:xfrm>
          <a:prstGeom prst="rect">
            <a:avLst/>
          </a:prstGeom>
          <a:noFill/>
        </p:spPr>
        <p:txBody>
          <a:bodyPr wrap="square" rtlCol="0">
            <a:spAutoFit/>
          </a:bodyPr>
          <a:lstStyle/>
          <a:p>
            <a:pPr algn="just"/>
            <a:r>
              <a:rPr lang="en-US" sz="1600" dirty="0">
                <a:solidFill>
                  <a:srgbClr val="595959"/>
                </a:solidFill>
              </a:rPr>
              <a:t>Six sessions related specifically to building and inspecting </a:t>
            </a:r>
            <a:r>
              <a:rPr lang="en-US" sz="1600" dirty="0">
                <a:solidFill>
                  <a:srgbClr val="FF0000"/>
                </a:solidFill>
              </a:rPr>
              <a:t>Frame</a:t>
            </a:r>
            <a:r>
              <a:rPr lang="en-US" sz="1600" dirty="0">
                <a:solidFill>
                  <a:srgbClr val="595959"/>
                </a:solidFill>
              </a:rPr>
              <a:t> Scaffolds </a:t>
            </a:r>
            <a:r>
              <a:rPr lang="en-US" sz="1600" i="1" dirty="0">
                <a:solidFill>
                  <a:srgbClr val="595959"/>
                </a:solidFill>
              </a:rPr>
              <a:t>(learning expectations to be described at the start of these sessions)</a:t>
            </a:r>
          </a:p>
        </p:txBody>
      </p:sp>
      <p:sp>
        <p:nvSpPr>
          <p:cNvPr id="34" name="TextBox 33"/>
          <p:cNvSpPr txBox="1"/>
          <p:nvPr/>
        </p:nvSpPr>
        <p:spPr>
          <a:xfrm>
            <a:off x="7772400" y="2590800"/>
            <a:ext cx="3898900" cy="830997"/>
          </a:xfrm>
          <a:prstGeom prst="rect">
            <a:avLst/>
          </a:prstGeom>
          <a:noFill/>
        </p:spPr>
        <p:txBody>
          <a:bodyPr wrap="square" rtlCol="0">
            <a:spAutoFit/>
          </a:bodyPr>
          <a:lstStyle/>
          <a:p>
            <a:pPr algn="just"/>
            <a:r>
              <a:rPr lang="en-US" sz="1600" dirty="0">
                <a:solidFill>
                  <a:srgbClr val="595959"/>
                </a:solidFill>
              </a:rPr>
              <a:t>Demonstrate your ability to build Frame Scaffolds safely and correctly and complete a scaffold inspection.</a:t>
            </a:r>
            <a:endParaRPr lang="en-US" sz="1600" i="1" dirty="0">
              <a:solidFill>
                <a:srgbClr val="595959"/>
              </a:solidFill>
            </a:endParaRPr>
          </a:p>
        </p:txBody>
      </p:sp>
      <p:sp>
        <p:nvSpPr>
          <p:cNvPr id="35" name="TextBox 34"/>
          <p:cNvSpPr txBox="1"/>
          <p:nvPr/>
        </p:nvSpPr>
        <p:spPr>
          <a:xfrm>
            <a:off x="1092200" y="4318000"/>
            <a:ext cx="3225800" cy="830997"/>
          </a:xfrm>
          <a:prstGeom prst="rect">
            <a:avLst/>
          </a:prstGeom>
          <a:noFill/>
        </p:spPr>
        <p:txBody>
          <a:bodyPr wrap="square" rtlCol="0">
            <a:spAutoFit/>
          </a:bodyPr>
          <a:lstStyle/>
          <a:p>
            <a:pPr algn="just"/>
            <a:r>
              <a:rPr lang="en-US" sz="1600" dirty="0">
                <a:solidFill>
                  <a:srgbClr val="595959"/>
                </a:solidFill>
              </a:rPr>
              <a:t>Briefly review the KEY POINTS from each session to prepare for the written assessment.</a:t>
            </a:r>
            <a:endParaRPr lang="en-US" sz="1600" i="1" dirty="0">
              <a:solidFill>
                <a:srgbClr val="595959"/>
              </a:solidFill>
            </a:endParaRPr>
          </a:p>
        </p:txBody>
      </p:sp>
    </p:spTree>
    <p:extLst>
      <p:ext uri="{BB962C8B-B14F-4D97-AF65-F5344CB8AC3E}">
        <p14:creationId xmlns:p14="http://schemas.microsoft.com/office/powerpoint/2010/main" val="421535596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500"/>
                                        <p:tgtEl>
                                          <p:spTgt spid="6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up)">
                                      <p:cBhvr>
                                        <p:cTn id="28" dur="500"/>
                                        <p:tgtEl>
                                          <p:spTgt spid="27"/>
                                        </p:tgtEl>
                                      </p:cBhvr>
                                    </p:animEffect>
                                  </p:childTnLst>
                                </p:cTn>
                              </p:par>
                            </p:childTnLst>
                          </p:cTn>
                        </p:par>
                        <p:par>
                          <p:cTn id="29" fill="hold">
                            <p:stCondLst>
                              <p:cond delay="500"/>
                            </p:stCondLst>
                            <p:childTnLst>
                              <p:par>
                                <p:cTn id="30" presetID="53" presetClass="entr" presetSubtype="16" fill="hold" grpId="0" nodeType="after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childTnLst>
                          </p:cTn>
                        </p:par>
                        <p:par>
                          <p:cTn id="35" fill="hold">
                            <p:stCondLst>
                              <p:cond delay="1000"/>
                            </p:stCondLst>
                            <p:childTnLst>
                              <p:par>
                                <p:cTn id="36" presetID="22" presetClass="entr" presetSubtype="8" fill="hold"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left)">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fade">
                                      <p:cBhvr>
                                        <p:cTn id="43" dur="2000"/>
                                        <p:tgtEl>
                                          <p:spTgt spid="6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2"/>
                                        </p:tgtEl>
                                        <p:attrNameLst>
                                          <p:attrName>style.visibility</p:attrName>
                                        </p:attrNameLst>
                                      </p:cBhvr>
                                      <p:to>
                                        <p:strVal val="visible"/>
                                      </p:to>
                                    </p:set>
                                    <p:animEffect transition="in" filter="fade">
                                      <p:cBhvr>
                                        <p:cTn id="46" dur="1000"/>
                                        <p:tgtEl>
                                          <p:spTgt spid="8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500"/>
                                        <p:tgtEl>
                                          <p:spTgt spid="34"/>
                                        </p:tgtEl>
                                      </p:cBhvr>
                                    </p:animEffect>
                                  </p:childTnLst>
                                </p:cTn>
                              </p:par>
                            </p:childTnLst>
                          </p:cTn>
                        </p:par>
                        <p:par>
                          <p:cTn id="50" fill="hold">
                            <p:stCondLst>
                              <p:cond delay="2000"/>
                            </p:stCondLst>
                            <p:childTnLst>
                              <p:par>
                                <p:cTn id="51" presetID="22" presetClass="entr" presetSubtype="1" fill="hold" nodeType="afterEffect">
                                  <p:stCondLst>
                                    <p:cond delay="0"/>
                                  </p:stCondLst>
                                  <p:childTnLst>
                                    <p:set>
                                      <p:cBhvr>
                                        <p:cTn id="52" dur="1" fill="hold">
                                          <p:stCondLst>
                                            <p:cond delay="0"/>
                                          </p:stCondLst>
                                        </p:cTn>
                                        <p:tgtEl>
                                          <p:spTgt spid="67"/>
                                        </p:tgtEl>
                                        <p:attrNameLst>
                                          <p:attrName>style.visibility</p:attrName>
                                        </p:attrNameLst>
                                      </p:cBhvr>
                                      <p:to>
                                        <p:strVal val="visible"/>
                                      </p:to>
                                    </p:set>
                                    <p:animEffect transition="in" filter="wipe(up)">
                                      <p:cBhvr>
                                        <p:cTn id="53" dur="500"/>
                                        <p:tgtEl>
                                          <p:spTgt spid="67"/>
                                        </p:tgtEl>
                                      </p:cBhvr>
                                    </p:animEffect>
                                  </p:childTnLst>
                                </p:cTn>
                              </p:par>
                            </p:childTnLst>
                          </p:cTn>
                        </p:par>
                        <p:par>
                          <p:cTn id="54" fill="hold">
                            <p:stCondLst>
                              <p:cond delay="2500"/>
                            </p:stCondLst>
                            <p:childTnLst>
                              <p:par>
                                <p:cTn id="55" presetID="53" presetClass="entr" presetSubtype="16" fill="hold" grpId="0" nodeType="afterEffect">
                                  <p:stCondLst>
                                    <p:cond delay="0"/>
                                  </p:stCondLst>
                                  <p:childTnLst>
                                    <p:set>
                                      <p:cBhvr>
                                        <p:cTn id="56" dur="1" fill="hold">
                                          <p:stCondLst>
                                            <p:cond delay="0"/>
                                          </p:stCondLst>
                                        </p:cTn>
                                        <p:tgtEl>
                                          <p:spTgt spid="70"/>
                                        </p:tgtEl>
                                        <p:attrNameLst>
                                          <p:attrName>style.visibility</p:attrName>
                                        </p:attrNameLst>
                                      </p:cBhvr>
                                      <p:to>
                                        <p:strVal val="visible"/>
                                      </p:to>
                                    </p:set>
                                    <p:anim calcmode="lin" valueType="num">
                                      <p:cBhvr>
                                        <p:cTn id="57" dur="500" fill="hold"/>
                                        <p:tgtEl>
                                          <p:spTgt spid="70"/>
                                        </p:tgtEl>
                                        <p:attrNameLst>
                                          <p:attrName>ppt_w</p:attrName>
                                        </p:attrNameLst>
                                      </p:cBhvr>
                                      <p:tavLst>
                                        <p:tav tm="0">
                                          <p:val>
                                            <p:fltVal val="0"/>
                                          </p:val>
                                        </p:tav>
                                        <p:tav tm="100000">
                                          <p:val>
                                            <p:strVal val="#ppt_w"/>
                                          </p:val>
                                        </p:tav>
                                      </p:tavLst>
                                    </p:anim>
                                    <p:anim calcmode="lin" valueType="num">
                                      <p:cBhvr>
                                        <p:cTn id="58" dur="500" fill="hold"/>
                                        <p:tgtEl>
                                          <p:spTgt spid="70"/>
                                        </p:tgtEl>
                                        <p:attrNameLst>
                                          <p:attrName>ppt_h</p:attrName>
                                        </p:attrNameLst>
                                      </p:cBhvr>
                                      <p:tavLst>
                                        <p:tav tm="0">
                                          <p:val>
                                            <p:fltVal val="0"/>
                                          </p:val>
                                        </p:tav>
                                        <p:tav tm="100000">
                                          <p:val>
                                            <p:strVal val="#ppt_h"/>
                                          </p:val>
                                        </p:tav>
                                      </p:tavLst>
                                    </p:anim>
                                    <p:animEffect transition="in" filter="fade">
                                      <p:cBhvr>
                                        <p:cTn id="59" dur="500"/>
                                        <p:tgtEl>
                                          <p:spTgt spid="70"/>
                                        </p:tgtEl>
                                      </p:cBhvr>
                                    </p:animEffect>
                                  </p:childTnLst>
                                </p:cTn>
                              </p:par>
                            </p:childTnLst>
                          </p:cTn>
                        </p:par>
                        <p:par>
                          <p:cTn id="60" fill="hold">
                            <p:stCondLst>
                              <p:cond delay="3000"/>
                            </p:stCondLst>
                            <p:childTnLst>
                              <p:par>
                                <p:cTn id="61" presetID="22" presetClass="entr" presetSubtype="2" fill="hold" nodeType="afterEffect">
                                  <p:stCondLst>
                                    <p:cond delay="0"/>
                                  </p:stCondLst>
                                  <p:childTnLst>
                                    <p:set>
                                      <p:cBhvr>
                                        <p:cTn id="62" dur="1" fill="hold">
                                          <p:stCondLst>
                                            <p:cond delay="0"/>
                                          </p:stCondLst>
                                        </p:cTn>
                                        <p:tgtEl>
                                          <p:spTgt spid="71"/>
                                        </p:tgtEl>
                                        <p:attrNameLst>
                                          <p:attrName>style.visibility</p:attrName>
                                        </p:attrNameLst>
                                      </p:cBhvr>
                                      <p:to>
                                        <p:strVal val="visible"/>
                                      </p:to>
                                    </p:set>
                                    <p:animEffect transition="in" filter="wipe(right)">
                                      <p:cBhvr>
                                        <p:cTn id="63" dur="500"/>
                                        <p:tgtEl>
                                          <p:spTgt spid="71"/>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2" fill="hold" nodeType="clickEffect">
                                  <p:stCondLst>
                                    <p:cond delay="0"/>
                                  </p:stCondLst>
                                  <p:childTnLst>
                                    <p:set>
                                      <p:cBhvr>
                                        <p:cTn id="67" dur="1" fill="hold">
                                          <p:stCondLst>
                                            <p:cond delay="0"/>
                                          </p:stCondLst>
                                        </p:cTn>
                                        <p:tgtEl>
                                          <p:spTgt spid="2"/>
                                        </p:tgtEl>
                                        <p:attrNameLst>
                                          <p:attrName>style.visibility</p:attrName>
                                        </p:attrNameLst>
                                      </p:cBhvr>
                                      <p:to>
                                        <p:strVal val="visible"/>
                                      </p:to>
                                    </p:set>
                                    <p:anim calcmode="lin" valueType="num">
                                      <p:cBhvr additive="base">
                                        <p:cTn id="68" dur="2000" fill="hold"/>
                                        <p:tgtEl>
                                          <p:spTgt spid="2"/>
                                        </p:tgtEl>
                                        <p:attrNameLst>
                                          <p:attrName>ppt_x</p:attrName>
                                        </p:attrNameLst>
                                      </p:cBhvr>
                                      <p:tavLst>
                                        <p:tav tm="0">
                                          <p:val>
                                            <p:strVal val="1+#ppt_w/2"/>
                                          </p:val>
                                        </p:tav>
                                        <p:tav tm="100000">
                                          <p:val>
                                            <p:strVal val="#ppt_x"/>
                                          </p:val>
                                        </p:tav>
                                      </p:tavLst>
                                    </p:anim>
                                    <p:anim calcmode="lin" valueType="num">
                                      <p:cBhvr additive="base">
                                        <p:cTn id="69" dur="2000" fill="hold"/>
                                        <p:tgtEl>
                                          <p:spTgt spid="2"/>
                                        </p:tgtEl>
                                        <p:attrNameLst>
                                          <p:attrName>ppt_y</p:attrName>
                                        </p:attrNameLst>
                                      </p:cBhvr>
                                      <p:tavLst>
                                        <p:tav tm="0">
                                          <p:val>
                                            <p:strVal val="#ppt_y"/>
                                          </p:val>
                                        </p:tav>
                                        <p:tav tm="100000">
                                          <p:val>
                                            <p:strVal val="#ppt_y"/>
                                          </p:val>
                                        </p:tav>
                                      </p:tavLst>
                                    </p:anim>
                                  </p:childTnLst>
                                </p:cTn>
                              </p:par>
                              <p:par>
                                <p:cTn id="70" presetID="10" presetClass="entr" presetSubtype="0" fill="hold" grpId="0" nodeType="withEffect">
                                  <p:stCondLst>
                                    <p:cond delay="0"/>
                                  </p:stCondLst>
                                  <p:childTnLst>
                                    <p:set>
                                      <p:cBhvr>
                                        <p:cTn id="71" dur="1" fill="hold">
                                          <p:stCondLst>
                                            <p:cond delay="0"/>
                                          </p:stCondLst>
                                        </p:cTn>
                                        <p:tgtEl>
                                          <p:spTgt spid="68"/>
                                        </p:tgtEl>
                                        <p:attrNameLst>
                                          <p:attrName>style.visibility</p:attrName>
                                        </p:attrNameLst>
                                      </p:cBhvr>
                                      <p:to>
                                        <p:strVal val="visible"/>
                                      </p:to>
                                    </p:set>
                                    <p:animEffect transition="in" filter="fade">
                                      <p:cBhvr>
                                        <p:cTn id="72" dur="1000"/>
                                        <p:tgtEl>
                                          <p:spTgt spid="68"/>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fade">
                                      <p:cBhvr>
                                        <p:cTn id="75" dur="500"/>
                                        <p:tgtEl>
                                          <p:spTgt spid="35"/>
                                        </p:tgtEl>
                                      </p:cBhvr>
                                    </p:animEffect>
                                  </p:childTnLst>
                                </p:cTn>
                              </p:par>
                            </p:childTnLst>
                          </p:cTn>
                        </p:par>
                        <p:par>
                          <p:cTn id="76" fill="hold">
                            <p:stCondLst>
                              <p:cond delay="2000"/>
                            </p:stCondLst>
                            <p:childTnLst>
                              <p:par>
                                <p:cTn id="77" presetID="22" presetClass="entr" presetSubtype="1" fill="hold" nodeType="afterEffect">
                                  <p:stCondLst>
                                    <p:cond delay="0"/>
                                  </p:stCondLst>
                                  <p:childTnLst>
                                    <p:set>
                                      <p:cBhvr>
                                        <p:cTn id="78" dur="1" fill="hold">
                                          <p:stCondLst>
                                            <p:cond delay="0"/>
                                          </p:stCondLst>
                                        </p:cTn>
                                        <p:tgtEl>
                                          <p:spTgt spid="78"/>
                                        </p:tgtEl>
                                        <p:attrNameLst>
                                          <p:attrName>style.visibility</p:attrName>
                                        </p:attrNameLst>
                                      </p:cBhvr>
                                      <p:to>
                                        <p:strVal val="visible"/>
                                      </p:to>
                                    </p:set>
                                    <p:animEffect transition="in" filter="wipe(up)">
                                      <p:cBhvr>
                                        <p:cTn id="79"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8" grpId="0" animBg="1"/>
      <p:bldP spid="37" grpId="0"/>
      <p:bldP spid="68" grpId="0"/>
      <p:bldP spid="70" grpId="0" animBg="1"/>
      <p:bldP spid="82" grpId="0"/>
      <p:bldP spid="33" grpId="0"/>
      <p:bldP spid="34" grpId="0"/>
      <p:bldP spid="3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p:cNvSpPr txBox="1"/>
          <p:nvPr/>
        </p:nvSpPr>
        <p:spPr>
          <a:xfrm>
            <a:off x="2488064" y="1417488"/>
            <a:ext cx="6733334" cy="461665"/>
          </a:xfrm>
          <a:prstGeom prst="rect">
            <a:avLst/>
          </a:prstGeom>
          <a:noFill/>
        </p:spPr>
        <p:txBody>
          <a:bodyPr wrap="none" rtlCol="0">
            <a:spAutoFit/>
          </a:bodyPr>
          <a:lstStyle/>
          <a:p>
            <a:pPr algn="ctr"/>
            <a:r>
              <a:rPr lang="id-ID" sz="2400" dirty="0">
                <a:solidFill>
                  <a:srgbClr val="595959"/>
                </a:solidFill>
                <a:latin typeface="+mj-lt"/>
              </a:rPr>
              <a:t>Loads can be divided into </a:t>
            </a:r>
            <a:r>
              <a:rPr lang="id-ID" sz="2400" b="1" dirty="0">
                <a:solidFill>
                  <a:srgbClr val="595959"/>
                </a:solidFill>
                <a:latin typeface="+mj-lt"/>
              </a:rPr>
              <a:t>three </a:t>
            </a:r>
            <a:r>
              <a:rPr lang="id-ID" sz="2400" dirty="0">
                <a:solidFill>
                  <a:srgbClr val="595959"/>
                </a:solidFill>
                <a:latin typeface="+mj-lt"/>
              </a:rPr>
              <a:t>categories:</a:t>
            </a:r>
            <a:endParaRPr lang="en-US" sz="2400" dirty="0">
              <a:solidFill>
                <a:srgbClr val="595959"/>
              </a:solidFill>
              <a:latin typeface="+mj-lt"/>
            </a:endParaRPr>
          </a:p>
        </p:txBody>
      </p:sp>
      <p:sp>
        <p:nvSpPr>
          <p:cNvPr id="52" name="TextBox 51"/>
          <p:cNvSpPr txBox="1"/>
          <p:nvPr/>
        </p:nvSpPr>
        <p:spPr>
          <a:xfrm>
            <a:off x="1947333" y="680759"/>
            <a:ext cx="7630584" cy="830997"/>
          </a:xfrm>
          <a:prstGeom prst="rect">
            <a:avLst/>
          </a:prstGeom>
          <a:noFill/>
        </p:spPr>
        <p:txBody>
          <a:bodyPr wrap="square" rtlCol="0">
            <a:spAutoFit/>
          </a:bodyPr>
          <a:lstStyle/>
          <a:p>
            <a:pPr algn="ctr"/>
            <a:r>
              <a:rPr lang="id-ID" sz="4800" dirty="0">
                <a:solidFill>
                  <a:schemeClr val="tx2"/>
                </a:solidFill>
                <a:latin typeface="+mj-lt"/>
              </a:rPr>
              <a:t>PLATFORM MATERIALS</a:t>
            </a:r>
            <a:endParaRPr lang="en-US" sz="4800" dirty="0">
              <a:solidFill>
                <a:schemeClr val="tx2"/>
              </a:solidFill>
              <a:latin typeface="+mj-lt"/>
            </a:endParaRPr>
          </a:p>
        </p:txBody>
      </p:sp>
      <p:sp>
        <p:nvSpPr>
          <p:cNvPr id="15" name="Rectangle 14"/>
          <p:cNvSpPr/>
          <p:nvPr/>
        </p:nvSpPr>
        <p:spPr>
          <a:xfrm>
            <a:off x="0" y="4529445"/>
            <a:ext cx="12192000" cy="2328555"/>
          </a:xfrm>
          <a:prstGeom prst="rect">
            <a:avLst/>
          </a:prstGeom>
          <a:solidFill>
            <a:srgbClr val="222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15"/>
          <p:cNvSpPr/>
          <p:nvPr/>
        </p:nvSpPr>
        <p:spPr>
          <a:xfrm>
            <a:off x="1387928" y="2453014"/>
            <a:ext cx="3058885" cy="3663991"/>
          </a:xfrm>
          <a:prstGeom prst="rect">
            <a:avLst/>
          </a:prstGeom>
          <a:solidFill>
            <a:srgbClr val="F9F9F9"/>
          </a:solidFill>
          <a:ln w="12700" cap="sq">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17" name="Rectangle 16"/>
          <p:cNvSpPr/>
          <p:nvPr/>
        </p:nvSpPr>
        <p:spPr>
          <a:xfrm>
            <a:off x="1387928" y="2781637"/>
            <a:ext cx="3058885" cy="621963"/>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22" name="Rectangle 21"/>
          <p:cNvSpPr/>
          <p:nvPr/>
        </p:nvSpPr>
        <p:spPr>
          <a:xfrm>
            <a:off x="1387928" y="2453014"/>
            <a:ext cx="3058885" cy="348343"/>
          </a:xfrm>
          <a:prstGeom prst="rect">
            <a:avLst/>
          </a:prstGeom>
          <a:solidFill>
            <a:schemeClr val="tx1">
              <a:alpha val="2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23" name="Rectangle 22"/>
          <p:cNvSpPr/>
          <p:nvPr/>
        </p:nvSpPr>
        <p:spPr>
          <a:xfrm>
            <a:off x="1387928" y="2433294"/>
            <a:ext cx="3058885" cy="348343"/>
          </a:xfrm>
          <a:prstGeom prst="rect">
            <a:avLst/>
          </a:prstGeom>
          <a:solidFill>
            <a:schemeClr val="accent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24" name="TextBox 23"/>
          <p:cNvSpPr txBox="1"/>
          <p:nvPr/>
        </p:nvSpPr>
        <p:spPr>
          <a:xfrm>
            <a:off x="2251168" y="2364113"/>
            <a:ext cx="1332441" cy="492443"/>
          </a:xfrm>
          <a:prstGeom prst="rect">
            <a:avLst/>
          </a:prstGeom>
          <a:noFill/>
        </p:spPr>
        <p:txBody>
          <a:bodyPr wrap="none" rtlCol="0">
            <a:spAutoFit/>
          </a:bodyPr>
          <a:lstStyle/>
          <a:p>
            <a:pPr algn="ctr"/>
            <a:r>
              <a:rPr lang="id-ID" sz="2600" dirty="0">
                <a:solidFill>
                  <a:schemeClr val="bg1"/>
                </a:solidFill>
              </a:rPr>
              <a:t>WOOD</a:t>
            </a:r>
          </a:p>
        </p:txBody>
      </p:sp>
      <p:sp>
        <p:nvSpPr>
          <p:cNvPr id="35" name="Rectangle 34"/>
          <p:cNvSpPr/>
          <p:nvPr/>
        </p:nvSpPr>
        <p:spPr>
          <a:xfrm>
            <a:off x="4615044" y="2453014"/>
            <a:ext cx="3058885" cy="3695903"/>
          </a:xfrm>
          <a:prstGeom prst="rect">
            <a:avLst/>
          </a:prstGeom>
          <a:solidFill>
            <a:srgbClr val="F9F9F9"/>
          </a:solidFill>
          <a:ln w="12700" cap="sq">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36" name="Rectangle 35"/>
          <p:cNvSpPr/>
          <p:nvPr/>
        </p:nvSpPr>
        <p:spPr>
          <a:xfrm>
            <a:off x="4615044" y="2730500"/>
            <a:ext cx="3058885" cy="69849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41" name="Rectangle 40"/>
          <p:cNvSpPr/>
          <p:nvPr/>
        </p:nvSpPr>
        <p:spPr>
          <a:xfrm>
            <a:off x="4615044" y="2453014"/>
            <a:ext cx="3058885" cy="348343"/>
          </a:xfrm>
          <a:prstGeom prst="rect">
            <a:avLst/>
          </a:prstGeom>
          <a:solidFill>
            <a:schemeClr val="tx1">
              <a:alpha val="2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42" name="Rectangle 41"/>
          <p:cNvSpPr/>
          <p:nvPr/>
        </p:nvSpPr>
        <p:spPr>
          <a:xfrm>
            <a:off x="4615044" y="2413000"/>
            <a:ext cx="3058885" cy="359833"/>
          </a:xfrm>
          <a:prstGeom prst="rect">
            <a:avLst/>
          </a:prstGeom>
          <a:solidFill>
            <a:schemeClr val="accent2">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43" name="TextBox 42"/>
          <p:cNvSpPr txBox="1"/>
          <p:nvPr/>
        </p:nvSpPr>
        <p:spPr>
          <a:xfrm>
            <a:off x="4927600" y="2349500"/>
            <a:ext cx="2425699" cy="492443"/>
          </a:xfrm>
          <a:prstGeom prst="rect">
            <a:avLst/>
          </a:prstGeom>
          <a:noFill/>
        </p:spPr>
        <p:txBody>
          <a:bodyPr wrap="square" rtlCol="0">
            <a:spAutoFit/>
          </a:bodyPr>
          <a:lstStyle/>
          <a:p>
            <a:pPr algn="ctr"/>
            <a:r>
              <a:rPr lang="id-ID" sz="2600" dirty="0">
                <a:solidFill>
                  <a:schemeClr val="bg1"/>
                </a:solidFill>
              </a:rPr>
              <a:t>METAL</a:t>
            </a:r>
          </a:p>
        </p:txBody>
      </p:sp>
      <p:sp>
        <p:nvSpPr>
          <p:cNvPr id="66" name="Freeform 9"/>
          <p:cNvSpPr>
            <a:spLocks noEditPoints="1"/>
          </p:cNvSpPr>
          <p:nvPr/>
        </p:nvSpPr>
        <p:spPr bwMode="auto">
          <a:xfrm>
            <a:off x="5337323" y="5834267"/>
            <a:ext cx="214909" cy="178163"/>
          </a:xfrm>
          <a:custGeom>
            <a:avLst/>
            <a:gdLst>
              <a:gd name="T0" fmla="*/ 221 w 242"/>
              <a:gd name="T1" fmla="*/ 0 h 200"/>
              <a:gd name="T2" fmla="*/ 171 w 242"/>
              <a:gd name="T3" fmla="*/ 0 h 200"/>
              <a:gd name="T4" fmla="*/ 135 w 242"/>
              <a:gd name="T5" fmla="*/ 15 h 200"/>
              <a:gd name="T6" fmla="*/ 51 w 242"/>
              <a:gd name="T7" fmla="*/ 99 h 200"/>
              <a:gd name="T8" fmla="*/ 51 w 242"/>
              <a:gd name="T9" fmla="*/ 129 h 200"/>
              <a:gd name="T10" fmla="*/ 113 w 242"/>
              <a:gd name="T11" fmla="*/ 192 h 200"/>
              <a:gd name="T12" fmla="*/ 143 w 242"/>
              <a:gd name="T13" fmla="*/ 192 h 200"/>
              <a:gd name="T14" fmla="*/ 227 w 242"/>
              <a:gd name="T15" fmla="*/ 108 h 200"/>
              <a:gd name="T16" fmla="*/ 242 w 242"/>
              <a:gd name="T17" fmla="*/ 71 h 200"/>
              <a:gd name="T18" fmla="*/ 242 w 242"/>
              <a:gd name="T19" fmla="*/ 22 h 200"/>
              <a:gd name="T20" fmla="*/ 221 w 242"/>
              <a:gd name="T21" fmla="*/ 0 h 200"/>
              <a:gd name="T22" fmla="*/ 192 w 242"/>
              <a:gd name="T23" fmla="*/ 71 h 200"/>
              <a:gd name="T24" fmla="*/ 171 w 242"/>
              <a:gd name="T25" fmla="*/ 50 h 200"/>
              <a:gd name="T26" fmla="*/ 192 w 242"/>
              <a:gd name="T27" fmla="*/ 29 h 200"/>
              <a:gd name="T28" fmla="*/ 214 w 242"/>
              <a:gd name="T29" fmla="*/ 50 h 200"/>
              <a:gd name="T30" fmla="*/ 192 w 242"/>
              <a:gd name="T31" fmla="*/ 71 h 200"/>
              <a:gd name="T32" fmla="*/ 19 w 242"/>
              <a:gd name="T33" fmla="*/ 119 h 200"/>
              <a:gd name="T34" fmla="*/ 95 w 242"/>
              <a:gd name="T35" fmla="*/ 196 h 200"/>
              <a:gd name="T36" fmla="*/ 70 w 242"/>
              <a:gd name="T37" fmla="*/ 192 h 200"/>
              <a:gd name="T38" fmla="*/ 8 w 242"/>
              <a:gd name="T39" fmla="*/ 129 h 200"/>
              <a:gd name="T40" fmla="*/ 8 w 242"/>
              <a:gd name="T41" fmla="*/ 99 h 200"/>
              <a:gd name="T42" fmla="*/ 92 w 242"/>
              <a:gd name="T43" fmla="*/ 15 h 200"/>
              <a:gd name="T44" fmla="*/ 128 w 242"/>
              <a:gd name="T45" fmla="*/ 0 h 200"/>
              <a:gd name="T46" fmla="*/ 19 w 242"/>
              <a:gd name="T47" fmla="*/ 109 h 200"/>
              <a:gd name="T48" fmla="*/ 19 w 242"/>
              <a:gd name="T49" fmla="*/ 11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2" h="200">
                <a:moveTo>
                  <a:pt x="221" y="0"/>
                </a:moveTo>
                <a:cubicBezTo>
                  <a:pt x="171" y="0"/>
                  <a:pt x="171" y="0"/>
                  <a:pt x="171" y="0"/>
                </a:cubicBezTo>
                <a:cubicBezTo>
                  <a:pt x="159" y="0"/>
                  <a:pt x="143" y="7"/>
                  <a:pt x="135" y="15"/>
                </a:cubicBezTo>
                <a:cubicBezTo>
                  <a:pt x="51" y="99"/>
                  <a:pt x="51" y="99"/>
                  <a:pt x="51" y="99"/>
                </a:cubicBezTo>
                <a:cubicBezTo>
                  <a:pt x="42" y="107"/>
                  <a:pt x="42" y="121"/>
                  <a:pt x="51" y="129"/>
                </a:cubicBezTo>
                <a:cubicBezTo>
                  <a:pt x="113" y="192"/>
                  <a:pt x="113" y="192"/>
                  <a:pt x="113" y="192"/>
                </a:cubicBezTo>
                <a:cubicBezTo>
                  <a:pt x="121" y="200"/>
                  <a:pt x="135" y="200"/>
                  <a:pt x="143" y="192"/>
                </a:cubicBezTo>
                <a:cubicBezTo>
                  <a:pt x="227" y="108"/>
                  <a:pt x="227" y="108"/>
                  <a:pt x="227" y="108"/>
                </a:cubicBezTo>
                <a:cubicBezTo>
                  <a:pt x="236" y="100"/>
                  <a:pt x="242" y="83"/>
                  <a:pt x="242" y="71"/>
                </a:cubicBezTo>
                <a:cubicBezTo>
                  <a:pt x="242" y="22"/>
                  <a:pt x="242" y="22"/>
                  <a:pt x="242" y="22"/>
                </a:cubicBezTo>
                <a:cubicBezTo>
                  <a:pt x="242" y="10"/>
                  <a:pt x="233" y="0"/>
                  <a:pt x="221" y="0"/>
                </a:cubicBezTo>
                <a:moveTo>
                  <a:pt x="192" y="71"/>
                </a:moveTo>
                <a:cubicBezTo>
                  <a:pt x="181" y="71"/>
                  <a:pt x="171" y="62"/>
                  <a:pt x="171" y="50"/>
                </a:cubicBezTo>
                <a:cubicBezTo>
                  <a:pt x="171" y="38"/>
                  <a:pt x="181" y="29"/>
                  <a:pt x="192" y="29"/>
                </a:cubicBezTo>
                <a:cubicBezTo>
                  <a:pt x="204" y="29"/>
                  <a:pt x="214" y="38"/>
                  <a:pt x="214" y="50"/>
                </a:cubicBezTo>
                <a:cubicBezTo>
                  <a:pt x="214" y="62"/>
                  <a:pt x="204" y="71"/>
                  <a:pt x="192" y="71"/>
                </a:cubicBezTo>
                <a:moveTo>
                  <a:pt x="19" y="119"/>
                </a:moveTo>
                <a:cubicBezTo>
                  <a:pt x="95" y="196"/>
                  <a:pt x="95" y="196"/>
                  <a:pt x="95" y="196"/>
                </a:cubicBezTo>
                <a:cubicBezTo>
                  <a:pt x="87" y="200"/>
                  <a:pt x="77" y="199"/>
                  <a:pt x="70" y="192"/>
                </a:cubicBezTo>
                <a:cubicBezTo>
                  <a:pt x="8" y="129"/>
                  <a:pt x="8" y="129"/>
                  <a:pt x="8" y="129"/>
                </a:cubicBezTo>
                <a:cubicBezTo>
                  <a:pt x="0" y="121"/>
                  <a:pt x="0" y="107"/>
                  <a:pt x="8" y="99"/>
                </a:cubicBezTo>
                <a:cubicBezTo>
                  <a:pt x="92" y="15"/>
                  <a:pt x="92" y="15"/>
                  <a:pt x="92" y="15"/>
                </a:cubicBezTo>
                <a:cubicBezTo>
                  <a:pt x="100" y="7"/>
                  <a:pt x="116" y="0"/>
                  <a:pt x="128" y="0"/>
                </a:cubicBezTo>
                <a:cubicBezTo>
                  <a:pt x="19" y="109"/>
                  <a:pt x="19" y="109"/>
                  <a:pt x="19" y="109"/>
                </a:cubicBezTo>
                <a:cubicBezTo>
                  <a:pt x="16" y="112"/>
                  <a:pt x="16" y="117"/>
                  <a:pt x="19" y="119"/>
                </a:cubicBezTo>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id-ID" sz="2400"/>
          </a:p>
        </p:txBody>
      </p:sp>
      <p:sp>
        <p:nvSpPr>
          <p:cNvPr id="67" name="Rectangle 66"/>
          <p:cNvSpPr/>
          <p:nvPr/>
        </p:nvSpPr>
        <p:spPr>
          <a:xfrm>
            <a:off x="7842672" y="2453014"/>
            <a:ext cx="3058885" cy="3663991"/>
          </a:xfrm>
          <a:prstGeom prst="rect">
            <a:avLst/>
          </a:prstGeom>
          <a:solidFill>
            <a:srgbClr val="F9F9F9"/>
          </a:solidFill>
          <a:ln w="12700" cap="sq">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68" name="Rectangle 67"/>
          <p:cNvSpPr/>
          <p:nvPr/>
        </p:nvSpPr>
        <p:spPr>
          <a:xfrm>
            <a:off x="7842672" y="2781637"/>
            <a:ext cx="3104728" cy="634663"/>
          </a:xfrm>
          <a:prstGeom prst="rect">
            <a:avLst/>
          </a:pr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73" name="Rectangle 72"/>
          <p:cNvSpPr/>
          <p:nvPr/>
        </p:nvSpPr>
        <p:spPr>
          <a:xfrm>
            <a:off x="7842672" y="2453014"/>
            <a:ext cx="3058885" cy="348343"/>
          </a:xfrm>
          <a:prstGeom prst="rect">
            <a:avLst/>
          </a:prstGeom>
          <a:solidFill>
            <a:schemeClr val="tx1">
              <a:alpha val="2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74" name="Rectangle 73"/>
          <p:cNvSpPr/>
          <p:nvPr/>
        </p:nvSpPr>
        <p:spPr>
          <a:xfrm>
            <a:off x="7842672" y="2433294"/>
            <a:ext cx="3058885" cy="348343"/>
          </a:xfrm>
          <a:prstGeom prst="rect">
            <a:avLst/>
          </a:prstGeom>
          <a:solidFill>
            <a:schemeClr val="accent3">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75" name="TextBox 74"/>
          <p:cNvSpPr txBox="1"/>
          <p:nvPr/>
        </p:nvSpPr>
        <p:spPr>
          <a:xfrm>
            <a:off x="8432097" y="2414913"/>
            <a:ext cx="1880067" cy="446276"/>
          </a:xfrm>
          <a:prstGeom prst="rect">
            <a:avLst/>
          </a:prstGeom>
          <a:noFill/>
        </p:spPr>
        <p:txBody>
          <a:bodyPr wrap="none" rtlCol="0">
            <a:spAutoFit/>
          </a:bodyPr>
          <a:lstStyle/>
          <a:p>
            <a:pPr algn="ctr"/>
            <a:r>
              <a:rPr lang="id-ID" sz="2300" dirty="0">
                <a:solidFill>
                  <a:schemeClr val="bg1"/>
                </a:solidFill>
              </a:rPr>
              <a:t>COMPOSITE</a:t>
            </a:r>
          </a:p>
        </p:txBody>
      </p:sp>
      <p:sp>
        <p:nvSpPr>
          <p:cNvPr id="25" name="TextBox 24"/>
          <p:cNvSpPr txBox="1"/>
          <p:nvPr/>
        </p:nvSpPr>
        <p:spPr>
          <a:xfrm>
            <a:off x="1371600" y="2882901"/>
            <a:ext cx="3263900" cy="384721"/>
          </a:xfrm>
          <a:prstGeom prst="rect">
            <a:avLst/>
          </a:prstGeom>
          <a:noFill/>
        </p:spPr>
        <p:txBody>
          <a:bodyPr wrap="square" rtlCol="0">
            <a:spAutoFit/>
          </a:bodyPr>
          <a:lstStyle/>
          <a:p>
            <a:r>
              <a:rPr lang="en-US" sz="1900" dirty="0">
                <a:solidFill>
                  <a:schemeClr val="bg1"/>
                </a:solidFill>
              </a:rPr>
              <a:t>Solid Sawn or Laminated</a:t>
            </a:r>
          </a:p>
        </p:txBody>
      </p:sp>
      <p:sp>
        <p:nvSpPr>
          <p:cNvPr id="28" name="TextBox 27"/>
          <p:cNvSpPr txBox="1"/>
          <p:nvPr/>
        </p:nvSpPr>
        <p:spPr>
          <a:xfrm>
            <a:off x="7785100" y="2895600"/>
            <a:ext cx="3441700" cy="369332"/>
          </a:xfrm>
          <a:prstGeom prst="rect">
            <a:avLst/>
          </a:prstGeom>
          <a:noFill/>
        </p:spPr>
        <p:txBody>
          <a:bodyPr wrap="square" rtlCol="0">
            <a:spAutoFit/>
          </a:bodyPr>
          <a:lstStyle/>
          <a:p>
            <a:r>
              <a:rPr lang="en-US" dirty="0">
                <a:solidFill>
                  <a:schemeClr val="bg1"/>
                </a:solidFill>
              </a:rPr>
              <a:t>Fiberglass, other materials </a:t>
            </a:r>
          </a:p>
        </p:txBody>
      </p:sp>
      <p:sp>
        <p:nvSpPr>
          <p:cNvPr id="30" name="TextBox 29"/>
          <p:cNvSpPr txBox="1"/>
          <p:nvPr/>
        </p:nvSpPr>
        <p:spPr>
          <a:xfrm>
            <a:off x="4864100" y="2882900"/>
            <a:ext cx="3073400" cy="400110"/>
          </a:xfrm>
          <a:prstGeom prst="rect">
            <a:avLst/>
          </a:prstGeom>
          <a:noFill/>
        </p:spPr>
        <p:txBody>
          <a:bodyPr wrap="square" rtlCol="0">
            <a:spAutoFit/>
          </a:bodyPr>
          <a:lstStyle/>
          <a:p>
            <a:r>
              <a:rPr lang="en-US" sz="2000" dirty="0">
                <a:solidFill>
                  <a:schemeClr val="bg1"/>
                </a:solidFill>
              </a:rPr>
              <a:t>Aluminum or Steel</a:t>
            </a:r>
          </a:p>
        </p:txBody>
      </p:sp>
      <p:pic>
        <p:nvPicPr>
          <p:cNvPr id="31" name="Picture 30"/>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rcRect l="52730" t="4369" b="43450"/>
              <a:stretch>
                <a:fillRect/>
              </a:stretch>
            </p:blipFill>
          </mc:Choice>
          <mc:Fallback>
            <p:blipFill>
              <a:blip r:embed="rId4"/>
              <a:srcRect l="52730" t="4369" b="43450"/>
              <a:stretch>
                <a:fillRect/>
              </a:stretch>
            </p:blipFill>
          </mc:Fallback>
        </mc:AlternateContent>
        <p:spPr>
          <a:xfrm>
            <a:off x="1371608" y="4762500"/>
            <a:ext cx="2284075" cy="1365000"/>
          </a:xfrm>
          <a:prstGeom prst="rect">
            <a:avLst/>
          </a:prstGeom>
        </p:spPr>
      </p:pic>
      <p:pic>
        <p:nvPicPr>
          <p:cNvPr id="32" name="Picture 31"/>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rcRect t="7966" r="19771" b="54327"/>
              <a:stretch>
                <a:fillRect/>
              </a:stretch>
            </p:blipFill>
          </mc:Choice>
          <mc:Fallback>
            <p:blipFill>
              <a:blip r:embed="rId6"/>
              <a:srcRect t="7966" r="19771" b="54327"/>
              <a:stretch>
                <a:fillRect/>
              </a:stretch>
            </p:blipFill>
          </mc:Fallback>
        </mc:AlternateContent>
        <p:spPr>
          <a:xfrm>
            <a:off x="1955801" y="3403600"/>
            <a:ext cx="2514599" cy="1473000"/>
          </a:xfrm>
          <a:prstGeom prst="rect">
            <a:avLst/>
          </a:prstGeom>
        </p:spPr>
      </p:pic>
      <p:pic>
        <p:nvPicPr>
          <p:cNvPr id="33" name="Picture 32"/>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7"/>
              <a:srcRect l="2741" r="70564" b="-7242"/>
              <a:stretch>
                <a:fillRect/>
              </a:stretch>
            </p:blipFill>
          </mc:Choice>
          <mc:Fallback>
            <p:blipFill>
              <a:blip r:embed="rId8"/>
              <a:srcRect l="2741" r="70564" b="-7242"/>
              <a:stretch>
                <a:fillRect/>
              </a:stretch>
            </p:blipFill>
          </mc:Fallback>
        </mc:AlternateContent>
        <p:spPr>
          <a:xfrm>
            <a:off x="4699000" y="3524920"/>
            <a:ext cx="2882900" cy="2545680"/>
          </a:xfrm>
          <a:prstGeom prst="rect">
            <a:avLst/>
          </a:prstGeom>
        </p:spPr>
      </p:pic>
      <p:pic>
        <p:nvPicPr>
          <p:cNvPr id="34" name="Picture 33"/>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9"/>
              <a:srcRect r="3695"/>
              <a:stretch>
                <a:fillRect/>
              </a:stretch>
            </p:blipFill>
          </mc:Choice>
          <mc:Fallback>
            <p:blipFill>
              <a:blip r:embed="rId10"/>
              <a:srcRect r="3695"/>
              <a:stretch>
                <a:fillRect/>
              </a:stretch>
            </p:blipFill>
          </mc:Fallback>
        </mc:AlternateContent>
        <p:spPr>
          <a:xfrm>
            <a:off x="7828391" y="3767367"/>
            <a:ext cx="3004709" cy="2038625"/>
          </a:xfrm>
          <a:prstGeom prst="rect">
            <a:avLst/>
          </a:prstGeom>
        </p:spPr>
      </p:pic>
    </p:spTree>
    <p:extLst>
      <p:ext uri="{BB962C8B-B14F-4D97-AF65-F5344CB8AC3E}">
        <p14:creationId xmlns:p14="http://schemas.microsoft.com/office/powerpoint/2010/main" val="29334384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anim calcmode="lin" valueType="num">
                                      <p:cBhvr>
                                        <p:cTn id="13" dur="500" fill="hold"/>
                                        <p:tgtEl>
                                          <p:spTgt spid="51"/>
                                        </p:tgtEl>
                                        <p:attrNameLst>
                                          <p:attrName>ppt_x</p:attrName>
                                        </p:attrNameLst>
                                      </p:cBhvr>
                                      <p:tavLst>
                                        <p:tav tm="0">
                                          <p:val>
                                            <p:strVal val="#ppt_x"/>
                                          </p:val>
                                        </p:tav>
                                        <p:tav tm="100000">
                                          <p:val>
                                            <p:strVal val="#ppt_x"/>
                                          </p:val>
                                        </p:tav>
                                      </p:tavLst>
                                    </p:anim>
                                    <p:anim calcmode="lin" valueType="num">
                                      <p:cBhvr>
                                        <p:cTn id="14" dur="500" fill="hold"/>
                                        <p:tgtEl>
                                          <p:spTgt spid="51"/>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par>
                          <p:cTn id="19" fill="hold">
                            <p:stCondLst>
                              <p:cond delay="1000"/>
                            </p:stCondLst>
                            <p:childTnLst>
                              <p:par>
                                <p:cTn id="20" presetID="2" presetClass="entr" presetSubtype="12"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0-#ppt_w/2"/>
                                          </p:val>
                                        </p:tav>
                                        <p:tav tm="100000">
                                          <p:val>
                                            <p:strVal val="#ppt_x"/>
                                          </p:val>
                                        </p:tav>
                                      </p:tavLst>
                                    </p:anim>
                                    <p:anim calcmode="lin" valueType="num">
                                      <p:cBhvr additive="base">
                                        <p:cTn id="23" dur="500" fill="hold"/>
                                        <p:tgtEl>
                                          <p:spTgt spid="16"/>
                                        </p:tgtEl>
                                        <p:attrNameLst>
                                          <p:attrName>ppt_y</p:attrName>
                                        </p:attrNameLst>
                                      </p:cBhvr>
                                      <p:tavLst>
                                        <p:tav tm="0">
                                          <p:val>
                                            <p:strVal val="1+#ppt_h/2"/>
                                          </p:val>
                                        </p:tav>
                                        <p:tav tm="100000">
                                          <p:val>
                                            <p:strVal val="#ppt_y"/>
                                          </p:val>
                                        </p:tav>
                                      </p:tavLst>
                                    </p:anim>
                                  </p:childTnLst>
                                </p:cTn>
                              </p:par>
                              <p:par>
                                <p:cTn id="24" presetID="2" presetClass="entr" presetSubtype="12"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0-#ppt_w/2"/>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par>
                                <p:cTn id="28" presetID="2" presetClass="entr" presetSubtype="12"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500" fill="hold"/>
                                        <p:tgtEl>
                                          <p:spTgt spid="22"/>
                                        </p:tgtEl>
                                        <p:attrNameLst>
                                          <p:attrName>ppt_x</p:attrName>
                                        </p:attrNameLst>
                                      </p:cBhvr>
                                      <p:tavLst>
                                        <p:tav tm="0">
                                          <p:val>
                                            <p:strVal val="0-#ppt_w/2"/>
                                          </p:val>
                                        </p:tav>
                                        <p:tav tm="100000">
                                          <p:val>
                                            <p:strVal val="#ppt_x"/>
                                          </p:val>
                                        </p:tav>
                                      </p:tavLst>
                                    </p:anim>
                                    <p:anim calcmode="lin" valueType="num">
                                      <p:cBhvr additive="base">
                                        <p:cTn id="31" dur="500" fill="hold"/>
                                        <p:tgtEl>
                                          <p:spTgt spid="22"/>
                                        </p:tgtEl>
                                        <p:attrNameLst>
                                          <p:attrName>ppt_y</p:attrName>
                                        </p:attrNameLst>
                                      </p:cBhvr>
                                      <p:tavLst>
                                        <p:tav tm="0">
                                          <p:val>
                                            <p:strVal val="1+#ppt_h/2"/>
                                          </p:val>
                                        </p:tav>
                                        <p:tav tm="100000">
                                          <p:val>
                                            <p:strVal val="#ppt_y"/>
                                          </p:val>
                                        </p:tav>
                                      </p:tavLst>
                                    </p:anim>
                                  </p:childTnLst>
                                </p:cTn>
                              </p:par>
                              <p:par>
                                <p:cTn id="32" presetID="2" presetClass="entr" presetSubtype="12"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500" fill="hold"/>
                                        <p:tgtEl>
                                          <p:spTgt spid="23"/>
                                        </p:tgtEl>
                                        <p:attrNameLst>
                                          <p:attrName>ppt_x</p:attrName>
                                        </p:attrNameLst>
                                      </p:cBhvr>
                                      <p:tavLst>
                                        <p:tav tm="0">
                                          <p:val>
                                            <p:strVal val="0-#ppt_w/2"/>
                                          </p:val>
                                        </p:tav>
                                        <p:tav tm="100000">
                                          <p:val>
                                            <p:strVal val="#ppt_x"/>
                                          </p:val>
                                        </p:tav>
                                      </p:tavLst>
                                    </p:anim>
                                    <p:anim calcmode="lin" valueType="num">
                                      <p:cBhvr additive="base">
                                        <p:cTn id="35" dur="500" fill="hold"/>
                                        <p:tgtEl>
                                          <p:spTgt spid="23"/>
                                        </p:tgtEl>
                                        <p:attrNameLst>
                                          <p:attrName>ppt_y</p:attrName>
                                        </p:attrNameLst>
                                      </p:cBhvr>
                                      <p:tavLst>
                                        <p:tav tm="0">
                                          <p:val>
                                            <p:strVal val="1+#ppt_h/2"/>
                                          </p:val>
                                        </p:tav>
                                        <p:tav tm="100000">
                                          <p:val>
                                            <p:strVal val="#ppt_y"/>
                                          </p:val>
                                        </p:tav>
                                      </p:tavLst>
                                    </p:anim>
                                  </p:childTnLst>
                                </p:cTn>
                              </p:par>
                              <p:par>
                                <p:cTn id="36" presetID="2" presetClass="entr" presetSubtype="12"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500" fill="hold"/>
                                        <p:tgtEl>
                                          <p:spTgt spid="24"/>
                                        </p:tgtEl>
                                        <p:attrNameLst>
                                          <p:attrName>ppt_x</p:attrName>
                                        </p:attrNameLst>
                                      </p:cBhvr>
                                      <p:tavLst>
                                        <p:tav tm="0">
                                          <p:val>
                                            <p:strVal val="0-#ppt_w/2"/>
                                          </p:val>
                                        </p:tav>
                                        <p:tav tm="100000">
                                          <p:val>
                                            <p:strVal val="#ppt_x"/>
                                          </p:val>
                                        </p:tav>
                                      </p:tavLst>
                                    </p:anim>
                                    <p:anim calcmode="lin" valueType="num">
                                      <p:cBhvr additive="base">
                                        <p:cTn id="39" dur="500" fill="hold"/>
                                        <p:tgtEl>
                                          <p:spTgt spid="24"/>
                                        </p:tgtEl>
                                        <p:attrNameLst>
                                          <p:attrName>ppt_y</p:attrName>
                                        </p:attrNameLst>
                                      </p:cBhvr>
                                      <p:tavLst>
                                        <p:tav tm="0">
                                          <p:val>
                                            <p:strVal val="1+#ppt_h/2"/>
                                          </p:val>
                                        </p:tav>
                                        <p:tav tm="100000">
                                          <p:val>
                                            <p:strVal val="#ppt_y"/>
                                          </p:val>
                                        </p:tav>
                                      </p:tavLst>
                                    </p:anim>
                                  </p:childTnLst>
                                </p:cTn>
                              </p:par>
                            </p:childTnLst>
                          </p:cTn>
                        </p:par>
                        <p:par>
                          <p:cTn id="40" fill="hold">
                            <p:stCondLst>
                              <p:cond delay="1500"/>
                            </p:stCondLst>
                            <p:childTnLst>
                              <p:par>
                                <p:cTn id="41" presetID="2" presetClass="entr" presetSubtype="4" fill="hold" grpId="0" nodeType="after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additive="base">
                                        <p:cTn id="43" dur="500" fill="hold"/>
                                        <p:tgtEl>
                                          <p:spTgt spid="35"/>
                                        </p:tgtEl>
                                        <p:attrNameLst>
                                          <p:attrName>ppt_x</p:attrName>
                                        </p:attrNameLst>
                                      </p:cBhvr>
                                      <p:tavLst>
                                        <p:tav tm="0">
                                          <p:val>
                                            <p:strVal val="#ppt_x"/>
                                          </p:val>
                                        </p:tav>
                                        <p:tav tm="100000">
                                          <p:val>
                                            <p:strVal val="#ppt_x"/>
                                          </p:val>
                                        </p:tav>
                                      </p:tavLst>
                                    </p:anim>
                                    <p:anim calcmode="lin" valueType="num">
                                      <p:cBhvr additive="base">
                                        <p:cTn id="44" dur="500" fill="hold"/>
                                        <p:tgtEl>
                                          <p:spTgt spid="3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additive="base">
                                        <p:cTn id="47" dur="500" fill="hold"/>
                                        <p:tgtEl>
                                          <p:spTgt spid="36"/>
                                        </p:tgtEl>
                                        <p:attrNameLst>
                                          <p:attrName>ppt_x</p:attrName>
                                        </p:attrNameLst>
                                      </p:cBhvr>
                                      <p:tavLst>
                                        <p:tav tm="0">
                                          <p:val>
                                            <p:strVal val="#ppt_x"/>
                                          </p:val>
                                        </p:tav>
                                        <p:tav tm="100000">
                                          <p:val>
                                            <p:strVal val="#ppt_x"/>
                                          </p:val>
                                        </p:tav>
                                      </p:tavLst>
                                    </p:anim>
                                    <p:anim calcmode="lin" valueType="num">
                                      <p:cBhvr additive="base">
                                        <p:cTn id="48" dur="500" fill="hold"/>
                                        <p:tgtEl>
                                          <p:spTgt spid="3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anim calcmode="lin" valueType="num">
                                      <p:cBhvr additive="base">
                                        <p:cTn id="51" dur="500" fill="hold"/>
                                        <p:tgtEl>
                                          <p:spTgt spid="41"/>
                                        </p:tgtEl>
                                        <p:attrNameLst>
                                          <p:attrName>ppt_x</p:attrName>
                                        </p:attrNameLst>
                                      </p:cBhvr>
                                      <p:tavLst>
                                        <p:tav tm="0">
                                          <p:val>
                                            <p:strVal val="#ppt_x"/>
                                          </p:val>
                                        </p:tav>
                                        <p:tav tm="100000">
                                          <p:val>
                                            <p:strVal val="#ppt_x"/>
                                          </p:val>
                                        </p:tav>
                                      </p:tavLst>
                                    </p:anim>
                                    <p:anim calcmode="lin" valueType="num">
                                      <p:cBhvr additive="base">
                                        <p:cTn id="52" dur="500" fill="hold"/>
                                        <p:tgtEl>
                                          <p:spTgt spid="41"/>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42"/>
                                        </p:tgtEl>
                                        <p:attrNameLst>
                                          <p:attrName>style.visibility</p:attrName>
                                        </p:attrNameLst>
                                      </p:cBhvr>
                                      <p:to>
                                        <p:strVal val="visible"/>
                                      </p:to>
                                    </p:set>
                                    <p:anim calcmode="lin" valueType="num">
                                      <p:cBhvr additive="base">
                                        <p:cTn id="55" dur="500" fill="hold"/>
                                        <p:tgtEl>
                                          <p:spTgt spid="42"/>
                                        </p:tgtEl>
                                        <p:attrNameLst>
                                          <p:attrName>ppt_x</p:attrName>
                                        </p:attrNameLst>
                                      </p:cBhvr>
                                      <p:tavLst>
                                        <p:tav tm="0">
                                          <p:val>
                                            <p:strVal val="#ppt_x"/>
                                          </p:val>
                                        </p:tav>
                                        <p:tav tm="100000">
                                          <p:val>
                                            <p:strVal val="#ppt_x"/>
                                          </p:val>
                                        </p:tav>
                                      </p:tavLst>
                                    </p:anim>
                                    <p:anim calcmode="lin" valueType="num">
                                      <p:cBhvr additive="base">
                                        <p:cTn id="56" dur="500" fill="hold"/>
                                        <p:tgtEl>
                                          <p:spTgt spid="4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anim calcmode="lin" valueType="num">
                                      <p:cBhvr additive="base">
                                        <p:cTn id="59" dur="500" fill="hold"/>
                                        <p:tgtEl>
                                          <p:spTgt spid="43"/>
                                        </p:tgtEl>
                                        <p:attrNameLst>
                                          <p:attrName>ppt_x</p:attrName>
                                        </p:attrNameLst>
                                      </p:cBhvr>
                                      <p:tavLst>
                                        <p:tav tm="0">
                                          <p:val>
                                            <p:strVal val="#ppt_x"/>
                                          </p:val>
                                        </p:tav>
                                        <p:tav tm="100000">
                                          <p:val>
                                            <p:strVal val="#ppt_x"/>
                                          </p:val>
                                        </p:tav>
                                      </p:tavLst>
                                    </p:anim>
                                    <p:anim calcmode="lin" valueType="num">
                                      <p:cBhvr additive="base">
                                        <p:cTn id="60" dur="500" fill="hold"/>
                                        <p:tgtEl>
                                          <p:spTgt spid="43"/>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66"/>
                                        </p:tgtEl>
                                        <p:attrNameLst>
                                          <p:attrName>style.visibility</p:attrName>
                                        </p:attrNameLst>
                                      </p:cBhvr>
                                      <p:to>
                                        <p:strVal val="visible"/>
                                      </p:to>
                                    </p:set>
                                    <p:anim calcmode="lin" valueType="num">
                                      <p:cBhvr additive="base">
                                        <p:cTn id="63" dur="500" fill="hold"/>
                                        <p:tgtEl>
                                          <p:spTgt spid="66"/>
                                        </p:tgtEl>
                                        <p:attrNameLst>
                                          <p:attrName>ppt_x</p:attrName>
                                        </p:attrNameLst>
                                      </p:cBhvr>
                                      <p:tavLst>
                                        <p:tav tm="0">
                                          <p:val>
                                            <p:strVal val="#ppt_x"/>
                                          </p:val>
                                        </p:tav>
                                        <p:tav tm="100000">
                                          <p:val>
                                            <p:strVal val="#ppt_x"/>
                                          </p:val>
                                        </p:tav>
                                      </p:tavLst>
                                    </p:anim>
                                    <p:anim calcmode="lin" valueType="num">
                                      <p:cBhvr additive="base">
                                        <p:cTn id="64" dur="500" fill="hold"/>
                                        <p:tgtEl>
                                          <p:spTgt spid="66"/>
                                        </p:tgtEl>
                                        <p:attrNameLst>
                                          <p:attrName>ppt_y</p:attrName>
                                        </p:attrNameLst>
                                      </p:cBhvr>
                                      <p:tavLst>
                                        <p:tav tm="0">
                                          <p:val>
                                            <p:strVal val="1+#ppt_h/2"/>
                                          </p:val>
                                        </p:tav>
                                        <p:tav tm="100000">
                                          <p:val>
                                            <p:strVal val="#ppt_y"/>
                                          </p:val>
                                        </p:tav>
                                      </p:tavLst>
                                    </p:anim>
                                  </p:childTnLst>
                                </p:cTn>
                              </p:par>
                            </p:childTnLst>
                          </p:cTn>
                        </p:par>
                        <p:par>
                          <p:cTn id="65" fill="hold">
                            <p:stCondLst>
                              <p:cond delay="2000"/>
                            </p:stCondLst>
                            <p:childTnLst>
                              <p:par>
                                <p:cTn id="66" presetID="2" presetClass="entr" presetSubtype="6" fill="hold" grpId="0" nodeType="afterEffect">
                                  <p:stCondLst>
                                    <p:cond delay="0"/>
                                  </p:stCondLst>
                                  <p:childTnLst>
                                    <p:set>
                                      <p:cBhvr>
                                        <p:cTn id="67" dur="1" fill="hold">
                                          <p:stCondLst>
                                            <p:cond delay="0"/>
                                          </p:stCondLst>
                                        </p:cTn>
                                        <p:tgtEl>
                                          <p:spTgt spid="67"/>
                                        </p:tgtEl>
                                        <p:attrNameLst>
                                          <p:attrName>style.visibility</p:attrName>
                                        </p:attrNameLst>
                                      </p:cBhvr>
                                      <p:to>
                                        <p:strVal val="visible"/>
                                      </p:to>
                                    </p:set>
                                    <p:anim calcmode="lin" valueType="num">
                                      <p:cBhvr additive="base">
                                        <p:cTn id="68" dur="500" fill="hold"/>
                                        <p:tgtEl>
                                          <p:spTgt spid="67"/>
                                        </p:tgtEl>
                                        <p:attrNameLst>
                                          <p:attrName>ppt_x</p:attrName>
                                        </p:attrNameLst>
                                      </p:cBhvr>
                                      <p:tavLst>
                                        <p:tav tm="0">
                                          <p:val>
                                            <p:strVal val="1+#ppt_w/2"/>
                                          </p:val>
                                        </p:tav>
                                        <p:tav tm="100000">
                                          <p:val>
                                            <p:strVal val="#ppt_x"/>
                                          </p:val>
                                        </p:tav>
                                      </p:tavLst>
                                    </p:anim>
                                    <p:anim calcmode="lin" valueType="num">
                                      <p:cBhvr additive="base">
                                        <p:cTn id="69" dur="500" fill="hold"/>
                                        <p:tgtEl>
                                          <p:spTgt spid="67"/>
                                        </p:tgtEl>
                                        <p:attrNameLst>
                                          <p:attrName>ppt_y</p:attrName>
                                        </p:attrNameLst>
                                      </p:cBhvr>
                                      <p:tavLst>
                                        <p:tav tm="0">
                                          <p:val>
                                            <p:strVal val="1+#ppt_h/2"/>
                                          </p:val>
                                        </p:tav>
                                        <p:tav tm="100000">
                                          <p:val>
                                            <p:strVal val="#ppt_y"/>
                                          </p:val>
                                        </p:tav>
                                      </p:tavLst>
                                    </p:anim>
                                  </p:childTnLst>
                                </p:cTn>
                              </p:par>
                              <p:par>
                                <p:cTn id="70" presetID="2" presetClass="entr" presetSubtype="6" fill="hold" grpId="0" nodeType="withEffect">
                                  <p:stCondLst>
                                    <p:cond delay="0"/>
                                  </p:stCondLst>
                                  <p:childTnLst>
                                    <p:set>
                                      <p:cBhvr>
                                        <p:cTn id="71" dur="1" fill="hold">
                                          <p:stCondLst>
                                            <p:cond delay="0"/>
                                          </p:stCondLst>
                                        </p:cTn>
                                        <p:tgtEl>
                                          <p:spTgt spid="68"/>
                                        </p:tgtEl>
                                        <p:attrNameLst>
                                          <p:attrName>style.visibility</p:attrName>
                                        </p:attrNameLst>
                                      </p:cBhvr>
                                      <p:to>
                                        <p:strVal val="visible"/>
                                      </p:to>
                                    </p:set>
                                    <p:anim calcmode="lin" valueType="num">
                                      <p:cBhvr additive="base">
                                        <p:cTn id="72" dur="500" fill="hold"/>
                                        <p:tgtEl>
                                          <p:spTgt spid="68"/>
                                        </p:tgtEl>
                                        <p:attrNameLst>
                                          <p:attrName>ppt_x</p:attrName>
                                        </p:attrNameLst>
                                      </p:cBhvr>
                                      <p:tavLst>
                                        <p:tav tm="0">
                                          <p:val>
                                            <p:strVal val="1+#ppt_w/2"/>
                                          </p:val>
                                        </p:tav>
                                        <p:tav tm="100000">
                                          <p:val>
                                            <p:strVal val="#ppt_x"/>
                                          </p:val>
                                        </p:tav>
                                      </p:tavLst>
                                    </p:anim>
                                    <p:anim calcmode="lin" valueType="num">
                                      <p:cBhvr additive="base">
                                        <p:cTn id="73" dur="500" fill="hold"/>
                                        <p:tgtEl>
                                          <p:spTgt spid="68"/>
                                        </p:tgtEl>
                                        <p:attrNameLst>
                                          <p:attrName>ppt_y</p:attrName>
                                        </p:attrNameLst>
                                      </p:cBhvr>
                                      <p:tavLst>
                                        <p:tav tm="0">
                                          <p:val>
                                            <p:strVal val="1+#ppt_h/2"/>
                                          </p:val>
                                        </p:tav>
                                        <p:tav tm="100000">
                                          <p:val>
                                            <p:strVal val="#ppt_y"/>
                                          </p:val>
                                        </p:tav>
                                      </p:tavLst>
                                    </p:anim>
                                  </p:childTnLst>
                                </p:cTn>
                              </p:par>
                              <p:par>
                                <p:cTn id="74" presetID="2" presetClass="entr" presetSubtype="6" fill="hold" grpId="0" nodeType="withEffect">
                                  <p:stCondLst>
                                    <p:cond delay="0"/>
                                  </p:stCondLst>
                                  <p:childTnLst>
                                    <p:set>
                                      <p:cBhvr>
                                        <p:cTn id="75" dur="1" fill="hold">
                                          <p:stCondLst>
                                            <p:cond delay="0"/>
                                          </p:stCondLst>
                                        </p:cTn>
                                        <p:tgtEl>
                                          <p:spTgt spid="73"/>
                                        </p:tgtEl>
                                        <p:attrNameLst>
                                          <p:attrName>style.visibility</p:attrName>
                                        </p:attrNameLst>
                                      </p:cBhvr>
                                      <p:to>
                                        <p:strVal val="visible"/>
                                      </p:to>
                                    </p:set>
                                    <p:anim calcmode="lin" valueType="num">
                                      <p:cBhvr additive="base">
                                        <p:cTn id="76" dur="500" fill="hold"/>
                                        <p:tgtEl>
                                          <p:spTgt spid="73"/>
                                        </p:tgtEl>
                                        <p:attrNameLst>
                                          <p:attrName>ppt_x</p:attrName>
                                        </p:attrNameLst>
                                      </p:cBhvr>
                                      <p:tavLst>
                                        <p:tav tm="0">
                                          <p:val>
                                            <p:strVal val="1+#ppt_w/2"/>
                                          </p:val>
                                        </p:tav>
                                        <p:tav tm="100000">
                                          <p:val>
                                            <p:strVal val="#ppt_x"/>
                                          </p:val>
                                        </p:tav>
                                      </p:tavLst>
                                    </p:anim>
                                    <p:anim calcmode="lin" valueType="num">
                                      <p:cBhvr additive="base">
                                        <p:cTn id="77" dur="500" fill="hold"/>
                                        <p:tgtEl>
                                          <p:spTgt spid="73"/>
                                        </p:tgtEl>
                                        <p:attrNameLst>
                                          <p:attrName>ppt_y</p:attrName>
                                        </p:attrNameLst>
                                      </p:cBhvr>
                                      <p:tavLst>
                                        <p:tav tm="0">
                                          <p:val>
                                            <p:strVal val="1+#ppt_h/2"/>
                                          </p:val>
                                        </p:tav>
                                        <p:tav tm="100000">
                                          <p:val>
                                            <p:strVal val="#ppt_y"/>
                                          </p:val>
                                        </p:tav>
                                      </p:tavLst>
                                    </p:anim>
                                  </p:childTnLst>
                                </p:cTn>
                              </p:par>
                              <p:par>
                                <p:cTn id="78" presetID="2" presetClass="entr" presetSubtype="6" fill="hold" grpId="0" nodeType="withEffect">
                                  <p:stCondLst>
                                    <p:cond delay="0"/>
                                  </p:stCondLst>
                                  <p:childTnLst>
                                    <p:set>
                                      <p:cBhvr>
                                        <p:cTn id="79" dur="1" fill="hold">
                                          <p:stCondLst>
                                            <p:cond delay="0"/>
                                          </p:stCondLst>
                                        </p:cTn>
                                        <p:tgtEl>
                                          <p:spTgt spid="74"/>
                                        </p:tgtEl>
                                        <p:attrNameLst>
                                          <p:attrName>style.visibility</p:attrName>
                                        </p:attrNameLst>
                                      </p:cBhvr>
                                      <p:to>
                                        <p:strVal val="visible"/>
                                      </p:to>
                                    </p:set>
                                    <p:anim calcmode="lin" valueType="num">
                                      <p:cBhvr additive="base">
                                        <p:cTn id="80" dur="500" fill="hold"/>
                                        <p:tgtEl>
                                          <p:spTgt spid="74"/>
                                        </p:tgtEl>
                                        <p:attrNameLst>
                                          <p:attrName>ppt_x</p:attrName>
                                        </p:attrNameLst>
                                      </p:cBhvr>
                                      <p:tavLst>
                                        <p:tav tm="0">
                                          <p:val>
                                            <p:strVal val="1+#ppt_w/2"/>
                                          </p:val>
                                        </p:tav>
                                        <p:tav tm="100000">
                                          <p:val>
                                            <p:strVal val="#ppt_x"/>
                                          </p:val>
                                        </p:tav>
                                      </p:tavLst>
                                    </p:anim>
                                    <p:anim calcmode="lin" valueType="num">
                                      <p:cBhvr additive="base">
                                        <p:cTn id="81" dur="500" fill="hold"/>
                                        <p:tgtEl>
                                          <p:spTgt spid="74"/>
                                        </p:tgtEl>
                                        <p:attrNameLst>
                                          <p:attrName>ppt_y</p:attrName>
                                        </p:attrNameLst>
                                      </p:cBhvr>
                                      <p:tavLst>
                                        <p:tav tm="0">
                                          <p:val>
                                            <p:strVal val="1+#ppt_h/2"/>
                                          </p:val>
                                        </p:tav>
                                        <p:tav tm="100000">
                                          <p:val>
                                            <p:strVal val="#ppt_y"/>
                                          </p:val>
                                        </p:tav>
                                      </p:tavLst>
                                    </p:anim>
                                  </p:childTnLst>
                                </p:cTn>
                              </p:par>
                              <p:par>
                                <p:cTn id="82" presetID="2" presetClass="entr" presetSubtype="6" fill="hold" grpId="0" nodeType="withEffect">
                                  <p:stCondLst>
                                    <p:cond delay="0"/>
                                  </p:stCondLst>
                                  <p:childTnLst>
                                    <p:set>
                                      <p:cBhvr>
                                        <p:cTn id="83" dur="1" fill="hold">
                                          <p:stCondLst>
                                            <p:cond delay="0"/>
                                          </p:stCondLst>
                                        </p:cTn>
                                        <p:tgtEl>
                                          <p:spTgt spid="75"/>
                                        </p:tgtEl>
                                        <p:attrNameLst>
                                          <p:attrName>style.visibility</p:attrName>
                                        </p:attrNameLst>
                                      </p:cBhvr>
                                      <p:to>
                                        <p:strVal val="visible"/>
                                      </p:to>
                                    </p:set>
                                    <p:anim calcmode="lin" valueType="num">
                                      <p:cBhvr additive="base">
                                        <p:cTn id="84" dur="500" fill="hold"/>
                                        <p:tgtEl>
                                          <p:spTgt spid="75"/>
                                        </p:tgtEl>
                                        <p:attrNameLst>
                                          <p:attrName>ppt_x</p:attrName>
                                        </p:attrNameLst>
                                      </p:cBhvr>
                                      <p:tavLst>
                                        <p:tav tm="0">
                                          <p:val>
                                            <p:strVal val="1+#ppt_w/2"/>
                                          </p:val>
                                        </p:tav>
                                        <p:tav tm="100000">
                                          <p:val>
                                            <p:strVal val="#ppt_x"/>
                                          </p:val>
                                        </p:tav>
                                      </p:tavLst>
                                    </p:anim>
                                    <p:anim calcmode="lin" valueType="num">
                                      <p:cBhvr additive="base">
                                        <p:cTn id="85"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15" grpId="0" animBg="1"/>
      <p:bldP spid="16" grpId="0" animBg="1"/>
      <p:bldP spid="17" grpId="0" animBg="1"/>
      <p:bldP spid="22" grpId="0" animBg="1"/>
      <p:bldP spid="23" grpId="0" animBg="1"/>
      <p:bldP spid="24" grpId="0"/>
      <p:bldP spid="35" grpId="0" animBg="1"/>
      <p:bldP spid="36" grpId="0" animBg="1"/>
      <p:bldP spid="41" grpId="0" animBg="1"/>
      <p:bldP spid="42" grpId="0" animBg="1"/>
      <p:bldP spid="43" grpId="0"/>
      <p:bldP spid="66" grpId="0" animBg="1"/>
      <p:bldP spid="67" grpId="0" animBg="1"/>
      <p:bldP spid="68" grpId="0" animBg="1"/>
      <p:bldP spid="73" grpId="0" animBg="1"/>
      <p:bldP spid="74" grpId="0" animBg="1"/>
      <p:bldP spid="7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rcRect l="21429" b="44323"/>
              <a:stretch>
                <a:fillRect/>
              </a:stretch>
            </p:blipFill>
          </mc:Choice>
          <mc:Fallback>
            <p:blipFill>
              <a:blip r:embed="rId4"/>
              <a:srcRect l="21429" b="44323"/>
              <a:stretch>
                <a:fillRect/>
              </a:stretch>
            </p:blipFill>
          </mc:Fallback>
        </mc:AlternateContent>
        <p:spPr>
          <a:xfrm>
            <a:off x="292100" y="184149"/>
            <a:ext cx="4610100" cy="1768543"/>
          </a:xfrm>
          <a:prstGeom prst="rect">
            <a:avLst/>
          </a:prstGeom>
        </p:spPr>
      </p:pic>
      <p:pic>
        <p:nvPicPr>
          <p:cNvPr id="4" name="Picture 3"/>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rcRect t="2454" b="7103"/>
              <a:stretch>
                <a:fillRect/>
              </a:stretch>
            </p:blipFill>
          </mc:Choice>
          <mc:Fallback>
            <p:blipFill>
              <a:blip r:embed="rId6"/>
              <a:srcRect t="2454" b="7103"/>
              <a:stretch>
                <a:fillRect/>
              </a:stretch>
            </p:blipFill>
          </mc:Fallback>
        </mc:AlternateContent>
        <p:spPr>
          <a:xfrm>
            <a:off x="387742" y="2336800"/>
            <a:ext cx="3942957" cy="4395114"/>
          </a:xfrm>
          <a:prstGeom prst="rect">
            <a:avLst/>
          </a:prstGeom>
        </p:spPr>
      </p:pic>
      <p:sp>
        <p:nvSpPr>
          <p:cNvPr id="5" name="TextBox 4"/>
          <p:cNvSpPr txBox="1"/>
          <p:nvPr/>
        </p:nvSpPr>
        <p:spPr>
          <a:xfrm>
            <a:off x="5143500" y="596900"/>
            <a:ext cx="6477000" cy="646331"/>
          </a:xfrm>
          <a:prstGeom prst="rect">
            <a:avLst/>
          </a:prstGeom>
          <a:noFill/>
        </p:spPr>
        <p:txBody>
          <a:bodyPr wrap="square" rtlCol="0">
            <a:spAutoFit/>
          </a:bodyPr>
          <a:lstStyle/>
          <a:p>
            <a:r>
              <a:rPr lang="en-US" sz="3600" cap="all" dirty="0">
                <a:solidFill>
                  <a:schemeClr val="tx2"/>
                </a:solidFill>
              </a:rPr>
              <a:t>Solid Sawn Wood Planks</a:t>
            </a:r>
          </a:p>
        </p:txBody>
      </p:sp>
      <p:sp>
        <p:nvSpPr>
          <p:cNvPr id="6" name="TextBox 5"/>
          <p:cNvSpPr txBox="1"/>
          <p:nvPr/>
        </p:nvSpPr>
        <p:spPr>
          <a:xfrm>
            <a:off x="4914900" y="4229100"/>
            <a:ext cx="7073900" cy="646331"/>
          </a:xfrm>
          <a:prstGeom prst="rect">
            <a:avLst/>
          </a:prstGeom>
          <a:noFill/>
        </p:spPr>
        <p:txBody>
          <a:bodyPr wrap="square" rtlCol="0">
            <a:spAutoFit/>
          </a:bodyPr>
          <a:lstStyle/>
          <a:p>
            <a:r>
              <a:rPr lang="en-US" sz="3600" cap="all" dirty="0">
                <a:solidFill>
                  <a:schemeClr val="tx2"/>
                </a:solidFill>
              </a:rPr>
              <a:t>Laminated scaffold planks</a:t>
            </a:r>
          </a:p>
        </p:txBody>
      </p:sp>
      <p:sp>
        <p:nvSpPr>
          <p:cNvPr id="7" name="TextBox 6"/>
          <p:cNvSpPr txBox="1"/>
          <p:nvPr/>
        </p:nvSpPr>
        <p:spPr>
          <a:xfrm>
            <a:off x="5168900" y="1409700"/>
            <a:ext cx="6400800" cy="2631490"/>
          </a:xfrm>
          <a:prstGeom prst="rect">
            <a:avLst/>
          </a:prstGeom>
          <a:noFill/>
        </p:spPr>
        <p:txBody>
          <a:bodyPr wrap="square" rtlCol="0">
            <a:spAutoFit/>
          </a:bodyPr>
          <a:lstStyle/>
          <a:p>
            <a:pPr>
              <a:spcAft>
                <a:spcPts val="600"/>
              </a:spcAft>
              <a:buFont typeface="Arial"/>
              <a:buChar char="•"/>
            </a:pPr>
            <a:r>
              <a:rPr lang="en-US" sz="2200" dirty="0">
                <a:solidFill>
                  <a:srgbClr val="595959"/>
                </a:solidFill>
              </a:rPr>
              <a:t> cut from a “solid” piece of timber</a:t>
            </a:r>
          </a:p>
          <a:p>
            <a:pPr>
              <a:spcAft>
                <a:spcPts val="600"/>
              </a:spcAft>
              <a:buFont typeface="Arial"/>
              <a:buChar char="•"/>
            </a:pPr>
            <a:r>
              <a:rPr lang="en-US" sz="2200" dirty="0">
                <a:solidFill>
                  <a:srgbClr val="595959"/>
                </a:solidFill>
              </a:rPr>
              <a:t> common size is 2in </a:t>
            </a:r>
            <a:r>
              <a:rPr lang="en-US" sz="2200" dirty="0" err="1">
                <a:solidFill>
                  <a:srgbClr val="595959"/>
                </a:solidFill>
              </a:rPr>
              <a:t>x</a:t>
            </a:r>
            <a:r>
              <a:rPr lang="en-US" sz="2200" dirty="0">
                <a:solidFill>
                  <a:srgbClr val="595959"/>
                </a:solidFill>
              </a:rPr>
              <a:t> 10in (50mm </a:t>
            </a:r>
            <a:r>
              <a:rPr lang="en-US" sz="2200" dirty="0" err="1">
                <a:solidFill>
                  <a:srgbClr val="595959"/>
                </a:solidFill>
              </a:rPr>
              <a:t>x</a:t>
            </a:r>
            <a:r>
              <a:rPr lang="en-US" sz="2200" dirty="0">
                <a:solidFill>
                  <a:srgbClr val="595959"/>
                </a:solidFill>
              </a:rPr>
              <a:t> 250mm)</a:t>
            </a:r>
          </a:p>
          <a:p>
            <a:pPr>
              <a:buFont typeface="Arial"/>
              <a:buChar char="•"/>
            </a:pPr>
            <a:r>
              <a:rPr lang="en-US" sz="2200" dirty="0">
                <a:solidFill>
                  <a:srgbClr val="595959"/>
                </a:solidFill>
              </a:rPr>
              <a:t> Regulations apply to the type and quality of</a:t>
            </a:r>
          </a:p>
          <a:p>
            <a:pPr>
              <a:spcAft>
                <a:spcPts val="600"/>
              </a:spcAft>
            </a:pPr>
            <a:r>
              <a:rPr lang="en-US" sz="2200" dirty="0">
                <a:solidFill>
                  <a:srgbClr val="595959"/>
                </a:solidFill>
              </a:rPr>
              <a:t>  wood used for scaffold planks</a:t>
            </a:r>
          </a:p>
          <a:p>
            <a:pPr>
              <a:buFont typeface="Arial"/>
              <a:buChar char="•"/>
            </a:pPr>
            <a:r>
              <a:rPr lang="en-US" sz="2200" dirty="0">
                <a:solidFill>
                  <a:srgbClr val="595959"/>
                </a:solidFill>
              </a:rPr>
              <a:t> Must be stamped by an independent</a:t>
            </a:r>
          </a:p>
          <a:p>
            <a:r>
              <a:rPr lang="en-US" sz="2200" dirty="0">
                <a:solidFill>
                  <a:srgbClr val="595959"/>
                </a:solidFill>
              </a:rPr>
              <a:t>  inspection agency</a:t>
            </a:r>
          </a:p>
          <a:p>
            <a:endParaRPr lang="en-US" dirty="0"/>
          </a:p>
        </p:txBody>
      </p:sp>
      <p:sp>
        <p:nvSpPr>
          <p:cNvPr id="8" name="TextBox 7"/>
          <p:cNvSpPr txBox="1"/>
          <p:nvPr/>
        </p:nvSpPr>
        <p:spPr>
          <a:xfrm>
            <a:off x="5041900" y="5029200"/>
            <a:ext cx="6667500" cy="1600438"/>
          </a:xfrm>
          <a:prstGeom prst="rect">
            <a:avLst/>
          </a:prstGeom>
          <a:noFill/>
        </p:spPr>
        <p:txBody>
          <a:bodyPr wrap="square" rtlCol="0">
            <a:spAutoFit/>
          </a:bodyPr>
          <a:lstStyle/>
          <a:p>
            <a:pPr>
              <a:spcAft>
                <a:spcPts val="1200"/>
              </a:spcAft>
              <a:buFont typeface="Arial"/>
              <a:buChar char="•"/>
            </a:pPr>
            <a:r>
              <a:rPr lang="en-US" sz="2200" dirty="0">
                <a:solidFill>
                  <a:srgbClr val="595959"/>
                </a:solidFill>
              </a:rPr>
              <a:t> manufactured from smaller pieces of wood edge-glued 1 ½in (38mm) side by side</a:t>
            </a:r>
          </a:p>
          <a:p>
            <a:pPr>
              <a:spcAft>
                <a:spcPts val="1200"/>
              </a:spcAft>
              <a:buFont typeface="Arial"/>
              <a:buChar char="•"/>
            </a:pPr>
            <a:r>
              <a:rPr lang="en-US" sz="2200" dirty="0">
                <a:solidFill>
                  <a:srgbClr val="595959"/>
                </a:solidFill>
              </a:rPr>
              <a:t> can also be made from layers of laminated veneer like plywood</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ssolve">
                                      <p:cBhvr>
                                        <p:cTn id="18" dur="500"/>
                                        <p:tgtEl>
                                          <p:spTgt spid="4"/>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5"/>
          <p:cNvGrpSpPr/>
          <p:nvPr/>
        </p:nvGrpSpPr>
        <p:grpSpPr>
          <a:xfrm>
            <a:off x="571500" y="1955801"/>
            <a:ext cx="5431010" cy="4127500"/>
            <a:chOff x="1032766" y="2570547"/>
            <a:chExt cx="4969744" cy="3512753"/>
          </a:xfrm>
        </p:grpSpPr>
        <p:sp>
          <p:nvSpPr>
            <p:cNvPr id="31" name="Rectangle 30"/>
            <p:cNvSpPr/>
            <p:nvPr/>
          </p:nvSpPr>
          <p:spPr>
            <a:xfrm>
              <a:off x="1032766" y="5092679"/>
              <a:ext cx="4969744" cy="990621"/>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35" name="Picture Placeholder 23"/>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rcRect l="496" t="58066" r="55697" b="622"/>
                <a:stretch>
                  <a:fillRect/>
                </a:stretch>
              </p:blipFill>
            </mc:Choice>
            <mc:Fallback>
              <p:blipFill>
                <a:blip r:embed="rId4"/>
                <a:srcRect l="496" t="58066" r="55697" b="622"/>
                <a:stretch>
                  <a:fillRect/>
                </a:stretch>
              </p:blipFill>
            </mc:Fallback>
          </mc:AlternateContent>
          <p:spPr>
            <a:xfrm>
              <a:off x="1054100" y="2570547"/>
              <a:ext cx="4940300" cy="2522153"/>
            </a:xfrm>
            <a:prstGeom prst="rect">
              <a:avLst/>
            </a:prstGeom>
          </p:spPr>
        </p:pic>
      </p:grpSp>
      <p:grpSp>
        <p:nvGrpSpPr>
          <p:cNvPr id="3" name="Group 52"/>
          <p:cNvGrpSpPr/>
          <p:nvPr/>
        </p:nvGrpSpPr>
        <p:grpSpPr>
          <a:xfrm>
            <a:off x="2819400" y="5042865"/>
            <a:ext cx="813059" cy="879617"/>
            <a:chOff x="8121650" y="-184150"/>
            <a:chExt cx="1181100" cy="1181100"/>
          </a:xfrm>
          <a:solidFill>
            <a:schemeClr val="bg1"/>
          </a:solidFill>
        </p:grpSpPr>
        <p:sp>
          <p:nvSpPr>
            <p:cNvPr id="55" name="Freeform 5"/>
            <p:cNvSpPr>
              <a:spLocks noEditPoints="1"/>
            </p:cNvSpPr>
            <p:nvPr/>
          </p:nvSpPr>
          <p:spPr bwMode="auto">
            <a:xfrm>
              <a:off x="8121650" y="-184150"/>
              <a:ext cx="1181100" cy="1181100"/>
            </a:xfrm>
            <a:custGeom>
              <a:avLst/>
              <a:gdLst>
                <a:gd name="T0" fmla="*/ 202 w 312"/>
                <a:gd name="T1" fmla="*/ 98 h 312"/>
                <a:gd name="T2" fmla="*/ 156 w 312"/>
                <a:gd name="T3" fmla="*/ 0 h 312"/>
                <a:gd name="T4" fmla="*/ 88 w 312"/>
                <a:gd name="T5" fmla="*/ 100 h 312"/>
                <a:gd name="T6" fmla="*/ 78 w 312"/>
                <a:gd name="T7" fmla="*/ 105 h 312"/>
                <a:gd name="T8" fmla="*/ 29 w 312"/>
                <a:gd name="T9" fmla="*/ 98 h 312"/>
                <a:gd name="T10" fmla="*/ 0 w 312"/>
                <a:gd name="T11" fmla="*/ 283 h 312"/>
                <a:gd name="T12" fmla="*/ 59 w 312"/>
                <a:gd name="T13" fmla="*/ 312 h 312"/>
                <a:gd name="T14" fmla="*/ 85 w 312"/>
                <a:gd name="T15" fmla="*/ 295 h 312"/>
                <a:gd name="T16" fmla="*/ 88 w 312"/>
                <a:gd name="T17" fmla="*/ 296 h 312"/>
                <a:gd name="T18" fmla="*/ 186 w 312"/>
                <a:gd name="T19" fmla="*/ 312 h 312"/>
                <a:gd name="T20" fmla="*/ 274 w 312"/>
                <a:gd name="T21" fmla="*/ 293 h 312"/>
                <a:gd name="T22" fmla="*/ 278 w 312"/>
                <a:gd name="T23" fmla="*/ 266 h 312"/>
                <a:gd name="T24" fmla="*/ 294 w 312"/>
                <a:gd name="T25" fmla="*/ 214 h 312"/>
                <a:gd name="T26" fmla="*/ 303 w 312"/>
                <a:gd name="T27" fmla="*/ 164 h 312"/>
                <a:gd name="T28" fmla="*/ 312 w 312"/>
                <a:gd name="T29" fmla="*/ 140 h 312"/>
                <a:gd name="T30" fmla="*/ 284 w 312"/>
                <a:gd name="T31" fmla="*/ 102 h 312"/>
                <a:gd name="T32" fmla="*/ 59 w 312"/>
                <a:gd name="T33" fmla="*/ 293 h 312"/>
                <a:gd name="T34" fmla="*/ 20 w 312"/>
                <a:gd name="T35" fmla="*/ 283 h 312"/>
                <a:gd name="T36" fmla="*/ 29 w 312"/>
                <a:gd name="T37" fmla="*/ 117 h 312"/>
                <a:gd name="T38" fmla="*/ 68 w 312"/>
                <a:gd name="T39" fmla="*/ 127 h 312"/>
                <a:gd name="T40" fmla="*/ 292 w 312"/>
                <a:gd name="T41" fmla="*/ 142 h 312"/>
                <a:gd name="T42" fmla="*/ 254 w 312"/>
                <a:gd name="T43" fmla="*/ 156 h 312"/>
                <a:gd name="T44" fmla="*/ 254 w 312"/>
                <a:gd name="T45" fmla="*/ 166 h 312"/>
                <a:gd name="T46" fmla="*/ 288 w 312"/>
                <a:gd name="T47" fmla="*/ 184 h 312"/>
                <a:gd name="T48" fmla="*/ 244 w 312"/>
                <a:gd name="T49" fmla="*/ 205 h 312"/>
                <a:gd name="T50" fmla="*/ 244 w 312"/>
                <a:gd name="T51" fmla="*/ 215 h 312"/>
                <a:gd name="T52" fmla="*/ 276 w 312"/>
                <a:gd name="T53" fmla="*/ 235 h 312"/>
                <a:gd name="T54" fmla="*/ 234 w 312"/>
                <a:gd name="T55" fmla="*/ 254 h 312"/>
                <a:gd name="T56" fmla="*/ 234 w 312"/>
                <a:gd name="T57" fmla="*/ 263 h 312"/>
                <a:gd name="T58" fmla="*/ 259 w 312"/>
                <a:gd name="T59" fmla="*/ 277 h 312"/>
                <a:gd name="T60" fmla="*/ 239 w 312"/>
                <a:gd name="T61" fmla="*/ 293 h 312"/>
                <a:gd name="T62" fmla="*/ 132 w 312"/>
                <a:gd name="T63" fmla="*/ 286 h 312"/>
                <a:gd name="T64" fmla="*/ 78 w 312"/>
                <a:gd name="T65" fmla="*/ 267 h 312"/>
                <a:gd name="T66" fmla="*/ 86 w 312"/>
                <a:gd name="T67" fmla="*/ 122 h 312"/>
                <a:gd name="T68" fmla="*/ 146 w 312"/>
                <a:gd name="T69" fmla="*/ 29 h 312"/>
                <a:gd name="T70" fmla="*/ 185 w 312"/>
                <a:gd name="T71" fmla="*/ 66 h 312"/>
                <a:gd name="T72" fmla="*/ 281 w 312"/>
                <a:gd name="T73" fmla="*/ 121 h 312"/>
                <a:gd name="T74" fmla="*/ 292 w 312"/>
                <a:gd name="T75" fmla="*/ 14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2" h="312">
                  <a:moveTo>
                    <a:pt x="284" y="102"/>
                  </a:moveTo>
                  <a:cubicBezTo>
                    <a:pt x="272" y="99"/>
                    <a:pt x="244" y="99"/>
                    <a:pt x="202" y="98"/>
                  </a:cubicBezTo>
                  <a:cubicBezTo>
                    <a:pt x="204" y="89"/>
                    <a:pt x="204" y="80"/>
                    <a:pt x="204" y="66"/>
                  </a:cubicBezTo>
                  <a:cubicBezTo>
                    <a:pt x="204" y="31"/>
                    <a:pt x="179" y="0"/>
                    <a:pt x="156" y="0"/>
                  </a:cubicBezTo>
                  <a:cubicBezTo>
                    <a:pt x="140" y="0"/>
                    <a:pt x="127" y="13"/>
                    <a:pt x="127" y="29"/>
                  </a:cubicBezTo>
                  <a:cubicBezTo>
                    <a:pt x="127" y="49"/>
                    <a:pt x="120" y="83"/>
                    <a:pt x="88" y="100"/>
                  </a:cubicBezTo>
                  <a:cubicBezTo>
                    <a:pt x="85" y="101"/>
                    <a:pt x="78" y="104"/>
                    <a:pt x="77" y="105"/>
                  </a:cubicBezTo>
                  <a:cubicBezTo>
                    <a:pt x="78" y="105"/>
                    <a:pt x="78" y="105"/>
                    <a:pt x="78" y="105"/>
                  </a:cubicBezTo>
                  <a:cubicBezTo>
                    <a:pt x="73" y="101"/>
                    <a:pt x="66" y="98"/>
                    <a:pt x="59" y="98"/>
                  </a:cubicBezTo>
                  <a:cubicBezTo>
                    <a:pt x="29" y="98"/>
                    <a:pt x="29" y="98"/>
                    <a:pt x="29" y="98"/>
                  </a:cubicBezTo>
                  <a:cubicBezTo>
                    <a:pt x="13" y="98"/>
                    <a:pt x="0" y="111"/>
                    <a:pt x="0" y="127"/>
                  </a:cubicBezTo>
                  <a:cubicBezTo>
                    <a:pt x="0" y="283"/>
                    <a:pt x="0" y="283"/>
                    <a:pt x="0" y="283"/>
                  </a:cubicBezTo>
                  <a:cubicBezTo>
                    <a:pt x="0" y="299"/>
                    <a:pt x="13" y="312"/>
                    <a:pt x="29" y="312"/>
                  </a:cubicBezTo>
                  <a:cubicBezTo>
                    <a:pt x="59" y="312"/>
                    <a:pt x="59" y="312"/>
                    <a:pt x="59" y="312"/>
                  </a:cubicBezTo>
                  <a:cubicBezTo>
                    <a:pt x="70" y="312"/>
                    <a:pt x="80" y="305"/>
                    <a:pt x="85" y="295"/>
                  </a:cubicBezTo>
                  <a:cubicBezTo>
                    <a:pt x="85" y="295"/>
                    <a:pt x="85" y="295"/>
                    <a:pt x="85" y="295"/>
                  </a:cubicBezTo>
                  <a:cubicBezTo>
                    <a:pt x="86" y="295"/>
                    <a:pt x="86" y="296"/>
                    <a:pt x="87" y="296"/>
                  </a:cubicBezTo>
                  <a:cubicBezTo>
                    <a:pt x="87" y="296"/>
                    <a:pt x="88" y="296"/>
                    <a:pt x="88" y="296"/>
                  </a:cubicBezTo>
                  <a:cubicBezTo>
                    <a:pt x="93" y="297"/>
                    <a:pt x="104" y="300"/>
                    <a:pt x="127" y="305"/>
                  </a:cubicBezTo>
                  <a:cubicBezTo>
                    <a:pt x="132" y="306"/>
                    <a:pt x="158" y="312"/>
                    <a:pt x="186" y="312"/>
                  </a:cubicBezTo>
                  <a:cubicBezTo>
                    <a:pt x="239" y="312"/>
                    <a:pt x="239" y="312"/>
                    <a:pt x="239" y="312"/>
                  </a:cubicBezTo>
                  <a:cubicBezTo>
                    <a:pt x="255" y="312"/>
                    <a:pt x="267" y="306"/>
                    <a:pt x="274" y="293"/>
                  </a:cubicBezTo>
                  <a:cubicBezTo>
                    <a:pt x="274" y="293"/>
                    <a:pt x="276" y="289"/>
                    <a:pt x="278" y="283"/>
                  </a:cubicBezTo>
                  <a:cubicBezTo>
                    <a:pt x="279" y="278"/>
                    <a:pt x="280" y="272"/>
                    <a:pt x="278" y="266"/>
                  </a:cubicBezTo>
                  <a:cubicBezTo>
                    <a:pt x="289" y="258"/>
                    <a:pt x="292" y="247"/>
                    <a:pt x="294" y="240"/>
                  </a:cubicBezTo>
                  <a:cubicBezTo>
                    <a:pt x="298" y="229"/>
                    <a:pt x="297" y="220"/>
                    <a:pt x="294" y="214"/>
                  </a:cubicBezTo>
                  <a:cubicBezTo>
                    <a:pt x="300" y="208"/>
                    <a:pt x="305" y="200"/>
                    <a:pt x="307" y="187"/>
                  </a:cubicBezTo>
                  <a:cubicBezTo>
                    <a:pt x="309" y="179"/>
                    <a:pt x="307" y="171"/>
                    <a:pt x="303" y="164"/>
                  </a:cubicBezTo>
                  <a:cubicBezTo>
                    <a:pt x="309" y="158"/>
                    <a:pt x="311" y="150"/>
                    <a:pt x="312" y="143"/>
                  </a:cubicBezTo>
                  <a:cubicBezTo>
                    <a:pt x="312" y="140"/>
                    <a:pt x="312" y="140"/>
                    <a:pt x="312" y="140"/>
                  </a:cubicBezTo>
                  <a:cubicBezTo>
                    <a:pt x="312" y="139"/>
                    <a:pt x="312" y="138"/>
                    <a:pt x="312" y="136"/>
                  </a:cubicBezTo>
                  <a:cubicBezTo>
                    <a:pt x="312" y="123"/>
                    <a:pt x="303" y="108"/>
                    <a:pt x="284" y="102"/>
                  </a:cubicBezTo>
                  <a:close/>
                  <a:moveTo>
                    <a:pt x="68" y="283"/>
                  </a:moveTo>
                  <a:cubicBezTo>
                    <a:pt x="68" y="288"/>
                    <a:pt x="64" y="293"/>
                    <a:pt x="59" y="293"/>
                  </a:cubicBezTo>
                  <a:cubicBezTo>
                    <a:pt x="29" y="293"/>
                    <a:pt x="29" y="293"/>
                    <a:pt x="29" y="293"/>
                  </a:cubicBezTo>
                  <a:cubicBezTo>
                    <a:pt x="24" y="293"/>
                    <a:pt x="20" y="288"/>
                    <a:pt x="20" y="283"/>
                  </a:cubicBezTo>
                  <a:cubicBezTo>
                    <a:pt x="20" y="127"/>
                    <a:pt x="20" y="127"/>
                    <a:pt x="20" y="127"/>
                  </a:cubicBezTo>
                  <a:cubicBezTo>
                    <a:pt x="20" y="121"/>
                    <a:pt x="24" y="117"/>
                    <a:pt x="29" y="117"/>
                  </a:cubicBezTo>
                  <a:cubicBezTo>
                    <a:pt x="59" y="117"/>
                    <a:pt x="59" y="117"/>
                    <a:pt x="59" y="117"/>
                  </a:cubicBezTo>
                  <a:cubicBezTo>
                    <a:pt x="64" y="117"/>
                    <a:pt x="68" y="121"/>
                    <a:pt x="68" y="127"/>
                  </a:cubicBezTo>
                  <a:lnTo>
                    <a:pt x="68" y="283"/>
                  </a:lnTo>
                  <a:close/>
                  <a:moveTo>
                    <a:pt x="292" y="142"/>
                  </a:moveTo>
                  <a:cubicBezTo>
                    <a:pt x="292" y="147"/>
                    <a:pt x="290" y="156"/>
                    <a:pt x="273" y="156"/>
                  </a:cubicBezTo>
                  <a:cubicBezTo>
                    <a:pt x="258" y="156"/>
                    <a:pt x="254" y="156"/>
                    <a:pt x="254" y="156"/>
                  </a:cubicBezTo>
                  <a:cubicBezTo>
                    <a:pt x="251" y="156"/>
                    <a:pt x="249" y="158"/>
                    <a:pt x="249" y="161"/>
                  </a:cubicBezTo>
                  <a:cubicBezTo>
                    <a:pt x="249" y="164"/>
                    <a:pt x="251" y="166"/>
                    <a:pt x="254" y="166"/>
                  </a:cubicBezTo>
                  <a:cubicBezTo>
                    <a:pt x="254" y="166"/>
                    <a:pt x="258" y="166"/>
                    <a:pt x="272" y="166"/>
                  </a:cubicBezTo>
                  <a:cubicBezTo>
                    <a:pt x="287" y="166"/>
                    <a:pt x="289" y="178"/>
                    <a:pt x="288" y="184"/>
                  </a:cubicBezTo>
                  <a:cubicBezTo>
                    <a:pt x="287" y="191"/>
                    <a:pt x="283" y="205"/>
                    <a:pt x="267" y="205"/>
                  </a:cubicBezTo>
                  <a:cubicBezTo>
                    <a:pt x="250" y="205"/>
                    <a:pt x="244" y="205"/>
                    <a:pt x="244" y="205"/>
                  </a:cubicBezTo>
                  <a:cubicBezTo>
                    <a:pt x="241" y="205"/>
                    <a:pt x="239" y="207"/>
                    <a:pt x="239" y="210"/>
                  </a:cubicBezTo>
                  <a:cubicBezTo>
                    <a:pt x="239" y="212"/>
                    <a:pt x="241" y="215"/>
                    <a:pt x="244" y="215"/>
                  </a:cubicBezTo>
                  <a:cubicBezTo>
                    <a:pt x="244" y="215"/>
                    <a:pt x="255" y="215"/>
                    <a:pt x="263" y="215"/>
                  </a:cubicBezTo>
                  <a:cubicBezTo>
                    <a:pt x="279" y="215"/>
                    <a:pt x="278" y="227"/>
                    <a:pt x="276" y="235"/>
                  </a:cubicBezTo>
                  <a:cubicBezTo>
                    <a:pt x="272" y="244"/>
                    <a:pt x="271" y="254"/>
                    <a:pt x="250" y="254"/>
                  </a:cubicBezTo>
                  <a:cubicBezTo>
                    <a:pt x="243" y="254"/>
                    <a:pt x="234" y="254"/>
                    <a:pt x="234" y="254"/>
                  </a:cubicBezTo>
                  <a:cubicBezTo>
                    <a:pt x="231" y="254"/>
                    <a:pt x="229" y="256"/>
                    <a:pt x="229" y="258"/>
                  </a:cubicBezTo>
                  <a:cubicBezTo>
                    <a:pt x="229" y="261"/>
                    <a:pt x="231" y="263"/>
                    <a:pt x="234" y="263"/>
                  </a:cubicBezTo>
                  <a:cubicBezTo>
                    <a:pt x="234" y="263"/>
                    <a:pt x="241" y="263"/>
                    <a:pt x="249" y="263"/>
                  </a:cubicBezTo>
                  <a:cubicBezTo>
                    <a:pt x="260" y="263"/>
                    <a:pt x="260" y="273"/>
                    <a:pt x="259" y="277"/>
                  </a:cubicBezTo>
                  <a:cubicBezTo>
                    <a:pt x="258" y="281"/>
                    <a:pt x="257" y="284"/>
                    <a:pt x="257" y="284"/>
                  </a:cubicBezTo>
                  <a:cubicBezTo>
                    <a:pt x="254" y="289"/>
                    <a:pt x="249" y="293"/>
                    <a:pt x="239" y="293"/>
                  </a:cubicBezTo>
                  <a:cubicBezTo>
                    <a:pt x="186" y="293"/>
                    <a:pt x="186" y="293"/>
                    <a:pt x="186" y="293"/>
                  </a:cubicBezTo>
                  <a:cubicBezTo>
                    <a:pt x="159" y="293"/>
                    <a:pt x="132" y="286"/>
                    <a:pt x="132" y="286"/>
                  </a:cubicBezTo>
                  <a:cubicBezTo>
                    <a:pt x="91" y="277"/>
                    <a:pt x="89" y="276"/>
                    <a:pt x="86" y="275"/>
                  </a:cubicBezTo>
                  <a:cubicBezTo>
                    <a:pt x="86" y="275"/>
                    <a:pt x="78" y="274"/>
                    <a:pt x="78" y="267"/>
                  </a:cubicBezTo>
                  <a:cubicBezTo>
                    <a:pt x="78" y="132"/>
                    <a:pt x="78" y="132"/>
                    <a:pt x="78" y="132"/>
                  </a:cubicBezTo>
                  <a:cubicBezTo>
                    <a:pt x="78" y="128"/>
                    <a:pt x="81" y="124"/>
                    <a:pt x="86" y="122"/>
                  </a:cubicBezTo>
                  <a:cubicBezTo>
                    <a:pt x="86" y="122"/>
                    <a:pt x="87" y="122"/>
                    <a:pt x="88" y="121"/>
                  </a:cubicBezTo>
                  <a:cubicBezTo>
                    <a:pt x="132" y="103"/>
                    <a:pt x="146" y="62"/>
                    <a:pt x="146" y="29"/>
                  </a:cubicBezTo>
                  <a:cubicBezTo>
                    <a:pt x="146" y="25"/>
                    <a:pt x="150" y="20"/>
                    <a:pt x="156" y="20"/>
                  </a:cubicBezTo>
                  <a:cubicBezTo>
                    <a:pt x="166" y="20"/>
                    <a:pt x="185" y="40"/>
                    <a:pt x="185" y="66"/>
                  </a:cubicBezTo>
                  <a:cubicBezTo>
                    <a:pt x="185" y="89"/>
                    <a:pt x="184" y="93"/>
                    <a:pt x="176" y="117"/>
                  </a:cubicBezTo>
                  <a:cubicBezTo>
                    <a:pt x="273" y="117"/>
                    <a:pt x="272" y="118"/>
                    <a:pt x="281" y="121"/>
                  </a:cubicBezTo>
                  <a:cubicBezTo>
                    <a:pt x="292" y="124"/>
                    <a:pt x="293" y="133"/>
                    <a:pt x="293" y="136"/>
                  </a:cubicBezTo>
                  <a:cubicBezTo>
                    <a:pt x="293" y="139"/>
                    <a:pt x="292" y="138"/>
                    <a:pt x="292" y="142"/>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6" name="Freeform 6"/>
            <p:cNvSpPr>
              <a:spLocks noEditPoints="1"/>
            </p:cNvSpPr>
            <p:nvPr/>
          </p:nvSpPr>
          <p:spPr bwMode="auto">
            <a:xfrm>
              <a:off x="8231188" y="777875"/>
              <a:ext cx="112713" cy="109538"/>
            </a:xfrm>
            <a:custGeom>
              <a:avLst/>
              <a:gdLst>
                <a:gd name="T0" fmla="*/ 15 w 30"/>
                <a:gd name="T1" fmla="*/ 0 h 29"/>
                <a:gd name="T2" fmla="*/ 0 w 30"/>
                <a:gd name="T3" fmla="*/ 14 h 29"/>
                <a:gd name="T4" fmla="*/ 15 w 30"/>
                <a:gd name="T5" fmla="*/ 29 h 29"/>
                <a:gd name="T6" fmla="*/ 30 w 30"/>
                <a:gd name="T7" fmla="*/ 14 h 29"/>
                <a:gd name="T8" fmla="*/ 15 w 30"/>
                <a:gd name="T9" fmla="*/ 0 h 29"/>
                <a:gd name="T10" fmla="*/ 15 w 30"/>
                <a:gd name="T11" fmla="*/ 19 h 29"/>
                <a:gd name="T12" fmla="*/ 10 w 30"/>
                <a:gd name="T13" fmla="*/ 14 h 29"/>
                <a:gd name="T14" fmla="*/ 15 w 30"/>
                <a:gd name="T15" fmla="*/ 9 h 29"/>
                <a:gd name="T16" fmla="*/ 20 w 30"/>
                <a:gd name="T17" fmla="*/ 14 h 29"/>
                <a:gd name="T18" fmla="*/ 15 w 30"/>
                <a:gd name="T19"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29">
                  <a:moveTo>
                    <a:pt x="15" y="0"/>
                  </a:moveTo>
                  <a:cubicBezTo>
                    <a:pt x="7" y="0"/>
                    <a:pt x="0" y="6"/>
                    <a:pt x="0" y="14"/>
                  </a:cubicBezTo>
                  <a:cubicBezTo>
                    <a:pt x="0" y="22"/>
                    <a:pt x="7" y="29"/>
                    <a:pt x="15" y="29"/>
                  </a:cubicBezTo>
                  <a:cubicBezTo>
                    <a:pt x="23" y="29"/>
                    <a:pt x="30" y="22"/>
                    <a:pt x="30" y="14"/>
                  </a:cubicBezTo>
                  <a:cubicBezTo>
                    <a:pt x="30" y="6"/>
                    <a:pt x="23" y="0"/>
                    <a:pt x="15" y="0"/>
                  </a:cubicBezTo>
                  <a:close/>
                  <a:moveTo>
                    <a:pt x="15" y="19"/>
                  </a:moveTo>
                  <a:cubicBezTo>
                    <a:pt x="12" y="19"/>
                    <a:pt x="10" y="17"/>
                    <a:pt x="10" y="14"/>
                  </a:cubicBezTo>
                  <a:cubicBezTo>
                    <a:pt x="10" y="11"/>
                    <a:pt x="12" y="9"/>
                    <a:pt x="15" y="9"/>
                  </a:cubicBezTo>
                  <a:cubicBezTo>
                    <a:pt x="18" y="9"/>
                    <a:pt x="20" y="11"/>
                    <a:pt x="20" y="14"/>
                  </a:cubicBezTo>
                  <a:cubicBezTo>
                    <a:pt x="20" y="17"/>
                    <a:pt x="18" y="19"/>
                    <a:pt x="15" y="19"/>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4" name="Group 29"/>
          <p:cNvGrpSpPr/>
          <p:nvPr/>
        </p:nvGrpSpPr>
        <p:grpSpPr>
          <a:xfrm>
            <a:off x="6515099" y="1892300"/>
            <a:ext cx="5207001" cy="4144046"/>
            <a:chOff x="6515099" y="2501900"/>
            <a:chExt cx="4988683" cy="3534446"/>
          </a:xfrm>
        </p:grpSpPr>
        <p:sp>
          <p:nvSpPr>
            <p:cNvPr id="48" name="Rectangle 47"/>
            <p:cNvSpPr/>
            <p:nvPr/>
          </p:nvSpPr>
          <p:spPr>
            <a:xfrm>
              <a:off x="6516763" y="5045725"/>
              <a:ext cx="4969744" cy="990621"/>
            </a:xfrm>
            <a:prstGeom prst="rect">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accent2"/>
                </a:solidFill>
              </a:endParaRPr>
            </a:p>
          </p:txBody>
        </p:sp>
        <p:pic>
          <p:nvPicPr>
            <p:cNvPr id="25" name="Picture 24"/>
            <p:cNvPicPr>
              <a:picLocks noChangeAspect="1"/>
            </p:cNvPicPr>
            <p:nvPr/>
          </p:nvPicPr>
          <p:blipFill>
            <a:blip r:embed="rId5"/>
            <a:srcRect l="30881" t="41731" b="15772"/>
            <a:stretch>
              <a:fillRect/>
            </a:stretch>
          </p:blipFill>
          <p:spPr>
            <a:xfrm>
              <a:off x="6515099" y="2501900"/>
              <a:ext cx="4988683" cy="2565400"/>
            </a:xfrm>
            <a:prstGeom prst="rect">
              <a:avLst/>
            </a:prstGeom>
          </p:spPr>
        </p:pic>
      </p:grpSp>
      <p:grpSp>
        <p:nvGrpSpPr>
          <p:cNvPr id="5" name="Group 52"/>
          <p:cNvGrpSpPr/>
          <p:nvPr/>
        </p:nvGrpSpPr>
        <p:grpSpPr>
          <a:xfrm rot="10800000">
            <a:off x="8712200" y="5106365"/>
            <a:ext cx="813059" cy="879617"/>
            <a:chOff x="8121650" y="-184150"/>
            <a:chExt cx="1181100" cy="1181100"/>
          </a:xfrm>
          <a:solidFill>
            <a:schemeClr val="bg1"/>
          </a:solidFill>
        </p:grpSpPr>
        <p:sp>
          <p:nvSpPr>
            <p:cNvPr id="27" name="Freeform 5"/>
            <p:cNvSpPr>
              <a:spLocks noEditPoints="1"/>
            </p:cNvSpPr>
            <p:nvPr/>
          </p:nvSpPr>
          <p:spPr bwMode="auto">
            <a:xfrm>
              <a:off x="8121650" y="-184150"/>
              <a:ext cx="1181100" cy="1181100"/>
            </a:xfrm>
            <a:custGeom>
              <a:avLst/>
              <a:gdLst>
                <a:gd name="T0" fmla="*/ 202 w 312"/>
                <a:gd name="T1" fmla="*/ 98 h 312"/>
                <a:gd name="T2" fmla="*/ 156 w 312"/>
                <a:gd name="T3" fmla="*/ 0 h 312"/>
                <a:gd name="T4" fmla="*/ 88 w 312"/>
                <a:gd name="T5" fmla="*/ 100 h 312"/>
                <a:gd name="T6" fmla="*/ 78 w 312"/>
                <a:gd name="T7" fmla="*/ 105 h 312"/>
                <a:gd name="T8" fmla="*/ 29 w 312"/>
                <a:gd name="T9" fmla="*/ 98 h 312"/>
                <a:gd name="T10" fmla="*/ 0 w 312"/>
                <a:gd name="T11" fmla="*/ 283 h 312"/>
                <a:gd name="T12" fmla="*/ 59 w 312"/>
                <a:gd name="T13" fmla="*/ 312 h 312"/>
                <a:gd name="T14" fmla="*/ 85 w 312"/>
                <a:gd name="T15" fmla="*/ 295 h 312"/>
                <a:gd name="T16" fmla="*/ 88 w 312"/>
                <a:gd name="T17" fmla="*/ 296 h 312"/>
                <a:gd name="T18" fmla="*/ 186 w 312"/>
                <a:gd name="T19" fmla="*/ 312 h 312"/>
                <a:gd name="T20" fmla="*/ 274 w 312"/>
                <a:gd name="T21" fmla="*/ 293 h 312"/>
                <a:gd name="T22" fmla="*/ 278 w 312"/>
                <a:gd name="T23" fmla="*/ 266 h 312"/>
                <a:gd name="T24" fmla="*/ 294 w 312"/>
                <a:gd name="T25" fmla="*/ 214 h 312"/>
                <a:gd name="T26" fmla="*/ 303 w 312"/>
                <a:gd name="T27" fmla="*/ 164 h 312"/>
                <a:gd name="T28" fmla="*/ 312 w 312"/>
                <a:gd name="T29" fmla="*/ 140 h 312"/>
                <a:gd name="T30" fmla="*/ 284 w 312"/>
                <a:gd name="T31" fmla="*/ 102 h 312"/>
                <a:gd name="T32" fmla="*/ 59 w 312"/>
                <a:gd name="T33" fmla="*/ 293 h 312"/>
                <a:gd name="T34" fmla="*/ 20 w 312"/>
                <a:gd name="T35" fmla="*/ 283 h 312"/>
                <a:gd name="T36" fmla="*/ 29 w 312"/>
                <a:gd name="T37" fmla="*/ 117 h 312"/>
                <a:gd name="T38" fmla="*/ 68 w 312"/>
                <a:gd name="T39" fmla="*/ 127 h 312"/>
                <a:gd name="T40" fmla="*/ 292 w 312"/>
                <a:gd name="T41" fmla="*/ 142 h 312"/>
                <a:gd name="T42" fmla="*/ 254 w 312"/>
                <a:gd name="T43" fmla="*/ 156 h 312"/>
                <a:gd name="T44" fmla="*/ 254 w 312"/>
                <a:gd name="T45" fmla="*/ 166 h 312"/>
                <a:gd name="T46" fmla="*/ 288 w 312"/>
                <a:gd name="T47" fmla="*/ 184 h 312"/>
                <a:gd name="T48" fmla="*/ 244 w 312"/>
                <a:gd name="T49" fmla="*/ 205 h 312"/>
                <a:gd name="T50" fmla="*/ 244 w 312"/>
                <a:gd name="T51" fmla="*/ 215 h 312"/>
                <a:gd name="T52" fmla="*/ 276 w 312"/>
                <a:gd name="T53" fmla="*/ 235 h 312"/>
                <a:gd name="T54" fmla="*/ 234 w 312"/>
                <a:gd name="T55" fmla="*/ 254 h 312"/>
                <a:gd name="T56" fmla="*/ 234 w 312"/>
                <a:gd name="T57" fmla="*/ 263 h 312"/>
                <a:gd name="T58" fmla="*/ 259 w 312"/>
                <a:gd name="T59" fmla="*/ 277 h 312"/>
                <a:gd name="T60" fmla="*/ 239 w 312"/>
                <a:gd name="T61" fmla="*/ 293 h 312"/>
                <a:gd name="T62" fmla="*/ 132 w 312"/>
                <a:gd name="T63" fmla="*/ 286 h 312"/>
                <a:gd name="T64" fmla="*/ 78 w 312"/>
                <a:gd name="T65" fmla="*/ 267 h 312"/>
                <a:gd name="T66" fmla="*/ 86 w 312"/>
                <a:gd name="T67" fmla="*/ 122 h 312"/>
                <a:gd name="T68" fmla="*/ 146 w 312"/>
                <a:gd name="T69" fmla="*/ 29 h 312"/>
                <a:gd name="T70" fmla="*/ 185 w 312"/>
                <a:gd name="T71" fmla="*/ 66 h 312"/>
                <a:gd name="T72" fmla="*/ 281 w 312"/>
                <a:gd name="T73" fmla="*/ 121 h 312"/>
                <a:gd name="T74" fmla="*/ 292 w 312"/>
                <a:gd name="T75" fmla="*/ 14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2" h="312">
                  <a:moveTo>
                    <a:pt x="284" y="102"/>
                  </a:moveTo>
                  <a:cubicBezTo>
                    <a:pt x="272" y="99"/>
                    <a:pt x="244" y="99"/>
                    <a:pt x="202" y="98"/>
                  </a:cubicBezTo>
                  <a:cubicBezTo>
                    <a:pt x="204" y="89"/>
                    <a:pt x="204" y="80"/>
                    <a:pt x="204" y="66"/>
                  </a:cubicBezTo>
                  <a:cubicBezTo>
                    <a:pt x="204" y="31"/>
                    <a:pt x="179" y="0"/>
                    <a:pt x="156" y="0"/>
                  </a:cubicBezTo>
                  <a:cubicBezTo>
                    <a:pt x="140" y="0"/>
                    <a:pt x="127" y="13"/>
                    <a:pt x="127" y="29"/>
                  </a:cubicBezTo>
                  <a:cubicBezTo>
                    <a:pt x="127" y="49"/>
                    <a:pt x="120" y="83"/>
                    <a:pt x="88" y="100"/>
                  </a:cubicBezTo>
                  <a:cubicBezTo>
                    <a:pt x="85" y="101"/>
                    <a:pt x="78" y="104"/>
                    <a:pt x="77" y="105"/>
                  </a:cubicBezTo>
                  <a:cubicBezTo>
                    <a:pt x="78" y="105"/>
                    <a:pt x="78" y="105"/>
                    <a:pt x="78" y="105"/>
                  </a:cubicBezTo>
                  <a:cubicBezTo>
                    <a:pt x="73" y="101"/>
                    <a:pt x="66" y="98"/>
                    <a:pt x="59" y="98"/>
                  </a:cubicBezTo>
                  <a:cubicBezTo>
                    <a:pt x="29" y="98"/>
                    <a:pt x="29" y="98"/>
                    <a:pt x="29" y="98"/>
                  </a:cubicBezTo>
                  <a:cubicBezTo>
                    <a:pt x="13" y="98"/>
                    <a:pt x="0" y="111"/>
                    <a:pt x="0" y="127"/>
                  </a:cubicBezTo>
                  <a:cubicBezTo>
                    <a:pt x="0" y="283"/>
                    <a:pt x="0" y="283"/>
                    <a:pt x="0" y="283"/>
                  </a:cubicBezTo>
                  <a:cubicBezTo>
                    <a:pt x="0" y="299"/>
                    <a:pt x="13" y="312"/>
                    <a:pt x="29" y="312"/>
                  </a:cubicBezTo>
                  <a:cubicBezTo>
                    <a:pt x="59" y="312"/>
                    <a:pt x="59" y="312"/>
                    <a:pt x="59" y="312"/>
                  </a:cubicBezTo>
                  <a:cubicBezTo>
                    <a:pt x="70" y="312"/>
                    <a:pt x="80" y="305"/>
                    <a:pt x="85" y="295"/>
                  </a:cubicBezTo>
                  <a:cubicBezTo>
                    <a:pt x="85" y="295"/>
                    <a:pt x="85" y="295"/>
                    <a:pt x="85" y="295"/>
                  </a:cubicBezTo>
                  <a:cubicBezTo>
                    <a:pt x="86" y="295"/>
                    <a:pt x="86" y="296"/>
                    <a:pt x="87" y="296"/>
                  </a:cubicBezTo>
                  <a:cubicBezTo>
                    <a:pt x="87" y="296"/>
                    <a:pt x="88" y="296"/>
                    <a:pt x="88" y="296"/>
                  </a:cubicBezTo>
                  <a:cubicBezTo>
                    <a:pt x="93" y="297"/>
                    <a:pt x="104" y="300"/>
                    <a:pt x="127" y="305"/>
                  </a:cubicBezTo>
                  <a:cubicBezTo>
                    <a:pt x="132" y="306"/>
                    <a:pt x="158" y="312"/>
                    <a:pt x="186" y="312"/>
                  </a:cubicBezTo>
                  <a:cubicBezTo>
                    <a:pt x="239" y="312"/>
                    <a:pt x="239" y="312"/>
                    <a:pt x="239" y="312"/>
                  </a:cubicBezTo>
                  <a:cubicBezTo>
                    <a:pt x="255" y="312"/>
                    <a:pt x="267" y="306"/>
                    <a:pt x="274" y="293"/>
                  </a:cubicBezTo>
                  <a:cubicBezTo>
                    <a:pt x="274" y="293"/>
                    <a:pt x="276" y="289"/>
                    <a:pt x="278" y="283"/>
                  </a:cubicBezTo>
                  <a:cubicBezTo>
                    <a:pt x="279" y="278"/>
                    <a:pt x="280" y="272"/>
                    <a:pt x="278" y="266"/>
                  </a:cubicBezTo>
                  <a:cubicBezTo>
                    <a:pt x="289" y="258"/>
                    <a:pt x="292" y="247"/>
                    <a:pt x="294" y="240"/>
                  </a:cubicBezTo>
                  <a:cubicBezTo>
                    <a:pt x="298" y="229"/>
                    <a:pt x="297" y="220"/>
                    <a:pt x="294" y="214"/>
                  </a:cubicBezTo>
                  <a:cubicBezTo>
                    <a:pt x="300" y="208"/>
                    <a:pt x="305" y="200"/>
                    <a:pt x="307" y="187"/>
                  </a:cubicBezTo>
                  <a:cubicBezTo>
                    <a:pt x="309" y="179"/>
                    <a:pt x="307" y="171"/>
                    <a:pt x="303" y="164"/>
                  </a:cubicBezTo>
                  <a:cubicBezTo>
                    <a:pt x="309" y="158"/>
                    <a:pt x="311" y="150"/>
                    <a:pt x="312" y="143"/>
                  </a:cubicBezTo>
                  <a:cubicBezTo>
                    <a:pt x="312" y="140"/>
                    <a:pt x="312" y="140"/>
                    <a:pt x="312" y="140"/>
                  </a:cubicBezTo>
                  <a:cubicBezTo>
                    <a:pt x="312" y="139"/>
                    <a:pt x="312" y="138"/>
                    <a:pt x="312" y="136"/>
                  </a:cubicBezTo>
                  <a:cubicBezTo>
                    <a:pt x="312" y="123"/>
                    <a:pt x="303" y="108"/>
                    <a:pt x="284" y="102"/>
                  </a:cubicBezTo>
                  <a:close/>
                  <a:moveTo>
                    <a:pt x="68" y="283"/>
                  </a:moveTo>
                  <a:cubicBezTo>
                    <a:pt x="68" y="288"/>
                    <a:pt x="64" y="293"/>
                    <a:pt x="59" y="293"/>
                  </a:cubicBezTo>
                  <a:cubicBezTo>
                    <a:pt x="29" y="293"/>
                    <a:pt x="29" y="293"/>
                    <a:pt x="29" y="293"/>
                  </a:cubicBezTo>
                  <a:cubicBezTo>
                    <a:pt x="24" y="293"/>
                    <a:pt x="20" y="288"/>
                    <a:pt x="20" y="283"/>
                  </a:cubicBezTo>
                  <a:cubicBezTo>
                    <a:pt x="20" y="127"/>
                    <a:pt x="20" y="127"/>
                    <a:pt x="20" y="127"/>
                  </a:cubicBezTo>
                  <a:cubicBezTo>
                    <a:pt x="20" y="121"/>
                    <a:pt x="24" y="117"/>
                    <a:pt x="29" y="117"/>
                  </a:cubicBezTo>
                  <a:cubicBezTo>
                    <a:pt x="59" y="117"/>
                    <a:pt x="59" y="117"/>
                    <a:pt x="59" y="117"/>
                  </a:cubicBezTo>
                  <a:cubicBezTo>
                    <a:pt x="64" y="117"/>
                    <a:pt x="68" y="121"/>
                    <a:pt x="68" y="127"/>
                  </a:cubicBezTo>
                  <a:lnTo>
                    <a:pt x="68" y="283"/>
                  </a:lnTo>
                  <a:close/>
                  <a:moveTo>
                    <a:pt x="292" y="142"/>
                  </a:moveTo>
                  <a:cubicBezTo>
                    <a:pt x="292" y="147"/>
                    <a:pt x="290" y="156"/>
                    <a:pt x="273" y="156"/>
                  </a:cubicBezTo>
                  <a:cubicBezTo>
                    <a:pt x="258" y="156"/>
                    <a:pt x="254" y="156"/>
                    <a:pt x="254" y="156"/>
                  </a:cubicBezTo>
                  <a:cubicBezTo>
                    <a:pt x="251" y="156"/>
                    <a:pt x="249" y="158"/>
                    <a:pt x="249" y="161"/>
                  </a:cubicBezTo>
                  <a:cubicBezTo>
                    <a:pt x="249" y="164"/>
                    <a:pt x="251" y="166"/>
                    <a:pt x="254" y="166"/>
                  </a:cubicBezTo>
                  <a:cubicBezTo>
                    <a:pt x="254" y="166"/>
                    <a:pt x="258" y="166"/>
                    <a:pt x="272" y="166"/>
                  </a:cubicBezTo>
                  <a:cubicBezTo>
                    <a:pt x="287" y="166"/>
                    <a:pt x="289" y="178"/>
                    <a:pt x="288" y="184"/>
                  </a:cubicBezTo>
                  <a:cubicBezTo>
                    <a:pt x="287" y="191"/>
                    <a:pt x="283" y="205"/>
                    <a:pt x="267" y="205"/>
                  </a:cubicBezTo>
                  <a:cubicBezTo>
                    <a:pt x="250" y="205"/>
                    <a:pt x="244" y="205"/>
                    <a:pt x="244" y="205"/>
                  </a:cubicBezTo>
                  <a:cubicBezTo>
                    <a:pt x="241" y="205"/>
                    <a:pt x="239" y="207"/>
                    <a:pt x="239" y="210"/>
                  </a:cubicBezTo>
                  <a:cubicBezTo>
                    <a:pt x="239" y="212"/>
                    <a:pt x="241" y="215"/>
                    <a:pt x="244" y="215"/>
                  </a:cubicBezTo>
                  <a:cubicBezTo>
                    <a:pt x="244" y="215"/>
                    <a:pt x="255" y="215"/>
                    <a:pt x="263" y="215"/>
                  </a:cubicBezTo>
                  <a:cubicBezTo>
                    <a:pt x="279" y="215"/>
                    <a:pt x="278" y="227"/>
                    <a:pt x="276" y="235"/>
                  </a:cubicBezTo>
                  <a:cubicBezTo>
                    <a:pt x="272" y="244"/>
                    <a:pt x="271" y="254"/>
                    <a:pt x="250" y="254"/>
                  </a:cubicBezTo>
                  <a:cubicBezTo>
                    <a:pt x="243" y="254"/>
                    <a:pt x="234" y="254"/>
                    <a:pt x="234" y="254"/>
                  </a:cubicBezTo>
                  <a:cubicBezTo>
                    <a:pt x="231" y="254"/>
                    <a:pt x="229" y="256"/>
                    <a:pt x="229" y="258"/>
                  </a:cubicBezTo>
                  <a:cubicBezTo>
                    <a:pt x="229" y="261"/>
                    <a:pt x="231" y="263"/>
                    <a:pt x="234" y="263"/>
                  </a:cubicBezTo>
                  <a:cubicBezTo>
                    <a:pt x="234" y="263"/>
                    <a:pt x="241" y="263"/>
                    <a:pt x="249" y="263"/>
                  </a:cubicBezTo>
                  <a:cubicBezTo>
                    <a:pt x="260" y="263"/>
                    <a:pt x="260" y="273"/>
                    <a:pt x="259" y="277"/>
                  </a:cubicBezTo>
                  <a:cubicBezTo>
                    <a:pt x="258" y="281"/>
                    <a:pt x="257" y="284"/>
                    <a:pt x="257" y="284"/>
                  </a:cubicBezTo>
                  <a:cubicBezTo>
                    <a:pt x="254" y="289"/>
                    <a:pt x="249" y="293"/>
                    <a:pt x="239" y="293"/>
                  </a:cubicBezTo>
                  <a:cubicBezTo>
                    <a:pt x="186" y="293"/>
                    <a:pt x="186" y="293"/>
                    <a:pt x="186" y="293"/>
                  </a:cubicBezTo>
                  <a:cubicBezTo>
                    <a:pt x="159" y="293"/>
                    <a:pt x="132" y="286"/>
                    <a:pt x="132" y="286"/>
                  </a:cubicBezTo>
                  <a:cubicBezTo>
                    <a:pt x="91" y="277"/>
                    <a:pt x="89" y="276"/>
                    <a:pt x="86" y="275"/>
                  </a:cubicBezTo>
                  <a:cubicBezTo>
                    <a:pt x="86" y="275"/>
                    <a:pt x="78" y="274"/>
                    <a:pt x="78" y="267"/>
                  </a:cubicBezTo>
                  <a:cubicBezTo>
                    <a:pt x="78" y="132"/>
                    <a:pt x="78" y="132"/>
                    <a:pt x="78" y="132"/>
                  </a:cubicBezTo>
                  <a:cubicBezTo>
                    <a:pt x="78" y="128"/>
                    <a:pt x="81" y="124"/>
                    <a:pt x="86" y="122"/>
                  </a:cubicBezTo>
                  <a:cubicBezTo>
                    <a:pt x="86" y="122"/>
                    <a:pt x="87" y="122"/>
                    <a:pt x="88" y="121"/>
                  </a:cubicBezTo>
                  <a:cubicBezTo>
                    <a:pt x="132" y="103"/>
                    <a:pt x="146" y="62"/>
                    <a:pt x="146" y="29"/>
                  </a:cubicBezTo>
                  <a:cubicBezTo>
                    <a:pt x="146" y="25"/>
                    <a:pt x="150" y="20"/>
                    <a:pt x="156" y="20"/>
                  </a:cubicBezTo>
                  <a:cubicBezTo>
                    <a:pt x="166" y="20"/>
                    <a:pt x="185" y="40"/>
                    <a:pt x="185" y="66"/>
                  </a:cubicBezTo>
                  <a:cubicBezTo>
                    <a:pt x="185" y="89"/>
                    <a:pt x="184" y="93"/>
                    <a:pt x="176" y="117"/>
                  </a:cubicBezTo>
                  <a:cubicBezTo>
                    <a:pt x="273" y="117"/>
                    <a:pt x="272" y="118"/>
                    <a:pt x="281" y="121"/>
                  </a:cubicBezTo>
                  <a:cubicBezTo>
                    <a:pt x="292" y="124"/>
                    <a:pt x="293" y="133"/>
                    <a:pt x="293" y="136"/>
                  </a:cubicBezTo>
                  <a:cubicBezTo>
                    <a:pt x="293" y="139"/>
                    <a:pt x="292" y="138"/>
                    <a:pt x="292" y="142"/>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8" name="Freeform 6"/>
            <p:cNvSpPr>
              <a:spLocks noEditPoints="1"/>
            </p:cNvSpPr>
            <p:nvPr/>
          </p:nvSpPr>
          <p:spPr bwMode="auto">
            <a:xfrm>
              <a:off x="8231188" y="777875"/>
              <a:ext cx="112713" cy="109538"/>
            </a:xfrm>
            <a:custGeom>
              <a:avLst/>
              <a:gdLst>
                <a:gd name="T0" fmla="*/ 15 w 30"/>
                <a:gd name="T1" fmla="*/ 0 h 29"/>
                <a:gd name="T2" fmla="*/ 0 w 30"/>
                <a:gd name="T3" fmla="*/ 14 h 29"/>
                <a:gd name="T4" fmla="*/ 15 w 30"/>
                <a:gd name="T5" fmla="*/ 29 h 29"/>
                <a:gd name="T6" fmla="*/ 30 w 30"/>
                <a:gd name="T7" fmla="*/ 14 h 29"/>
                <a:gd name="T8" fmla="*/ 15 w 30"/>
                <a:gd name="T9" fmla="*/ 0 h 29"/>
                <a:gd name="T10" fmla="*/ 15 w 30"/>
                <a:gd name="T11" fmla="*/ 19 h 29"/>
                <a:gd name="T12" fmla="*/ 10 w 30"/>
                <a:gd name="T13" fmla="*/ 14 h 29"/>
                <a:gd name="T14" fmla="*/ 15 w 30"/>
                <a:gd name="T15" fmla="*/ 9 h 29"/>
                <a:gd name="T16" fmla="*/ 20 w 30"/>
                <a:gd name="T17" fmla="*/ 14 h 29"/>
                <a:gd name="T18" fmla="*/ 15 w 30"/>
                <a:gd name="T19"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29">
                  <a:moveTo>
                    <a:pt x="15" y="0"/>
                  </a:moveTo>
                  <a:cubicBezTo>
                    <a:pt x="7" y="0"/>
                    <a:pt x="0" y="6"/>
                    <a:pt x="0" y="14"/>
                  </a:cubicBezTo>
                  <a:cubicBezTo>
                    <a:pt x="0" y="22"/>
                    <a:pt x="7" y="29"/>
                    <a:pt x="15" y="29"/>
                  </a:cubicBezTo>
                  <a:cubicBezTo>
                    <a:pt x="23" y="29"/>
                    <a:pt x="30" y="22"/>
                    <a:pt x="30" y="14"/>
                  </a:cubicBezTo>
                  <a:cubicBezTo>
                    <a:pt x="30" y="6"/>
                    <a:pt x="23" y="0"/>
                    <a:pt x="15" y="0"/>
                  </a:cubicBezTo>
                  <a:close/>
                  <a:moveTo>
                    <a:pt x="15" y="19"/>
                  </a:moveTo>
                  <a:cubicBezTo>
                    <a:pt x="12" y="19"/>
                    <a:pt x="10" y="17"/>
                    <a:pt x="10" y="14"/>
                  </a:cubicBezTo>
                  <a:cubicBezTo>
                    <a:pt x="10" y="11"/>
                    <a:pt x="12" y="9"/>
                    <a:pt x="15" y="9"/>
                  </a:cubicBezTo>
                  <a:cubicBezTo>
                    <a:pt x="18" y="9"/>
                    <a:pt x="20" y="11"/>
                    <a:pt x="20" y="14"/>
                  </a:cubicBezTo>
                  <a:cubicBezTo>
                    <a:pt x="20" y="17"/>
                    <a:pt x="18" y="19"/>
                    <a:pt x="15" y="19"/>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29" name="TextBox 28"/>
          <p:cNvSpPr txBox="1"/>
          <p:nvPr/>
        </p:nvSpPr>
        <p:spPr>
          <a:xfrm>
            <a:off x="199108" y="680759"/>
            <a:ext cx="11793914" cy="830997"/>
          </a:xfrm>
          <a:prstGeom prst="rect">
            <a:avLst/>
          </a:prstGeom>
          <a:noFill/>
        </p:spPr>
        <p:txBody>
          <a:bodyPr wrap="none" rtlCol="0">
            <a:spAutoFit/>
          </a:bodyPr>
          <a:lstStyle/>
          <a:p>
            <a:pPr algn="ctr"/>
            <a:r>
              <a:rPr lang="id-ID" sz="4800" cap="all" dirty="0">
                <a:solidFill>
                  <a:schemeClr val="tx2"/>
                </a:solidFill>
                <a:latin typeface="+mj-lt"/>
              </a:rPr>
              <a:t>Identifying Scaffold Grade Planks</a:t>
            </a:r>
            <a:endParaRPr lang="en-US" sz="4800" cap="all" dirty="0">
              <a:solidFill>
                <a:schemeClr val="tx2"/>
              </a:solidFill>
              <a:latin typeface="+mj-lt"/>
            </a:endParaRPr>
          </a:p>
        </p:txBody>
      </p:sp>
    </p:spTree>
    <p:extLst>
      <p:ext uri="{BB962C8B-B14F-4D97-AF65-F5344CB8AC3E}">
        <p14:creationId xmlns:p14="http://schemas.microsoft.com/office/powerpoint/2010/main" val="41535745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900" decel="100000" fill="hold"/>
                                        <p:tgtEl>
                                          <p:spTgt spid="2"/>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5"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style.rotation</p:attrName>
                                        </p:attrNameLst>
                                      </p:cBhvr>
                                      <p:tavLst>
                                        <p:tav tm="0">
                                          <p:val>
                                            <p:fltVal val="720"/>
                                          </p:val>
                                        </p:tav>
                                        <p:tav tm="100000">
                                          <p:val>
                                            <p:fltVal val="0"/>
                                          </p:val>
                                        </p:tav>
                                      </p:tavLst>
                                    </p:anim>
                                    <p:anim calcmode="lin" valueType="num">
                                      <p:cBhvr>
                                        <p:cTn id="37" dur="1000" fill="hold"/>
                                        <p:tgtEl>
                                          <p:spTgt spid="5"/>
                                        </p:tgtEl>
                                        <p:attrNameLst>
                                          <p:attrName>ppt_h</p:attrName>
                                        </p:attrNameLst>
                                      </p:cBhvr>
                                      <p:tavLst>
                                        <p:tav tm="0">
                                          <p:val>
                                            <p:fltVal val="0"/>
                                          </p:val>
                                        </p:tav>
                                        <p:tav tm="100000">
                                          <p:val>
                                            <p:strVal val="#ppt_h"/>
                                          </p:val>
                                        </p:tav>
                                      </p:tavLst>
                                    </p:anim>
                                    <p:anim calcmode="lin" valueType="num">
                                      <p:cBhvr>
                                        <p:cTn id="38" dur="1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47333" y="680759"/>
            <a:ext cx="7630584" cy="830997"/>
          </a:xfrm>
          <a:prstGeom prst="rect">
            <a:avLst/>
          </a:prstGeom>
          <a:noFill/>
        </p:spPr>
        <p:txBody>
          <a:bodyPr wrap="square" rtlCol="0">
            <a:spAutoFit/>
          </a:bodyPr>
          <a:lstStyle/>
          <a:p>
            <a:pPr algn="ctr"/>
            <a:r>
              <a:rPr lang="id-ID" sz="4800" dirty="0">
                <a:solidFill>
                  <a:schemeClr val="tx2"/>
                </a:solidFill>
                <a:latin typeface="+mj-lt"/>
              </a:rPr>
              <a:t>PLANK INSPECTION</a:t>
            </a:r>
            <a:endParaRPr lang="en-US" sz="4800" dirty="0">
              <a:solidFill>
                <a:schemeClr val="tx2"/>
              </a:solidFill>
              <a:latin typeface="+mj-lt"/>
            </a:endParaRPr>
          </a:p>
        </p:txBody>
      </p:sp>
      <p:pic>
        <p:nvPicPr>
          <p:cNvPr id="6" name="Picture 5" descr="End Splits.psd"/>
          <p:cNvPicPr>
            <a:picLocks noChangeAspect="1"/>
          </p:cNvPicPr>
          <p:nvPr/>
        </p:nvPicPr>
        <p:blipFill>
          <a:blip r:embed="rId3"/>
          <a:stretch>
            <a:fillRect/>
          </a:stretch>
        </p:blipFill>
        <p:spPr>
          <a:xfrm>
            <a:off x="80028" y="2877616"/>
            <a:ext cx="2692400" cy="1473200"/>
          </a:xfrm>
          <a:prstGeom prst="rect">
            <a:avLst/>
          </a:prstGeom>
        </p:spPr>
      </p:pic>
      <p:sp>
        <p:nvSpPr>
          <p:cNvPr id="7" name="TextBox 6"/>
          <p:cNvSpPr txBox="1"/>
          <p:nvPr/>
        </p:nvSpPr>
        <p:spPr>
          <a:xfrm>
            <a:off x="806958" y="4379066"/>
            <a:ext cx="1256737" cy="461665"/>
          </a:xfrm>
          <a:prstGeom prst="rect">
            <a:avLst/>
          </a:prstGeom>
          <a:noFill/>
        </p:spPr>
        <p:txBody>
          <a:bodyPr wrap="square" rtlCol="0">
            <a:spAutoFit/>
          </a:bodyPr>
          <a:lstStyle/>
          <a:p>
            <a:r>
              <a:rPr lang="en-US" sz="2400" dirty="0">
                <a:solidFill>
                  <a:srgbClr val="595959"/>
                </a:solidFill>
              </a:rPr>
              <a:t>SPLITS</a:t>
            </a:r>
          </a:p>
        </p:txBody>
      </p:sp>
      <p:pic>
        <p:nvPicPr>
          <p:cNvPr id="8" name="Picture 7" descr="SAW KERFS.psd"/>
          <p:cNvPicPr>
            <a:picLocks noChangeAspect="1"/>
          </p:cNvPicPr>
          <p:nvPr/>
        </p:nvPicPr>
        <p:blipFill>
          <a:blip r:embed="rId4"/>
          <a:stretch>
            <a:fillRect/>
          </a:stretch>
        </p:blipFill>
        <p:spPr>
          <a:xfrm>
            <a:off x="2534763" y="2779718"/>
            <a:ext cx="2413000" cy="1536700"/>
          </a:xfrm>
          <a:prstGeom prst="rect">
            <a:avLst/>
          </a:prstGeom>
        </p:spPr>
      </p:pic>
      <p:sp>
        <p:nvSpPr>
          <p:cNvPr id="9" name="TextBox 8"/>
          <p:cNvSpPr txBox="1"/>
          <p:nvPr/>
        </p:nvSpPr>
        <p:spPr>
          <a:xfrm>
            <a:off x="2996591" y="4412397"/>
            <a:ext cx="1256737" cy="461665"/>
          </a:xfrm>
          <a:prstGeom prst="rect">
            <a:avLst/>
          </a:prstGeom>
          <a:noFill/>
        </p:spPr>
        <p:txBody>
          <a:bodyPr wrap="square" rtlCol="0">
            <a:spAutoFit/>
          </a:bodyPr>
          <a:lstStyle/>
          <a:p>
            <a:r>
              <a:rPr lang="en-US" sz="2400" dirty="0">
                <a:solidFill>
                  <a:srgbClr val="595959"/>
                </a:solidFill>
              </a:rPr>
              <a:t>KERFS</a:t>
            </a:r>
          </a:p>
        </p:txBody>
      </p:sp>
      <p:pic>
        <p:nvPicPr>
          <p:cNvPr id="10" name="Picture 9" descr="Delamination.psd"/>
          <p:cNvPicPr>
            <a:picLocks noChangeAspect="1"/>
          </p:cNvPicPr>
          <p:nvPr/>
        </p:nvPicPr>
        <p:blipFill>
          <a:blip r:embed="rId5"/>
          <a:stretch>
            <a:fillRect/>
          </a:stretch>
        </p:blipFill>
        <p:spPr>
          <a:xfrm>
            <a:off x="4646609" y="2719919"/>
            <a:ext cx="2819400" cy="1524000"/>
          </a:xfrm>
          <a:prstGeom prst="rect">
            <a:avLst/>
          </a:prstGeom>
        </p:spPr>
      </p:pic>
      <p:sp>
        <p:nvSpPr>
          <p:cNvPr id="11" name="TextBox 10"/>
          <p:cNvSpPr txBox="1"/>
          <p:nvPr/>
        </p:nvSpPr>
        <p:spPr>
          <a:xfrm>
            <a:off x="4802589" y="4432499"/>
            <a:ext cx="2592309" cy="461665"/>
          </a:xfrm>
          <a:prstGeom prst="rect">
            <a:avLst/>
          </a:prstGeom>
          <a:noFill/>
        </p:spPr>
        <p:txBody>
          <a:bodyPr wrap="square" rtlCol="0">
            <a:spAutoFit/>
          </a:bodyPr>
          <a:lstStyle/>
          <a:p>
            <a:r>
              <a:rPr lang="en-US" sz="2400" dirty="0">
                <a:solidFill>
                  <a:srgbClr val="595959"/>
                </a:solidFill>
              </a:rPr>
              <a:t>DELAMINATION</a:t>
            </a:r>
          </a:p>
        </p:txBody>
      </p:sp>
      <p:pic>
        <p:nvPicPr>
          <p:cNvPr id="12" name="Picture 11" descr="Dents Depressions.psd"/>
          <p:cNvPicPr>
            <a:picLocks noChangeAspect="1"/>
          </p:cNvPicPr>
          <p:nvPr/>
        </p:nvPicPr>
        <p:blipFill>
          <a:blip r:embed="rId6"/>
          <a:stretch>
            <a:fillRect/>
          </a:stretch>
        </p:blipFill>
        <p:spPr>
          <a:xfrm>
            <a:off x="6921957" y="2876028"/>
            <a:ext cx="3136900" cy="1397000"/>
          </a:xfrm>
          <a:prstGeom prst="rect">
            <a:avLst/>
          </a:prstGeom>
        </p:spPr>
      </p:pic>
      <p:sp>
        <p:nvSpPr>
          <p:cNvPr id="13" name="TextBox 12"/>
          <p:cNvSpPr txBox="1"/>
          <p:nvPr/>
        </p:nvSpPr>
        <p:spPr>
          <a:xfrm>
            <a:off x="7666893" y="4399682"/>
            <a:ext cx="1183173" cy="461665"/>
          </a:xfrm>
          <a:prstGeom prst="rect">
            <a:avLst/>
          </a:prstGeom>
          <a:noFill/>
        </p:spPr>
        <p:txBody>
          <a:bodyPr wrap="square" rtlCol="0">
            <a:spAutoFit/>
          </a:bodyPr>
          <a:lstStyle/>
          <a:p>
            <a:r>
              <a:rPr lang="en-US" sz="2400" dirty="0">
                <a:solidFill>
                  <a:srgbClr val="595959"/>
                </a:solidFill>
              </a:rPr>
              <a:t>DENTS</a:t>
            </a:r>
          </a:p>
        </p:txBody>
      </p:sp>
      <p:pic>
        <p:nvPicPr>
          <p:cNvPr id="15" name="Picture 14" descr="Face Breaks.psd"/>
          <p:cNvPicPr>
            <a:picLocks noChangeAspect="1"/>
          </p:cNvPicPr>
          <p:nvPr/>
        </p:nvPicPr>
        <p:blipFill>
          <a:blip r:embed="rId7"/>
          <a:stretch>
            <a:fillRect/>
          </a:stretch>
        </p:blipFill>
        <p:spPr>
          <a:xfrm>
            <a:off x="9171383" y="2925245"/>
            <a:ext cx="3162300" cy="1536700"/>
          </a:xfrm>
          <a:prstGeom prst="rect">
            <a:avLst/>
          </a:prstGeom>
        </p:spPr>
      </p:pic>
      <p:sp>
        <p:nvSpPr>
          <p:cNvPr id="16" name="TextBox 15"/>
          <p:cNvSpPr txBox="1"/>
          <p:nvPr/>
        </p:nvSpPr>
        <p:spPr>
          <a:xfrm>
            <a:off x="9405682" y="4446243"/>
            <a:ext cx="2176401" cy="461665"/>
          </a:xfrm>
          <a:prstGeom prst="rect">
            <a:avLst/>
          </a:prstGeom>
          <a:noFill/>
        </p:spPr>
        <p:txBody>
          <a:bodyPr wrap="square" rtlCol="0">
            <a:spAutoFit/>
          </a:bodyPr>
          <a:lstStyle/>
          <a:p>
            <a:r>
              <a:rPr lang="en-US" sz="2400" dirty="0">
                <a:solidFill>
                  <a:srgbClr val="595959"/>
                </a:solidFill>
              </a:rPr>
              <a:t>FACE BREAKS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slide(fromBottom)">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lide(fromBottom)">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slide(fromBottom)">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slide(fromBottom)">
                                      <p:cBhvr>
                                        <p:cTn id="38" dur="500"/>
                                        <p:tgtEl>
                                          <p:spTgt spid="1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2" presetClass="entr" presetSubtype="4"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slide(fromBottom)">
                                      <p:cBhvr>
                                        <p:cTn id="46" dur="500"/>
                                        <p:tgtEl>
                                          <p:spTgt spid="1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1" grpId="0"/>
      <p:bldP spid="13" grpId="0"/>
      <p:bldP spid="1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orage tips.psd"/>
          <p:cNvPicPr>
            <a:picLocks noChangeAspect="1"/>
          </p:cNvPicPr>
          <p:nvPr/>
        </p:nvPicPr>
        <p:blipFill>
          <a:blip r:embed="rId3"/>
          <a:stretch>
            <a:fillRect/>
          </a:stretch>
        </p:blipFill>
        <p:spPr>
          <a:xfrm>
            <a:off x="1135565" y="2116768"/>
            <a:ext cx="9910490" cy="2743255"/>
          </a:xfrm>
          <a:prstGeom prst="rect">
            <a:avLst/>
          </a:prstGeom>
        </p:spPr>
      </p:pic>
      <p:sp>
        <p:nvSpPr>
          <p:cNvPr id="6" name="TextBox 5"/>
          <p:cNvSpPr txBox="1"/>
          <p:nvPr/>
        </p:nvSpPr>
        <p:spPr>
          <a:xfrm>
            <a:off x="1947333" y="680759"/>
            <a:ext cx="7630584" cy="830997"/>
          </a:xfrm>
          <a:prstGeom prst="rect">
            <a:avLst/>
          </a:prstGeom>
          <a:noFill/>
        </p:spPr>
        <p:txBody>
          <a:bodyPr wrap="square" rtlCol="0">
            <a:spAutoFit/>
          </a:bodyPr>
          <a:lstStyle/>
          <a:p>
            <a:pPr algn="ctr"/>
            <a:r>
              <a:rPr lang="id-ID" sz="4800" dirty="0">
                <a:solidFill>
                  <a:schemeClr val="tx2"/>
                </a:solidFill>
                <a:latin typeface="+mj-lt"/>
              </a:rPr>
              <a:t>PROTECT YOUR PLANKS</a:t>
            </a:r>
            <a:endParaRPr lang="en-US" sz="4800" dirty="0">
              <a:solidFill>
                <a:schemeClr val="tx2"/>
              </a:solidFill>
              <a:latin typeface="+mj-lt"/>
            </a:endParaRPr>
          </a:p>
        </p:txBody>
      </p:sp>
      <p:sp>
        <p:nvSpPr>
          <p:cNvPr id="7" name="TextBox 6"/>
          <p:cNvSpPr txBox="1"/>
          <p:nvPr/>
        </p:nvSpPr>
        <p:spPr>
          <a:xfrm>
            <a:off x="1217049" y="4987636"/>
            <a:ext cx="10225869" cy="461665"/>
          </a:xfrm>
          <a:prstGeom prst="rect">
            <a:avLst/>
          </a:prstGeom>
          <a:noFill/>
        </p:spPr>
        <p:txBody>
          <a:bodyPr wrap="square" rtlCol="0">
            <a:spAutoFit/>
          </a:bodyPr>
          <a:lstStyle/>
          <a:p>
            <a:r>
              <a:rPr lang="en-US" sz="2400" dirty="0">
                <a:solidFill>
                  <a:srgbClr val="595959"/>
                </a:solidFill>
              </a:rPr>
              <a:t>Proper storage &amp; handling will prevent damage to scaffold planks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28965" y="960159"/>
            <a:ext cx="5607124" cy="830997"/>
          </a:xfrm>
          <a:prstGeom prst="rect">
            <a:avLst/>
          </a:prstGeom>
          <a:noFill/>
        </p:spPr>
        <p:txBody>
          <a:bodyPr wrap="none" rtlCol="0">
            <a:spAutoFit/>
          </a:bodyPr>
          <a:lstStyle/>
          <a:p>
            <a:pPr algn="ctr"/>
            <a:r>
              <a:rPr lang="id-ID" sz="4800" dirty="0">
                <a:solidFill>
                  <a:schemeClr val="tx2"/>
                </a:solidFill>
                <a:latin typeface="+mj-lt"/>
              </a:rPr>
              <a:t>USE IT OR LOSE IT ?</a:t>
            </a:r>
            <a:endParaRPr lang="en-US" sz="4800" dirty="0">
              <a:solidFill>
                <a:schemeClr val="tx2"/>
              </a:solidFill>
              <a:latin typeface="+mj-lt"/>
            </a:endParaRPr>
          </a:p>
        </p:txBody>
      </p:sp>
      <p:cxnSp>
        <p:nvCxnSpPr>
          <p:cNvPr id="98" name="Straight Connector 97"/>
          <p:cNvCxnSpPr/>
          <p:nvPr/>
        </p:nvCxnSpPr>
        <p:spPr>
          <a:xfrm>
            <a:off x="3261771" y="2284944"/>
            <a:ext cx="0" cy="3877731"/>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6230396" y="2284944"/>
            <a:ext cx="0" cy="3877731"/>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9129171" y="2284944"/>
            <a:ext cx="0" cy="3877731"/>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9" name="TextBox 11"/>
          <p:cNvSpPr txBox="1"/>
          <p:nvPr/>
        </p:nvSpPr>
        <p:spPr>
          <a:xfrm>
            <a:off x="1464998" y="5048873"/>
            <a:ext cx="864339" cy="461665"/>
          </a:xfrm>
          <a:prstGeom prst="rect">
            <a:avLst/>
          </a:prstGeom>
          <a:noFill/>
        </p:spPr>
        <p:txBody>
          <a:bodyPr wrap="non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a:r>
              <a:rPr lang="id-ID" sz="2400" dirty="0">
                <a:solidFill>
                  <a:schemeClr val="bg1">
                    <a:lumMod val="50000"/>
                  </a:schemeClr>
                </a:solidFill>
                <a:latin typeface="+mj-lt"/>
              </a:rPr>
              <a:t>SPLIT</a:t>
            </a:r>
          </a:p>
        </p:txBody>
      </p:sp>
      <p:grpSp>
        <p:nvGrpSpPr>
          <p:cNvPr id="2" name="Group 59"/>
          <p:cNvGrpSpPr/>
          <p:nvPr/>
        </p:nvGrpSpPr>
        <p:grpSpPr>
          <a:xfrm>
            <a:off x="330199" y="2180930"/>
            <a:ext cx="2768601" cy="2733970"/>
            <a:chOff x="330199" y="2180930"/>
            <a:chExt cx="2768601" cy="2733970"/>
          </a:xfrm>
        </p:grpSpPr>
        <p:grpSp>
          <p:nvGrpSpPr>
            <p:cNvPr id="4" name="Group 3"/>
            <p:cNvGrpSpPr/>
            <p:nvPr/>
          </p:nvGrpSpPr>
          <p:grpSpPr>
            <a:xfrm>
              <a:off x="330199" y="2197100"/>
              <a:ext cx="2768601" cy="2717800"/>
              <a:chOff x="1253765" y="2284944"/>
              <a:chExt cx="1894255" cy="1825143"/>
            </a:xfrm>
          </p:grpSpPr>
          <p:sp>
            <p:nvSpPr>
              <p:cNvPr id="101" name="Rectangle 100"/>
              <p:cNvSpPr/>
              <p:nvPr/>
            </p:nvSpPr>
            <p:spPr>
              <a:xfrm>
                <a:off x="1354208" y="2284944"/>
                <a:ext cx="1791378" cy="1825143"/>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Rectangle 13"/>
              <p:cNvSpPr/>
              <p:nvPr/>
            </p:nvSpPr>
            <p:spPr>
              <a:xfrm>
                <a:off x="1253765" y="2284944"/>
                <a:ext cx="1894255" cy="1697847"/>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44" name="Picture 43"/>
            <p:cNvPicPr>
              <a:picLocks noChangeAspect="1"/>
            </p:cNvPicPr>
            <p:nvPr/>
          </p:nvPicPr>
          <p:blipFill>
            <a:blip r:embed="rId3"/>
            <a:srcRect l="3747" r="3913"/>
            <a:stretch>
              <a:fillRect/>
            </a:stretch>
          </p:blipFill>
          <p:spPr>
            <a:xfrm>
              <a:off x="622300" y="2180930"/>
              <a:ext cx="2463800" cy="2329219"/>
            </a:xfrm>
            <a:prstGeom prst="rect">
              <a:avLst/>
            </a:prstGeom>
          </p:spPr>
        </p:pic>
      </p:grpSp>
      <p:sp>
        <p:nvSpPr>
          <p:cNvPr id="47" name="TextBox 46"/>
          <p:cNvSpPr txBox="1"/>
          <p:nvPr/>
        </p:nvSpPr>
        <p:spPr>
          <a:xfrm>
            <a:off x="1257300" y="2463800"/>
            <a:ext cx="711200" cy="2923877"/>
          </a:xfrm>
          <a:prstGeom prst="rect">
            <a:avLst/>
          </a:prstGeom>
          <a:noFill/>
        </p:spPr>
        <p:txBody>
          <a:bodyPr wrap="square" rtlCol="0">
            <a:spAutoFit/>
          </a:bodyPr>
          <a:lstStyle/>
          <a:p>
            <a:r>
              <a:rPr lang="en-US" sz="9200" dirty="0" err="1">
                <a:solidFill>
                  <a:srgbClr val="800000"/>
                </a:solidFill>
                <a:latin typeface="Wingdings"/>
                <a:ea typeface="Wingdings"/>
                <a:cs typeface="Wingdings"/>
              </a:rPr>
              <a:t></a:t>
            </a:r>
            <a:endParaRPr lang="en-US" sz="9200" dirty="0">
              <a:solidFill>
                <a:srgbClr val="800000"/>
              </a:solidFill>
            </a:endParaRPr>
          </a:p>
        </p:txBody>
      </p:sp>
      <p:grpSp>
        <p:nvGrpSpPr>
          <p:cNvPr id="5" name="Group 60"/>
          <p:cNvGrpSpPr/>
          <p:nvPr/>
        </p:nvGrpSpPr>
        <p:grpSpPr>
          <a:xfrm>
            <a:off x="3416300" y="2159000"/>
            <a:ext cx="2692401" cy="2732600"/>
            <a:chOff x="3416300" y="2159000"/>
            <a:chExt cx="2692401" cy="2732600"/>
          </a:xfrm>
        </p:grpSpPr>
        <p:grpSp>
          <p:nvGrpSpPr>
            <p:cNvPr id="6" name="Group 4"/>
            <p:cNvGrpSpPr/>
            <p:nvPr/>
          </p:nvGrpSpPr>
          <p:grpSpPr>
            <a:xfrm>
              <a:off x="3416300" y="2159000"/>
              <a:ext cx="2631000" cy="2732600"/>
              <a:chOff x="3775455" y="2284944"/>
              <a:chExt cx="1894255" cy="1825143"/>
            </a:xfrm>
          </p:grpSpPr>
          <p:sp>
            <p:nvSpPr>
              <p:cNvPr id="102" name="Rectangle 101"/>
              <p:cNvSpPr/>
              <p:nvPr/>
            </p:nvSpPr>
            <p:spPr>
              <a:xfrm>
                <a:off x="3875898" y="2284944"/>
                <a:ext cx="1791378" cy="1825143"/>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3" name="Rectangle 102"/>
              <p:cNvSpPr/>
              <p:nvPr/>
            </p:nvSpPr>
            <p:spPr>
              <a:xfrm>
                <a:off x="3775455" y="2284944"/>
                <a:ext cx="1894255" cy="1697847"/>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48" name="Picture 47"/>
            <p:cNvPicPr>
              <a:picLocks noChangeAspect="1"/>
            </p:cNvPicPr>
            <p:nvPr/>
          </p:nvPicPr>
          <p:blipFill>
            <a:blip r:embed="rId4"/>
            <a:srcRect l="10256" t="9646" r="14809" b="2806"/>
            <a:stretch>
              <a:fillRect/>
            </a:stretch>
          </p:blipFill>
          <p:spPr>
            <a:xfrm>
              <a:off x="3721101" y="2162982"/>
              <a:ext cx="2387600" cy="2409018"/>
            </a:xfrm>
            <a:prstGeom prst="rect">
              <a:avLst/>
            </a:prstGeom>
          </p:spPr>
        </p:pic>
      </p:grpSp>
      <p:pic>
        <p:nvPicPr>
          <p:cNvPr id="49" name="Picture 48"/>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717550" y="400050"/>
            <a:ext cx="3867150" cy="918715"/>
          </a:xfrm>
          <a:prstGeom prst="rect">
            <a:avLst/>
          </a:prstGeom>
        </p:spPr>
      </p:pic>
      <p:sp>
        <p:nvSpPr>
          <p:cNvPr id="50" name="TextBox 11"/>
          <p:cNvSpPr txBox="1"/>
          <p:nvPr/>
        </p:nvSpPr>
        <p:spPr>
          <a:xfrm>
            <a:off x="4409796" y="5023473"/>
            <a:ext cx="867545" cy="461665"/>
          </a:xfrm>
          <a:prstGeom prst="rect">
            <a:avLst/>
          </a:prstGeom>
          <a:noFill/>
        </p:spPr>
        <p:txBody>
          <a:bodyPr wrap="non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a:r>
              <a:rPr lang="id-ID" sz="2400" dirty="0">
                <a:solidFill>
                  <a:schemeClr val="bg1">
                    <a:lumMod val="50000"/>
                  </a:schemeClr>
                </a:solidFill>
                <a:latin typeface="+mj-lt"/>
              </a:rPr>
              <a:t>KERF</a:t>
            </a:r>
          </a:p>
        </p:txBody>
      </p:sp>
      <p:sp>
        <p:nvSpPr>
          <p:cNvPr id="51" name="TextBox 50"/>
          <p:cNvSpPr txBox="1"/>
          <p:nvPr/>
        </p:nvSpPr>
        <p:spPr>
          <a:xfrm>
            <a:off x="4318000" y="2531408"/>
            <a:ext cx="711200" cy="2923877"/>
          </a:xfrm>
          <a:prstGeom prst="rect">
            <a:avLst/>
          </a:prstGeom>
          <a:noFill/>
        </p:spPr>
        <p:txBody>
          <a:bodyPr wrap="square" rtlCol="0">
            <a:spAutoFit/>
          </a:bodyPr>
          <a:lstStyle/>
          <a:p>
            <a:r>
              <a:rPr lang="en-US" sz="9200" dirty="0" err="1">
                <a:solidFill>
                  <a:srgbClr val="800000"/>
                </a:solidFill>
                <a:latin typeface="Wingdings"/>
                <a:ea typeface="Wingdings"/>
                <a:cs typeface="Wingdings"/>
              </a:rPr>
              <a:t></a:t>
            </a:r>
            <a:endParaRPr lang="en-US" sz="9200" dirty="0">
              <a:solidFill>
                <a:srgbClr val="800000"/>
              </a:solidFill>
            </a:endParaRPr>
          </a:p>
        </p:txBody>
      </p:sp>
      <p:grpSp>
        <p:nvGrpSpPr>
          <p:cNvPr id="7" name="Group 61"/>
          <p:cNvGrpSpPr/>
          <p:nvPr/>
        </p:nvGrpSpPr>
        <p:grpSpPr>
          <a:xfrm>
            <a:off x="6388577" y="2184400"/>
            <a:ext cx="2636546" cy="2713500"/>
            <a:chOff x="6388577" y="2184400"/>
            <a:chExt cx="2636546" cy="2713500"/>
          </a:xfrm>
        </p:grpSpPr>
        <p:grpSp>
          <p:nvGrpSpPr>
            <p:cNvPr id="8" name="Group 5"/>
            <p:cNvGrpSpPr/>
            <p:nvPr/>
          </p:nvGrpSpPr>
          <p:grpSpPr>
            <a:xfrm>
              <a:off x="6388577" y="2184400"/>
              <a:ext cx="2630322" cy="2713500"/>
              <a:chOff x="6312376" y="2284944"/>
              <a:chExt cx="1894255" cy="1825143"/>
            </a:xfrm>
          </p:grpSpPr>
          <p:sp>
            <p:nvSpPr>
              <p:cNvPr id="104" name="Rectangle 103"/>
              <p:cNvSpPr/>
              <p:nvPr/>
            </p:nvSpPr>
            <p:spPr>
              <a:xfrm>
                <a:off x="6412819" y="2284944"/>
                <a:ext cx="1791378" cy="1825143"/>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5" name="Rectangle 104"/>
              <p:cNvSpPr/>
              <p:nvPr/>
            </p:nvSpPr>
            <p:spPr>
              <a:xfrm>
                <a:off x="6312376" y="2284944"/>
                <a:ext cx="1894255" cy="1697847"/>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52" name="Picture 51"/>
            <p:cNvPicPr>
              <a:picLocks noChangeAspect="1"/>
            </p:cNvPicPr>
            <p:nvPr/>
          </p:nvPicPr>
          <p:blipFill>
            <a:blip r:embed="rId7"/>
            <a:srcRect l="5357" t="14646"/>
            <a:stretch>
              <a:fillRect/>
            </a:stretch>
          </p:blipFill>
          <p:spPr>
            <a:xfrm>
              <a:off x="6667500" y="2197100"/>
              <a:ext cx="2357623" cy="2387600"/>
            </a:xfrm>
            <a:prstGeom prst="rect">
              <a:avLst/>
            </a:prstGeom>
          </p:spPr>
        </p:pic>
      </p:grpSp>
      <p:sp>
        <p:nvSpPr>
          <p:cNvPr id="53" name="TextBox 11"/>
          <p:cNvSpPr txBox="1"/>
          <p:nvPr/>
        </p:nvSpPr>
        <p:spPr>
          <a:xfrm>
            <a:off x="7130771" y="5036173"/>
            <a:ext cx="1242197" cy="461665"/>
          </a:xfrm>
          <a:prstGeom prst="rect">
            <a:avLst/>
          </a:prstGeom>
          <a:noFill/>
        </p:spPr>
        <p:txBody>
          <a:bodyPr wrap="non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a:r>
              <a:rPr lang="id-ID" sz="2400" dirty="0">
                <a:solidFill>
                  <a:schemeClr val="bg1">
                    <a:lumMod val="50000"/>
                  </a:schemeClr>
                </a:solidFill>
                <a:latin typeface="+mj-lt"/>
              </a:rPr>
              <a:t>CHECK</a:t>
            </a:r>
          </a:p>
        </p:txBody>
      </p:sp>
      <p:sp>
        <p:nvSpPr>
          <p:cNvPr id="54" name="TextBox 53"/>
          <p:cNvSpPr txBox="1"/>
          <p:nvPr/>
        </p:nvSpPr>
        <p:spPr>
          <a:xfrm>
            <a:off x="7239000" y="2582208"/>
            <a:ext cx="711200" cy="2923877"/>
          </a:xfrm>
          <a:prstGeom prst="rect">
            <a:avLst/>
          </a:prstGeom>
          <a:noFill/>
        </p:spPr>
        <p:txBody>
          <a:bodyPr wrap="square" rtlCol="0">
            <a:spAutoFit/>
          </a:bodyPr>
          <a:lstStyle/>
          <a:p>
            <a:r>
              <a:rPr lang="en-US" sz="9200" dirty="0" err="1">
                <a:solidFill>
                  <a:srgbClr val="008000"/>
                </a:solidFill>
                <a:latin typeface="Wingdings"/>
                <a:ea typeface="Wingdings"/>
                <a:cs typeface="Wingdings"/>
              </a:rPr>
              <a:t></a:t>
            </a:r>
            <a:endParaRPr lang="en-US" sz="9200" dirty="0">
              <a:solidFill>
                <a:srgbClr val="008000"/>
              </a:solidFill>
            </a:endParaRPr>
          </a:p>
        </p:txBody>
      </p:sp>
      <p:grpSp>
        <p:nvGrpSpPr>
          <p:cNvPr id="9" name="Group 62"/>
          <p:cNvGrpSpPr/>
          <p:nvPr/>
        </p:nvGrpSpPr>
        <p:grpSpPr>
          <a:xfrm>
            <a:off x="9242900" y="2133600"/>
            <a:ext cx="2695100" cy="2722000"/>
            <a:chOff x="9242900" y="2133600"/>
            <a:chExt cx="2695100" cy="2722000"/>
          </a:xfrm>
        </p:grpSpPr>
        <p:grpSp>
          <p:nvGrpSpPr>
            <p:cNvPr id="10" name="Group 6"/>
            <p:cNvGrpSpPr/>
            <p:nvPr/>
          </p:nvGrpSpPr>
          <p:grpSpPr>
            <a:xfrm>
              <a:off x="9242900" y="2145244"/>
              <a:ext cx="2610300" cy="2710356"/>
              <a:chOff x="8836500" y="2284944"/>
              <a:chExt cx="1894255" cy="1825143"/>
            </a:xfrm>
          </p:grpSpPr>
          <p:sp>
            <p:nvSpPr>
              <p:cNvPr id="106" name="Rectangle 105"/>
              <p:cNvSpPr/>
              <p:nvPr/>
            </p:nvSpPr>
            <p:spPr>
              <a:xfrm>
                <a:off x="8936943" y="2284944"/>
                <a:ext cx="1791378" cy="1825143"/>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7" name="Rectangle 106"/>
              <p:cNvSpPr/>
              <p:nvPr/>
            </p:nvSpPr>
            <p:spPr>
              <a:xfrm>
                <a:off x="8836500" y="2284944"/>
                <a:ext cx="1894255" cy="1697847"/>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55" name="Picture 54"/>
            <p:cNvPicPr>
              <a:picLocks noChangeAspect="1"/>
            </p:cNvPicPr>
            <p:nvPr/>
          </p:nvPicPr>
          <p:blipFill>
            <a:blip r:embed="rId8"/>
            <a:srcRect l="15907" t="5250" r="25594" b="3819"/>
            <a:stretch>
              <a:fillRect/>
            </a:stretch>
          </p:blipFill>
          <p:spPr>
            <a:xfrm>
              <a:off x="9512299" y="2133600"/>
              <a:ext cx="2425701" cy="2425700"/>
            </a:xfrm>
            <a:prstGeom prst="rect">
              <a:avLst/>
            </a:prstGeom>
            <a:ln>
              <a:solidFill>
                <a:schemeClr val="bg2">
                  <a:lumMod val="90000"/>
                </a:schemeClr>
              </a:solidFill>
            </a:ln>
          </p:spPr>
        </p:pic>
      </p:grpSp>
      <p:sp>
        <p:nvSpPr>
          <p:cNvPr id="58" name="TextBox 57"/>
          <p:cNvSpPr txBox="1"/>
          <p:nvPr/>
        </p:nvSpPr>
        <p:spPr>
          <a:xfrm>
            <a:off x="10007600" y="2455209"/>
            <a:ext cx="876300" cy="2923877"/>
          </a:xfrm>
          <a:prstGeom prst="rect">
            <a:avLst/>
          </a:prstGeom>
          <a:noFill/>
        </p:spPr>
        <p:txBody>
          <a:bodyPr wrap="square" rtlCol="0">
            <a:spAutoFit/>
          </a:bodyPr>
          <a:lstStyle/>
          <a:p>
            <a:r>
              <a:rPr lang="en-US" sz="9200" dirty="0" err="1">
                <a:solidFill>
                  <a:srgbClr val="800000"/>
                </a:solidFill>
                <a:latin typeface="Wingdings"/>
                <a:ea typeface="Wingdings"/>
                <a:cs typeface="Wingdings"/>
              </a:rPr>
              <a:t></a:t>
            </a:r>
            <a:endParaRPr lang="en-US" sz="9200" dirty="0">
              <a:solidFill>
                <a:srgbClr val="800000"/>
              </a:solidFill>
            </a:endParaRPr>
          </a:p>
        </p:txBody>
      </p:sp>
      <p:sp>
        <p:nvSpPr>
          <p:cNvPr id="59" name="TextBox 11"/>
          <p:cNvSpPr txBox="1"/>
          <p:nvPr/>
        </p:nvSpPr>
        <p:spPr>
          <a:xfrm>
            <a:off x="9783682" y="5036173"/>
            <a:ext cx="1981582" cy="461665"/>
          </a:xfrm>
          <a:prstGeom prst="rect">
            <a:avLst/>
          </a:prstGeom>
          <a:noFill/>
        </p:spPr>
        <p:txBody>
          <a:bodyPr wrap="non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a:r>
              <a:rPr lang="id-ID" sz="2400" dirty="0">
                <a:solidFill>
                  <a:schemeClr val="bg1">
                    <a:lumMod val="50000"/>
                  </a:schemeClr>
                </a:solidFill>
                <a:latin typeface="+mj-lt"/>
              </a:rPr>
              <a:t>FACE BREAK</a:t>
            </a:r>
          </a:p>
        </p:txBody>
      </p:sp>
    </p:spTree>
    <p:extLst>
      <p:ext uri="{BB962C8B-B14F-4D97-AF65-F5344CB8AC3E}">
        <p14:creationId xmlns:p14="http://schemas.microsoft.com/office/powerpoint/2010/main" val="241321823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900" decel="100000" fill="hold"/>
                                        <p:tgtEl>
                                          <p:spTgt spid="2"/>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1"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770" decel="100000"/>
                                        <p:tgtEl>
                                          <p:spTgt spid="47"/>
                                        </p:tgtEl>
                                      </p:cBhvr>
                                    </p:animEffect>
                                    <p:animScale>
                                      <p:cBhvr>
                                        <p:cTn id="23" dur="770" decel="100000"/>
                                        <p:tgtEl>
                                          <p:spTgt spid="47"/>
                                        </p:tgtEl>
                                      </p:cBhvr>
                                      <p:from x="10000" y="10000"/>
                                      <p:to x="200000" y="450000"/>
                                    </p:animScale>
                                    <p:animScale>
                                      <p:cBhvr>
                                        <p:cTn id="24" dur="1230" accel="100000" fill="hold">
                                          <p:stCondLst>
                                            <p:cond delay="770"/>
                                          </p:stCondLst>
                                        </p:cTn>
                                        <p:tgtEl>
                                          <p:spTgt spid="47"/>
                                        </p:tgtEl>
                                      </p:cBhvr>
                                      <p:from x="200000" y="450000"/>
                                      <p:to x="100000" y="100000"/>
                                    </p:animScale>
                                    <p:set>
                                      <p:cBhvr>
                                        <p:cTn id="25" dur="770" fill="hold"/>
                                        <p:tgtEl>
                                          <p:spTgt spid="47"/>
                                        </p:tgtEl>
                                        <p:attrNameLst>
                                          <p:attrName>ppt_x</p:attrName>
                                        </p:attrNameLst>
                                      </p:cBhvr>
                                      <p:to>
                                        <p:strVal val="(0.5)"/>
                                      </p:to>
                                    </p:set>
                                    <p:anim from="(0.5)" to="(#ppt_x)" calcmode="lin" valueType="num">
                                      <p:cBhvr>
                                        <p:cTn id="26" dur="1230" accel="100000" fill="hold">
                                          <p:stCondLst>
                                            <p:cond delay="770"/>
                                          </p:stCondLst>
                                        </p:cTn>
                                        <p:tgtEl>
                                          <p:spTgt spid="47"/>
                                        </p:tgtEl>
                                        <p:attrNameLst>
                                          <p:attrName>ppt_x</p:attrName>
                                        </p:attrNameLst>
                                      </p:cBhvr>
                                    </p:anim>
                                    <p:set>
                                      <p:cBhvr>
                                        <p:cTn id="27" dur="770" fill="hold"/>
                                        <p:tgtEl>
                                          <p:spTgt spid="47"/>
                                        </p:tgtEl>
                                        <p:attrNameLst>
                                          <p:attrName>ppt_y</p:attrName>
                                        </p:attrNameLst>
                                      </p:cBhvr>
                                      <p:to>
                                        <p:strVal val="(#ppt_y+0.4)"/>
                                      </p:to>
                                    </p:set>
                                    <p:anim from="(#ppt_y+0.4)" to="(#ppt_y)" calcmode="lin" valueType="num">
                                      <p:cBhvr>
                                        <p:cTn id="28" dur="1230" accel="100000" fill="hold">
                                          <p:stCondLst>
                                            <p:cond delay="770"/>
                                          </p:stCondLst>
                                        </p:cTn>
                                        <p:tgtEl>
                                          <p:spTgt spid="47"/>
                                        </p:tgtEl>
                                        <p:attrNameLst>
                                          <p:attrName>ppt_y</p:attrName>
                                        </p:attrNameLst>
                                      </p:cBhvr>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6" presetClass="entr" presetSubtype="42" fill="hold" nodeType="withEffect">
                                  <p:stCondLst>
                                    <p:cond delay="0"/>
                                  </p:stCondLst>
                                  <p:childTnLst>
                                    <p:set>
                                      <p:cBhvr>
                                        <p:cTn id="34" dur="1" fill="hold">
                                          <p:stCondLst>
                                            <p:cond delay="0"/>
                                          </p:stCondLst>
                                        </p:cTn>
                                        <p:tgtEl>
                                          <p:spTgt spid="98"/>
                                        </p:tgtEl>
                                        <p:attrNameLst>
                                          <p:attrName>style.visibility</p:attrName>
                                        </p:attrNameLst>
                                      </p:cBhvr>
                                      <p:to>
                                        <p:strVal val="visible"/>
                                      </p:to>
                                    </p:set>
                                    <p:animEffect transition="in" filter="barn(outHorizontal)">
                                      <p:cBhvr>
                                        <p:cTn id="35" dur="500"/>
                                        <p:tgtEl>
                                          <p:spTgt spid="98"/>
                                        </p:tgtEl>
                                      </p:cBhvr>
                                    </p:animEffect>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900" decel="100000" fill="hold"/>
                                        <p:tgtEl>
                                          <p:spTgt spid="5"/>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1" presetClass="entr" presetSubtype="0" fill="hold" grpId="0" nodeType="click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fade">
                                      <p:cBhvr>
                                        <p:cTn id="48" dur="770" decel="100000"/>
                                        <p:tgtEl>
                                          <p:spTgt spid="51"/>
                                        </p:tgtEl>
                                      </p:cBhvr>
                                    </p:animEffect>
                                    <p:animScale>
                                      <p:cBhvr>
                                        <p:cTn id="49" dur="770" decel="100000"/>
                                        <p:tgtEl>
                                          <p:spTgt spid="51"/>
                                        </p:tgtEl>
                                      </p:cBhvr>
                                      <p:from x="10000" y="10000"/>
                                      <p:to x="200000" y="450000"/>
                                    </p:animScale>
                                    <p:animScale>
                                      <p:cBhvr>
                                        <p:cTn id="50" dur="1230" accel="100000" fill="hold">
                                          <p:stCondLst>
                                            <p:cond delay="770"/>
                                          </p:stCondLst>
                                        </p:cTn>
                                        <p:tgtEl>
                                          <p:spTgt spid="51"/>
                                        </p:tgtEl>
                                      </p:cBhvr>
                                      <p:from x="200000" y="450000"/>
                                      <p:to x="100000" y="100000"/>
                                    </p:animScale>
                                    <p:set>
                                      <p:cBhvr>
                                        <p:cTn id="51" dur="770" fill="hold"/>
                                        <p:tgtEl>
                                          <p:spTgt spid="51"/>
                                        </p:tgtEl>
                                        <p:attrNameLst>
                                          <p:attrName>ppt_x</p:attrName>
                                        </p:attrNameLst>
                                      </p:cBhvr>
                                      <p:to>
                                        <p:strVal val="(0.5)"/>
                                      </p:to>
                                    </p:set>
                                    <p:anim from="(0.5)" to="(#ppt_x)" calcmode="lin" valueType="num">
                                      <p:cBhvr>
                                        <p:cTn id="52" dur="1230" accel="100000" fill="hold">
                                          <p:stCondLst>
                                            <p:cond delay="770"/>
                                          </p:stCondLst>
                                        </p:cTn>
                                        <p:tgtEl>
                                          <p:spTgt spid="51"/>
                                        </p:tgtEl>
                                        <p:attrNameLst>
                                          <p:attrName>ppt_x</p:attrName>
                                        </p:attrNameLst>
                                      </p:cBhvr>
                                    </p:anim>
                                    <p:set>
                                      <p:cBhvr>
                                        <p:cTn id="53" dur="770" fill="hold"/>
                                        <p:tgtEl>
                                          <p:spTgt spid="51"/>
                                        </p:tgtEl>
                                        <p:attrNameLst>
                                          <p:attrName>ppt_y</p:attrName>
                                        </p:attrNameLst>
                                      </p:cBhvr>
                                      <p:to>
                                        <p:strVal val="(#ppt_y+0.4)"/>
                                      </p:to>
                                    </p:set>
                                    <p:anim from="(#ppt_y+0.4)" to="(#ppt_y)" calcmode="lin" valueType="num">
                                      <p:cBhvr>
                                        <p:cTn id="54" dur="1230" accel="100000" fill="hold">
                                          <p:stCondLst>
                                            <p:cond delay="770"/>
                                          </p:stCondLst>
                                        </p:cTn>
                                        <p:tgtEl>
                                          <p:spTgt spid="51"/>
                                        </p:tgtEl>
                                        <p:attrNameLst>
                                          <p:attrName>ppt_y</p:attrName>
                                        </p:attrNameLst>
                                      </p:cBhvr>
                                    </p:anim>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par>
                                <p:cTn id="59" presetID="16" presetClass="entr" presetSubtype="42" fill="hold" nodeType="withEffect">
                                  <p:stCondLst>
                                    <p:cond delay="0"/>
                                  </p:stCondLst>
                                  <p:childTnLst>
                                    <p:set>
                                      <p:cBhvr>
                                        <p:cTn id="60" dur="1" fill="hold">
                                          <p:stCondLst>
                                            <p:cond delay="0"/>
                                          </p:stCondLst>
                                        </p:cTn>
                                        <p:tgtEl>
                                          <p:spTgt spid="99"/>
                                        </p:tgtEl>
                                        <p:attrNameLst>
                                          <p:attrName>style.visibility</p:attrName>
                                        </p:attrNameLst>
                                      </p:cBhvr>
                                      <p:to>
                                        <p:strVal val="visible"/>
                                      </p:to>
                                    </p:set>
                                    <p:animEffect transition="in" filter="barn(outHorizontal)">
                                      <p:cBhvr>
                                        <p:cTn id="61" dur="500"/>
                                        <p:tgtEl>
                                          <p:spTgt spid="99"/>
                                        </p:tgtEl>
                                      </p:cBhvr>
                                    </p:animEffect>
                                  </p:childTnLst>
                                </p:cTn>
                              </p:par>
                            </p:childTnLst>
                          </p:cTn>
                        </p:par>
                      </p:childTnLst>
                    </p:cTn>
                  </p:par>
                  <p:par>
                    <p:cTn id="62" fill="hold">
                      <p:stCondLst>
                        <p:cond delay="indefinite"/>
                      </p:stCondLst>
                      <p:childTnLst>
                        <p:par>
                          <p:cTn id="63" fill="hold">
                            <p:stCondLst>
                              <p:cond delay="0"/>
                            </p:stCondLst>
                            <p:childTnLst>
                              <p:par>
                                <p:cTn id="64" presetID="37" presetClass="entr" presetSubtype="0" fill="hold" nodeType="click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1000"/>
                                        <p:tgtEl>
                                          <p:spTgt spid="7"/>
                                        </p:tgtEl>
                                      </p:cBhvr>
                                    </p:animEffect>
                                    <p:anim calcmode="lin" valueType="num">
                                      <p:cBhvr>
                                        <p:cTn id="67" dur="1000" fill="hold"/>
                                        <p:tgtEl>
                                          <p:spTgt spid="7"/>
                                        </p:tgtEl>
                                        <p:attrNameLst>
                                          <p:attrName>ppt_x</p:attrName>
                                        </p:attrNameLst>
                                      </p:cBhvr>
                                      <p:tavLst>
                                        <p:tav tm="0">
                                          <p:val>
                                            <p:strVal val="#ppt_x"/>
                                          </p:val>
                                        </p:tav>
                                        <p:tav tm="100000">
                                          <p:val>
                                            <p:strVal val="#ppt_x"/>
                                          </p:val>
                                        </p:tav>
                                      </p:tavLst>
                                    </p:anim>
                                    <p:anim calcmode="lin" valueType="num">
                                      <p:cBhvr>
                                        <p:cTn id="68" dur="900" decel="100000" fill="hold"/>
                                        <p:tgtEl>
                                          <p:spTgt spid="7"/>
                                        </p:tgtEl>
                                        <p:attrNameLst>
                                          <p:attrName>ppt_y</p:attrName>
                                        </p:attrNameLst>
                                      </p:cBhvr>
                                      <p:tavLst>
                                        <p:tav tm="0">
                                          <p:val>
                                            <p:strVal val="#ppt_y+1"/>
                                          </p:val>
                                        </p:tav>
                                        <p:tav tm="100000">
                                          <p:val>
                                            <p:strVal val="#ppt_y-.03"/>
                                          </p:val>
                                        </p:tav>
                                      </p:tavLst>
                                    </p:anim>
                                    <p:anim calcmode="lin" valueType="num">
                                      <p:cBhvr>
                                        <p:cTn id="69"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51" presetClass="entr" presetSubtype="0" fill="hold" grpId="0" nodeType="clickEffect">
                                  <p:stCondLst>
                                    <p:cond delay="0"/>
                                  </p:stCondLst>
                                  <p:childTnLst>
                                    <p:set>
                                      <p:cBhvr>
                                        <p:cTn id="73" dur="1" fill="hold">
                                          <p:stCondLst>
                                            <p:cond delay="0"/>
                                          </p:stCondLst>
                                        </p:cTn>
                                        <p:tgtEl>
                                          <p:spTgt spid="54"/>
                                        </p:tgtEl>
                                        <p:attrNameLst>
                                          <p:attrName>style.visibility</p:attrName>
                                        </p:attrNameLst>
                                      </p:cBhvr>
                                      <p:to>
                                        <p:strVal val="visible"/>
                                      </p:to>
                                    </p:set>
                                    <p:animEffect transition="in" filter="fade">
                                      <p:cBhvr>
                                        <p:cTn id="74" dur="770" decel="100000"/>
                                        <p:tgtEl>
                                          <p:spTgt spid="54"/>
                                        </p:tgtEl>
                                      </p:cBhvr>
                                    </p:animEffect>
                                    <p:animScale>
                                      <p:cBhvr>
                                        <p:cTn id="75" dur="770" decel="100000"/>
                                        <p:tgtEl>
                                          <p:spTgt spid="54"/>
                                        </p:tgtEl>
                                      </p:cBhvr>
                                      <p:from x="10000" y="10000"/>
                                      <p:to x="200000" y="450000"/>
                                    </p:animScale>
                                    <p:animScale>
                                      <p:cBhvr>
                                        <p:cTn id="76" dur="1230" accel="100000" fill="hold">
                                          <p:stCondLst>
                                            <p:cond delay="770"/>
                                          </p:stCondLst>
                                        </p:cTn>
                                        <p:tgtEl>
                                          <p:spTgt spid="54"/>
                                        </p:tgtEl>
                                      </p:cBhvr>
                                      <p:from x="200000" y="450000"/>
                                      <p:to x="100000" y="100000"/>
                                    </p:animScale>
                                    <p:set>
                                      <p:cBhvr>
                                        <p:cTn id="77" dur="770" fill="hold"/>
                                        <p:tgtEl>
                                          <p:spTgt spid="54"/>
                                        </p:tgtEl>
                                        <p:attrNameLst>
                                          <p:attrName>ppt_x</p:attrName>
                                        </p:attrNameLst>
                                      </p:cBhvr>
                                      <p:to>
                                        <p:strVal val="(0.5)"/>
                                      </p:to>
                                    </p:set>
                                    <p:anim from="(0.5)" to="(#ppt_x)" calcmode="lin" valueType="num">
                                      <p:cBhvr>
                                        <p:cTn id="78" dur="1230" accel="100000" fill="hold">
                                          <p:stCondLst>
                                            <p:cond delay="770"/>
                                          </p:stCondLst>
                                        </p:cTn>
                                        <p:tgtEl>
                                          <p:spTgt spid="54"/>
                                        </p:tgtEl>
                                        <p:attrNameLst>
                                          <p:attrName>ppt_x</p:attrName>
                                        </p:attrNameLst>
                                      </p:cBhvr>
                                    </p:anim>
                                    <p:set>
                                      <p:cBhvr>
                                        <p:cTn id="79" dur="770" fill="hold"/>
                                        <p:tgtEl>
                                          <p:spTgt spid="54"/>
                                        </p:tgtEl>
                                        <p:attrNameLst>
                                          <p:attrName>ppt_y</p:attrName>
                                        </p:attrNameLst>
                                      </p:cBhvr>
                                      <p:to>
                                        <p:strVal val="(#ppt_y+0.4)"/>
                                      </p:to>
                                    </p:set>
                                    <p:anim from="(#ppt_y+0.4)" to="(#ppt_y)" calcmode="lin" valueType="num">
                                      <p:cBhvr>
                                        <p:cTn id="80" dur="1230" accel="100000" fill="hold">
                                          <p:stCondLst>
                                            <p:cond delay="770"/>
                                          </p:stCondLst>
                                        </p:cTn>
                                        <p:tgtEl>
                                          <p:spTgt spid="54"/>
                                        </p:tgtEl>
                                        <p:attrNameLst>
                                          <p:attrName>ppt_y</p:attrName>
                                        </p:attrNameLst>
                                      </p:cBhvr>
                                    </p:anim>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3"/>
                                        </p:tgtEl>
                                        <p:attrNameLst>
                                          <p:attrName>style.visibility</p:attrName>
                                        </p:attrNameLst>
                                      </p:cBhvr>
                                      <p:to>
                                        <p:strVal val="visible"/>
                                      </p:to>
                                    </p:set>
                                  </p:childTnLst>
                                </p:cTn>
                              </p:par>
                              <p:par>
                                <p:cTn id="85" presetID="16" presetClass="entr" presetSubtype="42" fill="hold" nodeType="withEffect">
                                  <p:stCondLst>
                                    <p:cond delay="0"/>
                                  </p:stCondLst>
                                  <p:childTnLst>
                                    <p:set>
                                      <p:cBhvr>
                                        <p:cTn id="86" dur="1" fill="hold">
                                          <p:stCondLst>
                                            <p:cond delay="0"/>
                                          </p:stCondLst>
                                        </p:cTn>
                                        <p:tgtEl>
                                          <p:spTgt spid="100"/>
                                        </p:tgtEl>
                                        <p:attrNameLst>
                                          <p:attrName>style.visibility</p:attrName>
                                        </p:attrNameLst>
                                      </p:cBhvr>
                                      <p:to>
                                        <p:strVal val="visible"/>
                                      </p:to>
                                    </p:set>
                                    <p:animEffect transition="in" filter="barn(outHorizontal)">
                                      <p:cBhvr>
                                        <p:cTn id="87" dur="500"/>
                                        <p:tgtEl>
                                          <p:spTgt spid="100"/>
                                        </p:tgtEl>
                                      </p:cBhvr>
                                    </p:animEffect>
                                  </p:childTnLst>
                                </p:cTn>
                              </p:par>
                            </p:childTnLst>
                          </p:cTn>
                        </p:par>
                      </p:childTnLst>
                    </p:cTn>
                  </p:par>
                  <p:par>
                    <p:cTn id="88" fill="hold">
                      <p:stCondLst>
                        <p:cond delay="indefinite"/>
                      </p:stCondLst>
                      <p:childTnLst>
                        <p:par>
                          <p:cTn id="89" fill="hold">
                            <p:stCondLst>
                              <p:cond delay="0"/>
                            </p:stCondLst>
                            <p:childTnLst>
                              <p:par>
                                <p:cTn id="90" presetID="37" presetClass="entr" presetSubtype="0" fill="hold" nodeType="clickEffect">
                                  <p:stCondLst>
                                    <p:cond delay="0"/>
                                  </p:stCondLst>
                                  <p:childTnLst>
                                    <p:set>
                                      <p:cBhvr>
                                        <p:cTn id="91" dur="1" fill="hold">
                                          <p:stCondLst>
                                            <p:cond delay="0"/>
                                          </p:stCondLst>
                                        </p:cTn>
                                        <p:tgtEl>
                                          <p:spTgt spid="9"/>
                                        </p:tgtEl>
                                        <p:attrNameLst>
                                          <p:attrName>style.visibility</p:attrName>
                                        </p:attrNameLst>
                                      </p:cBhvr>
                                      <p:to>
                                        <p:strVal val="visible"/>
                                      </p:to>
                                    </p:set>
                                    <p:animEffect transition="in" filter="fade">
                                      <p:cBhvr>
                                        <p:cTn id="92" dur="1000"/>
                                        <p:tgtEl>
                                          <p:spTgt spid="9"/>
                                        </p:tgtEl>
                                      </p:cBhvr>
                                    </p:animEffect>
                                    <p:anim calcmode="lin" valueType="num">
                                      <p:cBhvr>
                                        <p:cTn id="93" dur="1000" fill="hold"/>
                                        <p:tgtEl>
                                          <p:spTgt spid="9"/>
                                        </p:tgtEl>
                                        <p:attrNameLst>
                                          <p:attrName>ppt_x</p:attrName>
                                        </p:attrNameLst>
                                      </p:cBhvr>
                                      <p:tavLst>
                                        <p:tav tm="0">
                                          <p:val>
                                            <p:strVal val="#ppt_x"/>
                                          </p:val>
                                        </p:tav>
                                        <p:tav tm="100000">
                                          <p:val>
                                            <p:strVal val="#ppt_x"/>
                                          </p:val>
                                        </p:tav>
                                      </p:tavLst>
                                    </p:anim>
                                    <p:anim calcmode="lin" valueType="num">
                                      <p:cBhvr>
                                        <p:cTn id="94" dur="900" decel="100000" fill="hold"/>
                                        <p:tgtEl>
                                          <p:spTgt spid="9"/>
                                        </p:tgtEl>
                                        <p:attrNameLst>
                                          <p:attrName>ppt_y</p:attrName>
                                        </p:attrNameLst>
                                      </p:cBhvr>
                                      <p:tavLst>
                                        <p:tav tm="0">
                                          <p:val>
                                            <p:strVal val="#ppt_y+1"/>
                                          </p:val>
                                        </p:tav>
                                        <p:tav tm="100000">
                                          <p:val>
                                            <p:strVal val="#ppt_y-.03"/>
                                          </p:val>
                                        </p:tav>
                                      </p:tavLst>
                                    </p:anim>
                                    <p:anim calcmode="lin" valueType="num">
                                      <p:cBhvr>
                                        <p:cTn id="95"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51" presetClass="entr" presetSubtype="0" fill="hold" grpId="0" nodeType="clickEffect">
                                  <p:stCondLst>
                                    <p:cond delay="0"/>
                                  </p:stCondLst>
                                  <p:childTnLst>
                                    <p:set>
                                      <p:cBhvr>
                                        <p:cTn id="99" dur="1" fill="hold">
                                          <p:stCondLst>
                                            <p:cond delay="0"/>
                                          </p:stCondLst>
                                        </p:cTn>
                                        <p:tgtEl>
                                          <p:spTgt spid="58"/>
                                        </p:tgtEl>
                                        <p:attrNameLst>
                                          <p:attrName>style.visibility</p:attrName>
                                        </p:attrNameLst>
                                      </p:cBhvr>
                                      <p:to>
                                        <p:strVal val="visible"/>
                                      </p:to>
                                    </p:set>
                                    <p:animEffect transition="in" filter="fade">
                                      <p:cBhvr>
                                        <p:cTn id="100" dur="770" decel="100000"/>
                                        <p:tgtEl>
                                          <p:spTgt spid="58"/>
                                        </p:tgtEl>
                                      </p:cBhvr>
                                    </p:animEffect>
                                    <p:animScale>
                                      <p:cBhvr>
                                        <p:cTn id="101" dur="770" decel="100000"/>
                                        <p:tgtEl>
                                          <p:spTgt spid="58"/>
                                        </p:tgtEl>
                                      </p:cBhvr>
                                      <p:from x="10000" y="10000"/>
                                      <p:to x="200000" y="450000"/>
                                    </p:animScale>
                                    <p:animScale>
                                      <p:cBhvr>
                                        <p:cTn id="102" dur="1230" accel="100000" fill="hold">
                                          <p:stCondLst>
                                            <p:cond delay="770"/>
                                          </p:stCondLst>
                                        </p:cTn>
                                        <p:tgtEl>
                                          <p:spTgt spid="58"/>
                                        </p:tgtEl>
                                      </p:cBhvr>
                                      <p:from x="200000" y="450000"/>
                                      <p:to x="100000" y="100000"/>
                                    </p:animScale>
                                    <p:set>
                                      <p:cBhvr>
                                        <p:cTn id="103" dur="770" fill="hold"/>
                                        <p:tgtEl>
                                          <p:spTgt spid="58"/>
                                        </p:tgtEl>
                                        <p:attrNameLst>
                                          <p:attrName>ppt_x</p:attrName>
                                        </p:attrNameLst>
                                      </p:cBhvr>
                                      <p:to>
                                        <p:strVal val="(0.5)"/>
                                      </p:to>
                                    </p:set>
                                    <p:anim from="(0.5)" to="(#ppt_x)" calcmode="lin" valueType="num">
                                      <p:cBhvr>
                                        <p:cTn id="104" dur="1230" accel="100000" fill="hold">
                                          <p:stCondLst>
                                            <p:cond delay="770"/>
                                          </p:stCondLst>
                                        </p:cTn>
                                        <p:tgtEl>
                                          <p:spTgt spid="58"/>
                                        </p:tgtEl>
                                        <p:attrNameLst>
                                          <p:attrName>ppt_x</p:attrName>
                                        </p:attrNameLst>
                                      </p:cBhvr>
                                    </p:anim>
                                    <p:set>
                                      <p:cBhvr>
                                        <p:cTn id="105" dur="770" fill="hold"/>
                                        <p:tgtEl>
                                          <p:spTgt spid="58"/>
                                        </p:tgtEl>
                                        <p:attrNameLst>
                                          <p:attrName>ppt_y</p:attrName>
                                        </p:attrNameLst>
                                      </p:cBhvr>
                                      <p:to>
                                        <p:strVal val="(#ppt_y+0.4)"/>
                                      </p:to>
                                    </p:set>
                                    <p:anim from="(#ppt_y+0.4)" to="(#ppt_y)" calcmode="lin" valueType="num">
                                      <p:cBhvr>
                                        <p:cTn id="106" dur="1230" accel="100000" fill="hold">
                                          <p:stCondLst>
                                            <p:cond delay="770"/>
                                          </p:stCondLst>
                                        </p:cTn>
                                        <p:tgtEl>
                                          <p:spTgt spid="58"/>
                                        </p:tgtEl>
                                        <p:attrNameLst>
                                          <p:attrName>ppt_y</p:attrName>
                                        </p:attrNameLst>
                                      </p:cBhvr>
                                    </p:anim>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47" grpId="0"/>
      <p:bldP spid="50" grpId="0"/>
      <p:bldP spid="51" grpId="0"/>
      <p:bldP spid="53" grpId="0"/>
      <p:bldP spid="54" grpId="0"/>
      <p:bldP spid="58" grpId="0"/>
      <p:bldP spid="5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28965" y="960159"/>
            <a:ext cx="5607124" cy="830997"/>
          </a:xfrm>
          <a:prstGeom prst="rect">
            <a:avLst/>
          </a:prstGeom>
          <a:noFill/>
        </p:spPr>
        <p:txBody>
          <a:bodyPr wrap="none" rtlCol="0">
            <a:spAutoFit/>
          </a:bodyPr>
          <a:lstStyle/>
          <a:p>
            <a:pPr algn="ctr"/>
            <a:r>
              <a:rPr lang="id-ID" sz="4800" dirty="0">
                <a:solidFill>
                  <a:schemeClr val="tx2"/>
                </a:solidFill>
                <a:latin typeface="+mj-lt"/>
              </a:rPr>
              <a:t>USE IT OR LOSE IT ?</a:t>
            </a:r>
            <a:endParaRPr lang="en-US" sz="4800" dirty="0">
              <a:solidFill>
                <a:schemeClr val="tx2"/>
              </a:solidFill>
              <a:latin typeface="+mj-lt"/>
            </a:endParaRPr>
          </a:p>
        </p:txBody>
      </p:sp>
      <p:cxnSp>
        <p:nvCxnSpPr>
          <p:cNvPr id="98" name="Straight Connector 97"/>
          <p:cNvCxnSpPr/>
          <p:nvPr/>
        </p:nvCxnSpPr>
        <p:spPr>
          <a:xfrm>
            <a:off x="3337971" y="2284944"/>
            <a:ext cx="0" cy="3877731"/>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6230396" y="2284944"/>
            <a:ext cx="0" cy="3877731"/>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9129171" y="2284944"/>
            <a:ext cx="0" cy="3877731"/>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9" name="TextBox 11"/>
          <p:cNvSpPr txBox="1"/>
          <p:nvPr/>
        </p:nvSpPr>
        <p:spPr>
          <a:xfrm>
            <a:off x="1487892" y="5048873"/>
            <a:ext cx="818553" cy="461665"/>
          </a:xfrm>
          <a:prstGeom prst="rect">
            <a:avLst/>
          </a:prstGeom>
          <a:noFill/>
        </p:spPr>
        <p:txBody>
          <a:bodyPr wrap="non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a:r>
              <a:rPr lang="id-ID" sz="2400" dirty="0">
                <a:solidFill>
                  <a:srgbClr val="595959"/>
                </a:solidFill>
                <a:latin typeface="+mj-lt"/>
              </a:rPr>
              <a:t>CUP</a:t>
            </a:r>
          </a:p>
        </p:txBody>
      </p:sp>
      <p:pic>
        <p:nvPicPr>
          <p:cNvPr id="49" name="Picture 48"/>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717550" y="400050"/>
            <a:ext cx="3867150" cy="918715"/>
          </a:xfrm>
          <a:prstGeom prst="rect">
            <a:avLst/>
          </a:prstGeom>
        </p:spPr>
      </p:pic>
      <p:sp>
        <p:nvSpPr>
          <p:cNvPr id="50" name="TextBox 11"/>
          <p:cNvSpPr txBox="1"/>
          <p:nvPr/>
        </p:nvSpPr>
        <p:spPr>
          <a:xfrm>
            <a:off x="4481180" y="5023473"/>
            <a:ext cx="724778" cy="461665"/>
          </a:xfrm>
          <a:prstGeom prst="rect">
            <a:avLst/>
          </a:prstGeom>
          <a:noFill/>
        </p:spPr>
        <p:txBody>
          <a:bodyPr wrap="non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a:r>
              <a:rPr lang="id-ID" sz="2400" dirty="0">
                <a:solidFill>
                  <a:srgbClr val="595959"/>
                </a:solidFill>
                <a:latin typeface="+mj-lt"/>
              </a:rPr>
              <a:t>OK!</a:t>
            </a:r>
          </a:p>
        </p:txBody>
      </p:sp>
      <p:sp>
        <p:nvSpPr>
          <p:cNvPr id="53" name="TextBox 11"/>
          <p:cNvSpPr txBox="1"/>
          <p:nvPr/>
        </p:nvSpPr>
        <p:spPr>
          <a:xfrm>
            <a:off x="7268406" y="5036173"/>
            <a:ext cx="966931" cy="461665"/>
          </a:xfrm>
          <a:prstGeom prst="rect">
            <a:avLst/>
          </a:prstGeom>
          <a:noFill/>
        </p:spPr>
        <p:txBody>
          <a:bodyPr wrap="non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a:r>
              <a:rPr lang="id-ID" sz="2400" dirty="0">
                <a:solidFill>
                  <a:srgbClr val="595959"/>
                </a:solidFill>
                <a:latin typeface="+mj-lt"/>
              </a:rPr>
              <a:t>TWIST</a:t>
            </a:r>
          </a:p>
        </p:txBody>
      </p:sp>
      <p:grpSp>
        <p:nvGrpSpPr>
          <p:cNvPr id="2" name="Group 31"/>
          <p:cNvGrpSpPr/>
          <p:nvPr/>
        </p:nvGrpSpPr>
        <p:grpSpPr>
          <a:xfrm>
            <a:off x="330199" y="2197100"/>
            <a:ext cx="2781301" cy="2717800"/>
            <a:chOff x="330199" y="2197100"/>
            <a:chExt cx="2781301" cy="2717800"/>
          </a:xfrm>
        </p:grpSpPr>
        <p:grpSp>
          <p:nvGrpSpPr>
            <p:cNvPr id="4" name="Group 3"/>
            <p:cNvGrpSpPr/>
            <p:nvPr/>
          </p:nvGrpSpPr>
          <p:grpSpPr>
            <a:xfrm>
              <a:off x="330199" y="2197100"/>
              <a:ext cx="2768601" cy="2717800"/>
              <a:chOff x="1253765" y="2284944"/>
              <a:chExt cx="1894255" cy="1825143"/>
            </a:xfrm>
          </p:grpSpPr>
          <p:sp>
            <p:nvSpPr>
              <p:cNvPr id="101" name="Rectangle 100"/>
              <p:cNvSpPr/>
              <p:nvPr/>
            </p:nvSpPr>
            <p:spPr>
              <a:xfrm>
                <a:off x="1354208" y="2284944"/>
                <a:ext cx="1791378" cy="1825143"/>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Rectangle 13"/>
              <p:cNvSpPr/>
              <p:nvPr/>
            </p:nvSpPr>
            <p:spPr>
              <a:xfrm>
                <a:off x="1253765" y="2284944"/>
                <a:ext cx="1894255" cy="1697847"/>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31" name="Picture 30"/>
            <p:cNvPicPr>
              <a:picLocks noChangeAspect="1"/>
            </p:cNvPicPr>
            <p:nvPr/>
          </p:nvPicPr>
          <p:blipFill>
            <a:blip r:embed="rId5"/>
            <a:srcRect l="22561" r="3258" b="11059"/>
            <a:stretch>
              <a:fillRect/>
            </a:stretch>
          </p:blipFill>
          <p:spPr>
            <a:xfrm>
              <a:off x="647700" y="2197100"/>
              <a:ext cx="2463800" cy="2400300"/>
            </a:xfrm>
            <a:prstGeom prst="rect">
              <a:avLst/>
            </a:prstGeom>
          </p:spPr>
        </p:pic>
      </p:grpSp>
      <p:sp>
        <p:nvSpPr>
          <p:cNvPr id="59" name="TextBox 11"/>
          <p:cNvSpPr txBox="1"/>
          <p:nvPr/>
        </p:nvSpPr>
        <p:spPr>
          <a:xfrm>
            <a:off x="9370392" y="5036173"/>
            <a:ext cx="2427167" cy="461665"/>
          </a:xfrm>
          <a:prstGeom prst="rect">
            <a:avLst/>
          </a:prstGeom>
          <a:noFill/>
        </p:spPr>
        <p:txBody>
          <a:bodyPr wrap="non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a:r>
              <a:rPr lang="id-ID" sz="2400" dirty="0">
                <a:solidFill>
                  <a:srgbClr val="595959"/>
                </a:solidFill>
                <a:latin typeface="+mj-lt"/>
              </a:rPr>
              <a:t>DELAMINATION</a:t>
            </a:r>
          </a:p>
        </p:txBody>
      </p:sp>
      <p:sp>
        <p:nvSpPr>
          <p:cNvPr id="47" name="TextBox 46"/>
          <p:cNvSpPr txBox="1"/>
          <p:nvPr/>
        </p:nvSpPr>
        <p:spPr>
          <a:xfrm>
            <a:off x="1295400" y="2628900"/>
            <a:ext cx="711200" cy="2923877"/>
          </a:xfrm>
          <a:prstGeom prst="rect">
            <a:avLst/>
          </a:prstGeom>
          <a:noFill/>
        </p:spPr>
        <p:txBody>
          <a:bodyPr wrap="square" rtlCol="0">
            <a:spAutoFit/>
          </a:bodyPr>
          <a:lstStyle/>
          <a:p>
            <a:r>
              <a:rPr lang="en-US" sz="9200" dirty="0" err="1">
                <a:solidFill>
                  <a:srgbClr val="800000"/>
                </a:solidFill>
                <a:latin typeface="Wingdings"/>
                <a:ea typeface="Wingdings"/>
                <a:cs typeface="Wingdings"/>
              </a:rPr>
              <a:t></a:t>
            </a:r>
            <a:endParaRPr lang="en-US" sz="9200" dirty="0">
              <a:solidFill>
                <a:srgbClr val="800000"/>
              </a:solidFill>
            </a:endParaRPr>
          </a:p>
        </p:txBody>
      </p:sp>
      <p:grpSp>
        <p:nvGrpSpPr>
          <p:cNvPr id="5" name="Group 36"/>
          <p:cNvGrpSpPr/>
          <p:nvPr/>
        </p:nvGrpSpPr>
        <p:grpSpPr>
          <a:xfrm>
            <a:off x="6388577" y="2184400"/>
            <a:ext cx="2630322" cy="2713500"/>
            <a:chOff x="6388577" y="2184400"/>
            <a:chExt cx="2630322" cy="2713500"/>
          </a:xfrm>
        </p:grpSpPr>
        <p:grpSp>
          <p:nvGrpSpPr>
            <p:cNvPr id="6" name="Group 5"/>
            <p:cNvGrpSpPr/>
            <p:nvPr/>
          </p:nvGrpSpPr>
          <p:grpSpPr>
            <a:xfrm>
              <a:off x="6388577" y="2184400"/>
              <a:ext cx="2630322" cy="2713500"/>
              <a:chOff x="6312376" y="2284944"/>
              <a:chExt cx="1894255" cy="1825143"/>
            </a:xfrm>
          </p:grpSpPr>
          <p:sp>
            <p:nvSpPr>
              <p:cNvPr id="104" name="Rectangle 103"/>
              <p:cNvSpPr/>
              <p:nvPr/>
            </p:nvSpPr>
            <p:spPr>
              <a:xfrm>
                <a:off x="6412819" y="2284944"/>
                <a:ext cx="1791378" cy="1825143"/>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5" name="Rectangle 104"/>
              <p:cNvSpPr/>
              <p:nvPr/>
            </p:nvSpPr>
            <p:spPr>
              <a:xfrm>
                <a:off x="6312376" y="2284944"/>
                <a:ext cx="1894255" cy="1697847"/>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33" name="Picture 32"/>
            <p:cNvPicPr>
              <a:picLocks noChangeAspect="1"/>
            </p:cNvPicPr>
            <p:nvPr/>
          </p:nvPicPr>
          <p:blipFill>
            <a:blip r:embed="rId6"/>
            <a:srcRect l="3656" r="1667"/>
            <a:stretch>
              <a:fillRect/>
            </a:stretch>
          </p:blipFill>
          <p:spPr>
            <a:xfrm>
              <a:off x="6680200" y="2209800"/>
              <a:ext cx="2311400" cy="2368550"/>
            </a:xfrm>
            <a:prstGeom prst="rect">
              <a:avLst/>
            </a:prstGeom>
          </p:spPr>
        </p:pic>
      </p:grpSp>
      <p:sp>
        <p:nvSpPr>
          <p:cNvPr id="51" name="TextBox 50"/>
          <p:cNvSpPr txBox="1"/>
          <p:nvPr/>
        </p:nvSpPr>
        <p:spPr>
          <a:xfrm>
            <a:off x="7226300" y="2544108"/>
            <a:ext cx="711200" cy="2923877"/>
          </a:xfrm>
          <a:prstGeom prst="rect">
            <a:avLst/>
          </a:prstGeom>
          <a:noFill/>
        </p:spPr>
        <p:txBody>
          <a:bodyPr wrap="square" rtlCol="0">
            <a:spAutoFit/>
          </a:bodyPr>
          <a:lstStyle/>
          <a:p>
            <a:r>
              <a:rPr lang="en-US" sz="9200" dirty="0" err="1">
                <a:solidFill>
                  <a:srgbClr val="800000"/>
                </a:solidFill>
                <a:latin typeface="Wingdings"/>
                <a:ea typeface="Wingdings"/>
                <a:cs typeface="Wingdings"/>
              </a:rPr>
              <a:t></a:t>
            </a:r>
            <a:endParaRPr lang="en-US" sz="9200" dirty="0">
              <a:solidFill>
                <a:srgbClr val="800000"/>
              </a:solidFill>
            </a:endParaRPr>
          </a:p>
        </p:txBody>
      </p:sp>
      <p:grpSp>
        <p:nvGrpSpPr>
          <p:cNvPr id="7" name="Group 35"/>
          <p:cNvGrpSpPr/>
          <p:nvPr/>
        </p:nvGrpSpPr>
        <p:grpSpPr>
          <a:xfrm>
            <a:off x="3416300" y="2133600"/>
            <a:ext cx="2836577" cy="2758000"/>
            <a:chOff x="3416300" y="2133600"/>
            <a:chExt cx="2836577" cy="2758000"/>
          </a:xfrm>
        </p:grpSpPr>
        <p:grpSp>
          <p:nvGrpSpPr>
            <p:cNvPr id="8" name="Group 4"/>
            <p:cNvGrpSpPr/>
            <p:nvPr/>
          </p:nvGrpSpPr>
          <p:grpSpPr>
            <a:xfrm>
              <a:off x="3416300" y="2159000"/>
              <a:ext cx="2631000" cy="2732600"/>
              <a:chOff x="3775455" y="2284944"/>
              <a:chExt cx="1894255" cy="1825143"/>
            </a:xfrm>
          </p:grpSpPr>
          <p:sp>
            <p:nvSpPr>
              <p:cNvPr id="102" name="Rectangle 101"/>
              <p:cNvSpPr/>
              <p:nvPr/>
            </p:nvSpPr>
            <p:spPr>
              <a:xfrm>
                <a:off x="3875898" y="2284944"/>
                <a:ext cx="1791378" cy="1825143"/>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3" name="Rectangle 102"/>
              <p:cNvSpPr/>
              <p:nvPr/>
            </p:nvSpPr>
            <p:spPr>
              <a:xfrm>
                <a:off x="3775455" y="2284944"/>
                <a:ext cx="1894255" cy="1697847"/>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34" name="Picture 33"/>
            <p:cNvPicPr>
              <a:picLocks noChangeAspect="1"/>
            </p:cNvPicPr>
            <p:nvPr/>
          </p:nvPicPr>
          <p:blipFill>
            <a:blip r:embed="rId7"/>
            <a:stretch>
              <a:fillRect/>
            </a:stretch>
          </p:blipFill>
          <p:spPr>
            <a:xfrm>
              <a:off x="3722471" y="2133600"/>
              <a:ext cx="2530406" cy="2425700"/>
            </a:xfrm>
            <a:prstGeom prst="rect">
              <a:avLst/>
            </a:prstGeom>
          </p:spPr>
        </p:pic>
      </p:grpSp>
      <p:sp>
        <p:nvSpPr>
          <p:cNvPr id="54" name="TextBox 53"/>
          <p:cNvSpPr txBox="1"/>
          <p:nvPr/>
        </p:nvSpPr>
        <p:spPr>
          <a:xfrm>
            <a:off x="4381500" y="2594908"/>
            <a:ext cx="711200" cy="2923877"/>
          </a:xfrm>
          <a:prstGeom prst="rect">
            <a:avLst/>
          </a:prstGeom>
          <a:noFill/>
        </p:spPr>
        <p:txBody>
          <a:bodyPr wrap="square" rtlCol="0">
            <a:spAutoFit/>
          </a:bodyPr>
          <a:lstStyle/>
          <a:p>
            <a:r>
              <a:rPr lang="en-US" sz="9200" dirty="0" err="1">
                <a:solidFill>
                  <a:srgbClr val="008000"/>
                </a:solidFill>
                <a:latin typeface="Wingdings"/>
                <a:ea typeface="Wingdings"/>
                <a:cs typeface="Wingdings"/>
              </a:rPr>
              <a:t></a:t>
            </a:r>
            <a:endParaRPr lang="en-US" sz="9200" dirty="0">
              <a:solidFill>
                <a:srgbClr val="008000"/>
              </a:solidFill>
            </a:endParaRPr>
          </a:p>
        </p:txBody>
      </p:sp>
      <p:grpSp>
        <p:nvGrpSpPr>
          <p:cNvPr id="9" name="Group 37"/>
          <p:cNvGrpSpPr/>
          <p:nvPr/>
        </p:nvGrpSpPr>
        <p:grpSpPr>
          <a:xfrm>
            <a:off x="9242900" y="2145244"/>
            <a:ext cx="2618900" cy="2710356"/>
            <a:chOff x="9242900" y="2145244"/>
            <a:chExt cx="2618900" cy="2710356"/>
          </a:xfrm>
        </p:grpSpPr>
        <p:grpSp>
          <p:nvGrpSpPr>
            <p:cNvPr id="10" name="Group 6"/>
            <p:cNvGrpSpPr/>
            <p:nvPr/>
          </p:nvGrpSpPr>
          <p:grpSpPr>
            <a:xfrm>
              <a:off x="9242900" y="2145244"/>
              <a:ext cx="2610300" cy="2710356"/>
              <a:chOff x="8836500" y="2284944"/>
              <a:chExt cx="1894255" cy="1825143"/>
            </a:xfrm>
          </p:grpSpPr>
          <p:sp>
            <p:nvSpPr>
              <p:cNvPr id="106" name="Rectangle 105"/>
              <p:cNvSpPr/>
              <p:nvPr/>
            </p:nvSpPr>
            <p:spPr>
              <a:xfrm>
                <a:off x="8936943" y="2284944"/>
                <a:ext cx="1791378" cy="1825143"/>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7" name="Rectangle 106"/>
              <p:cNvSpPr/>
              <p:nvPr/>
            </p:nvSpPr>
            <p:spPr>
              <a:xfrm>
                <a:off x="8836500" y="2284944"/>
                <a:ext cx="1894255" cy="1697847"/>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35" name="Picture 34"/>
            <p:cNvPicPr>
              <a:picLocks noChangeAspect="1"/>
            </p:cNvPicPr>
            <p:nvPr/>
          </p:nvPicPr>
          <p:blipFill>
            <a:blip r:embed="rId8"/>
            <a:srcRect l="19505" t="27917" r="34761"/>
            <a:stretch>
              <a:fillRect/>
            </a:stretch>
          </p:blipFill>
          <p:spPr>
            <a:xfrm>
              <a:off x="9436100" y="2159000"/>
              <a:ext cx="2425700" cy="2326686"/>
            </a:xfrm>
            <a:prstGeom prst="rect">
              <a:avLst/>
            </a:prstGeom>
          </p:spPr>
        </p:pic>
      </p:grpSp>
      <p:sp>
        <p:nvSpPr>
          <p:cNvPr id="58" name="TextBox 57"/>
          <p:cNvSpPr txBox="1"/>
          <p:nvPr/>
        </p:nvSpPr>
        <p:spPr>
          <a:xfrm>
            <a:off x="10007600" y="2455209"/>
            <a:ext cx="876300" cy="2923877"/>
          </a:xfrm>
          <a:prstGeom prst="rect">
            <a:avLst/>
          </a:prstGeom>
          <a:noFill/>
        </p:spPr>
        <p:txBody>
          <a:bodyPr wrap="square" rtlCol="0">
            <a:spAutoFit/>
          </a:bodyPr>
          <a:lstStyle/>
          <a:p>
            <a:r>
              <a:rPr lang="en-US" sz="9200" dirty="0" err="1">
                <a:solidFill>
                  <a:srgbClr val="800000"/>
                </a:solidFill>
                <a:latin typeface="Wingdings"/>
                <a:ea typeface="Wingdings"/>
                <a:cs typeface="Wingdings"/>
              </a:rPr>
              <a:t></a:t>
            </a:r>
            <a:endParaRPr lang="en-US" sz="9200" dirty="0">
              <a:solidFill>
                <a:srgbClr val="800000"/>
              </a:solidFill>
            </a:endParaRPr>
          </a:p>
        </p:txBody>
      </p:sp>
    </p:spTree>
    <p:extLst>
      <p:ext uri="{BB962C8B-B14F-4D97-AF65-F5344CB8AC3E}">
        <p14:creationId xmlns:p14="http://schemas.microsoft.com/office/powerpoint/2010/main" val="241321823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900" decel="100000" fill="hold"/>
                                        <p:tgtEl>
                                          <p:spTgt spid="2"/>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1"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770" decel="100000"/>
                                        <p:tgtEl>
                                          <p:spTgt spid="47"/>
                                        </p:tgtEl>
                                      </p:cBhvr>
                                    </p:animEffect>
                                    <p:animScale>
                                      <p:cBhvr>
                                        <p:cTn id="23" dur="770" decel="100000"/>
                                        <p:tgtEl>
                                          <p:spTgt spid="47"/>
                                        </p:tgtEl>
                                      </p:cBhvr>
                                      <p:from x="10000" y="10000"/>
                                      <p:to x="200000" y="450000"/>
                                    </p:animScale>
                                    <p:animScale>
                                      <p:cBhvr>
                                        <p:cTn id="24" dur="1230" accel="100000" fill="hold">
                                          <p:stCondLst>
                                            <p:cond delay="770"/>
                                          </p:stCondLst>
                                        </p:cTn>
                                        <p:tgtEl>
                                          <p:spTgt spid="47"/>
                                        </p:tgtEl>
                                      </p:cBhvr>
                                      <p:from x="200000" y="450000"/>
                                      <p:to x="100000" y="100000"/>
                                    </p:animScale>
                                    <p:set>
                                      <p:cBhvr>
                                        <p:cTn id="25" dur="770" fill="hold"/>
                                        <p:tgtEl>
                                          <p:spTgt spid="47"/>
                                        </p:tgtEl>
                                        <p:attrNameLst>
                                          <p:attrName>ppt_x</p:attrName>
                                        </p:attrNameLst>
                                      </p:cBhvr>
                                      <p:to>
                                        <p:strVal val="(0.5)"/>
                                      </p:to>
                                    </p:set>
                                    <p:anim from="(0.5)" to="(#ppt_x)" calcmode="lin" valueType="num">
                                      <p:cBhvr>
                                        <p:cTn id="26" dur="1230" accel="100000" fill="hold">
                                          <p:stCondLst>
                                            <p:cond delay="770"/>
                                          </p:stCondLst>
                                        </p:cTn>
                                        <p:tgtEl>
                                          <p:spTgt spid="47"/>
                                        </p:tgtEl>
                                        <p:attrNameLst>
                                          <p:attrName>ppt_x</p:attrName>
                                        </p:attrNameLst>
                                      </p:cBhvr>
                                    </p:anim>
                                    <p:set>
                                      <p:cBhvr>
                                        <p:cTn id="27" dur="770" fill="hold"/>
                                        <p:tgtEl>
                                          <p:spTgt spid="47"/>
                                        </p:tgtEl>
                                        <p:attrNameLst>
                                          <p:attrName>ppt_y</p:attrName>
                                        </p:attrNameLst>
                                      </p:cBhvr>
                                      <p:to>
                                        <p:strVal val="(#ppt_y+0.4)"/>
                                      </p:to>
                                    </p:set>
                                    <p:anim from="(#ppt_y+0.4)" to="(#ppt_y)" calcmode="lin" valueType="num">
                                      <p:cBhvr>
                                        <p:cTn id="28" dur="1230" accel="100000" fill="hold">
                                          <p:stCondLst>
                                            <p:cond delay="770"/>
                                          </p:stCondLst>
                                        </p:cTn>
                                        <p:tgtEl>
                                          <p:spTgt spid="47"/>
                                        </p:tgtEl>
                                        <p:attrNameLst>
                                          <p:attrName>ppt_y</p:attrName>
                                        </p:attrNameLst>
                                      </p:cBhvr>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6" presetClass="entr" presetSubtype="42" fill="hold" nodeType="withEffect">
                                  <p:stCondLst>
                                    <p:cond delay="0"/>
                                  </p:stCondLst>
                                  <p:childTnLst>
                                    <p:set>
                                      <p:cBhvr>
                                        <p:cTn id="34" dur="1" fill="hold">
                                          <p:stCondLst>
                                            <p:cond delay="0"/>
                                          </p:stCondLst>
                                        </p:cTn>
                                        <p:tgtEl>
                                          <p:spTgt spid="98"/>
                                        </p:tgtEl>
                                        <p:attrNameLst>
                                          <p:attrName>style.visibility</p:attrName>
                                        </p:attrNameLst>
                                      </p:cBhvr>
                                      <p:to>
                                        <p:strVal val="visible"/>
                                      </p:to>
                                    </p:set>
                                    <p:animEffect transition="in" filter="barn(outHorizontal)">
                                      <p:cBhvr>
                                        <p:cTn id="35" dur="500"/>
                                        <p:tgtEl>
                                          <p:spTgt spid="98"/>
                                        </p:tgtEl>
                                      </p:cBhvr>
                                    </p:animEffect>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1000"/>
                                        <p:tgtEl>
                                          <p:spTgt spid="7"/>
                                        </p:tgtEl>
                                      </p:cBhvr>
                                    </p:animEffect>
                                    <p:anim calcmode="lin" valueType="num">
                                      <p:cBhvr>
                                        <p:cTn id="41" dur="1000" fill="hold"/>
                                        <p:tgtEl>
                                          <p:spTgt spid="7"/>
                                        </p:tgtEl>
                                        <p:attrNameLst>
                                          <p:attrName>ppt_x</p:attrName>
                                        </p:attrNameLst>
                                      </p:cBhvr>
                                      <p:tavLst>
                                        <p:tav tm="0">
                                          <p:val>
                                            <p:strVal val="#ppt_x"/>
                                          </p:val>
                                        </p:tav>
                                        <p:tav tm="100000">
                                          <p:val>
                                            <p:strVal val="#ppt_x"/>
                                          </p:val>
                                        </p:tav>
                                      </p:tavLst>
                                    </p:anim>
                                    <p:anim calcmode="lin" valueType="num">
                                      <p:cBhvr>
                                        <p:cTn id="42" dur="900" decel="100000" fill="hold"/>
                                        <p:tgtEl>
                                          <p:spTgt spid="7"/>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1" presetClass="entr" presetSubtype="0" fill="hold" grpId="0" nodeType="clickEffect">
                                  <p:stCondLst>
                                    <p:cond delay="0"/>
                                  </p:stCondLst>
                                  <p:childTnLst>
                                    <p:set>
                                      <p:cBhvr>
                                        <p:cTn id="47" dur="1" fill="hold">
                                          <p:stCondLst>
                                            <p:cond delay="0"/>
                                          </p:stCondLst>
                                        </p:cTn>
                                        <p:tgtEl>
                                          <p:spTgt spid="54"/>
                                        </p:tgtEl>
                                        <p:attrNameLst>
                                          <p:attrName>style.visibility</p:attrName>
                                        </p:attrNameLst>
                                      </p:cBhvr>
                                      <p:to>
                                        <p:strVal val="visible"/>
                                      </p:to>
                                    </p:set>
                                    <p:animEffect transition="in" filter="fade">
                                      <p:cBhvr>
                                        <p:cTn id="48" dur="770" decel="100000"/>
                                        <p:tgtEl>
                                          <p:spTgt spid="54"/>
                                        </p:tgtEl>
                                      </p:cBhvr>
                                    </p:animEffect>
                                    <p:animScale>
                                      <p:cBhvr>
                                        <p:cTn id="49" dur="770" decel="100000"/>
                                        <p:tgtEl>
                                          <p:spTgt spid="54"/>
                                        </p:tgtEl>
                                      </p:cBhvr>
                                      <p:from x="10000" y="10000"/>
                                      <p:to x="200000" y="450000"/>
                                    </p:animScale>
                                    <p:animScale>
                                      <p:cBhvr>
                                        <p:cTn id="50" dur="1230" accel="100000" fill="hold">
                                          <p:stCondLst>
                                            <p:cond delay="770"/>
                                          </p:stCondLst>
                                        </p:cTn>
                                        <p:tgtEl>
                                          <p:spTgt spid="54"/>
                                        </p:tgtEl>
                                      </p:cBhvr>
                                      <p:from x="200000" y="450000"/>
                                      <p:to x="100000" y="100000"/>
                                    </p:animScale>
                                    <p:set>
                                      <p:cBhvr>
                                        <p:cTn id="51" dur="770" fill="hold"/>
                                        <p:tgtEl>
                                          <p:spTgt spid="54"/>
                                        </p:tgtEl>
                                        <p:attrNameLst>
                                          <p:attrName>ppt_x</p:attrName>
                                        </p:attrNameLst>
                                      </p:cBhvr>
                                      <p:to>
                                        <p:strVal val="(0.5)"/>
                                      </p:to>
                                    </p:set>
                                    <p:anim from="(0.5)" to="(#ppt_x)" calcmode="lin" valueType="num">
                                      <p:cBhvr>
                                        <p:cTn id="52" dur="1230" accel="100000" fill="hold">
                                          <p:stCondLst>
                                            <p:cond delay="770"/>
                                          </p:stCondLst>
                                        </p:cTn>
                                        <p:tgtEl>
                                          <p:spTgt spid="54"/>
                                        </p:tgtEl>
                                        <p:attrNameLst>
                                          <p:attrName>ppt_x</p:attrName>
                                        </p:attrNameLst>
                                      </p:cBhvr>
                                    </p:anim>
                                    <p:set>
                                      <p:cBhvr>
                                        <p:cTn id="53" dur="770" fill="hold"/>
                                        <p:tgtEl>
                                          <p:spTgt spid="54"/>
                                        </p:tgtEl>
                                        <p:attrNameLst>
                                          <p:attrName>ppt_y</p:attrName>
                                        </p:attrNameLst>
                                      </p:cBhvr>
                                      <p:to>
                                        <p:strVal val="(#ppt_y+0.4)"/>
                                      </p:to>
                                    </p:set>
                                    <p:anim from="(#ppt_y+0.4)" to="(#ppt_y)" calcmode="lin" valueType="num">
                                      <p:cBhvr>
                                        <p:cTn id="54" dur="1230" accel="100000" fill="hold">
                                          <p:stCondLst>
                                            <p:cond delay="770"/>
                                          </p:stCondLst>
                                        </p:cTn>
                                        <p:tgtEl>
                                          <p:spTgt spid="54"/>
                                        </p:tgtEl>
                                        <p:attrNameLst>
                                          <p:attrName>ppt_y</p:attrName>
                                        </p:attrNameLst>
                                      </p:cBhvr>
                                    </p:anim>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par>
                                <p:cTn id="59" presetID="16" presetClass="entr" presetSubtype="42" fill="hold" nodeType="withEffect">
                                  <p:stCondLst>
                                    <p:cond delay="0"/>
                                  </p:stCondLst>
                                  <p:childTnLst>
                                    <p:set>
                                      <p:cBhvr>
                                        <p:cTn id="60" dur="1" fill="hold">
                                          <p:stCondLst>
                                            <p:cond delay="0"/>
                                          </p:stCondLst>
                                        </p:cTn>
                                        <p:tgtEl>
                                          <p:spTgt spid="99"/>
                                        </p:tgtEl>
                                        <p:attrNameLst>
                                          <p:attrName>style.visibility</p:attrName>
                                        </p:attrNameLst>
                                      </p:cBhvr>
                                      <p:to>
                                        <p:strVal val="visible"/>
                                      </p:to>
                                    </p:set>
                                    <p:animEffect transition="in" filter="barn(outHorizontal)">
                                      <p:cBhvr>
                                        <p:cTn id="61" dur="500"/>
                                        <p:tgtEl>
                                          <p:spTgt spid="99"/>
                                        </p:tgtEl>
                                      </p:cBhvr>
                                    </p:animEffect>
                                  </p:childTnLst>
                                </p:cTn>
                              </p:par>
                            </p:childTnLst>
                          </p:cTn>
                        </p:par>
                      </p:childTnLst>
                    </p:cTn>
                  </p:par>
                  <p:par>
                    <p:cTn id="62" fill="hold">
                      <p:stCondLst>
                        <p:cond delay="indefinite"/>
                      </p:stCondLst>
                      <p:childTnLst>
                        <p:par>
                          <p:cTn id="63" fill="hold">
                            <p:stCondLst>
                              <p:cond delay="0"/>
                            </p:stCondLst>
                            <p:childTnLst>
                              <p:par>
                                <p:cTn id="64" presetID="37" presetClass="entr" presetSubtype="0" fill="hold" nodeType="click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fade">
                                      <p:cBhvr>
                                        <p:cTn id="66" dur="1000"/>
                                        <p:tgtEl>
                                          <p:spTgt spid="5"/>
                                        </p:tgtEl>
                                      </p:cBhvr>
                                    </p:animEffect>
                                    <p:anim calcmode="lin" valueType="num">
                                      <p:cBhvr>
                                        <p:cTn id="67" dur="1000" fill="hold"/>
                                        <p:tgtEl>
                                          <p:spTgt spid="5"/>
                                        </p:tgtEl>
                                        <p:attrNameLst>
                                          <p:attrName>ppt_x</p:attrName>
                                        </p:attrNameLst>
                                      </p:cBhvr>
                                      <p:tavLst>
                                        <p:tav tm="0">
                                          <p:val>
                                            <p:strVal val="#ppt_x"/>
                                          </p:val>
                                        </p:tav>
                                        <p:tav tm="100000">
                                          <p:val>
                                            <p:strVal val="#ppt_x"/>
                                          </p:val>
                                        </p:tav>
                                      </p:tavLst>
                                    </p:anim>
                                    <p:anim calcmode="lin" valueType="num">
                                      <p:cBhvr>
                                        <p:cTn id="68" dur="900" decel="100000" fill="hold"/>
                                        <p:tgtEl>
                                          <p:spTgt spid="5"/>
                                        </p:tgtEl>
                                        <p:attrNameLst>
                                          <p:attrName>ppt_y</p:attrName>
                                        </p:attrNameLst>
                                      </p:cBhvr>
                                      <p:tavLst>
                                        <p:tav tm="0">
                                          <p:val>
                                            <p:strVal val="#ppt_y+1"/>
                                          </p:val>
                                        </p:tav>
                                        <p:tav tm="100000">
                                          <p:val>
                                            <p:strVal val="#ppt_y-.03"/>
                                          </p:val>
                                        </p:tav>
                                      </p:tavLst>
                                    </p:anim>
                                    <p:anim calcmode="lin" valueType="num">
                                      <p:cBhvr>
                                        <p:cTn id="69"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51" presetClass="entr" presetSubtype="0" fill="hold" grpId="0" nodeType="clickEffect">
                                  <p:stCondLst>
                                    <p:cond delay="0"/>
                                  </p:stCondLst>
                                  <p:childTnLst>
                                    <p:set>
                                      <p:cBhvr>
                                        <p:cTn id="73" dur="1" fill="hold">
                                          <p:stCondLst>
                                            <p:cond delay="0"/>
                                          </p:stCondLst>
                                        </p:cTn>
                                        <p:tgtEl>
                                          <p:spTgt spid="51"/>
                                        </p:tgtEl>
                                        <p:attrNameLst>
                                          <p:attrName>style.visibility</p:attrName>
                                        </p:attrNameLst>
                                      </p:cBhvr>
                                      <p:to>
                                        <p:strVal val="visible"/>
                                      </p:to>
                                    </p:set>
                                    <p:animEffect transition="in" filter="fade">
                                      <p:cBhvr>
                                        <p:cTn id="74" dur="770" decel="100000"/>
                                        <p:tgtEl>
                                          <p:spTgt spid="51"/>
                                        </p:tgtEl>
                                      </p:cBhvr>
                                    </p:animEffect>
                                    <p:animScale>
                                      <p:cBhvr>
                                        <p:cTn id="75" dur="770" decel="100000"/>
                                        <p:tgtEl>
                                          <p:spTgt spid="51"/>
                                        </p:tgtEl>
                                      </p:cBhvr>
                                      <p:from x="10000" y="10000"/>
                                      <p:to x="200000" y="450000"/>
                                    </p:animScale>
                                    <p:animScale>
                                      <p:cBhvr>
                                        <p:cTn id="76" dur="1230" accel="100000" fill="hold">
                                          <p:stCondLst>
                                            <p:cond delay="770"/>
                                          </p:stCondLst>
                                        </p:cTn>
                                        <p:tgtEl>
                                          <p:spTgt spid="51"/>
                                        </p:tgtEl>
                                      </p:cBhvr>
                                      <p:from x="200000" y="450000"/>
                                      <p:to x="100000" y="100000"/>
                                    </p:animScale>
                                    <p:set>
                                      <p:cBhvr>
                                        <p:cTn id="77" dur="770" fill="hold"/>
                                        <p:tgtEl>
                                          <p:spTgt spid="51"/>
                                        </p:tgtEl>
                                        <p:attrNameLst>
                                          <p:attrName>ppt_x</p:attrName>
                                        </p:attrNameLst>
                                      </p:cBhvr>
                                      <p:to>
                                        <p:strVal val="(0.5)"/>
                                      </p:to>
                                    </p:set>
                                    <p:anim from="(0.5)" to="(#ppt_x)" calcmode="lin" valueType="num">
                                      <p:cBhvr>
                                        <p:cTn id="78" dur="1230" accel="100000" fill="hold">
                                          <p:stCondLst>
                                            <p:cond delay="770"/>
                                          </p:stCondLst>
                                        </p:cTn>
                                        <p:tgtEl>
                                          <p:spTgt spid="51"/>
                                        </p:tgtEl>
                                        <p:attrNameLst>
                                          <p:attrName>ppt_x</p:attrName>
                                        </p:attrNameLst>
                                      </p:cBhvr>
                                    </p:anim>
                                    <p:set>
                                      <p:cBhvr>
                                        <p:cTn id="79" dur="770" fill="hold"/>
                                        <p:tgtEl>
                                          <p:spTgt spid="51"/>
                                        </p:tgtEl>
                                        <p:attrNameLst>
                                          <p:attrName>ppt_y</p:attrName>
                                        </p:attrNameLst>
                                      </p:cBhvr>
                                      <p:to>
                                        <p:strVal val="(#ppt_y+0.4)"/>
                                      </p:to>
                                    </p:set>
                                    <p:anim from="(#ppt_y+0.4)" to="(#ppt_y)" calcmode="lin" valueType="num">
                                      <p:cBhvr>
                                        <p:cTn id="80" dur="1230" accel="100000" fill="hold">
                                          <p:stCondLst>
                                            <p:cond delay="770"/>
                                          </p:stCondLst>
                                        </p:cTn>
                                        <p:tgtEl>
                                          <p:spTgt spid="51"/>
                                        </p:tgtEl>
                                        <p:attrNameLst>
                                          <p:attrName>ppt_y</p:attrName>
                                        </p:attrNameLst>
                                      </p:cBhvr>
                                    </p:anim>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3"/>
                                        </p:tgtEl>
                                        <p:attrNameLst>
                                          <p:attrName>style.visibility</p:attrName>
                                        </p:attrNameLst>
                                      </p:cBhvr>
                                      <p:to>
                                        <p:strVal val="visible"/>
                                      </p:to>
                                    </p:set>
                                  </p:childTnLst>
                                </p:cTn>
                              </p:par>
                              <p:par>
                                <p:cTn id="85" presetID="16" presetClass="entr" presetSubtype="42" fill="hold" nodeType="withEffect">
                                  <p:stCondLst>
                                    <p:cond delay="0"/>
                                  </p:stCondLst>
                                  <p:childTnLst>
                                    <p:set>
                                      <p:cBhvr>
                                        <p:cTn id="86" dur="1" fill="hold">
                                          <p:stCondLst>
                                            <p:cond delay="0"/>
                                          </p:stCondLst>
                                        </p:cTn>
                                        <p:tgtEl>
                                          <p:spTgt spid="100"/>
                                        </p:tgtEl>
                                        <p:attrNameLst>
                                          <p:attrName>style.visibility</p:attrName>
                                        </p:attrNameLst>
                                      </p:cBhvr>
                                      <p:to>
                                        <p:strVal val="visible"/>
                                      </p:to>
                                    </p:set>
                                    <p:animEffect transition="in" filter="barn(outHorizontal)">
                                      <p:cBhvr>
                                        <p:cTn id="87" dur="500"/>
                                        <p:tgtEl>
                                          <p:spTgt spid="100"/>
                                        </p:tgtEl>
                                      </p:cBhvr>
                                    </p:animEffect>
                                  </p:childTnLst>
                                </p:cTn>
                              </p:par>
                            </p:childTnLst>
                          </p:cTn>
                        </p:par>
                      </p:childTnLst>
                    </p:cTn>
                  </p:par>
                  <p:par>
                    <p:cTn id="88" fill="hold">
                      <p:stCondLst>
                        <p:cond delay="indefinite"/>
                      </p:stCondLst>
                      <p:childTnLst>
                        <p:par>
                          <p:cTn id="89" fill="hold">
                            <p:stCondLst>
                              <p:cond delay="0"/>
                            </p:stCondLst>
                            <p:childTnLst>
                              <p:par>
                                <p:cTn id="90" presetID="37" presetClass="entr" presetSubtype="0" fill="hold" nodeType="clickEffect">
                                  <p:stCondLst>
                                    <p:cond delay="0"/>
                                  </p:stCondLst>
                                  <p:childTnLst>
                                    <p:set>
                                      <p:cBhvr>
                                        <p:cTn id="91" dur="1" fill="hold">
                                          <p:stCondLst>
                                            <p:cond delay="0"/>
                                          </p:stCondLst>
                                        </p:cTn>
                                        <p:tgtEl>
                                          <p:spTgt spid="9"/>
                                        </p:tgtEl>
                                        <p:attrNameLst>
                                          <p:attrName>style.visibility</p:attrName>
                                        </p:attrNameLst>
                                      </p:cBhvr>
                                      <p:to>
                                        <p:strVal val="visible"/>
                                      </p:to>
                                    </p:set>
                                    <p:animEffect transition="in" filter="fade">
                                      <p:cBhvr>
                                        <p:cTn id="92" dur="1000"/>
                                        <p:tgtEl>
                                          <p:spTgt spid="9"/>
                                        </p:tgtEl>
                                      </p:cBhvr>
                                    </p:animEffect>
                                    <p:anim calcmode="lin" valueType="num">
                                      <p:cBhvr>
                                        <p:cTn id="93" dur="1000" fill="hold"/>
                                        <p:tgtEl>
                                          <p:spTgt spid="9"/>
                                        </p:tgtEl>
                                        <p:attrNameLst>
                                          <p:attrName>ppt_x</p:attrName>
                                        </p:attrNameLst>
                                      </p:cBhvr>
                                      <p:tavLst>
                                        <p:tav tm="0">
                                          <p:val>
                                            <p:strVal val="#ppt_x"/>
                                          </p:val>
                                        </p:tav>
                                        <p:tav tm="100000">
                                          <p:val>
                                            <p:strVal val="#ppt_x"/>
                                          </p:val>
                                        </p:tav>
                                      </p:tavLst>
                                    </p:anim>
                                    <p:anim calcmode="lin" valueType="num">
                                      <p:cBhvr>
                                        <p:cTn id="94" dur="900" decel="100000" fill="hold"/>
                                        <p:tgtEl>
                                          <p:spTgt spid="9"/>
                                        </p:tgtEl>
                                        <p:attrNameLst>
                                          <p:attrName>ppt_y</p:attrName>
                                        </p:attrNameLst>
                                      </p:cBhvr>
                                      <p:tavLst>
                                        <p:tav tm="0">
                                          <p:val>
                                            <p:strVal val="#ppt_y+1"/>
                                          </p:val>
                                        </p:tav>
                                        <p:tav tm="100000">
                                          <p:val>
                                            <p:strVal val="#ppt_y-.03"/>
                                          </p:val>
                                        </p:tav>
                                      </p:tavLst>
                                    </p:anim>
                                    <p:anim calcmode="lin" valueType="num">
                                      <p:cBhvr>
                                        <p:cTn id="95"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51" presetClass="entr" presetSubtype="0" fill="hold" grpId="0" nodeType="clickEffect">
                                  <p:stCondLst>
                                    <p:cond delay="0"/>
                                  </p:stCondLst>
                                  <p:childTnLst>
                                    <p:set>
                                      <p:cBhvr>
                                        <p:cTn id="99" dur="1" fill="hold">
                                          <p:stCondLst>
                                            <p:cond delay="0"/>
                                          </p:stCondLst>
                                        </p:cTn>
                                        <p:tgtEl>
                                          <p:spTgt spid="58"/>
                                        </p:tgtEl>
                                        <p:attrNameLst>
                                          <p:attrName>style.visibility</p:attrName>
                                        </p:attrNameLst>
                                      </p:cBhvr>
                                      <p:to>
                                        <p:strVal val="visible"/>
                                      </p:to>
                                    </p:set>
                                    <p:animEffect transition="in" filter="fade">
                                      <p:cBhvr>
                                        <p:cTn id="100" dur="770" decel="100000"/>
                                        <p:tgtEl>
                                          <p:spTgt spid="58"/>
                                        </p:tgtEl>
                                      </p:cBhvr>
                                    </p:animEffect>
                                    <p:animScale>
                                      <p:cBhvr>
                                        <p:cTn id="101" dur="770" decel="100000"/>
                                        <p:tgtEl>
                                          <p:spTgt spid="58"/>
                                        </p:tgtEl>
                                      </p:cBhvr>
                                      <p:from x="10000" y="10000"/>
                                      <p:to x="200000" y="450000"/>
                                    </p:animScale>
                                    <p:animScale>
                                      <p:cBhvr>
                                        <p:cTn id="102" dur="1230" accel="100000" fill="hold">
                                          <p:stCondLst>
                                            <p:cond delay="770"/>
                                          </p:stCondLst>
                                        </p:cTn>
                                        <p:tgtEl>
                                          <p:spTgt spid="58"/>
                                        </p:tgtEl>
                                      </p:cBhvr>
                                      <p:from x="200000" y="450000"/>
                                      <p:to x="100000" y="100000"/>
                                    </p:animScale>
                                    <p:set>
                                      <p:cBhvr>
                                        <p:cTn id="103" dur="770" fill="hold"/>
                                        <p:tgtEl>
                                          <p:spTgt spid="58"/>
                                        </p:tgtEl>
                                        <p:attrNameLst>
                                          <p:attrName>ppt_x</p:attrName>
                                        </p:attrNameLst>
                                      </p:cBhvr>
                                      <p:to>
                                        <p:strVal val="(0.5)"/>
                                      </p:to>
                                    </p:set>
                                    <p:anim from="(0.5)" to="(#ppt_x)" calcmode="lin" valueType="num">
                                      <p:cBhvr>
                                        <p:cTn id="104" dur="1230" accel="100000" fill="hold">
                                          <p:stCondLst>
                                            <p:cond delay="770"/>
                                          </p:stCondLst>
                                        </p:cTn>
                                        <p:tgtEl>
                                          <p:spTgt spid="58"/>
                                        </p:tgtEl>
                                        <p:attrNameLst>
                                          <p:attrName>ppt_x</p:attrName>
                                        </p:attrNameLst>
                                      </p:cBhvr>
                                    </p:anim>
                                    <p:set>
                                      <p:cBhvr>
                                        <p:cTn id="105" dur="770" fill="hold"/>
                                        <p:tgtEl>
                                          <p:spTgt spid="58"/>
                                        </p:tgtEl>
                                        <p:attrNameLst>
                                          <p:attrName>ppt_y</p:attrName>
                                        </p:attrNameLst>
                                      </p:cBhvr>
                                      <p:to>
                                        <p:strVal val="(#ppt_y+0.4)"/>
                                      </p:to>
                                    </p:set>
                                    <p:anim from="(#ppt_y+0.4)" to="(#ppt_y)" calcmode="lin" valueType="num">
                                      <p:cBhvr>
                                        <p:cTn id="106" dur="1230" accel="100000" fill="hold">
                                          <p:stCondLst>
                                            <p:cond delay="770"/>
                                          </p:stCondLst>
                                        </p:cTn>
                                        <p:tgtEl>
                                          <p:spTgt spid="58"/>
                                        </p:tgtEl>
                                        <p:attrNameLst>
                                          <p:attrName>ppt_y</p:attrName>
                                        </p:attrNameLst>
                                      </p:cBhvr>
                                    </p:anim>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50" grpId="0"/>
      <p:bldP spid="53" grpId="0"/>
      <p:bldP spid="59" grpId="0"/>
      <p:bldP spid="47" grpId="0"/>
      <p:bldP spid="51" grpId="0"/>
      <p:bldP spid="54" grpId="0"/>
      <p:bldP spid="5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79949" y="680759"/>
            <a:ext cx="4432223" cy="830997"/>
          </a:xfrm>
          <a:prstGeom prst="rect">
            <a:avLst/>
          </a:prstGeom>
          <a:noFill/>
        </p:spPr>
        <p:txBody>
          <a:bodyPr wrap="none" rtlCol="0">
            <a:spAutoFit/>
          </a:bodyPr>
          <a:lstStyle/>
          <a:p>
            <a:pPr algn="ctr"/>
            <a:r>
              <a:rPr lang="id-ID" sz="4800" cap="all" dirty="0">
                <a:solidFill>
                  <a:srgbClr val="44546A"/>
                </a:solidFill>
                <a:latin typeface="+mj-lt"/>
              </a:rPr>
              <a:t>Metal Planks</a:t>
            </a:r>
            <a:endParaRPr lang="en-US" sz="4800" cap="all" dirty="0">
              <a:solidFill>
                <a:srgbClr val="44546A"/>
              </a:solidFill>
              <a:latin typeface="+mj-lt"/>
            </a:endParaRPr>
          </a:p>
        </p:txBody>
      </p:sp>
      <p:grpSp>
        <p:nvGrpSpPr>
          <p:cNvPr id="2" name="Group 54"/>
          <p:cNvGrpSpPr/>
          <p:nvPr/>
        </p:nvGrpSpPr>
        <p:grpSpPr>
          <a:xfrm rot="18900000">
            <a:off x="2988931" y="3212391"/>
            <a:ext cx="819174" cy="816259"/>
            <a:chOff x="-15875" y="-1587"/>
            <a:chExt cx="4014788" cy="4000501"/>
          </a:xfrm>
          <a:solidFill>
            <a:schemeClr val="bg1"/>
          </a:solidFill>
        </p:grpSpPr>
        <p:sp>
          <p:nvSpPr>
            <p:cNvPr id="56" name="Freeform 5"/>
            <p:cNvSpPr>
              <a:spLocks noEditPoints="1"/>
            </p:cNvSpPr>
            <p:nvPr/>
          </p:nvSpPr>
          <p:spPr bwMode="auto">
            <a:xfrm>
              <a:off x="-15875" y="374651"/>
              <a:ext cx="3657600" cy="3624263"/>
            </a:xfrm>
            <a:custGeom>
              <a:avLst/>
              <a:gdLst>
                <a:gd name="T0" fmla="*/ 692 w 973"/>
                <a:gd name="T1" fmla="*/ 24 h 964"/>
                <a:gd name="T2" fmla="*/ 633 w 973"/>
                <a:gd name="T3" fmla="*/ 0 h 964"/>
                <a:gd name="T4" fmla="*/ 574 w 973"/>
                <a:gd name="T5" fmla="*/ 24 h 964"/>
                <a:gd name="T6" fmla="*/ 527 w 973"/>
                <a:gd name="T7" fmla="*/ 71 h 964"/>
                <a:gd name="T8" fmla="*/ 503 w 973"/>
                <a:gd name="T9" fmla="*/ 130 h 964"/>
                <a:gd name="T10" fmla="*/ 515 w 973"/>
                <a:gd name="T11" fmla="*/ 174 h 964"/>
                <a:gd name="T12" fmla="*/ 64 w 973"/>
                <a:gd name="T13" fmla="*/ 354 h 964"/>
                <a:gd name="T14" fmla="*/ 6 w 973"/>
                <a:gd name="T15" fmla="*/ 427 h 964"/>
                <a:gd name="T16" fmla="*/ 33 w 973"/>
                <a:gd name="T17" fmla="*/ 517 h 964"/>
                <a:gd name="T18" fmla="*/ 456 w 973"/>
                <a:gd name="T19" fmla="*/ 935 h 964"/>
                <a:gd name="T20" fmla="*/ 524 w 973"/>
                <a:gd name="T21" fmla="*/ 964 h 964"/>
                <a:gd name="T22" fmla="*/ 527 w 973"/>
                <a:gd name="T23" fmla="*/ 964 h 964"/>
                <a:gd name="T24" fmla="*/ 547 w 973"/>
                <a:gd name="T25" fmla="*/ 962 h 964"/>
                <a:gd name="T26" fmla="*/ 620 w 973"/>
                <a:gd name="T27" fmla="*/ 901 h 964"/>
                <a:gd name="T28" fmla="*/ 797 w 973"/>
                <a:gd name="T29" fmla="*/ 456 h 964"/>
                <a:gd name="T30" fmla="*/ 843 w 973"/>
                <a:gd name="T31" fmla="*/ 470 h 964"/>
                <a:gd name="T32" fmla="*/ 902 w 973"/>
                <a:gd name="T33" fmla="*/ 446 h 964"/>
                <a:gd name="T34" fmla="*/ 948 w 973"/>
                <a:gd name="T35" fmla="*/ 399 h 964"/>
                <a:gd name="T36" fmla="*/ 973 w 973"/>
                <a:gd name="T37" fmla="*/ 340 h 964"/>
                <a:gd name="T38" fmla="*/ 949 w 973"/>
                <a:gd name="T39" fmla="*/ 281 h 964"/>
                <a:gd name="T40" fmla="*/ 692 w 973"/>
                <a:gd name="T41" fmla="*/ 24 h 964"/>
                <a:gd name="T42" fmla="*/ 558 w 973"/>
                <a:gd name="T43" fmla="*/ 876 h 964"/>
                <a:gd name="T44" fmla="*/ 534 w 973"/>
                <a:gd name="T45" fmla="*/ 897 h 964"/>
                <a:gd name="T46" fmla="*/ 526 w 973"/>
                <a:gd name="T47" fmla="*/ 898 h 964"/>
                <a:gd name="T48" fmla="*/ 503 w 973"/>
                <a:gd name="T49" fmla="*/ 888 h 964"/>
                <a:gd name="T50" fmla="*/ 80 w 973"/>
                <a:gd name="T51" fmla="*/ 469 h 964"/>
                <a:gd name="T52" fmla="*/ 71 w 973"/>
                <a:gd name="T53" fmla="*/ 440 h 964"/>
                <a:gd name="T54" fmla="*/ 90 w 973"/>
                <a:gd name="T55" fmla="*/ 415 h 964"/>
                <a:gd name="T56" fmla="*/ 297 w 973"/>
                <a:gd name="T57" fmla="*/ 332 h 964"/>
                <a:gd name="T58" fmla="*/ 715 w 973"/>
                <a:gd name="T59" fmla="*/ 483 h 964"/>
                <a:gd name="T60" fmla="*/ 558 w 973"/>
                <a:gd name="T61" fmla="*/ 876 h 964"/>
                <a:gd name="T62" fmla="*/ 901 w 973"/>
                <a:gd name="T63" fmla="*/ 352 h 964"/>
                <a:gd name="T64" fmla="*/ 855 w 973"/>
                <a:gd name="T65" fmla="*/ 399 h 964"/>
                <a:gd name="T66" fmla="*/ 831 w 973"/>
                <a:gd name="T67" fmla="*/ 399 h 964"/>
                <a:gd name="T68" fmla="*/ 772 w 973"/>
                <a:gd name="T69" fmla="*/ 340 h 964"/>
                <a:gd name="T70" fmla="*/ 725 w 973"/>
                <a:gd name="T71" fmla="*/ 459 h 964"/>
                <a:gd name="T72" fmla="*/ 729 w 973"/>
                <a:gd name="T73" fmla="*/ 449 h 964"/>
                <a:gd name="T74" fmla="*/ 435 w 973"/>
                <a:gd name="T75" fmla="*/ 325 h 964"/>
                <a:gd name="T76" fmla="*/ 349 w 973"/>
                <a:gd name="T77" fmla="*/ 312 h 964"/>
                <a:gd name="T78" fmla="*/ 631 w 973"/>
                <a:gd name="T79" fmla="*/ 199 h 964"/>
                <a:gd name="T80" fmla="*/ 574 w 973"/>
                <a:gd name="T81" fmla="*/ 142 h 964"/>
                <a:gd name="T82" fmla="*/ 574 w 973"/>
                <a:gd name="T83" fmla="*/ 118 h 964"/>
                <a:gd name="T84" fmla="*/ 621 w 973"/>
                <a:gd name="T85" fmla="*/ 71 h 964"/>
                <a:gd name="T86" fmla="*/ 645 w 973"/>
                <a:gd name="T87" fmla="*/ 71 h 964"/>
                <a:gd name="T88" fmla="*/ 901 w 973"/>
                <a:gd name="T89" fmla="*/ 328 h 964"/>
                <a:gd name="T90" fmla="*/ 901 w 973"/>
                <a:gd name="T91" fmla="*/ 352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73" h="964">
                  <a:moveTo>
                    <a:pt x="692" y="24"/>
                  </a:moveTo>
                  <a:cubicBezTo>
                    <a:pt x="676" y="8"/>
                    <a:pt x="655" y="0"/>
                    <a:pt x="633" y="0"/>
                  </a:cubicBezTo>
                  <a:cubicBezTo>
                    <a:pt x="611" y="0"/>
                    <a:pt x="590" y="8"/>
                    <a:pt x="574" y="24"/>
                  </a:cubicBezTo>
                  <a:cubicBezTo>
                    <a:pt x="527" y="71"/>
                    <a:pt x="527" y="71"/>
                    <a:pt x="527" y="71"/>
                  </a:cubicBezTo>
                  <a:cubicBezTo>
                    <a:pt x="511" y="87"/>
                    <a:pt x="503" y="108"/>
                    <a:pt x="503" y="130"/>
                  </a:cubicBezTo>
                  <a:cubicBezTo>
                    <a:pt x="503" y="146"/>
                    <a:pt x="507" y="161"/>
                    <a:pt x="515" y="174"/>
                  </a:cubicBezTo>
                  <a:cubicBezTo>
                    <a:pt x="64" y="354"/>
                    <a:pt x="64" y="354"/>
                    <a:pt x="64" y="354"/>
                  </a:cubicBezTo>
                  <a:cubicBezTo>
                    <a:pt x="33" y="368"/>
                    <a:pt x="12" y="395"/>
                    <a:pt x="6" y="427"/>
                  </a:cubicBezTo>
                  <a:cubicBezTo>
                    <a:pt x="0" y="460"/>
                    <a:pt x="10" y="493"/>
                    <a:pt x="33" y="517"/>
                  </a:cubicBezTo>
                  <a:cubicBezTo>
                    <a:pt x="456" y="935"/>
                    <a:pt x="456" y="935"/>
                    <a:pt x="456" y="935"/>
                  </a:cubicBezTo>
                  <a:cubicBezTo>
                    <a:pt x="475" y="953"/>
                    <a:pt x="499" y="963"/>
                    <a:pt x="524" y="964"/>
                  </a:cubicBezTo>
                  <a:cubicBezTo>
                    <a:pt x="525" y="964"/>
                    <a:pt x="526" y="964"/>
                    <a:pt x="527" y="964"/>
                  </a:cubicBezTo>
                  <a:cubicBezTo>
                    <a:pt x="534" y="964"/>
                    <a:pt x="540" y="963"/>
                    <a:pt x="547" y="962"/>
                  </a:cubicBezTo>
                  <a:cubicBezTo>
                    <a:pt x="580" y="955"/>
                    <a:pt x="607" y="932"/>
                    <a:pt x="620" y="901"/>
                  </a:cubicBezTo>
                  <a:cubicBezTo>
                    <a:pt x="797" y="456"/>
                    <a:pt x="797" y="456"/>
                    <a:pt x="797" y="456"/>
                  </a:cubicBezTo>
                  <a:cubicBezTo>
                    <a:pt x="811" y="465"/>
                    <a:pt x="826" y="470"/>
                    <a:pt x="843" y="470"/>
                  </a:cubicBezTo>
                  <a:cubicBezTo>
                    <a:pt x="865" y="470"/>
                    <a:pt x="886" y="461"/>
                    <a:pt x="902" y="446"/>
                  </a:cubicBezTo>
                  <a:cubicBezTo>
                    <a:pt x="948" y="399"/>
                    <a:pt x="948" y="399"/>
                    <a:pt x="948" y="399"/>
                  </a:cubicBezTo>
                  <a:cubicBezTo>
                    <a:pt x="964" y="383"/>
                    <a:pt x="973" y="362"/>
                    <a:pt x="973" y="340"/>
                  </a:cubicBezTo>
                  <a:cubicBezTo>
                    <a:pt x="973" y="317"/>
                    <a:pt x="964" y="297"/>
                    <a:pt x="949" y="281"/>
                  </a:cubicBezTo>
                  <a:lnTo>
                    <a:pt x="692" y="24"/>
                  </a:lnTo>
                  <a:close/>
                  <a:moveTo>
                    <a:pt x="558" y="876"/>
                  </a:moveTo>
                  <a:cubicBezTo>
                    <a:pt x="554" y="887"/>
                    <a:pt x="545" y="895"/>
                    <a:pt x="534" y="897"/>
                  </a:cubicBezTo>
                  <a:cubicBezTo>
                    <a:pt x="531" y="897"/>
                    <a:pt x="529" y="898"/>
                    <a:pt x="526" y="898"/>
                  </a:cubicBezTo>
                  <a:cubicBezTo>
                    <a:pt x="518" y="897"/>
                    <a:pt x="510" y="894"/>
                    <a:pt x="503" y="888"/>
                  </a:cubicBezTo>
                  <a:cubicBezTo>
                    <a:pt x="80" y="469"/>
                    <a:pt x="80" y="469"/>
                    <a:pt x="80" y="469"/>
                  </a:cubicBezTo>
                  <a:cubicBezTo>
                    <a:pt x="72" y="461"/>
                    <a:pt x="69" y="450"/>
                    <a:pt x="71" y="440"/>
                  </a:cubicBezTo>
                  <a:cubicBezTo>
                    <a:pt x="73" y="429"/>
                    <a:pt x="80" y="420"/>
                    <a:pt x="90" y="415"/>
                  </a:cubicBezTo>
                  <a:cubicBezTo>
                    <a:pt x="297" y="332"/>
                    <a:pt x="297" y="332"/>
                    <a:pt x="297" y="332"/>
                  </a:cubicBezTo>
                  <a:cubicBezTo>
                    <a:pt x="436" y="379"/>
                    <a:pt x="576" y="334"/>
                    <a:pt x="715" y="483"/>
                  </a:cubicBezTo>
                  <a:lnTo>
                    <a:pt x="558" y="876"/>
                  </a:lnTo>
                  <a:close/>
                  <a:moveTo>
                    <a:pt x="901" y="352"/>
                  </a:moveTo>
                  <a:cubicBezTo>
                    <a:pt x="855" y="399"/>
                    <a:pt x="855" y="399"/>
                    <a:pt x="855" y="399"/>
                  </a:cubicBezTo>
                  <a:cubicBezTo>
                    <a:pt x="848" y="405"/>
                    <a:pt x="837" y="405"/>
                    <a:pt x="831" y="399"/>
                  </a:cubicBezTo>
                  <a:cubicBezTo>
                    <a:pt x="772" y="340"/>
                    <a:pt x="772" y="340"/>
                    <a:pt x="772" y="340"/>
                  </a:cubicBezTo>
                  <a:cubicBezTo>
                    <a:pt x="725" y="459"/>
                    <a:pt x="725" y="459"/>
                    <a:pt x="725" y="459"/>
                  </a:cubicBezTo>
                  <a:cubicBezTo>
                    <a:pt x="729" y="449"/>
                    <a:pt x="729" y="449"/>
                    <a:pt x="729" y="449"/>
                  </a:cubicBezTo>
                  <a:cubicBezTo>
                    <a:pt x="628" y="349"/>
                    <a:pt x="527" y="337"/>
                    <a:pt x="435" y="325"/>
                  </a:cubicBezTo>
                  <a:cubicBezTo>
                    <a:pt x="406" y="322"/>
                    <a:pt x="377" y="318"/>
                    <a:pt x="349" y="312"/>
                  </a:cubicBezTo>
                  <a:cubicBezTo>
                    <a:pt x="631" y="199"/>
                    <a:pt x="631" y="199"/>
                    <a:pt x="631" y="199"/>
                  </a:cubicBezTo>
                  <a:cubicBezTo>
                    <a:pt x="574" y="142"/>
                    <a:pt x="574" y="142"/>
                    <a:pt x="574" y="142"/>
                  </a:cubicBezTo>
                  <a:cubicBezTo>
                    <a:pt x="568" y="135"/>
                    <a:pt x="568" y="125"/>
                    <a:pt x="574" y="118"/>
                  </a:cubicBezTo>
                  <a:cubicBezTo>
                    <a:pt x="621" y="71"/>
                    <a:pt x="621" y="71"/>
                    <a:pt x="621" y="71"/>
                  </a:cubicBezTo>
                  <a:cubicBezTo>
                    <a:pt x="628" y="65"/>
                    <a:pt x="638" y="65"/>
                    <a:pt x="645" y="71"/>
                  </a:cubicBezTo>
                  <a:cubicBezTo>
                    <a:pt x="901" y="328"/>
                    <a:pt x="901" y="328"/>
                    <a:pt x="901" y="328"/>
                  </a:cubicBezTo>
                  <a:cubicBezTo>
                    <a:pt x="908" y="335"/>
                    <a:pt x="908" y="345"/>
                    <a:pt x="901" y="352"/>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7" name="Freeform 6"/>
            <p:cNvSpPr>
              <a:spLocks noEditPoints="1"/>
            </p:cNvSpPr>
            <p:nvPr/>
          </p:nvSpPr>
          <p:spPr bwMode="auto">
            <a:xfrm>
              <a:off x="1751013" y="1998663"/>
              <a:ext cx="623888" cy="623888"/>
            </a:xfrm>
            <a:custGeom>
              <a:avLst/>
              <a:gdLst>
                <a:gd name="T0" fmla="*/ 83 w 166"/>
                <a:gd name="T1" fmla="*/ 166 h 166"/>
                <a:gd name="T2" fmla="*/ 166 w 166"/>
                <a:gd name="T3" fmla="*/ 83 h 166"/>
                <a:gd name="T4" fmla="*/ 83 w 166"/>
                <a:gd name="T5" fmla="*/ 0 h 166"/>
                <a:gd name="T6" fmla="*/ 0 w 166"/>
                <a:gd name="T7" fmla="*/ 83 h 166"/>
                <a:gd name="T8" fmla="*/ 83 w 166"/>
                <a:gd name="T9" fmla="*/ 166 h 166"/>
                <a:gd name="T10" fmla="*/ 83 w 166"/>
                <a:gd name="T11" fmla="*/ 33 h 166"/>
                <a:gd name="T12" fmla="*/ 133 w 166"/>
                <a:gd name="T13" fmla="*/ 83 h 166"/>
                <a:gd name="T14" fmla="*/ 83 w 166"/>
                <a:gd name="T15" fmla="*/ 133 h 166"/>
                <a:gd name="T16" fmla="*/ 33 w 166"/>
                <a:gd name="T17" fmla="*/ 83 h 166"/>
                <a:gd name="T18" fmla="*/ 83 w 166"/>
                <a:gd name="T19" fmla="*/ 3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6" h="166">
                  <a:moveTo>
                    <a:pt x="83" y="166"/>
                  </a:moveTo>
                  <a:cubicBezTo>
                    <a:pt x="128" y="166"/>
                    <a:pt x="166" y="129"/>
                    <a:pt x="166" y="83"/>
                  </a:cubicBezTo>
                  <a:cubicBezTo>
                    <a:pt x="166" y="37"/>
                    <a:pt x="128" y="0"/>
                    <a:pt x="83" y="0"/>
                  </a:cubicBezTo>
                  <a:cubicBezTo>
                    <a:pt x="37" y="0"/>
                    <a:pt x="0" y="37"/>
                    <a:pt x="0" y="83"/>
                  </a:cubicBezTo>
                  <a:cubicBezTo>
                    <a:pt x="0" y="129"/>
                    <a:pt x="37" y="166"/>
                    <a:pt x="83" y="166"/>
                  </a:cubicBezTo>
                  <a:close/>
                  <a:moveTo>
                    <a:pt x="83" y="33"/>
                  </a:moveTo>
                  <a:cubicBezTo>
                    <a:pt x="110" y="33"/>
                    <a:pt x="133" y="56"/>
                    <a:pt x="133" y="83"/>
                  </a:cubicBezTo>
                  <a:cubicBezTo>
                    <a:pt x="133" y="111"/>
                    <a:pt x="110" y="133"/>
                    <a:pt x="83" y="133"/>
                  </a:cubicBezTo>
                  <a:cubicBezTo>
                    <a:pt x="55" y="133"/>
                    <a:pt x="33" y="111"/>
                    <a:pt x="33" y="83"/>
                  </a:cubicBezTo>
                  <a:cubicBezTo>
                    <a:pt x="33" y="56"/>
                    <a:pt x="55" y="33"/>
                    <a:pt x="83" y="33"/>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8" name="Freeform 7"/>
            <p:cNvSpPr>
              <a:spLocks noEditPoints="1"/>
            </p:cNvSpPr>
            <p:nvPr/>
          </p:nvSpPr>
          <p:spPr bwMode="auto">
            <a:xfrm>
              <a:off x="3375025" y="-1587"/>
              <a:ext cx="623888" cy="623888"/>
            </a:xfrm>
            <a:custGeom>
              <a:avLst/>
              <a:gdLst>
                <a:gd name="T0" fmla="*/ 83 w 166"/>
                <a:gd name="T1" fmla="*/ 0 h 166"/>
                <a:gd name="T2" fmla="*/ 0 w 166"/>
                <a:gd name="T3" fmla="*/ 83 h 166"/>
                <a:gd name="T4" fmla="*/ 83 w 166"/>
                <a:gd name="T5" fmla="*/ 166 h 166"/>
                <a:gd name="T6" fmla="*/ 166 w 166"/>
                <a:gd name="T7" fmla="*/ 83 h 166"/>
                <a:gd name="T8" fmla="*/ 83 w 166"/>
                <a:gd name="T9" fmla="*/ 0 h 166"/>
                <a:gd name="T10" fmla="*/ 83 w 166"/>
                <a:gd name="T11" fmla="*/ 133 h 166"/>
                <a:gd name="T12" fmla="*/ 33 w 166"/>
                <a:gd name="T13" fmla="*/ 83 h 166"/>
                <a:gd name="T14" fmla="*/ 83 w 166"/>
                <a:gd name="T15" fmla="*/ 33 h 166"/>
                <a:gd name="T16" fmla="*/ 133 w 166"/>
                <a:gd name="T17" fmla="*/ 83 h 166"/>
                <a:gd name="T18" fmla="*/ 83 w 166"/>
                <a:gd name="T19" fmla="*/ 13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6" h="166">
                  <a:moveTo>
                    <a:pt x="83" y="0"/>
                  </a:moveTo>
                  <a:cubicBezTo>
                    <a:pt x="37" y="0"/>
                    <a:pt x="0" y="37"/>
                    <a:pt x="0" y="83"/>
                  </a:cubicBezTo>
                  <a:cubicBezTo>
                    <a:pt x="0" y="129"/>
                    <a:pt x="37" y="166"/>
                    <a:pt x="83" y="166"/>
                  </a:cubicBezTo>
                  <a:cubicBezTo>
                    <a:pt x="129" y="166"/>
                    <a:pt x="166" y="129"/>
                    <a:pt x="166" y="83"/>
                  </a:cubicBezTo>
                  <a:cubicBezTo>
                    <a:pt x="166" y="37"/>
                    <a:pt x="129" y="0"/>
                    <a:pt x="83" y="0"/>
                  </a:cubicBezTo>
                  <a:close/>
                  <a:moveTo>
                    <a:pt x="83" y="133"/>
                  </a:moveTo>
                  <a:cubicBezTo>
                    <a:pt x="55" y="133"/>
                    <a:pt x="33" y="111"/>
                    <a:pt x="33" y="83"/>
                  </a:cubicBezTo>
                  <a:cubicBezTo>
                    <a:pt x="33" y="56"/>
                    <a:pt x="55" y="33"/>
                    <a:pt x="83" y="33"/>
                  </a:cubicBezTo>
                  <a:cubicBezTo>
                    <a:pt x="110" y="33"/>
                    <a:pt x="133" y="56"/>
                    <a:pt x="133" y="83"/>
                  </a:cubicBezTo>
                  <a:cubicBezTo>
                    <a:pt x="133" y="111"/>
                    <a:pt x="110" y="133"/>
                    <a:pt x="83" y="133"/>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9" name="Freeform 8"/>
            <p:cNvSpPr>
              <a:spLocks noEditPoints="1"/>
            </p:cNvSpPr>
            <p:nvPr/>
          </p:nvSpPr>
          <p:spPr bwMode="auto">
            <a:xfrm>
              <a:off x="1000125" y="1874838"/>
              <a:ext cx="500063" cy="500063"/>
            </a:xfrm>
            <a:custGeom>
              <a:avLst/>
              <a:gdLst>
                <a:gd name="T0" fmla="*/ 0 w 133"/>
                <a:gd name="T1" fmla="*/ 66 h 133"/>
                <a:gd name="T2" fmla="*/ 67 w 133"/>
                <a:gd name="T3" fmla="*/ 133 h 133"/>
                <a:gd name="T4" fmla="*/ 133 w 133"/>
                <a:gd name="T5" fmla="*/ 66 h 133"/>
                <a:gd name="T6" fmla="*/ 67 w 133"/>
                <a:gd name="T7" fmla="*/ 0 h 133"/>
                <a:gd name="T8" fmla="*/ 0 w 133"/>
                <a:gd name="T9" fmla="*/ 66 h 133"/>
                <a:gd name="T10" fmla="*/ 67 w 133"/>
                <a:gd name="T11" fmla="*/ 33 h 133"/>
                <a:gd name="T12" fmla="*/ 100 w 133"/>
                <a:gd name="T13" fmla="*/ 66 h 133"/>
                <a:gd name="T14" fmla="*/ 67 w 133"/>
                <a:gd name="T15" fmla="*/ 100 h 133"/>
                <a:gd name="T16" fmla="*/ 33 w 133"/>
                <a:gd name="T17" fmla="*/ 66 h 133"/>
                <a:gd name="T18" fmla="*/ 67 w 133"/>
                <a:gd name="T19" fmla="*/ 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133">
                  <a:moveTo>
                    <a:pt x="0" y="66"/>
                  </a:moveTo>
                  <a:cubicBezTo>
                    <a:pt x="0" y="103"/>
                    <a:pt x="30" y="133"/>
                    <a:pt x="67" y="133"/>
                  </a:cubicBezTo>
                  <a:cubicBezTo>
                    <a:pt x="103" y="133"/>
                    <a:pt x="133" y="103"/>
                    <a:pt x="133" y="66"/>
                  </a:cubicBezTo>
                  <a:cubicBezTo>
                    <a:pt x="133" y="30"/>
                    <a:pt x="103" y="0"/>
                    <a:pt x="67" y="0"/>
                  </a:cubicBezTo>
                  <a:cubicBezTo>
                    <a:pt x="30" y="0"/>
                    <a:pt x="0" y="30"/>
                    <a:pt x="0" y="66"/>
                  </a:cubicBezTo>
                  <a:close/>
                  <a:moveTo>
                    <a:pt x="67" y="33"/>
                  </a:moveTo>
                  <a:cubicBezTo>
                    <a:pt x="85" y="33"/>
                    <a:pt x="100" y="48"/>
                    <a:pt x="100" y="66"/>
                  </a:cubicBezTo>
                  <a:cubicBezTo>
                    <a:pt x="100" y="85"/>
                    <a:pt x="85" y="100"/>
                    <a:pt x="67" y="100"/>
                  </a:cubicBezTo>
                  <a:cubicBezTo>
                    <a:pt x="48" y="100"/>
                    <a:pt x="33" y="85"/>
                    <a:pt x="33" y="66"/>
                  </a:cubicBezTo>
                  <a:cubicBezTo>
                    <a:pt x="33" y="48"/>
                    <a:pt x="48" y="33"/>
                    <a:pt x="67" y="33"/>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0" name="Oval 9"/>
            <p:cNvSpPr>
              <a:spLocks noChangeArrowheads="1"/>
            </p:cNvSpPr>
            <p:nvPr/>
          </p:nvSpPr>
          <p:spPr bwMode="auto">
            <a:xfrm>
              <a:off x="1500188" y="2751138"/>
              <a:ext cx="250825" cy="247650"/>
            </a:xfrm>
            <a:prstGeom prst="ellipse">
              <a:avLst/>
            </a:pr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1" name="Oval 10"/>
            <p:cNvSpPr>
              <a:spLocks noChangeArrowheads="1"/>
            </p:cNvSpPr>
            <p:nvPr/>
          </p:nvSpPr>
          <p:spPr bwMode="auto">
            <a:xfrm>
              <a:off x="3498850" y="874713"/>
              <a:ext cx="252413" cy="247650"/>
            </a:xfrm>
            <a:prstGeom prst="ellipse">
              <a:avLst/>
            </a:pr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4" name="Group 61"/>
          <p:cNvGrpSpPr/>
          <p:nvPr/>
        </p:nvGrpSpPr>
        <p:grpSpPr>
          <a:xfrm>
            <a:off x="4867111" y="3282666"/>
            <a:ext cx="692096" cy="650875"/>
            <a:chOff x="-1587" y="-3175"/>
            <a:chExt cx="506412" cy="476250"/>
          </a:xfrm>
          <a:solidFill>
            <a:schemeClr val="bg1"/>
          </a:solidFill>
        </p:grpSpPr>
        <p:sp>
          <p:nvSpPr>
            <p:cNvPr id="63" name="Oval 14"/>
            <p:cNvSpPr>
              <a:spLocks noChangeArrowheads="1"/>
            </p:cNvSpPr>
            <p:nvPr/>
          </p:nvSpPr>
          <p:spPr bwMode="auto">
            <a:xfrm>
              <a:off x="244475" y="257175"/>
              <a:ext cx="60325" cy="61913"/>
            </a:xfrm>
            <a:prstGeom prst="ellipse">
              <a:avLst/>
            </a:pr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4" name="Freeform 15"/>
            <p:cNvSpPr>
              <a:spLocks noEditPoints="1"/>
            </p:cNvSpPr>
            <p:nvPr/>
          </p:nvSpPr>
          <p:spPr bwMode="auto">
            <a:xfrm>
              <a:off x="-1587" y="-3175"/>
              <a:ext cx="506412" cy="476250"/>
            </a:xfrm>
            <a:custGeom>
              <a:avLst/>
              <a:gdLst>
                <a:gd name="T0" fmla="*/ 116 w 132"/>
                <a:gd name="T1" fmla="*/ 48 h 124"/>
                <a:gd name="T2" fmla="*/ 116 w 132"/>
                <a:gd name="T3" fmla="*/ 22 h 124"/>
                <a:gd name="T4" fmla="*/ 104 w 132"/>
                <a:gd name="T5" fmla="*/ 0 h 124"/>
                <a:gd name="T6" fmla="*/ 22 w 132"/>
                <a:gd name="T7" fmla="*/ 0 h 124"/>
                <a:gd name="T8" fmla="*/ 0 w 132"/>
                <a:gd name="T9" fmla="*/ 102 h 124"/>
                <a:gd name="T10" fmla="*/ 94 w 132"/>
                <a:gd name="T11" fmla="*/ 124 h 124"/>
                <a:gd name="T12" fmla="*/ 116 w 132"/>
                <a:gd name="T13" fmla="*/ 96 h 124"/>
                <a:gd name="T14" fmla="*/ 116 w 132"/>
                <a:gd name="T15" fmla="*/ 48 h 124"/>
                <a:gd name="T16" fmla="*/ 88 w 132"/>
                <a:gd name="T17" fmla="*/ 8 h 124"/>
                <a:gd name="T18" fmla="*/ 108 w 132"/>
                <a:gd name="T19" fmla="*/ 12 h 124"/>
                <a:gd name="T20" fmla="*/ 108 w 132"/>
                <a:gd name="T21" fmla="*/ 24 h 124"/>
                <a:gd name="T22" fmla="*/ 104 w 132"/>
                <a:gd name="T23" fmla="*/ 36 h 124"/>
                <a:gd name="T24" fmla="*/ 104 w 132"/>
                <a:gd name="T25" fmla="*/ 32 h 124"/>
                <a:gd name="T26" fmla="*/ 104 w 132"/>
                <a:gd name="T27" fmla="*/ 16 h 124"/>
                <a:gd name="T28" fmla="*/ 16 w 132"/>
                <a:gd name="T29" fmla="*/ 12 h 124"/>
                <a:gd name="T30" fmla="*/ 12 w 132"/>
                <a:gd name="T31" fmla="*/ 24 h 124"/>
                <a:gd name="T32" fmla="*/ 8 w 132"/>
                <a:gd name="T33" fmla="*/ 22 h 124"/>
                <a:gd name="T34" fmla="*/ 100 w 132"/>
                <a:gd name="T35" fmla="*/ 20 h 124"/>
                <a:gd name="T36" fmla="*/ 16 w 132"/>
                <a:gd name="T37" fmla="*/ 16 h 124"/>
                <a:gd name="T38" fmla="*/ 100 w 132"/>
                <a:gd name="T39" fmla="*/ 20 h 124"/>
                <a:gd name="T40" fmla="*/ 100 w 132"/>
                <a:gd name="T41" fmla="*/ 28 h 124"/>
                <a:gd name="T42" fmla="*/ 16 w 132"/>
                <a:gd name="T43" fmla="*/ 24 h 124"/>
                <a:gd name="T44" fmla="*/ 100 w 132"/>
                <a:gd name="T45" fmla="*/ 32 h 124"/>
                <a:gd name="T46" fmla="*/ 88 w 132"/>
                <a:gd name="T47" fmla="*/ 36 h 124"/>
                <a:gd name="T48" fmla="*/ 16 w 132"/>
                <a:gd name="T49" fmla="*/ 35 h 124"/>
                <a:gd name="T50" fmla="*/ 100 w 132"/>
                <a:gd name="T51" fmla="*/ 32 h 124"/>
                <a:gd name="T52" fmla="*/ 94 w 132"/>
                <a:gd name="T53" fmla="*/ 116 h 124"/>
                <a:gd name="T54" fmla="*/ 8 w 132"/>
                <a:gd name="T55" fmla="*/ 102 h 124"/>
                <a:gd name="T56" fmla="*/ 22 w 132"/>
                <a:gd name="T57" fmla="*/ 44 h 124"/>
                <a:gd name="T58" fmla="*/ 104 w 132"/>
                <a:gd name="T59" fmla="*/ 44 h 124"/>
                <a:gd name="T60" fmla="*/ 108 w 132"/>
                <a:gd name="T61" fmla="*/ 56 h 124"/>
                <a:gd name="T62" fmla="*/ 52 w 132"/>
                <a:gd name="T63" fmla="*/ 76 h 124"/>
                <a:gd name="T64" fmla="*/ 108 w 132"/>
                <a:gd name="T65" fmla="*/ 96 h 124"/>
                <a:gd name="T66" fmla="*/ 113 w 132"/>
                <a:gd name="T67" fmla="*/ 88 h 124"/>
                <a:gd name="T68" fmla="*/ 60 w 132"/>
                <a:gd name="T69" fmla="*/ 76 h 124"/>
                <a:gd name="T70" fmla="*/ 108 w 132"/>
                <a:gd name="T71" fmla="*/ 64 h 124"/>
                <a:gd name="T72" fmla="*/ 115 w 132"/>
                <a:gd name="T73" fmla="*/ 59 h 124"/>
                <a:gd name="T74" fmla="*/ 120 w 132"/>
                <a:gd name="T75" fmla="*/ 7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24">
                  <a:moveTo>
                    <a:pt x="116" y="48"/>
                  </a:moveTo>
                  <a:cubicBezTo>
                    <a:pt x="116" y="48"/>
                    <a:pt x="116" y="48"/>
                    <a:pt x="116" y="48"/>
                  </a:cubicBezTo>
                  <a:cubicBezTo>
                    <a:pt x="116" y="24"/>
                    <a:pt x="116" y="24"/>
                    <a:pt x="116" y="24"/>
                  </a:cubicBezTo>
                  <a:cubicBezTo>
                    <a:pt x="116" y="22"/>
                    <a:pt x="116" y="22"/>
                    <a:pt x="116" y="22"/>
                  </a:cubicBezTo>
                  <a:cubicBezTo>
                    <a:pt x="116" y="12"/>
                    <a:pt x="116" y="12"/>
                    <a:pt x="116" y="12"/>
                  </a:cubicBezTo>
                  <a:cubicBezTo>
                    <a:pt x="116" y="5"/>
                    <a:pt x="111" y="0"/>
                    <a:pt x="104" y="0"/>
                  </a:cubicBezTo>
                  <a:cubicBezTo>
                    <a:pt x="88" y="0"/>
                    <a:pt x="88" y="0"/>
                    <a:pt x="88" y="0"/>
                  </a:cubicBezTo>
                  <a:cubicBezTo>
                    <a:pt x="22" y="0"/>
                    <a:pt x="22" y="0"/>
                    <a:pt x="22" y="0"/>
                  </a:cubicBezTo>
                  <a:cubicBezTo>
                    <a:pt x="10" y="0"/>
                    <a:pt x="0" y="10"/>
                    <a:pt x="0" y="22"/>
                  </a:cubicBezTo>
                  <a:cubicBezTo>
                    <a:pt x="0" y="102"/>
                    <a:pt x="0" y="102"/>
                    <a:pt x="0" y="102"/>
                  </a:cubicBezTo>
                  <a:cubicBezTo>
                    <a:pt x="0" y="114"/>
                    <a:pt x="10" y="124"/>
                    <a:pt x="22" y="124"/>
                  </a:cubicBezTo>
                  <a:cubicBezTo>
                    <a:pt x="94" y="124"/>
                    <a:pt x="94" y="124"/>
                    <a:pt x="94" y="124"/>
                  </a:cubicBezTo>
                  <a:cubicBezTo>
                    <a:pt x="106" y="124"/>
                    <a:pt x="116" y="114"/>
                    <a:pt x="116" y="102"/>
                  </a:cubicBezTo>
                  <a:cubicBezTo>
                    <a:pt x="116" y="96"/>
                    <a:pt x="116" y="96"/>
                    <a:pt x="116" y="96"/>
                  </a:cubicBezTo>
                  <a:cubicBezTo>
                    <a:pt x="116" y="96"/>
                    <a:pt x="116" y="96"/>
                    <a:pt x="116" y="96"/>
                  </a:cubicBezTo>
                  <a:cubicBezTo>
                    <a:pt x="132" y="84"/>
                    <a:pt x="132" y="60"/>
                    <a:pt x="116" y="48"/>
                  </a:cubicBezTo>
                  <a:close/>
                  <a:moveTo>
                    <a:pt x="22" y="8"/>
                  </a:moveTo>
                  <a:cubicBezTo>
                    <a:pt x="88" y="8"/>
                    <a:pt x="88" y="8"/>
                    <a:pt x="88" y="8"/>
                  </a:cubicBezTo>
                  <a:cubicBezTo>
                    <a:pt x="104" y="8"/>
                    <a:pt x="104" y="8"/>
                    <a:pt x="104" y="8"/>
                  </a:cubicBezTo>
                  <a:cubicBezTo>
                    <a:pt x="106" y="8"/>
                    <a:pt x="108" y="10"/>
                    <a:pt x="108" y="12"/>
                  </a:cubicBezTo>
                  <a:cubicBezTo>
                    <a:pt x="108" y="22"/>
                    <a:pt x="108" y="22"/>
                    <a:pt x="108" y="22"/>
                  </a:cubicBezTo>
                  <a:cubicBezTo>
                    <a:pt x="108" y="24"/>
                    <a:pt x="108" y="24"/>
                    <a:pt x="108" y="24"/>
                  </a:cubicBezTo>
                  <a:cubicBezTo>
                    <a:pt x="108" y="37"/>
                    <a:pt x="108" y="37"/>
                    <a:pt x="108" y="37"/>
                  </a:cubicBezTo>
                  <a:cubicBezTo>
                    <a:pt x="107" y="36"/>
                    <a:pt x="105" y="36"/>
                    <a:pt x="104" y="36"/>
                  </a:cubicBezTo>
                  <a:cubicBezTo>
                    <a:pt x="104" y="36"/>
                    <a:pt x="104" y="36"/>
                    <a:pt x="104" y="36"/>
                  </a:cubicBezTo>
                  <a:cubicBezTo>
                    <a:pt x="104" y="32"/>
                    <a:pt x="104" y="32"/>
                    <a:pt x="104" y="32"/>
                  </a:cubicBezTo>
                  <a:cubicBezTo>
                    <a:pt x="104" y="24"/>
                    <a:pt x="104" y="24"/>
                    <a:pt x="104" y="24"/>
                  </a:cubicBezTo>
                  <a:cubicBezTo>
                    <a:pt x="104" y="16"/>
                    <a:pt x="104" y="16"/>
                    <a:pt x="104" y="16"/>
                  </a:cubicBezTo>
                  <a:cubicBezTo>
                    <a:pt x="104" y="14"/>
                    <a:pt x="102" y="12"/>
                    <a:pt x="100" y="12"/>
                  </a:cubicBezTo>
                  <a:cubicBezTo>
                    <a:pt x="16" y="12"/>
                    <a:pt x="16" y="12"/>
                    <a:pt x="16" y="12"/>
                  </a:cubicBezTo>
                  <a:cubicBezTo>
                    <a:pt x="14" y="12"/>
                    <a:pt x="12" y="14"/>
                    <a:pt x="12" y="16"/>
                  </a:cubicBezTo>
                  <a:cubicBezTo>
                    <a:pt x="12" y="24"/>
                    <a:pt x="12" y="24"/>
                    <a:pt x="12" y="24"/>
                  </a:cubicBezTo>
                  <a:cubicBezTo>
                    <a:pt x="12" y="32"/>
                    <a:pt x="12" y="32"/>
                    <a:pt x="12" y="32"/>
                  </a:cubicBezTo>
                  <a:cubicBezTo>
                    <a:pt x="10" y="29"/>
                    <a:pt x="8" y="26"/>
                    <a:pt x="8" y="22"/>
                  </a:cubicBezTo>
                  <a:cubicBezTo>
                    <a:pt x="8" y="14"/>
                    <a:pt x="14" y="8"/>
                    <a:pt x="22" y="8"/>
                  </a:cubicBezTo>
                  <a:close/>
                  <a:moveTo>
                    <a:pt x="100" y="20"/>
                  </a:moveTo>
                  <a:cubicBezTo>
                    <a:pt x="16" y="20"/>
                    <a:pt x="16" y="20"/>
                    <a:pt x="16" y="20"/>
                  </a:cubicBezTo>
                  <a:cubicBezTo>
                    <a:pt x="16" y="16"/>
                    <a:pt x="16" y="16"/>
                    <a:pt x="16" y="16"/>
                  </a:cubicBezTo>
                  <a:cubicBezTo>
                    <a:pt x="100" y="16"/>
                    <a:pt x="100" y="16"/>
                    <a:pt x="100" y="16"/>
                  </a:cubicBezTo>
                  <a:lnTo>
                    <a:pt x="100" y="20"/>
                  </a:lnTo>
                  <a:close/>
                  <a:moveTo>
                    <a:pt x="100" y="24"/>
                  </a:moveTo>
                  <a:cubicBezTo>
                    <a:pt x="100" y="28"/>
                    <a:pt x="100" y="28"/>
                    <a:pt x="100" y="28"/>
                  </a:cubicBezTo>
                  <a:cubicBezTo>
                    <a:pt x="16" y="28"/>
                    <a:pt x="16" y="28"/>
                    <a:pt x="16" y="28"/>
                  </a:cubicBezTo>
                  <a:cubicBezTo>
                    <a:pt x="16" y="24"/>
                    <a:pt x="16" y="24"/>
                    <a:pt x="16" y="24"/>
                  </a:cubicBezTo>
                  <a:lnTo>
                    <a:pt x="100" y="24"/>
                  </a:lnTo>
                  <a:close/>
                  <a:moveTo>
                    <a:pt x="100" y="32"/>
                  </a:moveTo>
                  <a:cubicBezTo>
                    <a:pt x="100" y="36"/>
                    <a:pt x="100" y="36"/>
                    <a:pt x="100" y="36"/>
                  </a:cubicBezTo>
                  <a:cubicBezTo>
                    <a:pt x="88" y="36"/>
                    <a:pt x="88" y="36"/>
                    <a:pt x="88" y="36"/>
                  </a:cubicBezTo>
                  <a:cubicBezTo>
                    <a:pt x="22" y="36"/>
                    <a:pt x="22" y="36"/>
                    <a:pt x="22" y="36"/>
                  </a:cubicBezTo>
                  <a:cubicBezTo>
                    <a:pt x="20" y="36"/>
                    <a:pt x="18" y="35"/>
                    <a:pt x="16" y="35"/>
                  </a:cubicBezTo>
                  <a:cubicBezTo>
                    <a:pt x="16" y="32"/>
                    <a:pt x="16" y="32"/>
                    <a:pt x="16" y="32"/>
                  </a:cubicBezTo>
                  <a:lnTo>
                    <a:pt x="100" y="32"/>
                  </a:lnTo>
                  <a:close/>
                  <a:moveTo>
                    <a:pt x="108" y="102"/>
                  </a:moveTo>
                  <a:cubicBezTo>
                    <a:pt x="108" y="110"/>
                    <a:pt x="102" y="116"/>
                    <a:pt x="94" y="116"/>
                  </a:cubicBezTo>
                  <a:cubicBezTo>
                    <a:pt x="22" y="116"/>
                    <a:pt x="22" y="116"/>
                    <a:pt x="22" y="116"/>
                  </a:cubicBezTo>
                  <a:cubicBezTo>
                    <a:pt x="14" y="116"/>
                    <a:pt x="8" y="110"/>
                    <a:pt x="8" y="102"/>
                  </a:cubicBezTo>
                  <a:cubicBezTo>
                    <a:pt x="8" y="39"/>
                    <a:pt x="8" y="39"/>
                    <a:pt x="8" y="39"/>
                  </a:cubicBezTo>
                  <a:cubicBezTo>
                    <a:pt x="12" y="42"/>
                    <a:pt x="17" y="44"/>
                    <a:pt x="22" y="44"/>
                  </a:cubicBezTo>
                  <a:cubicBezTo>
                    <a:pt x="88" y="44"/>
                    <a:pt x="88" y="44"/>
                    <a:pt x="88" y="44"/>
                  </a:cubicBezTo>
                  <a:cubicBezTo>
                    <a:pt x="104" y="44"/>
                    <a:pt x="104" y="44"/>
                    <a:pt x="104" y="44"/>
                  </a:cubicBezTo>
                  <a:cubicBezTo>
                    <a:pt x="106" y="44"/>
                    <a:pt x="108" y="46"/>
                    <a:pt x="108" y="48"/>
                  </a:cubicBezTo>
                  <a:cubicBezTo>
                    <a:pt x="108" y="56"/>
                    <a:pt x="108" y="56"/>
                    <a:pt x="108" y="56"/>
                  </a:cubicBezTo>
                  <a:cubicBezTo>
                    <a:pt x="72" y="56"/>
                    <a:pt x="72" y="56"/>
                    <a:pt x="72" y="56"/>
                  </a:cubicBezTo>
                  <a:cubicBezTo>
                    <a:pt x="61" y="56"/>
                    <a:pt x="52" y="65"/>
                    <a:pt x="52" y="76"/>
                  </a:cubicBezTo>
                  <a:cubicBezTo>
                    <a:pt x="52" y="87"/>
                    <a:pt x="61" y="96"/>
                    <a:pt x="72" y="96"/>
                  </a:cubicBezTo>
                  <a:cubicBezTo>
                    <a:pt x="108" y="96"/>
                    <a:pt x="108" y="96"/>
                    <a:pt x="108" y="96"/>
                  </a:cubicBezTo>
                  <a:lnTo>
                    <a:pt x="108" y="102"/>
                  </a:lnTo>
                  <a:close/>
                  <a:moveTo>
                    <a:pt x="113" y="88"/>
                  </a:moveTo>
                  <a:cubicBezTo>
                    <a:pt x="72" y="88"/>
                    <a:pt x="72" y="88"/>
                    <a:pt x="72" y="88"/>
                  </a:cubicBezTo>
                  <a:cubicBezTo>
                    <a:pt x="65" y="88"/>
                    <a:pt x="60" y="83"/>
                    <a:pt x="60" y="76"/>
                  </a:cubicBezTo>
                  <a:cubicBezTo>
                    <a:pt x="60" y="69"/>
                    <a:pt x="65" y="64"/>
                    <a:pt x="72" y="64"/>
                  </a:cubicBezTo>
                  <a:cubicBezTo>
                    <a:pt x="108" y="64"/>
                    <a:pt x="108" y="64"/>
                    <a:pt x="108" y="64"/>
                  </a:cubicBezTo>
                  <a:cubicBezTo>
                    <a:pt x="110" y="64"/>
                    <a:pt x="113" y="63"/>
                    <a:pt x="114" y="61"/>
                  </a:cubicBezTo>
                  <a:cubicBezTo>
                    <a:pt x="115" y="60"/>
                    <a:pt x="115" y="60"/>
                    <a:pt x="115" y="59"/>
                  </a:cubicBezTo>
                  <a:cubicBezTo>
                    <a:pt x="115" y="59"/>
                    <a:pt x="116" y="59"/>
                    <a:pt x="116" y="59"/>
                  </a:cubicBezTo>
                  <a:cubicBezTo>
                    <a:pt x="118" y="62"/>
                    <a:pt x="120" y="67"/>
                    <a:pt x="120" y="72"/>
                  </a:cubicBezTo>
                  <a:cubicBezTo>
                    <a:pt x="120" y="78"/>
                    <a:pt x="118" y="84"/>
                    <a:pt x="113" y="88"/>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5" name="Group 64"/>
          <p:cNvGrpSpPr/>
          <p:nvPr/>
        </p:nvGrpSpPr>
        <p:grpSpPr>
          <a:xfrm>
            <a:off x="6580984" y="3170699"/>
            <a:ext cx="762512" cy="762842"/>
            <a:chOff x="-1587" y="-3175"/>
            <a:chExt cx="3670300" cy="3671888"/>
          </a:xfrm>
          <a:solidFill>
            <a:schemeClr val="bg1"/>
          </a:solidFill>
        </p:grpSpPr>
        <p:sp>
          <p:nvSpPr>
            <p:cNvPr id="66" name="Freeform 24"/>
            <p:cNvSpPr>
              <a:spLocks noEditPoints="1"/>
            </p:cNvSpPr>
            <p:nvPr/>
          </p:nvSpPr>
          <p:spPr bwMode="auto">
            <a:xfrm>
              <a:off x="-1587" y="-3175"/>
              <a:ext cx="3670300" cy="3671888"/>
            </a:xfrm>
            <a:custGeom>
              <a:avLst/>
              <a:gdLst>
                <a:gd name="T0" fmla="*/ 631 w 976"/>
                <a:gd name="T1" fmla="*/ 306 h 976"/>
                <a:gd name="T2" fmla="*/ 488 w 976"/>
                <a:gd name="T3" fmla="*/ 0 h 976"/>
                <a:gd name="T4" fmla="*/ 275 w 976"/>
                <a:gd name="T5" fmla="*/ 312 h 976"/>
                <a:gd name="T6" fmla="*/ 244 w 976"/>
                <a:gd name="T7" fmla="*/ 329 h 976"/>
                <a:gd name="T8" fmla="*/ 92 w 976"/>
                <a:gd name="T9" fmla="*/ 305 h 976"/>
                <a:gd name="T10" fmla="*/ 0 w 976"/>
                <a:gd name="T11" fmla="*/ 885 h 976"/>
                <a:gd name="T12" fmla="*/ 183 w 976"/>
                <a:gd name="T13" fmla="*/ 976 h 976"/>
                <a:gd name="T14" fmla="*/ 266 w 976"/>
                <a:gd name="T15" fmla="*/ 924 h 976"/>
                <a:gd name="T16" fmla="*/ 275 w 976"/>
                <a:gd name="T17" fmla="*/ 926 h 976"/>
                <a:gd name="T18" fmla="*/ 580 w 976"/>
                <a:gd name="T19" fmla="*/ 976 h 976"/>
                <a:gd name="T20" fmla="*/ 856 w 976"/>
                <a:gd name="T21" fmla="*/ 917 h 976"/>
                <a:gd name="T22" fmla="*/ 870 w 976"/>
                <a:gd name="T23" fmla="*/ 831 h 976"/>
                <a:gd name="T24" fmla="*/ 920 w 976"/>
                <a:gd name="T25" fmla="*/ 669 h 976"/>
                <a:gd name="T26" fmla="*/ 949 w 976"/>
                <a:gd name="T27" fmla="*/ 512 h 976"/>
                <a:gd name="T28" fmla="*/ 976 w 976"/>
                <a:gd name="T29" fmla="*/ 439 h 976"/>
                <a:gd name="T30" fmla="*/ 890 w 976"/>
                <a:gd name="T31" fmla="*/ 319 h 976"/>
                <a:gd name="T32" fmla="*/ 183 w 976"/>
                <a:gd name="T33" fmla="*/ 915 h 976"/>
                <a:gd name="T34" fmla="*/ 61 w 976"/>
                <a:gd name="T35" fmla="*/ 885 h 976"/>
                <a:gd name="T36" fmla="*/ 92 w 976"/>
                <a:gd name="T37" fmla="*/ 366 h 976"/>
                <a:gd name="T38" fmla="*/ 214 w 976"/>
                <a:gd name="T39" fmla="*/ 397 h 976"/>
                <a:gd name="T40" fmla="*/ 914 w 976"/>
                <a:gd name="T41" fmla="*/ 443 h 976"/>
                <a:gd name="T42" fmla="*/ 793 w 976"/>
                <a:gd name="T43" fmla="*/ 488 h 976"/>
                <a:gd name="T44" fmla="*/ 793 w 976"/>
                <a:gd name="T45" fmla="*/ 519 h 976"/>
                <a:gd name="T46" fmla="*/ 901 w 976"/>
                <a:gd name="T47" fmla="*/ 575 h 976"/>
                <a:gd name="T48" fmla="*/ 763 w 976"/>
                <a:gd name="T49" fmla="*/ 641 h 976"/>
                <a:gd name="T50" fmla="*/ 763 w 976"/>
                <a:gd name="T51" fmla="*/ 671 h 976"/>
                <a:gd name="T52" fmla="*/ 862 w 976"/>
                <a:gd name="T53" fmla="*/ 734 h 976"/>
                <a:gd name="T54" fmla="*/ 732 w 976"/>
                <a:gd name="T55" fmla="*/ 793 h 976"/>
                <a:gd name="T56" fmla="*/ 732 w 976"/>
                <a:gd name="T57" fmla="*/ 824 h 976"/>
                <a:gd name="T58" fmla="*/ 811 w 976"/>
                <a:gd name="T59" fmla="*/ 866 h 976"/>
                <a:gd name="T60" fmla="*/ 747 w 976"/>
                <a:gd name="T61" fmla="*/ 915 h 976"/>
                <a:gd name="T62" fmla="*/ 411 w 976"/>
                <a:gd name="T63" fmla="*/ 896 h 976"/>
                <a:gd name="T64" fmla="*/ 244 w 976"/>
                <a:gd name="T65" fmla="*/ 835 h 976"/>
                <a:gd name="T66" fmla="*/ 268 w 976"/>
                <a:gd name="T67" fmla="*/ 382 h 976"/>
                <a:gd name="T68" fmla="*/ 458 w 976"/>
                <a:gd name="T69" fmla="*/ 92 h 976"/>
                <a:gd name="T70" fmla="*/ 577 w 976"/>
                <a:gd name="T71" fmla="*/ 206 h 976"/>
                <a:gd name="T72" fmla="*/ 879 w 976"/>
                <a:gd name="T73" fmla="*/ 377 h 976"/>
                <a:gd name="T74" fmla="*/ 914 w 976"/>
                <a:gd name="T75" fmla="*/ 443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76" h="976">
                  <a:moveTo>
                    <a:pt x="890" y="319"/>
                  </a:moveTo>
                  <a:cubicBezTo>
                    <a:pt x="851" y="309"/>
                    <a:pt x="762" y="309"/>
                    <a:pt x="631" y="306"/>
                  </a:cubicBezTo>
                  <a:cubicBezTo>
                    <a:pt x="637" y="277"/>
                    <a:pt x="638" y="252"/>
                    <a:pt x="638" y="206"/>
                  </a:cubicBezTo>
                  <a:cubicBezTo>
                    <a:pt x="638" y="96"/>
                    <a:pt x="559" y="0"/>
                    <a:pt x="488" y="0"/>
                  </a:cubicBezTo>
                  <a:cubicBezTo>
                    <a:pt x="438" y="0"/>
                    <a:pt x="397" y="41"/>
                    <a:pt x="397" y="91"/>
                  </a:cubicBezTo>
                  <a:cubicBezTo>
                    <a:pt x="396" y="152"/>
                    <a:pt x="377" y="258"/>
                    <a:pt x="275" y="312"/>
                  </a:cubicBezTo>
                  <a:cubicBezTo>
                    <a:pt x="267" y="316"/>
                    <a:pt x="246" y="327"/>
                    <a:pt x="242" y="328"/>
                  </a:cubicBezTo>
                  <a:cubicBezTo>
                    <a:pt x="244" y="329"/>
                    <a:pt x="244" y="329"/>
                    <a:pt x="244" y="329"/>
                  </a:cubicBezTo>
                  <a:cubicBezTo>
                    <a:pt x="228" y="316"/>
                    <a:pt x="206" y="305"/>
                    <a:pt x="183" y="305"/>
                  </a:cubicBezTo>
                  <a:cubicBezTo>
                    <a:pt x="92" y="305"/>
                    <a:pt x="92" y="305"/>
                    <a:pt x="92" y="305"/>
                  </a:cubicBezTo>
                  <a:cubicBezTo>
                    <a:pt x="41" y="305"/>
                    <a:pt x="0" y="346"/>
                    <a:pt x="0" y="397"/>
                  </a:cubicBezTo>
                  <a:cubicBezTo>
                    <a:pt x="0" y="885"/>
                    <a:pt x="0" y="885"/>
                    <a:pt x="0" y="885"/>
                  </a:cubicBezTo>
                  <a:cubicBezTo>
                    <a:pt x="0" y="935"/>
                    <a:pt x="41" y="976"/>
                    <a:pt x="92" y="976"/>
                  </a:cubicBezTo>
                  <a:cubicBezTo>
                    <a:pt x="183" y="976"/>
                    <a:pt x="183" y="976"/>
                    <a:pt x="183" y="976"/>
                  </a:cubicBezTo>
                  <a:cubicBezTo>
                    <a:pt x="219" y="976"/>
                    <a:pt x="250" y="954"/>
                    <a:pt x="264" y="923"/>
                  </a:cubicBezTo>
                  <a:cubicBezTo>
                    <a:pt x="265" y="923"/>
                    <a:pt x="265" y="924"/>
                    <a:pt x="266" y="924"/>
                  </a:cubicBezTo>
                  <a:cubicBezTo>
                    <a:pt x="268" y="924"/>
                    <a:pt x="270" y="925"/>
                    <a:pt x="273" y="926"/>
                  </a:cubicBezTo>
                  <a:cubicBezTo>
                    <a:pt x="274" y="926"/>
                    <a:pt x="274" y="926"/>
                    <a:pt x="275" y="926"/>
                  </a:cubicBezTo>
                  <a:cubicBezTo>
                    <a:pt x="292" y="930"/>
                    <a:pt x="326" y="938"/>
                    <a:pt x="398" y="955"/>
                  </a:cubicBezTo>
                  <a:cubicBezTo>
                    <a:pt x="414" y="959"/>
                    <a:pt x="496" y="976"/>
                    <a:pt x="580" y="976"/>
                  </a:cubicBezTo>
                  <a:cubicBezTo>
                    <a:pt x="747" y="976"/>
                    <a:pt x="747" y="976"/>
                    <a:pt x="747" y="976"/>
                  </a:cubicBezTo>
                  <a:cubicBezTo>
                    <a:pt x="798" y="976"/>
                    <a:pt x="835" y="956"/>
                    <a:pt x="856" y="917"/>
                  </a:cubicBezTo>
                  <a:cubicBezTo>
                    <a:pt x="857" y="917"/>
                    <a:pt x="864" y="903"/>
                    <a:pt x="869" y="884"/>
                  </a:cubicBezTo>
                  <a:cubicBezTo>
                    <a:pt x="874" y="870"/>
                    <a:pt x="875" y="851"/>
                    <a:pt x="870" y="831"/>
                  </a:cubicBezTo>
                  <a:cubicBezTo>
                    <a:pt x="903" y="808"/>
                    <a:pt x="913" y="774"/>
                    <a:pt x="920" y="752"/>
                  </a:cubicBezTo>
                  <a:cubicBezTo>
                    <a:pt x="932" y="716"/>
                    <a:pt x="928" y="688"/>
                    <a:pt x="920" y="669"/>
                  </a:cubicBezTo>
                  <a:cubicBezTo>
                    <a:pt x="939" y="651"/>
                    <a:pt x="954" y="625"/>
                    <a:pt x="961" y="585"/>
                  </a:cubicBezTo>
                  <a:cubicBezTo>
                    <a:pt x="965" y="559"/>
                    <a:pt x="961" y="534"/>
                    <a:pt x="949" y="512"/>
                  </a:cubicBezTo>
                  <a:cubicBezTo>
                    <a:pt x="966" y="493"/>
                    <a:pt x="974" y="468"/>
                    <a:pt x="975" y="446"/>
                  </a:cubicBezTo>
                  <a:cubicBezTo>
                    <a:pt x="976" y="439"/>
                    <a:pt x="976" y="439"/>
                    <a:pt x="976" y="439"/>
                  </a:cubicBezTo>
                  <a:cubicBezTo>
                    <a:pt x="976" y="435"/>
                    <a:pt x="976" y="433"/>
                    <a:pt x="976" y="424"/>
                  </a:cubicBezTo>
                  <a:cubicBezTo>
                    <a:pt x="976" y="386"/>
                    <a:pt x="949" y="336"/>
                    <a:pt x="890" y="319"/>
                  </a:cubicBezTo>
                  <a:close/>
                  <a:moveTo>
                    <a:pt x="214" y="885"/>
                  </a:moveTo>
                  <a:cubicBezTo>
                    <a:pt x="214" y="901"/>
                    <a:pt x="200" y="915"/>
                    <a:pt x="183" y="915"/>
                  </a:cubicBezTo>
                  <a:cubicBezTo>
                    <a:pt x="92" y="915"/>
                    <a:pt x="92" y="915"/>
                    <a:pt x="92" y="915"/>
                  </a:cubicBezTo>
                  <a:cubicBezTo>
                    <a:pt x="75" y="915"/>
                    <a:pt x="61" y="901"/>
                    <a:pt x="61" y="885"/>
                  </a:cubicBezTo>
                  <a:cubicBezTo>
                    <a:pt x="61" y="397"/>
                    <a:pt x="61" y="397"/>
                    <a:pt x="61" y="397"/>
                  </a:cubicBezTo>
                  <a:cubicBezTo>
                    <a:pt x="61" y="380"/>
                    <a:pt x="75" y="366"/>
                    <a:pt x="92" y="366"/>
                  </a:cubicBezTo>
                  <a:cubicBezTo>
                    <a:pt x="183" y="366"/>
                    <a:pt x="183" y="366"/>
                    <a:pt x="183" y="366"/>
                  </a:cubicBezTo>
                  <a:cubicBezTo>
                    <a:pt x="200" y="366"/>
                    <a:pt x="214" y="380"/>
                    <a:pt x="214" y="397"/>
                  </a:cubicBezTo>
                  <a:lnTo>
                    <a:pt x="214" y="885"/>
                  </a:lnTo>
                  <a:close/>
                  <a:moveTo>
                    <a:pt x="914" y="443"/>
                  </a:moveTo>
                  <a:cubicBezTo>
                    <a:pt x="914" y="458"/>
                    <a:pt x="907" y="488"/>
                    <a:pt x="854" y="488"/>
                  </a:cubicBezTo>
                  <a:cubicBezTo>
                    <a:pt x="808" y="488"/>
                    <a:pt x="793" y="488"/>
                    <a:pt x="793" y="488"/>
                  </a:cubicBezTo>
                  <a:cubicBezTo>
                    <a:pt x="785" y="488"/>
                    <a:pt x="778" y="495"/>
                    <a:pt x="778" y="503"/>
                  </a:cubicBezTo>
                  <a:cubicBezTo>
                    <a:pt x="778" y="512"/>
                    <a:pt x="785" y="519"/>
                    <a:pt x="793" y="519"/>
                  </a:cubicBezTo>
                  <a:cubicBezTo>
                    <a:pt x="793" y="519"/>
                    <a:pt x="806" y="519"/>
                    <a:pt x="852" y="519"/>
                  </a:cubicBezTo>
                  <a:cubicBezTo>
                    <a:pt x="898" y="519"/>
                    <a:pt x="904" y="556"/>
                    <a:pt x="901" y="575"/>
                  </a:cubicBezTo>
                  <a:cubicBezTo>
                    <a:pt x="897" y="598"/>
                    <a:pt x="886" y="641"/>
                    <a:pt x="835" y="641"/>
                  </a:cubicBezTo>
                  <a:cubicBezTo>
                    <a:pt x="783" y="641"/>
                    <a:pt x="763" y="641"/>
                    <a:pt x="763" y="641"/>
                  </a:cubicBezTo>
                  <a:cubicBezTo>
                    <a:pt x="754" y="641"/>
                    <a:pt x="747" y="647"/>
                    <a:pt x="747" y="656"/>
                  </a:cubicBezTo>
                  <a:cubicBezTo>
                    <a:pt x="747" y="664"/>
                    <a:pt x="754" y="671"/>
                    <a:pt x="763" y="671"/>
                  </a:cubicBezTo>
                  <a:cubicBezTo>
                    <a:pt x="763" y="671"/>
                    <a:pt x="799" y="671"/>
                    <a:pt x="823" y="671"/>
                  </a:cubicBezTo>
                  <a:cubicBezTo>
                    <a:pt x="874" y="671"/>
                    <a:pt x="870" y="710"/>
                    <a:pt x="862" y="734"/>
                  </a:cubicBezTo>
                  <a:cubicBezTo>
                    <a:pt x="852" y="764"/>
                    <a:pt x="846" y="793"/>
                    <a:pt x="782" y="793"/>
                  </a:cubicBezTo>
                  <a:cubicBezTo>
                    <a:pt x="760" y="793"/>
                    <a:pt x="732" y="793"/>
                    <a:pt x="732" y="793"/>
                  </a:cubicBezTo>
                  <a:cubicBezTo>
                    <a:pt x="723" y="793"/>
                    <a:pt x="717" y="800"/>
                    <a:pt x="717" y="808"/>
                  </a:cubicBezTo>
                  <a:cubicBezTo>
                    <a:pt x="717" y="817"/>
                    <a:pt x="723" y="824"/>
                    <a:pt x="732" y="824"/>
                  </a:cubicBezTo>
                  <a:cubicBezTo>
                    <a:pt x="732" y="824"/>
                    <a:pt x="753" y="824"/>
                    <a:pt x="780" y="824"/>
                  </a:cubicBezTo>
                  <a:cubicBezTo>
                    <a:pt x="813" y="824"/>
                    <a:pt x="815" y="855"/>
                    <a:pt x="811" y="866"/>
                  </a:cubicBezTo>
                  <a:cubicBezTo>
                    <a:pt x="807" y="879"/>
                    <a:pt x="803" y="888"/>
                    <a:pt x="803" y="888"/>
                  </a:cubicBezTo>
                  <a:cubicBezTo>
                    <a:pt x="793" y="905"/>
                    <a:pt x="779" y="915"/>
                    <a:pt x="747" y="915"/>
                  </a:cubicBezTo>
                  <a:cubicBezTo>
                    <a:pt x="580" y="915"/>
                    <a:pt x="580" y="915"/>
                    <a:pt x="580" y="915"/>
                  </a:cubicBezTo>
                  <a:cubicBezTo>
                    <a:pt x="497" y="915"/>
                    <a:pt x="414" y="896"/>
                    <a:pt x="411" y="896"/>
                  </a:cubicBezTo>
                  <a:cubicBezTo>
                    <a:pt x="285" y="866"/>
                    <a:pt x="278" y="864"/>
                    <a:pt x="270" y="862"/>
                  </a:cubicBezTo>
                  <a:cubicBezTo>
                    <a:pt x="270" y="862"/>
                    <a:pt x="244" y="857"/>
                    <a:pt x="244" y="835"/>
                  </a:cubicBezTo>
                  <a:cubicBezTo>
                    <a:pt x="244" y="414"/>
                    <a:pt x="244" y="414"/>
                    <a:pt x="244" y="414"/>
                  </a:cubicBezTo>
                  <a:cubicBezTo>
                    <a:pt x="244" y="399"/>
                    <a:pt x="253" y="386"/>
                    <a:pt x="268" y="382"/>
                  </a:cubicBezTo>
                  <a:cubicBezTo>
                    <a:pt x="270" y="381"/>
                    <a:pt x="273" y="380"/>
                    <a:pt x="275" y="380"/>
                  </a:cubicBezTo>
                  <a:cubicBezTo>
                    <a:pt x="414" y="322"/>
                    <a:pt x="456" y="195"/>
                    <a:pt x="458" y="92"/>
                  </a:cubicBezTo>
                  <a:cubicBezTo>
                    <a:pt x="458" y="77"/>
                    <a:pt x="469" y="61"/>
                    <a:pt x="488" y="61"/>
                  </a:cubicBezTo>
                  <a:cubicBezTo>
                    <a:pt x="520" y="61"/>
                    <a:pt x="577" y="126"/>
                    <a:pt x="577" y="206"/>
                  </a:cubicBezTo>
                  <a:cubicBezTo>
                    <a:pt x="577" y="278"/>
                    <a:pt x="574" y="291"/>
                    <a:pt x="549" y="366"/>
                  </a:cubicBezTo>
                  <a:cubicBezTo>
                    <a:pt x="854" y="366"/>
                    <a:pt x="852" y="370"/>
                    <a:pt x="879" y="377"/>
                  </a:cubicBezTo>
                  <a:cubicBezTo>
                    <a:pt x="912" y="387"/>
                    <a:pt x="915" y="415"/>
                    <a:pt x="915" y="424"/>
                  </a:cubicBezTo>
                  <a:cubicBezTo>
                    <a:pt x="915" y="435"/>
                    <a:pt x="915" y="433"/>
                    <a:pt x="914" y="443"/>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7" name="Freeform 25"/>
            <p:cNvSpPr>
              <a:spLocks noEditPoints="1"/>
            </p:cNvSpPr>
            <p:nvPr/>
          </p:nvSpPr>
          <p:spPr bwMode="auto">
            <a:xfrm>
              <a:off x="344488" y="2979738"/>
              <a:ext cx="341313" cy="346075"/>
            </a:xfrm>
            <a:custGeom>
              <a:avLst/>
              <a:gdLst>
                <a:gd name="T0" fmla="*/ 45 w 91"/>
                <a:gd name="T1" fmla="*/ 0 h 92"/>
                <a:gd name="T2" fmla="*/ 0 w 91"/>
                <a:gd name="T3" fmla="*/ 46 h 92"/>
                <a:gd name="T4" fmla="*/ 45 w 91"/>
                <a:gd name="T5" fmla="*/ 92 h 92"/>
                <a:gd name="T6" fmla="*/ 91 w 91"/>
                <a:gd name="T7" fmla="*/ 46 h 92"/>
                <a:gd name="T8" fmla="*/ 45 w 91"/>
                <a:gd name="T9" fmla="*/ 0 h 92"/>
                <a:gd name="T10" fmla="*/ 45 w 91"/>
                <a:gd name="T11" fmla="*/ 61 h 92"/>
                <a:gd name="T12" fmla="*/ 30 w 91"/>
                <a:gd name="T13" fmla="*/ 46 h 92"/>
                <a:gd name="T14" fmla="*/ 45 w 91"/>
                <a:gd name="T15" fmla="*/ 31 h 92"/>
                <a:gd name="T16" fmla="*/ 61 w 91"/>
                <a:gd name="T17" fmla="*/ 46 h 92"/>
                <a:gd name="T18" fmla="*/ 45 w 91"/>
                <a:gd name="T19" fmla="*/ 6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92">
                  <a:moveTo>
                    <a:pt x="45" y="0"/>
                  </a:moveTo>
                  <a:cubicBezTo>
                    <a:pt x="20" y="0"/>
                    <a:pt x="0" y="20"/>
                    <a:pt x="0" y="46"/>
                  </a:cubicBezTo>
                  <a:cubicBezTo>
                    <a:pt x="0" y="71"/>
                    <a:pt x="20" y="92"/>
                    <a:pt x="45" y="92"/>
                  </a:cubicBezTo>
                  <a:cubicBezTo>
                    <a:pt x="71" y="92"/>
                    <a:pt x="91" y="71"/>
                    <a:pt x="91" y="46"/>
                  </a:cubicBezTo>
                  <a:cubicBezTo>
                    <a:pt x="91" y="20"/>
                    <a:pt x="71" y="0"/>
                    <a:pt x="45" y="0"/>
                  </a:cubicBezTo>
                  <a:close/>
                  <a:moveTo>
                    <a:pt x="45" y="61"/>
                  </a:moveTo>
                  <a:cubicBezTo>
                    <a:pt x="37" y="61"/>
                    <a:pt x="30" y="54"/>
                    <a:pt x="30" y="46"/>
                  </a:cubicBezTo>
                  <a:cubicBezTo>
                    <a:pt x="30" y="37"/>
                    <a:pt x="37" y="31"/>
                    <a:pt x="45" y="31"/>
                  </a:cubicBezTo>
                  <a:cubicBezTo>
                    <a:pt x="54" y="31"/>
                    <a:pt x="61" y="37"/>
                    <a:pt x="61" y="46"/>
                  </a:cubicBezTo>
                  <a:cubicBezTo>
                    <a:pt x="61" y="54"/>
                    <a:pt x="54" y="61"/>
                    <a:pt x="45" y="61"/>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6" name="Group 67"/>
          <p:cNvGrpSpPr/>
          <p:nvPr/>
        </p:nvGrpSpPr>
        <p:grpSpPr>
          <a:xfrm>
            <a:off x="8424531" y="3240542"/>
            <a:ext cx="605072" cy="692150"/>
            <a:chOff x="-1587" y="3175"/>
            <a:chExt cx="430212" cy="492125"/>
          </a:xfrm>
          <a:solidFill>
            <a:schemeClr val="bg1"/>
          </a:solidFill>
        </p:grpSpPr>
        <p:sp>
          <p:nvSpPr>
            <p:cNvPr id="69" name="Freeform 29"/>
            <p:cNvSpPr>
              <a:spLocks noEditPoints="1"/>
            </p:cNvSpPr>
            <p:nvPr/>
          </p:nvSpPr>
          <p:spPr bwMode="auto">
            <a:xfrm>
              <a:off x="-1587" y="3175"/>
              <a:ext cx="430212" cy="492125"/>
            </a:xfrm>
            <a:custGeom>
              <a:avLst/>
              <a:gdLst>
                <a:gd name="T0" fmla="*/ 112 w 112"/>
                <a:gd name="T1" fmla="*/ 27 h 128"/>
                <a:gd name="T2" fmla="*/ 100 w 112"/>
                <a:gd name="T3" fmla="*/ 16 h 128"/>
                <a:gd name="T4" fmla="*/ 88 w 112"/>
                <a:gd name="T5" fmla="*/ 16 h 128"/>
                <a:gd name="T6" fmla="*/ 88 w 112"/>
                <a:gd name="T7" fmla="*/ 12 h 128"/>
                <a:gd name="T8" fmla="*/ 88 w 112"/>
                <a:gd name="T9" fmla="*/ 12 h 128"/>
                <a:gd name="T10" fmla="*/ 76 w 112"/>
                <a:gd name="T11" fmla="*/ 0 h 128"/>
                <a:gd name="T12" fmla="*/ 36 w 112"/>
                <a:gd name="T13" fmla="*/ 0 h 128"/>
                <a:gd name="T14" fmla="*/ 24 w 112"/>
                <a:gd name="T15" fmla="*/ 12 h 128"/>
                <a:gd name="T16" fmla="*/ 24 w 112"/>
                <a:gd name="T17" fmla="*/ 12 h 128"/>
                <a:gd name="T18" fmla="*/ 24 w 112"/>
                <a:gd name="T19" fmla="*/ 16 h 128"/>
                <a:gd name="T20" fmla="*/ 12 w 112"/>
                <a:gd name="T21" fmla="*/ 16 h 128"/>
                <a:gd name="T22" fmla="*/ 0 w 112"/>
                <a:gd name="T23" fmla="*/ 27 h 128"/>
                <a:gd name="T24" fmla="*/ 0 w 112"/>
                <a:gd name="T25" fmla="*/ 27 h 128"/>
                <a:gd name="T26" fmla="*/ 0 w 112"/>
                <a:gd name="T27" fmla="*/ 32 h 128"/>
                <a:gd name="T28" fmla="*/ 0 w 112"/>
                <a:gd name="T29" fmla="*/ 36 h 128"/>
                <a:gd name="T30" fmla="*/ 8 w 112"/>
                <a:gd name="T31" fmla="*/ 44 h 128"/>
                <a:gd name="T32" fmla="*/ 8 w 112"/>
                <a:gd name="T33" fmla="*/ 44 h 128"/>
                <a:gd name="T34" fmla="*/ 8 w 112"/>
                <a:gd name="T35" fmla="*/ 112 h 128"/>
                <a:gd name="T36" fmla="*/ 24 w 112"/>
                <a:gd name="T37" fmla="*/ 128 h 128"/>
                <a:gd name="T38" fmla="*/ 88 w 112"/>
                <a:gd name="T39" fmla="*/ 128 h 128"/>
                <a:gd name="T40" fmla="*/ 104 w 112"/>
                <a:gd name="T41" fmla="*/ 112 h 128"/>
                <a:gd name="T42" fmla="*/ 104 w 112"/>
                <a:gd name="T43" fmla="*/ 44 h 128"/>
                <a:gd name="T44" fmla="*/ 104 w 112"/>
                <a:gd name="T45" fmla="*/ 44 h 128"/>
                <a:gd name="T46" fmla="*/ 112 w 112"/>
                <a:gd name="T47" fmla="*/ 36 h 128"/>
                <a:gd name="T48" fmla="*/ 112 w 112"/>
                <a:gd name="T49" fmla="*/ 32 h 128"/>
                <a:gd name="T50" fmla="*/ 112 w 112"/>
                <a:gd name="T51" fmla="*/ 27 h 128"/>
                <a:gd name="T52" fmla="*/ 32 w 112"/>
                <a:gd name="T53" fmla="*/ 12 h 128"/>
                <a:gd name="T54" fmla="*/ 36 w 112"/>
                <a:gd name="T55" fmla="*/ 8 h 128"/>
                <a:gd name="T56" fmla="*/ 76 w 112"/>
                <a:gd name="T57" fmla="*/ 8 h 128"/>
                <a:gd name="T58" fmla="*/ 80 w 112"/>
                <a:gd name="T59" fmla="*/ 12 h 128"/>
                <a:gd name="T60" fmla="*/ 80 w 112"/>
                <a:gd name="T61" fmla="*/ 16 h 128"/>
                <a:gd name="T62" fmla="*/ 32 w 112"/>
                <a:gd name="T63" fmla="*/ 16 h 128"/>
                <a:gd name="T64" fmla="*/ 32 w 112"/>
                <a:gd name="T65" fmla="*/ 12 h 128"/>
                <a:gd name="T66" fmla="*/ 96 w 112"/>
                <a:gd name="T67" fmla="*/ 112 h 128"/>
                <a:gd name="T68" fmla="*/ 88 w 112"/>
                <a:gd name="T69" fmla="*/ 120 h 128"/>
                <a:gd name="T70" fmla="*/ 24 w 112"/>
                <a:gd name="T71" fmla="*/ 120 h 128"/>
                <a:gd name="T72" fmla="*/ 16 w 112"/>
                <a:gd name="T73" fmla="*/ 112 h 128"/>
                <a:gd name="T74" fmla="*/ 16 w 112"/>
                <a:gd name="T75" fmla="*/ 44 h 128"/>
                <a:gd name="T76" fmla="*/ 96 w 112"/>
                <a:gd name="T77" fmla="*/ 44 h 128"/>
                <a:gd name="T78" fmla="*/ 96 w 112"/>
                <a:gd name="T79" fmla="*/ 112 h 128"/>
                <a:gd name="T80" fmla="*/ 104 w 112"/>
                <a:gd name="T81" fmla="*/ 32 h 128"/>
                <a:gd name="T82" fmla="*/ 104 w 112"/>
                <a:gd name="T83" fmla="*/ 36 h 128"/>
                <a:gd name="T84" fmla="*/ 8 w 112"/>
                <a:gd name="T85" fmla="*/ 36 h 128"/>
                <a:gd name="T86" fmla="*/ 8 w 112"/>
                <a:gd name="T87" fmla="*/ 32 h 128"/>
                <a:gd name="T88" fmla="*/ 8 w 112"/>
                <a:gd name="T89" fmla="*/ 28 h 128"/>
                <a:gd name="T90" fmla="*/ 12 w 112"/>
                <a:gd name="T91" fmla="*/ 24 h 128"/>
                <a:gd name="T92" fmla="*/ 100 w 112"/>
                <a:gd name="T93" fmla="*/ 24 h 128"/>
                <a:gd name="T94" fmla="*/ 104 w 112"/>
                <a:gd name="T95" fmla="*/ 28 h 128"/>
                <a:gd name="T96" fmla="*/ 104 w 112"/>
                <a:gd name="T97" fmla="*/ 3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2" h="128">
                  <a:moveTo>
                    <a:pt x="112" y="27"/>
                  </a:moveTo>
                  <a:cubicBezTo>
                    <a:pt x="112" y="21"/>
                    <a:pt x="106" y="16"/>
                    <a:pt x="100" y="16"/>
                  </a:cubicBezTo>
                  <a:cubicBezTo>
                    <a:pt x="88" y="16"/>
                    <a:pt x="88" y="16"/>
                    <a:pt x="88" y="16"/>
                  </a:cubicBezTo>
                  <a:cubicBezTo>
                    <a:pt x="88" y="12"/>
                    <a:pt x="88" y="12"/>
                    <a:pt x="88" y="12"/>
                  </a:cubicBezTo>
                  <a:cubicBezTo>
                    <a:pt x="88" y="12"/>
                    <a:pt x="88" y="12"/>
                    <a:pt x="88" y="12"/>
                  </a:cubicBezTo>
                  <a:cubicBezTo>
                    <a:pt x="88" y="5"/>
                    <a:pt x="83" y="0"/>
                    <a:pt x="76" y="0"/>
                  </a:cubicBezTo>
                  <a:cubicBezTo>
                    <a:pt x="36" y="0"/>
                    <a:pt x="36" y="0"/>
                    <a:pt x="36" y="0"/>
                  </a:cubicBezTo>
                  <a:cubicBezTo>
                    <a:pt x="29" y="0"/>
                    <a:pt x="24" y="5"/>
                    <a:pt x="24" y="12"/>
                  </a:cubicBezTo>
                  <a:cubicBezTo>
                    <a:pt x="24" y="12"/>
                    <a:pt x="24" y="12"/>
                    <a:pt x="24" y="12"/>
                  </a:cubicBezTo>
                  <a:cubicBezTo>
                    <a:pt x="24" y="16"/>
                    <a:pt x="24" y="16"/>
                    <a:pt x="24" y="16"/>
                  </a:cubicBezTo>
                  <a:cubicBezTo>
                    <a:pt x="12" y="16"/>
                    <a:pt x="12" y="16"/>
                    <a:pt x="12" y="16"/>
                  </a:cubicBezTo>
                  <a:cubicBezTo>
                    <a:pt x="6" y="16"/>
                    <a:pt x="0" y="21"/>
                    <a:pt x="0" y="27"/>
                  </a:cubicBezTo>
                  <a:cubicBezTo>
                    <a:pt x="0" y="27"/>
                    <a:pt x="0" y="27"/>
                    <a:pt x="0" y="27"/>
                  </a:cubicBezTo>
                  <a:cubicBezTo>
                    <a:pt x="0" y="32"/>
                    <a:pt x="0" y="32"/>
                    <a:pt x="0" y="32"/>
                  </a:cubicBezTo>
                  <a:cubicBezTo>
                    <a:pt x="0" y="36"/>
                    <a:pt x="0" y="36"/>
                    <a:pt x="0" y="36"/>
                  </a:cubicBezTo>
                  <a:cubicBezTo>
                    <a:pt x="0" y="40"/>
                    <a:pt x="4" y="44"/>
                    <a:pt x="8" y="44"/>
                  </a:cubicBezTo>
                  <a:cubicBezTo>
                    <a:pt x="8" y="44"/>
                    <a:pt x="8" y="44"/>
                    <a:pt x="8" y="44"/>
                  </a:cubicBezTo>
                  <a:cubicBezTo>
                    <a:pt x="8" y="112"/>
                    <a:pt x="8" y="112"/>
                    <a:pt x="8" y="112"/>
                  </a:cubicBezTo>
                  <a:cubicBezTo>
                    <a:pt x="8" y="121"/>
                    <a:pt x="15" y="128"/>
                    <a:pt x="24" y="128"/>
                  </a:cubicBezTo>
                  <a:cubicBezTo>
                    <a:pt x="88" y="128"/>
                    <a:pt x="88" y="128"/>
                    <a:pt x="88" y="128"/>
                  </a:cubicBezTo>
                  <a:cubicBezTo>
                    <a:pt x="97" y="128"/>
                    <a:pt x="104" y="121"/>
                    <a:pt x="104" y="112"/>
                  </a:cubicBezTo>
                  <a:cubicBezTo>
                    <a:pt x="104" y="44"/>
                    <a:pt x="104" y="44"/>
                    <a:pt x="104" y="44"/>
                  </a:cubicBezTo>
                  <a:cubicBezTo>
                    <a:pt x="104" y="44"/>
                    <a:pt x="104" y="44"/>
                    <a:pt x="104" y="44"/>
                  </a:cubicBezTo>
                  <a:cubicBezTo>
                    <a:pt x="108" y="44"/>
                    <a:pt x="112" y="40"/>
                    <a:pt x="112" y="36"/>
                  </a:cubicBezTo>
                  <a:cubicBezTo>
                    <a:pt x="112" y="32"/>
                    <a:pt x="112" y="32"/>
                    <a:pt x="112" y="32"/>
                  </a:cubicBezTo>
                  <a:cubicBezTo>
                    <a:pt x="112" y="27"/>
                    <a:pt x="112" y="27"/>
                    <a:pt x="112" y="27"/>
                  </a:cubicBezTo>
                  <a:close/>
                  <a:moveTo>
                    <a:pt x="32" y="12"/>
                  </a:moveTo>
                  <a:cubicBezTo>
                    <a:pt x="32" y="10"/>
                    <a:pt x="34" y="8"/>
                    <a:pt x="36" y="8"/>
                  </a:cubicBezTo>
                  <a:cubicBezTo>
                    <a:pt x="76" y="8"/>
                    <a:pt x="76" y="8"/>
                    <a:pt x="76" y="8"/>
                  </a:cubicBezTo>
                  <a:cubicBezTo>
                    <a:pt x="78" y="8"/>
                    <a:pt x="80" y="10"/>
                    <a:pt x="80" y="12"/>
                  </a:cubicBezTo>
                  <a:cubicBezTo>
                    <a:pt x="80" y="16"/>
                    <a:pt x="80" y="16"/>
                    <a:pt x="80" y="16"/>
                  </a:cubicBezTo>
                  <a:cubicBezTo>
                    <a:pt x="32" y="16"/>
                    <a:pt x="32" y="16"/>
                    <a:pt x="32" y="16"/>
                  </a:cubicBezTo>
                  <a:lnTo>
                    <a:pt x="32" y="12"/>
                  </a:lnTo>
                  <a:close/>
                  <a:moveTo>
                    <a:pt x="96" y="112"/>
                  </a:moveTo>
                  <a:cubicBezTo>
                    <a:pt x="96" y="116"/>
                    <a:pt x="92" y="120"/>
                    <a:pt x="88" y="120"/>
                  </a:cubicBezTo>
                  <a:cubicBezTo>
                    <a:pt x="24" y="120"/>
                    <a:pt x="24" y="120"/>
                    <a:pt x="24" y="120"/>
                  </a:cubicBezTo>
                  <a:cubicBezTo>
                    <a:pt x="20" y="120"/>
                    <a:pt x="16" y="116"/>
                    <a:pt x="16" y="112"/>
                  </a:cubicBezTo>
                  <a:cubicBezTo>
                    <a:pt x="16" y="44"/>
                    <a:pt x="16" y="44"/>
                    <a:pt x="16" y="44"/>
                  </a:cubicBezTo>
                  <a:cubicBezTo>
                    <a:pt x="96" y="44"/>
                    <a:pt x="96" y="44"/>
                    <a:pt x="96" y="44"/>
                  </a:cubicBezTo>
                  <a:lnTo>
                    <a:pt x="96" y="112"/>
                  </a:lnTo>
                  <a:close/>
                  <a:moveTo>
                    <a:pt x="104" y="32"/>
                  </a:moveTo>
                  <a:cubicBezTo>
                    <a:pt x="104" y="36"/>
                    <a:pt x="104" y="36"/>
                    <a:pt x="104" y="36"/>
                  </a:cubicBezTo>
                  <a:cubicBezTo>
                    <a:pt x="8" y="36"/>
                    <a:pt x="8" y="36"/>
                    <a:pt x="8" y="36"/>
                  </a:cubicBezTo>
                  <a:cubicBezTo>
                    <a:pt x="8" y="32"/>
                    <a:pt x="8" y="32"/>
                    <a:pt x="8" y="32"/>
                  </a:cubicBezTo>
                  <a:cubicBezTo>
                    <a:pt x="8" y="28"/>
                    <a:pt x="8" y="28"/>
                    <a:pt x="8" y="28"/>
                  </a:cubicBezTo>
                  <a:cubicBezTo>
                    <a:pt x="8" y="26"/>
                    <a:pt x="10" y="24"/>
                    <a:pt x="12" y="24"/>
                  </a:cubicBezTo>
                  <a:cubicBezTo>
                    <a:pt x="100" y="24"/>
                    <a:pt x="100" y="24"/>
                    <a:pt x="100" y="24"/>
                  </a:cubicBezTo>
                  <a:cubicBezTo>
                    <a:pt x="102" y="24"/>
                    <a:pt x="104" y="26"/>
                    <a:pt x="104" y="28"/>
                  </a:cubicBezTo>
                  <a:lnTo>
                    <a:pt x="104" y="32"/>
                  </a:ln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0" name="Freeform 30"/>
            <p:cNvSpPr>
              <a:spLocks noEditPoints="1"/>
            </p:cNvSpPr>
            <p:nvPr/>
          </p:nvSpPr>
          <p:spPr bwMode="auto">
            <a:xfrm>
              <a:off x="90488" y="203200"/>
              <a:ext cx="61912" cy="230188"/>
            </a:xfrm>
            <a:custGeom>
              <a:avLst/>
              <a:gdLst>
                <a:gd name="T0" fmla="*/ 4 w 16"/>
                <a:gd name="T1" fmla="*/ 60 h 60"/>
                <a:gd name="T2" fmla="*/ 12 w 16"/>
                <a:gd name="T3" fmla="*/ 60 h 60"/>
                <a:gd name="T4" fmla="*/ 16 w 16"/>
                <a:gd name="T5" fmla="*/ 56 h 60"/>
                <a:gd name="T6" fmla="*/ 16 w 16"/>
                <a:gd name="T7" fmla="*/ 4 h 60"/>
                <a:gd name="T8" fmla="*/ 12 w 16"/>
                <a:gd name="T9" fmla="*/ 0 h 60"/>
                <a:gd name="T10" fmla="*/ 4 w 16"/>
                <a:gd name="T11" fmla="*/ 0 h 60"/>
                <a:gd name="T12" fmla="*/ 0 w 16"/>
                <a:gd name="T13" fmla="*/ 4 h 60"/>
                <a:gd name="T14" fmla="*/ 0 w 16"/>
                <a:gd name="T15" fmla="*/ 56 h 60"/>
                <a:gd name="T16" fmla="*/ 4 w 16"/>
                <a:gd name="T17" fmla="*/ 60 h 60"/>
                <a:gd name="T18" fmla="*/ 4 w 16"/>
                <a:gd name="T19" fmla="*/ 4 h 60"/>
                <a:gd name="T20" fmla="*/ 12 w 16"/>
                <a:gd name="T21" fmla="*/ 4 h 60"/>
                <a:gd name="T22" fmla="*/ 12 w 16"/>
                <a:gd name="T23" fmla="*/ 56 h 60"/>
                <a:gd name="T24" fmla="*/ 4 w 16"/>
                <a:gd name="T25" fmla="*/ 56 h 60"/>
                <a:gd name="T26" fmla="*/ 4 w 16"/>
                <a:gd name="T27"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60">
                  <a:moveTo>
                    <a:pt x="4" y="60"/>
                  </a:moveTo>
                  <a:cubicBezTo>
                    <a:pt x="12" y="60"/>
                    <a:pt x="12" y="60"/>
                    <a:pt x="12" y="60"/>
                  </a:cubicBezTo>
                  <a:cubicBezTo>
                    <a:pt x="14" y="60"/>
                    <a:pt x="16" y="58"/>
                    <a:pt x="16" y="56"/>
                  </a:cubicBezTo>
                  <a:cubicBezTo>
                    <a:pt x="16" y="4"/>
                    <a:pt x="16" y="4"/>
                    <a:pt x="16" y="4"/>
                  </a:cubicBezTo>
                  <a:cubicBezTo>
                    <a:pt x="16" y="2"/>
                    <a:pt x="14" y="0"/>
                    <a:pt x="12" y="0"/>
                  </a:cubicBezTo>
                  <a:cubicBezTo>
                    <a:pt x="4" y="0"/>
                    <a:pt x="4" y="0"/>
                    <a:pt x="4" y="0"/>
                  </a:cubicBezTo>
                  <a:cubicBezTo>
                    <a:pt x="2" y="0"/>
                    <a:pt x="0" y="2"/>
                    <a:pt x="0" y="4"/>
                  </a:cubicBezTo>
                  <a:cubicBezTo>
                    <a:pt x="0" y="56"/>
                    <a:pt x="0" y="56"/>
                    <a:pt x="0" y="56"/>
                  </a:cubicBezTo>
                  <a:cubicBezTo>
                    <a:pt x="0" y="58"/>
                    <a:pt x="2" y="60"/>
                    <a:pt x="4" y="60"/>
                  </a:cubicBezTo>
                  <a:close/>
                  <a:moveTo>
                    <a:pt x="4" y="4"/>
                  </a:moveTo>
                  <a:cubicBezTo>
                    <a:pt x="12" y="4"/>
                    <a:pt x="12" y="4"/>
                    <a:pt x="12" y="4"/>
                  </a:cubicBezTo>
                  <a:cubicBezTo>
                    <a:pt x="12" y="56"/>
                    <a:pt x="12" y="56"/>
                    <a:pt x="12" y="56"/>
                  </a:cubicBezTo>
                  <a:cubicBezTo>
                    <a:pt x="4" y="56"/>
                    <a:pt x="4" y="56"/>
                    <a:pt x="4" y="56"/>
                  </a:cubicBezTo>
                  <a:lnTo>
                    <a:pt x="4" y="4"/>
                  </a:ln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1" name="Freeform 31"/>
            <p:cNvSpPr>
              <a:spLocks noEditPoints="1"/>
            </p:cNvSpPr>
            <p:nvPr/>
          </p:nvSpPr>
          <p:spPr bwMode="auto">
            <a:xfrm>
              <a:off x="182563" y="203200"/>
              <a:ext cx="61912" cy="230188"/>
            </a:xfrm>
            <a:custGeom>
              <a:avLst/>
              <a:gdLst>
                <a:gd name="T0" fmla="*/ 4 w 16"/>
                <a:gd name="T1" fmla="*/ 60 h 60"/>
                <a:gd name="T2" fmla="*/ 12 w 16"/>
                <a:gd name="T3" fmla="*/ 60 h 60"/>
                <a:gd name="T4" fmla="*/ 16 w 16"/>
                <a:gd name="T5" fmla="*/ 56 h 60"/>
                <a:gd name="T6" fmla="*/ 16 w 16"/>
                <a:gd name="T7" fmla="*/ 4 h 60"/>
                <a:gd name="T8" fmla="*/ 12 w 16"/>
                <a:gd name="T9" fmla="*/ 0 h 60"/>
                <a:gd name="T10" fmla="*/ 4 w 16"/>
                <a:gd name="T11" fmla="*/ 0 h 60"/>
                <a:gd name="T12" fmla="*/ 0 w 16"/>
                <a:gd name="T13" fmla="*/ 4 h 60"/>
                <a:gd name="T14" fmla="*/ 0 w 16"/>
                <a:gd name="T15" fmla="*/ 56 h 60"/>
                <a:gd name="T16" fmla="*/ 4 w 16"/>
                <a:gd name="T17" fmla="*/ 60 h 60"/>
                <a:gd name="T18" fmla="*/ 4 w 16"/>
                <a:gd name="T19" fmla="*/ 4 h 60"/>
                <a:gd name="T20" fmla="*/ 12 w 16"/>
                <a:gd name="T21" fmla="*/ 4 h 60"/>
                <a:gd name="T22" fmla="*/ 12 w 16"/>
                <a:gd name="T23" fmla="*/ 56 h 60"/>
                <a:gd name="T24" fmla="*/ 4 w 16"/>
                <a:gd name="T25" fmla="*/ 56 h 60"/>
                <a:gd name="T26" fmla="*/ 4 w 16"/>
                <a:gd name="T27"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60">
                  <a:moveTo>
                    <a:pt x="4" y="60"/>
                  </a:moveTo>
                  <a:cubicBezTo>
                    <a:pt x="12" y="60"/>
                    <a:pt x="12" y="60"/>
                    <a:pt x="12" y="60"/>
                  </a:cubicBezTo>
                  <a:cubicBezTo>
                    <a:pt x="14" y="60"/>
                    <a:pt x="16" y="58"/>
                    <a:pt x="16" y="56"/>
                  </a:cubicBezTo>
                  <a:cubicBezTo>
                    <a:pt x="16" y="4"/>
                    <a:pt x="16" y="4"/>
                    <a:pt x="16" y="4"/>
                  </a:cubicBezTo>
                  <a:cubicBezTo>
                    <a:pt x="16" y="2"/>
                    <a:pt x="14" y="0"/>
                    <a:pt x="12" y="0"/>
                  </a:cubicBezTo>
                  <a:cubicBezTo>
                    <a:pt x="4" y="0"/>
                    <a:pt x="4" y="0"/>
                    <a:pt x="4" y="0"/>
                  </a:cubicBezTo>
                  <a:cubicBezTo>
                    <a:pt x="2" y="0"/>
                    <a:pt x="0" y="2"/>
                    <a:pt x="0" y="4"/>
                  </a:cubicBezTo>
                  <a:cubicBezTo>
                    <a:pt x="0" y="56"/>
                    <a:pt x="0" y="56"/>
                    <a:pt x="0" y="56"/>
                  </a:cubicBezTo>
                  <a:cubicBezTo>
                    <a:pt x="0" y="58"/>
                    <a:pt x="2" y="60"/>
                    <a:pt x="4" y="60"/>
                  </a:cubicBezTo>
                  <a:close/>
                  <a:moveTo>
                    <a:pt x="4" y="4"/>
                  </a:moveTo>
                  <a:cubicBezTo>
                    <a:pt x="12" y="4"/>
                    <a:pt x="12" y="4"/>
                    <a:pt x="12" y="4"/>
                  </a:cubicBezTo>
                  <a:cubicBezTo>
                    <a:pt x="12" y="56"/>
                    <a:pt x="12" y="56"/>
                    <a:pt x="12" y="56"/>
                  </a:cubicBezTo>
                  <a:cubicBezTo>
                    <a:pt x="4" y="56"/>
                    <a:pt x="4" y="56"/>
                    <a:pt x="4" y="56"/>
                  </a:cubicBezTo>
                  <a:lnTo>
                    <a:pt x="4" y="4"/>
                  </a:ln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2" name="Freeform 32"/>
            <p:cNvSpPr>
              <a:spLocks noEditPoints="1"/>
            </p:cNvSpPr>
            <p:nvPr/>
          </p:nvSpPr>
          <p:spPr bwMode="auto">
            <a:xfrm>
              <a:off x="274638" y="203200"/>
              <a:ext cx="61912" cy="230188"/>
            </a:xfrm>
            <a:custGeom>
              <a:avLst/>
              <a:gdLst>
                <a:gd name="T0" fmla="*/ 4 w 16"/>
                <a:gd name="T1" fmla="*/ 60 h 60"/>
                <a:gd name="T2" fmla="*/ 12 w 16"/>
                <a:gd name="T3" fmla="*/ 60 h 60"/>
                <a:gd name="T4" fmla="*/ 16 w 16"/>
                <a:gd name="T5" fmla="*/ 56 h 60"/>
                <a:gd name="T6" fmla="*/ 16 w 16"/>
                <a:gd name="T7" fmla="*/ 4 h 60"/>
                <a:gd name="T8" fmla="*/ 12 w 16"/>
                <a:gd name="T9" fmla="*/ 0 h 60"/>
                <a:gd name="T10" fmla="*/ 4 w 16"/>
                <a:gd name="T11" fmla="*/ 0 h 60"/>
                <a:gd name="T12" fmla="*/ 0 w 16"/>
                <a:gd name="T13" fmla="*/ 4 h 60"/>
                <a:gd name="T14" fmla="*/ 0 w 16"/>
                <a:gd name="T15" fmla="*/ 56 h 60"/>
                <a:gd name="T16" fmla="*/ 4 w 16"/>
                <a:gd name="T17" fmla="*/ 60 h 60"/>
                <a:gd name="T18" fmla="*/ 4 w 16"/>
                <a:gd name="T19" fmla="*/ 4 h 60"/>
                <a:gd name="T20" fmla="*/ 12 w 16"/>
                <a:gd name="T21" fmla="*/ 4 h 60"/>
                <a:gd name="T22" fmla="*/ 12 w 16"/>
                <a:gd name="T23" fmla="*/ 56 h 60"/>
                <a:gd name="T24" fmla="*/ 4 w 16"/>
                <a:gd name="T25" fmla="*/ 56 h 60"/>
                <a:gd name="T26" fmla="*/ 4 w 16"/>
                <a:gd name="T27"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60">
                  <a:moveTo>
                    <a:pt x="4" y="60"/>
                  </a:moveTo>
                  <a:cubicBezTo>
                    <a:pt x="12" y="60"/>
                    <a:pt x="12" y="60"/>
                    <a:pt x="12" y="60"/>
                  </a:cubicBezTo>
                  <a:cubicBezTo>
                    <a:pt x="14" y="60"/>
                    <a:pt x="16" y="58"/>
                    <a:pt x="16" y="56"/>
                  </a:cubicBezTo>
                  <a:cubicBezTo>
                    <a:pt x="16" y="4"/>
                    <a:pt x="16" y="4"/>
                    <a:pt x="16" y="4"/>
                  </a:cubicBezTo>
                  <a:cubicBezTo>
                    <a:pt x="16" y="2"/>
                    <a:pt x="14" y="0"/>
                    <a:pt x="12" y="0"/>
                  </a:cubicBezTo>
                  <a:cubicBezTo>
                    <a:pt x="4" y="0"/>
                    <a:pt x="4" y="0"/>
                    <a:pt x="4" y="0"/>
                  </a:cubicBezTo>
                  <a:cubicBezTo>
                    <a:pt x="2" y="0"/>
                    <a:pt x="0" y="2"/>
                    <a:pt x="0" y="4"/>
                  </a:cubicBezTo>
                  <a:cubicBezTo>
                    <a:pt x="0" y="56"/>
                    <a:pt x="0" y="56"/>
                    <a:pt x="0" y="56"/>
                  </a:cubicBezTo>
                  <a:cubicBezTo>
                    <a:pt x="0" y="58"/>
                    <a:pt x="2" y="60"/>
                    <a:pt x="4" y="60"/>
                  </a:cubicBezTo>
                  <a:close/>
                  <a:moveTo>
                    <a:pt x="4" y="4"/>
                  </a:moveTo>
                  <a:cubicBezTo>
                    <a:pt x="12" y="4"/>
                    <a:pt x="12" y="4"/>
                    <a:pt x="12" y="4"/>
                  </a:cubicBezTo>
                  <a:cubicBezTo>
                    <a:pt x="12" y="56"/>
                    <a:pt x="12" y="56"/>
                    <a:pt x="12" y="56"/>
                  </a:cubicBezTo>
                  <a:cubicBezTo>
                    <a:pt x="4" y="56"/>
                    <a:pt x="4" y="56"/>
                    <a:pt x="4" y="56"/>
                  </a:cubicBezTo>
                  <a:lnTo>
                    <a:pt x="4" y="4"/>
                  </a:ln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pic>
        <p:nvPicPr>
          <p:cNvPr id="27" name="Picture 2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011115" y="1898650"/>
            <a:ext cx="10371155" cy="2279650"/>
          </a:xfrm>
          <a:prstGeom prst="rect">
            <a:avLst/>
          </a:prstGeom>
        </p:spPr>
      </p:pic>
      <p:sp>
        <p:nvSpPr>
          <p:cNvPr id="22" name="TextBox 21"/>
          <p:cNvSpPr txBox="1"/>
          <p:nvPr/>
        </p:nvSpPr>
        <p:spPr>
          <a:xfrm>
            <a:off x="2376453" y="4137236"/>
            <a:ext cx="10278783" cy="2215991"/>
          </a:xfrm>
          <a:prstGeom prst="rect">
            <a:avLst/>
          </a:prstGeom>
          <a:noFill/>
        </p:spPr>
        <p:txBody>
          <a:bodyPr wrap="square" rtlCol="0">
            <a:spAutoFit/>
          </a:bodyPr>
          <a:lstStyle/>
          <a:p>
            <a:pPr>
              <a:buFont typeface="Arial"/>
              <a:buChar char="•"/>
            </a:pPr>
            <a:r>
              <a:rPr lang="en-US" sz="2400" dirty="0">
                <a:solidFill>
                  <a:srgbClr val="595959"/>
                </a:solidFill>
              </a:rPr>
              <a:t> usually made from aluminum or steel </a:t>
            </a:r>
          </a:p>
          <a:p>
            <a:pPr>
              <a:buFont typeface="Arial"/>
              <a:buChar char="•"/>
            </a:pPr>
            <a:r>
              <a:rPr lang="en-US" sz="2400" dirty="0">
                <a:solidFill>
                  <a:srgbClr val="595959"/>
                </a:solidFill>
              </a:rPr>
              <a:t> typically 9.5in (240mm) wide</a:t>
            </a:r>
          </a:p>
          <a:p>
            <a:pPr>
              <a:buFont typeface="Arial"/>
              <a:buChar char="•"/>
            </a:pPr>
            <a:r>
              <a:rPr lang="en-US" sz="2400" dirty="0">
                <a:solidFill>
                  <a:srgbClr val="595959"/>
                </a:solidFill>
              </a:rPr>
              <a:t> have a non-skid surface </a:t>
            </a:r>
          </a:p>
          <a:p>
            <a:pPr>
              <a:buFont typeface="Arial"/>
              <a:buChar char="•"/>
            </a:pPr>
            <a:r>
              <a:rPr lang="en-US" sz="2400" dirty="0">
                <a:solidFill>
                  <a:srgbClr val="595959"/>
                </a:solidFill>
              </a:rPr>
              <a:t> available with either end hooks or square ends </a:t>
            </a:r>
          </a:p>
          <a:p>
            <a:pPr>
              <a:buFont typeface="Arial"/>
              <a:buChar char="•"/>
            </a:pPr>
            <a:r>
              <a:rPr lang="en-US" sz="2400" dirty="0">
                <a:solidFill>
                  <a:srgbClr val="595959"/>
                </a:solidFill>
              </a:rPr>
              <a:t> vary in length up to 10ft (3.05m) to fit in a single bay</a:t>
            </a:r>
          </a:p>
          <a:p>
            <a:endParaRPr lang="en-US" dirty="0"/>
          </a:p>
        </p:txBody>
      </p:sp>
      <p:pic>
        <p:nvPicPr>
          <p:cNvPr id="23" name="Picture 22"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24" name="Straight Connector 23"/>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839261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2000"/>
                                        <p:tgtEl>
                                          <p:spTgt spid="2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90205" y="680759"/>
            <a:ext cx="5011709" cy="769441"/>
          </a:xfrm>
          <a:prstGeom prst="rect">
            <a:avLst/>
          </a:prstGeom>
          <a:noFill/>
        </p:spPr>
        <p:txBody>
          <a:bodyPr wrap="none" rtlCol="0">
            <a:spAutoFit/>
          </a:bodyPr>
          <a:lstStyle/>
          <a:p>
            <a:pPr algn="ctr"/>
            <a:r>
              <a:rPr lang="id-ID" sz="4400" cap="all" dirty="0">
                <a:solidFill>
                  <a:srgbClr val="44546A"/>
                </a:solidFill>
                <a:latin typeface="+mj-lt"/>
              </a:rPr>
              <a:t>Scaffold Decks</a:t>
            </a:r>
            <a:endParaRPr lang="en-US" sz="4400" cap="all" dirty="0">
              <a:solidFill>
                <a:srgbClr val="44546A"/>
              </a:solidFill>
              <a:latin typeface="+mj-lt"/>
            </a:endParaRPr>
          </a:p>
        </p:txBody>
      </p:sp>
      <p:grpSp>
        <p:nvGrpSpPr>
          <p:cNvPr id="2" name="Group 54"/>
          <p:cNvGrpSpPr/>
          <p:nvPr/>
        </p:nvGrpSpPr>
        <p:grpSpPr>
          <a:xfrm rot="18900000">
            <a:off x="2988931" y="3212391"/>
            <a:ext cx="819174" cy="816259"/>
            <a:chOff x="-15875" y="-1587"/>
            <a:chExt cx="4014788" cy="4000501"/>
          </a:xfrm>
          <a:solidFill>
            <a:schemeClr val="bg1"/>
          </a:solidFill>
        </p:grpSpPr>
        <p:sp>
          <p:nvSpPr>
            <p:cNvPr id="56" name="Freeform 5"/>
            <p:cNvSpPr>
              <a:spLocks noEditPoints="1"/>
            </p:cNvSpPr>
            <p:nvPr/>
          </p:nvSpPr>
          <p:spPr bwMode="auto">
            <a:xfrm>
              <a:off x="-15875" y="374651"/>
              <a:ext cx="3657600" cy="3624263"/>
            </a:xfrm>
            <a:custGeom>
              <a:avLst/>
              <a:gdLst>
                <a:gd name="T0" fmla="*/ 692 w 973"/>
                <a:gd name="T1" fmla="*/ 24 h 964"/>
                <a:gd name="T2" fmla="*/ 633 w 973"/>
                <a:gd name="T3" fmla="*/ 0 h 964"/>
                <a:gd name="T4" fmla="*/ 574 w 973"/>
                <a:gd name="T5" fmla="*/ 24 h 964"/>
                <a:gd name="T6" fmla="*/ 527 w 973"/>
                <a:gd name="T7" fmla="*/ 71 h 964"/>
                <a:gd name="T8" fmla="*/ 503 w 973"/>
                <a:gd name="T9" fmla="*/ 130 h 964"/>
                <a:gd name="T10" fmla="*/ 515 w 973"/>
                <a:gd name="T11" fmla="*/ 174 h 964"/>
                <a:gd name="T12" fmla="*/ 64 w 973"/>
                <a:gd name="T13" fmla="*/ 354 h 964"/>
                <a:gd name="T14" fmla="*/ 6 w 973"/>
                <a:gd name="T15" fmla="*/ 427 h 964"/>
                <a:gd name="T16" fmla="*/ 33 w 973"/>
                <a:gd name="T17" fmla="*/ 517 h 964"/>
                <a:gd name="T18" fmla="*/ 456 w 973"/>
                <a:gd name="T19" fmla="*/ 935 h 964"/>
                <a:gd name="T20" fmla="*/ 524 w 973"/>
                <a:gd name="T21" fmla="*/ 964 h 964"/>
                <a:gd name="T22" fmla="*/ 527 w 973"/>
                <a:gd name="T23" fmla="*/ 964 h 964"/>
                <a:gd name="T24" fmla="*/ 547 w 973"/>
                <a:gd name="T25" fmla="*/ 962 h 964"/>
                <a:gd name="T26" fmla="*/ 620 w 973"/>
                <a:gd name="T27" fmla="*/ 901 h 964"/>
                <a:gd name="T28" fmla="*/ 797 w 973"/>
                <a:gd name="T29" fmla="*/ 456 h 964"/>
                <a:gd name="T30" fmla="*/ 843 w 973"/>
                <a:gd name="T31" fmla="*/ 470 h 964"/>
                <a:gd name="T32" fmla="*/ 902 w 973"/>
                <a:gd name="T33" fmla="*/ 446 h 964"/>
                <a:gd name="T34" fmla="*/ 948 w 973"/>
                <a:gd name="T35" fmla="*/ 399 h 964"/>
                <a:gd name="T36" fmla="*/ 973 w 973"/>
                <a:gd name="T37" fmla="*/ 340 h 964"/>
                <a:gd name="T38" fmla="*/ 949 w 973"/>
                <a:gd name="T39" fmla="*/ 281 h 964"/>
                <a:gd name="T40" fmla="*/ 692 w 973"/>
                <a:gd name="T41" fmla="*/ 24 h 964"/>
                <a:gd name="T42" fmla="*/ 558 w 973"/>
                <a:gd name="T43" fmla="*/ 876 h 964"/>
                <a:gd name="T44" fmla="*/ 534 w 973"/>
                <a:gd name="T45" fmla="*/ 897 h 964"/>
                <a:gd name="T46" fmla="*/ 526 w 973"/>
                <a:gd name="T47" fmla="*/ 898 h 964"/>
                <a:gd name="T48" fmla="*/ 503 w 973"/>
                <a:gd name="T49" fmla="*/ 888 h 964"/>
                <a:gd name="T50" fmla="*/ 80 w 973"/>
                <a:gd name="T51" fmla="*/ 469 h 964"/>
                <a:gd name="T52" fmla="*/ 71 w 973"/>
                <a:gd name="T53" fmla="*/ 440 h 964"/>
                <a:gd name="T54" fmla="*/ 90 w 973"/>
                <a:gd name="T55" fmla="*/ 415 h 964"/>
                <a:gd name="T56" fmla="*/ 297 w 973"/>
                <a:gd name="T57" fmla="*/ 332 h 964"/>
                <a:gd name="T58" fmla="*/ 715 w 973"/>
                <a:gd name="T59" fmla="*/ 483 h 964"/>
                <a:gd name="T60" fmla="*/ 558 w 973"/>
                <a:gd name="T61" fmla="*/ 876 h 964"/>
                <a:gd name="T62" fmla="*/ 901 w 973"/>
                <a:gd name="T63" fmla="*/ 352 h 964"/>
                <a:gd name="T64" fmla="*/ 855 w 973"/>
                <a:gd name="T65" fmla="*/ 399 h 964"/>
                <a:gd name="T66" fmla="*/ 831 w 973"/>
                <a:gd name="T67" fmla="*/ 399 h 964"/>
                <a:gd name="T68" fmla="*/ 772 w 973"/>
                <a:gd name="T69" fmla="*/ 340 h 964"/>
                <a:gd name="T70" fmla="*/ 725 w 973"/>
                <a:gd name="T71" fmla="*/ 459 h 964"/>
                <a:gd name="T72" fmla="*/ 729 w 973"/>
                <a:gd name="T73" fmla="*/ 449 h 964"/>
                <a:gd name="T74" fmla="*/ 435 w 973"/>
                <a:gd name="T75" fmla="*/ 325 h 964"/>
                <a:gd name="T76" fmla="*/ 349 w 973"/>
                <a:gd name="T77" fmla="*/ 312 h 964"/>
                <a:gd name="T78" fmla="*/ 631 w 973"/>
                <a:gd name="T79" fmla="*/ 199 h 964"/>
                <a:gd name="T80" fmla="*/ 574 w 973"/>
                <a:gd name="T81" fmla="*/ 142 h 964"/>
                <a:gd name="T82" fmla="*/ 574 w 973"/>
                <a:gd name="T83" fmla="*/ 118 h 964"/>
                <a:gd name="T84" fmla="*/ 621 w 973"/>
                <a:gd name="T85" fmla="*/ 71 h 964"/>
                <a:gd name="T86" fmla="*/ 645 w 973"/>
                <a:gd name="T87" fmla="*/ 71 h 964"/>
                <a:gd name="T88" fmla="*/ 901 w 973"/>
                <a:gd name="T89" fmla="*/ 328 h 964"/>
                <a:gd name="T90" fmla="*/ 901 w 973"/>
                <a:gd name="T91" fmla="*/ 352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73" h="964">
                  <a:moveTo>
                    <a:pt x="692" y="24"/>
                  </a:moveTo>
                  <a:cubicBezTo>
                    <a:pt x="676" y="8"/>
                    <a:pt x="655" y="0"/>
                    <a:pt x="633" y="0"/>
                  </a:cubicBezTo>
                  <a:cubicBezTo>
                    <a:pt x="611" y="0"/>
                    <a:pt x="590" y="8"/>
                    <a:pt x="574" y="24"/>
                  </a:cubicBezTo>
                  <a:cubicBezTo>
                    <a:pt x="527" y="71"/>
                    <a:pt x="527" y="71"/>
                    <a:pt x="527" y="71"/>
                  </a:cubicBezTo>
                  <a:cubicBezTo>
                    <a:pt x="511" y="87"/>
                    <a:pt x="503" y="108"/>
                    <a:pt x="503" y="130"/>
                  </a:cubicBezTo>
                  <a:cubicBezTo>
                    <a:pt x="503" y="146"/>
                    <a:pt x="507" y="161"/>
                    <a:pt x="515" y="174"/>
                  </a:cubicBezTo>
                  <a:cubicBezTo>
                    <a:pt x="64" y="354"/>
                    <a:pt x="64" y="354"/>
                    <a:pt x="64" y="354"/>
                  </a:cubicBezTo>
                  <a:cubicBezTo>
                    <a:pt x="33" y="368"/>
                    <a:pt x="12" y="395"/>
                    <a:pt x="6" y="427"/>
                  </a:cubicBezTo>
                  <a:cubicBezTo>
                    <a:pt x="0" y="460"/>
                    <a:pt x="10" y="493"/>
                    <a:pt x="33" y="517"/>
                  </a:cubicBezTo>
                  <a:cubicBezTo>
                    <a:pt x="456" y="935"/>
                    <a:pt x="456" y="935"/>
                    <a:pt x="456" y="935"/>
                  </a:cubicBezTo>
                  <a:cubicBezTo>
                    <a:pt x="475" y="953"/>
                    <a:pt x="499" y="963"/>
                    <a:pt x="524" y="964"/>
                  </a:cubicBezTo>
                  <a:cubicBezTo>
                    <a:pt x="525" y="964"/>
                    <a:pt x="526" y="964"/>
                    <a:pt x="527" y="964"/>
                  </a:cubicBezTo>
                  <a:cubicBezTo>
                    <a:pt x="534" y="964"/>
                    <a:pt x="540" y="963"/>
                    <a:pt x="547" y="962"/>
                  </a:cubicBezTo>
                  <a:cubicBezTo>
                    <a:pt x="580" y="955"/>
                    <a:pt x="607" y="932"/>
                    <a:pt x="620" y="901"/>
                  </a:cubicBezTo>
                  <a:cubicBezTo>
                    <a:pt x="797" y="456"/>
                    <a:pt x="797" y="456"/>
                    <a:pt x="797" y="456"/>
                  </a:cubicBezTo>
                  <a:cubicBezTo>
                    <a:pt x="811" y="465"/>
                    <a:pt x="826" y="470"/>
                    <a:pt x="843" y="470"/>
                  </a:cubicBezTo>
                  <a:cubicBezTo>
                    <a:pt x="865" y="470"/>
                    <a:pt x="886" y="461"/>
                    <a:pt x="902" y="446"/>
                  </a:cubicBezTo>
                  <a:cubicBezTo>
                    <a:pt x="948" y="399"/>
                    <a:pt x="948" y="399"/>
                    <a:pt x="948" y="399"/>
                  </a:cubicBezTo>
                  <a:cubicBezTo>
                    <a:pt x="964" y="383"/>
                    <a:pt x="973" y="362"/>
                    <a:pt x="973" y="340"/>
                  </a:cubicBezTo>
                  <a:cubicBezTo>
                    <a:pt x="973" y="317"/>
                    <a:pt x="964" y="297"/>
                    <a:pt x="949" y="281"/>
                  </a:cubicBezTo>
                  <a:lnTo>
                    <a:pt x="692" y="24"/>
                  </a:lnTo>
                  <a:close/>
                  <a:moveTo>
                    <a:pt x="558" y="876"/>
                  </a:moveTo>
                  <a:cubicBezTo>
                    <a:pt x="554" y="887"/>
                    <a:pt x="545" y="895"/>
                    <a:pt x="534" y="897"/>
                  </a:cubicBezTo>
                  <a:cubicBezTo>
                    <a:pt x="531" y="897"/>
                    <a:pt x="529" y="898"/>
                    <a:pt x="526" y="898"/>
                  </a:cubicBezTo>
                  <a:cubicBezTo>
                    <a:pt x="518" y="897"/>
                    <a:pt x="510" y="894"/>
                    <a:pt x="503" y="888"/>
                  </a:cubicBezTo>
                  <a:cubicBezTo>
                    <a:pt x="80" y="469"/>
                    <a:pt x="80" y="469"/>
                    <a:pt x="80" y="469"/>
                  </a:cubicBezTo>
                  <a:cubicBezTo>
                    <a:pt x="72" y="461"/>
                    <a:pt x="69" y="450"/>
                    <a:pt x="71" y="440"/>
                  </a:cubicBezTo>
                  <a:cubicBezTo>
                    <a:pt x="73" y="429"/>
                    <a:pt x="80" y="420"/>
                    <a:pt x="90" y="415"/>
                  </a:cubicBezTo>
                  <a:cubicBezTo>
                    <a:pt x="297" y="332"/>
                    <a:pt x="297" y="332"/>
                    <a:pt x="297" y="332"/>
                  </a:cubicBezTo>
                  <a:cubicBezTo>
                    <a:pt x="436" y="379"/>
                    <a:pt x="576" y="334"/>
                    <a:pt x="715" y="483"/>
                  </a:cubicBezTo>
                  <a:lnTo>
                    <a:pt x="558" y="876"/>
                  </a:lnTo>
                  <a:close/>
                  <a:moveTo>
                    <a:pt x="901" y="352"/>
                  </a:moveTo>
                  <a:cubicBezTo>
                    <a:pt x="855" y="399"/>
                    <a:pt x="855" y="399"/>
                    <a:pt x="855" y="399"/>
                  </a:cubicBezTo>
                  <a:cubicBezTo>
                    <a:pt x="848" y="405"/>
                    <a:pt x="837" y="405"/>
                    <a:pt x="831" y="399"/>
                  </a:cubicBezTo>
                  <a:cubicBezTo>
                    <a:pt x="772" y="340"/>
                    <a:pt x="772" y="340"/>
                    <a:pt x="772" y="340"/>
                  </a:cubicBezTo>
                  <a:cubicBezTo>
                    <a:pt x="725" y="459"/>
                    <a:pt x="725" y="459"/>
                    <a:pt x="725" y="459"/>
                  </a:cubicBezTo>
                  <a:cubicBezTo>
                    <a:pt x="729" y="449"/>
                    <a:pt x="729" y="449"/>
                    <a:pt x="729" y="449"/>
                  </a:cubicBezTo>
                  <a:cubicBezTo>
                    <a:pt x="628" y="349"/>
                    <a:pt x="527" y="337"/>
                    <a:pt x="435" y="325"/>
                  </a:cubicBezTo>
                  <a:cubicBezTo>
                    <a:pt x="406" y="322"/>
                    <a:pt x="377" y="318"/>
                    <a:pt x="349" y="312"/>
                  </a:cubicBezTo>
                  <a:cubicBezTo>
                    <a:pt x="631" y="199"/>
                    <a:pt x="631" y="199"/>
                    <a:pt x="631" y="199"/>
                  </a:cubicBezTo>
                  <a:cubicBezTo>
                    <a:pt x="574" y="142"/>
                    <a:pt x="574" y="142"/>
                    <a:pt x="574" y="142"/>
                  </a:cubicBezTo>
                  <a:cubicBezTo>
                    <a:pt x="568" y="135"/>
                    <a:pt x="568" y="125"/>
                    <a:pt x="574" y="118"/>
                  </a:cubicBezTo>
                  <a:cubicBezTo>
                    <a:pt x="621" y="71"/>
                    <a:pt x="621" y="71"/>
                    <a:pt x="621" y="71"/>
                  </a:cubicBezTo>
                  <a:cubicBezTo>
                    <a:pt x="628" y="65"/>
                    <a:pt x="638" y="65"/>
                    <a:pt x="645" y="71"/>
                  </a:cubicBezTo>
                  <a:cubicBezTo>
                    <a:pt x="901" y="328"/>
                    <a:pt x="901" y="328"/>
                    <a:pt x="901" y="328"/>
                  </a:cubicBezTo>
                  <a:cubicBezTo>
                    <a:pt x="908" y="335"/>
                    <a:pt x="908" y="345"/>
                    <a:pt x="901" y="352"/>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7" name="Freeform 6"/>
            <p:cNvSpPr>
              <a:spLocks noEditPoints="1"/>
            </p:cNvSpPr>
            <p:nvPr/>
          </p:nvSpPr>
          <p:spPr bwMode="auto">
            <a:xfrm>
              <a:off x="1751013" y="1998663"/>
              <a:ext cx="623888" cy="623888"/>
            </a:xfrm>
            <a:custGeom>
              <a:avLst/>
              <a:gdLst>
                <a:gd name="T0" fmla="*/ 83 w 166"/>
                <a:gd name="T1" fmla="*/ 166 h 166"/>
                <a:gd name="T2" fmla="*/ 166 w 166"/>
                <a:gd name="T3" fmla="*/ 83 h 166"/>
                <a:gd name="T4" fmla="*/ 83 w 166"/>
                <a:gd name="T5" fmla="*/ 0 h 166"/>
                <a:gd name="T6" fmla="*/ 0 w 166"/>
                <a:gd name="T7" fmla="*/ 83 h 166"/>
                <a:gd name="T8" fmla="*/ 83 w 166"/>
                <a:gd name="T9" fmla="*/ 166 h 166"/>
                <a:gd name="T10" fmla="*/ 83 w 166"/>
                <a:gd name="T11" fmla="*/ 33 h 166"/>
                <a:gd name="T12" fmla="*/ 133 w 166"/>
                <a:gd name="T13" fmla="*/ 83 h 166"/>
                <a:gd name="T14" fmla="*/ 83 w 166"/>
                <a:gd name="T15" fmla="*/ 133 h 166"/>
                <a:gd name="T16" fmla="*/ 33 w 166"/>
                <a:gd name="T17" fmla="*/ 83 h 166"/>
                <a:gd name="T18" fmla="*/ 83 w 166"/>
                <a:gd name="T19" fmla="*/ 3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6" h="166">
                  <a:moveTo>
                    <a:pt x="83" y="166"/>
                  </a:moveTo>
                  <a:cubicBezTo>
                    <a:pt x="128" y="166"/>
                    <a:pt x="166" y="129"/>
                    <a:pt x="166" y="83"/>
                  </a:cubicBezTo>
                  <a:cubicBezTo>
                    <a:pt x="166" y="37"/>
                    <a:pt x="128" y="0"/>
                    <a:pt x="83" y="0"/>
                  </a:cubicBezTo>
                  <a:cubicBezTo>
                    <a:pt x="37" y="0"/>
                    <a:pt x="0" y="37"/>
                    <a:pt x="0" y="83"/>
                  </a:cubicBezTo>
                  <a:cubicBezTo>
                    <a:pt x="0" y="129"/>
                    <a:pt x="37" y="166"/>
                    <a:pt x="83" y="166"/>
                  </a:cubicBezTo>
                  <a:close/>
                  <a:moveTo>
                    <a:pt x="83" y="33"/>
                  </a:moveTo>
                  <a:cubicBezTo>
                    <a:pt x="110" y="33"/>
                    <a:pt x="133" y="56"/>
                    <a:pt x="133" y="83"/>
                  </a:cubicBezTo>
                  <a:cubicBezTo>
                    <a:pt x="133" y="111"/>
                    <a:pt x="110" y="133"/>
                    <a:pt x="83" y="133"/>
                  </a:cubicBezTo>
                  <a:cubicBezTo>
                    <a:pt x="55" y="133"/>
                    <a:pt x="33" y="111"/>
                    <a:pt x="33" y="83"/>
                  </a:cubicBezTo>
                  <a:cubicBezTo>
                    <a:pt x="33" y="56"/>
                    <a:pt x="55" y="33"/>
                    <a:pt x="83" y="33"/>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8" name="Freeform 7"/>
            <p:cNvSpPr>
              <a:spLocks noEditPoints="1"/>
            </p:cNvSpPr>
            <p:nvPr/>
          </p:nvSpPr>
          <p:spPr bwMode="auto">
            <a:xfrm>
              <a:off x="3375025" y="-1587"/>
              <a:ext cx="623888" cy="623888"/>
            </a:xfrm>
            <a:custGeom>
              <a:avLst/>
              <a:gdLst>
                <a:gd name="T0" fmla="*/ 83 w 166"/>
                <a:gd name="T1" fmla="*/ 0 h 166"/>
                <a:gd name="T2" fmla="*/ 0 w 166"/>
                <a:gd name="T3" fmla="*/ 83 h 166"/>
                <a:gd name="T4" fmla="*/ 83 w 166"/>
                <a:gd name="T5" fmla="*/ 166 h 166"/>
                <a:gd name="T6" fmla="*/ 166 w 166"/>
                <a:gd name="T7" fmla="*/ 83 h 166"/>
                <a:gd name="T8" fmla="*/ 83 w 166"/>
                <a:gd name="T9" fmla="*/ 0 h 166"/>
                <a:gd name="T10" fmla="*/ 83 w 166"/>
                <a:gd name="T11" fmla="*/ 133 h 166"/>
                <a:gd name="T12" fmla="*/ 33 w 166"/>
                <a:gd name="T13" fmla="*/ 83 h 166"/>
                <a:gd name="T14" fmla="*/ 83 w 166"/>
                <a:gd name="T15" fmla="*/ 33 h 166"/>
                <a:gd name="T16" fmla="*/ 133 w 166"/>
                <a:gd name="T17" fmla="*/ 83 h 166"/>
                <a:gd name="T18" fmla="*/ 83 w 166"/>
                <a:gd name="T19" fmla="*/ 13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6" h="166">
                  <a:moveTo>
                    <a:pt x="83" y="0"/>
                  </a:moveTo>
                  <a:cubicBezTo>
                    <a:pt x="37" y="0"/>
                    <a:pt x="0" y="37"/>
                    <a:pt x="0" y="83"/>
                  </a:cubicBezTo>
                  <a:cubicBezTo>
                    <a:pt x="0" y="129"/>
                    <a:pt x="37" y="166"/>
                    <a:pt x="83" y="166"/>
                  </a:cubicBezTo>
                  <a:cubicBezTo>
                    <a:pt x="129" y="166"/>
                    <a:pt x="166" y="129"/>
                    <a:pt x="166" y="83"/>
                  </a:cubicBezTo>
                  <a:cubicBezTo>
                    <a:pt x="166" y="37"/>
                    <a:pt x="129" y="0"/>
                    <a:pt x="83" y="0"/>
                  </a:cubicBezTo>
                  <a:close/>
                  <a:moveTo>
                    <a:pt x="83" y="133"/>
                  </a:moveTo>
                  <a:cubicBezTo>
                    <a:pt x="55" y="133"/>
                    <a:pt x="33" y="111"/>
                    <a:pt x="33" y="83"/>
                  </a:cubicBezTo>
                  <a:cubicBezTo>
                    <a:pt x="33" y="56"/>
                    <a:pt x="55" y="33"/>
                    <a:pt x="83" y="33"/>
                  </a:cubicBezTo>
                  <a:cubicBezTo>
                    <a:pt x="110" y="33"/>
                    <a:pt x="133" y="56"/>
                    <a:pt x="133" y="83"/>
                  </a:cubicBezTo>
                  <a:cubicBezTo>
                    <a:pt x="133" y="111"/>
                    <a:pt x="110" y="133"/>
                    <a:pt x="83" y="133"/>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9" name="Freeform 8"/>
            <p:cNvSpPr>
              <a:spLocks noEditPoints="1"/>
            </p:cNvSpPr>
            <p:nvPr/>
          </p:nvSpPr>
          <p:spPr bwMode="auto">
            <a:xfrm>
              <a:off x="1000125" y="1874838"/>
              <a:ext cx="500063" cy="500063"/>
            </a:xfrm>
            <a:custGeom>
              <a:avLst/>
              <a:gdLst>
                <a:gd name="T0" fmla="*/ 0 w 133"/>
                <a:gd name="T1" fmla="*/ 66 h 133"/>
                <a:gd name="T2" fmla="*/ 67 w 133"/>
                <a:gd name="T3" fmla="*/ 133 h 133"/>
                <a:gd name="T4" fmla="*/ 133 w 133"/>
                <a:gd name="T5" fmla="*/ 66 h 133"/>
                <a:gd name="T6" fmla="*/ 67 w 133"/>
                <a:gd name="T7" fmla="*/ 0 h 133"/>
                <a:gd name="T8" fmla="*/ 0 w 133"/>
                <a:gd name="T9" fmla="*/ 66 h 133"/>
                <a:gd name="T10" fmla="*/ 67 w 133"/>
                <a:gd name="T11" fmla="*/ 33 h 133"/>
                <a:gd name="T12" fmla="*/ 100 w 133"/>
                <a:gd name="T13" fmla="*/ 66 h 133"/>
                <a:gd name="T14" fmla="*/ 67 w 133"/>
                <a:gd name="T15" fmla="*/ 100 h 133"/>
                <a:gd name="T16" fmla="*/ 33 w 133"/>
                <a:gd name="T17" fmla="*/ 66 h 133"/>
                <a:gd name="T18" fmla="*/ 67 w 133"/>
                <a:gd name="T19" fmla="*/ 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133">
                  <a:moveTo>
                    <a:pt x="0" y="66"/>
                  </a:moveTo>
                  <a:cubicBezTo>
                    <a:pt x="0" y="103"/>
                    <a:pt x="30" y="133"/>
                    <a:pt x="67" y="133"/>
                  </a:cubicBezTo>
                  <a:cubicBezTo>
                    <a:pt x="103" y="133"/>
                    <a:pt x="133" y="103"/>
                    <a:pt x="133" y="66"/>
                  </a:cubicBezTo>
                  <a:cubicBezTo>
                    <a:pt x="133" y="30"/>
                    <a:pt x="103" y="0"/>
                    <a:pt x="67" y="0"/>
                  </a:cubicBezTo>
                  <a:cubicBezTo>
                    <a:pt x="30" y="0"/>
                    <a:pt x="0" y="30"/>
                    <a:pt x="0" y="66"/>
                  </a:cubicBezTo>
                  <a:close/>
                  <a:moveTo>
                    <a:pt x="67" y="33"/>
                  </a:moveTo>
                  <a:cubicBezTo>
                    <a:pt x="85" y="33"/>
                    <a:pt x="100" y="48"/>
                    <a:pt x="100" y="66"/>
                  </a:cubicBezTo>
                  <a:cubicBezTo>
                    <a:pt x="100" y="85"/>
                    <a:pt x="85" y="100"/>
                    <a:pt x="67" y="100"/>
                  </a:cubicBezTo>
                  <a:cubicBezTo>
                    <a:pt x="48" y="100"/>
                    <a:pt x="33" y="85"/>
                    <a:pt x="33" y="66"/>
                  </a:cubicBezTo>
                  <a:cubicBezTo>
                    <a:pt x="33" y="48"/>
                    <a:pt x="48" y="33"/>
                    <a:pt x="67" y="33"/>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0" name="Oval 9"/>
            <p:cNvSpPr>
              <a:spLocks noChangeArrowheads="1"/>
            </p:cNvSpPr>
            <p:nvPr/>
          </p:nvSpPr>
          <p:spPr bwMode="auto">
            <a:xfrm>
              <a:off x="1500188" y="2751138"/>
              <a:ext cx="250825" cy="247650"/>
            </a:xfrm>
            <a:prstGeom prst="ellipse">
              <a:avLst/>
            </a:pr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1" name="Oval 10"/>
            <p:cNvSpPr>
              <a:spLocks noChangeArrowheads="1"/>
            </p:cNvSpPr>
            <p:nvPr/>
          </p:nvSpPr>
          <p:spPr bwMode="auto">
            <a:xfrm>
              <a:off x="3498850" y="874713"/>
              <a:ext cx="252413" cy="247650"/>
            </a:xfrm>
            <a:prstGeom prst="ellipse">
              <a:avLst/>
            </a:pr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4" name="Group 61"/>
          <p:cNvGrpSpPr/>
          <p:nvPr/>
        </p:nvGrpSpPr>
        <p:grpSpPr>
          <a:xfrm>
            <a:off x="4867111" y="3282666"/>
            <a:ext cx="692096" cy="650875"/>
            <a:chOff x="-1587" y="-3175"/>
            <a:chExt cx="506412" cy="476250"/>
          </a:xfrm>
          <a:solidFill>
            <a:schemeClr val="bg1"/>
          </a:solidFill>
        </p:grpSpPr>
        <p:sp>
          <p:nvSpPr>
            <p:cNvPr id="63" name="Oval 14"/>
            <p:cNvSpPr>
              <a:spLocks noChangeArrowheads="1"/>
            </p:cNvSpPr>
            <p:nvPr/>
          </p:nvSpPr>
          <p:spPr bwMode="auto">
            <a:xfrm>
              <a:off x="244475" y="257175"/>
              <a:ext cx="60325" cy="61913"/>
            </a:xfrm>
            <a:prstGeom prst="ellipse">
              <a:avLst/>
            </a:pr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4" name="Freeform 15"/>
            <p:cNvSpPr>
              <a:spLocks noEditPoints="1"/>
            </p:cNvSpPr>
            <p:nvPr/>
          </p:nvSpPr>
          <p:spPr bwMode="auto">
            <a:xfrm>
              <a:off x="-1587" y="-3175"/>
              <a:ext cx="506412" cy="476250"/>
            </a:xfrm>
            <a:custGeom>
              <a:avLst/>
              <a:gdLst>
                <a:gd name="T0" fmla="*/ 116 w 132"/>
                <a:gd name="T1" fmla="*/ 48 h 124"/>
                <a:gd name="T2" fmla="*/ 116 w 132"/>
                <a:gd name="T3" fmla="*/ 22 h 124"/>
                <a:gd name="T4" fmla="*/ 104 w 132"/>
                <a:gd name="T5" fmla="*/ 0 h 124"/>
                <a:gd name="T6" fmla="*/ 22 w 132"/>
                <a:gd name="T7" fmla="*/ 0 h 124"/>
                <a:gd name="T8" fmla="*/ 0 w 132"/>
                <a:gd name="T9" fmla="*/ 102 h 124"/>
                <a:gd name="T10" fmla="*/ 94 w 132"/>
                <a:gd name="T11" fmla="*/ 124 h 124"/>
                <a:gd name="T12" fmla="*/ 116 w 132"/>
                <a:gd name="T13" fmla="*/ 96 h 124"/>
                <a:gd name="T14" fmla="*/ 116 w 132"/>
                <a:gd name="T15" fmla="*/ 48 h 124"/>
                <a:gd name="T16" fmla="*/ 88 w 132"/>
                <a:gd name="T17" fmla="*/ 8 h 124"/>
                <a:gd name="T18" fmla="*/ 108 w 132"/>
                <a:gd name="T19" fmla="*/ 12 h 124"/>
                <a:gd name="T20" fmla="*/ 108 w 132"/>
                <a:gd name="T21" fmla="*/ 24 h 124"/>
                <a:gd name="T22" fmla="*/ 104 w 132"/>
                <a:gd name="T23" fmla="*/ 36 h 124"/>
                <a:gd name="T24" fmla="*/ 104 w 132"/>
                <a:gd name="T25" fmla="*/ 32 h 124"/>
                <a:gd name="T26" fmla="*/ 104 w 132"/>
                <a:gd name="T27" fmla="*/ 16 h 124"/>
                <a:gd name="T28" fmla="*/ 16 w 132"/>
                <a:gd name="T29" fmla="*/ 12 h 124"/>
                <a:gd name="T30" fmla="*/ 12 w 132"/>
                <a:gd name="T31" fmla="*/ 24 h 124"/>
                <a:gd name="T32" fmla="*/ 8 w 132"/>
                <a:gd name="T33" fmla="*/ 22 h 124"/>
                <a:gd name="T34" fmla="*/ 100 w 132"/>
                <a:gd name="T35" fmla="*/ 20 h 124"/>
                <a:gd name="T36" fmla="*/ 16 w 132"/>
                <a:gd name="T37" fmla="*/ 16 h 124"/>
                <a:gd name="T38" fmla="*/ 100 w 132"/>
                <a:gd name="T39" fmla="*/ 20 h 124"/>
                <a:gd name="T40" fmla="*/ 100 w 132"/>
                <a:gd name="T41" fmla="*/ 28 h 124"/>
                <a:gd name="T42" fmla="*/ 16 w 132"/>
                <a:gd name="T43" fmla="*/ 24 h 124"/>
                <a:gd name="T44" fmla="*/ 100 w 132"/>
                <a:gd name="T45" fmla="*/ 32 h 124"/>
                <a:gd name="T46" fmla="*/ 88 w 132"/>
                <a:gd name="T47" fmla="*/ 36 h 124"/>
                <a:gd name="T48" fmla="*/ 16 w 132"/>
                <a:gd name="T49" fmla="*/ 35 h 124"/>
                <a:gd name="T50" fmla="*/ 100 w 132"/>
                <a:gd name="T51" fmla="*/ 32 h 124"/>
                <a:gd name="T52" fmla="*/ 94 w 132"/>
                <a:gd name="T53" fmla="*/ 116 h 124"/>
                <a:gd name="T54" fmla="*/ 8 w 132"/>
                <a:gd name="T55" fmla="*/ 102 h 124"/>
                <a:gd name="T56" fmla="*/ 22 w 132"/>
                <a:gd name="T57" fmla="*/ 44 h 124"/>
                <a:gd name="T58" fmla="*/ 104 w 132"/>
                <a:gd name="T59" fmla="*/ 44 h 124"/>
                <a:gd name="T60" fmla="*/ 108 w 132"/>
                <a:gd name="T61" fmla="*/ 56 h 124"/>
                <a:gd name="T62" fmla="*/ 52 w 132"/>
                <a:gd name="T63" fmla="*/ 76 h 124"/>
                <a:gd name="T64" fmla="*/ 108 w 132"/>
                <a:gd name="T65" fmla="*/ 96 h 124"/>
                <a:gd name="T66" fmla="*/ 113 w 132"/>
                <a:gd name="T67" fmla="*/ 88 h 124"/>
                <a:gd name="T68" fmla="*/ 60 w 132"/>
                <a:gd name="T69" fmla="*/ 76 h 124"/>
                <a:gd name="T70" fmla="*/ 108 w 132"/>
                <a:gd name="T71" fmla="*/ 64 h 124"/>
                <a:gd name="T72" fmla="*/ 115 w 132"/>
                <a:gd name="T73" fmla="*/ 59 h 124"/>
                <a:gd name="T74" fmla="*/ 120 w 132"/>
                <a:gd name="T75" fmla="*/ 7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24">
                  <a:moveTo>
                    <a:pt x="116" y="48"/>
                  </a:moveTo>
                  <a:cubicBezTo>
                    <a:pt x="116" y="48"/>
                    <a:pt x="116" y="48"/>
                    <a:pt x="116" y="48"/>
                  </a:cubicBezTo>
                  <a:cubicBezTo>
                    <a:pt x="116" y="24"/>
                    <a:pt x="116" y="24"/>
                    <a:pt x="116" y="24"/>
                  </a:cubicBezTo>
                  <a:cubicBezTo>
                    <a:pt x="116" y="22"/>
                    <a:pt x="116" y="22"/>
                    <a:pt x="116" y="22"/>
                  </a:cubicBezTo>
                  <a:cubicBezTo>
                    <a:pt x="116" y="12"/>
                    <a:pt x="116" y="12"/>
                    <a:pt x="116" y="12"/>
                  </a:cubicBezTo>
                  <a:cubicBezTo>
                    <a:pt x="116" y="5"/>
                    <a:pt x="111" y="0"/>
                    <a:pt x="104" y="0"/>
                  </a:cubicBezTo>
                  <a:cubicBezTo>
                    <a:pt x="88" y="0"/>
                    <a:pt x="88" y="0"/>
                    <a:pt x="88" y="0"/>
                  </a:cubicBezTo>
                  <a:cubicBezTo>
                    <a:pt x="22" y="0"/>
                    <a:pt x="22" y="0"/>
                    <a:pt x="22" y="0"/>
                  </a:cubicBezTo>
                  <a:cubicBezTo>
                    <a:pt x="10" y="0"/>
                    <a:pt x="0" y="10"/>
                    <a:pt x="0" y="22"/>
                  </a:cubicBezTo>
                  <a:cubicBezTo>
                    <a:pt x="0" y="102"/>
                    <a:pt x="0" y="102"/>
                    <a:pt x="0" y="102"/>
                  </a:cubicBezTo>
                  <a:cubicBezTo>
                    <a:pt x="0" y="114"/>
                    <a:pt x="10" y="124"/>
                    <a:pt x="22" y="124"/>
                  </a:cubicBezTo>
                  <a:cubicBezTo>
                    <a:pt x="94" y="124"/>
                    <a:pt x="94" y="124"/>
                    <a:pt x="94" y="124"/>
                  </a:cubicBezTo>
                  <a:cubicBezTo>
                    <a:pt x="106" y="124"/>
                    <a:pt x="116" y="114"/>
                    <a:pt x="116" y="102"/>
                  </a:cubicBezTo>
                  <a:cubicBezTo>
                    <a:pt x="116" y="96"/>
                    <a:pt x="116" y="96"/>
                    <a:pt x="116" y="96"/>
                  </a:cubicBezTo>
                  <a:cubicBezTo>
                    <a:pt x="116" y="96"/>
                    <a:pt x="116" y="96"/>
                    <a:pt x="116" y="96"/>
                  </a:cubicBezTo>
                  <a:cubicBezTo>
                    <a:pt x="132" y="84"/>
                    <a:pt x="132" y="60"/>
                    <a:pt x="116" y="48"/>
                  </a:cubicBezTo>
                  <a:close/>
                  <a:moveTo>
                    <a:pt x="22" y="8"/>
                  </a:moveTo>
                  <a:cubicBezTo>
                    <a:pt x="88" y="8"/>
                    <a:pt x="88" y="8"/>
                    <a:pt x="88" y="8"/>
                  </a:cubicBezTo>
                  <a:cubicBezTo>
                    <a:pt x="104" y="8"/>
                    <a:pt x="104" y="8"/>
                    <a:pt x="104" y="8"/>
                  </a:cubicBezTo>
                  <a:cubicBezTo>
                    <a:pt x="106" y="8"/>
                    <a:pt x="108" y="10"/>
                    <a:pt x="108" y="12"/>
                  </a:cubicBezTo>
                  <a:cubicBezTo>
                    <a:pt x="108" y="22"/>
                    <a:pt x="108" y="22"/>
                    <a:pt x="108" y="22"/>
                  </a:cubicBezTo>
                  <a:cubicBezTo>
                    <a:pt x="108" y="24"/>
                    <a:pt x="108" y="24"/>
                    <a:pt x="108" y="24"/>
                  </a:cubicBezTo>
                  <a:cubicBezTo>
                    <a:pt x="108" y="37"/>
                    <a:pt x="108" y="37"/>
                    <a:pt x="108" y="37"/>
                  </a:cubicBezTo>
                  <a:cubicBezTo>
                    <a:pt x="107" y="36"/>
                    <a:pt x="105" y="36"/>
                    <a:pt x="104" y="36"/>
                  </a:cubicBezTo>
                  <a:cubicBezTo>
                    <a:pt x="104" y="36"/>
                    <a:pt x="104" y="36"/>
                    <a:pt x="104" y="36"/>
                  </a:cubicBezTo>
                  <a:cubicBezTo>
                    <a:pt x="104" y="32"/>
                    <a:pt x="104" y="32"/>
                    <a:pt x="104" y="32"/>
                  </a:cubicBezTo>
                  <a:cubicBezTo>
                    <a:pt x="104" y="24"/>
                    <a:pt x="104" y="24"/>
                    <a:pt x="104" y="24"/>
                  </a:cubicBezTo>
                  <a:cubicBezTo>
                    <a:pt x="104" y="16"/>
                    <a:pt x="104" y="16"/>
                    <a:pt x="104" y="16"/>
                  </a:cubicBezTo>
                  <a:cubicBezTo>
                    <a:pt x="104" y="14"/>
                    <a:pt x="102" y="12"/>
                    <a:pt x="100" y="12"/>
                  </a:cubicBezTo>
                  <a:cubicBezTo>
                    <a:pt x="16" y="12"/>
                    <a:pt x="16" y="12"/>
                    <a:pt x="16" y="12"/>
                  </a:cubicBezTo>
                  <a:cubicBezTo>
                    <a:pt x="14" y="12"/>
                    <a:pt x="12" y="14"/>
                    <a:pt x="12" y="16"/>
                  </a:cubicBezTo>
                  <a:cubicBezTo>
                    <a:pt x="12" y="24"/>
                    <a:pt x="12" y="24"/>
                    <a:pt x="12" y="24"/>
                  </a:cubicBezTo>
                  <a:cubicBezTo>
                    <a:pt x="12" y="32"/>
                    <a:pt x="12" y="32"/>
                    <a:pt x="12" y="32"/>
                  </a:cubicBezTo>
                  <a:cubicBezTo>
                    <a:pt x="10" y="29"/>
                    <a:pt x="8" y="26"/>
                    <a:pt x="8" y="22"/>
                  </a:cubicBezTo>
                  <a:cubicBezTo>
                    <a:pt x="8" y="14"/>
                    <a:pt x="14" y="8"/>
                    <a:pt x="22" y="8"/>
                  </a:cubicBezTo>
                  <a:close/>
                  <a:moveTo>
                    <a:pt x="100" y="20"/>
                  </a:moveTo>
                  <a:cubicBezTo>
                    <a:pt x="16" y="20"/>
                    <a:pt x="16" y="20"/>
                    <a:pt x="16" y="20"/>
                  </a:cubicBezTo>
                  <a:cubicBezTo>
                    <a:pt x="16" y="16"/>
                    <a:pt x="16" y="16"/>
                    <a:pt x="16" y="16"/>
                  </a:cubicBezTo>
                  <a:cubicBezTo>
                    <a:pt x="100" y="16"/>
                    <a:pt x="100" y="16"/>
                    <a:pt x="100" y="16"/>
                  </a:cubicBezTo>
                  <a:lnTo>
                    <a:pt x="100" y="20"/>
                  </a:lnTo>
                  <a:close/>
                  <a:moveTo>
                    <a:pt x="100" y="24"/>
                  </a:moveTo>
                  <a:cubicBezTo>
                    <a:pt x="100" y="28"/>
                    <a:pt x="100" y="28"/>
                    <a:pt x="100" y="28"/>
                  </a:cubicBezTo>
                  <a:cubicBezTo>
                    <a:pt x="16" y="28"/>
                    <a:pt x="16" y="28"/>
                    <a:pt x="16" y="28"/>
                  </a:cubicBezTo>
                  <a:cubicBezTo>
                    <a:pt x="16" y="24"/>
                    <a:pt x="16" y="24"/>
                    <a:pt x="16" y="24"/>
                  </a:cubicBezTo>
                  <a:lnTo>
                    <a:pt x="100" y="24"/>
                  </a:lnTo>
                  <a:close/>
                  <a:moveTo>
                    <a:pt x="100" y="32"/>
                  </a:moveTo>
                  <a:cubicBezTo>
                    <a:pt x="100" y="36"/>
                    <a:pt x="100" y="36"/>
                    <a:pt x="100" y="36"/>
                  </a:cubicBezTo>
                  <a:cubicBezTo>
                    <a:pt x="88" y="36"/>
                    <a:pt x="88" y="36"/>
                    <a:pt x="88" y="36"/>
                  </a:cubicBezTo>
                  <a:cubicBezTo>
                    <a:pt x="22" y="36"/>
                    <a:pt x="22" y="36"/>
                    <a:pt x="22" y="36"/>
                  </a:cubicBezTo>
                  <a:cubicBezTo>
                    <a:pt x="20" y="36"/>
                    <a:pt x="18" y="35"/>
                    <a:pt x="16" y="35"/>
                  </a:cubicBezTo>
                  <a:cubicBezTo>
                    <a:pt x="16" y="32"/>
                    <a:pt x="16" y="32"/>
                    <a:pt x="16" y="32"/>
                  </a:cubicBezTo>
                  <a:lnTo>
                    <a:pt x="100" y="32"/>
                  </a:lnTo>
                  <a:close/>
                  <a:moveTo>
                    <a:pt x="108" y="102"/>
                  </a:moveTo>
                  <a:cubicBezTo>
                    <a:pt x="108" y="110"/>
                    <a:pt x="102" y="116"/>
                    <a:pt x="94" y="116"/>
                  </a:cubicBezTo>
                  <a:cubicBezTo>
                    <a:pt x="22" y="116"/>
                    <a:pt x="22" y="116"/>
                    <a:pt x="22" y="116"/>
                  </a:cubicBezTo>
                  <a:cubicBezTo>
                    <a:pt x="14" y="116"/>
                    <a:pt x="8" y="110"/>
                    <a:pt x="8" y="102"/>
                  </a:cubicBezTo>
                  <a:cubicBezTo>
                    <a:pt x="8" y="39"/>
                    <a:pt x="8" y="39"/>
                    <a:pt x="8" y="39"/>
                  </a:cubicBezTo>
                  <a:cubicBezTo>
                    <a:pt x="12" y="42"/>
                    <a:pt x="17" y="44"/>
                    <a:pt x="22" y="44"/>
                  </a:cubicBezTo>
                  <a:cubicBezTo>
                    <a:pt x="88" y="44"/>
                    <a:pt x="88" y="44"/>
                    <a:pt x="88" y="44"/>
                  </a:cubicBezTo>
                  <a:cubicBezTo>
                    <a:pt x="104" y="44"/>
                    <a:pt x="104" y="44"/>
                    <a:pt x="104" y="44"/>
                  </a:cubicBezTo>
                  <a:cubicBezTo>
                    <a:pt x="106" y="44"/>
                    <a:pt x="108" y="46"/>
                    <a:pt x="108" y="48"/>
                  </a:cubicBezTo>
                  <a:cubicBezTo>
                    <a:pt x="108" y="56"/>
                    <a:pt x="108" y="56"/>
                    <a:pt x="108" y="56"/>
                  </a:cubicBezTo>
                  <a:cubicBezTo>
                    <a:pt x="72" y="56"/>
                    <a:pt x="72" y="56"/>
                    <a:pt x="72" y="56"/>
                  </a:cubicBezTo>
                  <a:cubicBezTo>
                    <a:pt x="61" y="56"/>
                    <a:pt x="52" y="65"/>
                    <a:pt x="52" y="76"/>
                  </a:cubicBezTo>
                  <a:cubicBezTo>
                    <a:pt x="52" y="87"/>
                    <a:pt x="61" y="96"/>
                    <a:pt x="72" y="96"/>
                  </a:cubicBezTo>
                  <a:cubicBezTo>
                    <a:pt x="108" y="96"/>
                    <a:pt x="108" y="96"/>
                    <a:pt x="108" y="96"/>
                  </a:cubicBezTo>
                  <a:lnTo>
                    <a:pt x="108" y="102"/>
                  </a:lnTo>
                  <a:close/>
                  <a:moveTo>
                    <a:pt x="113" y="88"/>
                  </a:moveTo>
                  <a:cubicBezTo>
                    <a:pt x="72" y="88"/>
                    <a:pt x="72" y="88"/>
                    <a:pt x="72" y="88"/>
                  </a:cubicBezTo>
                  <a:cubicBezTo>
                    <a:pt x="65" y="88"/>
                    <a:pt x="60" y="83"/>
                    <a:pt x="60" y="76"/>
                  </a:cubicBezTo>
                  <a:cubicBezTo>
                    <a:pt x="60" y="69"/>
                    <a:pt x="65" y="64"/>
                    <a:pt x="72" y="64"/>
                  </a:cubicBezTo>
                  <a:cubicBezTo>
                    <a:pt x="108" y="64"/>
                    <a:pt x="108" y="64"/>
                    <a:pt x="108" y="64"/>
                  </a:cubicBezTo>
                  <a:cubicBezTo>
                    <a:pt x="110" y="64"/>
                    <a:pt x="113" y="63"/>
                    <a:pt x="114" y="61"/>
                  </a:cubicBezTo>
                  <a:cubicBezTo>
                    <a:pt x="115" y="60"/>
                    <a:pt x="115" y="60"/>
                    <a:pt x="115" y="59"/>
                  </a:cubicBezTo>
                  <a:cubicBezTo>
                    <a:pt x="115" y="59"/>
                    <a:pt x="116" y="59"/>
                    <a:pt x="116" y="59"/>
                  </a:cubicBezTo>
                  <a:cubicBezTo>
                    <a:pt x="118" y="62"/>
                    <a:pt x="120" y="67"/>
                    <a:pt x="120" y="72"/>
                  </a:cubicBezTo>
                  <a:cubicBezTo>
                    <a:pt x="120" y="78"/>
                    <a:pt x="118" y="84"/>
                    <a:pt x="113" y="88"/>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5" name="Group 64"/>
          <p:cNvGrpSpPr/>
          <p:nvPr/>
        </p:nvGrpSpPr>
        <p:grpSpPr>
          <a:xfrm>
            <a:off x="6580984" y="3170699"/>
            <a:ext cx="762512" cy="762842"/>
            <a:chOff x="-1587" y="-3175"/>
            <a:chExt cx="3670300" cy="3671888"/>
          </a:xfrm>
          <a:solidFill>
            <a:schemeClr val="bg1"/>
          </a:solidFill>
        </p:grpSpPr>
        <p:sp>
          <p:nvSpPr>
            <p:cNvPr id="66" name="Freeform 24"/>
            <p:cNvSpPr>
              <a:spLocks noEditPoints="1"/>
            </p:cNvSpPr>
            <p:nvPr/>
          </p:nvSpPr>
          <p:spPr bwMode="auto">
            <a:xfrm>
              <a:off x="-1587" y="-3175"/>
              <a:ext cx="3670300" cy="3671888"/>
            </a:xfrm>
            <a:custGeom>
              <a:avLst/>
              <a:gdLst>
                <a:gd name="T0" fmla="*/ 631 w 976"/>
                <a:gd name="T1" fmla="*/ 306 h 976"/>
                <a:gd name="T2" fmla="*/ 488 w 976"/>
                <a:gd name="T3" fmla="*/ 0 h 976"/>
                <a:gd name="T4" fmla="*/ 275 w 976"/>
                <a:gd name="T5" fmla="*/ 312 h 976"/>
                <a:gd name="T6" fmla="*/ 244 w 976"/>
                <a:gd name="T7" fmla="*/ 329 h 976"/>
                <a:gd name="T8" fmla="*/ 92 w 976"/>
                <a:gd name="T9" fmla="*/ 305 h 976"/>
                <a:gd name="T10" fmla="*/ 0 w 976"/>
                <a:gd name="T11" fmla="*/ 885 h 976"/>
                <a:gd name="T12" fmla="*/ 183 w 976"/>
                <a:gd name="T13" fmla="*/ 976 h 976"/>
                <a:gd name="T14" fmla="*/ 266 w 976"/>
                <a:gd name="T15" fmla="*/ 924 h 976"/>
                <a:gd name="T16" fmla="*/ 275 w 976"/>
                <a:gd name="T17" fmla="*/ 926 h 976"/>
                <a:gd name="T18" fmla="*/ 580 w 976"/>
                <a:gd name="T19" fmla="*/ 976 h 976"/>
                <a:gd name="T20" fmla="*/ 856 w 976"/>
                <a:gd name="T21" fmla="*/ 917 h 976"/>
                <a:gd name="T22" fmla="*/ 870 w 976"/>
                <a:gd name="T23" fmla="*/ 831 h 976"/>
                <a:gd name="T24" fmla="*/ 920 w 976"/>
                <a:gd name="T25" fmla="*/ 669 h 976"/>
                <a:gd name="T26" fmla="*/ 949 w 976"/>
                <a:gd name="T27" fmla="*/ 512 h 976"/>
                <a:gd name="T28" fmla="*/ 976 w 976"/>
                <a:gd name="T29" fmla="*/ 439 h 976"/>
                <a:gd name="T30" fmla="*/ 890 w 976"/>
                <a:gd name="T31" fmla="*/ 319 h 976"/>
                <a:gd name="T32" fmla="*/ 183 w 976"/>
                <a:gd name="T33" fmla="*/ 915 h 976"/>
                <a:gd name="T34" fmla="*/ 61 w 976"/>
                <a:gd name="T35" fmla="*/ 885 h 976"/>
                <a:gd name="T36" fmla="*/ 92 w 976"/>
                <a:gd name="T37" fmla="*/ 366 h 976"/>
                <a:gd name="T38" fmla="*/ 214 w 976"/>
                <a:gd name="T39" fmla="*/ 397 h 976"/>
                <a:gd name="T40" fmla="*/ 914 w 976"/>
                <a:gd name="T41" fmla="*/ 443 h 976"/>
                <a:gd name="T42" fmla="*/ 793 w 976"/>
                <a:gd name="T43" fmla="*/ 488 h 976"/>
                <a:gd name="T44" fmla="*/ 793 w 976"/>
                <a:gd name="T45" fmla="*/ 519 h 976"/>
                <a:gd name="T46" fmla="*/ 901 w 976"/>
                <a:gd name="T47" fmla="*/ 575 h 976"/>
                <a:gd name="T48" fmla="*/ 763 w 976"/>
                <a:gd name="T49" fmla="*/ 641 h 976"/>
                <a:gd name="T50" fmla="*/ 763 w 976"/>
                <a:gd name="T51" fmla="*/ 671 h 976"/>
                <a:gd name="T52" fmla="*/ 862 w 976"/>
                <a:gd name="T53" fmla="*/ 734 h 976"/>
                <a:gd name="T54" fmla="*/ 732 w 976"/>
                <a:gd name="T55" fmla="*/ 793 h 976"/>
                <a:gd name="T56" fmla="*/ 732 w 976"/>
                <a:gd name="T57" fmla="*/ 824 h 976"/>
                <a:gd name="T58" fmla="*/ 811 w 976"/>
                <a:gd name="T59" fmla="*/ 866 h 976"/>
                <a:gd name="T60" fmla="*/ 747 w 976"/>
                <a:gd name="T61" fmla="*/ 915 h 976"/>
                <a:gd name="T62" fmla="*/ 411 w 976"/>
                <a:gd name="T63" fmla="*/ 896 h 976"/>
                <a:gd name="T64" fmla="*/ 244 w 976"/>
                <a:gd name="T65" fmla="*/ 835 h 976"/>
                <a:gd name="T66" fmla="*/ 268 w 976"/>
                <a:gd name="T67" fmla="*/ 382 h 976"/>
                <a:gd name="T68" fmla="*/ 458 w 976"/>
                <a:gd name="T69" fmla="*/ 92 h 976"/>
                <a:gd name="T70" fmla="*/ 577 w 976"/>
                <a:gd name="T71" fmla="*/ 206 h 976"/>
                <a:gd name="T72" fmla="*/ 879 w 976"/>
                <a:gd name="T73" fmla="*/ 377 h 976"/>
                <a:gd name="T74" fmla="*/ 914 w 976"/>
                <a:gd name="T75" fmla="*/ 443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76" h="976">
                  <a:moveTo>
                    <a:pt x="890" y="319"/>
                  </a:moveTo>
                  <a:cubicBezTo>
                    <a:pt x="851" y="309"/>
                    <a:pt x="762" y="309"/>
                    <a:pt x="631" y="306"/>
                  </a:cubicBezTo>
                  <a:cubicBezTo>
                    <a:pt x="637" y="277"/>
                    <a:pt x="638" y="252"/>
                    <a:pt x="638" y="206"/>
                  </a:cubicBezTo>
                  <a:cubicBezTo>
                    <a:pt x="638" y="96"/>
                    <a:pt x="559" y="0"/>
                    <a:pt x="488" y="0"/>
                  </a:cubicBezTo>
                  <a:cubicBezTo>
                    <a:pt x="438" y="0"/>
                    <a:pt x="397" y="41"/>
                    <a:pt x="397" y="91"/>
                  </a:cubicBezTo>
                  <a:cubicBezTo>
                    <a:pt x="396" y="152"/>
                    <a:pt x="377" y="258"/>
                    <a:pt x="275" y="312"/>
                  </a:cubicBezTo>
                  <a:cubicBezTo>
                    <a:pt x="267" y="316"/>
                    <a:pt x="246" y="327"/>
                    <a:pt x="242" y="328"/>
                  </a:cubicBezTo>
                  <a:cubicBezTo>
                    <a:pt x="244" y="329"/>
                    <a:pt x="244" y="329"/>
                    <a:pt x="244" y="329"/>
                  </a:cubicBezTo>
                  <a:cubicBezTo>
                    <a:pt x="228" y="316"/>
                    <a:pt x="206" y="305"/>
                    <a:pt x="183" y="305"/>
                  </a:cubicBezTo>
                  <a:cubicBezTo>
                    <a:pt x="92" y="305"/>
                    <a:pt x="92" y="305"/>
                    <a:pt x="92" y="305"/>
                  </a:cubicBezTo>
                  <a:cubicBezTo>
                    <a:pt x="41" y="305"/>
                    <a:pt x="0" y="346"/>
                    <a:pt x="0" y="397"/>
                  </a:cubicBezTo>
                  <a:cubicBezTo>
                    <a:pt x="0" y="885"/>
                    <a:pt x="0" y="885"/>
                    <a:pt x="0" y="885"/>
                  </a:cubicBezTo>
                  <a:cubicBezTo>
                    <a:pt x="0" y="935"/>
                    <a:pt x="41" y="976"/>
                    <a:pt x="92" y="976"/>
                  </a:cubicBezTo>
                  <a:cubicBezTo>
                    <a:pt x="183" y="976"/>
                    <a:pt x="183" y="976"/>
                    <a:pt x="183" y="976"/>
                  </a:cubicBezTo>
                  <a:cubicBezTo>
                    <a:pt x="219" y="976"/>
                    <a:pt x="250" y="954"/>
                    <a:pt x="264" y="923"/>
                  </a:cubicBezTo>
                  <a:cubicBezTo>
                    <a:pt x="265" y="923"/>
                    <a:pt x="265" y="924"/>
                    <a:pt x="266" y="924"/>
                  </a:cubicBezTo>
                  <a:cubicBezTo>
                    <a:pt x="268" y="924"/>
                    <a:pt x="270" y="925"/>
                    <a:pt x="273" y="926"/>
                  </a:cubicBezTo>
                  <a:cubicBezTo>
                    <a:pt x="274" y="926"/>
                    <a:pt x="274" y="926"/>
                    <a:pt x="275" y="926"/>
                  </a:cubicBezTo>
                  <a:cubicBezTo>
                    <a:pt x="292" y="930"/>
                    <a:pt x="326" y="938"/>
                    <a:pt x="398" y="955"/>
                  </a:cubicBezTo>
                  <a:cubicBezTo>
                    <a:pt x="414" y="959"/>
                    <a:pt x="496" y="976"/>
                    <a:pt x="580" y="976"/>
                  </a:cubicBezTo>
                  <a:cubicBezTo>
                    <a:pt x="747" y="976"/>
                    <a:pt x="747" y="976"/>
                    <a:pt x="747" y="976"/>
                  </a:cubicBezTo>
                  <a:cubicBezTo>
                    <a:pt x="798" y="976"/>
                    <a:pt x="835" y="956"/>
                    <a:pt x="856" y="917"/>
                  </a:cubicBezTo>
                  <a:cubicBezTo>
                    <a:pt x="857" y="917"/>
                    <a:pt x="864" y="903"/>
                    <a:pt x="869" y="884"/>
                  </a:cubicBezTo>
                  <a:cubicBezTo>
                    <a:pt x="874" y="870"/>
                    <a:pt x="875" y="851"/>
                    <a:pt x="870" y="831"/>
                  </a:cubicBezTo>
                  <a:cubicBezTo>
                    <a:pt x="903" y="808"/>
                    <a:pt x="913" y="774"/>
                    <a:pt x="920" y="752"/>
                  </a:cubicBezTo>
                  <a:cubicBezTo>
                    <a:pt x="932" y="716"/>
                    <a:pt x="928" y="688"/>
                    <a:pt x="920" y="669"/>
                  </a:cubicBezTo>
                  <a:cubicBezTo>
                    <a:pt x="939" y="651"/>
                    <a:pt x="954" y="625"/>
                    <a:pt x="961" y="585"/>
                  </a:cubicBezTo>
                  <a:cubicBezTo>
                    <a:pt x="965" y="559"/>
                    <a:pt x="961" y="534"/>
                    <a:pt x="949" y="512"/>
                  </a:cubicBezTo>
                  <a:cubicBezTo>
                    <a:pt x="966" y="493"/>
                    <a:pt x="974" y="468"/>
                    <a:pt x="975" y="446"/>
                  </a:cubicBezTo>
                  <a:cubicBezTo>
                    <a:pt x="976" y="439"/>
                    <a:pt x="976" y="439"/>
                    <a:pt x="976" y="439"/>
                  </a:cubicBezTo>
                  <a:cubicBezTo>
                    <a:pt x="976" y="435"/>
                    <a:pt x="976" y="433"/>
                    <a:pt x="976" y="424"/>
                  </a:cubicBezTo>
                  <a:cubicBezTo>
                    <a:pt x="976" y="386"/>
                    <a:pt x="949" y="336"/>
                    <a:pt x="890" y="319"/>
                  </a:cubicBezTo>
                  <a:close/>
                  <a:moveTo>
                    <a:pt x="214" y="885"/>
                  </a:moveTo>
                  <a:cubicBezTo>
                    <a:pt x="214" y="901"/>
                    <a:pt x="200" y="915"/>
                    <a:pt x="183" y="915"/>
                  </a:cubicBezTo>
                  <a:cubicBezTo>
                    <a:pt x="92" y="915"/>
                    <a:pt x="92" y="915"/>
                    <a:pt x="92" y="915"/>
                  </a:cubicBezTo>
                  <a:cubicBezTo>
                    <a:pt x="75" y="915"/>
                    <a:pt x="61" y="901"/>
                    <a:pt x="61" y="885"/>
                  </a:cubicBezTo>
                  <a:cubicBezTo>
                    <a:pt x="61" y="397"/>
                    <a:pt x="61" y="397"/>
                    <a:pt x="61" y="397"/>
                  </a:cubicBezTo>
                  <a:cubicBezTo>
                    <a:pt x="61" y="380"/>
                    <a:pt x="75" y="366"/>
                    <a:pt x="92" y="366"/>
                  </a:cubicBezTo>
                  <a:cubicBezTo>
                    <a:pt x="183" y="366"/>
                    <a:pt x="183" y="366"/>
                    <a:pt x="183" y="366"/>
                  </a:cubicBezTo>
                  <a:cubicBezTo>
                    <a:pt x="200" y="366"/>
                    <a:pt x="214" y="380"/>
                    <a:pt x="214" y="397"/>
                  </a:cubicBezTo>
                  <a:lnTo>
                    <a:pt x="214" y="885"/>
                  </a:lnTo>
                  <a:close/>
                  <a:moveTo>
                    <a:pt x="914" y="443"/>
                  </a:moveTo>
                  <a:cubicBezTo>
                    <a:pt x="914" y="458"/>
                    <a:pt x="907" y="488"/>
                    <a:pt x="854" y="488"/>
                  </a:cubicBezTo>
                  <a:cubicBezTo>
                    <a:pt x="808" y="488"/>
                    <a:pt x="793" y="488"/>
                    <a:pt x="793" y="488"/>
                  </a:cubicBezTo>
                  <a:cubicBezTo>
                    <a:pt x="785" y="488"/>
                    <a:pt x="778" y="495"/>
                    <a:pt x="778" y="503"/>
                  </a:cubicBezTo>
                  <a:cubicBezTo>
                    <a:pt x="778" y="512"/>
                    <a:pt x="785" y="519"/>
                    <a:pt x="793" y="519"/>
                  </a:cubicBezTo>
                  <a:cubicBezTo>
                    <a:pt x="793" y="519"/>
                    <a:pt x="806" y="519"/>
                    <a:pt x="852" y="519"/>
                  </a:cubicBezTo>
                  <a:cubicBezTo>
                    <a:pt x="898" y="519"/>
                    <a:pt x="904" y="556"/>
                    <a:pt x="901" y="575"/>
                  </a:cubicBezTo>
                  <a:cubicBezTo>
                    <a:pt x="897" y="598"/>
                    <a:pt x="886" y="641"/>
                    <a:pt x="835" y="641"/>
                  </a:cubicBezTo>
                  <a:cubicBezTo>
                    <a:pt x="783" y="641"/>
                    <a:pt x="763" y="641"/>
                    <a:pt x="763" y="641"/>
                  </a:cubicBezTo>
                  <a:cubicBezTo>
                    <a:pt x="754" y="641"/>
                    <a:pt x="747" y="647"/>
                    <a:pt x="747" y="656"/>
                  </a:cubicBezTo>
                  <a:cubicBezTo>
                    <a:pt x="747" y="664"/>
                    <a:pt x="754" y="671"/>
                    <a:pt x="763" y="671"/>
                  </a:cubicBezTo>
                  <a:cubicBezTo>
                    <a:pt x="763" y="671"/>
                    <a:pt x="799" y="671"/>
                    <a:pt x="823" y="671"/>
                  </a:cubicBezTo>
                  <a:cubicBezTo>
                    <a:pt x="874" y="671"/>
                    <a:pt x="870" y="710"/>
                    <a:pt x="862" y="734"/>
                  </a:cubicBezTo>
                  <a:cubicBezTo>
                    <a:pt x="852" y="764"/>
                    <a:pt x="846" y="793"/>
                    <a:pt x="782" y="793"/>
                  </a:cubicBezTo>
                  <a:cubicBezTo>
                    <a:pt x="760" y="793"/>
                    <a:pt x="732" y="793"/>
                    <a:pt x="732" y="793"/>
                  </a:cubicBezTo>
                  <a:cubicBezTo>
                    <a:pt x="723" y="793"/>
                    <a:pt x="717" y="800"/>
                    <a:pt x="717" y="808"/>
                  </a:cubicBezTo>
                  <a:cubicBezTo>
                    <a:pt x="717" y="817"/>
                    <a:pt x="723" y="824"/>
                    <a:pt x="732" y="824"/>
                  </a:cubicBezTo>
                  <a:cubicBezTo>
                    <a:pt x="732" y="824"/>
                    <a:pt x="753" y="824"/>
                    <a:pt x="780" y="824"/>
                  </a:cubicBezTo>
                  <a:cubicBezTo>
                    <a:pt x="813" y="824"/>
                    <a:pt x="815" y="855"/>
                    <a:pt x="811" y="866"/>
                  </a:cubicBezTo>
                  <a:cubicBezTo>
                    <a:pt x="807" y="879"/>
                    <a:pt x="803" y="888"/>
                    <a:pt x="803" y="888"/>
                  </a:cubicBezTo>
                  <a:cubicBezTo>
                    <a:pt x="793" y="905"/>
                    <a:pt x="779" y="915"/>
                    <a:pt x="747" y="915"/>
                  </a:cubicBezTo>
                  <a:cubicBezTo>
                    <a:pt x="580" y="915"/>
                    <a:pt x="580" y="915"/>
                    <a:pt x="580" y="915"/>
                  </a:cubicBezTo>
                  <a:cubicBezTo>
                    <a:pt x="497" y="915"/>
                    <a:pt x="414" y="896"/>
                    <a:pt x="411" y="896"/>
                  </a:cubicBezTo>
                  <a:cubicBezTo>
                    <a:pt x="285" y="866"/>
                    <a:pt x="278" y="864"/>
                    <a:pt x="270" y="862"/>
                  </a:cubicBezTo>
                  <a:cubicBezTo>
                    <a:pt x="270" y="862"/>
                    <a:pt x="244" y="857"/>
                    <a:pt x="244" y="835"/>
                  </a:cubicBezTo>
                  <a:cubicBezTo>
                    <a:pt x="244" y="414"/>
                    <a:pt x="244" y="414"/>
                    <a:pt x="244" y="414"/>
                  </a:cubicBezTo>
                  <a:cubicBezTo>
                    <a:pt x="244" y="399"/>
                    <a:pt x="253" y="386"/>
                    <a:pt x="268" y="382"/>
                  </a:cubicBezTo>
                  <a:cubicBezTo>
                    <a:pt x="270" y="381"/>
                    <a:pt x="273" y="380"/>
                    <a:pt x="275" y="380"/>
                  </a:cubicBezTo>
                  <a:cubicBezTo>
                    <a:pt x="414" y="322"/>
                    <a:pt x="456" y="195"/>
                    <a:pt x="458" y="92"/>
                  </a:cubicBezTo>
                  <a:cubicBezTo>
                    <a:pt x="458" y="77"/>
                    <a:pt x="469" y="61"/>
                    <a:pt x="488" y="61"/>
                  </a:cubicBezTo>
                  <a:cubicBezTo>
                    <a:pt x="520" y="61"/>
                    <a:pt x="577" y="126"/>
                    <a:pt x="577" y="206"/>
                  </a:cubicBezTo>
                  <a:cubicBezTo>
                    <a:pt x="577" y="278"/>
                    <a:pt x="574" y="291"/>
                    <a:pt x="549" y="366"/>
                  </a:cubicBezTo>
                  <a:cubicBezTo>
                    <a:pt x="854" y="366"/>
                    <a:pt x="852" y="370"/>
                    <a:pt x="879" y="377"/>
                  </a:cubicBezTo>
                  <a:cubicBezTo>
                    <a:pt x="912" y="387"/>
                    <a:pt x="915" y="415"/>
                    <a:pt x="915" y="424"/>
                  </a:cubicBezTo>
                  <a:cubicBezTo>
                    <a:pt x="915" y="435"/>
                    <a:pt x="915" y="433"/>
                    <a:pt x="914" y="443"/>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7" name="Freeform 25"/>
            <p:cNvSpPr>
              <a:spLocks noEditPoints="1"/>
            </p:cNvSpPr>
            <p:nvPr/>
          </p:nvSpPr>
          <p:spPr bwMode="auto">
            <a:xfrm>
              <a:off x="344488" y="2979738"/>
              <a:ext cx="341313" cy="346075"/>
            </a:xfrm>
            <a:custGeom>
              <a:avLst/>
              <a:gdLst>
                <a:gd name="T0" fmla="*/ 45 w 91"/>
                <a:gd name="T1" fmla="*/ 0 h 92"/>
                <a:gd name="T2" fmla="*/ 0 w 91"/>
                <a:gd name="T3" fmla="*/ 46 h 92"/>
                <a:gd name="T4" fmla="*/ 45 w 91"/>
                <a:gd name="T5" fmla="*/ 92 h 92"/>
                <a:gd name="T6" fmla="*/ 91 w 91"/>
                <a:gd name="T7" fmla="*/ 46 h 92"/>
                <a:gd name="T8" fmla="*/ 45 w 91"/>
                <a:gd name="T9" fmla="*/ 0 h 92"/>
                <a:gd name="T10" fmla="*/ 45 w 91"/>
                <a:gd name="T11" fmla="*/ 61 h 92"/>
                <a:gd name="T12" fmla="*/ 30 w 91"/>
                <a:gd name="T13" fmla="*/ 46 h 92"/>
                <a:gd name="T14" fmla="*/ 45 w 91"/>
                <a:gd name="T15" fmla="*/ 31 h 92"/>
                <a:gd name="T16" fmla="*/ 61 w 91"/>
                <a:gd name="T17" fmla="*/ 46 h 92"/>
                <a:gd name="T18" fmla="*/ 45 w 91"/>
                <a:gd name="T19" fmla="*/ 6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92">
                  <a:moveTo>
                    <a:pt x="45" y="0"/>
                  </a:moveTo>
                  <a:cubicBezTo>
                    <a:pt x="20" y="0"/>
                    <a:pt x="0" y="20"/>
                    <a:pt x="0" y="46"/>
                  </a:cubicBezTo>
                  <a:cubicBezTo>
                    <a:pt x="0" y="71"/>
                    <a:pt x="20" y="92"/>
                    <a:pt x="45" y="92"/>
                  </a:cubicBezTo>
                  <a:cubicBezTo>
                    <a:pt x="71" y="92"/>
                    <a:pt x="91" y="71"/>
                    <a:pt x="91" y="46"/>
                  </a:cubicBezTo>
                  <a:cubicBezTo>
                    <a:pt x="91" y="20"/>
                    <a:pt x="71" y="0"/>
                    <a:pt x="45" y="0"/>
                  </a:cubicBezTo>
                  <a:close/>
                  <a:moveTo>
                    <a:pt x="45" y="61"/>
                  </a:moveTo>
                  <a:cubicBezTo>
                    <a:pt x="37" y="61"/>
                    <a:pt x="30" y="54"/>
                    <a:pt x="30" y="46"/>
                  </a:cubicBezTo>
                  <a:cubicBezTo>
                    <a:pt x="30" y="37"/>
                    <a:pt x="37" y="31"/>
                    <a:pt x="45" y="31"/>
                  </a:cubicBezTo>
                  <a:cubicBezTo>
                    <a:pt x="54" y="31"/>
                    <a:pt x="61" y="37"/>
                    <a:pt x="61" y="46"/>
                  </a:cubicBezTo>
                  <a:cubicBezTo>
                    <a:pt x="61" y="54"/>
                    <a:pt x="54" y="61"/>
                    <a:pt x="45" y="61"/>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6" name="Group 67"/>
          <p:cNvGrpSpPr/>
          <p:nvPr/>
        </p:nvGrpSpPr>
        <p:grpSpPr>
          <a:xfrm>
            <a:off x="8424531" y="3240542"/>
            <a:ext cx="605072" cy="692150"/>
            <a:chOff x="-1587" y="3175"/>
            <a:chExt cx="430212" cy="492125"/>
          </a:xfrm>
          <a:solidFill>
            <a:schemeClr val="bg1"/>
          </a:solidFill>
        </p:grpSpPr>
        <p:sp>
          <p:nvSpPr>
            <p:cNvPr id="69" name="Freeform 29"/>
            <p:cNvSpPr>
              <a:spLocks noEditPoints="1"/>
            </p:cNvSpPr>
            <p:nvPr/>
          </p:nvSpPr>
          <p:spPr bwMode="auto">
            <a:xfrm>
              <a:off x="-1587" y="3175"/>
              <a:ext cx="430212" cy="492125"/>
            </a:xfrm>
            <a:custGeom>
              <a:avLst/>
              <a:gdLst>
                <a:gd name="T0" fmla="*/ 112 w 112"/>
                <a:gd name="T1" fmla="*/ 27 h 128"/>
                <a:gd name="T2" fmla="*/ 100 w 112"/>
                <a:gd name="T3" fmla="*/ 16 h 128"/>
                <a:gd name="T4" fmla="*/ 88 w 112"/>
                <a:gd name="T5" fmla="*/ 16 h 128"/>
                <a:gd name="T6" fmla="*/ 88 w 112"/>
                <a:gd name="T7" fmla="*/ 12 h 128"/>
                <a:gd name="T8" fmla="*/ 88 w 112"/>
                <a:gd name="T9" fmla="*/ 12 h 128"/>
                <a:gd name="T10" fmla="*/ 76 w 112"/>
                <a:gd name="T11" fmla="*/ 0 h 128"/>
                <a:gd name="T12" fmla="*/ 36 w 112"/>
                <a:gd name="T13" fmla="*/ 0 h 128"/>
                <a:gd name="T14" fmla="*/ 24 w 112"/>
                <a:gd name="T15" fmla="*/ 12 h 128"/>
                <a:gd name="T16" fmla="*/ 24 w 112"/>
                <a:gd name="T17" fmla="*/ 12 h 128"/>
                <a:gd name="T18" fmla="*/ 24 w 112"/>
                <a:gd name="T19" fmla="*/ 16 h 128"/>
                <a:gd name="T20" fmla="*/ 12 w 112"/>
                <a:gd name="T21" fmla="*/ 16 h 128"/>
                <a:gd name="T22" fmla="*/ 0 w 112"/>
                <a:gd name="T23" fmla="*/ 27 h 128"/>
                <a:gd name="T24" fmla="*/ 0 w 112"/>
                <a:gd name="T25" fmla="*/ 27 h 128"/>
                <a:gd name="T26" fmla="*/ 0 w 112"/>
                <a:gd name="T27" fmla="*/ 32 h 128"/>
                <a:gd name="T28" fmla="*/ 0 w 112"/>
                <a:gd name="T29" fmla="*/ 36 h 128"/>
                <a:gd name="T30" fmla="*/ 8 w 112"/>
                <a:gd name="T31" fmla="*/ 44 h 128"/>
                <a:gd name="T32" fmla="*/ 8 w 112"/>
                <a:gd name="T33" fmla="*/ 44 h 128"/>
                <a:gd name="T34" fmla="*/ 8 w 112"/>
                <a:gd name="T35" fmla="*/ 112 h 128"/>
                <a:gd name="T36" fmla="*/ 24 w 112"/>
                <a:gd name="T37" fmla="*/ 128 h 128"/>
                <a:gd name="T38" fmla="*/ 88 w 112"/>
                <a:gd name="T39" fmla="*/ 128 h 128"/>
                <a:gd name="T40" fmla="*/ 104 w 112"/>
                <a:gd name="T41" fmla="*/ 112 h 128"/>
                <a:gd name="T42" fmla="*/ 104 w 112"/>
                <a:gd name="T43" fmla="*/ 44 h 128"/>
                <a:gd name="T44" fmla="*/ 104 w 112"/>
                <a:gd name="T45" fmla="*/ 44 h 128"/>
                <a:gd name="T46" fmla="*/ 112 w 112"/>
                <a:gd name="T47" fmla="*/ 36 h 128"/>
                <a:gd name="T48" fmla="*/ 112 w 112"/>
                <a:gd name="T49" fmla="*/ 32 h 128"/>
                <a:gd name="T50" fmla="*/ 112 w 112"/>
                <a:gd name="T51" fmla="*/ 27 h 128"/>
                <a:gd name="T52" fmla="*/ 32 w 112"/>
                <a:gd name="T53" fmla="*/ 12 h 128"/>
                <a:gd name="T54" fmla="*/ 36 w 112"/>
                <a:gd name="T55" fmla="*/ 8 h 128"/>
                <a:gd name="T56" fmla="*/ 76 w 112"/>
                <a:gd name="T57" fmla="*/ 8 h 128"/>
                <a:gd name="T58" fmla="*/ 80 w 112"/>
                <a:gd name="T59" fmla="*/ 12 h 128"/>
                <a:gd name="T60" fmla="*/ 80 w 112"/>
                <a:gd name="T61" fmla="*/ 16 h 128"/>
                <a:gd name="T62" fmla="*/ 32 w 112"/>
                <a:gd name="T63" fmla="*/ 16 h 128"/>
                <a:gd name="T64" fmla="*/ 32 w 112"/>
                <a:gd name="T65" fmla="*/ 12 h 128"/>
                <a:gd name="T66" fmla="*/ 96 w 112"/>
                <a:gd name="T67" fmla="*/ 112 h 128"/>
                <a:gd name="T68" fmla="*/ 88 w 112"/>
                <a:gd name="T69" fmla="*/ 120 h 128"/>
                <a:gd name="T70" fmla="*/ 24 w 112"/>
                <a:gd name="T71" fmla="*/ 120 h 128"/>
                <a:gd name="T72" fmla="*/ 16 w 112"/>
                <a:gd name="T73" fmla="*/ 112 h 128"/>
                <a:gd name="T74" fmla="*/ 16 w 112"/>
                <a:gd name="T75" fmla="*/ 44 h 128"/>
                <a:gd name="T76" fmla="*/ 96 w 112"/>
                <a:gd name="T77" fmla="*/ 44 h 128"/>
                <a:gd name="T78" fmla="*/ 96 w 112"/>
                <a:gd name="T79" fmla="*/ 112 h 128"/>
                <a:gd name="T80" fmla="*/ 104 w 112"/>
                <a:gd name="T81" fmla="*/ 32 h 128"/>
                <a:gd name="T82" fmla="*/ 104 w 112"/>
                <a:gd name="T83" fmla="*/ 36 h 128"/>
                <a:gd name="T84" fmla="*/ 8 w 112"/>
                <a:gd name="T85" fmla="*/ 36 h 128"/>
                <a:gd name="T86" fmla="*/ 8 w 112"/>
                <a:gd name="T87" fmla="*/ 32 h 128"/>
                <a:gd name="T88" fmla="*/ 8 w 112"/>
                <a:gd name="T89" fmla="*/ 28 h 128"/>
                <a:gd name="T90" fmla="*/ 12 w 112"/>
                <a:gd name="T91" fmla="*/ 24 h 128"/>
                <a:gd name="T92" fmla="*/ 100 w 112"/>
                <a:gd name="T93" fmla="*/ 24 h 128"/>
                <a:gd name="T94" fmla="*/ 104 w 112"/>
                <a:gd name="T95" fmla="*/ 28 h 128"/>
                <a:gd name="T96" fmla="*/ 104 w 112"/>
                <a:gd name="T97" fmla="*/ 3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2" h="128">
                  <a:moveTo>
                    <a:pt x="112" y="27"/>
                  </a:moveTo>
                  <a:cubicBezTo>
                    <a:pt x="112" y="21"/>
                    <a:pt x="106" y="16"/>
                    <a:pt x="100" y="16"/>
                  </a:cubicBezTo>
                  <a:cubicBezTo>
                    <a:pt x="88" y="16"/>
                    <a:pt x="88" y="16"/>
                    <a:pt x="88" y="16"/>
                  </a:cubicBezTo>
                  <a:cubicBezTo>
                    <a:pt x="88" y="12"/>
                    <a:pt x="88" y="12"/>
                    <a:pt x="88" y="12"/>
                  </a:cubicBezTo>
                  <a:cubicBezTo>
                    <a:pt x="88" y="12"/>
                    <a:pt x="88" y="12"/>
                    <a:pt x="88" y="12"/>
                  </a:cubicBezTo>
                  <a:cubicBezTo>
                    <a:pt x="88" y="5"/>
                    <a:pt x="83" y="0"/>
                    <a:pt x="76" y="0"/>
                  </a:cubicBezTo>
                  <a:cubicBezTo>
                    <a:pt x="36" y="0"/>
                    <a:pt x="36" y="0"/>
                    <a:pt x="36" y="0"/>
                  </a:cubicBezTo>
                  <a:cubicBezTo>
                    <a:pt x="29" y="0"/>
                    <a:pt x="24" y="5"/>
                    <a:pt x="24" y="12"/>
                  </a:cubicBezTo>
                  <a:cubicBezTo>
                    <a:pt x="24" y="12"/>
                    <a:pt x="24" y="12"/>
                    <a:pt x="24" y="12"/>
                  </a:cubicBezTo>
                  <a:cubicBezTo>
                    <a:pt x="24" y="16"/>
                    <a:pt x="24" y="16"/>
                    <a:pt x="24" y="16"/>
                  </a:cubicBezTo>
                  <a:cubicBezTo>
                    <a:pt x="12" y="16"/>
                    <a:pt x="12" y="16"/>
                    <a:pt x="12" y="16"/>
                  </a:cubicBezTo>
                  <a:cubicBezTo>
                    <a:pt x="6" y="16"/>
                    <a:pt x="0" y="21"/>
                    <a:pt x="0" y="27"/>
                  </a:cubicBezTo>
                  <a:cubicBezTo>
                    <a:pt x="0" y="27"/>
                    <a:pt x="0" y="27"/>
                    <a:pt x="0" y="27"/>
                  </a:cubicBezTo>
                  <a:cubicBezTo>
                    <a:pt x="0" y="32"/>
                    <a:pt x="0" y="32"/>
                    <a:pt x="0" y="32"/>
                  </a:cubicBezTo>
                  <a:cubicBezTo>
                    <a:pt x="0" y="36"/>
                    <a:pt x="0" y="36"/>
                    <a:pt x="0" y="36"/>
                  </a:cubicBezTo>
                  <a:cubicBezTo>
                    <a:pt x="0" y="40"/>
                    <a:pt x="4" y="44"/>
                    <a:pt x="8" y="44"/>
                  </a:cubicBezTo>
                  <a:cubicBezTo>
                    <a:pt x="8" y="44"/>
                    <a:pt x="8" y="44"/>
                    <a:pt x="8" y="44"/>
                  </a:cubicBezTo>
                  <a:cubicBezTo>
                    <a:pt x="8" y="112"/>
                    <a:pt x="8" y="112"/>
                    <a:pt x="8" y="112"/>
                  </a:cubicBezTo>
                  <a:cubicBezTo>
                    <a:pt x="8" y="121"/>
                    <a:pt x="15" y="128"/>
                    <a:pt x="24" y="128"/>
                  </a:cubicBezTo>
                  <a:cubicBezTo>
                    <a:pt x="88" y="128"/>
                    <a:pt x="88" y="128"/>
                    <a:pt x="88" y="128"/>
                  </a:cubicBezTo>
                  <a:cubicBezTo>
                    <a:pt x="97" y="128"/>
                    <a:pt x="104" y="121"/>
                    <a:pt x="104" y="112"/>
                  </a:cubicBezTo>
                  <a:cubicBezTo>
                    <a:pt x="104" y="44"/>
                    <a:pt x="104" y="44"/>
                    <a:pt x="104" y="44"/>
                  </a:cubicBezTo>
                  <a:cubicBezTo>
                    <a:pt x="104" y="44"/>
                    <a:pt x="104" y="44"/>
                    <a:pt x="104" y="44"/>
                  </a:cubicBezTo>
                  <a:cubicBezTo>
                    <a:pt x="108" y="44"/>
                    <a:pt x="112" y="40"/>
                    <a:pt x="112" y="36"/>
                  </a:cubicBezTo>
                  <a:cubicBezTo>
                    <a:pt x="112" y="32"/>
                    <a:pt x="112" y="32"/>
                    <a:pt x="112" y="32"/>
                  </a:cubicBezTo>
                  <a:cubicBezTo>
                    <a:pt x="112" y="27"/>
                    <a:pt x="112" y="27"/>
                    <a:pt x="112" y="27"/>
                  </a:cubicBezTo>
                  <a:close/>
                  <a:moveTo>
                    <a:pt x="32" y="12"/>
                  </a:moveTo>
                  <a:cubicBezTo>
                    <a:pt x="32" y="10"/>
                    <a:pt x="34" y="8"/>
                    <a:pt x="36" y="8"/>
                  </a:cubicBezTo>
                  <a:cubicBezTo>
                    <a:pt x="76" y="8"/>
                    <a:pt x="76" y="8"/>
                    <a:pt x="76" y="8"/>
                  </a:cubicBezTo>
                  <a:cubicBezTo>
                    <a:pt x="78" y="8"/>
                    <a:pt x="80" y="10"/>
                    <a:pt x="80" y="12"/>
                  </a:cubicBezTo>
                  <a:cubicBezTo>
                    <a:pt x="80" y="16"/>
                    <a:pt x="80" y="16"/>
                    <a:pt x="80" y="16"/>
                  </a:cubicBezTo>
                  <a:cubicBezTo>
                    <a:pt x="32" y="16"/>
                    <a:pt x="32" y="16"/>
                    <a:pt x="32" y="16"/>
                  </a:cubicBezTo>
                  <a:lnTo>
                    <a:pt x="32" y="12"/>
                  </a:lnTo>
                  <a:close/>
                  <a:moveTo>
                    <a:pt x="96" y="112"/>
                  </a:moveTo>
                  <a:cubicBezTo>
                    <a:pt x="96" y="116"/>
                    <a:pt x="92" y="120"/>
                    <a:pt x="88" y="120"/>
                  </a:cubicBezTo>
                  <a:cubicBezTo>
                    <a:pt x="24" y="120"/>
                    <a:pt x="24" y="120"/>
                    <a:pt x="24" y="120"/>
                  </a:cubicBezTo>
                  <a:cubicBezTo>
                    <a:pt x="20" y="120"/>
                    <a:pt x="16" y="116"/>
                    <a:pt x="16" y="112"/>
                  </a:cubicBezTo>
                  <a:cubicBezTo>
                    <a:pt x="16" y="44"/>
                    <a:pt x="16" y="44"/>
                    <a:pt x="16" y="44"/>
                  </a:cubicBezTo>
                  <a:cubicBezTo>
                    <a:pt x="96" y="44"/>
                    <a:pt x="96" y="44"/>
                    <a:pt x="96" y="44"/>
                  </a:cubicBezTo>
                  <a:lnTo>
                    <a:pt x="96" y="112"/>
                  </a:lnTo>
                  <a:close/>
                  <a:moveTo>
                    <a:pt x="104" y="32"/>
                  </a:moveTo>
                  <a:cubicBezTo>
                    <a:pt x="104" y="36"/>
                    <a:pt x="104" y="36"/>
                    <a:pt x="104" y="36"/>
                  </a:cubicBezTo>
                  <a:cubicBezTo>
                    <a:pt x="8" y="36"/>
                    <a:pt x="8" y="36"/>
                    <a:pt x="8" y="36"/>
                  </a:cubicBezTo>
                  <a:cubicBezTo>
                    <a:pt x="8" y="32"/>
                    <a:pt x="8" y="32"/>
                    <a:pt x="8" y="32"/>
                  </a:cubicBezTo>
                  <a:cubicBezTo>
                    <a:pt x="8" y="28"/>
                    <a:pt x="8" y="28"/>
                    <a:pt x="8" y="28"/>
                  </a:cubicBezTo>
                  <a:cubicBezTo>
                    <a:pt x="8" y="26"/>
                    <a:pt x="10" y="24"/>
                    <a:pt x="12" y="24"/>
                  </a:cubicBezTo>
                  <a:cubicBezTo>
                    <a:pt x="100" y="24"/>
                    <a:pt x="100" y="24"/>
                    <a:pt x="100" y="24"/>
                  </a:cubicBezTo>
                  <a:cubicBezTo>
                    <a:pt x="102" y="24"/>
                    <a:pt x="104" y="26"/>
                    <a:pt x="104" y="28"/>
                  </a:cubicBezTo>
                  <a:lnTo>
                    <a:pt x="104" y="32"/>
                  </a:ln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0" name="Freeform 30"/>
            <p:cNvSpPr>
              <a:spLocks noEditPoints="1"/>
            </p:cNvSpPr>
            <p:nvPr/>
          </p:nvSpPr>
          <p:spPr bwMode="auto">
            <a:xfrm>
              <a:off x="90488" y="203200"/>
              <a:ext cx="61912" cy="230188"/>
            </a:xfrm>
            <a:custGeom>
              <a:avLst/>
              <a:gdLst>
                <a:gd name="T0" fmla="*/ 4 w 16"/>
                <a:gd name="T1" fmla="*/ 60 h 60"/>
                <a:gd name="T2" fmla="*/ 12 w 16"/>
                <a:gd name="T3" fmla="*/ 60 h 60"/>
                <a:gd name="T4" fmla="*/ 16 w 16"/>
                <a:gd name="T5" fmla="*/ 56 h 60"/>
                <a:gd name="T6" fmla="*/ 16 w 16"/>
                <a:gd name="T7" fmla="*/ 4 h 60"/>
                <a:gd name="T8" fmla="*/ 12 w 16"/>
                <a:gd name="T9" fmla="*/ 0 h 60"/>
                <a:gd name="T10" fmla="*/ 4 w 16"/>
                <a:gd name="T11" fmla="*/ 0 h 60"/>
                <a:gd name="T12" fmla="*/ 0 w 16"/>
                <a:gd name="T13" fmla="*/ 4 h 60"/>
                <a:gd name="T14" fmla="*/ 0 w 16"/>
                <a:gd name="T15" fmla="*/ 56 h 60"/>
                <a:gd name="T16" fmla="*/ 4 w 16"/>
                <a:gd name="T17" fmla="*/ 60 h 60"/>
                <a:gd name="T18" fmla="*/ 4 w 16"/>
                <a:gd name="T19" fmla="*/ 4 h 60"/>
                <a:gd name="T20" fmla="*/ 12 w 16"/>
                <a:gd name="T21" fmla="*/ 4 h 60"/>
                <a:gd name="T22" fmla="*/ 12 w 16"/>
                <a:gd name="T23" fmla="*/ 56 h 60"/>
                <a:gd name="T24" fmla="*/ 4 w 16"/>
                <a:gd name="T25" fmla="*/ 56 h 60"/>
                <a:gd name="T26" fmla="*/ 4 w 16"/>
                <a:gd name="T27"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60">
                  <a:moveTo>
                    <a:pt x="4" y="60"/>
                  </a:moveTo>
                  <a:cubicBezTo>
                    <a:pt x="12" y="60"/>
                    <a:pt x="12" y="60"/>
                    <a:pt x="12" y="60"/>
                  </a:cubicBezTo>
                  <a:cubicBezTo>
                    <a:pt x="14" y="60"/>
                    <a:pt x="16" y="58"/>
                    <a:pt x="16" y="56"/>
                  </a:cubicBezTo>
                  <a:cubicBezTo>
                    <a:pt x="16" y="4"/>
                    <a:pt x="16" y="4"/>
                    <a:pt x="16" y="4"/>
                  </a:cubicBezTo>
                  <a:cubicBezTo>
                    <a:pt x="16" y="2"/>
                    <a:pt x="14" y="0"/>
                    <a:pt x="12" y="0"/>
                  </a:cubicBezTo>
                  <a:cubicBezTo>
                    <a:pt x="4" y="0"/>
                    <a:pt x="4" y="0"/>
                    <a:pt x="4" y="0"/>
                  </a:cubicBezTo>
                  <a:cubicBezTo>
                    <a:pt x="2" y="0"/>
                    <a:pt x="0" y="2"/>
                    <a:pt x="0" y="4"/>
                  </a:cubicBezTo>
                  <a:cubicBezTo>
                    <a:pt x="0" y="56"/>
                    <a:pt x="0" y="56"/>
                    <a:pt x="0" y="56"/>
                  </a:cubicBezTo>
                  <a:cubicBezTo>
                    <a:pt x="0" y="58"/>
                    <a:pt x="2" y="60"/>
                    <a:pt x="4" y="60"/>
                  </a:cubicBezTo>
                  <a:close/>
                  <a:moveTo>
                    <a:pt x="4" y="4"/>
                  </a:moveTo>
                  <a:cubicBezTo>
                    <a:pt x="12" y="4"/>
                    <a:pt x="12" y="4"/>
                    <a:pt x="12" y="4"/>
                  </a:cubicBezTo>
                  <a:cubicBezTo>
                    <a:pt x="12" y="56"/>
                    <a:pt x="12" y="56"/>
                    <a:pt x="12" y="56"/>
                  </a:cubicBezTo>
                  <a:cubicBezTo>
                    <a:pt x="4" y="56"/>
                    <a:pt x="4" y="56"/>
                    <a:pt x="4" y="56"/>
                  </a:cubicBezTo>
                  <a:lnTo>
                    <a:pt x="4" y="4"/>
                  </a:ln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1" name="Freeform 31"/>
            <p:cNvSpPr>
              <a:spLocks noEditPoints="1"/>
            </p:cNvSpPr>
            <p:nvPr/>
          </p:nvSpPr>
          <p:spPr bwMode="auto">
            <a:xfrm>
              <a:off x="182563" y="203200"/>
              <a:ext cx="61912" cy="230188"/>
            </a:xfrm>
            <a:custGeom>
              <a:avLst/>
              <a:gdLst>
                <a:gd name="T0" fmla="*/ 4 w 16"/>
                <a:gd name="T1" fmla="*/ 60 h 60"/>
                <a:gd name="T2" fmla="*/ 12 w 16"/>
                <a:gd name="T3" fmla="*/ 60 h 60"/>
                <a:gd name="T4" fmla="*/ 16 w 16"/>
                <a:gd name="T5" fmla="*/ 56 h 60"/>
                <a:gd name="T6" fmla="*/ 16 w 16"/>
                <a:gd name="T7" fmla="*/ 4 h 60"/>
                <a:gd name="T8" fmla="*/ 12 w 16"/>
                <a:gd name="T9" fmla="*/ 0 h 60"/>
                <a:gd name="T10" fmla="*/ 4 w 16"/>
                <a:gd name="T11" fmla="*/ 0 h 60"/>
                <a:gd name="T12" fmla="*/ 0 w 16"/>
                <a:gd name="T13" fmla="*/ 4 h 60"/>
                <a:gd name="T14" fmla="*/ 0 w 16"/>
                <a:gd name="T15" fmla="*/ 56 h 60"/>
                <a:gd name="T16" fmla="*/ 4 w 16"/>
                <a:gd name="T17" fmla="*/ 60 h 60"/>
                <a:gd name="T18" fmla="*/ 4 w 16"/>
                <a:gd name="T19" fmla="*/ 4 h 60"/>
                <a:gd name="T20" fmla="*/ 12 w 16"/>
                <a:gd name="T21" fmla="*/ 4 h 60"/>
                <a:gd name="T22" fmla="*/ 12 w 16"/>
                <a:gd name="T23" fmla="*/ 56 h 60"/>
                <a:gd name="T24" fmla="*/ 4 w 16"/>
                <a:gd name="T25" fmla="*/ 56 h 60"/>
                <a:gd name="T26" fmla="*/ 4 w 16"/>
                <a:gd name="T27"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60">
                  <a:moveTo>
                    <a:pt x="4" y="60"/>
                  </a:moveTo>
                  <a:cubicBezTo>
                    <a:pt x="12" y="60"/>
                    <a:pt x="12" y="60"/>
                    <a:pt x="12" y="60"/>
                  </a:cubicBezTo>
                  <a:cubicBezTo>
                    <a:pt x="14" y="60"/>
                    <a:pt x="16" y="58"/>
                    <a:pt x="16" y="56"/>
                  </a:cubicBezTo>
                  <a:cubicBezTo>
                    <a:pt x="16" y="4"/>
                    <a:pt x="16" y="4"/>
                    <a:pt x="16" y="4"/>
                  </a:cubicBezTo>
                  <a:cubicBezTo>
                    <a:pt x="16" y="2"/>
                    <a:pt x="14" y="0"/>
                    <a:pt x="12" y="0"/>
                  </a:cubicBezTo>
                  <a:cubicBezTo>
                    <a:pt x="4" y="0"/>
                    <a:pt x="4" y="0"/>
                    <a:pt x="4" y="0"/>
                  </a:cubicBezTo>
                  <a:cubicBezTo>
                    <a:pt x="2" y="0"/>
                    <a:pt x="0" y="2"/>
                    <a:pt x="0" y="4"/>
                  </a:cubicBezTo>
                  <a:cubicBezTo>
                    <a:pt x="0" y="56"/>
                    <a:pt x="0" y="56"/>
                    <a:pt x="0" y="56"/>
                  </a:cubicBezTo>
                  <a:cubicBezTo>
                    <a:pt x="0" y="58"/>
                    <a:pt x="2" y="60"/>
                    <a:pt x="4" y="60"/>
                  </a:cubicBezTo>
                  <a:close/>
                  <a:moveTo>
                    <a:pt x="4" y="4"/>
                  </a:moveTo>
                  <a:cubicBezTo>
                    <a:pt x="12" y="4"/>
                    <a:pt x="12" y="4"/>
                    <a:pt x="12" y="4"/>
                  </a:cubicBezTo>
                  <a:cubicBezTo>
                    <a:pt x="12" y="56"/>
                    <a:pt x="12" y="56"/>
                    <a:pt x="12" y="56"/>
                  </a:cubicBezTo>
                  <a:cubicBezTo>
                    <a:pt x="4" y="56"/>
                    <a:pt x="4" y="56"/>
                    <a:pt x="4" y="56"/>
                  </a:cubicBezTo>
                  <a:lnTo>
                    <a:pt x="4" y="4"/>
                  </a:ln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2" name="Freeform 32"/>
            <p:cNvSpPr>
              <a:spLocks noEditPoints="1"/>
            </p:cNvSpPr>
            <p:nvPr/>
          </p:nvSpPr>
          <p:spPr bwMode="auto">
            <a:xfrm>
              <a:off x="274638" y="203200"/>
              <a:ext cx="61912" cy="230188"/>
            </a:xfrm>
            <a:custGeom>
              <a:avLst/>
              <a:gdLst>
                <a:gd name="T0" fmla="*/ 4 w 16"/>
                <a:gd name="T1" fmla="*/ 60 h 60"/>
                <a:gd name="T2" fmla="*/ 12 w 16"/>
                <a:gd name="T3" fmla="*/ 60 h 60"/>
                <a:gd name="T4" fmla="*/ 16 w 16"/>
                <a:gd name="T5" fmla="*/ 56 h 60"/>
                <a:gd name="T6" fmla="*/ 16 w 16"/>
                <a:gd name="T7" fmla="*/ 4 h 60"/>
                <a:gd name="T8" fmla="*/ 12 w 16"/>
                <a:gd name="T9" fmla="*/ 0 h 60"/>
                <a:gd name="T10" fmla="*/ 4 w 16"/>
                <a:gd name="T11" fmla="*/ 0 h 60"/>
                <a:gd name="T12" fmla="*/ 0 w 16"/>
                <a:gd name="T13" fmla="*/ 4 h 60"/>
                <a:gd name="T14" fmla="*/ 0 w 16"/>
                <a:gd name="T15" fmla="*/ 56 h 60"/>
                <a:gd name="T16" fmla="*/ 4 w 16"/>
                <a:gd name="T17" fmla="*/ 60 h 60"/>
                <a:gd name="T18" fmla="*/ 4 w 16"/>
                <a:gd name="T19" fmla="*/ 4 h 60"/>
                <a:gd name="T20" fmla="*/ 12 w 16"/>
                <a:gd name="T21" fmla="*/ 4 h 60"/>
                <a:gd name="T22" fmla="*/ 12 w 16"/>
                <a:gd name="T23" fmla="*/ 56 h 60"/>
                <a:gd name="T24" fmla="*/ 4 w 16"/>
                <a:gd name="T25" fmla="*/ 56 h 60"/>
                <a:gd name="T26" fmla="*/ 4 w 16"/>
                <a:gd name="T27"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60">
                  <a:moveTo>
                    <a:pt x="4" y="60"/>
                  </a:moveTo>
                  <a:cubicBezTo>
                    <a:pt x="12" y="60"/>
                    <a:pt x="12" y="60"/>
                    <a:pt x="12" y="60"/>
                  </a:cubicBezTo>
                  <a:cubicBezTo>
                    <a:pt x="14" y="60"/>
                    <a:pt x="16" y="58"/>
                    <a:pt x="16" y="56"/>
                  </a:cubicBezTo>
                  <a:cubicBezTo>
                    <a:pt x="16" y="4"/>
                    <a:pt x="16" y="4"/>
                    <a:pt x="16" y="4"/>
                  </a:cubicBezTo>
                  <a:cubicBezTo>
                    <a:pt x="16" y="2"/>
                    <a:pt x="14" y="0"/>
                    <a:pt x="12" y="0"/>
                  </a:cubicBezTo>
                  <a:cubicBezTo>
                    <a:pt x="4" y="0"/>
                    <a:pt x="4" y="0"/>
                    <a:pt x="4" y="0"/>
                  </a:cubicBezTo>
                  <a:cubicBezTo>
                    <a:pt x="2" y="0"/>
                    <a:pt x="0" y="2"/>
                    <a:pt x="0" y="4"/>
                  </a:cubicBezTo>
                  <a:cubicBezTo>
                    <a:pt x="0" y="56"/>
                    <a:pt x="0" y="56"/>
                    <a:pt x="0" y="56"/>
                  </a:cubicBezTo>
                  <a:cubicBezTo>
                    <a:pt x="0" y="58"/>
                    <a:pt x="2" y="60"/>
                    <a:pt x="4" y="60"/>
                  </a:cubicBezTo>
                  <a:close/>
                  <a:moveTo>
                    <a:pt x="4" y="4"/>
                  </a:moveTo>
                  <a:cubicBezTo>
                    <a:pt x="12" y="4"/>
                    <a:pt x="12" y="4"/>
                    <a:pt x="12" y="4"/>
                  </a:cubicBezTo>
                  <a:cubicBezTo>
                    <a:pt x="12" y="56"/>
                    <a:pt x="12" y="56"/>
                    <a:pt x="12" y="56"/>
                  </a:cubicBezTo>
                  <a:cubicBezTo>
                    <a:pt x="4" y="56"/>
                    <a:pt x="4" y="56"/>
                    <a:pt x="4" y="56"/>
                  </a:cubicBezTo>
                  <a:lnTo>
                    <a:pt x="4" y="4"/>
                  </a:ln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pic>
        <p:nvPicPr>
          <p:cNvPr id="23" name="Picture 22"/>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5329005" y="1675846"/>
            <a:ext cx="6862995" cy="4267925"/>
          </a:xfrm>
          <a:prstGeom prst="rect">
            <a:avLst/>
          </a:prstGeom>
        </p:spPr>
      </p:pic>
      <p:sp>
        <p:nvSpPr>
          <p:cNvPr id="24" name="TextBox 23"/>
          <p:cNvSpPr txBox="1"/>
          <p:nvPr/>
        </p:nvSpPr>
        <p:spPr>
          <a:xfrm>
            <a:off x="529152" y="1465875"/>
            <a:ext cx="5681148" cy="4401204"/>
          </a:xfrm>
          <a:prstGeom prst="rect">
            <a:avLst/>
          </a:prstGeom>
          <a:noFill/>
        </p:spPr>
        <p:txBody>
          <a:bodyPr wrap="square" rtlCol="0">
            <a:spAutoFit/>
          </a:bodyPr>
          <a:lstStyle/>
          <a:p>
            <a:pPr>
              <a:spcAft>
                <a:spcPts val="1200"/>
              </a:spcAft>
              <a:buFont typeface="Arial"/>
              <a:buChar char="•"/>
            </a:pPr>
            <a:r>
              <a:rPr lang="en-US" sz="2400" dirty="0">
                <a:solidFill>
                  <a:schemeClr val="tx1">
                    <a:lumMod val="65000"/>
                    <a:lumOff val="35000"/>
                  </a:schemeClr>
                </a:solidFill>
              </a:rPr>
              <a:t> manufactured platform modules  usually 19in (483mm) wide</a:t>
            </a:r>
          </a:p>
          <a:p>
            <a:pPr>
              <a:spcAft>
                <a:spcPts val="1200"/>
              </a:spcAft>
              <a:buFont typeface="Arial"/>
              <a:buChar char="•"/>
            </a:pPr>
            <a:r>
              <a:rPr lang="en-US" sz="2400" dirty="0">
                <a:solidFill>
                  <a:schemeClr val="tx1">
                    <a:lumMod val="65000"/>
                    <a:lumOff val="35000"/>
                  </a:schemeClr>
                </a:solidFill>
              </a:rPr>
              <a:t> have end hooks to fasten to scaffold bearers </a:t>
            </a:r>
          </a:p>
          <a:p>
            <a:pPr>
              <a:spcAft>
                <a:spcPts val="1200"/>
              </a:spcAft>
              <a:buFont typeface="Arial"/>
              <a:buChar char="•"/>
            </a:pPr>
            <a:r>
              <a:rPr lang="en-US" sz="2400" dirty="0">
                <a:solidFill>
                  <a:schemeClr val="tx1">
                    <a:lumMod val="65000"/>
                    <a:lumOff val="35000"/>
                  </a:schemeClr>
                </a:solidFill>
              </a:rPr>
              <a:t> can span only one bay</a:t>
            </a:r>
          </a:p>
          <a:p>
            <a:pPr>
              <a:spcAft>
                <a:spcPts val="1200"/>
              </a:spcAft>
              <a:buFont typeface="Arial"/>
              <a:buChar char="•"/>
            </a:pPr>
            <a:r>
              <a:rPr lang="en-US" sz="2400" dirty="0">
                <a:solidFill>
                  <a:schemeClr val="tx1">
                    <a:lumMod val="65000"/>
                    <a:lumOff val="35000"/>
                  </a:schemeClr>
                </a:solidFill>
              </a:rPr>
              <a:t> most common designs consist of aluminum side rails with plywood tops or all aluminum construction</a:t>
            </a:r>
          </a:p>
          <a:p>
            <a:pPr>
              <a:spcAft>
                <a:spcPts val="1200"/>
              </a:spcAft>
              <a:buFont typeface="Arial"/>
              <a:buChar char="•"/>
            </a:pPr>
            <a:r>
              <a:rPr lang="en-US" sz="2400" dirty="0">
                <a:solidFill>
                  <a:schemeClr val="tx1">
                    <a:lumMod val="65000"/>
                    <a:lumOff val="35000"/>
                  </a:schemeClr>
                </a:solidFill>
              </a:rPr>
              <a:t> rated by uniform loads, usually 50 </a:t>
            </a:r>
            <a:r>
              <a:rPr lang="en-US" sz="2400" dirty="0" err="1">
                <a:solidFill>
                  <a:schemeClr val="tx1">
                    <a:lumMod val="65000"/>
                    <a:lumOff val="35000"/>
                  </a:schemeClr>
                </a:solidFill>
              </a:rPr>
              <a:t>psf</a:t>
            </a:r>
            <a:r>
              <a:rPr lang="en-US" sz="2400" dirty="0">
                <a:solidFill>
                  <a:schemeClr val="tx1">
                    <a:lumMod val="65000"/>
                    <a:lumOff val="35000"/>
                  </a:schemeClr>
                </a:solidFill>
              </a:rPr>
              <a:t> (2.5 kN/m²) or 75 </a:t>
            </a:r>
            <a:r>
              <a:rPr lang="en-US" sz="2400" dirty="0" err="1">
                <a:solidFill>
                  <a:schemeClr val="tx1">
                    <a:lumMod val="65000"/>
                    <a:lumOff val="35000"/>
                  </a:schemeClr>
                </a:solidFill>
              </a:rPr>
              <a:t>psf</a:t>
            </a:r>
            <a:r>
              <a:rPr lang="en-US" sz="2400" dirty="0">
                <a:solidFill>
                  <a:schemeClr val="tx1">
                    <a:lumMod val="65000"/>
                    <a:lumOff val="35000"/>
                  </a:schemeClr>
                </a:solidFill>
              </a:rPr>
              <a:t> (3.6 kN/m²)</a:t>
            </a:r>
          </a:p>
        </p:txBody>
      </p:sp>
      <p:pic>
        <p:nvPicPr>
          <p:cNvPr id="25" name="Picture 24"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26" name="Straight Connector 2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839261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dissolve">
                                      <p:cBhvr>
                                        <p:cTn id="14" dur="500"/>
                                        <p:tgtEl>
                                          <p:spTgt spid="23"/>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424625" y="1825713"/>
            <a:ext cx="5052101" cy="3521161"/>
          </a:xfrm>
          <a:prstGeom prst="rect">
            <a:avLst/>
          </a:prstGeom>
        </p:spPr>
      </p:pic>
      <p:sp>
        <p:nvSpPr>
          <p:cNvPr id="3" name="TextBox 2"/>
          <p:cNvSpPr txBox="1"/>
          <p:nvPr/>
        </p:nvSpPr>
        <p:spPr>
          <a:xfrm>
            <a:off x="3282044" y="680759"/>
            <a:ext cx="5628038" cy="769441"/>
          </a:xfrm>
          <a:prstGeom prst="rect">
            <a:avLst/>
          </a:prstGeom>
          <a:noFill/>
        </p:spPr>
        <p:txBody>
          <a:bodyPr wrap="none" rtlCol="0">
            <a:spAutoFit/>
          </a:bodyPr>
          <a:lstStyle/>
          <a:p>
            <a:pPr algn="ctr"/>
            <a:r>
              <a:rPr lang="id-ID" sz="4400" cap="all" dirty="0">
                <a:solidFill>
                  <a:srgbClr val="44546A"/>
                </a:solidFill>
                <a:latin typeface="+mj-lt"/>
              </a:rPr>
              <a:t>COMPOSITE PLANKS</a:t>
            </a:r>
            <a:endParaRPr lang="en-US" sz="4400" cap="all" dirty="0">
              <a:solidFill>
                <a:srgbClr val="44546A"/>
              </a:solidFill>
              <a:latin typeface="+mj-lt"/>
            </a:endParaRPr>
          </a:p>
        </p:txBody>
      </p:sp>
      <p:sp>
        <p:nvSpPr>
          <p:cNvPr id="4" name="TextBox 3"/>
          <p:cNvSpPr txBox="1"/>
          <p:nvPr/>
        </p:nvSpPr>
        <p:spPr>
          <a:xfrm>
            <a:off x="5412160" y="1799253"/>
            <a:ext cx="6424240" cy="3877984"/>
          </a:xfrm>
          <a:prstGeom prst="rect">
            <a:avLst/>
          </a:prstGeom>
          <a:noFill/>
        </p:spPr>
        <p:txBody>
          <a:bodyPr wrap="square" rtlCol="0">
            <a:spAutoFit/>
          </a:bodyPr>
          <a:lstStyle/>
          <a:p>
            <a:pPr>
              <a:spcAft>
                <a:spcPts val="600"/>
              </a:spcAft>
              <a:buFont typeface="Arial"/>
              <a:buChar char="•"/>
            </a:pPr>
            <a:r>
              <a:rPr lang="en-US" sz="2400" dirty="0">
                <a:solidFill>
                  <a:srgbClr val="595959"/>
                </a:solidFill>
              </a:rPr>
              <a:t> made from </a:t>
            </a:r>
            <a:r>
              <a:rPr lang="en-US" sz="2400" dirty="0" err="1">
                <a:solidFill>
                  <a:srgbClr val="595959"/>
                </a:solidFill>
              </a:rPr>
              <a:t>fibreglass</a:t>
            </a:r>
            <a:r>
              <a:rPr lang="en-US" sz="2400" dirty="0">
                <a:solidFill>
                  <a:srgbClr val="595959"/>
                </a:solidFill>
              </a:rPr>
              <a:t> or other composite materials</a:t>
            </a:r>
          </a:p>
          <a:p>
            <a:pPr>
              <a:spcAft>
                <a:spcPts val="600"/>
              </a:spcAft>
              <a:buFont typeface="Arial"/>
              <a:buChar char="•"/>
            </a:pPr>
            <a:r>
              <a:rPr lang="en-US" sz="2400" dirty="0">
                <a:solidFill>
                  <a:srgbClr val="595959"/>
                </a:solidFill>
              </a:rPr>
              <a:t> lightweight, durable and strong</a:t>
            </a:r>
          </a:p>
          <a:p>
            <a:pPr>
              <a:spcAft>
                <a:spcPts val="600"/>
              </a:spcAft>
              <a:buFont typeface="Arial"/>
              <a:buChar char="•"/>
            </a:pPr>
            <a:r>
              <a:rPr lang="en-US" sz="2400" dirty="0">
                <a:solidFill>
                  <a:srgbClr val="595959"/>
                </a:solidFill>
              </a:rPr>
              <a:t> do not rust, corrode or rot</a:t>
            </a:r>
          </a:p>
          <a:p>
            <a:pPr>
              <a:spcAft>
                <a:spcPts val="600"/>
              </a:spcAft>
              <a:buFont typeface="Arial"/>
              <a:buChar char="•"/>
            </a:pPr>
            <a:r>
              <a:rPr lang="en-US" sz="2400" dirty="0">
                <a:solidFill>
                  <a:srgbClr val="595959"/>
                </a:solidFill>
              </a:rPr>
              <a:t> can be cut to size  </a:t>
            </a:r>
          </a:p>
          <a:p>
            <a:pPr>
              <a:spcAft>
                <a:spcPts val="600"/>
              </a:spcAft>
              <a:buFont typeface="Arial"/>
              <a:buChar char="•"/>
            </a:pPr>
            <a:r>
              <a:rPr lang="en-US" sz="2400" dirty="0">
                <a:solidFill>
                  <a:srgbClr val="595959"/>
                </a:solidFill>
              </a:rPr>
              <a:t> can have either end caps or end hooks</a:t>
            </a:r>
          </a:p>
          <a:p>
            <a:pPr>
              <a:spcAft>
                <a:spcPts val="600"/>
              </a:spcAft>
              <a:buFont typeface="Arial"/>
              <a:buChar char="•"/>
            </a:pPr>
            <a:r>
              <a:rPr lang="en-US" sz="2400" dirty="0">
                <a:solidFill>
                  <a:srgbClr val="595959"/>
                </a:solidFill>
              </a:rPr>
              <a:t> must be labeled and the load rating must have a 4 to 1 safety factor</a:t>
            </a:r>
          </a:p>
          <a:p>
            <a:pPr>
              <a:spcAft>
                <a:spcPts val="600"/>
              </a:spcAft>
              <a:buFont typeface="Arial"/>
              <a:buChar char="•"/>
            </a:pPr>
            <a:r>
              <a:rPr lang="en-US" sz="2400" dirty="0">
                <a:solidFill>
                  <a:srgbClr val="595959"/>
                </a:solidFill>
              </a:rPr>
              <a:t> must also have a slip resistant surface</a:t>
            </a:r>
          </a:p>
        </p:txBody>
      </p:sp>
      <p:pic>
        <p:nvPicPr>
          <p:cNvPr id="5" name="Picture 4"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6680200" y="2222500"/>
            <a:ext cx="1028700" cy="1016000"/>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ounded Rectangle 20"/>
          <p:cNvSpPr/>
          <p:nvPr/>
        </p:nvSpPr>
        <p:spPr>
          <a:xfrm>
            <a:off x="4495800" y="787400"/>
            <a:ext cx="1028700" cy="1016000"/>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570463" y="4158809"/>
            <a:ext cx="5051082" cy="830997"/>
          </a:xfrm>
          <a:prstGeom prst="rect">
            <a:avLst/>
          </a:prstGeom>
          <a:noFill/>
        </p:spPr>
        <p:txBody>
          <a:bodyPr wrap="none" rtlCol="0">
            <a:spAutoFit/>
          </a:bodyPr>
          <a:lstStyle/>
          <a:p>
            <a:pPr algn="ctr"/>
            <a:r>
              <a:rPr lang="id-ID" sz="4800" cap="all" dirty="0">
                <a:solidFill>
                  <a:srgbClr val="003F5F"/>
                </a:solidFill>
                <a:latin typeface="+mj-lt"/>
              </a:rPr>
              <a:t>End of Course</a:t>
            </a:r>
            <a:endParaRPr lang="en-US" sz="4800" cap="all" dirty="0">
              <a:solidFill>
                <a:srgbClr val="003F5F"/>
              </a:solidFill>
              <a:latin typeface="+mj-lt"/>
            </a:endParaRPr>
          </a:p>
        </p:txBody>
      </p:sp>
      <p:sp>
        <p:nvSpPr>
          <p:cNvPr id="2" name="Isosceles Triangle 1"/>
          <p:cNvSpPr/>
          <p:nvPr/>
        </p:nvSpPr>
        <p:spPr>
          <a:xfrm rot="10800000" flipH="1" flipV="1">
            <a:off x="5964025" y="3983999"/>
            <a:ext cx="263951" cy="155809"/>
          </a:xfrm>
          <a:prstGeom prst="triangle">
            <a:avLst/>
          </a:prstGeom>
          <a:solidFill>
            <a:srgbClr val="93F300"/>
          </a:solidFill>
          <a:ln>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61" name="Straight Connector 60"/>
          <p:cNvCxnSpPr/>
          <p:nvPr/>
        </p:nvCxnSpPr>
        <p:spPr>
          <a:xfrm>
            <a:off x="6096000" y="0"/>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795315" y="704598"/>
            <a:ext cx="3547566" cy="492443"/>
          </a:xfrm>
          <a:prstGeom prst="rect">
            <a:avLst/>
          </a:prstGeom>
          <a:noFill/>
        </p:spPr>
        <p:txBody>
          <a:bodyPr wrap="none" rtlCol="0">
            <a:spAutoFit/>
          </a:bodyPr>
          <a:lstStyle/>
          <a:p>
            <a:pPr algn="r"/>
            <a:r>
              <a:rPr lang="id-ID" sz="2600" dirty="0">
                <a:solidFill>
                  <a:srgbClr val="595959"/>
                </a:solidFill>
                <a:latin typeface="+mj-lt"/>
              </a:rPr>
              <a:t>WRITTEN ASSESSMENT</a:t>
            </a:r>
          </a:p>
        </p:txBody>
      </p:sp>
      <p:sp>
        <p:nvSpPr>
          <p:cNvPr id="64" name="Oval 63"/>
          <p:cNvSpPr/>
          <p:nvPr/>
        </p:nvSpPr>
        <p:spPr>
          <a:xfrm>
            <a:off x="6039439" y="1264755"/>
            <a:ext cx="113122" cy="113122"/>
          </a:xfrm>
          <a:prstGeom prst="ellipse">
            <a:avLst/>
          </a:prstGeom>
          <a:solidFill>
            <a:schemeClr val="accent3"/>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65" name="Straight Connector 64"/>
          <p:cNvCxnSpPr/>
          <p:nvPr/>
        </p:nvCxnSpPr>
        <p:spPr>
          <a:xfrm>
            <a:off x="5514680" y="1340170"/>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6096000" y="1386625"/>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68" name="Oval 67"/>
          <p:cNvSpPr/>
          <p:nvPr/>
        </p:nvSpPr>
        <p:spPr>
          <a:xfrm>
            <a:off x="6039439" y="2651380"/>
            <a:ext cx="113122" cy="113122"/>
          </a:xfrm>
          <a:prstGeom prst="ellipse">
            <a:avLst/>
          </a:prstGeom>
          <a:solidFill>
            <a:schemeClr val="accent4"/>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69" name="Straight Connector 68"/>
          <p:cNvCxnSpPr/>
          <p:nvPr/>
        </p:nvCxnSpPr>
        <p:spPr>
          <a:xfrm>
            <a:off x="6152561" y="2726795"/>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7802711" y="2118045"/>
            <a:ext cx="1678402" cy="492443"/>
          </a:xfrm>
          <a:prstGeom prst="rect">
            <a:avLst/>
          </a:prstGeom>
          <a:noFill/>
        </p:spPr>
        <p:txBody>
          <a:bodyPr wrap="none" rtlCol="0">
            <a:spAutoFit/>
          </a:bodyPr>
          <a:lstStyle/>
          <a:p>
            <a:r>
              <a:rPr lang="id-ID" sz="2600" cap="all" dirty="0">
                <a:solidFill>
                  <a:srgbClr val="595959"/>
                </a:solidFill>
                <a:latin typeface="+mj-lt"/>
              </a:rPr>
              <a:t>Closing</a:t>
            </a:r>
          </a:p>
        </p:txBody>
      </p:sp>
      <p:cxnSp>
        <p:nvCxnSpPr>
          <p:cNvPr id="73" name="Straight Connector 72"/>
          <p:cNvCxnSpPr/>
          <p:nvPr/>
        </p:nvCxnSpPr>
        <p:spPr>
          <a:xfrm>
            <a:off x="6096000" y="2761021"/>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75" name="Freeform 11"/>
          <p:cNvSpPr>
            <a:spLocks noEditPoints="1"/>
          </p:cNvSpPr>
          <p:nvPr/>
        </p:nvSpPr>
        <p:spPr bwMode="auto">
          <a:xfrm>
            <a:off x="6908800" y="2425701"/>
            <a:ext cx="558799" cy="635000"/>
          </a:xfrm>
          <a:custGeom>
            <a:avLst/>
            <a:gdLst>
              <a:gd name="T0" fmla="*/ 839 w 852"/>
              <a:gd name="T1" fmla="*/ 4 h 850"/>
              <a:gd name="T2" fmla="*/ 824 w 852"/>
              <a:gd name="T3" fmla="*/ 0 h 850"/>
              <a:gd name="T4" fmla="*/ 810 w 852"/>
              <a:gd name="T5" fmla="*/ 5 h 850"/>
              <a:gd name="T6" fmla="*/ 13 w 852"/>
              <a:gd name="T7" fmla="*/ 536 h 850"/>
              <a:gd name="T8" fmla="*/ 1 w 852"/>
              <a:gd name="T9" fmla="*/ 561 h 850"/>
              <a:gd name="T10" fmla="*/ 18 w 852"/>
              <a:gd name="T11" fmla="*/ 583 h 850"/>
              <a:gd name="T12" fmla="*/ 225 w 852"/>
              <a:gd name="T13" fmla="*/ 666 h 850"/>
              <a:gd name="T14" fmla="*/ 323 w 852"/>
              <a:gd name="T15" fmla="*/ 837 h 850"/>
              <a:gd name="T16" fmla="*/ 346 w 852"/>
              <a:gd name="T17" fmla="*/ 850 h 850"/>
              <a:gd name="T18" fmla="*/ 346 w 852"/>
              <a:gd name="T19" fmla="*/ 850 h 850"/>
              <a:gd name="T20" fmla="*/ 369 w 852"/>
              <a:gd name="T21" fmla="*/ 837 h 850"/>
              <a:gd name="T22" fmla="*/ 424 w 852"/>
              <a:gd name="T23" fmla="*/ 745 h 850"/>
              <a:gd name="T24" fmla="*/ 682 w 852"/>
              <a:gd name="T25" fmla="*/ 848 h 850"/>
              <a:gd name="T26" fmla="*/ 691 w 852"/>
              <a:gd name="T27" fmla="*/ 850 h 850"/>
              <a:gd name="T28" fmla="*/ 705 w 852"/>
              <a:gd name="T29" fmla="*/ 847 h 850"/>
              <a:gd name="T30" fmla="*/ 718 w 852"/>
              <a:gd name="T31" fmla="*/ 828 h 850"/>
              <a:gd name="T32" fmla="*/ 850 w 852"/>
              <a:gd name="T33" fmla="*/ 31 h 850"/>
              <a:gd name="T34" fmla="*/ 839 w 852"/>
              <a:gd name="T35" fmla="*/ 4 h 850"/>
              <a:gd name="T36" fmla="*/ 84 w 852"/>
              <a:gd name="T37" fmla="*/ 552 h 850"/>
              <a:gd name="T38" fmla="*/ 700 w 852"/>
              <a:gd name="T39" fmla="*/ 142 h 850"/>
              <a:gd name="T40" fmla="*/ 252 w 852"/>
              <a:gd name="T41" fmla="*/ 621 h 850"/>
              <a:gd name="T42" fmla="*/ 245 w 852"/>
              <a:gd name="T43" fmla="*/ 616 h 850"/>
              <a:gd name="T44" fmla="*/ 84 w 852"/>
              <a:gd name="T45" fmla="*/ 552 h 850"/>
              <a:gd name="T46" fmla="*/ 272 w 852"/>
              <a:gd name="T47" fmla="*/ 639 h 850"/>
              <a:gd name="T48" fmla="*/ 271 w 852"/>
              <a:gd name="T49" fmla="*/ 639 h 850"/>
              <a:gd name="T50" fmla="*/ 774 w 852"/>
              <a:gd name="T51" fmla="*/ 101 h 850"/>
              <a:gd name="T52" fmla="*/ 346 w 852"/>
              <a:gd name="T53" fmla="*/ 769 h 850"/>
              <a:gd name="T54" fmla="*/ 272 w 852"/>
              <a:gd name="T55" fmla="*/ 639 h 850"/>
              <a:gd name="T56" fmla="*/ 671 w 852"/>
              <a:gd name="T57" fmla="*/ 787 h 850"/>
              <a:gd name="T58" fmla="*/ 444 w 852"/>
              <a:gd name="T59" fmla="*/ 696 h 850"/>
              <a:gd name="T60" fmla="*/ 427 w 852"/>
              <a:gd name="T61" fmla="*/ 693 h 850"/>
              <a:gd name="T62" fmla="*/ 777 w 852"/>
              <a:gd name="T63" fmla="*/ 151 h 850"/>
              <a:gd name="T64" fmla="*/ 671 w 852"/>
              <a:gd name="T65" fmla="*/ 787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2" h="850">
                <a:moveTo>
                  <a:pt x="839" y="4"/>
                </a:moveTo>
                <a:cubicBezTo>
                  <a:pt x="834" y="2"/>
                  <a:pt x="829" y="0"/>
                  <a:pt x="824" y="0"/>
                </a:cubicBezTo>
                <a:cubicBezTo>
                  <a:pt x="819" y="0"/>
                  <a:pt x="814" y="2"/>
                  <a:pt x="810" y="5"/>
                </a:cubicBezTo>
                <a:cubicBezTo>
                  <a:pt x="13" y="536"/>
                  <a:pt x="13" y="536"/>
                  <a:pt x="13" y="536"/>
                </a:cubicBezTo>
                <a:cubicBezTo>
                  <a:pt x="5" y="541"/>
                  <a:pt x="0" y="551"/>
                  <a:pt x="1" y="561"/>
                </a:cubicBezTo>
                <a:cubicBezTo>
                  <a:pt x="2" y="570"/>
                  <a:pt x="9" y="579"/>
                  <a:pt x="18" y="583"/>
                </a:cubicBezTo>
                <a:cubicBezTo>
                  <a:pt x="225" y="666"/>
                  <a:pt x="225" y="666"/>
                  <a:pt x="225" y="666"/>
                </a:cubicBezTo>
                <a:cubicBezTo>
                  <a:pt x="323" y="837"/>
                  <a:pt x="323" y="837"/>
                  <a:pt x="323" y="837"/>
                </a:cubicBezTo>
                <a:cubicBezTo>
                  <a:pt x="328" y="845"/>
                  <a:pt x="337" y="850"/>
                  <a:pt x="346" y="850"/>
                </a:cubicBezTo>
                <a:cubicBezTo>
                  <a:pt x="346" y="850"/>
                  <a:pt x="346" y="850"/>
                  <a:pt x="346" y="850"/>
                </a:cubicBezTo>
                <a:cubicBezTo>
                  <a:pt x="356" y="850"/>
                  <a:pt x="364" y="845"/>
                  <a:pt x="369" y="837"/>
                </a:cubicBezTo>
                <a:cubicBezTo>
                  <a:pt x="424" y="745"/>
                  <a:pt x="424" y="745"/>
                  <a:pt x="424" y="745"/>
                </a:cubicBezTo>
                <a:cubicBezTo>
                  <a:pt x="682" y="848"/>
                  <a:pt x="682" y="848"/>
                  <a:pt x="682" y="848"/>
                </a:cubicBezTo>
                <a:cubicBezTo>
                  <a:pt x="685" y="849"/>
                  <a:pt x="688" y="850"/>
                  <a:pt x="691" y="850"/>
                </a:cubicBezTo>
                <a:cubicBezTo>
                  <a:pt x="696" y="850"/>
                  <a:pt x="700" y="849"/>
                  <a:pt x="705" y="847"/>
                </a:cubicBezTo>
                <a:cubicBezTo>
                  <a:pt x="712" y="843"/>
                  <a:pt x="716" y="836"/>
                  <a:pt x="718" y="828"/>
                </a:cubicBezTo>
                <a:cubicBezTo>
                  <a:pt x="850" y="31"/>
                  <a:pt x="850" y="31"/>
                  <a:pt x="850" y="31"/>
                </a:cubicBezTo>
                <a:cubicBezTo>
                  <a:pt x="852" y="21"/>
                  <a:pt x="848" y="10"/>
                  <a:pt x="839" y="4"/>
                </a:cubicBezTo>
                <a:close/>
                <a:moveTo>
                  <a:pt x="84" y="552"/>
                </a:moveTo>
                <a:cubicBezTo>
                  <a:pt x="700" y="142"/>
                  <a:pt x="700" y="142"/>
                  <a:pt x="700" y="142"/>
                </a:cubicBezTo>
                <a:cubicBezTo>
                  <a:pt x="252" y="621"/>
                  <a:pt x="252" y="621"/>
                  <a:pt x="252" y="621"/>
                </a:cubicBezTo>
                <a:cubicBezTo>
                  <a:pt x="250" y="619"/>
                  <a:pt x="248" y="617"/>
                  <a:pt x="245" y="616"/>
                </a:cubicBezTo>
                <a:lnTo>
                  <a:pt x="84" y="552"/>
                </a:lnTo>
                <a:close/>
                <a:moveTo>
                  <a:pt x="272" y="639"/>
                </a:moveTo>
                <a:cubicBezTo>
                  <a:pt x="272" y="639"/>
                  <a:pt x="271" y="639"/>
                  <a:pt x="271" y="639"/>
                </a:cubicBezTo>
                <a:cubicBezTo>
                  <a:pt x="774" y="101"/>
                  <a:pt x="774" y="101"/>
                  <a:pt x="774" y="101"/>
                </a:cubicBezTo>
                <a:cubicBezTo>
                  <a:pt x="346" y="769"/>
                  <a:pt x="346" y="769"/>
                  <a:pt x="346" y="769"/>
                </a:cubicBezTo>
                <a:lnTo>
                  <a:pt x="272" y="639"/>
                </a:lnTo>
                <a:close/>
                <a:moveTo>
                  <a:pt x="671" y="787"/>
                </a:moveTo>
                <a:cubicBezTo>
                  <a:pt x="444" y="696"/>
                  <a:pt x="444" y="696"/>
                  <a:pt x="444" y="696"/>
                </a:cubicBezTo>
                <a:cubicBezTo>
                  <a:pt x="438" y="694"/>
                  <a:pt x="433" y="693"/>
                  <a:pt x="427" y="693"/>
                </a:cubicBezTo>
                <a:cubicBezTo>
                  <a:pt x="777" y="151"/>
                  <a:pt x="777" y="151"/>
                  <a:pt x="777" y="151"/>
                </a:cubicBezTo>
                <a:lnTo>
                  <a:pt x="671" y="78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29" name="Group 28"/>
          <p:cNvGrpSpPr/>
          <p:nvPr/>
        </p:nvGrpSpPr>
        <p:grpSpPr>
          <a:xfrm>
            <a:off x="4713817" y="977371"/>
            <a:ext cx="593725" cy="586846"/>
            <a:chOff x="3294063" y="1474788"/>
            <a:chExt cx="347662" cy="341313"/>
          </a:xfrm>
          <a:solidFill>
            <a:schemeClr val="bg1"/>
          </a:solidFill>
        </p:grpSpPr>
        <p:sp>
          <p:nvSpPr>
            <p:cNvPr id="30" name="Freeform 8"/>
            <p:cNvSpPr>
              <a:spLocks/>
            </p:cNvSpPr>
            <p:nvPr/>
          </p:nvSpPr>
          <p:spPr bwMode="auto">
            <a:xfrm>
              <a:off x="3294063" y="1701801"/>
              <a:ext cx="112712" cy="114300"/>
            </a:xfrm>
            <a:custGeom>
              <a:avLst/>
              <a:gdLst>
                <a:gd name="T0" fmla="*/ 10 w 71"/>
                <a:gd name="T1" fmla="*/ 0 h 72"/>
                <a:gd name="T2" fmla="*/ 3 w 71"/>
                <a:gd name="T3" fmla="*/ 36 h 72"/>
                <a:gd name="T4" fmla="*/ 0 w 71"/>
                <a:gd name="T5" fmla="*/ 72 h 72"/>
                <a:gd name="T6" fmla="*/ 35 w 71"/>
                <a:gd name="T7" fmla="*/ 69 h 72"/>
                <a:gd name="T8" fmla="*/ 71 w 71"/>
                <a:gd name="T9" fmla="*/ 61 h 72"/>
                <a:gd name="T10" fmla="*/ 39 w 71"/>
                <a:gd name="T11" fmla="*/ 33 h 72"/>
                <a:gd name="T12" fmla="*/ 10 w 71"/>
                <a:gd name="T13" fmla="*/ 0 h 72"/>
              </a:gdLst>
              <a:ahLst/>
              <a:cxnLst>
                <a:cxn ang="0">
                  <a:pos x="T0" y="T1"/>
                </a:cxn>
                <a:cxn ang="0">
                  <a:pos x="T2" y="T3"/>
                </a:cxn>
                <a:cxn ang="0">
                  <a:pos x="T4" y="T5"/>
                </a:cxn>
                <a:cxn ang="0">
                  <a:pos x="T6" y="T7"/>
                </a:cxn>
                <a:cxn ang="0">
                  <a:pos x="T8" y="T9"/>
                </a:cxn>
                <a:cxn ang="0">
                  <a:pos x="T10" y="T11"/>
                </a:cxn>
                <a:cxn ang="0">
                  <a:pos x="T12" y="T13"/>
                </a:cxn>
              </a:cxnLst>
              <a:rect l="0" t="0" r="r" b="b"/>
              <a:pathLst>
                <a:path w="71" h="72">
                  <a:moveTo>
                    <a:pt x="10" y="0"/>
                  </a:moveTo>
                  <a:lnTo>
                    <a:pt x="3" y="36"/>
                  </a:lnTo>
                  <a:lnTo>
                    <a:pt x="0" y="72"/>
                  </a:lnTo>
                  <a:lnTo>
                    <a:pt x="35" y="69"/>
                  </a:lnTo>
                  <a:lnTo>
                    <a:pt x="71" y="61"/>
                  </a:lnTo>
                  <a:lnTo>
                    <a:pt x="39" y="33"/>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1" name="Freeform 9"/>
            <p:cNvSpPr>
              <a:spLocks/>
            </p:cNvSpPr>
            <p:nvPr/>
          </p:nvSpPr>
          <p:spPr bwMode="auto">
            <a:xfrm>
              <a:off x="3327400" y="1525588"/>
              <a:ext cx="250825" cy="257175"/>
            </a:xfrm>
            <a:custGeom>
              <a:avLst/>
              <a:gdLst>
                <a:gd name="T0" fmla="*/ 58 w 158"/>
                <a:gd name="T1" fmla="*/ 144 h 162"/>
                <a:gd name="T2" fmla="*/ 50 w 158"/>
                <a:gd name="T3" fmla="*/ 133 h 162"/>
                <a:gd name="T4" fmla="*/ 140 w 158"/>
                <a:gd name="T5" fmla="*/ 43 h 162"/>
                <a:gd name="T6" fmla="*/ 119 w 158"/>
                <a:gd name="T7" fmla="*/ 22 h 162"/>
                <a:gd name="T8" fmla="*/ 29 w 158"/>
                <a:gd name="T9" fmla="*/ 111 h 162"/>
                <a:gd name="T10" fmla="*/ 18 w 158"/>
                <a:gd name="T11" fmla="*/ 101 h 162"/>
                <a:gd name="T12" fmla="*/ 108 w 158"/>
                <a:gd name="T13" fmla="*/ 11 h 162"/>
                <a:gd name="T14" fmla="*/ 101 w 158"/>
                <a:gd name="T15" fmla="*/ 0 h 162"/>
                <a:gd name="T16" fmla="*/ 0 w 158"/>
                <a:gd name="T17" fmla="*/ 101 h 162"/>
                <a:gd name="T18" fmla="*/ 58 w 158"/>
                <a:gd name="T19" fmla="*/ 162 h 162"/>
                <a:gd name="T20" fmla="*/ 158 w 158"/>
                <a:gd name="T21" fmla="*/ 61 h 162"/>
                <a:gd name="T22" fmla="*/ 151 w 158"/>
                <a:gd name="T23" fmla="*/ 50 h 162"/>
                <a:gd name="T24" fmla="*/ 58 w 158"/>
                <a:gd name="T25" fmla="*/ 14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162">
                  <a:moveTo>
                    <a:pt x="58" y="144"/>
                  </a:moveTo>
                  <a:lnTo>
                    <a:pt x="50" y="133"/>
                  </a:lnTo>
                  <a:lnTo>
                    <a:pt x="140" y="43"/>
                  </a:lnTo>
                  <a:lnTo>
                    <a:pt x="119" y="22"/>
                  </a:lnTo>
                  <a:lnTo>
                    <a:pt x="29" y="111"/>
                  </a:lnTo>
                  <a:lnTo>
                    <a:pt x="18" y="101"/>
                  </a:lnTo>
                  <a:lnTo>
                    <a:pt x="108" y="11"/>
                  </a:lnTo>
                  <a:lnTo>
                    <a:pt x="101" y="0"/>
                  </a:lnTo>
                  <a:lnTo>
                    <a:pt x="0" y="101"/>
                  </a:lnTo>
                  <a:lnTo>
                    <a:pt x="58" y="162"/>
                  </a:lnTo>
                  <a:lnTo>
                    <a:pt x="158" y="61"/>
                  </a:lnTo>
                  <a:lnTo>
                    <a:pt x="151" y="50"/>
                  </a:lnTo>
                  <a:lnTo>
                    <a:pt x="58"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2" name="Freeform 10"/>
            <p:cNvSpPr>
              <a:spLocks/>
            </p:cNvSpPr>
            <p:nvPr/>
          </p:nvSpPr>
          <p:spPr bwMode="auto">
            <a:xfrm>
              <a:off x="3503613" y="1474788"/>
              <a:ext cx="138112" cy="136525"/>
            </a:xfrm>
            <a:custGeom>
              <a:avLst/>
              <a:gdLst>
                <a:gd name="T0" fmla="*/ 22 w 24"/>
                <a:gd name="T1" fmla="*/ 12 h 24"/>
                <a:gd name="T2" fmla="*/ 11 w 24"/>
                <a:gd name="T3" fmla="*/ 1 h 24"/>
                <a:gd name="T4" fmla="*/ 5 w 24"/>
                <a:gd name="T5" fmla="*/ 1 h 24"/>
                <a:gd name="T6" fmla="*/ 5 w 24"/>
                <a:gd name="T7" fmla="*/ 1 h 24"/>
                <a:gd name="T8" fmla="*/ 5 w 24"/>
                <a:gd name="T9" fmla="*/ 1 h 24"/>
                <a:gd name="T10" fmla="*/ 0 w 24"/>
                <a:gd name="T11" fmla="*/ 7 h 24"/>
                <a:gd name="T12" fmla="*/ 17 w 24"/>
                <a:gd name="T13" fmla="*/ 24 h 24"/>
                <a:gd name="T14" fmla="*/ 22 w 24"/>
                <a:gd name="T15" fmla="*/ 18 h 24"/>
                <a:gd name="T16" fmla="*/ 22 w 24"/>
                <a:gd name="T17" fmla="*/ 18 h 24"/>
                <a:gd name="T18" fmla="*/ 22 w 24"/>
                <a:gd name="T19" fmla="*/ 18 h 24"/>
                <a:gd name="T20" fmla="*/ 22 w 24"/>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24">
                  <a:moveTo>
                    <a:pt x="22" y="12"/>
                  </a:moveTo>
                  <a:cubicBezTo>
                    <a:pt x="11" y="1"/>
                    <a:pt x="11" y="1"/>
                    <a:pt x="11" y="1"/>
                  </a:cubicBezTo>
                  <a:cubicBezTo>
                    <a:pt x="9" y="0"/>
                    <a:pt x="7" y="0"/>
                    <a:pt x="5" y="1"/>
                  </a:cubicBezTo>
                  <a:cubicBezTo>
                    <a:pt x="5" y="1"/>
                    <a:pt x="5" y="1"/>
                    <a:pt x="5" y="1"/>
                  </a:cubicBezTo>
                  <a:cubicBezTo>
                    <a:pt x="5" y="1"/>
                    <a:pt x="5" y="1"/>
                    <a:pt x="5" y="1"/>
                  </a:cubicBezTo>
                  <a:cubicBezTo>
                    <a:pt x="0" y="7"/>
                    <a:pt x="0" y="7"/>
                    <a:pt x="0" y="7"/>
                  </a:cubicBezTo>
                  <a:cubicBezTo>
                    <a:pt x="17" y="24"/>
                    <a:pt x="17" y="24"/>
                    <a:pt x="17" y="24"/>
                  </a:cubicBezTo>
                  <a:cubicBezTo>
                    <a:pt x="22" y="18"/>
                    <a:pt x="22" y="18"/>
                    <a:pt x="22" y="18"/>
                  </a:cubicBezTo>
                  <a:cubicBezTo>
                    <a:pt x="22" y="18"/>
                    <a:pt x="22" y="18"/>
                    <a:pt x="22" y="18"/>
                  </a:cubicBezTo>
                  <a:cubicBezTo>
                    <a:pt x="22" y="18"/>
                    <a:pt x="22" y="18"/>
                    <a:pt x="22" y="18"/>
                  </a:cubicBezTo>
                  <a:cubicBezTo>
                    <a:pt x="24" y="16"/>
                    <a:pt x="24" y="14"/>
                    <a:pt x="2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20" name="TextBox 19"/>
          <p:cNvSpPr txBox="1"/>
          <p:nvPr/>
        </p:nvSpPr>
        <p:spPr>
          <a:xfrm>
            <a:off x="901700" y="1130301"/>
            <a:ext cx="3187700" cy="825500"/>
          </a:xfrm>
          <a:prstGeom prst="rect">
            <a:avLst/>
          </a:prstGeom>
          <a:noFill/>
        </p:spPr>
        <p:txBody>
          <a:bodyPr wrap="square" rtlCol="0">
            <a:spAutoFit/>
          </a:bodyPr>
          <a:lstStyle/>
          <a:p>
            <a:pPr algn="just"/>
            <a:r>
              <a:rPr lang="en-US" sz="1600" dirty="0">
                <a:solidFill>
                  <a:srgbClr val="595959"/>
                </a:solidFill>
              </a:rPr>
              <a:t>Complete a multiple choice written assessment based on KEY POINTS from each session.</a:t>
            </a:r>
            <a:endParaRPr lang="en-US" sz="1600" i="1" dirty="0">
              <a:solidFill>
                <a:srgbClr val="595959"/>
              </a:solidFill>
            </a:endParaRPr>
          </a:p>
        </p:txBody>
      </p:sp>
      <p:sp>
        <p:nvSpPr>
          <p:cNvPr id="22" name="TextBox 21"/>
          <p:cNvSpPr txBox="1"/>
          <p:nvPr/>
        </p:nvSpPr>
        <p:spPr>
          <a:xfrm>
            <a:off x="7886700" y="2552700"/>
            <a:ext cx="3289300" cy="1077218"/>
          </a:xfrm>
          <a:prstGeom prst="rect">
            <a:avLst/>
          </a:prstGeom>
          <a:noFill/>
        </p:spPr>
        <p:txBody>
          <a:bodyPr wrap="square" rtlCol="0">
            <a:spAutoFit/>
          </a:bodyPr>
          <a:lstStyle/>
          <a:p>
            <a:pPr algn="just"/>
            <a:r>
              <a:rPr lang="en-US" sz="1600" dirty="0">
                <a:solidFill>
                  <a:srgbClr val="595959"/>
                </a:solidFill>
              </a:rPr>
              <a:t>Provide your feedback on our course evaluation form. Have an opportunity to ask any final questions.</a:t>
            </a:r>
            <a:endParaRPr lang="en-US" sz="1600" i="1" dirty="0">
              <a:solidFill>
                <a:srgbClr val="595959"/>
              </a:solidFill>
            </a:endParaRPr>
          </a:p>
        </p:txBody>
      </p:sp>
    </p:spTree>
    <p:extLst>
      <p:ext uri="{BB962C8B-B14F-4D97-AF65-F5344CB8AC3E}">
        <p14:creationId xmlns:p14="http://schemas.microsoft.com/office/powerpoint/2010/main" val="130057701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ppt_w</p:attrName>
                                        </p:attrNameLst>
                                      </p:cBhvr>
                                      <p:tavLst>
                                        <p:tav tm="0">
                                          <p:val>
                                            <p:fltVal val="0"/>
                                          </p:val>
                                        </p:tav>
                                        <p:tav tm="100000">
                                          <p:val>
                                            <p:strVal val="#ppt_w"/>
                                          </p:val>
                                        </p:tav>
                                      </p:tavLst>
                                    </p:anim>
                                    <p:anim calcmode="lin" valueType="num">
                                      <p:cBhvr>
                                        <p:cTn id="8" dur="500" fill="hold"/>
                                        <p:tgtEl>
                                          <p:spTgt spid="64"/>
                                        </p:tgtEl>
                                        <p:attrNameLst>
                                          <p:attrName>ppt_h</p:attrName>
                                        </p:attrNameLst>
                                      </p:cBhvr>
                                      <p:tavLst>
                                        <p:tav tm="0">
                                          <p:val>
                                            <p:fltVal val="0"/>
                                          </p:val>
                                        </p:tav>
                                        <p:tav tm="100000">
                                          <p:val>
                                            <p:strVal val="#ppt_h"/>
                                          </p:val>
                                        </p:tav>
                                      </p:tavLst>
                                    </p:anim>
                                    <p:animEffect transition="in" filter="fade">
                                      <p:cBhvr>
                                        <p:cTn id="9" dur="500"/>
                                        <p:tgtEl>
                                          <p:spTgt spid="6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wipe(right)">
                                      <p:cBhvr>
                                        <p:cTn id="13" dur="500"/>
                                        <p:tgtEl>
                                          <p:spTgt spid="6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20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fade">
                                      <p:cBhvr>
                                        <p:cTn id="21" dur="1000"/>
                                        <p:tgtEl>
                                          <p:spTgt spid="62"/>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par>
                          <p:cTn id="25" fill="hold">
                            <p:stCondLst>
                              <p:cond delay="2000"/>
                            </p:stCondLst>
                            <p:childTnLst>
                              <p:par>
                                <p:cTn id="26" presetID="22" presetClass="entr" presetSubtype="1" fill="hold" nodeType="after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wipe(up)">
                                      <p:cBhvr>
                                        <p:cTn id="28" dur="500"/>
                                        <p:tgtEl>
                                          <p:spTgt spid="67"/>
                                        </p:tgtEl>
                                      </p:cBhvr>
                                    </p:animEffect>
                                  </p:childTnLst>
                                </p:cTn>
                              </p:par>
                            </p:childTnLst>
                          </p:cTn>
                        </p:par>
                        <p:par>
                          <p:cTn id="29" fill="hold">
                            <p:stCondLst>
                              <p:cond delay="2500"/>
                            </p:stCondLst>
                            <p:childTnLst>
                              <p:par>
                                <p:cTn id="30" presetID="53" presetClass="entr" presetSubtype="16" fill="hold" grpId="0" nodeType="afterEffect">
                                  <p:stCondLst>
                                    <p:cond delay="0"/>
                                  </p:stCondLst>
                                  <p:childTnLst>
                                    <p:set>
                                      <p:cBhvr>
                                        <p:cTn id="31" dur="1" fill="hold">
                                          <p:stCondLst>
                                            <p:cond delay="0"/>
                                          </p:stCondLst>
                                        </p:cTn>
                                        <p:tgtEl>
                                          <p:spTgt spid="68"/>
                                        </p:tgtEl>
                                        <p:attrNameLst>
                                          <p:attrName>style.visibility</p:attrName>
                                        </p:attrNameLst>
                                      </p:cBhvr>
                                      <p:to>
                                        <p:strVal val="visible"/>
                                      </p:to>
                                    </p:set>
                                    <p:anim calcmode="lin" valueType="num">
                                      <p:cBhvr>
                                        <p:cTn id="32" dur="500" fill="hold"/>
                                        <p:tgtEl>
                                          <p:spTgt spid="68"/>
                                        </p:tgtEl>
                                        <p:attrNameLst>
                                          <p:attrName>ppt_w</p:attrName>
                                        </p:attrNameLst>
                                      </p:cBhvr>
                                      <p:tavLst>
                                        <p:tav tm="0">
                                          <p:val>
                                            <p:fltVal val="0"/>
                                          </p:val>
                                        </p:tav>
                                        <p:tav tm="100000">
                                          <p:val>
                                            <p:strVal val="#ppt_w"/>
                                          </p:val>
                                        </p:tav>
                                      </p:tavLst>
                                    </p:anim>
                                    <p:anim calcmode="lin" valueType="num">
                                      <p:cBhvr>
                                        <p:cTn id="33" dur="500" fill="hold"/>
                                        <p:tgtEl>
                                          <p:spTgt spid="68"/>
                                        </p:tgtEl>
                                        <p:attrNameLst>
                                          <p:attrName>ppt_h</p:attrName>
                                        </p:attrNameLst>
                                      </p:cBhvr>
                                      <p:tavLst>
                                        <p:tav tm="0">
                                          <p:val>
                                            <p:fltVal val="0"/>
                                          </p:val>
                                        </p:tav>
                                        <p:tav tm="100000">
                                          <p:val>
                                            <p:strVal val="#ppt_h"/>
                                          </p:val>
                                        </p:tav>
                                      </p:tavLst>
                                    </p:anim>
                                    <p:animEffect transition="in" filter="fade">
                                      <p:cBhvr>
                                        <p:cTn id="34" dur="500"/>
                                        <p:tgtEl>
                                          <p:spTgt spid="68"/>
                                        </p:tgtEl>
                                      </p:cBhvr>
                                    </p:animEffect>
                                  </p:childTnLst>
                                </p:cTn>
                              </p:par>
                            </p:childTnLst>
                          </p:cTn>
                        </p:par>
                        <p:par>
                          <p:cTn id="35" fill="hold">
                            <p:stCondLst>
                              <p:cond delay="3000"/>
                            </p:stCondLst>
                            <p:childTnLst>
                              <p:par>
                                <p:cTn id="36" presetID="22" presetClass="entr" presetSubtype="8" fill="hold" nodeType="afterEffect">
                                  <p:stCondLst>
                                    <p:cond delay="0"/>
                                  </p:stCondLst>
                                  <p:childTnLst>
                                    <p:set>
                                      <p:cBhvr>
                                        <p:cTn id="37" dur="1" fill="hold">
                                          <p:stCondLst>
                                            <p:cond delay="0"/>
                                          </p:stCondLst>
                                        </p:cTn>
                                        <p:tgtEl>
                                          <p:spTgt spid="69"/>
                                        </p:tgtEl>
                                        <p:attrNameLst>
                                          <p:attrName>style.visibility</p:attrName>
                                        </p:attrNameLst>
                                      </p:cBhvr>
                                      <p:to>
                                        <p:strVal val="visible"/>
                                      </p:to>
                                    </p:set>
                                    <p:animEffect transition="in" filter="wipe(left)">
                                      <p:cBhvr>
                                        <p:cTn id="38" dur="500"/>
                                        <p:tgtEl>
                                          <p:spTgt spid="69"/>
                                        </p:tgtEl>
                                      </p:cBhvr>
                                    </p:animEffect>
                                  </p:childTnLst>
                                </p:cTn>
                              </p:par>
                            </p:childTnLst>
                          </p:cTn>
                        </p:par>
                        <p:par>
                          <p:cTn id="39" fill="hold">
                            <p:stCondLst>
                              <p:cond delay="3500"/>
                            </p:stCondLst>
                            <p:childTnLst>
                              <p:par>
                                <p:cTn id="40" presetID="53" presetClass="entr" presetSubtype="16" fill="hold" grpId="0" nodeType="afterEffect">
                                  <p:stCondLst>
                                    <p:cond delay="0"/>
                                  </p:stCondLst>
                                  <p:childTnLst>
                                    <p:set>
                                      <p:cBhvr>
                                        <p:cTn id="41" dur="1" fill="hold">
                                          <p:stCondLst>
                                            <p:cond delay="0"/>
                                          </p:stCondLst>
                                        </p:cTn>
                                        <p:tgtEl>
                                          <p:spTgt spid="75"/>
                                        </p:tgtEl>
                                        <p:attrNameLst>
                                          <p:attrName>style.visibility</p:attrName>
                                        </p:attrNameLst>
                                      </p:cBhvr>
                                      <p:to>
                                        <p:strVal val="visible"/>
                                      </p:to>
                                    </p:set>
                                    <p:anim calcmode="lin" valueType="num">
                                      <p:cBhvr>
                                        <p:cTn id="42" dur="500" fill="hold"/>
                                        <p:tgtEl>
                                          <p:spTgt spid="75"/>
                                        </p:tgtEl>
                                        <p:attrNameLst>
                                          <p:attrName>ppt_w</p:attrName>
                                        </p:attrNameLst>
                                      </p:cBhvr>
                                      <p:tavLst>
                                        <p:tav tm="0">
                                          <p:val>
                                            <p:fltVal val="0"/>
                                          </p:val>
                                        </p:tav>
                                        <p:tav tm="100000">
                                          <p:val>
                                            <p:strVal val="#ppt_w"/>
                                          </p:val>
                                        </p:tav>
                                      </p:tavLst>
                                    </p:anim>
                                    <p:anim calcmode="lin" valueType="num">
                                      <p:cBhvr>
                                        <p:cTn id="43" dur="500" fill="hold"/>
                                        <p:tgtEl>
                                          <p:spTgt spid="75"/>
                                        </p:tgtEl>
                                        <p:attrNameLst>
                                          <p:attrName>ppt_h</p:attrName>
                                        </p:attrNameLst>
                                      </p:cBhvr>
                                      <p:tavLst>
                                        <p:tav tm="0">
                                          <p:val>
                                            <p:fltVal val="0"/>
                                          </p:val>
                                        </p:tav>
                                        <p:tav tm="100000">
                                          <p:val>
                                            <p:strVal val="#ppt_h"/>
                                          </p:val>
                                        </p:tav>
                                      </p:tavLst>
                                    </p:anim>
                                    <p:animEffect transition="in" filter="fade">
                                      <p:cBhvr>
                                        <p:cTn id="44" dur="500"/>
                                        <p:tgtEl>
                                          <p:spTgt spid="7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2000"/>
                                        <p:tgtEl>
                                          <p:spTgt spid="2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1"/>
                                        </p:tgtEl>
                                        <p:attrNameLst>
                                          <p:attrName>style.visibility</p:attrName>
                                        </p:attrNameLst>
                                      </p:cBhvr>
                                      <p:to>
                                        <p:strVal val="visible"/>
                                      </p:to>
                                    </p:set>
                                    <p:animEffect transition="in" filter="fade">
                                      <p:cBhvr>
                                        <p:cTn id="52" dur="1000"/>
                                        <p:tgtEl>
                                          <p:spTgt spid="7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par>
                          <p:cTn id="56" fill="hold">
                            <p:stCondLst>
                              <p:cond delay="2000"/>
                            </p:stCondLst>
                            <p:childTnLst>
                              <p:par>
                                <p:cTn id="57" presetID="22" presetClass="entr" presetSubtype="1" fill="hold" nodeType="afterEffect">
                                  <p:stCondLst>
                                    <p:cond delay="0"/>
                                  </p:stCondLst>
                                  <p:childTnLst>
                                    <p:set>
                                      <p:cBhvr>
                                        <p:cTn id="58" dur="1" fill="hold">
                                          <p:stCondLst>
                                            <p:cond delay="0"/>
                                          </p:stCondLst>
                                        </p:cTn>
                                        <p:tgtEl>
                                          <p:spTgt spid="73"/>
                                        </p:tgtEl>
                                        <p:attrNameLst>
                                          <p:attrName>style.visibility</p:attrName>
                                        </p:attrNameLst>
                                      </p:cBhvr>
                                      <p:to>
                                        <p:strVal val="visible"/>
                                      </p:to>
                                    </p:set>
                                    <p:animEffect transition="in" filter="wipe(up)">
                                      <p:cBhvr>
                                        <p:cTn id="59" dur="500"/>
                                        <p:tgtEl>
                                          <p:spTgt spid="73"/>
                                        </p:tgtEl>
                                      </p:cBhvr>
                                    </p:animEffect>
                                  </p:childTnLst>
                                </p:cTn>
                              </p:par>
                            </p:childTnLst>
                          </p:cTn>
                        </p:par>
                        <p:par>
                          <p:cTn id="60" fill="hold">
                            <p:stCondLst>
                              <p:cond delay="2500"/>
                            </p:stCondLst>
                            <p:childTnLst>
                              <p:par>
                                <p:cTn id="61" presetID="42" presetClass="entr" presetSubtype="0" fill="hold" grpId="0" nodeType="after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fade">
                                      <p:cBhvr>
                                        <p:cTn id="63" dur="500"/>
                                        <p:tgtEl>
                                          <p:spTgt spid="2"/>
                                        </p:tgtEl>
                                      </p:cBhvr>
                                    </p:animEffect>
                                    <p:anim calcmode="lin" valueType="num">
                                      <p:cBhvr>
                                        <p:cTn id="64" dur="500" fill="hold"/>
                                        <p:tgtEl>
                                          <p:spTgt spid="2"/>
                                        </p:tgtEl>
                                        <p:attrNameLst>
                                          <p:attrName>ppt_x</p:attrName>
                                        </p:attrNameLst>
                                      </p:cBhvr>
                                      <p:tavLst>
                                        <p:tav tm="0">
                                          <p:val>
                                            <p:strVal val="#ppt_x"/>
                                          </p:val>
                                        </p:tav>
                                        <p:tav tm="100000">
                                          <p:val>
                                            <p:strVal val="#ppt_x"/>
                                          </p:val>
                                        </p:tav>
                                      </p:tavLst>
                                    </p:anim>
                                    <p:anim calcmode="lin" valueType="num">
                                      <p:cBhvr>
                                        <p:cTn id="65" dur="500" fill="hold"/>
                                        <p:tgtEl>
                                          <p:spTgt spid="2"/>
                                        </p:tgtEl>
                                        <p:attrNameLst>
                                          <p:attrName>ppt_y</p:attrName>
                                        </p:attrNameLst>
                                      </p:cBhvr>
                                      <p:tavLst>
                                        <p:tav tm="0">
                                          <p:val>
                                            <p:strVal val="#ppt_y+.1"/>
                                          </p:val>
                                        </p:tav>
                                        <p:tav tm="100000">
                                          <p:val>
                                            <p:strVal val="#ppt_y"/>
                                          </p:val>
                                        </p:tav>
                                      </p:tavLst>
                                    </p:anim>
                                  </p:childTnLst>
                                </p:cTn>
                              </p:par>
                            </p:childTnLst>
                          </p:cTn>
                        </p:par>
                        <p:par>
                          <p:cTn id="66" fill="hold">
                            <p:stCondLst>
                              <p:cond delay="3000"/>
                            </p:stCondLst>
                            <p:childTnLst>
                              <p:par>
                                <p:cTn id="67" presetID="10" presetClass="entr" presetSubtype="0" fill="hold" grpId="0" nodeType="after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fade">
                                      <p:cBhvr>
                                        <p:cTn id="6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1" grpId="0" animBg="1"/>
      <p:bldP spid="8" grpId="0"/>
      <p:bldP spid="2" grpId="0" animBg="1"/>
      <p:bldP spid="62" grpId="0"/>
      <p:bldP spid="64" grpId="0" animBg="1"/>
      <p:bldP spid="68" grpId="0" animBg="1"/>
      <p:bldP spid="71" grpId="0"/>
      <p:bldP spid="75" grpId="0" animBg="1"/>
      <p:bldP spid="20" grpId="1"/>
      <p:bldP spid="2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20739" y="515659"/>
            <a:ext cx="6950641" cy="830997"/>
          </a:xfrm>
          <a:prstGeom prst="rect">
            <a:avLst/>
          </a:prstGeom>
          <a:noFill/>
        </p:spPr>
        <p:txBody>
          <a:bodyPr wrap="none" rtlCol="0">
            <a:spAutoFit/>
          </a:bodyPr>
          <a:lstStyle/>
          <a:p>
            <a:pPr algn="ctr"/>
            <a:r>
              <a:rPr lang="id-ID" sz="4800" cap="all" dirty="0">
                <a:solidFill>
                  <a:schemeClr val="tx2"/>
                </a:solidFill>
                <a:latin typeface="+mj-lt"/>
              </a:rPr>
              <a:t>Loads on Platforms</a:t>
            </a:r>
            <a:endParaRPr lang="en-US" sz="4800" cap="all" dirty="0">
              <a:solidFill>
                <a:schemeClr val="tx2"/>
              </a:solidFill>
              <a:latin typeface="+mj-lt"/>
            </a:endParaRPr>
          </a:p>
        </p:txBody>
      </p:sp>
      <p:cxnSp>
        <p:nvCxnSpPr>
          <p:cNvPr id="62" name="Straight Connector 61"/>
          <p:cNvCxnSpPr/>
          <p:nvPr/>
        </p:nvCxnSpPr>
        <p:spPr>
          <a:xfrm>
            <a:off x="6852939" y="2439808"/>
            <a:ext cx="0" cy="3589698"/>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7255388" y="1949814"/>
            <a:ext cx="4517511" cy="3385542"/>
          </a:xfrm>
          <a:prstGeom prst="rect">
            <a:avLst/>
          </a:prstGeom>
          <a:noFill/>
        </p:spPr>
        <p:txBody>
          <a:bodyPr wrap="square" rtlCol="0">
            <a:spAutoFit/>
          </a:bodyPr>
          <a:lstStyle/>
          <a:p>
            <a:pPr>
              <a:lnSpc>
                <a:spcPct val="150000"/>
              </a:lnSpc>
            </a:pPr>
            <a:r>
              <a:rPr lang="en-US" sz="2400" dirty="0">
                <a:solidFill>
                  <a:srgbClr val="595959"/>
                </a:solidFill>
                <a:latin typeface="+mj-lt"/>
              </a:rPr>
              <a:t>A scaffold MUST be capable of supporting </a:t>
            </a:r>
            <a:r>
              <a:rPr lang="en-US" sz="2400" cap="all" dirty="0">
                <a:solidFill>
                  <a:srgbClr val="595959"/>
                </a:solidFill>
                <a:latin typeface="+mj-lt"/>
              </a:rPr>
              <a:t>its own weight and</a:t>
            </a:r>
            <a:r>
              <a:rPr lang="en-US" sz="2400" dirty="0">
                <a:solidFill>
                  <a:srgbClr val="595959"/>
                </a:solidFill>
                <a:latin typeface="+mj-lt"/>
              </a:rPr>
              <a:t> at least </a:t>
            </a:r>
            <a:r>
              <a:rPr lang="en-US" sz="2400" cap="all" dirty="0">
                <a:solidFill>
                  <a:srgbClr val="595959"/>
                </a:solidFill>
                <a:latin typeface="+mj-lt"/>
              </a:rPr>
              <a:t>4 times the maximum intended load </a:t>
            </a:r>
            <a:r>
              <a:rPr lang="en-US" sz="2400" dirty="0">
                <a:solidFill>
                  <a:srgbClr val="595959"/>
                </a:solidFill>
                <a:latin typeface="+mj-lt"/>
              </a:rPr>
              <a:t>applied or transmitted to it.</a:t>
            </a:r>
            <a:endParaRPr lang="id-ID" sz="2400" dirty="0">
              <a:solidFill>
                <a:srgbClr val="595959"/>
              </a:solidFill>
              <a:latin typeface="+mj-lt"/>
            </a:endParaRPr>
          </a:p>
        </p:txBody>
      </p:sp>
      <p:pic>
        <p:nvPicPr>
          <p:cNvPr id="33" name="Picture 32"/>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260350" y="1390650"/>
            <a:ext cx="6811742" cy="4679950"/>
          </a:xfrm>
          <a:prstGeom prst="rect">
            <a:avLst/>
          </a:prstGeom>
        </p:spPr>
      </p:pic>
      <p:pic>
        <p:nvPicPr>
          <p:cNvPr id="6" name="Picture 5"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7" name="Straight Connector 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246818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16" presetClass="entr" presetSubtype="42" fill="hold"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barn(outHorizontal)">
                                      <p:cBhvr>
                                        <p:cTn id="12" dur="500"/>
                                        <p:tgtEl>
                                          <p:spTgt spid="6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1397000"/>
            <a:ext cx="8280400" cy="4693593"/>
          </a:xfrm>
          <a:prstGeom prst="rect">
            <a:avLst/>
          </a:prstGeom>
          <a:noFill/>
        </p:spPr>
        <p:txBody>
          <a:bodyPr wrap="square" rtlCol="0">
            <a:spAutoFit/>
          </a:bodyPr>
          <a:lstStyle/>
          <a:p>
            <a:endParaRPr lang="en-US" dirty="0"/>
          </a:p>
          <a:p>
            <a:pPr>
              <a:spcAft>
                <a:spcPts val="2400"/>
              </a:spcAft>
              <a:buFont typeface="Arial"/>
              <a:buChar char="•"/>
            </a:pPr>
            <a:r>
              <a:rPr lang="en-US" sz="2800" dirty="0">
                <a:solidFill>
                  <a:srgbClr val="595959"/>
                </a:solidFill>
              </a:rPr>
              <a:t> Start with the </a:t>
            </a:r>
            <a:r>
              <a:rPr lang="en-US" sz="2800" cap="all" dirty="0">
                <a:solidFill>
                  <a:srgbClr val="595959"/>
                </a:solidFill>
              </a:rPr>
              <a:t>width of the plank </a:t>
            </a:r>
            <a:r>
              <a:rPr lang="en-US" sz="2800" dirty="0">
                <a:solidFill>
                  <a:srgbClr val="595959"/>
                </a:solidFill>
              </a:rPr>
              <a:t>(inches) </a:t>
            </a:r>
          </a:p>
          <a:p>
            <a:pPr>
              <a:spcAft>
                <a:spcPts val="2400"/>
              </a:spcAft>
              <a:buFont typeface="Arial"/>
              <a:buChar char="•"/>
            </a:pPr>
            <a:r>
              <a:rPr lang="en-US" sz="2800" dirty="0">
                <a:solidFill>
                  <a:srgbClr val="595959"/>
                </a:solidFill>
              </a:rPr>
              <a:t> </a:t>
            </a:r>
            <a:r>
              <a:rPr lang="en-US" sz="2800" cap="all" dirty="0">
                <a:solidFill>
                  <a:srgbClr val="595959"/>
                </a:solidFill>
              </a:rPr>
              <a:t>Divide by 12 </a:t>
            </a:r>
            <a:r>
              <a:rPr lang="en-US" sz="2800" dirty="0">
                <a:solidFill>
                  <a:srgbClr val="595959"/>
                </a:solidFill>
              </a:rPr>
              <a:t>(</a:t>
            </a:r>
            <a:r>
              <a:rPr lang="en-US" sz="2800" i="1" dirty="0">
                <a:solidFill>
                  <a:srgbClr val="595959"/>
                </a:solidFill>
              </a:rPr>
              <a:t>1 foot = 12 inches</a:t>
            </a:r>
            <a:r>
              <a:rPr lang="en-US" sz="2800" dirty="0">
                <a:solidFill>
                  <a:srgbClr val="595959"/>
                </a:solidFill>
              </a:rPr>
              <a:t>) </a:t>
            </a:r>
          </a:p>
          <a:p>
            <a:pPr>
              <a:spcAft>
                <a:spcPts val="600"/>
              </a:spcAft>
              <a:buFont typeface="Arial"/>
              <a:buChar char="•"/>
            </a:pPr>
            <a:r>
              <a:rPr lang="en-US" sz="2800" dirty="0">
                <a:solidFill>
                  <a:srgbClr val="595959"/>
                </a:solidFill>
              </a:rPr>
              <a:t> </a:t>
            </a:r>
            <a:r>
              <a:rPr lang="en-US" sz="2800" cap="all" dirty="0">
                <a:solidFill>
                  <a:srgbClr val="595959"/>
                </a:solidFill>
              </a:rPr>
              <a:t>Multiply</a:t>
            </a:r>
            <a:r>
              <a:rPr lang="en-US" sz="2800" dirty="0">
                <a:solidFill>
                  <a:srgbClr val="595959"/>
                </a:solidFill>
              </a:rPr>
              <a:t> by the </a:t>
            </a:r>
            <a:r>
              <a:rPr lang="en-US" sz="2800" cap="all" dirty="0">
                <a:solidFill>
                  <a:srgbClr val="595959"/>
                </a:solidFill>
              </a:rPr>
              <a:t>length</a:t>
            </a:r>
            <a:r>
              <a:rPr lang="en-US" sz="2800" dirty="0">
                <a:solidFill>
                  <a:srgbClr val="595959"/>
                </a:solidFill>
              </a:rPr>
              <a:t> of the plank </a:t>
            </a:r>
          </a:p>
          <a:p>
            <a:pPr>
              <a:spcAft>
                <a:spcPts val="3000"/>
              </a:spcAft>
            </a:pPr>
            <a:r>
              <a:rPr lang="en-US" sz="2800" dirty="0">
                <a:solidFill>
                  <a:srgbClr val="595959"/>
                </a:solidFill>
              </a:rPr>
              <a:t> (8 foot plank) </a:t>
            </a:r>
          </a:p>
          <a:p>
            <a:pPr>
              <a:spcAft>
                <a:spcPts val="1800"/>
              </a:spcAft>
              <a:buFont typeface="Arial"/>
              <a:buChar char="•"/>
            </a:pPr>
            <a:r>
              <a:rPr lang="en-US" sz="2800" dirty="0">
                <a:solidFill>
                  <a:srgbClr val="595959"/>
                </a:solidFill>
              </a:rPr>
              <a:t> </a:t>
            </a:r>
            <a:r>
              <a:rPr lang="en-US" sz="2800" cap="all" dirty="0">
                <a:solidFill>
                  <a:srgbClr val="595959"/>
                </a:solidFill>
              </a:rPr>
              <a:t>Multiply</a:t>
            </a:r>
            <a:r>
              <a:rPr lang="en-US" sz="2800" dirty="0">
                <a:solidFill>
                  <a:srgbClr val="595959"/>
                </a:solidFill>
              </a:rPr>
              <a:t> by </a:t>
            </a:r>
            <a:r>
              <a:rPr lang="en-US" sz="2800" cap="all" dirty="0">
                <a:solidFill>
                  <a:srgbClr val="595959"/>
                </a:solidFill>
              </a:rPr>
              <a:t>pounds per square foot</a:t>
            </a:r>
            <a:r>
              <a:rPr lang="en-US" sz="2800" dirty="0">
                <a:solidFill>
                  <a:srgbClr val="595959"/>
                </a:solidFill>
              </a:rPr>
              <a:t>               (</a:t>
            </a:r>
            <a:r>
              <a:rPr lang="en-US" sz="2800" i="1" dirty="0">
                <a:solidFill>
                  <a:srgbClr val="595959"/>
                </a:solidFill>
              </a:rPr>
              <a:t>usually 50 </a:t>
            </a:r>
            <a:r>
              <a:rPr lang="en-US" sz="2800" i="1" dirty="0" err="1">
                <a:solidFill>
                  <a:srgbClr val="595959"/>
                </a:solidFill>
              </a:rPr>
              <a:t>psf</a:t>
            </a:r>
            <a:r>
              <a:rPr lang="en-US" sz="2800" i="1" dirty="0">
                <a:solidFill>
                  <a:srgbClr val="595959"/>
                </a:solidFill>
              </a:rPr>
              <a:t> or 75 </a:t>
            </a:r>
            <a:r>
              <a:rPr lang="en-US" sz="2800" i="1" dirty="0" err="1">
                <a:solidFill>
                  <a:srgbClr val="595959"/>
                </a:solidFill>
              </a:rPr>
              <a:t>psf</a:t>
            </a:r>
            <a:r>
              <a:rPr lang="en-US" sz="2800" dirty="0">
                <a:solidFill>
                  <a:srgbClr val="595959"/>
                </a:solidFill>
              </a:rPr>
              <a:t>) </a:t>
            </a:r>
          </a:p>
          <a:p>
            <a:pPr>
              <a:spcAft>
                <a:spcPts val="1800"/>
              </a:spcAft>
            </a:pPr>
            <a:r>
              <a:rPr lang="en-US" sz="2800" b="1" cap="all" dirty="0">
                <a:solidFill>
                  <a:schemeClr val="tx2"/>
                </a:solidFill>
              </a:rPr>
              <a:t>= total allowable LOAD for the plank</a:t>
            </a:r>
          </a:p>
        </p:txBody>
      </p:sp>
      <p:sp>
        <p:nvSpPr>
          <p:cNvPr id="3" name="TextBox 2"/>
          <p:cNvSpPr txBox="1"/>
          <p:nvPr/>
        </p:nvSpPr>
        <p:spPr>
          <a:xfrm>
            <a:off x="1655813" y="680759"/>
            <a:ext cx="8880506" cy="769441"/>
          </a:xfrm>
          <a:prstGeom prst="rect">
            <a:avLst/>
          </a:prstGeom>
          <a:noFill/>
        </p:spPr>
        <p:txBody>
          <a:bodyPr wrap="none" rtlCol="0">
            <a:spAutoFit/>
          </a:bodyPr>
          <a:lstStyle/>
          <a:p>
            <a:pPr algn="ctr"/>
            <a:r>
              <a:rPr lang="id-ID" sz="4400" cap="all" dirty="0">
                <a:solidFill>
                  <a:schemeClr val="tx2"/>
                </a:solidFill>
                <a:latin typeface="+mj-lt"/>
              </a:rPr>
              <a:t>Calculating Plank Capacity</a:t>
            </a:r>
            <a:endParaRPr lang="en-US" sz="4400" cap="all" dirty="0">
              <a:solidFill>
                <a:schemeClr val="tx2"/>
              </a:solidFill>
              <a:latin typeface="+mj-lt"/>
            </a:endParaRPr>
          </a:p>
        </p:txBody>
      </p:sp>
      <p:sp>
        <p:nvSpPr>
          <p:cNvPr id="4" name="TextBox 3"/>
          <p:cNvSpPr txBox="1"/>
          <p:nvPr/>
        </p:nvSpPr>
        <p:spPr>
          <a:xfrm>
            <a:off x="8953500" y="1727200"/>
            <a:ext cx="3073400" cy="646331"/>
          </a:xfrm>
          <a:prstGeom prst="rect">
            <a:avLst/>
          </a:prstGeom>
          <a:noFill/>
        </p:spPr>
        <p:txBody>
          <a:bodyPr wrap="square" rtlCol="0">
            <a:spAutoFit/>
          </a:bodyPr>
          <a:lstStyle/>
          <a:p>
            <a:r>
              <a:rPr lang="en-US" sz="3600" dirty="0">
                <a:solidFill>
                  <a:srgbClr val="595959"/>
                </a:solidFill>
              </a:rPr>
              <a:t>9.5in</a:t>
            </a:r>
            <a:r>
              <a:rPr lang="en-US" dirty="0"/>
              <a:t> </a:t>
            </a:r>
          </a:p>
        </p:txBody>
      </p:sp>
      <p:sp>
        <p:nvSpPr>
          <p:cNvPr id="5" name="TextBox 4"/>
          <p:cNvSpPr txBox="1"/>
          <p:nvPr/>
        </p:nvSpPr>
        <p:spPr>
          <a:xfrm>
            <a:off x="8902700" y="2540000"/>
            <a:ext cx="3124200" cy="646331"/>
          </a:xfrm>
          <a:prstGeom prst="rect">
            <a:avLst/>
          </a:prstGeom>
          <a:noFill/>
        </p:spPr>
        <p:txBody>
          <a:bodyPr wrap="square" rtlCol="0">
            <a:spAutoFit/>
          </a:bodyPr>
          <a:lstStyle/>
          <a:p>
            <a:r>
              <a:rPr lang="en-US" sz="3600" dirty="0">
                <a:solidFill>
                  <a:srgbClr val="595959"/>
                </a:solidFill>
              </a:rPr>
              <a:t>÷ 12  </a:t>
            </a:r>
          </a:p>
        </p:txBody>
      </p:sp>
      <p:sp>
        <p:nvSpPr>
          <p:cNvPr id="6" name="TextBox 5"/>
          <p:cNvSpPr txBox="1"/>
          <p:nvPr/>
        </p:nvSpPr>
        <p:spPr>
          <a:xfrm>
            <a:off x="8851900" y="3365500"/>
            <a:ext cx="3175000" cy="646331"/>
          </a:xfrm>
          <a:prstGeom prst="rect">
            <a:avLst/>
          </a:prstGeom>
          <a:noFill/>
        </p:spPr>
        <p:txBody>
          <a:bodyPr wrap="square" rtlCol="0">
            <a:spAutoFit/>
          </a:bodyPr>
          <a:lstStyle/>
          <a:p>
            <a:r>
              <a:rPr lang="en-US" sz="3600" dirty="0">
                <a:solidFill>
                  <a:srgbClr val="595959"/>
                </a:solidFill>
              </a:rPr>
              <a:t>× 8ft</a:t>
            </a:r>
          </a:p>
        </p:txBody>
      </p:sp>
      <p:sp>
        <p:nvSpPr>
          <p:cNvPr id="7" name="TextBox 6"/>
          <p:cNvSpPr txBox="1"/>
          <p:nvPr/>
        </p:nvSpPr>
        <p:spPr>
          <a:xfrm>
            <a:off x="8839200" y="4343400"/>
            <a:ext cx="3251200" cy="646331"/>
          </a:xfrm>
          <a:prstGeom prst="rect">
            <a:avLst/>
          </a:prstGeom>
          <a:noFill/>
        </p:spPr>
        <p:txBody>
          <a:bodyPr wrap="square" rtlCol="0">
            <a:spAutoFit/>
          </a:bodyPr>
          <a:lstStyle/>
          <a:p>
            <a:r>
              <a:rPr lang="en-US" sz="3600" dirty="0">
                <a:solidFill>
                  <a:srgbClr val="595959"/>
                </a:solidFill>
              </a:rPr>
              <a:t>× 50psf</a:t>
            </a:r>
          </a:p>
        </p:txBody>
      </p:sp>
      <p:sp>
        <p:nvSpPr>
          <p:cNvPr id="8" name="TextBox 7"/>
          <p:cNvSpPr txBox="1"/>
          <p:nvPr/>
        </p:nvSpPr>
        <p:spPr>
          <a:xfrm>
            <a:off x="8813800" y="5422900"/>
            <a:ext cx="3378200" cy="646331"/>
          </a:xfrm>
          <a:prstGeom prst="rect">
            <a:avLst/>
          </a:prstGeom>
          <a:noFill/>
        </p:spPr>
        <p:txBody>
          <a:bodyPr wrap="square" rtlCol="0">
            <a:spAutoFit/>
          </a:bodyPr>
          <a:lstStyle/>
          <a:p>
            <a:r>
              <a:rPr lang="en-US" sz="3600" dirty="0">
                <a:solidFill>
                  <a:srgbClr val="46647F"/>
                </a:solidFill>
              </a:rPr>
              <a:t>=</a:t>
            </a:r>
            <a:r>
              <a:rPr lang="en-US" sz="3600" b="1" dirty="0">
                <a:solidFill>
                  <a:srgbClr val="46647F"/>
                </a:solidFill>
              </a:rPr>
              <a:t> 316.7lbs</a:t>
            </a:r>
          </a:p>
        </p:txBody>
      </p:sp>
      <p:pic>
        <p:nvPicPr>
          <p:cNvPr id="9" name="Picture 8"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0" name="Straight Connector 9"/>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337527" y="1931745"/>
            <a:ext cx="11371873" cy="3478455"/>
          </a:xfrm>
          <a:prstGeom prst="rect">
            <a:avLst/>
          </a:prstGeom>
        </p:spPr>
      </p:pic>
      <p:sp>
        <p:nvSpPr>
          <p:cNvPr id="3" name="TextBox 2"/>
          <p:cNvSpPr txBox="1"/>
          <p:nvPr/>
        </p:nvSpPr>
        <p:spPr>
          <a:xfrm>
            <a:off x="3242650" y="680759"/>
            <a:ext cx="5706836" cy="769441"/>
          </a:xfrm>
          <a:prstGeom prst="rect">
            <a:avLst/>
          </a:prstGeom>
          <a:noFill/>
        </p:spPr>
        <p:txBody>
          <a:bodyPr wrap="none" rtlCol="0">
            <a:spAutoFit/>
          </a:bodyPr>
          <a:lstStyle/>
          <a:p>
            <a:pPr algn="ctr"/>
            <a:r>
              <a:rPr lang="id-ID" sz="4400" cap="all" dirty="0">
                <a:solidFill>
                  <a:schemeClr val="tx2"/>
                </a:solidFill>
                <a:latin typeface="+mj-lt"/>
              </a:rPr>
              <a:t>Platform Hazards</a:t>
            </a:r>
            <a:endParaRPr lang="en-US" sz="4400" cap="all" dirty="0">
              <a:solidFill>
                <a:schemeClr val="tx2"/>
              </a:solidFill>
              <a:latin typeface="+mj-lt"/>
            </a:endParaRPr>
          </a:p>
        </p:txBody>
      </p:sp>
      <p:pic>
        <p:nvPicPr>
          <p:cNvPr id="5" name="Picture 4"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356937" y="215900"/>
            <a:ext cx="14099674" cy="1346200"/>
          </a:xfrm>
          <a:prstGeom prst="rect">
            <a:avLst/>
          </a:prstGeom>
        </p:spPr>
      </p:pic>
      <p:sp>
        <p:nvSpPr>
          <p:cNvPr id="5" name="TextBox 4"/>
          <p:cNvSpPr txBox="1"/>
          <p:nvPr/>
        </p:nvSpPr>
        <p:spPr>
          <a:xfrm>
            <a:off x="863600" y="2298700"/>
            <a:ext cx="10820400" cy="1200328"/>
          </a:xfrm>
          <a:prstGeom prst="rect">
            <a:avLst/>
          </a:prstGeom>
          <a:noFill/>
        </p:spPr>
        <p:txBody>
          <a:bodyPr wrap="square" rtlCol="0">
            <a:spAutoFit/>
          </a:bodyPr>
          <a:lstStyle/>
          <a:p>
            <a:pPr>
              <a:spcAft>
                <a:spcPts val="600"/>
              </a:spcAft>
            </a:pPr>
            <a:r>
              <a:rPr lang="en-US" sz="2400" dirty="0">
                <a:solidFill>
                  <a:srgbClr val="595959"/>
                </a:solidFill>
              </a:rPr>
              <a:t>Write down important </a:t>
            </a:r>
            <a:r>
              <a:rPr lang="en-US" sz="2400" cap="all" dirty="0">
                <a:solidFill>
                  <a:srgbClr val="595959"/>
                </a:solidFill>
              </a:rPr>
              <a:t>PLATFORM-related regulations </a:t>
            </a:r>
            <a:r>
              <a:rPr lang="en-US" sz="2400" dirty="0">
                <a:solidFill>
                  <a:srgbClr val="595959"/>
                </a:solidFill>
              </a:rPr>
              <a:t>from your local jurisdiction in the space provided on page 64 of your </a:t>
            </a:r>
            <a:r>
              <a:rPr lang="en-US" sz="2400" i="1" dirty="0">
                <a:solidFill>
                  <a:srgbClr val="595959"/>
                </a:solidFill>
              </a:rPr>
              <a:t>Scaffold Fundamentals </a:t>
            </a:r>
            <a:r>
              <a:rPr lang="en-US" sz="2400" dirty="0">
                <a:solidFill>
                  <a:srgbClr val="595959"/>
                </a:solidFill>
              </a:rPr>
              <a:t>Study Guide.</a:t>
            </a:r>
          </a:p>
        </p:txBody>
      </p:sp>
    </p:spTree>
  </p:cSld>
  <p:clrMapOvr>
    <a:masterClrMapping/>
  </p:clrMapOvr>
  <p:transition spd="slow"/>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311150" y="132744"/>
            <a:ext cx="3117850" cy="673706"/>
          </a:xfrm>
          <a:prstGeom prst="rect">
            <a:avLst/>
          </a:prstGeom>
        </p:spPr>
      </p:pic>
      <p:pic>
        <p:nvPicPr>
          <p:cNvPr id="6" name="Picture 5"/>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368300" y="838200"/>
            <a:ext cx="2641600" cy="2921000"/>
          </a:xfrm>
          <a:prstGeom prst="rect">
            <a:avLst/>
          </a:prstGeom>
          <a:ln w="3175" cmpd="sng">
            <a:solidFill>
              <a:schemeClr val="tx1"/>
            </a:solidFill>
          </a:ln>
        </p:spPr>
      </p:pic>
      <p:pic>
        <p:nvPicPr>
          <p:cNvPr id="7" name="Picture 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7"/>
              <a:stretch>
                <a:fillRect/>
              </a:stretch>
            </p:blipFill>
          </mc:Choice>
          <mc:Fallback>
            <p:blipFill>
              <a:blip r:embed="rId8"/>
              <a:stretch>
                <a:fillRect/>
              </a:stretch>
            </p:blipFill>
          </mc:Fallback>
        </mc:AlternateContent>
        <p:spPr>
          <a:xfrm>
            <a:off x="3333750" y="838200"/>
            <a:ext cx="2527300" cy="2895600"/>
          </a:xfrm>
          <a:prstGeom prst="rect">
            <a:avLst/>
          </a:prstGeom>
          <a:ln w="3175" cmpd="sng">
            <a:solidFill>
              <a:schemeClr val="tx1"/>
            </a:solidFill>
          </a:ln>
        </p:spPr>
      </p:pic>
      <p:pic>
        <p:nvPicPr>
          <p:cNvPr id="8" name="Picture 7"/>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9"/>
              <a:stretch>
                <a:fillRect/>
              </a:stretch>
            </p:blipFill>
          </mc:Choice>
          <mc:Fallback>
            <p:blipFill>
              <a:blip r:embed="rId10"/>
              <a:stretch>
                <a:fillRect/>
              </a:stretch>
            </p:blipFill>
          </mc:Fallback>
        </mc:AlternateContent>
        <p:spPr>
          <a:xfrm>
            <a:off x="6229349" y="831850"/>
            <a:ext cx="2996753" cy="2914650"/>
          </a:xfrm>
          <a:prstGeom prst="rect">
            <a:avLst/>
          </a:prstGeom>
          <a:ln w="3175" cmpd="sng">
            <a:solidFill>
              <a:schemeClr val="tx1"/>
            </a:solidFill>
          </a:ln>
        </p:spPr>
      </p:pic>
      <p:pic>
        <p:nvPicPr>
          <p:cNvPr id="9" name="Picture 8"/>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1"/>
              <a:stretch>
                <a:fillRect/>
              </a:stretch>
            </p:blipFill>
          </mc:Choice>
          <mc:Fallback>
            <p:blipFill>
              <a:blip r:embed="rId12"/>
              <a:stretch>
                <a:fillRect/>
              </a:stretch>
            </p:blipFill>
          </mc:Fallback>
        </mc:AlternateContent>
        <p:spPr>
          <a:xfrm>
            <a:off x="9556750" y="812800"/>
            <a:ext cx="2457450" cy="2927454"/>
          </a:xfrm>
          <a:prstGeom prst="rect">
            <a:avLst/>
          </a:prstGeom>
          <a:ln w="3175" cmpd="sng">
            <a:solidFill>
              <a:schemeClr val="tx1"/>
            </a:solidFill>
          </a:ln>
        </p:spPr>
      </p:pic>
      <p:pic>
        <p:nvPicPr>
          <p:cNvPr id="10" name="Picture 9"/>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3"/>
              <a:stretch>
                <a:fillRect/>
              </a:stretch>
            </p:blipFill>
          </mc:Choice>
          <mc:Fallback>
            <p:blipFill>
              <a:blip r:embed="rId14"/>
              <a:stretch>
                <a:fillRect/>
              </a:stretch>
            </p:blipFill>
          </mc:Fallback>
        </mc:AlternateContent>
        <p:spPr>
          <a:xfrm>
            <a:off x="5621893" y="3905250"/>
            <a:ext cx="4188857" cy="2698750"/>
          </a:xfrm>
          <a:prstGeom prst="rect">
            <a:avLst/>
          </a:prstGeom>
          <a:ln w="3175" cmpd="sng">
            <a:solidFill>
              <a:schemeClr val="tx1"/>
            </a:solidFill>
          </a:ln>
        </p:spPr>
      </p:pic>
      <p:pic>
        <p:nvPicPr>
          <p:cNvPr id="11" name="Picture 10"/>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5"/>
              <a:stretch>
                <a:fillRect/>
              </a:stretch>
            </p:blipFill>
          </mc:Choice>
          <mc:Fallback>
            <p:blipFill>
              <a:blip r:embed="rId16"/>
              <a:stretch>
                <a:fillRect/>
              </a:stretch>
            </p:blipFill>
          </mc:Fallback>
        </mc:AlternateContent>
        <p:spPr>
          <a:xfrm>
            <a:off x="2743200" y="3943350"/>
            <a:ext cx="2673350" cy="2673350"/>
          </a:xfrm>
          <a:prstGeom prst="rect">
            <a:avLst/>
          </a:prstGeom>
          <a:ln w="3175" cmpd="sng">
            <a:solidFill>
              <a:schemeClr val="tx1"/>
            </a:solidFill>
          </a:ln>
        </p:spPr>
      </p:pic>
    </p:spTree>
  </p:cSld>
  <p:clrMapOvr>
    <a:masterClrMapping/>
  </p:clrMapOvr>
  <p:transition spd="slow"/>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792882" y="287059"/>
            <a:ext cx="3475531" cy="830997"/>
          </a:xfrm>
          <a:prstGeom prst="rect">
            <a:avLst/>
          </a:prstGeom>
          <a:noFill/>
        </p:spPr>
        <p:txBody>
          <a:bodyPr wrap="none" rtlCol="0">
            <a:spAutoFit/>
          </a:bodyPr>
          <a:lstStyle/>
          <a:p>
            <a:pPr algn="ctr"/>
            <a:r>
              <a:rPr lang="id-ID" sz="4800" cap="all" dirty="0">
                <a:solidFill>
                  <a:schemeClr val="tx2"/>
                </a:solidFill>
                <a:latin typeface="+mj-lt"/>
              </a:rPr>
              <a:t>Key Points </a:t>
            </a:r>
            <a:endParaRPr lang="en-US" sz="4800" cap="all" dirty="0">
              <a:solidFill>
                <a:schemeClr val="tx2"/>
              </a:solidFill>
              <a:latin typeface="+mj-lt"/>
            </a:endParaRPr>
          </a:p>
        </p:txBody>
      </p:sp>
      <p:sp>
        <p:nvSpPr>
          <p:cNvPr id="14" name="Rounded Rectangle 13"/>
          <p:cNvSpPr/>
          <p:nvPr/>
        </p:nvSpPr>
        <p:spPr>
          <a:xfrm>
            <a:off x="279400" y="266700"/>
            <a:ext cx="1371600" cy="1333500"/>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6"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12" name="TextBox 11"/>
          <p:cNvSpPr txBox="1"/>
          <p:nvPr/>
        </p:nvSpPr>
        <p:spPr>
          <a:xfrm>
            <a:off x="1879600" y="1308100"/>
            <a:ext cx="9398000" cy="4708981"/>
          </a:xfrm>
          <a:prstGeom prst="rect">
            <a:avLst/>
          </a:prstGeom>
          <a:noFill/>
        </p:spPr>
        <p:txBody>
          <a:bodyPr wrap="square" rtlCol="0">
            <a:spAutoFit/>
          </a:bodyPr>
          <a:lstStyle/>
          <a:p>
            <a:pPr>
              <a:spcAft>
                <a:spcPts val="1800"/>
              </a:spcAft>
              <a:buFont typeface="Arial"/>
              <a:buChar char="•"/>
            </a:pPr>
            <a:r>
              <a:rPr lang="en-US" sz="2400" dirty="0">
                <a:solidFill>
                  <a:srgbClr val="595959"/>
                </a:solidFill>
              </a:rPr>
              <a:t> Access to working platforms must be </a:t>
            </a:r>
            <a:r>
              <a:rPr lang="en-US" sz="2400" cap="all" dirty="0">
                <a:solidFill>
                  <a:srgbClr val="595959"/>
                </a:solidFill>
              </a:rPr>
              <a:t>adequate and safe </a:t>
            </a:r>
            <a:r>
              <a:rPr lang="en-US" sz="2400" dirty="0">
                <a:solidFill>
                  <a:srgbClr val="595959"/>
                </a:solidFill>
              </a:rPr>
              <a:t>for the working conditions and type of work to be carried out. </a:t>
            </a:r>
          </a:p>
          <a:p>
            <a:pPr>
              <a:spcAft>
                <a:spcPts val="1800"/>
              </a:spcAft>
              <a:buFont typeface="Arial"/>
              <a:buChar char="•"/>
            </a:pPr>
            <a:r>
              <a:rPr lang="en-US" sz="2400" dirty="0">
                <a:solidFill>
                  <a:srgbClr val="595959"/>
                </a:solidFill>
              </a:rPr>
              <a:t> A scaffold platform should always be </a:t>
            </a:r>
            <a:r>
              <a:rPr lang="en-US" sz="2400" cap="all" dirty="0">
                <a:solidFill>
                  <a:srgbClr val="595959"/>
                </a:solidFill>
              </a:rPr>
              <a:t>fully planked</a:t>
            </a:r>
            <a:r>
              <a:rPr lang="en-US" sz="2400" dirty="0">
                <a:solidFill>
                  <a:srgbClr val="595959"/>
                </a:solidFill>
              </a:rPr>
              <a:t>.</a:t>
            </a:r>
          </a:p>
          <a:p>
            <a:pPr>
              <a:spcAft>
                <a:spcPts val="1800"/>
              </a:spcAft>
              <a:buFont typeface="Arial"/>
              <a:buChar char="•"/>
            </a:pPr>
            <a:r>
              <a:rPr lang="en-US" sz="2400" dirty="0">
                <a:solidFill>
                  <a:srgbClr val="595959"/>
                </a:solidFill>
              </a:rPr>
              <a:t> The quality of materials and manufacturing of every scaffold platform is very important.</a:t>
            </a:r>
          </a:p>
          <a:p>
            <a:pPr>
              <a:spcAft>
                <a:spcPts val="1800"/>
              </a:spcAft>
              <a:buFont typeface="Arial"/>
              <a:buChar char="•"/>
            </a:pPr>
            <a:r>
              <a:rPr lang="en-US" sz="2400" dirty="0">
                <a:solidFill>
                  <a:srgbClr val="595959"/>
                </a:solidFill>
              </a:rPr>
              <a:t> Every scaffold component must be </a:t>
            </a:r>
            <a:r>
              <a:rPr lang="en-US" sz="2400" cap="all" dirty="0">
                <a:solidFill>
                  <a:srgbClr val="595959"/>
                </a:solidFill>
              </a:rPr>
              <a:t>capable of supporting its own weight and at least 4 times the maximum intended load</a:t>
            </a:r>
            <a:r>
              <a:rPr lang="en-US" sz="2400" dirty="0">
                <a:solidFill>
                  <a:srgbClr val="595959"/>
                </a:solidFill>
              </a:rPr>
              <a:t>.</a:t>
            </a:r>
          </a:p>
          <a:p>
            <a:pPr>
              <a:spcAft>
                <a:spcPts val="1800"/>
              </a:spcAft>
              <a:buFont typeface="Arial"/>
              <a:buChar char="•"/>
            </a:pPr>
            <a:r>
              <a:rPr lang="en-US" sz="2400" dirty="0">
                <a:solidFill>
                  <a:srgbClr val="595959"/>
                </a:solidFill>
              </a:rPr>
              <a:t> Different types of planks and decks have different </a:t>
            </a:r>
            <a:r>
              <a:rPr lang="en-US" sz="2400" cap="all" dirty="0">
                <a:solidFill>
                  <a:srgbClr val="595959"/>
                </a:solidFill>
              </a:rPr>
              <a:t>load capacities </a:t>
            </a:r>
            <a:r>
              <a:rPr lang="en-US" sz="2400" dirty="0">
                <a:solidFill>
                  <a:srgbClr val="595959"/>
                </a:solidFill>
              </a:rPr>
              <a:t>that you need to be aware of. </a:t>
            </a:r>
          </a:p>
        </p:txBody>
      </p:sp>
      <p:pic>
        <p:nvPicPr>
          <p:cNvPr id="15" name="Picture 14"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8" name="Straight Connector 17"/>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52947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792882" y="287059"/>
            <a:ext cx="3475531" cy="830997"/>
          </a:xfrm>
          <a:prstGeom prst="rect">
            <a:avLst/>
          </a:prstGeom>
          <a:noFill/>
        </p:spPr>
        <p:txBody>
          <a:bodyPr wrap="none" rtlCol="0">
            <a:spAutoFit/>
          </a:bodyPr>
          <a:lstStyle/>
          <a:p>
            <a:pPr algn="ctr"/>
            <a:r>
              <a:rPr lang="id-ID" sz="4800" cap="all" dirty="0">
                <a:solidFill>
                  <a:schemeClr val="tx2"/>
                </a:solidFill>
                <a:latin typeface="+mj-lt"/>
              </a:rPr>
              <a:t>Key Points </a:t>
            </a:r>
            <a:endParaRPr lang="en-US" sz="4800" cap="all" dirty="0">
              <a:solidFill>
                <a:schemeClr val="tx2"/>
              </a:solidFill>
              <a:latin typeface="+mj-lt"/>
            </a:endParaRPr>
          </a:p>
        </p:txBody>
      </p:sp>
      <p:sp>
        <p:nvSpPr>
          <p:cNvPr id="14" name="Rounded Rectangle 13"/>
          <p:cNvSpPr/>
          <p:nvPr/>
        </p:nvSpPr>
        <p:spPr>
          <a:xfrm>
            <a:off x="279400" y="266700"/>
            <a:ext cx="1371600" cy="1333500"/>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6"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15" name="TextBox 14"/>
          <p:cNvSpPr txBox="1"/>
          <p:nvPr/>
        </p:nvSpPr>
        <p:spPr>
          <a:xfrm>
            <a:off x="1778000" y="1003300"/>
            <a:ext cx="9740900" cy="5647699"/>
          </a:xfrm>
          <a:prstGeom prst="rect">
            <a:avLst/>
          </a:prstGeom>
          <a:noFill/>
        </p:spPr>
        <p:txBody>
          <a:bodyPr wrap="square" rtlCol="0">
            <a:spAutoFit/>
          </a:bodyPr>
          <a:lstStyle/>
          <a:p>
            <a:pPr>
              <a:spcAft>
                <a:spcPts val="600"/>
              </a:spcAft>
              <a:buFont typeface="Arial"/>
              <a:buChar char="•"/>
            </a:pPr>
            <a:r>
              <a:rPr lang="en-US" sz="2400" dirty="0">
                <a:solidFill>
                  <a:srgbClr val="595959"/>
                </a:solidFill>
              </a:rPr>
              <a:t> Four (4) main categories of platforms: </a:t>
            </a:r>
          </a:p>
          <a:p>
            <a:pPr lvl="1">
              <a:buFont typeface="Arial"/>
              <a:buChar char="•"/>
            </a:pPr>
            <a:r>
              <a:rPr lang="en-US" sz="2400" dirty="0">
                <a:solidFill>
                  <a:srgbClr val="595959"/>
                </a:solidFill>
              </a:rPr>
              <a:t> Metal Planks </a:t>
            </a:r>
          </a:p>
          <a:p>
            <a:pPr lvl="1">
              <a:buFont typeface="Arial"/>
              <a:buChar char="•"/>
            </a:pPr>
            <a:r>
              <a:rPr lang="en-US" sz="2400" dirty="0">
                <a:solidFill>
                  <a:srgbClr val="595959"/>
                </a:solidFill>
              </a:rPr>
              <a:t> Wood Planks </a:t>
            </a:r>
          </a:p>
          <a:p>
            <a:pPr lvl="1">
              <a:buFont typeface="Arial"/>
              <a:buChar char="•"/>
            </a:pPr>
            <a:r>
              <a:rPr lang="en-US" sz="2400" dirty="0">
                <a:solidFill>
                  <a:srgbClr val="595959"/>
                </a:solidFill>
              </a:rPr>
              <a:t> Scaffold Decks</a:t>
            </a:r>
          </a:p>
          <a:p>
            <a:pPr lvl="1">
              <a:spcAft>
                <a:spcPts val="1200"/>
              </a:spcAft>
              <a:buFont typeface="Arial"/>
              <a:buChar char="•"/>
            </a:pPr>
            <a:r>
              <a:rPr lang="en-US" sz="2400" dirty="0">
                <a:solidFill>
                  <a:srgbClr val="595959"/>
                </a:solidFill>
              </a:rPr>
              <a:t> Composite Planks</a:t>
            </a:r>
          </a:p>
          <a:p>
            <a:pPr>
              <a:buFont typeface="Arial"/>
              <a:buChar char="•"/>
            </a:pPr>
            <a:r>
              <a:rPr lang="en-US" sz="2400" dirty="0">
                <a:solidFill>
                  <a:srgbClr val="595959"/>
                </a:solidFill>
              </a:rPr>
              <a:t> Solid sawn wood planks are stamped by an independent</a:t>
            </a:r>
          </a:p>
          <a:p>
            <a:r>
              <a:rPr lang="en-US" sz="2400" dirty="0">
                <a:solidFill>
                  <a:srgbClr val="595959"/>
                </a:solidFill>
              </a:rPr>
              <a:t>  inspection agency. Beware of non-scaffold grade planks with</a:t>
            </a:r>
          </a:p>
          <a:p>
            <a:pPr>
              <a:spcAft>
                <a:spcPts val="1200"/>
              </a:spcAft>
            </a:pPr>
            <a:r>
              <a:rPr lang="en-US" sz="2400" dirty="0">
                <a:solidFill>
                  <a:srgbClr val="595959"/>
                </a:solidFill>
              </a:rPr>
              <a:t>  misleading stamps and markings. </a:t>
            </a:r>
          </a:p>
          <a:p>
            <a:pPr>
              <a:spcAft>
                <a:spcPts val="1800"/>
              </a:spcAft>
              <a:buFont typeface="Arial"/>
              <a:buChar char="•"/>
            </a:pPr>
            <a:r>
              <a:rPr lang="en-US" sz="2400" dirty="0">
                <a:solidFill>
                  <a:srgbClr val="595959"/>
                </a:solidFill>
              </a:rPr>
              <a:t> Many scaffold </a:t>
            </a:r>
            <a:r>
              <a:rPr lang="en-US" sz="2400" cap="all" dirty="0">
                <a:solidFill>
                  <a:srgbClr val="595959"/>
                </a:solidFill>
              </a:rPr>
              <a:t>injuries</a:t>
            </a:r>
            <a:r>
              <a:rPr lang="en-US" sz="2400" dirty="0">
                <a:solidFill>
                  <a:srgbClr val="595959"/>
                </a:solidFill>
              </a:rPr>
              <a:t> are caused by </a:t>
            </a:r>
            <a:r>
              <a:rPr lang="en-US" sz="2400" cap="all" dirty="0">
                <a:solidFill>
                  <a:srgbClr val="595959"/>
                </a:solidFill>
              </a:rPr>
              <a:t>unsecured scaffold planks </a:t>
            </a:r>
            <a:r>
              <a:rPr lang="en-US" sz="2400" dirty="0">
                <a:solidFill>
                  <a:srgbClr val="595959"/>
                </a:solidFill>
              </a:rPr>
              <a:t>or planks that have </a:t>
            </a:r>
            <a:r>
              <a:rPr lang="en-US" sz="2400" cap="all" dirty="0">
                <a:solidFill>
                  <a:srgbClr val="595959"/>
                </a:solidFill>
              </a:rPr>
              <a:t>insufficient or too much overhang</a:t>
            </a:r>
            <a:r>
              <a:rPr lang="en-US" sz="2400" dirty="0">
                <a:solidFill>
                  <a:srgbClr val="595959"/>
                </a:solidFill>
              </a:rPr>
              <a:t>. </a:t>
            </a:r>
          </a:p>
          <a:p>
            <a:pPr>
              <a:spcAft>
                <a:spcPts val="1800"/>
              </a:spcAft>
              <a:buFont typeface="Arial"/>
              <a:buChar char="•"/>
            </a:pPr>
            <a:r>
              <a:rPr lang="en-US" sz="2400" dirty="0">
                <a:solidFill>
                  <a:srgbClr val="595959"/>
                </a:solidFill>
              </a:rPr>
              <a:t> Use only scaffold grade planks &amp; </a:t>
            </a:r>
            <a:r>
              <a:rPr lang="en-US" sz="2400" cap="all" dirty="0">
                <a:solidFill>
                  <a:srgbClr val="595959"/>
                </a:solidFill>
              </a:rPr>
              <a:t>inspect planks before use</a:t>
            </a:r>
            <a:r>
              <a:rPr lang="en-US" sz="2400" dirty="0">
                <a:solidFill>
                  <a:srgbClr val="595959"/>
                </a:solidFill>
              </a:rPr>
              <a:t>. </a:t>
            </a:r>
          </a:p>
          <a:p>
            <a:endParaRPr lang="en-US" dirty="0"/>
          </a:p>
        </p:txBody>
      </p:sp>
      <p:pic>
        <p:nvPicPr>
          <p:cNvPr id="18" name="Picture 17"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9" name="Straight Connector 18"/>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52947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rot="16200000">
            <a:off x="2671764" y="5465762"/>
            <a:ext cx="752476" cy="20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ectangle 12"/>
          <p:cNvSpPr/>
          <p:nvPr/>
        </p:nvSpPr>
        <p:spPr>
          <a:xfrm rot="16200000">
            <a:off x="4703763" y="5465761"/>
            <a:ext cx="752475" cy="203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Rectangle 13"/>
          <p:cNvSpPr/>
          <p:nvPr/>
        </p:nvSpPr>
        <p:spPr>
          <a:xfrm rot="16200000">
            <a:off x="6735762" y="5465761"/>
            <a:ext cx="752477" cy="203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Rectangle 14"/>
          <p:cNvSpPr/>
          <p:nvPr/>
        </p:nvSpPr>
        <p:spPr>
          <a:xfrm rot="16200000">
            <a:off x="8310562" y="5008560"/>
            <a:ext cx="1666878" cy="203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15"/>
          <p:cNvSpPr/>
          <p:nvPr/>
        </p:nvSpPr>
        <p:spPr>
          <a:xfrm rot="16200000">
            <a:off x="10799766" y="5465766"/>
            <a:ext cx="752468" cy="203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Rectangle 16"/>
          <p:cNvSpPr/>
          <p:nvPr/>
        </p:nvSpPr>
        <p:spPr>
          <a:xfrm rot="16200000">
            <a:off x="639764" y="5465762"/>
            <a:ext cx="752475" cy="203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35" name="Straight Connector 34"/>
          <p:cNvCxnSpPr/>
          <p:nvPr/>
        </p:nvCxnSpPr>
        <p:spPr>
          <a:xfrm flipH="1">
            <a:off x="6096001" y="4752582"/>
            <a:ext cx="3040824"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9136825"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812748" y="2523745"/>
            <a:ext cx="8386431" cy="830997"/>
          </a:xfrm>
          <a:prstGeom prst="rect">
            <a:avLst/>
          </a:prstGeom>
          <a:noFill/>
        </p:spPr>
        <p:txBody>
          <a:bodyPr wrap="none" rtlCol="0">
            <a:spAutoFit/>
          </a:bodyPr>
          <a:lstStyle/>
          <a:p>
            <a:pPr algn="ctr"/>
            <a:r>
              <a:rPr lang="id-ID" sz="4800" cap="all" dirty="0">
                <a:solidFill>
                  <a:schemeClr val="bg1"/>
                </a:solidFill>
              </a:rPr>
              <a:t>Guardrails &amp; Toeboards</a:t>
            </a:r>
          </a:p>
        </p:txBody>
      </p:sp>
      <p:sp>
        <p:nvSpPr>
          <p:cNvPr id="41" name="Rectangle 40"/>
          <p:cNvSpPr/>
          <p:nvPr/>
        </p:nvSpPr>
        <p:spPr>
          <a:xfrm>
            <a:off x="1625600" y="3303529"/>
            <a:ext cx="8781922" cy="446276"/>
          </a:xfrm>
          <a:prstGeom prst="rect">
            <a:avLst/>
          </a:prstGeom>
          <a:noFill/>
        </p:spPr>
        <p:txBody>
          <a:bodyPr wrap="square">
            <a:spAutoFit/>
          </a:bodyPr>
          <a:lstStyle/>
          <a:p>
            <a:pPr algn="ctr"/>
            <a:r>
              <a:rPr lang="id-ID" sz="2200" cap="all" dirty="0">
                <a:solidFill>
                  <a:srgbClr val="93F300"/>
                </a:solidFill>
                <a:latin typeface="Source Sans Pro Light" panose="020B0403030403020204" pitchFamily="34" charset="0"/>
              </a:rPr>
              <a:t>Fall protection and falling object protection</a:t>
            </a: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8892932" y="5600699"/>
            <a:ext cx="835269" cy="830997"/>
          </a:xfrm>
          <a:prstGeom prst="rect">
            <a:avLst/>
          </a:prstGeom>
          <a:noFill/>
        </p:spPr>
        <p:txBody>
          <a:bodyPr wrap="square" rtlCol="0">
            <a:spAutoFit/>
          </a:bodyPr>
          <a:lstStyle/>
          <a:p>
            <a:r>
              <a:rPr lang="en-US" sz="4800" dirty="0">
                <a:solidFill>
                  <a:schemeClr val="bg1"/>
                </a:solidFill>
              </a:rPr>
              <a:t>5</a:t>
            </a:r>
          </a:p>
        </p:txBody>
      </p:sp>
    </p:spTree>
    <p:extLst>
      <p:ext uri="{BB962C8B-B14F-4D97-AF65-F5344CB8AC3E}">
        <p14:creationId xmlns:p14="http://schemas.microsoft.com/office/powerpoint/2010/main" val="31293548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strVal val="#ppt_x"/>
                                          </p:val>
                                        </p:tav>
                                        <p:tav tm="100000">
                                          <p:val>
                                            <p:strVal val="#ppt_x"/>
                                          </p:val>
                                        </p:tav>
                                      </p:tavLst>
                                    </p:anim>
                                    <p:anim calcmode="lin" valueType="num">
                                      <p:cBhvr>
                                        <p:cTn id="27" dur="5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anim calcmode="lin" valueType="num">
                                      <p:cBhvr>
                                        <p:cTn id="32" dur="500" fill="hold"/>
                                        <p:tgtEl>
                                          <p:spTgt spid="15"/>
                                        </p:tgtEl>
                                        <p:attrNameLst>
                                          <p:attrName>ppt_x</p:attrName>
                                        </p:attrNameLst>
                                      </p:cBhvr>
                                      <p:tavLst>
                                        <p:tav tm="0">
                                          <p:val>
                                            <p:strVal val="#ppt_x"/>
                                          </p:val>
                                        </p:tav>
                                        <p:tav tm="100000">
                                          <p:val>
                                            <p:strVal val="#ppt_x"/>
                                          </p:val>
                                        </p:tav>
                                      </p:tavLst>
                                    </p:anim>
                                    <p:anim calcmode="lin" valueType="num">
                                      <p:cBhvr>
                                        <p:cTn id="33" dur="500" fill="hold"/>
                                        <p:tgtEl>
                                          <p:spTgt spid="15"/>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anim calcmode="lin" valueType="num">
                                      <p:cBhvr>
                                        <p:cTn id="38" dur="500" fill="hold"/>
                                        <p:tgtEl>
                                          <p:spTgt spid="16"/>
                                        </p:tgtEl>
                                        <p:attrNameLst>
                                          <p:attrName>ppt_x</p:attrName>
                                        </p:attrNameLst>
                                      </p:cBhvr>
                                      <p:tavLst>
                                        <p:tav tm="0">
                                          <p:val>
                                            <p:strVal val="#ppt_x"/>
                                          </p:val>
                                        </p:tav>
                                        <p:tav tm="100000">
                                          <p:val>
                                            <p:strVal val="#ppt_x"/>
                                          </p:val>
                                        </p:tav>
                                      </p:tavLst>
                                    </p:anim>
                                    <p:anim calcmode="lin" valueType="num">
                                      <p:cBhvr>
                                        <p:cTn id="39" dur="500" fill="hold"/>
                                        <p:tgtEl>
                                          <p:spTgt spid="16"/>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22" presetClass="entr" presetSubtype="4" fill="hold" nodeType="after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wipe(down)">
                                      <p:cBhvr>
                                        <p:cTn id="43" dur="500"/>
                                        <p:tgtEl>
                                          <p:spTgt spid="36"/>
                                        </p:tgtEl>
                                      </p:cBhvr>
                                    </p:animEffect>
                                  </p:childTnLst>
                                </p:cTn>
                              </p:par>
                            </p:childTnLst>
                          </p:cTn>
                        </p:par>
                        <p:par>
                          <p:cTn id="44" fill="hold">
                            <p:stCondLst>
                              <p:cond delay="3500"/>
                            </p:stCondLst>
                            <p:childTnLst>
                              <p:par>
                                <p:cTn id="45" presetID="22" presetClass="entr" presetSubtype="2" fill="hold" nodeType="after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right)">
                                      <p:cBhvr>
                                        <p:cTn id="47" dur="500"/>
                                        <p:tgtEl>
                                          <p:spTgt spid="35"/>
                                        </p:tgtEl>
                                      </p:cBhvr>
                                    </p:animEffect>
                                  </p:childTnLst>
                                </p:cTn>
                              </p:par>
                            </p:childTnLst>
                          </p:cTn>
                        </p:par>
                        <p:par>
                          <p:cTn id="48" fill="hold">
                            <p:stCondLst>
                              <p:cond delay="4000"/>
                            </p:stCondLst>
                            <p:childTnLst>
                              <p:par>
                                <p:cTn id="49" presetID="22" presetClass="entr" presetSubtype="4" fill="hold" nodeType="after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down)">
                                      <p:cBhvr>
                                        <p:cTn id="51" dur="500"/>
                                        <p:tgtEl>
                                          <p:spTgt spid="44"/>
                                        </p:tgtEl>
                                      </p:cBhvr>
                                    </p:animEffect>
                                  </p:childTnLst>
                                </p:cTn>
                              </p:par>
                            </p:childTnLst>
                          </p:cTn>
                        </p:par>
                        <p:par>
                          <p:cTn id="52" fill="hold">
                            <p:stCondLst>
                              <p:cond delay="4500"/>
                            </p:stCondLst>
                            <p:childTnLst>
                              <p:par>
                                <p:cTn id="53" presetID="16" presetClass="entr" presetSubtype="37" fill="hold" nodeType="after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barn(outVertical)">
                                      <p:cBhvr>
                                        <p:cTn id="55" dur="500"/>
                                        <p:tgtEl>
                                          <p:spTgt spid="42"/>
                                        </p:tgtEl>
                                      </p:cBhvr>
                                    </p:animEffect>
                                  </p:childTnLst>
                                </p:cTn>
                              </p:par>
                              <p:par>
                                <p:cTn id="56" presetID="42" presetClass="entr" presetSubtype="0" fill="hold" grpId="0" nodeType="with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1000"/>
                                        <p:tgtEl>
                                          <p:spTgt spid="41"/>
                                        </p:tgtEl>
                                      </p:cBhvr>
                                    </p:animEffect>
                                    <p:anim calcmode="lin" valueType="num">
                                      <p:cBhvr>
                                        <p:cTn id="59" dur="1000" fill="hold"/>
                                        <p:tgtEl>
                                          <p:spTgt spid="41"/>
                                        </p:tgtEl>
                                        <p:attrNameLst>
                                          <p:attrName>ppt_x</p:attrName>
                                        </p:attrNameLst>
                                      </p:cBhvr>
                                      <p:tavLst>
                                        <p:tav tm="0">
                                          <p:val>
                                            <p:strVal val="#ppt_x"/>
                                          </p:val>
                                        </p:tav>
                                        <p:tav tm="100000">
                                          <p:val>
                                            <p:strVal val="#ppt_x"/>
                                          </p:val>
                                        </p:tav>
                                      </p:tavLst>
                                    </p:anim>
                                    <p:anim calcmode="lin" valueType="num">
                                      <p:cBhvr>
                                        <p:cTn id="60" dur="1000" fill="hold"/>
                                        <p:tgtEl>
                                          <p:spTgt spid="41"/>
                                        </p:tgtEl>
                                        <p:attrNameLst>
                                          <p:attrName>ppt_y</p:attrName>
                                        </p:attrNameLst>
                                      </p:cBhvr>
                                      <p:tavLst>
                                        <p:tav tm="0">
                                          <p:val>
                                            <p:strVal val="#ppt_y+.1"/>
                                          </p:val>
                                        </p:tav>
                                        <p:tav tm="100000">
                                          <p:val>
                                            <p:strVal val="#ppt_y"/>
                                          </p:val>
                                        </p:tav>
                                      </p:tavLst>
                                    </p:anim>
                                  </p:childTnLst>
                                </p:cTn>
                              </p:par>
                            </p:childTnLst>
                          </p:cTn>
                        </p:par>
                        <p:par>
                          <p:cTn id="61" fill="hold">
                            <p:stCondLst>
                              <p:cond delay="5500"/>
                            </p:stCondLst>
                            <p:childTnLst>
                              <p:par>
                                <p:cTn id="62" presetID="42" presetClass="entr" presetSubtype="0" fill="hold" grpId="0" nodeType="after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fade">
                                      <p:cBhvr>
                                        <p:cTn id="64" dur="1000"/>
                                        <p:tgtEl>
                                          <p:spTgt spid="40"/>
                                        </p:tgtEl>
                                      </p:cBhvr>
                                    </p:animEffect>
                                    <p:anim calcmode="lin" valueType="num">
                                      <p:cBhvr>
                                        <p:cTn id="65" dur="1000" fill="hold"/>
                                        <p:tgtEl>
                                          <p:spTgt spid="40"/>
                                        </p:tgtEl>
                                        <p:attrNameLst>
                                          <p:attrName>ppt_x</p:attrName>
                                        </p:attrNameLst>
                                      </p:cBhvr>
                                      <p:tavLst>
                                        <p:tav tm="0">
                                          <p:val>
                                            <p:strVal val="#ppt_x"/>
                                          </p:val>
                                        </p:tav>
                                        <p:tav tm="100000">
                                          <p:val>
                                            <p:strVal val="#ppt_x"/>
                                          </p:val>
                                        </p:tav>
                                      </p:tavLst>
                                    </p:anim>
                                    <p:anim calcmode="lin" valueType="num">
                                      <p:cBhvr>
                                        <p:cTn id="6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40" grpId="0"/>
      <p:bldP spid="41" grpId="0"/>
      <p:bldP spid="25"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uardrail_labeled.jpg"/>
          <p:cNvPicPr>
            <a:picLocks noChangeAspect="1"/>
          </p:cNvPicPr>
          <p:nvPr/>
        </p:nvPicPr>
        <p:blipFill>
          <a:blip r:embed="rId3"/>
          <a:stretch>
            <a:fillRect/>
          </a:stretch>
        </p:blipFill>
        <p:spPr>
          <a:xfrm>
            <a:off x="740664" y="865124"/>
            <a:ext cx="6519672" cy="5102352"/>
          </a:xfrm>
          <a:prstGeom prst="rect">
            <a:avLst/>
          </a:prstGeom>
        </p:spPr>
      </p:pic>
      <p:sp>
        <p:nvSpPr>
          <p:cNvPr id="3" name="TextBox 2"/>
          <p:cNvSpPr txBox="1"/>
          <p:nvPr/>
        </p:nvSpPr>
        <p:spPr>
          <a:xfrm>
            <a:off x="7692179" y="1506259"/>
            <a:ext cx="3970558" cy="2308324"/>
          </a:xfrm>
          <a:prstGeom prst="rect">
            <a:avLst/>
          </a:prstGeom>
          <a:noFill/>
        </p:spPr>
        <p:txBody>
          <a:bodyPr wrap="none" rtlCol="0">
            <a:spAutoFit/>
          </a:bodyPr>
          <a:lstStyle/>
          <a:p>
            <a:pPr algn="ctr"/>
            <a:r>
              <a:rPr lang="id-ID" sz="4800" cap="all" dirty="0">
                <a:solidFill>
                  <a:schemeClr val="tx2"/>
                </a:solidFill>
                <a:latin typeface="+mj-lt"/>
              </a:rPr>
              <a:t>Guardrails</a:t>
            </a:r>
          </a:p>
          <a:p>
            <a:pPr algn="ctr"/>
            <a:r>
              <a:rPr lang="id-ID" sz="4800" cap="all" dirty="0">
                <a:solidFill>
                  <a:schemeClr val="tx2"/>
                </a:solidFill>
                <a:latin typeface="+mj-lt"/>
              </a:rPr>
              <a:t>&amp;</a:t>
            </a:r>
          </a:p>
          <a:p>
            <a:pPr algn="ctr"/>
            <a:r>
              <a:rPr lang="id-ID" sz="4800" cap="all" dirty="0">
                <a:solidFill>
                  <a:schemeClr val="tx2"/>
                </a:solidFill>
                <a:latin typeface="+mj-lt"/>
              </a:rPr>
              <a:t>TOEBOARDS</a:t>
            </a:r>
            <a:endParaRPr lang="en-US" sz="4800" cap="all" dirty="0">
              <a:solidFill>
                <a:schemeClr val="tx2"/>
              </a:solidFill>
              <a:latin typeface="+mj-lt"/>
            </a:endParaRPr>
          </a:p>
        </p:txBody>
      </p:sp>
      <p:grpSp>
        <p:nvGrpSpPr>
          <p:cNvPr id="2" name="Group 9"/>
          <p:cNvGrpSpPr/>
          <p:nvPr/>
        </p:nvGrpSpPr>
        <p:grpSpPr>
          <a:xfrm>
            <a:off x="5943600" y="990600"/>
            <a:ext cx="1854200" cy="755651"/>
            <a:chOff x="5943600" y="990600"/>
            <a:chExt cx="1854200" cy="755651"/>
          </a:xfrm>
        </p:grpSpPr>
        <p:pic>
          <p:nvPicPr>
            <p:cNvPr id="5" name="Picture 4"/>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rot="19348732">
              <a:off x="5956299" y="1352551"/>
              <a:ext cx="711200" cy="393700"/>
            </a:xfrm>
            <a:prstGeom prst="rect">
              <a:avLst/>
            </a:prstGeom>
          </p:spPr>
        </p:pic>
        <p:pic>
          <p:nvPicPr>
            <p:cNvPr id="9" name="Picture 8"/>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6"/>
                <a:stretch>
                  <a:fillRect/>
                </a:stretch>
              </p:blipFill>
            </mc:Choice>
            <mc:Fallback>
              <p:blipFill>
                <a:blip r:embed="rId7"/>
                <a:stretch>
                  <a:fillRect/>
                </a:stretch>
              </p:blipFill>
            </mc:Fallback>
          </mc:AlternateContent>
          <p:spPr>
            <a:xfrm>
              <a:off x="5943600" y="990600"/>
              <a:ext cx="1854200" cy="463550"/>
            </a:xfrm>
            <a:prstGeom prst="rect">
              <a:avLst/>
            </a:prstGeom>
          </p:spPr>
        </p:pic>
      </p:grpSp>
      <p:grpSp>
        <p:nvGrpSpPr>
          <p:cNvPr id="10" name="Group 11"/>
          <p:cNvGrpSpPr/>
          <p:nvPr/>
        </p:nvGrpSpPr>
        <p:grpSpPr>
          <a:xfrm>
            <a:off x="5029200" y="2667000"/>
            <a:ext cx="2425700" cy="469900"/>
            <a:chOff x="5029200" y="2667000"/>
            <a:chExt cx="2425700" cy="469900"/>
          </a:xfrm>
        </p:grpSpPr>
        <p:pic>
          <p:nvPicPr>
            <p:cNvPr id="6" name="Picture 5"/>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5029200" y="2736850"/>
              <a:ext cx="711200" cy="393700"/>
            </a:xfrm>
            <a:prstGeom prst="rect">
              <a:avLst/>
            </a:prstGeom>
          </p:spPr>
        </p:pic>
        <p:pic>
          <p:nvPicPr>
            <p:cNvPr id="11" name="Picture 10"/>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8"/>
                <a:stretch>
                  <a:fillRect/>
                </a:stretch>
              </p:blipFill>
            </mc:Choice>
            <mc:Fallback>
              <p:blipFill>
                <a:blip r:embed="rId9"/>
                <a:stretch>
                  <a:fillRect/>
                </a:stretch>
              </p:blipFill>
            </mc:Fallback>
          </mc:AlternateContent>
          <p:spPr>
            <a:xfrm>
              <a:off x="5575300" y="2667000"/>
              <a:ext cx="1879600" cy="469900"/>
            </a:xfrm>
            <a:prstGeom prst="rect">
              <a:avLst/>
            </a:prstGeom>
          </p:spPr>
        </p:pic>
      </p:grpSp>
      <p:grpSp>
        <p:nvGrpSpPr>
          <p:cNvPr id="12" name="Group 13"/>
          <p:cNvGrpSpPr/>
          <p:nvPr/>
        </p:nvGrpSpPr>
        <p:grpSpPr>
          <a:xfrm>
            <a:off x="2616200" y="2241550"/>
            <a:ext cx="2247900" cy="488950"/>
            <a:chOff x="2616200" y="2241550"/>
            <a:chExt cx="2247900" cy="488950"/>
          </a:xfrm>
        </p:grpSpPr>
        <p:pic>
          <p:nvPicPr>
            <p:cNvPr id="7" name="Picture 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2616200" y="2241550"/>
              <a:ext cx="711200" cy="393700"/>
            </a:xfrm>
            <a:prstGeom prst="rect">
              <a:avLst/>
            </a:prstGeom>
          </p:spPr>
        </p:pic>
        <p:pic>
          <p:nvPicPr>
            <p:cNvPr id="13" name="Picture 12"/>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0"/>
                <a:stretch>
                  <a:fillRect/>
                </a:stretch>
              </p:blipFill>
            </mc:Choice>
            <mc:Fallback>
              <p:blipFill>
                <a:blip r:embed="rId11"/>
                <a:stretch>
                  <a:fillRect/>
                </a:stretch>
              </p:blipFill>
            </mc:Fallback>
          </mc:AlternateContent>
          <p:spPr>
            <a:xfrm>
              <a:off x="3187700" y="2311400"/>
              <a:ext cx="1676400" cy="419100"/>
            </a:xfrm>
            <a:prstGeom prst="rect">
              <a:avLst/>
            </a:prstGeom>
          </p:spPr>
        </p:pic>
      </p:grpSp>
      <p:grpSp>
        <p:nvGrpSpPr>
          <p:cNvPr id="14" name="Group 15"/>
          <p:cNvGrpSpPr/>
          <p:nvPr/>
        </p:nvGrpSpPr>
        <p:grpSpPr>
          <a:xfrm>
            <a:off x="6934200" y="4114800"/>
            <a:ext cx="2413000" cy="466335"/>
            <a:chOff x="6934200" y="4114800"/>
            <a:chExt cx="2413000" cy="466335"/>
          </a:xfrm>
        </p:grpSpPr>
        <p:pic>
          <p:nvPicPr>
            <p:cNvPr id="8" name="Picture 7"/>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6934200" y="4121150"/>
              <a:ext cx="711200" cy="393700"/>
            </a:xfrm>
            <a:prstGeom prst="rect">
              <a:avLst/>
            </a:prstGeom>
          </p:spPr>
        </p:pic>
        <p:pic>
          <p:nvPicPr>
            <p:cNvPr id="15" name="Picture 14"/>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2"/>
                <a:stretch>
                  <a:fillRect/>
                </a:stretch>
              </p:blipFill>
            </mc:Choice>
            <mc:Fallback>
              <p:blipFill>
                <a:blip r:embed="rId13"/>
                <a:stretch>
                  <a:fillRect/>
                </a:stretch>
              </p:blipFill>
            </mc:Fallback>
          </mc:AlternateContent>
          <p:spPr>
            <a:xfrm>
              <a:off x="7448550" y="4114800"/>
              <a:ext cx="1898650" cy="466335"/>
            </a:xfrm>
            <a:prstGeom prst="rect">
              <a:avLst/>
            </a:prstGeom>
          </p:spPr>
        </p:pic>
      </p:grpSp>
      <p:pic>
        <p:nvPicPr>
          <p:cNvPr id="16" name="Picture 15"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4">
                <a:alphaModFix amt="50000"/>
              </a:blip>
              <a:stretch>
                <a:fillRect/>
              </a:stretch>
            </p:blipFill>
          </mc:Choice>
          <mc:Fallback>
            <p:blipFill>
              <a:blip r:embed="rId15">
                <a:alphaModFix amt="50000"/>
              </a:blip>
              <a:stretch>
                <a:fillRect/>
              </a:stretch>
            </p:blipFill>
          </mc:Fallback>
        </mc:AlternateContent>
        <p:spPr>
          <a:xfrm>
            <a:off x="261411" y="6386468"/>
            <a:ext cx="2557731" cy="263197"/>
          </a:xfrm>
          <a:prstGeom prst="rect">
            <a:avLst/>
          </a:prstGeom>
          <a:noFill/>
          <a:ln w="12700" cmpd="sng">
            <a:noFill/>
          </a:ln>
        </p:spPr>
      </p:pic>
      <p:cxnSp>
        <p:nvCxnSpPr>
          <p:cNvPr id="17" name="Straight Connector 1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329375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dissolv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accel="50000" decel="5000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0-#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accel="50000" decel="5000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accel="50000" decel="5000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1+#ppt_w/2"/>
                                          </p:val>
                                        </p:tav>
                                        <p:tav tm="100000">
                                          <p:val>
                                            <p:strVal val="#ppt_x"/>
                                          </p:val>
                                        </p:tav>
                                      </p:tavLst>
                                    </p:anim>
                                    <p:anim calcmode="lin" valueType="num">
                                      <p:cBhvr additive="base">
                                        <p:cTn id="3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711200" y="649534"/>
            <a:ext cx="4902200" cy="4176603"/>
          </a:xfrm>
          <a:prstGeom prst="rect">
            <a:avLst/>
          </a:prstGeom>
        </p:spPr>
      </p:pic>
      <p:pic>
        <p:nvPicPr>
          <p:cNvPr id="3" name="Picture 2"/>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6286500" y="632459"/>
            <a:ext cx="3708400" cy="4202853"/>
          </a:xfrm>
          <a:prstGeom prst="rect">
            <a:avLst/>
          </a:prstGeom>
        </p:spPr>
      </p:pic>
      <p:sp>
        <p:nvSpPr>
          <p:cNvPr id="4" name="TextBox 3"/>
          <p:cNvSpPr txBox="1"/>
          <p:nvPr/>
        </p:nvSpPr>
        <p:spPr>
          <a:xfrm>
            <a:off x="6248400" y="4838700"/>
            <a:ext cx="3873500" cy="830997"/>
          </a:xfrm>
          <a:prstGeom prst="rect">
            <a:avLst/>
          </a:prstGeom>
          <a:noFill/>
        </p:spPr>
        <p:txBody>
          <a:bodyPr wrap="square" rtlCol="0">
            <a:spAutoFit/>
          </a:bodyPr>
          <a:lstStyle/>
          <a:p>
            <a:r>
              <a:rPr lang="en-US" sz="2400" dirty="0">
                <a:solidFill>
                  <a:srgbClr val="595959"/>
                </a:solidFill>
              </a:rPr>
              <a:t>Guardrail gates must swing INTO the platform.</a:t>
            </a:r>
          </a:p>
        </p:txBody>
      </p:sp>
      <p:pic>
        <p:nvPicPr>
          <p:cNvPr id="5" name="Picture 4"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7">
                <a:alphaModFix amt="50000"/>
              </a:blip>
              <a:stretch>
                <a:fillRect/>
              </a:stretch>
            </p:blipFill>
          </mc:Choice>
          <mc:Fallback>
            <p:blipFill>
              <a:blip r:embed="rId8">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96900" y="4838700"/>
            <a:ext cx="5207000" cy="1200328"/>
          </a:xfrm>
          <a:prstGeom prst="rect">
            <a:avLst/>
          </a:prstGeom>
          <a:noFill/>
        </p:spPr>
        <p:txBody>
          <a:bodyPr wrap="square" rtlCol="0">
            <a:spAutoFit/>
          </a:bodyPr>
          <a:lstStyle/>
          <a:p>
            <a:r>
              <a:rPr lang="en-US" sz="2400" dirty="0">
                <a:solidFill>
                  <a:srgbClr val="595959"/>
                </a:solidFill>
              </a:rPr>
              <a:t>Guardrails must be used on work platforms more than 10ft (3m) high (or according to local </a:t>
            </a:r>
            <a:r>
              <a:rPr lang="en-US" sz="2400" dirty="0" err="1">
                <a:solidFill>
                  <a:srgbClr val="595959"/>
                </a:solidFill>
              </a:rPr>
              <a:t>reg.s</a:t>
            </a:r>
            <a:r>
              <a:rPr lang="en-US" sz="2400" dirty="0">
                <a:solidFill>
                  <a:srgbClr val="595959"/>
                </a:solidFill>
              </a:rPr>
              <a:t>)</a:t>
            </a: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8" name="Group 147"/>
          <p:cNvGrpSpPr/>
          <p:nvPr/>
        </p:nvGrpSpPr>
        <p:grpSpPr>
          <a:xfrm>
            <a:off x="10077536" y="4572000"/>
            <a:ext cx="2167379" cy="2286000"/>
            <a:chOff x="10077536" y="4572000"/>
            <a:chExt cx="2167379" cy="2286000"/>
          </a:xfrm>
        </p:grpSpPr>
        <p:sp>
          <p:nvSpPr>
            <p:cNvPr id="100" name="Rectangle 99"/>
            <p:cNvSpPr/>
            <p:nvPr/>
          </p:nvSpPr>
          <p:spPr>
            <a:xfrm>
              <a:off x="10158000" y="4572000"/>
              <a:ext cx="2034000" cy="2286000"/>
            </a:xfrm>
            <a:prstGeom prst="rect">
              <a:avLst/>
            </a:prstGeom>
            <a:solidFill>
              <a:schemeClr val="tx2">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dirty="0">
                <a:solidFill>
                  <a:schemeClr val="bg1"/>
                </a:solidFill>
              </a:endParaRPr>
            </a:p>
          </p:txBody>
        </p:sp>
        <p:sp>
          <p:nvSpPr>
            <p:cNvPr id="72" name="Freeform 13"/>
            <p:cNvSpPr>
              <a:spLocks noEditPoints="1"/>
            </p:cNvSpPr>
            <p:nvPr/>
          </p:nvSpPr>
          <p:spPr bwMode="auto">
            <a:xfrm>
              <a:off x="10843408" y="4902200"/>
              <a:ext cx="624692" cy="637943"/>
            </a:xfrm>
            <a:custGeom>
              <a:avLst/>
              <a:gdLst>
                <a:gd name="T0" fmla="*/ 161 w 226"/>
                <a:gd name="T1" fmla="*/ 0 h 220"/>
                <a:gd name="T2" fmla="*/ 96 w 226"/>
                <a:gd name="T3" fmla="*/ 47 h 220"/>
                <a:gd name="T4" fmla="*/ 95 w 226"/>
                <a:gd name="T5" fmla="*/ 47 h 220"/>
                <a:gd name="T6" fmla="*/ 24 w 226"/>
                <a:gd name="T7" fmla="*/ 119 h 220"/>
                <a:gd name="T8" fmla="*/ 1 w 226"/>
                <a:gd name="T9" fmla="*/ 189 h 220"/>
                <a:gd name="T10" fmla="*/ 24 w 226"/>
                <a:gd name="T11" fmla="*/ 220 h 220"/>
                <a:gd name="T12" fmla="*/ 90 w 226"/>
                <a:gd name="T13" fmla="*/ 203 h 220"/>
                <a:gd name="T14" fmla="*/ 207 w 226"/>
                <a:gd name="T15" fmla="*/ 91 h 220"/>
                <a:gd name="T16" fmla="*/ 110 w 226"/>
                <a:gd name="T17" fmla="*/ 164 h 220"/>
                <a:gd name="T18" fmla="*/ 170 w 226"/>
                <a:gd name="T19" fmla="*/ 81 h 220"/>
                <a:gd name="T20" fmla="*/ 163 w 226"/>
                <a:gd name="T21" fmla="*/ 115 h 220"/>
                <a:gd name="T22" fmla="*/ 110 w 226"/>
                <a:gd name="T23" fmla="*/ 169 h 220"/>
                <a:gd name="T24" fmla="*/ 102 w 226"/>
                <a:gd name="T25" fmla="*/ 139 h 220"/>
                <a:gd name="T26" fmla="*/ 79 w 226"/>
                <a:gd name="T27" fmla="*/ 117 h 220"/>
                <a:gd name="T28" fmla="*/ 159 w 226"/>
                <a:gd name="T29" fmla="*/ 61 h 220"/>
                <a:gd name="T30" fmla="*/ 102 w 226"/>
                <a:gd name="T31" fmla="*/ 139 h 220"/>
                <a:gd name="T32" fmla="*/ 52 w 226"/>
                <a:gd name="T33" fmla="*/ 110 h 220"/>
                <a:gd name="T34" fmla="*/ 137 w 226"/>
                <a:gd name="T35" fmla="*/ 49 h 220"/>
                <a:gd name="T36" fmla="*/ 29 w 226"/>
                <a:gd name="T37" fmla="*/ 205 h 220"/>
                <a:gd name="T38" fmla="*/ 14 w 226"/>
                <a:gd name="T39" fmla="*/ 196 h 220"/>
                <a:gd name="T40" fmla="*/ 22 w 226"/>
                <a:gd name="T41" fmla="*/ 166 h 220"/>
                <a:gd name="T42" fmla="*/ 54 w 226"/>
                <a:gd name="T43" fmla="*/ 199 h 220"/>
                <a:gd name="T44" fmla="*/ 61 w 226"/>
                <a:gd name="T45" fmla="*/ 197 h 220"/>
                <a:gd name="T46" fmla="*/ 24 w 226"/>
                <a:gd name="T47" fmla="*/ 159 h 220"/>
                <a:gd name="T48" fmla="*/ 33 w 226"/>
                <a:gd name="T49" fmla="*/ 129 h 220"/>
                <a:gd name="T50" fmla="*/ 89 w 226"/>
                <a:gd name="T51" fmla="*/ 189 h 220"/>
                <a:gd name="T52" fmla="*/ 61 w 226"/>
                <a:gd name="T53" fmla="*/ 197 h 220"/>
                <a:gd name="T54" fmla="*/ 186 w 226"/>
                <a:gd name="T55" fmla="*/ 93 h 220"/>
                <a:gd name="T56" fmla="*/ 168 w 226"/>
                <a:gd name="T57" fmla="*/ 52 h 220"/>
                <a:gd name="T58" fmla="*/ 139 w 226"/>
                <a:gd name="T59" fmla="*/ 23 h 220"/>
                <a:gd name="T60" fmla="*/ 192 w 226"/>
                <a:gd name="T61" fmla="*/ 27 h 220"/>
                <a:gd name="T62" fmla="*/ 197 w 226"/>
                <a:gd name="T63" fmla="*/ 8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220">
                  <a:moveTo>
                    <a:pt x="202" y="18"/>
                  </a:moveTo>
                  <a:cubicBezTo>
                    <a:pt x="191" y="6"/>
                    <a:pt x="176" y="0"/>
                    <a:pt x="161" y="0"/>
                  </a:cubicBezTo>
                  <a:cubicBezTo>
                    <a:pt x="149" y="0"/>
                    <a:pt x="137" y="5"/>
                    <a:pt x="129" y="13"/>
                  </a:cubicBezTo>
                  <a:cubicBezTo>
                    <a:pt x="96" y="47"/>
                    <a:pt x="96" y="47"/>
                    <a:pt x="96" y="47"/>
                  </a:cubicBezTo>
                  <a:cubicBezTo>
                    <a:pt x="96" y="47"/>
                    <a:pt x="95" y="47"/>
                    <a:pt x="95" y="47"/>
                  </a:cubicBezTo>
                  <a:cubicBezTo>
                    <a:pt x="95" y="47"/>
                    <a:pt x="95" y="47"/>
                    <a:pt x="95" y="47"/>
                  </a:cubicBezTo>
                  <a:cubicBezTo>
                    <a:pt x="95" y="47"/>
                    <a:pt x="95" y="47"/>
                    <a:pt x="95" y="47"/>
                  </a:cubicBezTo>
                  <a:cubicBezTo>
                    <a:pt x="24" y="119"/>
                    <a:pt x="24" y="119"/>
                    <a:pt x="24" y="119"/>
                  </a:cubicBezTo>
                  <a:cubicBezTo>
                    <a:pt x="21" y="122"/>
                    <a:pt x="19" y="126"/>
                    <a:pt x="17" y="130"/>
                  </a:cubicBezTo>
                  <a:cubicBezTo>
                    <a:pt x="1" y="189"/>
                    <a:pt x="1" y="189"/>
                    <a:pt x="1" y="189"/>
                  </a:cubicBezTo>
                  <a:cubicBezTo>
                    <a:pt x="1" y="189"/>
                    <a:pt x="0" y="194"/>
                    <a:pt x="0" y="196"/>
                  </a:cubicBezTo>
                  <a:cubicBezTo>
                    <a:pt x="0" y="209"/>
                    <a:pt x="11" y="220"/>
                    <a:pt x="24" y="220"/>
                  </a:cubicBezTo>
                  <a:cubicBezTo>
                    <a:pt x="27" y="220"/>
                    <a:pt x="32" y="219"/>
                    <a:pt x="32" y="219"/>
                  </a:cubicBezTo>
                  <a:cubicBezTo>
                    <a:pt x="90" y="203"/>
                    <a:pt x="90" y="203"/>
                    <a:pt x="90" y="203"/>
                  </a:cubicBezTo>
                  <a:cubicBezTo>
                    <a:pt x="95" y="202"/>
                    <a:pt x="99" y="200"/>
                    <a:pt x="102" y="196"/>
                  </a:cubicBezTo>
                  <a:cubicBezTo>
                    <a:pt x="207" y="91"/>
                    <a:pt x="207" y="91"/>
                    <a:pt x="207" y="91"/>
                  </a:cubicBezTo>
                  <a:cubicBezTo>
                    <a:pt x="226" y="72"/>
                    <a:pt x="224" y="40"/>
                    <a:pt x="202" y="18"/>
                  </a:cubicBezTo>
                  <a:close/>
                  <a:moveTo>
                    <a:pt x="110" y="164"/>
                  </a:moveTo>
                  <a:cubicBezTo>
                    <a:pt x="110" y="157"/>
                    <a:pt x="108" y="151"/>
                    <a:pt x="105" y="146"/>
                  </a:cubicBezTo>
                  <a:cubicBezTo>
                    <a:pt x="170" y="81"/>
                    <a:pt x="170" y="81"/>
                    <a:pt x="170" y="81"/>
                  </a:cubicBezTo>
                  <a:cubicBezTo>
                    <a:pt x="174" y="93"/>
                    <a:pt x="172" y="106"/>
                    <a:pt x="163" y="115"/>
                  </a:cubicBezTo>
                  <a:cubicBezTo>
                    <a:pt x="163" y="115"/>
                    <a:pt x="163" y="115"/>
                    <a:pt x="163" y="115"/>
                  </a:cubicBezTo>
                  <a:cubicBezTo>
                    <a:pt x="163" y="115"/>
                    <a:pt x="163" y="115"/>
                    <a:pt x="163" y="115"/>
                  </a:cubicBezTo>
                  <a:cubicBezTo>
                    <a:pt x="110" y="169"/>
                    <a:pt x="110" y="169"/>
                    <a:pt x="110" y="169"/>
                  </a:cubicBezTo>
                  <a:cubicBezTo>
                    <a:pt x="110" y="167"/>
                    <a:pt x="110" y="165"/>
                    <a:pt x="110" y="164"/>
                  </a:cubicBezTo>
                  <a:close/>
                  <a:moveTo>
                    <a:pt x="102" y="139"/>
                  </a:moveTo>
                  <a:cubicBezTo>
                    <a:pt x="99" y="135"/>
                    <a:pt x="96" y="131"/>
                    <a:pt x="93" y="127"/>
                  </a:cubicBezTo>
                  <a:cubicBezTo>
                    <a:pt x="88" y="123"/>
                    <a:pt x="84" y="120"/>
                    <a:pt x="79" y="117"/>
                  </a:cubicBezTo>
                  <a:cubicBezTo>
                    <a:pt x="144" y="52"/>
                    <a:pt x="144" y="52"/>
                    <a:pt x="144" y="52"/>
                  </a:cubicBezTo>
                  <a:cubicBezTo>
                    <a:pt x="149" y="54"/>
                    <a:pt x="154" y="57"/>
                    <a:pt x="159" y="61"/>
                  </a:cubicBezTo>
                  <a:cubicBezTo>
                    <a:pt x="162" y="65"/>
                    <a:pt x="165" y="69"/>
                    <a:pt x="167" y="74"/>
                  </a:cubicBezTo>
                  <a:lnTo>
                    <a:pt x="102" y="139"/>
                  </a:lnTo>
                  <a:close/>
                  <a:moveTo>
                    <a:pt x="72" y="114"/>
                  </a:moveTo>
                  <a:cubicBezTo>
                    <a:pt x="66" y="111"/>
                    <a:pt x="59" y="110"/>
                    <a:pt x="52" y="110"/>
                  </a:cubicBezTo>
                  <a:cubicBezTo>
                    <a:pt x="105" y="56"/>
                    <a:pt x="105" y="56"/>
                    <a:pt x="105" y="56"/>
                  </a:cubicBezTo>
                  <a:cubicBezTo>
                    <a:pt x="113" y="48"/>
                    <a:pt x="125" y="46"/>
                    <a:pt x="137" y="49"/>
                  </a:cubicBezTo>
                  <a:lnTo>
                    <a:pt x="72" y="114"/>
                  </a:lnTo>
                  <a:close/>
                  <a:moveTo>
                    <a:pt x="29" y="205"/>
                  </a:moveTo>
                  <a:cubicBezTo>
                    <a:pt x="28" y="206"/>
                    <a:pt x="26" y="206"/>
                    <a:pt x="24" y="206"/>
                  </a:cubicBezTo>
                  <a:cubicBezTo>
                    <a:pt x="18" y="206"/>
                    <a:pt x="14" y="202"/>
                    <a:pt x="14" y="196"/>
                  </a:cubicBezTo>
                  <a:cubicBezTo>
                    <a:pt x="14" y="195"/>
                    <a:pt x="14" y="193"/>
                    <a:pt x="14" y="192"/>
                  </a:cubicBezTo>
                  <a:cubicBezTo>
                    <a:pt x="22" y="166"/>
                    <a:pt x="22" y="166"/>
                    <a:pt x="22" y="166"/>
                  </a:cubicBezTo>
                  <a:cubicBezTo>
                    <a:pt x="30" y="166"/>
                    <a:pt x="38" y="169"/>
                    <a:pt x="45" y="175"/>
                  </a:cubicBezTo>
                  <a:cubicBezTo>
                    <a:pt x="51" y="182"/>
                    <a:pt x="55" y="191"/>
                    <a:pt x="54" y="199"/>
                  </a:cubicBezTo>
                  <a:lnTo>
                    <a:pt x="29" y="205"/>
                  </a:lnTo>
                  <a:close/>
                  <a:moveTo>
                    <a:pt x="61" y="197"/>
                  </a:moveTo>
                  <a:cubicBezTo>
                    <a:pt x="61" y="188"/>
                    <a:pt x="57" y="178"/>
                    <a:pt x="50" y="170"/>
                  </a:cubicBezTo>
                  <a:cubicBezTo>
                    <a:pt x="42" y="163"/>
                    <a:pt x="33" y="159"/>
                    <a:pt x="24" y="159"/>
                  </a:cubicBezTo>
                  <a:cubicBezTo>
                    <a:pt x="30" y="134"/>
                    <a:pt x="30" y="134"/>
                    <a:pt x="30" y="134"/>
                  </a:cubicBezTo>
                  <a:cubicBezTo>
                    <a:pt x="31" y="132"/>
                    <a:pt x="32" y="131"/>
                    <a:pt x="33" y="129"/>
                  </a:cubicBezTo>
                  <a:cubicBezTo>
                    <a:pt x="47" y="119"/>
                    <a:pt x="68" y="122"/>
                    <a:pt x="83" y="137"/>
                  </a:cubicBezTo>
                  <a:cubicBezTo>
                    <a:pt x="98" y="153"/>
                    <a:pt x="101" y="175"/>
                    <a:pt x="89" y="189"/>
                  </a:cubicBezTo>
                  <a:cubicBezTo>
                    <a:pt x="88" y="190"/>
                    <a:pt x="87" y="190"/>
                    <a:pt x="86" y="190"/>
                  </a:cubicBezTo>
                  <a:lnTo>
                    <a:pt x="61" y="197"/>
                  </a:lnTo>
                  <a:close/>
                  <a:moveTo>
                    <a:pt x="197" y="81"/>
                  </a:moveTo>
                  <a:cubicBezTo>
                    <a:pt x="186" y="93"/>
                    <a:pt x="186" y="93"/>
                    <a:pt x="186" y="93"/>
                  </a:cubicBezTo>
                  <a:cubicBezTo>
                    <a:pt x="186" y="91"/>
                    <a:pt x="186" y="90"/>
                    <a:pt x="186" y="88"/>
                  </a:cubicBezTo>
                  <a:cubicBezTo>
                    <a:pt x="185" y="75"/>
                    <a:pt x="178" y="62"/>
                    <a:pt x="168" y="52"/>
                  </a:cubicBezTo>
                  <a:cubicBezTo>
                    <a:pt x="157" y="41"/>
                    <a:pt x="142" y="34"/>
                    <a:pt x="127" y="34"/>
                  </a:cubicBezTo>
                  <a:cubicBezTo>
                    <a:pt x="139" y="23"/>
                    <a:pt x="139" y="23"/>
                    <a:pt x="139" y="23"/>
                  </a:cubicBezTo>
                  <a:cubicBezTo>
                    <a:pt x="145" y="17"/>
                    <a:pt x="153" y="14"/>
                    <a:pt x="161" y="14"/>
                  </a:cubicBezTo>
                  <a:cubicBezTo>
                    <a:pt x="172" y="14"/>
                    <a:pt x="184" y="19"/>
                    <a:pt x="192" y="27"/>
                  </a:cubicBezTo>
                  <a:cubicBezTo>
                    <a:pt x="201" y="36"/>
                    <a:pt x="205" y="46"/>
                    <a:pt x="206" y="56"/>
                  </a:cubicBezTo>
                  <a:cubicBezTo>
                    <a:pt x="207" y="66"/>
                    <a:pt x="204" y="75"/>
                    <a:pt x="197" y="8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7" name="Group 6"/>
            <p:cNvGrpSpPr/>
            <p:nvPr/>
          </p:nvGrpSpPr>
          <p:grpSpPr>
            <a:xfrm>
              <a:off x="10077536" y="5613341"/>
              <a:ext cx="2167379" cy="1202327"/>
              <a:chOff x="10077536" y="5613341"/>
              <a:chExt cx="2167379" cy="1202327"/>
            </a:xfrm>
          </p:grpSpPr>
          <p:sp>
            <p:nvSpPr>
              <p:cNvPr id="63" name="TextBox 62"/>
              <p:cNvSpPr txBox="1"/>
              <p:nvPr/>
            </p:nvSpPr>
            <p:spPr>
              <a:xfrm>
                <a:off x="10245205" y="5613341"/>
                <a:ext cx="1729410" cy="461665"/>
              </a:xfrm>
              <a:prstGeom prst="rect">
                <a:avLst/>
              </a:prstGeom>
              <a:noFill/>
            </p:spPr>
            <p:txBody>
              <a:bodyPr wrap="none" rtlCol="0">
                <a:spAutoFit/>
              </a:bodyPr>
              <a:lstStyle/>
              <a:p>
                <a:pPr algn="ctr"/>
                <a:r>
                  <a:rPr lang="id-ID" sz="2400" cap="all" dirty="0">
                    <a:solidFill>
                      <a:schemeClr val="bg1"/>
                    </a:solidFill>
                    <a:latin typeface="+mj-lt"/>
                  </a:rPr>
                  <a:t>Feedback</a:t>
                </a:r>
              </a:p>
            </p:txBody>
          </p:sp>
          <p:sp>
            <p:nvSpPr>
              <p:cNvPr id="90" name="Rectangle 89"/>
              <p:cNvSpPr/>
              <p:nvPr/>
            </p:nvSpPr>
            <p:spPr>
              <a:xfrm>
                <a:off x="10077536" y="5984671"/>
                <a:ext cx="2167379" cy="830997"/>
              </a:xfrm>
              <a:prstGeom prst="rect">
                <a:avLst/>
              </a:prstGeom>
            </p:spPr>
            <p:txBody>
              <a:bodyPr wrap="square">
                <a:spAutoFit/>
              </a:bodyPr>
              <a:lstStyle/>
              <a:p>
                <a:pPr algn="ctr"/>
                <a:r>
                  <a:rPr lang="id-ID" sz="1600" dirty="0">
                    <a:solidFill>
                      <a:schemeClr val="bg1"/>
                    </a:solidFill>
                  </a:rPr>
                  <a:t>Please give honest feedback in your course evaluation.</a:t>
                </a:r>
              </a:p>
            </p:txBody>
          </p:sp>
        </p:grpSp>
      </p:grpSp>
      <p:grpSp>
        <p:nvGrpSpPr>
          <p:cNvPr id="126" name="Group 125"/>
          <p:cNvGrpSpPr/>
          <p:nvPr/>
        </p:nvGrpSpPr>
        <p:grpSpPr>
          <a:xfrm>
            <a:off x="-151769" y="2286000"/>
            <a:ext cx="2185769" cy="2286000"/>
            <a:chOff x="-151769" y="2286000"/>
            <a:chExt cx="2185769" cy="2286000"/>
          </a:xfrm>
        </p:grpSpPr>
        <p:grpSp>
          <p:nvGrpSpPr>
            <p:cNvPr id="89" name="Group 88"/>
            <p:cNvGrpSpPr/>
            <p:nvPr/>
          </p:nvGrpSpPr>
          <p:grpSpPr>
            <a:xfrm>
              <a:off x="-151769" y="2286000"/>
              <a:ext cx="2185769" cy="2286000"/>
              <a:chOff x="-151769" y="4572000"/>
              <a:chExt cx="2185769" cy="2286000"/>
            </a:xfrm>
          </p:grpSpPr>
          <p:sp>
            <p:nvSpPr>
              <p:cNvPr id="93" name="Rectangle 92"/>
              <p:cNvSpPr/>
              <p:nvPr/>
            </p:nvSpPr>
            <p:spPr>
              <a:xfrm>
                <a:off x="0" y="4572000"/>
                <a:ext cx="2034000" cy="2286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a:solidFill>
                    <a:schemeClr val="bg1"/>
                  </a:solidFill>
                </a:endParaRPr>
              </a:p>
            </p:txBody>
          </p:sp>
          <p:grpSp>
            <p:nvGrpSpPr>
              <p:cNvPr id="2" name="Group 1"/>
              <p:cNvGrpSpPr/>
              <p:nvPr/>
            </p:nvGrpSpPr>
            <p:grpSpPr>
              <a:xfrm>
                <a:off x="-151769" y="5486663"/>
                <a:ext cx="2167379" cy="966808"/>
                <a:chOff x="-151769" y="5486663"/>
                <a:chExt cx="2167379" cy="966808"/>
              </a:xfrm>
            </p:grpSpPr>
            <p:sp>
              <p:nvSpPr>
                <p:cNvPr id="142" name="TextBox 141"/>
                <p:cNvSpPr txBox="1"/>
                <p:nvPr/>
              </p:nvSpPr>
              <p:spPr>
                <a:xfrm>
                  <a:off x="222536" y="5486663"/>
                  <a:ext cx="1469573" cy="477054"/>
                </a:xfrm>
                <a:prstGeom prst="rect">
                  <a:avLst/>
                </a:prstGeom>
                <a:noFill/>
              </p:spPr>
              <p:txBody>
                <a:bodyPr wrap="none" rtlCol="0">
                  <a:spAutoFit/>
                </a:bodyPr>
                <a:lstStyle/>
                <a:p>
                  <a:pPr algn="ctr"/>
                  <a:r>
                    <a:rPr lang="id-ID" sz="2400" cap="all" dirty="0">
                      <a:solidFill>
                        <a:schemeClr val="bg1"/>
                      </a:solidFill>
                      <a:latin typeface="+mj-lt"/>
                    </a:rPr>
                    <a:t>Respect</a:t>
                  </a:r>
                </a:p>
              </p:txBody>
            </p:sp>
            <p:sp>
              <p:nvSpPr>
                <p:cNvPr id="143" name="Rectangle 142"/>
                <p:cNvSpPr/>
                <p:nvPr/>
              </p:nvSpPr>
              <p:spPr>
                <a:xfrm>
                  <a:off x="-151769" y="5868695"/>
                  <a:ext cx="2167379" cy="584776"/>
                </a:xfrm>
                <a:prstGeom prst="rect">
                  <a:avLst/>
                </a:prstGeom>
              </p:spPr>
              <p:txBody>
                <a:bodyPr wrap="square">
                  <a:spAutoFit/>
                </a:bodyPr>
                <a:lstStyle/>
                <a:p>
                  <a:pPr algn="ctr"/>
                  <a:r>
                    <a:rPr lang="id-ID" sz="1600" dirty="0">
                      <a:solidFill>
                        <a:schemeClr val="bg1"/>
                      </a:solidFill>
                    </a:rPr>
                    <a:t>Give everyone </a:t>
                  </a:r>
                </a:p>
                <a:p>
                  <a:pPr algn="ctr"/>
                  <a:r>
                    <a:rPr lang="id-ID" sz="1600" dirty="0">
                      <a:solidFill>
                        <a:schemeClr val="bg1"/>
                      </a:solidFill>
                    </a:rPr>
                    <a:t>your respect.</a:t>
                  </a:r>
                </a:p>
              </p:txBody>
            </p:sp>
          </p:grpSp>
        </p:grpSp>
        <p:grpSp>
          <p:nvGrpSpPr>
            <p:cNvPr id="74" name="Group 73"/>
            <p:cNvGrpSpPr/>
            <p:nvPr/>
          </p:nvGrpSpPr>
          <p:grpSpPr>
            <a:xfrm>
              <a:off x="622300" y="2489200"/>
              <a:ext cx="635000" cy="622299"/>
              <a:chOff x="1822450" y="3713163"/>
              <a:chExt cx="366713" cy="366713"/>
            </a:xfrm>
          </p:grpSpPr>
          <p:sp>
            <p:nvSpPr>
              <p:cNvPr id="75" name="Freeform 118"/>
              <p:cNvSpPr>
                <a:spLocks noEditPoints="1"/>
              </p:cNvSpPr>
              <p:nvPr/>
            </p:nvSpPr>
            <p:spPr bwMode="auto">
              <a:xfrm>
                <a:off x="1822450" y="3713163"/>
                <a:ext cx="366713" cy="366713"/>
              </a:xfrm>
              <a:custGeom>
                <a:avLst/>
                <a:gdLst>
                  <a:gd name="T0" fmla="*/ 32 w 64"/>
                  <a:gd name="T1" fmla="*/ 0 h 64"/>
                  <a:gd name="T2" fmla="*/ 0 w 64"/>
                  <a:gd name="T3" fmla="*/ 32 h 64"/>
                  <a:gd name="T4" fmla="*/ 32 w 64"/>
                  <a:gd name="T5" fmla="*/ 64 h 64"/>
                  <a:gd name="T6" fmla="*/ 64 w 64"/>
                  <a:gd name="T7" fmla="*/ 32 h 64"/>
                  <a:gd name="T8" fmla="*/ 32 w 64"/>
                  <a:gd name="T9" fmla="*/ 0 h 64"/>
                  <a:gd name="T10" fmla="*/ 32 w 64"/>
                  <a:gd name="T11" fmla="*/ 60 h 64"/>
                  <a:gd name="T12" fmla="*/ 4 w 64"/>
                  <a:gd name="T13" fmla="*/ 32 h 64"/>
                  <a:gd name="T14" fmla="*/ 32 w 64"/>
                  <a:gd name="T15" fmla="*/ 4 h 64"/>
                  <a:gd name="T16" fmla="*/ 60 w 64"/>
                  <a:gd name="T17" fmla="*/ 32 h 64"/>
                  <a:gd name="T18" fmla="*/ 32 w 64"/>
                  <a:gd name="T19"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0"/>
                    </a:moveTo>
                    <a:cubicBezTo>
                      <a:pt x="14" y="0"/>
                      <a:pt x="0" y="14"/>
                      <a:pt x="0" y="32"/>
                    </a:cubicBezTo>
                    <a:cubicBezTo>
                      <a:pt x="0" y="50"/>
                      <a:pt x="14" y="64"/>
                      <a:pt x="32" y="64"/>
                    </a:cubicBezTo>
                    <a:cubicBezTo>
                      <a:pt x="50" y="64"/>
                      <a:pt x="64" y="50"/>
                      <a:pt x="64" y="32"/>
                    </a:cubicBezTo>
                    <a:cubicBezTo>
                      <a:pt x="64" y="14"/>
                      <a:pt x="50" y="0"/>
                      <a:pt x="32" y="0"/>
                    </a:cubicBezTo>
                    <a:close/>
                    <a:moveTo>
                      <a:pt x="32" y="60"/>
                    </a:moveTo>
                    <a:cubicBezTo>
                      <a:pt x="17" y="60"/>
                      <a:pt x="4" y="47"/>
                      <a:pt x="4" y="32"/>
                    </a:cubicBezTo>
                    <a:cubicBezTo>
                      <a:pt x="4" y="17"/>
                      <a:pt x="17" y="4"/>
                      <a:pt x="32" y="4"/>
                    </a:cubicBezTo>
                    <a:cubicBezTo>
                      <a:pt x="47" y="4"/>
                      <a:pt x="60" y="17"/>
                      <a:pt x="60" y="32"/>
                    </a:cubicBezTo>
                    <a:cubicBezTo>
                      <a:pt x="60" y="47"/>
                      <a:pt x="47" y="60"/>
                      <a:pt x="32" y="6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76" name="Freeform 119"/>
              <p:cNvSpPr>
                <a:spLocks/>
              </p:cNvSpPr>
              <p:nvPr/>
            </p:nvSpPr>
            <p:spPr bwMode="auto">
              <a:xfrm>
                <a:off x="1890713" y="3919538"/>
                <a:ext cx="230188" cy="69850"/>
              </a:xfrm>
              <a:custGeom>
                <a:avLst/>
                <a:gdLst>
                  <a:gd name="T0" fmla="*/ 40 w 40"/>
                  <a:gd name="T1" fmla="*/ 0 h 12"/>
                  <a:gd name="T2" fmla="*/ 20 w 40"/>
                  <a:gd name="T3" fmla="*/ 8 h 12"/>
                  <a:gd name="T4" fmla="*/ 0 w 40"/>
                  <a:gd name="T5" fmla="*/ 0 h 12"/>
                  <a:gd name="T6" fmla="*/ 0 w 40"/>
                  <a:gd name="T7" fmla="*/ 0 h 12"/>
                  <a:gd name="T8" fmla="*/ 20 w 40"/>
                  <a:gd name="T9" fmla="*/ 12 h 12"/>
                  <a:gd name="T10" fmla="*/ 40 w 40"/>
                  <a:gd name="T11" fmla="*/ 0 h 12"/>
                </a:gdLst>
                <a:ahLst/>
                <a:cxnLst>
                  <a:cxn ang="0">
                    <a:pos x="T0" y="T1"/>
                  </a:cxn>
                  <a:cxn ang="0">
                    <a:pos x="T2" y="T3"/>
                  </a:cxn>
                  <a:cxn ang="0">
                    <a:pos x="T4" y="T5"/>
                  </a:cxn>
                  <a:cxn ang="0">
                    <a:pos x="T6" y="T7"/>
                  </a:cxn>
                  <a:cxn ang="0">
                    <a:pos x="T8" y="T9"/>
                  </a:cxn>
                  <a:cxn ang="0">
                    <a:pos x="T10" y="T11"/>
                  </a:cxn>
                </a:cxnLst>
                <a:rect l="0" t="0" r="r" b="b"/>
                <a:pathLst>
                  <a:path w="40" h="12">
                    <a:moveTo>
                      <a:pt x="40" y="0"/>
                    </a:moveTo>
                    <a:cubicBezTo>
                      <a:pt x="35" y="5"/>
                      <a:pt x="28" y="8"/>
                      <a:pt x="20" y="8"/>
                    </a:cubicBezTo>
                    <a:cubicBezTo>
                      <a:pt x="12" y="8"/>
                      <a:pt x="5" y="5"/>
                      <a:pt x="0" y="0"/>
                    </a:cubicBezTo>
                    <a:cubicBezTo>
                      <a:pt x="0" y="0"/>
                      <a:pt x="0" y="0"/>
                      <a:pt x="0" y="0"/>
                    </a:cubicBezTo>
                    <a:cubicBezTo>
                      <a:pt x="6" y="7"/>
                      <a:pt x="10" y="12"/>
                      <a:pt x="20" y="12"/>
                    </a:cubicBezTo>
                    <a:cubicBezTo>
                      <a:pt x="30" y="12"/>
                      <a:pt x="34" y="7"/>
                      <a:pt x="4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77" name="Oval 120"/>
              <p:cNvSpPr>
                <a:spLocks noChangeArrowheads="1"/>
              </p:cNvSpPr>
              <p:nvPr/>
            </p:nvSpPr>
            <p:spPr bwMode="auto">
              <a:xfrm>
                <a:off x="1936750" y="3805238"/>
                <a:ext cx="46038" cy="68263"/>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81" name="Oval 121"/>
              <p:cNvSpPr>
                <a:spLocks noChangeArrowheads="1"/>
              </p:cNvSpPr>
              <p:nvPr/>
            </p:nvSpPr>
            <p:spPr bwMode="auto">
              <a:xfrm>
                <a:off x="2028825" y="3805238"/>
                <a:ext cx="46038" cy="68263"/>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grpSp>
      </p:grpSp>
      <p:grpSp>
        <p:nvGrpSpPr>
          <p:cNvPr id="133" name="Group 132"/>
          <p:cNvGrpSpPr/>
          <p:nvPr/>
        </p:nvGrpSpPr>
        <p:grpSpPr>
          <a:xfrm>
            <a:off x="4024270" y="2286537"/>
            <a:ext cx="2167379" cy="2286000"/>
            <a:chOff x="3986170" y="2311937"/>
            <a:chExt cx="2167379" cy="2286000"/>
          </a:xfrm>
        </p:grpSpPr>
        <p:sp>
          <p:nvSpPr>
            <p:cNvPr id="96" name="Rectangle 95"/>
            <p:cNvSpPr/>
            <p:nvPr/>
          </p:nvSpPr>
          <p:spPr>
            <a:xfrm>
              <a:off x="4035350" y="2311937"/>
              <a:ext cx="2078494" cy="2286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dirty="0">
                <a:solidFill>
                  <a:schemeClr val="bg1"/>
                </a:solidFill>
              </a:endParaRPr>
            </a:p>
          </p:txBody>
        </p:sp>
        <p:grpSp>
          <p:nvGrpSpPr>
            <p:cNvPr id="4" name="Group 3"/>
            <p:cNvGrpSpPr/>
            <p:nvPr/>
          </p:nvGrpSpPr>
          <p:grpSpPr>
            <a:xfrm>
              <a:off x="3986170" y="3228180"/>
              <a:ext cx="2167379" cy="1200329"/>
              <a:chOff x="4000987" y="3200663"/>
              <a:chExt cx="2167379" cy="1200329"/>
            </a:xfrm>
          </p:grpSpPr>
          <p:sp>
            <p:nvSpPr>
              <p:cNvPr id="138" name="TextBox 137"/>
              <p:cNvSpPr txBox="1"/>
              <p:nvPr/>
            </p:nvSpPr>
            <p:spPr>
              <a:xfrm>
                <a:off x="4668116" y="3200663"/>
                <a:ext cx="833131" cy="461665"/>
              </a:xfrm>
              <a:prstGeom prst="rect">
                <a:avLst/>
              </a:prstGeom>
              <a:noFill/>
            </p:spPr>
            <p:txBody>
              <a:bodyPr wrap="none" rtlCol="0">
                <a:spAutoFit/>
              </a:bodyPr>
              <a:lstStyle/>
              <a:p>
                <a:pPr algn="ctr"/>
                <a:r>
                  <a:rPr lang="id-ID" sz="2400" cap="all" dirty="0">
                    <a:solidFill>
                      <a:schemeClr val="bg1"/>
                    </a:solidFill>
                    <a:latin typeface="+mj-lt"/>
                  </a:rPr>
                  <a:t>Time</a:t>
                </a:r>
              </a:p>
            </p:txBody>
          </p:sp>
          <p:sp>
            <p:nvSpPr>
              <p:cNvPr id="139" name="Rectangle 138"/>
              <p:cNvSpPr/>
              <p:nvPr/>
            </p:nvSpPr>
            <p:spPr>
              <a:xfrm>
                <a:off x="4000987" y="3569995"/>
                <a:ext cx="2167379" cy="830997"/>
              </a:xfrm>
              <a:prstGeom prst="rect">
                <a:avLst/>
              </a:prstGeom>
            </p:spPr>
            <p:txBody>
              <a:bodyPr wrap="square">
                <a:spAutoFit/>
              </a:bodyPr>
              <a:lstStyle/>
              <a:p>
                <a:pPr algn="ctr"/>
                <a:r>
                  <a:rPr lang="id-ID" sz="1600" dirty="0">
                    <a:solidFill>
                      <a:schemeClr val="bg1"/>
                    </a:solidFill>
                  </a:rPr>
                  <a:t>Keep comments brief. Return from breaks on time.</a:t>
                </a:r>
              </a:p>
            </p:txBody>
          </p:sp>
        </p:grpSp>
        <p:grpSp>
          <p:nvGrpSpPr>
            <p:cNvPr id="88" name="Group 87"/>
            <p:cNvGrpSpPr/>
            <p:nvPr/>
          </p:nvGrpSpPr>
          <p:grpSpPr>
            <a:xfrm>
              <a:off x="4823089" y="2460096"/>
              <a:ext cx="536311" cy="753004"/>
              <a:chOff x="8137525" y="1941513"/>
              <a:chExt cx="331787" cy="482600"/>
            </a:xfrm>
            <a:solidFill>
              <a:schemeClr val="bg1"/>
            </a:solidFill>
          </p:grpSpPr>
          <p:sp>
            <p:nvSpPr>
              <p:cNvPr id="95" name="Oval 61"/>
              <p:cNvSpPr>
                <a:spLocks noChangeArrowheads="1"/>
              </p:cNvSpPr>
              <p:nvPr/>
            </p:nvSpPr>
            <p:spPr bwMode="auto">
              <a:xfrm>
                <a:off x="8272463" y="2078038"/>
                <a:ext cx="30162"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7" name="Oval 62"/>
              <p:cNvSpPr>
                <a:spLocks noChangeArrowheads="1"/>
              </p:cNvSpPr>
              <p:nvPr/>
            </p:nvSpPr>
            <p:spPr bwMode="auto">
              <a:xfrm>
                <a:off x="8272463" y="2259013"/>
                <a:ext cx="30162" cy="285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1" name="Oval 63"/>
              <p:cNvSpPr>
                <a:spLocks noChangeArrowheads="1"/>
              </p:cNvSpPr>
              <p:nvPr/>
            </p:nvSpPr>
            <p:spPr bwMode="auto">
              <a:xfrm>
                <a:off x="8183563" y="2168526"/>
                <a:ext cx="30162"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2" name="Oval 64"/>
              <p:cNvSpPr>
                <a:spLocks noChangeArrowheads="1"/>
              </p:cNvSpPr>
              <p:nvPr/>
            </p:nvSpPr>
            <p:spPr bwMode="auto">
              <a:xfrm>
                <a:off x="8362950" y="2168526"/>
                <a:ext cx="30162"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3" name="Freeform 65"/>
              <p:cNvSpPr>
                <a:spLocks/>
              </p:cNvSpPr>
              <p:nvPr/>
            </p:nvSpPr>
            <p:spPr bwMode="auto">
              <a:xfrm>
                <a:off x="8208963" y="2232026"/>
                <a:ext cx="30162" cy="30163"/>
              </a:xfrm>
              <a:custGeom>
                <a:avLst/>
                <a:gdLst>
                  <a:gd name="T0" fmla="*/ 1 w 8"/>
                  <a:gd name="T1" fmla="*/ 1 h 8"/>
                  <a:gd name="T2" fmla="*/ 1 w 8"/>
                  <a:gd name="T3" fmla="*/ 7 h 8"/>
                  <a:gd name="T4" fmla="*/ 7 w 8"/>
                  <a:gd name="T5" fmla="*/ 7 h 8"/>
                  <a:gd name="T6" fmla="*/ 7 w 8"/>
                  <a:gd name="T7" fmla="*/ 1 h 8"/>
                  <a:gd name="T8" fmla="*/ 1 w 8"/>
                  <a:gd name="T9" fmla="*/ 1 h 8"/>
                </a:gdLst>
                <a:ahLst/>
                <a:cxnLst>
                  <a:cxn ang="0">
                    <a:pos x="T0" y="T1"/>
                  </a:cxn>
                  <a:cxn ang="0">
                    <a:pos x="T2" y="T3"/>
                  </a:cxn>
                  <a:cxn ang="0">
                    <a:pos x="T4" y="T5"/>
                  </a:cxn>
                  <a:cxn ang="0">
                    <a:pos x="T6" y="T7"/>
                  </a:cxn>
                  <a:cxn ang="0">
                    <a:pos x="T8" y="T9"/>
                  </a:cxn>
                </a:cxnLst>
                <a:rect l="0" t="0" r="r" b="b"/>
                <a:pathLst>
                  <a:path w="8" h="8">
                    <a:moveTo>
                      <a:pt x="1" y="1"/>
                    </a:moveTo>
                    <a:cubicBezTo>
                      <a:pt x="0" y="3"/>
                      <a:pt x="0" y="5"/>
                      <a:pt x="1" y="7"/>
                    </a:cubicBezTo>
                    <a:cubicBezTo>
                      <a:pt x="3" y="8"/>
                      <a:pt x="5" y="8"/>
                      <a:pt x="7" y="7"/>
                    </a:cubicBezTo>
                    <a:cubicBezTo>
                      <a:pt x="8" y="5"/>
                      <a:pt x="8" y="3"/>
                      <a:pt x="7" y="1"/>
                    </a:cubicBezTo>
                    <a:cubicBezTo>
                      <a:pt x="5" y="0"/>
                      <a:pt x="3"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4" name="Freeform 66"/>
              <p:cNvSpPr>
                <a:spLocks/>
              </p:cNvSpPr>
              <p:nvPr/>
            </p:nvSpPr>
            <p:spPr bwMode="auto">
              <a:xfrm>
                <a:off x="8208963" y="2103438"/>
                <a:ext cx="30162" cy="30163"/>
              </a:xfrm>
              <a:custGeom>
                <a:avLst/>
                <a:gdLst>
                  <a:gd name="T0" fmla="*/ 1 w 8"/>
                  <a:gd name="T1" fmla="*/ 1 h 8"/>
                  <a:gd name="T2" fmla="*/ 1 w 8"/>
                  <a:gd name="T3" fmla="*/ 7 h 8"/>
                  <a:gd name="T4" fmla="*/ 7 w 8"/>
                  <a:gd name="T5" fmla="*/ 7 h 8"/>
                  <a:gd name="T6" fmla="*/ 7 w 8"/>
                  <a:gd name="T7" fmla="*/ 1 h 8"/>
                  <a:gd name="T8" fmla="*/ 1 w 8"/>
                  <a:gd name="T9" fmla="*/ 1 h 8"/>
                </a:gdLst>
                <a:ahLst/>
                <a:cxnLst>
                  <a:cxn ang="0">
                    <a:pos x="T0" y="T1"/>
                  </a:cxn>
                  <a:cxn ang="0">
                    <a:pos x="T2" y="T3"/>
                  </a:cxn>
                  <a:cxn ang="0">
                    <a:pos x="T4" y="T5"/>
                  </a:cxn>
                  <a:cxn ang="0">
                    <a:pos x="T6" y="T7"/>
                  </a:cxn>
                  <a:cxn ang="0">
                    <a:pos x="T8" y="T9"/>
                  </a:cxn>
                </a:cxnLst>
                <a:rect l="0" t="0" r="r" b="b"/>
                <a:pathLst>
                  <a:path w="8" h="8">
                    <a:moveTo>
                      <a:pt x="1" y="1"/>
                    </a:moveTo>
                    <a:cubicBezTo>
                      <a:pt x="0" y="3"/>
                      <a:pt x="0" y="5"/>
                      <a:pt x="1" y="7"/>
                    </a:cubicBezTo>
                    <a:cubicBezTo>
                      <a:pt x="3" y="8"/>
                      <a:pt x="5" y="8"/>
                      <a:pt x="7" y="7"/>
                    </a:cubicBezTo>
                    <a:cubicBezTo>
                      <a:pt x="8" y="5"/>
                      <a:pt x="8" y="3"/>
                      <a:pt x="7" y="1"/>
                    </a:cubicBezTo>
                    <a:cubicBezTo>
                      <a:pt x="5" y="0"/>
                      <a:pt x="3"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5" name="Freeform 67"/>
              <p:cNvSpPr>
                <a:spLocks/>
              </p:cNvSpPr>
              <p:nvPr/>
            </p:nvSpPr>
            <p:spPr bwMode="auto">
              <a:xfrm>
                <a:off x="8337550" y="2232026"/>
                <a:ext cx="30162" cy="30163"/>
              </a:xfrm>
              <a:custGeom>
                <a:avLst/>
                <a:gdLst>
                  <a:gd name="T0" fmla="*/ 1 w 8"/>
                  <a:gd name="T1" fmla="*/ 1 h 8"/>
                  <a:gd name="T2" fmla="*/ 1 w 8"/>
                  <a:gd name="T3" fmla="*/ 7 h 8"/>
                  <a:gd name="T4" fmla="*/ 7 w 8"/>
                  <a:gd name="T5" fmla="*/ 7 h 8"/>
                  <a:gd name="T6" fmla="*/ 7 w 8"/>
                  <a:gd name="T7" fmla="*/ 1 h 8"/>
                  <a:gd name="T8" fmla="*/ 1 w 8"/>
                  <a:gd name="T9" fmla="*/ 1 h 8"/>
                </a:gdLst>
                <a:ahLst/>
                <a:cxnLst>
                  <a:cxn ang="0">
                    <a:pos x="T0" y="T1"/>
                  </a:cxn>
                  <a:cxn ang="0">
                    <a:pos x="T2" y="T3"/>
                  </a:cxn>
                  <a:cxn ang="0">
                    <a:pos x="T4" y="T5"/>
                  </a:cxn>
                  <a:cxn ang="0">
                    <a:pos x="T6" y="T7"/>
                  </a:cxn>
                  <a:cxn ang="0">
                    <a:pos x="T8" y="T9"/>
                  </a:cxn>
                </a:cxnLst>
                <a:rect l="0" t="0" r="r" b="b"/>
                <a:pathLst>
                  <a:path w="8" h="8">
                    <a:moveTo>
                      <a:pt x="1" y="1"/>
                    </a:moveTo>
                    <a:cubicBezTo>
                      <a:pt x="0" y="3"/>
                      <a:pt x="0" y="5"/>
                      <a:pt x="1" y="7"/>
                    </a:cubicBezTo>
                    <a:cubicBezTo>
                      <a:pt x="3" y="8"/>
                      <a:pt x="5" y="8"/>
                      <a:pt x="7" y="7"/>
                    </a:cubicBezTo>
                    <a:cubicBezTo>
                      <a:pt x="8" y="5"/>
                      <a:pt x="8" y="3"/>
                      <a:pt x="7" y="1"/>
                    </a:cubicBezTo>
                    <a:cubicBezTo>
                      <a:pt x="5" y="0"/>
                      <a:pt x="3"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6" name="Freeform 68"/>
              <p:cNvSpPr>
                <a:spLocks noEditPoints="1"/>
              </p:cNvSpPr>
              <p:nvPr/>
            </p:nvSpPr>
            <p:spPr bwMode="auto">
              <a:xfrm>
                <a:off x="8137525" y="1941513"/>
                <a:ext cx="331787" cy="482600"/>
              </a:xfrm>
              <a:custGeom>
                <a:avLst/>
                <a:gdLst>
                  <a:gd name="T0" fmla="*/ 80 w 88"/>
                  <a:gd name="T1" fmla="*/ 56 h 128"/>
                  <a:gd name="T2" fmla="*/ 79 w 88"/>
                  <a:gd name="T3" fmla="*/ 56 h 128"/>
                  <a:gd name="T4" fmla="*/ 70 w 88"/>
                  <a:gd name="T5" fmla="*/ 38 h 128"/>
                  <a:gd name="T6" fmla="*/ 64 w 88"/>
                  <a:gd name="T7" fmla="*/ 7 h 128"/>
                  <a:gd name="T8" fmla="*/ 56 w 88"/>
                  <a:gd name="T9" fmla="*/ 0 h 128"/>
                  <a:gd name="T10" fmla="*/ 24 w 88"/>
                  <a:gd name="T11" fmla="*/ 0 h 128"/>
                  <a:gd name="T12" fmla="*/ 17 w 88"/>
                  <a:gd name="T13" fmla="*/ 7 h 128"/>
                  <a:gd name="T14" fmla="*/ 11 w 88"/>
                  <a:gd name="T15" fmla="*/ 37 h 128"/>
                  <a:gd name="T16" fmla="*/ 0 w 88"/>
                  <a:gd name="T17" fmla="*/ 64 h 128"/>
                  <a:gd name="T18" fmla="*/ 10 w 88"/>
                  <a:gd name="T19" fmla="*/ 91 h 128"/>
                  <a:gd name="T20" fmla="*/ 16 w 88"/>
                  <a:gd name="T21" fmla="*/ 121 h 128"/>
                  <a:gd name="T22" fmla="*/ 24 w 88"/>
                  <a:gd name="T23" fmla="*/ 128 h 128"/>
                  <a:gd name="T24" fmla="*/ 56 w 88"/>
                  <a:gd name="T25" fmla="*/ 128 h 128"/>
                  <a:gd name="T26" fmla="*/ 64 w 88"/>
                  <a:gd name="T27" fmla="*/ 121 h 128"/>
                  <a:gd name="T28" fmla="*/ 70 w 88"/>
                  <a:gd name="T29" fmla="*/ 91 h 128"/>
                  <a:gd name="T30" fmla="*/ 79 w 88"/>
                  <a:gd name="T31" fmla="*/ 72 h 128"/>
                  <a:gd name="T32" fmla="*/ 80 w 88"/>
                  <a:gd name="T33" fmla="*/ 72 h 128"/>
                  <a:gd name="T34" fmla="*/ 88 w 88"/>
                  <a:gd name="T35" fmla="*/ 64 h 128"/>
                  <a:gd name="T36" fmla="*/ 80 w 88"/>
                  <a:gd name="T37" fmla="*/ 56 h 128"/>
                  <a:gd name="T38" fmla="*/ 24 w 88"/>
                  <a:gd name="T39" fmla="*/ 8 h 128"/>
                  <a:gd name="T40" fmla="*/ 56 w 88"/>
                  <a:gd name="T41" fmla="*/ 8 h 128"/>
                  <a:gd name="T42" fmla="*/ 60 w 88"/>
                  <a:gd name="T43" fmla="*/ 30 h 128"/>
                  <a:gd name="T44" fmla="*/ 40 w 88"/>
                  <a:gd name="T45" fmla="*/ 24 h 128"/>
                  <a:gd name="T46" fmla="*/ 20 w 88"/>
                  <a:gd name="T47" fmla="*/ 30 h 128"/>
                  <a:gd name="T48" fmla="*/ 24 w 88"/>
                  <a:gd name="T49" fmla="*/ 8 h 128"/>
                  <a:gd name="T50" fmla="*/ 56 w 88"/>
                  <a:gd name="T51" fmla="*/ 120 h 128"/>
                  <a:gd name="T52" fmla="*/ 24 w 88"/>
                  <a:gd name="T53" fmla="*/ 120 h 128"/>
                  <a:gd name="T54" fmla="*/ 20 w 88"/>
                  <a:gd name="T55" fmla="*/ 98 h 128"/>
                  <a:gd name="T56" fmla="*/ 40 w 88"/>
                  <a:gd name="T57" fmla="*/ 104 h 128"/>
                  <a:gd name="T58" fmla="*/ 60 w 88"/>
                  <a:gd name="T59" fmla="*/ 98 h 128"/>
                  <a:gd name="T60" fmla="*/ 56 w 88"/>
                  <a:gd name="T61" fmla="*/ 120 h 128"/>
                  <a:gd name="T62" fmla="*/ 40 w 88"/>
                  <a:gd name="T63" fmla="*/ 96 h 128"/>
                  <a:gd name="T64" fmla="*/ 8 w 88"/>
                  <a:gd name="T65" fmla="*/ 64 h 128"/>
                  <a:gd name="T66" fmla="*/ 40 w 88"/>
                  <a:gd name="T67" fmla="*/ 32 h 128"/>
                  <a:gd name="T68" fmla="*/ 72 w 88"/>
                  <a:gd name="T69" fmla="*/ 64 h 128"/>
                  <a:gd name="T70" fmla="*/ 40 w 88"/>
                  <a:gd name="T71" fmla="*/ 9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 h="128">
                    <a:moveTo>
                      <a:pt x="80" y="56"/>
                    </a:moveTo>
                    <a:cubicBezTo>
                      <a:pt x="80" y="56"/>
                      <a:pt x="79" y="56"/>
                      <a:pt x="79" y="56"/>
                    </a:cubicBezTo>
                    <a:cubicBezTo>
                      <a:pt x="78" y="49"/>
                      <a:pt x="75" y="43"/>
                      <a:pt x="70" y="38"/>
                    </a:cubicBezTo>
                    <a:cubicBezTo>
                      <a:pt x="64" y="7"/>
                      <a:pt x="64" y="7"/>
                      <a:pt x="64" y="7"/>
                    </a:cubicBezTo>
                    <a:cubicBezTo>
                      <a:pt x="64" y="3"/>
                      <a:pt x="60" y="0"/>
                      <a:pt x="56" y="0"/>
                    </a:cubicBezTo>
                    <a:cubicBezTo>
                      <a:pt x="24" y="0"/>
                      <a:pt x="24" y="0"/>
                      <a:pt x="24" y="0"/>
                    </a:cubicBezTo>
                    <a:cubicBezTo>
                      <a:pt x="21" y="0"/>
                      <a:pt x="17" y="3"/>
                      <a:pt x="17" y="7"/>
                    </a:cubicBezTo>
                    <a:cubicBezTo>
                      <a:pt x="11" y="37"/>
                      <a:pt x="11" y="37"/>
                      <a:pt x="11" y="37"/>
                    </a:cubicBezTo>
                    <a:cubicBezTo>
                      <a:pt x="4" y="44"/>
                      <a:pt x="0" y="53"/>
                      <a:pt x="0" y="64"/>
                    </a:cubicBezTo>
                    <a:cubicBezTo>
                      <a:pt x="0" y="74"/>
                      <a:pt x="4" y="84"/>
                      <a:pt x="10" y="91"/>
                    </a:cubicBezTo>
                    <a:cubicBezTo>
                      <a:pt x="16" y="121"/>
                      <a:pt x="16" y="121"/>
                      <a:pt x="16" y="121"/>
                    </a:cubicBezTo>
                    <a:cubicBezTo>
                      <a:pt x="17" y="125"/>
                      <a:pt x="20" y="128"/>
                      <a:pt x="24" y="128"/>
                    </a:cubicBezTo>
                    <a:cubicBezTo>
                      <a:pt x="56" y="128"/>
                      <a:pt x="56" y="128"/>
                      <a:pt x="56" y="128"/>
                    </a:cubicBezTo>
                    <a:cubicBezTo>
                      <a:pt x="60" y="128"/>
                      <a:pt x="63" y="125"/>
                      <a:pt x="64" y="121"/>
                    </a:cubicBezTo>
                    <a:cubicBezTo>
                      <a:pt x="70" y="91"/>
                      <a:pt x="70" y="91"/>
                      <a:pt x="70" y="91"/>
                    </a:cubicBezTo>
                    <a:cubicBezTo>
                      <a:pt x="74" y="85"/>
                      <a:pt x="78" y="79"/>
                      <a:pt x="79" y="72"/>
                    </a:cubicBezTo>
                    <a:cubicBezTo>
                      <a:pt x="79" y="72"/>
                      <a:pt x="80" y="72"/>
                      <a:pt x="80" y="72"/>
                    </a:cubicBezTo>
                    <a:cubicBezTo>
                      <a:pt x="84" y="72"/>
                      <a:pt x="88" y="68"/>
                      <a:pt x="88" y="64"/>
                    </a:cubicBezTo>
                    <a:cubicBezTo>
                      <a:pt x="88" y="60"/>
                      <a:pt x="84" y="56"/>
                      <a:pt x="80" y="56"/>
                    </a:cubicBezTo>
                    <a:close/>
                    <a:moveTo>
                      <a:pt x="24" y="8"/>
                    </a:moveTo>
                    <a:cubicBezTo>
                      <a:pt x="56" y="8"/>
                      <a:pt x="56" y="8"/>
                      <a:pt x="56" y="8"/>
                    </a:cubicBezTo>
                    <a:cubicBezTo>
                      <a:pt x="60" y="30"/>
                      <a:pt x="60" y="30"/>
                      <a:pt x="60" y="30"/>
                    </a:cubicBezTo>
                    <a:cubicBezTo>
                      <a:pt x="55" y="26"/>
                      <a:pt x="48" y="24"/>
                      <a:pt x="40" y="24"/>
                    </a:cubicBezTo>
                    <a:cubicBezTo>
                      <a:pt x="33" y="24"/>
                      <a:pt x="26" y="26"/>
                      <a:pt x="20" y="30"/>
                    </a:cubicBezTo>
                    <a:lnTo>
                      <a:pt x="24" y="8"/>
                    </a:lnTo>
                    <a:close/>
                    <a:moveTo>
                      <a:pt x="56" y="120"/>
                    </a:moveTo>
                    <a:cubicBezTo>
                      <a:pt x="24" y="120"/>
                      <a:pt x="24" y="120"/>
                      <a:pt x="24" y="120"/>
                    </a:cubicBezTo>
                    <a:cubicBezTo>
                      <a:pt x="20" y="98"/>
                      <a:pt x="20" y="98"/>
                      <a:pt x="20" y="98"/>
                    </a:cubicBezTo>
                    <a:cubicBezTo>
                      <a:pt x="26" y="102"/>
                      <a:pt x="33" y="104"/>
                      <a:pt x="40" y="104"/>
                    </a:cubicBezTo>
                    <a:cubicBezTo>
                      <a:pt x="47" y="104"/>
                      <a:pt x="54" y="102"/>
                      <a:pt x="60" y="98"/>
                    </a:cubicBezTo>
                    <a:lnTo>
                      <a:pt x="56" y="120"/>
                    </a:lnTo>
                    <a:close/>
                    <a:moveTo>
                      <a:pt x="40" y="96"/>
                    </a:moveTo>
                    <a:cubicBezTo>
                      <a:pt x="22" y="96"/>
                      <a:pt x="8" y="82"/>
                      <a:pt x="8" y="64"/>
                    </a:cubicBezTo>
                    <a:cubicBezTo>
                      <a:pt x="8" y="46"/>
                      <a:pt x="22" y="32"/>
                      <a:pt x="40" y="32"/>
                    </a:cubicBezTo>
                    <a:cubicBezTo>
                      <a:pt x="58" y="32"/>
                      <a:pt x="72" y="46"/>
                      <a:pt x="72" y="64"/>
                    </a:cubicBezTo>
                    <a:cubicBezTo>
                      <a:pt x="72" y="82"/>
                      <a:pt x="58" y="96"/>
                      <a:pt x="4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7" name="Freeform 69"/>
              <p:cNvSpPr>
                <a:spLocks/>
              </p:cNvSpPr>
              <p:nvPr/>
            </p:nvSpPr>
            <p:spPr bwMode="auto">
              <a:xfrm>
                <a:off x="8272463" y="2108201"/>
                <a:ext cx="90487" cy="90488"/>
              </a:xfrm>
              <a:custGeom>
                <a:avLst/>
                <a:gdLst>
                  <a:gd name="T0" fmla="*/ 24 w 24"/>
                  <a:gd name="T1" fmla="*/ 0 h 24"/>
                  <a:gd name="T2" fmla="*/ 22 w 24"/>
                  <a:gd name="T3" fmla="*/ 0 h 24"/>
                  <a:gd name="T4" fmla="*/ 1 w 24"/>
                  <a:gd name="T5" fmla="*/ 17 h 24"/>
                  <a:gd name="T6" fmla="*/ 0 w 24"/>
                  <a:gd name="T7" fmla="*/ 20 h 24"/>
                  <a:gd name="T8" fmla="*/ 1 w 24"/>
                  <a:gd name="T9" fmla="*/ 23 h 24"/>
                  <a:gd name="T10" fmla="*/ 4 w 24"/>
                  <a:gd name="T11" fmla="*/ 24 h 24"/>
                  <a:gd name="T12" fmla="*/ 7 w 24"/>
                  <a:gd name="T13" fmla="*/ 23 h 24"/>
                  <a:gd name="T14" fmla="*/ 14 w 24"/>
                  <a:gd name="T15" fmla="*/ 14 h 24"/>
                  <a:gd name="T16" fmla="*/ 24 w 24"/>
                  <a:gd name="T17" fmla="*/ 2 h 24"/>
                  <a:gd name="T18" fmla="*/ 24 w 24"/>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24" y="0"/>
                    </a:moveTo>
                    <a:cubicBezTo>
                      <a:pt x="23" y="0"/>
                      <a:pt x="23" y="0"/>
                      <a:pt x="22" y="0"/>
                    </a:cubicBezTo>
                    <a:cubicBezTo>
                      <a:pt x="1" y="17"/>
                      <a:pt x="1" y="17"/>
                      <a:pt x="1" y="17"/>
                    </a:cubicBezTo>
                    <a:cubicBezTo>
                      <a:pt x="0" y="18"/>
                      <a:pt x="0" y="19"/>
                      <a:pt x="0" y="20"/>
                    </a:cubicBezTo>
                    <a:cubicBezTo>
                      <a:pt x="0" y="21"/>
                      <a:pt x="0" y="22"/>
                      <a:pt x="1" y="23"/>
                    </a:cubicBezTo>
                    <a:cubicBezTo>
                      <a:pt x="2" y="24"/>
                      <a:pt x="3" y="24"/>
                      <a:pt x="4" y="24"/>
                    </a:cubicBezTo>
                    <a:cubicBezTo>
                      <a:pt x="5" y="24"/>
                      <a:pt x="6" y="24"/>
                      <a:pt x="7" y="23"/>
                    </a:cubicBezTo>
                    <a:cubicBezTo>
                      <a:pt x="14" y="14"/>
                      <a:pt x="14" y="14"/>
                      <a:pt x="14" y="14"/>
                    </a:cubicBezTo>
                    <a:cubicBezTo>
                      <a:pt x="24" y="2"/>
                      <a:pt x="24" y="2"/>
                      <a:pt x="24" y="2"/>
                    </a:cubicBezTo>
                    <a:cubicBezTo>
                      <a:pt x="24" y="1"/>
                      <a:pt x="24" y="1"/>
                      <a:pt x="2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sp>
        <p:nvSpPr>
          <p:cNvPr id="122" name="Rectangle 121"/>
          <p:cNvSpPr/>
          <p:nvPr/>
        </p:nvSpPr>
        <p:spPr>
          <a:xfrm>
            <a:off x="2029883" y="-25400"/>
            <a:ext cx="2021417" cy="2307167"/>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nvGrpSpPr>
          <p:cNvPr id="156" name="Group 155"/>
          <p:cNvGrpSpPr/>
          <p:nvPr/>
        </p:nvGrpSpPr>
        <p:grpSpPr>
          <a:xfrm>
            <a:off x="1949359" y="961165"/>
            <a:ext cx="2167379" cy="1225729"/>
            <a:chOff x="1758859" y="961165"/>
            <a:chExt cx="2167379" cy="1225729"/>
          </a:xfrm>
        </p:grpSpPr>
        <p:sp>
          <p:nvSpPr>
            <p:cNvPr id="136" name="TextBox 135"/>
            <p:cNvSpPr txBox="1"/>
            <p:nvPr/>
          </p:nvSpPr>
          <p:spPr>
            <a:xfrm>
              <a:off x="2305842" y="961165"/>
              <a:ext cx="1073431" cy="461665"/>
            </a:xfrm>
            <a:prstGeom prst="rect">
              <a:avLst/>
            </a:prstGeom>
            <a:noFill/>
          </p:spPr>
          <p:txBody>
            <a:bodyPr wrap="none" rtlCol="0">
              <a:spAutoFit/>
            </a:bodyPr>
            <a:lstStyle/>
            <a:p>
              <a:pPr algn="ctr"/>
              <a:r>
                <a:rPr lang="id-ID" sz="2400" cap="all" dirty="0">
                  <a:solidFill>
                    <a:schemeClr val="bg1"/>
                  </a:solidFill>
                  <a:latin typeface="+mj-lt"/>
                </a:rPr>
                <a:t>Listen</a:t>
              </a:r>
            </a:p>
          </p:txBody>
        </p:sp>
        <p:sp>
          <p:nvSpPr>
            <p:cNvPr id="137" name="Rectangle 136"/>
            <p:cNvSpPr/>
            <p:nvPr/>
          </p:nvSpPr>
          <p:spPr>
            <a:xfrm>
              <a:off x="1758859" y="1355897"/>
              <a:ext cx="2167379" cy="830997"/>
            </a:xfrm>
            <a:prstGeom prst="rect">
              <a:avLst/>
            </a:prstGeom>
          </p:spPr>
          <p:txBody>
            <a:bodyPr wrap="square">
              <a:spAutoFit/>
            </a:bodyPr>
            <a:lstStyle/>
            <a:p>
              <a:pPr algn="ctr"/>
              <a:r>
                <a:rPr lang="id-ID" sz="1600" dirty="0">
                  <a:solidFill>
                    <a:schemeClr val="bg1"/>
                  </a:solidFill>
                </a:rPr>
                <a:t>Practice active listening. </a:t>
              </a:r>
            </a:p>
            <a:p>
              <a:pPr algn="ctr"/>
              <a:r>
                <a:rPr lang="id-ID" sz="1600" dirty="0">
                  <a:solidFill>
                    <a:schemeClr val="bg1"/>
                  </a:solidFill>
                </a:rPr>
                <a:t>Avoid distractions</a:t>
              </a:r>
            </a:p>
          </p:txBody>
        </p:sp>
      </p:grpSp>
      <p:grpSp>
        <p:nvGrpSpPr>
          <p:cNvPr id="132" name="Group 131"/>
          <p:cNvGrpSpPr/>
          <p:nvPr/>
        </p:nvGrpSpPr>
        <p:grpSpPr>
          <a:xfrm>
            <a:off x="1926182" y="4572000"/>
            <a:ext cx="2167379" cy="2286000"/>
            <a:chOff x="1926182" y="4572000"/>
            <a:chExt cx="2167379" cy="2286000"/>
          </a:xfrm>
        </p:grpSpPr>
        <p:sp>
          <p:nvSpPr>
            <p:cNvPr id="94" name="Rectangle 93"/>
            <p:cNvSpPr/>
            <p:nvPr/>
          </p:nvSpPr>
          <p:spPr>
            <a:xfrm>
              <a:off x="2026754" y="4572000"/>
              <a:ext cx="2066210" cy="2286000"/>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a:solidFill>
                  <a:schemeClr val="bg1"/>
                </a:solidFill>
              </a:endParaRPr>
            </a:p>
          </p:txBody>
        </p:sp>
        <p:grpSp>
          <p:nvGrpSpPr>
            <p:cNvPr id="3" name="Group 2"/>
            <p:cNvGrpSpPr/>
            <p:nvPr/>
          </p:nvGrpSpPr>
          <p:grpSpPr>
            <a:xfrm>
              <a:off x="1926182" y="5562541"/>
              <a:ext cx="2167379" cy="1276529"/>
              <a:chOff x="1926182" y="5562541"/>
              <a:chExt cx="2167379" cy="1276529"/>
            </a:xfrm>
          </p:grpSpPr>
          <p:sp>
            <p:nvSpPr>
              <p:cNvPr id="91" name="TextBox 90"/>
              <p:cNvSpPr txBox="1"/>
              <p:nvPr/>
            </p:nvSpPr>
            <p:spPr>
              <a:xfrm>
                <a:off x="2314614" y="5562541"/>
                <a:ext cx="1390525" cy="461665"/>
              </a:xfrm>
              <a:prstGeom prst="rect">
                <a:avLst/>
              </a:prstGeom>
              <a:noFill/>
            </p:spPr>
            <p:txBody>
              <a:bodyPr wrap="none" rtlCol="0">
                <a:spAutoFit/>
              </a:bodyPr>
              <a:lstStyle/>
              <a:p>
                <a:pPr algn="ctr"/>
                <a:r>
                  <a:rPr lang="id-ID" sz="2400" cap="all" dirty="0">
                    <a:solidFill>
                      <a:schemeClr val="bg1"/>
                    </a:solidFill>
                    <a:latin typeface="+mj-lt"/>
                  </a:rPr>
                  <a:t>Phones</a:t>
                </a:r>
              </a:p>
            </p:txBody>
          </p:sp>
          <p:sp>
            <p:nvSpPr>
              <p:cNvPr id="92" name="Rectangle 91"/>
              <p:cNvSpPr/>
              <p:nvPr/>
            </p:nvSpPr>
            <p:spPr>
              <a:xfrm>
                <a:off x="1926182" y="6008073"/>
                <a:ext cx="2167379" cy="830997"/>
              </a:xfrm>
              <a:prstGeom prst="rect">
                <a:avLst/>
              </a:prstGeom>
            </p:spPr>
            <p:txBody>
              <a:bodyPr wrap="square">
                <a:spAutoFit/>
              </a:bodyPr>
              <a:lstStyle/>
              <a:p>
                <a:pPr algn="ctr"/>
                <a:r>
                  <a:rPr lang="id-ID" sz="1600" dirty="0">
                    <a:solidFill>
                      <a:schemeClr val="bg1"/>
                    </a:solidFill>
                  </a:rPr>
                  <a:t>Phones on silent. Focus on</a:t>
                </a:r>
              </a:p>
              <a:p>
                <a:pPr algn="ctr"/>
                <a:r>
                  <a:rPr lang="id-ID" sz="1600" dirty="0">
                    <a:solidFill>
                      <a:schemeClr val="bg1"/>
                    </a:solidFill>
                  </a:rPr>
                  <a:t> the training.</a:t>
                </a:r>
              </a:p>
            </p:txBody>
          </p:sp>
        </p:grpSp>
        <p:grpSp>
          <p:nvGrpSpPr>
            <p:cNvPr id="108" name="Group 107"/>
            <p:cNvGrpSpPr/>
            <p:nvPr/>
          </p:nvGrpSpPr>
          <p:grpSpPr>
            <a:xfrm>
              <a:off x="2768600" y="4796367"/>
              <a:ext cx="541339" cy="753533"/>
              <a:chOff x="2678113" y="3927476"/>
              <a:chExt cx="250825" cy="365125"/>
            </a:xfrm>
          </p:grpSpPr>
          <p:sp>
            <p:nvSpPr>
              <p:cNvPr id="109" name="Rectangle 36"/>
              <p:cNvSpPr>
                <a:spLocks noChangeArrowheads="1"/>
              </p:cNvSpPr>
              <p:nvPr/>
            </p:nvSpPr>
            <p:spPr bwMode="auto">
              <a:xfrm>
                <a:off x="2722563" y="4017963"/>
                <a:ext cx="160337" cy="138113"/>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10" name="Rectangle 37"/>
              <p:cNvSpPr>
                <a:spLocks noChangeArrowheads="1"/>
              </p:cNvSpPr>
              <p:nvPr/>
            </p:nvSpPr>
            <p:spPr bwMode="auto">
              <a:xfrm>
                <a:off x="2768600" y="3973513"/>
                <a:ext cx="68262" cy="2222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11" name="Freeform 38"/>
              <p:cNvSpPr>
                <a:spLocks noEditPoints="1"/>
              </p:cNvSpPr>
              <p:nvPr/>
            </p:nvSpPr>
            <p:spPr bwMode="auto">
              <a:xfrm>
                <a:off x="2678113" y="3927476"/>
                <a:ext cx="250825" cy="365125"/>
              </a:xfrm>
              <a:custGeom>
                <a:avLst/>
                <a:gdLst>
                  <a:gd name="T0" fmla="*/ 36 w 44"/>
                  <a:gd name="T1" fmla="*/ 0 h 64"/>
                  <a:gd name="T2" fmla="*/ 8 w 44"/>
                  <a:gd name="T3" fmla="*/ 0 h 64"/>
                  <a:gd name="T4" fmla="*/ 0 w 44"/>
                  <a:gd name="T5" fmla="*/ 8 h 64"/>
                  <a:gd name="T6" fmla="*/ 0 w 44"/>
                  <a:gd name="T7" fmla="*/ 56 h 64"/>
                  <a:gd name="T8" fmla="*/ 8 w 44"/>
                  <a:gd name="T9" fmla="*/ 64 h 64"/>
                  <a:gd name="T10" fmla="*/ 36 w 44"/>
                  <a:gd name="T11" fmla="*/ 64 h 64"/>
                  <a:gd name="T12" fmla="*/ 44 w 44"/>
                  <a:gd name="T13" fmla="*/ 56 h 64"/>
                  <a:gd name="T14" fmla="*/ 44 w 44"/>
                  <a:gd name="T15" fmla="*/ 8 h 64"/>
                  <a:gd name="T16" fmla="*/ 36 w 44"/>
                  <a:gd name="T17" fmla="*/ 0 h 64"/>
                  <a:gd name="T18" fmla="*/ 40 w 44"/>
                  <a:gd name="T19" fmla="*/ 56 h 64"/>
                  <a:gd name="T20" fmla="*/ 36 w 44"/>
                  <a:gd name="T21" fmla="*/ 60 h 64"/>
                  <a:gd name="T22" fmla="*/ 8 w 44"/>
                  <a:gd name="T23" fmla="*/ 60 h 64"/>
                  <a:gd name="T24" fmla="*/ 4 w 44"/>
                  <a:gd name="T25" fmla="*/ 56 h 64"/>
                  <a:gd name="T26" fmla="*/ 4 w 44"/>
                  <a:gd name="T27" fmla="*/ 8 h 64"/>
                  <a:gd name="T28" fmla="*/ 8 w 44"/>
                  <a:gd name="T29" fmla="*/ 4 h 64"/>
                  <a:gd name="T30" fmla="*/ 36 w 44"/>
                  <a:gd name="T31" fmla="*/ 4 h 64"/>
                  <a:gd name="T32" fmla="*/ 40 w 44"/>
                  <a:gd name="T33" fmla="*/ 8 h 64"/>
                  <a:gd name="T34" fmla="*/ 40 w 44"/>
                  <a:gd name="T35" fmla="*/ 5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64">
                    <a:moveTo>
                      <a:pt x="36" y="0"/>
                    </a:moveTo>
                    <a:cubicBezTo>
                      <a:pt x="8" y="0"/>
                      <a:pt x="8" y="0"/>
                      <a:pt x="8" y="0"/>
                    </a:cubicBezTo>
                    <a:cubicBezTo>
                      <a:pt x="4" y="0"/>
                      <a:pt x="0" y="4"/>
                      <a:pt x="0" y="8"/>
                    </a:cubicBezTo>
                    <a:cubicBezTo>
                      <a:pt x="0" y="56"/>
                      <a:pt x="0" y="56"/>
                      <a:pt x="0" y="56"/>
                    </a:cubicBezTo>
                    <a:cubicBezTo>
                      <a:pt x="0" y="60"/>
                      <a:pt x="4" y="64"/>
                      <a:pt x="8" y="64"/>
                    </a:cubicBezTo>
                    <a:cubicBezTo>
                      <a:pt x="36" y="64"/>
                      <a:pt x="36" y="64"/>
                      <a:pt x="36" y="64"/>
                    </a:cubicBezTo>
                    <a:cubicBezTo>
                      <a:pt x="40" y="64"/>
                      <a:pt x="44" y="60"/>
                      <a:pt x="44" y="56"/>
                    </a:cubicBezTo>
                    <a:cubicBezTo>
                      <a:pt x="44" y="8"/>
                      <a:pt x="44" y="8"/>
                      <a:pt x="44" y="8"/>
                    </a:cubicBezTo>
                    <a:cubicBezTo>
                      <a:pt x="44" y="4"/>
                      <a:pt x="40" y="0"/>
                      <a:pt x="36" y="0"/>
                    </a:cubicBezTo>
                    <a:close/>
                    <a:moveTo>
                      <a:pt x="40" y="56"/>
                    </a:moveTo>
                    <a:cubicBezTo>
                      <a:pt x="40" y="58"/>
                      <a:pt x="38" y="60"/>
                      <a:pt x="36" y="60"/>
                    </a:cubicBezTo>
                    <a:cubicBezTo>
                      <a:pt x="8" y="60"/>
                      <a:pt x="8" y="60"/>
                      <a:pt x="8" y="60"/>
                    </a:cubicBezTo>
                    <a:cubicBezTo>
                      <a:pt x="6" y="60"/>
                      <a:pt x="4" y="58"/>
                      <a:pt x="4" y="56"/>
                    </a:cubicBezTo>
                    <a:cubicBezTo>
                      <a:pt x="4" y="8"/>
                      <a:pt x="4" y="8"/>
                      <a:pt x="4" y="8"/>
                    </a:cubicBezTo>
                    <a:cubicBezTo>
                      <a:pt x="4" y="6"/>
                      <a:pt x="6" y="4"/>
                      <a:pt x="8" y="4"/>
                    </a:cubicBezTo>
                    <a:cubicBezTo>
                      <a:pt x="36" y="4"/>
                      <a:pt x="36" y="4"/>
                      <a:pt x="36" y="4"/>
                    </a:cubicBezTo>
                    <a:cubicBezTo>
                      <a:pt x="38" y="4"/>
                      <a:pt x="40" y="6"/>
                      <a:pt x="40" y="8"/>
                    </a:cubicBezTo>
                    <a:lnTo>
                      <a:pt x="40"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12" name="Rectangle 39"/>
              <p:cNvSpPr>
                <a:spLocks noChangeArrowheads="1"/>
              </p:cNvSpPr>
              <p:nvPr/>
            </p:nvSpPr>
            <p:spPr bwMode="auto">
              <a:xfrm>
                <a:off x="2722563" y="4224338"/>
                <a:ext cx="23812" cy="2222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13" name="Rectangle 40"/>
              <p:cNvSpPr>
                <a:spLocks noChangeArrowheads="1"/>
              </p:cNvSpPr>
              <p:nvPr/>
            </p:nvSpPr>
            <p:spPr bwMode="auto">
              <a:xfrm>
                <a:off x="2768600" y="4224338"/>
                <a:ext cx="23812" cy="2222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14" name="Rectangle 41"/>
              <p:cNvSpPr>
                <a:spLocks noChangeArrowheads="1"/>
              </p:cNvSpPr>
              <p:nvPr/>
            </p:nvSpPr>
            <p:spPr bwMode="auto">
              <a:xfrm>
                <a:off x="2814638" y="4224338"/>
                <a:ext cx="22225" cy="2222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15" name="Rectangle 42"/>
              <p:cNvSpPr>
                <a:spLocks noChangeArrowheads="1"/>
              </p:cNvSpPr>
              <p:nvPr/>
            </p:nvSpPr>
            <p:spPr bwMode="auto">
              <a:xfrm>
                <a:off x="2860675" y="4224338"/>
                <a:ext cx="22225" cy="2222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16" name="Rectangle 43"/>
              <p:cNvSpPr>
                <a:spLocks noChangeArrowheads="1"/>
              </p:cNvSpPr>
              <p:nvPr/>
            </p:nvSpPr>
            <p:spPr bwMode="auto">
              <a:xfrm>
                <a:off x="2722563" y="4178301"/>
                <a:ext cx="23812" cy="2222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17" name="Rectangle 44"/>
              <p:cNvSpPr>
                <a:spLocks noChangeArrowheads="1"/>
              </p:cNvSpPr>
              <p:nvPr/>
            </p:nvSpPr>
            <p:spPr bwMode="auto">
              <a:xfrm>
                <a:off x="2768600" y="4178301"/>
                <a:ext cx="23812" cy="2222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18" name="Rectangle 45"/>
              <p:cNvSpPr>
                <a:spLocks noChangeArrowheads="1"/>
              </p:cNvSpPr>
              <p:nvPr/>
            </p:nvSpPr>
            <p:spPr bwMode="auto">
              <a:xfrm>
                <a:off x="2814638" y="4178301"/>
                <a:ext cx="22225" cy="2222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19" name="Rectangle 46"/>
              <p:cNvSpPr>
                <a:spLocks noChangeArrowheads="1"/>
              </p:cNvSpPr>
              <p:nvPr/>
            </p:nvSpPr>
            <p:spPr bwMode="auto">
              <a:xfrm>
                <a:off x="2860675" y="4178301"/>
                <a:ext cx="22225" cy="2222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grpSp>
      </p:grpSp>
      <p:pic>
        <p:nvPicPr>
          <p:cNvPr id="147" name="Picture Placeholder 146" descr="Ear-Icon.png"/>
          <p:cNvPicPr>
            <a:picLocks noGrp="1" noChangeAspect="1"/>
          </p:cNvPicPr>
          <p:nvPr>
            <p:ph type="pic" sz="quarter" idx="23"/>
          </p:nvPr>
        </p:nvPicPr>
        <p:blipFill>
          <a:blip r:embed="rId3"/>
          <a:srcRect l="-14813" r="-14813"/>
          <a:stretch>
            <a:fillRect/>
          </a:stretch>
        </p:blipFill>
        <p:spPr>
          <a:xfrm>
            <a:off x="2782037" y="230718"/>
            <a:ext cx="591930" cy="665266"/>
          </a:xfrm>
        </p:spPr>
      </p:pic>
      <p:grpSp>
        <p:nvGrpSpPr>
          <p:cNvPr id="145" name="Group 144"/>
          <p:cNvGrpSpPr/>
          <p:nvPr/>
        </p:nvGrpSpPr>
        <p:grpSpPr>
          <a:xfrm>
            <a:off x="8074194" y="2295004"/>
            <a:ext cx="2167379" cy="2286000"/>
            <a:chOff x="8074194" y="2295004"/>
            <a:chExt cx="2167379" cy="2286000"/>
          </a:xfrm>
        </p:grpSpPr>
        <p:sp>
          <p:nvSpPr>
            <p:cNvPr id="99" name="Rectangle 98"/>
            <p:cNvSpPr/>
            <p:nvPr/>
          </p:nvSpPr>
          <p:spPr>
            <a:xfrm>
              <a:off x="8140461" y="2295004"/>
              <a:ext cx="2053833" cy="2286000"/>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a:solidFill>
                  <a:schemeClr val="bg1"/>
                </a:solidFill>
              </a:endParaRPr>
            </a:p>
          </p:txBody>
        </p:sp>
        <p:grpSp>
          <p:nvGrpSpPr>
            <p:cNvPr id="6" name="Group 5"/>
            <p:cNvGrpSpPr/>
            <p:nvPr/>
          </p:nvGrpSpPr>
          <p:grpSpPr>
            <a:xfrm>
              <a:off x="8074194" y="3200663"/>
              <a:ext cx="2167379" cy="1004908"/>
              <a:chOff x="8074194" y="3200663"/>
              <a:chExt cx="2167379" cy="1004908"/>
            </a:xfrm>
          </p:grpSpPr>
          <p:sp>
            <p:nvSpPr>
              <p:cNvPr id="140" name="TextBox 139"/>
              <p:cNvSpPr txBox="1"/>
              <p:nvPr/>
            </p:nvSpPr>
            <p:spPr>
              <a:xfrm>
                <a:off x="8559007" y="3200663"/>
                <a:ext cx="1197764" cy="461665"/>
              </a:xfrm>
              <a:prstGeom prst="rect">
                <a:avLst/>
              </a:prstGeom>
              <a:noFill/>
            </p:spPr>
            <p:txBody>
              <a:bodyPr wrap="none" rtlCol="0">
                <a:spAutoFit/>
              </a:bodyPr>
              <a:lstStyle/>
              <a:p>
                <a:pPr algn="ctr"/>
                <a:r>
                  <a:rPr lang="id-ID" sz="2400" cap="all" dirty="0">
                    <a:solidFill>
                      <a:schemeClr val="bg1"/>
                    </a:solidFill>
                    <a:latin typeface="+mj-lt"/>
                  </a:rPr>
                  <a:t>Safety</a:t>
                </a:r>
              </a:p>
            </p:txBody>
          </p:sp>
          <p:sp>
            <p:nvSpPr>
              <p:cNvPr id="141" name="Rectangle 140"/>
              <p:cNvSpPr/>
              <p:nvPr/>
            </p:nvSpPr>
            <p:spPr>
              <a:xfrm>
                <a:off x="8074194" y="3620795"/>
                <a:ext cx="2167379" cy="584776"/>
              </a:xfrm>
              <a:prstGeom prst="rect">
                <a:avLst/>
              </a:prstGeom>
            </p:spPr>
            <p:txBody>
              <a:bodyPr wrap="square">
                <a:spAutoFit/>
              </a:bodyPr>
              <a:lstStyle/>
              <a:p>
                <a:pPr algn="ctr"/>
                <a:r>
                  <a:rPr lang="id-ID" sz="1600" dirty="0">
                    <a:solidFill>
                      <a:schemeClr val="bg1"/>
                    </a:solidFill>
                  </a:rPr>
                  <a:t>Work safely and</a:t>
                </a:r>
              </a:p>
              <a:p>
                <a:pPr algn="ctr"/>
                <a:r>
                  <a:rPr lang="id-ID" sz="1600" dirty="0">
                    <a:solidFill>
                      <a:schemeClr val="bg1"/>
                    </a:solidFill>
                  </a:rPr>
                  <a:t> wear PPE.</a:t>
                </a:r>
              </a:p>
            </p:txBody>
          </p:sp>
        </p:grpSp>
        <p:pic>
          <p:nvPicPr>
            <p:cNvPr id="151" name="Picture 150" descr="Work safely ICON.png"/>
            <p:cNvPicPr>
              <a:picLocks noChangeAspect="1"/>
            </p:cNvPicPr>
            <p:nvPr/>
          </p:nvPicPr>
          <p:blipFill>
            <a:blip r:embed="rId4"/>
            <a:stretch>
              <a:fillRect/>
            </a:stretch>
          </p:blipFill>
          <p:spPr>
            <a:xfrm>
              <a:off x="8792635" y="2493433"/>
              <a:ext cx="732365" cy="732365"/>
            </a:xfrm>
            <a:prstGeom prst="rect">
              <a:avLst/>
            </a:prstGeom>
          </p:spPr>
        </p:pic>
      </p:grpSp>
      <p:grpSp>
        <p:nvGrpSpPr>
          <p:cNvPr id="144" name="Group 143"/>
          <p:cNvGrpSpPr/>
          <p:nvPr/>
        </p:nvGrpSpPr>
        <p:grpSpPr>
          <a:xfrm>
            <a:off x="6057011" y="4419600"/>
            <a:ext cx="2167379" cy="2438400"/>
            <a:chOff x="6057011" y="4419600"/>
            <a:chExt cx="2167379" cy="2438400"/>
          </a:xfrm>
        </p:grpSpPr>
        <p:sp>
          <p:nvSpPr>
            <p:cNvPr id="146" name="Rectangle 145"/>
            <p:cNvSpPr/>
            <p:nvPr/>
          </p:nvSpPr>
          <p:spPr>
            <a:xfrm>
              <a:off x="6153150" y="4550833"/>
              <a:ext cx="2021417" cy="2307167"/>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nvGrpSpPr>
            <p:cNvPr id="82" name="Group 81"/>
            <p:cNvGrpSpPr/>
            <p:nvPr/>
          </p:nvGrpSpPr>
          <p:grpSpPr>
            <a:xfrm>
              <a:off x="6057011" y="5586146"/>
              <a:ext cx="2167379" cy="1251129"/>
              <a:chOff x="8074194" y="3073663"/>
              <a:chExt cx="2167379" cy="1251129"/>
            </a:xfrm>
          </p:grpSpPr>
          <p:sp>
            <p:nvSpPr>
              <p:cNvPr id="83" name="TextBox 82"/>
              <p:cNvSpPr txBox="1"/>
              <p:nvPr/>
            </p:nvSpPr>
            <p:spPr>
              <a:xfrm>
                <a:off x="8594045" y="3073663"/>
                <a:ext cx="1127683" cy="461665"/>
              </a:xfrm>
              <a:prstGeom prst="rect">
                <a:avLst/>
              </a:prstGeom>
              <a:noFill/>
            </p:spPr>
            <p:txBody>
              <a:bodyPr wrap="none" rtlCol="0">
                <a:spAutoFit/>
              </a:bodyPr>
              <a:lstStyle/>
              <a:p>
                <a:pPr algn="ctr"/>
                <a:r>
                  <a:rPr lang="id-ID" sz="2400" cap="all" dirty="0">
                    <a:solidFill>
                      <a:schemeClr val="bg1"/>
                    </a:solidFill>
                    <a:latin typeface="+mj-lt"/>
                  </a:rPr>
                  <a:t>Share</a:t>
                </a:r>
              </a:p>
            </p:txBody>
          </p:sp>
          <p:sp>
            <p:nvSpPr>
              <p:cNvPr id="85" name="Rectangle 84"/>
              <p:cNvSpPr/>
              <p:nvPr/>
            </p:nvSpPr>
            <p:spPr>
              <a:xfrm>
                <a:off x="8074194" y="3493795"/>
                <a:ext cx="2167379" cy="830997"/>
              </a:xfrm>
              <a:prstGeom prst="rect">
                <a:avLst/>
              </a:prstGeom>
            </p:spPr>
            <p:txBody>
              <a:bodyPr wrap="square">
                <a:spAutoFit/>
              </a:bodyPr>
              <a:lstStyle/>
              <a:p>
                <a:pPr algn="ctr"/>
                <a:r>
                  <a:rPr lang="id-ID" sz="1600" dirty="0">
                    <a:solidFill>
                      <a:schemeClr val="bg1"/>
                    </a:solidFill>
                  </a:rPr>
                  <a:t>Your knowledge &amp; experiences add</a:t>
                </a:r>
              </a:p>
              <a:p>
                <a:pPr algn="ctr"/>
                <a:r>
                  <a:rPr lang="id-ID" sz="1600" dirty="0">
                    <a:solidFill>
                      <a:schemeClr val="bg1"/>
                    </a:solidFill>
                  </a:rPr>
                  <a:t> to our training.</a:t>
                </a:r>
              </a:p>
            </p:txBody>
          </p:sp>
        </p:grpSp>
        <p:pic>
          <p:nvPicPr>
            <p:cNvPr id="86" name="Picture 85" descr="Share ICON.psd"/>
            <p:cNvPicPr>
              <a:picLocks noChangeAspect="1"/>
            </p:cNvPicPr>
            <p:nvPr/>
          </p:nvPicPr>
          <p:blipFill>
            <a:blip r:embed="rId5"/>
            <a:srcRect b="20800"/>
            <a:stretch>
              <a:fillRect/>
            </a:stretch>
          </p:blipFill>
          <p:spPr>
            <a:xfrm>
              <a:off x="6413500" y="4419600"/>
              <a:ext cx="1587500" cy="1257300"/>
            </a:xfrm>
            <a:prstGeom prst="rect">
              <a:avLst/>
            </a:prstGeom>
          </p:spPr>
        </p:pic>
      </p:grpSp>
      <p:grpSp>
        <p:nvGrpSpPr>
          <p:cNvPr id="134" name="Group 133"/>
          <p:cNvGrpSpPr/>
          <p:nvPr/>
        </p:nvGrpSpPr>
        <p:grpSpPr>
          <a:xfrm>
            <a:off x="5975259" y="0"/>
            <a:ext cx="2205479" cy="2297271"/>
            <a:chOff x="5975259" y="0"/>
            <a:chExt cx="2205479" cy="2297271"/>
          </a:xfrm>
        </p:grpSpPr>
        <p:sp>
          <p:nvSpPr>
            <p:cNvPr id="98" name="Rectangle 97"/>
            <p:cNvSpPr/>
            <p:nvPr/>
          </p:nvSpPr>
          <p:spPr>
            <a:xfrm>
              <a:off x="6114203" y="0"/>
              <a:ext cx="2046093" cy="2297271"/>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dirty="0">
                <a:solidFill>
                  <a:schemeClr val="bg1"/>
                </a:solidFill>
              </a:endParaRPr>
            </a:p>
          </p:txBody>
        </p:sp>
        <p:grpSp>
          <p:nvGrpSpPr>
            <p:cNvPr id="5" name="Group 4"/>
            <p:cNvGrpSpPr/>
            <p:nvPr/>
          </p:nvGrpSpPr>
          <p:grpSpPr>
            <a:xfrm>
              <a:off x="5975259" y="1014082"/>
              <a:ext cx="2167379" cy="646331"/>
              <a:chOff x="5975259" y="1014082"/>
              <a:chExt cx="2167379" cy="646331"/>
            </a:xfrm>
          </p:grpSpPr>
          <p:sp>
            <p:nvSpPr>
              <p:cNvPr id="61" name="TextBox 60"/>
              <p:cNvSpPr txBox="1"/>
              <p:nvPr/>
            </p:nvSpPr>
            <p:spPr>
              <a:xfrm>
                <a:off x="6211615" y="1014082"/>
                <a:ext cx="1821683" cy="461665"/>
              </a:xfrm>
              <a:prstGeom prst="rect">
                <a:avLst/>
              </a:prstGeom>
              <a:noFill/>
            </p:spPr>
            <p:txBody>
              <a:bodyPr wrap="none" rtlCol="0">
                <a:spAutoFit/>
              </a:bodyPr>
              <a:lstStyle/>
              <a:p>
                <a:pPr algn="ctr"/>
                <a:r>
                  <a:rPr lang="id-ID" sz="2400" cap="all" dirty="0">
                    <a:solidFill>
                      <a:schemeClr val="bg1"/>
                    </a:solidFill>
                    <a:latin typeface="+mj-lt"/>
                  </a:rPr>
                  <a:t>Questions</a:t>
                </a:r>
              </a:p>
            </p:txBody>
          </p:sp>
          <p:sp>
            <p:nvSpPr>
              <p:cNvPr id="62" name="Rectangle 61"/>
              <p:cNvSpPr/>
              <p:nvPr/>
            </p:nvSpPr>
            <p:spPr>
              <a:xfrm>
                <a:off x="5975259" y="1383414"/>
                <a:ext cx="2167379" cy="276999"/>
              </a:xfrm>
              <a:prstGeom prst="rect">
                <a:avLst/>
              </a:prstGeom>
            </p:spPr>
            <p:txBody>
              <a:bodyPr wrap="square">
                <a:spAutoFit/>
              </a:bodyPr>
              <a:lstStyle/>
              <a:p>
                <a:pPr algn="ctr"/>
                <a:endParaRPr lang="id-ID" sz="1200" dirty="0">
                  <a:solidFill>
                    <a:schemeClr val="bg1"/>
                  </a:solidFill>
                </a:endParaRPr>
              </a:p>
            </p:txBody>
          </p:sp>
        </p:grpSp>
        <p:pic>
          <p:nvPicPr>
            <p:cNvPr id="68" name="Picture 67" descr="Hand-icon.png"/>
            <p:cNvPicPr>
              <a:picLocks noChangeAspect="1"/>
            </p:cNvPicPr>
            <p:nvPr/>
          </p:nvPicPr>
          <p:blipFill>
            <a:blip r:embed="rId6"/>
            <a:stretch>
              <a:fillRect/>
            </a:stretch>
          </p:blipFill>
          <p:spPr>
            <a:xfrm>
              <a:off x="6769100" y="203200"/>
              <a:ext cx="673100" cy="673100"/>
            </a:xfrm>
            <a:prstGeom prst="rect">
              <a:avLst/>
            </a:prstGeom>
          </p:spPr>
        </p:pic>
        <p:sp>
          <p:nvSpPr>
            <p:cNvPr id="66" name="Rectangle 65"/>
            <p:cNvSpPr/>
            <p:nvPr/>
          </p:nvSpPr>
          <p:spPr>
            <a:xfrm>
              <a:off x="6013359" y="1444797"/>
              <a:ext cx="2167379" cy="584776"/>
            </a:xfrm>
            <a:prstGeom prst="rect">
              <a:avLst/>
            </a:prstGeom>
          </p:spPr>
          <p:txBody>
            <a:bodyPr wrap="square">
              <a:spAutoFit/>
            </a:bodyPr>
            <a:lstStyle/>
            <a:p>
              <a:pPr algn="ctr"/>
              <a:r>
                <a:rPr lang="id-ID" sz="1600" dirty="0">
                  <a:solidFill>
                    <a:schemeClr val="bg1"/>
                  </a:solidFill>
                </a:rPr>
                <a:t>It is ok to ask if you don’t understand. </a:t>
              </a:r>
            </a:p>
          </p:txBody>
        </p:sp>
      </p:grpSp>
      <p:grpSp>
        <p:nvGrpSpPr>
          <p:cNvPr id="149" name="Group 148"/>
          <p:cNvGrpSpPr/>
          <p:nvPr/>
        </p:nvGrpSpPr>
        <p:grpSpPr>
          <a:xfrm>
            <a:off x="9923021" y="-114300"/>
            <a:ext cx="2268979" cy="2400300"/>
            <a:chOff x="9923021" y="-114300"/>
            <a:chExt cx="2268979" cy="2400300"/>
          </a:xfrm>
        </p:grpSpPr>
        <p:sp>
          <p:nvSpPr>
            <p:cNvPr id="69" name="Rectangle 68"/>
            <p:cNvSpPr/>
            <p:nvPr/>
          </p:nvSpPr>
          <p:spPr>
            <a:xfrm>
              <a:off x="10172700" y="0"/>
              <a:ext cx="2019300" cy="228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dirty="0">
                <a:solidFill>
                  <a:schemeClr val="accent3"/>
                </a:solidFill>
              </a:endParaRPr>
            </a:p>
          </p:txBody>
        </p:sp>
        <p:pic>
          <p:nvPicPr>
            <p:cNvPr id="73" name="Picture 72" descr="HousekeepingICON.psd"/>
            <p:cNvPicPr>
              <a:picLocks noChangeAspect="1"/>
            </p:cNvPicPr>
            <p:nvPr/>
          </p:nvPicPr>
          <p:blipFill>
            <a:blip r:embed="rId7"/>
            <a:stretch>
              <a:fillRect/>
            </a:stretch>
          </p:blipFill>
          <p:spPr>
            <a:xfrm>
              <a:off x="10731500" y="-114300"/>
              <a:ext cx="1079500" cy="1079500"/>
            </a:xfrm>
            <a:prstGeom prst="rect">
              <a:avLst/>
            </a:prstGeom>
          </p:spPr>
        </p:pic>
        <p:grpSp>
          <p:nvGrpSpPr>
            <p:cNvPr id="78" name="Group 77"/>
            <p:cNvGrpSpPr/>
            <p:nvPr/>
          </p:nvGrpSpPr>
          <p:grpSpPr>
            <a:xfrm>
              <a:off x="9923021" y="1001382"/>
              <a:ext cx="2167379" cy="830997"/>
              <a:chOff x="5975259" y="1014082"/>
              <a:chExt cx="2167379" cy="830997"/>
            </a:xfrm>
          </p:grpSpPr>
          <p:sp>
            <p:nvSpPr>
              <p:cNvPr id="79" name="TextBox 78"/>
              <p:cNvSpPr txBox="1"/>
              <p:nvPr/>
            </p:nvSpPr>
            <p:spPr>
              <a:xfrm>
                <a:off x="6476531" y="1014082"/>
                <a:ext cx="1444326" cy="830997"/>
              </a:xfrm>
              <a:prstGeom prst="rect">
                <a:avLst/>
              </a:prstGeom>
              <a:noFill/>
            </p:spPr>
            <p:txBody>
              <a:bodyPr wrap="none" rtlCol="0">
                <a:spAutoFit/>
              </a:bodyPr>
              <a:lstStyle/>
              <a:p>
                <a:pPr algn="ctr"/>
                <a:r>
                  <a:rPr lang="id-ID" sz="2400" cap="all" dirty="0">
                    <a:solidFill>
                      <a:schemeClr val="bg1"/>
                    </a:solidFill>
                    <a:latin typeface="+mj-lt"/>
                  </a:rPr>
                  <a:t>HOUSE-</a:t>
                </a:r>
              </a:p>
              <a:p>
                <a:pPr algn="ctr"/>
                <a:r>
                  <a:rPr lang="id-ID" sz="2400" cap="all" dirty="0">
                    <a:solidFill>
                      <a:schemeClr val="bg1"/>
                    </a:solidFill>
                    <a:latin typeface="+mj-lt"/>
                  </a:rPr>
                  <a:t>KEEPING</a:t>
                </a:r>
              </a:p>
            </p:txBody>
          </p:sp>
          <p:sp>
            <p:nvSpPr>
              <p:cNvPr id="80" name="Rectangle 79"/>
              <p:cNvSpPr/>
              <p:nvPr/>
            </p:nvSpPr>
            <p:spPr>
              <a:xfrm>
                <a:off x="5975259" y="1383414"/>
                <a:ext cx="2167379" cy="276999"/>
              </a:xfrm>
              <a:prstGeom prst="rect">
                <a:avLst/>
              </a:prstGeom>
            </p:spPr>
            <p:txBody>
              <a:bodyPr wrap="square">
                <a:spAutoFit/>
              </a:bodyPr>
              <a:lstStyle/>
              <a:p>
                <a:pPr algn="ctr"/>
                <a:endParaRPr lang="id-ID" sz="1200" dirty="0">
                  <a:solidFill>
                    <a:schemeClr val="bg1"/>
                  </a:solidFill>
                </a:endParaRPr>
              </a:p>
            </p:txBody>
          </p:sp>
        </p:grpSp>
      </p:grpSp>
    </p:spTree>
    <p:extLst>
      <p:ext uri="{BB962C8B-B14F-4D97-AF65-F5344CB8AC3E}">
        <p14:creationId xmlns:p14="http://schemas.microsoft.com/office/powerpoint/2010/main" val="1063972604"/>
      </p:ext>
    </p:extLst>
  </p:cSld>
  <p:clrMapOvr>
    <a:masterClrMapping/>
  </p:clrMapOvr>
  <p:transition spd="slow"/>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66800" y="381000"/>
            <a:ext cx="11125200" cy="707886"/>
          </a:xfrm>
          <a:prstGeom prst="rect">
            <a:avLst/>
          </a:prstGeom>
          <a:noFill/>
        </p:spPr>
        <p:txBody>
          <a:bodyPr wrap="square" rtlCol="0">
            <a:spAutoFit/>
          </a:bodyPr>
          <a:lstStyle/>
          <a:p>
            <a:r>
              <a:rPr lang="en-US" sz="4000" dirty="0">
                <a:solidFill>
                  <a:schemeClr val="tx2"/>
                </a:solidFill>
              </a:rPr>
              <a:t>CROSSBRACES AS PART OF GUARDRAIL</a:t>
            </a:r>
          </a:p>
        </p:txBody>
      </p:sp>
      <p:pic>
        <p:nvPicPr>
          <p:cNvPr id="4" name="Picture 3"/>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543049" y="1689100"/>
            <a:ext cx="9468818" cy="4330700"/>
          </a:xfrm>
          <a:prstGeom prst="rect">
            <a:avLst/>
          </a:prstGeom>
        </p:spPr>
      </p:pic>
      <p:sp>
        <p:nvSpPr>
          <p:cNvPr id="5" name="Rectangle 4"/>
          <p:cNvSpPr/>
          <p:nvPr/>
        </p:nvSpPr>
        <p:spPr>
          <a:xfrm>
            <a:off x="2768600" y="3416300"/>
            <a:ext cx="1612900" cy="914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8166100" y="3568700"/>
            <a:ext cx="1422400" cy="7747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onut 6"/>
          <p:cNvSpPr/>
          <p:nvPr/>
        </p:nvSpPr>
        <p:spPr>
          <a:xfrm>
            <a:off x="8458200" y="2705100"/>
            <a:ext cx="800100" cy="774700"/>
          </a:xfrm>
          <a:prstGeom prst="donut">
            <a:avLst>
              <a:gd name="adj" fmla="val 6425"/>
            </a:avLst>
          </a:prstGeom>
          <a:solidFill>
            <a:srgbClr val="8B082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Donut 7"/>
          <p:cNvSpPr/>
          <p:nvPr/>
        </p:nvSpPr>
        <p:spPr>
          <a:xfrm>
            <a:off x="3238500" y="2184400"/>
            <a:ext cx="800100" cy="787400"/>
          </a:xfrm>
          <a:prstGeom prst="donut">
            <a:avLst>
              <a:gd name="adj" fmla="val 6425"/>
            </a:avLst>
          </a:prstGeom>
          <a:solidFill>
            <a:srgbClr val="8B082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TextBox 8"/>
          <p:cNvSpPr txBox="1"/>
          <p:nvPr/>
        </p:nvSpPr>
        <p:spPr>
          <a:xfrm>
            <a:off x="2667000" y="3289300"/>
            <a:ext cx="2032000" cy="1107996"/>
          </a:xfrm>
          <a:prstGeom prst="rect">
            <a:avLst/>
          </a:prstGeom>
          <a:noFill/>
        </p:spPr>
        <p:txBody>
          <a:bodyPr wrap="square" rtlCol="0">
            <a:spAutoFit/>
          </a:bodyPr>
          <a:lstStyle/>
          <a:p>
            <a:pPr algn="ctr"/>
            <a:r>
              <a:rPr lang="en-US" sz="2200" dirty="0"/>
              <a:t>38in (0.96m)</a:t>
            </a:r>
          </a:p>
          <a:p>
            <a:pPr algn="ctr"/>
            <a:r>
              <a:rPr lang="en-US" sz="2200" dirty="0"/>
              <a:t>to</a:t>
            </a:r>
          </a:p>
          <a:p>
            <a:pPr algn="ctr"/>
            <a:r>
              <a:rPr lang="en-US" sz="2200" dirty="0"/>
              <a:t>48in (1.22m)</a:t>
            </a:r>
          </a:p>
        </p:txBody>
      </p:sp>
      <p:sp>
        <p:nvSpPr>
          <p:cNvPr id="10" name="TextBox 9"/>
          <p:cNvSpPr txBox="1"/>
          <p:nvPr/>
        </p:nvSpPr>
        <p:spPr>
          <a:xfrm>
            <a:off x="7950200" y="3390900"/>
            <a:ext cx="2032000" cy="1061829"/>
          </a:xfrm>
          <a:prstGeom prst="rect">
            <a:avLst/>
          </a:prstGeom>
          <a:noFill/>
        </p:spPr>
        <p:txBody>
          <a:bodyPr wrap="square" rtlCol="0">
            <a:spAutoFit/>
          </a:bodyPr>
          <a:lstStyle/>
          <a:p>
            <a:pPr algn="ctr"/>
            <a:r>
              <a:rPr lang="en-US" sz="2100" dirty="0"/>
              <a:t>20in (0.51m)</a:t>
            </a:r>
          </a:p>
          <a:p>
            <a:pPr algn="ctr"/>
            <a:r>
              <a:rPr lang="en-US" sz="2100" dirty="0"/>
              <a:t>to</a:t>
            </a:r>
          </a:p>
          <a:p>
            <a:pPr algn="ctr"/>
            <a:r>
              <a:rPr lang="en-US" sz="2100" dirty="0"/>
              <a:t>30in (0.76m)</a:t>
            </a:r>
          </a:p>
        </p:txBody>
      </p:sp>
    </p:spTree>
  </p:cSld>
  <p:clrMapOvr>
    <a:masterClrMapping/>
  </p:clrMapOvr>
  <p:transition spd="slow"/>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358950" y="1193800"/>
            <a:ext cx="11579050" cy="4483100"/>
          </a:xfrm>
          <a:prstGeom prst="rect">
            <a:avLst/>
          </a:prstGeom>
        </p:spPr>
      </p:pic>
      <p:sp>
        <p:nvSpPr>
          <p:cNvPr id="3" name="TextBox 2"/>
          <p:cNvSpPr txBox="1"/>
          <p:nvPr/>
        </p:nvSpPr>
        <p:spPr>
          <a:xfrm>
            <a:off x="533400" y="381000"/>
            <a:ext cx="11125200" cy="707886"/>
          </a:xfrm>
          <a:prstGeom prst="rect">
            <a:avLst/>
          </a:prstGeom>
          <a:noFill/>
        </p:spPr>
        <p:txBody>
          <a:bodyPr wrap="square" rtlCol="0">
            <a:spAutoFit/>
          </a:bodyPr>
          <a:lstStyle/>
          <a:p>
            <a:r>
              <a:rPr lang="en-US" sz="4000" dirty="0">
                <a:solidFill>
                  <a:schemeClr val="tx2"/>
                </a:solidFill>
              </a:rPr>
              <a:t>GUARDRAIL PANELS FOR FRAME SCAFFOLDS</a:t>
            </a:r>
          </a:p>
        </p:txBody>
      </p:sp>
      <p:sp>
        <p:nvSpPr>
          <p:cNvPr id="4" name="TextBox 3"/>
          <p:cNvSpPr txBox="1"/>
          <p:nvPr/>
        </p:nvSpPr>
        <p:spPr>
          <a:xfrm>
            <a:off x="546100" y="5829300"/>
            <a:ext cx="5549900" cy="707886"/>
          </a:xfrm>
          <a:prstGeom prst="rect">
            <a:avLst/>
          </a:prstGeom>
          <a:noFill/>
        </p:spPr>
        <p:txBody>
          <a:bodyPr wrap="square" rtlCol="0">
            <a:spAutoFit/>
          </a:bodyPr>
          <a:lstStyle/>
          <a:p>
            <a:r>
              <a:rPr lang="en-US" sz="2000" dirty="0">
                <a:solidFill>
                  <a:srgbClr val="595959"/>
                </a:solidFill>
              </a:rPr>
              <a:t>Panel attaches to frame directly behind </a:t>
            </a:r>
            <a:r>
              <a:rPr lang="en-US" sz="2000" dirty="0" err="1">
                <a:solidFill>
                  <a:srgbClr val="595959"/>
                </a:solidFill>
              </a:rPr>
              <a:t>crossbraces</a:t>
            </a:r>
            <a:r>
              <a:rPr lang="en-US" sz="2000" dirty="0">
                <a:solidFill>
                  <a:srgbClr val="595959"/>
                </a:solidFill>
              </a:rPr>
              <a:t> to guard scaffold run</a:t>
            </a:r>
          </a:p>
        </p:txBody>
      </p:sp>
      <p:sp>
        <p:nvSpPr>
          <p:cNvPr id="5" name="TextBox 4"/>
          <p:cNvSpPr txBox="1"/>
          <p:nvPr/>
        </p:nvSpPr>
        <p:spPr>
          <a:xfrm>
            <a:off x="6591300" y="5854700"/>
            <a:ext cx="5143500" cy="769441"/>
          </a:xfrm>
          <a:prstGeom prst="rect">
            <a:avLst/>
          </a:prstGeom>
          <a:noFill/>
        </p:spPr>
        <p:txBody>
          <a:bodyPr wrap="square" rtlCol="0">
            <a:spAutoFit/>
          </a:bodyPr>
          <a:lstStyle/>
          <a:p>
            <a:r>
              <a:rPr lang="en-US" sz="2200" dirty="0">
                <a:solidFill>
                  <a:srgbClr val="595959"/>
                </a:solidFill>
              </a:rPr>
              <a:t>Panel attaches to frame to guard platform end</a:t>
            </a:r>
          </a:p>
        </p:txBody>
      </p:sp>
    </p:spTree>
  </p:cSld>
  <p:clrMapOvr>
    <a:masterClrMapping/>
  </p:clrMapOvr>
  <p:transition spd="slow"/>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833145" y="1346200"/>
            <a:ext cx="10096816" cy="4775200"/>
          </a:xfrm>
          <a:prstGeom prst="rect">
            <a:avLst/>
          </a:prstGeom>
        </p:spPr>
      </p:pic>
      <p:sp>
        <p:nvSpPr>
          <p:cNvPr id="3" name="TextBox 2"/>
          <p:cNvSpPr txBox="1"/>
          <p:nvPr/>
        </p:nvSpPr>
        <p:spPr>
          <a:xfrm>
            <a:off x="1600200" y="6057900"/>
            <a:ext cx="3810000" cy="400110"/>
          </a:xfrm>
          <a:prstGeom prst="rect">
            <a:avLst/>
          </a:prstGeom>
          <a:noFill/>
        </p:spPr>
        <p:txBody>
          <a:bodyPr wrap="square" rtlCol="0">
            <a:spAutoFit/>
          </a:bodyPr>
          <a:lstStyle/>
          <a:p>
            <a:r>
              <a:rPr lang="en-US" sz="2000" dirty="0">
                <a:solidFill>
                  <a:srgbClr val="595959"/>
                </a:solidFill>
              </a:rPr>
              <a:t>SYSTEMS GATE PANEL</a:t>
            </a:r>
          </a:p>
        </p:txBody>
      </p:sp>
      <p:sp>
        <p:nvSpPr>
          <p:cNvPr id="4" name="TextBox 3"/>
          <p:cNvSpPr txBox="1"/>
          <p:nvPr/>
        </p:nvSpPr>
        <p:spPr>
          <a:xfrm>
            <a:off x="6502400" y="6070600"/>
            <a:ext cx="3810000" cy="415498"/>
          </a:xfrm>
          <a:prstGeom prst="rect">
            <a:avLst/>
          </a:prstGeom>
          <a:noFill/>
        </p:spPr>
        <p:txBody>
          <a:bodyPr wrap="square" rtlCol="0">
            <a:spAutoFit/>
          </a:bodyPr>
          <a:lstStyle/>
          <a:p>
            <a:r>
              <a:rPr lang="en-US" sz="2100" dirty="0">
                <a:solidFill>
                  <a:srgbClr val="595959"/>
                </a:solidFill>
              </a:rPr>
              <a:t>CLAMP-ON GATE PANEL</a:t>
            </a:r>
          </a:p>
        </p:txBody>
      </p:sp>
      <p:sp>
        <p:nvSpPr>
          <p:cNvPr id="5" name="TextBox 4"/>
          <p:cNvSpPr txBox="1"/>
          <p:nvPr/>
        </p:nvSpPr>
        <p:spPr>
          <a:xfrm>
            <a:off x="3289300" y="381000"/>
            <a:ext cx="11125200" cy="769441"/>
          </a:xfrm>
          <a:prstGeom prst="rect">
            <a:avLst/>
          </a:prstGeom>
          <a:noFill/>
        </p:spPr>
        <p:txBody>
          <a:bodyPr wrap="square" rtlCol="0">
            <a:spAutoFit/>
          </a:bodyPr>
          <a:lstStyle/>
          <a:p>
            <a:r>
              <a:rPr lang="en-US" sz="4400" dirty="0">
                <a:solidFill>
                  <a:schemeClr val="tx2"/>
                </a:solidFill>
              </a:rPr>
              <a:t>GATE PANELS</a:t>
            </a:r>
          </a:p>
        </p:txBody>
      </p:sp>
    </p:spTree>
  </p:cSld>
  <p:clrMapOvr>
    <a:masterClrMapping/>
  </p:clrMapOvr>
  <p:transition spd="slow"/>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rcRect l="9739" r="4804"/>
              <a:stretch>
                <a:fillRect/>
              </a:stretch>
            </p:blipFill>
          </mc:Choice>
          <mc:Fallback>
            <p:blipFill>
              <a:blip r:embed="rId4"/>
              <a:srcRect l="9739" r="4804"/>
              <a:stretch>
                <a:fillRect/>
              </a:stretch>
            </p:blipFill>
          </mc:Fallback>
        </mc:AlternateContent>
        <p:spPr>
          <a:xfrm>
            <a:off x="330200" y="419100"/>
            <a:ext cx="7023100" cy="5943600"/>
          </a:xfrm>
          <a:prstGeom prst="rect">
            <a:avLst/>
          </a:prstGeom>
        </p:spPr>
      </p:pic>
      <p:sp>
        <p:nvSpPr>
          <p:cNvPr id="3" name="TextBox 2"/>
          <p:cNvSpPr txBox="1"/>
          <p:nvPr/>
        </p:nvSpPr>
        <p:spPr>
          <a:xfrm>
            <a:off x="7577341" y="1696759"/>
            <a:ext cx="3793827" cy="830997"/>
          </a:xfrm>
          <a:prstGeom prst="rect">
            <a:avLst/>
          </a:prstGeom>
          <a:noFill/>
        </p:spPr>
        <p:txBody>
          <a:bodyPr wrap="none" rtlCol="0">
            <a:spAutoFit/>
          </a:bodyPr>
          <a:lstStyle/>
          <a:p>
            <a:pPr algn="ctr"/>
            <a:r>
              <a:rPr lang="id-ID" sz="4800" cap="all" dirty="0">
                <a:solidFill>
                  <a:srgbClr val="44546A"/>
                </a:solidFill>
                <a:latin typeface="+mj-lt"/>
              </a:rPr>
              <a:t>TOEBOARDS</a:t>
            </a:r>
            <a:endParaRPr lang="en-US" sz="4800" cap="all" dirty="0">
              <a:solidFill>
                <a:srgbClr val="44546A"/>
              </a:solidFill>
              <a:latin typeface="+mj-lt"/>
            </a:endParaRPr>
          </a:p>
        </p:txBody>
      </p:sp>
      <p:sp>
        <p:nvSpPr>
          <p:cNvPr id="4" name="TextBox 3"/>
          <p:cNvSpPr txBox="1"/>
          <p:nvPr/>
        </p:nvSpPr>
        <p:spPr>
          <a:xfrm>
            <a:off x="7607300" y="2590800"/>
            <a:ext cx="4470400" cy="2539157"/>
          </a:xfrm>
          <a:prstGeom prst="rect">
            <a:avLst/>
          </a:prstGeom>
          <a:noFill/>
        </p:spPr>
        <p:txBody>
          <a:bodyPr wrap="square" rtlCol="0">
            <a:spAutoFit/>
          </a:bodyPr>
          <a:lstStyle/>
          <a:p>
            <a:pPr>
              <a:spcAft>
                <a:spcPts val="1800"/>
              </a:spcAft>
              <a:buFont typeface="Arial"/>
              <a:buChar char="•"/>
            </a:pPr>
            <a:r>
              <a:rPr lang="en-US" sz="2400" dirty="0">
                <a:solidFill>
                  <a:srgbClr val="595959"/>
                </a:solidFill>
              </a:rPr>
              <a:t> prevent materials or tools from accidentally being kicked or dropped off the work platform</a:t>
            </a:r>
          </a:p>
          <a:p>
            <a:pPr>
              <a:spcAft>
                <a:spcPts val="600"/>
              </a:spcAft>
              <a:buFont typeface="Arial"/>
              <a:buChar char="•"/>
            </a:pPr>
            <a:r>
              <a:rPr lang="en-US" sz="2400" dirty="0">
                <a:solidFill>
                  <a:srgbClr val="595959"/>
                </a:solidFill>
              </a:rPr>
              <a:t> helps keep workers’ feet from slipping over the edge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p:cNvSpPr txBox="1"/>
          <p:nvPr/>
        </p:nvSpPr>
        <p:spPr>
          <a:xfrm>
            <a:off x="2464273" y="1417488"/>
            <a:ext cx="7263527" cy="461665"/>
          </a:xfrm>
          <a:prstGeom prst="rect">
            <a:avLst/>
          </a:prstGeom>
          <a:noFill/>
        </p:spPr>
        <p:txBody>
          <a:bodyPr wrap="none" rtlCol="0">
            <a:spAutoFit/>
          </a:bodyPr>
          <a:lstStyle/>
          <a:p>
            <a:pPr algn="ctr"/>
            <a:r>
              <a:rPr lang="id-ID" sz="2400" dirty="0">
                <a:solidFill>
                  <a:srgbClr val="595959"/>
                </a:solidFill>
                <a:latin typeface="+mj-lt"/>
              </a:rPr>
              <a:t>Other types of falling object protection include:</a:t>
            </a:r>
            <a:endParaRPr lang="en-US" sz="2400" dirty="0">
              <a:solidFill>
                <a:srgbClr val="595959"/>
              </a:solidFill>
              <a:latin typeface="+mj-lt"/>
            </a:endParaRPr>
          </a:p>
        </p:txBody>
      </p:sp>
      <p:sp>
        <p:nvSpPr>
          <p:cNvPr id="52" name="TextBox 51"/>
          <p:cNvSpPr txBox="1"/>
          <p:nvPr/>
        </p:nvSpPr>
        <p:spPr>
          <a:xfrm>
            <a:off x="1947332" y="680759"/>
            <a:ext cx="9215967" cy="830997"/>
          </a:xfrm>
          <a:prstGeom prst="rect">
            <a:avLst/>
          </a:prstGeom>
          <a:noFill/>
        </p:spPr>
        <p:txBody>
          <a:bodyPr wrap="square" rtlCol="0">
            <a:spAutoFit/>
          </a:bodyPr>
          <a:lstStyle/>
          <a:p>
            <a:pPr algn="ctr"/>
            <a:r>
              <a:rPr lang="id-ID" sz="4800" dirty="0">
                <a:solidFill>
                  <a:schemeClr val="tx2"/>
                </a:solidFill>
                <a:latin typeface="+mj-lt"/>
              </a:rPr>
              <a:t>FALLING OBJECT PROTECTION</a:t>
            </a:r>
            <a:endParaRPr lang="en-US" sz="4800" dirty="0">
              <a:solidFill>
                <a:schemeClr val="tx2"/>
              </a:solidFill>
              <a:latin typeface="+mj-lt"/>
            </a:endParaRPr>
          </a:p>
        </p:txBody>
      </p:sp>
      <p:sp>
        <p:nvSpPr>
          <p:cNvPr id="15" name="Rectangle 14"/>
          <p:cNvSpPr/>
          <p:nvPr/>
        </p:nvSpPr>
        <p:spPr>
          <a:xfrm>
            <a:off x="0" y="4529445"/>
            <a:ext cx="12192000" cy="2328555"/>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Rectangle 16"/>
          <p:cNvSpPr/>
          <p:nvPr/>
        </p:nvSpPr>
        <p:spPr>
          <a:xfrm>
            <a:off x="740228" y="2781637"/>
            <a:ext cx="3334372" cy="621963"/>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23" name="Rectangle 22"/>
          <p:cNvSpPr/>
          <p:nvPr/>
        </p:nvSpPr>
        <p:spPr>
          <a:xfrm>
            <a:off x="752928" y="2433294"/>
            <a:ext cx="3336472" cy="348343"/>
          </a:xfrm>
          <a:prstGeom prst="rect">
            <a:avLst/>
          </a:prstGeom>
          <a:solidFill>
            <a:schemeClr val="accent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24" name="TextBox 23"/>
          <p:cNvSpPr txBox="1"/>
          <p:nvPr/>
        </p:nvSpPr>
        <p:spPr>
          <a:xfrm>
            <a:off x="1541227" y="2364113"/>
            <a:ext cx="2041131" cy="492443"/>
          </a:xfrm>
          <a:prstGeom prst="rect">
            <a:avLst/>
          </a:prstGeom>
          <a:noFill/>
        </p:spPr>
        <p:txBody>
          <a:bodyPr wrap="none" rtlCol="0">
            <a:spAutoFit/>
          </a:bodyPr>
          <a:lstStyle/>
          <a:p>
            <a:pPr algn="ctr"/>
            <a:r>
              <a:rPr lang="id-ID" sz="2600" dirty="0">
                <a:solidFill>
                  <a:schemeClr val="bg1"/>
                </a:solidFill>
              </a:rPr>
              <a:t>SCREENING</a:t>
            </a:r>
          </a:p>
        </p:txBody>
      </p:sp>
      <p:sp>
        <p:nvSpPr>
          <p:cNvPr id="36" name="Rectangle 35"/>
          <p:cNvSpPr/>
          <p:nvPr/>
        </p:nvSpPr>
        <p:spPr>
          <a:xfrm>
            <a:off x="4457700" y="2730500"/>
            <a:ext cx="3252228" cy="69849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42" name="Rectangle 41"/>
          <p:cNvSpPr/>
          <p:nvPr/>
        </p:nvSpPr>
        <p:spPr>
          <a:xfrm>
            <a:off x="4457700" y="2413000"/>
            <a:ext cx="3238500" cy="359833"/>
          </a:xfrm>
          <a:prstGeom prst="rect">
            <a:avLst/>
          </a:prstGeom>
          <a:solidFill>
            <a:schemeClr val="accent2">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43" name="TextBox 42"/>
          <p:cNvSpPr txBox="1"/>
          <p:nvPr/>
        </p:nvSpPr>
        <p:spPr>
          <a:xfrm>
            <a:off x="4927600" y="2349500"/>
            <a:ext cx="2425699" cy="492443"/>
          </a:xfrm>
          <a:prstGeom prst="rect">
            <a:avLst/>
          </a:prstGeom>
          <a:noFill/>
        </p:spPr>
        <p:txBody>
          <a:bodyPr wrap="square" rtlCol="0">
            <a:spAutoFit/>
          </a:bodyPr>
          <a:lstStyle/>
          <a:p>
            <a:pPr algn="ctr"/>
            <a:r>
              <a:rPr lang="id-ID" sz="2600" dirty="0">
                <a:solidFill>
                  <a:schemeClr val="bg1"/>
                </a:solidFill>
              </a:rPr>
              <a:t>NETTING</a:t>
            </a:r>
          </a:p>
        </p:txBody>
      </p:sp>
      <p:sp>
        <p:nvSpPr>
          <p:cNvPr id="68" name="Rectangle 67"/>
          <p:cNvSpPr/>
          <p:nvPr/>
        </p:nvSpPr>
        <p:spPr>
          <a:xfrm>
            <a:off x="8083972" y="2781637"/>
            <a:ext cx="3418885" cy="634663"/>
          </a:xfrm>
          <a:prstGeom prst="rect">
            <a:avLst/>
          </a:pr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74" name="Rectangle 73"/>
          <p:cNvSpPr/>
          <p:nvPr/>
        </p:nvSpPr>
        <p:spPr>
          <a:xfrm>
            <a:off x="8083972" y="2433294"/>
            <a:ext cx="3418885" cy="348343"/>
          </a:xfrm>
          <a:prstGeom prst="rect">
            <a:avLst/>
          </a:prstGeom>
          <a:solidFill>
            <a:schemeClr val="accent3">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75" name="TextBox 74"/>
          <p:cNvSpPr txBox="1"/>
          <p:nvPr/>
        </p:nvSpPr>
        <p:spPr>
          <a:xfrm>
            <a:off x="8209009" y="2414913"/>
            <a:ext cx="3088249" cy="446276"/>
          </a:xfrm>
          <a:prstGeom prst="rect">
            <a:avLst/>
          </a:prstGeom>
          <a:noFill/>
        </p:spPr>
        <p:txBody>
          <a:bodyPr wrap="none" rtlCol="0">
            <a:spAutoFit/>
          </a:bodyPr>
          <a:lstStyle/>
          <a:p>
            <a:pPr algn="ctr"/>
            <a:r>
              <a:rPr lang="id-ID" sz="2300" dirty="0">
                <a:solidFill>
                  <a:schemeClr val="bg1"/>
                </a:solidFill>
              </a:rPr>
              <a:t>CANOPY STRUCTURE</a:t>
            </a:r>
          </a:p>
        </p:txBody>
      </p:sp>
      <p:pic>
        <p:nvPicPr>
          <p:cNvPr id="29" name="Picture 28"/>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736599" y="3397250"/>
            <a:ext cx="3331445" cy="2724150"/>
          </a:xfrm>
          <a:prstGeom prst="rect">
            <a:avLst/>
          </a:prstGeom>
        </p:spPr>
      </p:pic>
      <p:pic>
        <p:nvPicPr>
          <p:cNvPr id="38" name="Picture 37"/>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8089899" y="3333750"/>
            <a:ext cx="3409101" cy="2787650"/>
          </a:xfrm>
          <a:prstGeom prst="rect">
            <a:avLst/>
          </a:prstGeom>
        </p:spPr>
      </p:pic>
      <p:pic>
        <p:nvPicPr>
          <p:cNvPr id="18" name="Picture 17"/>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7"/>
              <a:srcRect l="1351" r="12162"/>
              <a:stretch>
                <a:fillRect/>
              </a:stretch>
            </p:blipFill>
          </mc:Choice>
          <mc:Fallback>
            <p:blipFill>
              <a:blip r:embed="rId8"/>
              <a:srcRect l="1351" r="12162"/>
              <a:stretch>
                <a:fillRect/>
              </a:stretch>
            </p:blipFill>
          </mc:Fallback>
        </mc:AlternateContent>
        <p:spPr>
          <a:xfrm>
            <a:off x="4457700" y="3276600"/>
            <a:ext cx="3251200" cy="2806700"/>
          </a:xfrm>
          <a:prstGeom prst="rect">
            <a:avLst/>
          </a:prstGeom>
        </p:spPr>
      </p:pic>
    </p:spTree>
    <p:extLst>
      <p:ext uri="{BB962C8B-B14F-4D97-AF65-F5344CB8AC3E}">
        <p14:creationId xmlns:p14="http://schemas.microsoft.com/office/powerpoint/2010/main" val="29334384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anim calcmode="lin" valueType="num">
                                      <p:cBhvr>
                                        <p:cTn id="13" dur="500" fill="hold"/>
                                        <p:tgtEl>
                                          <p:spTgt spid="51"/>
                                        </p:tgtEl>
                                        <p:attrNameLst>
                                          <p:attrName>ppt_x</p:attrName>
                                        </p:attrNameLst>
                                      </p:cBhvr>
                                      <p:tavLst>
                                        <p:tav tm="0">
                                          <p:val>
                                            <p:strVal val="#ppt_x"/>
                                          </p:val>
                                        </p:tav>
                                        <p:tav tm="100000">
                                          <p:val>
                                            <p:strVal val="#ppt_x"/>
                                          </p:val>
                                        </p:tav>
                                      </p:tavLst>
                                    </p:anim>
                                    <p:anim calcmode="lin" valueType="num">
                                      <p:cBhvr>
                                        <p:cTn id="14" dur="500" fill="hold"/>
                                        <p:tgtEl>
                                          <p:spTgt spid="51"/>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2" presetClass="entr" presetSubtype="12"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0-#ppt_w/2"/>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12"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0-#ppt_w/2"/>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12"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0-#ppt_w/2"/>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 calcmode="lin" valueType="num">
                                      <p:cBhvr additive="base">
                                        <p:cTn id="33" dur="500" fill="hold"/>
                                        <p:tgtEl>
                                          <p:spTgt spid="36"/>
                                        </p:tgtEl>
                                        <p:attrNameLst>
                                          <p:attrName>ppt_x</p:attrName>
                                        </p:attrNameLst>
                                      </p:cBhvr>
                                      <p:tavLst>
                                        <p:tav tm="0">
                                          <p:val>
                                            <p:strVal val="#ppt_x"/>
                                          </p:val>
                                        </p:tav>
                                        <p:tav tm="100000">
                                          <p:val>
                                            <p:strVal val="#ppt_x"/>
                                          </p:val>
                                        </p:tav>
                                      </p:tavLst>
                                    </p:anim>
                                    <p:anim calcmode="lin" valueType="num">
                                      <p:cBhvr additive="base">
                                        <p:cTn id="34" dur="500" fill="hold"/>
                                        <p:tgtEl>
                                          <p:spTgt spid="3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additive="base">
                                        <p:cTn id="37" dur="500" fill="hold"/>
                                        <p:tgtEl>
                                          <p:spTgt spid="42"/>
                                        </p:tgtEl>
                                        <p:attrNameLst>
                                          <p:attrName>ppt_x</p:attrName>
                                        </p:attrNameLst>
                                      </p:cBhvr>
                                      <p:tavLst>
                                        <p:tav tm="0">
                                          <p:val>
                                            <p:strVal val="#ppt_x"/>
                                          </p:val>
                                        </p:tav>
                                        <p:tav tm="100000">
                                          <p:val>
                                            <p:strVal val="#ppt_x"/>
                                          </p:val>
                                        </p:tav>
                                      </p:tavLst>
                                    </p:anim>
                                    <p:anim calcmode="lin" valueType="num">
                                      <p:cBhvr additive="base">
                                        <p:cTn id="38" dur="500" fill="hold"/>
                                        <p:tgtEl>
                                          <p:spTgt spid="4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 calcmode="lin" valueType="num">
                                      <p:cBhvr additive="base">
                                        <p:cTn id="41" dur="500" fill="hold"/>
                                        <p:tgtEl>
                                          <p:spTgt spid="43"/>
                                        </p:tgtEl>
                                        <p:attrNameLst>
                                          <p:attrName>ppt_x</p:attrName>
                                        </p:attrNameLst>
                                      </p:cBhvr>
                                      <p:tavLst>
                                        <p:tav tm="0">
                                          <p:val>
                                            <p:strVal val="#ppt_x"/>
                                          </p:val>
                                        </p:tav>
                                        <p:tav tm="100000">
                                          <p:val>
                                            <p:strVal val="#ppt_x"/>
                                          </p:val>
                                        </p:tav>
                                      </p:tavLst>
                                    </p:anim>
                                    <p:anim calcmode="lin" valueType="num">
                                      <p:cBhvr additive="base">
                                        <p:cTn id="42" dur="500" fill="hold"/>
                                        <p:tgtEl>
                                          <p:spTgt spid="43"/>
                                        </p:tgtEl>
                                        <p:attrNameLst>
                                          <p:attrName>ppt_y</p:attrName>
                                        </p:attrNameLst>
                                      </p:cBhvr>
                                      <p:tavLst>
                                        <p:tav tm="0">
                                          <p:val>
                                            <p:strVal val="1+#ppt_h/2"/>
                                          </p:val>
                                        </p:tav>
                                        <p:tav tm="100000">
                                          <p:val>
                                            <p:strVal val="#ppt_y"/>
                                          </p:val>
                                        </p:tav>
                                      </p:tavLst>
                                    </p:anim>
                                  </p:childTnLst>
                                </p:cTn>
                              </p:par>
                              <p:par>
                                <p:cTn id="43" presetID="2" presetClass="entr" presetSubtype="6" fill="hold" grpId="0" nodeType="withEffect">
                                  <p:stCondLst>
                                    <p:cond delay="0"/>
                                  </p:stCondLst>
                                  <p:childTnLst>
                                    <p:set>
                                      <p:cBhvr>
                                        <p:cTn id="44" dur="1" fill="hold">
                                          <p:stCondLst>
                                            <p:cond delay="0"/>
                                          </p:stCondLst>
                                        </p:cTn>
                                        <p:tgtEl>
                                          <p:spTgt spid="68"/>
                                        </p:tgtEl>
                                        <p:attrNameLst>
                                          <p:attrName>style.visibility</p:attrName>
                                        </p:attrNameLst>
                                      </p:cBhvr>
                                      <p:to>
                                        <p:strVal val="visible"/>
                                      </p:to>
                                    </p:set>
                                    <p:anim calcmode="lin" valueType="num">
                                      <p:cBhvr additive="base">
                                        <p:cTn id="45" dur="500" fill="hold"/>
                                        <p:tgtEl>
                                          <p:spTgt spid="68"/>
                                        </p:tgtEl>
                                        <p:attrNameLst>
                                          <p:attrName>ppt_x</p:attrName>
                                        </p:attrNameLst>
                                      </p:cBhvr>
                                      <p:tavLst>
                                        <p:tav tm="0">
                                          <p:val>
                                            <p:strVal val="1+#ppt_w/2"/>
                                          </p:val>
                                        </p:tav>
                                        <p:tav tm="100000">
                                          <p:val>
                                            <p:strVal val="#ppt_x"/>
                                          </p:val>
                                        </p:tav>
                                      </p:tavLst>
                                    </p:anim>
                                    <p:anim calcmode="lin" valueType="num">
                                      <p:cBhvr additive="base">
                                        <p:cTn id="46" dur="500" fill="hold"/>
                                        <p:tgtEl>
                                          <p:spTgt spid="68"/>
                                        </p:tgtEl>
                                        <p:attrNameLst>
                                          <p:attrName>ppt_y</p:attrName>
                                        </p:attrNameLst>
                                      </p:cBhvr>
                                      <p:tavLst>
                                        <p:tav tm="0">
                                          <p:val>
                                            <p:strVal val="1+#ppt_h/2"/>
                                          </p:val>
                                        </p:tav>
                                        <p:tav tm="100000">
                                          <p:val>
                                            <p:strVal val="#ppt_y"/>
                                          </p:val>
                                        </p:tav>
                                      </p:tavLst>
                                    </p:anim>
                                  </p:childTnLst>
                                </p:cTn>
                              </p:par>
                              <p:par>
                                <p:cTn id="47" presetID="2" presetClass="entr" presetSubtype="6" fill="hold" grpId="0" nodeType="withEffect">
                                  <p:stCondLst>
                                    <p:cond delay="0"/>
                                  </p:stCondLst>
                                  <p:childTnLst>
                                    <p:set>
                                      <p:cBhvr>
                                        <p:cTn id="48" dur="1" fill="hold">
                                          <p:stCondLst>
                                            <p:cond delay="0"/>
                                          </p:stCondLst>
                                        </p:cTn>
                                        <p:tgtEl>
                                          <p:spTgt spid="74"/>
                                        </p:tgtEl>
                                        <p:attrNameLst>
                                          <p:attrName>style.visibility</p:attrName>
                                        </p:attrNameLst>
                                      </p:cBhvr>
                                      <p:to>
                                        <p:strVal val="visible"/>
                                      </p:to>
                                    </p:set>
                                    <p:anim calcmode="lin" valueType="num">
                                      <p:cBhvr additive="base">
                                        <p:cTn id="49" dur="500" fill="hold"/>
                                        <p:tgtEl>
                                          <p:spTgt spid="74"/>
                                        </p:tgtEl>
                                        <p:attrNameLst>
                                          <p:attrName>ppt_x</p:attrName>
                                        </p:attrNameLst>
                                      </p:cBhvr>
                                      <p:tavLst>
                                        <p:tav tm="0">
                                          <p:val>
                                            <p:strVal val="1+#ppt_w/2"/>
                                          </p:val>
                                        </p:tav>
                                        <p:tav tm="100000">
                                          <p:val>
                                            <p:strVal val="#ppt_x"/>
                                          </p:val>
                                        </p:tav>
                                      </p:tavLst>
                                    </p:anim>
                                    <p:anim calcmode="lin" valueType="num">
                                      <p:cBhvr additive="base">
                                        <p:cTn id="50" dur="500" fill="hold"/>
                                        <p:tgtEl>
                                          <p:spTgt spid="74"/>
                                        </p:tgtEl>
                                        <p:attrNameLst>
                                          <p:attrName>ppt_y</p:attrName>
                                        </p:attrNameLst>
                                      </p:cBhvr>
                                      <p:tavLst>
                                        <p:tav tm="0">
                                          <p:val>
                                            <p:strVal val="1+#ppt_h/2"/>
                                          </p:val>
                                        </p:tav>
                                        <p:tav tm="100000">
                                          <p:val>
                                            <p:strVal val="#ppt_y"/>
                                          </p:val>
                                        </p:tav>
                                      </p:tavLst>
                                    </p:anim>
                                  </p:childTnLst>
                                </p:cTn>
                              </p:par>
                              <p:par>
                                <p:cTn id="51" presetID="2" presetClass="entr" presetSubtype="6" fill="hold" grpId="0" nodeType="withEffect">
                                  <p:stCondLst>
                                    <p:cond delay="0"/>
                                  </p:stCondLst>
                                  <p:childTnLst>
                                    <p:set>
                                      <p:cBhvr>
                                        <p:cTn id="52" dur="1" fill="hold">
                                          <p:stCondLst>
                                            <p:cond delay="0"/>
                                          </p:stCondLst>
                                        </p:cTn>
                                        <p:tgtEl>
                                          <p:spTgt spid="75"/>
                                        </p:tgtEl>
                                        <p:attrNameLst>
                                          <p:attrName>style.visibility</p:attrName>
                                        </p:attrNameLst>
                                      </p:cBhvr>
                                      <p:to>
                                        <p:strVal val="visible"/>
                                      </p:to>
                                    </p:set>
                                    <p:anim calcmode="lin" valueType="num">
                                      <p:cBhvr additive="base">
                                        <p:cTn id="53" dur="500" fill="hold"/>
                                        <p:tgtEl>
                                          <p:spTgt spid="75"/>
                                        </p:tgtEl>
                                        <p:attrNameLst>
                                          <p:attrName>ppt_x</p:attrName>
                                        </p:attrNameLst>
                                      </p:cBhvr>
                                      <p:tavLst>
                                        <p:tav tm="0">
                                          <p:val>
                                            <p:strVal val="1+#ppt_w/2"/>
                                          </p:val>
                                        </p:tav>
                                        <p:tav tm="100000">
                                          <p:val>
                                            <p:strVal val="#ppt_x"/>
                                          </p:val>
                                        </p:tav>
                                      </p:tavLst>
                                    </p:anim>
                                    <p:anim calcmode="lin" valueType="num">
                                      <p:cBhvr additive="base">
                                        <p:cTn id="54"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15" grpId="0" animBg="1"/>
      <p:bldP spid="17" grpId="0" animBg="1"/>
      <p:bldP spid="23" grpId="0" animBg="1"/>
      <p:bldP spid="24" grpId="0"/>
      <p:bldP spid="36" grpId="0" animBg="1"/>
      <p:bldP spid="42" grpId="0" animBg="1"/>
      <p:bldP spid="43" grpId="0"/>
      <p:bldP spid="68" grpId="0" animBg="1"/>
      <p:bldP spid="74" grpId="0" animBg="1"/>
      <p:bldP spid="75"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356937" y="215900"/>
            <a:ext cx="14099674" cy="1346200"/>
          </a:xfrm>
          <a:prstGeom prst="rect">
            <a:avLst/>
          </a:prstGeom>
        </p:spPr>
      </p:pic>
      <p:sp>
        <p:nvSpPr>
          <p:cNvPr id="5" name="TextBox 4"/>
          <p:cNvSpPr txBox="1"/>
          <p:nvPr/>
        </p:nvSpPr>
        <p:spPr>
          <a:xfrm>
            <a:off x="863600" y="2298700"/>
            <a:ext cx="10820400" cy="4170372"/>
          </a:xfrm>
          <a:prstGeom prst="rect">
            <a:avLst/>
          </a:prstGeom>
          <a:noFill/>
        </p:spPr>
        <p:txBody>
          <a:bodyPr wrap="square" rtlCol="0">
            <a:spAutoFit/>
          </a:bodyPr>
          <a:lstStyle/>
          <a:p>
            <a:pPr>
              <a:spcAft>
                <a:spcPts val="600"/>
              </a:spcAft>
            </a:pPr>
            <a:r>
              <a:rPr lang="en-US" sz="2400" dirty="0">
                <a:solidFill>
                  <a:srgbClr val="595959"/>
                </a:solidFill>
              </a:rPr>
              <a:t>Write down the minimum height where </a:t>
            </a:r>
            <a:r>
              <a:rPr lang="en-US" sz="2400" cap="all" dirty="0">
                <a:solidFill>
                  <a:srgbClr val="595959"/>
                </a:solidFill>
              </a:rPr>
              <a:t>GUARDRAIL SYSTEMS </a:t>
            </a:r>
            <a:r>
              <a:rPr lang="en-US" sz="2400" dirty="0">
                <a:solidFill>
                  <a:srgbClr val="595959"/>
                </a:solidFill>
              </a:rPr>
              <a:t>are required according to local</a:t>
            </a:r>
            <a:r>
              <a:rPr lang="en-US" sz="2400" cap="all" dirty="0">
                <a:solidFill>
                  <a:srgbClr val="595959"/>
                </a:solidFill>
              </a:rPr>
              <a:t> regulations </a:t>
            </a:r>
            <a:r>
              <a:rPr lang="en-US" sz="2400" dirty="0">
                <a:solidFill>
                  <a:srgbClr val="595959"/>
                </a:solidFill>
              </a:rPr>
              <a:t>in the space provided on page 74 of your </a:t>
            </a:r>
            <a:r>
              <a:rPr lang="en-US" sz="2400" i="1" dirty="0">
                <a:solidFill>
                  <a:srgbClr val="595959"/>
                </a:solidFill>
              </a:rPr>
              <a:t>Scaffold Fundamentals </a:t>
            </a:r>
            <a:r>
              <a:rPr lang="en-US" sz="2400" dirty="0">
                <a:solidFill>
                  <a:srgbClr val="595959"/>
                </a:solidFill>
              </a:rPr>
              <a:t>Study Guide.</a:t>
            </a:r>
          </a:p>
          <a:p>
            <a:pPr>
              <a:spcAft>
                <a:spcPts val="600"/>
              </a:spcAft>
            </a:pPr>
            <a:endParaRPr lang="en-US" sz="2400" dirty="0">
              <a:solidFill>
                <a:srgbClr val="595959"/>
              </a:solidFill>
            </a:endParaRPr>
          </a:p>
          <a:p>
            <a:pPr>
              <a:spcAft>
                <a:spcPts val="600"/>
              </a:spcAft>
            </a:pPr>
            <a:r>
              <a:rPr lang="en-US" sz="2400" dirty="0">
                <a:solidFill>
                  <a:srgbClr val="595959"/>
                </a:solidFill>
              </a:rPr>
              <a:t>Write down the minimum height of </a:t>
            </a:r>
            <a:r>
              <a:rPr lang="en-US" sz="2400" cap="all" dirty="0">
                <a:solidFill>
                  <a:srgbClr val="595959"/>
                </a:solidFill>
              </a:rPr>
              <a:t>TOEBOARDS</a:t>
            </a:r>
            <a:r>
              <a:rPr lang="en-US" sz="2400" dirty="0">
                <a:solidFill>
                  <a:srgbClr val="595959"/>
                </a:solidFill>
              </a:rPr>
              <a:t> required according to local</a:t>
            </a:r>
            <a:r>
              <a:rPr lang="en-US" sz="2400" cap="all" dirty="0">
                <a:solidFill>
                  <a:srgbClr val="595959"/>
                </a:solidFill>
              </a:rPr>
              <a:t> regulations </a:t>
            </a:r>
            <a:r>
              <a:rPr lang="en-US" sz="2400" dirty="0">
                <a:solidFill>
                  <a:srgbClr val="595959"/>
                </a:solidFill>
              </a:rPr>
              <a:t>in the space provided on page 77 of your </a:t>
            </a:r>
            <a:r>
              <a:rPr lang="en-US" sz="2400" i="1" dirty="0">
                <a:solidFill>
                  <a:srgbClr val="595959"/>
                </a:solidFill>
              </a:rPr>
              <a:t>Scaffold Fundamentals </a:t>
            </a:r>
            <a:r>
              <a:rPr lang="en-US" sz="2400" dirty="0">
                <a:solidFill>
                  <a:srgbClr val="595959"/>
                </a:solidFill>
              </a:rPr>
              <a:t>Study Guide.</a:t>
            </a:r>
          </a:p>
          <a:p>
            <a:pPr>
              <a:spcAft>
                <a:spcPts val="600"/>
              </a:spcAft>
            </a:pPr>
            <a:endParaRPr lang="en-US" sz="2400" dirty="0">
              <a:solidFill>
                <a:srgbClr val="595959"/>
              </a:solidFill>
            </a:endParaRPr>
          </a:p>
          <a:p>
            <a:pPr>
              <a:spcAft>
                <a:spcPts val="600"/>
              </a:spcAft>
            </a:pPr>
            <a:endParaRPr lang="en-US" sz="2400" dirty="0">
              <a:solidFill>
                <a:srgbClr val="595959"/>
              </a:solidFill>
            </a:endParaRPr>
          </a:p>
          <a:p>
            <a:pPr>
              <a:spcAft>
                <a:spcPts val="600"/>
              </a:spcAft>
            </a:pPr>
            <a:endParaRPr lang="en-US" sz="2400" dirty="0">
              <a:solidFill>
                <a:srgbClr val="595959"/>
              </a:solidFill>
            </a:endParaRPr>
          </a:p>
        </p:txBody>
      </p:sp>
    </p:spTree>
  </p:cSld>
  <p:clrMapOvr>
    <a:masterClrMapping/>
  </p:clrMapOvr>
  <p:transition spd="slow"/>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273050" y="222250"/>
            <a:ext cx="2753094" cy="654050"/>
          </a:xfrm>
          <a:prstGeom prst="rect">
            <a:avLst/>
          </a:prstGeom>
        </p:spPr>
      </p:pic>
      <p:sp>
        <p:nvSpPr>
          <p:cNvPr id="4" name="TextBox 3"/>
          <p:cNvSpPr txBox="1"/>
          <p:nvPr/>
        </p:nvSpPr>
        <p:spPr>
          <a:xfrm>
            <a:off x="711200" y="711200"/>
            <a:ext cx="10756900" cy="646331"/>
          </a:xfrm>
          <a:prstGeom prst="rect">
            <a:avLst/>
          </a:prstGeom>
          <a:noFill/>
        </p:spPr>
        <p:txBody>
          <a:bodyPr wrap="square" rtlCol="0">
            <a:spAutoFit/>
          </a:bodyPr>
          <a:lstStyle/>
          <a:p>
            <a:r>
              <a:rPr lang="en-US" dirty="0"/>
              <a:t>_____________ from heights are a concern at many work sites – especially when scaffolds are used. Many__________ in the construction industry are a result of falling from heights….</a:t>
            </a:r>
          </a:p>
        </p:txBody>
      </p:sp>
      <p:sp>
        <p:nvSpPr>
          <p:cNvPr id="5" name="TextBox 4"/>
          <p:cNvSpPr txBox="1"/>
          <p:nvPr/>
        </p:nvSpPr>
        <p:spPr>
          <a:xfrm>
            <a:off x="952500" y="685800"/>
            <a:ext cx="1358900" cy="369332"/>
          </a:xfrm>
          <a:prstGeom prst="rect">
            <a:avLst/>
          </a:prstGeom>
          <a:noFill/>
        </p:spPr>
        <p:txBody>
          <a:bodyPr wrap="square" rtlCol="0">
            <a:spAutoFit/>
          </a:bodyPr>
          <a:lstStyle/>
          <a:p>
            <a:r>
              <a:rPr lang="en-US" dirty="0">
                <a:solidFill>
                  <a:srgbClr val="800000"/>
                </a:solidFill>
              </a:rPr>
              <a:t>FALLS</a:t>
            </a:r>
          </a:p>
        </p:txBody>
      </p:sp>
      <p:sp>
        <p:nvSpPr>
          <p:cNvPr id="6" name="TextBox 5"/>
          <p:cNvSpPr txBox="1"/>
          <p:nvPr/>
        </p:nvSpPr>
        <p:spPr>
          <a:xfrm>
            <a:off x="2146300" y="977900"/>
            <a:ext cx="1358900" cy="369332"/>
          </a:xfrm>
          <a:prstGeom prst="rect">
            <a:avLst/>
          </a:prstGeom>
          <a:noFill/>
        </p:spPr>
        <p:txBody>
          <a:bodyPr wrap="square" rtlCol="0">
            <a:spAutoFit/>
          </a:bodyPr>
          <a:lstStyle/>
          <a:p>
            <a:r>
              <a:rPr lang="en-US" dirty="0">
                <a:solidFill>
                  <a:srgbClr val="800000"/>
                </a:solidFill>
              </a:rPr>
              <a:t>DEATHS</a:t>
            </a:r>
          </a:p>
        </p:txBody>
      </p:sp>
      <p:sp>
        <p:nvSpPr>
          <p:cNvPr id="7" name="TextBox 6"/>
          <p:cNvSpPr txBox="1"/>
          <p:nvPr/>
        </p:nvSpPr>
        <p:spPr>
          <a:xfrm>
            <a:off x="711200" y="1384300"/>
            <a:ext cx="10756900" cy="646331"/>
          </a:xfrm>
          <a:prstGeom prst="rect">
            <a:avLst/>
          </a:prstGeom>
          <a:noFill/>
        </p:spPr>
        <p:txBody>
          <a:bodyPr wrap="square" rtlCol="0">
            <a:spAutoFit/>
          </a:bodyPr>
          <a:lstStyle/>
          <a:p>
            <a:r>
              <a:rPr lang="en-US" dirty="0"/>
              <a:t>Local regulations require guardrail systems to be used when work is being performed on platforms  ________________….</a:t>
            </a:r>
          </a:p>
        </p:txBody>
      </p:sp>
      <p:sp>
        <p:nvSpPr>
          <p:cNvPr id="8" name="TextBox 7"/>
          <p:cNvSpPr txBox="1"/>
          <p:nvPr/>
        </p:nvSpPr>
        <p:spPr>
          <a:xfrm>
            <a:off x="1854200" y="1651000"/>
            <a:ext cx="2120900" cy="369332"/>
          </a:xfrm>
          <a:prstGeom prst="rect">
            <a:avLst/>
          </a:prstGeom>
          <a:noFill/>
        </p:spPr>
        <p:txBody>
          <a:bodyPr wrap="square" rtlCol="0">
            <a:spAutoFit/>
          </a:bodyPr>
          <a:lstStyle/>
          <a:p>
            <a:r>
              <a:rPr lang="en-US" i="1" dirty="0">
                <a:solidFill>
                  <a:srgbClr val="800000"/>
                </a:solidFill>
              </a:rPr>
              <a:t>(SPECIFY HEIGHT)</a:t>
            </a:r>
          </a:p>
        </p:txBody>
      </p:sp>
      <p:sp>
        <p:nvSpPr>
          <p:cNvPr id="9" name="TextBox 8"/>
          <p:cNvSpPr txBox="1"/>
          <p:nvPr/>
        </p:nvSpPr>
        <p:spPr>
          <a:xfrm>
            <a:off x="698500" y="2006600"/>
            <a:ext cx="10756900" cy="369332"/>
          </a:xfrm>
          <a:prstGeom prst="rect">
            <a:avLst/>
          </a:prstGeom>
          <a:noFill/>
        </p:spPr>
        <p:txBody>
          <a:bodyPr wrap="square" rtlCol="0">
            <a:spAutoFit/>
          </a:bodyPr>
          <a:lstStyle/>
          <a:p>
            <a:r>
              <a:rPr lang="en-US" dirty="0"/>
              <a:t>A guardrail is a vertical barrier consisting of </a:t>
            </a:r>
            <a:r>
              <a:rPr lang="en-US" dirty="0" err="1"/>
              <a:t>toprails</a:t>
            </a:r>
            <a:r>
              <a:rPr lang="en-US" dirty="0"/>
              <a:t>, ________________….</a:t>
            </a:r>
          </a:p>
        </p:txBody>
      </p:sp>
      <p:sp>
        <p:nvSpPr>
          <p:cNvPr id="10" name="TextBox 9"/>
          <p:cNvSpPr txBox="1"/>
          <p:nvPr/>
        </p:nvSpPr>
        <p:spPr>
          <a:xfrm>
            <a:off x="6692900" y="1981200"/>
            <a:ext cx="1358900" cy="369332"/>
          </a:xfrm>
          <a:prstGeom prst="rect">
            <a:avLst/>
          </a:prstGeom>
          <a:noFill/>
        </p:spPr>
        <p:txBody>
          <a:bodyPr wrap="square" rtlCol="0">
            <a:spAutoFit/>
          </a:bodyPr>
          <a:lstStyle/>
          <a:p>
            <a:r>
              <a:rPr lang="en-US" dirty="0">
                <a:solidFill>
                  <a:srgbClr val="800000"/>
                </a:solidFill>
              </a:rPr>
              <a:t>MIDRAILS</a:t>
            </a:r>
          </a:p>
        </p:txBody>
      </p:sp>
      <p:sp>
        <p:nvSpPr>
          <p:cNvPr id="12" name="TextBox 11"/>
          <p:cNvSpPr txBox="1"/>
          <p:nvPr/>
        </p:nvSpPr>
        <p:spPr>
          <a:xfrm>
            <a:off x="685800" y="2362200"/>
            <a:ext cx="10756900" cy="369332"/>
          </a:xfrm>
          <a:prstGeom prst="rect">
            <a:avLst/>
          </a:prstGeom>
          <a:noFill/>
        </p:spPr>
        <p:txBody>
          <a:bodyPr wrap="square" rtlCol="0">
            <a:spAutoFit/>
          </a:bodyPr>
          <a:lstStyle/>
          <a:p>
            <a:r>
              <a:rPr lang="en-US" dirty="0"/>
              <a:t>A standard </a:t>
            </a:r>
            <a:r>
              <a:rPr lang="en-US" dirty="0" err="1"/>
              <a:t>toprail</a:t>
            </a:r>
            <a:r>
              <a:rPr lang="en-US" dirty="0"/>
              <a:t> has a vertical height of, ________________….</a:t>
            </a:r>
          </a:p>
        </p:txBody>
      </p:sp>
      <p:sp>
        <p:nvSpPr>
          <p:cNvPr id="13" name="TextBox 12"/>
          <p:cNvSpPr txBox="1"/>
          <p:nvPr/>
        </p:nvSpPr>
        <p:spPr>
          <a:xfrm>
            <a:off x="5359400" y="2349500"/>
            <a:ext cx="2120900" cy="369332"/>
          </a:xfrm>
          <a:prstGeom prst="rect">
            <a:avLst/>
          </a:prstGeom>
          <a:noFill/>
        </p:spPr>
        <p:txBody>
          <a:bodyPr wrap="square" rtlCol="0">
            <a:spAutoFit/>
          </a:bodyPr>
          <a:lstStyle/>
          <a:p>
            <a:r>
              <a:rPr lang="en-US" i="1" dirty="0">
                <a:solidFill>
                  <a:srgbClr val="800000"/>
                </a:solidFill>
              </a:rPr>
              <a:t>(SPECIFY HEIGHT)</a:t>
            </a:r>
          </a:p>
        </p:txBody>
      </p:sp>
      <p:sp>
        <p:nvSpPr>
          <p:cNvPr id="14" name="TextBox 13"/>
          <p:cNvSpPr txBox="1"/>
          <p:nvPr/>
        </p:nvSpPr>
        <p:spPr>
          <a:xfrm>
            <a:off x="711200" y="2705100"/>
            <a:ext cx="10756900" cy="369332"/>
          </a:xfrm>
          <a:prstGeom prst="rect">
            <a:avLst/>
          </a:prstGeom>
          <a:noFill/>
        </p:spPr>
        <p:txBody>
          <a:bodyPr wrap="square" rtlCol="0">
            <a:spAutoFit/>
          </a:bodyPr>
          <a:lstStyle/>
          <a:p>
            <a:r>
              <a:rPr lang="en-US" dirty="0"/>
              <a:t>There must be an intermediate railing approximately, ________________….</a:t>
            </a:r>
          </a:p>
        </p:txBody>
      </p:sp>
      <p:sp>
        <p:nvSpPr>
          <p:cNvPr id="15" name="TextBox 14"/>
          <p:cNvSpPr txBox="1"/>
          <p:nvPr/>
        </p:nvSpPr>
        <p:spPr>
          <a:xfrm>
            <a:off x="6908800" y="2679700"/>
            <a:ext cx="1358900" cy="369332"/>
          </a:xfrm>
          <a:prstGeom prst="rect">
            <a:avLst/>
          </a:prstGeom>
          <a:noFill/>
        </p:spPr>
        <p:txBody>
          <a:bodyPr wrap="square" rtlCol="0">
            <a:spAutoFit/>
          </a:bodyPr>
          <a:lstStyle/>
          <a:p>
            <a:r>
              <a:rPr lang="en-US" dirty="0">
                <a:solidFill>
                  <a:srgbClr val="800000"/>
                </a:solidFill>
              </a:rPr>
              <a:t>HALFWAY</a:t>
            </a:r>
          </a:p>
        </p:txBody>
      </p:sp>
      <p:sp>
        <p:nvSpPr>
          <p:cNvPr id="16" name="TextBox 15"/>
          <p:cNvSpPr txBox="1"/>
          <p:nvPr/>
        </p:nvSpPr>
        <p:spPr>
          <a:xfrm>
            <a:off x="723900" y="3060700"/>
            <a:ext cx="10756900" cy="369332"/>
          </a:xfrm>
          <a:prstGeom prst="rect">
            <a:avLst/>
          </a:prstGeom>
          <a:noFill/>
        </p:spPr>
        <p:txBody>
          <a:bodyPr wrap="square" rtlCol="0">
            <a:spAutoFit/>
          </a:bodyPr>
          <a:lstStyle/>
          <a:p>
            <a:r>
              <a:rPr lang="en-US" dirty="0"/>
              <a:t>When an external ladder or stair system is installed, a ________________________….</a:t>
            </a:r>
          </a:p>
        </p:txBody>
      </p:sp>
      <p:sp>
        <p:nvSpPr>
          <p:cNvPr id="17" name="TextBox 16"/>
          <p:cNvSpPr txBox="1"/>
          <p:nvPr/>
        </p:nvSpPr>
        <p:spPr>
          <a:xfrm>
            <a:off x="6731000" y="3035300"/>
            <a:ext cx="2870200" cy="369332"/>
          </a:xfrm>
          <a:prstGeom prst="rect">
            <a:avLst/>
          </a:prstGeom>
          <a:noFill/>
        </p:spPr>
        <p:txBody>
          <a:bodyPr wrap="square" rtlCol="0">
            <a:spAutoFit/>
          </a:bodyPr>
          <a:lstStyle/>
          <a:p>
            <a:r>
              <a:rPr lang="en-US" dirty="0">
                <a:solidFill>
                  <a:srgbClr val="800000"/>
                </a:solidFill>
              </a:rPr>
              <a:t>GUARDRAIL GATE</a:t>
            </a:r>
          </a:p>
        </p:txBody>
      </p:sp>
      <p:sp>
        <p:nvSpPr>
          <p:cNvPr id="18" name="TextBox 17"/>
          <p:cNvSpPr txBox="1"/>
          <p:nvPr/>
        </p:nvSpPr>
        <p:spPr>
          <a:xfrm>
            <a:off x="749300" y="3390900"/>
            <a:ext cx="10756900" cy="369332"/>
          </a:xfrm>
          <a:prstGeom prst="rect">
            <a:avLst/>
          </a:prstGeom>
          <a:noFill/>
        </p:spPr>
        <p:txBody>
          <a:bodyPr wrap="square" rtlCol="0">
            <a:spAutoFit/>
          </a:bodyPr>
          <a:lstStyle/>
          <a:p>
            <a:r>
              <a:rPr lang="en-US" dirty="0"/>
              <a:t>It is important that this is always opening, ______….</a:t>
            </a:r>
          </a:p>
        </p:txBody>
      </p:sp>
      <p:sp>
        <p:nvSpPr>
          <p:cNvPr id="19" name="TextBox 18"/>
          <p:cNvSpPr txBox="1"/>
          <p:nvPr/>
        </p:nvSpPr>
        <p:spPr>
          <a:xfrm>
            <a:off x="5346700" y="3365500"/>
            <a:ext cx="2870200" cy="369332"/>
          </a:xfrm>
          <a:prstGeom prst="rect">
            <a:avLst/>
          </a:prstGeom>
          <a:noFill/>
        </p:spPr>
        <p:txBody>
          <a:bodyPr wrap="square" rtlCol="0">
            <a:spAutoFit/>
          </a:bodyPr>
          <a:lstStyle/>
          <a:p>
            <a:r>
              <a:rPr lang="en-US" dirty="0">
                <a:solidFill>
                  <a:srgbClr val="800000"/>
                </a:solidFill>
              </a:rPr>
              <a:t>INTO</a:t>
            </a:r>
          </a:p>
        </p:txBody>
      </p:sp>
      <p:sp>
        <p:nvSpPr>
          <p:cNvPr id="20" name="TextBox 19"/>
          <p:cNvSpPr txBox="1"/>
          <p:nvPr/>
        </p:nvSpPr>
        <p:spPr>
          <a:xfrm>
            <a:off x="711200" y="3746500"/>
            <a:ext cx="10756900" cy="646331"/>
          </a:xfrm>
          <a:prstGeom prst="rect">
            <a:avLst/>
          </a:prstGeom>
          <a:noFill/>
        </p:spPr>
        <p:txBody>
          <a:bodyPr wrap="square" rtlCol="0">
            <a:spAutoFit/>
          </a:bodyPr>
          <a:lstStyle/>
          <a:p>
            <a:r>
              <a:rPr lang="en-US" dirty="0"/>
              <a:t>Guardrails are required on all, _____________ and ________ of scaffold platforms unless</a:t>
            </a:r>
          </a:p>
          <a:p>
            <a:r>
              <a:rPr lang="en-US" dirty="0"/>
              <a:t>___________________________________________________________________________________</a:t>
            </a:r>
          </a:p>
        </p:txBody>
      </p:sp>
      <p:sp>
        <p:nvSpPr>
          <p:cNvPr id="21" name="TextBox 20"/>
          <p:cNvSpPr txBox="1"/>
          <p:nvPr/>
        </p:nvSpPr>
        <p:spPr>
          <a:xfrm>
            <a:off x="4203700" y="3733800"/>
            <a:ext cx="2870200" cy="369332"/>
          </a:xfrm>
          <a:prstGeom prst="rect">
            <a:avLst/>
          </a:prstGeom>
          <a:noFill/>
        </p:spPr>
        <p:txBody>
          <a:bodyPr wrap="square" rtlCol="0">
            <a:spAutoFit/>
          </a:bodyPr>
          <a:lstStyle/>
          <a:p>
            <a:r>
              <a:rPr lang="en-US" dirty="0">
                <a:solidFill>
                  <a:srgbClr val="800000"/>
                </a:solidFill>
              </a:rPr>
              <a:t>OPEN SIDES</a:t>
            </a:r>
          </a:p>
        </p:txBody>
      </p:sp>
      <p:sp>
        <p:nvSpPr>
          <p:cNvPr id="22" name="TextBox 21"/>
          <p:cNvSpPr txBox="1"/>
          <p:nvPr/>
        </p:nvSpPr>
        <p:spPr>
          <a:xfrm>
            <a:off x="6324600" y="3733800"/>
            <a:ext cx="2870200" cy="369332"/>
          </a:xfrm>
          <a:prstGeom prst="rect">
            <a:avLst/>
          </a:prstGeom>
          <a:noFill/>
        </p:spPr>
        <p:txBody>
          <a:bodyPr wrap="square" rtlCol="0">
            <a:spAutoFit/>
          </a:bodyPr>
          <a:lstStyle/>
          <a:p>
            <a:r>
              <a:rPr lang="en-US" dirty="0">
                <a:solidFill>
                  <a:srgbClr val="800000"/>
                </a:solidFill>
              </a:rPr>
              <a:t>ENDS</a:t>
            </a:r>
          </a:p>
        </p:txBody>
      </p:sp>
      <p:sp>
        <p:nvSpPr>
          <p:cNvPr id="23" name="TextBox 22"/>
          <p:cNvSpPr txBox="1"/>
          <p:nvPr/>
        </p:nvSpPr>
        <p:spPr>
          <a:xfrm>
            <a:off x="850900" y="4013200"/>
            <a:ext cx="6959600" cy="369332"/>
          </a:xfrm>
          <a:prstGeom prst="rect">
            <a:avLst/>
          </a:prstGeom>
          <a:noFill/>
        </p:spPr>
        <p:txBody>
          <a:bodyPr wrap="square" rtlCol="0">
            <a:spAutoFit/>
          </a:bodyPr>
          <a:lstStyle/>
          <a:p>
            <a:r>
              <a:rPr lang="en-US" dirty="0">
                <a:solidFill>
                  <a:srgbClr val="800000"/>
                </a:solidFill>
              </a:rPr>
              <a:t>AN ALTERNATE FORM OF FALL PROTECTION IS USED</a:t>
            </a:r>
          </a:p>
        </p:txBody>
      </p:sp>
      <p:sp>
        <p:nvSpPr>
          <p:cNvPr id="24" name="TextBox 23"/>
          <p:cNvSpPr txBox="1"/>
          <p:nvPr/>
        </p:nvSpPr>
        <p:spPr>
          <a:xfrm>
            <a:off x="825500" y="4432300"/>
            <a:ext cx="10756900" cy="369332"/>
          </a:xfrm>
          <a:prstGeom prst="rect">
            <a:avLst/>
          </a:prstGeom>
          <a:noFill/>
        </p:spPr>
        <p:txBody>
          <a:bodyPr wrap="square" rtlCol="0">
            <a:spAutoFit/>
          </a:bodyPr>
          <a:lstStyle/>
          <a:p>
            <a:r>
              <a:rPr lang="en-US" dirty="0"/>
              <a:t>___________________ also can be hazards….</a:t>
            </a:r>
          </a:p>
        </p:txBody>
      </p:sp>
      <p:sp>
        <p:nvSpPr>
          <p:cNvPr id="25" name="TextBox 24"/>
          <p:cNvSpPr txBox="1"/>
          <p:nvPr/>
        </p:nvSpPr>
        <p:spPr>
          <a:xfrm>
            <a:off x="787400" y="4787900"/>
            <a:ext cx="10756900" cy="369332"/>
          </a:xfrm>
          <a:prstGeom prst="rect">
            <a:avLst/>
          </a:prstGeom>
          <a:noFill/>
        </p:spPr>
        <p:txBody>
          <a:bodyPr wrap="square" rtlCol="0">
            <a:spAutoFit/>
          </a:bodyPr>
          <a:lstStyle/>
          <a:p>
            <a:r>
              <a:rPr lang="en-US" dirty="0"/>
              <a:t>A _________________ is a barrier placed to prevent the fall of materials to a lower level or….</a:t>
            </a:r>
          </a:p>
        </p:txBody>
      </p:sp>
      <p:sp>
        <p:nvSpPr>
          <p:cNvPr id="26" name="TextBox 25"/>
          <p:cNvSpPr txBox="1"/>
          <p:nvPr/>
        </p:nvSpPr>
        <p:spPr>
          <a:xfrm>
            <a:off x="812800" y="5156200"/>
            <a:ext cx="11442700" cy="646331"/>
          </a:xfrm>
          <a:prstGeom prst="rect">
            <a:avLst/>
          </a:prstGeom>
          <a:noFill/>
        </p:spPr>
        <p:txBody>
          <a:bodyPr wrap="square" rtlCol="0">
            <a:spAutoFit/>
          </a:bodyPr>
          <a:lstStyle/>
          <a:p>
            <a:r>
              <a:rPr lang="en-US" dirty="0"/>
              <a:t>These should be at least_____________ high above the platform. It has to be securely ___________ in place and with not more than ________________ clearance above the platform.</a:t>
            </a:r>
          </a:p>
        </p:txBody>
      </p:sp>
      <p:sp>
        <p:nvSpPr>
          <p:cNvPr id="27" name="TextBox 26"/>
          <p:cNvSpPr txBox="1"/>
          <p:nvPr/>
        </p:nvSpPr>
        <p:spPr>
          <a:xfrm>
            <a:off x="850900" y="4368800"/>
            <a:ext cx="2870200" cy="369332"/>
          </a:xfrm>
          <a:prstGeom prst="rect">
            <a:avLst/>
          </a:prstGeom>
          <a:noFill/>
        </p:spPr>
        <p:txBody>
          <a:bodyPr wrap="square" rtlCol="0">
            <a:spAutoFit/>
          </a:bodyPr>
          <a:lstStyle/>
          <a:p>
            <a:r>
              <a:rPr lang="en-US" dirty="0">
                <a:solidFill>
                  <a:srgbClr val="800000"/>
                </a:solidFill>
              </a:rPr>
              <a:t>FALLING OBJECTS</a:t>
            </a:r>
          </a:p>
        </p:txBody>
      </p:sp>
      <p:sp>
        <p:nvSpPr>
          <p:cNvPr id="28" name="TextBox 27"/>
          <p:cNvSpPr txBox="1"/>
          <p:nvPr/>
        </p:nvSpPr>
        <p:spPr>
          <a:xfrm>
            <a:off x="1206500" y="4775200"/>
            <a:ext cx="1638300" cy="369332"/>
          </a:xfrm>
          <a:prstGeom prst="rect">
            <a:avLst/>
          </a:prstGeom>
          <a:noFill/>
        </p:spPr>
        <p:txBody>
          <a:bodyPr wrap="square" rtlCol="0">
            <a:spAutoFit/>
          </a:bodyPr>
          <a:lstStyle/>
          <a:p>
            <a:r>
              <a:rPr lang="en-US" dirty="0">
                <a:solidFill>
                  <a:srgbClr val="800000"/>
                </a:solidFill>
              </a:rPr>
              <a:t>TOEBOARD</a:t>
            </a:r>
          </a:p>
        </p:txBody>
      </p:sp>
      <p:sp>
        <p:nvSpPr>
          <p:cNvPr id="29" name="TextBox 28"/>
          <p:cNvSpPr txBox="1"/>
          <p:nvPr/>
        </p:nvSpPr>
        <p:spPr>
          <a:xfrm>
            <a:off x="3619500" y="5118100"/>
            <a:ext cx="1638300" cy="369332"/>
          </a:xfrm>
          <a:prstGeom prst="rect">
            <a:avLst/>
          </a:prstGeom>
          <a:noFill/>
        </p:spPr>
        <p:txBody>
          <a:bodyPr wrap="square" rtlCol="0">
            <a:spAutoFit/>
          </a:bodyPr>
          <a:lstStyle/>
          <a:p>
            <a:r>
              <a:rPr lang="en-US" dirty="0">
                <a:solidFill>
                  <a:srgbClr val="800000"/>
                </a:solidFill>
              </a:rPr>
              <a:t>3½” (89mm)</a:t>
            </a:r>
          </a:p>
        </p:txBody>
      </p:sp>
      <p:sp>
        <p:nvSpPr>
          <p:cNvPr id="30" name="TextBox 29"/>
          <p:cNvSpPr txBox="1"/>
          <p:nvPr/>
        </p:nvSpPr>
        <p:spPr>
          <a:xfrm>
            <a:off x="10261600" y="5143500"/>
            <a:ext cx="1638300" cy="369332"/>
          </a:xfrm>
          <a:prstGeom prst="rect">
            <a:avLst/>
          </a:prstGeom>
          <a:noFill/>
        </p:spPr>
        <p:txBody>
          <a:bodyPr wrap="square" rtlCol="0">
            <a:spAutoFit/>
          </a:bodyPr>
          <a:lstStyle/>
          <a:p>
            <a:r>
              <a:rPr lang="en-US" dirty="0">
                <a:solidFill>
                  <a:srgbClr val="800000"/>
                </a:solidFill>
              </a:rPr>
              <a:t>FASTENED</a:t>
            </a:r>
          </a:p>
        </p:txBody>
      </p:sp>
      <p:sp>
        <p:nvSpPr>
          <p:cNvPr id="31" name="TextBox 30"/>
          <p:cNvSpPr txBox="1"/>
          <p:nvPr/>
        </p:nvSpPr>
        <p:spPr>
          <a:xfrm>
            <a:off x="4305300" y="5397500"/>
            <a:ext cx="1638300" cy="369332"/>
          </a:xfrm>
          <a:prstGeom prst="rect">
            <a:avLst/>
          </a:prstGeom>
          <a:noFill/>
        </p:spPr>
        <p:txBody>
          <a:bodyPr wrap="square" rtlCol="0">
            <a:spAutoFit/>
          </a:bodyPr>
          <a:lstStyle/>
          <a:p>
            <a:r>
              <a:rPr lang="en-US" dirty="0">
                <a:solidFill>
                  <a:srgbClr val="800000"/>
                </a:solidFill>
              </a:rPr>
              <a:t>1/4in (6mm)</a:t>
            </a:r>
          </a:p>
        </p:txBody>
      </p:sp>
      <p:sp>
        <p:nvSpPr>
          <p:cNvPr id="32" name="TextBox 31"/>
          <p:cNvSpPr txBox="1"/>
          <p:nvPr/>
        </p:nvSpPr>
        <p:spPr>
          <a:xfrm>
            <a:off x="812800" y="5854700"/>
            <a:ext cx="10756900" cy="646331"/>
          </a:xfrm>
          <a:prstGeom prst="rect">
            <a:avLst/>
          </a:prstGeom>
          <a:noFill/>
        </p:spPr>
        <p:txBody>
          <a:bodyPr wrap="square" rtlCol="0">
            <a:spAutoFit/>
          </a:bodyPr>
          <a:lstStyle/>
          <a:p>
            <a:r>
              <a:rPr lang="en-US" dirty="0"/>
              <a:t>_____________ should be installed from the </a:t>
            </a:r>
            <a:r>
              <a:rPr lang="en-US" dirty="0" err="1"/>
              <a:t>toprail</a:t>
            </a:r>
            <a:r>
              <a:rPr lang="en-US" dirty="0"/>
              <a:t> to either the </a:t>
            </a:r>
            <a:r>
              <a:rPr lang="en-US" dirty="0" err="1"/>
              <a:t>toeboard</a:t>
            </a:r>
            <a:r>
              <a:rPr lang="en-US" dirty="0"/>
              <a:t> ….make sure that the openings in the material you choose are ______________ enough….</a:t>
            </a:r>
          </a:p>
        </p:txBody>
      </p:sp>
      <p:sp>
        <p:nvSpPr>
          <p:cNvPr id="33" name="TextBox 32"/>
          <p:cNvSpPr txBox="1"/>
          <p:nvPr/>
        </p:nvSpPr>
        <p:spPr>
          <a:xfrm>
            <a:off x="863600" y="5816600"/>
            <a:ext cx="1638300" cy="369332"/>
          </a:xfrm>
          <a:prstGeom prst="rect">
            <a:avLst/>
          </a:prstGeom>
          <a:noFill/>
        </p:spPr>
        <p:txBody>
          <a:bodyPr wrap="square" rtlCol="0">
            <a:spAutoFit/>
          </a:bodyPr>
          <a:lstStyle/>
          <a:p>
            <a:r>
              <a:rPr lang="en-US" dirty="0">
                <a:solidFill>
                  <a:srgbClr val="800000"/>
                </a:solidFill>
              </a:rPr>
              <a:t>SCREENING</a:t>
            </a:r>
          </a:p>
        </p:txBody>
      </p:sp>
      <p:sp>
        <p:nvSpPr>
          <p:cNvPr id="34" name="TextBox 33"/>
          <p:cNvSpPr txBox="1"/>
          <p:nvPr/>
        </p:nvSpPr>
        <p:spPr>
          <a:xfrm>
            <a:off x="5562600" y="6108700"/>
            <a:ext cx="1638300" cy="369332"/>
          </a:xfrm>
          <a:prstGeom prst="rect">
            <a:avLst/>
          </a:prstGeom>
          <a:noFill/>
        </p:spPr>
        <p:txBody>
          <a:bodyPr wrap="square" rtlCol="0">
            <a:spAutoFit/>
          </a:bodyPr>
          <a:lstStyle/>
          <a:p>
            <a:r>
              <a:rPr lang="en-US" dirty="0">
                <a:solidFill>
                  <a:srgbClr val="800000"/>
                </a:solidFill>
              </a:rPr>
              <a:t>SMALL</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1"/>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32"/>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33"/>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792882" y="287059"/>
            <a:ext cx="3475531" cy="830997"/>
          </a:xfrm>
          <a:prstGeom prst="rect">
            <a:avLst/>
          </a:prstGeom>
          <a:noFill/>
        </p:spPr>
        <p:txBody>
          <a:bodyPr wrap="none" rtlCol="0">
            <a:spAutoFit/>
          </a:bodyPr>
          <a:lstStyle/>
          <a:p>
            <a:pPr algn="ctr"/>
            <a:r>
              <a:rPr lang="id-ID" sz="4800" cap="all" dirty="0">
                <a:solidFill>
                  <a:schemeClr val="tx2"/>
                </a:solidFill>
                <a:latin typeface="+mj-lt"/>
              </a:rPr>
              <a:t>Key Points </a:t>
            </a:r>
            <a:endParaRPr lang="en-US" sz="4800" cap="all" dirty="0">
              <a:solidFill>
                <a:schemeClr val="tx2"/>
              </a:solidFill>
              <a:latin typeface="+mj-lt"/>
            </a:endParaRPr>
          </a:p>
        </p:txBody>
      </p:sp>
      <p:sp>
        <p:nvSpPr>
          <p:cNvPr id="14" name="Rounded Rectangle 13"/>
          <p:cNvSpPr/>
          <p:nvPr/>
        </p:nvSpPr>
        <p:spPr>
          <a:xfrm>
            <a:off x="279400" y="266700"/>
            <a:ext cx="1371600" cy="1333500"/>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6"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12" name="TextBox 11"/>
          <p:cNvSpPr txBox="1"/>
          <p:nvPr/>
        </p:nvSpPr>
        <p:spPr>
          <a:xfrm>
            <a:off x="1968500" y="1346200"/>
            <a:ext cx="9525000" cy="4401204"/>
          </a:xfrm>
          <a:prstGeom prst="rect">
            <a:avLst/>
          </a:prstGeom>
          <a:noFill/>
        </p:spPr>
        <p:txBody>
          <a:bodyPr wrap="square" rtlCol="0">
            <a:spAutoFit/>
          </a:bodyPr>
          <a:lstStyle/>
          <a:p>
            <a:pPr>
              <a:spcAft>
                <a:spcPts val="1200"/>
              </a:spcAft>
              <a:buFont typeface="Arial"/>
              <a:buChar char="•"/>
            </a:pPr>
            <a:r>
              <a:rPr lang="en-US" sz="2400" dirty="0">
                <a:solidFill>
                  <a:srgbClr val="595959"/>
                </a:solidFill>
              </a:rPr>
              <a:t> Workers on scaffolds are exposed to possible falls.</a:t>
            </a:r>
          </a:p>
          <a:p>
            <a:pPr>
              <a:spcAft>
                <a:spcPts val="1200"/>
              </a:spcAft>
              <a:buFont typeface="Arial"/>
              <a:buChar char="•"/>
            </a:pPr>
            <a:r>
              <a:rPr lang="en-US" sz="2400" dirty="0">
                <a:solidFill>
                  <a:srgbClr val="595959"/>
                </a:solidFill>
              </a:rPr>
              <a:t> Guardrail System is a FALL PROTECTION method.</a:t>
            </a:r>
          </a:p>
          <a:p>
            <a:pPr>
              <a:spcAft>
                <a:spcPts val="1200"/>
              </a:spcAft>
              <a:buFont typeface="Arial"/>
              <a:buChar char="•"/>
            </a:pPr>
            <a:r>
              <a:rPr lang="en-US" sz="2400" dirty="0">
                <a:solidFill>
                  <a:srgbClr val="595959"/>
                </a:solidFill>
              </a:rPr>
              <a:t> Guardrail is a barrier consisting of </a:t>
            </a:r>
            <a:r>
              <a:rPr lang="en-US" sz="2400" cap="all" dirty="0" err="1">
                <a:solidFill>
                  <a:srgbClr val="595959"/>
                </a:solidFill>
              </a:rPr>
              <a:t>toprails</a:t>
            </a:r>
            <a:r>
              <a:rPr lang="en-US" sz="2400" dirty="0">
                <a:solidFill>
                  <a:srgbClr val="595959"/>
                </a:solidFill>
              </a:rPr>
              <a:t>, </a:t>
            </a:r>
            <a:r>
              <a:rPr lang="en-US" sz="2400" cap="all" dirty="0" err="1">
                <a:solidFill>
                  <a:srgbClr val="595959"/>
                </a:solidFill>
              </a:rPr>
              <a:t>midrails</a:t>
            </a:r>
            <a:r>
              <a:rPr lang="en-US" sz="2400" dirty="0">
                <a:solidFill>
                  <a:srgbClr val="595959"/>
                </a:solidFill>
              </a:rPr>
              <a:t> and </a:t>
            </a:r>
            <a:r>
              <a:rPr lang="en-US" sz="2400" cap="all" dirty="0">
                <a:solidFill>
                  <a:srgbClr val="595959"/>
                </a:solidFill>
              </a:rPr>
              <a:t>posts</a:t>
            </a:r>
            <a:r>
              <a:rPr lang="en-US" sz="2400" dirty="0">
                <a:solidFill>
                  <a:srgbClr val="595959"/>
                </a:solidFill>
              </a:rPr>
              <a:t> to prevent workers from falling. </a:t>
            </a:r>
          </a:p>
          <a:p>
            <a:pPr>
              <a:spcAft>
                <a:spcPts val="1200"/>
              </a:spcAft>
              <a:buFont typeface="Arial"/>
              <a:buChar char="•"/>
            </a:pPr>
            <a:r>
              <a:rPr lang="en-US" sz="2400" cap="all" dirty="0">
                <a:solidFill>
                  <a:srgbClr val="595959"/>
                </a:solidFill>
              </a:rPr>
              <a:t> </a:t>
            </a:r>
            <a:r>
              <a:rPr lang="en-US" sz="2400" cap="all" dirty="0" err="1">
                <a:solidFill>
                  <a:srgbClr val="595959"/>
                </a:solidFill>
              </a:rPr>
              <a:t>toeboardS</a:t>
            </a:r>
            <a:r>
              <a:rPr lang="en-US" sz="2400" dirty="0">
                <a:solidFill>
                  <a:srgbClr val="595959"/>
                </a:solidFill>
              </a:rPr>
              <a:t> prevent objects from falling off the platform and workers from slipping over the edge. </a:t>
            </a:r>
          </a:p>
          <a:p>
            <a:pPr>
              <a:spcAft>
                <a:spcPts val="1200"/>
              </a:spcAft>
              <a:buFont typeface="Arial"/>
              <a:buChar char="•"/>
            </a:pPr>
            <a:r>
              <a:rPr lang="en-US" sz="2400" dirty="0">
                <a:solidFill>
                  <a:srgbClr val="595959"/>
                </a:solidFill>
              </a:rPr>
              <a:t> Guardrail systems are required on all platform levels above 10ft (3m). Guardrails must </a:t>
            </a:r>
            <a:r>
              <a:rPr lang="en-US" sz="2400">
                <a:solidFill>
                  <a:srgbClr val="595959"/>
                </a:solidFill>
              </a:rPr>
              <a:t>be used </a:t>
            </a:r>
            <a:r>
              <a:rPr lang="en-US" sz="2400" dirty="0">
                <a:solidFill>
                  <a:srgbClr val="595959"/>
                </a:solidFill>
              </a:rPr>
              <a:t>on </a:t>
            </a:r>
            <a:r>
              <a:rPr lang="en-US" sz="2400" cap="all" dirty="0">
                <a:solidFill>
                  <a:srgbClr val="595959"/>
                </a:solidFill>
              </a:rPr>
              <a:t>all open sides and ends </a:t>
            </a:r>
            <a:r>
              <a:rPr lang="en-US" sz="2400" dirty="0">
                <a:solidFill>
                  <a:srgbClr val="595959"/>
                </a:solidFill>
              </a:rPr>
              <a:t>of all working platforms unless an alternate fall prevention system is used. </a:t>
            </a:r>
          </a:p>
        </p:txBody>
      </p:sp>
      <p:pic>
        <p:nvPicPr>
          <p:cNvPr id="15" name="Picture 14"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8" name="Straight Connector 17"/>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52947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792882" y="287059"/>
            <a:ext cx="3475531" cy="830997"/>
          </a:xfrm>
          <a:prstGeom prst="rect">
            <a:avLst/>
          </a:prstGeom>
          <a:noFill/>
        </p:spPr>
        <p:txBody>
          <a:bodyPr wrap="none" rtlCol="0">
            <a:spAutoFit/>
          </a:bodyPr>
          <a:lstStyle/>
          <a:p>
            <a:pPr algn="ctr"/>
            <a:r>
              <a:rPr lang="id-ID" sz="4800" cap="all" dirty="0">
                <a:solidFill>
                  <a:schemeClr val="tx2"/>
                </a:solidFill>
                <a:latin typeface="+mj-lt"/>
              </a:rPr>
              <a:t>Key Points </a:t>
            </a:r>
            <a:endParaRPr lang="en-US" sz="4800" cap="all" dirty="0">
              <a:solidFill>
                <a:schemeClr val="tx2"/>
              </a:solidFill>
              <a:latin typeface="+mj-lt"/>
            </a:endParaRPr>
          </a:p>
        </p:txBody>
      </p:sp>
      <p:sp>
        <p:nvSpPr>
          <p:cNvPr id="14" name="Rounded Rectangle 13"/>
          <p:cNvSpPr/>
          <p:nvPr/>
        </p:nvSpPr>
        <p:spPr>
          <a:xfrm>
            <a:off x="279400" y="266700"/>
            <a:ext cx="1371600" cy="1333500"/>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6"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18" name="TextBox 17"/>
          <p:cNvSpPr txBox="1"/>
          <p:nvPr/>
        </p:nvSpPr>
        <p:spPr>
          <a:xfrm>
            <a:off x="1943100" y="1333500"/>
            <a:ext cx="9182100" cy="4308872"/>
          </a:xfrm>
          <a:prstGeom prst="rect">
            <a:avLst/>
          </a:prstGeom>
          <a:noFill/>
        </p:spPr>
        <p:txBody>
          <a:bodyPr wrap="square" rtlCol="0">
            <a:spAutoFit/>
          </a:bodyPr>
          <a:lstStyle/>
          <a:p>
            <a:pPr>
              <a:spcAft>
                <a:spcPts val="1200"/>
              </a:spcAft>
              <a:buFont typeface="Arial"/>
              <a:buChar char="•"/>
            </a:pPr>
            <a:r>
              <a:rPr lang="en-US" sz="2400" dirty="0">
                <a:solidFill>
                  <a:srgbClr val="595959"/>
                </a:solidFill>
              </a:rPr>
              <a:t> When installing guardrail systems include </a:t>
            </a:r>
            <a:r>
              <a:rPr lang="en-US" sz="2400" cap="all" dirty="0">
                <a:solidFill>
                  <a:srgbClr val="595959"/>
                </a:solidFill>
              </a:rPr>
              <a:t>safe movement from the access area</a:t>
            </a:r>
            <a:r>
              <a:rPr lang="en-US" sz="2400" dirty="0">
                <a:solidFill>
                  <a:srgbClr val="595959"/>
                </a:solidFill>
              </a:rPr>
              <a:t> onto or off the platform</a:t>
            </a:r>
          </a:p>
          <a:p>
            <a:pPr>
              <a:spcAft>
                <a:spcPts val="1200"/>
              </a:spcAft>
              <a:buFont typeface="Arial"/>
              <a:buChar char="•"/>
            </a:pPr>
            <a:r>
              <a:rPr lang="en-US" sz="2400" dirty="0">
                <a:solidFill>
                  <a:srgbClr val="595959"/>
                </a:solidFill>
              </a:rPr>
              <a:t> Make sure </a:t>
            </a:r>
            <a:r>
              <a:rPr lang="en-US" sz="2400" cap="all" dirty="0">
                <a:solidFill>
                  <a:srgbClr val="595959"/>
                </a:solidFill>
              </a:rPr>
              <a:t>swing gates </a:t>
            </a:r>
            <a:r>
              <a:rPr lang="en-US" sz="2400" dirty="0">
                <a:solidFill>
                  <a:srgbClr val="595959"/>
                </a:solidFill>
              </a:rPr>
              <a:t>always swing </a:t>
            </a:r>
            <a:r>
              <a:rPr lang="en-US" sz="2400" cap="all" dirty="0">
                <a:solidFill>
                  <a:srgbClr val="595959"/>
                </a:solidFill>
              </a:rPr>
              <a:t>INTO the platform</a:t>
            </a:r>
            <a:endParaRPr lang="en-US" sz="2400" dirty="0">
              <a:solidFill>
                <a:srgbClr val="595959"/>
              </a:solidFill>
            </a:endParaRPr>
          </a:p>
          <a:p>
            <a:pPr>
              <a:spcAft>
                <a:spcPts val="1200"/>
              </a:spcAft>
              <a:buFont typeface="Arial"/>
              <a:buChar char="•"/>
            </a:pPr>
            <a:r>
              <a:rPr lang="en-US" sz="2400" dirty="0">
                <a:solidFill>
                  <a:srgbClr val="595959"/>
                </a:solidFill>
              </a:rPr>
              <a:t> </a:t>
            </a:r>
            <a:r>
              <a:rPr lang="en-US" sz="2400" cap="all" dirty="0" err="1">
                <a:solidFill>
                  <a:srgbClr val="595959"/>
                </a:solidFill>
              </a:rPr>
              <a:t>toeboards</a:t>
            </a:r>
            <a:r>
              <a:rPr lang="en-US" sz="2400" dirty="0">
                <a:solidFill>
                  <a:srgbClr val="595959"/>
                </a:solidFill>
              </a:rPr>
              <a:t> must be at least 3½in (89mm) high above the platform and provide more than 1/4 in. (6 mm) clearance to the platform</a:t>
            </a:r>
          </a:p>
          <a:p>
            <a:pPr>
              <a:spcAft>
                <a:spcPts val="1200"/>
              </a:spcAft>
              <a:buFont typeface="Arial"/>
              <a:buChar char="•"/>
            </a:pPr>
            <a:r>
              <a:rPr lang="en-US" sz="2400" cap="all" dirty="0">
                <a:solidFill>
                  <a:srgbClr val="595959"/>
                </a:solidFill>
              </a:rPr>
              <a:t> DEBRIS NETS, screening</a:t>
            </a:r>
            <a:r>
              <a:rPr lang="en-US" sz="2400" b="1" i="1" dirty="0">
                <a:solidFill>
                  <a:srgbClr val="595959"/>
                </a:solidFill>
              </a:rPr>
              <a:t> </a:t>
            </a:r>
            <a:r>
              <a:rPr lang="en-US" sz="2400" dirty="0">
                <a:solidFill>
                  <a:srgbClr val="595959"/>
                </a:solidFill>
              </a:rPr>
              <a:t>or</a:t>
            </a:r>
            <a:r>
              <a:rPr lang="en-US" sz="2400" b="1" i="1" dirty="0">
                <a:solidFill>
                  <a:srgbClr val="595959"/>
                </a:solidFill>
              </a:rPr>
              <a:t> </a:t>
            </a:r>
            <a:r>
              <a:rPr lang="en-US" sz="2400" dirty="0">
                <a:solidFill>
                  <a:srgbClr val="595959"/>
                </a:solidFill>
              </a:rPr>
              <a:t>CANOPY STRUCTURES can also  be used for </a:t>
            </a:r>
            <a:r>
              <a:rPr lang="en-US" sz="2400" cap="all" dirty="0">
                <a:solidFill>
                  <a:srgbClr val="595959"/>
                </a:solidFill>
              </a:rPr>
              <a:t>falling object </a:t>
            </a:r>
            <a:r>
              <a:rPr lang="en-US" sz="2400" cap="all" dirty="0" err="1">
                <a:solidFill>
                  <a:srgbClr val="595959"/>
                </a:solidFill>
              </a:rPr>
              <a:t>protectioN</a:t>
            </a:r>
            <a:r>
              <a:rPr lang="en-US" sz="2400" cap="all" dirty="0">
                <a:solidFill>
                  <a:srgbClr val="595959"/>
                </a:solidFill>
              </a:rPr>
              <a:t> (</a:t>
            </a:r>
            <a:r>
              <a:rPr lang="en-US" sz="2400" dirty="0">
                <a:solidFill>
                  <a:srgbClr val="595959"/>
                </a:solidFill>
              </a:rPr>
              <a:t>you could also put up a barricade around the area below the scaffold).</a:t>
            </a:r>
            <a:endParaRPr lang="en-US" sz="2400" cap="all" dirty="0">
              <a:solidFill>
                <a:srgbClr val="595959"/>
              </a:solidFill>
            </a:endParaRPr>
          </a:p>
          <a:p>
            <a:endParaRPr lang="en-US" dirty="0"/>
          </a:p>
        </p:txBody>
      </p:sp>
      <p:pic>
        <p:nvPicPr>
          <p:cNvPr id="15" name="Picture 14"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9" name="Straight Connector 18"/>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52947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2700" y="0"/>
            <a:ext cx="12192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3" name="Straight Connector 42"/>
          <p:cNvCxnSpPr/>
          <p:nvPr/>
        </p:nvCxnSpPr>
        <p:spPr>
          <a:xfrm>
            <a:off x="6123595" y="4752582"/>
            <a:ext cx="5092262"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121585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4276040" y="2547659"/>
            <a:ext cx="3639939" cy="830997"/>
          </a:xfrm>
          <a:prstGeom prst="rect">
            <a:avLst/>
          </a:prstGeom>
          <a:noFill/>
        </p:spPr>
        <p:txBody>
          <a:bodyPr wrap="none" rtlCol="0">
            <a:spAutoFit/>
          </a:bodyPr>
          <a:lstStyle/>
          <a:p>
            <a:pPr algn="ctr"/>
            <a:r>
              <a:rPr lang="id-ID" sz="4800" cap="all" dirty="0">
                <a:solidFill>
                  <a:schemeClr val="bg1"/>
                </a:solidFill>
              </a:rPr>
              <a:t>Ties &amp; Guys</a:t>
            </a:r>
          </a:p>
        </p:txBody>
      </p:sp>
      <p:sp>
        <p:nvSpPr>
          <p:cNvPr id="47" name="Rectangle 46"/>
          <p:cNvSpPr/>
          <p:nvPr/>
        </p:nvSpPr>
        <p:spPr>
          <a:xfrm>
            <a:off x="1727200" y="3367029"/>
            <a:ext cx="8896222" cy="430887"/>
          </a:xfrm>
          <a:prstGeom prst="rect">
            <a:avLst/>
          </a:prstGeom>
          <a:noFill/>
        </p:spPr>
        <p:txBody>
          <a:bodyPr wrap="square">
            <a:spAutoFit/>
          </a:bodyPr>
          <a:lstStyle/>
          <a:p>
            <a:pPr algn="ctr"/>
            <a:r>
              <a:rPr lang="id-ID" sz="2200" cap="all" dirty="0">
                <a:solidFill>
                  <a:srgbClr val="93F300"/>
                </a:solidFill>
                <a:latin typeface="Source Sans Pro Light" panose="020B0403030403020204" pitchFamily="34" charset="0"/>
              </a:rPr>
              <a:t>Stabilizing scaffolds using ties OR guys</a:t>
            </a:r>
          </a:p>
        </p:txBody>
      </p:sp>
      <p:cxnSp>
        <p:nvCxnSpPr>
          <p:cNvPr id="48" name="Straight Connector 47"/>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12699" y="6004978"/>
            <a:ext cx="10149419" cy="863322"/>
            <a:chOff x="12701" y="6004978"/>
            <a:chExt cx="10149419" cy="863322"/>
          </a:xfrm>
        </p:grpSpPr>
        <p:sp>
          <p:nvSpPr>
            <p:cNvPr id="25" name="Rectangle 24"/>
            <p:cNvSpPr/>
            <p:nvPr/>
          </p:nvSpPr>
          <p:spPr>
            <a:xfrm rot="16200000">
              <a:off x="599299" y="5418380"/>
              <a:ext cx="858803" cy="203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6" name="Rectangle 25"/>
            <p:cNvSpPr/>
            <p:nvPr/>
          </p:nvSpPr>
          <p:spPr>
            <a:xfrm rot="16200000">
              <a:off x="2618604" y="5420498"/>
              <a:ext cx="858792" cy="20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7" name="Rectangle 26"/>
            <p:cNvSpPr/>
            <p:nvPr/>
          </p:nvSpPr>
          <p:spPr>
            <a:xfrm rot="16200000">
              <a:off x="4648484" y="5418382"/>
              <a:ext cx="858798" cy="203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8" name="Rectangle 27"/>
            <p:cNvSpPr/>
            <p:nvPr/>
          </p:nvSpPr>
          <p:spPr>
            <a:xfrm rot="16200000">
              <a:off x="6682601" y="5422899"/>
              <a:ext cx="858801" cy="203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3" name="Rectangle 22"/>
            <p:cNvSpPr/>
            <p:nvPr/>
          </p:nvSpPr>
          <p:spPr>
            <a:xfrm rot="16200000">
              <a:off x="8716719" y="5422900"/>
              <a:ext cx="858801" cy="203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17" name="Group 16"/>
          <p:cNvGrpSpPr/>
          <p:nvPr/>
        </p:nvGrpSpPr>
        <p:grpSpPr>
          <a:xfrm>
            <a:off x="10134600" y="5191123"/>
            <a:ext cx="2032000" cy="1773200"/>
            <a:chOff x="10160000" y="5191123"/>
            <a:chExt cx="2032000" cy="1773200"/>
          </a:xfrm>
        </p:grpSpPr>
        <p:sp>
          <p:nvSpPr>
            <p:cNvPr id="29" name="Rectangle 28"/>
            <p:cNvSpPr/>
            <p:nvPr/>
          </p:nvSpPr>
          <p:spPr>
            <a:xfrm rot="16200000">
              <a:off x="10289400" y="5061723"/>
              <a:ext cx="1773200" cy="2032000"/>
            </a:xfrm>
            <a:prstGeom prst="rect">
              <a:avLst/>
            </a:prstGeom>
            <a:solidFill>
              <a:srgbClr val="ADC6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TextBox 13"/>
            <p:cNvSpPr txBox="1"/>
            <p:nvPr/>
          </p:nvSpPr>
          <p:spPr>
            <a:xfrm>
              <a:off x="10871200" y="5600700"/>
              <a:ext cx="965200" cy="830997"/>
            </a:xfrm>
            <a:prstGeom prst="rect">
              <a:avLst/>
            </a:prstGeom>
            <a:noFill/>
          </p:spPr>
          <p:txBody>
            <a:bodyPr wrap="square" rtlCol="0">
              <a:spAutoFit/>
            </a:bodyPr>
            <a:lstStyle/>
            <a:p>
              <a:r>
                <a:rPr lang="en-US" sz="4800" dirty="0">
                  <a:solidFill>
                    <a:schemeClr val="bg1"/>
                  </a:solidFill>
                </a:rPr>
                <a:t>6</a:t>
              </a:r>
            </a:p>
          </p:txBody>
        </p:sp>
      </p:grpSp>
    </p:spTree>
    <p:extLst>
      <p:ext uri="{BB962C8B-B14F-4D97-AF65-F5344CB8AC3E}">
        <p14:creationId xmlns:p14="http://schemas.microsoft.com/office/powerpoint/2010/main" val="408428245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00"/>
                                        <p:tgtEl>
                                          <p:spTgt spid="4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right)">
                                      <p:cBhvr>
                                        <p:cTn id="11" dur="500"/>
                                        <p:tgtEl>
                                          <p:spTgt spid="4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wipe(down)">
                                      <p:cBhvr>
                                        <p:cTn id="15" dur="500"/>
                                        <p:tgtEl>
                                          <p:spTgt spid="49"/>
                                        </p:tgtEl>
                                      </p:cBhvr>
                                    </p:animEffect>
                                  </p:childTnLst>
                                </p:cTn>
                              </p:par>
                            </p:childTnLst>
                          </p:cTn>
                        </p:par>
                        <p:par>
                          <p:cTn id="16" fill="hold">
                            <p:stCondLst>
                              <p:cond delay="1500"/>
                            </p:stCondLst>
                            <p:childTnLst>
                              <p:par>
                                <p:cTn id="17" presetID="16" presetClass="entr" presetSubtype="37" fill="hold" nodeType="after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barn(outVertical)">
                                      <p:cBhvr>
                                        <p:cTn id="19" dur="500"/>
                                        <p:tgtEl>
                                          <p:spTgt spid="48"/>
                                        </p:tgtEl>
                                      </p:cBhvr>
                                    </p:animEffect>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1000"/>
                                        <p:tgtEl>
                                          <p:spTgt spid="46"/>
                                        </p:tgtEl>
                                      </p:cBhvr>
                                    </p:animEffect>
                                    <p:anim calcmode="lin" valueType="num">
                                      <p:cBhvr>
                                        <p:cTn id="24" dur="1000" fill="hold"/>
                                        <p:tgtEl>
                                          <p:spTgt spid="46"/>
                                        </p:tgtEl>
                                        <p:attrNameLst>
                                          <p:attrName>ppt_x</p:attrName>
                                        </p:attrNameLst>
                                      </p:cBhvr>
                                      <p:tavLst>
                                        <p:tav tm="0">
                                          <p:val>
                                            <p:strVal val="#ppt_x"/>
                                          </p:val>
                                        </p:tav>
                                        <p:tav tm="100000">
                                          <p:val>
                                            <p:strVal val="#ppt_x"/>
                                          </p:val>
                                        </p:tav>
                                      </p:tavLst>
                                    </p:anim>
                                    <p:anim calcmode="lin" valueType="num">
                                      <p:cBhvr>
                                        <p:cTn id="2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grpId="0" nodeType="click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barn(outVertical)">
                                      <p:cBhvr>
                                        <p:cTn id="3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Lst>
  </p:timing>
</p:sld>
</file>

<file path=ppt/theme/theme1.xml><?xml version="1.0" encoding="utf-8"?>
<a:theme xmlns:a="http://schemas.openxmlformats.org/drawingml/2006/main" name="Office Theme">
  <a:themeElements>
    <a:clrScheme name="Custom 4">
      <a:dk1>
        <a:sysClr val="windowText" lastClr="000000"/>
      </a:dk1>
      <a:lt1>
        <a:sysClr val="window" lastClr="FFFFFF"/>
      </a:lt1>
      <a:dk2>
        <a:srgbClr val="44546A"/>
      </a:dk2>
      <a:lt2>
        <a:srgbClr val="E7E6E6"/>
      </a:lt2>
      <a:accent1>
        <a:srgbClr val="003F5F"/>
      </a:accent1>
      <a:accent2>
        <a:srgbClr val="125D79"/>
      </a:accent2>
      <a:accent3>
        <a:srgbClr val="437A91"/>
      </a:accent3>
      <a:accent4>
        <a:srgbClr val="6C96A8"/>
      </a:accent4>
      <a:accent5>
        <a:srgbClr val="95B3C1"/>
      </a:accent5>
      <a:accent6>
        <a:srgbClr val="AFC6D1"/>
      </a:accent6>
      <a:hlink>
        <a:srgbClr val="0563C1"/>
      </a:hlink>
      <a:folHlink>
        <a:srgbClr val="954F72"/>
      </a:folHlink>
    </a:clrScheme>
    <a:fontScheme name="Verve">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43733</TotalTime>
  <Words>7665</Words>
  <Application>Microsoft Office PowerPoint</Application>
  <PresentationFormat>Widescreen</PresentationFormat>
  <Paragraphs>914</Paragraphs>
  <Slides>114</Slides>
  <Notes>114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114</vt:i4>
      </vt:variant>
    </vt:vector>
  </HeadingPairs>
  <TitlesOfParts>
    <vt:vector size="123" baseType="lpstr">
      <vt:lpstr>Arial</vt:lpstr>
      <vt:lpstr>Calibri</vt:lpstr>
      <vt:lpstr>Century Gothic</vt:lpstr>
      <vt:lpstr>Franklin Gothic Book</vt:lpstr>
      <vt:lpstr>Raleway</vt:lpstr>
      <vt:lpstr>Source Sans Pro Light</vt:lpstr>
      <vt:lpstr>Wingdings</vt:lpstr>
      <vt:lpstr>Zapf Dingbats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SignAddict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AbuSina</dc:creator>
  <cp:keywords/>
  <dc:description/>
  <cp:lastModifiedBy>Jackie Brown</cp:lastModifiedBy>
  <cp:revision>1048</cp:revision>
  <cp:lastPrinted>2019-06-04T02:31:46Z</cp:lastPrinted>
  <dcterms:created xsi:type="dcterms:W3CDTF">2018-11-05T23:47:03Z</dcterms:created>
  <dcterms:modified xsi:type="dcterms:W3CDTF">2022-04-29T15:29:05Z</dcterms:modified>
  <cp:category/>
</cp:coreProperties>
</file>